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548" r:id="rId4"/>
    <p:sldId id="538" r:id="rId5"/>
    <p:sldId id="541" r:id="rId6"/>
    <p:sldId id="540" r:id="rId7"/>
    <p:sldId id="542" r:id="rId8"/>
    <p:sldId id="544" r:id="rId9"/>
    <p:sldId id="543" r:id="rId10"/>
    <p:sldId id="545" r:id="rId11"/>
    <p:sldId id="546" r:id="rId12"/>
    <p:sldId id="609" r:id="rId13"/>
    <p:sldId id="610" r:id="rId14"/>
    <p:sldId id="611" r:id="rId15"/>
    <p:sldId id="614" r:id="rId16"/>
    <p:sldId id="613" r:id="rId17"/>
    <p:sldId id="615" r:id="rId18"/>
    <p:sldId id="612" r:id="rId19"/>
    <p:sldId id="616" r:id="rId20"/>
    <p:sldId id="617" r:id="rId21"/>
    <p:sldId id="618" r:id="rId22"/>
    <p:sldId id="619" r:id="rId23"/>
    <p:sldId id="620" r:id="rId24"/>
    <p:sldId id="621" r:id="rId25"/>
    <p:sldId id="622" r:id="rId26"/>
    <p:sldId id="623" r:id="rId27"/>
    <p:sldId id="624" r:id="rId28"/>
    <p:sldId id="625" r:id="rId29"/>
    <p:sldId id="626" r:id="rId30"/>
    <p:sldId id="627" r:id="rId31"/>
    <p:sldId id="628" r:id="rId32"/>
    <p:sldId id="629" r:id="rId33"/>
    <p:sldId id="632" r:id="rId34"/>
    <p:sldId id="631" r:id="rId35"/>
    <p:sldId id="633" r:id="rId36"/>
    <p:sldId id="634" r:id="rId37"/>
    <p:sldId id="636" r:id="rId38"/>
    <p:sldId id="639" r:id="rId39"/>
    <p:sldId id="638" r:id="rId40"/>
    <p:sldId id="640" r:id="rId41"/>
    <p:sldId id="641" r:id="rId42"/>
    <p:sldId id="642" r:id="rId43"/>
    <p:sldId id="643" r:id="rId44"/>
    <p:sldId id="644" r:id="rId45"/>
    <p:sldId id="635" r:id="rId46"/>
    <p:sldId id="64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8"/>
            <p14:sldId id="538"/>
            <p14:sldId id="541"/>
            <p14:sldId id="540"/>
            <p14:sldId id="542"/>
            <p14:sldId id="544"/>
            <p14:sldId id="543"/>
            <p14:sldId id="545"/>
            <p14:sldId id="546"/>
            <p14:sldId id="609"/>
            <p14:sldId id="610"/>
            <p14:sldId id="611"/>
            <p14:sldId id="614"/>
            <p14:sldId id="613"/>
            <p14:sldId id="615"/>
            <p14:sldId id="612"/>
            <p14:sldId id="616"/>
            <p14:sldId id="617"/>
            <p14:sldId id="618"/>
            <p14:sldId id="619"/>
            <p14:sldId id="620"/>
            <p14:sldId id="621"/>
            <p14:sldId id="622"/>
            <p14:sldId id="623"/>
            <p14:sldId id="624"/>
            <p14:sldId id="625"/>
            <p14:sldId id="626"/>
            <p14:sldId id="627"/>
            <p14:sldId id="628"/>
            <p14:sldId id="629"/>
            <p14:sldId id="632"/>
            <p14:sldId id="631"/>
            <p14:sldId id="633"/>
            <p14:sldId id="634"/>
            <p14:sldId id="636"/>
            <p14:sldId id="639"/>
            <p14:sldId id="638"/>
            <p14:sldId id="640"/>
            <p14:sldId id="641"/>
            <p14:sldId id="642"/>
            <p14:sldId id="643"/>
            <p14:sldId id="644"/>
            <p14:sldId id="635"/>
            <p14:sldId id="6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D3E8"/>
    <a:srgbClr val="4472C4"/>
    <a:srgbClr val="DAE3F3"/>
    <a:srgbClr val="2F528F"/>
    <a:srgbClr val="F3A9EC"/>
    <a:srgbClr val="2D3956"/>
    <a:srgbClr val="852F4A"/>
    <a:srgbClr val="000000"/>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2094" autoAdjust="0"/>
  </p:normalViewPr>
  <p:slideViewPr>
    <p:cSldViewPr snapToGrid="0">
      <p:cViewPr varScale="1">
        <p:scale>
          <a:sx n="32" d="100"/>
          <a:sy n="32" d="100"/>
        </p:scale>
        <p:origin x="188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D:\Flash\AAST%20Teaching%20Media\Digital%20Image%20Processing\MidOcean\Excel%20Examples\Examples%20of%20Nearst%20Neighbor%20Interpolation%20Equation.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4153455818022748"/>
          <c:y val="0.3194444444444444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'Orig HE with 16bits'!$F$1</c:f>
              <c:strCache>
                <c:ptCount val="1"/>
                <c:pt idx="0">
                  <c:v>Equalized Histogram</c:v>
                </c:pt>
              </c:strCache>
            </c:strRef>
          </c:tx>
          <c:spPr>
            <a:solidFill>
              <a:schemeClr val="accent1"/>
            </a:solidFill>
            <a:ln>
              <a:noFill/>
            </a:ln>
            <a:effectLst/>
          </c:spPr>
          <c:invertIfNegative val="0"/>
          <c:cat>
            <c:numRef>
              <c:f>'Orig HE with 16bits'!$A$2:$A$6</c:f>
              <c:numCache>
                <c:formatCode>General</c:formatCode>
                <c:ptCount val="5"/>
                <c:pt idx="0">
                  <c:v>0</c:v>
                </c:pt>
                <c:pt idx="1">
                  <c:v>1</c:v>
                </c:pt>
                <c:pt idx="2">
                  <c:v>2</c:v>
                </c:pt>
                <c:pt idx="3">
                  <c:v>3</c:v>
                </c:pt>
                <c:pt idx="4">
                  <c:v>4</c:v>
                </c:pt>
              </c:numCache>
            </c:numRef>
          </c:cat>
          <c:val>
            <c:numRef>
              <c:f>'Orig HE with 16bits'!$F$2:$F$6</c:f>
              <c:numCache>
                <c:formatCode>General</c:formatCode>
                <c:ptCount val="5"/>
                <c:pt idx="0">
                  <c:v>2</c:v>
                </c:pt>
                <c:pt idx="1">
                  <c:v>5</c:v>
                </c:pt>
                <c:pt idx="2">
                  <c:v>7</c:v>
                </c:pt>
                <c:pt idx="3">
                  <c:v>11</c:v>
                </c:pt>
                <c:pt idx="4">
                  <c:v>15</c:v>
                </c:pt>
              </c:numCache>
            </c:numRef>
          </c:val>
          <c:extLst>
            <c:ext xmlns:c16="http://schemas.microsoft.com/office/drawing/2014/chart" uri="{C3380CC4-5D6E-409C-BE32-E72D297353CC}">
              <c16:uniqueId val="{00000000-381E-4032-A9D2-7A03CB934B14}"/>
            </c:ext>
          </c:extLst>
        </c:ser>
        <c:dLbls>
          <c:showLegendKey val="0"/>
          <c:showVal val="0"/>
          <c:showCatName val="0"/>
          <c:showSerName val="0"/>
          <c:showPercent val="0"/>
          <c:showBubbleSize val="0"/>
        </c:dLbls>
        <c:gapWidth val="219"/>
        <c:overlap val="-27"/>
        <c:axId val="706970751"/>
        <c:axId val="706979487"/>
      </c:barChart>
      <c:catAx>
        <c:axId val="70697075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6979487"/>
        <c:crosses val="autoZero"/>
        <c:auto val="1"/>
        <c:lblAlgn val="ctr"/>
        <c:lblOffset val="100"/>
        <c:noMultiLvlLbl val="0"/>
      </c:catAx>
      <c:valAx>
        <c:axId val="70697948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06970751"/>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33319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086046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60143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18629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04578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38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199700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483376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76533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99548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872397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010632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10842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166268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941603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615030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543954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505465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989025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494990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4564319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2871866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003656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8553285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393801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514344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107800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031466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508419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619754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613332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16469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395222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20923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708856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331717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996088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6133588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6089173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2940535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174613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60635490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290738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E2D4076-17ED-0606-9EEA-9B0B4141C854}"/>
              </a:ext>
            </a:extLst>
          </p:cNvPr>
          <p:cNvPicPr>
            <a:picLocks noChangeAspect="1"/>
          </p:cNvPicPr>
          <p:nvPr userDrawn="1"/>
        </p:nvPicPr>
        <p:blipFill rotWithShape="1">
          <a:blip r:embed="rId1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https://medium.com/@er_95882/improving-images-using-equalisation-and-histogram-matching-with-python-c68ca78316e9" TargetMode="Externa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hyperlink" Target="https://www.youtube.com/watch?app=desktop&amp;v=5DQAmGPog1g"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image" Target="../media/image3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42426" y="1680806"/>
            <a:ext cx="4652236"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Computer Vision,</a:t>
            </a:r>
          </a:p>
          <a:p>
            <a:r>
              <a:rPr lang="en-US" sz="4400" b="1" dirty="0" smtClean="0">
                <a:solidFill>
                  <a:srgbClr val="00B0F0"/>
                </a:solidFill>
                <a:latin typeface="Times New Roman" panose="02020603050405020304" pitchFamily="18" charset="0"/>
                <a:cs typeface="Times New Roman" panose="02020603050405020304" pitchFamily="18" charset="0"/>
              </a:rPr>
              <a:t>and Digital Image </a:t>
            </a:r>
          </a:p>
          <a:p>
            <a:r>
              <a:rPr lang="en-US" sz="4400" b="1" dirty="0" smtClean="0">
                <a:solidFill>
                  <a:srgbClr val="00B0F0"/>
                </a:solidFill>
                <a:latin typeface="Times New Roman" panose="02020603050405020304" pitchFamily="18" charset="0"/>
                <a:cs typeface="Times New Roman" panose="02020603050405020304" pitchFamily="18" charset="0"/>
              </a:rPr>
              <a:t>Processing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24022" y="2801360"/>
            <a:ext cx="6481205" cy="707886"/>
          </a:xfrm>
          <a:prstGeom prst="rect">
            <a:avLst/>
          </a:prstGeom>
          <a:noFill/>
        </p:spPr>
        <p:txBody>
          <a:bodyPr wrap="squar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Spatial </a:t>
            </a:r>
            <a:r>
              <a:rPr lang="en-US" sz="4000" b="1" dirty="0">
                <a:solidFill>
                  <a:srgbClr val="00B0F0"/>
                </a:solidFill>
                <a:latin typeface="Times New Roman" panose="02020603050405020304" pitchFamily="18" charset="0"/>
                <a:cs typeface="Times New Roman" panose="02020603050405020304" pitchFamily="18" charset="0"/>
              </a:rPr>
              <a:t>Filtering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954952"/>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Mohamed Mostafa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42106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1127760" y="1123950"/>
            <a:ext cx="9936480" cy="431165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0" y="826923"/>
            <a:ext cx="3042821"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Spatial </a:t>
            </a:r>
            <a:r>
              <a:rPr lang="en-US" sz="3200" b="1" dirty="0">
                <a:solidFill>
                  <a:srgbClr val="00B0F0"/>
                </a:solidFill>
                <a:latin typeface="Times New Roman" panose="02020603050405020304" pitchFamily="18" charset="0"/>
                <a:cs typeface="Times New Roman" panose="02020603050405020304" pitchFamily="18" charset="0"/>
              </a:rPr>
              <a:t>Filtering</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a:t>
            </a:r>
            <a:r>
              <a:rPr lang="ar-EG" sz="4800" b="1" dirty="0" smtClean="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66610" y="5073707"/>
            <a:ext cx="5204270" cy="923330"/>
          </a:xfrm>
          <a:prstGeom prst="rect">
            <a:avLst/>
          </a:prstGeom>
        </p:spPr>
        <p:txBody>
          <a:bodyPr wrap="square">
            <a:spAutoFit/>
          </a:bodyPr>
          <a:lstStyle/>
          <a:p>
            <a:r>
              <a:rPr lang="en-US" b="1" dirty="0" smtClean="0">
                <a:solidFill>
                  <a:srgbClr val="4472C4"/>
                </a:solidFill>
                <a:latin typeface="Arial" panose="020B0604020202020204" pitchFamily="34" charset="0"/>
              </a:rPr>
              <a:t>Chapter 3:</a:t>
            </a:r>
          </a:p>
          <a:p>
            <a:r>
              <a:rPr lang="en-US" b="1" dirty="0" smtClean="0">
                <a:solidFill>
                  <a:schemeClr val="tx2">
                    <a:lumMod val="75000"/>
                  </a:schemeClr>
                </a:solidFill>
                <a:latin typeface="Arial" panose="020B0604020202020204" pitchFamily="34" charset="0"/>
              </a:rPr>
              <a:t>Gonzalez</a:t>
            </a:r>
            <a:r>
              <a:rPr lang="en-US" b="1" dirty="0">
                <a:solidFill>
                  <a:schemeClr val="tx2">
                    <a:lumMod val="75000"/>
                  </a:schemeClr>
                </a:solidFill>
                <a:latin typeface="Arial" panose="020B0604020202020204" pitchFamily="34" charset="0"/>
              </a:rPr>
              <a:t>, Rafael C. </a:t>
            </a:r>
            <a:r>
              <a:rPr lang="en-US" b="1" i="1" dirty="0">
                <a:solidFill>
                  <a:schemeClr val="tx2">
                    <a:lumMod val="75000"/>
                  </a:schemeClr>
                </a:solidFill>
                <a:latin typeface="Arial" panose="020B0604020202020204" pitchFamily="34" charset="0"/>
              </a:rPr>
              <a:t>Digital image processing</a:t>
            </a:r>
            <a:r>
              <a:rPr lang="en-US" b="1" dirty="0">
                <a:solidFill>
                  <a:schemeClr val="tx2">
                    <a:lumMod val="75000"/>
                  </a:schemeClr>
                </a:solidFill>
                <a:latin typeface="Arial" panose="020B0604020202020204" pitchFamily="34" charset="0"/>
              </a:rPr>
              <a:t>. Pearson </a:t>
            </a:r>
            <a:r>
              <a:rPr lang="en-US" b="1" dirty="0" smtClean="0">
                <a:solidFill>
                  <a:schemeClr val="tx2">
                    <a:lumMod val="75000"/>
                  </a:schemeClr>
                </a:solidFill>
                <a:latin typeface="Arial" panose="020B0604020202020204" pitchFamily="34" charset="0"/>
              </a:rPr>
              <a:t>education, India, </a:t>
            </a:r>
            <a:r>
              <a:rPr lang="en-US" b="1" dirty="0">
                <a:solidFill>
                  <a:schemeClr val="tx2">
                    <a:lumMod val="75000"/>
                  </a:schemeClr>
                </a:solidFill>
                <a:latin typeface="Arial" panose="020B0604020202020204" pitchFamily="34" charset="0"/>
              </a:rPr>
              <a:t>2009.</a:t>
            </a:r>
            <a:endParaRPr lang="en-US" b="1" dirty="0">
              <a:solidFill>
                <a:schemeClr val="tx2">
                  <a:lumMod val="75000"/>
                </a:schemeClr>
              </a:solidFill>
            </a:endParaRPr>
          </a:p>
        </p:txBody>
      </p:sp>
      <p:sp>
        <p:nvSpPr>
          <p:cNvPr id="13" name="object 2"/>
          <p:cNvSpPr txBox="1">
            <a:spLocks/>
          </p:cNvSpPr>
          <p:nvPr/>
        </p:nvSpPr>
        <p:spPr>
          <a:xfrm>
            <a:off x="1846415" y="3533412"/>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spc="-305" dirty="0" smtClean="0">
                <a:solidFill>
                  <a:srgbClr val="262626"/>
                </a:solidFill>
              </a:rPr>
              <a:t>Resources for this lecture</a:t>
            </a:r>
            <a:endParaRPr lang="en-US" sz="3600" b="1" spc="-305" dirty="0">
              <a:solidFill>
                <a:srgbClr val="262626"/>
              </a:solidFill>
            </a:endParaRPr>
          </a:p>
        </p:txBody>
      </p:sp>
    </p:spTree>
    <p:extLst>
      <p:ext uri="{BB962C8B-B14F-4D97-AF65-F5344CB8AC3E}">
        <p14:creationId xmlns:p14="http://schemas.microsoft.com/office/powerpoint/2010/main" val="353883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Matching (Specification)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p:cNvSpPr/>
          <p:nvPr/>
        </p:nvSpPr>
        <p:spPr>
          <a:xfrm>
            <a:off x="1465943" y="1973306"/>
            <a:ext cx="9419771" cy="1477328"/>
          </a:xfrm>
          <a:prstGeom prst="rect">
            <a:avLst/>
          </a:prstGeom>
        </p:spPr>
        <p:txBody>
          <a:bodyPr wrap="square">
            <a:spAutoFit/>
          </a:bodyPr>
          <a:lstStyle/>
          <a:p>
            <a:pPr marL="285750" indent="-285750">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Histogram matching, also known as histogram specification or histogram equalization matching, is a technique used to transform an image's histogram to match a specified or target histogram. </a:t>
            </a:r>
          </a:p>
          <a:p>
            <a:pPr marL="285750" indent="-285750">
              <a:buFont typeface="Arial" panose="020B0604020202020204" pitchFamily="34" charset="0"/>
              <a:buChar char="•"/>
            </a:pPr>
            <a:r>
              <a:rPr lang="en-US" dirty="0">
                <a:solidFill>
                  <a:srgbClr val="000000"/>
                </a:solidFill>
                <a:latin typeface="Arial" panose="020B0604020202020204" pitchFamily="34" charset="0"/>
                <a:cs typeface="Arial" panose="020B0604020202020204" pitchFamily="34" charset="0"/>
              </a:rPr>
              <a:t>This process can be useful for various purposes, such as adjusting the contrast of an image to make it similar to a reference image's contrast. </a:t>
            </a:r>
            <a:endParaRPr lang="en-US" dirty="0">
              <a:latin typeface="Arial" panose="020B0604020202020204" pitchFamily="34" charset="0"/>
              <a:cs typeface="Arial" panose="020B0604020202020204" pitchFamily="34" charset="0"/>
            </a:endParaRPr>
          </a:p>
        </p:txBody>
      </p:sp>
      <p:pic>
        <p:nvPicPr>
          <p:cNvPr id="4098" name="Picture 2" descr="https://miro.medium.com/v2/resize:fit:1500/1*XXTj-PuVylTfh9ZGERgWWw.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9931" y="3392490"/>
            <a:ext cx="8011794" cy="324210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223202" y="5763598"/>
            <a:ext cx="1214516" cy="646331"/>
          </a:xfrm>
          <a:prstGeom prst="rect">
            <a:avLst/>
          </a:prstGeom>
        </p:spPr>
        <p:txBody>
          <a:bodyPr wrap="square">
            <a:spAutoFit/>
          </a:bodyPr>
          <a:lstStyle/>
          <a:p>
            <a:r>
              <a:rPr lang="en-US" dirty="0" smtClean="0"/>
              <a:t>Source:</a:t>
            </a:r>
          </a:p>
          <a:p>
            <a:r>
              <a:rPr lang="en-US" dirty="0" smtClean="0">
                <a:hlinkClick r:id="rId5"/>
              </a:rPr>
              <a:t>medium</a:t>
            </a:r>
            <a:endParaRPr lang="en-US" dirty="0"/>
          </a:p>
        </p:txBody>
      </p:sp>
    </p:spTree>
    <p:extLst>
      <p:ext uri="{BB962C8B-B14F-4D97-AF65-F5344CB8AC3E}">
        <p14:creationId xmlns:p14="http://schemas.microsoft.com/office/powerpoint/2010/main" val="439150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Matching (Specification)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p:cNvSpPr/>
          <p:nvPr/>
        </p:nvSpPr>
        <p:spPr>
          <a:xfrm>
            <a:off x="1465944" y="2158449"/>
            <a:ext cx="9419771" cy="3416320"/>
          </a:xfrm>
          <a:prstGeom prst="rect">
            <a:avLst/>
          </a:prstGeom>
        </p:spPr>
        <p:txBody>
          <a:bodyPr wrap="square">
            <a:spAutoFit/>
          </a:bodyPr>
          <a:lstStyle/>
          <a:p>
            <a:r>
              <a:rPr lang="en-US" dirty="0"/>
              <a:t>The steps for histogram matching are as follows: </a:t>
            </a:r>
          </a:p>
          <a:p>
            <a:r>
              <a:rPr lang="en-US" b="1" dirty="0"/>
              <a:t>Compute the Histograms: </a:t>
            </a:r>
            <a:endParaRPr lang="en-US" dirty="0"/>
          </a:p>
          <a:p>
            <a:r>
              <a:rPr lang="en-US" b="1" dirty="0"/>
              <a:t>Source Image: </a:t>
            </a:r>
            <a:r>
              <a:rPr lang="en-US" dirty="0"/>
              <a:t>Calculate the histogram of the source image for which you want to adjust the contrast. </a:t>
            </a:r>
          </a:p>
          <a:p>
            <a:r>
              <a:rPr lang="en-US" b="1" dirty="0"/>
              <a:t>Target Histogram: </a:t>
            </a:r>
            <a:r>
              <a:rPr lang="en-US" dirty="0"/>
              <a:t>Obtain the histogram of the reference or target image to which you want to match the source image's histogram. </a:t>
            </a:r>
          </a:p>
          <a:p>
            <a:r>
              <a:rPr lang="en-US" b="1" dirty="0"/>
              <a:t>Compute the Cumulative Distribution Function (CDF): </a:t>
            </a:r>
            <a:endParaRPr lang="en-US" dirty="0"/>
          </a:p>
          <a:p>
            <a:r>
              <a:rPr lang="en-US" dirty="0"/>
              <a:t>Calculate the cumulative distribution function (CDF) for both the source image's histogram and the target histogram. The CDF represents the cumulative sum of the probabilities of each intensity value. </a:t>
            </a:r>
          </a:p>
          <a:p>
            <a:r>
              <a:rPr lang="en-US" b="1" dirty="0"/>
              <a:t>Normalize the CDFs: </a:t>
            </a:r>
            <a:endParaRPr lang="en-US" dirty="0"/>
          </a:p>
          <a:p>
            <a:r>
              <a:rPr lang="en-US" dirty="0"/>
              <a:t>Normalize both CDFs to ensure that they span the full intensity range (usually </a:t>
            </a:r>
            <a:r>
              <a:rPr lang="en-US" dirty="0" smtClean="0"/>
              <a:t>0 </a:t>
            </a:r>
            <a:r>
              <a:rPr lang="en-US" dirty="0"/>
              <a:t>to 1). </a:t>
            </a:r>
          </a:p>
        </p:txBody>
      </p:sp>
    </p:spTree>
    <p:extLst>
      <p:ext uri="{BB962C8B-B14F-4D97-AF65-F5344CB8AC3E}">
        <p14:creationId xmlns:p14="http://schemas.microsoft.com/office/powerpoint/2010/main" val="32250290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Matching (Specification) </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p:cNvSpPr/>
          <p:nvPr/>
        </p:nvSpPr>
        <p:spPr>
          <a:xfrm>
            <a:off x="1465944" y="2158449"/>
            <a:ext cx="9419771" cy="4524315"/>
          </a:xfrm>
          <a:prstGeom prst="rect">
            <a:avLst/>
          </a:prstGeom>
        </p:spPr>
        <p:txBody>
          <a:bodyPr wrap="square">
            <a:spAutoFit/>
          </a:bodyPr>
          <a:lstStyle/>
          <a:p>
            <a:r>
              <a:rPr lang="en-US" dirty="0"/>
              <a:t>The steps for histogram matching are as follows: </a:t>
            </a:r>
          </a:p>
          <a:p>
            <a:r>
              <a:rPr lang="en-US" b="1" dirty="0"/>
              <a:t>Create a Mapping Function: </a:t>
            </a:r>
            <a:endParaRPr lang="en-US" dirty="0"/>
          </a:p>
          <a:p>
            <a:r>
              <a:rPr lang="en-US" dirty="0"/>
              <a:t>Create a mapping function that relates the source image's normalized CDF to the target image's normalized CDF. </a:t>
            </a:r>
          </a:p>
          <a:p>
            <a:r>
              <a:rPr lang="en-US" dirty="0"/>
              <a:t>This mapping function helps transform the intensity values of the source image to match the target histogram. </a:t>
            </a:r>
          </a:p>
          <a:p>
            <a:r>
              <a:rPr lang="en-US" dirty="0"/>
              <a:t>mapping_function(source_intensity) = target_intensity </a:t>
            </a:r>
          </a:p>
          <a:p>
            <a:r>
              <a:rPr lang="en-US" dirty="0"/>
              <a:t>The mapping function assigns a new intensity value for each possible source intensity value. </a:t>
            </a:r>
          </a:p>
          <a:p>
            <a:r>
              <a:rPr lang="en-US" b="1" dirty="0"/>
              <a:t>Apply the Mapping Function: </a:t>
            </a:r>
            <a:endParaRPr lang="en-US" dirty="0"/>
          </a:p>
          <a:p>
            <a:r>
              <a:rPr lang="en-US" dirty="0"/>
              <a:t>For each pixel in the source image, apply the mapping function to transform its intensity value. Replace the original intensity with the corresponding target intensity according to the mapping function. </a:t>
            </a:r>
          </a:p>
          <a:p>
            <a:r>
              <a:rPr lang="en-US" b="1" dirty="0"/>
              <a:t>Create the Matched Image: </a:t>
            </a:r>
            <a:endParaRPr lang="en-US" dirty="0"/>
          </a:p>
          <a:p>
            <a:r>
              <a:rPr lang="en-US" dirty="0"/>
              <a:t>The result is a new image with the histogram matched to the target histogram. This image should have a similar contrast and distribution of intensity values as the target image. </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42446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Matching Example</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158837568"/>
              </p:ext>
            </p:extLst>
          </p:nvPr>
        </p:nvGraphicFramePr>
        <p:xfrm>
          <a:off x="1675974" y="2108196"/>
          <a:ext cx="2743200" cy="2286000"/>
        </p:xfrm>
        <a:graphic>
          <a:graphicData uri="http://schemas.openxmlformats.org/drawingml/2006/table">
            <a:tbl>
              <a:tblPr firstRow="1" bandRow="1">
                <a:tableStyleId>{5940675A-B579-460E-94D1-54222C63F5DA}</a:tableStyleId>
              </a:tblPr>
              <a:tblGrid>
                <a:gridCol w="548640">
                  <a:extLst>
                    <a:ext uri="{9D8B030D-6E8A-4147-A177-3AD203B41FA5}">
                      <a16:colId xmlns:a16="http://schemas.microsoft.com/office/drawing/2014/main" val="2883490681"/>
                    </a:ext>
                  </a:extLst>
                </a:gridCol>
                <a:gridCol w="548640">
                  <a:extLst>
                    <a:ext uri="{9D8B030D-6E8A-4147-A177-3AD203B41FA5}">
                      <a16:colId xmlns:a16="http://schemas.microsoft.com/office/drawing/2014/main" val="1002284105"/>
                    </a:ext>
                  </a:extLst>
                </a:gridCol>
                <a:gridCol w="548640">
                  <a:extLst>
                    <a:ext uri="{9D8B030D-6E8A-4147-A177-3AD203B41FA5}">
                      <a16:colId xmlns:a16="http://schemas.microsoft.com/office/drawing/2014/main" val="3204992105"/>
                    </a:ext>
                  </a:extLst>
                </a:gridCol>
                <a:gridCol w="548640">
                  <a:extLst>
                    <a:ext uri="{9D8B030D-6E8A-4147-A177-3AD203B41FA5}">
                      <a16:colId xmlns:a16="http://schemas.microsoft.com/office/drawing/2014/main" val="3158060220"/>
                    </a:ext>
                  </a:extLst>
                </a:gridCol>
                <a:gridCol w="548640">
                  <a:extLst>
                    <a:ext uri="{9D8B030D-6E8A-4147-A177-3AD203B41FA5}">
                      <a16:colId xmlns:a16="http://schemas.microsoft.com/office/drawing/2014/main" val="1092551958"/>
                    </a:ext>
                  </a:extLst>
                </a:gridCol>
              </a:tblGrid>
              <a:tr h="457200">
                <a:tc>
                  <a:txBody>
                    <a:bodyPr/>
                    <a:lstStyle/>
                    <a:p>
                      <a:pPr algn="ctr"/>
                      <a:r>
                        <a:rPr lang="en-US" smtClean="0"/>
                        <a:t>0</a:t>
                      </a:r>
                      <a:endParaRPr lang="en-US" dirty="0"/>
                    </a:p>
                  </a:txBody>
                  <a:tcPr/>
                </a:tc>
                <a:tc>
                  <a:txBody>
                    <a:bodyPr/>
                    <a:lstStyle/>
                    <a:p>
                      <a:pPr algn="ctr"/>
                      <a:r>
                        <a:rPr lang="en-US" dirty="0" smtClean="0"/>
                        <a:t>2</a:t>
                      </a:r>
                      <a:endParaRPr lang="en-US" dirty="0"/>
                    </a:p>
                  </a:txBody>
                  <a:tcPr/>
                </a:tc>
                <a:tc>
                  <a:txBody>
                    <a:bodyPr/>
                    <a:lstStyle/>
                    <a:p>
                      <a:pPr algn="ctr"/>
                      <a:r>
                        <a:rPr lang="en-US" dirty="0" smtClean="0"/>
                        <a:t>1</a:t>
                      </a:r>
                      <a:endParaRPr lang="en-US" dirty="0"/>
                    </a:p>
                  </a:txBody>
                  <a:tcPr/>
                </a:tc>
                <a:tc>
                  <a:txBody>
                    <a:bodyPr/>
                    <a:lstStyle/>
                    <a:p>
                      <a:pPr algn="ctr"/>
                      <a:r>
                        <a:rPr lang="en-US" dirty="0" smtClean="0"/>
                        <a:t>3</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2575730412"/>
                  </a:ext>
                </a:extLst>
              </a:tr>
              <a:tr h="457200">
                <a:tc>
                  <a:txBody>
                    <a:bodyPr/>
                    <a:lstStyle/>
                    <a:p>
                      <a:pPr algn="ctr"/>
                      <a:r>
                        <a:rPr lang="en-US" dirty="0" smtClean="0"/>
                        <a:t>1</a:t>
                      </a:r>
                      <a:endParaRPr lang="en-US" dirty="0"/>
                    </a:p>
                  </a:txBody>
                  <a:tcPr/>
                </a:tc>
                <a:tc>
                  <a:txBody>
                    <a:bodyPr/>
                    <a:lstStyle/>
                    <a:p>
                      <a:pPr algn="ctr"/>
                      <a:r>
                        <a:rPr lang="en-US" dirty="0" smtClean="0"/>
                        <a:t>3</a:t>
                      </a:r>
                      <a:endParaRPr lang="en-US" dirty="0"/>
                    </a:p>
                  </a:txBody>
                  <a:tcPr/>
                </a:tc>
                <a:tc>
                  <a:txBody>
                    <a:bodyPr/>
                    <a:lstStyle/>
                    <a:p>
                      <a:pPr algn="ctr"/>
                      <a:r>
                        <a:rPr lang="en-US" dirty="0" smtClean="0"/>
                        <a:t>4</a:t>
                      </a:r>
                      <a:endParaRPr lang="en-US" dirty="0"/>
                    </a:p>
                  </a:txBody>
                  <a:tcPr/>
                </a:tc>
                <a:tc>
                  <a:txBody>
                    <a:bodyPr/>
                    <a:lstStyle/>
                    <a:p>
                      <a:pPr algn="ctr"/>
                      <a:r>
                        <a:rPr lang="en-US" dirty="0" smtClean="0"/>
                        <a:t>3</a:t>
                      </a:r>
                      <a:endParaRPr lang="en-US" dirty="0"/>
                    </a:p>
                  </a:txBody>
                  <a:tcPr/>
                </a:tc>
                <a:tc>
                  <a:txBody>
                    <a:bodyPr/>
                    <a:lstStyle/>
                    <a:p>
                      <a:pPr algn="ctr"/>
                      <a:r>
                        <a:rPr lang="en-US" dirty="0" smtClean="0"/>
                        <a:t>3</a:t>
                      </a:r>
                      <a:endParaRPr lang="en-US" dirty="0"/>
                    </a:p>
                  </a:txBody>
                  <a:tcPr/>
                </a:tc>
                <a:extLst>
                  <a:ext uri="{0D108BD9-81ED-4DB2-BD59-A6C34878D82A}">
                    <a16:rowId xmlns:a16="http://schemas.microsoft.com/office/drawing/2014/main" val="2899608346"/>
                  </a:ext>
                </a:extLst>
              </a:tr>
              <a:tr h="457200">
                <a:tc>
                  <a:txBody>
                    <a:bodyPr/>
                    <a:lstStyle/>
                    <a:p>
                      <a:pPr algn="ctr"/>
                      <a:r>
                        <a:rPr lang="en-US" smtClean="0"/>
                        <a:t>0</a:t>
                      </a:r>
                      <a:endParaRPr lang="en-US" dirty="0"/>
                    </a:p>
                  </a:txBody>
                  <a:tcPr/>
                </a:tc>
                <a:tc>
                  <a:txBody>
                    <a:bodyPr/>
                    <a:lstStyle/>
                    <a:p>
                      <a:pPr algn="ctr"/>
                      <a:r>
                        <a:rPr lang="en-US" dirty="0" smtClean="0"/>
                        <a:t>1</a:t>
                      </a:r>
                      <a:endParaRPr lang="en-US" dirty="0"/>
                    </a:p>
                  </a:txBody>
                  <a:tcPr/>
                </a:tc>
                <a:tc>
                  <a:txBody>
                    <a:bodyPr/>
                    <a:lstStyle/>
                    <a:p>
                      <a:pPr algn="ctr"/>
                      <a:r>
                        <a:rPr lang="en-US" dirty="0" smtClean="0"/>
                        <a:t>3</a:t>
                      </a:r>
                      <a:endParaRPr lang="en-US" dirty="0"/>
                    </a:p>
                  </a:txBody>
                  <a:tcPr/>
                </a:tc>
                <a:tc>
                  <a:txBody>
                    <a:bodyPr/>
                    <a:lstStyle/>
                    <a:p>
                      <a:pPr algn="ctr"/>
                      <a:r>
                        <a:rPr lang="en-US" dirty="0" smtClean="0"/>
                        <a:t>1</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1077747062"/>
                  </a:ext>
                </a:extLst>
              </a:tr>
              <a:tr h="457200">
                <a:tc>
                  <a:txBody>
                    <a:bodyPr/>
                    <a:lstStyle/>
                    <a:p>
                      <a:pPr algn="ctr"/>
                      <a:r>
                        <a:rPr lang="en-US" dirty="0" smtClean="0"/>
                        <a:t>3</a:t>
                      </a:r>
                      <a:endParaRPr lang="en-US" dirty="0"/>
                    </a:p>
                  </a:txBody>
                  <a:tcPr/>
                </a:tc>
                <a:tc>
                  <a:txBody>
                    <a:bodyPr/>
                    <a:lstStyle/>
                    <a:p>
                      <a:pPr algn="ctr"/>
                      <a:r>
                        <a:rPr lang="en-US" dirty="0" smtClean="0"/>
                        <a:t>1</a:t>
                      </a:r>
                      <a:endParaRPr lang="en-US" dirty="0"/>
                    </a:p>
                  </a:txBody>
                  <a:tcPr/>
                </a:tc>
                <a:tc>
                  <a:txBody>
                    <a:bodyPr/>
                    <a:lstStyle/>
                    <a:p>
                      <a:pPr algn="ctr"/>
                      <a:r>
                        <a:rPr lang="en-US" dirty="0" smtClean="0"/>
                        <a:t>4</a:t>
                      </a:r>
                      <a:endParaRPr lang="en-US" dirty="0"/>
                    </a:p>
                  </a:txBody>
                  <a:tcPr/>
                </a:tc>
                <a:tc>
                  <a:txBody>
                    <a:bodyPr/>
                    <a:lstStyle/>
                    <a:p>
                      <a:pPr algn="ctr"/>
                      <a:r>
                        <a:rPr lang="en-US" dirty="0" smtClean="0"/>
                        <a:t>2</a:t>
                      </a:r>
                      <a:endParaRPr lang="en-US" dirty="0"/>
                    </a:p>
                  </a:txBody>
                  <a:tcPr/>
                </a:tc>
                <a:tc>
                  <a:txBody>
                    <a:bodyPr/>
                    <a:lstStyle/>
                    <a:p>
                      <a:pPr algn="ctr"/>
                      <a:r>
                        <a:rPr lang="en-US" smtClean="0"/>
                        <a:t>0</a:t>
                      </a:r>
                      <a:endParaRPr lang="en-US" dirty="0"/>
                    </a:p>
                  </a:txBody>
                  <a:tcPr/>
                </a:tc>
                <a:extLst>
                  <a:ext uri="{0D108BD9-81ED-4DB2-BD59-A6C34878D82A}">
                    <a16:rowId xmlns:a16="http://schemas.microsoft.com/office/drawing/2014/main" val="377134612"/>
                  </a:ext>
                </a:extLst>
              </a:tr>
              <a:tr h="457200">
                <a:tc>
                  <a:txBody>
                    <a:bodyPr/>
                    <a:lstStyle/>
                    <a:p>
                      <a:pPr algn="ctr"/>
                      <a:r>
                        <a:rPr lang="en-US" smtClean="0"/>
                        <a:t>0</a:t>
                      </a:r>
                      <a:endParaRPr lang="en-US" dirty="0"/>
                    </a:p>
                  </a:txBody>
                  <a:tcPr/>
                </a:tc>
                <a:tc>
                  <a:txBody>
                    <a:bodyPr/>
                    <a:lstStyle/>
                    <a:p>
                      <a:pPr algn="ctr"/>
                      <a:r>
                        <a:rPr lang="en-US" dirty="0" smtClean="0"/>
                        <a:t>4</a:t>
                      </a:r>
                      <a:endParaRPr lang="en-US" dirty="0"/>
                    </a:p>
                  </a:txBody>
                  <a:tcPr/>
                </a:tc>
                <a:tc>
                  <a:txBody>
                    <a:bodyPr/>
                    <a:lstStyle/>
                    <a:p>
                      <a:pPr algn="ctr"/>
                      <a:r>
                        <a:rPr lang="en-US" dirty="0" smtClean="0"/>
                        <a:t>2</a:t>
                      </a:r>
                      <a:endParaRPr lang="en-US" dirty="0"/>
                    </a:p>
                  </a:txBody>
                  <a:tcPr/>
                </a:tc>
                <a:tc>
                  <a:txBody>
                    <a:bodyPr/>
                    <a:lstStyle/>
                    <a:p>
                      <a:pPr algn="ctr"/>
                      <a:r>
                        <a:rPr lang="en-US" dirty="0" smtClean="0"/>
                        <a:t>4</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363628213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906837981"/>
              </p:ext>
            </p:extLst>
          </p:nvPr>
        </p:nvGraphicFramePr>
        <p:xfrm>
          <a:off x="4674042" y="2214614"/>
          <a:ext cx="3237116" cy="2219960"/>
        </p:xfrm>
        <a:graphic>
          <a:graphicData uri="http://schemas.openxmlformats.org/drawingml/2006/table">
            <a:tbl>
              <a:tblPr firstRow="1" bandRow="1">
                <a:tableStyleId>{21E4AEA4-8DFA-4A89-87EB-49C32662AFE0}</a:tableStyleId>
              </a:tblPr>
              <a:tblGrid>
                <a:gridCol w="1515314">
                  <a:extLst>
                    <a:ext uri="{9D8B030D-6E8A-4147-A177-3AD203B41FA5}">
                      <a16:colId xmlns:a16="http://schemas.microsoft.com/office/drawing/2014/main" val="581282657"/>
                    </a:ext>
                  </a:extLst>
                </a:gridCol>
                <a:gridCol w="1721802">
                  <a:extLst>
                    <a:ext uri="{9D8B030D-6E8A-4147-A177-3AD203B41FA5}">
                      <a16:colId xmlns:a16="http://schemas.microsoft.com/office/drawing/2014/main" val="103297442"/>
                    </a:ext>
                  </a:extLst>
                </a:gridCol>
              </a:tblGrid>
              <a:tr h="274320">
                <a:tc>
                  <a:txBody>
                    <a:bodyPr/>
                    <a:lstStyle/>
                    <a:p>
                      <a:pPr algn="ctr"/>
                      <a:r>
                        <a:rPr lang="en-US" dirty="0" smtClean="0"/>
                        <a:t>Intensity</a:t>
                      </a:r>
                      <a:endParaRPr lang="en-US" dirty="0"/>
                    </a:p>
                  </a:txBody>
                  <a:tcPr/>
                </a:tc>
                <a:tc>
                  <a:txBody>
                    <a:bodyPr/>
                    <a:lstStyle/>
                    <a:p>
                      <a:pPr algn="ctr"/>
                      <a:r>
                        <a:rPr lang="en-US" dirty="0" smtClean="0"/>
                        <a:t># of Occurrence</a:t>
                      </a:r>
                      <a:endParaRPr lang="en-US" dirty="0"/>
                    </a:p>
                  </a:txBody>
                  <a:tcPr/>
                </a:tc>
                <a:extLst>
                  <a:ext uri="{0D108BD9-81ED-4DB2-BD59-A6C34878D82A}">
                    <a16:rowId xmlns:a16="http://schemas.microsoft.com/office/drawing/2014/main" val="2424517350"/>
                  </a:ext>
                </a:extLst>
              </a:tr>
              <a:tr h="370840">
                <a:tc>
                  <a:txBody>
                    <a:bodyPr/>
                    <a:lstStyle/>
                    <a:p>
                      <a:pPr algn="ctr"/>
                      <a:r>
                        <a:rPr lang="en-US" smtClean="0"/>
                        <a:t>0</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2884084677"/>
                  </a:ext>
                </a:extLst>
              </a:tr>
              <a:tr h="370840">
                <a:tc>
                  <a:txBody>
                    <a:bodyPr/>
                    <a:lstStyle/>
                    <a:p>
                      <a:pPr algn="ctr"/>
                      <a:r>
                        <a:rPr lang="en-US" dirty="0" smtClean="0"/>
                        <a:t>1</a:t>
                      </a:r>
                      <a:endParaRPr lang="en-US" dirty="0"/>
                    </a:p>
                  </a:txBody>
                  <a:tcPr/>
                </a:tc>
                <a:tc>
                  <a:txBody>
                    <a:bodyPr/>
                    <a:lstStyle/>
                    <a:p>
                      <a:pPr algn="ctr"/>
                      <a:r>
                        <a:rPr lang="en-US" dirty="0" smtClean="0"/>
                        <a:t>5</a:t>
                      </a:r>
                      <a:endParaRPr lang="en-US" dirty="0"/>
                    </a:p>
                  </a:txBody>
                  <a:tcPr/>
                </a:tc>
                <a:extLst>
                  <a:ext uri="{0D108BD9-81ED-4DB2-BD59-A6C34878D82A}">
                    <a16:rowId xmlns:a16="http://schemas.microsoft.com/office/drawing/2014/main" val="1215332634"/>
                  </a:ext>
                </a:extLst>
              </a:tr>
              <a:tr h="370840">
                <a:tc>
                  <a:txBody>
                    <a:bodyPr/>
                    <a:lstStyle/>
                    <a:p>
                      <a:pPr algn="ctr"/>
                      <a:r>
                        <a:rPr lang="en-US" dirty="0" smtClean="0"/>
                        <a:t>2</a:t>
                      </a:r>
                      <a:endParaRPr lang="en-US" dirty="0"/>
                    </a:p>
                  </a:txBody>
                  <a:tcPr/>
                </a:tc>
                <a:tc>
                  <a:txBody>
                    <a:bodyPr/>
                    <a:lstStyle/>
                    <a:p>
                      <a:pPr algn="ctr"/>
                      <a:r>
                        <a:rPr lang="en-US" dirty="0" smtClean="0"/>
                        <a:t>3</a:t>
                      </a:r>
                      <a:endParaRPr lang="en-US" dirty="0"/>
                    </a:p>
                  </a:txBody>
                  <a:tcPr/>
                </a:tc>
                <a:extLst>
                  <a:ext uri="{0D108BD9-81ED-4DB2-BD59-A6C34878D82A}">
                    <a16:rowId xmlns:a16="http://schemas.microsoft.com/office/drawing/2014/main" val="3028696228"/>
                  </a:ext>
                </a:extLst>
              </a:tr>
              <a:tr h="370840">
                <a:tc>
                  <a:txBody>
                    <a:bodyPr/>
                    <a:lstStyle/>
                    <a:p>
                      <a:pPr algn="ctr"/>
                      <a:r>
                        <a:rPr lang="en-US" dirty="0" smtClean="0"/>
                        <a:t>3</a:t>
                      </a:r>
                      <a:endParaRPr lang="en-US" dirty="0"/>
                    </a:p>
                  </a:txBody>
                  <a:tcPr/>
                </a:tc>
                <a:tc>
                  <a:txBody>
                    <a:bodyPr/>
                    <a:lstStyle/>
                    <a:p>
                      <a:pPr algn="ctr"/>
                      <a:r>
                        <a:rPr lang="en-US" dirty="0" smtClean="0"/>
                        <a:t>6</a:t>
                      </a:r>
                      <a:endParaRPr lang="en-US" dirty="0"/>
                    </a:p>
                  </a:txBody>
                  <a:tcPr/>
                </a:tc>
                <a:extLst>
                  <a:ext uri="{0D108BD9-81ED-4DB2-BD59-A6C34878D82A}">
                    <a16:rowId xmlns:a16="http://schemas.microsoft.com/office/drawing/2014/main" val="238367382"/>
                  </a:ext>
                </a:extLst>
              </a:tr>
              <a:tr h="370840">
                <a:tc>
                  <a:txBody>
                    <a:bodyPr/>
                    <a:lstStyle/>
                    <a:p>
                      <a:pPr algn="ctr"/>
                      <a:r>
                        <a:rPr lang="en-US" dirty="0" smtClean="0"/>
                        <a:t>4</a:t>
                      </a:r>
                      <a:endParaRPr lang="en-US" dirty="0"/>
                    </a:p>
                  </a:txBody>
                  <a:tcPr/>
                </a:tc>
                <a:tc>
                  <a:txBody>
                    <a:bodyPr/>
                    <a:lstStyle/>
                    <a:p>
                      <a:pPr algn="ctr"/>
                      <a:r>
                        <a:rPr lang="en-US" dirty="0" smtClean="0"/>
                        <a:t>7</a:t>
                      </a:r>
                      <a:endParaRPr lang="en-US" dirty="0"/>
                    </a:p>
                  </a:txBody>
                  <a:tcPr/>
                </a:tc>
                <a:extLst>
                  <a:ext uri="{0D108BD9-81ED-4DB2-BD59-A6C34878D82A}">
                    <a16:rowId xmlns:a16="http://schemas.microsoft.com/office/drawing/2014/main" val="3141789269"/>
                  </a:ext>
                </a:extLst>
              </a:tr>
            </a:tbl>
          </a:graphicData>
        </a:graphic>
      </p:graphicFrame>
      <p:pic>
        <p:nvPicPr>
          <p:cNvPr id="12" name="Picture 11"/>
          <p:cNvPicPr>
            <a:picLocks noChangeAspect="1"/>
          </p:cNvPicPr>
          <p:nvPr/>
        </p:nvPicPr>
        <p:blipFill>
          <a:blip r:embed="rId4"/>
          <a:stretch>
            <a:fillRect/>
          </a:stretch>
        </p:blipFill>
        <p:spPr>
          <a:xfrm>
            <a:off x="6971777" y="4514140"/>
            <a:ext cx="4103461" cy="2099033"/>
          </a:xfrm>
          <a:prstGeom prst="rect">
            <a:avLst/>
          </a:prstGeom>
        </p:spPr>
      </p:pic>
    </p:spTree>
    <p:extLst>
      <p:ext uri="{BB962C8B-B14F-4D97-AF65-F5344CB8AC3E}">
        <p14:creationId xmlns:p14="http://schemas.microsoft.com/office/powerpoint/2010/main" val="20974563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Matching Example</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623337875"/>
              </p:ext>
            </p:extLst>
          </p:nvPr>
        </p:nvGraphicFramePr>
        <p:xfrm>
          <a:off x="1675974" y="2063749"/>
          <a:ext cx="8311896" cy="2177144"/>
        </p:xfrm>
        <a:graphic>
          <a:graphicData uri="http://schemas.openxmlformats.org/drawingml/2006/table">
            <a:tbl>
              <a:tblPr firstRow="1" bandRow="1">
                <a:tableStyleId>{21E4AEA4-8DFA-4A89-87EB-49C32662AFE0}</a:tableStyleId>
              </a:tblPr>
              <a:tblGrid>
                <a:gridCol w="1993900">
                  <a:extLst>
                    <a:ext uri="{9D8B030D-6E8A-4147-A177-3AD203B41FA5}">
                      <a16:colId xmlns:a16="http://schemas.microsoft.com/office/drawing/2014/main" val="1559245047"/>
                    </a:ext>
                  </a:extLst>
                </a:gridCol>
                <a:gridCol w="1453896">
                  <a:extLst>
                    <a:ext uri="{9D8B030D-6E8A-4147-A177-3AD203B41FA5}">
                      <a16:colId xmlns:a16="http://schemas.microsoft.com/office/drawing/2014/main" val="2132129162"/>
                    </a:ext>
                  </a:extLst>
                </a:gridCol>
                <a:gridCol w="1765300">
                  <a:extLst>
                    <a:ext uri="{9D8B030D-6E8A-4147-A177-3AD203B41FA5}">
                      <a16:colId xmlns:a16="http://schemas.microsoft.com/office/drawing/2014/main" val="3419602689"/>
                    </a:ext>
                  </a:extLst>
                </a:gridCol>
                <a:gridCol w="609600">
                  <a:extLst>
                    <a:ext uri="{9D8B030D-6E8A-4147-A177-3AD203B41FA5}">
                      <a16:colId xmlns:a16="http://schemas.microsoft.com/office/drawing/2014/main" val="2073016585"/>
                    </a:ext>
                  </a:extLst>
                </a:gridCol>
                <a:gridCol w="1308100">
                  <a:extLst>
                    <a:ext uri="{9D8B030D-6E8A-4147-A177-3AD203B41FA5}">
                      <a16:colId xmlns:a16="http://schemas.microsoft.com/office/drawing/2014/main" val="2713841449"/>
                    </a:ext>
                  </a:extLst>
                </a:gridCol>
                <a:gridCol w="1181100">
                  <a:extLst>
                    <a:ext uri="{9D8B030D-6E8A-4147-A177-3AD203B41FA5}">
                      <a16:colId xmlns:a16="http://schemas.microsoft.com/office/drawing/2014/main" val="4188792755"/>
                    </a:ext>
                  </a:extLst>
                </a:gridCol>
              </a:tblGrid>
              <a:tr h="621394">
                <a:tc>
                  <a:txBody>
                    <a:bodyPr/>
                    <a:lstStyle/>
                    <a:p>
                      <a:pPr algn="ctr" rtl="0" fontAlgn="ctr"/>
                      <a:r>
                        <a:rPr lang="en-US" sz="2000" b="1" i="0" u="none" strike="noStrike" dirty="0">
                          <a:solidFill>
                            <a:srgbClr val="FFFFFF"/>
                          </a:solidFill>
                          <a:effectLst/>
                          <a:latin typeface="Calibri" panose="020F0502020204030204" pitchFamily="34" charset="0"/>
                        </a:rPr>
                        <a:t>Intensity</a:t>
                      </a:r>
                    </a:p>
                  </a:txBody>
                  <a:tcPr marL="6350" marR="6350" marT="6350" marB="0" anchor="ctr"/>
                </a:tc>
                <a:tc>
                  <a:txBody>
                    <a:bodyPr/>
                    <a:lstStyle/>
                    <a:p>
                      <a:pPr algn="ctr" rtl="0" fontAlgn="ctr"/>
                      <a:r>
                        <a:rPr lang="en-US" sz="2000" b="1" i="0" u="none" strike="noStrike">
                          <a:solidFill>
                            <a:srgbClr val="FFFFFF"/>
                          </a:solidFill>
                          <a:effectLst/>
                          <a:latin typeface="Calibri" panose="020F0502020204030204" pitchFamily="34" charset="0"/>
                        </a:rPr>
                        <a:t># of Occurance</a:t>
                      </a:r>
                    </a:p>
                  </a:txBody>
                  <a:tcPr marL="6350" marR="6350" marT="6350" marB="0" anchor="ctr"/>
                </a:tc>
                <a:tc>
                  <a:txBody>
                    <a:bodyPr/>
                    <a:lstStyle/>
                    <a:p>
                      <a:pPr algn="ctr" rtl="0" fontAlgn="ctr"/>
                      <a:r>
                        <a:rPr lang="en-US" sz="2000" b="1" i="0" u="none" strike="noStrike">
                          <a:solidFill>
                            <a:srgbClr val="FFFFFF"/>
                          </a:solidFill>
                          <a:effectLst/>
                          <a:latin typeface="Calibri" panose="020F0502020204030204" pitchFamily="34" charset="0"/>
                        </a:rPr>
                        <a:t>PDF</a:t>
                      </a:r>
                    </a:p>
                  </a:txBody>
                  <a:tcPr marL="6350" marR="6350" marT="6350" marB="0" anchor="ctr"/>
                </a:tc>
                <a:tc>
                  <a:txBody>
                    <a:bodyPr/>
                    <a:lstStyle/>
                    <a:p>
                      <a:pPr algn="ctr" rtl="0" fontAlgn="ctr"/>
                      <a:r>
                        <a:rPr lang="en-US" sz="2000" b="1" i="0" u="none" strike="noStrike">
                          <a:solidFill>
                            <a:srgbClr val="FFFFFF"/>
                          </a:solidFill>
                          <a:effectLst/>
                          <a:latin typeface="Calibri" panose="020F0502020204030204" pitchFamily="34" charset="0"/>
                        </a:rPr>
                        <a:t>CDF</a:t>
                      </a:r>
                    </a:p>
                  </a:txBody>
                  <a:tcPr marL="6350" marR="6350" marT="6350" marB="0" anchor="ctr"/>
                </a:tc>
                <a:tc>
                  <a:txBody>
                    <a:bodyPr/>
                    <a:lstStyle/>
                    <a:p>
                      <a:pPr algn="ctr" rtl="0" fontAlgn="ctr"/>
                      <a:r>
                        <a:rPr lang="en-US" sz="2000" b="1" i="0" u="none" strike="noStrike">
                          <a:solidFill>
                            <a:srgbClr val="FFFFFF"/>
                          </a:solidFill>
                          <a:effectLst/>
                          <a:latin typeface="Calibri" panose="020F0502020204030204" pitchFamily="34" charset="0"/>
                        </a:rPr>
                        <a:t>CDF*16</a:t>
                      </a:r>
                    </a:p>
                  </a:txBody>
                  <a:tcPr marL="6350" marR="6350" marT="6350" marB="0" anchor="ctr"/>
                </a:tc>
                <a:tc>
                  <a:txBody>
                    <a:bodyPr/>
                    <a:lstStyle/>
                    <a:p>
                      <a:pPr algn="ctr" rtl="0" fontAlgn="ctr"/>
                      <a:r>
                        <a:rPr lang="en-US" sz="2000" b="1" i="0" u="none" strike="noStrike">
                          <a:solidFill>
                            <a:srgbClr val="FFFFFF"/>
                          </a:solidFill>
                          <a:effectLst/>
                          <a:latin typeface="Calibri" panose="020F0502020204030204" pitchFamily="34" charset="0"/>
                        </a:rPr>
                        <a:t>Equalized Histogram</a:t>
                      </a:r>
                    </a:p>
                  </a:txBody>
                  <a:tcPr marL="6350" marR="6350" marT="6350" marB="0" anchor="ctr"/>
                </a:tc>
                <a:extLst>
                  <a:ext uri="{0D108BD9-81ED-4DB2-BD59-A6C34878D82A}">
                    <a16:rowId xmlns:a16="http://schemas.microsoft.com/office/drawing/2014/main" val="644800336"/>
                  </a:ext>
                </a:extLst>
              </a:tr>
              <a:tr h="311150">
                <a:tc>
                  <a:txBody>
                    <a:bodyPr/>
                    <a:lstStyle/>
                    <a:p>
                      <a:pPr algn="ctr" rtl="0" fontAlgn="ctr"/>
                      <a:r>
                        <a:rPr lang="en-AE" sz="2000" b="0" i="0" u="none" strike="noStrike" smtClean="0">
                          <a:solidFill>
                            <a:srgbClr val="000000"/>
                          </a:solidFill>
                          <a:effectLst/>
                          <a:latin typeface="Calibri" panose="020F0502020204030204" pitchFamily="34" charset="0"/>
                        </a:rPr>
                        <a:t>0</a:t>
                      </a:r>
                      <a:endParaRPr lang="en-AE" sz="20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AE" sz="2000" b="0" i="0" u="none" strike="noStrike">
                          <a:solidFill>
                            <a:srgbClr val="000000"/>
                          </a:solidFill>
                          <a:effectLst/>
                          <a:latin typeface="Calibri" panose="020F0502020204030204" pitchFamily="34" charset="0"/>
                        </a:rPr>
                        <a:t>4</a:t>
                      </a:r>
                    </a:p>
                  </a:txBody>
                  <a:tcPr marL="6350" marR="6350" marT="6350" marB="0" anchor="ctr"/>
                </a:tc>
                <a:tc>
                  <a:txBody>
                    <a:bodyPr/>
                    <a:lstStyle/>
                    <a:p>
                      <a:pPr algn="ctr" fontAlgn="b"/>
                      <a:r>
                        <a:rPr lang="en-AE" sz="2000" b="0" i="0" u="none" strike="noStrike" smtClean="0">
                          <a:solidFill>
                            <a:srgbClr val="000000"/>
                          </a:solidFill>
                          <a:effectLst/>
                          <a:latin typeface="Calibri" panose="020F0502020204030204" pitchFamily="34" charset="0"/>
                        </a:rPr>
                        <a:t>0.16</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dirty="0" smtClean="0">
                          <a:solidFill>
                            <a:srgbClr val="000000"/>
                          </a:solidFill>
                          <a:effectLst/>
                          <a:latin typeface="Calibri" panose="020F0502020204030204" pitchFamily="34" charset="0"/>
                        </a:rPr>
                        <a:t>0.16</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a:solidFill>
                            <a:srgbClr val="000000"/>
                          </a:solidFill>
                          <a:effectLst/>
                          <a:latin typeface="Calibri" panose="020F0502020204030204" pitchFamily="34" charset="0"/>
                        </a:rPr>
                        <a:t>2.4</a:t>
                      </a:r>
                    </a:p>
                  </a:txBody>
                  <a:tcPr marL="6350" marR="6350" marT="6350" marB="0" anchor="b"/>
                </a:tc>
                <a:tc>
                  <a:txBody>
                    <a:bodyPr/>
                    <a:lstStyle/>
                    <a:p>
                      <a:pPr algn="ctr" fontAlgn="b"/>
                      <a:r>
                        <a:rPr lang="en-AE" sz="2000" b="0" i="0" u="none" strike="noStrike" dirty="0">
                          <a:solidFill>
                            <a:srgbClr val="000000"/>
                          </a:solidFill>
                          <a:effectLst/>
                          <a:latin typeface="Calibri" panose="020F0502020204030204" pitchFamily="34" charset="0"/>
                        </a:rPr>
                        <a:t>2</a:t>
                      </a:r>
                    </a:p>
                  </a:txBody>
                  <a:tcPr marL="6350" marR="6350" marT="6350" marB="0" anchor="b"/>
                </a:tc>
                <a:extLst>
                  <a:ext uri="{0D108BD9-81ED-4DB2-BD59-A6C34878D82A}">
                    <a16:rowId xmlns:a16="http://schemas.microsoft.com/office/drawing/2014/main" val="3154331622"/>
                  </a:ext>
                </a:extLst>
              </a:tr>
              <a:tr h="304800">
                <a:tc>
                  <a:txBody>
                    <a:bodyPr/>
                    <a:lstStyle/>
                    <a:p>
                      <a:pPr algn="ctr" rtl="0" fontAlgn="ctr"/>
                      <a:r>
                        <a:rPr lang="en-AE" sz="2000" b="0" i="0" u="none" strike="noStrike">
                          <a:solidFill>
                            <a:srgbClr val="000000"/>
                          </a:solidFill>
                          <a:effectLst/>
                          <a:latin typeface="Calibri" panose="020F0502020204030204" pitchFamily="34" charset="0"/>
                        </a:rPr>
                        <a:t>1</a:t>
                      </a:r>
                    </a:p>
                  </a:txBody>
                  <a:tcPr marL="6350" marR="6350" marT="6350" marB="0" anchor="ctr"/>
                </a:tc>
                <a:tc>
                  <a:txBody>
                    <a:bodyPr/>
                    <a:lstStyle/>
                    <a:p>
                      <a:pPr algn="ctr" rtl="0" fontAlgn="ctr"/>
                      <a:r>
                        <a:rPr lang="en-AE" sz="2000" b="0" i="0" u="none" strike="noStrike">
                          <a:solidFill>
                            <a:srgbClr val="000000"/>
                          </a:solidFill>
                          <a:effectLst/>
                          <a:latin typeface="Calibri" panose="020F0502020204030204" pitchFamily="34" charset="0"/>
                        </a:rPr>
                        <a:t>5</a:t>
                      </a:r>
                    </a:p>
                  </a:txBody>
                  <a:tcPr marL="6350" marR="6350" marT="6350" marB="0" anchor="ctr"/>
                </a:tc>
                <a:tc>
                  <a:txBody>
                    <a:bodyPr/>
                    <a:lstStyle/>
                    <a:p>
                      <a:pPr algn="ctr" fontAlgn="b"/>
                      <a:r>
                        <a:rPr lang="en-AE" sz="2000" b="0" i="0" u="none" strike="noStrike" smtClean="0">
                          <a:solidFill>
                            <a:srgbClr val="000000"/>
                          </a:solidFill>
                          <a:effectLst/>
                          <a:latin typeface="Calibri" panose="020F0502020204030204" pitchFamily="34" charset="0"/>
                        </a:rPr>
                        <a:t>0.2</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smtClean="0">
                          <a:solidFill>
                            <a:srgbClr val="000000"/>
                          </a:solidFill>
                          <a:effectLst/>
                          <a:latin typeface="Calibri" panose="020F0502020204030204" pitchFamily="34" charset="0"/>
                        </a:rPr>
                        <a:t>0.36</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a:solidFill>
                            <a:srgbClr val="000000"/>
                          </a:solidFill>
                          <a:effectLst/>
                          <a:latin typeface="Calibri" panose="020F0502020204030204" pitchFamily="34" charset="0"/>
                        </a:rPr>
                        <a:t>5.4</a:t>
                      </a:r>
                    </a:p>
                  </a:txBody>
                  <a:tcPr marL="6350" marR="6350" marT="6350" marB="0" anchor="b"/>
                </a:tc>
                <a:tc>
                  <a:txBody>
                    <a:bodyPr/>
                    <a:lstStyle/>
                    <a:p>
                      <a:pPr algn="ctr" fontAlgn="b"/>
                      <a:r>
                        <a:rPr lang="en-AE" sz="2000" b="0" i="0" u="none" strike="noStrike" dirty="0">
                          <a:solidFill>
                            <a:srgbClr val="000000"/>
                          </a:solidFill>
                          <a:effectLst/>
                          <a:latin typeface="Calibri" panose="020F0502020204030204" pitchFamily="34" charset="0"/>
                        </a:rPr>
                        <a:t>5</a:t>
                      </a:r>
                    </a:p>
                  </a:txBody>
                  <a:tcPr marL="6350" marR="6350" marT="6350" marB="0" anchor="b"/>
                </a:tc>
                <a:extLst>
                  <a:ext uri="{0D108BD9-81ED-4DB2-BD59-A6C34878D82A}">
                    <a16:rowId xmlns:a16="http://schemas.microsoft.com/office/drawing/2014/main" val="4228001079"/>
                  </a:ext>
                </a:extLst>
              </a:tr>
              <a:tr h="304800">
                <a:tc>
                  <a:txBody>
                    <a:bodyPr/>
                    <a:lstStyle/>
                    <a:p>
                      <a:pPr algn="ctr" rtl="0" fontAlgn="ctr"/>
                      <a:r>
                        <a:rPr lang="en-AE" sz="2000" b="0" i="0" u="none" strike="noStrike">
                          <a:solidFill>
                            <a:srgbClr val="000000"/>
                          </a:solidFill>
                          <a:effectLst/>
                          <a:latin typeface="Calibri" panose="020F0502020204030204" pitchFamily="34" charset="0"/>
                        </a:rPr>
                        <a:t>2</a:t>
                      </a:r>
                    </a:p>
                  </a:txBody>
                  <a:tcPr marL="6350" marR="6350" marT="6350" marB="0" anchor="ctr"/>
                </a:tc>
                <a:tc>
                  <a:txBody>
                    <a:bodyPr/>
                    <a:lstStyle/>
                    <a:p>
                      <a:pPr algn="ctr" rtl="0" fontAlgn="ctr"/>
                      <a:r>
                        <a:rPr lang="en-AE" sz="2000" b="0" i="0" u="none" strike="noStrike">
                          <a:solidFill>
                            <a:srgbClr val="000000"/>
                          </a:solidFill>
                          <a:effectLst/>
                          <a:latin typeface="Calibri" panose="020F0502020204030204" pitchFamily="34" charset="0"/>
                        </a:rPr>
                        <a:t>3</a:t>
                      </a:r>
                    </a:p>
                  </a:txBody>
                  <a:tcPr marL="6350" marR="6350" marT="6350" marB="0" anchor="ctr"/>
                </a:tc>
                <a:tc>
                  <a:txBody>
                    <a:bodyPr/>
                    <a:lstStyle/>
                    <a:p>
                      <a:pPr algn="ctr" fontAlgn="b"/>
                      <a:r>
                        <a:rPr lang="en-AE" sz="2000" b="0" i="0" u="none" strike="noStrike" smtClean="0">
                          <a:solidFill>
                            <a:srgbClr val="000000"/>
                          </a:solidFill>
                          <a:effectLst/>
                          <a:latin typeface="Calibri" panose="020F0502020204030204" pitchFamily="34" charset="0"/>
                        </a:rPr>
                        <a:t>0.12</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smtClean="0">
                          <a:solidFill>
                            <a:srgbClr val="000000"/>
                          </a:solidFill>
                          <a:effectLst/>
                          <a:latin typeface="Calibri" panose="020F0502020204030204" pitchFamily="34" charset="0"/>
                        </a:rPr>
                        <a:t>0.48</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a:solidFill>
                            <a:srgbClr val="000000"/>
                          </a:solidFill>
                          <a:effectLst/>
                          <a:latin typeface="Calibri" panose="020F0502020204030204" pitchFamily="34" charset="0"/>
                        </a:rPr>
                        <a:t>7.2</a:t>
                      </a:r>
                    </a:p>
                  </a:txBody>
                  <a:tcPr marL="6350" marR="6350" marT="6350" marB="0" anchor="b"/>
                </a:tc>
                <a:tc>
                  <a:txBody>
                    <a:bodyPr/>
                    <a:lstStyle/>
                    <a:p>
                      <a:pPr algn="ctr" fontAlgn="b"/>
                      <a:r>
                        <a:rPr lang="en-AE" sz="2000" b="0" i="0" u="none" strike="noStrike" dirty="0">
                          <a:solidFill>
                            <a:srgbClr val="000000"/>
                          </a:solidFill>
                          <a:effectLst/>
                          <a:latin typeface="Calibri" panose="020F0502020204030204" pitchFamily="34" charset="0"/>
                        </a:rPr>
                        <a:t>7</a:t>
                      </a:r>
                    </a:p>
                  </a:txBody>
                  <a:tcPr marL="6350" marR="6350" marT="6350" marB="0" anchor="b"/>
                </a:tc>
                <a:extLst>
                  <a:ext uri="{0D108BD9-81ED-4DB2-BD59-A6C34878D82A}">
                    <a16:rowId xmlns:a16="http://schemas.microsoft.com/office/drawing/2014/main" val="3732027892"/>
                  </a:ext>
                </a:extLst>
              </a:tr>
              <a:tr h="304800">
                <a:tc>
                  <a:txBody>
                    <a:bodyPr/>
                    <a:lstStyle/>
                    <a:p>
                      <a:pPr algn="ctr" rtl="0" fontAlgn="ctr"/>
                      <a:r>
                        <a:rPr lang="en-AE" sz="2000" b="0" i="0" u="none" strike="noStrike">
                          <a:solidFill>
                            <a:srgbClr val="000000"/>
                          </a:solidFill>
                          <a:effectLst/>
                          <a:latin typeface="Calibri" panose="020F0502020204030204" pitchFamily="34" charset="0"/>
                        </a:rPr>
                        <a:t>3</a:t>
                      </a:r>
                    </a:p>
                  </a:txBody>
                  <a:tcPr marL="6350" marR="6350" marT="6350" marB="0" anchor="ctr"/>
                </a:tc>
                <a:tc>
                  <a:txBody>
                    <a:bodyPr/>
                    <a:lstStyle/>
                    <a:p>
                      <a:pPr algn="ctr" rtl="0" fontAlgn="ctr"/>
                      <a:r>
                        <a:rPr lang="en-AE" sz="2000" b="0" i="0" u="none" strike="noStrike">
                          <a:solidFill>
                            <a:srgbClr val="000000"/>
                          </a:solidFill>
                          <a:effectLst/>
                          <a:latin typeface="Calibri" panose="020F0502020204030204" pitchFamily="34" charset="0"/>
                        </a:rPr>
                        <a:t>6</a:t>
                      </a:r>
                    </a:p>
                  </a:txBody>
                  <a:tcPr marL="6350" marR="6350" marT="6350" marB="0" anchor="ctr"/>
                </a:tc>
                <a:tc>
                  <a:txBody>
                    <a:bodyPr/>
                    <a:lstStyle/>
                    <a:p>
                      <a:pPr algn="ctr" fontAlgn="b"/>
                      <a:r>
                        <a:rPr lang="en-AE" sz="2000" b="0" i="0" u="none" strike="noStrike" smtClean="0">
                          <a:solidFill>
                            <a:srgbClr val="000000"/>
                          </a:solidFill>
                          <a:effectLst/>
                          <a:latin typeface="Calibri" panose="020F0502020204030204" pitchFamily="34" charset="0"/>
                        </a:rPr>
                        <a:t>0.24</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smtClean="0">
                          <a:solidFill>
                            <a:srgbClr val="000000"/>
                          </a:solidFill>
                          <a:effectLst/>
                          <a:latin typeface="Calibri" panose="020F0502020204030204" pitchFamily="34" charset="0"/>
                        </a:rPr>
                        <a:t>0.72</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smtClean="0">
                          <a:solidFill>
                            <a:srgbClr val="000000"/>
                          </a:solidFill>
                          <a:effectLst/>
                          <a:latin typeface="Calibri" panose="020F0502020204030204" pitchFamily="34" charset="0"/>
                        </a:rPr>
                        <a:t>10.8</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dirty="0">
                          <a:solidFill>
                            <a:srgbClr val="000000"/>
                          </a:solidFill>
                          <a:effectLst/>
                          <a:latin typeface="Calibri" panose="020F0502020204030204" pitchFamily="34" charset="0"/>
                        </a:rPr>
                        <a:t>11</a:t>
                      </a:r>
                    </a:p>
                  </a:txBody>
                  <a:tcPr marL="6350" marR="6350" marT="6350" marB="0" anchor="b"/>
                </a:tc>
                <a:extLst>
                  <a:ext uri="{0D108BD9-81ED-4DB2-BD59-A6C34878D82A}">
                    <a16:rowId xmlns:a16="http://schemas.microsoft.com/office/drawing/2014/main" val="1436172895"/>
                  </a:ext>
                </a:extLst>
              </a:tr>
              <a:tr h="304800">
                <a:tc>
                  <a:txBody>
                    <a:bodyPr/>
                    <a:lstStyle/>
                    <a:p>
                      <a:pPr algn="ctr" rtl="0" fontAlgn="ctr"/>
                      <a:r>
                        <a:rPr lang="en-AE" sz="2000" b="0" i="0" u="none" strike="noStrike">
                          <a:solidFill>
                            <a:srgbClr val="000000"/>
                          </a:solidFill>
                          <a:effectLst/>
                          <a:latin typeface="Calibri" panose="020F0502020204030204" pitchFamily="34" charset="0"/>
                        </a:rPr>
                        <a:t>4</a:t>
                      </a:r>
                    </a:p>
                  </a:txBody>
                  <a:tcPr marL="6350" marR="6350" marT="6350" marB="0" anchor="ctr"/>
                </a:tc>
                <a:tc>
                  <a:txBody>
                    <a:bodyPr/>
                    <a:lstStyle/>
                    <a:p>
                      <a:pPr algn="ctr" rtl="0" fontAlgn="ctr"/>
                      <a:r>
                        <a:rPr lang="en-AE" sz="2000" b="0" i="0" u="none" strike="noStrike">
                          <a:solidFill>
                            <a:srgbClr val="000000"/>
                          </a:solidFill>
                          <a:effectLst/>
                          <a:latin typeface="Calibri" panose="020F0502020204030204" pitchFamily="34" charset="0"/>
                        </a:rPr>
                        <a:t>7</a:t>
                      </a:r>
                    </a:p>
                  </a:txBody>
                  <a:tcPr marL="6350" marR="6350" marT="6350" marB="0" anchor="ctr"/>
                </a:tc>
                <a:tc>
                  <a:txBody>
                    <a:bodyPr/>
                    <a:lstStyle/>
                    <a:p>
                      <a:pPr algn="ctr" fontAlgn="b"/>
                      <a:r>
                        <a:rPr lang="en-AE" sz="2000" b="0" i="0" u="none" strike="noStrike" smtClean="0">
                          <a:solidFill>
                            <a:srgbClr val="000000"/>
                          </a:solidFill>
                          <a:effectLst/>
                          <a:latin typeface="Calibri" panose="020F0502020204030204" pitchFamily="34" charset="0"/>
                        </a:rPr>
                        <a:t>0.28</a:t>
                      </a:r>
                      <a:endParaRPr lang="en-AE" sz="20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2000" b="0" i="0" u="none" strike="noStrike">
                          <a:solidFill>
                            <a:srgbClr val="000000"/>
                          </a:solidFill>
                          <a:effectLst/>
                          <a:latin typeface="Calibri" panose="020F0502020204030204" pitchFamily="34" charset="0"/>
                        </a:rPr>
                        <a:t>1</a:t>
                      </a:r>
                    </a:p>
                  </a:txBody>
                  <a:tcPr marL="6350" marR="6350" marT="6350" marB="0" anchor="b"/>
                </a:tc>
                <a:tc>
                  <a:txBody>
                    <a:bodyPr/>
                    <a:lstStyle/>
                    <a:p>
                      <a:pPr algn="ctr" fontAlgn="b"/>
                      <a:r>
                        <a:rPr lang="en-AE" sz="2000" b="0" i="0" u="none" strike="noStrike" dirty="0">
                          <a:solidFill>
                            <a:srgbClr val="000000"/>
                          </a:solidFill>
                          <a:effectLst/>
                          <a:latin typeface="Calibri" panose="020F0502020204030204" pitchFamily="34" charset="0"/>
                        </a:rPr>
                        <a:t>15</a:t>
                      </a:r>
                    </a:p>
                  </a:txBody>
                  <a:tcPr marL="6350" marR="6350" marT="6350" marB="0" anchor="b"/>
                </a:tc>
                <a:tc>
                  <a:txBody>
                    <a:bodyPr/>
                    <a:lstStyle/>
                    <a:p>
                      <a:pPr algn="ctr" fontAlgn="b"/>
                      <a:r>
                        <a:rPr lang="en-AE" sz="2000" b="0" i="0" u="none" strike="noStrike" dirty="0">
                          <a:solidFill>
                            <a:srgbClr val="000000"/>
                          </a:solidFill>
                          <a:effectLst/>
                          <a:latin typeface="Calibri" panose="020F0502020204030204" pitchFamily="34" charset="0"/>
                        </a:rPr>
                        <a:t>15</a:t>
                      </a:r>
                    </a:p>
                  </a:txBody>
                  <a:tcPr marL="6350" marR="6350" marT="6350" marB="0" anchor="b"/>
                </a:tc>
                <a:extLst>
                  <a:ext uri="{0D108BD9-81ED-4DB2-BD59-A6C34878D82A}">
                    <a16:rowId xmlns:a16="http://schemas.microsoft.com/office/drawing/2014/main" val="3114386595"/>
                  </a:ext>
                </a:extLst>
              </a:tr>
            </a:tbl>
          </a:graphicData>
        </a:graphic>
      </p:graphicFrame>
      <p:pic>
        <p:nvPicPr>
          <p:cNvPr id="7" name="Picture 6"/>
          <p:cNvPicPr>
            <a:picLocks noChangeAspect="1"/>
          </p:cNvPicPr>
          <p:nvPr/>
        </p:nvPicPr>
        <p:blipFill>
          <a:blip r:embed="rId4"/>
          <a:stretch>
            <a:fillRect/>
          </a:stretch>
        </p:blipFill>
        <p:spPr>
          <a:xfrm>
            <a:off x="1675974" y="4252674"/>
            <a:ext cx="4407580" cy="2250812"/>
          </a:xfrm>
          <a:prstGeom prst="rect">
            <a:avLst/>
          </a:prstGeom>
        </p:spPr>
      </p:pic>
      <p:graphicFrame>
        <p:nvGraphicFramePr>
          <p:cNvPr id="9" name="Chart 8"/>
          <p:cNvGraphicFramePr>
            <a:graphicFrameLocks/>
          </p:cNvGraphicFramePr>
          <p:nvPr>
            <p:extLst>
              <p:ext uri="{D42A27DB-BD31-4B8C-83A1-F6EECF244321}">
                <p14:modId xmlns:p14="http://schemas.microsoft.com/office/powerpoint/2010/main" val="3035545531"/>
              </p:ext>
            </p:extLst>
          </p:nvPr>
        </p:nvGraphicFramePr>
        <p:xfrm>
          <a:off x="6578466" y="4084135"/>
          <a:ext cx="4587875" cy="241935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803405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Matching Example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249361693"/>
              </p:ext>
            </p:extLst>
          </p:nvPr>
        </p:nvGraphicFramePr>
        <p:xfrm>
          <a:off x="1736744" y="1991751"/>
          <a:ext cx="2743200" cy="2286000"/>
        </p:xfrm>
        <a:graphic>
          <a:graphicData uri="http://schemas.openxmlformats.org/drawingml/2006/table">
            <a:tbl>
              <a:tblPr firstRow="1" bandRow="1">
                <a:tableStyleId>{5940675A-B579-460E-94D1-54222C63F5DA}</a:tableStyleId>
              </a:tblPr>
              <a:tblGrid>
                <a:gridCol w="548640">
                  <a:extLst>
                    <a:ext uri="{9D8B030D-6E8A-4147-A177-3AD203B41FA5}">
                      <a16:colId xmlns:a16="http://schemas.microsoft.com/office/drawing/2014/main" val="2883490681"/>
                    </a:ext>
                  </a:extLst>
                </a:gridCol>
                <a:gridCol w="548640">
                  <a:extLst>
                    <a:ext uri="{9D8B030D-6E8A-4147-A177-3AD203B41FA5}">
                      <a16:colId xmlns:a16="http://schemas.microsoft.com/office/drawing/2014/main" val="1002284105"/>
                    </a:ext>
                  </a:extLst>
                </a:gridCol>
                <a:gridCol w="548640">
                  <a:extLst>
                    <a:ext uri="{9D8B030D-6E8A-4147-A177-3AD203B41FA5}">
                      <a16:colId xmlns:a16="http://schemas.microsoft.com/office/drawing/2014/main" val="3204992105"/>
                    </a:ext>
                  </a:extLst>
                </a:gridCol>
                <a:gridCol w="548640">
                  <a:extLst>
                    <a:ext uri="{9D8B030D-6E8A-4147-A177-3AD203B41FA5}">
                      <a16:colId xmlns:a16="http://schemas.microsoft.com/office/drawing/2014/main" val="3158060220"/>
                    </a:ext>
                  </a:extLst>
                </a:gridCol>
                <a:gridCol w="548640">
                  <a:extLst>
                    <a:ext uri="{9D8B030D-6E8A-4147-A177-3AD203B41FA5}">
                      <a16:colId xmlns:a16="http://schemas.microsoft.com/office/drawing/2014/main" val="1092551958"/>
                    </a:ext>
                  </a:extLst>
                </a:gridCol>
              </a:tblGrid>
              <a:tr h="457200">
                <a:tc>
                  <a:txBody>
                    <a:bodyPr/>
                    <a:lstStyle/>
                    <a:p>
                      <a:pPr algn="ctr"/>
                      <a:r>
                        <a:rPr lang="en-US" dirty="0" smtClean="0"/>
                        <a:t>2</a:t>
                      </a:r>
                      <a:endParaRPr lang="en-US" dirty="0"/>
                    </a:p>
                  </a:txBody>
                  <a:tcPr/>
                </a:tc>
                <a:tc>
                  <a:txBody>
                    <a:bodyPr/>
                    <a:lstStyle/>
                    <a:p>
                      <a:pPr algn="ctr"/>
                      <a:r>
                        <a:rPr lang="en-US" dirty="0" smtClean="0"/>
                        <a:t>1</a:t>
                      </a:r>
                      <a:endParaRPr lang="en-US" dirty="0"/>
                    </a:p>
                  </a:txBody>
                  <a:tcPr/>
                </a:tc>
                <a:tc>
                  <a:txBody>
                    <a:bodyPr/>
                    <a:lstStyle/>
                    <a:p>
                      <a:pPr algn="ctr"/>
                      <a:r>
                        <a:rPr lang="en-US" dirty="0" smtClean="0"/>
                        <a:t>2</a:t>
                      </a:r>
                      <a:endParaRPr lang="en-US" dirty="0"/>
                    </a:p>
                  </a:txBody>
                  <a:tcPr/>
                </a:tc>
                <a:tc>
                  <a:txBody>
                    <a:bodyPr/>
                    <a:lstStyle/>
                    <a:p>
                      <a:pPr algn="ctr"/>
                      <a:r>
                        <a:rPr lang="en-US" dirty="0" smtClean="0"/>
                        <a:t>1</a:t>
                      </a:r>
                      <a:endParaRPr lang="en-US" dirty="0"/>
                    </a:p>
                  </a:txBody>
                  <a:tcPr/>
                </a:tc>
                <a:tc>
                  <a:txBody>
                    <a:bodyPr/>
                    <a:lstStyle/>
                    <a:p>
                      <a:pPr algn="ctr"/>
                      <a:r>
                        <a:rPr lang="en-US" smtClean="0"/>
                        <a:t>0</a:t>
                      </a:r>
                      <a:endParaRPr lang="en-US" dirty="0"/>
                    </a:p>
                  </a:txBody>
                  <a:tcPr/>
                </a:tc>
                <a:extLst>
                  <a:ext uri="{0D108BD9-81ED-4DB2-BD59-A6C34878D82A}">
                    <a16:rowId xmlns:a16="http://schemas.microsoft.com/office/drawing/2014/main" val="2575730412"/>
                  </a:ext>
                </a:extLst>
              </a:tr>
              <a:tr h="457200">
                <a:tc>
                  <a:txBody>
                    <a:bodyPr/>
                    <a:lstStyle/>
                    <a:p>
                      <a:pPr algn="ctr"/>
                      <a:r>
                        <a:rPr lang="en-US" dirty="0" smtClean="0"/>
                        <a:t>3</a:t>
                      </a:r>
                      <a:endParaRPr lang="en-US" dirty="0"/>
                    </a:p>
                  </a:txBody>
                  <a:tcPr/>
                </a:tc>
                <a:tc>
                  <a:txBody>
                    <a:bodyPr/>
                    <a:lstStyle/>
                    <a:p>
                      <a:pPr algn="ctr"/>
                      <a:r>
                        <a:rPr lang="en-US" dirty="0" smtClean="0"/>
                        <a:t>3</a:t>
                      </a:r>
                      <a:endParaRPr lang="en-US" dirty="0"/>
                    </a:p>
                  </a:txBody>
                  <a:tcPr/>
                </a:tc>
                <a:tc>
                  <a:txBody>
                    <a:bodyPr/>
                    <a:lstStyle/>
                    <a:p>
                      <a:pPr algn="ctr"/>
                      <a:r>
                        <a:rPr lang="en-US" dirty="0" smtClean="0"/>
                        <a:t>2</a:t>
                      </a:r>
                      <a:endParaRPr lang="en-US" dirty="0"/>
                    </a:p>
                  </a:txBody>
                  <a:tcPr/>
                </a:tc>
                <a:tc>
                  <a:txBody>
                    <a:bodyPr/>
                    <a:lstStyle/>
                    <a:p>
                      <a:pPr algn="ctr"/>
                      <a:r>
                        <a:rPr lang="en-US" dirty="0" smtClean="0"/>
                        <a:t>4</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2899608346"/>
                  </a:ext>
                </a:extLst>
              </a:tr>
              <a:tr h="457200">
                <a:tc>
                  <a:txBody>
                    <a:bodyPr/>
                    <a:lstStyle/>
                    <a:p>
                      <a:pPr algn="ctr"/>
                      <a:r>
                        <a:rPr lang="en-US" dirty="0" smtClean="0"/>
                        <a:t>1</a:t>
                      </a:r>
                      <a:endParaRPr lang="en-US" dirty="0"/>
                    </a:p>
                  </a:txBody>
                  <a:tcPr/>
                </a:tc>
                <a:tc>
                  <a:txBody>
                    <a:bodyPr/>
                    <a:lstStyle/>
                    <a:p>
                      <a:pPr algn="ctr"/>
                      <a:r>
                        <a:rPr lang="en-US" dirty="0" smtClean="0"/>
                        <a:t>3</a:t>
                      </a:r>
                      <a:endParaRPr lang="en-US" dirty="0"/>
                    </a:p>
                  </a:txBody>
                  <a:tcPr/>
                </a:tc>
                <a:tc>
                  <a:txBody>
                    <a:bodyPr/>
                    <a:lstStyle/>
                    <a:p>
                      <a:pPr algn="ctr"/>
                      <a:r>
                        <a:rPr lang="en-US" dirty="0" smtClean="0"/>
                        <a:t>2</a:t>
                      </a:r>
                      <a:endParaRPr lang="en-US" dirty="0"/>
                    </a:p>
                  </a:txBody>
                  <a:tcPr/>
                </a:tc>
                <a:tc>
                  <a:txBody>
                    <a:bodyPr/>
                    <a:lstStyle/>
                    <a:p>
                      <a:pPr algn="ctr"/>
                      <a:r>
                        <a:rPr lang="en-US" dirty="0" smtClean="0"/>
                        <a:t>4</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1077747062"/>
                  </a:ext>
                </a:extLst>
              </a:tr>
              <a:tr h="457200">
                <a:tc>
                  <a:txBody>
                    <a:bodyPr/>
                    <a:lstStyle/>
                    <a:p>
                      <a:pPr algn="ctr"/>
                      <a:r>
                        <a:rPr lang="en-US" smtClean="0"/>
                        <a:t>0</a:t>
                      </a:r>
                      <a:endParaRPr lang="en-US" dirty="0"/>
                    </a:p>
                  </a:txBody>
                  <a:tcPr/>
                </a:tc>
                <a:tc>
                  <a:txBody>
                    <a:bodyPr/>
                    <a:lstStyle/>
                    <a:p>
                      <a:pPr algn="ctr"/>
                      <a:r>
                        <a:rPr lang="en-US" smtClean="0"/>
                        <a:t>0</a:t>
                      </a:r>
                      <a:endParaRPr lang="en-US" dirty="0"/>
                    </a:p>
                  </a:txBody>
                  <a:tcPr/>
                </a:tc>
                <a:tc>
                  <a:txBody>
                    <a:bodyPr/>
                    <a:lstStyle/>
                    <a:p>
                      <a:pPr algn="ctr"/>
                      <a:r>
                        <a:rPr lang="en-US" dirty="0" smtClean="0"/>
                        <a:t>3</a:t>
                      </a:r>
                      <a:endParaRPr lang="en-US" dirty="0"/>
                    </a:p>
                  </a:txBody>
                  <a:tcPr/>
                </a:tc>
                <a:tc>
                  <a:txBody>
                    <a:bodyPr/>
                    <a:lstStyle/>
                    <a:p>
                      <a:pPr algn="ctr"/>
                      <a:r>
                        <a:rPr lang="en-US" dirty="0" smtClean="0"/>
                        <a:t>2</a:t>
                      </a:r>
                      <a:endParaRPr lang="en-US" dirty="0"/>
                    </a:p>
                  </a:txBody>
                  <a:tcPr/>
                </a:tc>
                <a:tc>
                  <a:txBody>
                    <a:bodyPr/>
                    <a:lstStyle/>
                    <a:p>
                      <a:pPr algn="ctr"/>
                      <a:r>
                        <a:rPr lang="en-US" dirty="0" smtClean="0"/>
                        <a:t>1</a:t>
                      </a:r>
                      <a:endParaRPr lang="en-US" dirty="0"/>
                    </a:p>
                  </a:txBody>
                  <a:tcPr/>
                </a:tc>
                <a:extLst>
                  <a:ext uri="{0D108BD9-81ED-4DB2-BD59-A6C34878D82A}">
                    <a16:rowId xmlns:a16="http://schemas.microsoft.com/office/drawing/2014/main" val="377134612"/>
                  </a:ext>
                </a:extLst>
              </a:tr>
              <a:tr h="457200">
                <a:tc>
                  <a:txBody>
                    <a:bodyPr/>
                    <a:lstStyle/>
                    <a:p>
                      <a:pPr algn="ctr"/>
                      <a:r>
                        <a:rPr lang="en-US" dirty="0" smtClean="0"/>
                        <a:t>1</a:t>
                      </a:r>
                      <a:endParaRPr lang="en-US" dirty="0"/>
                    </a:p>
                  </a:txBody>
                  <a:tcPr/>
                </a:tc>
                <a:tc>
                  <a:txBody>
                    <a:bodyPr/>
                    <a:lstStyle/>
                    <a:p>
                      <a:pPr algn="ctr"/>
                      <a:r>
                        <a:rPr lang="en-US" dirty="0" smtClean="0"/>
                        <a:t>3</a:t>
                      </a:r>
                      <a:endParaRPr lang="en-US" dirty="0"/>
                    </a:p>
                  </a:txBody>
                  <a:tcPr/>
                </a:tc>
                <a:tc>
                  <a:txBody>
                    <a:bodyPr/>
                    <a:lstStyle/>
                    <a:p>
                      <a:pPr algn="ctr"/>
                      <a:r>
                        <a:rPr lang="en-US" dirty="0" smtClean="0"/>
                        <a:t>1</a:t>
                      </a:r>
                      <a:endParaRPr lang="en-US" dirty="0"/>
                    </a:p>
                  </a:txBody>
                  <a:tcPr/>
                </a:tc>
                <a:tc>
                  <a:txBody>
                    <a:bodyPr/>
                    <a:lstStyle/>
                    <a:p>
                      <a:pPr algn="ctr"/>
                      <a:r>
                        <a:rPr lang="en-US" dirty="0" smtClean="0"/>
                        <a:t>4</a:t>
                      </a:r>
                      <a:endParaRPr lang="en-US" dirty="0"/>
                    </a:p>
                  </a:txBody>
                  <a:tcPr/>
                </a:tc>
                <a:tc>
                  <a:txBody>
                    <a:bodyPr/>
                    <a:lstStyle/>
                    <a:p>
                      <a:pPr algn="ctr"/>
                      <a:r>
                        <a:rPr lang="en-US" smtClean="0"/>
                        <a:t>0</a:t>
                      </a:r>
                      <a:endParaRPr lang="en-US" dirty="0"/>
                    </a:p>
                  </a:txBody>
                  <a:tcPr/>
                </a:tc>
                <a:extLst>
                  <a:ext uri="{0D108BD9-81ED-4DB2-BD59-A6C34878D82A}">
                    <a16:rowId xmlns:a16="http://schemas.microsoft.com/office/drawing/2014/main" val="3636282134"/>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442956621"/>
              </p:ext>
            </p:extLst>
          </p:nvPr>
        </p:nvGraphicFramePr>
        <p:xfrm>
          <a:off x="4925371" y="1991751"/>
          <a:ext cx="3237116" cy="2219960"/>
        </p:xfrm>
        <a:graphic>
          <a:graphicData uri="http://schemas.openxmlformats.org/drawingml/2006/table">
            <a:tbl>
              <a:tblPr firstRow="1" bandRow="1">
                <a:tableStyleId>{21E4AEA4-8DFA-4A89-87EB-49C32662AFE0}</a:tableStyleId>
              </a:tblPr>
              <a:tblGrid>
                <a:gridCol w="1515314">
                  <a:extLst>
                    <a:ext uri="{9D8B030D-6E8A-4147-A177-3AD203B41FA5}">
                      <a16:colId xmlns:a16="http://schemas.microsoft.com/office/drawing/2014/main" val="711020921"/>
                    </a:ext>
                  </a:extLst>
                </a:gridCol>
                <a:gridCol w="1721802">
                  <a:extLst>
                    <a:ext uri="{9D8B030D-6E8A-4147-A177-3AD203B41FA5}">
                      <a16:colId xmlns:a16="http://schemas.microsoft.com/office/drawing/2014/main" val="848041270"/>
                    </a:ext>
                  </a:extLst>
                </a:gridCol>
              </a:tblGrid>
              <a:tr h="274320">
                <a:tc>
                  <a:txBody>
                    <a:bodyPr/>
                    <a:lstStyle/>
                    <a:p>
                      <a:pPr algn="ctr"/>
                      <a:r>
                        <a:rPr lang="en-US" dirty="0" smtClean="0"/>
                        <a:t>Intensity</a:t>
                      </a:r>
                      <a:endParaRPr lang="en-US" dirty="0"/>
                    </a:p>
                  </a:txBody>
                  <a:tcPr/>
                </a:tc>
                <a:tc>
                  <a:txBody>
                    <a:bodyPr/>
                    <a:lstStyle/>
                    <a:p>
                      <a:pPr algn="ctr"/>
                      <a:r>
                        <a:rPr lang="en-US" dirty="0" smtClean="0"/>
                        <a:t># of Occurrence</a:t>
                      </a:r>
                      <a:endParaRPr lang="en-US" dirty="0"/>
                    </a:p>
                  </a:txBody>
                  <a:tcPr/>
                </a:tc>
                <a:extLst>
                  <a:ext uri="{0D108BD9-81ED-4DB2-BD59-A6C34878D82A}">
                    <a16:rowId xmlns:a16="http://schemas.microsoft.com/office/drawing/2014/main" val="3923592794"/>
                  </a:ext>
                </a:extLst>
              </a:tr>
              <a:tr h="370840">
                <a:tc>
                  <a:txBody>
                    <a:bodyPr/>
                    <a:lstStyle/>
                    <a:p>
                      <a:pPr algn="ctr"/>
                      <a:r>
                        <a:rPr lang="en-US" smtClean="0"/>
                        <a:t>0</a:t>
                      </a:r>
                      <a:endParaRPr lang="en-US" dirty="0"/>
                    </a:p>
                  </a:txBody>
                  <a:tcPr/>
                </a:tc>
                <a:tc>
                  <a:txBody>
                    <a:bodyPr/>
                    <a:lstStyle/>
                    <a:p>
                      <a:pPr algn="ctr"/>
                      <a:r>
                        <a:rPr lang="en-US" dirty="0" smtClean="0"/>
                        <a:t>4</a:t>
                      </a:r>
                      <a:endParaRPr lang="en-US" dirty="0"/>
                    </a:p>
                  </a:txBody>
                  <a:tcPr/>
                </a:tc>
                <a:extLst>
                  <a:ext uri="{0D108BD9-81ED-4DB2-BD59-A6C34878D82A}">
                    <a16:rowId xmlns:a16="http://schemas.microsoft.com/office/drawing/2014/main" val="4206308920"/>
                  </a:ext>
                </a:extLst>
              </a:tr>
              <a:tr h="370840">
                <a:tc>
                  <a:txBody>
                    <a:bodyPr/>
                    <a:lstStyle/>
                    <a:p>
                      <a:pPr algn="ctr"/>
                      <a:r>
                        <a:rPr lang="en-US" dirty="0" smtClean="0"/>
                        <a:t>1</a:t>
                      </a:r>
                      <a:endParaRPr lang="en-US" dirty="0"/>
                    </a:p>
                  </a:txBody>
                  <a:tcPr/>
                </a:tc>
                <a:tc>
                  <a:txBody>
                    <a:bodyPr/>
                    <a:lstStyle/>
                    <a:p>
                      <a:pPr algn="ctr"/>
                      <a:r>
                        <a:rPr lang="en-US" dirty="0" smtClean="0"/>
                        <a:t>6</a:t>
                      </a:r>
                      <a:endParaRPr lang="en-US" dirty="0"/>
                    </a:p>
                  </a:txBody>
                  <a:tcPr/>
                </a:tc>
                <a:extLst>
                  <a:ext uri="{0D108BD9-81ED-4DB2-BD59-A6C34878D82A}">
                    <a16:rowId xmlns:a16="http://schemas.microsoft.com/office/drawing/2014/main" val="1576559544"/>
                  </a:ext>
                </a:extLst>
              </a:tr>
              <a:tr h="370840">
                <a:tc>
                  <a:txBody>
                    <a:bodyPr/>
                    <a:lstStyle/>
                    <a:p>
                      <a:pPr algn="ctr"/>
                      <a:r>
                        <a:rPr lang="en-US" dirty="0" smtClean="0"/>
                        <a:t>2</a:t>
                      </a:r>
                      <a:endParaRPr lang="en-US" dirty="0"/>
                    </a:p>
                  </a:txBody>
                  <a:tcPr/>
                </a:tc>
                <a:tc>
                  <a:txBody>
                    <a:bodyPr/>
                    <a:lstStyle/>
                    <a:p>
                      <a:pPr algn="ctr"/>
                      <a:r>
                        <a:rPr lang="en-US" dirty="0" smtClean="0"/>
                        <a:t>5</a:t>
                      </a:r>
                      <a:endParaRPr lang="en-US" dirty="0"/>
                    </a:p>
                  </a:txBody>
                  <a:tcPr/>
                </a:tc>
                <a:extLst>
                  <a:ext uri="{0D108BD9-81ED-4DB2-BD59-A6C34878D82A}">
                    <a16:rowId xmlns:a16="http://schemas.microsoft.com/office/drawing/2014/main" val="3067462869"/>
                  </a:ext>
                </a:extLst>
              </a:tr>
              <a:tr h="370840">
                <a:tc>
                  <a:txBody>
                    <a:bodyPr/>
                    <a:lstStyle/>
                    <a:p>
                      <a:pPr algn="ctr"/>
                      <a:r>
                        <a:rPr lang="en-US" dirty="0" smtClean="0"/>
                        <a:t>3</a:t>
                      </a:r>
                      <a:endParaRPr lang="en-US" dirty="0"/>
                    </a:p>
                  </a:txBody>
                  <a:tcPr/>
                </a:tc>
                <a:tc>
                  <a:txBody>
                    <a:bodyPr/>
                    <a:lstStyle/>
                    <a:p>
                      <a:pPr algn="ctr"/>
                      <a:r>
                        <a:rPr lang="en-US" dirty="0" smtClean="0"/>
                        <a:t>5</a:t>
                      </a:r>
                      <a:endParaRPr lang="en-US" dirty="0"/>
                    </a:p>
                  </a:txBody>
                  <a:tcPr/>
                </a:tc>
                <a:extLst>
                  <a:ext uri="{0D108BD9-81ED-4DB2-BD59-A6C34878D82A}">
                    <a16:rowId xmlns:a16="http://schemas.microsoft.com/office/drawing/2014/main" val="1098256315"/>
                  </a:ext>
                </a:extLst>
              </a:tr>
              <a:tr h="370840">
                <a:tc>
                  <a:txBody>
                    <a:bodyPr/>
                    <a:lstStyle/>
                    <a:p>
                      <a:pPr algn="ctr"/>
                      <a:r>
                        <a:rPr lang="en-US" dirty="0" smtClean="0"/>
                        <a:t>4</a:t>
                      </a:r>
                      <a:endParaRPr lang="en-US" dirty="0"/>
                    </a:p>
                  </a:txBody>
                  <a:tcPr/>
                </a:tc>
                <a:tc>
                  <a:txBody>
                    <a:bodyPr/>
                    <a:lstStyle/>
                    <a:p>
                      <a:pPr algn="ctr"/>
                      <a:r>
                        <a:rPr lang="en-US" dirty="0" smtClean="0"/>
                        <a:t>5</a:t>
                      </a:r>
                      <a:endParaRPr lang="en-US" dirty="0"/>
                    </a:p>
                  </a:txBody>
                  <a:tcPr/>
                </a:tc>
                <a:extLst>
                  <a:ext uri="{0D108BD9-81ED-4DB2-BD59-A6C34878D82A}">
                    <a16:rowId xmlns:a16="http://schemas.microsoft.com/office/drawing/2014/main" val="1527282363"/>
                  </a:ext>
                </a:extLst>
              </a:tr>
            </a:tbl>
          </a:graphicData>
        </a:graphic>
      </p:graphicFrame>
      <p:pic>
        <p:nvPicPr>
          <p:cNvPr id="4" name="Picture 3"/>
          <p:cNvPicPr>
            <a:picLocks noChangeAspect="1"/>
          </p:cNvPicPr>
          <p:nvPr/>
        </p:nvPicPr>
        <p:blipFill>
          <a:blip r:embed="rId4"/>
          <a:stretch>
            <a:fillRect/>
          </a:stretch>
        </p:blipFill>
        <p:spPr>
          <a:xfrm>
            <a:off x="6691086" y="4256817"/>
            <a:ext cx="4602382" cy="2386909"/>
          </a:xfrm>
          <a:prstGeom prst="rect">
            <a:avLst/>
          </a:prstGeom>
        </p:spPr>
      </p:pic>
    </p:spTree>
    <p:extLst>
      <p:ext uri="{BB962C8B-B14F-4D97-AF65-F5344CB8AC3E}">
        <p14:creationId xmlns:p14="http://schemas.microsoft.com/office/powerpoint/2010/main" val="29371216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Matching Example</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4098772240"/>
              </p:ext>
            </p:extLst>
          </p:nvPr>
        </p:nvGraphicFramePr>
        <p:xfrm>
          <a:off x="1675974" y="2063749"/>
          <a:ext cx="8311896" cy="2151744"/>
        </p:xfrm>
        <a:graphic>
          <a:graphicData uri="http://schemas.openxmlformats.org/drawingml/2006/table">
            <a:tbl>
              <a:tblPr firstRow="1" bandRow="1">
                <a:tableStyleId>{21E4AEA4-8DFA-4A89-87EB-49C32662AFE0}</a:tableStyleId>
              </a:tblPr>
              <a:tblGrid>
                <a:gridCol w="1993900">
                  <a:extLst>
                    <a:ext uri="{9D8B030D-6E8A-4147-A177-3AD203B41FA5}">
                      <a16:colId xmlns:a16="http://schemas.microsoft.com/office/drawing/2014/main" val="1559245047"/>
                    </a:ext>
                  </a:extLst>
                </a:gridCol>
                <a:gridCol w="1453896">
                  <a:extLst>
                    <a:ext uri="{9D8B030D-6E8A-4147-A177-3AD203B41FA5}">
                      <a16:colId xmlns:a16="http://schemas.microsoft.com/office/drawing/2014/main" val="2132129162"/>
                    </a:ext>
                  </a:extLst>
                </a:gridCol>
                <a:gridCol w="1765300">
                  <a:extLst>
                    <a:ext uri="{9D8B030D-6E8A-4147-A177-3AD203B41FA5}">
                      <a16:colId xmlns:a16="http://schemas.microsoft.com/office/drawing/2014/main" val="3419602689"/>
                    </a:ext>
                  </a:extLst>
                </a:gridCol>
                <a:gridCol w="609600">
                  <a:extLst>
                    <a:ext uri="{9D8B030D-6E8A-4147-A177-3AD203B41FA5}">
                      <a16:colId xmlns:a16="http://schemas.microsoft.com/office/drawing/2014/main" val="2073016585"/>
                    </a:ext>
                  </a:extLst>
                </a:gridCol>
                <a:gridCol w="1308100">
                  <a:extLst>
                    <a:ext uri="{9D8B030D-6E8A-4147-A177-3AD203B41FA5}">
                      <a16:colId xmlns:a16="http://schemas.microsoft.com/office/drawing/2014/main" val="2713841449"/>
                    </a:ext>
                  </a:extLst>
                </a:gridCol>
                <a:gridCol w="1181100">
                  <a:extLst>
                    <a:ext uri="{9D8B030D-6E8A-4147-A177-3AD203B41FA5}">
                      <a16:colId xmlns:a16="http://schemas.microsoft.com/office/drawing/2014/main" val="4188792755"/>
                    </a:ext>
                  </a:extLst>
                </a:gridCol>
              </a:tblGrid>
              <a:tr h="621394">
                <a:tc>
                  <a:txBody>
                    <a:bodyPr/>
                    <a:lstStyle/>
                    <a:p>
                      <a:pPr algn="ctr" rtl="0" fontAlgn="ctr"/>
                      <a:r>
                        <a:rPr lang="en-US" sz="1800" b="1" i="0" u="none" strike="noStrike" dirty="0">
                          <a:solidFill>
                            <a:srgbClr val="FFFFFF"/>
                          </a:solidFill>
                          <a:effectLst/>
                          <a:latin typeface="Calibri" panose="020F0502020204030204" pitchFamily="34" charset="0"/>
                        </a:rPr>
                        <a:t>Intensity</a:t>
                      </a:r>
                    </a:p>
                  </a:txBody>
                  <a:tcPr marL="6350" marR="6350" marT="6350" marB="0" anchor="ctr"/>
                </a:tc>
                <a:tc>
                  <a:txBody>
                    <a:bodyPr/>
                    <a:lstStyle/>
                    <a:p>
                      <a:pPr algn="ctr" rtl="0" fontAlgn="ctr"/>
                      <a:r>
                        <a:rPr lang="en-US" sz="1800" b="1" i="0" u="none" strike="noStrike">
                          <a:solidFill>
                            <a:srgbClr val="FFFFFF"/>
                          </a:solidFill>
                          <a:effectLst/>
                          <a:latin typeface="Calibri" panose="020F0502020204030204" pitchFamily="34" charset="0"/>
                        </a:rPr>
                        <a:t># of Occurance</a:t>
                      </a:r>
                    </a:p>
                  </a:txBody>
                  <a:tcPr marL="6350" marR="6350" marT="6350" marB="0" anchor="ctr"/>
                </a:tc>
                <a:tc>
                  <a:txBody>
                    <a:bodyPr/>
                    <a:lstStyle/>
                    <a:p>
                      <a:pPr algn="ctr" rtl="0" fontAlgn="ctr"/>
                      <a:r>
                        <a:rPr lang="en-US" sz="1800" b="1" i="0" u="none" strike="noStrike">
                          <a:solidFill>
                            <a:srgbClr val="FFFFFF"/>
                          </a:solidFill>
                          <a:effectLst/>
                          <a:latin typeface="Calibri" panose="020F0502020204030204" pitchFamily="34" charset="0"/>
                        </a:rPr>
                        <a:t>PDF</a:t>
                      </a:r>
                    </a:p>
                  </a:txBody>
                  <a:tcPr marL="6350" marR="6350" marT="6350" marB="0" anchor="ctr"/>
                </a:tc>
                <a:tc>
                  <a:txBody>
                    <a:bodyPr/>
                    <a:lstStyle/>
                    <a:p>
                      <a:pPr algn="ctr" rtl="0" fontAlgn="ctr"/>
                      <a:r>
                        <a:rPr lang="en-US" sz="1800" b="1" i="0" u="none" strike="noStrike">
                          <a:solidFill>
                            <a:srgbClr val="FFFFFF"/>
                          </a:solidFill>
                          <a:effectLst/>
                          <a:latin typeface="Calibri" panose="020F0502020204030204" pitchFamily="34" charset="0"/>
                        </a:rPr>
                        <a:t>CDF</a:t>
                      </a:r>
                    </a:p>
                  </a:txBody>
                  <a:tcPr marL="6350" marR="6350" marT="6350" marB="0" anchor="ctr"/>
                </a:tc>
                <a:tc>
                  <a:txBody>
                    <a:bodyPr/>
                    <a:lstStyle/>
                    <a:p>
                      <a:pPr algn="ctr" rtl="0" fontAlgn="ctr"/>
                      <a:r>
                        <a:rPr lang="en-US" sz="1800" b="1" i="0" u="none" strike="noStrike" dirty="0" smtClean="0">
                          <a:solidFill>
                            <a:srgbClr val="FFFFFF"/>
                          </a:solidFill>
                          <a:effectLst/>
                          <a:latin typeface="Calibri" panose="020F0502020204030204" pitchFamily="34" charset="0"/>
                        </a:rPr>
                        <a:t>CDF*16</a:t>
                      </a:r>
                      <a:endParaRPr lang="en-US" sz="1800" b="1" i="0" u="none" strike="noStrike" dirty="0">
                        <a:solidFill>
                          <a:srgbClr val="FFFFFF"/>
                        </a:solidFill>
                        <a:effectLst/>
                        <a:latin typeface="Calibri" panose="020F0502020204030204" pitchFamily="34" charset="0"/>
                      </a:endParaRPr>
                    </a:p>
                  </a:txBody>
                  <a:tcPr marL="6350" marR="6350" marT="6350" marB="0" anchor="ctr"/>
                </a:tc>
                <a:tc>
                  <a:txBody>
                    <a:bodyPr/>
                    <a:lstStyle/>
                    <a:p>
                      <a:pPr algn="ctr" rtl="0" fontAlgn="ctr"/>
                      <a:r>
                        <a:rPr lang="en-US" sz="1800" b="1" i="0" u="none" strike="noStrike">
                          <a:solidFill>
                            <a:srgbClr val="FFFFFF"/>
                          </a:solidFill>
                          <a:effectLst/>
                          <a:latin typeface="Calibri" panose="020F0502020204030204" pitchFamily="34" charset="0"/>
                        </a:rPr>
                        <a:t>Equalized Histogram</a:t>
                      </a:r>
                    </a:p>
                  </a:txBody>
                  <a:tcPr marL="6350" marR="6350" marT="6350" marB="0" anchor="ctr"/>
                </a:tc>
                <a:extLst>
                  <a:ext uri="{0D108BD9-81ED-4DB2-BD59-A6C34878D82A}">
                    <a16:rowId xmlns:a16="http://schemas.microsoft.com/office/drawing/2014/main" val="644800336"/>
                  </a:ext>
                </a:extLst>
              </a:tr>
              <a:tr h="311150">
                <a:tc>
                  <a:txBody>
                    <a:bodyPr/>
                    <a:lstStyle/>
                    <a:p>
                      <a:pPr algn="ctr" rtl="0" fontAlgn="ctr"/>
                      <a:r>
                        <a:rPr lang="en-AE" sz="1800" b="0" i="0" u="none" strike="noStrike" smtClean="0">
                          <a:solidFill>
                            <a:srgbClr val="000000"/>
                          </a:solidFill>
                          <a:effectLst/>
                          <a:latin typeface="Calibri" panose="020F0502020204030204" pitchFamily="34" charset="0"/>
                        </a:rPr>
                        <a:t>0</a:t>
                      </a:r>
                      <a:endParaRPr lang="en-AE" sz="18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rtl="0" fontAlgn="ctr"/>
                      <a:r>
                        <a:rPr lang="en-AE" sz="1800" b="0" i="0" u="none" strike="noStrike">
                          <a:solidFill>
                            <a:srgbClr val="000000"/>
                          </a:solidFill>
                          <a:effectLst/>
                          <a:latin typeface="Calibri" panose="020F0502020204030204" pitchFamily="34" charset="0"/>
                        </a:rPr>
                        <a:t>4</a:t>
                      </a:r>
                    </a:p>
                  </a:txBody>
                  <a:tcPr marL="6350" marR="6350" marT="6350" marB="0" anchor="ctr"/>
                </a:tc>
                <a:tc>
                  <a:txBody>
                    <a:bodyPr/>
                    <a:lstStyle/>
                    <a:p>
                      <a:pPr algn="ctr" fontAlgn="b"/>
                      <a:r>
                        <a:rPr lang="en-AE" sz="1800" b="0" i="0" u="none" strike="noStrike" smtClean="0">
                          <a:solidFill>
                            <a:srgbClr val="000000"/>
                          </a:solidFill>
                          <a:effectLst/>
                          <a:latin typeface="Calibri" panose="020F0502020204030204" pitchFamily="34" charset="0"/>
                        </a:rPr>
                        <a:t>0.16</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smtClean="0">
                          <a:solidFill>
                            <a:srgbClr val="000000"/>
                          </a:solidFill>
                          <a:effectLst/>
                          <a:latin typeface="Calibri" panose="020F0502020204030204" pitchFamily="34" charset="0"/>
                        </a:rPr>
                        <a:t>0.16</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2.4</a:t>
                      </a: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2</a:t>
                      </a:r>
                    </a:p>
                  </a:txBody>
                  <a:tcPr marL="6350" marR="6350" marT="6350" marB="0" anchor="b"/>
                </a:tc>
                <a:extLst>
                  <a:ext uri="{0D108BD9-81ED-4DB2-BD59-A6C34878D82A}">
                    <a16:rowId xmlns:a16="http://schemas.microsoft.com/office/drawing/2014/main" val="3154331622"/>
                  </a:ext>
                </a:extLst>
              </a:tr>
              <a:tr h="304800">
                <a:tc>
                  <a:txBody>
                    <a:bodyPr/>
                    <a:lstStyle/>
                    <a:p>
                      <a:pPr algn="ctr" rtl="0" fontAlgn="ctr"/>
                      <a:r>
                        <a:rPr lang="en-AE" sz="1800" b="0" i="0" u="none" strike="noStrike">
                          <a:solidFill>
                            <a:srgbClr val="000000"/>
                          </a:solidFill>
                          <a:effectLst/>
                          <a:latin typeface="Calibri" panose="020F0502020204030204" pitchFamily="34" charset="0"/>
                        </a:rPr>
                        <a:t>1</a:t>
                      </a:r>
                    </a:p>
                  </a:txBody>
                  <a:tcPr marL="6350" marR="6350" marT="6350" marB="0" anchor="ctr"/>
                </a:tc>
                <a:tc>
                  <a:txBody>
                    <a:bodyPr/>
                    <a:lstStyle/>
                    <a:p>
                      <a:pPr algn="ctr" rtl="0" fontAlgn="ctr"/>
                      <a:r>
                        <a:rPr lang="en-AE" sz="1800" b="0" i="0" u="none" strike="noStrike">
                          <a:solidFill>
                            <a:srgbClr val="000000"/>
                          </a:solidFill>
                          <a:effectLst/>
                          <a:latin typeface="Calibri" panose="020F0502020204030204" pitchFamily="34" charset="0"/>
                        </a:rPr>
                        <a:t>6</a:t>
                      </a:r>
                    </a:p>
                  </a:txBody>
                  <a:tcPr marL="6350" marR="6350" marT="6350" marB="0" anchor="ctr"/>
                </a:tc>
                <a:tc>
                  <a:txBody>
                    <a:bodyPr/>
                    <a:lstStyle/>
                    <a:p>
                      <a:pPr algn="ctr" fontAlgn="b"/>
                      <a:r>
                        <a:rPr lang="en-AE" sz="1800" b="0" i="0" u="none" strike="noStrike" smtClean="0">
                          <a:solidFill>
                            <a:srgbClr val="000000"/>
                          </a:solidFill>
                          <a:effectLst/>
                          <a:latin typeface="Calibri" panose="020F0502020204030204" pitchFamily="34" charset="0"/>
                        </a:rPr>
                        <a:t>0.24</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smtClean="0">
                          <a:solidFill>
                            <a:srgbClr val="000000"/>
                          </a:solidFill>
                          <a:effectLst/>
                          <a:latin typeface="Calibri" panose="020F0502020204030204" pitchFamily="34" charset="0"/>
                        </a:rPr>
                        <a:t>0.4</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6</a:t>
                      </a: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6</a:t>
                      </a:r>
                    </a:p>
                  </a:txBody>
                  <a:tcPr marL="6350" marR="6350" marT="6350" marB="0" anchor="b"/>
                </a:tc>
                <a:extLst>
                  <a:ext uri="{0D108BD9-81ED-4DB2-BD59-A6C34878D82A}">
                    <a16:rowId xmlns:a16="http://schemas.microsoft.com/office/drawing/2014/main" val="4228001079"/>
                  </a:ext>
                </a:extLst>
              </a:tr>
              <a:tr h="304800">
                <a:tc>
                  <a:txBody>
                    <a:bodyPr/>
                    <a:lstStyle/>
                    <a:p>
                      <a:pPr algn="ctr" rtl="0" fontAlgn="ctr"/>
                      <a:r>
                        <a:rPr lang="en-AE" sz="1800" b="0" i="0" u="none" strike="noStrike">
                          <a:solidFill>
                            <a:srgbClr val="000000"/>
                          </a:solidFill>
                          <a:effectLst/>
                          <a:latin typeface="Calibri" panose="020F0502020204030204" pitchFamily="34" charset="0"/>
                        </a:rPr>
                        <a:t>2</a:t>
                      </a:r>
                    </a:p>
                  </a:txBody>
                  <a:tcPr marL="6350" marR="6350" marT="6350" marB="0" anchor="ctr"/>
                </a:tc>
                <a:tc>
                  <a:txBody>
                    <a:bodyPr/>
                    <a:lstStyle/>
                    <a:p>
                      <a:pPr algn="ctr" rtl="0" fontAlgn="ctr"/>
                      <a:r>
                        <a:rPr lang="en-AE" sz="1800" b="0" i="0" u="none" strike="noStrike">
                          <a:solidFill>
                            <a:srgbClr val="000000"/>
                          </a:solidFill>
                          <a:effectLst/>
                          <a:latin typeface="Calibri" panose="020F0502020204030204" pitchFamily="34" charset="0"/>
                        </a:rPr>
                        <a:t>5</a:t>
                      </a:r>
                    </a:p>
                  </a:txBody>
                  <a:tcPr marL="6350" marR="6350" marT="6350" marB="0" anchor="ctr"/>
                </a:tc>
                <a:tc>
                  <a:txBody>
                    <a:bodyPr/>
                    <a:lstStyle/>
                    <a:p>
                      <a:pPr algn="ctr" fontAlgn="b"/>
                      <a:r>
                        <a:rPr lang="en-AE" sz="1800" b="0" i="0" u="none" strike="noStrike" smtClean="0">
                          <a:solidFill>
                            <a:srgbClr val="000000"/>
                          </a:solidFill>
                          <a:effectLst/>
                          <a:latin typeface="Calibri" panose="020F0502020204030204" pitchFamily="34" charset="0"/>
                        </a:rPr>
                        <a:t>0.2</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smtClean="0">
                          <a:solidFill>
                            <a:srgbClr val="000000"/>
                          </a:solidFill>
                          <a:effectLst/>
                          <a:latin typeface="Calibri" panose="020F0502020204030204" pitchFamily="34" charset="0"/>
                        </a:rPr>
                        <a:t>0.6</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9</a:t>
                      </a: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9</a:t>
                      </a:r>
                    </a:p>
                  </a:txBody>
                  <a:tcPr marL="6350" marR="6350" marT="6350" marB="0" anchor="b"/>
                </a:tc>
                <a:extLst>
                  <a:ext uri="{0D108BD9-81ED-4DB2-BD59-A6C34878D82A}">
                    <a16:rowId xmlns:a16="http://schemas.microsoft.com/office/drawing/2014/main" val="3732027892"/>
                  </a:ext>
                </a:extLst>
              </a:tr>
              <a:tr h="304800">
                <a:tc>
                  <a:txBody>
                    <a:bodyPr/>
                    <a:lstStyle/>
                    <a:p>
                      <a:pPr algn="ctr" rtl="0" fontAlgn="ctr"/>
                      <a:r>
                        <a:rPr lang="en-AE" sz="1800" b="0" i="0" u="none" strike="noStrike">
                          <a:solidFill>
                            <a:srgbClr val="000000"/>
                          </a:solidFill>
                          <a:effectLst/>
                          <a:latin typeface="Calibri" panose="020F0502020204030204" pitchFamily="34" charset="0"/>
                        </a:rPr>
                        <a:t>3</a:t>
                      </a:r>
                    </a:p>
                  </a:txBody>
                  <a:tcPr marL="6350" marR="6350" marT="6350" marB="0" anchor="ctr"/>
                </a:tc>
                <a:tc>
                  <a:txBody>
                    <a:bodyPr/>
                    <a:lstStyle/>
                    <a:p>
                      <a:pPr algn="ctr" rtl="0" fontAlgn="ctr"/>
                      <a:r>
                        <a:rPr lang="en-AE" sz="1800" b="0" i="0" u="none" strike="noStrike">
                          <a:solidFill>
                            <a:srgbClr val="000000"/>
                          </a:solidFill>
                          <a:effectLst/>
                          <a:latin typeface="Calibri" panose="020F0502020204030204" pitchFamily="34" charset="0"/>
                        </a:rPr>
                        <a:t>5</a:t>
                      </a:r>
                    </a:p>
                  </a:txBody>
                  <a:tcPr marL="6350" marR="6350" marT="6350" marB="0" anchor="ctr"/>
                </a:tc>
                <a:tc>
                  <a:txBody>
                    <a:bodyPr/>
                    <a:lstStyle/>
                    <a:p>
                      <a:pPr algn="ctr" fontAlgn="b"/>
                      <a:r>
                        <a:rPr lang="en-AE" sz="1800" b="0" i="0" u="none" strike="noStrike" smtClean="0">
                          <a:solidFill>
                            <a:srgbClr val="000000"/>
                          </a:solidFill>
                          <a:effectLst/>
                          <a:latin typeface="Calibri" panose="020F0502020204030204" pitchFamily="34" charset="0"/>
                        </a:rPr>
                        <a:t>0.2</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smtClean="0">
                          <a:solidFill>
                            <a:srgbClr val="000000"/>
                          </a:solidFill>
                          <a:effectLst/>
                          <a:latin typeface="Calibri" panose="020F0502020204030204" pitchFamily="34" charset="0"/>
                        </a:rPr>
                        <a:t>0.8</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12</a:t>
                      </a: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12</a:t>
                      </a:r>
                    </a:p>
                  </a:txBody>
                  <a:tcPr marL="6350" marR="6350" marT="6350" marB="0" anchor="b"/>
                </a:tc>
                <a:extLst>
                  <a:ext uri="{0D108BD9-81ED-4DB2-BD59-A6C34878D82A}">
                    <a16:rowId xmlns:a16="http://schemas.microsoft.com/office/drawing/2014/main" val="1436172895"/>
                  </a:ext>
                </a:extLst>
              </a:tr>
              <a:tr h="304800">
                <a:tc>
                  <a:txBody>
                    <a:bodyPr/>
                    <a:lstStyle/>
                    <a:p>
                      <a:pPr algn="ctr" rtl="0" fontAlgn="ctr"/>
                      <a:r>
                        <a:rPr lang="en-AE" sz="1800" b="0" i="0" u="none" strike="noStrike">
                          <a:solidFill>
                            <a:srgbClr val="000000"/>
                          </a:solidFill>
                          <a:effectLst/>
                          <a:latin typeface="Calibri" panose="020F0502020204030204" pitchFamily="34" charset="0"/>
                        </a:rPr>
                        <a:t>4</a:t>
                      </a:r>
                    </a:p>
                  </a:txBody>
                  <a:tcPr marL="6350" marR="6350" marT="6350" marB="0" anchor="ctr"/>
                </a:tc>
                <a:tc>
                  <a:txBody>
                    <a:bodyPr/>
                    <a:lstStyle/>
                    <a:p>
                      <a:pPr algn="ctr" rtl="0" fontAlgn="ctr"/>
                      <a:r>
                        <a:rPr lang="en-AE" sz="1800" b="0" i="0" u="none" strike="noStrike">
                          <a:solidFill>
                            <a:srgbClr val="000000"/>
                          </a:solidFill>
                          <a:effectLst/>
                          <a:latin typeface="Calibri" panose="020F0502020204030204" pitchFamily="34" charset="0"/>
                        </a:rPr>
                        <a:t>5</a:t>
                      </a:r>
                    </a:p>
                  </a:txBody>
                  <a:tcPr marL="6350" marR="6350" marT="6350" marB="0" anchor="ctr"/>
                </a:tc>
                <a:tc>
                  <a:txBody>
                    <a:bodyPr/>
                    <a:lstStyle/>
                    <a:p>
                      <a:pPr algn="ctr" fontAlgn="b"/>
                      <a:r>
                        <a:rPr lang="en-AE" sz="1800" b="0" i="0" u="none" strike="noStrike" smtClean="0">
                          <a:solidFill>
                            <a:srgbClr val="000000"/>
                          </a:solidFill>
                          <a:effectLst/>
                          <a:latin typeface="Calibri" panose="020F0502020204030204" pitchFamily="34" charset="0"/>
                        </a:rPr>
                        <a:t>0.2</a:t>
                      </a:r>
                      <a:endParaRPr lang="en-AE" sz="18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1</a:t>
                      </a:r>
                    </a:p>
                  </a:txBody>
                  <a:tcPr marL="6350" marR="6350" marT="6350" marB="0" anchor="b"/>
                </a:tc>
                <a:tc>
                  <a:txBody>
                    <a:bodyPr/>
                    <a:lstStyle/>
                    <a:p>
                      <a:pPr algn="ctr" fontAlgn="b"/>
                      <a:r>
                        <a:rPr lang="en-AE" sz="1800" b="0" i="0" u="none" strike="noStrike">
                          <a:solidFill>
                            <a:srgbClr val="000000"/>
                          </a:solidFill>
                          <a:effectLst/>
                          <a:latin typeface="Calibri" panose="020F0502020204030204" pitchFamily="34" charset="0"/>
                        </a:rPr>
                        <a:t>15</a:t>
                      </a:r>
                    </a:p>
                  </a:txBody>
                  <a:tcPr marL="6350" marR="6350" marT="6350" marB="0" anchor="b"/>
                </a:tc>
                <a:tc>
                  <a:txBody>
                    <a:bodyPr/>
                    <a:lstStyle/>
                    <a:p>
                      <a:pPr algn="ctr" fontAlgn="b"/>
                      <a:r>
                        <a:rPr lang="en-AE" sz="1800" b="0" i="0" u="none" strike="noStrike" dirty="0">
                          <a:solidFill>
                            <a:srgbClr val="000000"/>
                          </a:solidFill>
                          <a:effectLst/>
                          <a:latin typeface="Calibri" panose="020F0502020204030204" pitchFamily="34" charset="0"/>
                        </a:rPr>
                        <a:t>15</a:t>
                      </a:r>
                    </a:p>
                  </a:txBody>
                  <a:tcPr marL="6350" marR="6350" marT="6350" marB="0" anchor="b"/>
                </a:tc>
                <a:extLst>
                  <a:ext uri="{0D108BD9-81ED-4DB2-BD59-A6C34878D82A}">
                    <a16:rowId xmlns:a16="http://schemas.microsoft.com/office/drawing/2014/main" val="3114386595"/>
                  </a:ext>
                </a:extLst>
              </a:tr>
            </a:tbl>
          </a:graphicData>
        </a:graphic>
      </p:graphicFrame>
    </p:spTree>
    <p:extLst>
      <p:ext uri="{BB962C8B-B14F-4D97-AF65-F5344CB8AC3E}">
        <p14:creationId xmlns:p14="http://schemas.microsoft.com/office/powerpoint/2010/main" val="41678595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10306088" cy="54075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4" y="1468531"/>
            <a:ext cx="7177739" cy="523220"/>
          </a:xfrm>
          <a:prstGeom prst="rect">
            <a:avLst/>
          </a:prstGeom>
          <a:noFill/>
        </p:spPr>
        <p:txBody>
          <a:bodyPr wrap="square" rtlCol="0">
            <a:spAutoFit/>
          </a:bodyPr>
          <a:lstStyle/>
          <a:p>
            <a:r>
              <a:rPr lang="en-US" sz="2800" b="1" dirty="0">
                <a:solidFill>
                  <a:srgbClr val="2D3956"/>
                </a:solidFill>
                <a:latin typeface="Times New Roman" panose="02020603050405020304" pitchFamily="18" charset="0"/>
                <a:cs typeface="Times New Roman" panose="02020603050405020304" pitchFamily="18" charset="0"/>
              </a:rPr>
              <a:t>Histogram </a:t>
            </a:r>
            <a:r>
              <a:rPr lang="en-US" sz="2800" b="1" dirty="0" smtClean="0">
                <a:solidFill>
                  <a:srgbClr val="2D3956"/>
                </a:solidFill>
                <a:latin typeface="Times New Roman" panose="02020603050405020304" pitchFamily="18" charset="0"/>
                <a:cs typeface="Times New Roman" panose="02020603050405020304" pitchFamily="18" charset="0"/>
              </a:rPr>
              <a:t>Matching Example</a:t>
            </a:r>
            <a:endParaRPr lang="en-US" sz="28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516900249"/>
              </p:ext>
            </p:extLst>
          </p:nvPr>
        </p:nvGraphicFramePr>
        <p:xfrm>
          <a:off x="5264843" y="2693735"/>
          <a:ext cx="3915327" cy="2679272"/>
        </p:xfrm>
        <a:graphic>
          <a:graphicData uri="http://schemas.openxmlformats.org/drawingml/2006/table">
            <a:tbl>
              <a:tblPr firstRow="1" bandRow="1">
                <a:tableStyleId>{21E4AEA4-8DFA-4A89-87EB-49C32662AFE0}</a:tableStyleId>
              </a:tblPr>
              <a:tblGrid>
                <a:gridCol w="2042985">
                  <a:extLst>
                    <a:ext uri="{9D8B030D-6E8A-4147-A177-3AD203B41FA5}">
                      <a16:colId xmlns:a16="http://schemas.microsoft.com/office/drawing/2014/main" val="2694495763"/>
                    </a:ext>
                  </a:extLst>
                </a:gridCol>
                <a:gridCol w="1872342">
                  <a:extLst>
                    <a:ext uri="{9D8B030D-6E8A-4147-A177-3AD203B41FA5}">
                      <a16:colId xmlns:a16="http://schemas.microsoft.com/office/drawing/2014/main" val="1559245047"/>
                    </a:ext>
                  </a:extLst>
                </a:gridCol>
              </a:tblGrid>
              <a:tr h="1123522">
                <a:tc>
                  <a:txBody>
                    <a:bodyPr/>
                    <a:lstStyle/>
                    <a:p>
                      <a:pPr algn="ctr" rtl="0" fontAlgn="ctr"/>
                      <a:r>
                        <a:rPr lang="en-US" sz="1800" u="none" strike="noStrike" dirty="0" smtClean="0">
                          <a:effectLst/>
                        </a:rPr>
                        <a:t>Original Image Equalized </a:t>
                      </a:r>
                      <a:r>
                        <a:rPr lang="en-US" sz="1800" u="none" strike="noStrike" dirty="0">
                          <a:effectLst/>
                        </a:rPr>
                        <a:t>Histogram</a:t>
                      </a:r>
                      <a:endParaRPr lang="en-US" sz="1800" b="1" i="0" u="none" strike="noStrike" dirty="0">
                        <a:solidFill>
                          <a:srgbClr val="FFFFFF"/>
                        </a:solidFill>
                        <a:effectLst/>
                        <a:latin typeface="Calibri" panose="020F0502020204030204" pitchFamily="34" charset="0"/>
                      </a:endParaRPr>
                    </a:p>
                  </a:txBody>
                  <a:tcPr marL="0" marR="0" marT="0" marB="0" anchor="ctr"/>
                </a:tc>
                <a:tc>
                  <a:txBody>
                    <a:bodyPr/>
                    <a:lstStyle/>
                    <a:p>
                      <a:pPr algn="ctr" rtl="0" fontAlgn="ctr"/>
                      <a:r>
                        <a:rPr lang="en-US" sz="1800" u="none" strike="noStrike" dirty="0" smtClean="0">
                          <a:effectLst/>
                        </a:rPr>
                        <a:t>New Intensity</a:t>
                      </a:r>
                      <a:endParaRPr lang="en-US" sz="1800" b="1" i="0" u="none" strike="noStrike" dirty="0">
                        <a:solidFill>
                          <a:srgbClr val="FFFFFF"/>
                        </a:solidFill>
                        <a:effectLst/>
                        <a:latin typeface="Calibri" panose="020F0502020204030204" pitchFamily="34" charset="0"/>
                      </a:endParaRPr>
                    </a:p>
                  </a:txBody>
                  <a:tcPr marL="0" marR="0" marT="0" marB="0" anchor="ctr"/>
                </a:tc>
                <a:extLst>
                  <a:ext uri="{0D108BD9-81ED-4DB2-BD59-A6C34878D82A}">
                    <a16:rowId xmlns:a16="http://schemas.microsoft.com/office/drawing/2014/main" val="644800336"/>
                  </a:ext>
                </a:extLst>
              </a:tr>
              <a:tr h="311150">
                <a:tc>
                  <a:txBody>
                    <a:bodyPr/>
                    <a:lstStyle/>
                    <a:p>
                      <a:pPr algn="ctr" fontAlgn="b"/>
                      <a:r>
                        <a:rPr lang="en-AE" sz="2000" b="0" i="0" u="none" strike="noStrike" dirty="0">
                          <a:solidFill>
                            <a:srgbClr val="000000"/>
                          </a:solidFill>
                          <a:effectLst/>
                          <a:latin typeface="Calibri" panose="020F0502020204030204" pitchFamily="34" charset="0"/>
                        </a:rPr>
                        <a:t>2</a:t>
                      </a:r>
                    </a:p>
                  </a:txBody>
                  <a:tcPr marL="6350" marR="6350" marT="6350" marB="0" anchor="b"/>
                </a:tc>
                <a:tc>
                  <a:txBody>
                    <a:bodyPr/>
                    <a:lstStyle/>
                    <a:p>
                      <a:pPr algn="ctr" rtl="0" fontAlgn="ctr"/>
                      <a:r>
                        <a:rPr lang="en-AE" sz="1800" u="none" strike="noStrike" kern="1200" smtClean="0">
                          <a:solidFill>
                            <a:schemeClr val="dk1"/>
                          </a:solidFill>
                          <a:effectLst>
                            <a:outerShdw blurRad="38100" dist="38100" dir="2700000" algn="tl">
                              <a:srgbClr val="000000">
                                <a:alpha val="43137"/>
                              </a:srgbClr>
                            </a:outerShdw>
                          </a:effectLst>
                          <a:latin typeface="+mn-lt"/>
                          <a:ea typeface="+mn-ea"/>
                          <a:cs typeface="+mn-cs"/>
                        </a:rPr>
                        <a:t>0</a:t>
                      </a:r>
                      <a:endParaRPr lang="en-AE" sz="1800" u="none" strike="noStrike" kern="1200" dirty="0">
                        <a:solidFill>
                          <a:schemeClr val="dk1"/>
                        </a:solidFill>
                        <a:effectLst>
                          <a:outerShdw blurRad="38100" dist="38100" dir="2700000" algn="tl">
                            <a:srgbClr val="000000">
                              <a:alpha val="43137"/>
                            </a:srgbClr>
                          </a:outerShdw>
                        </a:effectLst>
                        <a:latin typeface="+mn-lt"/>
                        <a:ea typeface="+mn-ea"/>
                        <a:cs typeface="+mn-cs"/>
                      </a:endParaRPr>
                    </a:p>
                  </a:txBody>
                  <a:tcPr marL="6350" marR="6350" marT="6350" marB="0" anchor="ctr"/>
                </a:tc>
                <a:extLst>
                  <a:ext uri="{0D108BD9-81ED-4DB2-BD59-A6C34878D82A}">
                    <a16:rowId xmlns:a16="http://schemas.microsoft.com/office/drawing/2014/main" val="3154331622"/>
                  </a:ext>
                </a:extLst>
              </a:tr>
              <a:tr h="304800">
                <a:tc>
                  <a:txBody>
                    <a:bodyPr/>
                    <a:lstStyle/>
                    <a:p>
                      <a:pPr algn="ctr" fontAlgn="b"/>
                      <a:r>
                        <a:rPr lang="en-AE" sz="2000" b="0" i="0" u="none" strike="noStrike" dirty="0">
                          <a:solidFill>
                            <a:srgbClr val="000000"/>
                          </a:solidFill>
                          <a:effectLst/>
                          <a:latin typeface="Calibri" panose="020F0502020204030204" pitchFamily="34" charset="0"/>
                        </a:rPr>
                        <a:t>5</a:t>
                      </a:r>
                    </a:p>
                  </a:txBody>
                  <a:tcPr marL="6350" marR="6350" marT="6350" marB="0" anchor="b"/>
                </a:tc>
                <a:tc>
                  <a:txBody>
                    <a:bodyPr/>
                    <a:lstStyle/>
                    <a:p>
                      <a:pPr algn="ctr" rtl="0" fontAlgn="ctr"/>
                      <a:r>
                        <a:rPr lang="en-AE" sz="1800" u="none" strike="noStrike" kern="1200" smtClean="0">
                          <a:solidFill>
                            <a:schemeClr val="dk1"/>
                          </a:solidFill>
                          <a:effectLst>
                            <a:outerShdw blurRad="38100" dist="38100" dir="2700000" algn="tl">
                              <a:srgbClr val="000000">
                                <a:alpha val="43137"/>
                              </a:srgbClr>
                            </a:outerShdw>
                          </a:effectLst>
                          <a:latin typeface="+mn-lt"/>
                          <a:ea typeface="+mn-ea"/>
                          <a:cs typeface="+mn-cs"/>
                        </a:rPr>
                        <a:t>0</a:t>
                      </a:r>
                      <a:endParaRPr lang="en-AE" sz="1800" u="none" strike="noStrike" kern="1200" dirty="0">
                        <a:solidFill>
                          <a:schemeClr val="dk1"/>
                        </a:solidFill>
                        <a:effectLst>
                          <a:outerShdw blurRad="38100" dist="38100" dir="2700000" algn="tl">
                            <a:srgbClr val="000000">
                              <a:alpha val="43137"/>
                            </a:srgbClr>
                          </a:outerShdw>
                        </a:effectLst>
                        <a:latin typeface="+mn-lt"/>
                        <a:ea typeface="+mn-ea"/>
                        <a:cs typeface="+mn-cs"/>
                      </a:endParaRPr>
                    </a:p>
                  </a:txBody>
                  <a:tcPr marL="6350" marR="6350" marT="6350" marB="0" anchor="ctr"/>
                </a:tc>
                <a:extLst>
                  <a:ext uri="{0D108BD9-81ED-4DB2-BD59-A6C34878D82A}">
                    <a16:rowId xmlns:a16="http://schemas.microsoft.com/office/drawing/2014/main" val="4228001079"/>
                  </a:ext>
                </a:extLst>
              </a:tr>
              <a:tr h="304800">
                <a:tc>
                  <a:txBody>
                    <a:bodyPr/>
                    <a:lstStyle/>
                    <a:p>
                      <a:pPr algn="ctr" fontAlgn="b"/>
                      <a:r>
                        <a:rPr lang="en-AE" sz="2000" b="0" i="0" u="none" strike="noStrike" dirty="0">
                          <a:solidFill>
                            <a:srgbClr val="000000"/>
                          </a:solidFill>
                          <a:effectLst/>
                          <a:latin typeface="Calibri" panose="020F0502020204030204" pitchFamily="34" charset="0"/>
                        </a:rPr>
                        <a:t>7</a:t>
                      </a:r>
                    </a:p>
                  </a:txBody>
                  <a:tcPr marL="6350" marR="6350" marT="6350" marB="0" anchor="b"/>
                </a:tc>
                <a:tc>
                  <a:txBody>
                    <a:bodyPr/>
                    <a:lstStyle/>
                    <a:p>
                      <a:pPr algn="ctr" rtl="0" fontAlgn="ctr"/>
                      <a:r>
                        <a:rPr lang="en-AE" sz="1800" u="none" strike="noStrike" kern="1200" dirty="0" smtClean="0">
                          <a:solidFill>
                            <a:schemeClr val="dk1"/>
                          </a:solidFill>
                          <a:effectLst>
                            <a:outerShdw blurRad="38100" dist="38100" dir="2700000" algn="tl">
                              <a:srgbClr val="000000">
                                <a:alpha val="43137"/>
                              </a:srgbClr>
                            </a:outerShdw>
                          </a:effectLst>
                          <a:latin typeface="+mn-lt"/>
                          <a:ea typeface="+mn-ea"/>
                          <a:cs typeface="+mn-cs"/>
                        </a:rPr>
                        <a:t>1</a:t>
                      </a:r>
                      <a:endParaRPr lang="en-AE" sz="1800" u="none" strike="noStrike" kern="1200" dirty="0">
                        <a:solidFill>
                          <a:schemeClr val="dk1"/>
                        </a:solidFill>
                        <a:effectLst>
                          <a:outerShdw blurRad="38100" dist="38100" dir="2700000" algn="tl">
                            <a:srgbClr val="000000">
                              <a:alpha val="43137"/>
                            </a:srgbClr>
                          </a:outerShdw>
                        </a:effectLst>
                        <a:latin typeface="+mn-lt"/>
                        <a:ea typeface="+mn-ea"/>
                        <a:cs typeface="+mn-cs"/>
                      </a:endParaRPr>
                    </a:p>
                  </a:txBody>
                  <a:tcPr marL="6350" marR="6350" marT="6350" marB="0" anchor="ctr"/>
                </a:tc>
                <a:extLst>
                  <a:ext uri="{0D108BD9-81ED-4DB2-BD59-A6C34878D82A}">
                    <a16:rowId xmlns:a16="http://schemas.microsoft.com/office/drawing/2014/main" val="3732027892"/>
                  </a:ext>
                </a:extLst>
              </a:tr>
              <a:tr h="304800">
                <a:tc>
                  <a:txBody>
                    <a:bodyPr/>
                    <a:lstStyle/>
                    <a:p>
                      <a:pPr algn="ctr" fontAlgn="b"/>
                      <a:r>
                        <a:rPr lang="en-AE" sz="2000" b="0" i="0" u="none" strike="noStrike" dirty="0">
                          <a:solidFill>
                            <a:srgbClr val="000000"/>
                          </a:solidFill>
                          <a:effectLst/>
                          <a:latin typeface="Calibri" panose="020F0502020204030204" pitchFamily="34" charset="0"/>
                        </a:rPr>
                        <a:t>11</a:t>
                      </a:r>
                    </a:p>
                  </a:txBody>
                  <a:tcPr marL="6350" marR="6350" marT="6350" marB="0" anchor="b"/>
                </a:tc>
                <a:tc>
                  <a:txBody>
                    <a:bodyPr/>
                    <a:lstStyle/>
                    <a:p>
                      <a:pPr algn="ctr" rtl="0" fontAlgn="ctr"/>
                      <a:r>
                        <a:rPr lang="en-AE" sz="1800" u="none" strike="noStrike" kern="1200" dirty="0" smtClean="0">
                          <a:solidFill>
                            <a:schemeClr val="dk1"/>
                          </a:solidFill>
                          <a:effectLst>
                            <a:outerShdw blurRad="38100" dist="38100" dir="2700000" algn="tl">
                              <a:srgbClr val="000000">
                                <a:alpha val="43137"/>
                              </a:srgbClr>
                            </a:outerShdw>
                          </a:effectLst>
                          <a:latin typeface="+mn-lt"/>
                          <a:ea typeface="+mn-ea"/>
                          <a:cs typeface="+mn-cs"/>
                        </a:rPr>
                        <a:t>2</a:t>
                      </a:r>
                      <a:endParaRPr lang="en-AE" sz="1800" u="none" strike="noStrike" kern="1200" dirty="0">
                        <a:solidFill>
                          <a:schemeClr val="dk1"/>
                        </a:solidFill>
                        <a:effectLst>
                          <a:outerShdw blurRad="38100" dist="38100" dir="2700000" algn="tl">
                            <a:srgbClr val="000000">
                              <a:alpha val="43137"/>
                            </a:srgbClr>
                          </a:outerShdw>
                        </a:effectLst>
                        <a:latin typeface="+mn-lt"/>
                        <a:ea typeface="+mn-ea"/>
                        <a:cs typeface="+mn-cs"/>
                      </a:endParaRPr>
                    </a:p>
                  </a:txBody>
                  <a:tcPr marL="6350" marR="6350" marT="6350" marB="0" anchor="ctr"/>
                </a:tc>
                <a:extLst>
                  <a:ext uri="{0D108BD9-81ED-4DB2-BD59-A6C34878D82A}">
                    <a16:rowId xmlns:a16="http://schemas.microsoft.com/office/drawing/2014/main" val="1436172895"/>
                  </a:ext>
                </a:extLst>
              </a:tr>
              <a:tr h="304800">
                <a:tc>
                  <a:txBody>
                    <a:bodyPr/>
                    <a:lstStyle/>
                    <a:p>
                      <a:pPr algn="ctr" fontAlgn="b"/>
                      <a:r>
                        <a:rPr lang="en-AE" sz="2000" b="0" i="0" u="none" strike="noStrike" dirty="0">
                          <a:solidFill>
                            <a:srgbClr val="000000"/>
                          </a:solidFill>
                          <a:effectLst/>
                          <a:latin typeface="Calibri" panose="020F0502020204030204" pitchFamily="34" charset="0"/>
                        </a:rPr>
                        <a:t>15</a:t>
                      </a:r>
                    </a:p>
                  </a:txBody>
                  <a:tcPr marL="6350" marR="6350" marT="6350" marB="0" anchor="b"/>
                </a:tc>
                <a:tc>
                  <a:txBody>
                    <a:bodyPr/>
                    <a:lstStyle/>
                    <a:p>
                      <a:pPr algn="ctr" rtl="0" fontAlgn="ctr"/>
                      <a:r>
                        <a:rPr lang="en-AE" sz="1800" u="none" strike="noStrike" kern="1200" dirty="0">
                          <a:solidFill>
                            <a:schemeClr val="dk1"/>
                          </a:solidFill>
                          <a:effectLst>
                            <a:outerShdw blurRad="38100" dist="38100" dir="2700000" algn="tl">
                              <a:srgbClr val="000000">
                                <a:alpha val="43137"/>
                              </a:srgbClr>
                            </a:outerShdw>
                          </a:effectLst>
                          <a:latin typeface="+mn-lt"/>
                          <a:ea typeface="+mn-ea"/>
                          <a:cs typeface="+mn-cs"/>
                        </a:rPr>
                        <a:t>4</a:t>
                      </a:r>
                    </a:p>
                  </a:txBody>
                  <a:tcPr marL="6350" marR="6350" marT="6350" marB="0" anchor="ctr"/>
                </a:tc>
                <a:extLst>
                  <a:ext uri="{0D108BD9-81ED-4DB2-BD59-A6C34878D82A}">
                    <a16:rowId xmlns:a16="http://schemas.microsoft.com/office/drawing/2014/main" val="3114386595"/>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092055038"/>
              </p:ext>
            </p:extLst>
          </p:nvPr>
        </p:nvGraphicFramePr>
        <p:xfrm>
          <a:off x="1771418" y="2693735"/>
          <a:ext cx="3175000" cy="2627630"/>
        </p:xfrm>
        <a:graphic>
          <a:graphicData uri="http://schemas.openxmlformats.org/drawingml/2006/table">
            <a:tbl>
              <a:tblPr firstRow="1" bandRow="1">
                <a:tableStyleId>{21E4AEA4-8DFA-4A89-87EB-49C32662AFE0}</a:tableStyleId>
              </a:tblPr>
              <a:tblGrid>
                <a:gridCol w="1993900">
                  <a:extLst>
                    <a:ext uri="{9D8B030D-6E8A-4147-A177-3AD203B41FA5}">
                      <a16:colId xmlns:a16="http://schemas.microsoft.com/office/drawing/2014/main" val="1733992422"/>
                    </a:ext>
                  </a:extLst>
                </a:gridCol>
                <a:gridCol w="1181100">
                  <a:extLst>
                    <a:ext uri="{9D8B030D-6E8A-4147-A177-3AD203B41FA5}">
                      <a16:colId xmlns:a16="http://schemas.microsoft.com/office/drawing/2014/main" val="826793748"/>
                    </a:ext>
                  </a:extLst>
                </a:gridCol>
              </a:tblGrid>
              <a:tr h="621394">
                <a:tc>
                  <a:txBody>
                    <a:bodyPr/>
                    <a:lstStyle/>
                    <a:p>
                      <a:pPr algn="ctr" rtl="0" fontAlgn="ctr"/>
                      <a:r>
                        <a:rPr lang="en-US" sz="1800" u="none" strike="noStrike" dirty="0">
                          <a:effectLst/>
                        </a:rPr>
                        <a:t>Intensity</a:t>
                      </a:r>
                      <a:endParaRPr lang="en-US" sz="1800" b="1" i="0" u="none" strike="noStrike" dirty="0">
                        <a:solidFill>
                          <a:srgbClr val="FFFFFF"/>
                        </a:solidFill>
                        <a:effectLst/>
                        <a:latin typeface="Calibri" panose="020F0502020204030204" pitchFamily="34" charset="0"/>
                      </a:endParaRPr>
                    </a:p>
                  </a:txBody>
                  <a:tcPr marL="0" marR="0" marT="0" marB="0" anchor="ctr"/>
                </a:tc>
                <a:tc>
                  <a:txBody>
                    <a:bodyPr/>
                    <a:lstStyle/>
                    <a:p>
                      <a:pPr algn="ctr" rtl="0" fontAlgn="ctr"/>
                      <a:r>
                        <a:rPr lang="en-US" sz="1800" u="none" strike="noStrike" dirty="0" err="1" smtClean="0">
                          <a:effectLst/>
                        </a:rPr>
                        <a:t>Referenc</a:t>
                      </a:r>
                      <a:r>
                        <a:rPr lang="en-US" sz="1800" u="none" strike="noStrike" dirty="0" smtClean="0">
                          <a:effectLst/>
                        </a:rPr>
                        <a:t> Image Equalized </a:t>
                      </a:r>
                      <a:r>
                        <a:rPr lang="en-US" sz="1800" u="none" strike="noStrike" dirty="0">
                          <a:effectLst/>
                        </a:rPr>
                        <a:t>Histogram</a:t>
                      </a:r>
                      <a:endParaRPr lang="en-US" sz="1800" b="1" i="0" u="none" strike="noStrike" dirty="0">
                        <a:solidFill>
                          <a:srgbClr val="FFFFFF"/>
                        </a:solidFill>
                        <a:effectLst/>
                        <a:latin typeface="Calibri" panose="020F0502020204030204" pitchFamily="34" charset="0"/>
                      </a:endParaRPr>
                    </a:p>
                  </a:txBody>
                  <a:tcPr marL="0" marR="0" marT="0" marB="0" anchor="ctr"/>
                </a:tc>
                <a:extLst>
                  <a:ext uri="{0D108BD9-81ED-4DB2-BD59-A6C34878D82A}">
                    <a16:rowId xmlns:a16="http://schemas.microsoft.com/office/drawing/2014/main" val="2673815329"/>
                  </a:ext>
                </a:extLst>
              </a:tr>
              <a:tr h="311150">
                <a:tc>
                  <a:txBody>
                    <a:bodyPr/>
                    <a:lstStyle/>
                    <a:p>
                      <a:pPr algn="ctr" rtl="0" fontAlgn="ctr"/>
                      <a:r>
                        <a:rPr lang="en-AE" sz="1800" u="none" strike="noStrike" smtClean="0">
                          <a:effectLst/>
                        </a:rPr>
                        <a:t>0</a:t>
                      </a:r>
                      <a:endParaRPr lang="en-AE" sz="1800" b="0" i="0" u="none" strike="noStrike" dirty="0">
                        <a:solidFill>
                          <a:srgbClr val="000000"/>
                        </a:solidFill>
                        <a:effectLst/>
                        <a:latin typeface="Calibri" panose="020F0502020204030204" pitchFamily="34" charset="0"/>
                      </a:endParaRPr>
                    </a:p>
                  </a:txBody>
                  <a:tcPr marL="0" marR="0" marT="0" marB="0" anchor="ctr"/>
                </a:tc>
                <a:tc>
                  <a:txBody>
                    <a:bodyPr/>
                    <a:lstStyle/>
                    <a:p>
                      <a:pPr algn="ctr" fontAlgn="b"/>
                      <a:r>
                        <a:rPr lang="en-AE" sz="1800" b="1" i="0" u="none" strike="noStrike">
                          <a:solidFill>
                            <a:srgbClr val="000000"/>
                          </a:solidFill>
                          <a:effectLst/>
                          <a:latin typeface="Calibri" panose="020F0502020204030204" pitchFamily="34" charset="0"/>
                        </a:rPr>
                        <a:t>2</a:t>
                      </a:r>
                    </a:p>
                  </a:txBody>
                  <a:tcPr marL="6350" marR="6350" marT="6350" marB="0" anchor="b"/>
                </a:tc>
                <a:extLst>
                  <a:ext uri="{0D108BD9-81ED-4DB2-BD59-A6C34878D82A}">
                    <a16:rowId xmlns:a16="http://schemas.microsoft.com/office/drawing/2014/main" val="3777836484"/>
                  </a:ext>
                </a:extLst>
              </a:tr>
              <a:tr h="304800">
                <a:tc>
                  <a:txBody>
                    <a:bodyPr/>
                    <a:lstStyle/>
                    <a:p>
                      <a:pPr algn="ctr" rtl="0" fontAlgn="ctr"/>
                      <a:r>
                        <a:rPr lang="en-AE" sz="1800" u="none" strike="noStrike">
                          <a:effectLst/>
                        </a:rPr>
                        <a:t>1</a:t>
                      </a:r>
                      <a:endParaRPr lang="en-AE" sz="1800" b="0" i="0" u="none" strike="noStrike">
                        <a:solidFill>
                          <a:srgbClr val="000000"/>
                        </a:solidFill>
                        <a:effectLst/>
                        <a:latin typeface="Calibri" panose="020F0502020204030204" pitchFamily="34" charset="0"/>
                      </a:endParaRPr>
                    </a:p>
                  </a:txBody>
                  <a:tcPr marL="0" marR="0" marT="0" marB="0" anchor="ctr"/>
                </a:tc>
                <a:tc>
                  <a:txBody>
                    <a:bodyPr/>
                    <a:lstStyle/>
                    <a:p>
                      <a:pPr algn="ctr" fontAlgn="b"/>
                      <a:r>
                        <a:rPr lang="en-AE" sz="1800" b="1" i="0" u="none" strike="noStrike">
                          <a:solidFill>
                            <a:srgbClr val="000000"/>
                          </a:solidFill>
                          <a:effectLst/>
                          <a:latin typeface="Calibri" panose="020F0502020204030204" pitchFamily="34" charset="0"/>
                        </a:rPr>
                        <a:t>6</a:t>
                      </a:r>
                    </a:p>
                  </a:txBody>
                  <a:tcPr marL="6350" marR="6350" marT="6350" marB="0" anchor="b"/>
                </a:tc>
                <a:extLst>
                  <a:ext uri="{0D108BD9-81ED-4DB2-BD59-A6C34878D82A}">
                    <a16:rowId xmlns:a16="http://schemas.microsoft.com/office/drawing/2014/main" val="3407631415"/>
                  </a:ext>
                </a:extLst>
              </a:tr>
              <a:tr h="304800">
                <a:tc>
                  <a:txBody>
                    <a:bodyPr/>
                    <a:lstStyle/>
                    <a:p>
                      <a:pPr algn="ctr" rtl="0" fontAlgn="ctr"/>
                      <a:r>
                        <a:rPr lang="en-AE" sz="1800" u="none" strike="noStrike">
                          <a:effectLst/>
                        </a:rPr>
                        <a:t>2</a:t>
                      </a:r>
                      <a:endParaRPr lang="en-AE" sz="1800" b="0" i="0" u="none" strike="noStrike">
                        <a:solidFill>
                          <a:srgbClr val="000000"/>
                        </a:solidFill>
                        <a:effectLst/>
                        <a:latin typeface="Calibri" panose="020F0502020204030204" pitchFamily="34" charset="0"/>
                      </a:endParaRPr>
                    </a:p>
                  </a:txBody>
                  <a:tcPr marL="0" marR="0" marT="0" marB="0" anchor="ctr"/>
                </a:tc>
                <a:tc>
                  <a:txBody>
                    <a:bodyPr/>
                    <a:lstStyle/>
                    <a:p>
                      <a:pPr algn="ctr" fontAlgn="b"/>
                      <a:r>
                        <a:rPr lang="en-AE" sz="1800" b="1" i="0" u="none" strike="noStrike">
                          <a:solidFill>
                            <a:srgbClr val="000000"/>
                          </a:solidFill>
                          <a:effectLst/>
                          <a:latin typeface="Calibri" panose="020F0502020204030204" pitchFamily="34" charset="0"/>
                        </a:rPr>
                        <a:t>9</a:t>
                      </a:r>
                    </a:p>
                  </a:txBody>
                  <a:tcPr marL="6350" marR="6350" marT="6350" marB="0" anchor="b"/>
                </a:tc>
                <a:extLst>
                  <a:ext uri="{0D108BD9-81ED-4DB2-BD59-A6C34878D82A}">
                    <a16:rowId xmlns:a16="http://schemas.microsoft.com/office/drawing/2014/main" val="403205447"/>
                  </a:ext>
                </a:extLst>
              </a:tr>
              <a:tr h="304800">
                <a:tc>
                  <a:txBody>
                    <a:bodyPr/>
                    <a:lstStyle/>
                    <a:p>
                      <a:pPr algn="ctr" rtl="0" fontAlgn="ctr"/>
                      <a:r>
                        <a:rPr lang="en-AE" sz="1800" u="none" strike="noStrike" dirty="0">
                          <a:effectLst/>
                        </a:rPr>
                        <a:t>3</a:t>
                      </a:r>
                      <a:endParaRPr lang="en-AE" sz="1800" b="0" i="0" u="none" strike="noStrike" dirty="0">
                        <a:solidFill>
                          <a:srgbClr val="000000"/>
                        </a:solidFill>
                        <a:effectLst/>
                        <a:latin typeface="Calibri" panose="020F0502020204030204" pitchFamily="34" charset="0"/>
                      </a:endParaRPr>
                    </a:p>
                  </a:txBody>
                  <a:tcPr marL="0" marR="0" marT="0" marB="0" anchor="ctr"/>
                </a:tc>
                <a:tc>
                  <a:txBody>
                    <a:bodyPr/>
                    <a:lstStyle/>
                    <a:p>
                      <a:pPr algn="ctr" fontAlgn="b"/>
                      <a:r>
                        <a:rPr lang="en-AE" sz="1800" b="1" i="0" u="none" strike="noStrike">
                          <a:solidFill>
                            <a:srgbClr val="000000"/>
                          </a:solidFill>
                          <a:effectLst/>
                          <a:latin typeface="Calibri" panose="020F0502020204030204" pitchFamily="34" charset="0"/>
                        </a:rPr>
                        <a:t>12</a:t>
                      </a:r>
                    </a:p>
                  </a:txBody>
                  <a:tcPr marL="6350" marR="6350" marT="6350" marB="0" anchor="b"/>
                </a:tc>
                <a:extLst>
                  <a:ext uri="{0D108BD9-81ED-4DB2-BD59-A6C34878D82A}">
                    <a16:rowId xmlns:a16="http://schemas.microsoft.com/office/drawing/2014/main" val="3185386638"/>
                  </a:ext>
                </a:extLst>
              </a:tr>
              <a:tr h="304800">
                <a:tc>
                  <a:txBody>
                    <a:bodyPr/>
                    <a:lstStyle/>
                    <a:p>
                      <a:pPr algn="ctr" rtl="0" fontAlgn="ctr"/>
                      <a:r>
                        <a:rPr lang="en-AE" sz="1800" u="none" strike="noStrike" dirty="0">
                          <a:effectLst/>
                        </a:rPr>
                        <a:t>4</a:t>
                      </a:r>
                      <a:endParaRPr lang="en-AE" sz="1800" b="0" i="0" u="none" strike="noStrike" dirty="0">
                        <a:solidFill>
                          <a:srgbClr val="000000"/>
                        </a:solidFill>
                        <a:effectLst/>
                        <a:latin typeface="Calibri" panose="020F0502020204030204" pitchFamily="34" charset="0"/>
                      </a:endParaRPr>
                    </a:p>
                  </a:txBody>
                  <a:tcPr marL="0" marR="0" marT="0" marB="0" anchor="ctr"/>
                </a:tc>
                <a:tc>
                  <a:txBody>
                    <a:bodyPr/>
                    <a:lstStyle/>
                    <a:p>
                      <a:pPr algn="ctr" fontAlgn="b"/>
                      <a:r>
                        <a:rPr lang="en-AE" sz="1800" b="1" i="0" u="none" strike="noStrike" dirty="0">
                          <a:solidFill>
                            <a:srgbClr val="000000"/>
                          </a:solidFill>
                          <a:effectLst/>
                          <a:latin typeface="Calibri" panose="020F0502020204030204" pitchFamily="34" charset="0"/>
                        </a:rPr>
                        <a:t>15</a:t>
                      </a:r>
                    </a:p>
                  </a:txBody>
                  <a:tcPr marL="6350" marR="6350" marT="6350" marB="0" anchor="b"/>
                </a:tc>
                <a:extLst>
                  <a:ext uri="{0D108BD9-81ED-4DB2-BD59-A6C34878D82A}">
                    <a16:rowId xmlns:a16="http://schemas.microsoft.com/office/drawing/2014/main" val="4250814999"/>
                  </a:ext>
                </a:extLst>
              </a:tr>
            </a:tbl>
          </a:graphicData>
        </a:graphic>
      </p:graphicFrame>
    </p:spTree>
    <p:extLst>
      <p:ext uri="{BB962C8B-B14F-4D97-AF65-F5344CB8AC3E}">
        <p14:creationId xmlns:p14="http://schemas.microsoft.com/office/powerpoint/2010/main" val="14342141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Local Histogram Processing </a:t>
            </a:r>
            <a:endParaRPr lang="en-US" dirty="0"/>
          </a:p>
        </p:txBody>
      </p:sp>
      <p:sp>
        <p:nvSpPr>
          <p:cNvPr id="3" name="Content Placeholder 2"/>
          <p:cNvSpPr>
            <a:spLocks noGrp="1"/>
          </p:cNvSpPr>
          <p:nvPr>
            <p:ph idx="1"/>
          </p:nvPr>
        </p:nvSpPr>
        <p:spPr>
          <a:xfrm>
            <a:off x="838199" y="1601562"/>
            <a:ext cx="10738757" cy="4351338"/>
          </a:xfrm>
        </p:spPr>
        <p:txBody>
          <a:bodyPr>
            <a:normAutofit lnSpcReduction="10000"/>
          </a:bodyPr>
          <a:lstStyle/>
          <a:p>
            <a:r>
              <a:rPr lang="en-US" dirty="0" smtClean="0"/>
              <a:t>There </a:t>
            </a:r>
            <a:r>
              <a:rPr lang="en-US" dirty="0"/>
              <a:t>are cases in which it is necessary to enhance details over small areas in the image. </a:t>
            </a:r>
          </a:p>
          <a:p>
            <a:r>
              <a:rPr lang="en-US" dirty="0" smtClean="0"/>
              <a:t>The </a:t>
            </a:r>
            <a:r>
              <a:rPr lang="en-US" dirty="0"/>
              <a:t>numbers of areas may have negligible influence on the computation of global transformation.</a:t>
            </a:r>
          </a:p>
          <a:p>
            <a:r>
              <a:rPr lang="en-US" dirty="0" smtClean="0"/>
              <a:t>The </a:t>
            </a:r>
            <a:r>
              <a:rPr lang="en-US" dirty="0"/>
              <a:t>solution is to advise transformation function based on the intensity distribution in a neighborhood of every pixel in the image. </a:t>
            </a:r>
          </a:p>
          <a:p>
            <a:r>
              <a:rPr lang="en-US" dirty="0"/>
              <a:t>Define transformation functions based on the intensity distribution in a neighborhood of every pixel in the image! </a:t>
            </a:r>
            <a:endParaRPr lang="en-US" dirty="0" smtClean="0"/>
          </a:p>
          <a:p>
            <a:r>
              <a:rPr lang="en-US" dirty="0" smtClean="0"/>
              <a:t>The </a:t>
            </a:r>
            <a:r>
              <a:rPr lang="en-US" dirty="0"/>
              <a:t>procedure is to define a neighborhood and move its center from pixel to pixel. </a:t>
            </a:r>
          </a:p>
          <a:p>
            <a:endParaRPr lang="en-US" dirty="0"/>
          </a:p>
        </p:txBody>
      </p:sp>
    </p:spTree>
    <p:extLst>
      <p:ext uri="{BB962C8B-B14F-4D97-AF65-F5344CB8AC3E}">
        <p14:creationId xmlns:p14="http://schemas.microsoft.com/office/powerpoint/2010/main" val="9052553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Local Histogram Processing </a:t>
            </a:r>
            <a:endParaRPr lang="en-US" dirty="0"/>
          </a:p>
        </p:txBody>
      </p:sp>
      <p:pic>
        <p:nvPicPr>
          <p:cNvPr id="1026" name="Picture 2" descr="HW2 report - HackMD"/>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09909" y="1690688"/>
            <a:ext cx="10543891" cy="4367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8458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USING HISTOGRAM STATISTICS FOR IMAGE ENHANCEMENT</a:t>
            </a:r>
            <a:endParaRPr lang="en-US" dirty="0"/>
          </a:p>
        </p:txBody>
      </p:sp>
      <p:sp>
        <p:nvSpPr>
          <p:cNvPr id="3" name="Content Placeholder 2"/>
          <p:cNvSpPr>
            <a:spLocks noGrp="1"/>
          </p:cNvSpPr>
          <p:nvPr>
            <p:ph idx="1"/>
          </p:nvPr>
        </p:nvSpPr>
        <p:spPr/>
        <p:txBody>
          <a:bodyPr/>
          <a:lstStyle/>
          <a:p>
            <a:r>
              <a:rPr lang="en-US" dirty="0"/>
              <a:t>Statistics obtained directly from an image histogram can be used for image enhancement.</a:t>
            </a:r>
          </a:p>
          <a:p>
            <a:r>
              <a:rPr lang="en-US" dirty="0"/>
              <a:t>Let </a:t>
            </a:r>
            <a:r>
              <a:rPr lang="en-US" i="1" dirty="0"/>
              <a:t>r </a:t>
            </a:r>
            <a:r>
              <a:rPr lang="en-US" dirty="0"/>
              <a:t>denote a discrete random variable representing intensity values in the </a:t>
            </a:r>
            <a:r>
              <a:rPr lang="en-US" dirty="0" smtClean="0"/>
              <a:t>range [0,</a:t>
            </a:r>
            <a:r>
              <a:rPr lang="en-US" i="1" dirty="0" smtClean="0"/>
              <a:t>L </a:t>
            </a:r>
            <a:r>
              <a:rPr lang="en-US" dirty="0"/>
              <a:t>− 1], and let </a:t>
            </a:r>
            <a:r>
              <a:rPr lang="en-US" i="1" dirty="0" smtClean="0"/>
              <a:t>p</a:t>
            </a:r>
            <a:r>
              <a:rPr lang="en-US" dirty="0" smtClean="0"/>
              <a:t>(</a:t>
            </a:r>
            <a:r>
              <a:rPr lang="en-US" i="1" dirty="0" err="1" smtClean="0"/>
              <a:t>r</a:t>
            </a:r>
            <a:r>
              <a:rPr lang="en-US" i="1" baseline="-25000" dirty="0" err="1" smtClean="0"/>
              <a:t>i</a:t>
            </a:r>
            <a:r>
              <a:rPr lang="en-US" dirty="0" smtClean="0"/>
              <a:t>) </a:t>
            </a:r>
            <a:r>
              <a:rPr lang="en-US" dirty="0"/>
              <a:t>denote the normalized histogram component corresponding </a:t>
            </a:r>
            <a:r>
              <a:rPr lang="en-US" dirty="0" smtClean="0"/>
              <a:t>to intensity </a:t>
            </a:r>
            <a:r>
              <a:rPr lang="en-US" dirty="0"/>
              <a:t>value </a:t>
            </a:r>
            <a:r>
              <a:rPr lang="en-US" i="1" dirty="0" err="1"/>
              <a:t>r</a:t>
            </a:r>
            <a:r>
              <a:rPr lang="en-US" i="1" baseline="-25000" dirty="0" err="1"/>
              <a:t>i</a:t>
            </a:r>
            <a:r>
              <a:rPr lang="en-US" i="1" dirty="0"/>
              <a:t> </a:t>
            </a:r>
            <a:r>
              <a:rPr lang="en-US" dirty="0"/>
              <a:t>.</a:t>
            </a:r>
            <a:endParaRPr lang="en-US" dirty="0"/>
          </a:p>
        </p:txBody>
      </p:sp>
      <p:pic>
        <p:nvPicPr>
          <p:cNvPr id="4" name="Picture 3"/>
          <p:cNvPicPr>
            <a:picLocks noChangeAspect="1"/>
          </p:cNvPicPr>
          <p:nvPr/>
        </p:nvPicPr>
        <p:blipFill>
          <a:blip r:embed="rId3"/>
          <a:stretch>
            <a:fillRect/>
          </a:stretch>
        </p:blipFill>
        <p:spPr>
          <a:xfrm>
            <a:off x="181655" y="4001294"/>
            <a:ext cx="5362575" cy="1943100"/>
          </a:xfrm>
          <a:prstGeom prst="rect">
            <a:avLst/>
          </a:prstGeom>
        </p:spPr>
      </p:pic>
      <p:pic>
        <p:nvPicPr>
          <p:cNvPr id="5" name="Picture 4"/>
          <p:cNvPicPr>
            <a:picLocks noChangeAspect="1"/>
          </p:cNvPicPr>
          <p:nvPr/>
        </p:nvPicPr>
        <p:blipFill>
          <a:blip r:embed="rId4"/>
          <a:stretch>
            <a:fillRect/>
          </a:stretch>
        </p:blipFill>
        <p:spPr>
          <a:xfrm>
            <a:off x="181655" y="5677920"/>
            <a:ext cx="3114675" cy="1027906"/>
          </a:xfrm>
          <a:prstGeom prst="rect">
            <a:avLst/>
          </a:prstGeom>
        </p:spPr>
      </p:pic>
      <p:pic>
        <p:nvPicPr>
          <p:cNvPr id="6" name="Picture 5"/>
          <p:cNvPicPr>
            <a:picLocks noChangeAspect="1"/>
          </p:cNvPicPr>
          <p:nvPr/>
        </p:nvPicPr>
        <p:blipFill>
          <a:blip r:embed="rId5"/>
          <a:stretch>
            <a:fillRect/>
          </a:stretch>
        </p:blipFill>
        <p:spPr>
          <a:xfrm>
            <a:off x="8262257" y="3873272"/>
            <a:ext cx="1905000" cy="809625"/>
          </a:xfrm>
          <a:prstGeom prst="rect">
            <a:avLst/>
          </a:prstGeom>
        </p:spPr>
      </p:pic>
      <p:pic>
        <p:nvPicPr>
          <p:cNvPr id="7" name="Picture 6"/>
          <p:cNvPicPr>
            <a:picLocks noChangeAspect="1"/>
          </p:cNvPicPr>
          <p:nvPr/>
        </p:nvPicPr>
        <p:blipFill>
          <a:blip r:embed="rId6"/>
          <a:stretch>
            <a:fillRect/>
          </a:stretch>
        </p:blipFill>
        <p:spPr>
          <a:xfrm>
            <a:off x="7547882" y="4682897"/>
            <a:ext cx="3333750" cy="995023"/>
          </a:xfrm>
          <a:prstGeom prst="rect">
            <a:avLst/>
          </a:prstGeom>
        </p:spPr>
      </p:pic>
      <p:pic>
        <p:nvPicPr>
          <p:cNvPr id="9" name="Picture 8"/>
          <p:cNvPicPr>
            <a:picLocks noChangeAspect="1"/>
          </p:cNvPicPr>
          <p:nvPr/>
        </p:nvPicPr>
        <p:blipFill>
          <a:blip r:embed="rId7"/>
          <a:stretch>
            <a:fillRect/>
          </a:stretch>
        </p:blipFill>
        <p:spPr>
          <a:xfrm>
            <a:off x="5372100" y="5823692"/>
            <a:ext cx="6996453" cy="1034874"/>
          </a:xfrm>
          <a:prstGeom prst="rect">
            <a:avLst/>
          </a:prstGeom>
        </p:spPr>
      </p:pic>
      <p:sp>
        <p:nvSpPr>
          <p:cNvPr id="10" name="TextBox 9"/>
          <p:cNvSpPr txBox="1"/>
          <p:nvPr/>
        </p:nvSpPr>
        <p:spPr>
          <a:xfrm>
            <a:off x="4975451" y="4779256"/>
            <a:ext cx="2274435" cy="646331"/>
          </a:xfrm>
          <a:prstGeom prst="rect">
            <a:avLst/>
          </a:prstGeom>
          <a:noFill/>
        </p:spPr>
        <p:txBody>
          <a:bodyPr wrap="square" rtlCol="0">
            <a:spAutoFit/>
          </a:bodyPr>
          <a:lstStyle/>
          <a:p>
            <a:r>
              <a:rPr lang="en-US" dirty="0" smtClean="0"/>
              <a:t>Global mean, and standard deviation</a:t>
            </a:r>
            <a:endParaRPr lang="en-US" dirty="0"/>
          </a:p>
        </p:txBody>
      </p:sp>
      <p:sp>
        <p:nvSpPr>
          <p:cNvPr id="11" name="TextBox 10"/>
          <p:cNvSpPr txBox="1"/>
          <p:nvPr/>
        </p:nvSpPr>
        <p:spPr>
          <a:xfrm>
            <a:off x="10074387" y="4377367"/>
            <a:ext cx="2274435" cy="646331"/>
          </a:xfrm>
          <a:prstGeom prst="rect">
            <a:avLst/>
          </a:prstGeom>
          <a:noFill/>
        </p:spPr>
        <p:txBody>
          <a:bodyPr wrap="square" rtlCol="0">
            <a:spAutoFit/>
          </a:bodyPr>
          <a:lstStyle/>
          <a:p>
            <a:r>
              <a:rPr lang="en-US" dirty="0" smtClean="0"/>
              <a:t>Local mean, and standard deviation</a:t>
            </a:r>
            <a:endParaRPr lang="en-US" dirty="0"/>
          </a:p>
        </p:txBody>
      </p:sp>
    </p:spTree>
    <p:extLst>
      <p:ext uri="{BB962C8B-B14F-4D97-AF65-F5344CB8AC3E}">
        <p14:creationId xmlns:p14="http://schemas.microsoft.com/office/powerpoint/2010/main" val="26958613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USING HISTOGRAM STATISTICS FOR IMAGE ENHANCEMENT</a:t>
            </a:r>
            <a:endParaRPr lang="en-US" dirty="0"/>
          </a:p>
        </p:txBody>
      </p:sp>
      <p:pic>
        <p:nvPicPr>
          <p:cNvPr id="4" name="Content Placeholder 3"/>
          <p:cNvPicPr>
            <a:picLocks noGrp="1" noChangeAspect="1"/>
          </p:cNvPicPr>
          <p:nvPr>
            <p:ph idx="1"/>
          </p:nvPr>
        </p:nvPicPr>
        <p:blipFill>
          <a:blip r:embed="rId3"/>
          <a:stretch>
            <a:fillRect/>
          </a:stretch>
        </p:blipFill>
        <p:spPr>
          <a:xfrm>
            <a:off x="2841172" y="2082060"/>
            <a:ext cx="3755572" cy="3649269"/>
          </a:xfrm>
          <a:prstGeom prst="rect">
            <a:avLst/>
          </a:prstGeom>
        </p:spPr>
      </p:pic>
      <p:sp>
        <p:nvSpPr>
          <p:cNvPr id="5" name="Rounded Rectangle 4"/>
          <p:cNvSpPr/>
          <p:nvPr/>
        </p:nvSpPr>
        <p:spPr>
          <a:xfrm>
            <a:off x="2841172" y="2269672"/>
            <a:ext cx="2041071" cy="1959429"/>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4"/>
          <a:stretch>
            <a:fillRect/>
          </a:stretch>
        </p:blipFill>
        <p:spPr>
          <a:xfrm>
            <a:off x="8062912" y="2975202"/>
            <a:ext cx="1581331" cy="1498827"/>
          </a:xfrm>
          <a:prstGeom prst="rect">
            <a:avLst/>
          </a:prstGeom>
        </p:spPr>
      </p:pic>
      <p:cxnSp>
        <p:nvCxnSpPr>
          <p:cNvPr id="8" name="Elbow Connector 7"/>
          <p:cNvCxnSpPr>
            <a:endCxn id="6" idx="1"/>
          </p:cNvCxnSpPr>
          <p:nvPr/>
        </p:nvCxnSpPr>
        <p:spPr>
          <a:xfrm>
            <a:off x="4948828" y="2922815"/>
            <a:ext cx="3114084" cy="801801"/>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811610" y="5799535"/>
            <a:ext cx="2274435" cy="646331"/>
          </a:xfrm>
          <a:prstGeom prst="rect">
            <a:avLst/>
          </a:prstGeom>
          <a:noFill/>
        </p:spPr>
        <p:txBody>
          <a:bodyPr wrap="square" rtlCol="0">
            <a:spAutoFit/>
          </a:bodyPr>
          <a:lstStyle/>
          <a:p>
            <a:r>
              <a:rPr lang="en-US" dirty="0" smtClean="0"/>
              <a:t>Global mean, and standard deviation</a:t>
            </a:r>
            <a:endParaRPr lang="en-US" dirty="0"/>
          </a:p>
        </p:txBody>
      </p:sp>
      <p:sp>
        <p:nvSpPr>
          <p:cNvPr id="10" name="TextBox 9"/>
          <p:cNvSpPr txBox="1"/>
          <p:nvPr/>
        </p:nvSpPr>
        <p:spPr>
          <a:xfrm>
            <a:off x="8062912" y="4685964"/>
            <a:ext cx="2274435" cy="646331"/>
          </a:xfrm>
          <a:prstGeom prst="rect">
            <a:avLst/>
          </a:prstGeom>
          <a:noFill/>
        </p:spPr>
        <p:txBody>
          <a:bodyPr wrap="square" rtlCol="0">
            <a:spAutoFit/>
          </a:bodyPr>
          <a:lstStyle/>
          <a:p>
            <a:r>
              <a:rPr lang="en-US" dirty="0" smtClean="0"/>
              <a:t>Local mean, and standard deviation</a:t>
            </a:r>
            <a:endParaRPr lang="en-US" dirty="0"/>
          </a:p>
        </p:txBody>
      </p:sp>
    </p:spTree>
    <p:extLst>
      <p:ext uri="{BB962C8B-B14F-4D97-AF65-F5344CB8AC3E}">
        <p14:creationId xmlns:p14="http://schemas.microsoft.com/office/powerpoint/2010/main" val="32098004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USING HISTOGRAM STATISTICS FOR IMAGE ENHANCEMENT</a:t>
            </a:r>
            <a:endParaRPr lang="en-US" dirty="0"/>
          </a:p>
        </p:txBody>
      </p:sp>
      <p:pic>
        <p:nvPicPr>
          <p:cNvPr id="8" name="Content Placeholder 7"/>
          <p:cNvPicPr>
            <a:picLocks noGrp="1" noChangeAspect="1"/>
          </p:cNvPicPr>
          <p:nvPr>
            <p:ph idx="1"/>
          </p:nvPr>
        </p:nvPicPr>
        <p:blipFill>
          <a:blip r:embed="rId3"/>
          <a:stretch>
            <a:fillRect/>
          </a:stretch>
        </p:blipFill>
        <p:spPr>
          <a:xfrm>
            <a:off x="2155373" y="1812889"/>
            <a:ext cx="7167562" cy="3566127"/>
          </a:xfrm>
          <a:prstGeom prst="rect">
            <a:avLst/>
          </a:prstGeom>
        </p:spPr>
      </p:pic>
    </p:spTree>
    <p:extLst>
      <p:ext uri="{BB962C8B-B14F-4D97-AF65-F5344CB8AC3E}">
        <p14:creationId xmlns:p14="http://schemas.microsoft.com/office/powerpoint/2010/main" val="26865633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9914" y="365125"/>
            <a:ext cx="8773886" cy="1325563"/>
          </a:xfrm>
        </p:spPr>
        <p:txBody>
          <a:bodyPr/>
          <a:lstStyle/>
          <a:p>
            <a:r>
              <a:rPr lang="en-US" b="1" dirty="0"/>
              <a:t>FUNDAMENTALS OF SPATIAL FILTERING</a:t>
            </a:r>
            <a:endParaRPr lang="en-US" dirty="0"/>
          </a:p>
        </p:txBody>
      </p:sp>
      <p:sp>
        <p:nvSpPr>
          <p:cNvPr id="3" name="Content Placeholder 2"/>
          <p:cNvSpPr>
            <a:spLocks noGrp="1"/>
          </p:cNvSpPr>
          <p:nvPr>
            <p:ph idx="1"/>
          </p:nvPr>
        </p:nvSpPr>
        <p:spPr/>
        <p:txBody>
          <a:bodyPr>
            <a:normAutofit lnSpcReduction="10000"/>
          </a:bodyPr>
          <a:lstStyle/>
          <a:p>
            <a:r>
              <a:rPr lang="en-US" dirty="0"/>
              <a:t>The name </a:t>
            </a:r>
            <a:r>
              <a:rPr lang="en-US" i="1" dirty="0"/>
              <a:t>filter </a:t>
            </a:r>
            <a:r>
              <a:rPr lang="en-US" dirty="0"/>
              <a:t>is borrowed from frequency domain </a:t>
            </a:r>
            <a:r>
              <a:rPr lang="en-US" dirty="0" smtClean="0"/>
              <a:t>processing, where </a:t>
            </a:r>
            <a:r>
              <a:rPr lang="en-US" dirty="0"/>
              <a:t>“filtering” refers to passing, modifying, or rejecting specified </a:t>
            </a:r>
            <a:r>
              <a:rPr lang="en-US" dirty="0" smtClean="0"/>
              <a:t>frequency components </a:t>
            </a:r>
            <a:r>
              <a:rPr lang="en-US" dirty="0"/>
              <a:t>of an image</a:t>
            </a:r>
            <a:r>
              <a:rPr lang="en-US" dirty="0" smtClean="0"/>
              <a:t>.</a:t>
            </a:r>
          </a:p>
          <a:p>
            <a:endParaRPr lang="en-US" dirty="0"/>
          </a:p>
          <a:p>
            <a:r>
              <a:rPr lang="en-US" dirty="0"/>
              <a:t>Spatial filtering modifies an image by replacing the value of each pixel by a </a:t>
            </a:r>
            <a:r>
              <a:rPr lang="en-US" dirty="0" smtClean="0"/>
              <a:t>function of </a:t>
            </a:r>
            <a:r>
              <a:rPr lang="en-US" dirty="0"/>
              <a:t>the values of the pixel and its neighbors</a:t>
            </a:r>
            <a:r>
              <a:rPr lang="en-US" dirty="0" smtClean="0"/>
              <a:t>.</a:t>
            </a:r>
          </a:p>
          <a:p>
            <a:endParaRPr lang="en-AE" dirty="0"/>
          </a:p>
          <a:p>
            <a:r>
              <a:rPr lang="en-US" sz="3600" dirty="0"/>
              <a:t>Spatial Filtering:</a:t>
            </a:r>
          </a:p>
          <a:p>
            <a:pPr lvl="1"/>
            <a:r>
              <a:rPr lang="en-US" sz="3200" dirty="0" smtClean="0"/>
              <a:t> Linear </a:t>
            </a:r>
            <a:r>
              <a:rPr lang="en-US" sz="3200" dirty="0"/>
              <a:t>spatial filtering.</a:t>
            </a:r>
          </a:p>
          <a:p>
            <a:pPr lvl="1"/>
            <a:r>
              <a:rPr lang="en-US" sz="3200" dirty="0" smtClean="0"/>
              <a:t> Nonlinear </a:t>
            </a:r>
            <a:r>
              <a:rPr lang="en-US" sz="3200" dirty="0"/>
              <a:t>spatial filtering. </a:t>
            </a:r>
          </a:p>
          <a:p>
            <a:endParaRPr lang="en-US" dirty="0"/>
          </a:p>
        </p:txBody>
      </p:sp>
    </p:spTree>
    <p:extLst>
      <p:ext uri="{BB962C8B-B14F-4D97-AF65-F5344CB8AC3E}">
        <p14:creationId xmlns:p14="http://schemas.microsoft.com/office/powerpoint/2010/main" val="40058257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8656" y="365125"/>
            <a:ext cx="9035143" cy="1325563"/>
          </a:xfrm>
        </p:spPr>
        <p:txBody>
          <a:bodyPr/>
          <a:lstStyle/>
          <a:p>
            <a:r>
              <a:rPr lang="en-US" b="1" dirty="0"/>
              <a:t>The Mechanics of Spatial Filtering</a:t>
            </a:r>
            <a:endParaRPr lang="en-US" dirty="0"/>
          </a:p>
        </p:txBody>
      </p:sp>
      <p:sp>
        <p:nvSpPr>
          <p:cNvPr id="3" name="Content Placeholder 2"/>
          <p:cNvSpPr>
            <a:spLocks noGrp="1"/>
          </p:cNvSpPr>
          <p:nvPr>
            <p:ph idx="1"/>
          </p:nvPr>
        </p:nvSpPr>
        <p:spPr/>
        <p:txBody>
          <a:bodyPr>
            <a:normAutofit/>
          </a:bodyPr>
          <a:lstStyle/>
          <a:p>
            <a:r>
              <a:rPr lang="en-US" sz="4000" dirty="0" smtClean="0"/>
              <a:t>The </a:t>
            </a:r>
            <a:r>
              <a:rPr lang="en-US" sz="4000" dirty="0"/>
              <a:t>spatial filter consists of:</a:t>
            </a:r>
          </a:p>
          <a:p>
            <a:pPr lvl="1"/>
            <a:r>
              <a:rPr lang="en-US" sz="3600" dirty="0" smtClean="0"/>
              <a:t>Neighborhood</a:t>
            </a:r>
            <a:r>
              <a:rPr lang="en-US" sz="3600" dirty="0"/>
              <a:t>, (typically a small rectangle).</a:t>
            </a:r>
          </a:p>
          <a:p>
            <a:pPr lvl="1"/>
            <a:r>
              <a:rPr lang="en-US" sz="3600" dirty="0" smtClean="0"/>
              <a:t>Predefined </a:t>
            </a:r>
            <a:r>
              <a:rPr lang="en-US" sz="3600" dirty="0"/>
              <a:t>operation that is performed on the image pixels by the neighborhood. </a:t>
            </a:r>
            <a:endParaRPr lang="en-US" sz="3600" dirty="0" smtClean="0"/>
          </a:p>
          <a:p>
            <a:pPr lvl="1"/>
            <a:r>
              <a:rPr lang="en-US" sz="3600" dirty="0" smtClean="0"/>
              <a:t>Use mask more than 1 x 1. </a:t>
            </a:r>
            <a:endParaRPr lang="en-US" sz="3600" dirty="0"/>
          </a:p>
          <a:p>
            <a:pPr lvl="1"/>
            <a:r>
              <a:rPr lang="en-US" sz="3600" dirty="0" smtClean="0"/>
              <a:t>It should be odd size mask (3 x 3, 5 x 5,</a:t>
            </a:r>
            <a:r>
              <a:rPr lang="en-US" sz="3600" dirty="0"/>
              <a:t> </a:t>
            </a:r>
            <a:r>
              <a:rPr lang="en-US" sz="3600" dirty="0" smtClean="0"/>
              <a:t>1 </a:t>
            </a:r>
            <a:r>
              <a:rPr lang="en-US" sz="3600" dirty="0"/>
              <a:t>x 5 </a:t>
            </a:r>
            <a:r>
              <a:rPr lang="en-AE" sz="3600" dirty="0" smtClean="0"/>
              <a:t>…)</a:t>
            </a:r>
            <a:endParaRPr lang="en-US" sz="3600" dirty="0"/>
          </a:p>
          <a:p>
            <a:endParaRPr lang="en-US" sz="4000" dirty="0"/>
          </a:p>
        </p:txBody>
      </p:sp>
    </p:spTree>
    <p:extLst>
      <p:ext uri="{BB962C8B-B14F-4D97-AF65-F5344CB8AC3E}">
        <p14:creationId xmlns:p14="http://schemas.microsoft.com/office/powerpoint/2010/main" val="31661595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2024743" y="2041072"/>
            <a:ext cx="4214198" cy="3477986"/>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010731299"/>
              </p:ext>
            </p:extLst>
          </p:nvPr>
        </p:nvGraphicFramePr>
        <p:xfrm>
          <a:off x="1277006" y="1360085"/>
          <a:ext cx="2302329" cy="2106386"/>
        </p:xfrm>
        <a:graphic>
          <a:graphicData uri="http://schemas.openxmlformats.org/drawingml/2006/table">
            <a:tbl>
              <a:tblPr firstRow="1" bandRow="1">
                <a:tableStyleId>{5C22544A-7EE6-4342-B048-85BDC9FD1C3A}</a:tableStyleId>
              </a:tblPr>
              <a:tblGrid>
                <a:gridCol w="767443">
                  <a:extLst>
                    <a:ext uri="{9D8B030D-6E8A-4147-A177-3AD203B41FA5}">
                      <a16:colId xmlns:a16="http://schemas.microsoft.com/office/drawing/2014/main" val="2032299844"/>
                    </a:ext>
                  </a:extLst>
                </a:gridCol>
                <a:gridCol w="816429">
                  <a:extLst>
                    <a:ext uri="{9D8B030D-6E8A-4147-A177-3AD203B41FA5}">
                      <a16:colId xmlns:a16="http://schemas.microsoft.com/office/drawing/2014/main" val="1244089570"/>
                    </a:ext>
                  </a:extLst>
                </a:gridCol>
                <a:gridCol w="718457">
                  <a:extLst>
                    <a:ext uri="{9D8B030D-6E8A-4147-A177-3AD203B41FA5}">
                      <a16:colId xmlns:a16="http://schemas.microsoft.com/office/drawing/2014/main" val="2610813349"/>
                    </a:ext>
                  </a:extLst>
                </a:gridCol>
              </a:tblGrid>
              <a:tr h="751115">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669471">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685800">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74841637"/>
                  </a:ext>
                </a:extLst>
              </a:tr>
            </a:tbl>
          </a:graphicData>
        </a:graphic>
      </p:graphicFrame>
      <p:sp>
        <p:nvSpPr>
          <p:cNvPr id="8" name="Title 1"/>
          <p:cNvSpPr txBox="1">
            <a:spLocks/>
          </p:cNvSpPr>
          <p:nvPr/>
        </p:nvSpPr>
        <p:spPr>
          <a:xfrm>
            <a:off x="2683328" y="517525"/>
            <a:ext cx="882287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smtClean="0"/>
              <a:t>The Mechanics of Spatial Filtering</a:t>
            </a:r>
            <a:endParaRPr lang="en-US" dirty="0"/>
          </a:p>
        </p:txBody>
      </p:sp>
    </p:spTree>
    <p:extLst>
      <p:ext uri="{BB962C8B-B14F-4D97-AF65-F5344CB8AC3E}">
        <p14:creationId xmlns:p14="http://schemas.microsoft.com/office/powerpoint/2010/main" val="40565027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886" y="1165225"/>
            <a:ext cx="4305300" cy="1325563"/>
          </a:xfrm>
        </p:spPr>
        <p:txBody>
          <a:bodyPr/>
          <a:lstStyle/>
          <a:p>
            <a:r>
              <a:rPr lang="en-US" b="1" dirty="0"/>
              <a:t>The Mechanics of Spatial Filtering</a:t>
            </a:r>
            <a:endParaRPr lang="en-US" dirty="0"/>
          </a:p>
        </p:txBody>
      </p:sp>
      <p:pic>
        <p:nvPicPr>
          <p:cNvPr id="2050" name="Picture 2" descr="Image Processing 101 Chapter 2.3: Spatial Filters (Convolution) | Dynamsoft  Blo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221186" y="0"/>
            <a:ext cx="5970814" cy="60415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91886" y="6237516"/>
            <a:ext cx="11658600" cy="369332"/>
          </a:xfrm>
          <a:prstGeom prst="rect">
            <a:avLst/>
          </a:prstGeom>
          <a:noFill/>
        </p:spPr>
        <p:txBody>
          <a:bodyPr wrap="square" rtlCol="0">
            <a:spAutoFit/>
          </a:bodyPr>
          <a:lstStyle/>
          <a:p>
            <a:r>
              <a:rPr lang="pl-PL" b="1" dirty="0" smtClean="0"/>
              <a:t>R </a:t>
            </a:r>
            <a:r>
              <a:rPr lang="pl-PL" b="1" dirty="0"/>
              <a:t>= w(-1, -1) * f (x-1, y-1) + w(-1, 0) * f (x-1, y) + …+ w( 0, 0) * f (x, y) +…+ w(1, 0) * f (x+1, y) + w (1, 1) * f( x+1, y+1)</a:t>
            </a:r>
          </a:p>
        </p:txBody>
      </p:sp>
    </p:spTree>
    <p:extLst>
      <p:ext uri="{BB962C8B-B14F-4D97-AF65-F5344CB8AC3E}">
        <p14:creationId xmlns:p14="http://schemas.microsoft.com/office/powerpoint/2010/main" val="33601845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2956" y="365125"/>
            <a:ext cx="8920843" cy="1325563"/>
          </a:xfrm>
        </p:spPr>
        <p:txBody>
          <a:bodyPr>
            <a:normAutofit fontScale="90000"/>
          </a:bodyPr>
          <a:lstStyle/>
          <a:p>
            <a:r>
              <a:rPr lang="en-AE" dirty="0"/>
              <a:t/>
            </a:r>
            <a:br>
              <a:rPr lang="en-AE" dirty="0"/>
            </a:br>
            <a:r>
              <a:rPr lang="en-US" sz="4900" b="1" dirty="0" smtClean="0"/>
              <a:t>Linear Spatial Filters</a:t>
            </a:r>
            <a:br>
              <a:rPr lang="en-US" sz="4900" b="1" dirty="0" smtClean="0"/>
            </a:br>
            <a:endParaRPr lang="en-US" sz="4900" b="1" dirty="0"/>
          </a:p>
        </p:txBody>
      </p:sp>
      <p:sp>
        <p:nvSpPr>
          <p:cNvPr id="3" name="Content Placeholder 2"/>
          <p:cNvSpPr>
            <a:spLocks noGrp="1"/>
          </p:cNvSpPr>
          <p:nvPr>
            <p:ph idx="1"/>
          </p:nvPr>
        </p:nvSpPr>
        <p:spPr/>
        <p:txBody>
          <a:bodyPr>
            <a:normAutofit fontScale="92500" lnSpcReduction="10000"/>
          </a:bodyPr>
          <a:lstStyle/>
          <a:p>
            <a:r>
              <a:rPr lang="en-US" dirty="0" smtClean="0"/>
              <a:t>The </a:t>
            </a:r>
            <a:r>
              <a:rPr lang="en-US" dirty="0"/>
              <a:t>linear spatial filter for image of M x </a:t>
            </a:r>
            <a:r>
              <a:rPr lang="en-US" dirty="0" smtClean="0"/>
              <a:t>N, with </a:t>
            </a:r>
            <a:r>
              <a:rPr lang="en-US" dirty="0"/>
              <a:t>a filter mask of size m*n is given by the expression: </a:t>
            </a:r>
            <a:endParaRPr lang="en-US" dirty="0" smtClean="0"/>
          </a:p>
          <a:p>
            <a:endParaRPr lang="en-US" dirty="0"/>
          </a:p>
          <a:p>
            <a:endParaRPr lang="en-US" dirty="0" smtClean="0"/>
          </a:p>
          <a:p>
            <a:endParaRPr lang="en-US" dirty="0"/>
          </a:p>
          <a:p>
            <a:endParaRPr lang="en-US" dirty="0" smtClean="0"/>
          </a:p>
          <a:p>
            <a:endParaRPr lang="en-US" dirty="0" smtClean="0"/>
          </a:p>
          <a:p>
            <a:r>
              <a:rPr lang="en-US" dirty="0" smtClean="0"/>
              <a:t>Where </a:t>
            </a:r>
            <a:r>
              <a:rPr lang="en-US" dirty="0"/>
              <a:t>x and y are varied so that each pixel in w visits every pixels in f, a = (m-1)/2 and b = (n-1)/2.</a:t>
            </a:r>
          </a:p>
          <a:p>
            <a:r>
              <a:rPr lang="en-US" dirty="0" smtClean="0"/>
              <a:t>The </a:t>
            </a:r>
            <a:r>
              <a:rPr lang="en-US" dirty="0"/>
              <a:t>spatial filter should be odd size and the smallest being of size 3 x 3. </a:t>
            </a:r>
          </a:p>
          <a:p>
            <a:endParaRPr lang="en-US" dirty="0"/>
          </a:p>
          <a:p>
            <a:endParaRPr lang="en-US" dirty="0"/>
          </a:p>
          <a:p>
            <a:endParaRPr lang="en-US" dirty="0" smtClean="0"/>
          </a:p>
          <a:p>
            <a:endParaRPr lang="en-US" dirty="0"/>
          </a:p>
        </p:txBody>
      </p:sp>
      <p:pic>
        <p:nvPicPr>
          <p:cNvPr id="6" name="Picture 5"/>
          <p:cNvPicPr>
            <a:picLocks noChangeAspect="1"/>
          </p:cNvPicPr>
          <p:nvPr/>
        </p:nvPicPr>
        <p:blipFill>
          <a:blip r:embed="rId3"/>
          <a:stretch>
            <a:fillRect/>
          </a:stretch>
        </p:blipFill>
        <p:spPr>
          <a:xfrm>
            <a:off x="4620986" y="2323107"/>
            <a:ext cx="7057686" cy="2265222"/>
          </a:xfrm>
          <a:prstGeom prst="rect">
            <a:avLst/>
          </a:prstGeom>
        </p:spPr>
      </p:pic>
    </p:spTree>
    <p:extLst>
      <p:ext uri="{BB962C8B-B14F-4D97-AF65-F5344CB8AC3E}">
        <p14:creationId xmlns:p14="http://schemas.microsoft.com/office/powerpoint/2010/main" val="17254537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825625"/>
            <a:ext cx="11125200" cy="4351338"/>
          </a:xfrm>
        </p:spPr>
        <p:txBody>
          <a:bodyPr>
            <a:normAutofit/>
          </a:bodyPr>
          <a:lstStyle/>
          <a:p>
            <a:pPr marL="0" indent="0">
              <a:buNone/>
            </a:pPr>
            <a:r>
              <a:rPr lang="en-US" dirty="0" smtClean="0"/>
              <a:t>The </a:t>
            </a:r>
            <a:r>
              <a:rPr lang="en-US" dirty="0"/>
              <a:t>mask falls outside the </a:t>
            </a:r>
            <a:r>
              <a:rPr lang="en-US" dirty="0" smtClean="0"/>
              <a:t>edge</a:t>
            </a:r>
          </a:p>
          <a:p>
            <a:pPr marL="0" indent="0">
              <a:buNone/>
            </a:pPr>
            <a:endParaRPr lang="en-US" dirty="0"/>
          </a:p>
          <a:p>
            <a:r>
              <a:rPr lang="en-US" b="1" dirty="0" smtClean="0"/>
              <a:t>Solutions</a:t>
            </a:r>
            <a:r>
              <a:rPr lang="en-US" b="1" dirty="0"/>
              <a:t>?</a:t>
            </a:r>
          </a:p>
          <a:p>
            <a:pPr lvl="1"/>
            <a:r>
              <a:rPr lang="en-US" sz="3200" dirty="0" smtClean="0"/>
              <a:t>Ignore </a:t>
            </a:r>
            <a:r>
              <a:rPr lang="en-US" sz="3200" dirty="0"/>
              <a:t>the edges</a:t>
            </a:r>
          </a:p>
          <a:p>
            <a:pPr lvl="2"/>
            <a:r>
              <a:rPr lang="en-US" sz="2800" dirty="0" smtClean="0"/>
              <a:t>The resulting </a:t>
            </a:r>
            <a:r>
              <a:rPr lang="en-US" sz="2800" dirty="0"/>
              <a:t>image is smaller than the original</a:t>
            </a:r>
          </a:p>
          <a:p>
            <a:pPr lvl="1"/>
            <a:r>
              <a:rPr lang="en-US" sz="3200" dirty="0" smtClean="0"/>
              <a:t>Pad </a:t>
            </a:r>
            <a:r>
              <a:rPr lang="en-US" sz="3200" dirty="0"/>
              <a:t>with zeros</a:t>
            </a:r>
          </a:p>
          <a:p>
            <a:pPr lvl="2"/>
            <a:r>
              <a:rPr lang="en-US" sz="2800" dirty="0" smtClean="0"/>
              <a:t>Introducing </a:t>
            </a:r>
            <a:r>
              <a:rPr lang="en-US" sz="2800" dirty="0"/>
              <a:t>unwanted artifacts </a:t>
            </a:r>
            <a:endParaRPr lang="en-US" dirty="0"/>
          </a:p>
          <a:p>
            <a:endParaRPr lang="en-US" dirty="0"/>
          </a:p>
          <a:p>
            <a:endParaRPr lang="en-US" dirty="0"/>
          </a:p>
          <a:p>
            <a:endParaRPr lang="en-US" dirty="0" smtClean="0"/>
          </a:p>
          <a:p>
            <a:endParaRPr lang="en-US" dirty="0"/>
          </a:p>
        </p:txBody>
      </p:sp>
      <p:pic>
        <p:nvPicPr>
          <p:cNvPr id="5" name="Content Placeholder 3"/>
          <p:cNvPicPr>
            <a:picLocks noChangeAspect="1"/>
          </p:cNvPicPr>
          <p:nvPr/>
        </p:nvPicPr>
        <p:blipFill>
          <a:blip r:embed="rId3"/>
          <a:stretch>
            <a:fillRect/>
          </a:stretch>
        </p:blipFill>
        <p:spPr>
          <a:xfrm>
            <a:off x="7854875" y="1142999"/>
            <a:ext cx="2433552" cy="2008415"/>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3293392898"/>
              </p:ext>
            </p:extLst>
          </p:nvPr>
        </p:nvGraphicFramePr>
        <p:xfrm>
          <a:off x="7481721" y="726737"/>
          <a:ext cx="1205079" cy="1216364"/>
        </p:xfrm>
        <a:graphic>
          <a:graphicData uri="http://schemas.openxmlformats.org/drawingml/2006/table">
            <a:tbl>
              <a:tblPr firstRow="1" bandRow="1">
                <a:tableStyleId>{5C22544A-7EE6-4342-B048-85BDC9FD1C3A}</a:tableStyleId>
              </a:tblPr>
              <a:tblGrid>
                <a:gridCol w="401693">
                  <a:extLst>
                    <a:ext uri="{9D8B030D-6E8A-4147-A177-3AD203B41FA5}">
                      <a16:colId xmlns:a16="http://schemas.microsoft.com/office/drawing/2014/main" val="2032299844"/>
                    </a:ext>
                  </a:extLst>
                </a:gridCol>
                <a:gridCol w="427333">
                  <a:extLst>
                    <a:ext uri="{9D8B030D-6E8A-4147-A177-3AD203B41FA5}">
                      <a16:colId xmlns:a16="http://schemas.microsoft.com/office/drawing/2014/main" val="1244089570"/>
                    </a:ext>
                  </a:extLst>
                </a:gridCol>
                <a:gridCol w="376053">
                  <a:extLst>
                    <a:ext uri="{9D8B030D-6E8A-4147-A177-3AD203B41FA5}">
                      <a16:colId xmlns:a16="http://schemas.microsoft.com/office/drawing/2014/main" val="2610813349"/>
                    </a:ext>
                  </a:extLst>
                </a:gridCol>
              </a:tblGrid>
              <a:tr h="433743">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386596">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396025">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74841637"/>
                  </a:ext>
                </a:extLst>
              </a:tr>
            </a:tbl>
          </a:graphicData>
        </a:graphic>
      </p:graphicFrame>
      <p:sp>
        <p:nvSpPr>
          <p:cNvPr id="8" name="Title 1"/>
          <p:cNvSpPr txBox="1">
            <a:spLocks/>
          </p:cNvSpPr>
          <p:nvPr/>
        </p:nvSpPr>
        <p:spPr>
          <a:xfrm>
            <a:off x="2432956" y="365125"/>
            <a:ext cx="8920843" cy="1325563"/>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E" smtClean="0"/>
              <a:t/>
            </a:r>
            <a:br>
              <a:rPr lang="en-AE" smtClean="0"/>
            </a:br>
            <a:r>
              <a:rPr lang="en-US" sz="4900" b="1" smtClean="0"/>
              <a:t>Linear Spatial Filters</a:t>
            </a:r>
            <a:br>
              <a:rPr lang="en-US" sz="4900" b="1" smtClean="0"/>
            </a:br>
            <a:endParaRPr lang="en-US" sz="4900" b="1" dirty="0"/>
          </a:p>
        </p:txBody>
      </p:sp>
    </p:spTree>
    <p:extLst>
      <p:ext uri="{BB962C8B-B14F-4D97-AF65-F5344CB8AC3E}">
        <p14:creationId xmlns:p14="http://schemas.microsoft.com/office/powerpoint/2010/main" val="23020716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9286" y="365125"/>
            <a:ext cx="8904514" cy="1325563"/>
          </a:xfrm>
        </p:spPr>
        <p:txBody>
          <a:bodyPr/>
          <a:lstStyle/>
          <a:p>
            <a:r>
              <a:rPr lang="en-US" b="1" dirty="0"/>
              <a:t>Spatial Correlation and Convolution </a:t>
            </a:r>
            <a:endParaRPr lang="en-US" dirty="0"/>
          </a:p>
        </p:txBody>
      </p:sp>
      <p:sp>
        <p:nvSpPr>
          <p:cNvPr id="3" name="Content Placeholder 2"/>
          <p:cNvSpPr>
            <a:spLocks noGrp="1"/>
          </p:cNvSpPr>
          <p:nvPr>
            <p:ph idx="1"/>
          </p:nvPr>
        </p:nvSpPr>
        <p:spPr/>
        <p:txBody>
          <a:bodyPr/>
          <a:lstStyle/>
          <a:p>
            <a:r>
              <a:rPr lang="en-US" b="1" dirty="0" smtClean="0"/>
              <a:t>Correlation </a:t>
            </a:r>
            <a:r>
              <a:rPr lang="en-US" dirty="0"/>
              <a:t>is the process of moving a filter mask over the image and computing the sum of products at each location.</a:t>
            </a:r>
          </a:p>
          <a:p>
            <a:endParaRPr lang="en-AE" dirty="0"/>
          </a:p>
          <a:p>
            <a:r>
              <a:rPr lang="en-US" dirty="0" smtClean="0"/>
              <a:t>The </a:t>
            </a:r>
            <a:r>
              <a:rPr lang="en-US" dirty="0"/>
              <a:t>mechanics of </a:t>
            </a:r>
            <a:r>
              <a:rPr lang="en-US" b="1" dirty="0" smtClean="0"/>
              <a:t>Convolution </a:t>
            </a:r>
            <a:r>
              <a:rPr lang="en-US" dirty="0"/>
              <a:t>are the same except the filter first rotate by 180</a:t>
            </a:r>
            <a:r>
              <a:rPr lang="en-US" baseline="30000" dirty="0"/>
              <a:t>o</a:t>
            </a:r>
            <a:r>
              <a:rPr lang="en-US" dirty="0"/>
              <a:t> </a:t>
            </a:r>
          </a:p>
          <a:p>
            <a:r>
              <a:rPr lang="en-US" dirty="0" smtClean="0"/>
              <a:t>Where </a:t>
            </a:r>
            <a:r>
              <a:rPr lang="en-US" dirty="0"/>
              <a:t>the minus signs on the right flip f(i.e. rotate it by 180) </a:t>
            </a:r>
          </a:p>
          <a:p>
            <a:endParaRPr lang="en-US" dirty="0"/>
          </a:p>
        </p:txBody>
      </p:sp>
    </p:spTree>
    <p:extLst>
      <p:ext uri="{BB962C8B-B14F-4D97-AF65-F5344CB8AC3E}">
        <p14:creationId xmlns:p14="http://schemas.microsoft.com/office/powerpoint/2010/main" val="27767215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395833" y="1690688"/>
            <a:ext cx="11400334" cy="3628912"/>
          </a:xfrm>
          <a:prstGeom prst="rect">
            <a:avLst/>
          </a:prstGeom>
        </p:spPr>
      </p:pic>
      <p:sp>
        <p:nvSpPr>
          <p:cNvPr id="6" name="Title 1"/>
          <p:cNvSpPr txBox="1">
            <a:spLocks/>
          </p:cNvSpPr>
          <p:nvPr/>
        </p:nvSpPr>
        <p:spPr>
          <a:xfrm>
            <a:off x="2449286" y="365125"/>
            <a:ext cx="890451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smtClean="0"/>
              <a:t>Spatial Correlation and Convolution </a:t>
            </a:r>
            <a:endParaRPr lang="en-US" dirty="0"/>
          </a:p>
        </p:txBody>
      </p:sp>
    </p:spTree>
    <p:extLst>
      <p:ext uri="{BB962C8B-B14F-4D97-AF65-F5344CB8AC3E}">
        <p14:creationId xmlns:p14="http://schemas.microsoft.com/office/powerpoint/2010/main" val="22405434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957" y="1116239"/>
            <a:ext cx="4011386" cy="1325563"/>
          </a:xfrm>
        </p:spPr>
        <p:txBody>
          <a:bodyPr>
            <a:normAutofit fontScale="90000"/>
          </a:bodyPr>
          <a:lstStyle/>
          <a:p>
            <a:r>
              <a:rPr lang="en-US" b="1" dirty="0"/>
              <a:t>Spatial Correlation and Convolution </a:t>
            </a:r>
            <a:endParaRPr lang="en-US" dirty="0"/>
          </a:p>
        </p:txBody>
      </p:sp>
      <p:pic>
        <p:nvPicPr>
          <p:cNvPr id="5" name="Content Placeholder 4"/>
          <p:cNvPicPr>
            <a:picLocks noGrp="1" noChangeAspect="1"/>
          </p:cNvPicPr>
          <p:nvPr>
            <p:ph idx="1"/>
          </p:nvPr>
        </p:nvPicPr>
        <p:blipFill>
          <a:blip r:embed="rId3"/>
          <a:stretch>
            <a:fillRect/>
          </a:stretch>
        </p:blipFill>
        <p:spPr>
          <a:xfrm>
            <a:off x="5163332" y="0"/>
            <a:ext cx="7028667" cy="6858000"/>
          </a:xfrm>
          <a:prstGeom prst="rect">
            <a:avLst/>
          </a:prstGeom>
        </p:spPr>
      </p:pic>
    </p:spTree>
    <p:extLst>
      <p:ext uri="{BB962C8B-B14F-4D97-AF65-F5344CB8AC3E}">
        <p14:creationId xmlns:p14="http://schemas.microsoft.com/office/powerpoint/2010/main" val="36055245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667375" y="0"/>
            <a:ext cx="6524625" cy="6981825"/>
          </a:xfrm>
          <a:prstGeom prst="rect">
            <a:avLst/>
          </a:prstGeom>
        </p:spPr>
      </p:pic>
      <p:sp>
        <p:nvSpPr>
          <p:cNvPr id="7" name="Title 1"/>
          <p:cNvSpPr txBox="1">
            <a:spLocks/>
          </p:cNvSpPr>
          <p:nvPr/>
        </p:nvSpPr>
        <p:spPr>
          <a:xfrm>
            <a:off x="527957" y="1116239"/>
            <a:ext cx="4011386" cy="1325563"/>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smtClean="0"/>
              <a:t>Spatial Correlation and Convolution </a:t>
            </a:r>
            <a:endParaRPr lang="en-US" dirty="0"/>
          </a:p>
        </p:txBody>
      </p:sp>
    </p:spTree>
    <p:extLst>
      <p:ext uri="{BB962C8B-B14F-4D97-AF65-F5344CB8AC3E}">
        <p14:creationId xmlns:p14="http://schemas.microsoft.com/office/powerpoint/2010/main" val="35872017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6242" y="365125"/>
            <a:ext cx="8757557" cy="1325563"/>
          </a:xfrm>
        </p:spPr>
        <p:txBody>
          <a:bodyPr/>
          <a:lstStyle/>
          <a:p>
            <a:r>
              <a:rPr lang="en-US" b="1" dirty="0" smtClean="0"/>
              <a:t>Spatial </a:t>
            </a:r>
            <a:r>
              <a:rPr lang="en-US" b="1" dirty="0"/>
              <a:t>Filters</a:t>
            </a:r>
            <a:endParaRPr lang="en-US" dirty="0"/>
          </a:p>
        </p:txBody>
      </p:sp>
      <p:sp>
        <p:nvSpPr>
          <p:cNvPr id="3" name="Content Placeholder 2"/>
          <p:cNvSpPr>
            <a:spLocks noGrp="1"/>
          </p:cNvSpPr>
          <p:nvPr>
            <p:ph idx="1"/>
          </p:nvPr>
        </p:nvSpPr>
        <p:spPr/>
        <p:txBody>
          <a:bodyPr/>
          <a:lstStyle/>
          <a:p>
            <a:r>
              <a:rPr lang="en-US" b="1" dirty="0"/>
              <a:t>Smoothing </a:t>
            </a:r>
            <a:r>
              <a:rPr lang="en-US" b="1" dirty="0" smtClean="0"/>
              <a:t>Filters </a:t>
            </a:r>
            <a:r>
              <a:rPr lang="en-AE" b="1" dirty="0" smtClean="0"/>
              <a:t>–</a:t>
            </a:r>
            <a:r>
              <a:rPr lang="en-US" b="1" dirty="0" smtClean="0"/>
              <a:t> low pass</a:t>
            </a:r>
          </a:p>
          <a:p>
            <a:r>
              <a:rPr lang="en-US" b="1" dirty="0" smtClean="0"/>
              <a:t>Sharpening Filters </a:t>
            </a:r>
            <a:r>
              <a:rPr lang="en-AE" b="1" dirty="0" smtClean="0"/>
              <a:t>–</a:t>
            </a:r>
            <a:r>
              <a:rPr lang="en-US" b="1" dirty="0" smtClean="0"/>
              <a:t> high pass</a:t>
            </a:r>
            <a:endParaRPr lang="en-US" dirty="0"/>
          </a:p>
        </p:txBody>
      </p:sp>
      <p:pic>
        <p:nvPicPr>
          <p:cNvPr id="4" name="Picture 3"/>
          <p:cNvPicPr>
            <a:picLocks noChangeAspect="1"/>
          </p:cNvPicPr>
          <p:nvPr/>
        </p:nvPicPr>
        <p:blipFill>
          <a:blip r:embed="rId3"/>
          <a:stretch>
            <a:fillRect/>
          </a:stretch>
        </p:blipFill>
        <p:spPr>
          <a:xfrm>
            <a:off x="571500" y="2931730"/>
            <a:ext cx="8047264" cy="3534385"/>
          </a:xfrm>
          <a:prstGeom prst="rect">
            <a:avLst/>
          </a:prstGeom>
        </p:spPr>
      </p:pic>
      <p:sp>
        <p:nvSpPr>
          <p:cNvPr id="5" name="Rectangle 4"/>
          <p:cNvSpPr/>
          <p:nvPr/>
        </p:nvSpPr>
        <p:spPr>
          <a:xfrm>
            <a:off x="8572500" y="6176963"/>
            <a:ext cx="3461657" cy="646331"/>
          </a:xfrm>
          <a:prstGeom prst="rect">
            <a:avLst/>
          </a:prstGeom>
        </p:spPr>
        <p:txBody>
          <a:bodyPr wrap="square">
            <a:spAutoFit/>
          </a:bodyPr>
          <a:lstStyle/>
          <a:p>
            <a:r>
              <a:rPr lang="en-US" dirty="0" smtClean="0"/>
              <a:t>Source: </a:t>
            </a:r>
            <a:r>
              <a:rPr lang="en-US" b="1" dirty="0">
                <a:hlinkClick r:id="rId4"/>
              </a:rPr>
              <a:t>Gaussian Filter in Python</a:t>
            </a:r>
            <a:endParaRPr lang="en-US" b="1" dirty="0"/>
          </a:p>
          <a:p>
            <a:endParaRPr lang="en-US" dirty="0"/>
          </a:p>
        </p:txBody>
      </p:sp>
    </p:spTree>
    <p:extLst>
      <p:ext uri="{BB962C8B-B14F-4D97-AF65-F5344CB8AC3E}">
        <p14:creationId xmlns:p14="http://schemas.microsoft.com/office/powerpoint/2010/main" val="20043666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
        <p:nvSpPr>
          <p:cNvPr id="3" name="Content Placeholder 2"/>
          <p:cNvSpPr>
            <a:spLocks noGrp="1"/>
          </p:cNvSpPr>
          <p:nvPr>
            <p:ph idx="1"/>
          </p:nvPr>
        </p:nvSpPr>
        <p:spPr/>
        <p:txBody>
          <a:bodyPr>
            <a:normAutofit lnSpcReduction="10000"/>
          </a:bodyPr>
          <a:lstStyle/>
          <a:p>
            <a:r>
              <a:rPr lang="en-US" dirty="0"/>
              <a:t>Smoothing filters are used for blurring and for noise </a:t>
            </a:r>
            <a:r>
              <a:rPr lang="en-US" dirty="0" smtClean="0"/>
              <a:t>reduction.</a:t>
            </a:r>
          </a:p>
          <a:p>
            <a:r>
              <a:rPr lang="en-US" dirty="0" smtClean="0"/>
              <a:t>Blurring is used in preprocessing tasks such as removal of small details from an image.</a:t>
            </a:r>
          </a:p>
          <a:p>
            <a:r>
              <a:rPr lang="en-US" dirty="0" smtClean="0"/>
              <a:t>Smoothing </a:t>
            </a:r>
            <a:r>
              <a:rPr lang="en-US" dirty="0"/>
              <a:t>(i.e., low-pass filters)</a:t>
            </a:r>
          </a:p>
          <a:p>
            <a:pPr lvl="1"/>
            <a:r>
              <a:rPr lang="en-US" dirty="0" smtClean="0"/>
              <a:t>Reduce </a:t>
            </a:r>
            <a:r>
              <a:rPr lang="en-US" dirty="0"/>
              <a:t>noise and small details.</a:t>
            </a:r>
          </a:p>
          <a:p>
            <a:pPr lvl="1"/>
            <a:r>
              <a:rPr lang="en-US" dirty="0" smtClean="0"/>
              <a:t>The </a:t>
            </a:r>
            <a:r>
              <a:rPr lang="en-US" dirty="0"/>
              <a:t>elements of the mask must be positive.</a:t>
            </a:r>
          </a:p>
          <a:p>
            <a:pPr lvl="1"/>
            <a:r>
              <a:rPr lang="en-US" dirty="0" smtClean="0"/>
              <a:t>Sum </a:t>
            </a:r>
            <a:r>
              <a:rPr lang="en-US" dirty="0"/>
              <a:t>of mask elements is 1</a:t>
            </a:r>
          </a:p>
          <a:p>
            <a:r>
              <a:rPr lang="en-US" dirty="0" smtClean="0"/>
              <a:t>Noise </a:t>
            </a:r>
            <a:r>
              <a:rPr lang="en-US" dirty="0"/>
              <a:t>reduction can be accomplished by:</a:t>
            </a:r>
          </a:p>
          <a:p>
            <a:pPr lvl="1"/>
            <a:r>
              <a:rPr lang="en-US" dirty="0" smtClean="0"/>
              <a:t>Smoothing </a:t>
            </a:r>
            <a:r>
              <a:rPr lang="en-US" dirty="0"/>
              <a:t>linear filter.</a:t>
            </a:r>
          </a:p>
          <a:p>
            <a:pPr lvl="1"/>
            <a:r>
              <a:rPr lang="en-US" dirty="0" smtClean="0"/>
              <a:t>Smoothing </a:t>
            </a:r>
            <a:r>
              <a:rPr lang="en-US" dirty="0"/>
              <a:t>nonlinear filter</a:t>
            </a:r>
            <a:r>
              <a:rPr lang="en-US" dirty="0" smtClean="0"/>
              <a:t>.</a:t>
            </a:r>
            <a:endParaRPr lang="en-US" dirty="0"/>
          </a:p>
        </p:txBody>
      </p:sp>
    </p:spTree>
    <p:extLst>
      <p:ext uri="{BB962C8B-B14F-4D97-AF65-F5344CB8AC3E}">
        <p14:creationId xmlns:p14="http://schemas.microsoft.com/office/powerpoint/2010/main" val="912169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a:r>
              <a:rPr lang="en-US" dirty="0" smtClean="0"/>
              <a:t>A </a:t>
            </a:r>
            <a:r>
              <a:rPr lang="en-US" b="1" dirty="0"/>
              <a:t>Low - Pass </a:t>
            </a:r>
            <a:r>
              <a:rPr lang="en-US" dirty="0"/>
              <a:t>filter allows low spatial frequencies to pass unchanged , but suppress high frequencies. The low lass filet </a:t>
            </a:r>
            <a:r>
              <a:rPr lang="en-US" dirty="0" err="1"/>
              <a:t>smoothes</a:t>
            </a:r>
            <a:r>
              <a:rPr lang="en-US" dirty="0"/>
              <a:t> or blurs the image. </a:t>
            </a:r>
          </a:p>
          <a:p>
            <a:pPr algn="just"/>
            <a:r>
              <a:rPr lang="en-US" dirty="0" smtClean="0"/>
              <a:t>This </a:t>
            </a:r>
            <a:r>
              <a:rPr lang="en-US" dirty="0"/>
              <a:t>tends to reduce noise, but also obscures fine detail. </a:t>
            </a:r>
            <a:endParaRPr lang="en-US" dirty="0" smtClean="0"/>
          </a:p>
          <a:p>
            <a:pPr algn="just"/>
            <a:r>
              <a:rPr lang="en-US" b="1" dirty="0" smtClean="0"/>
              <a:t>How it works: </a:t>
            </a:r>
            <a:r>
              <a:rPr lang="en-US" dirty="0" smtClean="0"/>
              <a:t>the value of each pixel is replaced by the average of the gray levels in</a:t>
            </a:r>
            <a:r>
              <a:rPr lang="en-AE" dirty="0" smtClean="0"/>
              <a:t> </a:t>
            </a:r>
            <a:r>
              <a:rPr lang="en-US" dirty="0" smtClean="0"/>
              <a:t>the neighborhood.</a:t>
            </a:r>
            <a:endParaRPr lang="en-US" dirty="0"/>
          </a:p>
          <a:p>
            <a:pPr marL="514350" indent="-514350" algn="just">
              <a:buFont typeface="+mj-lt"/>
              <a:buAutoNum type="arabicPeriod"/>
            </a:pPr>
            <a:r>
              <a:rPr lang="en-US" dirty="0" smtClean="0"/>
              <a:t>A </a:t>
            </a:r>
            <a:r>
              <a:rPr lang="en-US" dirty="0"/>
              <a:t>spatial averaging filters in which all coefficients are equal sometimes is called a </a:t>
            </a:r>
            <a:r>
              <a:rPr lang="en-US" b="1" dirty="0"/>
              <a:t>box </a:t>
            </a:r>
            <a:r>
              <a:rPr lang="en-US" b="1" dirty="0" smtClean="0"/>
              <a:t>filter (standard average)</a:t>
            </a:r>
            <a:r>
              <a:rPr lang="en-US" dirty="0" smtClean="0"/>
              <a:t>. </a:t>
            </a:r>
            <a:endParaRPr lang="en-US" dirty="0"/>
          </a:p>
          <a:p>
            <a:pPr marL="514350" indent="-514350" algn="just">
              <a:buFont typeface="+mj-lt"/>
              <a:buAutoNum type="arabicPeriod"/>
            </a:pPr>
            <a:r>
              <a:rPr lang="en-US" dirty="0" smtClean="0"/>
              <a:t>A </a:t>
            </a:r>
            <a:r>
              <a:rPr lang="en-US" dirty="0"/>
              <a:t>spatial averaging filters in which the coefficients are different sometimes is called a </a:t>
            </a:r>
            <a:r>
              <a:rPr lang="en-US" b="1" dirty="0"/>
              <a:t>Weighted Average</a:t>
            </a:r>
            <a:r>
              <a:rPr lang="en-US" b="1" dirty="0" smtClean="0"/>
              <a:t>.</a:t>
            </a:r>
          </a:p>
          <a:p>
            <a:pPr marL="514350" indent="-514350" algn="just">
              <a:buFont typeface="+mj-lt"/>
              <a:buAutoNum type="arabicPeriod"/>
            </a:pPr>
            <a:r>
              <a:rPr lang="en-US" b="1" dirty="0" smtClean="0"/>
              <a:t>Median filter: order statistics, </a:t>
            </a:r>
            <a:r>
              <a:rPr lang="en-US" dirty="0"/>
              <a:t>the center pixel of a M × M neighborhood is replaced by the median value of the corresponding window.</a:t>
            </a:r>
            <a:r>
              <a:rPr lang="en-US" dirty="0"/>
              <a:t> . </a:t>
            </a:r>
            <a:endParaRPr lang="en-US" dirty="0"/>
          </a:p>
        </p:txBody>
      </p:sp>
      <p:sp>
        <p:nvSpPr>
          <p:cNvPr id="5"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Tree>
    <p:extLst>
      <p:ext uri="{BB962C8B-B14F-4D97-AF65-F5344CB8AC3E}">
        <p14:creationId xmlns:p14="http://schemas.microsoft.com/office/powerpoint/2010/main" val="42486774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p:txBody>
          <a:bodyPr/>
          <a:lstStyle/>
          <a:p>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081519659"/>
              </p:ext>
            </p:extLst>
          </p:nvPr>
        </p:nvGraphicFramePr>
        <p:xfrm>
          <a:off x="7952013" y="2547258"/>
          <a:ext cx="3037116" cy="2971798"/>
        </p:xfrm>
        <a:graphic>
          <a:graphicData uri="http://schemas.openxmlformats.org/drawingml/2006/table">
            <a:tbl>
              <a:tblPr firstRow="1" bandRow="1">
                <a:tableStyleId>{5C22544A-7EE6-4342-B048-85BDC9FD1C3A}</a:tableStyleId>
              </a:tblPr>
              <a:tblGrid>
                <a:gridCol w="1012372">
                  <a:extLst>
                    <a:ext uri="{9D8B030D-6E8A-4147-A177-3AD203B41FA5}">
                      <a16:colId xmlns:a16="http://schemas.microsoft.com/office/drawing/2014/main" val="2032299844"/>
                    </a:ext>
                  </a:extLst>
                </a:gridCol>
                <a:gridCol w="1076992">
                  <a:extLst>
                    <a:ext uri="{9D8B030D-6E8A-4147-A177-3AD203B41FA5}">
                      <a16:colId xmlns:a16="http://schemas.microsoft.com/office/drawing/2014/main" val="1244089570"/>
                    </a:ext>
                  </a:extLst>
                </a:gridCol>
                <a:gridCol w="947752">
                  <a:extLst>
                    <a:ext uri="{9D8B030D-6E8A-4147-A177-3AD203B41FA5}">
                      <a16:colId xmlns:a16="http://schemas.microsoft.com/office/drawing/2014/main" val="2610813349"/>
                    </a:ext>
                  </a:extLst>
                </a:gridCol>
              </a:tblGrid>
              <a:tr h="1027841">
                <a:tc>
                  <a:txBody>
                    <a:bodyPr/>
                    <a:lstStyle/>
                    <a:p>
                      <a:pPr marL="0" algn="ctr" defTabSz="914400" rtl="0" eaLnBrk="1" latinLnBrk="0" hangingPunct="1"/>
                      <a:r>
                        <a:rPr lang="en-US" sz="3600" b="1" kern="1200" dirty="0" smtClean="0">
                          <a:solidFill>
                            <a:schemeClr val="tx1"/>
                          </a:solidFill>
                          <a:latin typeface="+mn-lt"/>
                          <a:ea typeface="+mn-ea"/>
                          <a:cs typeface="+mn-cs"/>
                        </a:rPr>
                        <a:t>1</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kern="1200" noProof="0" dirty="0" smtClean="0">
                          <a:solidFill>
                            <a:schemeClr val="tx1"/>
                          </a:solidFill>
                          <a:latin typeface="+mn-lt"/>
                          <a:ea typeface="+mn-ea"/>
                          <a:cs typeface="+mn-cs"/>
                        </a:rPr>
                        <a:t>2</a:t>
                      </a:r>
                      <a:endParaRPr lang="en-US" sz="3600" b="1" kern="1200" noProof="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en-US" sz="3600" b="1" kern="1200" dirty="0" smtClean="0">
                          <a:solidFill>
                            <a:schemeClr val="tx1"/>
                          </a:solidFill>
                          <a:latin typeface="+mn-lt"/>
                          <a:ea typeface="+mn-ea"/>
                          <a:cs typeface="+mn-cs"/>
                        </a:rPr>
                        <a:t>1</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1027841">
                <a:tc>
                  <a:txBody>
                    <a:bodyPr/>
                    <a:lstStyle/>
                    <a:p>
                      <a:pPr marL="0" algn="ctr" defTabSz="914400" rtl="0" eaLnBrk="1" latinLnBrk="0" hangingPunct="1"/>
                      <a:r>
                        <a:rPr lang="en-US" sz="3600" b="1" kern="1200" dirty="0" smtClean="0">
                          <a:solidFill>
                            <a:schemeClr val="tx1"/>
                          </a:solidFill>
                          <a:latin typeface="+mn-lt"/>
                          <a:ea typeface="+mn-ea"/>
                          <a:cs typeface="+mn-cs"/>
                        </a:rPr>
                        <a:t>2</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kern="1200" noProof="0" dirty="0" smtClean="0">
                          <a:solidFill>
                            <a:schemeClr val="tx1"/>
                          </a:solidFill>
                          <a:latin typeface="+mn-lt"/>
                          <a:ea typeface="+mn-ea"/>
                          <a:cs typeface="+mn-cs"/>
                        </a:rPr>
                        <a:t>4</a:t>
                      </a:r>
                      <a:endParaRPr lang="en-US" sz="3600" b="1" kern="1200" noProof="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en-US" sz="3600" b="1" kern="1200" dirty="0" smtClean="0">
                          <a:solidFill>
                            <a:schemeClr val="tx1"/>
                          </a:solidFill>
                          <a:latin typeface="+mn-lt"/>
                          <a:ea typeface="+mn-ea"/>
                          <a:cs typeface="+mn-cs"/>
                        </a:rPr>
                        <a:t>3</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916116">
                <a:tc>
                  <a:txBody>
                    <a:bodyPr/>
                    <a:lstStyle/>
                    <a:p>
                      <a:pPr marL="0" algn="ctr" defTabSz="914400" rtl="0" eaLnBrk="1" latinLnBrk="0" hangingPunct="1"/>
                      <a:r>
                        <a:rPr lang="en-US" sz="3600" b="1" kern="1200" dirty="0" smtClean="0">
                          <a:solidFill>
                            <a:schemeClr val="tx1"/>
                          </a:solidFill>
                          <a:latin typeface="+mn-lt"/>
                          <a:ea typeface="+mn-ea"/>
                          <a:cs typeface="+mn-cs"/>
                        </a:rPr>
                        <a:t>3</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kern="1200" noProof="0" dirty="0" smtClean="0">
                          <a:solidFill>
                            <a:schemeClr val="tx1"/>
                          </a:solidFill>
                          <a:latin typeface="+mn-lt"/>
                          <a:ea typeface="+mn-ea"/>
                          <a:cs typeface="+mn-cs"/>
                        </a:rPr>
                        <a:t>1</a:t>
                      </a:r>
                      <a:endParaRPr lang="en-US" sz="3600" b="1" kern="1200" noProof="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en-US" sz="3600" b="1" kern="1200" dirty="0" smtClean="0">
                          <a:solidFill>
                            <a:schemeClr val="tx1"/>
                          </a:solidFill>
                          <a:latin typeface="+mn-lt"/>
                          <a:ea typeface="+mn-ea"/>
                          <a:cs typeface="+mn-cs"/>
                        </a:rPr>
                        <a:t>1</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389988309"/>
              </p:ext>
            </p:extLst>
          </p:nvPr>
        </p:nvGraphicFramePr>
        <p:xfrm>
          <a:off x="1948542" y="2547258"/>
          <a:ext cx="3037116" cy="2971798"/>
        </p:xfrm>
        <a:graphic>
          <a:graphicData uri="http://schemas.openxmlformats.org/drawingml/2006/table">
            <a:tbl>
              <a:tblPr firstRow="1" bandRow="1">
                <a:tableStyleId>{5C22544A-7EE6-4342-B048-85BDC9FD1C3A}</a:tableStyleId>
              </a:tblPr>
              <a:tblGrid>
                <a:gridCol w="1012372">
                  <a:extLst>
                    <a:ext uri="{9D8B030D-6E8A-4147-A177-3AD203B41FA5}">
                      <a16:colId xmlns:a16="http://schemas.microsoft.com/office/drawing/2014/main" val="2032299844"/>
                    </a:ext>
                  </a:extLst>
                </a:gridCol>
                <a:gridCol w="1076992">
                  <a:extLst>
                    <a:ext uri="{9D8B030D-6E8A-4147-A177-3AD203B41FA5}">
                      <a16:colId xmlns:a16="http://schemas.microsoft.com/office/drawing/2014/main" val="1244089570"/>
                    </a:ext>
                  </a:extLst>
                </a:gridCol>
                <a:gridCol w="947752">
                  <a:extLst>
                    <a:ext uri="{9D8B030D-6E8A-4147-A177-3AD203B41FA5}">
                      <a16:colId xmlns:a16="http://schemas.microsoft.com/office/drawing/2014/main" val="2610813349"/>
                    </a:ext>
                  </a:extLst>
                </a:gridCol>
              </a:tblGrid>
              <a:tr h="1027841">
                <a:tc>
                  <a:txBody>
                    <a:bodyPr/>
                    <a:lstStyle/>
                    <a:p>
                      <a:pPr algn="ctr"/>
                      <a:r>
                        <a:rPr lang="en-US" sz="3600" dirty="0" smtClean="0">
                          <a:solidFill>
                            <a:schemeClr val="tx1"/>
                          </a:solidFill>
                        </a:rPr>
                        <a:t>1</a:t>
                      </a:r>
                      <a:endParaRPr lang="en-US" sz="36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1027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9161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bl>
          </a:graphicData>
        </a:graphic>
      </p:graphicFrame>
      <p:sp>
        <p:nvSpPr>
          <p:cNvPr id="10" name="TextBox 9"/>
          <p:cNvSpPr txBox="1"/>
          <p:nvPr/>
        </p:nvSpPr>
        <p:spPr>
          <a:xfrm>
            <a:off x="6738256" y="4001294"/>
            <a:ext cx="1698172" cy="523220"/>
          </a:xfrm>
          <a:prstGeom prst="rect">
            <a:avLst/>
          </a:prstGeom>
          <a:noFill/>
        </p:spPr>
        <p:txBody>
          <a:bodyPr wrap="square" rtlCol="0">
            <a:spAutoFit/>
          </a:bodyPr>
          <a:lstStyle/>
          <a:p>
            <a:r>
              <a:rPr lang="en-US" sz="2800" b="1" dirty="0" smtClean="0"/>
              <a:t>1/18 x</a:t>
            </a:r>
            <a:endParaRPr lang="en-US" sz="2800" b="1" dirty="0"/>
          </a:p>
        </p:txBody>
      </p:sp>
      <p:sp>
        <p:nvSpPr>
          <p:cNvPr id="11" name="TextBox 10"/>
          <p:cNvSpPr txBox="1"/>
          <p:nvPr/>
        </p:nvSpPr>
        <p:spPr>
          <a:xfrm>
            <a:off x="838200" y="4001294"/>
            <a:ext cx="1698172" cy="523220"/>
          </a:xfrm>
          <a:prstGeom prst="rect">
            <a:avLst/>
          </a:prstGeom>
          <a:noFill/>
        </p:spPr>
        <p:txBody>
          <a:bodyPr wrap="square" rtlCol="0">
            <a:spAutoFit/>
          </a:bodyPr>
          <a:lstStyle/>
          <a:p>
            <a:r>
              <a:rPr lang="en-US" sz="2800" b="1" dirty="0" smtClean="0"/>
              <a:t>1/9 x</a:t>
            </a:r>
            <a:endParaRPr lang="en-US" sz="2800" b="1" dirty="0"/>
          </a:p>
        </p:txBody>
      </p:sp>
      <p:sp>
        <p:nvSpPr>
          <p:cNvPr id="12" name="Rectangle 11"/>
          <p:cNvSpPr/>
          <p:nvPr/>
        </p:nvSpPr>
        <p:spPr>
          <a:xfrm>
            <a:off x="2132604" y="5663343"/>
            <a:ext cx="2995564" cy="369332"/>
          </a:xfrm>
          <a:prstGeom prst="rect">
            <a:avLst/>
          </a:prstGeom>
        </p:spPr>
        <p:txBody>
          <a:bodyPr wrap="none">
            <a:spAutoFit/>
          </a:bodyPr>
          <a:lstStyle/>
          <a:p>
            <a:r>
              <a:rPr lang="en-US" b="1" dirty="0"/>
              <a:t>box filter (standard average)</a:t>
            </a:r>
            <a:r>
              <a:rPr lang="en-US" dirty="0"/>
              <a:t>. </a:t>
            </a:r>
          </a:p>
        </p:txBody>
      </p:sp>
      <p:sp>
        <p:nvSpPr>
          <p:cNvPr id="13" name="Rectangle 12"/>
          <p:cNvSpPr/>
          <p:nvPr/>
        </p:nvSpPr>
        <p:spPr>
          <a:xfrm>
            <a:off x="8477158" y="5663343"/>
            <a:ext cx="1986826" cy="369332"/>
          </a:xfrm>
          <a:prstGeom prst="rect">
            <a:avLst/>
          </a:prstGeom>
        </p:spPr>
        <p:txBody>
          <a:bodyPr wrap="none">
            <a:spAutoFit/>
          </a:bodyPr>
          <a:lstStyle/>
          <a:p>
            <a:pPr algn="just"/>
            <a:r>
              <a:rPr lang="en-US" b="1" dirty="0"/>
              <a:t>Weighted Average.</a:t>
            </a:r>
          </a:p>
        </p:txBody>
      </p:sp>
      <p:sp>
        <p:nvSpPr>
          <p:cNvPr id="15"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Tree>
    <p:extLst>
      <p:ext uri="{BB962C8B-B14F-4D97-AF65-F5344CB8AC3E}">
        <p14:creationId xmlns:p14="http://schemas.microsoft.com/office/powerpoint/2010/main" val="21279393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3"/>
          <p:cNvPicPr>
            <a:picLocks noChangeAspect="1"/>
          </p:cNvPicPr>
          <p:nvPr/>
        </p:nvPicPr>
        <p:blipFill>
          <a:blip r:embed="rId3"/>
          <a:stretch>
            <a:fillRect/>
          </a:stretch>
        </p:blipFill>
        <p:spPr>
          <a:xfrm>
            <a:off x="1391640" y="2015490"/>
            <a:ext cx="3174917" cy="2719796"/>
          </a:xfrm>
          <a:prstGeom prst="rect">
            <a:avLst/>
          </a:prstGeom>
        </p:spPr>
      </p:pic>
      <p:sp>
        <p:nvSpPr>
          <p:cNvPr id="4" name="Rounded Rectangle 3"/>
          <p:cNvSpPr/>
          <p:nvPr/>
        </p:nvSpPr>
        <p:spPr>
          <a:xfrm>
            <a:off x="2625222" y="3045487"/>
            <a:ext cx="673149" cy="630148"/>
          </a:xfrm>
          <a:prstGeom prst="roundRect">
            <a:avLst/>
          </a:prstGeom>
          <a:solidFill>
            <a:srgbClr val="78D3E8">
              <a:alpha val="36863"/>
            </a:srgbClr>
          </a:solidFill>
          <a:ln w="76200">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0" y="4911168"/>
            <a:ext cx="9726386" cy="707886"/>
          </a:xfrm>
          <a:prstGeom prst="rect">
            <a:avLst/>
          </a:prstGeom>
          <a:noFill/>
        </p:spPr>
        <p:txBody>
          <a:bodyPr wrap="square" rtlCol="0">
            <a:spAutoFit/>
          </a:bodyPr>
          <a:lstStyle/>
          <a:p>
            <a:r>
              <a:rPr lang="en-US" sz="2000" b="1" dirty="0" smtClean="0"/>
              <a:t>Box filter for r=13</a:t>
            </a:r>
          </a:p>
          <a:p>
            <a:r>
              <a:rPr lang="en-US" sz="2000" dirty="0" smtClean="0"/>
              <a:t>= (1*13 + 1*14 + 1*13 + 1*11 + 1* 13 + 1*11 + 1*11 + 1 *14 + 1*12 )/9 =</a:t>
            </a:r>
            <a:r>
              <a:rPr lang="en-US" sz="2000" b="1" dirty="0" smtClean="0"/>
              <a:t> </a:t>
            </a:r>
            <a:r>
              <a:rPr lang="en-AE" sz="2000" b="1" dirty="0"/>
              <a:t>12.44</a:t>
            </a:r>
            <a:r>
              <a:rPr lang="en-US" sz="2000" dirty="0" smtClean="0"/>
              <a:t> </a:t>
            </a:r>
            <a:endParaRPr lang="en-US" sz="2000" dirty="0"/>
          </a:p>
        </p:txBody>
      </p:sp>
      <p:graphicFrame>
        <p:nvGraphicFramePr>
          <p:cNvPr id="15" name="Table 14"/>
          <p:cNvGraphicFramePr>
            <a:graphicFrameLocks noGrp="1"/>
          </p:cNvGraphicFramePr>
          <p:nvPr>
            <p:extLst>
              <p:ext uri="{D42A27DB-BD31-4B8C-83A1-F6EECF244321}">
                <p14:modId xmlns:p14="http://schemas.microsoft.com/office/powerpoint/2010/main" val="3385818573"/>
              </p:ext>
            </p:extLst>
          </p:nvPr>
        </p:nvGraphicFramePr>
        <p:xfrm>
          <a:off x="9497602" y="341475"/>
          <a:ext cx="2030187" cy="1920240"/>
        </p:xfrm>
        <a:graphic>
          <a:graphicData uri="http://schemas.openxmlformats.org/drawingml/2006/table">
            <a:tbl>
              <a:tblPr firstRow="1" bandRow="1">
                <a:tableStyleId>{5C22544A-7EE6-4342-B048-85BDC9FD1C3A}</a:tableStyleId>
              </a:tblPr>
              <a:tblGrid>
                <a:gridCol w="676729">
                  <a:extLst>
                    <a:ext uri="{9D8B030D-6E8A-4147-A177-3AD203B41FA5}">
                      <a16:colId xmlns:a16="http://schemas.microsoft.com/office/drawing/2014/main" val="2032299844"/>
                    </a:ext>
                  </a:extLst>
                </a:gridCol>
                <a:gridCol w="719925">
                  <a:extLst>
                    <a:ext uri="{9D8B030D-6E8A-4147-A177-3AD203B41FA5}">
                      <a16:colId xmlns:a16="http://schemas.microsoft.com/office/drawing/2014/main" val="1244089570"/>
                    </a:ext>
                  </a:extLst>
                </a:gridCol>
                <a:gridCol w="633533">
                  <a:extLst>
                    <a:ext uri="{9D8B030D-6E8A-4147-A177-3AD203B41FA5}">
                      <a16:colId xmlns:a16="http://schemas.microsoft.com/office/drawing/2014/main" val="2610813349"/>
                    </a:ext>
                  </a:extLst>
                </a:gridCol>
              </a:tblGrid>
              <a:tr h="570395">
                <a:tc>
                  <a:txBody>
                    <a:bodyPr/>
                    <a:lstStyle/>
                    <a:p>
                      <a:pPr algn="ctr"/>
                      <a:r>
                        <a:rPr lang="en-US" sz="3600" dirty="0" smtClean="0">
                          <a:solidFill>
                            <a:schemeClr val="tx1"/>
                          </a:solidFill>
                        </a:rPr>
                        <a:t>1</a:t>
                      </a:r>
                      <a:endParaRPr lang="en-US" sz="36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bl>
          </a:graphicData>
        </a:graphic>
      </p:graphicFrame>
      <p:sp>
        <p:nvSpPr>
          <p:cNvPr id="16" name="TextBox 15"/>
          <p:cNvSpPr txBox="1"/>
          <p:nvPr/>
        </p:nvSpPr>
        <p:spPr>
          <a:xfrm>
            <a:off x="8153398" y="1171985"/>
            <a:ext cx="1698172" cy="523220"/>
          </a:xfrm>
          <a:prstGeom prst="rect">
            <a:avLst/>
          </a:prstGeom>
          <a:noFill/>
        </p:spPr>
        <p:txBody>
          <a:bodyPr wrap="square" rtlCol="0">
            <a:spAutoFit/>
          </a:bodyPr>
          <a:lstStyle/>
          <a:p>
            <a:r>
              <a:rPr lang="en-US" sz="2800" b="1" dirty="0" smtClean="0"/>
              <a:t>1/9 x</a:t>
            </a:r>
            <a:endParaRPr lang="en-US" sz="2800" b="1" dirty="0"/>
          </a:p>
        </p:txBody>
      </p:sp>
      <p:sp>
        <p:nvSpPr>
          <p:cNvPr id="17" name="Rectangle 16"/>
          <p:cNvSpPr/>
          <p:nvPr/>
        </p:nvSpPr>
        <p:spPr>
          <a:xfrm>
            <a:off x="9036775" y="2295449"/>
            <a:ext cx="2995564" cy="369332"/>
          </a:xfrm>
          <a:prstGeom prst="rect">
            <a:avLst/>
          </a:prstGeom>
        </p:spPr>
        <p:txBody>
          <a:bodyPr wrap="none">
            <a:spAutoFit/>
          </a:bodyPr>
          <a:lstStyle/>
          <a:p>
            <a:r>
              <a:rPr lang="en-US" b="1" dirty="0"/>
              <a:t>box filter (standard average)</a:t>
            </a:r>
            <a:r>
              <a:rPr lang="en-US" dirty="0"/>
              <a:t>. </a:t>
            </a:r>
          </a:p>
        </p:txBody>
      </p:sp>
      <p:sp>
        <p:nvSpPr>
          <p:cNvPr id="18"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Tree>
    <p:extLst>
      <p:ext uri="{BB962C8B-B14F-4D97-AF65-F5344CB8AC3E}">
        <p14:creationId xmlns:p14="http://schemas.microsoft.com/office/powerpoint/2010/main" val="201002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686332297"/>
              </p:ext>
            </p:extLst>
          </p:nvPr>
        </p:nvGraphicFramePr>
        <p:xfrm>
          <a:off x="9497783" y="2891863"/>
          <a:ext cx="2030187" cy="1920240"/>
        </p:xfrm>
        <a:graphic>
          <a:graphicData uri="http://schemas.openxmlformats.org/drawingml/2006/table">
            <a:tbl>
              <a:tblPr firstRow="1" bandRow="1">
                <a:tableStyleId>{5C22544A-7EE6-4342-B048-85BDC9FD1C3A}</a:tableStyleId>
              </a:tblPr>
              <a:tblGrid>
                <a:gridCol w="676729">
                  <a:extLst>
                    <a:ext uri="{9D8B030D-6E8A-4147-A177-3AD203B41FA5}">
                      <a16:colId xmlns:a16="http://schemas.microsoft.com/office/drawing/2014/main" val="2032299844"/>
                    </a:ext>
                  </a:extLst>
                </a:gridCol>
                <a:gridCol w="719925">
                  <a:extLst>
                    <a:ext uri="{9D8B030D-6E8A-4147-A177-3AD203B41FA5}">
                      <a16:colId xmlns:a16="http://schemas.microsoft.com/office/drawing/2014/main" val="1244089570"/>
                    </a:ext>
                  </a:extLst>
                </a:gridCol>
                <a:gridCol w="633533">
                  <a:extLst>
                    <a:ext uri="{9D8B030D-6E8A-4147-A177-3AD203B41FA5}">
                      <a16:colId xmlns:a16="http://schemas.microsoft.com/office/drawing/2014/main" val="2610813349"/>
                    </a:ext>
                  </a:extLst>
                </a:gridCol>
              </a:tblGrid>
              <a:tr h="608919">
                <a:tc>
                  <a:txBody>
                    <a:bodyPr/>
                    <a:lstStyle/>
                    <a:p>
                      <a:pPr marL="0" algn="ctr" defTabSz="914400" rtl="0" eaLnBrk="1" latinLnBrk="0" hangingPunct="1"/>
                      <a:r>
                        <a:rPr lang="en-US" sz="3600" b="1" kern="1200" dirty="0" smtClean="0">
                          <a:solidFill>
                            <a:schemeClr val="tx1"/>
                          </a:solidFill>
                          <a:latin typeface="+mn-lt"/>
                          <a:ea typeface="+mn-ea"/>
                          <a:cs typeface="+mn-cs"/>
                        </a:rPr>
                        <a:t>1</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kern="1200" noProof="0" dirty="0" smtClean="0">
                          <a:solidFill>
                            <a:schemeClr val="tx1"/>
                          </a:solidFill>
                          <a:latin typeface="+mn-lt"/>
                          <a:ea typeface="+mn-ea"/>
                          <a:cs typeface="+mn-cs"/>
                        </a:rPr>
                        <a:t>2</a:t>
                      </a:r>
                      <a:endParaRPr lang="en-US" sz="3600" b="1" kern="1200" noProof="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en-US" sz="3600" b="1" kern="1200" dirty="0" smtClean="0">
                          <a:solidFill>
                            <a:schemeClr val="tx1"/>
                          </a:solidFill>
                          <a:latin typeface="+mn-lt"/>
                          <a:ea typeface="+mn-ea"/>
                          <a:cs typeface="+mn-cs"/>
                        </a:rPr>
                        <a:t>1</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608919">
                <a:tc>
                  <a:txBody>
                    <a:bodyPr/>
                    <a:lstStyle/>
                    <a:p>
                      <a:pPr marL="0" algn="ctr" defTabSz="914400" rtl="0" eaLnBrk="1" latinLnBrk="0" hangingPunct="1"/>
                      <a:r>
                        <a:rPr lang="en-US" sz="3600" b="1" kern="1200" dirty="0" smtClean="0">
                          <a:solidFill>
                            <a:schemeClr val="tx1"/>
                          </a:solidFill>
                          <a:latin typeface="+mn-lt"/>
                          <a:ea typeface="+mn-ea"/>
                          <a:cs typeface="+mn-cs"/>
                        </a:rPr>
                        <a:t>2</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kern="1200" noProof="0" dirty="0" smtClean="0">
                          <a:solidFill>
                            <a:schemeClr val="tx1"/>
                          </a:solidFill>
                          <a:latin typeface="+mn-lt"/>
                          <a:ea typeface="+mn-ea"/>
                          <a:cs typeface="+mn-cs"/>
                        </a:rPr>
                        <a:t>4</a:t>
                      </a:r>
                      <a:endParaRPr lang="en-US" sz="3600" b="1" kern="1200" noProof="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en-US" sz="3600" b="1" kern="1200" dirty="0" smtClean="0">
                          <a:solidFill>
                            <a:schemeClr val="tx1"/>
                          </a:solidFill>
                          <a:latin typeface="+mn-lt"/>
                          <a:ea typeface="+mn-ea"/>
                          <a:cs typeface="+mn-cs"/>
                        </a:rPr>
                        <a:t>3</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42731">
                <a:tc>
                  <a:txBody>
                    <a:bodyPr/>
                    <a:lstStyle/>
                    <a:p>
                      <a:pPr marL="0" algn="ctr" defTabSz="914400" rtl="0" eaLnBrk="1" latinLnBrk="0" hangingPunct="1"/>
                      <a:r>
                        <a:rPr lang="en-US" sz="3600" b="1" kern="1200" dirty="0" smtClean="0">
                          <a:solidFill>
                            <a:schemeClr val="tx1"/>
                          </a:solidFill>
                          <a:latin typeface="+mn-lt"/>
                          <a:ea typeface="+mn-ea"/>
                          <a:cs typeface="+mn-cs"/>
                        </a:rPr>
                        <a:t>3</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kern="1200" noProof="0" dirty="0" smtClean="0">
                          <a:solidFill>
                            <a:schemeClr val="tx1"/>
                          </a:solidFill>
                          <a:latin typeface="+mn-lt"/>
                          <a:ea typeface="+mn-ea"/>
                          <a:cs typeface="+mn-cs"/>
                        </a:rPr>
                        <a:t>1</a:t>
                      </a:r>
                      <a:endParaRPr lang="en-US" sz="3600" b="1" kern="1200" noProof="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latinLnBrk="0" hangingPunct="1"/>
                      <a:r>
                        <a:rPr lang="en-US" sz="3600" b="1" kern="1200" dirty="0" smtClean="0">
                          <a:solidFill>
                            <a:schemeClr val="tx1"/>
                          </a:solidFill>
                          <a:latin typeface="+mn-lt"/>
                          <a:ea typeface="+mn-ea"/>
                          <a:cs typeface="+mn-cs"/>
                        </a:rPr>
                        <a:t>1</a:t>
                      </a:r>
                      <a:endParaRPr lang="en-US" sz="3600" b="1" kern="1200" dirty="0">
                        <a:solidFill>
                          <a:schemeClr val="tx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790148536"/>
              </p:ext>
            </p:extLst>
          </p:nvPr>
        </p:nvGraphicFramePr>
        <p:xfrm>
          <a:off x="9497602" y="341475"/>
          <a:ext cx="2030187" cy="1920240"/>
        </p:xfrm>
        <a:graphic>
          <a:graphicData uri="http://schemas.openxmlformats.org/drawingml/2006/table">
            <a:tbl>
              <a:tblPr firstRow="1" bandRow="1">
                <a:tableStyleId>{5C22544A-7EE6-4342-B048-85BDC9FD1C3A}</a:tableStyleId>
              </a:tblPr>
              <a:tblGrid>
                <a:gridCol w="676729">
                  <a:extLst>
                    <a:ext uri="{9D8B030D-6E8A-4147-A177-3AD203B41FA5}">
                      <a16:colId xmlns:a16="http://schemas.microsoft.com/office/drawing/2014/main" val="2032299844"/>
                    </a:ext>
                  </a:extLst>
                </a:gridCol>
                <a:gridCol w="719925">
                  <a:extLst>
                    <a:ext uri="{9D8B030D-6E8A-4147-A177-3AD203B41FA5}">
                      <a16:colId xmlns:a16="http://schemas.microsoft.com/office/drawing/2014/main" val="1244089570"/>
                    </a:ext>
                  </a:extLst>
                </a:gridCol>
                <a:gridCol w="633533">
                  <a:extLst>
                    <a:ext uri="{9D8B030D-6E8A-4147-A177-3AD203B41FA5}">
                      <a16:colId xmlns:a16="http://schemas.microsoft.com/office/drawing/2014/main" val="2610813349"/>
                    </a:ext>
                  </a:extLst>
                </a:gridCol>
              </a:tblGrid>
              <a:tr h="570395">
                <a:tc>
                  <a:txBody>
                    <a:bodyPr/>
                    <a:lstStyle/>
                    <a:p>
                      <a:pPr algn="ctr"/>
                      <a:r>
                        <a:rPr lang="en-US" sz="3600" dirty="0" smtClean="0">
                          <a:solidFill>
                            <a:schemeClr val="tx1"/>
                          </a:solidFill>
                        </a:rPr>
                        <a:t>1</a:t>
                      </a:r>
                      <a:endParaRPr lang="en-US" sz="36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panose="020F0502020204030204"/>
                          <a:ea typeface="+mn-ea"/>
                          <a:cs typeface="+mn-cs"/>
                        </a:rPr>
                        <a:t>1</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bl>
          </a:graphicData>
        </a:graphic>
      </p:graphicFrame>
      <p:sp>
        <p:nvSpPr>
          <p:cNvPr id="10" name="TextBox 9"/>
          <p:cNvSpPr txBox="1"/>
          <p:nvPr/>
        </p:nvSpPr>
        <p:spPr>
          <a:xfrm>
            <a:off x="8153398" y="3217522"/>
            <a:ext cx="1698172" cy="523220"/>
          </a:xfrm>
          <a:prstGeom prst="rect">
            <a:avLst/>
          </a:prstGeom>
          <a:noFill/>
        </p:spPr>
        <p:txBody>
          <a:bodyPr wrap="square" rtlCol="0">
            <a:spAutoFit/>
          </a:bodyPr>
          <a:lstStyle/>
          <a:p>
            <a:r>
              <a:rPr lang="en-US" sz="2800" b="1" dirty="0" smtClean="0"/>
              <a:t>1/18 x</a:t>
            </a:r>
            <a:endParaRPr lang="en-US" sz="2800" b="1" dirty="0"/>
          </a:p>
        </p:txBody>
      </p:sp>
      <p:sp>
        <p:nvSpPr>
          <p:cNvPr id="11" name="TextBox 10"/>
          <p:cNvSpPr txBox="1"/>
          <p:nvPr/>
        </p:nvSpPr>
        <p:spPr>
          <a:xfrm>
            <a:off x="8153398" y="1171985"/>
            <a:ext cx="1698172" cy="523220"/>
          </a:xfrm>
          <a:prstGeom prst="rect">
            <a:avLst/>
          </a:prstGeom>
          <a:noFill/>
        </p:spPr>
        <p:txBody>
          <a:bodyPr wrap="square" rtlCol="0">
            <a:spAutoFit/>
          </a:bodyPr>
          <a:lstStyle/>
          <a:p>
            <a:r>
              <a:rPr lang="en-US" sz="2800" b="1" dirty="0" smtClean="0"/>
              <a:t>1/9 x</a:t>
            </a:r>
            <a:endParaRPr lang="en-US" sz="2800" b="1" dirty="0"/>
          </a:p>
        </p:txBody>
      </p:sp>
      <p:sp>
        <p:nvSpPr>
          <p:cNvPr id="12" name="Rectangle 11"/>
          <p:cNvSpPr/>
          <p:nvPr/>
        </p:nvSpPr>
        <p:spPr>
          <a:xfrm>
            <a:off x="9036775" y="2295449"/>
            <a:ext cx="2995564" cy="369332"/>
          </a:xfrm>
          <a:prstGeom prst="rect">
            <a:avLst/>
          </a:prstGeom>
        </p:spPr>
        <p:txBody>
          <a:bodyPr wrap="none">
            <a:spAutoFit/>
          </a:bodyPr>
          <a:lstStyle/>
          <a:p>
            <a:r>
              <a:rPr lang="en-US" b="1" dirty="0"/>
              <a:t>box filter (standard average)</a:t>
            </a:r>
            <a:r>
              <a:rPr lang="en-US" dirty="0"/>
              <a:t>. </a:t>
            </a:r>
          </a:p>
        </p:txBody>
      </p:sp>
      <p:sp>
        <p:nvSpPr>
          <p:cNvPr id="13" name="Rectangle 12"/>
          <p:cNvSpPr/>
          <p:nvPr/>
        </p:nvSpPr>
        <p:spPr>
          <a:xfrm>
            <a:off x="9541144" y="4879571"/>
            <a:ext cx="1986826" cy="369332"/>
          </a:xfrm>
          <a:prstGeom prst="rect">
            <a:avLst/>
          </a:prstGeom>
        </p:spPr>
        <p:txBody>
          <a:bodyPr wrap="none">
            <a:spAutoFit/>
          </a:bodyPr>
          <a:lstStyle/>
          <a:p>
            <a:pPr algn="just"/>
            <a:r>
              <a:rPr lang="en-US" b="1" dirty="0"/>
              <a:t>Weighted Average.</a:t>
            </a:r>
          </a:p>
        </p:txBody>
      </p:sp>
      <p:pic>
        <p:nvPicPr>
          <p:cNvPr id="14" name="Content Placeholder 3"/>
          <p:cNvPicPr>
            <a:picLocks noChangeAspect="1"/>
          </p:cNvPicPr>
          <p:nvPr/>
        </p:nvPicPr>
        <p:blipFill>
          <a:blip r:embed="rId3"/>
          <a:stretch>
            <a:fillRect/>
          </a:stretch>
        </p:blipFill>
        <p:spPr>
          <a:xfrm>
            <a:off x="1391640" y="2015490"/>
            <a:ext cx="3174917" cy="2719796"/>
          </a:xfrm>
          <a:prstGeom prst="rect">
            <a:avLst/>
          </a:prstGeom>
        </p:spPr>
      </p:pic>
      <p:sp>
        <p:nvSpPr>
          <p:cNvPr id="4" name="Rounded Rectangle 3"/>
          <p:cNvSpPr/>
          <p:nvPr/>
        </p:nvSpPr>
        <p:spPr>
          <a:xfrm>
            <a:off x="2625222" y="3045487"/>
            <a:ext cx="673149" cy="630148"/>
          </a:xfrm>
          <a:prstGeom prst="roundRect">
            <a:avLst/>
          </a:prstGeom>
          <a:solidFill>
            <a:srgbClr val="78D3E8">
              <a:alpha val="36863"/>
            </a:srgbClr>
          </a:solidFill>
          <a:ln w="76200">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0" y="4911168"/>
            <a:ext cx="9726386" cy="1631216"/>
          </a:xfrm>
          <a:prstGeom prst="rect">
            <a:avLst/>
          </a:prstGeom>
          <a:noFill/>
        </p:spPr>
        <p:txBody>
          <a:bodyPr wrap="square" rtlCol="0">
            <a:spAutoFit/>
          </a:bodyPr>
          <a:lstStyle/>
          <a:p>
            <a:r>
              <a:rPr lang="en-US" sz="2000" b="1" dirty="0" smtClean="0"/>
              <a:t>Box filter for r=13</a:t>
            </a:r>
          </a:p>
          <a:p>
            <a:r>
              <a:rPr lang="en-US" sz="2000" dirty="0" smtClean="0"/>
              <a:t>= (1*13 + 1*14 + 1*13 + 1*11 + 1* 13 + 1*11 + 1*11 + 1 *14 + 1*12 )/9 =</a:t>
            </a:r>
            <a:r>
              <a:rPr lang="en-US" sz="2000" b="1" dirty="0" smtClean="0"/>
              <a:t> </a:t>
            </a:r>
            <a:r>
              <a:rPr lang="en-AE" sz="2000" b="1" dirty="0" smtClean="0"/>
              <a:t>12.44</a:t>
            </a:r>
          </a:p>
          <a:p>
            <a:endParaRPr lang="en-AE" sz="2000" b="1" dirty="0"/>
          </a:p>
          <a:p>
            <a:r>
              <a:rPr lang="en-US" sz="2000" b="1" dirty="0" smtClean="0"/>
              <a:t>Weighted </a:t>
            </a:r>
            <a:r>
              <a:rPr lang="en-US" sz="2000" b="1" dirty="0"/>
              <a:t>filter for r=13</a:t>
            </a:r>
          </a:p>
          <a:p>
            <a:r>
              <a:rPr lang="en-US" sz="2000" dirty="0"/>
              <a:t>= (1*13 + </a:t>
            </a:r>
            <a:r>
              <a:rPr lang="en-US" sz="2000" dirty="0" smtClean="0"/>
              <a:t>2*14 </a:t>
            </a:r>
            <a:r>
              <a:rPr lang="en-US" sz="2000" dirty="0"/>
              <a:t>+ 1*13 + </a:t>
            </a:r>
            <a:r>
              <a:rPr lang="en-US" sz="2000" dirty="0" smtClean="0"/>
              <a:t>2*11 </a:t>
            </a:r>
            <a:r>
              <a:rPr lang="en-US" sz="2000" dirty="0"/>
              <a:t>+ </a:t>
            </a:r>
            <a:r>
              <a:rPr lang="en-US" sz="2000" dirty="0" smtClean="0"/>
              <a:t>4* </a:t>
            </a:r>
            <a:r>
              <a:rPr lang="en-US" sz="2000" dirty="0"/>
              <a:t>13 + </a:t>
            </a:r>
            <a:r>
              <a:rPr lang="en-US" sz="2000" dirty="0" smtClean="0"/>
              <a:t>3*11 </a:t>
            </a:r>
            <a:r>
              <a:rPr lang="en-US" sz="2000" dirty="0"/>
              <a:t>+ </a:t>
            </a:r>
            <a:r>
              <a:rPr lang="en-US" sz="2000" dirty="0" smtClean="0"/>
              <a:t>3*11 </a:t>
            </a:r>
            <a:r>
              <a:rPr lang="en-US" sz="2000" dirty="0"/>
              <a:t>+ 1 *14 + 1*12 </a:t>
            </a:r>
            <a:r>
              <a:rPr lang="en-US" sz="2000" dirty="0" smtClean="0"/>
              <a:t>)/18 </a:t>
            </a:r>
            <a:r>
              <a:rPr lang="en-US" sz="2000" dirty="0"/>
              <a:t>=</a:t>
            </a:r>
            <a:r>
              <a:rPr lang="en-US" sz="2000" b="1" dirty="0"/>
              <a:t> </a:t>
            </a:r>
            <a:r>
              <a:rPr lang="en-AE" sz="2000" b="1" dirty="0" smtClean="0"/>
              <a:t>12.22</a:t>
            </a:r>
            <a:r>
              <a:rPr lang="en-US" sz="2000" dirty="0" smtClean="0"/>
              <a:t> </a:t>
            </a:r>
            <a:endParaRPr lang="en-US" sz="2000" dirty="0"/>
          </a:p>
        </p:txBody>
      </p:sp>
      <p:sp>
        <p:nvSpPr>
          <p:cNvPr id="21"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Tree>
    <p:extLst>
      <p:ext uri="{BB962C8B-B14F-4D97-AF65-F5344CB8AC3E}">
        <p14:creationId xmlns:p14="http://schemas.microsoft.com/office/powerpoint/2010/main" val="32051076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4162283" y="2929863"/>
            <a:ext cx="1698172" cy="523220"/>
          </a:xfrm>
          <a:prstGeom prst="rect">
            <a:avLst/>
          </a:prstGeom>
          <a:noFill/>
        </p:spPr>
        <p:txBody>
          <a:bodyPr wrap="square" rtlCol="0">
            <a:spAutoFit/>
          </a:bodyPr>
          <a:lstStyle/>
          <a:p>
            <a:r>
              <a:rPr lang="en-US" sz="2800" b="1" dirty="0">
                <a:solidFill>
                  <a:srgbClr val="C00000"/>
                </a:solidFill>
                <a:latin typeface="Calibri" panose="020F0502020204030204"/>
              </a:rPr>
              <a:t>1/9 x</a:t>
            </a:r>
            <a:endParaRPr lang="en-US" sz="2800" b="1" dirty="0">
              <a:solidFill>
                <a:srgbClr val="C00000"/>
              </a:solidFill>
              <a:latin typeface="Calibri" panose="020F0502020204030204"/>
            </a:endParaRPr>
          </a:p>
        </p:txBody>
      </p:sp>
      <p:graphicFrame>
        <p:nvGraphicFramePr>
          <p:cNvPr id="10" name="Table 9"/>
          <p:cNvGraphicFramePr>
            <a:graphicFrameLocks noGrp="1"/>
          </p:cNvGraphicFramePr>
          <p:nvPr>
            <p:extLst>
              <p:ext uri="{D42A27DB-BD31-4B8C-83A1-F6EECF244321}">
                <p14:modId xmlns:p14="http://schemas.microsoft.com/office/powerpoint/2010/main" val="728971412"/>
              </p:ext>
            </p:extLst>
          </p:nvPr>
        </p:nvGraphicFramePr>
        <p:xfrm>
          <a:off x="8729394" y="1899750"/>
          <a:ext cx="3156764" cy="2370512"/>
        </p:xfrm>
        <a:graphic>
          <a:graphicData uri="http://schemas.openxmlformats.org/drawingml/2006/table">
            <a:tbl>
              <a:tblPr firstRow="1" bandRow="1">
                <a:tableStyleId>{5C22544A-7EE6-4342-B048-85BDC9FD1C3A}</a:tableStyleId>
              </a:tblPr>
              <a:tblGrid>
                <a:gridCol w="801990">
                  <a:extLst>
                    <a:ext uri="{9D8B030D-6E8A-4147-A177-3AD203B41FA5}">
                      <a16:colId xmlns:a16="http://schemas.microsoft.com/office/drawing/2014/main" val="2032299844"/>
                    </a:ext>
                  </a:extLst>
                </a:gridCol>
                <a:gridCol w="853180">
                  <a:extLst>
                    <a:ext uri="{9D8B030D-6E8A-4147-A177-3AD203B41FA5}">
                      <a16:colId xmlns:a16="http://schemas.microsoft.com/office/drawing/2014/main" val="1244089570"/>
                    </a:ext>
                  </a:extLst>
                </a:gridCol>
                <a:gridCol w="750797">
                  <a:extLst>
                    <a:ext uri="{9D8B030D-6E8A-4147-A177-3AD203B41FA5}">
                      <a16:colId xmlns:a16="http://schemas.microsoft.com/office/drawing/2014/main" val="2610813349"/>
                    </a:ext>
                  </a:extLst>
                </a:gridCol>
                <a:gridCol w="750797">
                  <a:extLst>
                    <a:ext uri="{9D8B030D-6E8A-4147-A177-3AD203B41FA5}">
                      <a16:colId xmlns:a16="http://schemas.microsoft.com/office/drawing/2014/main" val="781777486"/>
                    </a:ext>
                  </a:extLst>
                </a:gridCol>
              </a:tblGrid>
              <a:tr h="728056">
                <a:tc>
                  <a:txBody>
                    <a:bodyPr/>
                    <a:lstStyle/>
                    <a:p>
                      <a:pPr algn="ctr"/>
                      <a:r>
                        <a:rPr lang="en-US" sz="2400" dirty="0" smtClean="0">
                          <a:solidFill>
                            <a:schemeClr val="tx1"/>
                          </a:solidFill>
                        </a:rPr>
                        <a:t>2.4</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24.7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45.7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44.4</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7280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3.5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36.9</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46.2</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66.7</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3992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3992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17" name="Rectangle 16"/>
          <p:cNvSpPr/>
          <p:nvPr/>
        </p:nvSpPr>
        <p:spPr>
          <a:xfrm>
            <a:off x="4795000" y="4902953"/>
            <a:ext cx="2995564" cy="369332"/>
          </a:xfrm>
          <a:prstGeom prst="rect">
            <a:avLst/>
          </a:prstGeom>
        </p:spPr>
        <p:txBody>
          <a:bodyPr wrap="none">
            <a:spAutoFit/>
          </a:bodyPr>
          <a:lstStyle/>
          <a:p>
            <a:r>
              <a:rPr lang="en-US" b="1" dirty="0"/>
              <a:t>box filter (standard average)</a:t>
            </a:r>
            <a:r>
              <a:rPr lang="en-US" dirty="0"/>
              <a:t>. </a:t>
            </a:r>
          </a:p>
        </p:txBody>
      </p:sp>
      <p:graphicFrame>
        <p:nvGraphicFramePr>
          <p:cNvPr id="9" name="Table 8"/>
          <p:cNvGraphicFramePr>
            <a:graphicFrameLocks noGrp="1"/>
          </p:cNvGraphicFramePr>
          <p:nvPr>
            <p:extLst>
              <p:ext uri="{D42A27DB-BD31-4B8C-83A1-F6EECF244321}">
                <p14:modId xmlns:p14="http://schemas.microsoft.com/office/powerpoint/2010/main" val="1636784181"/>
              </p:ext>
            </p:extLst>
          </p:nvPr>
        </p:nvGraphicFramePr>
        <p:xfrm>
          <a:off x="682340" y="2112684"/>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3" name="Right Arrow 2"/>
          <p:cNvSpPr/>
          <p:nvPr/>
        </p:nvSpPr>
        <p:spPr>
          <a:xfrm>
            <a:off x="7465828" y="3198876"/>
            <a:ext cx="649472" cy="3805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Table 14"/>
          <p:cNvGraphicFramePr>
            <a:graphicFrameLocks noGrp="1"/>
          </p:cNvGraphicFramePr>
          <p:nvPr>
            <p:extLst>
              <p:ext uri="{D42A27DB-BD31-4B8C-83A1-F6EECF244321}">
                <p14:modId xmlns:p14="http://schemas.microsoft.com/office/powerpoint/2010/main" val="1025406011"/>
              </p:ext>
            </p:extLst>
          </p:nvPr>
        </p:nvGraphicFramePr>
        <p:xfrm>
          <a:off x="5089624" y="2241750"/>
          <a:ext cx="2297949" cy="1658950"/>
        </p:xfrm>
        <a:graphic>
          <a:graphicData uri="http://schemas.openxmlformats.org/drawingml/2006/table">
            <a:tbl>
              <a:tblPr firstRow="1" bandRow="1">
                <a:tableStyleId>{5C22544A-7EE6-4342-B048-85BDC9FD1C3A}</a:tableStyleId>
              </a:tblPr>
              <a:tblGrid>
                <a:gridCol w="765984">
                  <a:extLst>
                    <a:ext uri="{9D8B030D-6E8A-4147-A177-3AD203B41FA5}">
                      <a16:colId xmlns:a16="http://schemas.microsoft.com/office/drawing/2014/main" val="2032299844"/>
                    </a:ext>
                  </a:extLst>
                </a:gridCol>
                <a:gridCol w="814876">
                  <a:extLst>
                    <a:ext uri="{9D8B030D-6E8A-4147-A177-3AD203B41FA5}">
                      <a16:colId xmlns:a16="http://schemas.microsoft.com/office/drawing/2014/main" val="1244089570"/>
                    </a:ext>
                  </a:extLst>
                </a:gridCol>
                <a:gridCol w="717089">
                  <a:extLst>
                    <a:ext uri="{9D8B030D-6E8A-4147-A177-3AD203B41FA5}">
                      <a16:colId xmlns:a16="http://schemas.microsoft.com/office/drawing/2014/main" val="2610813349"/>
                    </a:ext>
                  </a:extLst>
                </a:gridCol>
              </a:tblGrid>
              <a:tr h="570395">
                <a:tc>
                  <a:txBody>
                    <a:bodyPr/>
                    <a:lstStyle/>
                    <a:p>
                      <a:pPr algn="ctr"/>
                      <a:r>
                        <a:rPr lang="en-US" sz="2800" dirty="0" smtClean="0">
                          <a:solidFill>
                            <a:srgbClr val="C00000"/>
                          </a:solidFill>
                        </a:rPr>
                        <a:t>1</a:t>
                      </a:r>
                      <a:endParaRPr lang="en-US" sz="2800" dirty="0">
                        <a:solidFill>
                          <a:srgbClr val="C0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sp>
        <p:nvSpPr>
          <p:cNvPr id="11"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Tree>
    <p:extLst>
      <p:ext uri="{BB962C8B-B14F-4D97-AF65-F5344CB8AC3E}">
        <p14:creationId xmlns:p14="http://schemas.microsoft.com/office/powerpoint/2010/main" val="2978651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4025862" y="2937266"/>
            <a:ext cx="1698172" cy="523220"/>
          </a:xfrm>
          <a:prstGeom prst="rect">
            <a:avLst/>
          </a:prstGeom>
          <a:noFill/>
        </p:spPr>
        <p:txBody>
          <a:bodyPr wrap="square" rtlCol="0">
            <a:spAutoFit/>
          </a:bodyPr>
          <a:lstStyle/>
          <a:p>
            <a:r>
              <a:rPr lang="en-US" sz="2800" b="1" dirty="0" smtClean="0">
                <a:solidFill>
                  <a:srgbClr val="C00000"/>
                </a:solidFill>
                <a:latin typeface="Calibri" panose="020F0502020204030204"/>
              </a:rPr>
              <a:t>1/18 </a:t>
            </a:r>
            <a:r>
              <a:rPr lang="en-US" sz="2800" b="1" dirty="0">
                <a:solidFill>
                  <a:srgbClr val="C00000"/>
                </a:solidFill>
                <a:latin typeface="Calibri" panose="020F0502020204030204"/>
              </a:rPr>
              <a:t>x</a:t>
            </a:r>
            <a:endParaRPr lang="en-US" sz="2800" b="1" dirty="0">
              <a:solidFill>
                <a:srgbClr val="C00000"/>
              </a:solidFill>
              <a:latin typeface="Calibri" panose="020F0502020204030204"/>
            </a:endParaRPr>
          </a:p>
        </p:txBody>
      </p:sp>
      <p:graphicFrame>
        <p:nvGraphicFramePr>
          <p:cNvPr id="10" name="Table 9"/>
          <p:cNvGraphicFramePr>
            <a:graphicFrameLocks noGrp="1"/>
          </p:cNvGraphicFramePr>
          <p:nvPr>
            <p:extLst>
              <p:ext uri="{D42A27DB-BD31-4B8C-83A1-F6EECF244321}">
                <p14:modId xmlns:p14="http://schemas.microsoft.com/office/powerpoint/2010/main" val="3024742280"/>
              </p:ext>
            </p:extLst>
          </p:nvPr>
        </p:nvGraphicFramePr>
        <p:xfrm>
          <a:off x="8729394" y="1899750"/>
          <a:ext cx="3156764" cy="2370512"/>
        </p:xfrm>
        <a:graphic>
          <a:graphicData uri="http://schemas.openxmlformats.org/drawingml/2006/table">
            <a:tbl>
              <a:tblPr firstRow="1" bandRow="1">
                <a:tableStyleId>{5C22544A-7EE6-4342-B048-85BDC9FD1C3A}</a:tableStyleId>
              </a:tblPr>
              <a:tblGrid>
                <a:gridCol w="801990">
                  <a:extLst>
                    <a:ext uri="{9D8B030D-6E8A-4147-A177-3AD203B41FA5}">
                      <a16:colId xmlns:a16="http://schemas.microsoft.com/office/drawing/2014/main" val="2032299844"/>
                    </a:ext>
                  </a:extLst>
                </a:gridCol>
                <a:gridCol w="853180">
                  <a:extLst>
                    <a:ext uri="{9D8B030D-6E8A-4147-A177-3AD203B41FA5}">
                      <a16:colId xmlns:a16="http://schemas.microsoft.com/office/drawing/2014/main" val="1244089570"/>
                    </a:ext>
                  </a:extLst>
                </a:gridCol>
                <a:gridCol w="750797">
                  <a:extLst>
                    <a:ext uri="{9D8B030D-6E8A-4147-A177-3AD203B41FA5}">
                      <a16:colId xmlns:a16="http://schemas.microsoft.com/office/drawing/2014/main" val="2610813349"/>
                    </a:ext>
                  </a:extLst>
                </a:gridCol>
                <a:gridCol w="750797">
                  <a:extLst>
                    <a:ext uri="{9D8B030D-6E8A-4147-A177-3AD203B41FA5}">
                      <a16:colId xmlns:a16="http://schemas.microsoft.com/office/drawing/2014/main" val="781777486"/>
                    </a:ext>
                  </a:extLst>
                </a:gridCol>
              </a:tblGrid>
              <a:tr h="728056">
                <a:tc>
                  <a:txBody>
                    <a:bodyPr/>
                    <a:lstStyle/>
                    <a:p>
                      <a:pPr algn="ctr"/>
                      <a:r>
                        <a:rPr lang="en-US" sz="2400" dirty="0" smtClean="0">
                          <a:solidFill>
                            <a:schemeClr val="tx1"/>
                          </a:solidFill>
                        </a:rPr>
                        <a:t>2.9</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25.3</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51.5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7280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3.5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31.5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68.5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72.2</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3992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3992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17" name="Rectangle 16"/>
          <p:cNvSpPr/>
          <p:nvPr/>
        </p:nvSpPr>
        <p:spPr>
          <a:xfrm>
            <a:off x="5299369" y="4902953"/>
            <a:ext cx="1986826" cy="369332"/>
          </a:xfrm>
          <a:prstGeom prst="rect">
            <a:avLst/>
          </a:prstGeom>
        </p:spPr>
        <p:txBody>
          <a:bodyPr wrap="none">
            <a:spAutoFit/>
          </a:bodyPr>
          <a:lstStyle/>
          <a:p>
            <a:pPr algn="just"/>
            <a:r>
              <a:rPr lang="en-US" b="1" dirty="0"/>
              <a:t>Weighted Average.</a:t>
            </a:r>
            <a:endParaRPr lang="en-US" b="1" dirty="0"/>
          </a:p>
        </p:txBody>
      </p:sp>
      <p:graphicFrame>
        <p:nvGraphicFramePr>
          <p:cNvPr id="9" name="Table 8"/>
          <p:cNvGraphicFramePr>
            <a:graphicFrameLocks noGrp="1"/>
          </p:cNvGraphicFramePr>
          <p:nvPr>
            <p:extLst>
              <p:ext uri="{D42A27DB-BD31-4B8C-83A1-F6EECF244321}">
                <p14:modId xmlns:p14="http://schemas.microsoft.com/office/powerpoint/2010/main" val="1636784181"/>
              </p:ext>
            </p:extLst>
          </p:nvPr>
        </p:nvGraphicFramePr>
        <p:xfrm>
          <a:off x="682340" y="2112684"/>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100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3" name="Right Arrow 2"/>
          <p:cNvSpPr/>
          <p:nvPr/>
        </p:nvSpPr>
        <p:spPr>
          <a:xfrm>
            <a:off x="7465828" y="3198876"/>
            <a:ext cx="649472" cy="3805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Table 14"/>
          <p:cNvGraphicFramePr>
            <a:graphicFrameLocks noGrp="1"/>
          </p:cNvGraphicFramePr>
          <p:nvPr>
            <p:extLst>
              <p:ext uri="{D42A27DB-BD31-4B8C-83A1-F6EECF244321}">
                <p14:modId xmlns:p14="http://schemas.microsoft.com/office/powerpoint/2010/main" val="467210137"/>
              </p:ext>
            </p:extLst>
          </p:nvPr>
        </p:nvGraphicFramePr>
        <p:xfrm>
          <a:off x="5089624" y="2255531"/>
          <a:ext cx="2297949" cy="1658950"/>
        </p:xfrm>
        <a:graphic>
          <a:graphicData uri="http://schemas.openxmlformats.org/drawingml/2006/table">
            <a:tbl>
              <a:tblPr firstRow="1" bandRow="1">
                <a:tableStyleId>{5C22544A-7EE6-4342-B048-85BDC9FD1C3A}</a:tableStyleId>
              </a:tblPr>
              <a:tblGrid>
                <a:gridCol w="765984">
                  <a:extLst>
                    <a:ext uri="{9D8B030D-6E8A-4147-A177-3AD203B41FA5}">
                      <a16:colId xmlns:a16="http://schemas.microsoft.com/office/drawing/2014/main" val="2032299844"/>
                    </a:ext>
                  </a:extLst>
                </a:gridCol>
                <a:gridCol w="814876">
                  <a:extLst>
                    <a:ext uri="{9D8B030D-6E8A-4147-A177-3AD203B41FA5}">
                      <a16:colId xmlns:a16="http://schemas.microsoft.com/office/drawing/2014/main" val="1244089570"/>
                    </a:ext>
                  </a:extLst>
                </a:gridCol>
                <a:gridCol w="717089">
                  <a:extLst>
                    <a:ext uri="{9D8B030D-6E8A-4147-A177-3AD203B41FA5}">
                      <a16:colId xmlns:a16="http://schemas.microsoft.com/office/drawing/2014/main" val="2610813349"/>
                    </a:ext>
                  </a:extLst>
                </a:gridCol>
              </a:tblGrid>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2</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2</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4</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3</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3</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1</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sp>
        <p:nvSpPr>
          <p:cNvPr id="13"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Tree>
    <p:extLst>
      <p:ext uri="{BB962C8B-B14F-4D97-AF65-F5344CB8AC3E}">
        <p14:creationId xmlns:p14="http://schemas.microsoft.com/office/powerpoint/2010/main" val="10171394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2208609" y="2164154"/>
            <a:ext cx="1573572" cy="369332"/>
          </a:xfrm>
          <a:prstGeom prst="rect">
            <a:avLst/>
          </a:prstGeom>
        </p:spPr>
        <p:txBody>
          <a:bodyPr wrap="none">
            <a:spAutoFit/>
          </a:bodyPr>
          <a:lstStyle/>
          <a:p>
            <a:r>
              <a:rPr lang="en-US" b="1" dirty="0" smtClean="0"/>
              <a:t>Original Image</a:t>
            </a:r>
            <a:endParaRPr lang="en-US" dirty="0"/>
          </a:p>
        </p:txBody>
      </p:sp>
      <p:pic>
        <p:nvPicPr>
          <p:cNvPr id="4" name="Picture 3"/>
          <p:cNvPicPr>
            <a:picLocks noChangeAspect="1"/>
          </p:cNvPicPr>
          <p:nvPr/>
        </p:nvPicPr>
        <p:blipFill>
          <a:blip r:embed="rId3"/>
          <a:stretch>
            <a:fillRect/>
          </a:stretch>
        </p:blipFill>
        <p:spPr>
          <a:xfrm>
            <a:off x="3835016" y="1485900"/>
            <a:ext cx="5374141" cy="5123770"/>
          </a:xfrm>
          <a:prstGeom prst="rect">
            <a:avLst/>
          </a:prstGeom>
        </p:spPr>
      </p:pic>
      <p:sp>
        <p:nvSpPr>
          <p:cNvPr id="11" name="Rectangle 10"/>
          <p:cNvSpPr/>
          <p:nvPr/>
        </p:nvSpPr>
        <p:spPr>
          <a:xfrm>
            <a:off x="9494692" y="2164154"/>
            <a:ext cx="1445204" cy="369332"/>
          </a:xfrm>
          <a:prstGeom prst="rect">
            <a:avLst/>
          </a:prstGeom>
        </p:spPr>
        <p:txBody>
          <a:bodyPr wrap="none">
            <a:spAutoFit/>
          </a:bodyPr>
          <a:lstStyle/>
          <a:p>
            <a:r>
              <a:rPr lang="en-US" b="1" dirty="0" smtClean="0"/>
              <a:t>Box filter 3x3</a:t>
            </a:r>
            <a:endParaRPr lang="en-US" dirty="0"/>
          </a:p>
        </p:txBody>
      </p:sp>
      <p:sp>
        <p:nvSpPr>
          <p:cNvPr id="6" name="Rectangle 5"/>
          <p:cNvSpPr/>
          <p:nvPr/>
        </p:nvSpPr>
        <p:spPr>
          <a:xfrm>
            <a:off x="2208609" y="5056805"/>
            <a:ext cx="1679242" cy="369332"/>
          </a:xfrm>
          <a:prstGeom prst="rect">
            <a:avLst/>
          </a:prstGeom>
        </p:spPr>
        <p:txBody>
          <a:bodyPr wrap="none">
            <a:spAutoFit/>
          </a:bodyPr>
          <a:lstStyle/>
          <a:p>
            <a:r>
              <a:rPr lang="en-US" b="1" dirty="0"/>
              <a:t>Box filter </a:t>
            </a:r>
            <a:r>
              <a:rPr lang="en-US" b="1" dirty="0" smtClean="0"/>
              <a:t>11x11</a:t>
            </a:r>
            <a:endParaRPr lang="en-US" dirty="0"/>
          </a:p>
        </p:txBody>
      </p:sp>
      <p:sp>
        <p:nvSpPr>
          <p:cNvPr id="7" name="Rectangle 6"/>
          <p:cNvSpPr/>
          <p:nvPr/>
        </p:nvSpPr>
        <p:spPr>
          <a:xfrm>
            <a:off x="9441857" y="5056805"/>
            <a:ext cx="1679242" cy="369332"/>
          </a:xfrm>
          <a:prstGeom prst="rect">
            <a:avLst/>
          </a:prstGeom>
        </p:spPr>
        <p:txBody>
          <a:bodyPr wrap="none">
            <a:spAutoFit/>
          </a:bodyPr>
          <a:lstStyle/>
          <a:p>
            <a:r>
              <a:rPr lang="en-US" b="1" dirty="0"/>
              <a:t>Box filter </a:t>
            </a:r>
            <a:r>
              <a:rPr lang="en-US" b="1" dirty="0" smtClean="0"/>
              <a:t>21x21</a:t>
            </a:r>
            <a:endParaRPr lang="en-US" dirty="0"/>
          </a:p>
        </p:txBody>
      </p:sp>
      <p:sp>
        <p:nvSpPr>
          <p:cNvPr id="18" name="Title 1"/>
          <p:cNvSpPr>
            <a:spLocks noGrp="1"/>
          </p:cNvSpPr>
          <p:nvPr>
            <p:ph type="title"/>
          </p:nvPr>
        </p:nvSpPr>
        <p:spPr>
          <a:xfrm>
            <a:off x="2579914" y="365125"/>
            <a:ext cx="8773886" cy="1325563"/>
          </a:xfrm>
        </p:spPr>
        <p:txBody>
          <a:bodyPr/>
          <a:lstStyle/>
          <a:p>
            <a:r>
              <a:rPr lang="en-US" b="1" dirty="0"/>
              <a:t>Smoothing Spatial Filters</a:t>
            </a:r>
            <a:endParaRPr lang="en-US" dirty="0"/>
          </a:p>
        </p:txBody>
      </p:sp>
    </p:spTree>
    <p:extLst>
      <p:ext uri="{BB962C8B-B14F-4D97-AF65-F5344CB8AC3E}">
        <p14:creationId xmlns:p14="http://schemas.microsoft.com/office/powerpoint/2010/main" val="42107556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65125"/>
            <a:ext cx="8839200" cy="1325563"/>
          </a:xfrm>
        </p:spPr>
        <p:txBody>
          <a:bodyPr/>
          <a:lstStyle/>
          <a:p>
            <a:r>
              <a:rPr lang="en-US" b="1" dirty="0"/>
              <a:t>Order-Statistic (Nonlinear)Filters</a:t>
            </a:r>
            <a:endParaRPr lang="en-US" dirty="0"/>
          </a:p>
        </p:txBody>
      </p:sp>
      <p:sp>
        <p:nvSpPr>
          <p:cNvPr id="3" name="Content Placeholder 2"/>
          <p:cNvSpPr>
            <a:spLocks noGrp="1"/>
          </p:cNvSpPr>
          <p:nvPr>
            <p:ph idx="1"/>
          </p:nvPr>
        </p:nvSpPr>
        <p:spPr>
          <a:xfrm>
            <a:off x="642256" y="1515382"/>
            <a:ext cx="11353801" cy="4351338"/>
          </a:xfrm>
        </p:spPr>
        <p:txBody>
          <a:bodyPr/>
          <a:lstStyle/>
          <a:p>
            <a:r>
              <a:rPr lang="en-US" dirty="0" smtClean="0"/>
              <a:t>Order-statistic filters are nonlinear spatial filters whose response is based on ranking the pixels contained in the image area encompassed by the filter and then replacing the value of center pixel with the value determined by the ranking result.</a:t>
            </a:r>
          </a:p>
          <a:p>
            <a:r>
              <a:rPr lang="en-US" dirty="0" smtClean="0"/>
              <a:t>The </a:t>
            </a:r>
            <a:r>
              <a:rPr lang="en-US" dirty="0"/>
              <a:t>best-known filter in this category is the median, min and max filters.</a:t>
            </a:r>
          </a:p>
          <a:p>
            <a:r>
              <a:rPr lang="en-US" dirty="0" smtClean="0"/>
              <a:t>Median </a:t>
            </a:r>
            <a:r>
              <a:rPr lang="en-US" dirty="0"/>
              <a:t>filters are effective in the presence of impulse(salt and pepper) noise because of its appearance as white and black dots superimposed on an image. </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588597174"/>
              </p:ext>
            </p:extLst>
          </p:nvPr>
        </p:nvGraphicFramePr>
        <p:xfrm>
          <a:off x="5629896" y="4586122"/>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5" name="Rounded Rectangle 4"/>
          <p:cNvSpPr/>
          <p:nvPr/>
        </p:nvSpPr>
        <p:spPr>
          <a:xfrm>
            <a:off x="8022210" y="4586122"/>
            <a:ext cx="673149" cy="630148"/>
          </a:xfrm>
          <a:prstGeom prst="roundRect">
            <a:avLst/>
          </a:prstGeom>
          <a:solidFill>
            <a:schemeClr val="tx1">
              <a:lumMod val="95000"/>
              <a:lumOff val="5000"/>
              <a:alpha val="36863"/>
            </a:schemeClr>
          </a:solidFill>
          <a:ln w="76200">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p:cNvSpPr/>
          <p:nvPr/>
        </p:nvSpPr>
        <p:spPr>
          <a:xfrm>
            <a:off x="6473149" y="5061858"/>
            <a:ext cx="673149" cy="635954"/>
          </a:xfrm>
          <a:prstGeom prst="roundRect">
            <a:avLst/>
          </a:prstGeom>
          <a:solidFill>
            <a:schemeClr val="bg1">
              <a:alpha val="36863"/>
            </a:schemeClr>
          </a:solidFill>
          <a:ln w="76200">
            <a:solidFill>
              <a:srgbClr val="2F52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4753984" y="5480245"/>
            <a:ext cx="514885" cy="369332"/>
          </a:xfrm>
          <a:prstGeom prst="rect">
            <a:avLst/>
          </a:prstGeom>
        </p:spPr>
        <p:txBody>
          <a:bodyPr wrap="none">
            <a:spAutoFit/>
          </a:bodyPr>
          <a:lstStyle/>
          <a:p>
            <a:r>
              <a:rPr lang="en-US" dirty="0"/>
              <a:t>salt</a:t>
            </a:r>
          </a:p>
        </p:txBody>
      </p:sp>
      <p:sp>
        <p:nvSpPr>
          <p:cNvPr id="8" name="Rectangle 7"/>
          <p:cNvSpPr/>
          <p:nvPr/>
        </p:nvSpPr>
        <p:spPr>
          <a:xfrm>
            <a:off x="9878788" y="5010503"/>
            <a:ext cx="861133" cy="369332"/>
          </a:xfrm>
          <a:prstGeom prst="rect">
            <a:avLst/>
          </a:prstGeom>
        </p:spPr>
        <p:txBody>
          <a:bodyPr wrap="none">
            <a:spAutoFit/>
          </a:bodyPr>
          <a:lstStyle/>
          <a:p>
            <a:r>
              <a:rPr lang="en-US" dirty="0"/>
              <a:t>pepper</a:t>
            </a:r>
          </a:p>
        </p:txBody>
      </p:sp>
      <p:cxnSp>
        <p:nvCxnSpPr>
          <p:cNvPr id="10" name="Curved Connector 9"/>
          <p:cNvCxnSpPr>
            <a:stCxn id="6" idx="1"/>
            <a:endCxn id="7" idx="3"/>
          </p:cNvCxnSpPr>
          <p:nvPr/>
        </p:nvCxnSpPr>
        <p:spPr>
          <a:xfrm rot="10800000" flipV="1">
            <a:off x="5268869" y="5379835"/>
            <a:ext cx="1204280" cy="285076"/>
          </a:xfrm>
          <a:prstGeom prst="curvedConnector3">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2" name="Curved Connector 11"/>
          <p:cNvCxnSpPr>
            <a:stCxn id="5" idx="3"/>
          </p:cNvCxnSpPr>
          <p:nvPr/>
        </p:nvCxnSpPr>
        <p:spPr>
          <a:xfrm>
            <a:off x="8695359" y="4901196"/>
            <a:ext cx="1183429" cy="315074"/>
          </a:xfrm>
          <a:prstGeom prst="curvedConnector3">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81982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571141805"/>
              </p:ext>
            </p:extLst>
          </p:nvPr>
        </p:nvGraphicFramePr>
        <p:xfrm>
          <a:off x="677139" y="2471076"/>
          <a:ext cx="2343647" cy="1658950"/>
        </p:xfrm>
        <a:graphic>
          <a:graphicData uri="http://schemas.openxmlformats.org/drawingml/2006/table">
            <a:tbl>
              <a:tblPr firstRow="1" bandRow="1">
                <a:tableStyleId>{5C22544A-7EE6-4342-B048-85BDC9FD1C3A}</a:tableStyleId>
              </a:tblPr>
              <a:tblGrid>
                <a:gridCol w="781216">
                  <a:extLst>
                    <a:ext uri="{9D8B030D-6E8A-4147-A177-3AD203B41FA5}">
                      <a16:colId xmlns:a16="http://schemas.microsoft.com/office/drawing/2014/main" val="2032299844"/>
                    </a:ext>
                  </a:extLst>
                </a:gridCol>
                <a:gridCol w="729674">
                  <a:extLst>
                    <a:ext uri="{9D8B030D-6E8A-4147-A177-3AD203B41FA5}">
                      <a16:colId xmlns:a16="http://schemas.microsoft.com/office/drawing/2014/main" val="1244089570"/>
                    </a:ext>
                  </a:extLst>
                </a:gridCol>
                <a:gridCol w="832757">
                  <a:extLst>
                    <a:ext uri="{9D8B030D-6E8A-4147-A177-3AD203B41FA5}">
                      <a16:colId xmlns:a16="http://schemas.microsoft.com/office/drawing/2014/main" val="2610813349"/>
                    </a:ext>
                  </a:extLst>
                </a:gridCol>
              </a:tblGrid>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spTree>
    <p:extLst>
      <p:ext uri="{BB962C8B-B14F-4D97-AF65-F5344CB8AC3E}">
        <p14:creationId xmlns:p14="http://schemas.microsoft.com/office/powerpoint/2010/main" val="134758387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231746563"/>
              </p:ext>
            </p:extLst>
          </p:nvPr>
        </p:nvGraphicFramePr>
        <p:xfrm>
          <a:off x="677139" y="2471076"/>
          <a:ext cx="2343647" cy="1658950"/>
        </p:xfrm>
        <a:graphic>
          <a:graphicData uri="http://schemas.openxmlformats.org/drawingml/2006/table">
            <a:tbl>
              <a:tblPr firstRow="1" bandRow="1">
                <a:tableStyleId>{5C22544A-7EE6-4342-B048-85BDC9FD1C3A}</a:tableStyleId>
              </a:tblPr>
              <a:tblGrid>
                <a:gridCol w="781216">
                  <a:extLst>
                    <a:ext uri="{9D8B030D-6E8A-4147-A177-3AD203B41FA5}">
                      <a16:colId xmlns:a16="http://schemas.microsoft.com/office/drawing/2014/main" val="2032299844"/>
                    </a:ext>
                  </a:extLst>
                </a:gridCol>
                <a:gridCol w="729674">
                  <a:extLst>
                    <a:ext uri="{9D8B030D-6E8A-4147-A177-3AD203B41FA5}">
                      <a16:colId xmlns:a16="http://schemas.microsoft.com/office/drawing/2014/main" val="1244089570"/>
                    </a:ext>
                  </a:extLst>
                </a:gridCol>
                <a:gridCol w="832757">
                  <a:extLst>
                    <a:ext uri="{9D8B030D-6E8A-4147-A177-3AD203B41FA5}">
                      <a16:colId xmlns:a16="http://schemas.microsoft.com/office/drawing/2014/main" val="2610813349"/>
                    </a:ext>
                  </a:extLst>
                </a:gridCol>
              </a:tblGrid>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67</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67</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66</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67</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57</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24104484"/>
              </p:ext>
            </p:extLst>
          </p:nvPr>
        </p:nvGraphicFramePr>
        <p:xfrm>
          <a:off x="828833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6" name="Content Placeholder 2"/>
          <p:cNvSpPr>
            <a:spLocks noGrp="1"/>
          </p:cNvSpPr>
          <p:nvPr>
            <p:ph idx="1"/>
          </p:nvPr>
        </p:nvSpPr>
        <p:spPr>
          <a:xfrm>
            <a:off x="429985" y="5474246"/>
            <a:ext cx="11353801" cy="956306"/>
          </a:xfrm>
        </p:spPr>
        <p:txBody>
          <a:bodyPr>
            <a:normAutofit fontScale="62500" lnSpcReduction="20000"/>
          </a:bodyPr>
          <a:lstStyle/>
          <a:p>
            <a:pPr marL="0" indent="0">
              <a:buNone/>
            </a:pPr>
            <a:r>
              <a:rPr lang="en-US" dirty="0" smtClean="0"/>
              <a:t>Pixels near 67 without ordering: { 67, 67, 66, 67, 67, 66, 57, 57, 255}</a:t>
            </a:r>
          </a:p>
          <a:p>
            <a:pPr marL="0" indent="0">
              <a:buNone/>
            </a:pPr>
            <a:endParaRPr lang="en-US" dirty="0"/>
          </a:p>
          <a:p>
            <a:pPr marL="0" indent="0">
              <a:buNone/>
            </a:pPr>
            <a:r>
              <a:rPr lang="en-US" dirty="0" smtClean="0"/>
              <a:t>Ordered pixels: </a:t>
            </a:r>
            <a:r>
              <a:rPr lang="en-US" dirty="0"/>
              <a:t> </a:t>
            </a:r>
            <a:r>
              <a:rPr lang="en-US" dirty="0" smtClean="0"/>
              <a:t>{</a:t>
            </a:r>
            <a:r>
              <a:rPr lang="en-US" dirty="0"/>
              <a:t>57, </a:t>
            </a:r>
            <a:r>
              <a:rPr lang="en-US" dirty="0" smtClean="0"/>
              <a:t>57</a:t>
            </a:r>
            <a:r>
              <a:rPr lang="en-US" dirty="0"/>
              <a:t> , </a:t>
            </a:r>
            <a:r>
              <a:rPr lang="en-US" dirty="0" smtClean="0"/>
              <a:t>66,</a:t>
            </a:r>
            <a:r>
              <a:rPr lang="en-US" b="1" dirty="0" smtClean="0"/>
              <a:t> 67</a:t>
            </a:r>
            <a:r>
              <a:rPr lang="en-US" dirty="0"/>
              <a:t>, </a:t>
            </a:r>
            <a:r>
              <a:rPr lang="en-US" dirty="0" smtClean="0"/>
              <a:t>67, </a:t>
            </a:r>
            <a:r>
              <a:rPr lang="en-US" dirty="0"/>
              <a:t>67, </a:t>
            </a:r>
            <a:r>
              <a:rPr lang="en-US" dirty="0" smtClean="0"/>
              <a:t>67, 255</a:t>
            </a:r>
            <a:r>
              <a:rPr lang="en-US" dirty="0"/>
              <a:t>}</a:t>
            </a:r>
          </a:p>
        </p:txBody>
      </p:sp>
      <p:sp>
        <p:nvSpPr>
          <p:cNvPr id="8"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36710465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256746286"/>
              </p:ext>
            </p:extLst>
          </p:nvPr>
        </p:nvGraphicFramePr>
        <p:xfrm>
          <a:off x="1442357" y="2454747"/>
          <a:ext cx="2343647" cy="1658950"/>
        </p:xfrm>
        <a:graphic>
          <a:graphicData uri="http://schemas.openxmlformats.org/drawingml/2006/table">
            <a:tbl>
              <a:tblPr firstRow="1" bandRow="1">
                <a:tableStyleId>{5C22544A-7EE6-4342-B048-85BDC9FD1C3A}</a:tableStyleId>
              </a:tblPr>
              <a:tblGrid>
                <a:gridCol w="781216">
                  <a:extLst>
                    <a:ext uri="{9D8B030D-6E8A-4147-A177-3AD203B41FA5}">
                      <a16:colId xmlns:a16="http://schemas.microsoft.com/office/drawing/2014/main" val="2032299844"/>
                    </a:ext>
                  </a:extLst>
                </a:gridCol>
                <a:gridCol w="729674">
                  <a:extLst>
                    <a:ext uri="{9D8B030D-6E8A-4147-A177-3AD203B41FA5}">
                      <a16:colId xmlns:a16="http://schemas.microsoft.com/office/drawing/2014/main" val="1244089570"/>
                    </a:ext>
                  </a:extLst>
                </a:gridCol>
                <a:gridCol w="832757">
                  <a:extLst>
                    <a:ext uri="{9D8B030D-6E8A-4147-A177-3AD203B41FA5}">
                      <a16:colId xmlns:a16="http://schemas.microsoft.com/office/drawing/2014/main" val="2610813349"/>
                    </a:ext>
                  </a:extLst>
                </a:gridCol>
              </a:tblGrid>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67</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66</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55</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120471"/>
              </p:ext>
            </p:extLst>
          </p:nvPr>
        </p:nvGraphicFramePr>
        <p:xfrm>
          <a:off x="828833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6" name="Content Placeholder 2"/>
          <p:cNvSpPr>
            <a:spLocks noGrp="1"/>
          </p:cNvSpPr>
          <p:nvPr>
            <p:ph idx="1"/>
          </p:nvPr>
        </p:nvSpPr>
        <p:spPr>
          <a:xfrm>
            <a:off x="429985" y="5474246"/>
            <a:ext cx="11353801" cy="956306"/>
          </a:xfrm>
        </p:spPr>
        <p:txBody>
          <a:bodyPr>
            <a:normAutofit fontScale="62500" lnSpcReduction="20000"/>
          </a:bodyPr>
          <a:lstStyle/>
          <a:p>
            <a:pPr marL="0" indent="0">
              <a:buNone/>
            </a:pPr>
            <a:r>
              <a:rPr lang="en-US" dirty="0" smtClean="0"/>
              <a:t>Pixels near 66 without ordering: { 67, 66, 55, 67, 66, 55, 57, 255, 56}</a:t>
            </a:r>
          </a:p>
          <a:p>
            <a:pPr marL="0" indent="0">
              <a:buNone/>
            </a:pPr>
            <a:endParaRPr lang="en-US" dirty="0"/>
          </a:p>
          <a:p>
            <a:pPr marL="0" indent="0">
              <a:buNone/>
            </a:pPr>
            <a:r>
              <a:rPr lang="en-US" dirty="0" smtClean="0"/>
              <a:t>Ordered pixels: </a:t>
            </a:r>
            <a:r>
              <a:rPr lang="en-US" dirty="0"/>
              <a:t> </a:t>
            </a:r>
            <a:r>
              <a:rPr lang="en-US" dirty="0" smtClean="0"/>
              <a:t>{ 55</a:t>
            </a:r>
            <a:r>
              <a:rPr lang="en-US" dirty="0"/>
              <a:t> , </a:t>
            </a:r>
            <a:r>
              <a:rPr lang="en-US" dirty="0" smtClean="0"/>
              <a:t>55</a:t>
            </a:r>
            <a:r>
              <a:rPr lang="en-US" dirty="0"/>
              <a:t> , 56</a:t>
            </a:r>
            <a:r>
              <a:rPr lang="en-US" dirty="0" smtClean="0"/>
              <a:t>, 57,</a:t>
            </a:r>
            <a:r>
              <a:rPr lang="en-US" dirty="0"/>
              <a:t> </a:t>
            </a:r>
            <a:r>
              <a:rPr lang="en-US" b="1" dirty="0"/>
              <a:t>66</a:t>
            </a:r>
            <a:r>
              <a:rPr lang="en-US" dirty="0" smtClean="0"/>
              <a:t>,</a:t>
            </a:r>
            <a:r>
              <a:rPr lang="en-US" dirty="0"/>
              <a:t> 66,</a:t>
            </a:r>
            <a:r>
              <a:rPr lang="en-US" dirty="0" smtClean="0"/>
              <a:t> </a:t>
            </a:r>
            <a:r>
              <a:rPr lang="en-US" dirty="0"/>
              <a:t>67, </a:t>
            </a:r>
            <a:r>
              <a:rPr lang="en-US" dirty="0" smtClean="0"/>
              <a:t>67</a:t>
            </a:r>
            <a:r>
              <a:rPr lang="en-US" dirty="0"/>
              <a:t>, </a:t>
            </a:r>
            <a:r>
              <a:rPr lang="en-US" dirty="0" smtClean="0"/>
              <a:t>255}</a:t>
            </a:r>
            <a:endParaRPr lang="en-US" dirty="0"/>
          </a:p>
        </p:txBody>
      </p:sp>
      <p:sp>
        <p:nvSpPr>
          <p:cNvPr id="8"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382535468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450193629"/>
              </p:ext>
            </p:extLst>
          </p:nvPr>
        </p:nvGraphicFramePr>
        <p:xfrm>
          <a:off x="2164173" y="2454747"/>
          <a:ext cx="2343647" cy="1658950"/>
        </p:xfrm>
        <a:graphic>
          <a:graphicData uri="http://schemas.openxmlformats.org/drawingml/2006/table">
            <a:tbl>
              <a:tblPr firstRow="1" bandRow="1">
                <a:tableStyleId>{5C22544A-7EE6-4342-B048-85BDC9FD1C3A}</a:tableStyleId>
              </a:tblPr>
              <a:tblGrid>
                <a:gridCol w="889270">
                  <a:extLst>
                    <a:ext uri="{9D8B030D-6E8A-4147-A177-3AD203B41FA5}">
                      <a16:colId xmlns:a16="http://schemas.microsoft.com/office/drawing/2014/main" val="2032299844"/>
                    </a:ext>
                  </a:extLst>
                </a:gridCol>
                <a:gridCol w="734786">
                  <a:extLst>
                    <a:ext uri="{9D8B030D-6E8A-4147-A177-3AD203B41FA5}">
                      <a16:colId xmlns:a16="http://schemas.microsoft.com/office/drawing/2014/main" val="1244089570"/>
                    </a:ext>
                  </a:extLst>
                </a:gridCol>
                <a:gridCol w="719591">
                  <a:extLst>
                    <a:ext uri="{9D8B030D-6E8A-4147-A177-3AD203B41FA5}">
                      <a16:colId xmlns:a16="http://schemas.microsoft.com/office/drawing/2014/main" val="2610813349"/>
                    </a:ext>
                  </a:extLst>
                </a:gridCol>
              </a:tblGrid>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66</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55</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0</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18669952"/>
              </p:ext>
            </p:extLst>
          </p:nvPr>
        </p:nvGraphicFramePr>
        <p:xfrm>
          <a:off x="828833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6" name="Content Placeholder 2"/>
          <p:cNvSpPr>
            <a:spLocks noGrp="1"/>
          </p:cNvSpPr>
          <p:nvPr>
            <p:ph idx="1"/>
          </p:nvPr>
        </p:nvSpPr>
        <p:spPr>
          <a:xfrm>
            <a:off x="429985" y="5474246"/>
            <a:ext cx="11353801" cy="956306"/>
          </a:xfrm>
        </p:spPr>
        <p:txBody>
          <a:bodyPr>
            <a:normAutofit fontScale="62500" lnSpcReduction="20000"/>
          </a:bodyPr>
          <a:lstStyle/>
          <a:p>
            <a:pPr marL="0" indent="0">
              <a:buNone/>
            </a:pPr>
            <a:r>
              <a:rPr lang="en-US" dirty="0" smtClean="0"/>
              <a:t>Pixels near 66 without ordering: { 66, 55, 0, 66, 55, 0, 255, 56, 70}</a:t>
            </a:r>
          </a:p>
          <a:p>
            <a:pPr marL="0" indent="0">
              <a:buNone/>
            </a:pPr>
            <a:endParaRPr lang="en-US" dirty="0"/>
          </a:p>
          <a:p>
            <a:pPr marL="0" indent="0">
              <a:buNone/>
            </a:pPr>
            <a:r>
              <a:rPr lang="en-US" dirty="0" smtClean="0"/>
              <a:t>Ordered pixels: </a:t>
            </a:r>
            <a:r>
              <a:rPr lang="en-US" dirty="0"/>
              <a:t> </a:t>
            </a:r>
            <a:r>
              <a:rPr lang="en-US" dirty="0" smtClean="0"/>
              <a:t>{</a:t>
            </a:r>
            <a:r>
              <a:rPr lang="en-US" dirty="0"/>
              <a:t>0, 0, 55, 55, </a:t>
            </a:r>
            <a:r>
              <a:rPr lang="en-US" b="1" dirty="0"/>
              <a:t>56</a:t>
            </a:r>
            <a:r>
              <a:rPr lang="en-US" dirty="0"/>
              <a:t>, </a:t>
            </a:r>
            <a:r>
              <a:rPr lang="en-US" dirty="0" smtClean="0"/>
              <a:t>66</a:t>
            </a:r>
            <a:r>
              <a:rPr lang="en-US" dirty="0"/>
              <a:t>, </a:t>
            </a:r>
            <a:r>
              <a:rPr lang="en-US" dirty="0" smtClean="0"/>
              <a:t>66, 70, 255}</a:t>
            </a:r>
            <a:endParaRPr lang="en-US" dirty="0"/>
          </a:p>
        </p:txBody>
      </p:sp>
      <p:sp>
        <p:nvSpPr>
          <p:cNvPr id="8"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27896779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274707524"/>
              </p:ext>
            </p:extLst>
          </p:nvPr>
        </p:nvGraphicFramePr>
        <p:xfrm>
          <a:off x="2955472" y="2454747"/>
          <a:ext cx="2270783" cy="1658950"/>
        </p:xfrm>
        <a:graphic>
          <a:graphicData uri="http://schemas.openxmlformats.org/drawingml/2006/table">
            <a:tbl>
              <a:tblPr firstRow="1" bandRow="1">
                <a:tableStyleId>{5C22544A-7EE6-4342-B048-85BDC9FD1C3A}</a:tableStyleId>
              </a:tblPr>
              <a:tblGrid>
                <a:gridCol w="861623">
                  <a:extLst>
                    <a:ext uri="{9D8B030D-6E8A-4147-A177-3AD203B41FA5}">
                      <a16:colId xmlns:a16="http://schemas.microsoft.com/office/drawing/2014/main" val="2032299844"/>
                    </a:ext>
                  </a:extLst>
                </a:gridCol>
                <a:gridCol w="711941">
                  <a:extLst>
                    <a:ext uri="{9D8B030D-6E8A-4147-A177-3AD203B41FA5}">
                      <a16:colId xmlns:a16="http://schemas.microsoft.com/office/drawing/2014/main" val="1244089570"/>
                    </a:ext>
                  </a:extLst>
                </a:gridCol>
                <a:gridCol w="697219">
                  <a:extLst>
                    <a:ext uri="{9D8B030D-6E8A-4147-A177-3AD203B41FA5}">
                      <a16:colId xmlns:a16="http://schemas.microsoft.com/office/drawing/2014/main" val="2610813349"/>
                    </a:ext>
                  </a:extLst>
                </a:gridCol>
              </a:tblGrid>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55</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srgbClr val="C00000"/>
                          </a:solidFill>
                          <a:effectLst/>
                          <a:uLnTx/>
                          <a:uFillTx/>
                          <a:latin typeface="Calibri" panose="020F0502020204030204"/>
                          <a:ea typeface="+mn-ea"/>
                          <a:cs typeface="+mn-cs"/>
                        </a:rPr>
                        <a:t>0</a:t>
                      </a: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0</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0</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70</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76083602"/>
              </p:ext>
            </p:extLst>
          </p:nvPr>
        </p:nvGraphicFramePr>
        <p:xfrm>
          <a:off x="828833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4472C4"/>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srgbClr val="4472C4"/>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6" name="Content Placeholder 2"/>
          <p:cNvSpPr>
            <a:spLocks noGrp="1"/>
          </p:cNvSpPr>
          <p:nvPr>
            <p:ph idx="1"/>
          </p:nvPr>
        </p:nvSpPr>
        <p:spPr>
          <a:xfrm>
            <a:off x="429985" y="5474246"/>
            <a:ext cx="11353801" cy="956306"/>
          </a:xfrm>
        </p:spPr>
        <p:txBody>
          <a:bodyPr>
            <a:normAutofit fontScale="62500" lnSpcReduction="20000"/>
          </a:bodyPr>
          <a:lstStyle/>
          <a:p>
            <a:pPr marL="0" indent="0">
              <a:buNone/>
            </a:pPr>
            <a:r>
              <a:rPr lang="en-US" dirty="0" smtClean="0"/>
              <a:t>Pixels near 66 without ordering: {55, 0, 0, 55, 0, 0, 56, 70, 70}</a:t>
            </a:r>
          </a:p>
          <a:p>
            <a:pPr marL="0" indent="0">
              <a:buNone/>
            </a:pPr>
            <a:endParaRPr lang="en-US" dirty="0"/>
          </a:p>
          <a:p>
            <a:pPr marL="0" indent="0">
              <a:buNone/>
            </a:pPr>
            <a:r>
              <a:rPr lang="en-US" dirty="0" smtClean="0"/>
              <a:t>Ordered pixels: </a:t>
            </a:r>
            <a:r>
              <a:rPr lang="en-US" dirty="0"/>
              <a:t> </a:t>
            </a:r>
            <a:r>
              <a:rPr lang="en-US" dirty="0" smtClean="0"/>
              <a:t>{</a:t>
            </a:r>
            <a:r>
              <a:rPr lang="en-US" dirty="0"/>
              <a:t>0, 0, 0, </a:t>
            </a:r>
            <a:r>
              <a:rPr lang="en-US" dirty="0" smtClean="0"/>
              <a:t>0, </a:t>
            </a:r>
            <a:r>
              <a:rPr lang="en-US" b="1" dirty="0" smtClean="0"/>
              <a:t>55</a:t>
            </a:r>
            <a:r>
              <a:rPr lang="en-US" dirty="0"/>
              <a:t>, </a:t>
            </a:r>
            <a:r>
              <a:rPr lang="en-US" dirty="0" smtClean="0"/>
              <a:t>55, </a:t>
            </a:r>
            <a:r>
              <a:rPr lang="en-US" dirty="0"/>
              <a:t>56, 70, 70}</a:t>
            </a:r>
          </a:p>
        </p:txBody>
      </p:sp>
      <p:sp>
        <p:nvSpPr>
          <p:cNvPr id="8"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29923504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844644034"/>
              </p:ext>
            </p:extLst>
          </p:nvPr>
        </p:nvGraphicFramePr>
        <p:xfrm>
          <a:off x="576943" y="3049030"/>
          <a:ext cx="2394856" cy="1658950"/>
        </p:xfrm>
        <a:graphic>
          <a:graphicData uri="http://schemas.openxmlformats.org/drawingml/2006/table">
            <a:tbl>
              <a:tblPr firstRow="1" bandRow="1">
                <a:tableStyleId>{5C22544A-7EE6-4342-B048-85BDC9FD1C3A}</a:tableStyleId>
              </a:tblPr>
              <a:tblGrid>
                <a:gridCol w="908701">
                  <a:extLst>
                    <a:ext uri="{9D8B030D-6E8A-4147-A177-3AD203B41FA5}">
                      <a16:colId xmlns:a16="http://schemas.microsoft.com/office/drawing/2014/main" val="2032299844"/>
                    </a:ext>
                  </a:extLst>
                </a:gridCol>
                <a:gridCol w="807633">
                  <a:extLst>
                    <a:ext uri="{9D8B030D-6E8A-4147-A177-3AD203B41FA5}">
                      <a16:colId xmlns:a16="http://schemas.microsoft.com/office/drawing/2014/main" val="1244089570"/>
                    </a:ext>
                  </a:extLst>
                </a:gridCol>
                <a:gridCol w="678522">
                  <a:extLst>
                    <a:ext uri="{9D8B030D-6E8A-4147-A177-3AD203B41FA5}">
                      <a16:colId xmlns:a16="http://schemas.microsoft.com/office/drawing/2014/main" val="2610813349"/>
                    </a:ext>
                  </a:extLst>
                </a:gridCol>
              </a:tblGrid>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67</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57</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r>
                        <a:rPr kumimoji="0" lang="en-US" sz="2800" b="1" i="0" u="none" strike="noStrike" kern="1200" cap="none" spc="0" normalizeH="0" baseline="0" dirty="0" smtClean="0">
                          <a:ln>
                            <a:noFill/>
                          </a:ln>
                          <a:solidFill>
                            <a:srgbClr val="C00000"/>
                          </a:solidFill>
                          <a:effectLst/>
                          <a:uLnTx/>
                          <a:uFillTx/>
                          <a:latin typeface="Calibri" panose="020F0502020204030204"/>
                          <a:ea typeface="+mn-ea"/>
                          <a:cs typeface="+mn-cs"/>
                        </a:rPr>
                        <a:t>57</a:t>
                      </a:r>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62866545"/>
              </p:ext>
            </p:extLst>
          </p:nvPr>
        </p:nvGraphicFramePr>
        <p:xfrm>
          <a:off x="828833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4472C4"/>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srgbClr val="4472C4"/>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4472C4"/>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6" name="Content Placeholder 2"/>
          <p:cNvSpPr>
            <a:spLocks noGrp="1"/>
          </p:cNvSpPr>
          <p:nvPr>
            <p:ph idx="1"/>
          </p:nvPr>
        </p:nvSpPr>
        <p:spPr>
          <a:xfrm>
            <a:off x="429985" y="5474246"/>
            <a:ext cx="11353801" cy="956306"/>
          </a:xfrm>
        </p:spPr>
        <p:txBody>
          <a:bodyPr>
            <a:normAutofit fontScale="62500" lnSpcReduction="20000"/>
          </a:bodyPr>
          <a:lstStyle/>
          <a:p>
            <a:pPr marL="0" indent="0">
              <a:buNone/>
            </a:pPr>
            <a:r>
              <a:rPr lang="en-US" dirty="0" smtClean="0"/>
              <a:t>Pixels near 66 without ordering: {67, 67, 66, 57, 57, 255, 57, 57, 50 }</a:t>
            </a:r>
          </a:p>
          <a:p>
            <a:pPr marL="0" indent="0">
              <a:buNone/>
            </a:pPr>
            <a:endParaRPr lang="en-US" dirty="0"/>
          </a:p>
          <a:p>
            <a:pPr marL="0" indent="0">
              <a:buNone/>
            </a:pPr>
            <a:r>
              <a:rPr lang="en-US" dirty="0" smtClean="0"/>
              <a:t>Ordered pixels: </a:t>
            </a:r>
            <a:r>
              <a:rPr lang="en-US" dirty="0"/>
              <a:t> </a:t>
            </a:r>
            <a:r>
              <a:rPr lang="en-US" dirty="0" smtClean="0"/>
              <a:t>{50, </a:t>
            </a:r>
            <a:r>
              <a:rPr lang="en-US" dirty="0"/>
              <a:t>57, 57, 57,</a:t>
            </a:r>
            <a:r>
              <a:rPr lang="en-US" b="1" dirty="0"/>
              <a:t> </a:t>
            </a:r>
            <a:r>
              <a:rPr lang="en-US" b="1" dirty="0" smtClean="0"/>
              <a:t>57</a:t>
            </a:r>
            <a:r>
              <a:rPr lang="en-US" dirty="0" smtClean="0"/>
              <a:t>, </a:t>
            </a:r>
            <a:r>
              <a:rPr lang="en-US" dirty="0"/>
              <a:t>66, </a:t>
            </a:r>
            <a:r>
              <a:rPr lang="en-US" dirty="0" smtClean="0"/>
              <a:t>67</a:t>
            </a:r>
            <a:r>
              <a:rPr lang="en-US" dirty="0"/>
              <a:t>, 67, </a:t>
            </a:r>
            <a:r>
              <a:rPr lang="en-US" dirty="0" smtClean="0"/>
              <a:t>255 }</a:t>
            </a:r>
            <a:endParaRPr lang="en-US" dirty="0"/>
          </a:p>
        </p:txBody>
      </p:sp>
      <p:sp>
        <p:nvSpPr>
          <p:cNvPr id="8"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243444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565773538"/>
              </p:ext>
            </p:extLst>
          </p:nvPr>
        </p:nvGraphicFramePr>
        <p:xfrm>
          <a:off x="1442357" y="3034908"/>
          <a:ext cx="2270783" cy="1658950"/>
        </p:xfrm>
        <a:graphic>
          <a:graphicData uri="http://schemas.openxmlformats.org/drawingml/2006/table">
            <a:tbl>
              <a:tblPr firstRow="1" bandRow="1">
                <a:tableStyleId>{5C22544A-7EE6-4342-B048-85BDC9FD1C3A}</a:tableStyleId>
              </a:tblPr>
              <a:tblGrid>
                <a:gridCol w="861623">
                  <a:extLst>
                    <a:ext uri="{9D8B030D-6E8A-4147-A177-3AD203B41FA5}">
                      <a16:colId xmlns:a16="http://schemas.microsoft.com/office/drawing/2014/main" val="2032299844"/>
                    </a:ext>
                  </a:extLst>
                </a:gridCol>
                <a:gridCol w="711941">
                  <a:extLst>
                    <a:ext uri="{9D8B030D-6E8A-4147-A177-3AD203B41FA5}">
                      <a16:colId xmlns:a16="http://schemas.microsoft.com/office/drawing/2014/main" val="1244089570"/>
                    </a:ext>
                  </a:extLst>
                </a:gridCol>
                <a:gridCol w="697219">
                  <a:extLst>
                    <a:ext uri="{9D8B030D-6E8A-4147-A177-3AD203B41FA5}">
                      <a16:colId xmlns:a16="http://schemas.microsoft.com/office/drawing/2014/main" val="2610813349"/>
                    </a:ext>
                  </a:extLst>
                </a:gridCol>
              </a:tblGrid>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72836627"/>
              </p:ext>
            </p:extLst>
          </p:nvPr>
        </p:nvGraphicFramePr>
        <p:xfrm>
          <a:off x="828833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4472C4"/>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srgbClr val="4472C4"/>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4472C4"/>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srgbClr val="4472C4"/>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6" name="Content Placeholder 2"/>
          <p:cNvSpPr>
            <a:spLocks noGrp="1"/>
          </p:cNvSpPr>
          <p:nvPr>
            <p:ph idx="1"/>
          </p:nvPr>
        </p:nvSpPr>
        <p:spPr>
          <a:xfrm>
            <a:off x="429985" y="5474246"/>
            <a:ext cx="11353801" cy="956306"/>
          </a:xfrm>
        </p:spPr>
        <p:txBody>
          <a:bodyPr>
            <a:normAutofit fontScale="62500" lnSpcReduction="20000"/>
          </a:bodyPr>
          <a:lstStyle/>
          <a:p>
            <a:pPr marL="0" indent="0">
              <a:buNone/>
            </a:pPr>
            <a:r>
              <a:rPr lang="en-US" dirty="0" smtClean="0"/>
              <a:t>Pixels near 66 without ordering: {67, 66, 55, 57, 255, 56, 57, 50, 60 }</a:t>
            </a:r>
          </a:p>
          <a:p>
            <a:pPr marL="0" indent="0">
              <a:buNone/>
            </a:pPr>
            <a:endParaRPr lang="en-US" dirty="0"/>
          </a:p>
          <a:p>
            <a:pPr marL="0" indent="0">
              <a:buNone/>
            </a:pPr>
            <a:r>
              <a:rPr lang="en-US" dirty="0" smtClean="0"/>
              <a:t>Ordered pixels: </a:t>
            </a:r>
            <a:r>
              <a:rPr lang="en-US" dirty="0"/>
              <a:t> </a:t>
            </a:r>
            <a:r>
              <a:rPr lang="en-US" dirty="0" smtClean="0"/>
              <a:t>{</a:t>
            </a:r>
            <a:r>
              <a:rPr lang="en-US" dirty="0"/>
              <a:t>50</a:t>
            </a:r>
            <a:r>
              <a:rPr lang="en-US" dirty="0" smtClean="0"/>
              <a:t>,</a:t>
            </a:r>
            <a:r>
              <a:rPr lang="en-US" dirty="0"/>
              <a:t> 55, 56</a:t>
            </a:r>
            <a:r>
              <a:rPr lang="en-US" dirty="0" smtClean="0"/>
              <a:t>,</a:t>
            </a:r>
            <a:r>
              <a:rPr lang="en-US" dirty="0"/>
              <a:t> 57, </a:t>
            </a:r>
            <a:r>
              <a:rPr lang="en-US" b="1" dirty="0" smtClean="0"/>
              <a:t>57</a:t>
            </a:r>
            <a:r>
              <a:rPr lang="en-US" dirty="0"/>
              <a:t>, 60 </a:t>
            </a:r>
            <a:r>
              <a:rPr lang="en-US" dirty="0" smtClean="0"/>
              <a:t>, </a:t>
            </a:r>
            <a:r>
              <a:rPr lang="en-US" dirty="0"/>
              <a:t>66, </a:t>
            </a:r>
            <a:r>
              <a:rPr lang="en-US" dirty="0" smtClean="0"/>
              <a:t>  67</a:t>
            </a:r>
            <a:r>
              <a:rPr lang="en-US" dirty="0"/>
              <a:t>, </a:t>
            </a:r>
            <a:r>
              <a:rPr lang="en-US" dirty="0" smtClean="0"/>
              <a:t>255}</a:t>
            </a:r>
            <a:endParaRPr lang="en-US" dirty="0"/>
          </a:p>
        </p:txBody>
      </p:sp>
      <p:sp>
        <p:nvSpPr>
          <p:cNvPr id="8"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236452060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69868684"/>
              </p:ext>
            </p:extLst>
          </p:nvPr>
        </p:nvGraphicFramePr>
        <p:xfrm>
          <a:off x="144235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883956007"/>
              </p:ext>
            </p:extLst>
          </p:nvPr>
        </p:nvGraphicFramePr>
        <p:xfrm>
          <a:off x="2237037" y="3533536"/>
          <a:ext cx="2270783" cy="1658950"/>
        </p:xfrm>
        <a:graphic>
          <a:graphicData uri="http://schemas.openxmlformats.org/drawingml/2006/table">
            <a:tbl>
              <a:tblPr firstRow="1" bandRow="1">
                <a:tableStyleId>{5C22544A-7EE6-4342-B048-85BDC9FD1C3A}</a:tableStyleId>
              </a:tblPr>
              <a:tblGrid>
                <a:gridCol w="861623">
                  <a:extLst>
                    <a:ext uri="{9D8B030D-6E8A-4147-A177-3AD203B41FA5}">
                      <a16:colId xmlns:a16="http://schemas.microsoft.com/office/drawing/2014/main" val="2032299844"/>
                    </a:ext>
                  </a:extLst>
                </a:gridCol>
                <a:gridCol w="711941">
                  <a:extLst>
                    <a:ext uri="{9D8B030D-6E8A-4147-A177-3AD203B41FA5}">
                      <a16:colId xmlns:a16="http://schemas.microsoft.com/office/drawing/2014/main" val="1244089570"/>
                    </a:ext>
                  </a:extLst>
                </a:gridCol>
                <a:gridCol w="697219">
                  <a:extLst>
                    <a:ext uri="{9D8B030D-6E8A-4147-A177-3AD203B41FA5}">
                      <a16:colId xmlns:a16="http://schemas.microsoft.com/office/drawing/2014/main" val="2610813349"/>
                    </a:ext>
                  </a:extLst>
                </a:gridCol>
              </a:tblGrid>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21823594"/>
              </p:ext>
            </p:extLst>
          </p:nvPr>
        </p:nvGraphicFramePr>
        <p:xfrm>
          <a:off x="8288337" y="3034908"/>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4472C4"/>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srgbClr val="4472C4"/>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4472C4"/>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srgbClr val="4472C4"/>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
        <p:nvSpPr>
          <p:cNvPr id="6" name="Content Placeholder 2"/>
          <p:cNvSpPr>
            <a:spLocks noGrp="1"/>
          </p:cNvSpPr>
          <p:nvPr>
            <p:ph idx="1"/>
          </p:nvPr>
        </p:nvSpPr>
        <p:spPr>
          <a:xfrm>
            <a:off x="429985" y="5474246"/>
            <a:ext cx="11353801" cy="956306"/>
          </a:xfrm>
        </p:spPr>
        <p:txBody>
          <a:bodyPr>
            <a:normAutofit fontScale="62500" lnSpcReduction="20000"/>
          </a:bodyPr>
          <a:lstStyle/>
          <a:p>
            <a:pPr marL="0" indent="0">
              <a:buNone/>
            </a:pPr>
            <a:r>
              <a:rPr lang="en-US" dirty="0" smtClean="0"/>
              <a:t>Pixels near 66 without ordering: {255, 56, 70, 50, 60, 70, 60, 75, 80 }</a:t>
            </a:r>
          </a:p>
          <a:p>
            <a:pPr marL="0" indent="0">
              <a:buNone/>
            </a:pPr>
            <a:endParaRPr lang="en-US" dirty="0"/>
          </a:p>
          <a:p>
            <a:pPr marL="0" indent="0">
              <a:buNone/>
            </a:pPr>
            <a:r>
              <a:rPr lang="en-US" dirty="0" smtClean="0"/>
              <a:t>Ordered pixels: {</a:t>
            </a:r>
            <a:r>
              <a:rPr lang="en-US" dirty="0"/>
              <a:t>50</a:t>
            </a:r>
            <a:r>
              <a:rPr lang="en-US" dirty="0" smtClean="0"/>
              <a:t>,</a:t>
            </a:r>
            <a:r>
              <a:rPr lang="en-US" dirty="0"/>
              <a:t> 56, 60</a:t>
            </a:r>
            <a:r>
              <a:rPr lang="en-US" dirty="0" smtClean="0"/>
              <a:t>,</a:t>
            </a:r>
            <a:r>
              <a:rPr lang="en-US" dirty="0"/>
              <a:t> 60, </a:t>
            </a:r>
            <a:r>
              <a:rPr lang="en-US" b="1" dirty="0" smtClean="0"/>
              <a:t> </a:t>
            </a:r>
            <a:r>
              <a:rPr lang="en-US" b="1" dirty="0"/>
              <a:t>70</a:t>
            </a:r>
            <a:r>
              <a:rPr lang="en-US" dirty="0"/>
              <a:t>, 70, 75, </a:t>
            </a:r>
            <a:r>
              <a:rPr lang="en-US" dirty="0" smtClean="0"/>
              <a:t>80, 255}</a:t>
            </a:r>
            <a:endParaRPr lang="en-US" dirty="0"/>
          </a:p>
        </p:txBody>
      </p:sp>
      <p:sp>
        <p:nvSpPr>
          <p:cNvPr id="8"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180359705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918371" cy="4351338"/>
          </a:xfrm>
        </p:spPr>
        <p:txBody>
          <a:bodyPr/>
          <a:lstStyle/>
          <a:p>
            <a:endParaRPr lang="en-US" dirty="0"/>
          </a:p>
        </p:txBody>
      </p:sp>
      <p:pic>
        <p:nvPicPr>
          <p:cNvPr id="4" name="Picture 3"/>
          <p:cNvPicPr>
            <a:picLocks noChangeAspect="1"/>
          </p:cNvPicPr>
          <p:nvPr/>
        </p:nvPicPr>
        <p:blipFill>
          <a:blip r:embed="rId3"/>
          <a:stretch>
            <a:fillRect/>
          </a:stretch>
        </p:blipFill>
        <p:spPr>
          <a:xfrm>
            <a:off x="5864991" y="1543844"/>
            <a:ext cx="5891579" cy="4914900"/>
          </a:xfrm>
          <a:prstGeom prst="rect">
            <a:avLst/>
          </a:prstGeom>
        </p:spPr>
      </p:pic>
      <p:sp>
        <p:nvSpPr>
          <p:cNvPr id="7" name="Title 1"/>
          <p:cNvSpPr>
            <a:spLocks noGrp="1"/>
          </p:cNvSpPr>
          <p:nvPr>
            <p:ph type="title"/>
          </p:nvPr>
        </p:nvSpPr>
        <p:spPr>
          <a:xfrm>
            <a:off x="2563586" y="365125"/>
            <a:ext cx="8790214" cy="1325563"/>
          </a:xfrm>
        </p:spPr>
        <p:txBody>
          <a:bodyPr/>
          <a:lstStyle/>
          <a:p>
            <a:r>
              <a:rPr lang="en-US" b="1" dirty="0"/>
              <a:t>Median</a:t>
            </a:r>
            <a:r>
              <a:rPr lang="en-US" dirty="0"/>
              <a:t> </a:t>
            </a:r>
            <a:r>
              <a:rPr lang="en-US" b="1" dirty="0" smtClean="0"/>
              <a:t>Filters</a:t>
            </a:r>
            <a:endParaRPr lang="en-US" dirty="0"/>
          </a:p>
        </p:txBody>
      </p:sp>
    </p:spTree>
    <p:extLst>
      <p:ext uri="{BB962C8B-B14F-4D97-AF65-F5344CB8AC3E}">
        <p14:creationId xmlns:p14="http://schemas.microsoft.com/office/powerpoint/2010/main" val="120679704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1556" y="365125"/>
            <a:ext cx="8692243" cy="1325563"/>
          </a:xfrm>
        </p:spPr>
        <p:txBody>
          <a:bodyPr/>
          <a:lstStyle/>
          <a:p>
            <a:r>
              <a:rPr lang="en-US" b="1" dirty="0"/>
              <a:t>Order-Statistic (Nonlinear)Filters</a:t>
            </a:r>
            <a:endParaRPr lang="en-US" dirty="0"/>
          </a:p>
        </p:txBody>
      </p:sp>
      <p:sp>
        <p:nvSpPr>
          <p:cNvPr id="3" name="Content Placeholder 2"/>
          <p:cNvSpPr>
            <a:spLocks noGrp="1"/>
          </p:cNvSpPr>
          <p:nvPr>
            <p:ph idx="1"/>
          </p:nvPr>
        </p:nvSpPr>
        <p:spPr>
          <a:xfrm>
            <a:off x="636814" y="1351301"/>
            <a:ext cx="10918371" cy="4351338"/>
          </a:xfrm>
        </p:spPr>
        <p:txBody>
          <a:bodyPr>
            <a:normAutofit/>
          </a:bodyPr>
          <a:lstStyle/>
          <a:p>
            <a:r>
              <a:rPr lang="en-US" sz="4000" b="1" dirty="0" smtClean="0">
                <a:solidFill>
                  <a:srgbClr val="4472C4"/>
                </a:solidFill>
              </a:rPr>
              <a:t>Assignment:</a:t>
            </a:r>
          </a:p>
          <a:p>
            <a:pPr lvl="1"/>
            <a:r>
              <a:rPr lang="en-US" sz="3600" dirty="0" smtClean="0"/>
              <a:t>Explain how the following filters are working?</a:t>
            </a:r>
          </a:p>
          <a:p>
            <a:pPr lvl="2"/>
            <a:r>
              <a:rPr lang="en-US" sz="3200" dirty="0" smtClean="0"/>
              <a:t>Max filter </a:t>
            </a:r>
          </a:p>
          <a:p>
            <a:pPr lvl="2"/>
            <a:r>
              <a:rPr lang="en-US" sz="3200" dirty="0" smtClean="0"/>
              <a:t>Min filter </a:t>
            </a:r>
            <a:endParaRPr lang="en-US" sz="3200" dirty="0"/>
          </a:p>
        </p:txBody>
      </p:sp>
      <p:pic>
        <p:nvPicPr>
          <p:cNvPr id="5" name="Picture 4"/>
          <p:cNvPicPr>
            <a:picLocks noChangeAspect="1"/>
          </p:cNvPicPr>
          <p:nvPr/>
        </p:nvPicPr>
        <p:blipFill>
          <a:blip r:embed="rId3"/>
          <a:stretch>
            <a:fillRect/>
          </a:stretch>
        </p:blipFill>
        <p:spPr>
          <a:xfrm>
            <a:off x="6152129" y="3613473"/>
            <a:ext cx="2331584" cy="2563490"/>
          </a:xfrm>
          <a:prstGeom prst="rect">
            <a:avLst/>
          </a:prstGeom>
        </p:spPr>
      </p:pic>
      <p:pic>
        <p:nvPicPr>
          <p:cNvPr id="6" name="Picture 5"/>
          <p:cNvPicPr>
            <a:picLocks noChangeAspect="1"/>
          </p:cNvPicPr>
          <p:nvPr/>
        </p:nvPicPr>
        <p:blipFill>
          <a:blip r:embed="rId4"/>
          <a:stretch>
            <a:fillRect/>
          </a:stretch>
        </p:blipFill>
        <p:spPr>
          <a:xfrm>
            <a:off x="9050619" y="3613473"/>
            <a:ext cx="2242458" cy="2563490"/>
          </a:xfrm>
          <a:prstGeom prst="rect">
            <a:avLst/>
          </a:prstGeom>
        </p:spPr>
      </p:pic>
      <p:pic>
        <p:nvPicPr>
          <p:cNvPr id="7" name="Picture 6"/>
          <p:cNvPicPr>
            <a:picLocks noChangeAspect="1"/>
          </p:cNvPicPr>
          <p:nvPr/>
        </p:nvPicPr>
        <p:blipFill>
          <a:blip r:embed="rId5"/>
          <a:stretch>
            <a:fillRect/>
          </a:stretch>
        </p:blipFill>
        <p:spPr>
          <a:xfrm>
            <a:off x="3287717" y="3613473"/>
            <a:ext cx="2236783" cy="2514600"/>
          </a:xfrm>
          <a:prstGeom prst="rect">
            <a:avLst/>
          </a:prstGeom>
        </p:spPr>
      </p:pic>
      <p:sp>
        <p:nvSpPr>
          <p:cNvPr id="8" name="Left Arrow 7"/>
          <p:cNvSpPr/>
          <p:nvPr/>
        </p:nvSpPr>
        <p:spPr>
          <a:xfrm>
            <a:off x="5524500" y="4854445"/>
            <a:ext cx="571499" cy="33804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Left Arrow 8"/>
          <p:cNvSpPr/>
          <p:nvPr/>
        </p:nvSpPr>
        <p:spPr>
          <a:xfrm flipH="1">
            <a:off x="8479120" y="4685424"/>
            <a:ext cx="571499" cy="33804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45931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10145</TotalTime>
  <Words>2336</Words>
  <Application>Microsoft Office PowerPoint</Application>
  <PresentationFormat>Widescreen</PresentationFormat>
  <Paragraphs>723</Paragraphs>
  <Slides>47</Slides>
  <Notes>45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Local Histogram Processing </vt:lpstr>
      <vt:lpstr>Local Histogram Processing </vt:lpstr>
      <vt:lpstr>USING HISTOGRAM STATISTICS FOR IMAGE ENHANCEMENT</vt:lpstr>
      <vt:lpstr>USING HISTOGRAM STATISTICS FOR IMAGE ENHANCEMENT</vt:lpstr>
      <vt:lpstr>USING HISTOGRAM STATISTICS FOR IMAGE ENHANCEMENT</vt:lpstr>
      <vt:lpstr>FUNDAMENTALS OF SPATIAL FILTERING</vt:lpstr>
      <vt:lpstr>The Mechanics of Spatial Filtering</vt:lpstr>
      <vt:lpstr>PowerPoint Presentation</vt:lpstr>
      <vt:lpstr>The Mechanics of Spatial Filtering</vt:lpstr>
      <vt:lpstr> Linear Spatial Filters </vt:lpstr>
      <vt:lpstr>PowerPoint Presentation</vt:lpstr>
      <vt:lpstr>Spatial Correlation and Convolution </vt:lpstr>
      <vt:lpstr>PowerPoint Presentation</vt:lpstr>
      <vt:lpstr>Spatial Correlation and Convolution </vt:lpstr>
      <vt:lpstr>PowerPoint Presentation</vt:lpstr>
      <vt:lpstr>Spatial Filters</vt:lpstr>
      <vt:lpstr>Smoothing Spatial Filters</vt:lpstr>
      <vt:lpstr>Smoothing Spatial Filters</vt:lpstr>
      <vt:lpstr>Smoothing Spatial Filters</vt:lpstr>
      <vt:lpstr>Smoothing Spatial Filters</vt:lpstr>
      <vt:lpstr>Smoothing Spatial Filters</vt:lpstr>
      <vt:lpstr>Smoothing Spatial Filters</vt:lpstr>
      <vt:lpstr>Smoothing Spatial Filters</vt:lpstr>
      <vt:lpstr>Smoothing Spatial Filters</vt:lpstr>
      <vt:lpstr>Order-Statistic (Nonlinear)Filters</vt:lpstr>
      <vt:lpstr>Median Filters</vt:lpstr>
      <vt:lpstr>Median Filters</vt:lpstr>
      <vt:lpstr>Median Filters</vt:lpstr>
      <vt:lpstr>Median Filters</vt:lpstr>
      <vt:lpstr>Median Filters</vt:lpstr>
      <vt:lpstr>Median Filters</vt:lpstr>
      <vt:lpstr>Median Filters</vt:lpstr>
      <vt:lpstr>Median Filters</vt:lpstr>
      <vt:lpstr>Median Filters</vt:lpstr>
      <vt:lpstr>Order-Statistic (Nonlinear)Filters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438</cp:revision>
  <dcterms:created xsi:type="dcterms:W3CDTF">2023-04-29T09:08:23Z</dcterms:created>
  <dcterms:modified xsi:type="dcterms:W3CDTF">2024-02-23T15:37:38Z</dcterms:modified>
</cp:coreProperties>
</file>