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entation.xml" ContentType="application/vnd.openxmlformats-officedocument.presentationml.presentation.main+xml"/>
  <Override PartName="/ppt/slides/slide15.xml" ContentType="application/vnd.openxmlformats-officedocument.presentationml.slide+xml"/>
  <Override PartName="/ppt/slides/slide14.xml" ContentType="application/vnd.openxmlformats-officedocument.presentationml.slide+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slideLayouts/slideLayout26.xml" ContentType="application/vnd.openxmlformats-officedocument.presentationml.slideLayout+xml"/>
  <Override PartName="/ppt/notesSlides/notesSlide4.xml" ContentType="application/vnd.openxmlformats-officedocument.presentationml.notes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3.xml" ContentType="application/vnd.openxmlformats-officedocument.theme+xml"/>
  <Override PartName="/ppt/theme/theme2.xml" ContentType="application/vnd.openxmlformats-officedocument.theme+xml"/>
  <Override PartName="/ppt/theme/theme1.xml" ContentType="application/vnd.openxmlformats-officedocument.theme+xml"/>
  <Override PartName="/ppt/notesMasters/notesMaster1.xml" ContentType="application/vnd.openxmlformats-officedocument.presentationml.notesMaster+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6" r:id="rId2"/>
  </p:sldMasterIdLst>
  <p:notesMasterIdLst>
    <p:notesMasterId r:id="rId18"/>
  </p:notesMasterIdLst>
  <p:sldIdLst>
    <p:sldId id="480" r:id="rId3"/>
    <p:sldId id="313" r:id="rId4"/>
    <p:sldId id="494" r:id="rId5"/>
    <p:sldId id="495" r:id="rId6"/>
    <p:sldId id="276" r:id="rId7"/>
    <p:sldId id="496" r:id="rId8"/>
    <p:sldId id="497" r:id="rId9"/>
    <p:sldId id="498" r:id="rId10"/>
    <p:sldId id="499" r:id="rId11"/>
    <p:sldId id="500" r:id="rId12"/>
    <p:sldId id="501" r:id="rId13"/>
    <p:sldId id="502" r:id="rId14"/>
    <p:sldId id="503" r:id="rId15"/>
    <p:sldId id="504" r:id="rId16"/>
    <p:sldId id="349"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13"/>
            <p14:sldId id="494"/>
            <p14:sldId id="495"/>
            <p14:sldId id="276"/>
            <p14:sldId id="496"/>
            <p14:sldId id="497"/>
            <p14:sldId id="498"/>
            <p14:sldId id="499"/>
            <p14:sldId id="500"/>
            <p14:sldId id="501"/>
            <p14:sldId id="502"/>
            <p14:sldId id="503"/>
            <p14:sldId id="504"/>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1" d="100"/>
          <a:sy n="61" d="100"/>
        </p:scale>
        <p:origin x="1074"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notesMaster" Target="notesMasters/notesMaster1.xml"/><Relationship Id="rId3" Type="http://schemas.openxmlformats.org/officeDocument/2006/relationships/slide" Target="slides/slide1.xml"/><Relationship Id="rId21"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customXml" Target="../customXml/item3.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customXml" Target="../customXml/item2.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customXml" Target="../customXml/item1.xml"/><Relationship Id="rId10" Type="http://schemas.openxmlformats.org/officeDocument/2006/relationships/slide" Target="slides/slide8.xml"/><Relationship Id="rId19"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5/31/2024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91532004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7898711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5/31/2024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5/31/2024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5/31/2024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9003849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029538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7044643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6541152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5/31/2024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8292851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5/31/2024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9524089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5/31/2024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0403990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1598317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4143979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7178826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9028114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45421008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6379553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86668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7534475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6638709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42692743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7452344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2.xml"/><Relationship Id="rId13" Type="http://schemas.openxmlformats.org/officeDocument/2006/relationships/slideLayout" Target="../slideLayouts/slideLayout27.xml"/><Relationship Id="rId18" Type="http://schemas.openxmlformats.org/officeDocument/2006/relationships/slideLayout" Target="../slideLayouts/slideLayout32.xml"/><Relationship Id="rId3" Type="http://schemas.openxmlformats.org/officeDocument/2006/relationships/slideLayout" Target="../slideLayouts/slideLayout17.xml"/><Relationship Id="rId7" Type="http://schemas.openxmlformats.org/officeDocument/2006/relationships/slideLayout" Target="../slideLayouts/slideLayout21.xml"/><Relationship Id="rId12" Type="http://schemas.openxmlformats.org/officeDocument/2006/relationships/slideLayout" Target="../slideLayouts/slideLayout26.xml"/><Relationship Id="rId17" Type="http://schemas.openxmlformats.org/officeDocument/2006/relationships/slideLayout" Target="../slideLayouts/slideLayout31.xml"/><Relationship Id="rId2" Type="http://schemas.openxmlformats.org/officeDocument/2006/relationships/slideLayout" Target="../slideLayouts/slideLayout16.xml"/><Relationship Id="rId16" Type="http://schemas.openxmlformats.org/officeDocument/2006/relationships/slideLayout" Target="../slideLayouts/slideLayout30.xml"/><Relationship Id="rId20" Type="http://schemas.openxmlformats.org/officeDocument/2006/relationships/image" Target="../media/image1.png"/><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5" Type="http://schemas.openxmlformats.org/officeDocument/2006/relationships/slideLayout" Target="../slideLayouts/slideLayout19.xml"/><Relationship Id="rId15" Type="http://schemas.openxmlformats.org/officeDocument/2006/relationships/slideLayout" Target="../slideLayouts/slideLayout29.xml"/><Relationship Id="rId10" Type="http://schemas.openxmlformats.org/officeDocument/2006/relationships/slideLayout" Target="../slideLayouts/slideLayout24.xml"/><Relationship Id="rId19" Type="http://schemas.openxmlformats.org/officeDocument/2006/relationships/theme" Target="../theme/theme2.xml"/><Relationship Id="rId4" Type="http://schemas.openxmlformats.org/officeDocument/2006/relationships/slideLayout" Target="../slideLayouts/slideLayout18.xml"/><Relationship Id="rId9" Type="http://schemas.openxmlformats.org/officeDocument/2006/relationships/slideLayout" Target="../slideLayouts/slideLayout23.xml"/><Relationship Id="rId14" Type="http://schemas.openxmlformats.org/officeDocument/2006/relationships/slideLayout" Target="../slideLayouts/slideLayout2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5/31/2024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3" r:id="rId12"/>
    <p:sldLayoutId id="2147483664"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5/31/2024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880915412"/>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69" r:id="rId3"/>
    <p:sldLayoutId id="2147483670" r:id="rId4"/>
    <p:sldLayoutId id="2147483671" r:id="rId5"/>
    <p:sldLayoutId id="2147483672" r:id="rId6"/>
    <p:sldLayoutId id="2147483673" r:id="rId7"/>
    <p:sldLayoutId id="2147483674" r:id="rId8"/>
    <p:sldLayoutId id="2147483675" r:id="rId9"/>
    <p:sldLayoutId id="2147483676" r:id="rId10"/>
    <p:sldLayoutId id="2147483677" r:id="rId11"/>
    <p:sldLayoutId id="2147483678" r:id="rId12"/>
    <p:sldLayoutId id="2147483679" r:id="rId13"/>
    <p:sldLayoutId id="2147483680" r:id="rId14"/>
    <p:sldLayoutId id="2147483681" r:id="rId15"/>
    <p:sldLayoutId id="2147483682" r:id="rId16"/>
    <p:sldLayoutId id="2147483683" r:id="rId17"/>
    <p:sldLayoutId id="2147483684"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26.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2.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12.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12.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4.xml"/><Relationship Id="rId5" Type="http://schemas.openxmlformats.org/officeDocument/2006/relationships/image" Target="../media/image9.png"/><Relationship Id="rId4" Type="http://schemas.openxmlformats.org/officeDocument/2006/relationships/image" Target="../media/image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0" name="TextBox 29"/>
          <p:cNvSpPr txBox="1"/>
          <p:nvPr/>
        </p:nvSpPr>
        <p:spPr>
          <a:xfrm>
            <a:off x="763270" y="3794125"/>
            <a:ext cx="5216525" cy="39878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Prepared by Dr. Usama Al-Fendi</a:t>
            </a:r>
          </a:p>
        </p:txBody>
      </p:sp>
      <p:sp>
        <p:nvSpPr>
          <p:cNvPr id="31" name="TextBox 30"/>
          <p:cNvSpPr txBox="1"/>
          <p:nvPr/>
        </p:nvSpPr>
        <p:spPr>
          <a:xfrm>
            <a:off x="378492" y="2335178"/>
            <a:ext cx="5343881" cy="14465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Alexandria" charset="0"/>
                <a:ea typeface="+mn-ea"/>
                <a:cs typeface="Alexandria" charset="0"/>
              </a:rPr>
              <a:t>Managing People and Organizations</a:t>
            </a: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Alexandria" charset="0"/>
                <a:ea typeface="+mn-ea"/>
                <a:cs typeface="Alexandria" charset="0"/>
              </a:rPr>
              <a:t>Orientation Lecture</a:t>
            </a:r>
          </a:p>
        </p:txBody>
      </p:sp>
      <p:sp>
        <p:nvSpPr>
          <p:cNvPr id="46" name="TextBox 45"/>
          <p:cNvSpPr txBox="1"/>
          <p:nvPr/>
        </p:nvSpPr>
        <p:spPr>
          <a:xfrm>
            <a:off x="329269" y="5104240"/>
            <a:ext cx="3922099" cy="707886"/>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MGM603</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Managing People and Organizations</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About the Instructor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3828227"/>
          </a:xfrm>
          <a:prstGeom prst="rect">
            <a:avLst/>
          </a:prstGeom>
          <a:noFill/>
        </p:spPr>
        <p:txBody>
          <a:bodyPr wrap="square" rtlCol="0">
            <a:spAutoFit/>
          </a:bodyPr>
          <a:lstStyle/>
          <a:p>
            <a:pPr>
              <a:lnSpc>
                <a:spcPct val="150000"/>
              </a:lnSpc>
            </a:pPr>
            <a:r>
              <a:rPr lang="en-US" sz="2000" b="1" dirty="0">
                <a:latin typeface="Times New Roman" panose="02020603050405020304" pitchFamily="18" charset="0"/>
                <a:cs typeface="Times New Roman" panose="02020603050405020304" pitchFamily="18" charset="0"/>
              </a:rPr>
              <a:t>Education</a:t>
            </a:r>
          </a:p>
          <a:p>
            <a:pPr>
              <a:lnSpc>
                <a:spcPct val="150000"/>
              </a:lnSpc>
            </a:pPr>
            <a:endParaRPr lang="en-US" dirty="0">
              <a:latin typeface="Times New Roman" panose="02020603050405020304" pitchFamily="18" charset="0"/>
              <a:cs typeface="Times New Roman" panose="02020603050405020304" pitchFamily="18" charset="0"/>
            </a:endParaRPr>
          </a:p>
          <a:p>
            <a:pPr marL="285750" indent="-285750">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Ph. D. in Business Economics/Financial Economics (Assessment: Excellent); University of Jordan, April 2014.</a:t>
            </a:r>
          </a:p>
          <a:p>
            <a:pPr marL="285750" indent="-285750">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MBA, Concentration in Finance, (Assessment: Very Good) University of Jordan, 2008.</a:t>
            </a:r>
          </a:p>
          <a:p>
            <a:pPr marL="285750" indent="-285750">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B.Sc. in Economics and administrative sciences, major in accounting and minor in banking and finance, (Assessment: Excellent); Yarmouk University, 2005.</a:t>
            </a:r>
          </a:p>
          <a:p>
            <a:pPr>
              <a:lnSpc>
                <a:spcPct val="150000"/>
              </a:lnSpc>
            </a:pPr>
            <a:endParaRPr lang="en-US" dirty="0">
              <a:latin typeface="Times New Roman" panose="02020603050405020304" pitchFamily="18" charset="0"/>
              <a:cs typeface="Times New Roman" panose="02020603050405020304" pitchFamily="18"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About the Instructor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3228063"/>
          </a:xfrm>
          <a:prstGeom prst="rect">
            <a:avLst/>
          </a:prstGeom>
          <a:noFill/>
        </p:spPr>
        <p:txBody>
          <a:bodyPr wrap="square" rtlCol="0">
            <a:spAutoFit/>
          </a:bodyPr>
          <a:lstStyle/>
          <a:p>
            <a:pPr>
              <a:lnSpc>
                <a:spcPct val="150000"/>
              </a:lnSpc>
            </a:pPr>
            <a:r>
              <a:rPr lang="en-US" sz="2000" b="1" dirty="0">
                <a:latin typeface="Times New Roman" panose="02020603050405020304" pitchFamily="18" charset="0"/>
                <a:cs typeface="Times New Roman" panose="02020603050405020304" pitchFamily="18" charset="0"/>
              </a:rPr>
              <a:t>Experience</a:t>
            </a:r>
          </a:p>
          <a:p>
            <a:pPr marL="34290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Associate Professor of Risk Management in Faculty of Business and Finance, at American University of Madaba. Sep. 15th 2015 until present. </a:t>
            </a:r>
          </a:p>
          <a:p>
            <a:pPr marL="34290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Head of Insurance and Risk Management Department - Jordan Deposit Insurance Corporation (JODIC), working for JODIC for more than 10 years (November 2005 – March 2016).</a:t>
            </a:r>
          </a:p>
          <a:p>
            <a:pPr>
              <a:lnSpc>
                <a:spcPct val="150000"/>
              </a:lnSpc>
            </a:pPr>
            <a:endParaRPr lang="en-US" dirty="0">
              <a:latin typeface="Times New Roman" panose="02020603050405020304" pitchFamily="18" charset="0"/>
              <a:cs typeface="Times New Roman" panose="02020603050405020304" pitchFamily="18"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5399638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About the Instructor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3689728"/>
          </a:xfrm>
          <a:prstGeom prst="rect">
            <a:avLst/>
          </a:prstGeom>
          <a:noFill/>
        </p:spPr>
        <p:txBody>
          <a:bodyPr wrap="square" rtlCol="0">
            <a:spAutoFit/>
          </a:bodyPr>
          <a:lstStyle/>
          <a:p>
            <a:pPr>
              <a:lnSpc>
                <a:spcPct val="150000"/>
              </a:lnSpc>
            </a:pPr>
            <a:r>
              <a:rPr lang="en-US" sz="2000" b="1" dirty="0">
                <a:latin typeface="Times New Roman" panose="02020603050405020304" pitchFamily="18" charset="0"/>
                <a:cs typeface="Times New Roman" panose="02020603050405020304" pitchFamily="18" charset="0"/>
              </a:rPr>
              <a:t>Consultations and Training</a:t>
            </a:r>
          </a:p>
          <a:p>
            <a:pPr marL="34290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Developing business model for emerging banks which includes establishing risk management department, building the theoretical and practical frame works, setting policy and procedure's guidance, and train the employees on the implementation stage through shadow management Project.</a:t>
            </a:r>
          </a:p>
          <a:p>
            <a:pPr marL="34290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Provided tenths of training courses in the field of risk management, Basel accord, internal control systems, internal auditing and governance.</a:t>
            </a:r>
          </a:p>
          <a:p>
            <a:pPr>
              <a:lnSpc>
                <a:spcPct val="150000"/>
              </a:lnSpc>
            </a:pPr>
            <a:endParaRPr lang="en-US" dirty="0">
              <a:latin typeface="Times New Roman" panose="02020603050405020304" pitchFamily="18" charset="0"/>
              <a:cs typeface="Times New Roman" panose="02020603050405020304" pitchFamily="18"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3725057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390203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Course Description</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2391844"/>
            <a:ext cx="10541000" cy="3268652"/>
          </a:xfrm>
          <a:prstGeom prst="rect">
            <a:avLst/>
          </a:prstGeom>
          <a:noFill/>
        </p:spPr>
        <p:txBody>
          <a:bodyPr wrap="square" rtlCol="0">
            <a:spAutoFit/>
          </a:bodyPr>
          <a:lstStyle/>
          <a:p>
            <a:pPr>
              <a:lnSpc>
                <a:spcPct val="150000"/>
              </a:lnSpc>
            </a:pPr>
            <a:r>
              <a:rPr lang="en-US" sz="2000" dirty="0">
                <a:latin typeface="Times New Roman" panose="02020603050405020304" pitchFamily="18" charset="0"/>
                <a:cs typeface="Times New Roman" panose="02020603050405020304" pitchFamily="18" charset="0"/>
              </a:rPr>
              <a:t>The course will be providing students with existing theoretical concepts of organizational behavior and human aspect in it. Students will gain a better basis for understanding, evaluating, and managing complex organizations. It is intended that student become more perceptive and knowledgeable about a way in which organizational system work and why they may not work; more conscious of the consequences of the choices one makes as a manager, and more confident that they possess the skills required to succeed in a corporate setting. </a:t>
            </a:r>
          </a:p>
          <a:p>
            <a:pPr>
              <a:lnSpc>
                <a:spcPct val="150000"/>
              </a:lnSpc>
            </a:pPr>
            <a:endParaRPr lang="en-US" sz="2000"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390203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Course Description</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2391844"/>
            <a:ext cx="10541000" cy="1883657"/>
          </a:xfrm>
          <a:prstGeom prst="rect">
            <a:avLst/>
          </a:prstGeom>
          <a:noFill/>
        </p:spPr>
        <p:txBody>
          <a:bodyPr wrap="square" rtlCol="0">
            <a:spAutoFit/>
          </a:bodyPr>
          <a:lstStyle/>
          <a:p>
            <a:pPr>
              <a:lnSpc>
                <a:spcPct val="150000"/>
              </a:lnSpc>
            </a:pPr>
            <a:r>
              <a:rPr lang="en-US" sz="2000" dirty="0">
                <a:latin typeface="Times New Roman" panose="02020603050405020304" pitchFamily="18" charset="0"/>
                <a:cs typeface="Times New Roman" panose="02020603050405020304" pitchFamily="18" charset="0"/>
              </a:rPr>
              <a:t> Among learning outcomes related to managing people and organizations, students can develop their research skills; team working skills; communication and collaboration skills; critical thinking; problem-solving; and presentation skills. </a:t>
            </a:r>
          </a:p>
          <a:p>
            <a:pPr>
              <a:lnSpc>
                <a:spcPct val="150000"/>
              </a:lnSpc>
            </a:pPr>
            <a:endParaRPr lang="en-US" sz="2000"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5121626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390203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Course Description</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2391844"/>
            <a:ext cx="10541000" cy="3268652"/>
          </a:xfrm>
          <a:prstGeom prst="rect">
            <a:avLst/>
          </a:prstGeom>
          <a:noFill/>
        </p:spPr>
        <p:txBody>
          <a:bodyPr wrap="square" rtlCol="0">
            <a:spAutoFit/>
          </a:bodyPr>
          <a:lstStyle/>
          <a:p>
            <a:pPr>
              <a:lnSpc>
                <a:spcPct val="150000"/>
              </a:lnSpc>
            </a:pPr>
            <a:r>
              <a:rPr lang="en-US" sz="2000" dirty="0">
                <a:latin typeface="Times New Roman" panose="02020603050405020304" pitchFamily="18" charset="0"/>
                <a:cs typeface="Times New Roman" panose="02020603050405020304" pitchFamily="18" charset="0"/>
              </a:rPr>
              <a:t>Major theories of organizational behavior and the emergence of strategic human resource management as a mechanism for managing people at work in organizations. Concepts of personality, motivation, communication, interpersonal relations, leadership, problem solving, organizational culture and structure, managing change. Processes and practices involved in implementing human resource strategy, such as recruitment, selection, training, and performance management. Practical skills associated with managerial success.</a:t>
            </a:r>
          </a:p>
          <a:p>
            <a:pPr>
              <a:lnSpc>
                <a:spcPct val="150000"/>
              </a:lnSpc>
            </a:pPr>
            <a:endParaRPr lang="en-US" sz="2000"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6269553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390203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Course Outline</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2391844"/>
            <a:ext cx="10541000" cy="2960875"/>
          </a:xfrm>
          <a:prstGeom prst="rect">
            <a:avLst/>
          </a:prstGeom>
          <a:noFill/>
        </p:spPr>
        <p:txBody>
          <a:bodyPr wrap="square" rtlCol="0">
            <a:spAutoFit/>
          </a:bodyPr>
          <a:lstStyle/>
          <a:p>
            <a:pPr marL="342900" indent="-342900">
              <a:lnSpc>
                <a:spcPct val="20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An overview of organizational behavior </a:t>
            </a:r>
          </a:p>
          <a:p>
            <a:pPr marL="342900" indent="-342900">
              <a:lnSpc>
                <a:spcPct val="20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The changing environment of organizations</a:t>
            </a:r>
          </a:p>
          <a:p>
            <a:pPr marL="342900" indent="-342900">
              <a:lnSpc>
                <a:spcPct val="20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Individual characteristics</a:t>
            </a:r>
          </a:p>
          <a:p>
            <a:pPr marL="342900" indent="-342900">
              <a:lnSpc>
                <a:spcPct val="20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Individual values, perceptions, and reactions</a:t>
            </a:r>
          </a:p>
          <a:p>
            <a:pPr>
              <a:lnSpc>
                <a:spcPct val="150000"/>
              </a:lnSpc>
            </a:pPr>
            <a:endParaRPr lang="en-US" sz="2000"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0476080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390203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Course Outline</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2391844"/>
            <a:ext cx="10541000" cy="2960875"/>
          </a:xfrm>
          <a:prstGeom prst="rect">
            <a:avLst/>
          </a:prstGeom>
          <a:noFill/>
        </p:spPr>
        <p:txBody>
          <a:bodyPr wrap="square" rtlCol="0">
            <a:spAutoFit/>
          </a:bodyPr>
          <a:lstStyle/>
          <a:p>
            <a:pPr marL="342900" indent="-342900">
              <a:lnSpc>
                <a:spcPct val="20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Motivating behavior part </a:t>
            </a:r>
          </a:p>
          <a:p>
            <a:pPr marL="342900" indent="-342900">
              <a:lnSpc>
                <a:spcPct val="20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Motivating behavior with work and rewards part </a:t>
            </a:r>
          </a:p>
          <a:p>
            <a:pPr marL="342900" indent="-342900">
              <a:lnSpc>
                <a:spcPct val="20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Groups and teams</a:t>
            </a:r>
          </a:p>
          <a:p>
            <a:pPr marL="342900" indent="-342900">
              <a:lnSpc>
                <a:spcPct val="20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Decision making and problem solving</a:t>
            </a:r>
          </a:p>
          <a:p>
            <a:pPr>
              <a:lnSpc>
                <a:spcPct val="150000"/>
              </a:lnSpc>
            </a:pPr>
            <a:endParaRPr lang="en-US" sz="2000"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6242898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635063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Definitions for Organizational Behavior</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2391844"/>
            <a:ext cx="10541000" cy="1729769"/>
          </a:xfrm>
          <a:prstGeom prst="rect">
            <a:avLst/>
          </a:prstGeom>
          <a:noFill/>
        </p:spPr>
        <p:txBody>
          <a:bodyPr wrap="square" rtlCol="0">
            <a:spAutoFit/>
          </a:bodyPr>
          <a:lstStyle/>
          <a:p>
            <a:pPr marL="342900" indent="-342900">
              <a:lnSpc>
                <a:spcPct val="20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A discipline that deals with the study and application of knowledge about how people as individual and as group act within organizations</a:t>
            </a:r>
          </a:p>
          <a:p>
            <a:pPr>
              <a:lnSpc>
                <a:spcPct val="150000"/>
              </a:lnSpc>
            </a:pPr>
            <a:endParaRPr lang="en-US" sz="2000"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343608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635063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Definitions for Organizational Behavior</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2391844"/>
            <a:ext cx="10541000" cy="2960875"/>
          </a:xfrm>
          <a:prstGeom prst="rect">
            <a:avLst/>
          </a:prstGeom>
          <a:noFill/>
        </p:spPr>
        <p:txBody>
          <a:bodyPr wrap="square" rtlCol="0">
            <a:spAutoFit/>
          </a:bodyPr>
          <a:lstStyle/>
          <a:p>
            <a:pPr marL="342900" indent="-342900">
              <a:lnSpc>
                <a:spcPct val="20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A field of study that investigates the impact that individuals, groups and organizational structure have on behavior within the organization, for the purpose of applying such knowledge towards improving an organizational effectiveness”.</a:t>
            </a:r>
          </a:p>
          <a:p>
            <a:pPr>
              <a:lnSpc>
                <a:spcPct val="200000"/>
              </a:lnSpc>
            </a:pPr>
            <a:r>
              <a:rPr lang="en-US" sz="2000" dirty="0">
                <a:latin typeface="Times New Roman" panose="02020603050405020304" pitchFamily="18" charset="0"/>
                <a:cs typeface="Times New Roman" panose="02020603050405020304" pitchFamily="18" charset="0"/>
              </a:rPr>
              <a:t>Stephen P Robins</a:t>
            </a:r>
          </a:p>
          <a:p>
            <a:pPr>
              <a:lnSpc>
                <a:spcPct val="150000"/>
              </a:lnSpc>
            </a:pPr>
            <a:endParaRPr lang="en-US" sz="2000"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0289676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635063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Definitions for Organizational Behavior</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2391844"/>
            <a:ext cx="10541000" cy="1729769"/>
          </a:xfrm>
          <a:prstGeom prst="rect">
            <a:avLst/>
          </a:prstGeom>
          <a:noFill/>
        </p:spPr>
        <p:txBody>
          <a:bodyPr wrap="square" rtlCol="0">
            <a:spAutoFit/>
          </a:bodyPr>
          <a:lstStyle/>
          <a:p>
            <a:pPr marL="342900" indent="-342900">
              <a:lnSpc>
                <a:spcPct val="20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“Organizational behavior is to understand, predicting and controlling human behavior at work”</a:t>
            </a:r>
          </a:p>
          <a:p>
            <a:pPr>
              <a:lnSpc>
                <a:spcPct val="200000"/>
              </a:lnSpc>
            </a:pPr>
            <a:r>
              <a:rPr lang="en-US" sz="2000" dirty="0">
                <a:latin typeface="Times New Roman" panose="02020603050405020304" pitchFamily="18" charset="0"/>
                <a:cs typeface="Times New Roman" panose="02020603050405020304" pitchFamily="18" charset="0"/>
              </a:rPr>
              <a:t> Fred Luthans</a:t>
            </a:r>
          </a:p>
          <a:p>
            <a:pPr>
              <a:lnSpc>
                <a:spcPct val="150000"/>
              </a:lnSpc>
            </a:pPr>
            <a:endParaRPr lang="en-US" sz="2000"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2746086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635063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Importance of OB</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2391844"/>
            <a:ext cx="10541000" cy="2345322"/>
          </a:xfrm>
          <a:prstGeom prst="rect">
            <a:avLst/>
          </a:prstGeom>
          <a:noFill/>
        </p:spPr>
        <p:txBody>
          <a:bodyPr wrap="square" rtlCol="0">
            <a:spAutoFit/>
          </a:bodyPr>
          <a:lstStyle/>
          <a:p>
            <a:pPr marL="342900" indent="-342900">
              <a:lnSpc>
                <a:spcPct val="20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To learn about yourself and others</a:t>
            </a:r>
          </a:p>
          <a:p>
            <a:pPr marL="342900" indent="-342900">
              <a:lnSpc>
                <a:spcPct val="20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Help you to retain the people who came up with the good ideas</a:t>
            </a:r>
          </a:p>
          <a:p>
            <a:pPr marL="342900" indent="-342900">
              <a:lnSpc>
                <a:spcPct val="20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Solve new problems and adapt to new situations</a:t>
            </a:r>
          </a:p>
          <a:p>
            <a:pPr>
              <a:lnSpc>
                <a:spcPct val="150000"/>
              </a:lnSpc>
            </a:pPr>
            <a:endParaRPr lang="en-US" sz="2000"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4495245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635063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Importance of OB</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2391844"/>
            <a:ext cx="10541000" cy="2345322"/>
          </a:xfrm>
          <a:prstGeom prst="rect">
            <a:avLst/>
          </a:prstGeom>
          <a:noFill/>
        </p:spPr>
        <p:txBody>
          <a:bodyPr wrap="square" rtlCol="0">
            <a:spAutoFit/>
          </a:bodyPr>
          <a:lstStyle/>
          <a:p>
            <a:pPr marL="342900" indent="-342900">
              <a:lnSpc>
                <a:spcPct val="20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OB focuses on improving productivity, reducing absenteeism and turnover, and increasing employee job satisfaction and organizational commitment.</a:t>
            </a:r>
          </a:p>
          <a:p>
            <a:pPr marL="342900" indent="-342900">
              <a:lnSpc>
                <a:spcPct val="200000"/>
              </a:lnSpc>
              <a:buFont typeface="Arial" panose="020B0604020202020204" pitchFamily="34" charset="0"/>
              <a:buChar char="•"/>
            </a:pPr>
            <a:endParaRPr lang="en-US" sz="2000" dirty="0">
              <a:latin typeface="Times New Roman" panose="02020603050405020304" pitchFamily="18" charset="0"/>
              <a:cs typeface="Times New Roman" panose="02020603050405020304" pitchFamily="18" charset="0"/>
            </a:endParaRPr>
          </a:p>
          <a:p>
            <a:pPr>
              <a:lnSpc>
                <a:spcPct val="150000"/>
              </a:lnSpc>
            </a:pPr>
            <a:endParaRPr lang="en-US" sz="2000"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0134068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6F5FCE8C-FD0D-4077-AA32-0BDB44F8F63E}"/>
</file>

<file path=customXml/itemProps2.xml><?xml version="1.0" encoding="utf-8"?>
<ds:datastoreItem xmlns:ds="http://schemas.openxmlformats.org/officeDocument/2006/customXml" ds:itemID="{50ABE9B3-85B2-4804-BEBA-8B4394DD5006}"/>
</file>

<file path=customXml/itemProps3.xml><?xml version="1.0" encoding="utf-8"?>
<ds:datastoreItem xmlns:ds="http://schemas.openxmlformats.org/officeDocument/2006/customXml" ds:itemID="{862DF644-F8C7-4B34-A776-A231E8055779}"/>
</file>

<file path=docProps/app.xml><?xml version="1.0" encoding="utf-8"?>
<Properties xmlns="http://schemas.openxmlformats.org/officeDocument/2006/extended-properties" xmlns:vt="http://schemas.openxmlformats.org/officeDocument/2006/docPropsVTypes">
  <TotalTime>36</TotalTime>
  <Words>710</Words>
  <Application>Microsoft Office PowerPoint</Application>
  <PresentationFormat>Widescreen</PresentationFormat>
  <Paragraphs>93</Paragraphs>
  <Slides>15</Slides>
  <Notes>4</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15</vt:i4>
      </vt:variant>
    </vt:vector>
  </HeadingPairs>
  <TitlesOfParts>
    <vt:vector size="23" baseType="lpstr">
      <vt:lpstr>Alexandria</vt:lpstr>
      <vt:lpstr>Arial</vt:lpstr>
      <vt:lpstr>Calibri</vt:lpstr>
      <vt:lpstr>Calibri Light</vt:lpstr>
      <vt:lpstr>Roboto Light</vt:lpstr>
      <vt:lpstr>Times New Roman</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Osama</cp:lastModifiedBy>
  <cp:revision>24</cp:revision>
  <dcterms:created xsi:type="dcterms:W3CDTF">2023-04-29T09:08:00Z</dcterms:created>
  <dcterms:modified xsi:type="dcterms:W3CDTF">2024-05-31T12:59:35Z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