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2"/>
  </p:notesMasterIdLst>
  <p:sldIdLst>
    <p:sldId id="480" r:id="rId5"/>
    <p:sldId id="549" r:id="rId6"/>
    <p:sldId id="550" r:id="rId7"/>
    <p:sldId id="551" r:id="rId8"/>
    <p:sldId id="552" r:id="rId9"/>
    <p:sldId id="313" r:id="rId10"/>
    <p:sldId id="256" r:id="rId11"/>
    <p:sldId id="481" r:id="rId12"/>
    <p:sldId id="482" r:id="rId13"/>
    <p:sldId id="483" r:id="rId14"/>
    <p:sldId id="484" r:id="rId15"/>
    <p:sldId id="485" r:id="rId16"/>
    <p:sldId id="486" r:id="rId17"/>
    <p:sldId id="487" r:id="rId18"/>
    <p:sldId id="488" r:id="rId19"/>
    <p:sldId id="489" r:id="rId20"/>
    <p:sldId id="490" r:id="rId21"/>
    <p:sldId id="491" r:id="rId22"/>
    <p:sldId id="492" r:id="rId23"/>
    <p:sldId id="493" r:id="rId24"/>
    <p:sldId id="494" r:id="rId25"/>
    <p:sldId id="495" r:id="rId26"/>
    <p:sldId id="496" r:id="rId27"/>
    <p:sldId id="497" r:id="rId28"/>
    <p:sldId id="498" r:id="rId29"/>
    <p:sldId id="499" r:id="rId30"/>
    <p:sldId id="500" r:id="rId31"/>
    <p:sldId id="501" r:id="rId32"/>
    <p:sldId id="502" r:id="rId33"/>
    <p:sldId id="503" r:id="rId34"/>
    <p:sldId id="504" r:id="rId35"/>
    <p:sldId id="505" r:id="rId36"/>
    <p:sldId id="506" r:id="rId37"/>
    <p:sldId id="507" r:id="rId38"/>
    <p:sldId id="508" r:id="rId39"/>
    <p:sldId id="509" r:id="rId40"/>
    <p:sldId id="510" r:id="rId41"/>
    <p:sldId id="511" r:id="rId42"/>
    <p:sldId id="512" r:id="rId43"/>
    <p:sldId id="513" r:id="rId44"/>
    <p:sldId id="514" r:id="rId45"/>
    <p:sldId id="515" r:id="rId46"/>
    <p:sldId id="516" r:id="rId47"/>
    <p:sldId id="517" r:id="rId48"/>
    <p:sldId id="518" r:id="rId49"/>
    <p:sldId id="519" r:id="rId50"/>
    <p:sldId id="530" r:id="rId51"/>
    <p:sldId id="531" r:id="rId52"/>
    <p:sldId id="532" r:id="rId53"/>
    <p:sldId id="533" r:id="rId54"/>
    <p:sldId id="534" r:id="rId55"/>
    <p:sldId id="535" r:id="rId56"/>
    <p:sldId id="536" r:id="rId57"/>
    <p:sldId id="537" r:id="rId58"/>
    <p:sldId id="538" r:id="rId59"/>
    <p:sldId id="539" r:id="rId60"/>
    <p:sldId id="540" r:id="rId61"/>
    <p:sldId id="541" r:id="rId62"/>
    <p:sldId id="542" r:id="rId63"/>
    <p:sldId id="543" r:id="rId64"/>
    <p:sldId id="544" r:id="rId65"/>
    <p:sldId id="545" r:id="rId66"/>
    <p:sldId id="546" r:id="rId67"/>
    <p:sldId id="547" r:id="rId68"/>
    <p:sldId id="548" r:id="rId69"/>
    <p:sldId id="529" r:id="rId70"/>
    <p:sldId id="349" r:id="rId7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49"/>
            <p14:sldId id="550"/>
            <p14:sldId id="551"/>
            <p14:sldId id="552"/>
            <p14:sldId id="313"/>
            <p14:sldId id="256"/>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29"/>
            <p14:sldId id="349"/>
          </p14:sldIdLst>
        </p14:section>
        <p14:section name="Untitled Section" id="{2F6AD2C2-46A9-4BC4-94FF-3A698A8E8EFB}">
          <p14:sldIdLst/>
        </p14:section>
      </p14:sectionLst>
    </p:ex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6" d="100"/>
          <a:sy n="66" d="100"/>
        </p:scale>
        <p:origin x="-792" y="-37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slide" Target="slide67.xml"/><Relationship Id="rId4" Type="http://schemas.openxmlformats.org/officeDocument/2006/relationships/slide" Target="slide7.xml"/></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3.emf"/><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5.emf"/></Relationships>
</file>

<file path=ppt/slides/_rels/slide12.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9.emf"/></Relationships>
</file>

<file path=ppt/slides/_rels/slide15.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1.emf"/></Relationships>
</file>

<file path=ppt/slides/_rels/slide16.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2.emf"/></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6.emf"/></Relationships>
</file>

<file path=ppt/slides/_rels/slide19.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9.emf"/><Relationship Id="rId4" Type="http://schemas.openxmlformats.org/officeDocument/2006/relationships/image" Target="../media/image28.emf"/></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2.emf"/><Relationship Id="rId4" Type="http://schemas.openxmlformats.org/officeDocument/2006/relationships/image" Target="../media/image31.emf"/></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40.emf"/></Relationships>
</file>

<file path=ppt/slides/_rels/slide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28.xml.rels><?xml version="1.0" encoding="UTF-8" standalone="yes"?>
<Relationships xmlns="http://schemas.openxmlformats.org/package/2006/relationships"><Relationship Id="rId3" Type="http://schemas.openxmlformats.org/officeDocument/2006/relationships/image" Target="../media/image43.emf"/><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2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48.png"/></Relationships>
</file>

<file path=ppt/slides/_rels/slide30.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52.png"/></Relationships>
</file>

<file path=ppt/slides/_rels/slide3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62.png"/></Relationships>
</file>

<file path=ppt/slides/_rels/slide4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66.emf"/><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87.png"/><Relationship Id="rId7" Type="http://schemas.openxmlformats.org/officeDocument/2006/relationships/image" Target="../media/image88.png"/><Relationship Id="rId2" Type="http://schemas.openxmlformats.org/officeDocument/2006/relationships/image" Target="../media/image86.jpeg"/><Relationship Id="rId1" Type="http://schemas.openxmlformats.org/officeDocument/2006/relationships/slideLayout" Target="../slideLayouts/slideLayout14.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0" y="1663941"/>
            <a:ext cx="6155548" cy="1200329"/>
          </a:xfrm>
          <a:prstGeom prst="rect">
            <a:avLst/>
          </a:prstGeom>
          <a:noFill/>
        </p:spPr>
        <p:txBody>
          <a:bodyPr wrap="square" rtlCol="0">
            <a:spAutoFit/>
          </a:bodyPr>
          <a:lstStyle/>
          <a:p>
            <a:pPr algn="ctr" rtl="1"/>
            <a:r>
              <a:rPr lang="ar-OM" sz="3600" b="1" dirty="0" smtClean="0">
                <a:solidFill>
                  <a:srgbClr val="00B0F0"/>
                </a:solidFill>
                <a:latin typeface="Times New Roman" panose="02020603050405020304" pitchFamily="18" charset="0"/>
                <a:cs typeface="Times New Roman" panose="02020603050405020304" pitchFamily="18" charset="0"/>
              </a:rPr>
              <a:t>ال</a:t>
            </a:r>
            <a:r>
              <a:rPr lang="ar-EG" sz="3600" b="1" dirty="0" smtClean="0">
                <a:solidFill>
                  <a:srgbClr val="00B0F0"/>
                </a:solidFill>
                <a:latin typeface="Times New Roman" panose="02020603050405020304" pitchFamily="18" charset="0"/>
                <a:cs typeface="Times New Roman" panose="02020603050405020304" pitchFamily="18" charset="0"/>
              </a:rPr>
              <a:t>محاضرة </a:t>
            </a:r>
            <a:r>
              <a:rPr lang="ar-OM" sz="3600" b="1" dirty="0" err="1" smtClean="0">
                <a:solidFill>
                  <a:srgbClr val="00B0F0"/>
                </a:solidFill>
                <a:latin typeface="Times New Roman" panose="02020603050405020304" pitchFamily="18" charset="0"/>
                <a:cs typeface="Times New Roman" panose="02020603050405020304" pitchFamily="18" charset="0"/>
              </a:rPr>
              <a:t>الإستر</a:t>
            </a:r>
            <a:r>
              <a:rPr lang="ar-EG" sz="3600" b="1" dirty="0" smtClean="0">
                <a:solidFill>
                  <a:srgbClr val="00B0F0"/>
                </a:solidFill>
                <a:latin typeface="Times New Roman" panose="02020603050405020304" pitchFamily="18" charset="0"/>
                <a:cs typeface="Times New Roman" panose="02020603050405020304" pitchFamily="18" charset="0"/>
              </a:rPr>
              <a:t>شاديه لمقرر :</a:t>
            </a:r>
          </a:p>
          <a:p>
            <a:pPr algn="ctr" rtl="1"/>
            <a:r>
              <a:rPr lang="ar-EG" sz="3600" b="1" dirty="0" smtClean="0">
                <a:solidFill>
                  <a:srgbClr val="00B0F0"/>
                </a:solidFill>
                <a:latin typeface="Times New Roman" panose="02020603050405020304" pitchFamily="18" charset="0"/>
                <a:cs typeface="Times New Roman" panose="02020603050405020304" pitchFamily="18" charset="0"/>
              </a:rPr>
              <a:t>دراسات نقدية 1</a:t>
            </a:r>
            <a:r>
              <a:rPr lang="ar-OM" sz="3600" b="1" dirty="0" smtClean="0">
                <a:solidFill>
                  <a:srgbClr val="00B0F0"/>
                </a:solidFill>
                <a:latin typeface="Times New Roman" panose="02020603050405020304" pitchFamily="18" charset="0"/>
                <a:cs typeface="Times New Roman" panose="02020603050405020304" pitchFamily="18" charset="0"/>
              </a:rPr>
              <a:t>- برنامج </a:t>
            </a:r>
            <a:r>
              <a:rPr lang="ar-OM" sz="3600" b="1" dirty="0" err="1" smtClean="0">
                <a:solidFill>
                  <a:srgbClr val="00B0F0"/>
                </a:solidFill>
                <a:latin typeface="Times New Roman" panose="02020603050405020304" pitchFamily="18" charset="0"/>
                <a:cs typeface="Times New Roman" panose="02020603050405020304" pitchFamily="18" charset="0"/>
              </a:rPr>
              <a:t>الدكتوراة</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406400" y="3512457"/>
            <a:ext cx="5413829" cy="176030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OM" sz="2800" b="1" dirty="0" smtClean="0">
              <a:solidFill>
                <a:schemeClr val="tx1"/>
              </a:solidFill>
              <a:latin typeface="Times New Roman" panose="02020603050405020304" pitchFamily="18" charset="0"/>
              <a:cs typeface="Times New Roman" panose="02020603050405020304" pitchFamily="18" charset="0"/>
            </a:endParaRPr>
          </a:p>
          <a:p>
            <a:pPr algn="ctr"/>
            <a:r>
              <a:rPr lang="ar-OM" sz="2800" b="1" dirty="0" smtClean="0">
                <a:solidFill>
                  <a:schemeClr val="tx1"/>
                </a:solidFill>
                <a:latin typeface="Times New Roman" panose="02020603050405020304" pitchFamily="18" charset="0"/>
                <a:cs typeface="Times New Roman" panose="02020603050405020304" pitchFamily="18" charset="0"/>
              </a:rPr>
              <a:t>إعداد :</a:t>
            </a:r>
          </a:p>
          <a:p>
            <a:pPr algn="ctr"/>
            <a:r>
              <a:rPr lang="ar-EG" sz="2800" b="1" dirty="0" smtClean="0">
                <a:solidFill>
                  <a:schemeClr val="tx1"/>
                </a:solidFill>
                <a:latin typeface="Times New Roman" panose="02020603050405020304" pitchFamily="18" charset="0"/>
                <a:cs typeface="Times New Roman" panose="02020603050405020304" pitchFamily="18" charset="0"/>
              </a:rPr>
              <a:t> </a:t>
            </a:r>
            <a:r>
              <a:rPr lang="ar-EG" sz="2800" b="1" dirty="0">
                <a:solidFill>
                  <a:schemeClr val="tx1"/>
                </a:solidFill>
                <a:latin typeface="Times New Roman" panose="02020603050405020304" pitchFamily="18" charset="0"/>
                <a:cs typeface="Times New Roman" panose="02020603050405020304" pitchFamily="18" charset="0"/>
              </a:rPr>
              <a:t>دكتور / عادل عصام رأفت محمد داود</a:t>
            </a:r>
          </a:p>
          <a:p>
            <a:pPr algn="ctr"/>
            <a:r>
              <a:rPr lang="ar-EG" sz="2800" b="1" dirty="0">
                <a:solidFill>
                  <a:schemeClr val="tx1"/>
                </a:solidFill>
                <a:latin typeface="Times New Roman" panose="02020603050405020304" pitchFamily="18" charset="0"/>
                <a:cs typeface="Times New Roman" panose="02020603050405020304" pitchFamily="18" charset="0"/>
              </a:rPr>
              <a:t>أستاذ إدارة الأعمال المساعد </a:t>
            </a:r>
            <a:endParaRPr lang="en-US" sz="2800" b="1" dirty="0">
              <a:solidFill>
                <a:schemeClr val="tx1"/>
              </a:solidFill>
              <a:latin typeface="Times New Roman" panose="02020603050405020304" pitchFamily="18" charset="0"/>
              <a:cs typeface="Times New Roman" panose="02020603050405020304" pitchFamily="18" charset="0"/>
            </a:endParaRPr>
          </a:p>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Rectangle: Rounded Corners 33"/>
          <p:cNvSpPr/>
          <p:nvPr/>
        </p:nvSpPr>
        <p:spPr>
          <a:xfrm>
            <a:off x="1465943" y="5384152"/>
            <a:ext cx="3352800" cy="106019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800" b="1" dirty="0" smtClean="0">
              <a:solidFill>
                <a:schemeClr val="tx1"/>
              </a:solidFill>
              <a:latin typeface="Times New Roman" panose="02020603050405020304" pitchFamily="18" charset="0"/>
              <a:cs typeface="Times New Roman" panose="02020603050405020304" pitchFamily="18" charset="0"/>
            </a:endParaRPr>
          </a:p>
          <a:p>
            <a:pPr algn="ctr"/>
            <a:r>
              <a:rPr lang="en-GB" sz="2800" b="1" dirty="0">
                <a:solidFill>
                  <a:schemeClr val="tx1"/>
                </a:solidFill>
                <a:latin typeface="Times New Roman" panose="02020603050405020304" pitchFamily="18" charset="0"/>
                <a:cs typeface="Times New Roman" panose="02020603050405020304" pitchFamily="18" charset="0"/>
              </a:rPr>
              <a:t>:</a:t>
            </a:r>
            <a:r>
              <a:rPr lang="ar-EG" sz="2800" b="1" dirty="0" smtClean="0">
                <a:solidFill>
                  <a:schemeClr val="tx1"/>
                </a:solidFill>
                <a:latin typeface="Times New Roman" panose="02020603050405020304" pitchFamily="18" charset="0"/>
                <a:cs typeface="Times New Roman" panose="02020603050405020304" pitchFamily="18" charset="0"/>
              </a:rPr>
              <a:t>العام الأكاديمي</a:t>
            </a:r>
          </a:p>
          <a:p>
            <a:pPr algn="ctr"/>
            <a:r>
              <a:rPr lang="ar-EG" sz="2800" b="1" dirty="0" smtClean="0">
                <a:solidFill>
                  <a:schemeClr val="tx1"/>
                </a:solidFill>
                <a:latin typeface="Times New Roman" panose="02020603050405020304" pitchFamily="18" charset="0"/>
                <a:cs typeface="Times New Roman" panose="02020603050405020304" pitchFamily="18" charset="0"/>
              </a:rPr>
              <a:t>2025/ 2024</a:t>
            </a:r>
            <a:endParaRPr lang="en-US" sz="2800" b="1" dirty="0">
              <a:solidFill>
                <a:schemeClr val="tx1"/>
              </a:solidFill>
              <a:latin typeface="Times New Roman" panose="02020603050405020304" pitchFamily="18" charset="0"/>
              <a:cs typeface="Times New Roman" panose="02020603050405020304" pitchFamily="18" charset="0"/>
            </a:endParaRPr>
          </a:p>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72045"/>
    </mc:Choice>
    <mc:Fallback xmlns="">
      <p:transition spd="slow" advTm="27204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ربع نص 3"/>
          <p:cNvSpPr txBox="1"/>
          <p:nvPr/>
        </p:nvSpPr>
        <p:spPr>
          <a:xfrm>
            <a:off x="420914" y="0"/>
            <a:ext cx="11611429" cy="7355860"/>
          </a:xfrm>
          <a:prstGeom prst="rect">
            <a:avLst/>
          </a:prstGeom>
          <a:noFill/>
        </p:spPr>
        <p:txBody>
          <a:bodyPr wrap="square" rtlCol="0">
            <a:spAutoFit/>
          </a:bodyPr>
          <a:lstStyle/>
          <a:p>
            <a:pPr algn="just" rtl="1">
              <a:lnSpc>
                <a:spcPct val="200000"/>
              </a:lnSpc>
            </a:pPr>
            <a:r>
              <a:rPr lang="en-US" sz="2000" b="1" dirty="0" smtClean="0">
                <a:solidFill>
                  <a:schemeClr val="accent1">
                    <a:lumMod val="75000"/>
                  </a:schemeClr>
                </a:solidFill>
              </a:rPr>
              <a:t>1</a:t>
            </a:r>
            <a:r>
              <a:rPr lang="en-US" sz="2000" b="1" dirty="0">
                <a:solidFill>
                  <a:schemeClr val="accent1">
                    <a:lumMod val="75000"/>
                  </a:schemeClr>
                </a:solidFill>
              </a:rPr>
              <a:t>. </a:t>
            </a:r>
            <a:r>
              <a:rPr lang="ar-OM" sz="2000" b="1" dirty="0">
                <a:solidFill>
                  <a:schemeClr val="accent1">
                    <a:lumMod val="75000"/>
                  </a:schemeClr>
                </a:solidFill>
              </a:rPr>
              <a:t>مقدمة في النقد </a:t>
            </a:r>
            <a:r>
              <a:rPr lang="ar-OM" sz="2000" b="1" dirty="0" smtClean="0">
                <a:solidFill>
                  <a:schemeClr val="accent1">
                    <a:lumMod val="75000"/>
                  </a:schemeClr>
                </a:solidFill>
              </a:rPr>
              <a:t>العلمي</a:t>
            </a:r>
            <a:r>
              <a:rPr lang="ar-EG" sz="2000" b="1" dirty="0" smtClean="0">
                <a:solidFill>
                  <a:schemeClr val="accent1">
                    <a:lumMod val="75000"/>
                  </a:schemeClr>
                </a:solidFill>
              </a:rPr>
              <a:t> :</a:t>
            </a:r>
            <a:endParaRPr lang="ar-OM" sz="2000" b="1" dirty="0">
              <a:solidFill>
                <a:schemeClr val="accent1">
                  <a:lumMod val="75000"/>
                </a:schemeClr>
              </a:solidFill>
            </a:endParaRPr>
          </a:p>
          <a:p>
            <a:pPr algn="just" rtl="1">
              <a:lnSpc>
                <a:spcPct val="200000"/>
              </a:lnSpc>
            </a:pPr>
            <a:r>
              <a:rPr lang="ar-OM" b="1" dirty="0"/>
              <a:t>تعريف النقد العلمي وأهميته في البحث الأكاديمي: النقد العلمي هو عملية دقيقة تهدف إلى تحليل وتقييم الدراسات والأبحاث الأكاديمية بطريقة منهجية وموضوعية. تهدف هذه العملية إلى التحقق من جودة البحث، ومدى توافقه مع المعايير الأكاديمية، وتحديد ما إذا كانت نتائجه وتوصياته دقيقة وموثوقة. أهميته تتجلى في تحسين مستوى البحث العلمي، منع انتشار الأخطاء أو المعلومات المضللة، وتوجيه الباحثين نحو تقديم بحوث أكثر عمقًا وابتكارًا</a:t>
            </a:r>
            <a:r>
              <a:rPr lang="ar-OM" b="1" dirty="0" smtClean="0"/>
              <a:t>.</a:t>
            </a:r>
            <a:endParaRPr lang="ar-OM" b="1" dirty="0"/>
          </a:p>
          <a:p>
            <a:pPr algn="just" rtl="1">
              <a:lnSpc>
                <a:spcPct val="200000"/>
              </a:lnSpc>
            </a:pPr>
            <a:r>
              <a:rPr lang="ar-OM" b="1" dirty="0">
                <a:solidFill>
                  <a:schemeClr val="accent1">
                    <a:lumMod val="75000"/>
                  </a:schemeClr>
                </a:solidFill>
              </a:rPr>
              <a:t>أنواع النقد</a:t>
            </a:r>
            <a:r>
              <a:rPr lang="ar-OM" b="1" dirty="0" smtClean="0">
                <a:solidFill>
                  <a:schemeClr val="accent1">
                    <a:lumMod val="75000"/>
                  </a:schemeClr>
                </a:solidFill>
              </a:rPr>
              <a:t>:</a:t>
            </a:r>
            <a:endParaRPr lang="ar-OM" b="1" dirty="0">
              <a:solidFill>
                <a:schemeClr val="accent1">
                  <a:lumMod val="75000"/>
                </a:schemeClr>
              </a:solidFill>
            </a:endParaRPr>
          </a:p>
          <a:p>
            <a:pPr algn="just" rtl="1">
              <a:lnSpc>
                <a:spcPct val="200000"/>
              </a:lnSpc>
            </a:pPr>
            <a:r>
              <a:rPr lang="ar-OM" b="1" dirty="0"/>
              <a:t>نقد التقييمات: هذا النوع من النقد يركز على الطريقة التي تم بها تقييم الدراسات. على سبيل المثال، هل تم استخدام معايير عادلة ومناسبة في تقييم جودة البحث؟ قد يشمل هذا نقد أدوات القياس المستخدمة، مثل الاستبيانات أو التجارب، للتأكد من أن التقييم قد تم بشكل دقيق</a:t>
            </a:r>
            <a:r>
              <a:rPr lang="ar-OM" b="1" dirty="0" smtClean="0"/>
              <a:t>.</a:t>
            </a:r>
            <a:endParaRPr lang="ar-OM" b="1" dirty="0"/>
          </a:p>
          <a:p>
            <a:pPr algn="just" rtl="1">
              <a:lnSpc>
                <a:spcPct val="200000"/>
              </a:lnSpc>
            </a:pPr>
            <a:r>
              <a:rPr lang="ar-OM" b="1" dirty="0">
                <a:solidFill>
                  <a:schemeClr val="accent1">
                    <a:lumMod val="75000"/>
                  </a:schemeClr>
                </a:solidFill>
              </a:rPr>
              <a:t>نقد التحليل: </a:t>
            </a:r>
            <a:r>
              <a:rPr lang="ar-OM" b="1" dirty="0"/>
              <a:t>يختص هذا النقد بالطرق التي استخدمت لتحليل البيانات أو المعلومات في الدراسة. على سبيل المثال، إذا كانت الدراسة تعتمد على التحليل الإحصائي، يتم فحص ما إذا كانت الطرق المستخدمة صحيحة، مناسبة، وتؤدي إلى نتائج موثوقة. إذا كانت الدراسة تعتمد على التحليل النوعي، يتم فحص كيفية تحليل البيانات مثل المقابلات أو الملاحظات.</a:t>
            </a:r>
          </a:p>
          <a:p>
            <a:pPr algn="just" rtl="1">
              <a:lnSpc>
                <a:spcPct val="150000"/>
              </a:lnSpc>
            </a:pPr>
            <a:r>
              <a:rPr lang="ar-OM" b="1" dirty="0" smtClean="0"/>
              <a:t>نقد النتائج</a:t>
            </a:r>
            <a:r>
              <a:rPr lang="ar-OM" b="1" dirty="0"/>
              <a:t>: في هذا النوع، يتم التحقق من مدى دقة ومصداقية النتائج التي توصل إليها الباحث. هل النتائج مستندة إلى أدلة قوية؟ هل تم تفسير البيانات بطريقة صحيحة؟ كما يشمل التأكد من عدم وجود استنتاجات مبالغ فيها أو غير مدعومة بالدليل.</a:t>
            </a:r>
            <a:r>
              <a:rPr lang="ar-EG" b="1" dirty="0"/>
              <a:t>  </a:t>
            </a:r>
            <a:endParaRPr lang="ar-OM" b="1" dirty="0"/>
          </a:p>
          <a:p>
            <a:pPr algn="just" rtl="1">
              <a:lnSpc>
                <a:spcPct val="200000"/>
              </a:lnSpc>
            </a:pPr>
            <a:endParaRPr lang="ar-OM" b="1" dirty="0"/>
          </a:p>
        </p:txBody>
      </p:sp>
      <p:sp>
        <p:nvSpPr>
          <p:cNvPr id="5" name="TextBox 1"/>
          <p:cNvSpPr txBox="1"/>
          <p:nvPr/>
        </p:nvSpPr>
        <p:spPr>
          <a:xfrm>
            <a:off x="9416143" y="6401752"/>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971" y="-157926"/>
            <a:ext cx="2305141" cy="1076343"/>
          </a:xfrm>
          <a:prstGeom prst="rect">
            <a:avLst/>
          </a:prstGeom>
        </p:spPr>
      </p:pic>
      <p:sp>
        <p:nvSpPr>
          <p:cNvPr id="7" name="Rectangle 27"/>
          <p:cNvSpPr/>
          <p:nvPr/>
        </p:nvSpPr>
        <p:spPr>
          <a:xfrm>
            <a:off x="2407112" y="33452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54282280"/>
      </p:ext>
    </p:extLst>
  </p:cSld>
  <p:clrMapOvr>
    <a:masterClrMapping/>
  </p:clrMapOvr>
  <mc:AlternateContent xmlns:mc="http://schemas.openxmlformats.org/markup-compatibility/2006" xmlns:p14="http://schemas.microsoft.com/office/powerpoint/2010/main">
    <mc:Choice Requires="p14">
      <p:transition spd="slow" p14:dur="2000" advTm="146279"/>
    </mc:Choice>
    <mc:Fallback xmlns="">
      <p:transition spd="slow" advTm="14627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p:cNvSpPr txBox="1"/>
          <p:nvPr/>
        </p:nvSpPr>
        <p:spPr>
          <a:xfrm>
            <a:off x="449943" y="261257"/>
            <a:ext cx="11567886" cy="6555641"/>
          </a:xfrm>
          <a:prstGeom prst="rect">
            <a:avLst/>
          </a:prstGeom>
          <a:noFill/>
        </p:spPr>
        <p:txBody>
          <a:bodyPr wrap="square" rtlCol="0">
            <a:spAutoFit/>
          </a:bodyPr>
          <a:lstStyle/>
          <a:p>
            <a:pPr algn="r" rtl="1"/>
            <a:r>
              <a:rPr lang="ar-OM" sz="2400" b="1" dirty="0">
                <a:solidFill>
                  <a:schemeClr val="accent1">
                    <a:lumMod val="75000"/>
                  </a:schemeClr>
                </a:solidFill>
              </a:rPr>
              <a:t>2. مناهج البحث العلمي</a:t>
            </a:r>
          </a:p>
          <a:p>
            <a:pPr algn="r" rtl="1"/>
            <a:endParaRPr lang="ar-OM" sz="2400" b="1" dirty="0"/>
          </a:p>
          <a:p>
            <a:pPr algn="r" rtl="1"/>
            <a:r>
              <a:rPr lang="ar-OM" sz="2400" b="1" dirty="0">
                <a:solidFill>
                  <a:schemeClr val="accent1">
                    <a:lumMod val="75000"/>
                  </a:schemeClr>
                </a:solidFill>
              </a:rPr>
              <a:t>مناهج البحث الكمي والنوعي:</a:t>
            </a:r>
          </a:p>
          <a:p>
            <a:pPr algn="r" rtl="1"/>
            <a:endParaRPr lang="ar-OM" sz="2400" b="1" dirty="0"/>
          </a:p>
          <a:p>
            <a:pPr algn="r" rtl="1"/>
            <a:r>
              <a:rPr lang="ar-OM" sz="2400" b="1" dirty="0">
                <a:solidFill>
                  <a:schemeClr val="accent1">
                    <a:lumMod val="75000"/>
                  </a:schemeClr>
                </a:solidFill>
              </a:rPr>
              <a:t>البحث الكمي: </a:t>
            </a:r>
            <a:r>
              <a:rPr lang="ar-OM" sz="2400" b="1" dirty="0"/>
              <a:t>يعتمد البحث الكمي على البيانات العددية والتحليل الإحصائي لاستخلاص النتائج. عادةً ما يكون هذا النوع من الأبحاث مناسبًا للعلوم الطبيعية والاجتماعية، مثل البيولوجيا، الفيزياء، أو الاقتصاد. يعتمد على جمع بيانات كبيرة الحجم من أجل الوصول إلى استنتاجات عامة.</a:t>
            </a:r>
          </a:p>
          <a:p>
            <a:pPr algn="r" rtl="1"/>
            <a:endParaRPr lang="ar-OM" sz="2400" b="1" dirty="0"/>
          </a:p>
          <a:p>
            <a:pPr algn="r" rtl="1"/>
            <a:r>
              <a:rPr lang="ar-OM" sz="2400" b="1" dirty="0">
                <a:solidFill>
                  <a:schemeClr val="accent1">
                    <a:lumMod val="75000"/>
                  </a:schemeClr>
                </a:solidFill>
              </a:rPr>
              <a:t>البحث النوعي: </a:t>
            </a:r>
            <a:r>
              <a:rPr lang="ar-OM" sz="2400" b="1" dirty="0"/>
              <a:t>يركز البحث النوعي على فهم الظواهر المعقدة من خلال استكشافها بعمق. يستخدم هذا المنهج المقابلات المفتوحة، والملاحظات الميدانية، وتحليل النصوص والأفلام. الهدف هنا ليس الوصول إلى استنتاجات عددية، بل الوصول إلى فهم معمق للموضوع قيد الدراسة.</a:t>
            </a:r>
          </a:p>
          <a:p>
            <a:pPr algn="r" rtl="1"/>
            <a:endParaRPr lang="ar-OM" sz="2400" b="1" dirty="0"/>
          </a:p>
          <a:p>
            <a:pPr algn="r" rtl="1"/>
            <a:r>
              <a:rPr lang="ar-OM" sz="2400" b="1" dirty="0">
                <a:solidFill>
                  <a:schemeClr val="accent1">
                    <a:lumMod val="75000"/>
                  </a:schemeClr>
                </a:solidFill>
              </a:rPr>
              <a:t>كيفية تقييم صلاحية وموثوقية المنهجية المستخدمة في البحوث: </a:t>
            </a:r>
            <a:r>
              <a:rPr lang="ar-OM" sz="2400" b="1" dirty="0"/>
              <a:t>تقييم صلاحية المنهجية يشير إلى مدى ملاءمة الطريقة التي تم اختيارها لتحقيق أهداف البحث. هل الطريقة المختارة هي الأنسب للإجابة على سؤال البحث؟ أما تقييم الموثوقية، فيشير إلى مدى ثبات نتائج البحث عند تكرار الدراسة بنفس الظروف. منهجية البحث التي تتمتع بصلاحية وموثوقية عاليتين تعتبر منهجية قوية وفعالة.</a:t>
            </a:r>
          </a:p>
          <a:p>
            <a:pPr algn="r"/>
            <a:endParaRPr lang="ar-OM" dirty="0"/>
          </a:p>
          <a:p>
            <a:pPr algn="r"/>
            <a:endParaRPr lang="ar-OM" dirty="0"/>
          </a:p>
        </p:txBody>
      </p:sp>
      <p:sp>
        <p:nvSpPr>
          <p:cNvPr id="4" name="TextBox 1"/>
          <p:cNvSpPr txBox="1"/>
          <p:nvPr/>
        </p:nvSpPr>
        <p:spPr>
          <a:xfrm>
            <a:off x="9264625" y="6486117"/>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971" y="-157926"/>
            <a:ext cx="2305141" cy="1076343"/>
          </a:xfrm>
          <a:prstGeom prst="rect">
            <a:avLst/>
          </a:prstGeom>
        </p:spPr>
      </p:pic>
      <p:sp>
        <p:nvSpPr>
          <p:cNvPr id="6" name="Rectangle 27"/>
          <p:cNvSpPr/>
          <p:nvPr/>
        </p:nvSpPr>
        <p:spPr>
          <a:xfrm>
            <a:off x="2407112" y="334526"/>
            <a:ext cx="73319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80397240"/>
      </p:ext>
    </p:extLst>
  </p:cSld>
  <p:clrMapOvr>
    <a:masterClrMapping/>
  </p:clrMapOvr>
  <mc:AlternateContent xmlns:mc="http://schemas.openxmlformats.org/markup-compatibility/2006" xmlns:p14="http://schemas.microsoft.com/office/powerpoint/2010/main">
    <mc:Choice Requires="p14">
      <p:transition spd="slow" p14:dur="2000" advTm="99963"/>
    </mc:Choice>
    <mc:Fallback xmlns="">
      <p:transition spd="slow" advTm="99963"/>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p:cNvSpPr txBox="1"/>
          <p:nvPr/>
        </p:nvSpPr>
        <p:spPr>
          <a:xfrm>
            <a:off x="595086" y="174171"/>
            <a:ext cx="11408229" cy="5970865"/>
          </a:xfrm>
          <a:prstGeom prst="rect">
            <a:avLst/>
          </a:prstGeom>
          <a:noFill/>
        </p:spPr>
        <p:txBody>
          <a:bodyPr wrap="square" rtlCol="0">
            <a:spAutoFit/>
          </a:bodyPr>
          <a:lstStyle/>
          <a:p>
            <a:pPr algn="just" rtl="1"/>
            <a:r>
              <a:rPr lang="ar-OM" sz="2800" b="1" dirty="0">
                <a:solidFill>
                  <a:schemeClr val="accent1">
                    <a:lumMod val="75000"/>
                  </a:schemeClr>
                </a:solidFill>
              </a:rPr>
              <a:t>3. تحليل البحوث</a:t>
            </a:r>
          </a:p>
          <a:p>
            <a:pPr algn="just" rtl="1"/>
            <a:endParaRPr lang="ar-OM" sz="2800" b="1" dirty="0"/>
          </a:p>
          <a:p>
            <a:pPr algn="just" rtl="1"/>
            <a:r>
              <a:rPr lang="ar-OM" sz="2800" b="1" dirty="0">
                <a:solidFill>
                  <a:schemeClr val="accent1">
                    <a:lumMod val="75000"/>
                  </a:schemeClr>
                </a:solidFill>
              </a:rPr>
              <a:t>كيفية تحليل الدراسات السابقة: </a:t>
            </a:r>
            <a:r>
              <a:rPr lang="ar-OM" sz="2800" b="1" dirty="0"/>
              <a:t>تحليل الدراسات السابقة هو جزء مهم من أي بحث علمي، حيث يساعد الباحث على فهم مدى التقدم الذي تم إحرازه في مجال معين، وما هي الفجوات الموجودة التي تحتاج إلى استكشاف. عملية التحليل تتضمن قراءة الدراسات بشكل نقدي لتحديد نقاط القوة والضعف، وفهم كيفية تأثير النتائج على المجال الأكاديمي. يجب على الباحثين تقييم كيفية تصميم الدراسات السابقة، ونوعية العينات المستخدمة، وتحليل البيانات.</a:t>
            </a:r>
          </a:p>
          <a:p>
            <a:pPr algn="just" rtl="1"/>
            <a:endParaRPr lang="ar-OM" sz="2800" b="1" dirty="0"/>
          </a:p>
          <a:p>
            <a:pPr algn="just" rtl="1"/>
            <a:r>
              <a:rPr lang="ar-OM" sz="2800" b="1" dirty="0">
                <a:solidFill>
                  <a:schemeClr val="accent1">
                    <a:lumMod val="75000"/>
                  </a:schemeClr>
                </a:solidFill>
              </a:rPr>
              <a:t>اختيار وتقييم المصادر من أجل إنجاز أبحاث في تخصصات متنوعة: </a:t>
            </a:r>
            <a:r>
              <a:rPr lang="ar-OM" sz="2800" b="1" dirty="0"/>
              <a:t>عند إجراء بحث، يجب اختيار المصادر بناءً على موثوقيتها وصلاحيتها للأهداف المرجوة. يشمل هذا تقييم ما إذا كانت المصادر حديثة وذات صلة بالموضوع المطروح. على سبيل المثال، في العلوم الطبيعية قد تكون المقالات المحكمة هي الخيار الأفضل، بينما في العلوم الإنسانية قد تكون الكتب والأبحاث النوعية هي الأنسب. يجب أيضًا التأكد من أن المصادر مأخوذة من </a:t>
            </a:r>
            <a:r>
              <a:rPr lang="ar-OM" sz="2800" b="1" dirty="0" smtClean="0"/>
              <a:t>مؤسسات</a:t>
            </a:r>
            <a:r>
              <a:rPr lang="ar-EG" sz="2800" b="1" dirty="0" smtClean="0"/>
              <a:t> ودوريات</a:t>
            </a:r>
            <a:r>
              <a:rPr lang="ar-OM" sz="2800" b="1" dirty="0" smtClean="0"/>
              <a:t> </a:t>
            </a:r>
            <a:r>
              <a:rPr lang="ar-OM" sz="2800" b="1" dirty="0"/>
              <a:t>معترف بها علميًا.</a:t>
            </a:r>
          </a:p>
          <a:p>
            <a:pPr algn="r" rtl="1"/>
            <a:endParaRPr lang="ar-OM" dirty="0"/>
          </a:p>
        </p:txBody>
      </p:sp>
      <p:sp>
        <p:nvSpPr>
          <p:cNvPr id="4"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971" y="-157926"/>
            <a:ext cx="2305141" cy="1076343"/>
          </a:xfrm>
          <a:prstGeom prst="rect">
            <a:avLst/>
          </a:prstGeom>
        </p:spPr>
      </p:pic>
      <p:sp>
        <p:nvSpPr>
          <p:cNvPr id="6" name="Rectangle 27"/>
          <p:cNvSpPr/>
          <p:nvPr/>
        </p:nvSpPr>
        <p:spPr>
          <a:xfrm>
            <a:off x="2407112" y="334526"/>
            <a:ext cx="73319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39749361"/>
      </p:ext>
    </p:extLst>
  </p:cSld>
  <p:clrMapOvr>
    <a:masterClrMapping/>
  </p:clrMapOvr>
  <mc:AlternateContent xmlns:mc="http://schemas.openxmlformats.org/markup-compatibility/2006" xmlns:p14="http://schemas.microsoft.com/office/powerpoint/2010/main">
    <mc:Choice Requires="p14">
      <p:transition spd="slow" p14:dur="2000" advTm="145057"/>
    </mc:Choice>
    <mc:Fallback xmlns="">
      <p:transition spd="slow" advTm="14505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p:cNvSpPr txBox="1"/>
          <p:nvPr/>
        </p:nvSpPr>
        <p:spPr>
          <a:xfrm>
            <a:off x="159657" y="275771"/>
            <a:ext cx="11843657" cy="5693866"/>
          </a:xfrm>
          <a:prstGeom prst="rect">
            <a:avLst/>
          </a:prstGeom>
          <a:noFill/>
        </p:spPr>
        <p:txBody>
          <a:bodyPr wrap="square" rtlCol="0">
            <a:spAutoFit/>
          </a:bodyPr>
          <a:lstStyle/>
          <a:p>
            <a:pPr algn="just" rtl="1"/>
            <a:r>
              <a:rPr lang="ar-OM" sz="2800" b="1" dirty="0" smtClean="0">
                <a:solidFill>
                  <a:schemeClr val="accent1">
                    <a:lumMod val="75000"/>
                  </a:schemeClr>
                </a:solidFill>
              </a:rPr>
              <a:t>4. </a:t>
            </a:r>
            <a:r>
              <a:rPr lang="ar-OM" sz="2800" b="1" dirty="0">
                <a:solidFill>
                  <a:schemeClr val="accent1">
                    <a:lumMod val="75000"/>
                  </a:schemeClr>
                </a:solidFill>
              </a:rPr>
              <a:t>أخلاقيات النقد </a:t>
            </a:r>
            <a:r>
              <a:rPr lang="ar-OM" sz="2800" b="1" dirty="0" smtClean="0">
                <a:solidFill>
                  <a:schemeClr val="accent1">
                    <a:lumMod val="75000"/>
                  </a:schemeClr>
                </a:solidFill>
              </a:rPr>
              <a:t>العلمي</a:t>
            </a:r>
            <a:endParaRPr lang="ar-OM" sz="2800" b="1" dirty="0">
              <a:solidFill>
                <a:schemeClr val="accent1">
                  <a:lumMod val="75000"/>
                </a:schemeClr>
              </a:solidFill>
            </a:endParaRPr>
          </a:p>
          <a:p>
            <a:pPr algn="just" rtl="1">
              <a:lnSpc>
                <a:spcPct val="150000"/>
              </a:lnSpc>
            </a:pPr>
            <a:r>
              <a:rPr lang="ar-OM" sz="2800" b="1" dirty="0">
                <a:solidFill>
                  <a:schemeClr val="accent1">
                    <a:lumMod val="75000"/>
                  </a:schemeClr>
                </a:solidFill>
              </a:rPr>
              <a:t>أهمية النزاهة العلمية: </a:t>
            </a:r>
            <a:r>
              <a:rPr lang="ar-OM" sz="2800" b="1" dirty="0"/>
              <a:t>النزاهة العلمية هي ركيزة أساسية لأي بحث علمي. تتضمن هذه النزاهة الالتزام بالصدق والشفافية في جمع البيانات وتحليلها والإبلاغ عنها. أي محاولة للتلاعب بالبيانات أو تزويرها تعتبر خرقًا لأخلاقيات البحث. النزاهة العلمية لا تقتصر على الباحث فقط، بل تشمل أيضًا كل من يشارك في عملية نشر أو تقييم الأبحاث، بما في ذلك المراجعين والمحررين</a:t>
            </a:r>
            <a:r>
              <a:rPr lang="ar-OM" sz="2800" b="1" dirty="0" smtClean="0"/>
              <a:t>.</a:t>
            </a:r>
            <a:endParaRPr lang="ar-OM" sz="2800" b="1" dirty="0"/>
          </a:p>
          <a:p>
            <a:pPr algn="just" rtl="1">
              <a:lnSpc>
                <a:spcPct val="150000"/>
              </a:lnSpc>
            </a:pPr>
            <a:r>
              <a:rPr lang="ar-OM" sz="2800" b="1" dirty="0">
                <a:solidFill>
                  <a:schemeClr val="accent1">
                    <a:lumMod val="75000"/>
                  </a:schemeClr>
                </a:solidFill>
              </a:rPr>
              <a:t>قواعد النقد البناء والتقييم الموضوعي للأبحاث: </a:t>
            </a:r>
            <a:r>
              <a:rPr lang="ar-OM" sz="2800" b="1" dirty="0"/>
              <a:t>النقد البناء يعني تقديم ملاحظات تساعد الباحث على تحسين عمله دون أن يكون النقد جارحًا أو عدائيًا. النقد الموضوعي يعتمد على معايير علمية محددة وموثوقة، ويهدف إلى تعزيز البحث وتطويره. يشمل ذلك تقديم اقتراحات عملية للتحسين مع توضيح النقاط التي تحتاج إلى تعديل أو تطوير، مع التركيز على العمل العلمي وليس على الشخص الذي قام به.</a:t>
            </a:r>
            <a:endParaRPr lang="en-US" sz="2800" b="1" dirty="0"/>
          </a:p>
        </p:txBody>
      </p:sp>
      <p:sp>
        <p:nvSpPr>
          <p:cNvPr id="4" name="TextBox 1"/>
          <p:cNvSpPr txBox="1"/>
          <p:nvPr/>
        </p:nvSpPr>
        <p:spPr>
          <a:xfrm>
            <a:off x="9387114" y="6415913"/>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4741" y="-14960"/>
            <a:ext cx="2305141" cy="1076343"/>
          </a:xfrm>
          <a:prstGeom prst="rect">
            <a:avLst/>
          </a:prstGeom>
        </p:spPr>
      </p:pic>
      <p:sp>
        <p:nvSpPr>
          <p:cNvPr id="6" name="Rectangle 27"/>
          <p:cNvSpPr/>
          <p:nvPr/>
        </p:nvSpPr>
        <p:spPr>
          <a:xfrm>
            <a:off x="2290998" y="523212"/>
            <a:ext cx="672237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35293973"/>
      </p:ext>
    </p:extLst>
  </p:cSld>
  <p:clrMapOvr>
    <a:masterClrMapping/>
  </p:clrMapOvr>
  <mc:AlternateContent xmlns:mc="http://schemas.openxmlformats.org/markup-compatibility/2006" xmlns:p14="http://schemas.microsoft.com/office/powerpoint/2010/main">
    <mc:Choice Requires="p14">
      <p:transition spd="slow" p14:dur="2000" advTm="86349"/>
    </mc:Choice>
    <mc:Fallback xmlns="">
      <p:transition spd="slow" advTm="86349"/>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369003" y="624021"/>
            <a:ext cx="6298734" cy="1384995"/>
          </a:xfrm>
          <a:prstGeom prst="rect">
            <a:avLst/>
          </a:prstGeom>
          <a:noFill/>
        </p:spPr>
        <p:txBody>
          <a:bodyPr wrap="square" rtlCol="0">
            <a:spAutoFit/>
          </a:bodyPr>
          <a:lstStyle/>
          <a:p>
            <a:pPr algn="r" rtl="1"/>
            <a:r>
              <a:rPr lang="ar-OM" sz="2800" b="1" dirty="0">
                <a:solidFill>
                  <a:srgbClr val="00B0F0"/>
                </a:solidFill>
                <a:latin typeface="Times New Roman" panose="02020603050405020304" pitchFamily="18" charset="0"/>
                <a:cs typeface="Times New Roman" panose="02020603050405020304" pitchFamily="18" charset="0"/>
              </a:rPr>
              <a:t>الدراسات النقدية في البحث العلمي  والكتابة الأكاديمية </a:t>
            </a:r>
            <a:endParaRPr lang="ar-OM" sz="2800" b="1" dirty="0" smtClean="0">
              <a:solidFill>
                <a:srgbClr val="00B0F0"/>
              </a:solidFill>
              <a:latin typeface="Times New Roman" panose="02020603050405020304" pitchFamily="18" charset="0"/>
              <a:cs typeface="Times New Roman" panose="02020603050405020304" pitchFamily="18" charset="0"/>
            </a:endParaRPr>
          </a:p>
          <a:p>
            <a:pPr algn="r" rtl="1"/>
            <a:r>
              <a:rPr lang="ar-OM" sz="2800" b="1" dirty="0" smtClean="0">
                <a:solidFill>
                  <a:srgbClr val="00B0F0"/>
                </a:solidFill>
                <a:latin typeface="Times New Roman" panose="02020603050405020304" pitchFamily="18" charset="0"/>
                <a:cs typeface="Times New Roman" panose="02020603050405020304" pitchFamily="18" charset="0"/>
              </a:rPr>
              <a:t>أولاً : منهج المقرر</a:t>
            </a:r>
            <a:endParaRPr lang="ar-OM" sz="2800" b="1" dirty="0">
              <a:solidFill>
                <a:srgbClr val="00B0F0"/>
              </a:solidFill>
              <a:latin typeface="Times New Roman" panose="02020603050405020304" pitchFamily="18" charset="0"/>
              <a:cs typeface="Times New Roman" panose="02020603050405020304" pitchFamily="18" charset="0"/>
            </a:endParaRPr>
          </a:p>
          <a:p>
            <a:pPr algn="r" rtl="1"/>
            <a:endParaRPr lang="ar-OM"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713459" y="1136132"/>
            <a:ext cx="11478541" cy="6327886"/>
          </a:xfrm>
          <a:prstGeom prst="rect">
            <a:avLst/>
          </a:prstGeom>
          <a:noFill/>
        </p:spPr>
        <p:txBody>
          <a:bodyPr wrap="square" rtlCol="0">
            <a:spAutoFit/>
          </a:bodyPr>
          <a:lstStyle/>
          <a:p>
            <a:pPr marL="342900" lvl="0" indent="-342900" algn="r" rtl="1" fontAlgn="base">
              <a:lnSpc>
                <a:spcPct val="80000"/>
              </a:lnSpc>
              <a:spcBef>
                <a:spcPct val="20000"/>
              </a:spcBef>
              <a:spcAft>
                <a:spcPct val="0"/>
              </a:spcAft>
              <a:buClr>
                <a:srgbClr val="00CCFF"/>
              </a:buClr>
              <a:buSzPct val="65000"/>
              <a:defRPr/>
            </a:pPr>
            <a:r>
              <a:rPr lang="ar-SA" sz="2000" b="1" dirty="0">
                <a:solidFill>
                  <a:srgbClr val="FF0000"/>
                </a:solidFill>
              </a:rPr>
              <a:t>الكتابة </a:t>
            </a:r>
            <a:r>
              <a:rPr lang="ar-EG" sz="2000" b="1" dirty="0" smtClean="0">
                <a:solidFill>
                  <a:srgbClr val="FF0000"/>
                </a:solidFill>
              </a:rPr>
              <a:t> الأكاديمية</a:t>
            </a:r>
            <a:r>
              <a:rPr lang="ar-SA" sz="2000" b="1" dirty="0" smtClean="0">
                <a:solidFill>
                  <a:srgbClr val="FF0000"/>
                </a:solidFill>
              </a:rPr>
              <a:t> </a:t>
            </a:r>
            <a:r>
              <a:rPr lang="ar-EG" sz="2000" b="1" dirty="0" smtClean="0">
                <a:solidFill>
                  <a:srgbClr val="FF0000"/>
                </a:solidFill>
              </a:rPr>
              <a:t>:</a:t>
            </a:r>
            <a:r>
              <a:rPr lang="ar-SA" b="1" dirty="0">
                <a:solidFill>
                  <a:srgbClr val="FF0000"/>
                </a:solidFill>
              </a:rPr>
              <a:t/>
            </a:r>
            <a:br>
              <a:rPr lang="ar-SA" b="1" dirty="0">
                <a:solidFill>
                  <a:srgbClr val="FF0000"/>
                </a:solidFill>
              </a:rPr>
            </a:br>
            <a:r>
              <a:rPr lang="ar-SA" sz="2400" b="1" dirty="0">
                <a:solidFill>
                  <a:srgbClr val="000000"/>
                </a:solidFill>
                <a:effectLst>
                  <a:outerShdw blurRad="38100" dist="38100" dir="2700000" algn="tl">
                    <a:srgbClr val="FFFFFF"/>
                  </a:outerShdw>
                </a:effectLst>
                <a:hlinkClick r:id="rId4" action="ppaction://hlinksldjump"/>
              </a:rPr>
              <a:t>مفهوم الكتابة</a:t>
            </a:r>
            <a:r>
              <a:rPr lang="ar-SA" sz="2400" b="1" dirty="0">
                <a:solidFill>
                  <a:srgbClr val="000000"/>
                </a:solidFill>
                <a:effectLst>
                  <a:outerShdw blurRad="38100" dist="38100" dir="2700000" algn="tl">
                    <a:srgbClr val="FFFFFF"/>
                  </a:outerShdw>
                </a:effectLst>
              </a:rPr>
              <a:t/>
            </a:r>
            <a:br>
              <a:rPr lang="ar-SA" sz="2400" b="1" dirty="0">
                <a:solidFill>
                  <a:srgbClr val="000000"/>
                </a:solidFill>
                <a:effectLst>
                  <a:outerShdw blurRad="38100" dist="38100" dir="2700000" algn="tl">
                    <a:srgbClr val="FFFFFF"/>
                  </a:outerShdw>
                </a:effectLst>
              </a:rPr>
            </a:br>
            <a:r>
              <a:rPr lang="ar-SA" sz="2400" b="1" dirty="0">
                <a:solidFill>
                  <a:srgbClr val="000000"/>
                </a:solidFill>
                <a:effectLst>
                  <a:outerShdw blurRad="38100" dist="38100" dir="2700000" algn="tl">
                    <a:srgbClr val="FFFFFF"/>
                  </a:outerShdw>
                </a:effectLst>
                <a:hlinkClick r:id="rId4" action="ppaction://hlinksldjump"/>
              </a:rPr>
              <a:t>أهــداف الكتابة</a:t>
            </a:r>
            <a:r>
              <a:rPr lang="ar-SA" sz="2400" b="1" dirty="0">
                <a:solidFill>
                  <a:srgbClr val="000000"/>
                </a:solidFill>
                <a:effectLst>
                  <a:outerShdw blurRad="38100" dist="38100" dir="2700000" algn="tl">
                    <a:srgbClr val="FFFFFF"/>
                  </a:outerShdw>
                </a:effectLst>
              </a:rPr>
              <a:t/>
            </a:r>
            <a:br>
              <a:rPr lang="ar-SA" sz="2400" b="1" dirty="0">
                <a:solidFill>
                  <a:srgbClr val="000000"/>
                </a:solidFill>
                <a:effectLst>
                  <a:outerShdw blurRad="38100" dist="38100" dir="2700000" algn="tl">
                    <a:srgbClr val="FFFFFF"/>
                  </a:outerShdw>
                </a:effectLst>
              </a:rPr>
            </a:br>
            <a:r>
              <a:rPr lang="ar-SA" sz="2400" b="1" dirty="0">
                <a:solidFill>
                  <a:srgbClr val="000000"/>
                </a:solidFill>
                <a:effectLst>
                  <a:outerShdw blurRad="38100" dist="38100" dir="2700000" algn="tl">
                    <a:srgbClr val="FFFFFF"/>
                  </a:outerShdw>
                </a:effectLst>
                <a:hlinkClick r:id="rId5" action="ppaction://hlinksldjump"/>
              </a:rPr>
              <a:t>أنواع الكتابة</a:t>
            </a:r>
            <a:r>
              <a:rPr lang="ar-SA" sz="2400" b="1" dirty="0">
                <a:solidFill>
                  <a:srgbClr val="000000"/>
                </a:solidFill>
                <a:effectLst>
                  <a:outerShdw blurRad="38100" dist="38100" dir="2700000" algn="tl">
                    <a:srgbClr val="FFFFFF"/>
                  </a:outerShdw>
                </a:effectLst>
              </a:rPr>
              <a:t/>
            </a:r>
            <a:br>
              <a:rPr lang="ar-SA" sz="2400" b="1" dirty="0">
                <a:solidFill>
                  <a:srgbClr val="000000"/>
                </a:solidFill>
                <a:effectLst>
                  <a:outerShdw blurRad="38100" dist="38100" dir="2700000" algn="tl">
                    <a:srgbClr val="FFFFFF"/>
                  </a:outerShdw>
                </a:effectLst>
              </a:rPr>
            </a:br>
            <a:r>
              <a:rPr lang="ar-SA" sz="2400" b="1" dirty="0">
                <a:solidFill>
                  <a:srgbClr val="000000"/>
                </a:solidFill>
                <a:effectLst>
                  <a:outerShdw blurRad="38100" dist="38100" dir="2700000" algn="tl">
                    <a:srgbClr val="FFFFFF"/>
                  </a:outerShdw>
                </a:effectLst>
              </a:rPr>
              <a:t> </a:t>
            </a:r>
            <a:r>
              <a:rPr lang="ar-SA" sz="2400" b="1" dirty="0">
                <a:solidFill>
                  <a:srgbClr val="000000"/>
                </a:solidFill>
                <a:effectLst>
                  <a:outerShdw blurRad="38100" dist="38100" dir="2700000" algn="tl">
                    <a:srgbClr val="FFFFFF"/>
                  </a:outerShdw>
                </a:effectLst>
                <a:hlinkClick r:id="" action="ppaction://noaction"/>
              </a:rPr>
              <a:t>أنماط التفكير لكتابة </a:t>
            </a:r>
            <a:r>
              <a:rPr lang="ar-EG" sz="2400" b="1" dirty="0">
                <a:solidFill>
                  <a:schemeClr val="accent1">
                    <a:lumMod val="75000"/>
                  </a:schemeClr>
                </a:solidFill>
                <a:effectLst>
                  <a:outerShdw blurRad="38100" dist="38100" dir="2700000" algn="tl">
                    <a:srgbClr val="FFFFFF"/>
                  </a:outerShdw>
                </a:effectLst>
              </a:rPr>
              <a:t>البحث</a:t>
            </a:r>
            <a:r>
              <a:rPr lang="ar-SA" sz="2400" b="1" dirty="0">
                <a:solidFill>
                  <a:srgbClr val="000000"/>
                </a:solidFill>
                <a:effectLst>
                  <a:outerShdw blurRad="38100" dist="38100" dir="2700000" algn="tl">
                    <a:srgbClr val="FFFFFF"/>
                  </a:outerShdw>
                </a:effectLst>
              </a:rPr>
              <a:t/>
            </a:r>
            <a:br>
              <a:rPr lang="ar-SA" sz="2400" b="1" dirty="0">
                <a:solidFill>
                  <a:srgbClr val="000000"/>
                </a:solidFill>
                <a:effectLst>
                  <a:outerShdw blurRad="38100" dist="38100" dir="2700000" algn="tl">
                    <a:srgbClr val="FFFFFF"/>
                  </a:outerShdw>
                </a:effectLst>
              </a:rPr>
            </a:br>
            <a:r>
              <a:rPr lang="ar-SA" sz="2400" b="1" dirty="0">
                <a:solidFill>
                  <a:srgbClr val="000000"/>
                </a:solidFill>
                <a:effectLst>
                  <a:outerShdw blurRad="38100" dist="38100" dir="2700000" algn="tl">
                    <a:srgbClr val="FFFFFF"/>
                  </a:outerShdw>
                </a:effectLst>
                <a:hlinkClick r:id="" action="ppaction://noaction"/>
              </a:rPr>
              <a:t>كيف تكتب : المحتوى ومحطات البحث النظرية</a:t>
            </a:r>
            <a:r>
              <a:rPr lang="ar-SA" sz="2400" b="1" dirty="0"/>
              <a:t/>
            </a:r>
            <a:br>
              <a:rPr lang="ar-SA" sz="2400" b="1" dirty="0"/>
            </a:br>
            <a:r>
              <a:rPr lang="ar-EG" sz="2400" b="1" kern="0" dirty="0">
                <a:solidFill>
                  <a:srgbClr val="FF0000"/>
                </a:solidFill>
                <a:effectLst>
                  <a:outerShdw blurRad="38100" dist="38100" dir="2700000" algn="tl">
                    <a:srgbClr val="000000"/>
                  </a:outerShdw>
                </a:effectLst>
                <a:latin typeface="Tahoma"/>
              </a:rPr>
              <a:t>محتوى البحوث </a:t>
            </a:r>
            <a:r>
              <a:rPr lang="ar-EG" sz="2400" b="1" kern="0" dirty="0" smtClean="0">
                <a:solidFill>
                  <a:srgbClr val="FF0000"/>
                </a:solidFill>
                <a:effectLst>
                  <a:outerShdw blurRad="38100" dist="38100" dir="2700000" algn="tl">
                    <a:srgbClr val="000000"/>
                  </a:outerShdw>
                </a:effectLst>
                <a:latin typeface="Tahoma"/>
              </a:rPr>
              <a:t>النظرية :</a:t>
            </a:r>
            <a:endParaRPr lang="ar-SA" b="1" kern="0" dirty="0">
              <a:solidFill>
                <a:srgbClr val="FF0000"/>
              </a:solidFill>
              <a:effectLst>
                <a:outerShdw blurRad="38100" dist="38100" dir="2700000" algn="tl">
                  <a:srgbClr val="000000"/>
                </a:outerShdw>
              </a:effectLst>
              <a:latin typeface="Tahoma"/>
            </a:endParaRPr>
          </a:p>
          <a:p>
            <a:pPr marL="342900" lvl="0" indent="-342900" algn="r" rtl="1" fontAlgn="base">
              <a:lnSpc>
                <a:spcPct val="80000"/>
              </a:lnSpc>
              <a:spcBef>
                <a:spcPct val="20000"/>
              </a:spcBef>
              <a:spcAft>
                <a:spcPct val="0"/>
              </a:spcAft>
              <a:buClr>
                <a:srgbClr val="00CCFF"/>
              </a:buClr>
              <a:buSzPct val="65000"/>
              <a:defRPr/>
            </a:pPr>
            <a:r>
              <a:rPr lang="ar-SA" sz="2000" b="1" kern="0" dirty="0">
                <a:solidFill>
                  <a:srgbClr val="CC3300"/>
                </a:solidFill>
                <a:effectLst>
                  <a:outerShdw blurRad="38100" dist="38100" dir="2700000" algn="tl">
                    <a:srgbClr val="000000"/>
                  </a:outerShdw>
                </a:effectLst>
                <a:latin typeface="Tahoma"/>
              </a:rPr>
              <a:t> </a:t>
            </a:r>
            <a:r>
              <a:rPr lang="ar-SA" sz="2000" b="1" kern="0" dirty="0">
                <a:solidFill>
                  <a:srgbClr val="996633"/>
                </a:solidFill>
                <a:effectLst>
                  <a:outerShdw blurRad="38100" dist="38100" dir="2700000" algn="tl">
                    <a:srgbClr val="000000"/>
                  </a:outerShdw>
                </a:effectLst>
                <a:latin typeface="Tahoma"/>
              </a:rPr>
              <a:t>الخطوة الأولى</a:t>
            </a:r>
            <a:r>
              <a:rPr lang="ar-SA" sz="2000" b="1" kern="0" dirty="0">
                <a:solidFill>
                  <a:srgbClr val="CC3300"/>
                </a:solidFill>
                <a:effectLst>
                  <a:outerShdw blurRad="38100" dist="38100" dir="2700000" algn="tl">
                    <a:srgbClr val="000000"/>
                  </a:outerShdw>
                </a:effectLst>
                <a:latin typeface="Tahoma"/>
              </a:rPr>
              <a:t> </a:t>
            </a:r>
            <a:r>
              <a:rPr lang="ar-SA" sz="2000" b="1" kern="0" dirty="0">
                <a:solidFill>
                  <a:srgbClr val="000000"/>
                </a:solidFill>
                <a:effectLst>
                  <a:outerShdw blurRad="38100" dist="38100" dir="2700000" algn="tl">
                    <a:srgbClr val="FFFFFF"/>
                  </a:outerShdw>
                </a:effectLst>
                <a:latin typeface="Tahoma"/>
              </a:rPr>
              <a:t>:</a:t>
            </a:r>
            <a:r>
              <a:rPr lang="ar-SA" sz="2000" b="1" kern="0" dirty="0">
                <a:solidFill>
                  <a:srgbClr val="FFFFFF"/>
                </a:solidFill>
                <a:effectLst>
                  <a:outerShdw blurRad="38100" dist="38100" dir="2700000" algn="tl">
                    <a:srgbClr val="000000"/>
                  </a:outerShdw>
                </a:effectLst>
                <a:latin typeface="Tahoma"/>
              </a:rPr>
              <a:t>  </a:t>
            </a:r>
            <a:r>
              <a:rPr lang="ar-SA" sz="2000" b="1" kern="0" dirty="0">
                <a:solidFill>
                  <a:srgbClr val="000000"/>
                </a:solidFill>
                <a:effectLst>
                  <a:outerShdw blurRad="38100" dist="38100" dir="2700000" algn="tl">
                    <a:srgbClr val="FFFFFF"/>
                  </a:outerShdw>
                </a:effectLst>
                <a:latin typeface="Tahoma"/>
                <a:hlinkClick r:id="" action="ppaction://noaction"/>
              </a:rPr>
              <a:t>تحديد العنوان</a:t>
            </a:r>
            <a:r>
              <a:rPr lang="ar-SA" sz="2000" b="1" kern="0" dirty="0">
                <a:solidFill>
                  <a:srgbClr val="FFFFFF"/>
                </a:solidFill>
                <a:effectLst>
                  <a:outerShdw blurRad="38100" dist="38100" dir="2700000" algn="tl">
                    <a:srgbClr val="000000"/>
                  </a:outerShdw>
                </a:effectLst>
                <a:latin typeface="Tahoma"/>
                <a:hlinkClick r:id="" action="ppaction://noaction"/>
              </a:rPr>
              <a:t> </a:t>
            </a:r>
            <a:endParaRPr lang="ar-SA" sz="2000" b="1" kern="0" dirty="0">
              <a:solidFill>
                <a:srgbClr val="FFFFFF"/>
              </a:solidFill>
              <a:effectLst>
                <a:outerShdw blurRad="38100" dist="38100" dir="2700000" algn="tl">
                  <a:srgbClr val="000000"/>
                </a:outerShdw>
              </a:effectLst>
              <a:latin typeface="Tahoma"/>
            </a:endParaRPr>
          </a:p>
          <a:p>
            <a:pPr marL="342900" lvl="0" indent="-342900" algn="r" rtl="1" fontAlgn="base">
              <a:lnSpc>
                <a:spcPct val="80000"/>
              </a:lnSpc>
              <a:spcBef>
                <a:spcPct val="20000"/>
              </a:spcBef>
              <a:spcAft>
                <a:spcPct val="0"/>
              </a:spcAft>
              <a:buClr>
                <a:srgbClr val="00CCFF"/>
              </a:buClr>
              <a:buSzPct val="65000"/>
              <a:defRPr/>
            </a:pPr>
            <a:r>
              <a:rPr lang="ar-SA" sz="2000" b="1" kern="0" dirty="0">
                <a:solidFill>
                  <a:srgbClr val="996633"/>
                </a:solidFill>
                <a:effectLst>
                  <a:outerShdw blurRad="38100" dist="38100" dir="2700000" algn="tl">
                    <a:srgbClr val="000000"/>
                  </a:outerShdw>
                </a:effectLst>
                <a:latin typeface="Tahoma"/>
              </a:rPr>
              <a:t>الخطوة الثانية</a:t>
            </a:r>
            <a:r>
              <a:rPr lang="ar-SA" sz="2000" b="1" kern="0" dirty="0">
                <a:solidFill>
                  <a:srgbClr val="000000"/>
                </a:solidFill>
                <a:effectLst>
                  <a:outerShdw blurRad="38100" dist="38100" dir="2700000" algn="tl">
                    <a:srgbClr val="FFFFFF"/>
                  </a:outerShdw>
                </a:effectLst>
                <a:latin typeface="Tahoma"/>
              </a:rPr>
              <a:t>:</a:t>
            </a:r>
            <a:r>
              <a:rPr lang="ar-SA" sz="2000" b="1" kern="0" dirty="0">
                <a:solidFill>
                  <a:srgbClr val="FFFFFF"/>
                </a:solidFill>
                <a:effectLst>
                  <a:outerShdw blurRad="38100" dist="38100" dir="2700000" algn="tl">
                    <a:srgbClr val="000000"/>
                  </a:outerShdw>
                </a:effectLst>
                <a:latin typeface="Tahoma"/>
              </a:rPr>
              <a:t> </a:t>
            </a:r>
            <a:r>
              <a:rPr lang="ar-SA" sz="2000" b="1" kern="0" dirty="0">
                <a:solidFill>
                  <a:srgbClr val="000000"/>
                </a:solidFill>
                <a:effectLst>
                  <a:outerShdw blurRad="38100" dist="38100" dir="2700000" algn="tl">
                    <a:srgbClr val="FFFFFF"/>
                  </a:outerShdw>
                </a:effectLst>
                <a:latin typeface="Tahoma"/>
                <a:hlinkClick r:id="" action="ppaction://noaction"/>
              </a:rPr>
              <a:t>كتابة ورقة الغلاف </a:t>
            </a:r>
            <a:endParaRPr lang="ar-SA" sz="2000" b="1" kern="0" dirty="0">
              <a:solidFill>
                <a:srgbClr val="000000"/>
              </a:solidFill>
              <a:effectLst>
                <a:outerShdw blurRad="38100" dist="38100" dir="2700000" algn="tl">
                  <a:srgbClr val="FFFFFF"/>
                </a:outerShdw>
              </a:effectLst>
              <a:latin typeface="Tahoma"/>
            </a:endParaRPr>
          </a:p>
          <a:p>
            <a:pPr marL="342900" lvl="0" indent="-342900" algn="r" rtl="1" fontAlgn="base">
              <a:lnSpc>
                <a:spcPct val="80000"/>
              </a:lnSpc>
              <a:spcBef>
                <a:spcPct val="20000"/>
              </a:spcBef>
              <a:spcAft>
                <a:spcPct val="0"/>
              </a:spcAft>
              <a:buClr>
                <a:srgbClr val="00CCFF"/>
              </a:buClr>
              <a:buSzPct val="65000"/>
              <a:defRPr/>
            </a:pPr>
            <a:r>
              <a:rPr lang="ar-SA" sz="2000" b="1" kern="0" dirty="0">
                <a:solidFill>
                  <a:srgbClr val="996633"/>
                </a:solidFill>
                <a:effectLst>
                  <a:outerShdw blurRad="38100" dist="38100" dir="2700000" algn="tl">
                    <a:srgbClr val="000000"/>
                  </a:outerShdw>
                </a:effectLst>
                <a:latin typeface="Tahoma"/>
              </a:rPr>
              <a:t>الخطوة الثالثة</a:t>
            </a:r>
            <a:r>
              <a:rPr lang="ar-SA" sz="2000" b="1" kern="0" dirty="0">
                <a:solidFill>
                  <a:srgbClr val="000000"/>
                </a:solidFill>
                <a:effectLst>
                  <a:outerShdw blurRad="38100" dist="38100" dir="2700000" algn="tl">
                    <a:srgbClr val="FFFFFF"/>
                  </a:outerShdw>
                </a:effectLst>
                <a:latin typeface="Tahoma"/>
              </a:rPr>
              <a:t>: </a:t>
            </a:r>
            <a:r>
              <a:rPr lang="ar-SA" sz="2000" b="1" kern="0" dirty="0">
                <a:solidFill>
                  <a:srgbClr val="000000"/>
                </a:solidFill>
                <a:effectLst>
                  <a:outerShdw blurRad="38100" dist="38100" dir="2700000" algn="tl">
                    <a:srgbClr val="FFFFFF"/>
                  </a:outerShdw>
                </a:effectLst>
                <a:latin typeface="Tahoma"/>
                <a:hlinkClick r:id="" action="ppaction://noaction"/>
              </a:rPr>
              <a:t>كتابة فهرس المحتويات</a:t>
            </a:r>
            <a:endParaRPr lang="ar-SA" sz="2000" b="1" kern="0" dirty="0">
              <a:solidFill>
                <a:srgbClr val="000000"/>
              </a:solidFill>
              <a:effectLst>
                <a:outerShdw blurRad="38100" dist="38100" dir="2700000" algn="tl">
                  <a:srgbClr val="FFFFFF"/>
                </a:outerShdw>
              </a:effectLst>
              <a:latin typeface="Tahoma"/>
            </a:endParaRPr>
          </a:p>
          <a:p>
            <a:pPr marL="342900" lvl="0" indent="-342900" algn="r" rtl="1" fontAlgn="base">
              <a:lnSpc>
                <a:spcPct val="80000"/>
              </a:lnSpc>
              <a:spcBef>
                <a:spcPct val="20000"/>
              </a:spcBef>
              <a:spcAft>
                <a:spcPct val="0"/>
              </a:spcAft>
              <a:buClr>
                <a:srgbClr val="00CCFF"/>
              </a:buClr>
              <a:buSzPct val="65000"/>
              <a:defRPr/>
            </a:pPr>
            <a:r>
              <a:rPr lang="ar-SA" sz="2000" b="1" kern="0" dirty="0">
                <a:solidFill>
                  <a:srgbClr val="000000"/>
                </a:solidFill>
                <a:effectLst>
                  <a:outerShdw blurRad="38100" dist="38100" dir="2700000" algn="tl">
                    <a:srgbClr val="FFFFFF"/>
                  </a:outerShdw>
                </a:effectLst>
                <a:latin typeface="Tahoma"/>
              </a:rPr>
              <a:t> </a:t>
            </a:r>
            <a:r>
              <a:rPr lang="ar-SA" sz="2000" b="1" kern="0" dirty="0">
                <a:solidFill>
                  <a:srgbClr val="996633"/>
                </a:solidFill>
                <a:effectLst>
                  <a:outerShdw blurRad="38100" dist="38100" dir="2700000" algn="tl">
                    <a:srgbClr val="000000"/>
                  </a:outerShdw>
                </a:effectLst>
                <a:latin typeface="Tahoma"/>
              </a:rPr>
              <a:t>الخطوة الرابعة</a:t>
            </a:r>
            <a:r>
              <a:rPr lang="ar-SA" sz="2000" b="1" kern="0" dirty="0">
                <a:solidFill>
                  <a:srgbClr val="000000"/>
                </a:solidFill>
                <a:effectLst>
                  <a:outerShdw blurRad="38100" dist="38100" dir="2700000" algn="tl">
                    <a:srgbClr val="FFFFFF"/>
                  </a:outerShdw>
                </a:effectLst>
                <a:latin typeface="Tahoma"/>
              </a:rPr>
              <a:t>: </a:t>
            </a:r>
            <a:r>
              <a:rPr lang="ar-SA" sz="2000" b="1" kern="0" dirty="0">
                <a:solidFill>
                  <a:srgbClr val="000000"/>
                </a:solidFill>
                <a:effectLst>
                  <a:outerShdw blurRad="38100" dist="38100" dir="2700000" algn="tl">
                    <a:srgbClr val="FFFFFF"/>
                  </a:outerShdw>
                </a:effectLst>
                <a:latin typeface="Tahoma"/>
                <a:hlinkClick r:id="" action="ppaction://noaction"/>
              </a:rPr>
              <a:t>كتابة الموجز </a:t>
            </a:r>
            <a:endParaRPr lang="ar-SA" sz="2000" b="1" kern="0" dirty="0">
              <a:solidFill>
                <a:srgbClr val="000000"/>
              </a:solidFill>
              <a:effectLst>
                <a:outerShdw blurRad="38100" dist="38100" dir="2700000" algn="tl">
                  <a:srgbClr val="FFFFFF"/>
                </a:outerShdw>
              </a:effectLst>
              <a:latin typeface="Tahoma"/>
            </a:endParaRPr>
          </a:p>
          <a:p>
            <a:pPr marL="342900" lvl="0" indent="-342900" algn="r" rtl="1" fontAlgn="base">
              <a:lnSpc>
                <a:spcPct val="80000"/>
              </a:lnSpc>
              <a:spcBef>
                <a:spcPct val="20000"/>
              </a:spcBef>
              <a:spcAft>
                <a:spcPct val="0"/>
              </a:spcAft>
              <a:buClr>
                <a:srgbClr val="00CCFF"/>
              </a:buClr>
              <a:buSzPct val="65000"/>
              <a:defRPr/>
            </a:pPr>
            <a:r>
              <a:rPr lang="en-US" sz="2000" b="1" kern="0" dirty="0">
                <a:solidFill>
                  <a:srgbClr val="000000"/>
                </a:solidFill>
                <a:effectLst>
                  <a:outerShdw blurRad="38100" dist="38100" dir="2700000" algn="tl">
                    <a:srgbClr val="FFFFFF"/>
                  </a:outerShdw>
                </a:effectLst>
                <a:latin typeface="Tahoma"/>
                <a:cs typeface="Arial"/>
              </a:rPr>
              <a:t> </a:t>
            </a:r>
            <a:r>
              <a:rPr lang="ar-SA" sz="2000" b="1" kern="0" dirty="0">
                <a:solidFill>
                  <a:srgbClr val="996633"/>
                </a:solidFill>
                <a:effectLst>
                  <a:outerShdw blurRad="38100" dist="38100" dir="2700000" algn="tl">
                    <a:srgbClr val="000000"/>
                  </a:outerShdw>
                </a:effectLst>
                <a:latin typeface="Tahoma"/>
              </a:rPr>
              <a:t>الخطوة الخامسة</a:t>
            </a:r>
            <a:r>
              <a:rPr lang="ar-SA" sz="2000" b="1" kern="0" dirty="0">
                <a:solidFill>
                  <a:srgbClr val="000000"/>
                </a:solidFill>
                <a:effectLst>
                  <a:outerShdw blurRad="38100" dist="38100" dir="2700000" algn="tl">
                    <a:srgbClr val="FFFFFF"/>
                  </a:outerShdw>
                </a:effectLst>
                <a:latin typeface="Tahoma"/>
              </a:rPr>
              <a:t> : </a:t>
            </a:r>
            <a:r>
              <a:rPr lang="ar-SA" sz="2000" b="1" kern="0" dirty="0">
                <a:solidFill>
                  <a:srgbClr val="000000"/>
                </a:solidFill>
                <a:effectLst>
                  <a:outerShdw blurRad="38100" dist="38100" dir="2700000" algn="tl">
                    <a:srgbClr val="FFFFFF"/>
                  </a:outerShdw>
                </a:effectLst>
                <a:latin typeface="Tahoma"/>
                <a:hlinkClick r:id="" action="ppaction://noaction"/>
              </a:rPr>
              <a:t>كتابة الافتتاحية</a:t>
            </a:r>
            <a:r>
              <a:rPr lang="ar-SA" sz="2000" b="1" kern="0" dirty="0">
                <a:solidFill>
                  <a:srgbClr val="000000"/>
                </a:solidFill>
                <a:effectLst>
                  <a:outerShdw blurRad="38100" dist="38100" dir="2700000" algn="tl">
                    <a:srgbClr val="FFFFFF"/>
                  </a:outerShdw>
                </a:effectLst>
                <a:latin typeface="Tahoma"/>
              </a:rPr>
              <a:t>  و  </a:t>
            </a:r>
            <a:r>
              <a:rPr lang="ar-SA" sz="2000" b="1" kern="0" dirty="0">
                <a:solidFill>
                  <a:srgbClr val="000000"/>
                </a:solidFill>
                <a:effectLst>
                  <a:outerShdw blurRad="38100" dist="38100" dir="2700000" algn="tl">
                    <a:srgbClr val="FFFFFF"/>
                  </a:outerShdw>
                </a:effectLst>
                <a:latin typeface="Tahoma"/>
                <a:hlinkClick r:id="" action="ppaction://noaction"/>
              </a:rPr>
              <a:t>المقدمة</a:t>
            </a:r>
            <a:endParaRPr lang="ar-SA" sz="2000" b="1" kern="0" dirty="0">
              <a:solidFill>
                <a:srgbClr val="000000"/>
              </a:solidFill>
              <a:effectLst>
                <a:outerShdw blurRad="38100" dist="38100" dir="2700000" algn="tl">
                  <a:srgbClr val="FFFFFF"/>
                </a:outerShdw>
              </a:effectLst>
              <a:latin typeface="Tahoma"/>
            </a:endParaRPr>
          </a:p>
          <a:p>
            <a:pPr marL="342900" lvl="0" indent="-342900" algn="r" rtl="1" fontAlgn="base">
              <a:lnSpc>
                <a:spcPct val="80000"/>
              </a:lnSpc>
              <a:spcBef>
                <a:spcPct val="20000"/>
              </a:spcBef>
              <a:spcAft>
                <a:spcPct val="0"/>
              </a:spcAft>
              <a:buClr>
                <a:srgbClr val="00CCFF"/>
              </a:buClr>
              <a:buSzPct val="65000"/>
              <a:defRPr/>
            </a:pPr>
            <a:r>
              <a:rPr lang="ar-SA" sz="2000" b="1" kern="0" dirty="0">
                <a:solidFill>
                  <a:srgbClr val="996633"/>
                </a:solidFill>
                <a:effectLst>
                  <a:outerShdw blurRad="38100" dist="38100" dir="2700000" algn="tl">
                    <a:srgbClr val="000000"/>
                  </a:outerShdw>
                </a:effectLst>
                <a:latin typeface="Tahoma"/>
              </a:rPr>
              <a:t>الخطوة السادسة</a:t>
            </a:r>
            <a:r>
              <a:rPr lang="ar-SA" sz="2000" b="1" kern="0" dirty="0">
                <a:solidFill>
                  <a:srgbClr val="000000"/>
                </a:solidFill>
                <a:effectLst>
                  <a:outerShdw blurRad="38100" dist="38100" dir="2700000" algn="tl">
                    <a:srgbClr val="FFFFFF"/>
                  </a:outerShdw>
                </a:effectLst>
                <a:latin typeface="Tahoma"/>
              </a:rPr>
              <a:t> :  </a:t>
            </a:r>
            <a:r>
              <a:rPr lang="ar-SA" sz="2000" b="1" kern="0" dirty="0">
                <a:solidFill>
                  <a:srgbClr val="000000"/>
                </a:solidFill>
                <a:effectLst>
                  <a:outerShdw blurRad="38100" dist="38100" dir="2700000" algn="tl">
                    <a:srgbClr val="FFFFFF"/>
                  </a:outerShdw>
                </a:effectLst>
                <a:latin typeface="Tahoma"/>
                <a:hlinkClick r:id="" action="ppaction://noaction"/>
              </a:rPr>
              <a:t>عملية جمع ودمج المعلومات الضرورية </a:t>
            </a:r>
            <a:endParaRPr lang="ar-SA" sz="2000" b="1" kern="0" dirty="0">
              <a:solidFill>
                <a:srgbClr val="000000"/>
              </a:solidFill>
              <a:effectLst>
                <a:outerShdw blurRad="38100" dist="38100" dir="2700000" algn="tl">
                  <a:srgbClr val="FFFFFF"/>
                </a:outerShdw>
              </a:effectLst>
              <a:latin typeface="Tahoma"/>
            </a:endParaRPr>
          </a:p>
          <a:p>
            <a:pPr marL="342900" lvl="0" indent="-342900" algn="r" rtl="1" fontAlgn="base">
              <a:lnSpc>
                <a:spcPct val="80000"/>
              </a:lnSpc>
              <a:spcBef>
                <a:spcPct val="20000"/>
              </a:spcBef>
              <a:spcAft>
                <a:spcPct val="0"/>
              </a:spcAft>
              <a:buClr>
                <a:srgbClr val="00CCFF"/>
              </a:buClr>
              <a:buSzPct val="65000"/>
              <a:defRPr/>
            </a:pPr>
            <a:r>
              <a:rPr lang="ar-SA" sz="2000" b="1" kern="0" dirty="0">
                <a:solidFill>
                  <a:srgbClr val="000000"/>
                </a:solidFill>
                <a:effectLst>
                  <a:outerShdw blurRad="38100" dist="38100" dir="2700000" algn="tl">
                    <a:srgbClr val="FFFFFF"/>
                  </a:outerShdw>
                </a:effectLst>
                <a:latin typeface="Tahoma"/>
              </a:rPr>
              <a:t>			 + </a:t>
            </a:r>
            <a:r>
              <a:rPr lang="ar-SA" sz="2000" b="1" kern="0" dirty="0">
                <a:solidFill>
                  <a:srgbClr val="000000"/>
                </a:solidFill>
                <a:effectLst>
                  <a:outerShdw blurRad="38100" dist="38100" dir="2700000" algn="tl">
                    <a:srgbClr val="FFFFFF"/>
                  </a:outerShdw>
                </a:effectLst>
                <a:latin typeface="Tahoma"/>
                <a:hlinkClick r:id="" action="ppaction://noaction"/>
              </a:rPr>
              <a:t>التوثيق والاقتباس </a:t>
            </a:r>
            <a:endParaRPr lang="ar-SA" sz="2000" b="1" kern="0" dirty="0">
              <a:solidFill>
                <a:srgbClr val="000000"/>
              </a:solidFill>
              <a:effectLst>
                <a:outerShdw blurRad="38100" dist="38100" dir="2700000" algn="tl">
                  <a:srgbClr val="FFFFFF"/>
                </a:outerShdw>
              </a:effectLst>
              <a:latin typeface="Tahoma"/>
            </a:endParaRPr>
          </a:p>
          <a:p>
            <a:pPr marL="342900" lvl="0" indent="-342900" algn="r" rtl="1" fontAlgn="base">
              <a:lnSpc>
                <a:spcPct val="80000"/>
              </a:lnSpc>
              <a:spcBef>
                <a:spcPct val="20000"/>
              </a:spcBef>
              <a:spcAft>
                <a:spcPct val="0"/>
              </a:spcAft>
              <a:buClr>
                <a:srgbClr val="00CCFF"/>
              </a:buClr>
              <a:buSzPct val="65000"/>
              <a:defRPr/>
            </a:pPr>
            <a:r>
              <a:rPr lang="en-US" sz="2000" b="1" kern="0" dirty="0">
                <a:solidFill>
                  <a:srgbClr val="996633"/>
                </a:solidFill>
                <a:effectLst>
                  <a:outerShdw blurRad="38100" dist="38100" dir="2700000" algn="tl">
                    <a:srgbClr val="000000"/>
                  </a:outerShdw>
                </a:effectLst>
                <a:latin typeface="Tahoma"/>
                <a:cs typeface="Arial"/>
              </a:rPr>
              <a:t> </a:t>
            </a:r>
            <a:r>
              <a:rPr lang="ar-SA" sz="2000" b="1" kern="0" dirty="0">
                <a:solidFill>
                  <a:srgbClr val="996633"/>
                </a:solidFill>
                <a:effectLst>
                  <a:outerShdw blurRad="38100" dist="38100" dir="2700000" algn="tl">
                    <a:srgbClr val="000000"/>
                  </a:outerShdw>
                </a:effectLst>
                <a:latin typeface="Tahoma"/>
              </a:rPr>
              <a:t>الخطوة السابعة</a:t>
            </a:r>
            <a:r>
              <a:rPr lang="ar-SA" sz="2000" b="1" kern="0" dirty="0">
                <a:solidFill>
                  <a:srgbClr val="000000"/>
                </a:solidFill>
                <a:effectLst>
                  <a:outerShdw blurRad="38100" dist="38100" dir="2700000" algn="tl">
                    <a:srgbClr val="FFFFFF"/>
                  </a:outerShdw>
                </a:effectLst>
                <a:latin typeface="Tahoma"/>
              </a:rPr>
              <a:t> :  </a:t>
            </a:r>
            <a:r>
              <a:rPr lang="ar-SA" sz="2000" b="1" kern="0" dirty="0">
                <a:solidFill>
                  <a:srgbClr val="000000"/>
                </a:solidFill>
                <a:effectLst>
                  <a:outerShdw blurRad="38100" dist="38100" dir="2700000" algn="tl">
                    <a:srgbClr val="FFFFFF"/>
                  </a:outerShdw>
                </a:effectLst>
                <a:latin typeface="Tahoma"/>
                <a:hlinkClick r:id="" action="ppaction://noaction"/>
              </a:rPr>
              <a:t>كتابة الخاتمة </a:t>
            </a:r>
            <a:r>
              <a:rPr lang="ar-SA" sz="2000" b="1" kern="0" dirty="0">
                <a:solidFill>
                  <a:srgbClr val="000000"/>
                </a:solidFill>
                <a:effectLst>
                  <a:outerShdw blurRad="38100" dist="38100" dir="2700000" algn="tl">
                    <a:srgbClr val="FFFFFF"/>
                  </a:outerShdw>
                </a:effectLst>
                <a:latin typeface="Tahoma"/>
              </a:rPr>
              <a:t> </a:t>
            </a:r>
          </a:p>
          <a:p>
            <a:pPr marL="342900" lvl="0" indent="-342900" algn="r" rtl="1" fontAlgn="base">
              <a:lnSpc>
                <a:spcPct val="80000"/>
              </a:lnSpc>
              <a:spcBef>
                <a:spcPct val="20000"/>
              </a:spcBef>
              <a:spcAft>
                <a:spcPct val="0"/>
              </a:spcAft>
              <a:buClr>
                <a:srgbClr val="00CCFF"/>
              </a:buClr>
              <a:buSzPct val="65000"/>
              <a:defRPr/>
            </a:pPr>
            <a:r>
              <a:rPr lang="ar-SA" sz="2000" b="1" kern="0" dirty="0">
                <a:solidFill>
                  <a:srgbClr val="996633"/>
                </a:solidFill>
                <a:effectLst>
                  <a:outerShdw blurRad="38100" dist="38100" dir="2700000" algn="tl">
                    <a:srgbClr val="000000"/>
                  </a:outerShdw>
                </a:effectLst>
                <a:latin typeface="Tahoma"/>
              </a:rPr>
              <a:t>الخطوة الثامنة</a:t>
            </a:r>
            <a:r>
              <a:rPr lang="ar-SA" sz="2000" b="1" kern="0" dirty="0">
                <a:solidFill>
                  <a:srgbClr val="000000"/>
                </a:solidFill>
                <a:effectLst>
                  <a:outerShdw blurRad="38100" dist="38100" dir="2700000" algn="tl">
                    <a:srgbClr val="FFFFFF"/>
                  </a:outerShdw>
                </a:effectLst>
                <a:latin typeface="Tahoma"/>
              </a:rPr>
              <a:t> : </a:t>
            </a:r>
            <a:r>
              <a:rPr lang="ar-SA" sz="2000" b="1" kern="0" dirty="0">
                <a:solidFill>
                  <a:srgbClr val="000000"/>
                </a:solidFill>
                <a:effectLst>
                  <a:outerShdw blurRad="38100" dist="38100" dir="2700000" algn="tl">
                    <a:srgbClr val="FFFFFF"/>
                  </a:outerShdw>
                </a:effectLst>
                <a:latin typeface="Tahoma"/>
                <a:hlinkClick r:id="" action="ppaction://noaction"/>
              </a:rPr>
              <a:t>تسجيل المصادر / المراجع</a:t>
            </a:r>
            <a:endParaRPr lang="ar-SA" sz="2000" b="1" kern="0" dirty="0">
              <a:solidFill>
                <a:srgbClr val="000000"/>
              </a:solidFill>
              <a:effectLst>
                <a:outerShdw blurRad="38100" dist="38100" dir="2700000" algn="tl">
                  <a:srgbClr val="FFFFFF"/>
                </a:outerShdw>
              </a:effectLst>
              <a:latin typeface="Tahoma"/>
            </a:endParaRPr>
          </a:p>
          <a:p>
            <a:pPr marL="342900" lvl="0" indent="-342900" algn="r" rtl="1" fontAlgn="base">
              <a:lnSpc>
                <a:spcPct val="80000"/>
              </a:lnSpc>
              <a:spcBef>
                <a:spcPct val="20000"/>
              </a:spcBef>
              <a:spcAft>
                <a:spcPct val="0"/>
              </a:spcAft>
              <a:buClr>
                <a:srgbClr val="00CCFF"/>
              </a:buClr>
              <a:buSzPct val="65000"/>
              <a:defRPr/>
            </a:pPr>
            <a:r>
              <a:rPr lang="ar-SA" sz="2000" b="1" kern="0" dirty="0">
                <a:solidFill>
                  <a:srgbClr val="996633"/>
                </a:solidFill>
                <a:effectLst>
                  <a:outerShdw blurRad="38100" dist="38100" dir="2700000" algn="tl">
                    <a:srgbClr val="000000"/>
                  </a:outerShdw>
                </a:effectLst>
                <a:latin typeface="Tahoma"/>
              </a:rPr>
              <a:t>الخطوة التاسعة</a:t>
            </a:r>
            <a:r>
              <a:rPr lang="ar-SA" sz="2000" b="1" kern="0" dirty="0">
                <a:solidFill>
                  <a:srgbClr val="000000"/>
                </a:solidFill>
                <a:effectLst>
                  <a:outerShdw blurRad="38100" dist="38100" dir="2700000" algn="tl">
                    <a:srgbClr val="FFFFFF"/>
                  </a:outerShdw>
                </a:effectLst>
                <a:latin typeface="Tahoma"/>
              </a:rPr>
              <a:t> : كتابة الملاحق ( استمارات ، مواد نظرية ، صور ووثائق) .</a:t>
            </a:r>
          </a:p>
          <a:p>
            <a:pPr marL="342900" lvl="0" indent="-342900" algn="r" rtl="1" fontAlgn="base">
              <a:lnSpc>
                <a:spcPct val="80000"/>
              </a:lnSpc>
              <a:spcBef>
                <a:spcPct val="20000"/>
              </a:spcBef>
              <a:spcAft>
                <a:spcPct val="0"/>
              </a:spcAft>
              <a:buClr>
                <a:srgbClr val="00CCFF"/>
              </a:buClr>
              <a:buSzPct val="65000"/>
              <a:defRPr/>
            </a:pPr>
            <a:r>
              <a:rPr lang="ar-SA" sz="2000" b="1" kern="0" dirty="0">
                <a:solidFill>
                  <a:srgbClr val="996633"/>
                </a:solidFill>
                <a:effectLst>
                  <a:outerShdw blurRad="38100" dist="38100" dir="2700000" algn="tl">
                    <a:srgbClr val="000000"/>
                  </a:outerShdw>
                </a:effectLst>
                <a:latin typeface="Tahoma"/>
              </a:rPr>
              <a:t>الخطوة العاشرة:</a:t>
            </a:r>
            <a:r>
              <a:rPr lang="ar-SA" sz="2000" b="1" kern="0" dirty="0">
                <a:solidFill>
                  <a:srgbClr val="000000"/>
                </a:solidFill>
                <a:effectLst>
                  <a:outerShdw blurRad="38100" dist="38100" dir="2700000" algn="tl">
                    <a:srgbClr val="FFFFFF"/>
                  </a:outerShdw>
                </a:effectLst>
                <a:latin typeface="Tahoma"/>
              </a:rPr>
              <a:t> </a:t>
            </a:r>
            <a:r>
              <a:rPr lang="ar-SA" sz="2000" b="1" kern="0" dirty="0">
                <a:solidFill>
                  <a:srgbClr val="000000"/>
                </a:solidFill>
                <a:effectLst>
                  <a:outerShdw blurRad="38100" dist="38100" dir="2700000" algn="tl">
                    <a:srgbClr val="FFFFFF"/>
                  </a:outerShdw>
                </a:effectLst>
                <a:latin typeface="Tahoma"/>
                <a:hlinkClick r:id="" action="ppaction://noaction"/>
              </a:rPr>
              <a:t>الطباعة النهائية</a:t>
            </a:r>
            <a:endParaRPr lang="ar-SA" sz="2000" b="1" kern="0" dirty="0">
              <a:solidFill>
                <a:srgbClr val="000000"/>
              </a:solidFill>
              <a:effectLst>
                <a:outerShdw blurRad="38100" dist="38100" dir="2700000" algn="tl">
                  <a:srgbClr val="FFFFFF"/>
                </a:outerShdw>
              </a:effectLst>
              <a:latin typeface="Tahoma"/>
            </a:endParaRPr>
          </a:p>
          <a:p>
            <a:pPr algn="r" rtl="1"/>
            <a:endParaRPr lang="ar-EG" b="1" dirty="0" smtClean="0"/>
          </a:p>
          <a:p>
            <a:pPr algn="r" rtl="1"/>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515462" y="6457890"/>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948"/>
    </mc:Choice>
    <mc:Fallback xmlns="">
      <p:transition spd="slow" advTm="694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431" y="952845"/>
            <a:ext cx="9975269" cy="5339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advTm="109769"/>
    </mc:Choice>
    <mc:Fallback xmlns="">
      <p:transition spd="slow" advTm="109769"/>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15657" y="952845"/>
            <a:ext cx="4892257" cy="1006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5429" y="1959429"/>
            <a:ext cx="7827509" cy="4552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6605482"/>
      </p:ext>
    </p:extLst>
  </p:cSld>
  <p:clrMapOvr>
    <a:masterClrMapping/>
  </p:clrMapOvr>
  <mc:AlternateContent xmlns:mc="http://schemas.openxmlformats.org/markup-compatibility/2006" xmlns:p14="http://schemas.microsoft.com/office/powerpoint/2010/main">
    <mc:Choice Requires="p14">
      <p:transition spd="slow" p14:dur="2000" advTm="108377"/>
    </mc:Choice>
    <mc:Fallback xmlns="">
      <p:transition spd="slow" advTm="10837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6401" y="690907"/>
            <a:ext cx="3121514"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0431" y="1379538"/>
            <a:ext cx="8368257" cy="5113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52276472"/>
      </p:ext>
    </p:extLst>
  </p:cSld>
  <p:clrMapOvr>
    <a:masterClrMapping/>
  </p:clrMapOvr>
  <mc:AlternateContent xmlns:mc="http://schemas.openxmlformats.org/markup-compatibility/2006" xmlns:p14="http://schemas.microsoft.com/office/powerpoint/2010/main">
    <mc:Choice Requires="p14">
      <p:transition spd="slow" p14:dur="2000" advTm="71404"/>
    </mc:Choice>
    <mc:Fallback xmlns="">
      <p:transition spd="slow" advTm="7140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4686" y="2415268"/>
            <a:ext cx="2757689" cy="23454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95081" y="617697"/>
            <a:ext cx="2480128"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155869"/>
            <a:ext cx="8475209" cy="562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6333416"/>
      </p:ext>
    </p:extLst>
  </p:cSld>
  <p:clrMapOvr>
    <a:masterClrMapping/>
  </p:clrMapOvr>
  <mc:AlternateContent xmlns:mc="http://schemas.openxmlformats.org/markup-compatibility/2006" xmlns:p14="http://schemas.microsoft.com/office/powerpoint/2010/main">
    <mc:Choice Requires="p14">
      <p:transition spd="slow" p14:dur="2000" advTm="132544"/>
    </mc:Choice>
    <mc:Fallback xmlns="">
      <p:transition spd="slow" advTm="13254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3638" y="599752"/>
            <a:ext cx="3724275" cy="7061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05938"/>
            <a:ext cx="8510587" cy="5477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37620011"/>
      </p:ext>
    </p:extLst>
  </p:cSld>
  <p:clrMapOvr>
    <a:masterClrMapping/>
  </p:clrMapOvr>
  <mc:AlternateContent xmlns:mc="http://schemas.openxmlformats.org/markup-compatibility/2006" xmlns:p14="http://schemas.microsoft.com/office/powerpoint/2010/main">
    <mc:Choice Requires="p14">
      <p:transition spd="slow" p14:dur="2000" advTm="104771"/>
    </mc:Choice>
    <mc:Fallback xmlns="">
      <p:transition spd="slow" advTm="10477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557" y="952846"/>
            <a:ext cx="8406357" cy="5739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5544173"/>
      </p:ext>
    </p:extLst>
  </p:cSld>
  <p:clrMapOvr>
    <a:masterClrMapping/>
  </p:clrMapOvr>
  <mc:AlternateContent xmlns:mc="http://schemas.openxmlformats.org/markup-compatibility/2006" xmlns:p14="http://schemas.microsoft.com/office/powerpoint/2010/main">
    <mc:Choice Requires="p14">
      <p:transition spd="slow" p14:dur="2000" advTm="80797"/>
    </mc:Choice>
    <mc:Fallback xmlns="">
      <p:transition spd="slow" advTm="80797"/>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60943"/>
            <a:ext cx="8510587" cy="58970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12554413"/>
      </p:ext>
    </p:extLst>
  </p:cSld>
  <p:clrMapOvr>
    <a:masterClrMapping/>
  </p:clrMapOvr>
  <mc:AlternateContent xmlns:mc="http://schemas.openxmlformats.org/markup-compatibility/2006" xmlns:p14="http://schemas.microsoft.com/office/powerpoint/2010/main">
    <mc:Choice Requires="p14">
      <p:transition spd="slow" p14:dur="2000" advTm="102371"/>
    </mc:Choice>
    <mc:Fallback xmlns="">
      <p:transition spd="slow" advTm="10237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5820" y="2258787"/>
            <a:ext cx="3190875" cy="77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0431" y="952845"/>
            <a:ext cx="8311107" cy="5739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78668783"/>
      </p:ext>
    </p:extLst>
  </p:cSld>
  <p:clrMapOvr>
    <a:masterClrMapping/>
  </p:clrMapOvr>
  <mc:AlternateContent xmlns:mc="http://schemas.openxmlformats.org/markup-compatibility/2006" xmlns:p14="http://schemas.microsoft.com/office/powerpoint/2010/main">
    <mc:Choice Requires="p14">
      <p:transition spd="slow" p14:dur="2000" advTm="139969"/>
    </mc:Choice>
    <mc:Fallback xmlns="">
      <p:transition spd="slow" advTm="13996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40800" y="1962104"/>
            <a:ext cx="3149599" cy="9262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916559"/>
            <a:ext cx="8415338" cy="57761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0025410"/>
      </p:ext>
    </p:extLst>
  </p:cSld>
  <p:clrMapOvr>
    <a:masterClrMapping/>
  </p:clrMapOvr>
  <mc:AlternateContent xmlns:mc="http://schemas.openxmlformats.org/markup-compatibility/2006" xmlns:p14="http://schemas.microsoft.com/office/powerpoint/2010/main">
    <mc:Choice Requires="p14">
      <p:transition spd="slow" p14:dur="2000" advTm="73692"/>
    </mc:Choice>
    <mc:Fallback xmlns="">
      <p:transition spd="slow" advTm="7369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40800" y="1962104"/>
            <a:ext cx="3149599" cy="9262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94158"/>
            <a:ext cx="8607914" cy="591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71987504"/>
      </p:ext>
    </p:extLst>
  </p:cSld>
  <p:clrMapOvr>
    <a:masterClrMapping/>
  </p:clrMapOvr>
  <mc:AlternateContent xmlns:mc="http://schemas.openxmlformats.org/markup-compatibility/2006" xmlns:p14="http://schemas.microsoft.com/office/powerpoint/2010/main">
    <mc:Choice Requires="p14">
      <p:transition spd="slow" p14:dur="2000" advTm="27399"/>
    </mc:Choice>
    <mc:Fallback xmlns="">
      <p:transition spd="slow" advTm="27399"/>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81143" y="2357438"/>
            <a:ext cx="2817107" cy="1242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8629" y="1108056"/>
            <a:ext cx="7738609" cy="49829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66865900"/>
      </p:ext>
    </p:extLst>
  </p:cSld>
  <p:clrMapOvr>
    <a:masterClrMapping/>
  </p:clrMapOvr>
  <mc:AlternateContent xmlns:mc="http://schemas.openxmlformats.org/markup-compatibility/2006" xmlns:p14="http://schemas.microsoft.com/office/powerpoint/2010/main">
    <mc:Choice Requires="p14">
      <p:transition spd="slow" p14:dur="2000" advTm="92769"/>
    </mc:Choice>
    <mc:Fallback xmlns="">
      <p:transition spd="slow" advTm="9276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07914" y="2389641"/>
            <a:ext cx="3648075"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0431" y="2112963"/>
            <a:ext cx="8273007" cy="263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1675427"/>
      </p:ext>
    </p:extLst>
  </p:cSld>
  <p:clrMapOvr>
    <a:masterClrMapping/>
  </p:clrMapOvr>
  <mc:AlternateContent xmlns:mc="http://schemas.openxmlformats.org/markup-compatibility/2006" xmlns:p14="http://schemas.microsoft.com/office/powerpoint/2010/main">
    <mc:Choice Requires="p14">
      <p:transition spd="slow" p14:dur="2000" advTm="47935"/>
    </mc:Choice>
    <mc:Fallback xmlns="">
      <p:transition spd="slow" advTm="4793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76935" y="2531156"/>
            <a:ext cx="2136094"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3829" y="970131"/>
            <a:ext cx="5734086" cy="49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 y="1617638"/>
            <a:ext cx="8593400" cy="42875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5501691"/>
      </p:ext>
    </p:extLst>
  </p:cSld>
  <p:clrMapOvr>
    <a:masterClrMapping/>
  </p:clrMapOvr>
  <mc:AlternateContent xmlns:mc="http://schemas.openxmlformats.org/markup-compatibility/2006" xmlns:p14="http://schemas.microsoft.com/office/powerpoint/2010/main">
    <mc:Choice Requires="p14">
      <p:transition spd="slow" p14:dur="2000" advTm="102596"/>
    </mc:Choice>
    <mc:Fallback xmlns="">
      <p:transition spd="slow" advTm="102596"/>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43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7658" y="1006366"/>
            <a:ext cx="7671480" cy="2628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3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7657" y="2794000"/>
            <a:ext cx="7671481" cy="1276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7657" y="4070350"/>
            <a:ext cx="7671481" cy="161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6691158"/>
      </p:ext>
    </p:extLst>
  </p:cSld>
  <p:clrMapOvr>
    <a:masterClrMapping/>
  </p:clrMapOvr>
  <mc:AlternateContent xmlns:mc="http://schemas.openxmlformats.org/markup-compatibility/2006" xmlns:p14="http://schemas.microsoft.com/office/powerpoint/2010/main">
    <mc:Choice Requires="p14">
      <p:transition spd="slow" p14:dur="2000" advTm="63237"/>
    </mc:Choice>
    <mc:Fallback xmlns="">
      <p:transition spd="slow" advTm="6323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431" y="933057"/>
            <a:ext cx="8427483" cy="57596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89131403"/>
      </p:ext>
    </p:extLst>
  </p:cSld>
  <p:clrMapOvr>
    <a:masterClrMapping/>
  </p:clrMapOvr>
  <mc:AlternateContent xmlns:mc="http://schemas.openxmlformats.org/markup-compatibility/2006" xmlns:p14="http://schemas.microsoft.com/office/powerpoint/2010/main">
    <mc:Choice Requires="p14">
      <p:transition spd="slow" p14:dur="2000" advTm="87986"/>
    </mc:Choice>
    <mc:Fallback xmlns="">
      <p:transition spd="slow" advTm="8798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63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430" y="952844"/>
            <a:ext cx="8349207" cy="59051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98539700"/>
      </p:ext>
    </p:extLst>
  </p:cSld>
  <p:clrMapOvr>
    <a:masterClrMapping/>
  </p:clrMapOvr>
  <mc:AlternateContent xmlns:mc="http://schemas.openxmlformats.org/markup-compatibility/2006" xmlns:p14="http://schemas.microsoft.com/office/powerpoint/2010/main">
    <mc:Choice Requires="p14">
      <p:transition spd="slow" p14:dur="2000" advTm="59000"/>
    </mc:Choice>
    <mc:Fallback xmlns="">
      <p:transition spd="slow" advTm="59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952844"/>
            <a:ext cx="8607914" cy="5905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9178304"/>
      </p:ext>
    </p:extLst>
  </p:cSld>
  <p:clrMapOvr>
    <a:masterClrMapping/>
  </p:clrMapOvr>
  <mc:AlternateContent xmlns:mc="http://schemas.openxmlformats.org/markup-compatibility/2006" xmlns:p14="http://schemas.microsoft.com/office/powerpoint/2010/main">
    <mc:Choice Requires="p14">
      <p:transition spd="slow" p14:dur="2000" advTm="115549"/>
    </mc:Choice>
    <mc:Fallback xmlns="">
      <p:transition spd="slow" advTm="11554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84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78250" y="2427968"/>
            <a:ext cx="3181350" cy="666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0431" y="1155869"/>
            <a:ext cx="8211094" cy="5524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09337825"/>
      </p:ext>
    </p:extLst>
  </p:cSld>
  <p:clrMapOvr>
    <a:masterClrMapping/>
  </p:clrMapOvr>
  <mc:AlternateContent xmlns:mc="http://schemas.openxmlformats.org/markup-compatibility/2006" xmlns:p14="http://schemas.microsoft.com/office/powerpoint/2010/main">
    <mc:Choice Requires="p14">
      <p:transition spd="slow" p14:dur="2000" advTm="93881"/>
    </mc:Choice>
    <mc:Fallback xmlns="">
      <p:transition spd="slow" advTm="9388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94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772" y="1404938"/>
            <a:ext cx="7660142" cy="47200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827717"/>
      </p:ext>
    </p:extLst>
  </p:cSld>
  <p:clrMapOvr>
    <a:masterClrMapping/>
  </p:clrMapOvr>
  <mc:AlternateContent xmlns:mc="http://schemas.openxmlformats.org/markup-compatibility/2006" xmlns:p14="http://schemas.microsoft.com/office/powerpoint/2010/main">
    <mc:Choice Requires="p14">
      <p:transition spd="slow" p14:dur="2000" advTm="31181"/>
    </mc:Choice>
    <mc:Fallback xmlns="">
      <p:transition spd="slow" advTm="3118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48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04803" y="2442937"/>
            <a:ext cx="2135843" cy="43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1887" y="1084263"/>
            <a:ext cx="8080602" cy="469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6280593"/>
      </p:ext>
    </p:extLst>
  </p:cSld>
  <p:clrMapOvr>
    <a:masterClrMapping/>
  </p:clrMapOvr>
  <mc:AlternateContent xmlns:mc="http://schemas.openxmlformats.org/markup-compatibility/2006" xmlns:p14="http://schemas.microsoft.com/office/powerpoint/2010/main">
    <mc:Choice Requires="p14">
      <p:transition spd="slow" p14:dur="2000" advTm="22434"/>
    </mc:Choice>
    <mc:Fallback xmlns="">
      <p:transition spd="slow" advTm="2243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15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64625" y="2369231"/>
            <a:ext cx="215045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0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371" y="1243013"/>
            <a:ext cx="8185604" cy="52496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53756425"/>
      </p:ext>
    </p:extLst>
  </p:cSld>
  <p:clrMapOvr>
    <a:masterClrMapping/>
  </p:clrMapOvr>
  <mc:AlternateContent xmlns:mc="http://schemas.openxmlformats.org/markup-compatibility/2006" xmlns:p14="http://schemas.microsoft.com/office/powerpoint/2010/main">
    <mc:Choice Requires="p14">
      <p:transition spd="slow" p14:dur="2000" advTm="67404"/>
    </mc:Choice>
    <mc:Fallback xmlns="">
      <p:transition spd="slow" advTm="6740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3321" y="2913063"/>
            <a:ext cx="2352675" cy="46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1886" y="1155869"/>
            <a:ext cx="8216027" cy="2647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1887" y="3803423"/>
            <a:ext cx="8216025" cy="145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1888" y="5273486"/>
            <a:ext cx="8216024" cy="121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2462636"/>
      </p:ext>
    </p:extLst>
  </p:cSld>
  <p:clrMapOvr>
    <a:masterClrMapping/>
  </p:clrMapOvr>
  <mc:AlternateContent xmlns:mc="http://schemas.openxmlformats.org/markup-compatibility/2006" xmlns:p14="http://schemas.microsoft.com/office/powerpoint/2010/main">
    <mc:Choice Requires="p14">
      <p:transition spd="slow" p14:dur="2000" advTm="78121"/>
    </mc:Choice>
    <mc:Fallback xmlns="">
      <p:transition spd="slow" advTm="7812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58061" y="2659517"/>
            <a:ext cx="1990725"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0857" y="2590800"/>
            <a:ext cx="7506381" cy="167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5744553"/>
      </p:ext>
    </p:extLst>
  </p:cSld>
  <p:clrMapOvr>
    <a:masterClrMapping/>
  </p:clrMapOvr>
  <mc:AlternateContent xmlns:mc="http://schemas.openxmlformats.org/markup-compatibility/2006" xmlns:p14="http://schemas.microsoft.com/office/powerpoint/2010/main">
    <mc:Choice Requires="p14">
      <p:transition spd="slow" p14:dur="2000" advTm="75885"/>
    </mc:Choice>
    <mc:Fallback xmlns="">
      <p:transition spd="slow" advTm="7588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287" y="2027238"/>
            <a:ext cx="7693252" cy="2809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63256948"/>
      </p:ext>
    </p:extLst>
  </p:cSld>
  <p:clrMapOvr>
    <a:masterClrMapping/>
  </p:clrMapOvr>
  <mc:AlternateContent xmlns:mc="http://schemas.openxmlformats.org/markup-compatibility/2006" xmlns:p14="http://schemas.microsoft.com/office/powerpoint/2010/main">
    <mc:Choice Requires="p14">
      <p:transition spd="slow" p14:dur="2000" advTm="24368"/>
    </mc:Choice>
    <mc:Fallback xmlns="">
      <p:transition spd="slow" advTm="2436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431" y="1366838"/>
            <a:ext cx="8387307" cy="45404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9759320"/>
      </p:ext>
    </p:extLst>
  </p:cSld>
  <p:clrMapOvr>
    <a:masterClrMapping/>
  </p:clrMapOvr>
  <mc:AlternateContent xmlns:mc="http://schemas.openxmlformats.org/markup-compatibility/2006" xmlns:p14="http://schemas.microsoft.com/office/powerpoint/2010/main">
    <mc:Choice Requires="p14">
      <p:transition spd="slow" p14:dur="2000" advTm="32749"/>
    </mc:Choice>
    <mc:Fallback xmlns="">
      <p:transition spd="slow" advTm="32749"/>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95687" y="2879272"/>
            <a:ext cx="3952875" cy="781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487" y="1233488"/>
            <a:ext cx="7959952" cy="5259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75639388"/>
      </p:ext>
    </p:extLst>
  </p:cSld>
  <p:clrMapOvr>
    <a:masterClrMapping/>
  </p:clrMapOvr>
  <mc:AlternateContent xmlns:mc="http://schemas.openxmlformats.org/markup-compatibility/2006" xmlns:p14="http://schemas.microsoft.com/office/powerpoint/2010/main">
    <mc:Choice Requires="p14">
      <p:transition spd="slow" p14:dur="2000" advTm="61939"/>
    </mc:Choice>
    <mc:Fallback xmlns="">
      <p:transition spd="slow" advTm="6193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229" y="1443038"/>
            <a:ext cx="7651296" cy="4665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638556"/>
      </p:ext>
    </p:extLst>
  </p:cSld>
  <p:clrMapOvr>
    <a:masterClrMapping/>
  </p:clrMapOvr>
  <mc:AlternateContent xmlns:mc="http://schemas.openxmlformats.org/markup-compatibility/2006" xmlns:p14="http://schemas.microsoft.com/office/powerpoint/2010/main">
    <mc:Choice Requires="p14">
      <p:transition spd="slow" p14:dur="2000" advTm="73101"/>
    </mc:Choice>
    <mc:Fallback xmlns="">
      <p:transition spd="slow" advTm="7310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431" y="1155869"/>
            <a:ext cx="8273007" cy="5336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25217990"/>
      </p:ext>
    </p:extLst>
  </p:cSld>
  <p:clrMapOvr>
    <a:masterClrMapping/>
  </p:clrMapOvr>
  <mc:AlternateContent xmlns:mc="http://schemas.openxmlformats.org/markup-compatibility/2006" xmlns:p14="http://schemas.microsoft.com/office/powerpoint/2010/main">
    <mc:Choice Requires="p14">
      <p:transition spd="slow" p14:dur="2000" advTm="93492"/>
    </mc:Choice>
    <mc:Fallback xmlns="">
      <p:transition spd="slow" advTm="93492"/>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3200" b="1" dirty="0" smtClean="0">
                <a:solidFill>
                  <a:srgbClr val="FF0000"/>
                </a:solidFill>
              </a:rPr>
              <a:t>مثال خطوات كتابة البحث </a:t>
            </a:r>
            <a:endParaRPr lang="en-US" sz="3200" b="1" dirty="0">
              <a:solidFill>
                <a:srgbClr val="FF0000"/>
              </a:solidFill>
            </a:endParaRPr>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3560" y="2496458"/>
            <a:ext cx="6932839" cy="15022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83871841"/>
      </p:ext>
    </p:extLst>
  </p:cSld>
  <p:clrMapOvr>
    <a:masterClrMapping/>
  </p:clrMapOvr>
  <mc:AlternateContent xmlns:mc="http://schemas.openxmlformats.org/markup-compatibility/2006" xmlns:p14="http://schemas.microsoft.com/office/powerpoint/2010/main">
    <mc:Choice Requires="p14">
      <p:transition spd="slow" p14:dur="2000" advTm="14357"/>
    </mc:Choice>
    <mc:Fallback xmlns="">
      <p:transition spd="slow" advTm="14357"/>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solidFill>
                <a:srgbClr val="FF0000"/>
              </a:solidFill>
            </a:endParaRPr>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799" y="1320801"/>
            <a:ext cx="8124825" cy="4803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02429222"/>
      </p:ext>
    </p:extLst>
  </p:cSld>
  <p:clrMapOvr>
    <a:masterClrMapping/>
  </p:clrMapOvr>
  <mc:AlternateContent xmlns:mc="http://schemas.openxmlformats.org/markup-compatibility/2006" xmlns:p14="http://schemas.microsoft.com/office/powerpoint/2010/main">
    <mc:Choice Requires="p14">
      <p:transition spd="slow" p14:dur="2000" advTm="46719"/>
    </mc:Choice>
    <mc:Fallback xmlns="">
      <p:transition spd="slow" advTm="46719"/>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solidFill>
                <a:srgbClr val="FF0000"/>
              </a:solidFill>
            </a:endParaRPr>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1543" y="1155869"/>
            <a:ext cx="8020957" cy="5159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61192274"/>
      </p:ext>
    </p:extLst>
  </p:cSld>
  <p:clrMapOvr>
    <a:masterClrMapping/>
  </p:clrMapOvr>
  <mc:AlternateContent xmlns:mc="http://schemas.openxmlformats.org/markup-compatibility/2006" xmlns:p14="http://schemas.microsoft.com/office/powerpoint/2010/main">
    <mc:Choice Requires="p14">
      <p:transition spd="slow" p14:dur="2000" advTm="102788"/>
    </mc:Choice>
    <mc:Fallback xmlns="">
      <p:transition spd="slow" advTm="10278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solidFill>
                <a:srgbClr val="FF0000"/>
              </a:solidFill>
            </a:endParaRPr>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4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943" y="1166813"/>
            <a:ext cx="8003495" cy="47405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صوت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154185454"/>
      </p:ext>
    </p:extLst>
  </p:cSld>
  <p:clrMapOvr>
    <a:masterClrMapping/>
  </p:clrMapOvr>
  <mc:AlternateContent xmlns:mc="http://schemas.openxmlformats.org/markup-compatibility/2006" xmlns:p14="http://schemas.microsoft.com/office/powerpoint/2010/main">
    <mc:Choice Requires="p14">
      <p:transition spd="slow" p14:dur="2000" advTm="70350"/>
    </mc:Choice>
    <mc:Fallback xmlns="">
      <p:transition spd="slow" advTm="703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solidFill>
                <a:srgbClr val="FF0000"/>
              </a:solidFill>
            </a:endParaRPr>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239" y="1188860"/>
            <a:ext cx="8448675" cy="5303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81323128"/>
      </p:ext>
    </p:extLst>
  </p:cSld>
  <p:clrMapOvr>
    <a:masterClrMapping/>
  </p:clrMapOvr>
  <mc:AlternateContent xmlns:mc="http://schemas.openxmlformats.org/markup-compatibility/2006" xmlns:p14="http://schemas.microsoft.com/office/powerpoint/2010/main">
    <mc:Choice Requires="p14">
      <p:transition spd="slow" p14:dur="2000" advTm="3797"/>
    </mc:Choice>
    <mc:Fallback xmlns="">
      <p:transition spd="slow" advTm="3797"/>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solidFill>
                <a:srgbClr val="FF0000"/>
              </a:solidFill>
            </a:endParaRPr>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5657" y="1524000"/>
            <a:ext cx="6411622" cy="129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5572" y="2972253"/>
            <a:ext cx="4705350" cy="2190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95434015"/>
      </p:ext>
    </p:extLst>
  </p:cSld>
  <p:clrMapOvr>
    <a:masterClrMapping/>
  </p:clrMapOvr>
  <mc:AlternateContent xmlns:mc="http://schemas.openxmlformats.org/markup-compatibility/2006" xmlns:p14="http://schemas.microsoft.com/office/powerpoint/2010/main">
    <mc:Choice Requires="p14">
      <p:transition spd="slow" p14:dur="2000" advTm="532"/>
    </mc:Choice>
    <mc:Fallback xmlns="">
      <p:transition spd="slow" advTm="532"/>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solidFill>
                <a:srgbClr val="FF0000"/>
              </a:solidFill>
            </a:endParaRPr>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401" y="1976438"/>
            <a:ext cx="8047038" cy="290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66193089"/>
      </p:ext>
    </p:extLst>
  </p:cSld>
  <p:clrMapOvr>
    <a:masterClrMapping/>
  </p:clrMapOvr>
  <mc:AlternateContent xmlns:mc="http://schemas.openxmlformats.org/markup-compatibility/2006" xmlns:p14="http://schemas.microsoft.com/office/powerpoint/2010/main">
    <mc:Choice Requires="p14">
      <p:transition spd="slow" p14:dur="2000" advTm="22394"/>
    </mc:Choice>
    <mc:Fallback xmlns="">
      <p:transition spd="slow" advTm="22394"/>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solidFill>
                <a:srgbClr val="FF0000"/>
              </a:solidFill>
            </a:endParaRPr>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433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7029" y="1016001"/>
            <a:ext cx="7878309" cy="5551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7480446"/>
      </p:ext>
    </p:extLst>
  </p:cSld>
  <p:clrMapOvr>
    <a:masterClrMapping/>
  </p:clrMapOvr>
  <mc:AlternateContent xmlns:mc="http://schemas.openxmlformats.org/markup-compatibility/2006" xmlns:p14="http://schemas.microsoft.com/office/powerpoint/2010/main">
    <mc:Choice Requires="p14">
      <p:transition spd="slow" p14:dur="2000" advTm="53262"/>
    </mc:Choice>
    <mc:Fallback xmlns="">
      <p:transition spd="slow" advTm="53262"/>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solidFill>
                <a:srgbClr val="FF0000"/>
              </a:solidFill>
            </a:endParaRPr>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230" y="1924050"/>
            <a:ext cx="7703684" cy="300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1106930"/>
      </p:ext>
    </p:extLst>
  </p:cSld>
  <p:clrMapOvr>
    <a:masterClrMapping/>
  </p:clrMapOvr>
  <mc:AlternateContent xmlns:mc="http://schemas.openxmlformats.org/markup-compatibility/2006" xmlns:p14="http://schemas.microsoft.com/office/powerpoint/2010/main">
    <mc:Choice Requires="p14">
      <p:transition spd="slow" p14:dur="2000" advTm="18438"/>
    </mc:Choice>
    <mc:Fallback xmlns="">
      <p:transition spd="slow" advTm="18438"/>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solidFill>
                <a:srgbClr val="FF0000"/>
              </a:solidFill>
            </a:endParaRPr>
          </a:p>
        </p:txBody>
      </p:sp>
      <p:sp>
        <p:nvSpPr>
          <p:cNvPr id="24" name="TextBox 23"/>
          <p:cNvSpPr txBox="1"/>
          <p:nvPr/>
        </p:nvSpPr>
        <p:spPr>
          <a:xfrm>
            <a:off x="1675976" y="1468531"/>
            <a:ext cx="8417320" cy="70788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230" y="1924050"/>
            <a:ext cx="7703684" cy="300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56662182"/>
      </p:ext>
    </p:extLst>
  </p:cSld>
  <p:clrMapOvr>
    <a:masterClrMapping/>
  </p:clrMapOvr>
  <mc:AlternateContent xmlns:mc="http://schemas.openxmlformats.org/markup-compatibility/2006" xmlns:p14="http://schemas.microsoft.com/office/powerpoint/2010/main">
    <mc:Choice Requires="p14">
      <p:transition spd="slow" p14:dur="2000" advTm="5290"/>
    </mc:Choice>
    <mc:Fallback xmlns="">
      <p:transition spd="slow" advTm="529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09514" y="11219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OM" sz="3200" b="1" dirty="0" smtClean="0">
                <a:solidFill>
                  <a:srgbClr val="FF0000"/>
                </a:solidFill>
              </a:rPr>
              <a:t>ثانيا : التكليف المطلوب من الباحثين :</a:t>
            </a:r>
          </a:p>
          <a:p>
            <a:pPr algn="ctr"/>
            <a:r>
              <a:rPr lang="ar-SA" sz="3200" b="1" dirty="0" smtClean="0">
                <a:solidFill>
                  <a:srgbClr val="FF0000"/>
                </a:solidFill>
              </a:rPr>
              <a:t>وسوف يقوم الباحثين بنقد الأوراق البحثية المختلفة بنفس ترتيب تلك الورقة البحثية بالترتيب التالي :</a:t>
            </a:r>
            <a:endParaRPr lang="en-US" sz="3200" b="1" dirty="0">
              <a:solidFill>
                <a:srgbClr val="FF0000"/>
              </a:solidFill>
            </a:endParaRPr>
          </a:p>
        </p:txBody>
      </p:sp>
      <p:sp>
        <p:nvSpPr>
          <p:cNvPr id="24" name="TextBox 23"/>
          <p:cNvSpPr txBox="1"/>
          <p:nvPr/>
        </p:nvSpPr>
        <p:spPr>
          <a:xfrm>
            <a:off x="190594" y="1121985"/>
            <a:ext cx="8417320" cy="557075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pPr algn="r"/>
            <a:r>
              <a:rPr lang="ar-SA" sz="2000" dirty="0" smtClean="0">
                <a:solidFill>
                  <a:srgbClr val="2D3956"/>
                </a:solidFill>
                <a:latin typeface="Times New Roman" panose="02020603050405020304" pitchFamily="18" charset="0"/>
                <a:cs typeface="Times New Roman" panose="02020603050405020304" pitchFamily="18" charset="0"/>
              </a:rPr>
              <a:t> </a:t>
            </a:r>
            <a:r>
              <a:rPr lang="ar-SA" sz="2400" b="1" dirty="0" smtClean="0">
                <a:solidFill>
                  <a:srgbClr val="2D3956"/>
                </a:solidFill>
                <a:latin typeface="Times New Roman" panose="02020603050405020304" pitchFamily="18" charset="0"/>
                <a:cs typeface="Times New Roman" panose="02020603050405020304" pitchFamily="18" charset="0"/>
              </a:rPr>
              <a:t>التكليف الأول : نقد ورقة بحثية من حيث : ( العنوان – المستخلص –المقدمة )</a:t>
            </a:r>
          </a:p>
          <a:p>
            <a:pPr algn="r"/>
            <a:r>
              <a:rPr lang="ar-SA" sz="2400" b="1" dirty="0" smtClean="0">
                <a:solidFill>
                  <a:srgbClr val="2D3956"/>
                </a:solidFill>
                <a:latin typeface="Times New Roman" panose="02020603050405020304" pitchFamily="18" charset="0"/>
                <a:cs typeface="Times New Roman" panose="02020603050405020304" pitchFamily="18" charset="0"/>
              </a:rPr>
              <a:t>التكليف الثاني : نقد ورقة بحثية من حيث مصطلحات الدراسة والدراسات السابقة </a:t>
            </a:r>
          </a:p>
          <a:p>
            <a:pPr algn="r" rtl="1"/>
            <a:r>
              <a:rPr lang="ar-SA" sz="2400" b="1" dirty="0" smtClean="0">
                <a:solidFill>
                  <a:srgbClr val="2D3956"/>
                </a:solidFill>
                <a:latin typeface="Times New Roman" panose="02020603050405020304" pitchFamily="18" charset="0"/>
                <a:cs typeface="Times New Roman" panose="02020603050405020304" pitchFamily="18" charset="0"/>
              </a:rPr>
              <a:t>التكليف الثالث : نقد ورقة بحثية من حيث : مشكلة البحث وتساؤلاته .</a:t>
            </a:r>
          </a:p>
          <a:p>
            <a:pPr algn="r" rtl="1"/>
            <a:r>
              <a:rPr lang="ar-SA" sz="2400" b="1" dirty="0" smtClean="0">
                <a:solidFill>
                  <a:srgbClr val="2D3956"/>
                </a:solidFill>
                <a:latin typeface="Times New Roman" panose="02020603050405020304" pitchFamily="18" charset="0"/>
                <a:cs typeface="Times New Roman" panose="02020603050405020304" pitchFamily="18" charset="0"/>
              </a:rPr>
              <a:t>التكليف الرابع :نقد ورقة بحثية من حيث أهداف البحث .</a:t>
            </a:r>
          </a:p>
          <a:p>
            <a:pPr algn="r" rtl="1"/>
            <a:r>
              <a:rPr lang="ar-SA" sz="2400" b="1" dirty="0" smtClean="0">
                <a:solidFill>
                  <a:srgbClr val="2D3956"/>
                </a:solidFill>
                <a:latin typeface="Times New Roman" panose="02020603050405020304" pitchFamily="18" charset="0"/>
                <a:cs typeface="Times New Roman" panose="02020603050405020304" pitchFamily="18" charset="0"/>
              </a:rPr>
              <a:t>التكليف الخامس : نقد ورقة بحثية من حيث أهمية البحث .</a:t>
            </a:r>
          </a:p>
          <a:p>
            <a:pPr algn="r" rtl="1"/>
            <a:r>
              <a:rPr lang="ar-SA" sz="2400" b="1" dirty="0" smtClean="0">
                <a:solidFill>
                  <a:srgbClr val="2D3956"/>
                </a:solidFill>
                <a:latin typeface="Times New Roman" panose="02020603050405020304" pitchFamily="18" charset="0"/>
                <a:cs typeface="Times New Roman" panose="02020603050405020304" pitchFamily="18" charset="0"/>
              </a:rPr>
              <a:t>التكليف السادس : نقد ورقة بحثية من حيث فروض البحث .</a:t>
            </a:r>
          </a:p>
          <a:p>
            <a:pPr algn="r" rtl="1"/>
            <a:r>
              <a:rPr lang="ar-SA" sz="2400" b="1" dirty="0" smtClean="0">
                <a:solidFill>
                  <a:srgbClr val="2D3956"/>
                </a:solidFill>
                <a:latin typeface="Times New Roman" panose="02020603050405020304" pitchFamily="18" charset="0"/>
                <a:cs typeface="Times New Roman" panose="02020603050405020304" pitchFamily="18" charset="0"/>
              </a:rPr>
              <a:t>التكليف السابع : نقد ورقة بحثية من حيث منهج البحث والدراسة الميدانية .</a:t>
            </a:r>
          </a:p>
          <a:p>
            <a:pPr algn="r" rtl="1"/>
            <a:r>
              <a:rPr lang="ar-SA" sz="2400" b="1" dirty="0" smtClean="0">
                <a:solidFill>
                  <a:srgbClr val="2D3956"/>
                </a:solidFill>
                <a:latin typeface="Times New Roman" panose="02020603050405020304" pitchFamily="18" charset="0"/>
                <a:cs typeface="Times New Roman" panose="02020603050405020304" pitchFamily="18" charset="0"/>
              </a:rPr>
              <a:t>التكليف الثامن : نقد ورقة بحثية من حيث اختبار صحة الفروض .</a:t>
            </a:r>
          </a:p>
          <a:p>
            <a:pPr algn="r" rtl="1"/>
            <a:r>
              <a:rPr lang="ar-SA" sz="2400" b="1" dirty="0" smtClean="0">
                <a:solidFill>
                  <a:srgbClr val="2D3956"/>
                </a:solidFill>
                <a:latin typeface="Times New Roman" panose="02020603050405020304" pitchFamily="18" charset="0"/>
                <a:cs typeface="Times New Roman" panose="02020603050405020304" pitchFamily="18" charset="0"/>
              </a:rPr>
              <a:t>التكليف التاسع : نقد ورقة بحثية من حيث النتائج والتوصيات .</a:t>
            </a:r>
          </a:p>
          <a:p>
            <a:pPr algn="r" rtl="1"/>
            <a:r>
              <a:rPr lang="ar-SA" sz="2400" b="1" dirty="0" smtClean="0">
                <a:solidFill>
                  <a:srgbClr val="2D3956"/>
                </a:solidFill>
                <a:latin typeface="Times New Roman" panose="02020603050405020304" pitchFamily="18" charset="0"/>
                <a:cs typeface="Times New Roman" panose="02020603050405020304" pitchFamily="18" charset="0"/>
              </a:rPr>
              <a:t>التكليف العاشر / نقد ورقة بحثية من حيث المراجع المستخدمة في كتابة البحث . </a:t>
            </a:r>
          </a:p>
          <a:p>
            <a:pPr algn="r" rtl="1"/>
            <a:r>
              <a:rPr lang="ar-SA" sz="2400" b="1" dirty="0" smtClean="0">
                <a:solidFill>
                  <a:srgbClr val="2D3956"/>
                </a:solidFill>
                <a:latin typeface="Times New Roman" panose="02020603050405020304" pitchFamily="18" charset="0"/>
                <a:cs typeface="Times New Roman" panose="02020603050405020304" pitchFamily="18" charset="0"/>
              </a:rPr>
              <a:t>على أن يقوم كل باحث بتسليم ملفين منفصلين كتالي :</a:t>
            </a:r>
          </a:p>
          <a:p>
            <a:pPr algn="r" rtl="1"/>
            <a:r>
              <a:rPr lang="ar-SA" sz="2400" b="1" dirty="0" smtClean="0">
                <a:solidFill>
                  <a:srgbClr val="2D3956"/>
                </a:solidFill>
                <a:latin typeface="Times New Roman" panose="02020603050405020304" pitchFamily="18" charset="0"/>
                <a:cs typeface="Times New Roman" panose="02020603050405020304" pitchFamily="18" charset="0"/>
              </a:rPr>
              <a:t>1- مقطع فيديو يقوم </a:t>
            </a:r>
            <a:r>
              <a:rPr lang="ar-SA" sz="2400" b="1" dirty="0" err="1" smtClean="0">
                <a:solidFill>
                  <a:srgbClr val="2D3956"/>
                </a:solidFill>
                <a:latin typeface="Times New Roman" panose="02020603050405020304" pitchFamily="18" charset="0"/>
                <a:cs typeface="Times New Roman" panose="02020603050405020304" pitchFamily="18" charset="0"/>
              </a:rPr>
              <a:t>فية</a:t>
            </a:r>
            <a:r>
              <a:rPr lang="ar-SA" sz="2400" b="1" dirty="0" smtClean="0">
                <a:solidFill>
                  <a:srgbClr val="2D3956"/>
                </a:solidFill>
                <a:latin typeface="Times New Roman" panose="02020603050405020304" pitchFamily="18" charset="0"/>
                <a:cs typeface="Times New Roman" panose="02020603050405020304" pitchFamily="18" charset="0"/>
              </a:rPr>
              <a:t> بشرح نقد الورقة العلمية في كل تكليف على حدى في غضون خمسة دقائق.</a:t>
            </a:r>
          </a:p>
          <a:p>
            <a:pPr algn="r" rtl="1"/>
            <a:r>
              <a:rPr lang="ar-SA" sz="2400" b="1" dirty="0" smtClean="0">
                <a:solidFill>
                  <a:srgbClr val="2D3956"/>
                </a:solidFill>
                <a:latin typeface="Times New Roman" panose="02020603050405020304" pitchFamily="18" charset="0"/>
                <a:cs typeface="Times New Roman" panose="02020603050405020304" pitchFamily="18" charset="0"/>
              </a:rPr>
              <a:t>2- ملف </a:t>
            </a:r>
            <a:r>
              <a:rPr lang="ar-EG" sz="2400" b="1" dirty="0" smtClean="0">
                <a:solidFill>
                  <a:srgbClr val="2D3956"/>
                </a:solidFill>
                <a:latin typeface="Times New Roman" panose="02020603050405020304" pitchFamily="18" charset="0"/>
                <a:cs typeface="Times New Roman" panose="02020603050405020304" pitchFamily="18" charset="0"/>
              </a:rPr>
              <a:t> </a:t>
            </a:r>
            <a:r>
              <a:rPr lang="en-GB" sz="2400" b="1" dirty="0" err="1" smtClean="0">
                <a:solidFill>
                  <a:srgbClr val="2D3956"/>
                </a:solidFill>
                <a:latin typeface="Times New Roman" panose="02020603050405020304" pitchFamily="18" charset="0"/>
                <a:cs typeface="Times New Roman" panose="02020603050405020304" pitchFamily="18" charset="0"/>
              </a:rPr>
              <a:t>pdf</a:t>
            </a:r>
            <a:r>
              <a:rPr lang="en-GB" sz="2400" b="1" dirty="0" smtClean="0">
                <a:solidFill>
                  <a:srgbClr val="2D3956"/>
                </a:solidFill>
                <a:latin typeface="Times New Roman" panose="02020603050405020304" pitchFamily="18" charset="0"/>
                <a:cs typeface="Times New Roman" panose="02020603050405020304" pitchFamily="18" charset="0"/>
              </a:rPr>
              <a:t>  </a:t>
            </a:r>
            <a:r>
              <a:rPr lang="ar-OM" sz="2400" b="1" dirty="0" smtClean="0">
                <a:solidFill>
                  <a:srgbClr val="2D3956"/>
                </a:solidFill>
                <a:latin typeface="Times New Roman" panose="02020603050405020304" pitchFamily="18" charset="0"/>
                <a:cs typeface="Times New Roman" panose="02020603050405020304" pitchFamily="18" charset="0"/>
              </a:rPr>
              <a:t> يوضح من </a:t>
            </a:r>
            <a:r>
              <a:rPr lang="ar-OM" sz="2400" b="1" dirty="0" err="1" smtClean="0">
                <a:solidFill>
                  <a:srgbClr val="2D3956"/>
                </a:solidFill>
                <a:latin typeface="Times New Roman" panose="02020603050405020304" pitchFamily="18" charset="0"/>
                <a:cs typeface="Times New Roman" panose="02020603050405020304" pitchFamily="18" charset="0"/>
              </a:rPr>
              <a:t>خلالة</a:t>
            </a:r>
            <a:r>
              <a:rPr lang="ar-OM" sz="2400" b="1" dirty="0" smtClean="0">
                <a:solidFill>
                  <a:srgbClr val="2D3956"/>
                </a:solidFill>
                <a:latin typeface="Times New Roman" panose="02020603050405020304" pitchFamily="18" charset="0"/>
                <a:cs typeface="Times New Roman" panose="02020603050405020304" pitchFamily="18" charset="0"/>
              </a:rPr>
              <a:t> الباحث ما تم نقدة في كل تكليف على حدى .</a:t>
            </a:r>
            <a:endParaRPr lang="ar-SA" sz="2400" b="1" dirty="0" smtClean="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45971266"/>
      </p:ext>
    </p:extLst>
  </p:cSld>
  <p:clrMapOvr>
    <a:masterClrMapping/>
  </p:clrMapOvr>
  <mc:AlternateContent xmlns:mc="http://schemas.openxmlformats.org/markup-compatibility/2006" xmlns:p14="http://schemas.microsoft.com/office/powerpoint/2010/main">
    <mc:Choice Requires="p14">
      <p:transition spd="slow" p14:dur="2000" advTm="128208"/>
    </mc:Choice>
    <mc:Fallback xmlns="">
      <p:transition spd="slow" advTm="128208"/>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09514" y="11219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OM" sz="3200" b="1" dirty="0" smtClean="0">
                <a:solidFill>
                  <a:srgbClr val="FF0000"/>
                </a:solidFill>
              </a:rPr>
              <a:t>مثال على نقد ورقة بحثية :</a:t>
            </a:r>
            <a:endParaRPr lang="en-US" sz="3200" b="1" dirty="0">
              <a:solidFill>
                <a:srgbClr val="FF0000"/>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63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6171" y="855663"/>
            <a:ext cx="6285367" cy="56370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9061244"/>
      </p:ext>
    </p:extLst>
  </p:cSld>
  <p:clrMapOvr>
    <a:masterClrMapping/>
  </p:clrMapOvr>
  <mc:AlternateContent xmlns:mc="http://schemas.openxmlformats.org/markup-compatibility/2006" xmlns:p14="http://schemas.microsoft.com/office/powerpoint/2010/main">
    <mc:Choice Requires="p14">
      <p:transition spd="slow" p14:dur="2000" advTm="74929"/>
    </mc:Choice>
    <mc:Fallback xmlns="">
      <p:transition spd="slow" advTm="74929"/>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09514" y="11219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OM" sz="3200" b="1" dirty="0" smtClean="0">
                <a:solidFill>
                  <a:srgbClr val="FF0000"/>
                </a:solidFill>
              </a:rPr>
              <a:t>مثال على نقد ورقة بحثية :</a:t>
            </a:r>
            <a:endParaRPr lang="en-US" sz="3200" b="1" dirty="0">
              <a:solidFill>
                <a:srgbClr val="FF0000"/>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123930"/>
            <a:ext cx="6664369" cy="5368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6197735"/>
      </p:ext>
    </p:extLst>
  </p:cSld>
  <p:clrMapOvr>
    <a:masterClrMapping/>
  </p:clrMapOvr>
  <mc:AlternateContent xmlns:mc="http://schemas.openxmlformats.org/markup-compatibility/2006" xmlns:p14="http://schemas.microsoft.com/office/powerpoint/2010/main">
    <mc:Choice Requires="p14">
      <p:transition spd="slow" p14:dur="2000" advTm="30182"/>
    </mc:Choice>
    <mc:Fallback xmlns="">
      <p:transition spd="slow" advTm="30182"/>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09514" y="11219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OM" sz="3200" b="1" dirty="0" smtClean="0">
                <a:solidFill>
                  <a:srgbClr val="FF0000"/>
                </a:solidFill>
              </a:rPr>
              <a:t>مثال على نقد ورقة بحثية :</a:t>
            </a:r>
            <a:endParaRPr lang="en-US" sz="3200" b="1" dirty="0">
              <a:solidFill>
                <a:srgbClr val="FF0000"/>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84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200" y="1023938"/>
            <a:ext cx="7218363" cy="50503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30216388"/>
      </p:ext>
    </p:extLst>
  </p:cSld>
  <p:clrMapOvr>
    <a:masterClrMapping/>
  </p:clrMapOvr>
  <mc:AlternateContent xmlns:mc="http://schemas.openxmlformats.org/markup-compatibility/2006" xmlns:p14="http://schemas.microsoft.com/office/powerpoint/2010/main">
    <mc:Choice Requires="p14">
      <p:transition spd="slow" p14:dur="2000" advTm="20814"/>
    </mc:Choice>
    <mc:Fallback xmlns="">
      <p:transition spd="slow" advTm="20814"/>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09514" y="11219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OM" sz="3200" b="1" dirty="0" smtClean="0">
                <a:solidFill>
                  <a:srgbClr val="FF0000"/>
                </a:solidFill>
              </a:rPr>
              <a:t>مثال على نقد ورقة بحثية :</a:t>
            </a:r>
            <a:endParaRPr lang="en-US" sz="3200" b="1" dirty="0">
              <a:solidFill>
                <a:srgbClr val="FF0000"/>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94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171575"/>
            <a:ext cx="6544174" cy="451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4039310"/>
      </p:ext>
    </p:extLst>
  </p:cSld>
  <p:clrMapOvr>
    <a:masterClrMapping/>
  </p:clrMapOvr>
  <mc:AlternateContent xmlns:mc="http://schemas.openxmlformats.org/markup-compatibility/2006" xmlns:p14="http://schemas.microsoft.com/office/powerpoint/2010/main">
    <mc:Choice Requires="p14">
      <p:transition spd="slow" p14:dur="2000" advTm="25788"/>
    </mc:Choice>
    <mc:Fallback xmlns="">
      <p:transition spd="slow" advTm="25788"/>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09514" y="11219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OM" sz="3200" b="1" dirty="0" smtClean="0">
                <a:solidFill>
                  <a:srgbClr val="FF0000"/>
                </a:solidFill>
              </a:rPr>
              <a:t>مثال على نقد ورقة بحثية :</a:t>
            </a:r>
            <a:endParaRPr lang="en-US" sz="3200" b="1" dirty="0">
              <a:solidFill>
                <a:srgbClr val="FF0000"/>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48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7943" y="923924"/>
            <a:ext cx="6900182" cy="55687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36335971"/>
      </p:ext>
    </p:extLst>
  </p:cSld>
  <p:clrMapOvr>
    <a:masterClrMapping/>
  </p:clrMapOvr>
  <mc:AlternateContent xmlns:mc="http://schemas.openxmlformats.org/markup-compatibility/2006" xmlns:p14="http://schemas.microsoft.com/office/powerpoint/2010/main">
    <mc:Choice Requires="p14">
      <p:transition spd="slow" p14:dur="2000" advTm="36229"/>
    </mc:Choice>
    <mc:Fallback xmlns="">
      <p:transition spd="slow" advTm="36229"/>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09514" y="11219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OM" sz="3200" b="1" dirty="0" smtClean="0">
                <a:solidFill>
                  <a:srgbClr val="FF0000"/>
                </a:solidFill>
              </a:rPr>
              <a:t>مثال على نقد ورقة بحثية :</a:t>
            </a:r>
            <a:endParaRPr lang="en-US" sz="3200" b="1" dirty="0">
              <a:solidFill>
                <a:srgbClr val="FF0000"/>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15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114" y="952500"/>
            <a:ext cx="7362599" cy="495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7977786"/>
      </p:ext>
    </p:extLst>
  </p:cSld>
  <p:clrMapOvr>
    <a:masterClrMapping/>
  </p:clrMapOvr>
  <mc:AlternateContent xmlns:mc="http://schemas.openxmlformats.org/markup-compatibility/2006" xmlns:p14="http://schemas.microsoft.com/office/powerpoint/2010/main">
    <mc:Choice Requires="p14">
      <p:transition spd="slow" p14:dur="2000" advTm="84321"/>
    </mc:Choice>
    <mc:Fallback xmlns="">
      <p:transition spd="slow" advTm="84321"/>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09514" y="11219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OM" sz="3200" b="1" dirty="0" smtClean="0">
                <a:solidFill>
                  <a:srgbClr val="FF0000"/>
                </a:solidFill>
              </a:rPr>
              <a:t>مثال على نقد ورقة بحثية :</a:t>
            </a:r>
            <a:endParaRPr lang="en-US" sz="3200" b="1" dirty="0">
              <a:solidFill>
                <a:srgbClr val="FF0000"/>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25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515" y="976313"/>
            <a:ext cx="7459436" cy="55163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18547460"/>
      </p:ext>
    </p:extLst>
  </p:cSld>
  <p:clrMapOvr>
    <a:masterClrMapping/>
  </p:clrMapOvr>
  <mc:AlternateContent xmlns:mc="http://schemas.openxmlformats.org/markup-compatibility/2006" xmlns:p14="http://schemas.microsoft.com/office/powerpoint/2010/main">
    <mc:Choice Requires="p14">
      <p:transition spd="slow" p14:dur="2000" advTm="100760"/>
    </mc:Choice>
    <mc:Fallback xmlns="">
      <p:transition spd="slow" advTm="100760"/>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09514" y="11219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OM" sz="3200" b="1" dirty="0" smtClean="0">
                <a:solidFill>
                  <a:srgbClr val="FF0000"/>
                </a:solidFill>
              </a:rPr>
              <a:t>مثال على نقد ورقة بحثية :</a:t>
            </a:r>
            <a:endParaRPr lang="en-US" sz="3200" b="1" dirty="0">
              <a:solidFill>
                <a:srgbClr val="FF0000"/>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35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200149"/>
            <a:ext cx="7824789" cy="5092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3896068"/>
      </p:ext>
    </p:extLst>
  </p:cSld>
  <p:clrMapOvr>
    <a:masterClrMapping/>
  </p:clrMapOvr>
  <mc:AlternateContent xmlns:mc="http://schemas.openxmlformats.org/markup-compatibility/2006" xmlns:p14="http://schemas.microsoft.com/office/powerpoint/2010/main">
    <mc:Choice Requires="p14">
      <p:transition spd="slow" p14:dur="2000" advTm="87594"/>
    </mc:Choice>
    <mc:Fallback xmlns="">
      <p:transition spd="slow" advTm="87594"/>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09514" y="11219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OM" sz="3200" b="1" dirty="0" smtClean="0">
                <a:solidFill>
                  <a:srgbClr val="FF0000"/>
                </a:solidFill>
              </a:rPr>
              <a:t>مثال على نقد ورقة بحثية :</a:t>
            </a:r>
            <a:endParaRPr lang="en-US" sz="3200" b="1" dirty="0">
              <a:solidFill>
                <a:srgbClr val="FF0000"/>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457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003" y="1114455"/>
            <a:ext cx="7711032" cy="5578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845479"/>
      </p:ext>
    </p:extLst>
  </p:cSld>
  <p:clrMapOvr>
    <a:masterClrMapping/>
  </p:clrMapOvr>
  <mc:AlternateContent xmlns:mc="http://schemas.openxmlformats.org/markup-compatibility/2006" xmlns:p14="http://schemas.microsoft.com/office/powerpoint/2010/main">
    <mc:Choice Requires="p14">
      <p:transition spd="slow" p14:dur="2000" advTm="127005"/>
    </mc:Choice>
    <mc:Fallback xmlns="">
      <p:transition spd="slow" advTm="127005"/>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09514" y="11219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OM" sz="3200" b="1" dirty="0" smtClean="0">
                <a:solidFill>
                  <a:srgbClr val="FF0000"/>
                </a:solidFill>
              </a:rPr>
              <a:t>مثال على نقد ورقة بحثية :</a:t>
            </a:r>
            <a:endParaRPr lang="en-US" sz="3200" b="1" dirty="0">
              <a:solidFill>
                <a:srgbClr val="FF0000"/>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560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1" y="1064021"/>
            <a:ext cx="7627938" cy="5228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5777040"/>
      </p:ext>
    </p:extLst>
  </p:cSld>
  <p:clrMapOvr>
    <a:masterClrMapping/>
  </p:clrMapOvr>
  <mc:AlternateContent xmlns:mc="http://schemas.openxmlformats.org/markup-compatibility/2006" xmlns:p14="http://schemas.microsoft.com/office/powerpoint/2010/main">
    <mc:Choice Requires="p14">
      <p:transition spd="slow" p14:dur="2000" advTm="59505"/>
    </mc:Choice>
    <mc:Fallback xmlns="">
      <p:transition spd="slow" advTm="59505"/>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09514" y="11219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OM" sz="3200" b="1" dirty="0" smtClean="0">
                <a:solidFill>
                  <a:srgbClr val="FF0000"/>
                </a:solidFill>
              </a:rPr>
              <a:t>مثال على نقد ورقة بحثية :</a:t>
            </a:r>
            <a:endParaRPr lang="en-US" sz="3200" b="1" dirty="0">
              <a:solidFill>
                <a:srgbClr val="FF0000"/>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66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971" y="1023938"/>
            <a:ext cx="7436304" cy="5468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8114783"/>
      </p:ext>
    </p:extLst>
  </p:cSld>
  <p:clrMapOvr>
    <a:masterClrMapping/>
  </p:clrMapOvr>
  <mc:AlternateContent xmlns:mc="http://schemas.openxmlformats.org/markup-compatibility/2006" xmlns:p14="http://schemas.microsoft.com/office/powerpoint/2010/main">
    <mc:Choice Requires="p14">
      <p:transition spd="slow" p14:dur="2000" advTm="42559"/>
    </mc:Choice>
    <mc:Fallback xmlns="">
      <p:transition spd="slow" advTm="42559"/>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09514" y="11219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OM" sz="3200" b="1" dirty="0" smtClean="0">
                <a:solidFill>
                  <a:srgbClr val="FF0000"/>
                </a:solidFill>
              </a:rPr>
              <a:t>مثال على نقد ورقة بحثية :</a:t>
            </a:r>
            <a:endParaRPr lang="en-US" sz="3200" b="1" dirty="0">
              <a:solidFill>
                <a:srgbClr val="FF0000"/>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76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432" y="1311086"/>
            <a:ext cx="8197034"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94254273"/>
      </p:ext>
    </p:extLst>
  </p:cSld>
  <p:clrMapOvr>
    <a:masterClrMapping/>
  </p:clrMapOvr>
  <mc:AlternateContent xmlns:mc="http://schemas.openxmlformats.org/markup-compatibility/2006" xmlns:p14="http://schemas.microsoft.com/office/powerpoint/2010/main">
    <mc:Choice Requires="p14">
      <p:transition spd="slow" p14:dur="2000" advTm="35381"/>
    </mc:Choice>
    <mc:Fallback xmlns="">
      <p:transition spd="slow" advTm="35381"/>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09514" y="11219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OM" sz="3200" b="1" dirty="0" smtClean="0">
                <a:solidFill>
                  <a:srgbClr val="FF0000"/>
                </a:solidFill>
              </a:rPr>
              <a:t>مثال على نقد ورقة بحثية :</a:t>
            </a:r>
            <a:endParaRPr lang="en-US" sz="3200" b="1" dirty="0">
              <a:solidFill>
                <a:srgbClr val="FF0000"/>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86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400" y="1004888"/>
            <a:ext cx="7866064" cy="56878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50318413"/>
      </p:ext>
    </p:extLst>
  </p:cSld>
  <p:clrMapOvr>
    <a:masterClrMapping/>
  </p:clrMapOvr>
  <mc:AlternateContent xmlns:mc="http://schemas.openxmlformats.org/markup-compatibility/2006" xmlns:p14="http://schemas.microsoft.com/office/powerpoint/2010/main">
    <mc:Choice Requires="p14">
      <p:transition spd="slow" p14:dur="2000" advTm="73716"/>
    </mc:Choice>
    <mc:Fallback xmlns="">
      <p:transition spd="slow" advTm="73716"/>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09514" y="11219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OM" sz="3200" b="1" dirty="0" smtClean="0">
                <a:solidFill>
                  <a:srgbClr val="FF0000"/>
                </a:solidFill>
              </a:rPr>
              <a:t>مثال على نقد ورقة بحثية :</a:t>
            </a:r>
            <a:endParaRPr lang="en-US" sz="3200" b="1" dirty="0">
              <a:solidFill>
                <a:srgbClr val="FF0000"/>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96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44" y="1155870"/>
            <a:ext cx="7879670" cy="4918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21906466"/>
      </p:ext>
    </p:extLst>
  </p:cSld>
  <p:clrMapOvr>
    <a:masterClrMapping/>
  </p:clrMapOvr>
  <mc:AlternateContent xmlns:mc="http://schemas.openxmlformats.org/markup-compatibility/2006" xmlns:p14="http://schemas.microsoft.com/office/powerpoint/2010/main">
    <mc:Choice Requires="p14">
      <p:transition spd="slow" p14:dur="2000" advTm="9225"/>
    </mc:Choice>
    <mc:Fallback xmlns="">
      <p:transition spd="slow" advTm="9225"/>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09514" y="11219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OM" sz="3200" b="1" dirty="0" smtClean="0">
                <a:solidFill>
                  <a:srgbClr val="FF0000"/>
                </a:solidFill>
              </a:rPr>
              <a:t>مثال على نقد ورقة بحثية :</a:t>
            </a:r>
            <a:endParaRPr lang="en-US" sz="3200" b="1" dirty="0">
              <a:solidFill>
                <a:srgbClr val="FF0000"/>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239" y="1126370"/>
            <a:ext cx="8296275" cy="54020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2162717"/>
      </p:ext>
    </p:extLst>
  </p:cSld>
  <p:clrMapOvr>
    <a:masterClrMapping/>
  </p:clrMapOvr>
  <mc:AlternateContent xmlns:mc="http://schemas.openxmlformats.org/markup-compatibility/2006" xmlns:p14="http://schemas.microsoft.com/office/powerpoint/2010/main">
    <mc:Choice Requires="p14">
      <p:transition spd="slow" p14:dur="2000" advTm="33504"/>
    </mc:Choice>
    <mc:Fallback xmlns="">
      <p:transition spd="slow" advTm="33504"/>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09514" y="11219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OM" sz="3200" b="1" dirty="0" smtClean="0">
                <a:solidFill>
                  <a:srgbClr val="FF0000"/>
                </a:solidFill>
              </a:rPr>
              <a:t>مثال على نقد ورقة بحثية :</a:t>
            </a:r>
            <a:endParaRPr lang="en-US" sz="3200" b="1" dirty="0">
              <a:solidFill>
                <a:srgbClr val="FF0000"/>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17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432" y="1215806"/>
            <a:ext cx="8353968" cy="5276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51664426"/>
      </p:ext>
    </p:extLst>
  </p:cSld>
  <p:clrMapOvr>
    <a:masterClrMapping/>
  </p:clrMapOvr>
  <mc:AlternateContent xmlns:mc="http://schemas.openxmlformats.org/markup-compatibility/2006" xmlns:p14="http://schemas.microsoft.com/office/powerpoint/2010/main">
    <mc:Choice Requires="p14">
      <p:transition spd="slow" p14:dur="2000" advTm="19657"/>
    </mc:Choice>
    <mc:Fallback xmlns="">
      <p:transition spd="slow" advTm="19657"/>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09514" y="11219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OM" sz="3200" b="1" dirty="0" smtClean="0">
                <a:solidFill>
                  <a:srgbClr val="FF0000"/>
                </a:solidFill>
              </a:rPr>
              <a:t>مثال على نقد ورقة بحثية :</a:t>
            </a:r>
            <a:endParaRPr lang="en-US" sz="3200" b="1" dirty="0">
              <a:solidFill>
                <a:srgbClr val="FF0000"/>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27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431" y="1119217"/>
            <a:ext cx="8477285" cy="55735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4306662"/>
      </p:ext>
    </p:extLst>
  </p:cSld>
  <p:clrMapOvr>
    <a:masterClrMapping/>
  </p:clrMapOvr>
  <mc:AlternateContent xmlns:mc="http://schemas.openxmlformats.org/markup-compatibility/2006" xmlns:p14="http://schemas.microsoft.com/office/powerpoint/2010/main">
    <mc:Choice Requires="p14">
      <p:transition spd="slow" p14:dur="2000" advTm="28593"/>
    </mc:Choice>
    <mc:Fallback xmlns="">
      <p:transition spd="slow" advTm="28593"/>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09514" y="11219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OM" sz="3200" b="1" dirty="0" smtClean="0">
                <a:solidFill>
                  <a:srgbClr val="FF0000"/>
                </a:solidFill>
              </a:rPr>
              <a:t>مثال على نقد ورقة بحثية :</a:t>
            </a:r>
            <a:endParaRPr lang="en-US" sz="3200" b="1" dirty="0">
              <a:solidFill>
                <a:srgbClr val="FF0000"/>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37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886" y="1434911"/>
            <a:ext cx="7663543" cy="5057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55134722"/>
      </p:ext>
    </p:extLst>
  </p:cSld>
  <p:clrMapOvr>
    <a:masterClrMapping/>
  </p:clrMapOvr>
  <mc:AlternateContent xmlns:mc="http://schemas.openxmlformats.org/markup-compatibility/2006" xmlns:p14="http://schemas.microsoft.com/office/powerpoint/2010/main">
    <mc:Choice Requires="p14">
      <p:transition spd="slow" p14:dur="2000" advTm="36721"/>
    </mc:Choice>
    <mc:Fallback xmlns="">
      <p:transition spd="slow" advTm="36721"/>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09514" y="11219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OM" sz="3200" b="1" dirty="0" smtClean="0">
                <a:solidFill>
                  <a:srgbClr val="FF0000"/>
                </a:solidFill>
              </a:rPr>
              <a:t>مثال على نقد ورقة بحثية :</a:t>
            </a:r>
            <a:endParaRPr lang="en-US" sz="3200" b="1" dirty="0">
              <a:solidFill>
                <a:srgbClr val="FF0000"/>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48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061" y="1219874"/>
            <a:ext cx="8398453" cy="53340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7999955"/>
      </p:ext>
    </p:extLst>
  </p:cSld>
  <p:clrMapOvr>
    <a:masterClrMapping/>
  </p:clrMapOvr>
  <mc:AlternateContent xmlns:mc="http://schemas.openxmlformats.org/markup-compatibility/2006" xmlns:p14="http://schemas.microsoft.com/office/powerpoint/2010/main">
    <mc:Choice Requires="p14">
      <p:transition spd="slow" p14:dur="2000" advTm="52851"/>
    </mc:Choice>
    <mc:Fallback xmlns="">
      <p:transition spd="slow" advTm="52851"/>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09514" y="11219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OM" sz="3200" b="1" dirty="0" smtClean="0">
                <a:solidFill>
                  <a:srgbClr val="FF0000"/>
                </a:solidFill>
              </a:rPr>
              <a:t>مثال على نقد ورقة بحثية :</a:t>
            </a:r>
            <a:endParaRPr lang="en-US" sz="3200" b="1" dirty="0">
              <a:solidFill>
                <a:srgbClr val="FF0000"/>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58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000" y="966788"/>
            <a:ext cx="7924800" cy="55258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74264554"/>
      </p:ext>
    </p:extLst>
  </p:cSld>
  <p:clrMapOvr>
    <a:masterClrMapping/>
  </p:clrMapOvr>
  <mc:AlternateContent xmlns:mc="http://schemas.openxmlformats.org/markup-compatibility/2006" xmlns:p14="http://schemas.microsoft.com/office/powerpoint/2010/main">
    <mc:Choice Requires="p14">
      <p:transition spd="slow" p14:dur="2000" advTm="36450"/>
    </mc:Choice>
    <mc:Fallback xmlns="">
      <p:transition spd="slow" advTm="36450"/>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09514" y="11219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OM" sz="3200" b="1" dirty="0" smtClean="0">
                <a:solidFill>
                  <a:srgbClr val="FF0000"/>
                </a:solidFill>
              </a:rPr>
              <a:t>التكليف المطلوب من الباحثين :</a:t>
            </a:r>
          </a:p>
          <a:p>
            <a:pPr algn="ctr"/>
            <a:r>
              <a:rPr lang="ar-SA" sz="3200" b="1" dirty="0" smtClean="0">
                <a:solidFill>
                  <a:srgbClr val="FF0000"/>
                </a:solidFill>
              </a:rPr>
              <a:t>وسوف يقوم الباحثين بنقد الأوراق البحثية المختلفة بنفس ترتيب تلك الورقة البحثية بالترتيب التالي :</a:t>
            </a:r>
            <a:endParaRPr lang="en-US" sz="3200" b="1" dirty="0">
              <a:solidFill>
                <a:srgbClr val="FF0000"/>
              </a:solidFill>
            </a:endParaRPr>
          </a:p>
        </p:txBody>
      </p:sp>
      <p:sp>
        <p:nvSpPr>
          <p:cNvPr id="24" name="TextBox 23"/>
          <p:cNvSpPr txBox="1"/>
          <p:nvPr/>
        </p:nvSpPr>
        <p:spPr>
          <a:xfrm>
            <a:off x="190594" y="1121985"/>
            <a:ext cx="8417320" cy="5570756"/>
          </a:xfrm>
          <a:prstGeom prst="rect">
            <a:avLst/>
          </a:prstGeom>
          <a:noFill/>
        </p:spPr>
        <p:txBody>
          <a:bodyPr wrap="square" rtlCol="0">
            <a:spAutoFit/>
          </a:bodyPr>
          <a:lstStyle/>
          <a:p>
            <a:pPr algn="r" rtl="1"/>
            <a:endParaRPr lang="en-US" sz="2000" dirty="0">
              <a:solidFill>
                <a:srgbClr val="2D3956"/>
              </a:solidFill>
              <a:latin typeface="Times New Roman" panose="02020603050405020304" pitchFamily="18" charset="0"/>
              <a:cs typeface="Times New Roman" panose="02020603050405020304" pitchFamily="18" charset="0"/>
            </a:endParaRPr>
          </a:p>
          <a:p>
            <a:pPr algn="r"/>
            <a:r>
              <a:rPr lang="ar-SA" sz="2000" dirty="0" smtClean="0">
                <a:solidFill>
                  <a:srgbClr val="2D3956"/>
                </a:solidFill>
                <a:latin typeface="Times New Roman" panose="02020603050405020304" pitchFamily="18" charset="0"/>
                <a:cs typeface="Times New Roman" panose="02020603050405020304" pitchFamily="18" charset="0"/>
              </a:rPr>
              <a:t> </a:t>
            </a:r>
            <a:r>
              <a:rPr lang="ar-SA" sz="2400" b="1" dirty="0" smtClean="0">
                <a:solidFill>
                  <a:srgbClr val="2D3956"/>
                </a:solidFill>
                <a:latin typeface="Times New Roman" panose="02020603050405020304" pitchFamily="18" charset="0"/>
                <a:cs typeface="Times New Roman" panose="02020603050405020304" pitchFamily="18" charset="0"/>
              </a:rPr>
              <a:t>التكليف الأول : نقد ورقة بحثية من حيث : ( العنوان – المستخلص –المقدمة )</a:t>
            </a:r>
          </a:p>
          <a:p>
            <a:pPr algn="r"/>
            <a:r>
              <a:rPr lang="ar-SA" sz="2400" b="1" dirty="0" smtClean="0">
                <a:solidFill>
                  <a:srgbClr val="2D3956"/>
                </a:solidFill>
                <a:latin typeface="Times New Roman" panose="02020603050405020304" pitchFamily="18" charset="0"/>
                <a:cs typeface="Times New Roman" panose="02020603050405020304" pitchFamily="18" charset="0"/>
              </a:rPr>
              <a:t>التكليف الثاني : نقد ورقة بحثية من حيث مصطلحات الدراسة والدراسات السابقة </a:t>
            </a:r>
          </a:p>
          <a:p>
            <a:pPr algn="r" rtl="1"/>
            <a:r>
              <a:rPr lang="ar-SA" sz="2400" b="1" dirty="0" smtClean="0">
                <a:solidFill>
                  <a:srgbClr val="2D3956"/>
                </a:solidFill>
                <a:latin typeface="Times New Roman" panose="02020603050405020304" pitchFamily="18" charset="0"/>
                <a:cs typeface="Times New Roman" panose="02020603050405020304" pitchFamily="18" charset="0"/>
              </a:rPr>
              <a:t>التكليف الثالث : نقد ورقة بحثية من حيث : مشكلة البحث وتساؤلاته .</a:t>
            </a:r>
          </a:p>
          <a:p>
            <a:pPr algn="r" rtl="1"/>
            <a:r>
              <a:rPr lang="ar-SA" sz="2400" b="1" dirty="0" smtClean="0">
                <a:solidFill>
                  <a:srgbClr val="2D3956"/>
                </a:solidFill>
                <a:latin typeface="Times New Roman" panose="02020603050405020304" pitchFamily="18" charset="0"/>
                <a:cs typeface="Times New Roman" panose="02020603050405020304" pitchFamily="18" charset="0"/>
              </a:rPr>
              <a:t>التكليف الرابع :نقد ورقة بحثية من حيث أهداف البحث .</a:t>
            </a:r>
          </a:p>
          <a:p>
            <a:pPr algn="r" rtl="1"/>
            <a:r>
              <a:rPr lang="ar-SA" sz="2400" b="1" dirty="0" smtClean="0">
                <a:solidFill>
                  <a:srgbClr val="2D3956"/>
                </a:solidFill>
                <a:latin typeface="Times New Roman" panose="02020603050405020304" pitchFamily="18" charset="0"/>
                <a:cs typeface="Times New Roman" panose="02020603050405020304" pitchFamily="18" charset="0"/>
              </a:rPr>
              <a:t>التكليف الخامس : نقد ورقة بحثية من حيث أهمية البحث .</a:t>
            </a:r>
          </a:p>
          <a:p>
            <a:pPr algn="r" rtl="1"/>
            <a:r>
              <a:rPr lang="ar-SA" sz="2400" b="1" dirty="0" smtClean="0">
                <a:solidFill>
                  <a:srgbClr val="2D3956"/>
                </a:solidFill>
                <a:latin typeface="Times New Roman" panose="02020603050405020304" pitchFamily="18" charset="0"/>
                <a:cs typeface="Times New Roman" panose="02020603050405020304" pitchFamily="18" charset="0"/>
              </a:rPr>
              <a:t>التكليف السادس : نقد ورقة بحثية من حيث فروض البحث .</a:t>
            </a:r>
          </a:p>
          <a:p>
            <a:pPr algn="r" rtl="1"/>
            <a:r>
              <a:rPr lang="ar-SA" sz="2400" b="1" dirty="0" smtClean="0">
                <a:solidFill>
                  <a:srgbClr val="2D3956"/>
                </a:solidFill>
                <a:latin typeface="Times New Roman" panose="02020603050405020304" pitchFamily="18" charset="0"/>
                <a:cs typeface="Times New Roman" panose="02020603050405020304" pitchFamily="18" charset="0"/>
              </a:rPr>
              <a:t>التكليف السابع : نقد ورقة بحثية من حيث منهج البحث والدراسة الميدانية .</a:t>
            </a:r>
          </a:p>
          <a:p>
            <a:pPr algn="r" rtl="1"/>
            <a:r>
              <a:rPr lang="ar-SA" sz="2400" b="1" dirty="0" smtClean="0">
                <a:solidFill>
                  <a:srgbClr val="2D3956"/>
                </a:solidFill>
                <a:latin typeface="Times New Roman" panose="02020603050405020304" pitchFamily="18" charset="0"/>
                <a:cs typeface="Times New Roman" panose="02020603050405020304" pitchFamily="18" charset="0"/>
              </a:rPr>
              <a:t>التكليف الثامن : نقد ورقة بحثية من حيث اختبار صحة الفروض .</a:t>
            </a:r>
          </a:p>
          <a:p>
            <a:pPr algn="r" rtl="1"/>
            <a:r>
              <a:rPr lang="ar-SA" sz="2400" b="1" dirty="0" smtClean="0">
                <a:solidFill>
                  <a:srgbClr val="2D3956"/>
                </a:solidFill>
                <a:latin typeface="Times New Roman" panose="02020603050405020304" pitchFamily="18" charset="0"/>
                <a:cs typeface="Times New Roman" panose="02020603050405020304" pitchFamily="18" charset="0"/>
              </a:rPr>
              <a:t>التكليف التاسع : نقد ورقة بحثية من حيث النتائج والتوصيات .</a:t>
            </a:r>
          </a:p>
          <a:p>
            <a:pPr algn="r" rtl="1"/>
            <a:r>
              <a:rPr lang="ar-SA" sz="2400" b="1" dirty="0" smtClean="0">
                <a:solidFill>
                  <a:srgbClr val="2D3956"/>
                </a:solidFill>
                <a:latin typeface="Times New Roman" panose="02020603050405020304" pitchFamily="18" charset="0"/>
                <a:cs typeface="Times New Roman" panose="02020603050405020304" pitchFamily="18" charset="0"/>
              </a:rPr>
              <a:t>التكليف العاشر / نقد ورقة بحثية من حيث المراجع المستخدمة في كتابة البحث . </a:t>
            </a:r>
          </a:p>
          <a:p>
            <a:pPr algn="r" rtl="1"/>
            <a:r>
              <a:rPr lang="ar-SA" sz="2400" b="1" dirty="0" smtClean="0">
                <a:solidFill>
                  <a:srgbClr val="FF0000"/>
                </a:solidFill>
                <a:latin typeface="Times New Roman" panose="02020603050405020304" pitchFamily="18" charset="0"/>
                <a:cs typeface="Times New Roman" panose="02020603050405020304" pitchFamily="18" charset="0"/>
              </a:rPr>
              <a:t>على أن يقوم كل باحث بتسليم ملفين منفصلين</a:t>
            </a:r>
            <a:r>
              <a:rPr lang="ar-OM" sz="2400" b="1" dirty="0" smtClean="0">
                <a:solidFill>
                  <a:srgbClr val="FF0000"/>
                </a:solidFill>
                <a:latin typeface="Times New Roman" panose="02020603050405020304" pitchFamily="18" charset="0"/>
                <a:cs typeface="Times New Roman" panose="02020603050405020304" pitchFamily="18" charset="0"/>
              </a:rPr>
              <a:t> لكل تكليف على حدى</a:t>
            </a:r>
            <a:r>
              <a:rPr lang="ar-SA" sz="2400" b="1" dirty="0" smtClean="0">
                <a:solidFill>
                  <a:srgbClr val="FF0000"/>
                </a:solidFill>
                <a:latin typeface="Times New Roman" panose="02020603050405020304" pitchFamily="18" charset="0"/>
                <a:cs typeface="Times New Roman" panose="02020603050405020304" pitchFamily="18" charset="0"/>
              </a:rPr>
              <a:t> كتالي :</a:t>
            </a:r>
          </a:p>
          <a:p>
            <a:pPr algn="r" rtl="1"/>
            <a:r>
              <a:rPr lang="ar-SA" sz="2400" b="1" dirty="0" smtClean="0">
                <a:solidFill>
                  <a:srgbClr val="2D3956"/>
                </a:solidFill>
                <a:latin typeface="Times New Roman" panose="02020603050405020304" pitchFamily="18" charset="0"/>
                <a:cs typeface="Times New Roman" panose="02020603050405020304" pitchFamily="18" charset="0"/>
              </a:rPr>
              <a:t>1- مقطع فيديو يقوم </a:t>
            </a:r>
            <a:r>
              <a:rPr lang="ar-OM" sz="2400" b="1" dirty="0" smtClean="0">
                <a:solidFill>
                  <a:srgbClr val="2D3956"/>
                </a:solidFill>
                <a:latin typeface="Times New Roman" panose="02020603050405020304" pitchFamily="18" charset="0"/>
                <a:cs typeface="Times New Roman" panose="02020603050405020304" pitchFamily="18" charset="0"/>
              </a:rPr>
              <a:t>من خلاله </a:t>
            </a:r>
            <a:r>
              <a:rPr lang="ar-SA" sz="2400" b="1" dirty="0" smtClean="0">
                <a:solidFill>
                  <a:srgbClr val="2D3956"/>
                </a:solidFill>
                <a:latin typeface="Times New Roman" panose="02020603050405020304" pitchFamily="18" charset="0"/>
                <a:cs typeface="Times New Roman" panose="02020603050405020304" pitchFamily="18" charset="0"/>
              </a:rPr>
              <a:t>بشرح نقد الورقة العلمية في كل تكليف على حدى في غضون خمسة دقائق.</a:t>
            </a:r>
          </a:p>
          <a:p>
            <a:pPr algn="r" rtl="1"/>
            <a:r>
              <a:rPr lang="ar-SA" sz="2400" b="1" dirty="0" smtClean="0">
                <a:solidFill>
                  <a:srgbClr val="2D3956"/>
                </a:solidFill>
                <a:latin typeface="Times New Roman" panose="02020603050405020304" pitchFamily="18" charset="0"/>
                <a:cs typeface="Times New Roman" panose="02020603050405020304" pitchFamily="18" charset="0"/>
              </a:rPr>
              <a:t>2- ملف </a:t>
            </a:r>
            <a:r>
              <a:rPr lang="ar-EG" sz="2400" b="1" dirty="0" smtClean="0">
                <a:solidFill>
                  <a:srgbClr val="2D3956"/>
                </a:solidFill>
                <a:latin typeface="Times New Roman" panose="02020603050405020304" pitchFamily="18" charset="0"/>
                <a:cs typeface="Times New Roman" panose="02020603050405020304" pitchFamily="18" charset="0"/>
              </a:rPr>
              <a:t> </a:t>
            </a:r>
            <a:r>
              <a:rPr lang="en-GB" sz="2400" b="1" dirty="0" err="1" smtClean="0">
                <a:solidFill>
                  <a:srgbClr val="2D3956"/>
                </a:solidFill>
                <a:latin typeface="Times New Roman" panose="02020603050405020304" pitchFamily="18" charset="0"/>
                <a:cs typeface="Times New Roman" panose="02020603050405020304" pitchFamily="18" charset="0"/>
              </a:rPr>
              <a:t>pdf</a:t>
            </a:r>
            <a:r>
              <a:rPr lang="en-GB" sz="2400" b="1" dirty="0" smtClean="0">
                <a:solidFill>
                  <a:srgbClr val="2D3956"/>
                </a:solidFill>
                <a:latin typeface="Times New Roman" panose="02020603050405020304" pitchFamily="18" charset="0"/>
                <a:cs typeface="Times New Roman" panose="02020603050405020304" pitchFamily="18" charset="0"/>
              </a:rPr>
              <a:t>  </a:t>
            </a:r>
            <a:r>
              <a:rPr lang="ar-OM" sz="2400" b="1" dirty="0" smtClean="0">
                <a:solidFill>
                  <a:srgbClr val="2D3956"/>
                </a:solidFill>
                <a:latin typeface="Times New Roman" panose="02020603050405020304" pitchFamily="18" charset="0"/>
                <a:cs typeface="Times New Roman" panose="02020603050405020304" pitchFamily="18" charset="0"/>
              </a:rPr>
              <a:t> يوضح من خلاله الباحث ما تم نقدة في كل تكليف على حدى .</a:t>
            </a:r>
            <a:endParaRPr lang="ar-SA" sz="2400" b="1" dirty="0" smtClean="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93889830"/>
      </p:ext>
    </p:extLst>
  </p:cSld>
  <p:clrMapOvr>
    <a:masterClrMapping/>
  </p:clrMapOvr>
  <mc:AlternateContent xmlns:mc="http://schemas.openxmlformats.org/markup-compatibility/2006" xmlns:p14="http://schemas.microsoft.com/office/powerpoint/2010/main">
    <mc:Choice Requires="p14">
      <p:transition spd="slow" p14:dur="2000" advTm="73496"/>
    </mc:Choice>
    <mc:Fallback xmlns="">
      <p:transition spd="slow" advTm="73496"/>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234"/>
    </mc:Choice>
    <mc:Fallback xmlns="">
      <p:transition spd="slow" advTm="13234"/>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25DDDB4-4875-43DF-B79D-36C9081106B2}">
  <ds:schemaRefs>
    <ds:schemaRef ds:uri="http://schemas.microsoft.com/sharepoint/v3/contenttype/forms"/>
  </ds:schemaRefs>
</ds:datastoreItem>
</file>

<file path=customXml/itemProps2.xml><?xml version="1.0" encoding="utf-8"?>
<ds:datastoreItem xmlns:ds="http://schemas.openxmlformats.org/officeDocument/2006/customXml" ds:itemID="{B13F573A-E896-4549-AD5C-85708D07431D}"/>
</file>

<file path=customXml/itemProps3.xml><?xml version="1.0" encoding="utf-8"?>
<ds:datastoreItem xmlns:ds="http://schemas.openxmlformats.org/officeDocument/2006/customXml" ds:itemID="{8D76652D-945C-4BBB-93EC-AAA9B94F6AE3}">
  <ds:schemaRefs>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http://schemas.microsoft.com/office/2006/metadata/properties"/>
    <ds:schemaRef ds:uri="49100919-8a76-4266-be0c-7dc583902cb4"/>
    <ds:schemaRef ds:uri="http://purl.org/dc/elements/1.1/"/>
    <ds:schemaRef ds:uri="d13aca44-ef33-4cf4-9980-7f0b00e6eeb9"/>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701</TotalTime>
  <Words>1331</Words>
  <Application>Microsoft Office PowerPoint</Application>
  <PresentationFormat>مخصص</PresentationFormat>
  <Paragraphs>170</Paragraphs>
  <Slides>67</Slides>
  <Notes>2</Notes>
  <HiddenSlides>0</HiddenSlides>
  <MMClips>1</MMClips>
  <ScaleCrop>false</ScaleCrop>
  <HeadingPairs>
    <vt:vector size="4" baseType="variant">
      <vt:variant>
        <vt:lpstr>نسق</vt:lpstr>
      </vt:variant>
      <vt:variant>
        <vt:i4>1</vt:i4>
      </vt:variant>
      <vt:variant>
        <vt:lpstr>عناوين الشرائح</vt:lpstr>
      </vt:variant>
      <vt:variant>
        <vt:i4>67</vt:i4>
      </vt:variant>
    </vt:vector>
  </HeadingPairs>
  <TitlesOfParts>
    <vt:vector size="68"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46</cp:revision>
  <dcterms:created xsi:type="dcterms:W3CDTF">2023-04-29T09:08:00Z</dcterms:created>
  <dcterms:modified xsi:type="dcterms:W3CDTF">2024-09-28T09:36:35Z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