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rels" ContentType="application/vnd.openxmlformats-package.relationships+xml"/>
  <Default Extension="xml" ContentType="application/xml"/>
  <Default Extension="fntdata" ContentType="application/x-fontdata"/>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Lst>
  <p:notesMasterIdLst>
    <p:notesMasterId r:id="rId43"/>
  </p:notesMasterIdLst>
  <p:sldIdLst>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6" r:id="rId31"/>
    <p:sldId id="287" r:id="rId32"/>
    <p:sldId id="288" r:id="rId33"/>
    <p:sldId id="289" r:id="rId34"/>
    <p:sldId id="290" r:id="rId35"/>
    <p:sldId id="291" r:id="rId36"/>
    <p:sldId id="292" r:id="rId37"/>
    <p:sldId id="293" r:id="rId38"/>
    <p:sldId id="296" r:id="rId39"/>
    <p:sldId id="297" r:id="rId40"/>
    <p:sldId id="298" r:id="rId41"/>
    <p:sldId id="299" r:id="rId42"/>
  </p:sldIdLst>
  <p:sldSz cx="12192000" cy="6858000"/>
  <p:notesSz cx="6858000" cy="9144000"/>
  <p:embeddedFontLst>
    <p:embeddedFont>
      <p:font typeface="Calibri" panose="020F0502020204030204" pitchFamily="34" charset="0"/>
      <p:regular r:id="rId44"/>
      <p:bold r:id="rId45"/>
      <p:italic r:id="rId46"/>
      <p:boldItalic r:id="rId47"/>
    </p:embeddedFont>
    <p:embeddedFont>
      <p:font typeface="Century Schoolbook" panose="02040604050505020304" pitchFamily="18" charset="0"/>
      <p:regular r:id="rId48"/>
      <p:bold r:id="rId49"/>
      <p:italic r:id="rId50"/>
      <p:boldItalic r:id="rId51"/>
    </p:embeddedFont>
    <p:embeddedFont>
      <p:font typeface="Tajawal Medium" panose="00000600000000000000" charset="-78"/>
      <p:regular r:id="rId52"/>
      <p:bold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2" roundtripDataSignature="AMtx7mhsGaLs3AuI5hKfYQrx1Ri5FcUT2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734DE9D-9787-487E-8E24-DE531A770D0A}">
  <a:tblStyle styleId="{3734DE9D-9787-487E-8E24-DE531A770D0A}"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4.fntdata"/><Relationship Id="rId50" Type="http://schemas.openxmlformats.org/officeDocument/2006/relationships/font" Target="fonts/font7.fntdata"/><Relationship Id="rId63"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3.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62"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2.fntdata"/><Relationship Id="rId53" Type="http://schemas.openxmlformats.org/officeDocument/2006/relationships/font" Target="fonts/font10.fntdata"/><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6.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1.fntdata"/><Relationship Id="rId52" Type="http://schemas.openxmlformats.org/officeDocument/2006/relationships/font" Target="fonts/font9.fntdata"/><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font" Target="fonts/font5.fntdata"/><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font" Target="fonts/font8.fntdata"/><Relationship Id="rId3" Type="http://schemas.openxmlformats.org/officeDocument/2006/relationships/slide" Target="slides/slide1.xml"/></Relationships>
</file>

<file path=ppt/charts/_rels/chart1.xml.rels><?xml version="1.0" encoding="UTF-8" standalone="yes"?>
<Relationships xmlns="http://schemas.openxmlformats.org/package/2006/relationships"><Relationship Id="rId2" Type="http://schemas.openxmlformats.org/officeDocument/2006/relationships/oleObject" Target="file:///C:\Users\Jon%20Booker\AppData\Roaming\Microsoft\Excel\Book1%20(version%201).xls"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v>Straight-Line</c:v>
          </c:tx>
          <c:invertIfNegative val="0"/>
          <c:cat>
            <c:numLit>
              <c:formatCode>General</c:formatCode>
              <c:ptCount val="5"/>
              <c:pt idx="0">
                <c:v>2011</c:v>
              </c:pt>
              <c:pt idx="1">
                <c:v>2012</c:v>
              </c:pt>
              <c:pt idx="2">
                <c:v>2013</c:v>
              </c:pt>
              <c:pt idx="3">
                <c:v>2014</c:v>
              </c:pt>
              <c:pt idx="4">
                <c:v>2015</c:v>
              </c:pt>
            </c:numLit>
          </c:cat>
          <c:val>
            <c:numRef>
              <c:f>Sheet3!$C$4:$C$8</c:f>
              <c:numCache>
                <c:formatCode>_(* #,##0_);_(* \(#,##0\);_(* "-"??_);_(@_)</c:formatCode>
                <c:ptCount val="5"/>
                <c:pt idx="0" formatCode="_(&quot;$&quot;* #,##0_);_(&quot;$&quot;* \(#,##0\);_(&quot;$&quot;* &quot;-&quot;??_);_(@_)">
                  <c:v>1800</c:v>
                </c:pt>
                <c:pt idx="1">
                  <c:v>1800</c:v>
                </c:pt>
                <c:pt idx="2">
                  <c:v>1800</c:v>
                </c:pt>
                <c:pt idx="3">
                  <c:v>1800</c:v>
                </c:pt>
                <c:pt idx="4">
                  <c:v>1800</c:v>
                </c:pt>
              </c:numCache>
            </c:numRef>
          </c:val>
          <c:extLst>
            <c:ext xmlns:c16="http://schemas.microsoft.com/office/drawing/2014/chart" uri="{C3380CC4-5D6E-409C-BE32-E72D297353CC}">
              <c16:uniqueId val="{00000000-78F8-4BB4-8F51-47C5CE105CEC}"/>
            </c:ext>
          </c:extLst>
        </c:ser>
        <c:ser>
          <c:idx val="1"/>
          <c:order val="1"/>
          <c:tx>
            <c:v>Units-of-Production</c:v>
          </c:tx>
          <c:invertIfNegative val="0"/>
          <c:cat>
            <c:numLit>
              <c:formatCode>General</c:formatCode>
              <c:ptCount val="5"/>
              <c:pt idx="0">
                <c:v>2011</c:v>
              </c:pt>
              <c:pt idx="1">
                <c:v>2012</c:v>
              </c:pt>
              <c:pt idx="2">
                <c:v>2013</c:v>
              </c:pt>
              <c:pt idx="3">
                <c:v>2014</c:v>
              </c:pt>
              <c:pt idx="4">
                <c:v>2015</c:v>
              </c:pt>
            </c:numLit>
          </c:cat>
          <c:val>
            <c:numRef>
              <c:f>Sheet3!$E$4:$E$8</c:f>
              <c:numCache>
                <c:formatCode>_(* #,##0_);_(* \(#,##0\);_(* "-"??_);_(@_)</c:formatCode>
                <c:ptCount val="5"/>
                <c:pt idx="0" formatCode="_(&quot;$&quot;* #,##0_);_(&quot;$&quot;* \(#,##0\);_(&quot;$&quot;* &quot;-&quot;??_);_(@_)">
                  <c:v>1750</c:v>
                </c:pt>
                <c:pt idx="1">
                  <c:v>2000</c:v>
                </c:pt>
                <c:pt idx="2">
                  <c:v>2250</c:v>
                </c:pt>
                <c:pt idx="3">
                  <c:v>1750</c:v>
                </c:pt>
                <c:pt idx="4">
                  <c:v>1250</c:v>
                </c:pt>
              </c:numCache>
            </c:numRef>
          </c:val>
          <c:extLst>
            <c:ext xmlns:c16="http://schemas.microsoft.com/office/drawing/2014/chart" uri="{C3380CC4-5D6E-409C-BE32-E72D297353CC}">
              <c16:uniqueId val="{00000001-78F8-4BB4-8F51-47C5CE105CEC}"/>
            </c:ext>
          </c:extLst>
        </c:ser>
        <c:ser>
          <c:idx val="2"/>
          <c:order val="2"/>
          <c:tx>
            <c:v>Double-Declining-Balance</c:v>
          </c:tx>
          <c:invertIfNegative val="0"/>
          <c:cat>
            <c:numLit>
              <c:formatCode>General</c:formatCode>
              <c:ptCount val="5"/>
              <c:pt idx="0">
                <c:v>2011</c:v>
              </c:pt>
              <c:pt idx="1">
                <c:v>2012</c:v>
              </c:pt>
              <c:pt idx="2">
                <c:v>2013</c:v>
              </c:pt>
              <c:pt idx="3">
                <c:v>2014</c:v>
              </c:pt>
              <c:pt idx="4">
                <c:v>2015</c:v>
              </c:pt>
            </c:numLit>
          </c:cat>
          <c:val>
            <c:numRef>
              <c:f>Sheet3!$G$4:$G$8</c:f>
              <c:numCache>
                <c:formatCode>_(* #,##0_);_(* \(#,##0\);_(* "-"??_);_(@_)</c:formatCode>
                <c:ptCount val="5"/>
                <c:pt idx="0" formatCode="_(&quot;$&quot;* #,##0_);_(&quot;$&quot;* \(#,##0\);_(&quot;$&quot;* &quot;-&quot;??_);_(@_)">
                  <c:v>4000</c:v>
                </c:pt>
                <c:pt idx="1">
                  <c:v>2400</c:v>
                </c:pt>
                <c:pt idx="2">
                  <c:v>1440</c:v>
                </c:pt>
                <c:pt idx="3">
                  <c:v>864</c:v>
                </c:pt>
                <c:pt idx="4">
                  <c:v>296</c:v>
                </c:pt>
              </c:numCache>
            </c:numRef>
          </c:val>
          <c:extLst>
            <c:ext xmlns:c16="http://schemas.microsoft.com/office/drawing/2014/chart" uri="{C3380CC4-5D6E-409C-BE32-E72D297353CC}">
              <c16:uniqueId val="{00000002-78F8-4BB4-8F51-47C5CE105CEC}"/>
            </c:ext>
          </c:extLst>
        </c:ser>
        <c:dLbls>
          <c:showLegendKey val="0"/>
          <c:showVal val="0"/>
          <c:showCatName val="0"/>
          <c:showSerName val="0"/>
          <c:showPercent val="0"/>
          <c:showBubbleSize val="0"/>
        </c:dLbls>
        <c:gapWidth val="150"/>
        <c:shape val="cylinder"/>
        <c:axId val="138019584"/>
        <c:axId val="138021120"/>
        <c:axId val="0"/>
      </c:bar3DChart>
      <c:catAx>
        <c:axId val="138019584"/>
        <c:scaling>
          <c:orientation val="minMax"/>
        </c:scaling>
        <c:delete val="0"/>
        <c:axPos val="b"/>
        <c:numFmt formatCode="General" sourceLinked="1"/>
        <c:majorTickMark val="out"/>
        <c:minorTickMark val="none"/>
        <c:tickLblPos val="nextTo"/>
        <c:crossAx val="138021120"/>
        <c:crosses val="autoZero"/>
        <c:auto val="1"/>
        <c:lblAlgn val="ctr"/>
        <c:lblOffset val="100"/>
        <c:noMultiLvlLbl val="0"/>
      </c:catAx>
      <c:valAx>
        <c:axId val="138021120"/>
        <c:scaling>
          <c:orientation val="minMax"/>
        </c:scaling>
        <c:delete val="0"/>
        <c:axPos val="l"/>
        <c:majorGridlines/>
        <c:numFmt formatCode="_(&quot;$&quot;* #,##0_);_(&quot;$&quot;* \(#,##0\);_(&quot;$&quot;* &quot;-&quot;??_);_(@_)" sourceLinked="1"/>
        <c:majorTickMark val="out"/>
        <c:minorTickMark val="none"/>
        <c:tickLblPos val="nextTo"/>
        <c:crossAx val="138019584"/>
        <c:crosses val="autoZero"/>
        <c:crossBetween val="between"/>
      </c:valAx>
    </c:plotArea>
    <c:legend>
      <c:legendPos val="b"/>
      <c:overlay val="0"/>
    </c:legend>
    <c:plotVisOnly val="1"/>
    <c:dispBlanksAs val="gap"/>
    <c:showDLblsOverMax val="0"/>
  </c:chart>
  <c:externalData r:id="rId2">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2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9.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7" name="Google Shape;137;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49" name="Google Shape;149;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Plant assets are tangible assets that are actively used in the operations of the entity. We fully expect these assets, sometimes referred to as property, plant, and equipment, to benefit more than one accounting period. </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55" name="Google Shape;155;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Plant assets are tangible assets that are actively used in the operations of the entity. We fully expect these assets, sometimes referred to as property, plant, and equipment, to benefit more than one accounting period. </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71" name="Google Shape;171;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The four main issues in accounting for plant assets are shown on this screen: (1) computing the costs of plant assets, (2) allocating the costs of most plant assets (less any salvage amounts) against revenues for the periods they benefit, (3) accounting for expenditures such as repairs and improvements to plant assets, and (4) recording the disposal of plant assets.</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78" name="Google Shape;178;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cost of a plant asset includes the purchase price as well as all costs necessary to get the asset in place and ready for its intended use. We record the purchase price net of any cash discounts available. We will add freight, unpacking, assembling, installing, and testing costs to the net invoice price to arrive at the final cost.</a:t>
            </a:r>
            <a:endParaRPr/>
          </a:p>
          <a:p>
            <a:pPr marL="0" lvl="0" indent="0" algn="l" rtl="0">
              <a:spcBef>
                <a:spcPts val="0"/>
              </a:spcBef>
              <a:spcAft>
                <a:spcPts val="0"/>
              </a:spcAft>
              <a:buNone/>
            </a:pPr>
            <a:r>
              <a:rPr lang="en-US"/>
              <a:t>Finance charges are not included in the cost of an asset. If we elect to finance the purchase over a period of time, the interest cost is charged as an expense when incurred.</a:t>
            </a:r>
            <a:endParaRPr/>
          </a:p>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91" name="Google Shape;19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Land is not a depreciable plant asset. In addition to the purchase price, there are many costs generally incurred in connection with the acquisition. Many of these costs are related to obtaining legal title to the land.</a:t>
            </a:r>
            <a:endParaRPr/>
          </a:p>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11" name="Google Shape;211;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Land improvements are depreciated over their useful life. Land improvements include parking lots, driveways, fences, sidewalks, landscaping, and any outdoor lighting systems.</a:t>
            </a:r>
            <a:endParaRPr/>
          </a:p>
          <a:p>
            <a:pPr marL="0" lvl="0" indent="0" algn="l" rtl="0">
              <a:spcBef>
                <a:spcPts val="0"/>
              </a:spcBef>
              <a:spcAft>
                <a:spcPts val="0"/>
              </a:spcAft>
              <a:buNone/>
            </a:pPr>
            <a:endParaRPr/>
          </a:p>
          <a:p>
            <a:pPr marL="0" lvl="0" indent="0" algn="l" rtl="0">
              <a:spcBef>
                <a:spcPts val="0"/>
              </a:spcBef>
              <a:spcAft>
                <a:spcPts val="0"/>
              </a:spcAft>
              <a:buNone/>
            </a:pPr>
            <a:r>
              <a:rPr lang="en-US"/>
              <a:t>While the costs of these improvements increase the usefulness of the land, they are charged to a separate Land Improvement account so that their costs can be allocated to the periods they benefit.</a:t>
            </a:r>
            <a:endParaRPr/>
          </a:p>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19" name="Google Shape;219;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Whether we purchase or construct a building, the cost should include the purchase price plus any attorney fees or title fees. If we construct the building, the cost will include all the necessary construction costs as well as the costs we have just mentioned.</a:t>
            </a:r>
            <a:endParaRPr/>
          </a:p>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36" name="Google Shape;236;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 costs of machinery and equipment consist of all costs normal and necessary to purchase them and prepare them for their intended use. These include the purchase price, taxes, transportation charges, insurance while in transit, and the installing, assembling, and testing of the machinery and equipment.</a:t>
            </a:r>
            <a:endParaRPr/>
          </a:p>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53" name="Google Shape;253;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Oakley paid $90,000 cash to acquire a group of items consisting of land appraised at $30,000, land improvements appraised at $10,000, and a building appraised at $60,000. The $90,000 cost will be allocated on the basis of appraised values. It is not uncommon to have a lump-sum purchase of assets. The most common example may be when purchasing a building and land. Remember, the land is not depreciable but the land improvement and building are depreciable. We must assign a portion of the purchase price </a:t>
            </a:r>
            <a:r>
              <a:rPr lang="en-US" i="1"/>
              <a:t>separately</a:t>
            </a:r>
            <a:r>
              <a:rPr lang="en-US"/>
              <a:t> to the land, land improvements and building. When faced with this type of problem, accountants normally divide the cost between the assets on the basis of relative fair market values.</a:t>
            </a:r>
            <a:endParaRPr/>
          </a:p>
          <a:p>
            <a:pPr marL="0" lvl="0" indent="0" algn="l" rtl="0">
              <a:spcBef>
                <a:spcPts val="0"/>
              </a:spcBef>
              <a:spcAft>
                <a:spcPts val="0"/>
              </a:spcAft>
              <a:buNone/>
            </a:pPr>
            <a:endParaRPr/>
          </a:p>
          <a:p>
            <a:pPr marL="0" lvl="0" indent="0" algn="l" rtl="0">
              <a:spcBef>
                <a:spcPts val="0"/>
              </a:spcBef>
              <a:spcAft>
                <a:spcPts val="0"/>
              </a:spcAft>
              <a:buNone/>
            </a:pPr>
            <a:r>
              <a:rPr lang="en-US"/>
              <a:t>Begin by calculating the relative fair value as a percent of the total fair value. The total fair value is $100,000. The land has an appraised value of $30,000, so land is valued at 30% of the total ($30,000 divided by $100,000). We do a similar calculation for land improvements and the building. Next, multiply the percentages we just calculated times the actual cost of the lump-sum purchase to determine the amount assigned to each asset. In the case of land, we multiply 30% times $90,000 and assign $27,000 to the land account. Then continue the process of land improvements and the building. </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3:notes"/>
          <p:cNvSpPr>
            <a:spLocks noGrp="1" noRot="1" noChangeAspect="1"/>
          </p:cNvSpPr>
          <p:nvPr>
            <p:ph type="sldImg" idx="2"/>
          </p:nvPr>
        </p:nvSpPr>
        <p:spPr>
          <a:xfrm>
            <a:off x="393700" y="692150"/>
            <a:ext cx="6072188" cy="3416300"/>
          </a:xfrm>
          <a:custGeom>
            <a:avLst/>
            <a:gdLst/>
            <a:ahLst/>
            <a:cxnLst/>
            <a:rect l="l" t="t" r="r" b="b"/>
            <a:pathLst>
              <a:path w="120000" h="120000" extrusionOk="0">
                <a:moveTo>
                  <a:pt x="0" y="0"/>
                </a:moveTo>
                <a:lnTo>
                  <a:pt x="120000" y="0"/>
                </a:lnTo>
                <a:lnTo>
                  <a:pt x="120000" y="120000"/>
                </a:lnTo>
                <a:lnTo>
                  <a:pt x="0" y="120000"/>
                </a:lnTo>
                <a:close/>
              </a:path>
            </a:pathLst>
          </a:custGeom>
          <a:solidFill>
            <a:srgbClr val="FFFFFF"/>
          </a:solidFill>
          <a:ln w="9525" cap="flat" cmpd="sng">
            <a:solidFill>
              <a:srgbClr val="000000"/>
            </a:solidFill>
            <a:prstDash val="solid"/>
            <a:miter lim="800000"/>
            <a:headEnd type="none" w="sm" len="sm"/>
            <a:tailEnd type="none" w="sm" len="sm"/>
          </a:ln>
        </p:spPr>
      </p:sp>
      <p:sp>
        <p:nvSpPr>
          <p:cNvPr id="262" name="Google Shape;262;p13:notes"/>
          <p:cNvSpPr txBox="1">
            <a:spLocks noGrp="1"/>
          </p:cNvSpPr>
          <p:nvPr>
            <p:ph type="body" idx="1"/>
          </p:nvPr>
        </p:nvSpPr>
        <p:spPr>
          <a:xfrm>
            <a:off x="914400" y="4343400"/>
            <a:ext cx="5029200" cy="4114800"/>
          </a:xfrm>
          <a:prstGeom prst="rect">
            <a:avLst/>
          </a:prstGeom>
          <a:solidFill>
            <a:srgbClr val="FFFFFF"/>
          </a:solid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Depreciation is a process of cost allocation. We allocate the cost of the asset to expense over its useful life in some rational and systematic manner. We do not want to confuse asset valuation, an </a:t>
            </a:r>
            <a:r>
              <a:rPr lang="en-US" i="1"/>
              <a:t>economic</a:t>
            </a:r>
            <a:r>
              <a:rPr lang="en-US"/>
              <a:t> concept, with allocation.</a:t>
            </a:r>
            <a:endParaRPr/>
          </a:p>
          <a:p>
            <a:pPr marL="0" lvl="0" indent="0" algn="l" rtl="0">
              <a:spcBef>
                <a:spcPts val="0"/>
              </a:spcBef>
              <a:spcAft>
                <a:spcPts val="0"/>
              </a:spcAft>
              <a:buNone/>
            </a:pPr>
            <a:r>
              <a:rPr lang="en-US"/>
              <a:t>The unused portion of the asset’s cost appears on the balance sheet. We allocate a portion of the cost to expense on the income statement each accounting period. Let’s look at some very common methods of calculating depreciation expense.</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82" name="Google Shape;282;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Regardless of the method used to calculate depreciation expense, we must know three variables: the asset’s cost; the estimated salvage value we expect to receive at the end of its useful life, and the estimated useful life of the asset. The salvage value of a asset is an estimate of the asset’s value at the end of its benefit period. This is the amount the owner expects to receive when disposing of the asset. The useful life of a plant asset is the length of time it is productively used in a company’s operations. Once these three amounts are known, we select the depreciation method that we will use to calculate depreciation expense.</a:t>
            </a:r>
            <a:endParaRPr/>
          </a:p>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90" name="Google Shape;29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There are three popular methods of calculating depreciation expense. The easiest and most widely used method is called </a:t>
            </a:r>
            <a:r>
              <a:rPr lang="en-US" i="1"/>
              <a:t>straight-line depreciation</a:t>
            </a:r>
            <a:r>
              <a:rPr lang="en-US"/>
              <a:t>. </a:t>
            </a:r>
            <a:endParaRPr/>
          </a:p>
          <a:p>
            <a:pPr marL="0" lvl="0" indent="0" algn="l" rtl="0">
              <a:spcBef>
                <a:spcPts val="0"/>
              </a:spcBef>
              <a:spcAft>
                <a:spcPts val="0"/>
              </a:spcAft>
              <a:buNone/>
            </a:pPr>
            <a:r>
              <a:rPr lang="en-US"/>
              <a:t>When equipment use varies from period to period, the units-of-production depreciation method can better match expenses with revenues. </a:t>
            </a:r>
            <a:r>
              <a:rPr lang="en-US" i="1"/>
              <a:t>Units-of-production depreciation </a:t>
            </a:r>
            <a:r>
              <a:rPr lang="en-US"/>
              <a:t>charges a varying amount to expense for each period of an asset’s useful life depending on its usage.</a:t>
            </a:r>
            <a:endParaRPr/>
          </a:p>
          <a:p>
            <a:pPr marL="0" lvl="0" indent="0" algn="l" rtl="0">
              <a:spcBef>
                <a:spcPts val="0"/>
              </a:spcBef>
              <a:spcAft>
                <a:spcPts val="0"/>
              </a:spcAft>
              <a:buNone/>
            </a:pPr>
            <a:r>
              <a:rPr lang="en-US"/>
              <a:t>The third method is called the </a:t>
            </a:r>
            <a:r>
              <a:rPr lang="en-US" i="1"/>
              <a:t>declining-balance method</a:t>
            </a:r>
            <a:r>
              <a:rPr lang="en-US"/>
              <a:t>. Under this method, we take more depreciation expense in the early years of the asset’s life and lower amounts of depreciation in later years. Several income-tax depreciation calculations are based on the declining balance method. </a:t>
            </a:r>
            <a:endParaRPr/>
          </a:p>
          <a:p>
            <a:pPr marL="0" lvl="0" indent="0" algn="l" rtl="0">
              <a:spcBef>
                <a:spcPts val="0"/>
              </a:spcBef>
              <a:spcAft>
                <a:spcPts val="0"/>
              </a:spcAft>
              <a:buNone/>
            </a:pPr>
            <a:endParaRPr/>
          </a:p>
          <a:p>
            <a:pPr marL="0" lvl="0" indent="0" algn="l" rtl="0">
              <a:spcBef>
                <a:spcPts val="0"/>
              </a:spcBef>
              <a:spcAft>
                <a:spcPts val="0"/>
              </a:spcAft>
              <a:buNone/>
            </a:pPr>
            <a:r>
              <a:rPr lang="en-US"/>
              <a:t>We will use this to illustrate depreciation using the three methods listed. Let’s begin by looking at straight-line depreciation.</a:t>
            </a:r>
            <a:endParaRPr/>
          </a:p>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299" name="Google Shape;299;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Depreciation expense for any given period is determined by taking the asset’s cost less its estimated salvage value and dividing this amount by the asset’s estimated useful life. If we calculate annual depreciation, we would express the useful life in years. Let’s use our specific example to calculate annual straight-line depreciation.</a:t>
            </a:r>
            <a:endParaRPr/>
          </a:p>
          <a:p>
            <a:pPr marL="0" lvl="0" indent="0" algn="l" rtl="0">
              <a:spcBef>
                <a:spcPts val="0"/>
              </a:spcBef>
              <a:spcAft>
                <a:spcPts val="0"/>
              </a:spcAft>
              <a:buNone/>
            </a:pPr>
            <a:endParaRPr/>
          </a:p>
          <a:p>
            <a:pPr marL="0" lvl="0" indent="0" algn="l" rtl="0">
              <a:spcBef>
                <a:spcPts val="0"/>
              </a:spcBef>
              <a:spcAft>
                <a:spcPts val="0"/>
              </a:spcAft>
              <a:buNone/>
            </a:pPr>
            <a:r>
              <a:rPr lang="en-US"/>
              <a:t>As you can see, straight-line depreciation is $1,800 per year. We subtract the salvage value of $1,000 from the cost of the machinery and divide that amount by 5 years. Now let’s prepare the journal entry to record depreciation expense.</a:t>
            </a:r>
            <a:endParaRPr/>
          </a:p>
          <a:p>
            <a:pPr marL="0" lvl="0" indent="0" algn="l" rtl="0">
              <a:spcBef>
                <a:spcPts val="0"/>
              </a:spcBef>
              <a:spcAft>
                <a:spcPts val="0"/>
              </a:spcAft>
              <a:buNone/>
            </a:pPr>
            <a:endParaRPr/>
          </a:p>
          <a:p>
            <a:pPr marL="0" lvl="0" indent="0" algn="l" rtl="0">
              <a:spcBef>
                <a:spcPts val="0"/>
              </a:spcBef>
              <a:spcAft>
                <a:spcPts val="0"/>
              </a:spcAft>
              <a:buNone/>
            </a:pPr>
            <a:r>
              <a:rPr lang="en-US"/>
              <a:t>To record annual depreciation on this asset, we debit Depreciation Expense for $1,800, and credit Accumulated Depreciation – Machinery for the same amount. Accumulated depreciation is another contra asset account. Accumulated depreciation is subtracted from the cost of the asset to arrive at what is called book value. The book value is the amount shown on the balance sheet.</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08" name="Google Shape;308;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In this graph of each year’s depreciation expense, you can clearly see the straight-line nature of the method. Now we have a graph of the asset’s book value at the end of each year. Once again, we have a straight line that slopes down and to the left. You can see that the contra asset account, accumulated depreciation, is subtracted from the cost of the machinery on the balance sheet. The book value at the end of year 2 of $6,400 is disclosed.</a:t>
            </a:r>
            <a:endParaRPr/>
          </a:p>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18" name="Google Shape;318;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We can compute the straight-line depreciation rate, defined as 100% divided by the number of periods in the asset’s useful life. For the inspection machine, this rate is 20% (100% ÷ 5 years). We use this rate, along with other information, to compute the machine’s straight-line depreciation schedule as shown on your screen</a:t>
            </a:r>
            <a:r>
              <a:rPr lang="en-US" i="1"/>
              <a:t>. </a:t>
            </a:r>
            <a:r>
              <a:rPr lang="en-US"/>
              <a:t>Note three points in this exhibit. First, depreciation expense is the same each period. Second, accumulated depreciation is the sum of current and prior periods’ depreciation expense. Third, book value declines each period until it equals salvage value at the end of the machine’s useful life.</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25" name="Google Shape;325;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Under the units-of-production method, the first step is to calculate the depreciation expense per unit of production. Take the asset’s cost less its salvage value and divide this amount by the total estimated number of units that will be produced by the assets. Once we complete the first step, we may calculate depreciation expense for the period. Multiply the depreciation expense per unit that we determined in step one by the number of units produced in the current period. Let’s look at a specific example.</a:t>
            </a:r>
            <a:endParaRPr/>
          </a:p>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51" name="Google Shape;351;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Let’s calculate depreciation in 2011 for our machinery. Assume 7,000 units were inspected during the year. We now apply our two-step process.</a:t>
            </a:r>
            <a:endParaRPr/>
          </a:p>
          <a:p>
            <a:pPr marL="0" lvl="0" indent="0" algn="l" rtl="0">
              <a:spcBef>
                <a:spcPts val="0"/>
              </a:spcBef>
              <a:spcAft>
                <a:spcPts val="0"/>
              </a:spcAft>
              <a:buNone/>
            </a:pPr>
            <a:endParaRPr/>
          </a:p>
          <a:p>
            <a:pPr marL="0" lvl="0" indent="0" algn="l" rtl="0">
              <a:spcBef>
                <a:spcPts val="0"/>
              </a:spcBef>
              <a:spcAft>
                <a:spcPts val="0"/>
              </a:spcAft>
              <a:buNone/>
            </a:pPr>
            <a:r>
              <a:rPr lang="en-US"/>
              <a:t>Step 1: First, we calculate the depreciation expense per unit inspected. Subtract salvage value of $1,000 from cost of $10,000, to get the basis of depreciation of $9,000. Divide the basis for depreciation by the total number of inspections expected during the periods benefited by the machine of 36,000, and we get a depreciation expense per unit inspected of 25 cents.</a:t>
            </a:r>
            <a:endParaRPr/>
          </a:p>
          <a:p>
            <a:pPr marL="0" lvl="0" indent="0" algn="l" rtl="0">
              <a:spcBef>
                <a:spcPts val="0"/>
              </a:spcBef>
              <a:spcAft>
                <a:spcPts val="0"/>
              </a:spcAft>
              <a:buNone/>
            </a:pPr>
            <a:endParaRPr/>
          </a:p>
          <a:p>
            <a:pPr marL="0" lvl="0" indent="0" algn="l" rtl="0">
              <a:spcBef>
                <a:spcPts val="0"/>
              </a:spcBef>
              <a:spcAft>
                <a:spcPts val="0"/>
              </a:spcAft>
              <a:buNone/>
            </a:pPr>
            <a:r>
              <a:rPr lang="en-US"/>
              <a:t>Step 2: Multiplying $0.25 per unit times the 7,000 units inspected results in $1,750 of depreciation for 2011.</a:t>
            </a:r>
            <a:endParaRPr/>
          </a:p>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85" name="Google Shape;385;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Depreciation for the first year is $1,750 (7,000 shoes at $0.25 per shoe). Depreciation for the second year is $2,000 (8,000 shoes at $0.25 per shoe). Other years are similarly computed. Our schedule shows that (1) depreciation expense depends on unit output, (2) accumulated depreciation is the sum of current and prior periods’ depreciation expense, and (3) book value declines each period until it equals salvage value at the end of the asset’s useful life.</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396" name="Google Shape;396;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None/>
            </a:pPr>
            <a:r>
              <a:rPr lang="en-US"/>
              <a:t>Declining-balance methods yield larger depreciation expense in the early years of an asset’s life and less depreciation in later years. The most popular declining-balance method is called double-declining balance (DDB) method. </a:t>
            </a:r>
            <a:endParaRPr/>
          </a:p>
          <a:p>
            <a:pPr marL="0" lvl="0" indent="0" algn="l" rtl="0">
              <a:lnSpc>
                <a:spcPct val="90000"/>
              </a:lnSpc>
              <a:spcBef>
                <a:spcPts val="0"/>
              </a:spcBef>
              <a:spcAft>
                <a:spcPts val="0"/>
              </a:spcAft>
              <a:buNone/>
            </a:pPr>
            <a:endParaRPr/>
          </a:p>
          <a:p>
            <a:pPr marL="0" lvl="0" indent="0" algn="l" rtl="0">
              <a:lnSpc>
                <a:spcPct val="90000"/>
              </a:lnSpc>
              <a:spcBef>
                <a:spcPts val="0"/>
              </a:spcBef>
              <a:spcAft>
                <a:spcPts val="0"/>
              </a:spcAft>
              <a:buNone/>
            </a:pPr>
            <a:r>
              <a:rPr lang="en-US"/>
              <a:t>Step 1: To calculate depreciation expense for 2011 under the double-declining-balance we first calculate the straight-line depreciation </a:t>
            </a:r>
            <a:r>
              <a:rPr lang="en-US" b="1"/>
              <a:t>rate</a:t>
            </a:r>
            <a:r>
              <a:rPr lang="en-US"/>
              <a:t>. We do this by dividing 100% by the asset’s useful life. In our specific case, we divide 100% by the five-year useful life to get a straight-line rate of 20%.</a:t>
            </a:r>
            <a:endParaRPr/>
          </a:p>
          <a:p>
            <a:pPr marL="0" lvl="0" indent="0" algn="l" rtl="0">
              <a:lnSpc>
                <a:spcPct val="90000"/>
              </a:lnSpc>
              <a:spcBef>
                <a:spcPts val="0"/>
              </a:spcBef>
              <a:spcAft>
                <a:spcPts val="0"/>
              </a:spcAft>
              <a:buNone/>
            </a:pPr>
            <a:endParaRPr/>
          </a:p>
          <a:p>
            <a:pPr marL="0" lvl="0" indent="0" algn="l" rtl="0">
              <a:lnSpc>
                <a:spcPct val="90000"/>
              </a:lnSpc>
              <a:spcBef>
                <a:spcPts val="0"/>
              </a:spcBef>
              <a:spcAft>
                <a:spcPts val="0"/>
              </a:spcAft>
              <a:buNone/>
            </a:pPr>
            <a:r>
              <a:rPr lang="en-US"/>
              <a:t>Step 2: We calculate the double-declining-balance rate. We do this by multiplying the straight-line rate times two. In our case that would be 20% times two, or 40%, the double-declining balance rate of depreciation.  </a:t>
            </a:r>
            <a:endParaRPr/>
          </a:p>
          <a:p>
            <a:pPr marL="0" lvl="0" indent="0" algn="l" rtl="0">
              <a:lnSpc>
                <a:spcPct val="90000"/>
              </a:lnSpc>
              <a:spcBef>
                <a:spcPts val="0"/>
              </a:spcBef>
              <a:spcAft>
                <a:spcPts val="0"/>
              </a:spcAft>
              <a:buNone/>
            </a:pPr>
            <a:endParaRPr/>
          </a:p>
          <a:p>
            <a:pPr marL="0" lvl="0" indent="0" algn="l" rtl="0">
              <a:lnSpc>
                <a:spcPct val="90000"/>
              </a:lnSpc>
              <a:spcBef>
                <a:spcPts val="0"/>
              </a:spcBef>
              <a:spcAft>
                <a:spcPts val="0"/>
              </a:spcAft>
              <a:buNone/>
            </a:pPr>
            <a:r>
              <a:rPr lang="en-US"/>
              <a:t>Step 3: Finally, we calculate depreciation expense for 2011. To do this, we multiply the double-declining rate times the </a:t>
            </a:r>
            <a:r>
              <a:rPr lang="en-US" b="1"/>
              <a:t>book value </a:t>
            </a:r>
            <a:r>
              <a:rPr lang="en-US"/>
              <a:t>of the asset at the beginning of the period. Recall that book value is equal to cost less accumulated depreciation. Under the double-declining-balance method, we ignore estimated salvage value (remember, book value is equal to the cost of the asset minus the accumulated depreciation). The beginning book value (cost less accumulated depreciation) is $10,000. Depreciation expense for 2011 is $4,000, 40% times $10,000. Don’t forget that salvage value is not used in the double-declining-balance method. We base depreciation expense on the book value of the asset at the beginning of the year.</a:t>
            </a:r>
            <a:endParaRPr/>
          </a:p>
          <a:p>
            <a:pPr marL="0" lvl="0" indent="0" algn="l" rtl="0">
              <a:lnSpc>
                <a:spcPct val="90000"/>
              </a:lnSpc>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03" name="Google Shape;403;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At the start of the second year, the book value of the asset was $6,000 (cost of $10,000 less accumulated depreciation of $4,000). To determine depreciation expense, we multiply the book value of $6,000 times our rate of 40% to yield $2,400. This table of the necessary calculation using the double-declining-balance method of depreciation. </a:t>
            </a:r>
            <a:endParaRPr/>
          </a:p>
          <a:p>
            <a:pPr marL="0" lvl="0" indent="0" algn="l" rtl="0">
              <a:spcBef>
                <a:spcPts val="0"/>
              </a:spcBef>
              <a:spcAft>
                <a:spcPts val="0"/>
              </a:spcAft>
              <a:buNone/>
            </a:pPr>
            <a:r>
              <a:rPr lang="en-US"/>
              <a:t>We always want the book value to be equal to estimated salvage value at the end of the asset’s useful life, but it just will not work properly using the double-declining-balance method. So in the last year of the asset’s useful life, we must determine the depreciation expense necessary to make the book value equal to salvage value.  In our case, that amount is $296. We calculate the amount by subtracting the salvage value from the book value of the asset in the previous period, or $1,000 subtracted from $1,296, to arrive at the proper amount of depreciation in the last year.</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10" name="Google Shape;410;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These two graphs show annual depreciation expense under the three methods of depreciation we have examined. Each method starts with a total cost of $10,000 and ends with the salvage value of $1,000. There are differences in the pattern of depreciation expense over the useful life of the asset. Double-declining-balance records more depreciation in the early years and lesser amounts in the later years of the asset’s useful life. It is important to know that about 85 percent of all companies use the straight-line method of depreciation.</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19" name="Google Shape;419;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When filing a tax return, most corporations use the </a:t>
            </a:r>
            <a:r>
              <a:rPr lang="en-US" b="1"/>
              <a:t>modified accelerated cost recovery system</a:t>
            </a:r>
            <a:r>
              <a:rPr lang="en-US"/>
              <a:t> developed by the Internal Revenue Service. Because the title of the method is so long, most accountants refer to the tax method as MACRS. MACRS is an accelerated depreciation method. It was designed to permit companies to quickly write-off the cost of plant assets and thereby stimulate investment in </a:t>
            </a:r>
            <a:r>
              <a:rPr lang="en-US" i="1"/>
              <a:t>new</a:t>
            </a:r>
            <a:r>
              <a:rPr lang="en-US"/>
              <a:t> plant assets. Under the Modified Accelerated Cost Recovery System, companies may elect to use straight-line depreciation for some assets but are required to use MACRS for most types of assets. MACRS is not acceptable for financial reporting purposes.</a:t>
            </a:r>
            <a:endParaRPr/>
          </a:p>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27" name="Google Shape;427;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To this point, we have discussed depreciation of an asset that was purchased at the beginning of the year. Assume our machinery was purchased on October 8, 2010. Let’s calculate depreciation expense for 2010.</a:t>
            </a:r>
            <a:endParaRPr/>
          </a:p>
          <a:p>
            <a:pPr marL="0" lvl="0" indent="0" algn="l" rtl="0">
              <a:spcBef>
                <a:spcPts val="0"/>
              </a:spcBef>
              <a:spcAft>
                <a:spcPts val="0"/>
              </a:spcAft>
              <a:buNone/>
            </a:pPr>
            <a:endParaRPr/>
          </a:p>
          <a:p>
            <a:pPr marL="0" lvl="0" indent="0" algn="l" rtl="0">
              <a:spcBef>
                <a:spcPts val="0"/>
              </a:spcBef>
              <a:spcAft>
                <a:spcPts val="0"/>
              </a:spcAft>
              <a:buNone/>
            </a:pPr>
            <a:r>
              <a:rPr lang="en-US"/>
              <a:t>From our previous work, we know that annual depreciation using the straight-line method is $1,800. The asset was purchased on October 8, 2010, so it was only in service during the months of October, November, and December, or three months of the year.  We need to depreciate the asset for three months in 2010, so we multiply the annual depreciation by three-twelfths to get depreciation for the period of $450.</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37" name="Google Shape;437;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Depreciation is based on estimates of salvage value and useful life. During the useful life of an asset, new information may indicate that these estimates are inaccurate. If our estimate of an asset’s useful life and/or salvage value changes, what should we do? The answer is to use the new estimate to compute depreciation for current and future periods. This means that we revise the depreciation expense computation by spreading the cost yet to be depreciated over the remaining useful life. This approach is used for all depreciation methods.</a:t>
            </a: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50" name="Google Shape;450;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Noto Sans Symbols"/>
              <a:buNone/>
            </a:pPr>
            <a:r>
              <a:rPr lang="en-US" dirty="0"/>
              <a:t>Let’s return to our machinery and assume that at the beginning of the asset’s third year, its book value is $6,400 ($10,000 cost less $3,600 accumulated depreciation using straight-line depreciation). At that time, it is determined that the machinery will have a remaining useful life of 4 years (instead of the previous estimate of 3 years), and the estimated salvage value will change from $1,000 to $400.</a:t>
            </a:r>
            <a:endParaRPr dirty="0"/>
          </a:p>
          <a:p>
            <a:pPr marL="0" lvl="0" indent="0" algn="l" rtl="0">
              <a:spcBef>
                <a:spcPts val="0"/>
              </a:spcBef>
              <a:spcAft>
                <a:spcPts val="0"/>
              </a:spcAft>
              <a:buClr>
                <a:schemeClr val="dk1"/>
              </a:buClr>
              <a:buSzPts val="1200"/>
              <a:buFont typeface="Noto Sans Symbols"/>
              <a:buNone/>
            </a:pPr>
            <a:endParaRPr dirty="0"/>
          </a:p>
          <a:p>
            <a:pPr marL="0" lvl="0" indent="0" algn="l" rtl="0">
              <a:spcBef>
                <a:spcPts val="0"/>
              </a:spcBef>
              <a:spcAft>
                <a:spcPts val="0"/>
              </a:spcAft>
              <a:buClr>
                <a:schemeClr val="dk1"/>
              </a:buClr>
              <a:buSzPts val="1200"/>
              <a:buFont typeface="Noto Sans Symbols"/>
              <a:buNone/>
            </a:pPr>
            <a:r>
              <a:rPr lang="en-US" dirty="0"/>
              <a:t>In this example, we take the book value at the date of change, $6,400, subtract the estimated salvage value of $400, and divide the total by the new remaining life of four years. The revised depreciation is $1,500 per year for the remaining four years of the asset’s life. A change in accounting estimate is reflected in current and future financial statements, not in prior statements.</a:t>
            </a: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58" name="Google Shape;458;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Both the cost and accumulated depreciation of plant assets are reported on the balance sheet or in its notes. Dale Jarrett Racing Adventure reports its property and equipment as shown on your screen. For most companies, total accumulated depreciation is subtracted for the total cost of property, plant, and equipment.</a:t>
            </a:r>
            <a:endParaRPr dirty="0"/>
          </a:p>
          <a:p>
            <a:pPr marL="0" lvl="0" indent="0" algn="l" rtl="0">
              <a:spcBef>
                <a:spcPts val="0"/>
              </a:spcBef>
              <a:spcAft>
                <a:spcPts val="0"/>
              </a:spcAft>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74" name="Google Shape;474;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Generally, subsequent expenditures for ordinary repairs are treated as revenue expenditures and charged to current period income as an expense. Subsequent expenditures that are for betterments are classified as extraordinary repairs. These should be treated as capital expenditures and charged to the asset account. Let’s look at the proper accounting for the disposal of plant assets.</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81" name="Google Shape;481;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Whenever we dispose of a plant asset, the first thing we do is update depreciation to the date of disposal. After completing the update, we can prepare the journal entry. We do so by recording a debit to the cash account, if cash was received, or credit the cash account, if cash was paid by the company. In addition, we must determine whether a gain or loss is associated with the disposal. A gain is recorded with a credit, just like revenue, and a loss is recorded with a debit, just like an expense account. We complete the entry by removing the plant asset’s cost from our books with a credit, and remove the related accumulated depreciation with a debit.</a:t>
            </a:r>
            <a:br>
              <a:rPr lang="en-US" dirty="0"/>
            </a:br>
            <a:r>
              <a:rPr lang="en-US" dirty="0"/>
              <a:t>Let’s see how we calculate the gain or loss associated with the disposal.</a:t>
            </a:r>
            <a:endParaRPr dirty="0"/>
          </a:p>
          <a:p>
            <a:pPr marL="0" lvl="0" indent="0" algn="l" rtl="0">
              <a:spcBef>
                <a:spcPts val="0"/>
              </a:spcBef>
              <a:spcAft>
                <a:spcPts val="0"/>
              </a:spcAft>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7"/>
        <p:cNvGrpSpPr/>
        <p:nvPr/>
      </p:nvGrpSpPr>
      <p:grpSpPr>
        <a:xfrm>
          <a:off x="0" y="0"/>
          <a:ext cx="0" cy="0"/>
          <a:chOff x="0" y="0"/>
          <a:chExt cx="0" cy="0"/>
        </a:xfrm>
      </p:grpSpPr>
      <p:sp>
        <p:nvSpPr>
          <p:cNvPr id="498" name="Google Shape;498;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499" name="Google Shape;499;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If the amount of cash received is greater than the book value of the asset (cost less accumulated depreciation), a gain is associated with the disposal.</a:t>
            </a:r>
            <a:br>
              <a:rPr lang="en-US"/>
            </a:br>
            <a:endParaRPr/>
          </a:p>
          <a:p>
            <a:pPr marL="0" lvl="0" indent="0" algn="l" rtl="0">
              <a:spcBef>
                <a:spcPts val="0"/>
              </a:spcBef>
              <a:spcAft>
                <a:spcPts val="0"/>
              </a:spcAft>
              <a:buNone/>
            </a:pPr>
            <a:r>
              <a:rPr lang="en-US"/>
              <a:t>If the cash received is less than the book value of the asset, a loss will be recorded.  </a:t>
            </a:r>
            <a:endParaRPr/>
          </a:p>
          <a:p>
            <a:pPr marL="0" lvl="0" indent="0" algn="l" rtl="0">
              <a:spcBef>
                <a:spcPts val="0"/>
              </a:spcBef>
              <a:spcAft>
                <a:spcPts val="0"/>
              </a:spcAft>
              <a:buNone/>
            </a:pPr>
            <a:endParaRPr/>
          </a:p>
          <a:p>
            <a:pPr marL="0" lvl="0" indent="0" algn="l" rtl="0">
              <a:spcBef>
                <a:spcPts val="0"/>
              </a:spcBef>
              <a:spcAft>
                <a:spcPts val="0"/>
              </a:spcAft>
              <a:buNone/>
            </a:pPr>
            <a:r>
              <a:rPr lang="en-US"/>
              <a:t>When the amount of cash is exactly equal to the book value of the asset, there will be no gain or loss in connection with the disposal. </a:t>
            </a:r>
            <a:endParaRPr/>
          </a:p>
          <a:p>
            <a:pPr marL="0" lvl="0" indent="0" algn="l" rtl="0">
              <a:spcBef>
                <a:spcPts val="0"/>
              </a:spcBef>
              <a:spcAft>
                <a:spcPts val="0"/>
              </a:spcAft>
              <a:buNone/>
            </a:pPr>
            <a:endParaRPr/>
          </a:p>
          <a:p>
            <a:pPr marL="0" lvl="0" indent="0" algn="l" rtl="0">
              <a:spcBef>
                <a:spcPts val="0"/>
              </a:spcBef>
              <a:spcAft>
                <a:spcPts val="0"/>
              </a:spcAft>
              <a:buNone/>
            </a:pPr>
            <a:r>
              <a:rPr lang="en-US"/>
              <a:t>Now let’s look at a specific example of disposal of a plant asset.</a:t>
            </a:r>
            <a:endParaRPr/>
          </a:p>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18" name="Google Shape;518;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Equipment costing $9,000, with accumulated depreciation of $9,000 on December 31</a:t>
            </a:r>
            <a:r>
              <a:rPr lang="en-US" baseline="30000" dirty="0"/>
              <a:t>st</a:t>
            </a:r>
            <a:r>
              <a:rPr lang="en-US" dirty="0"/>
              <a:t> of the previous year was discarded on June 5</a:t>
            </a:r>
            <a:r>
              <a:rPr lang="en-US" baseline="30000" dirty="0"/>
              <a:t>th</a:t>
            </a:r>
            <a:r>
              <a:rPr lang="en-US" dirty="0"/>
              <a:t> of the current year. The company is depreciating the equipment using the straight-line method over eight years with zero salvage value. Since the asset is fully depreciated, the journal entry to record the discard of the asset is to debit Accumulated Depreciation – Machinery for $9,000, and credit the Machinery account for the same amount. Both the asset and accumulated depreciation have been removed from the books of the company.</a:t>
            </a: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26" name="Google Shape;526;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After depreciation is brought up-to-date, the balance in the accumulated depreciation account is $6,500. Next, we record the discarding of the equipment with a debit to Accumulated Depreciation – Equipment for $6,500, a debit to Loss on Disposal of Equipment for $1,500, and a credit to the Equipment account for cost of $8,000. This loss is computed by comparing the equipment’s $1,500 book value ($8,000 less $6,000 less $500) with the zero net cash proceeds. The loss is reported in the Other Expenses and Losses section of the income statement. Discarding an asset can sometimes require a cash payment that would increase the loss.</a:t>
            </a:r>
            <a:endParaRPr dirty="0"/>
          </a:p>
          <a:p>
            <a:pPr marL="0" lvl="0" indent="0" algn="l" rtl="0">
              <a:spcBef>
                <a:spcPts val="0"/>
              </a:spcBef>
              <a:spcAft>
                <a:spcPts val="0"/>
              </a:spcAft>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5"/>
        <p:cNvGrpSpPr/>
        <p:nvPr/>
      </p:nvGrpSpPr>
      <p:grpSpPr>
        <a:xfrm>
          <a:off x="0" y="0"/>
          <a:ext cx="0" cy="0"/>
          <a:chOff x="0" y="0"/>
          <a:chExt cx="0" cy="0"/>
        </a:xfrm>
      </p:grpSpPr>
      <p:sp>
        <p:nvSpPr>
          <p:cNvPr id="536" name="Google Shape;536;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37" name="Google Shape;537;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On March 31</a:t>
            </a:r>
            <a:r>
              <a:rPr lang="en-US" baseline="30000"/>
              <a:t>st</a:t>
            </a:r>
            <a:r>
              <a:rPr lang="en-US"/>
              <a:t>, BTO sells equipment that originally cost $16,000 and has accumulated depreciation of $12,000 at December 31</a:t>
            </a:r>
            <a:r>
              <a:rPr lang="en-US" baseline="30000"/>
              <a:t>st</a:t>
            </a:r>
            <a:r>
              <a:rPr lang="en-US"/>
              <a:t> of the prior calendar year-end. Annual depreciation on this equipment is $4,000 using straight-line depreciation. The equipment is sold for $3,000 cash. The first step in the accounting process it to bring the depreciation up to the date of the sale. Three month’s depreciation equals $1,000, so we will debit Depreciation Expense and credit Accumulated Depreciation – Equipment for $1,000.</a:t>
            </a:r>
            <a:endParaRPr/>
          </a:p>
          <a:p>
            <a:pPr marL="0" lvl="0" indent="0" algn="l" rtl="0">
              <a:spcBef>
                <a:spcPts val="0"/>
              </a:spcBef>
              <a:spcAft>
                <a:spcPts val="0"/>
              </a:spcAft>
              <a:buNone/>
            </a:pPr>
            <a:endParaRPr/>
          </a:p>
          <a:p>
            <a:pPr marL="0" lvl="0" indent="0" algn="l" rtl="0">
              <a:spcBef>
                <a:spcPts val="0"/>
              </a:spcBef>
              <a:spcAft>
                <a:spcPts val="0"/>
              </a:spcAft>
              <a:buNone/>
            </a:pPr>
            <a:r>
              <a:rPr lang="en-US"/>
              <a:t>Next, we calculate the book value of the equipment at the date of sale. In our case, the book value is $3,000, cost of $16,000 less accumulated depreciation of $13,000. Now we can record the sale of the asset at book value. The journal entry is to debit Cash for $3,000, debit Accumulated Depreciation – Equipment for $13,000, and credit Equipment for $16,000.</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48" name="Google Shape;548;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As before, we must bring the depreciation up-to-date as of March 31</a:t>
            </a:r>
            <a:r>
              <a:rPr lang="en-US" baseline="30000"/>
              <a:t>st</a:t>
            </a:r>
            <a:r>
              <a:rPr lang="en-US"/>
              <a:t>. The journal entry is to debit Depreciation Expense for $1,000 and credit Accumulated Depreciation – Equipment for the same amount. The balance in the accumulated depreciation account is now $13,000.</a:t>
            </a:r>
            <a:endParaRPr/>
          </a:p>
          <a:p>
            <a:pPr marL="0" lvl="0" indent="0" algn="l" rtl="0">
              <a:spcBef>
                <a:spcPts val="0"/>
              </a:spcBef>
              <a:spcAft>
                <a:spcPts val="0"/>
              </a:spcAft>
              <a:buNone/>
            </a:pPr>
            <a:endParaRPr/>
          </a:p>
          <a:p>
            <a:pPr marL="0" lvl="0" indent="0" algn="l" rtl="0">
              <a:spcBef>
                <a:spcPts val="0"/>
              </a:spcBef>
              <a:spcAft>
                <a:spcPts val="0"/>
              </a:spcAft>
              <a:buNone/>
            </a:pPr>
            <a:r>
              <a:rPr lang="en-US"/>
              <a:t>To determine the gain or loss on the transaction, we compare the book value of the equipment to the cash received in the sale. In our case, the cash received is less than the book value of the equipment, so we will recognize a loss on the sale of $500.</a:t>
            </a:r>
            <a:endParaRPr/>
          </a:p>
          <a:p>
            <a:pPr marL="0" lvl="0" indent="0" algn="l" rtl="0">
              <a:spcBef>
                <a:spcPts val="0"/>
              </a:spcBef>
              <a:spcAft>
                <a:spcPts val="0"/>
              </a:spcAft>
              <a:buNone/>
            </a:pPr>
            <a:endParaRPr/>
          </a:p>
          <a:p>
            <a:pPr marL="0" lvl="0" indent="0" algn="l" rtl="0">
              <a:spcBef>
                <a:spcPts val="0"/>
              </a:spcBef>
              <a:spcAft>
                <a:spcPts val="0"/>
              </a:spcAft>
              <a:buNone/>
            </a:pPr>
            <a:r>
              <a:rPr lang="en-US"/>
              <a:t>The entry to record the sale of the equipment is to debit Cash for $2,500, debit Loss on Disposal of Equipment for $500, and debit Accumulated Depreciation – Equipment for $13,000. To complete the entry, we will credit the Equipment account for $16,000.</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59" name="Google Shape;559;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Natural resources abound. We have accounting issues with oil, coal, gold, and a wide variety of other natural resources. In general, natural resources can be thought of as anything extracted from our natural environment. As accountants, we report natural resources at their cost less accumulated </a:t>
            </a:r>
            <a:r>
              <a:rPr lang="en-US" b="1" dirty="0"/>
              <a:t>depletion</a:t>
            </a:r>
            <a:r>
              <a:rPr lang="en-US" dirty="0"/>
              <a:t>. The depletion we will study in this text is very similar to units-of-production depreciation. The cost of any natural resource must include all exploration and development costs as well as extraction costs. A portion of these total costs will be charged to income each period through the depletion expense account. Let’s see how this works.</a:t>
            </a:r>
            <a:endParaRPr dirty="0"/>
          </a:p>
          <a:p>
            <a:pPr marL="0" lvl="0" indent="0" algn="l" rtl="0">
              <a:spcBef>
                <a:spcPts val="0"/>
              </a:spcBef>
              <a:spcAft>
                <a:spcPts val="0"/>
              </a:spcAft>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88" name="Google Shape;588;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The development and extraction of many types of natural resources require highly specialized plant assets. Just think of the use of off-shore drilling platforms for oil and gas production. These specialized assets are recorded in a separate account from the natural resource and depreciated over their useful lives.</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US" dirty="0"/>
              <a:t>If a machine is permanently installed in a mine and 10% of the ore is mined and sold in the period, then 10% of the machine’s cost (less any salvage value) is allocated to depreciation expense. The same procedure is used when a machine is abandoned once resources have been extracted. If, however, a machine will be moved to and used at another site when extraction is complete, the machine is depreciated over its own useful life.</a:t>
            </a: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96" name="Google Shape;596;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Intangible assets lack physical substance and that makes it difficult to determine the asset’s useful life or any residual value. Many intangible assets involve exclusive rights or privileges. We will review the major types of intangible assets and related accounting on the remaining screens.</a:t>
            </a:r>
            <a:endParaRPr dirty="0"/>
          </a:p>
          <a:p>
            <a:pPr marL="0" lvl="0" indent="0" algn="l" rtl="0">
              <a:spcBef>
                <a:spcPts val="0"/>
              </a:spcBef>
              <a:spcAft>
                <a:spcPts val="0"/>
              </a:spcAft>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Google Shape;608;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09" name="Google Shape;609;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Intangible assets are normally recorded at the purchase price plus any legal or related fees. Intangible assets with limited lives should be amortized over the period benefited using the straight-line method. Intangible assets with unlimited lives should be carried at unimpaired value. There should be an annual evaluation of the intangible asset to make sure that there has been no impairment in value.</a:t>
            </a:r>
            <a:endParaRPr dirty="0"/>
          </a:p>
          <a:p>
            <a:pPr marL="0" lvl="0" indent="0" algn="l" rtl="0">
              <a:spcBef>
                <a:spcPts val="0"/>
              </a:spcBef>
              <a:spcAft>
                <a:spcPts val="0"/>
              </a:spcAft>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7"/>
        <p:cNvGrpSpPr/>
        <p:nvPr/>
      </p:nvGrpSpPr>
      <p:grpSpPr>
        <a:xfrm>
          <a:off x="0" y="0"/>
          <a:ext cx="0" cy="0"/>
          <a:chOff x="0" y="0"/>
          <a:chExt cx="0" cy="0"/>
        </a:xfrm>
      </p:grpSpPr>
      <p:sp>
        <p:nvSpPr>
          <p:cNvPr id="618" name="Google Shape;618;p44:notes"/>
          <p:cNvSpPr>
            <a:spLocks noGrp="1" noRot="1" noChangeAspect="1"/>
          </p:cNvSpPr>
          <p:nvPr>
            <p:ph type="sldImg" idx="2"/>
          </p:nvPr>
        </p:nvSpPr>
        <p:spPr>
          <a:xfrm>
            <a:off x="393700" y="692150"/>
            <a:ext cx="6070600" cy="34163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19" name="Google Shape;619;p44:notes"/>
          <p:cNvSpPr txBox="1">
            <a:spLocks noGrp="1"/>
          </p:cNvSpPr>
          <p:nvPr>
            <p:ph type="body" idx="1"/>
          </p:nvPr>
        </p:nvSpPr>
        <p:spPr>
          <a:xfrm>
            <a:off x="381000" y="4343400"/>
            <a:ext cx="6096000" cy="4572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There is one area where notable differences exist, and that is in accounting for changes in the value of plant assets (between the time they are acquired and disposed of). Namely, how does IFRS and U.S. GAAP treat decreases and increases in the value of plant assets subsequent to acquisition?</a:t>
            </a:r>
            <a:endParaRPr/>
          </a:p>
          <a:p>
            <a:pPr marL="0" lvl="0" indent="0" algn="l" rtl="0">
              <a:spcBef>
                <a:spcPts val="0"/>
              </a:spcBef>
              <a:spcAft>
                <a:spcPts val="0"/>
              </a:spcAft>
              <a:buNone/>
            </a:pPr>
            <a:endParaRPr/>
          </a:p>
          <a:p>
            <a:pPr marL="0" lvl="0" indent="0" algn="l" rtl="0">
              <a:spcBef>
                <a:spcPts val="0"/>
              </a:spcBef>
              <a:spcAft>
                <a:spcPts val="0"/>
              </a:spcAft>
              <a:buNone/>
            </a:pPr>
            <a:r>
              <a:rPr lang="en-US"/>
              <a:t>Decreases in the Value of Plant Assets: Both U.S. GAAP and IFRS require that an impairment in value be recognized. U.S. GAAP revalues impaired plant assets to </a:t>
            </a:r>
            <a:r>
              <a:rPr lang="en-US" i="1"/>
              <a:t>fair value </a:t>
            </a:r>
            <a:r>
              <a:rPr lang="en-US"/>
              <a:t>whereas IFRS revalues them to a recoverable amount (defined as fair value less costs to sell).</a:t>
            </a:r>
            <a:endParaRPr/>
          </a:p>
          <a:p>
            <a:pPr marL="0" lvl="0" indent="0" algn="l" rtl="0">
              <a:spcBef>
                <a:spcPts val="0"/>
              </a:spcBef>
              <a:spcAft>
                <a:spcPts val="0"/>
              </a:spcAft>
              <a:buNone/>
            </a:pPr>
            <a:endParaRPr/>
          </a:p>
          <a:p>
            <a:pPr marL="0" lvl="0" indent="0" algn="l" rtl="0">
              <a:spcBef>
                <a:spcPts val="0"/>
              </a:spcBef>
              <a:spcAft>
                <a:spcPts val="0"/>
              </a:spcAft>
              <a:buNone/>
            </a:pPr>
            <a:r>
              <a:rPr lang="en-US"/>
              <a:t>Increases in the Value of Plant Assets: U.S. GAAP prohibits companies from recording increases in the value of plant assets. However, IFRS permits upward </a:t>
            </a:r>
            <a:r>
              <a:rPr lang="en-US" i="1"/>
              <a:t>asset revaluations. </a:t>
            </a:r>
            <a:r>
              <a:rPr lang="en-US"/>
              <a:t>Namely, under IFRS, if an impairment was previously recorded, a company would reverse that impairment to the extent necessary and record that increase in income.</a:t>
            </a:r>
            <a:endParaRPr/>
          </a:p>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5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5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5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5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5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5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5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5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5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6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6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6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6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61"/>
          <p:cNvSpPr>
            <a:spLocks noGrp="1"/>
          </p:cNvSpPr>
          <p:nvPr>
            <p:ph type="pic" idx="2"/>
          </p:nvPr>
        </p:nvSpPr>
        <p:spPr>
          <a:xfrm>
            <a:off x="5183188" y="987425"/>
            <a:ext cx="6172200" cy="4873625"/>
          </a:xfrm>
          <a:prstGeom prst="rect">
            <a:avLst/>
          </a:prstGeom>
          <a:noFill/>
          <a:ln>
            <a:noFill/>
          </a:ln>
        </p:spPr>
      </p:sp>
      <p:sp>
        <p:nvSpPr>
          <p:cNvPr id="68" name="Google Shape;68;p6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6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6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6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8"/>
        <p:cNvGrpSpPr/>
        <p:nvPr/>
      </p:nvGrpSpPr>
      <p:grpSpPr>
        <a:xfrm>
          <a:off x="0" y="0"/>
          <a:ext cx="0" cy="0"/>
          <a:chOff x="0" y="0"/>
          <a:chExt cx="0" cy="0"/>
        </a:xfrm>
      </p:grpSpPr>
      <p:sp>
        <p:nvSpPr>
          <p:cNvPr id="89" name="Google Shape;89;p53"/>
          <p:cNvSpPr txBox="1">
            <a:spLocks noGrp="1"/>
          </p:cNvSpPr>
          <p:nvPr>
            <p:ph type="title"/>
          </p:nvPr>
        </p:nvSpPr>
        <p:spPr>
          <a:xfrm>
            <a:off x="406400" y="274638"/>
            <a:ext cx="11379200" cy="1143000"/>
          </a:xfrm>
          <a:prstGeom prst="rect">
            <a:avLst/>
          </a:prstGeom>
          <a:noFill/>
          <a:ln>
            <a:noFill/>
          </a:ln>
        </p:spPr>
        <p:txBody>
          <a:bodyPr spcFirstLastPara="1" wrap="square" lIns="91425" tIns="45700" rIns="91425" bIns="45700" anchor="b" anchorCtr="0">
            <a:norm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0"/>
        <p:cNvGrpSpPr/>
        <p:nvPr/>
      </p:nvGrpSpPr>
      <p:grpSpPr>
        <a:xfrm>
          <a:off x="0" y="0"/>
          <a:ext cx="0" cy="0"/>
          <a:chOff x="0" y="0"/>
          <a:chExt cx="0" cy="0"/>
        </a:xfrm>
      </p:grpSpPr>
      <p:sp>
        <p:nvSpPr>
          <p:cNvPr id="91" name="Google Shape;91;p64"/>
          <p:cNvSpPr txBox="1"/>
          <p:nvPr/>
        </p:nvSpPr>
        <p:spPr>
          <a:xfrm>
            <a:off x="101600" y="4846639"/>
            <a:ext cx="6299200" cy="13239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3668C4"/>
                </a:solidFill>
                <a:latin typeface="Arial"/>
                <a:ea typeface="Arial"/>
                <a:cs typeface="Arial"/>
                <a:sym typeface="Arial"/>
              </a:rPr>
              <a:t>PowerPoint Authors:</a:t>
            </a:r>
            <a:endParaRPr/>
          </a:p>
          <a:p>
            <a:pPr marL="0" marR="0" lvl="0" indent="0" algn="l" rtl="0">
              <a:spcBef>
                <a:spcPts val="0"/>
              </a:spcBef>
              <a:spcAft>
                <a:spcPts val="0"/>
              </a:spcAft>
              <a:buNone/>
            </a:pPr>
            <a:r>
              <a:rPr lang="en-US" sz="1600">
                <a:solidFill>
                  <a:srgbClr val="3668C4"/>
                </a:solidFill>
                <a:latin typeface="Arial"/>
                <a:ea typeface="Arial"/>
                <a:cs typeface="Arial"/>
                <a:sym typeface="Arial"/>
              </a:rPr>
              <a:t>	Susan Coomer Galbreath, Ph.D., CPA</a:t>
            </a:r>
            <a:endParaRPr/>
          </a:p>
          <a:p>
            <a:pPr marL="0" marR="0" lvl="0" indent="0" algn="l" rtl="0">
              <a:spcBef>
                <a:spcPts val="0"/>
              </a:spcBef>
              <a:spcAft>
                <a:spcPts val="0"/>
              </a:spcAft>
              <a:buNone/>
            </a:pPr>
            <a:r>
              <a:rPr lang="en-US" sz="1600">
                <a:solidFill>
                  <a:srgbClr val="3668C4"/>
                </a:solidFill>
                <a:latin typeface="Arial"/>
                <a:ea typeface="Arial"/>
                <a:cs typeface="Arial"/>
                <a:sym typeface="Arial"/>
              </a:rPr>
              <a:t>	Charles W. Caldwell, D.B.A., CMA</a:t>
            </a:r>
            <a:endParaRPr/>
          </a:p>
          <a:p>
            <a:pPr marL="0" marR="0" lvl="0" indent="0" algn="l" rtl="0">
              <a:spcBef>
                <a:spcPts val="0"/>
              </a:spcBef>
              <a:spcAft>
                <a:spcPts val="0"/>
              </a:spcAft>
              <a:buNone/>
            </a:pPr>
            <a:r>
              <a:rPr lang="en-US" sz="1600">
                <a:solidFill>
                  <a:srgbClr val="3668C4"/>
                </a:solidFill>
                <a:latin typeface="Arial"/>
                <a:ea typeface="Arial"/>
                <a:cs typeface="Arial"/>
                <a:sym typeface="Arial"/>
              </a:rPr>
              <a:t>	Jon A. Booker, Ph.D., CPA, CIA</a:t>
            </a:r>
            <a:endParaRPr/>
          </a:p>
          <a:p>
            <a:pPr marL="0" marR="0" lvl="0" indent="0" algn="l" rtl="0">
              <a:spcBef>
                <a:spcPts val="0"/>
              </a:spcBef>
              <a:spcAft>
                <a:spcPts val="0"/>
              </a:spcAft>
              <a:buNone/>
            </a:pPr>
            <a:r>
              <a:rPr lang="en-US" sz="1600">
                <a:solidFill>
                  <a:srgbClr val="3668C4"/>
                </a:solidFill>
                <a:latin typeface="Arial"/>
                <a:ea typeface="Arial"/>
                <a:cs typeface="Arial"/>
                <a:sym typeface="Arial"/>
              </a:rPr>
              <a:t>	Cynthia J. Rooney, Ph.D., CPA</a:t>
            </a:r>
            <a:endParaRPr/>
          </a:p>
        </p:txBody>
      </p:sp>
      <p:sp>
        <p:nvSpPr>
          <p:cNvPr id="92" name="Google Shape;92;p64"/>
          <p:cNvSpPr/>
          <p:nvPr/>
        </p:nvSpPr>
        <p:spPr>
          <a:xfrm rot="-5400000">
            <a:off x="2270919" y="-2270918"/>
            <a:ext cx="1554163" cy="6096000"/>
          </a:xfrm>
          <a:custGeom>
            <a:avLst/>
            <a:gdLst/>
            <a:ahLst/>
            <a:cxnLst/>
            <a:rect l="l" t="t" r="r" b="b"/>
            <a:pathLst>
              <a:path w="1432" h="3492" extrusionOk="0">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rgbClr val="3667C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Schoolbook"/>
              <a:ea typeface="Century Schoolbook"/>
              <a:cs typeface="Century Schoolbook"/>
              <a:sym typeface="Century Schoolbook"/>
            </a:endParaRPr>
          </a:p>
        </p:txBody>
      </p:sp>
      <p:sp>
        <p:nvSpPr>
          <p:cNvPr id="93" name="Google Shape;93;p64"/>
          <p:cNvSpPr/>
          <p:nvPr/>
        </p:nvSpPr>
        <p:spPr>
          <a:xfrm rot="5400000" flipH="1">
            <a:off x="8366919" y="-2270918"/>
            <a:ext cx="1554163" cy="6096000"/>
          </a:xfrm>
          <a:custGeom>
            <a:avLst/>
            <a:gdLst/>
            <a:ahLst/>
            <a:cxnLst/>
            <a:rect l="l" t="t" r="r" b="b"/>
            <a:pathLst>
              <a:path w="1432" h="3492" extrusionOk="0">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rgbClr val="3667C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Schoolbook"/>
              <a:ea typeface="Century Schoolbook"/>
              <a:cs typeface="Century Schoolbook"/>
              <a:sym typeface="Century Schoolbook"/>
            </a:endParaRPr>
          </a:p>
        </p:txBody>
      </p:sp>
      <p:pic>
        <p:nvPicPr>
          <p:cNvPr id="94" name="Google Shape;94;p64"/>
          <p:cNvPicPr preferRelativeResize="0"/>
          <p:nvPr/>
        </p:nvPicPr>
        <p:blipFill rotWithShape="1">
          <a:blip r:embed="rId2">
            <a:alphaModFix/>
          </a:blip>
          <a:srcRect/>
          <a:stretch/>
        </p:blipFill>
        <p:spPr>
          <a:xfrm>
            <a:off x="7609418" y="4191000"/>
            <a:ext cx="3968749" cy="1981200"/>
          </a:xfrm>
          <a:prstGeom prst="rect">
            <a:avLst/>
          </a:prstGeom>
          <a:noFill/>
          <a:ln>
            <a:noFill/>
          </a:ln>
        </p:spPr>
      </p:pic>
      <p:sp>
        <p:nvSpPr>
          <p:cNvPr id="95" name="Google Shape;95;p64"/>
          <p:cNvSpPr txBox="1"/>
          <p:nvPr/>
        </p:nvSpPr>
        <p:spPr>
          <a:xfrm>
            <a:off x="1138768" y="6613526"/>
            <a:ext cx="2417233" cy="2444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00" b="1" i="1">
                <a:solidFill>
                  <a:schemeClr val="dk1"/>
                </a:solidFill>
                <a:latin typeface="Times New Roman"/>
                <a:ea typeface="Times New Roman"/>
                <a:cs typeface="Times New Roman"/>
                <a:sym typeface="Times New Roman"/>
              </a:rPr>
              <a:t>McGraw-Hill/Irwin</a:t>
            </a:r>
            <a:endParaRPr sz="1000" b="1" i="1">
              <a:solidFill>
                <a:schemeClr val="dk1"/>
              </a:solidFill>
              <a:latin typeface="Times New Roman"/>
              <a:ea typeface="Times New Roman"/>
              <a:cs typeface="Times New Roman"/>
              <a:sym typeface="Times New Roman"/>
            </a:endParaRPr>
          </a:p>
        </p:txBody>
      </p:sp>
      <p:sp>
        <p:nvSpPr>
          <p:cNvPr id="96" name="Google Shape;96;p64"/>
          <p:cNvSpPr txBox="1"/>
          <p:nvPr/>
        </p:nvSpPr>
        <p:spPr>
          <a:xfrm>
            <a:off x="3657601" y="6613526"/>
            <a:ext cx="7641167" cy="244475"/>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000" b="1" i="1">
                <a:solidFill>
                  <a:schemeClr val="dk1"/>
                </a:solidFill>
                <a:latin typeface="Times New Roman"/>
                <a:ea typeface="Times New Roman"/>
                <a:cs typeface="Times New Roman"/>
                <a:sym typeface="Times New Roman"/>
              </a:rPr>
              <a:t>        Copyright © 2011 by The McGraw-Hill Companies, Inc. All rights reserved.</a:t>
            </a:r>
            <a:endParaRPr sz="1000" b="1" i="1">
              <a:solidFill>
                <a:schemeClr val="dk1"/>
              </a:solidFill>
              <a:latin typeface="Times New Roman"/>
              <a:ea typeface="Times New Roman"/>
              <a:cs typeface="Times New Roman"/>
              <a:sym typeface="Times New Roman"/>
            </a:endParaRPr>
          </a:p>
        </p:txBody>
      </p:sp>
      <p:sp>
        <p:nvSpPr>
          <p:cNvPr id="97" name="Google Shape;97;p64"/>
          <p:cNvSpPr txBox="1">
            <a:spLocks noGrp="1"/>
          </p:cNvSpPr>
          <p:nvPr>
            <p:ph type="ctrTitle"/>
          </p:nvPr>
        </p:nvSpPr>
        <p:spPr>
          <a:xfrm>
            <a:off x="1117600" y="2286000"/>
            <a:ext cx="9956800" cy="979962"/>
          </a:xfrm>
          <a:prstGeom prst="rect">
            <a:avLst/>
          </a:prstGeom>
          <a:noFill/>
          <a:ln>
            <a:noFill/>
          </a:ln>
        </p:spPr>
        <p:txBody>
          <a:bodyPr spcFirstLastPara="1" wrap="square" lIns="91425" tIns="45700" rIns="91425" bIns="45700" anchor="b" anchorCtr="0">
            <a:normAutofit/>
          </a:bodyPr>
          <a:lstStyle>
            <a:lvl1pPr lvl="0" algn="ctr">
              <a:spcBef>
                <a:spcPts val="0"/>
              </a:spcBef>
              <a:spcAft>
                <a:spcPts val="0"/>
              </a:spcAft>
              <a:buSzPts val="1400"/>
              <a:buNone/>
              <a:defRPr sz="3600" b="1">
                <a:solidFill>
                  <a:srgbClr val="862110"/>
                </a:solidFill>
                <a:latin typeface="Arial"/>
                <a:ea typeface="Arial"/>
                <a:cs typeface="Arial"/>
                <a:sym typeface="Aria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64"/>
          <p:cNvSpPr txBox="1">
            <a:spLocks noGrp="1"/>
          </p:cNvSpPr>
          <p:nvPr>
            <p:ph type="subTitle" idx="1"/>
          </p:nvPr>
        </p:nvSpPr>
        <p:spPr>
          <a:xfrm>
            <a:off x="3759200" y="1143000"/>
            <a:ext cx="4673600" cy="762000"/>
          </a:xfrm>
          <a:prstGeom prst="rect">
            <a:avLst/>
          </a:prstGeom>
          <a:noFill/>
          <a:ln>
            <a:noFill/>
          </a:ln>
        </p:spPr>
        <p:txBody>
          <a:bodyPr spcFirstLastPara="1" wrap="square" lIns="91425" tIns="45700" rIns="91425" bIns="45700" anchor="t" anchorCtr="0">
            <a:normAutofit/>
          </a:bodyPr>
          <a:lstStyle>
            <a:lvl1pPr lvl="0" algn="ctr">
              <a:spcBef>
                <a:spcPts val="600"/>
              </a:spcBef>
              <a:spcAft>
                <a:spcPts val="0"/>
              </a:spcAft>
              <a:buClr>
                <a:srgbClr val="3667C4"/>
              </a:buClr>
              <a:buSzPts val="2250"/>
              <a:buNone/>
              <a:defRPr sz="3000" b="0">
                <a:solidFill>
                  <a:srgbClr val="3667C4"/>
                </a:solidFill>
                <a:latin typeface="Arial"/>
                <a:ea typeface="Arial"/>
                <a:cs typeface="Arial"/>
                <a:sym typeface="Arial"/>
              </a:defRPr>
            </a:lvl1pPr>
            <a:lvl2pPr lvl="1" algn="ctr">
              <a:spcBef>
                <a:spcPts val="360"/>
              </a:spcBef>
              <a:spcAft>
                <a:spcPts val="0"/>
              </a:spcAft>
              <a:buClr>
                <a:srgbClr val="862110"/>
              </a:buClr>
              <a:buSzPts val="1800"/>
              <a:buNone/>
              <a:defRPr/>
            </a:lvl2pPr>
            <a:lvl3pPr lvl="2" algn="ctr">
              <a:spcBef>
                <a:spcPts val="360"/>
              </a:spcBef>
              <a:spcAft>
                <a:spcPts val="0"/>
              </a:spcAft>
              <a:buClr>
                <a:srgbClr val="862110"/>
              </a:buClr>
              <a:buSzPts val="1800"/>
              <a:buNone/>
              <a:defRPr/>
            </a:lvl3pPr>
            <a:lvl4pPr lvl="3" algn="ctr">
              <a:spcBef>
                <a:spcPts val="360"/>
              </a:spcBef>
              <a:spcAft>
                <a:spcPts val="0"/>
              </a:spcAft>
              <a:buSzPts val="1080"/>
              <a:buNone/>
              <a:defRPr/>
            </a:lvl4pPr>
            <a:lvl5pPr lvl="4" algn="ctr">
              <a:spcBef>
                <a:spcPts val="360"/>
              </a:spcBef>
              <a:spcAft>
                <a:spcPts val="0"/>
              </a:spcAft>
              <a:buSzPts val="1224"/>
              <a:buNone/>
              <a:defRPr/>
            </a:lvl5pPr>
            <a:lvl6pPr lvl="5" algn="ctr">
              <a:spcBef>
                <a:spcPts val="360"/>
              </a:spcBef>
              <a:spcAft>
                <a:spcPts val="0"/>
              </a:spcAft>
              <a:buSzPts val="1800"/>
              <a:buNone/>
              <a:defRPr/>
            </a:lvl6pPr>
            <a:lvl7pPr lvl="6" algn="ctr">
              <a:spcBef>
                <a:spcPts val="360"/>
              </a:spcBef>
              <a:spcAft>
                <a:spcPts val="0"/>
              </a:spcAft>
              <a:buSzPts val="108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9"/>
        <p:cNvGrpSpPr/>
        <p:nvPr/>
      </p:nvGrpSpPr>
      <p:grpSpPr>
        <a:xfrm>
          <a:off x="0" y="0"/>
          <a:ext cx="0" cy="0"/>
          <a:chOff x="0" y="0"/>
          <a:chExt cx="0" cy="0"/>
        </a:xfrm>
      </p:grpSpPr>
      <p:sp>
        <p:nvSpPr>
          <p:cNvPr id="100" name="Google Shape;100;p65"/>
          <p:cNvSpPr txBox="1">
            <a:spLocks noGrp="1"/>
          </p:cNvSpPr>
          <p:nvPr>
            <p:ph type="title"/>
          </p:nvPr>
        </p:nvSpPr>
        <p:spPr>
          <a:xfrm>
            <a:off x="508000" y="274638"/>
            <a:ext cx="11176000" cy="1143000"/>
          </a:xfrm>
          <a:prstGeom prst="rect">
            <a:avLst/>
          </a:prstGeom>
          <a:noFill/>
          <a:ln>
            <a:noFill/>
          </a:ln>
        </p:spPr>
        <p:txBody>
          <a:bodyPr spcFirstLastPara="1" wrap="square" lIns="91425" tIns="45700" rIns="91425" bIns="45700" anchor="b" anchorCtr="0">
            <a:normAutofit/>
          </a:bodyPr>
          <a:lstStyle>
            <a:lvl1pPr lvl="0" algn="ctr">
              <a:spcBef>
                <a:spcPts val="0"/>
              </a:spcBef>
              <a:spcAft>
                <a:spcPts val="0"/>
              </a:spcAft>
              <a:buSzPts val="1400"/>
              <a:buNone/>
              <a:defRPr>
                <a:solidFill>
                  <a:srgbClr val="3667C4"/>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65"/>
          <p:cNvSpPr txBox="1">
            <a:spLocks noGrp="1"/>
          </p:cNvSpPr>
          <p:nvPr>
            <p:ph type="body" idx="1"/>
          </p:nvPr>
        </p:nvSpPr>
        <p:spPr>
          <a:xfrm>
            <a:off x="609600" y="1600200"/>
            <a:ext cx="11074400" cy="4873752"/>
          </a:xfrm>
          <a:prstGeom prst="rect">
            <a:avLst/>
          </a:prstGeom>
          <a:noFill/>
          <a:ln>
            <a:noFill/>
          </a:ln>
        </p:spPr>
        <p:txBody>
          <a:bodyPr spcFirstLastPara="1" wrap="square" lIns="91425" tIns="45700" rIns="91425" bIns="45700" anchor="t" anchorCtr="0">
            <a:noAutofit/>
          </a:bodyPr>
          <a:lstStyle>
            <a:lvl1pPr marL="457200" lvl="0" indent="-361950" algn="l">
              <a:spcBef>
                <a:spcPts val="600"/>
              </a:spcBef>
              <a:spcAft>
                <a:spcPts val="0"/>
              </a:spcAft>
              <a:buClr>
                <a:srgbClr val="862110"/>
              </a:buClr>
              <a:buSzPts val="2100"/>
              <a:buChar char="❑"/>
              <a:defRPr>
                <a:solidFill>
                  <a:srgbClr val="862110"/>
                </a:solidFill>
              </a:defRPr>
            </a:lvl1pPr>
            <a:lvl2pPr marL="914400" lvl="1" indent="-393700" algn="l">
              <a:spcBef>
                <a:spcPts val="520"/>
              </a:spcBef>
              <a:spcAft>
                <a:spcPts val="0"/>
              </a:spcAft>
              <a:buClr>
                <a:srgbClr val="862110"/>
              </a:buClr>
              <a:buSzPts val="2600"/>
              <a:buChar char="▪"/>
              <a:defRPr>
                <a:solidFill>
                  <a:srgbClr val="862110"/>
                </a:solidFill>
              </a:defRPr>
            </a:lvl2pPr>
            <a:lvl3pPr marL="1371600" lvl="2" indent="-381000" algn="l">
              <a:spcBef>
                <a:spcPts val="480"/>
              </a:spcBef>
              <a:spcAft>
                <a:spcPts val="0"/>
              </a:spcAft>
              <a:buClr>
                <a:srgbClr val="862110"/>
              </a:buClr>
              <a:buSzPts val="2400"/>
              <a:buChar char="•"/>
              <a:defRPr>
                <a:solidFill>
                  <a:srgbClr val="862110"/>
                </a:solidFill>
              </a:defRPr>
            </a:lvl3pPr>
            <a:lvl4pPr marL="1828800" lvl="3" indent="-297180" algn="l">
              <a:spcBef>
                <a:spcPts val="360"/>
              </a:spcBef>
              <a:spcAft>
                <a:spcPts val="0"/>
              </a:spcAft>
              <a:buSzPts val="1080"/>
              <a:buChar char="●"/>
              <a:defRPr/>
            </a:lvl4pPr>
            <a:lvl5pPr marL="2286000" lvl="4" indent="-306323" algn="l">
              <a:spcBef>
                <a:spcPts val="360"/>
              </a:spcBef>
              <a:spcAft>
                <a:spcPts val="0"/>
              </a:spcAft>
              <a:buSzPts val="1224"/>
              <a:buChar char="⚫"/>
              <a:defRPr/>
            </a:lvl5pPr>
            <a:lvl6pPr marL="2743200" lvl="5" indent="-342900" algn="l">
              <a:spcBef>
                <a:spcPts val="360"/>
              </a:spcBef>
              <a:spcAft>
                <a:spcPts val="0"/>
              </a:spcAft>
              <a:buSzPts val="1800"/>
              <a:buChar char="•"/>
              <a:defRPr/>
            </a:lvl6pPr>
            <a:lvl7pPr marL="3200400" lvl="6" indent="-297179" algn="l">
              <a:spcBef>
                <a:spcPts val="360"/>
              </a:spcBef>
              <a:spcAft>
                <a:spcPts val="0"/>
              </a:spcAft>
              <a:buSzPts val="108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02"/>
        <p:cNvGrpSpPr/>
        <p:nvPr/>
      </p:nvGrpSpPr>
      <p:grpSpPr>
        <a:xfrm>
          <a:off x="0" y="0"/>
          <a:ext cx="0" cy="0"/>
          <a:chOff x="0" y="0"/>
          <a:chExt cx="0" cy="0"/>
        </a:xfrm>
      </p:grpSpPr>
      <p:sp>
        <p:nvSpPr>
          <p:cNvPr id="103" name="Google Shape;103;p66"/>
          <p:cNvSpPr txBox="1">
            <a:spLocks noGrp="1"/>
          </p:cNvSpPr>
          <p:nvPr>
            <p:ph type="title"/>
          </p:nvPr>
        </p:nvSpPr>
        <p:spPr>
          <a:xfrm>
            <a:off x="508000" y="274638"/>
            <a:ext cx="11176000" cy="1143000"/>
          </a:xfrm>
          <a:prstGeom prst="rect">
            <a:avLst/>
          </a:prstGeom>
          <a:noFill/>
          <a:ln>
            <a:noFill/>
          </a:ln>
        </p:spPr>
        <p:txBody>
          <a:bodyPr spcFirstLastPara="1" wrap="square" lIns="91425" tIns="45700" rIns="91425" bIns="45700" anchor="b" anchorCtr="0">
            <a:norm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66"/>
          <p:cNvSpPr txBox="1">
            <a:spLocks noGrp="1"/>
          </p:cNvSpPr>
          <p:nvPr>
            <p:ph type="body" idx="1"/>
          </p:nvPr>
        </p:nvSpPr>
        <p:spPr>
          <a:xfrm>
            <a:off x="1117600" y="1600200"/>
            <a:ext cx="4876800" cy="4572000"/>
          </a:xfrm>
          <a:prstGeom prst="rect">
            <a:avLst/>
          </a:prstGeom>
          <a:noFill/>
          <a:ln>
            <a:noFill/>
          </a:ln>
        </p:spPr>
        <p:txBody>
          <a:bodyPr spcFirstLastPara="1" wrap="square" lIns="91425" tIns="45700" rIns="91425" bIns="45700" anchor="t" anchorCtr="0">
            <a:noAutofit/>
          </a:bodyPr>
          <a:lstStyle>
            <a:lvl1pPr marL="457200" lvl="0" indent="-314325" algn="l">
              <a:spcBef>
                <a:spcPts val="600"/>
              </a:spcBef>
              <a:spcAft>
                <a:spcPts val="0"/>
              </a:spcAft>
              <a:buClr>
                <a:srgbClr val="862110"/>
              </a:buClr>
              <a:buSzPts val="1350"/>
              <a:buChar char="❑"/>
              <a:defRPr/>
            </a:lvl1pPr>
            <a:lvl2pPr marL="914400" lvl="1" indent="-342900" algn="l">
              <a:spcBef>
                <a:spcPts val="360"/>
              </a:spcBef>
              <a:spcAft>
                <a:spcPts val="0"/>
              </a:spcAft>
              <a:buClr>
                <a:srgbClr val="862110"/>
              </a:buClr>
              <a:buSzPts val="1800"/>
              <a:buChar char="▪"/>
              <a:defRPr/>
            </a:lvl2pPr>
            <a:lvl3pPr marL="1371600" lvl="2" indent="-342900" algn="l">
              <a:spcBef>
                <a:spcPts val="360"/>
              </a:spcBef>
              <a:spcAft>
                <a:spcPts val="0"/>
              </a:spcAft>
              <a:buClr>
                <a:srgbClr val="862110"/>
              </a:buClr>
              <a:buSzPts val="1800"/>
              <a:buChar char="•"/>
              <a:defRPr/>
            </a:lvl3pPr>
            <a:lvl4pPr marL="1828800" lvl="3" indent="-297180" algn="l">
              <a:spcBef>
                <a:spcPts val="360"/>
              </a:spcBef>
              <a:spcAft>
                <a:spcPts val="0"/>
              </a:spcAft>
              <a:buSzPts val="1080"/>
              <a:buChar char="●"/>
              <a:defRPr/>
            </a:lvl4pPr>
            <a:lvl5pPr marL="2286000" lvl="4" indent="-306323" algn="l">
              <a:spcBef>
                <a:spcPts val="360"/>
              </a:spcBef>
              <a:spcAft>
                <a:spcPts val="0"/>
              </a:spcAft>
              <a:buSzPts val="1224"/>
              <a:buChar char="⚫"/>
              <a:defRPr/>
            </a:lvl5pPr>
            <a:lvl6pPr marL="2743200" lvl="5" indent="-342900" algn="l">
              <a:spcBef>
                <a:spcPts val="360"/>
              </a:spcBef>
              <a:spcAft>
                <a:spcPts val="0"/>
              </a:spcAft>
              <a:buSzPts val="1800"/>
              <a:buChar char="•"/>
              <a:defRPr/>
            </a:lvl6pPr>
            <a:lvl7pPr marL="3200400" lvl="6" indent="-297179" algn="l">
              <a:spcBef>
                <a:spcPts val="360"/>
              </a:spcBef>
              <a:spcAft>
                <a:spcPts val="0"/>
              </a:spcAft>
              <a:buSzPts val="108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05" name="Google Shape;105;p66"/>
          <p:cNvSpPr txBox="1">
            <a:spLocks noGrp="1"/>
          </p:cNvSpPr>
          <p:nvPr>
            <p:ph type="body" idx="2"/>
          </p:nvPr>
        </p:nvSpPr>
        <p:spPr>
          <a:xfrm>
            <a:off x="6201664" y="1600200"/>
            <a:ext cx="4876800" cy="4572000"/>
          </a:xfrm>
          <a:prstGeom prst="rect">
            <a:avLst/>
          </a:prstGeom>
          <a:noFill/>
          <a:ln>
            <a:noFill/>
          </a:ln>
        </p:spPr>
        <p:txBody>
          <a:bodyPr spcFirstLastPara="1" wrap="square" lIns="91425" tIns="45700" rIns="91425" bIns="45700" anchor="t" anchorCtr="0">
            <a:noAutofit/>
          </a:bodyPr>
          <a:lstStyle>
            <a:lvl1pPr marL="457200" lvl="0" indent="-314325" algn="l">
              <a:spcBef>
                <a:spcPts val="600"/>
              </a:spcBef>
              <a:spcAft>
                <a:spcPts val="0"/>
              </a:spcAft>
              <a:buClr>
                <a:srgbClr val="862110"/>
              </a:buClr>
              <a:buSzPts val="1350"/>
              <a:buChar char="❑"/>
              <a:defRPr/>
            </a:lvl1pPr>
            <a:lvl2pPr marL="914400" lvl="1" indent="-342900" algn="l">
              <a:spcBef>
                <a:spcPts val="360"/>
              </a:spcBef>
              <a:spcAft>
                <a:spcPts val="0"/>
              </a:spcAft>
              <a:buClr>
                <a:srgbClr val="862110"/>
              </a:buClr>
              <a:buSzPts val="1800"/>
              <a:buChar char="▪"/>
              <a:defRPr/>
            </a:lvl2pPr>
            <a:lvl3pPr marL="1371600" lvl="2" indent="-342900" algn="l">
              <a:spcBef>
                <a:spcPts val="360"/>
              </a:spcBef>
              <a:spcAft>
                <a:spcPts val="0"/>
              </a:spcAft>
              <a:buClr>
                <a:srgbClr val="862110"/>
              </a:buClr>
              <a:buSzPts val="1800"/>
              <a:buChar char="•"/>
              <a:defRPr/>
            </a:lvl3pPr>
            <a:lvl4pPr marL="1828800" lvl="3" indent="-297180" algn="l">
              <a:spcBef>
                <a:spcPts val="360"/>
              </a:spcBef>
              <a:spcAft>
                <a:spcPts val="0"/>
              </a:spcAft>
              <a:buSzPts val="1080"/>
              <a:buChar char="●"/>
              <a:defRPr/>
            </a:lvl4pPr>
            <a:lvl5pPr marL="2286000" lvl="4" indent="-306323" algn="l">
              <a:spcBef>
                <a:spcPts val="360"/>
              </a:spcBef>
              <a:spcAft>
                <a:spcPts val="0"/>
              </a:spcAft>
              <a:buSzPts val="1224"/>
              <a:buChar char="⚫"/>
              <a:defRPr/>
            </a:lvl5pPr>
            <a:lvl6pPr marL="2743200" lvl="5" indent="-342900" algn="l">
              <a:spcBef>
                <a:spcPts val="360"/>
              </a:spcBef>
              <a:spcAft>
                <a:spcPts val="0"/>
              </a:spcAft>
              <a:buSzPts val="1800"/>
              <a:buChar char="•"/>
              <a:defRPr/>
            </a:lvl6pPr>
            <a:lvl7pPr marL="3200400" lvl="6" indent="-297179" algn="l">
              <a:spcBef>
                <a:spcPts val="360"/>
              </a:spcBef>
              <a:spcAft>
                <a:spcPts val="0"/>
              </a:spcAft>
              <a:buSzPts val="108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mparison">
  <p:cSld name="Comparison">
    <p:spTree>
      <p:nvGrpSpPr>
        <p:cNvPr id="1" name="Shape 106"/>
        <p:cNvGrpSpPr/>
        <p:nvPr/>
      </p:nvGrpSpPr>
      <p:grpSpPr>
        <a:xfrm>
          <a:off x="0" y="0"/>
          <a:ext cx="0" cy="0"/>
          <a:chOff x="0" y="0"/>
          <a:chExt cx="0" cy="0"/>
        </a:xfrm>
      </p:grpSpPr>
      <p:sp>
        <p:nvSpPr>
          <p:cNvPr id="107" name="Google Shape;107;p67"/>
          <p:cNvSpPr txBox="1">
            <a:spLocks noGrp="1"/>
          </p:cNvSpPr>
          <p:nvPr>
            <p:ph type="title"/>
          </p:nvPr>
        </p:nvSpPr>
        <p:spPr>
          <a:xfrm>
            <a:off x="755009" y="273050"/>
            <a:ext cx="10668000" cy="1143000"/>
          </a:xfrm>
          <a:prstGeom prst="rect">
            <a:avLst/>
          </a:prstGeom>
          <a:noFill/>
          <a:ln>
            <a:noFill/>
          </a:ln>
        </p:spPr>
        <p:txBody>
          <a:bodyPr spcFirstLastPara="1" wrap="square" lIns="91425" tIns="45700" rIns="91425" bIns="45700" anchor="b" anchorCtr="0">
            <a:norm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67"/>
          <p:cNvSpPr txBox="1">
            <a:spLocks noGrp="1"/>
          </p:cNvSpPr>
          <p:nvPr>
            <p:ph type="body" idx="1"/>
          </p:nvPr>
        </p:nvSpPr>
        <p:spPr>
          <a:xfrm>
            <a:off x="977900" y="2362200"/>
            <a:ext cx="4876800" cy="3886200"/>
          </a:xfrm>
          <a:prstGeom prst="rect">
            <a:avLst/>
          </a:prstGeom>
          <a:noFill/>
          <a:ln>
            <a:noFill/>
          </a:ln>
        </p:spPr>
        <p:txBody>
          <a:bodyPr spcFirstLastPara="1" wrap="square" lIns="91425" tIns="45700" rIns="91425" bIns="45700" anchor="t" anchorCtr="0">
            <a:noAutofit/>
          </a:bodyPr>
          <a:lstStyle>
            <a:lvl1pPr marL="457200" lvl="0" indent="-314325" algn="l">
              <a:spcBef>
                <a:spcPts val="600"/>
              </a:spcBef>
              <a:spcAft>
                <a:spcPts val="0"/>
              </a:spcAft>
              <a:buClr>
                <a:srgbClr val="862110"/>
              </a:buClr>
              <a:buSzPts val="1350"/>
              <a:buChar char="❑"/>
              <a:defRPr/>
            </a:lvl1pPr>
            <a:lvl2pPr marL="914400" lvl="1" indent="-342900" algn="l">
              <a:spcBef>
                <a:spcPts val="360"/>
              </a:spcBef>
              <a:spcAft>
                <a:spcPts val="0"/>
              </a:spcAft>
              <a:buClr>
                <a:srgbClr val="862110"/>
              </a:buClr>
              <a:buSzPts val="1800"/>
              <a:buChar char="▪"/>
              <a:defRPr/>
            </a:lvl2pPr>
            <a:lvl3pPr marL="1371600" lvl="2" indent="-342900" algn="l">
              <a:spcBef>
                <a:spcPts val="360"/>
              </a:spcBef>
              <a:spcAft>
                <a:spcPts val="0"/>
              </a:spcAft>
              <a:buClr>
                <a:srgbClr val="862110"/>
              </a:buClr>
              <a:buSzPts val="1800"/>
              <a:buChar char="•"/>
              <a:defRPr/>
            </a:lvl3pPr>
            <a:lvl4pPr marL="1828800" lvl="3" indent="-297180" algn="l">
              <a:spcBef>
                <a:spcPts val="360"/>
              </a:spcBef>
              <a:spcAft>
                <a:spcPts val="0"/>
              </a:spcAft>
              <a:buSzPts val="1080"/>
              <a:buChar char="●"/>
              <a:defRPr/>
            </a:lvl4pPr>
            <a:lvl5pPr marL="2286000" lvl="4" indent="-306323" algn="l">
              <a:spcBef>
                <a:spcPts val="360"/>
              </a:spcBef>
              <a:spcAft>
                <a:spcPts val="0"/>
              </a:spcAft>
              <a:buSzPts val="1224"/>
              <a:buChar char="⚫"/>
              <a:defRPr/>
            </a:lvl5pPr>
            <a:lvl6pPr marL="2743200" lvl="5" indent="-342900" algn="l">
              <a:spcBef>
                <a:spcPts val="360"/>
              </a:spcBef>
              <a:spcAft>
                <a:spcPts val="0"/>
              </a:spcAft>
              <a:buSzPts val="1800"/>
              <a:buChar char="•"/>
              <a:defRPr/>
            </a:lvl6pPr>
            <a:lvl7pPr marL="3200400" lvl="6" indent="-297179" algn="l">
              <a:spcBef>
                <a:spcPts val="360"/>
              </a:spcBef>
              <a:spcAft>
                <a:spcPts val="0"/>
              </a:spcAft>
              <a:buSzPts val="108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09" name="Google Shape;109;p67"/>
          <p:cNvSpPr txBox="1">
            <a:spLocks noGrp="1"/>
          </p:cNvSpPr>
          <p:nvPr>
            <p:ph type="body" idx="2"/>
          </p:nvPr>
        </p:nvSpPr>
        <p:spPr>
          <a:xfrm>
            <a:off x="6197600" y="2362200"/>
            <a:ext cx="4876800" cy="3886200"/>
          </a:xfrm>
          <a:prstGeom prst="rect">
            <a:avLst/>
          </a:prstGeom>
          <a:noFill/>
          <a:ln>
            <a:noFill/>
          </a:ln>
        </p:spPr>
        <p:txBody>
          <a:bodyPr spcFirstLastPara="1" wrap="square" lIns="91425" tIns="45700" rIns="91425" bIns="45700" anchor="t" anchorCtr="0">
            <a:noAutofit/>
          </a:bodyPr>
          <a:lstStyle>
            <a:lvl1pPr marL="457200" lvl="0" indent="-314325" algn="l">
              <a:spcBef>
                <a:spcPts val="600"/>
              </a:spcBef>
              <a:spcAft>
                <a:spcPts val="0"/>
              </a:spcAft>
              <a:buClr>
                <a:srgbClr val="862110"/>
              </a:buClr>
              <a:buSzPts val="1350"/>
              <a:buChar char="❑"/>
              <a:defRPr/>
            </a:lvl1pPr>
            <a:lvl2pPr marL="914400" lvl="1" indent="-342900" algn="l">
              <a:spcBef>
                <a:spcPts val="360"/>
              </a:spcBef>
              <a:spcAft>
                <a:spcPts val="0"/>
              </a:spcAft>
              <a:buClr>
                <a:srgbClr val="862110"/>
              </a:buClr>
              <a:buSzPts val="1800"/>
              <a:buChar char="▪"/>
              <a:defRPr/>
            </a:lvl2pPr>
            <a:lvl3pPr marL="1371600" lvl="2" indent="-342900" algn="l">
              <a:spcBef>
                <a:spcPts val="360"/>
              </a:spcBef>
              <a:spcAft>
                <a:spcPts val="0"/>
              </a:spcAft>
              <a:buClr>
                <a:srgbClr val="862110"/>
              </a:buClr>
              <a:buSzPts val="1800"/>
              <a:buChar char="•"/>
              <a:defRPr/>
            </a:lvl3pPr>
            <a:lvl4pPr marL="1828800" lvl="3" indent="-297180" algn="l">
              <a:spcBef>
                <a:spcPts val="360"/>
              </a:spcBef>
              <a:spcAft>
                <a:spcPts val="0"/>
              </a:spcAft>
              <a:buSzPts val="1080"/>
              <a:buChar char="●"/>
              <a:defRPr/>
            </a:lvl4pPr>
            <a:lvl5pPr marL="2286000" lvl="4" indent="-306323" algn="l">
              <a:spcBef>
                <a:spcPts val="360"/>
              </a:spcBef>
              <a:spcAft>
                <a:spcPts val="0"/>
              </a:spcAft>
              <a:buSzPts val="1224"/>
              <a:buChar char="⚫"/>
              <a:defRPr/>
            </a:lvl5pPr>
            <a:lvl6pPr marL="2743200" lvl="5" indent="-342900" algn="l">
              <a:spcBef>
                <a:spcPts val="360"/>
              </a:spcBef>
              <a:spcAft>
                <a:spcPts val="0"/>
              </a:spcAft>
              <a:buSzPts val="1800"/>
              <a:buChar char="•"/>
              <a:defRPr/>
            </a:lvl6pPr>
            <a:lvl7pPr marL="3200400" lvl="6" indent="-297179" algn="l">
              <a:spcBef>
                <a:spcPts val="360"/>
              </a:spcBef>
              <a:spcAft>
                <a:spcPts val="0"/>
              </a:spcAft>
              <a:buSzPts val="108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9"/>
        <p:cNvGrpSpPr/>
        <p:nvPr/>
      </p:nvGrpSpPr>
      <p:grpSpPr>
        <a:xfrm>
          <a:off x="0" y="0"/>
          <a:ext cx="0" cy="0"/>
          <a:chOff x="0" y="0"/>
          <a:chExt cx="0" cy="0"/>
        </a:xfrm>
      </p:grpSpPr>
      <p:sp>
        <p:nvSpPr>
          <p:cNvPr id="10" name="Google Shape;10;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8">
            <a:alphaModFix/>
          </a:blip>
          <a:stretch>
            <a:fillRect/>
          </a:stretch>
        </a:blipFill>
        <a:effectLst/>
      </p:bgPr>
    </p:bg>
    <p:spTree>
      <p:nvGrpSpPr>
        <p:cNvPr id="1" name="Shape 84"/>
        <p:cNvGrpSpPr/>
        <p:nvPr/>
      </p:nvGrpSpPr>
      <p:grpSpPr>
        <a:xfrm>
          <a:off x="0" y="0"/>
          <a:ext cx="0" cy="0"/>
          <a:chOff x="0" y="0"/>
          <a:chExt cx="0" cy="0"/>
        </a:xfrm>
      </p:grpSpPr>
      <p:sp>
        <p:nvSpPr>
          <p:cNvPr id="85" name="Google Shape;85;p52"/>
          <p:cNvSpPr txBox="1">
            <a:spLocks noGrp="1"/>
          </p:cNvSpPr>
          <p:nvPr>
            <p:ph type="title"/>
          </p:nvPr>
        </p:nvSpPr>
        <p:spPr>
          <a:xfrm>
            <a:off x="508000" y="274638"/>
            <a:ext cx="11176000" cy="1143000"/>
          </a:xfrm>
          <a:prstGeom prst="rect">
            <a:avLst/>
          </a:prstGeom>
          <a:noFill/>
          <a:ln>
            <a:noFill/>
          </a:ln>
        </p:spPr>
        <p:txBody>
          <a:bodyPr spcFirstLastPara="1" wrap="square" lIns="91425" tIns="45700" rIns="91425" bIns="45700" anchor="b" anchorCtr="0">
            <a:normAutofit/>
          </a:bodyPr>
          <a:lstStyle>
            <a:lvl1pPr marR="0" lvl="0" algn="ctr" rtl="0">
              <a:spcBef>
                <a:spcPts val="0"/>
              </a:spcBef>
              <a:spcAft>
                <a:spcPts val="0"/>
              </a:spcAft>
              <a:buSzPts val="1400"/>
              <a:buNone/>
              <a:defRPr sz="3600" b="0" i="0" u="none" strike="noStrike" cap="small">
                <a:solidFill>
                  <a:srgbClr val="3668C4"/>
                </a:solidFill>
                <a:latin typeface="Arial"/>
                <a:ea typeface="Arial"/>
                <a:cs typeface="Arial"/>
                <a:sym typeface="Arial"/>
              </a:defRPr>
            </a:lvl1pPr>
            <a:lvl2pPr marR="0" lvl="1" algn="ctr" rtl="0">
              <a:spcBef>
                <a:spcPts val="0"/>
              </a:spcBef>
              <a:spcAft>
                <a:spcPts val="0"/>
              </a:spcAft>
              <a:buSzPts val="1400"/>
              <a:buNone/>
              <a:defRPr sz="3600" b="0" i="0" u="none" strike="noStrike" cap="none">
                <a:solidFill>
                  <a:srgbClr val="3668C4"/>
                </a:solidFill>
                <a:latin typeface="Arial"/>
                <a:ea typeface="Arial"/>
                <a:cs typeface="Arial"/>
                <a:sym typeface="Arial"/>
              </a:defRPr>
            </a:lvl2pPr>
            <a:lvl3pPr marR="0" lvl="2" algn="ctr" rtl="0">
              <a:spcBef>
                <a:spcPts val="0"/>
              </a:spcBef>
              <a:spcAft>
                <a:spcPts val="0"/>
              </a:spcAft>
              <a:buSzPts val="1400"/>
              <a:buNone/>
              <a:defRPr sz="3600" b="0" i="0" u="none" strike="noStrike" cap="none">
                <a:solidFill>
                  <a:srgbClr val="3668C4"/>
                </a:solidFill>
                <a:latin typeface="Arial"/>
                <a:ea typeface="Arial"/>
                <a:cs typeface="Arial"/>
                <a:sym typeface="Arial"/>
              </a:defRPr>
            </a:lvl3pPr>
            <a:lvl4pPr marR="0" lvl="3" algn="ctr" rtl="0">
              <a:spcBef>
                <a:spcPts val="0"/>
              </a:spcBef>
              <a:spcAft>
                <a:spcPts val="0"/>
              </a:spcAft>
              <a:buSzPts val="1400"/>
              <a:buNone/>
              <a:defRPr sz="3600" b="0" i="0" u="none" strike="noStrike" cap="none">
                <a:solidFill>
                  <a:srgbClr val="3668C4"/>
                </a:solidFill>
                <a:latin typeface="Arial"/>
                <a:ea typeface="Arial"/>
                <a:cs typeface="Arial"/>
                <a:sym typeface="Arial"/>
              </a:defRPr>
            </a:lvl4pPr>
            <a:lvl5pPr marR="0" lvl="4" algn="ctr" rtl="0">
              <a:spcBef>
                <a:spcPts val="0"/>
              </a:spcBef>
              <a:spcAft>
                <a:spcPts val="0"/>
              </a:spcAft>
              <a:buSzPts val="1400"/>
              <a:buNone/>
              <a:defRPr sz="3600" b="0" i="0" u="none" strike="noStrike" cap="none">
                <a:solidFill>
                  <a:srgbClr val="3668C4"/>
                </a:solidFill>
                <a:latin typeface="Arial"/>
                <a:ea typeface="Arial"/>
                <a:cs typeface="Arial"/>
                <a:sym typeface="Arial"/>
              </a:defRPr>
            </a:lvl5pPr>
            <a:lvl6pPr marR="0" lvl="5" algn="l" rtl="0">
              <a:spcBef>
                <a:spcPts val="0"/>
              </a:spcBef>
              <a:spcAft>
                <a:spcPts val="0"/>
              </a:spcAft>
              <a:buSzPts val="1400"/>
              <a:buNone/>
              <a:defRPr sz="34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34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34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3400" b="0" i="0" u="none" strike="noStrike" cap="none">
                <a:solidFill>
                  <a:schemeClr val="dk1"/>
                </a:solidFill>
                <a:latin typeface="Arial"/>
                <a:ea typeface="Arial"/>
                <a:cs typeface="Arial"/>
                <a:sym typeface="Arial"/>
              </a:defRPr>
            </a:lvl9pPr>
          </a:lstStyle>
          <a:p>
            <a:endParaRPr/>
          </a:p>
        </p:txBody>
      </p:sp>
      <p:sp>
        <p:nvSpPr>
          <p:cNvPr id="86" name="Google Shape;86;p52"/>
          <p:cNvSpPr txBox="1">
            <a:spLocks noGrp="1"/>
          </p:cNvSpPr>
          <p:nvPr>
            <p:ph type="body" idx="1"/>
          </p:nvPr>
        </p:nvSpPr>
        <p:spPr>
          <a:xfrm>
            <a:off x="508000" y="1600201"/>
            <a:ext cx="11176000" cy="4873625"/>
          </a:xfrm>
          <a:prstGeom prst="rect">
            <a:avLst/>
          </a:prstGeom>
          <a:noFill/>
          <a:ln>
            <a:noFill/>
          </a:ln>
        </p:spPr>
        <p:txBody>
          <a:bodyPr spcFirstLastPara="1" wrap="square" lIns="91425" tIns="45700" rIns="91425" bIns="45700" anchor="t" anchorCtr="0">
            <a:noAutofit/>
          </a:bodyPr>
          <a:lstStyle>
            <a:lvl1pPr marL="457200" marR="0" lvl="0" indent="-361950" algn="l" rtl="0">
              <a:spcBef>
                <a:spcPts val="600"/>
              </a:spcBef>
              <a:spcAft>
                <a:spcPts val="0"/>
              </a:spcAft>
              <a:buClr>
                <a:srgbClr val="862110"/>
              </a:buClr>
              <a:buSzPts val="2100"/>
              <a:buFont typeface="Noto Sans Symbols"/>
              <a:buChar char="❑"/>
              <a:defRPr sz="2800" b="0" i="0" u="none" strike="noStrike" cap="none">
                <a:solidFill>
                  <a:srgbClr val="862110"/>
                </a:solidFill>
                <a:latin typeface="Arial"/>
                <a:ea typeface="Arial"/>
                <a:cs typeface="Arial"/>
                <a:sym typeface="Arial"/>
              </a:defRPr>
            </a:lvl1pPr>
            <a:lvl2pPr marL="914400" marR="0" lvl="1" indent="-393700" algn="l" rtl="0">
              <a:spcBef>
                <a:spcPts val="520"/>
              </a:spcBef>
              <a:spcAft>
                <a:spcPts val="0"/>
              </a:spcAft>
              <a:buClr>
                <a:srgbClr val="862110"/>
              </a:buClr>
              <a:buSzPts val="2600"/>
              <a:buFont typeface="Noto Sans Symbols"/>
              <a:buChar char="▪"/>
              <a:defRPr sz="2600" b="0" i="0" u="none" strike="noStrike" cap="none">
                <a:solidFill>
                  <a:srgbClr val="862110"/>
                </a:solidFill>
                <a:latin typeface="Arial"/>
                <a:ea typeface="Arial"/>
                <a:cs typeface="Arial"/>
                <a:sym typeface="Arial"/>
              </a:defRPr>
            </a:lvl2pPr>
            <a:lvl3pPr marL="1371600" marR="0" lvl="2" indent="-381000" algn="l" rtl="0">
              <a:spcBef>
                <a:spcPts val="480"/>
              </a:spcBef>
              <a:spcAft>
                <a:spcPts val="0"/>
              </a:spcAft>
              <a:buClr>
                <a:srgbClr val="862110"/>
              </a:buClr>
              <a:buSzPts val="2400"/>
              <a:buFont typeface="Arial"/>
              <a:buChar char="•"/>
              <a:defRPr sz="2400" b="0" i="0" u="none" strike="noStrike" cap="none">
                <a:solidFill>
                  <a:srgbClr val="862110"/>
                </a:solidFill>
                <a:latin typeface="Arial"/>
                <a:ea typeface="Arial"/>
                <a:cs typeface="Arial"/>
                <a:sym typeface="Arial"/>
              </a:defRPr>
            </a:lvl3pPr>
            <a:lvl4pPr marL="1828800" marR="0" lvl="3" indent="-304800" algn="l" rtl="0">
              <a:spcBef>
                <a:spcPts val="400"/>
              </a:spcBef>
              <a:spcAft>
                <a:spcPts val="0"/>
              </a:spcAft>
              <a:buClr>
                <a:srgbClr val="FEC3AE"/>
              </a:buClr>
              <a:buSzPts val="1200"/>
              <a:buFont typeface="Noto Sans Symbols"/>
              <a:buChar char="●"/>
              <a:defRPr sz="2000" b="0" i="0" u="none" strike="noStrike" cap="none">
                <a:solidFill>
                  <a:schemeClr val="dk1"/>
                </a:solidFill>
                <a:latin typeface="Arial"/>
                <a:ea typeface="Arial"/>
                <a:cs typeface="Arial"/>
                <a:sym typeface="Arial"/>
              </a:defRPr>
            </a:lvl4pPr>
            <a:lvl5pPr marL="2286000" marR="0" lvl="4" indent="-297688" algn="l" rtl="0">
              <a:spcBef>
                <a:spcPts val="320"/>
              </a:spcBef>
              <a:spcAft>
                <a:spcPts val="0"/>
              </a:spcAft>
              <a:buClr>
                <a:srgbClr val="BDCAE9"/>
              </a:buClr>
              <a:buSzPts val="1088"/>
              <a:buFont typeface="Noto Sans Symbols"/>
              <a:buChar char="⚫"/>
              <a:defRPr sz="1600" b="0" i="0" u="none" strike="noStrike" cap="none">
                <a:solidFill>
                  <a:schemeClr val="dk1"/>
                </a:solidFill>
                <a:latin typeface="Arial"/>
                <a:ea typeface="Arial"/>
                <a:cs typeface="Arial"/>
                <a:sym typeface="Arial"/>
              </a:defRPr>
            </a:lvl5pPr>
            <a:lvl6pPr marL="2743200" marR="0" lvl="5" indent="-330200" algn="l" rtl="0">
              <a:spcBef>
                <a:spcPts val="320"/>
              </a:spcBef>
              <a:spcAft>
                <a:spcPts val="0"/>
              </a:spcAft>
              <a:buClr>
                <a:schemeClr val="accent1"/>
              </a:buClr>
              <a:buSzPts val="1600"/>
              <a:buFont typeface="Century Schoolbook"/>
              <a:buChar char="•"/>
              <a:defRPr sz="1600" b="0" i="0" u="none" strike="noStrike" cap="none">
                <a:solidFill>
                  <a:schemeClr val="dk2"/>
                </a:solidFill>
                <a:latin typeface="Century Schoolbook"/>
                <a:ea typeface="Century Schoolbook"/>
                <a:cs typeface="Century Schoolbook"/>
                <a:sym typeface="Century Schoolbook"/>
              </a:defRPr>
            </a:lvl6pPr>
            <a:lvl7pPr marL="3200400" marR="0" lvl="6" indent="-281939" algn="l" rtl="0">
              <a:spcBef>
                <a:spcPts val="280"/>
              </a:spcBef>
              <a:spcAft>
                <a:spcPts val="0"/>
              </a:spcAft>
              <a:buClr>
                <a:srgbClr val="FEC2AC"/>
              </a:buClr>
              <a:buSzPts val="840"/>
              <a:buFont typeface="Noto Sans Symbols"/>
              <a:buChar char="⚪"/>
              <a:defRPr sz="1400" b="0" i="0" u="none" strike="noStrike" cap="none">
                <a:solidFill>
                  <a:schemeClr val="dk2"/>
                </a:solidFill>
                <a:latin typeface="Century Schoolbook"/>
                <a:ea typeface="Century Schoolbook"/>
                <a:cs typeface="Century Schoolbook"/>
                <a:sym typeface="Century Schoolbook"/>
              </a:defRPr>
            </a:lvl7pPr>
            <a:lvl8pPr marL="3657600" marR="0" lvl="7" indent="-317500" algn="l" rtl="0">
              <a:spcBef>
                <a:spcPts val="280"/>
              </a:spcBef>
              <a:spcAft>
                <a:spcPts val="0"/>
              </a:spcAft>
              <a:buClr>
                <a:schemeClr val="accent2"/>
              </a:buClr>
              <a:buSzPts val="1400"/>
              <a:buFont typeface="Century Schoolbook"/>
              <a:buChar char="•"/>
              <a:defRPr sz="1400" b="0" i="0" u="none" strike="noStrike" cap="small">
                <a:solidFill>
                  <a:schemeClr val="dk2"/>
                </a:solidFill>
                <a:latin typeface="Century Schoolbook"/>
                <a:ea typeface="Century Schoolbook"/>
                <a:cs typeface="Century Schoolbook"/>
                <a:sym typeface="Century Schoolbook"/>
              </a:defRPr>
            </a:lvl8pPr>
            <a:lvl9pPr marL="4114800" marR="0" lvl="8" indent="-317500" algn="l" rtl="0">
              <a:spcBef>
                <a:spcPts val="280"/>
              </a:spcBef>
              <a:spcAft>
                <a:spcPts val="0"/>
              </a:spcAft>
              <a:buClr>
                <a:srgbClr val="DE7530"/>
              </a:buClr>
              <a:buSzPts val="1400"/>
              <a:buFont typeface="Century Schoolbook"/>
              <a:buChar char="•"/>
              <a:defRPr sz="1400" b="0" i="0" u="none" strike="noStrike" cap="none">
                <a:solidFill>
                  <a:schemeClr val="dk2"/>
                </a:solidFill>
                <a:latin typeface="Century Schoolbook"/>
                <a:ea typeface="Century Schoolbook"/>
                <a:cs typeface="Century Schoolbook"/>
                <a:sym typeface="Century Schoolbook"/>
              </a:defRPr>
            </a:lvl9pPr>
          </a:lstStyle>
          <a:p>
            <a:endParaRPr/>
          </a:p>
        </p:txBody>
      </p:sp>
      <p:sp>
        <p:nvSpPr>
          <p:cNvPr id="87" name="Google Shape;87;p52"/>
          <p:cNvSpPr txBox="1"/>
          <p:nvPr/>
        </p:nvSpPr>
        <p:spPr>
          <a:xfrm>
            <a:off x="11332634" y="0"/>
            <a:ext cx="855133" cy="246063"/>
          </a:xfrm>
          <a:prstGeom prst="rect">
            <a:avLst/>
          </a:prstGeom>
          <a:solidFill>
            <a:srgbClr val="3667C4"/>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000">
                <a:solidFill>
                  <a:schemeClr val="lt1"/>
                </a:solidFill>
                <a:latin typeface="Century Schoolbook"/>
                <a:ea typeface="Century Schoolbook"/>
                <a:cs typeface="Century Schoolbook"/>
                <a:sym typeface="Century Schoolbook"/>
              </a:rPr>
              <a:t>10 - </a:t>
            </a:r>
            <a:fld id="{00000000-1234-1234-1234-123412341234}" type="slidenum">
              <a:rPr lang="en-US" sz="1000">
                <a:solidFill>
                  <a:schemeClr val="lt1"/>
                </a:solidFill>
                <a:latin typeface="Century Schoolbook"/>
                <a:ea typeface="Century Schoolbook"/>
                <a:cs typeface="Century Schoolbook"/>
                <a:sym typeface="Century Schoolbook"/>
              </a:rPr>
              <a:t>‹#›</a:t>
            </a:fld>
            <a:endParaRPr sz="1000">
              <a:solidFill>
                <a:schemeClr val="lt1"/>
              </a:solidFill>
              <a:latin typeface="Century Schoolbook"/>
              <a:ea typeface="Century Schoolbook"/>
              <a:cs typeface="Century Schoolbook"/>
              <a:sym typeface="Century Schoolbook"/>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2.xml"/><Relationship Id="rId5" Type="http://schemas.openxmlformats.org/officeDocument/2006/relationships/image" Target="../media/image18.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chart" Target="../charts/chart1.xml"/><Relationship Id="rId5" Type="http://schemas.openxmlformats.org/officeDocument/2006/relationships/image" Target="../media/image26.png"/><Relationship Id="rId4" Type="http://schemas.openxmlformats.org/officeDocument/2006/relationships/oleObject" Target="../embeddings/oleObject1.bin"/></Relationships>
</file>

<file path=ppt/slides/_rels/slide24.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2.xml"/><Relationship Id="rId1" Type="http://schemas.openxmlformats.org/officeDocument/2006/relationships/vmlDrawing" Target="../drawings/vmlDrawing2.vml"/><Relationship Id="rId5" Type="http://schemas.openxmlformats.org/officeDocument/2006/relationships/image" Target="../media/image32.emf"/><Relationship Id="rId4" Type="http://schemas.openxmlformats.org/officeDocument/2006/relationships/oleObject" Target="../embeddings/oleObject2.bin"/></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2.xml"/><Relationship Id="rId1" Type="http://schemas.openxmlformats.org/officeDocument/2006/relationships/vmlDrawing" Target="../drawings/vmlDrawing3.vml"/><Relationship Id="rId5" Type="http://schemas.openxmlformats.org/officeDocument/2006/relationships/image" Target="../media/image39.png"/><Relationship Id="rId4" Type="http://schemas.openxmlformats.org/officeDocument/2006/relationships/oleObject" Target="../embeddings/oleObject3.bin"/></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2.xml"/><Relationship Id="rId1" Type="http://schemas.openxmlformats.org/officeDocument/2006/relationships/vmlDrawing" Target="../drawings/vmlDrawing4.vml"/><Relationship Id="rId5" Type="http://schemas.openxmlformats.org/officeDocument/2006/relationships/image" Target="../media/image40.png"/><Relationship Id="rId4" Type="http://schemas.openxmlformats.org/officeDocument/2006/relationships/oleObject" Target="../embeddings/oleObject4.bin"/></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pic>
        <p:nvPicPr>
          <p:cNvPr id="115" name="Google Shape;115;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116" name="Google Shape;116;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7" name="Google Shape;117;p1"/>
          <p:cNvPicPr preferRelativeResize="0"/>
          <p:nvPr/>
        </p:nvPicPr>
        <p:blipFill rotWithShape="1">
          <a:blip r:embed="rId4">
            <a:alphaModFix/>
          </a:blip>
          <a:srcRect l="984" r="913" b="11911"/>
          <a:stretch/>
        </p:blipFill>
        <p:spPr>
          <a:xfrm>
            <a:off x="0" y="4202692"/>
            <a:ext cx="12200709" cy="2688772"/>
          </a:xfrm>
          <a:prstGeom prst="rect">
            <a:avLst/>
          </a:prstGeom>
          <a:noFill/>
          <a:ln>
            <a:noFill/>
          </a:ln>
        </p:spPr>
      </p:pic>
      <p:pic>
        <p:nvPicPr>
          <p:cNvPr id="118" name="Google Shape;118;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119" name="Google Shape;119;p1"/>
          <p:cNvPicPr preferRelativeResize="0"/>
          <p:nvPr/>
        </p:nvPicPr>
        <p:blipFill rotWithShape="1">
          <a:blip r:embed="rId6">
            <a:alphaModFix/>
          </a:blip>
          <a:srcRect/>
          <a:stretch/>
        </p:blipFill>
        <p:spPr>
          <a:xfrm>
            <a:off x="-112889" y="422122"/>
            <a:ext cx="6714451" cy="1972334"/>
          </a:xfrm>
          <a:prstGeom prst="rect">
            <a:avLst/>
          </a:prstGeom>
          <a:noFill/>
          <a:ln>
            <a:noFill/>
          </a:ln>
        </p:spPr>
      </p:pic>
      <p:pic>
        <p:nvPicPr>
          <p:cNvPr id="120" name="Google Shape;120;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121" name="Google Shape;121;p1"/>
          <p:cNvSpPr txBox="1"/>
          <p:nvPr/>
        </p:nvSpPr>
        <p:spPr>
          <a:xfrm>
            <a:off x="474133" y="715791"/>
            <a:ext cx="6065507"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0" i="0" u="none" strike="noStrike" cap="none" dirty="0">
                <a:solidFill>
                  <a:schemeClr val="lt1"/>
                </a:solidFill>
                <a:latin typeface="Tajawal Medium"/>
                <a:ea typeface="Tajawal Medium"/>
                <a:cs typeface="Tajawal Medium"/>
                <a:sym typeface="Tajawal Medium"/>
              </a:rPr>
              <a:t>Accounting principles</a:t>
            </a:r>
            <a:endParaRPr dirty="0"/>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a:t>
            </a:r>
            <a:r>
              <a:rPr lang="en-US" sz="2800" dirty="0" err="1">
                <a:solidFill>
                  <a:srgbClr val="24A9E1"/>
                </a:solidFill>
                <a:latin typeface="Tajawal Medium"/>
                <a:ea typeface="Tajawal Medium"/>
                <a:cs typeface="Tajawal Medium"/>
                <a:sym typeface="Tajawal Medium"/>
              </a:rPr>
              <a:t>Dr.Hoda</a:t>
            </a:r>
            <a:r>
              <a:rPr lang="en-US" sz="2800" dirty="0">
                <a:solidFill>
                  <a:srgbClr val="24A9E1"/>
                </a:solidFill>
                <a:latin typeface="Tajawal Medium"/>
                <a:ea typeface="Tajawal Medium"/>
                <a:cs typeface="Tajawal Medium"/>
                <a:sym typeface="Tajawal Medium"/>
              </a:rPr>
              <a:t> </a:t>
            </a:r>
            <a:r>
              <a:rPr lang="en-US" sz="2800" dirty="0" err="1">
                <a:solidFill>
                  <a:srgbClr val="24A9E1"/>
                </a:solidFill>
                <a:latin typeface="Tajawal Medium"/>
                <a:ea typeface="Tajawal Medium"/>
                <a:cs typeface="Tajawal Medium"/>
                <a:sym typeface="Tajawal Medium"/>
              </a:rPr>
              <a:t>Metwally</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6</a:t>
            </a:r>
            <a:endParaRPr dirty="0"/>
          </a:p>
        </p:txBody>
      </p:sp>
      <p:sp>
        <p:nvSpPr>
          <p:cNvPr id="122" name="Google Shape;122;p1"/>
          <p:cNvSpPr txBox="1"/>
          <p:nvPr/>
        </p:nvSpPr>
        <p:spPr>
          <a:xfrm>
            <a:off x="6601562" y="3035234"/>
            <a:ext cx="5590438"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i="0" u="none" strike="noStrike" cap="small">
                <a:solidFill>
                  <a:srgbClr val="862110"/>
                </a:solidFill>
                <a:latin typeface="Arial"/>
                <a:ea typeface="Arial"/>
                <a:cs typeface="Arial"/>
                <a:sym typeface="Arial"/>
              </a:rPr>
              <a:t>Plant Assets, Natural Resources, and Intangibles</a:t>
            </a:r>
            <a:endParaRPr sz="200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pic>
        <p:nvPicPr>
          <p:cNvPr id="139" name="Google Shape;139;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40" name="Google Shape;140;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1" name="Google Shape;141;p3"/>
          <p:cNvPicPr preferRelativeResize="0"/>
          <p:nvPr/>
        </p:nvPicPr>
        <p:blipFill rotWithShape="1">
          <a:blip r:embed="rId4">
            <a:alphaModFix/>
          </a:blip>
          <a:srcRect/>
          <a:stretch/>
        </p:blipFill>
        <p:spPr>
          <a:xfrm>
            <a:off x="2235200" y="915090"/>
            <a:ext cx="6714451" cy="1972334"/>
          </a:xfrm>
          <a:prstGeom prst="rect">
            <a:avLst/>
          </a:prstGeom>
          <a:noFill/>
          <a:ln>
            <a:noFill/>
          </a:ln>
        </p:spPr>
      </p:pic>
      <p:pic>
        <p:nvPicPr>
          <p:cNvPr id="142" name="Google Shape;142;p3"/>
          <p:cNvPicPr preferRelativeResize="0"/>
          <p:nvPr/>
        </p:nvPicPr>
        <p:blipFill rotWithShape="1">
          <a:blip r:embed="rId5">
            <a:alphaModFix/>
          </a:blip>
          <a:srcRect/>
          <a:stretch/>
        </p:blipFill>
        <p:spPr>
          <a:xfrm>
            <a:off x="-139261" y="-101602"/>
            <a:ext cx="4169394" cy="7137043"/>
          </a:xfrm>
          <a:prstGeom prst="rect">
            <a:avLst/>
          </a:prstGeom>
          <a:noFill/>
          <a:ln>
            <a:noFill/>
          </a:ln>
        </p:spPr>
      </p:pic>
      <p:sp>
        <p:nvSpPr>
          <p:cNvPr id="143" name="Google Shape;143;p3"/>
          <p:cNvSpPr txBox="1"/>
          <p:nvPr/>
        </p:nvSpPr>
        <p:spPr>
          <a:xfrm>
            <a:off x="2822222" y="1208759"/>
            <a:ext cx="6065507" cy="138499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Tajawal Medium"/>
              <a:buNone/>
            </a:pPr>
            <a:r>
              <a:rPr lang="en-US" sz="2800" b="0" i="0" u="none" strike="noStrike" cap="none" dirty="0">
                <a:solidFill>
                  <a:srgbClr val="FFFFFF"/>
                </a:solidFill>
                <a:latin typeface="Tajawal Medium"/>
                <a:ea typeface="Tajawal Medium"/>
                <a:cs typeface="Tajawal Medium"/>
                <a:sym typeface="Tajawal Medium"/>
              </a:rPr>
              <a:t>Accounting principles</a:t>
            </a:r>
            <a:endParaRPr dirty="0"/>
          </a:p>
          <a:p>
            <a:pPr marL="0" marR="0" lvl="0" indent="0" algn="l" rtl="0">
              <a:lnSpc>
                <a:spcPct val="100000"/>
              </a:lnSpc>
              <a:spcBef>
                <a:spcPts val="0"/>
              </a:spcBef>
              <a:spcAft>
                <a:spcPts val="0"/>
              </a:spcAft>
              <a:buClr>
                <a:srgbClr val="24A9E1"/>
              </a:buClr>
              <a:buSzPts val="2800"/>
              <a:buFont typeface="Tajawal Medium"/>
              <a:buNone/>
            </a:pPr>
            <a:r>
              <a:rPr lang="en-US" sz="2800" b="0" i="0" u="none" strike="noStrike" cap="none" dirty="0">
                <a:solidFill>
                  <a:srgbClr val="24A9E1"/>
                </a:solidFill>
                <a:latin typeface="Tajawal Medium"/>
                <a:ea typeface="Tajawal Medium"/>
                <a:cs typeface="Tajawal Medium"/>
                <a:sym typeface="Tajawal Medium"/>
              </a:rPr>
              <a:t>Prepared by </a:t>
            </a:r>
            <a:r>
              <a:rPr lang="en-US" sz="2800" b="0" i="0" u="none" strike="noStrike" cap="none" dirty="0" err="1">
                <a:solidFill>
                  <a:srgbClr val="24A9E1"/>
                </a:solidFill>
                <a:latin typeface="Tajawal Medium"/>
                <a:ea typeface="Tajawal Medium"/>
                <a:cs typeface="Tajawal Medium"/>
                <a:sym typeface="Tajawal Medium"/>
              </a:rPr>
              <a:t>Dr.Hoda</a:t>
            </a:r>
            <a:r>
              <a:rPr lang="en-US" sz="2800" b="0" i="0" u="none" strike="noStrike" cap="none" dirty="0">
                <a:solidFill>
                  <a:srgbClr val="24A9E1"/>
                </a:solidFill>
                <a:latin typeface="Tajawal Medium"/>
                <a:ea typeface="Tajawal Medium"/>
                <a:cs typeface="Tajawal Medium"/>
                <a:sym typeface="Tajawal Medium"/>
              </a:rPr>
              <a:t> </a:t>
            </a:r>
            <a:r>
              <a:rPr lang="en-US" sz="2800" b="0" i="0" u="none" strike="noStrike" cap="none" dirty="0" err="1">
                <a:solidFill>
                  <a:srgbClr val="24A9E1"/>
                </a:solidFill>
                <a:latin typeface="Tajawal Medium"/>
                <a:ea typeface="Tajawal Medium"/>
                <a:cs typeface="Tajawal Medium"/>
                <a:sym typeface="Tajawal Medium"/>
              </a:rPr>
              <a:t>Metwally</a:t>
            </a:r>
            <a:endParaRPr dirty="0"/>
          </a:p>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dirty="0">
                <a:solidFill>
                  <a:srgbClr val="FF9518"/>
                </a:solidFill>
                <a:latin typeface="Tajawal Medium"/>
                <a:ea typeface="Tajawal Medium"/>
                <a:cs typeface="Tajawal Medium"/>
                <a:sym typeface="Tajawal Medium"/>
              </a:rPr>
              <a:t>Lecture 6</a:t>
            </a:r>
            <a:endParaRPr dirty="0"/>
          </a:p>
        </p:txBody>
      </p:sp>
      <p:pic>
        <p:nvPicPr>
          <p:cNvPr id="144" name="Google Shape;144;p3"/>
          <p:cNvPicPr preferRelativeResize="0"/>
          <p:nvPr/>
        </p:nvPicPr>
        <p:blipFill rotWithShape="1">
          <a:blip r:embed="rId6">
            <a:alphaModFix/>
          </a:blip>
          <a:srcRect/>
          <a:stretch/>
        </p:blipFill>
        <p:spPr>
          <a:xfrm>
            <a:off x="651740" y="4934428"/>
            <a:ext cx="1699476" cy="1524000"/>
          </a:xfrm>
          <a:prstGeom prst="rect">
            <a:avLst/>
          </a:prstGeom>
          <a:noFill/>
          <a:ln>
            <a:noFill/>
          </a:ln>
        </p:spPr>
      </p:pic>
      <p:pic>
        <p:nvPicPr>
          <p:cNvPr id="145" name="Google Shape;145;p3"/>
          <p:cNvPicPr preferRelativeResize="0"/>
          <p:nvPr/>
        </p:nvPicPr>
        <p:blipFill rotWithShape="1">
          <a:blip r:embed="rId7">
            <a:alphaModFix/>
          </a:blip>
          <a:srcRect/>
          <a:stretch/>
        </p:blipFill>
        <p:spPr>
          <a:xfrm rot="10800000">
            <a:off x="3612444" y="5284188"/>
            <a:ext cx="5882401" cy="1034667"/>
          </a:xfrm>
          <a:prstGeom prst="rect">
            <a:avLst/>
          </a:prstGeom>
          <a:noFill/>
          <a:ln>
            <a:noFill/>
          </a:ln>
        </p:spPr>
      </p:pic>
      <p:sp>
        <p:nvSpPr>
          <p:cNvPr id="146" name="Google Shape;146;p3"/>
          <p:cNvSpPr txBox="1"/>
          <p:nvPr/>
        </p:nvSpPr>
        <p:spPr>
          <a:xfrm>
            <a:off x="3617078" y="5354562"/>
            <a:ext cx="6719886"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small">
                <a:solidFill>
                  <a:srgbClr val="862110"/>
                </a:solidFill>
                <a:latin typeface="Arial"/>
                <a:ea typeface="Arial"/>
                <a:cs typeface="Arial"/>
                <a:sym typeface="Arial"/>
              </a:rPr>
              <a:t>Plant Assets, Natural Resources, and Intangibles</a:t>
            </a:r>
            <a:endParaRPr sz="12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4"/>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
        <p:nvSpPr>
          <p:cNvPr id="152" name="Google Shape;152;p4"/>
          <p:cNvSpPr txBox="1"/>
          <p:nvPr/>
        </p:nvSpPr>
        <p:spPr>
          <a:xfrm>
            <a:off x="1600200" y="2939256"/>
            <a:ext cx="7467600" cy="979488"/>
          </a:xfrm>
          <a:prstGeom prst="rect">
            <a:avLst/>
          </a:prstGeom>
          <a:noFill/>
          <a:ln>
            <a:noFill/>
          </a:ln>
        </p:spPr>
        <p:txBody>
          <a:bodyPr spcFirstLastPara="1" wrap="square" lIns="91425" tIns="45700" rIns="91425" bIns="45700" anchor="b" anchorCtr="0">
            <a:normAutofit fontScale="90000" lnSpcReduction="10000"/>
          </a:bodyPr>
          <a:lstStyle/>
          <a:p>
            <a:pPr marL="0" marR="0" lvl="0" indent="0" algn="ctr" rtl="0">
              <a:spcBef>
                <a:spcPts val="0"/>
              </a:spcBef>
              <a:spcAft>
                <a:spcPts val="0"/>
              </a:spcAft>
              <a:buNone/>
            </a:pPr>
            <a:r>
              <a:rPr lang="en-US" sz="3600" cap="small">
                <a:solidFill>
                  <a:srgbClr val="3668C4"/>
                </a:solidFill>
                <a:latin typeface="Arial"/>
                <a:ea typeface="Arial"/>
                <a:cs typeface="Arial"/>
                <a:sym typeface="Arial"/>
              </a:rPr>
              <a:t>Plant Assets, Natural Resources, and Intangibles</a:t>
            </a:r>
            <a:endParaRPr/>
          </a:p>
        </p:txBody>
      </p:sp>
    </p:spTree>
  </p:cSld>
  <p:clrMapOvr>
    <a:masterClrMapping/>
  </p:clrMapOvr>
  <p:transition>
    <p:split orient="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grpSp>
        <p:nvGrpSpPr>
          <p:cNvPr id="157" name="Google Shape;157;p5"/>
          <p:cNvGrpSpPr/>
          <p:nvPr/>
        </p:nvGrpSpPr>
        <p:grpSpPr>
          <a:xfrm>
            <a:off x="2913063" y="4973638"/>
            <a:ext cx="6375400" cy="1504950"/>
            <a:chOff x="875" y="3133"/>
            <a:chExt cx="4016" cy="948"/>
          </a:xfrm>
        </p:grpSpPr>
        <p:sp>
          <p:nvSpPr>
            <p:cNvPr id="158" name="Google Shape;158;p5"/>
            <p:cNvSpPr/>
            <p:nvPr/>
          </p:nvSpPr>
          <p:spPr>
            <a:xfrm rot="-5400000" flipH="1">
              <a:off x="2671" y="3205"/>
              <a:ext cx="424" cy="280"/>
            </a:xfrm>
            <a:prstGeom prst="rightArrow">
              <a:avLst>
                <a:gd name="adj1" fmla="val 50000"/>
                <a:gd name="adj2" fmla="val 75721"/>
              </a:avLst>
            </a:prstGeom>
            <a:solidFill>
              <a:srgbClr val="FF0000"/>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Arial"/>
                <a:ea typeface="Arial"/>
                <a:cs typeface="Arial"/>
                <a:sym typeface="Arial"/>
              </a:endParaRPr>
            </a:p>
          </p:txBody>
        </p:sp>
        <p:sp>
          <p:nvSpPr>
            <p:cNvPr id="159" name="Google Shape;159;p5"/>
            <p:cNvSpPr/>
            <p:nvPr/>
          </p:nvSpPr>
          <p:spPr>
            <a:xfrm>
              <a:off x="875" y="3569"/>
              <a:ext cx="4016" cy="512"/>
            </a:xfrm>
            <a:prstGeom prst="roundRect">
              <a:avLst>
                <a:gd name="adj" fmla="val 12495"/>
              </a:avLst>
            </a:prstGeom>
            <a:solidFill>
              <a:schemeClr val="folHlink"/>
            </a:solidFill>
            <a:ln w="25400" cap="flat" cmpd="sng">
              <a:solidFill>
                <a:schemeClr val="dk1"/>
              </a:solidFill>
              <a:prstDash val="solid"/>
              <a:round/>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a:solidFill>
                    <a:srgbClr val="FFFFCC"/>
                  </a:solidFill>
                  <a:latin typeface="Arial"/>
                  <a:ea typeface="Arial"/>
                  <a:cs typeface="Arial"/>
                  <a:sym typeface="Arial"/>
                </a:rPr>
                <a:t>Called Property, Plant, &amp; Equipment</a:t>
              </a:r>
              <a:endParaRPr/>
            </a:p>
          </p:txBody>
        </p:sp>
      </p:grpSp>
      <p:sp>
        <p:nvSpPr>
          <p:cNvPr id="160" name="Google Shape;160;p5"/>
          <p:cNvSpPr txBox="1">
            <a:spLocks noGrp="1"/>
          </p:cNvSpPr>
          <p:nvPr>
            <p:ph type="title"/>
          </p:nvPr>
        </p:nvSpPr>
        <p:spPr>
          <a:xfrm>
            <a:off x="406400" y="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Plant Assets</a:t>
            </a:r>
            <a:endParaRPr/>
          </a:p>
        </p:txBody>
      </p:sp>
      <p:grpSp>
        <p:nvGrpSpPr>
          <p:cNvPr id="161" name="Google Shape;161;p5"/>
          <p:cNvGrpSpPr/>
          <p:nvPr/>
        </p:nvGrpSpPr>
        <p:grpSpPr>
          <a:xfrm>
            <a:off x="3135313" y="3526631"/>
            <a:ext cx="6375400" cy="1509713"/>
            <a:chOff x="875" y="2290"/>
            <a:chExt cx="4016" cy="951"/>
          </a:xfrm>
        </p:grpSpPr>
        <p:sp>
          <p:nvSpPr>
            <p:cNvPr id="162" name="Google Shape;162;p5"/>
            <p:cNvSpPr/>
            <p:nvPr/>
          </p:nvSpPr>
          <p:spPr>
            <a:xfrm rot="-5400000" flipH="1">
              <a:off x="2671" y="2362"/>
              <a:ext cx="424" cy="280"/>
            </a:xfrm>
            <a:prstGeom prst="rightArrow">
              <a:avLst>
                <a:gd name="adj1" fmla="val 50000"/>
                <a:gd name="adj2" fmla="val 75721"/>
              </a:avLst>
            </a:prstGeom>
            <a:solidFill>
              <a:srgbClr val="FF0000"/>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Arial"/>
                <a:ea typeface="Arial"/>
                <a:cs typeface="Arial"/>
                <a:sym typeface="Arial"/>
              </a:endParaRPr>
            </a:p>
          </p:txBody>
        </p:sp>
        <p:sp>
          <p:nvSpPr>
            <p:cNvPr id="163" name="Google Shape;163;p5"/>
            <p:cNvSpPr/>
            <p:nvPr/>
          </p:nvSpPr>
          <p:spPr>
            <a:xfrm>
              <a:off x="875" y="2729"/>
              <a:ext cx="4016" cy="512"/>
            </a:xfrm>
            <a:prstGeom prst="roundRect">
              <a:avLst>
                <a:gd name="adj" fmla="val 12495"/>
              </a:avLst>
            </a:prstGeom>
            <a:solidFill>
              <a:srgbClr val="0033CC"/>
            </a:solidFill>
            <a:ln w="25400" cap="flat" cmpd="sng">
              <a:solidFill>
                <a:schemeClr val="dk1"/>
              </a:solidFill>
              <a:prstDash val="solid"/>
              <a:round/>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a:solidFill>
                    <a:srgbClr val="FFFFFF"/>
                  </a:solidFill>
                  <a:latin typeface="Arial"/>
                  <a:ea typeface="Arial"/>
                  <a:cs typeface="Arial"/>
                  <a:sym typeface="Arial"/>
                </a:rPr>
                <a:t>Expected to Benefit Future Periods</a:t>
              </a:r>
              <a:endParaRPr/>
            </a:p>
          </p:txBody>
        </p:sp>
      </p:grpSp>
      <p:grpSp>
        <p:nvGrpSpPr>
          <p:cNvPr id="164" name="Google Shape;164;p5"/>
          <p:cNvGrpSpPr/>
          <p:nvPr/>
        </p:nvGrpSpPr>
        <p:grpSpPr>
          <a:xfrm>
            <a:off x="2913063" y="2330450"/>
            <a:ext cx="6375400" cy="1466850"/>
            <a:chOff x="875" y="1468"/>
            <a:chExt cx="4016" cy="924"/>
          </a:xfrm>
        </p:grpSpPr>
        <p:sp>
          <p:nvSpPr>
            <p:cNvPr id="165" name="Google Shape;165;p5"/>
            <p:cNvSpPr/>
            <p:nvPr/>
          </p:nvSpPr>
          <p:spPr>
            <a:xfrm rot="-5400000" flipH="1">
              <a:off x="2671" y="1540"/>
              <a:ext cx="424" cy="280"/>
            </a:xfrm>
            <a:prstGeom prst="rightArrow">
              <a:avLst>
                <a:gd name="adj1" fmla="val 50000"/>
                <a:gd name="adj2" fmla="val 75721"/>
              </a:avLst>
            </a:prstGeom>
            <a:solidFill>
              <a:srgbClr val="FF0000"/>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0000"/>
                </a:solidFill>
                <a:latin typeface="Arial"/>
                <a:ea typeface="Arial"/>
                <a:cs typeface="Arial"/>
                <a:sym typeface="Arial"/>
              </a:endParaRPr>
            </a:p>
          </p:txBody>
        </p:sp>
        <p:sp>
          <p:nvSpPr>
            <p:cNvPr id="166" name="Google Shape;166;p5"/>
            <p:cNvSpPr/>
            <p:nvPr/>
          </p:nvSpPr>
          <p:spPr>
            <a:xfrm>
              <a:off x="875" y="1880"/>
              <a:ext cx="4016" cy="512"/>
            </a:xfrm>
            <a:prstGeom prst="roundRect">
              <a:avLst>
                <a:gd name="adj" fmla="val 12495"/>
              </a:avLst>
            </a:prstGeom>
            <a:solidFill>
              <a:srgbClr val="9A2F6F"/>
            </a:solidFill>
            <a:ln w="25400" cap="flat" cmpd="sng">
              <a:solidFill>
                <a:schemeClr val="dk1"/>
              </a:solidFill>
              <a:prstDash val="solid"/>
              <a:round/>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a:solidFill>
                    <a:srgbClr val="FFFFFF"/>
                  </a:solidFill>
                  <a:latin typeface="Arial"/>
                  <a:ea typeface="Arial"/>
                  <a:cs typeface="Arial"/>
                  <a:sym typeface="Arial"/>
                </a:rPr>
                <a:t>Actively Used in Operations</a:t>
              </a:r>
              <a:endParaRPr/>
            </a:p>
          </p:txBody>
        </p:sp>
      </p:grpSp>
      <p:sp>
        <p:nvSpPr>
          <p:cNvPr id="167" name="Google Shape;167;p5"/>
          <p:cNvSpPr/>
          <p:nvPr/>
        </p:nvSpPr>
        <p:spPr>
          <a:xfrm>
            <a:off x="2913063" y="1600200"/>
            <a:ext cx="6375400" cy="812800"/>
          </a:xfrm>
          <a:prstGeom prst="roundRect">
            <a:avLst>
              <a:gd name="adj" fmla="val 12495"/>
            </a:avLst>
          </a:prstGeom>
          <a:solidFill>
            <a:schemeClr val="accent1"/>
          </a:solidFill>
          <a:ln w="25400" cap="flat" cmpd="sng">
            <a:solidFill>
              <a:schemeClr val="dk1"/>
            </a:solidFill>
            <a:prstDash val="solid"/>
            <a:round/>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a:solidFill>
                  <a:srgbClr val="000000"/>
                </a:solidFill>
                <a:latin typeface="Arial"/>
                <a:ea typeface="Arial"/>
                <a:cs typeface="Arial"/>
                <a:sym typeface="Arial"/>
              </a:rPr>
              <a:t>Tangible in Nature</a:t>
            </a:r>
            <a:endParaRPr/>
          </a:p>
        </p:txBody>
      </p:sp>
      <p:sp>
        <p:nvSpPr>
          <p:cNvPr id="168" name="Google Shape;168;p5"/>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4"/>
                                        </p:tgtEl>
                                        <p:attrNameLst>
                                          <p:attrName>style.visibility</p:attrName>
                                        </p:attrNameLst>
                                      </p:cBhvr>
                                      <p:to>
                                        <p:strVal val="visible"/>
                                      </p:to>
                                    </p:set>
                                    <p:animEffect transition="in" filter="fade">
                                      <p:cBhvr>
                                        <p:cTn id="7" dur="500"/>
                                        <p:tgtEl>
                                          <p:spTgt spid="16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1"/>
                                        </p:tgtEl>
                                        <p:attrNameLst>
                                          <p:attrName>style.visibility</p:attrName>
                                        </p:attrNameLst>
                                      </p:cBhvr>
                                      <p:to>
                                        <p:strVal val="visible"/>
                                      </p:to>
                                    </p:set>
                                    <p:animEffect transition="in" filter="fade">
                                      <p:cBhvr>
                                        <p:cTn id="11" dur="500"/>
                                        <p:tgtEl>
                                          <p:spTgt spid="16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57"/>
                                        </p:tgtEl>
                                        <p:attrNameLst>
                                          <p:attrName>style.visibility</p:attrName>
                                        </p:attrNameLst>
                                      </p:cBhvr>
                                      <p:to>
                                        <p:strVal val="visible"/>
                                      </p:to>
                                    </p:set>
                                    <p:animEffect transition="in" filter="fade">
                                      <p:cBhvr>
                                        <p:cTn id="15" dur="5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6"/>
          <p:cNvSpPr txBox="1">
            <a:spLocks noGrp="1"/>
          </p:cNvSpPr>
          <p:nvPr>
            <p:ph type="title"/>
          </p:nvPr>
        </p:nvSpPr>
        <p:spPr>
          <a:xfrm>
            <a:off x="406400" y="381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Plant Assets</a:t>
            </a:r>
            <a:endParaRPr/>
          </a:p>
        </p:txBody>
      </p:sp>
      <p:sp>
        <p:nvSpPr>
          <p:cNvPr id="174" name="Google Shape;174;p6"/>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pic>
        <p:nvPicPr>
          <p:cNvPr id="175" name="Google Shape;175;p6"/>
          <p:cNvPicPr preferRelativeResize="0"/>
          <p:nvPr/>
        </p:nvPicPr>
        <p:blipFill rotWithShape="1">
          <a:blip r:embed="rId3">
            <a:alphaModFix/>
          </a:blip>
          <a:srcRect/>
          <a:stretch/>
        </p:blipFill>
        <p:spPr>
          <a:xfrm>
            <a:off x="1053353" y="1618129"/>
            <a:ext cx="8991600" cy="4605338"/>
          </a:xfrm>
          <a:prstGeom prst="rect">
            <a:avLst/>
          </a:prstGeom>
          <a:noFill/>
          <a:ln>
            <a:noFill/>
          </a:ln>
        </p:spPr>
      </p:pic>
    </p:spTree>
  </p:cSld>
  <p:clrMapOvr>
    <a:masterClrMapping/>
  </p:clrMapOvr>
  <p:transition>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7"/>
          <p:cNvSpPr/>
          <p:nvPr/>
        </p:nvSpPr>
        <p:spPr>
          <a:xfrm>
            <a:off x="4360984" y="2743200"/>
            <a:ext cx="3207433" cy="1295400"/>
          </a:xfrm>
          <a:prstGeom prst="ellipse">
            <a:avLst/>
          </a:prstGeom>
          <a:solidFill>
            <a:srgbClr val="F6E9B4"/>
          </a:solidFill>
          <a:ln w="12700" cap="flat" cmpd="sng">
            <a:solidFill>
              <a:schemeClr val="dk1"/>
            </a:solidFill>
            <a:prstDash val="solid"/>
            <a:round/>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3200" dirty="0">
              <a:solidFill>
                <a:srgbClr val="862110"/>
              </a:solidFill>
            </a:endParaRPr>
          </a:p>
          <a:p>
            <a:pPr marL="0" marR="0" lvl="0" indent="0" rtl="0">
              <a:spcBef>
                <a:spcPts val="0"/>
              </a:spcBef>
              <a:spcAft>
                <a:spcPts val="0"/>
              </a:spcAft>
              <a:buNone/>
            </a:pPr>
            <a:r>
              <a:rPr lang="en-US" sz="3200" dirty="0">
                <a:solidFill>
                  <a:srgbClr val="862110"/>
                </a:solidFill>
                <a:latin typeface="Arial"/>
                <a:ea typeface="Arial"/>
                <a:cs typeface="Arial"/>
                <a:sym typeface="Arial"/>
              </a:rPr>
              <a:t>Acquisition</a:t>
            </a:r>
            <a:br>
              <a:rPr lang="en-US" sz="3200" dirty="0">
                <a:solidFill>
                  <a:srgbClr val="862110"/>
                </a:solidFill>
                <a:latin typeface="Arial"/>
                <a:ea typeface="Arial"/>
                <a:cs typeface="Arial"/>
                <a:sym typeface="Arial"/>
              </a:rPr>
            </a:br>
            <a:r>
              <a:rPr lang="en-US" sz="3200" dirty="0">
                <a:solidFill>
                  <a:srgbClr val="862110"/>
                </a:solidFill>
                <a:latin typeface="Arial"/>
                <a:ea typeface="Arial"/>
                <a:cs typeface="Arial"/>
                <a:sym typeface="Arial"/>
              </a:rPr>
              <a:t>    Cost</a:t>
            </a:r>
            <a:endParaRPr dirty="0"/>
          </a:p>
        </p:txBody>
      </p:sp>
      <p:sp>
        <p:nvSpPr>
          <p:cNvPr id="181" name="Google Shape;181;p7"/>
          <p:cNvSpPr/>
          <p:nvPr/>
        </p:nvSpPr>
        <p:spPr>
          <a:xfrm>
            <a:off x="1828801" y="4876801"/>
            <a:ext cx="4416425" cy="1196975"/>
          </a:xfrm>
          <a:prstGeom prst="rect">
            <a:avLst/>
          </a:prstGeom>
          <a:solidFill>
            <a:srgbClr val="244582"/>
          </a:solidFill>
          <a:ln w="12700" cap="flat" cmpd="sng">
            <a:solidFill>
              <a:schemeClr val="dk2"/>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FFFFFF"/>
                </a:solidFill>
                <a:latin typeface="Arial"/>
                <a:ea typeface="Arial"/>
                <a:cs typeface="Arial"/>
                <a:sym typeface="Arial"/>
              </a:rPr>
              <a:t>Acquisition cost </a:t>
            </a:r>
            <a:r>
              <a:rPr lang="en-US" sz="2400" i="1">
                <a:solidFill>
                  <a:srgbClr val="FFFF00"/>
                </a:solidFill>
                <a:latin typeface="Arial"/>
                <a:ea typeface="Arial"/>
                <a:cs typeface="Arial"/>
                <a:sym typeface="Arial"/>
              </a:rPr>
              <a:t>excludes </a:t>
            </a:r>
            <a:r>
              <a:rPr lang="en-US" sz="2400">
                <a:solidFill>
                  <a:srgbClr val="FFFFFF"/>
                </a:solidFill>
                <a:latin typeface="Arial"/>
                <a:ea typeface="Arial"/>
                <a:cs typeface="Arial"/>
                <a:sym typeface="Arial"/>
              </a:rPr>
              <a:t>financing charges and</a:t>
            </a:r>
            <a:br>
              <a:rPr lang="en-US" sz="2400">
                <a:solidFill>
                  <a:srgbClr val="FFFFFF"/>
                </a:solidFill>
                <a:latin typeface="Arial"/>
                <a:ea typeface="Arial"/>
                <a:cs typeface="Arial"/>
                <a:sym typeface="Arial"/>
              </a:rPr>
            </a:br>
            <a:r>
              <a:rPr lang="en-US" sz="2400">
                <a:solidFill>
                  <a:srgbClr val="FFFFFF"/>
                </a:solidFill>
                <a:latin typeface="Arial"/>
                <a:ea typeface="Arial"/>
                <a:cs typeface="Arial"/>
                <a:sym typeface="Arial"/>
              </a:rPr>
              <a:t>cash discounts </a:t>
            </a:r>
            <a:endParaRPr/>
          </a:p>
        </p:txBody>
      </p:sp>
      <p:cxnSp>
        <p:nvCxnSpPr>
          <p:cNvPr id="182" name="Google Shape;182;p7"/>
          <p:cNvCxnSpPr/>
          <p:nvPr/>
        </p:nvCxnSpPr>
        <p:spPr>
          <a:xfrm flipH="1">
            <a:off x="7010400" y="2438400"/>
            <a:ext cx="1295400" cy="685800"/>
          </a:xfrm>
          <a:prstGeom prst="straightConnector1">
            <a:avLst/>
          </a:prstGeom>
          <a:solidFill>
            <a:srgbClr val="244582"/>
          </a:solid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sp>
        <p:nvSpPr>
          <p:cNvPr id="183" name="Google Shape;183;p7"/>
          <p:cNvSpPr/>
          <p:nvPr/>
        </p:nvSpPr>
        <p:spPr>
          <a:xfrm>
            <a:off x="8072439" y="1976439"/>
            <a:ext cx="2371725" cy="1844675"/>
          </a:xfrm>
          <a:prstGeom prst="rect">
            <a:avLst/>
          </a:prstGeom>
          <a:solidFill>
            <a:srgbClr val="244582"/>
          </a:solidFill>
          <a:ln w="12700" cap="flat" cmpd="sng">
            <a:solidFill>
              <a:schemeClr val="dk2"/>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lnSpc>
                <a:spcPct val="95000"/>
              </a:lnSpc>
              <a:spcBef>
                <a:spcPts val="0"/>
              </a:spcBef>
              <a:spcAft>
                <a:spcPts val="0"/>
              </a:spcAft>
              <a:buNone/>
            </a:pPr>
            <a:r>
              <a:rPr lang="en-US" sz="2400">
                <a:solidFill>
                  <a:srgbClr val="FFFFFF"/>
                </a:solidFill>
                <a:latin typeface="Arial"/>
                <a:ea typeface="Arial"/>
                <a:cs typeface="Arial"/>
                <a:sym typeface="Arial"/>
              </a:rPr>
              <a:t>All expenditures needed to prepare the asset for its intended use</a:t>
            </a:r>
            <a:endParaRPr/>
          </a:p>
        </p:txBody>
      </p:sp>
      <p:cxnSp>
        <p:nvCxnSpPr>
          <p:cNvPr id="184" name="Google Shape;184;p7"/>
          <p:cNvCxnSpPr/>
          <p:nvPr/>
        </p:nvCxnSpPr>
        <p:spPr>
          <a:xfrm>
            <a:off x="3276600" y="2362200"/>
            <a:ext cx="1447800" cy="685800"/>
          </a:xfrm>
          <a:prstGeom prst="straightConnector1">
            <a:avLst/>
          </a:prstGeom>
          <a:solidFill>
            <a:srgbClr val="244582"/>
          </a:solid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sp>
        <p:nvSpPr>
          <p:cNvPr id="185" name="Google Shape;185;p7"/>
          <p:cNvSpPr/>
          <p:nvPr/>
        </p:nvSpPr>
        <p:spPr>
          <a:xfrm>
            <a:off x="1884363" y="1884364"/>
            <a:ext cx="1484312" cy="828675"/>
          </a:xfrm>
          <a:prstGeom prst="rect">
            <a:avLst/>
          </a:prstGeom>
          <a:solidFill>
            <a:srgbClr val="244582"/>
          </a:solidFill>
          <a:ln w="12700" cap="flat" cmpd="sng">
            <a:solidFill>
              <a:schemeClr val="dk2"/>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FFFFFF"/>
                </a:solidFill>
                <a:latin typeface="Arial"/>
                <a:ea typeface="Arial"/>
                <a:cs typeface="Arial"/>
                <a:sym typeface="Arial"/>
              </a:rPr>
              <a:t>Purchase</a:t>
            </a:r>
            <a:br>
              <a:rPr lang="en-US" sz="2400">
                <a:solidFill>
                  <a:srgbClr val="FFFFFF"/>
                </a:solidFill>
                <a:latin typeface="Arial"/>
                <a:ea typeface="Arial"/>
                <a:cs typeface="Arial"/>
                <a:sym typeface="Arial"/>
              </a:rPr>
            </a:br>
            <a:r>
              <a:rPr lang="en-US" sz="2400">
                <a:solidFill>
                  <a:srgbClr val="FFFFFF"/>
                </a:solidFill>
                <a:latin typeface="Arial"/>
                <a:ea typeface="Arial"/>
                <a:cs typeface="Arial"/>
                <a:sym typeface="Arial"/>
              </a:rPr>
              <a:t>price</a:t>
            </a:r>
            <a:endParaRPr/>
          </a:p>
        </p:txBody>
      </p:sp>
      <p:sp>
        <p:nvSpPr>
          <p:cNvPr id="186" name="Google Shape;186;p7"/>
          <p:cNvSpPr txBox="1">
            <a:spLocks noGrp="1"/>
          </p:cNvSpPr>
          <p:nvPr>
            <p:ph type="title"/>
          </p:nvPr>
        </p:nvSpPr>
        <p:spPr>
          <a:xfrm>
            <a:off x="406400" y="-20636"/>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Cost Determination</a:t>
            </a:r>
            <a:endParaRPr/>
          </a:p>
        </p:txBody>
      </p:sp>
      <p:pic>
        <p:nvPicPr>
          <p:cNvPr id="187" name="Google Shape;187;p7" descr="j0252673"/>
          <p:cNvPicPr preferRelativeResize="0"/>
          <p:nvPr/>
        </p:nvPicPr>
        <p:blipFill rotWithShape="1">
          <a:blip r:embed="rId3">
            <a:alphaModFix/>
          </a:blip>
          <a:srcRect/>
          <a:stretch/>
        </p:blipFill>
        <p:spPr>
          <a:xfrm>
            <a:off x="8077200" y="4495800"/>
            <a:ext cx="2286000" cy="1843088"/>
          </a:xfrm>
          <a:prstGeom prst="rect">
            <a:avLst/>
          </a:prstGeom>
          <a:noFill/>
          <a:ln>
            <a:noFill/>
          </a:ln>
        </p:spPr>
      </p:pic>
      <p:sp>
        <p:nvSpPr>
          <p:cNvPr id="188" name="Google Shape;188;p7"/>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p:split orient="vert" dir="in"/>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8"/>
          <p:cNvSpPr/>
          <p:nvPr/>
        </p:nvSpPr>
        <p:spPr>
          <a:xfrm>
            <a:off x="2438400" y="5784851"/>
            <a:ext cx="7315200" cy="650875"/>
          </a:xfrm>
          <a:prstGeom prst="rect">
            <a:avLst/>
          </a:prstGeom>
          <a:solidFill>
            <a:srgbClr val="244582"/>
          </a:solidFill>
          <a:ln w="12700" cap="flat" cmpd="sng">
            <a:solidFill>
              <a:srgbClr val="663300"/>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3600">
                <a:solidFill>
                  <a:srgbClr val="FFFFFF"/>
                </a:solidFill>
                <a:latin typeface="Arial"/>
                <a:ea typeface="Arial"/>
                <a:cs typeface="Arial"/>
                <a:sym typeface="Arial"/>
              </a:rPr>
              <a:t>Land is </a:t>
            </a:r>
            <a:r>
              <a:rPr lang="en-US" sz="3600">
                <a:solidFill>
                  <a:srgbClr val="FFFF00"/>
                </a:solidFill>
                <a:latin typeface="Arial"/>
                <a:ea typeface="Arial"/>
                <a:cs typeface="Arial"/>
                <a:sym typeface="Arial"/>
              </a:rPr>
              <a:t>not</a:t>
            </a:r>
            <a:r>
              <a:rPr lang="en-US" sz="3600">
                <a:solidFill>
                  <a:srgbClr val="FFFFFF"/>
                </a:solidFill>
                <a:latin typeface="Arial"/>
                <a:ea typeface="Arial"/>
                <a:cs typeface="Arial"/>
                <a:sym typeface="Arial"/>
              </a:rPr>
              <a:t> depreciable.</a:t>
            </a:r>
            <a:endParaRPr/>
          </a:p>
        </p:txBody>
      </p:sp>
      <p:cxnSp>
        <p:nvCxnSpPr>
          <p:cNvPr id="194" name="Google Shape;194;p8"/>
          <p:cNvCxnSpPr/>
          <p:nvPr/>
        </p:nvCxnSpPr>
        <p:spPr>
          <a:xfrm>
            <a:off x="6019800" y="2033588"/>
            <a:ext cx="0" cy="53340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195" name="Google Shape;195;p8"/>
          <p:cNvCxnSpPr/>
          <p:nvPr/>
        </p:nvCxnSpPr>
        <p:spPr>
          <a:xfrm rot="10800000">
            <a:off x="6019800" y="4391025"/>
            <a:ext cx="0" cy="68580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196" name="Google Shape;196;p8"/>
          <p:cNvCxnSpPr/>
          <p:nvPr/>
        </p:nvCxnSpPr>
        <p:spPr>
          <a:xfrm rot="10800000" flipH="1">
            <a:off x="3733800" y="3838575"/>
            <a:ext cx="1066800" cy="45720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197" name="Google Shape;197;p8"/>
          <p:cNvCxnSpPr/>
          <p:nvPr/>
        </p:nvCxnSpPr>
        <p:spPr>
          <a:xfrm rot="10800000" flipH="1">
            <a:off x="7343776" y="2590800"/>
            <a:ext cx="1495425" cy="609600"/>
          </a:xfrm>
          <a:prstGeom prst="straightConnector1">
            <a:avLst/>
          </a:prstGeom>
          <a:noFill/>
          <a:ln w="50800" cap="flat" cmpd="sng">
            <a:solidFill>
              <a:srgbClr val="FF0000"/>
            </a:solidFill>
            <a:prstDash val="solid"/>
            <a:round/>
            <a:headEnd type="triangle" w="med" len="med"/>
            <a:tailEnd type="none" w="med" len="med"/>
          </a:ln>
          <a:effectLst>
            <a:outerShdw dist="35921" dir="2700000" algn="ctr" rotWithShape="0">
              <a:schemeClr val="dk2"/>
            </a:outerShdw>
          </a:effectLst>
        </p:spPr>
      </p:cxnSp>
      <p:cxnSp>
        <p:nvCxnSpPr>
          <p:cNvPr id="198" name="Google Shape;198;p8"/>
          <p:cNvCxnSpPr/>
          <p:nvPr/>
        </p:nvCxnSpPr>
        <p:spPr>
          <a:xfrm>
            <a:off x="3429000" y="2590800"/>
            <a:ext cx="1371600" cy="60960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199" name="Google Shape;199;p8"/>
          <p:cNvCxnSpPr/>
          <p:nvPr/>
        </p:nvCxnSpPr>
        <p:spPr>
          <a:xfrm>
            <a:off x="7343775" y="3810000"/>
            <a:ext cx="1447800" cy="457200"/>
          </a:xfrm>
          <a:prstGeom prst="straightConnector1">
            <a:avLst/>
          </a:prstGeom>
          <a:noFill/>
          <a:ln w="50800" cap="flat" cmpd="sng">
            <a:solidFill>
              <a:srgbClr val="FF0000"/>
            </a:solidFill>
            <a:prstDash val="solid"/>
            <a:round/>
            <a:headEnd type="triangle" w="med" len="med"/>
            <a:tailEnd type="none" w="med" len="med"/>
          </a:ln>
          <a:effectLst>
            <a:outerShdw dist="35921" dir="2700000" algn="ctr" rotWithShape="0">
              <a:schemeClr val="dk2"/>
            </a:outerShdw>
          </a:effectLst>
        </p:spPr>
      </p:cxnSp>
      <p:sp>
        <p:nvSpPr>
          <p:cNvPr id="200" name="Google Shape;200;p8"/>
          <p:cNvSpPr/>
          <p:nvPr/>
        </p:nvSpPr>
        <p:spPr>
          <a:xfrm>
            <a:off x="2003426" y="2101851"/>
            <a:ext cx="1484313" cy="828675"/>
          </a:xfrm>
          <a:prstGeom prst="rect">
            <a:avLst/>
          </a:prstGeom>
          <a:solidFill>
            <a:srgbClr val="FFFFCC"/>
          </a:solidFill>
          <a:ln w="12700" cap="flat" cmpd="sng">
            <a:solidFill>
              <a:srgbClr val="663300"/>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Purchase</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price</a:t>
            </a:r>
            <a:endParaRPr/>
          </a:p>
        </p:txBody>
      </p:sp>
      <p:sp>
        <p:nvSpPr>
          <p:cNvPr id="201" name="Google Shape;201;p8"/>
          <p:cNvSpPr/>
          <p:nvPr/>
        </p:nvSpPr>
        <p:spPr>
          <a:xfrm>
            <a:off x="1716089" y="3733801"/>
            <a:ext cx="1963737" cy="828675"/>
          </a:xfrm>
          <a:prstGeom prst="rect">
            <a:avLst/>
          </a:prstGeom>
          <a:solidFill>
            <a:srgbClr val="FFFFCC"/>
          </a:solidFill>
          <a:ln w="12700" cap="flat" cmpd="sng">
            <a:solidFill>
              <a:srgbClr val="663300"/>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Real estate</a:t>
            </a:r>
            <a:endParaRPr/>
          </a:p>
          <a:p>
            <a:pPr marL="0" marR="0" lvl="0" indent="0" algn="ctr" rtl="0">
              <a:spcBef>
                <a:spcPts val="0"/>
              </a:spcBef>
              <a:spcAft>
                <a:spcPts val="0"/>
              </a:spcAft>
              <a:buNone/>
            </a:pPr>
            <a:r>
              <a:rPr lang="en-US" sz="2400">
                <a:solidFill>
                  <a:srgbClr val="862110"/>
                </a:solidFill>
                <a:latin typeface="Arial"/>
                <a:ea typeface="Arial"/>
                <a:cs typeface="Arial"/>
                <a:sym typeface="Arial"/>
              </a:rPr>
              <a:t>commissions</a:t>
            </a:r>
            <a:endParaRPr/>
          </a:p>
        </p:txBody>
      </p:sp>
      <p:sp>
        <p:nvSpPr>
          <p:cNvPr id="202" name="Google Shape;202;p8"/>
          <p:cNvSpPr/>
          <p:nvPr/>
        </p:nvSpPr>
        <p:spPr>
          <a:xfrm>
            <a:off x="4121150" y="1566864"/>
            <a:ext cx="3613150" cy="458787"/>
          </a:xfrm>
          <a:prstGeom prst="rect">
            <a:avLst/>
          </a:prstGeom>
          <a:solidFill>
            <a:srgbClr val="FFFFCC"/>
          </a:solidFill>
          <a:ln w="12700" cap="flat" cmpd="sng">
            <a:solidFill>
              <a:srgbClr val="663300"/>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Title insurance premiums</a:t>
            </a:r>
            <a:endParaRPr/>
          </a:p>
        </p:txBody>
      </p:sp>
      <p:sp>
        <p:nvSpPr>
          <p:cNvPr id="203" name="Google Shape;203;p8"/>
          <p:cNvSpPr/>
          <p:nvPr/>
        </p:nvSpPr>
        <p:spPr>
          <a:xfrm>
            <a:off x="8697913" y="2182814"/>
            <a:ext cx="1657350" cy="459100"/>
          </a:xfrm>
          <a:prstGeom prst="rect">
            <a:avLst/>
          </a:prstGeom>
          <a:solidFill>
            <a:srgbClr val="FFFFCC"/>
          </a:solidFill>
          <a:ln w="12700" cap="flat" cmpd="sng">
            <a:solidFill>
              <a:srgbClr val="663300"/>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dirty="0">
                <a:solidFill>
                  <a:srgbClr val="862110"/>
                </a:solidFill>
                <a:latin typeface="Arial"/>
                <a:ea typeface="Arial"/>
                <a:cs typeface="Arial"/>
                <a:sym typeface="Arial"/>
              </a:rPr>
              <a:t>taxes</a:t>
            </a:r>
            <a:endParaRPr dirty="0"/>
          </a:p>
        </p:txBody>
      </p:sp>
      <p:sp>
        <p:nvSpPr>
          <p:cNvPr id="204" name="Google Shape;204;p8"/>
          <p:cNvSpPr/>
          <p:nvPr/>
        </p:nvSpPr>
        <p:spPr>
          <a:xfrm>
            <a:off x="8748714" y="3733801"/>
            <a:ext cx="1552575" cy="828675"/>
          </a:xfrm>
          <a:prstGeom prst="rect">
            <a:avLst/>
          </a:prstGeom>
          <a:solidFill>
            <a:srgbClr val="FFFFCC"/>
          </a:solidFill>
          <a:ln w="12700" cap="flat" cmpd="sng">
            <a:solidFill>
              <a:srgbClr val="663300"/>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Surveying</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fees</a:t>
            </a:r>
            <a:endParaRPr/>
          </a:p>
        </p:txBody>
      </p:sp>
      <p:sp>
        <p:nvSpPr>
          <p:cNvPr id="205" name="Google Shape;205;p8"/>
          <p:cNvSpPr/>
          <p:nvPr/>
        </p:nvSpPr>
        <p:spPr>
          <a:xfrm>
            <a:off x="3849688" y="4914900"/>
            <a:ext cx="4157662" cy="458788"/>
          </a:xfrm>
          <a:prstGeom prst="rect">
            <a:avLst/>
          </a:prstGeom>
          <a:solidFill>
            <a:srgbClr val="FFFFCC"/>
          </a:solidFill>
          <a:ln w="12700" cap="flat" cmpd="sng">
            <a:solidFill>
              <a:srgbClr val="663300"/>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Title search and transfer fees</a:t>
            </a:r>
            <a:endParaRPr/>
          </a:p>
        </p:txBody>
      </p:sp>
      <p:sp>
        <p:nvSpPr>
          <p:cNvPr id="206" name="Google Shape;206;p8"/>
          <p:cNvSpPr txBox="1">
            <a:spLocks noGrp="1"/>
          </p:cNvSpPr>
          <p:nvPr>
            <p:ph type="title"/>
          </p:nvPr>
        </p:nvSpPr>
        <p:spPr>
          <a:xfrm>
            <a:off x="406400" y="-26988"/>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Land</a:t>
            </a:r>
            <a:endParaRPr/>
          </a:p>
        </p:txBody>
      </p:sp>
      <p:pic>
        <p:nvPicPr>
          <p:cNvPr id="207" name="Google Shape;207;p8" descr="j0286717"/>
          <p:cNvPicPr preferRelativeResize="0"/>
          <p:nvPr/>
        </p:nvPicPr>
        <p:blipFill rotWithShape="1">
          <a:blip r:embed="rId3">
            <a:alphaModFix/>
          </a:blip>
          <a:srcRect/>
          <a:stretch/>
        </p:blipFill>
        <p:spPr>
          <a:xfrm>
            <a:off x="5257800" y="2895600"/>
            <a:ext cx="1524000" cy="1123950"/>
          </a:xfrm>
          <a:prstGeom prst="rect">
            <a:avLst/>
          </a:prstGeom>
          <a:noFill/>
          <a:ln>
            <a:noFill/>
          </a:ln>
        </p:spPr>
      </p:pic>
      <p:sp>
        <p:nvSpPr>
          <p:cNvPr id="208" name="Google Shape;208;p8"/>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p:split orient="vert" dir="in"/>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9"/>
          <p:cNvSpPr txBox="1">
            <a:spLocks noGrp="1"/>
          </p:cNvSpPr>
          <p:nvPr>
            <p:ph type="title"/>
          </p:nvPr>
        </p:nvSpPr>
        <p:spPr>
          <a:xfrm>
            <a:off x="406400" y="-762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Land Improvements</a:t>
            </a:r>
            <a:endParaRPr/>
          </a:p>
        </p:txBody>
      </p:sp>
      <p:sp>
        <p:nvSpPr>
          <p:cNvPr id="214" name="Google Shape;214;p9"/>
          <p:cNvSpPr txBox="1"/>
          <p:nvPr/>
        </p:nvSpPr>
        <p:spPr>
          <a:xfrm>
            <a:off x="1905000" y="1905000"/>
            <a:ext cx="8305800" cy="1066800"/>
          </a:xfrm>
          <a:prstGeom prst="rect">
            <a:avLst/>
          </a:prstGeom>
          <a:solidFill>
            <a:schemeClr val="accent2"/>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a:solidFill>
                  <a:srgbClr val="000000"/>
                </a:solidFill>
                <a:latin typeface="Calibri"/>
                <a:ea typeface="Calibri"/>
                <a:cs typeface="Calibri"/>
                <a:sym typeface="Calibri"/>
              </a:rPr>
              <a:t>Parking lots, driveways, fences, walks, shrubs, and lighting systems.</a:t>
            </a:r>
            <a:endParaRPr/>
          </a:p>
        </p:txBody>
      </p:sp>
      <p:sp>
        <p:nvSpPr>
          <p:cNvPr id="215" name="Google Shape;215;p9"/>
          <p:cNvSpPr/>
          <p:nvPr/>
        </p:nvSpPr>
        <p:spPr>
          <a:xfrm>
            <a:off x="3886200" y="3505200"/>
            <a:ext cx="4343400" cy="2438400"/>
          </a:xfrm>
          <a:prstGeom prst="ellipse">
            <a:avLst/>
          </a:prstGeom>
          <a:solidFill>
            <a:srgbClr val="E65C01"/>
          </a:solid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3200">
                <a:solidFill>
                  <a:srgbClr val="FFFFFF"/>
                </a:solidFill>
                <a:latin typeface="Calibri"/>
                <a:ea typeface="Calibri"/>
                <a:cs typeface="Calibri"/>
                <a:sym typeface="Calibri"/>
              </a:rPr>
              <a:t>Depreciate</a:t>
            </a:r>
            <a:br>
              <a:rPr lang="en-US" sz="3200">
                <a:solidFill>
                  <a:srgbClr val="FFFFFF"/>
                </a:solidFill>
                <a:latin typeface="Calibri"/>
                <a:ea typeface="Calibri"/>
                <a:cs typeface="Calibri"/>
                <a:sym typeface="Calibri"/>
              </a:rPr>
            </a:br>
            <a:r>
              <a:rPr lang="en-US" sz="3200">
                <a:solidFill>
                  <a:srgbClr val="FFFFFF"/>
                </a:solidFill>
                <a:latin typeface="Calibri"/>
                <a:ea typeface="Calibri"/>
                <a:cs typeface="Calibri"/>
                <a:sym typeface="Calibri"/>
              </a:rPr>
              <a:t>over useful life of improvements.</a:t>
            </a:r>
            <a:endParaRPr/>
          </a:p>
        </p:txBody>
      </p:sp>
      <p:sp>
        <p:nvSpPr>
          <p:cNvPr id="216" name="Google Shape;216;p9"/>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p:strips dir="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cxnSp>
        <p:nvCxnSpPr>
          <p:cNvPr id="221" name="Google Shape;221;p10"/>
          <p:cNvCxnSpPr/>
          <p:nvPr/>
        </p:nvCxnSpPr>
        <p:spPr>
          <a:xfrm rot="10800000">
            <a:off x="7467600" y="3886200"/>
            <a:ext cx="533400" cy="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222" name="Google Shape;222;p10"/>
          <p:cNvCxnSpPr/>
          <p:nvPr/>
        </p:nvCxnSpPr>
        <p:spPr>
          <a:xfrm rot="10800000" flipH="1">
            <a:off x="7162800" y="2209800"/>
            <a:ext cx="1524000" cy="762000"/>
          </a:xfrm>
          <a:prstGeom prst="straightConnector1">
            <a:avLst/>
          </a:prstGeom>
          <a:noFill/>
          <a:ln w="50800" cap="flat" cmpd="sng">
            <a:solidFill>
              <a:srgbClr val="FF0000"/>
            </a:solidFill>
            <a:prstDash val="solid"/>
            <a:round/>
            <a:headEnd type="triangle" w="med" len="med"/>
            <a:tailEnd type="none" w="med" len="med"/>
          </a:ln>
          <a:effectLst>
            <a:outerShdw dist="35921" dir="2700000" algn="ctr" rotWithShape="0">
              <a:schemeClr val="dk2"/>
            </a:outerShdw>
          </a:effectLst>
        </p:spPr>
      </p:cxnSp>
      <p:cxnSp>
        <p:nvCxnSpPr>
          <p:cNvPr id="223" name="Google Shape;223;p10"/>
          <p:cNvCxnSpPr/>
          <p:nvPr/>
        </p:nvCxnSpPr>
        <p:spPr>
          <a:xfrm>
            <a:off x="5181600" y="2438400"/>
            <a:ext cx="685800" cy="60960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224" name="Google Shape;224;p10"/>
          <p:cNvCxnSpPr/>
          <p:nvPr/>
        </p:nvCxnSpPr>
        <p:spPr>
          <a:xfrm rot="10800000">
            <a:off x="6096000" y="4953000"/>
            <a:ext cx="0" cy="60960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225" name="Google Shape;225;p10"/>
          <p:cNvCxnSpPr/>
          <p:nvPr/>
        </p:nvCxnSpPr>
        <p:spPr>
          <a:xfrm>
            <a:off x="3733800" y="4008438"/>
            <a:ext cx="1143000" cy="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sp>
        <p:nvSpPr>
          <p:cNvPr id="226" name="Google Shape;226;p10"/>
          <p:cNvSpPr/>
          <p:nvPr/>
        </p:nvSpPr>
        <p:spPr>
          <a:xfrm>
            <a:off x="2209800" y="1828800"/>
            <a:ext cx="3105150" cy="831850"/>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Cost of purchase or construction</a:t>
            </a:r>
            <a:endParaRPr/>
          </a:p>
        </p:txBody>
      </p:sp>
      <p:sp>
        <p:nvSpPr>
          <p:cNvPr id="227" name="Google Shape;227;p10"/>
          <p:cNvSpPr/>
          <p:nvPr/>
        </p:nvSpPr>
        <p:spPr>
          <a:xfrm>
            <a:off x="2095501" y="3592514"/>
            <a:ext cx="1604963" cy="828675"/>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Brokerage</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fees</a:t>
            </a:r>
            <a:endParaRPr/>
          </a:p>
        </p:txBody>
      </p:sp>
      <p:sp>
        <p:nvSpPr>
          <p:cNvPr id="228" name="Google Shape;228;p10"/>
          <p:cNvSpPr/>
          <p:nvPr/>
        </p:nvSpPr>
        <p:spPr>
          <a:xfrm>
            <a:off x="5562601" y="5486400"/>
            <a:ext cx="987425" cy="458788"/>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Taxes</a:t>
            </a:r>
            <a:endParaRPr/>
          </a:p>
        </p:txBody>
      </p:sp>
      <p:sp>
        <p:nvSpPr>
          <p:cNvPr id="229" name="Google Shape;229;p10"/>
          <p:cNvSpPr/>
          <p:nvPr/>
        </p:nvSpPr>
        <p:spPr>
          <a:xfrm>
            <a:off x="8355013" y="1954214"/>
            <a:ext cx="1420812" cy="458787"/>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Title fees</a:t>
            </a:r>
            <a:endParaRPr/>
          </a:p>
        </p:txBody>
      </p:sp>
      <p:sp>
        <p:nvSpPr>
          <p:cNvPr id="230" name="Google Shape;230;p10"/>
          <p:cNvSpPr/>
          <p:nvPr/>
        </p:nvSpPr>
        <p:spPr>
          <a:xfrm>
            <a:off x="8016875" y="3617914"/>
            <a:ext cx="1995488" cy="458787"/>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Attorney fees</a:t>
            </a:r>
            <a:endParaRPr/>
          </a:p>
        </p:txBody>
      </p:sp>
      <p:sp>
        <p:nvSpPr>
          <p:cNvPr id="231" name="Google Shape;231;p10"/>
          <p:cNvSpPr txBox="1">
            <a:spLocks noGrp="1"/>
          </p:cNvSpPr>
          <p:nvPr>
            <p:ph type="title"/>
          </p:nvPr>
        </p:nvSpPr>
        <p:spPr>
          <a:xfrm>
            <a:off x="470694" y="-13493"/>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Buildings</a:t>
            </a:r>
            <a:endParaRPr/>
          </a:p>
        </p:txBody>
      </p:sp>
      <p:pic>
        <p:nvPicPr>
          <p:cNvPr id="232" name="Google Shape;232;p10" descr="j0150022"/>
          <p:cNvPicPr preferRelativeResize="0"/>
          <p:nvPr/>
        </p:nvPicPr>
        <p:blipFill rotWithShape="1">
          <a:blip r:embed="rId3">
            <a:alphaModFix/>
          </a:blip>
          <a:srcRect/>
          <a:stretch/>
        </p:blipFill>
        <p:spPr>
          <a:xfrm>
            <a:off x="5029200" y="3124200"/>
            <a:ext cx="2262188" cy="1695450"/>
          </a:xfrm>
          <a:prstGeom prst="rect">
            <a:avLst/>
          </a:prstGeom>
          <a:noFill/>
          <a:ln>
            <a:noFill/>
          </a:ln>
        </p:spPr>
      </p:pic>
      <p:sp>
        <p:nvSpPr>
          <p:cNvPr id="233" name="Google Shape;233;p10"/>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p:zoom dir="in"/>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cxnSp>
        <p:nvCxnSpPr>
          <p:cNvPr id="238" name="Google Shape;238;p11"/>
          <p:cNvCxnSpPr/>
          <p:nvPr/>
        </p:nvCxnSpPr>
        <p:spPr>
          <a:xfrm rot="10800000">
            <a:off x="7537450" y="4008438"/>
            <a:ext cx="533400" cy="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239" name="Google Shape;239;p11"/>
          <p:cNvCxnSpPr/>
          <p:nvPr/>
        </p:nvCxnSpPr>
        <p:spPr>
          <a:xfrm rot="10800000">
            <a:off x="7086600" y="5105400"/>
            <a:ext cx="1066800" cy="53340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240" name="Google Shape;240;p11"/>
          <p:cNvCxnSpPr/>
          <p:nvPr/>
        </p:nvCxnSpPr>
        <p:spPr>
          <a:xfrm rot="10800000" flipH="1">
            <a:off x="7010400" y="2667000"/>
            <a:ext cx="838200" cy="381000"/>
          </a:xfrm>
          <a:prstGeom prst="straightConnector1">
            <a:avLst/>
          </a:prstGeom>
          <a:noFill/>
          <a:ln w="50800" cap="flat" cmpd="sng">
            <a:solidFill>
              <a:srgbClr val="FF0000"/>
            </a:solidFill>
            <a:prstDash val="solid"/>
            <a:round/>
            <a:headEnd type="triangle" w="med" len="med"/>
            <a:tailEnd type="none" w="med" len="med"/>
          </a:ln>
          <a:effectLst>
            <a:outerShdw dist="35921" dir="2700000" algn="ctr" rotWithShape="0">
              <a:schemeClr val="dk2"/>
            </a:outerShdw>
          </a:effectLst>
        </p:spPr>
      </p:cxnSp>
      <p:cxnSp>
        <p:nvCxnSpPr>
          <p:cNvPr id="241" name="Google Shape;241;p11"/>
          <p:cNvCxnSpPr/>
          <p:nvPr/>
        </p:nvCxnSpPr>
        <p:spPr>
          <a:xfrm>
            <a:off x="3657600" y="2514600"/>
            <a:ext cx="1371600" cy="60960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242" name="Google Shape;242;p11"/>
          <p:cNvCxnSpPr/>
          <p:nvPr/>
        </p:nvCxnSpPr>
        <p:spPr>
          <a:xfrm rot="10800000" flipH="1">
            <a:off x="3276600" y="4267200"/>
            <a:ext cx="1371600" cy="68580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sp>
        <p:nvSpPr>
          <p:cNvPr id="243" name="Google Shape;243;p11"/>
          <p:cNvSpPr/>
          <p:nvPr/>
        </p:nvSpPr>
        <p:spPr>
          <a:xfrm>
            <a:off x="2387601" y="2182814"/>
            <a:ext cx="1484313" cy="828675"/>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Purchase</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price</a:t>
            </a:r>
            <a:endParaRPr/>
          </a:p>
        </p:txBody>
      </p:sp>
      <p:sp>
        <p:nvSpPr>
          <p:cNvPr id="244" name="Google Shape;244;p11"/>
          <p:cNvSpPr/>
          <p:nvPr/>
        </p:nvSpPr>
        <p:spPr>
          <a:xfrm>
            <a:off x="1835150" y="4953001"/>
            <a:ext cx="2427288" cy="1196975"/>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Installing,</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assembling, and</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testing</a:t>
            </a:r>
            <a:endParaRPr/>
          </a:p>
        </p:txBody>
      </p:sp>
      <p:sp>
        <p:nvSpPr>
          <p:cNvPr id="245" name="Google Shape;245;p11"/>
          <p:cNvSpPr/>
          <p:nvPr/>
        </p:nvSpPr>
        <p:spPr>
          <a:xfrm>
            <a:off x="7881938" y="5192714"/>
            <a:ext cx="2324100" cy="828675"/>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Insurance while</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in transit</a:t>
            </a:r>
            <a:endParaRPr/>
          </a:p>
        </p:txBody>
      </p:sp>
      <p:sp>
        <p:nvSpPr>
          <p:cNvPr id="246" name="Google Shape;246;p11"/>
          <p:cNvSpPr/>
          <p:nvPr/>
        </p:nvSpPr>
        <p:spPr>
          <a:xfrm>
            <a:off x="7742239" y="2411414"/>
            <a:ext cx="987425" cy="458787"/>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Taxes</a:t>
            </a:r>
            <a:endParaRPr/>
          </a:p>
        </p:txBody>
      </p:sp>
      <p:sp>
        <p:nvSpPr>
          <p:cNvPr id="247" name="Google Shape;247;p11"/>
          <p:cNvSpPr/>
          <p:nvPr/>
        </p:nvSpPr>
        <p:spPr>
          <a:xfrm>
            <a:off x="8096251" y="3592514"/>
            <a:ext cx="2157413" cy="828675"/>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Transportation</a:t>
            </a:r>
            <a:endParaRPr/>
          </a:p>
          <a:p>
            <a:pPr marL="0" marR="0" lvl="0" indent="0" algn="ctr" rtl="0">
              <a:spcBef>
                <a:spcPts val="0"/>
              </a:spcBef>
              <a:spcAft>
                <a:spcPts val="0"/>
              </a:spcAft>
              <a:buNone/>
            </a:pPr>
            <a:r>
              <a:rPr lang="en-US" sz="2400">
                <a:solidFill>
                  <a:srgbClr val="862110"/>
                </a:solidFill>
                <a:latin typeface="Arial"/>
                <a:ea typeface="Arial"/>
                <a:cs typeface="Arial"/>
                <a:sym typeface="Arial"/>
              </a:rPr>
              <a:t>charges</a:t>
            </a:r>
            <a:endParaRPr/>
          </a:p>
        </p:txBody>
      </p:sp>
      <p:sp>
        <p:nvSpPr>
          <p:cNvPr id="248" name="Google Shape;248;p11"/>
          <p:cNvSpPr txBox="1">
            <a:spLocks noGrp="1"/>
          </p:cNvSpPr>
          <p:nvPr>
            <p:ph type="title"/>
          </p:nvPr>
        </p:nvSpPr>
        <p:spPr>
          <a:xfrm>
            <a:off x="406400" y="-90486"/>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Machinery and Equipment</a:t>
            </a:r>
            <a:endParaRPr/>
          </a:p>
        </p:txBody>
      </p:sp>
      <p:pic>
        <p:nvPicPr>
          <p:cNvPr id="249" name="Google Shape;249;p11" descr="IN00083_"/>
          <p:cNvPicPr preferRelativeResize="0"/>
          <p:nvPr/>
        </p:nvPicPr>
        <p:blipFill rotWithShape="1">
          <a:blip r:embed="rId3">
            <a:alphaModFix/>
          </a:blip>
          <a:srcRect/>
          <a:stretch/>
        </p:blipFill>
        <p:spPr>
          <a:xfrm>
            <a:off x="4724400" y="3048000"/>
            <a:ext cx="2667000" cy="1930400"/>
          </a:xfrm>
          <a:prstGeom prst="rect">
            <a:avLst/>
          </a:prstGeom>
          <a:noFill/>
          <a:ln>
            <a:noFill/>
          </a:ln>
        </p:spPr>
      </p:pic>
      <p:sp>
        <p:nvSpPr>
          <p:cNvPr id="250" name="Google Shape;250;p11"/>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1</a:t>
            </a:r>
            <a:endParaRPr/>
          </a:p>
        </p:txBody>
      </p:sp>
    </p:spTree>
  </p:cSld>
  <p:clrMapOvr>
    <a:masterClrMapping/>
  </p:clrMapOvr>
  <p:transition>
    <p:zoom dir="in"/>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12"/>
          <p:cNvSpPr txBox="1">
            <a:spLocks noGrp="1"/>
          </p:cNvSpPr>
          <p:nvPr>
            <p:ph type="title"/>
          </p:nvPr>
        </p:nvSpPr>
        <p:spPr>
          <a:xfrm>
            <a:off x="406400" y="-381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Lump-Sum Asset Purchase</a:t>
            </a:r>
            <a:endParaRPr/>
          </a:p>
        </p:txBody>
      </p:sp>
      <p:sp>
        <p:nvSpPr>
          <p:cNvPr id="256" name="Google Shape;256;p12"/>
          <p:cNvSpPr txBox="1">
            <a:spLocks noGrp="1"/>
          </p:cNvSpPr>
          <p:nvPr>
            <p:ph type="body" idx="4294967295"/>
          </p:nvPr>
        </p:nvSpPr>
        <p:spPr>
          <a:xfrm>
            <a:off x="1828800" y="2525714"/>
            <a:ext cx="8534400" cy="1876425"/>
          </a:xfrm>
          <a:prstGeom prst="rect">
            <a:avLst/>
          </a:prstGeom>
          <a:solidFill>
            <a:srgbClr val="EA6D59"/>
          </a:solidFill>
          <a:ln w="12700" cap="flat" cmpd="sng">
            <a:solidFill>
              <a:schemeClr val="dk1"/>
            </a:solidFill>
            <a:prstDash val="solid"/>
            <a:round/>
            <a:headEnd type="none" w="sm" len="sm"/>
            <a:tailEnd type="none" w="sm" len="sm"/>
          </a:ln>
          <a:effectLst>
            <a:outerShdw dist="35921" dir="2700000" algn="ctr" rotWithShape="0">
              <a:schemeClr val="dk2"/>
            </a:outerShdw>
          </a:effectLst>
        </p:spPr>
        <p:txBody>
          <a:bodyPr spcFirstLastPara="1" wrap="square" lIns="90475" tIns="44450" rIns="90475" bIns="44450" anchor="t" anchorCtr="0">
            <a:noAutofit/>
          </a:bodyPr>
          <a:lstStyle/>
          <a:p>
            <a:pPr marL="0" lvl="0" indent="0" algn="l" rtl="0">
              <a:spcBef>
                <a:spcPts val="0"/>
              </a:spcBef>
              <a:spcAft>
                <a:spcPts val="0"/>
              </a:spcAft>
              <a:buClr>
                <a:schemeClr val="dk1"/>
              </a:buClr>
              <a:buSzPts val="1800"/>
              <a:buNone/>
            </a:pPr>
            <a:r>
              <a:rPr lang="en-US" sz="2400">
                <a:solidFill>
                  <a:schemeClr val="dk1"/>
                </a:solidFill>
                <a:latin typeface="Calibri"/>
                <a:ea typeface="Calibri"/>
                <a:cs typeface="Calibri"/>
                <a:sym typeface="Calibri"/>
              </a:rPr>
              <a:t>CarMax </a:t>
            </a:r>
            <a:r>
              <a:rPr lang="en-US" sz="2400">
                <a:solidFill>
                  <a:schemeClr val="dk1"/>
                </a:solidFill>
                <a:latin typeface="Arial"/>
                <a:ea typeface="Arial"/>
                <a:cs typeface="Arial"/>
                <a:sym typeface="Arial"/>
              </a:rPr>
              <a:t>paid $90,000 cash to acquire a group of items consisting of land appraised at $30,000, land improvements appraised at $10,000, and a building appraised at $60,000. The $90,000 cost will be allocated on the basis of appraised values as shown:</a:t>
            </a:r>
            <a:endParaRPr/>
          </a:p>
        </p:txBody>
      </p:sp>
      <p:sp>
        <p:nvSpPr>
          <p:cNvPr id="257" name="Google Shape;257;p12"/>
          <p:cNvSpPr txBox="1"/>
          <p:nvPr/>
        </p:nvSpPr>
        <p:spPr>
          <a:xfrm>
            <a:off x="1828800" y="1524001"/>
            <a:ext cx="8458200" cy="830263"/>
          </a:xfrm>
          <a:prstGeom prst="rect">
            <a:avLst/>
          </a:prstGeom>
          <a:solidFill>
            <a:srgbClr val="FFFFCC"/>
          </a:solidFill>
          <a:ln w="9525"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rgbClr val="663300"/>
                </a:solidFill>
                <a:latin typeface="Arial"/>
                <a:ea typeface="Arial"/>
                <a:cs typeface="Arial"/>
                <a:sym typeface="Arial"/>
              </a:rPr>
              <a:t>The total cost of a combined purchase of land and building is separated on the basis of their </a:t>
            </a:r>
            <a:r>
              <a:rPr lang="en-US" sz="2400">
                <a:solidFill>
                  <a:srgbClr val="0033CC"/>
                </a:solidFill>
                <a:latin typeface="Arial"/>
                <a:ea typeface="Arial"/>
                <a:cs typeface="Arial"/>
                <a:sym typeface="Arial"/>
              </a:rPr>
              <a:t>relative fair market values</a:t>
            </a:r>
            <a:r>
              <a:rPr lang="en-US" sz="2400">
                <a:solidFill>
                  <a:srgbClr val="663300"/>
                </a:solidFill>
                <a:latin typeface="Arial"/>
                <a:ea typeface="Arial"/>
                <a:cs typeface="Arial"/>
                <a:sym typeface="Arial"/>
              </a:rPr>
              <a:t>.</a:t>
            </a:r>
            <a:endParaRPr/>
          </a:p>
        </p:txBody>
      </p:sp>
      <p:pic>
        <p:nvPicPr>
          <p:cNvPr id="258" name="Google Shape;258;p12" descr="Lump-sum purchase.png"/>
          <p:cNvPicPr preferRelativeResize="0"/>
          <p:nvPr/>
        </p:nvPicPr>
        <p:blipFill rotWithShape="1">
          <a:blip r:embed="rId3">
            <a:alphaModFix/>
          </a:blip>
          <a:srcRect/>
          <a:stretch/>
        </p:blipFill>
        <p:spPr>
          <a:xfrm>
            <a:off x="1752601" y="4572000"/>
            <a:ext cx="8666163" cy="1752600"/>
          </a:xfrm>
          <a:prstGeom prst="rect">
            <a:avLst/>
          </a:prstGeom>
          <a:noFill/>
          <a:ln>
            <a:noFill/>
          </a:ln>
        </p:spPr>
      </p:pic>
      <p:sp>
        <p:nvSpPr>
          <p:cNvPr id="259" name="Google Shape;259;p12"/>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Tree>
  </p:cSld>
  <p:clrMapOvr>
    <a:masterClrMapping/>
  </p:clrMapOvr>
  <p:transition spd="med">
    <p:zo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13"/>
          <p:cNvSpPr/>
          <p:nvPr/>
        </p:nvSpPr>
        <p:spPr>
          <a:xfrm>
            <a:off x="5562600" y="2971800"/>
            <a:ext cx="1017588" cy="1143000"/>
          </a:xfrm>
          <a:custGeom>
            <a:avLst/>
            <a:gdLst/>
            <a:ahLst/>
            <a:cxnLst/>
            <a:rect l="l" t="t" r="r" b="b"/>
            <a:pathLst>
              <a:path w="625" h="529" extrusionOk="0">
                <a:moveTo>
                  <a:pt x="348" y="418"/>
                </a:moveTo>
                <a:lnTo>
                  <a:pt x="347" y="381"/>
                </a:lnTo>
                <a:lnTo>
                  <a:pt x="339" y="334"/>
                </a:lnTo>
                <a:lnTo>
                  <a:pt x="328" y="288"/>
                </a:lnTo>
                <a:lnTo>
                  <a:pt x="310" y="245"/>
                </a:lnTo>
                <a:lnTo>
                  <a:pt x="290" y="203"/>
                </a:lnTo>
                <a:lnTo>
                  <a:pt x="268" y="163"/>
                </a:lnTo>
                <a:lnTo>
                  <a:pt x="240" y="126"/>
                </a:lnTo>
                <a:lnTo>
                  <a:pt x="210" y="94"/>
                </a:lnTo>
                <a:lnTo>
                  <a:pt x="177" y="66"/>
                </a:lnTo>
                <a:lnTo>
                  <a:pt x="141" y="43"/>
                </a:lnTo>
                <a:lnTo>
                  <a:pt x="103" y="24"/>
                </a:lnTo>
                <a:lnTo>
                  <a:pt x="63" y="10"/>
                </a:lnTo>
                <a:lnTo>
                  <a:pt x="0" y="0"/>
                </a:lnTo>
                <a:lnTo>
                  <a:pt x="17" y="0"/>
                </a:lnTo>
                <a:lnTo>
                  <a:pt x="101" y="9"/>
                </a:lnTo>
                <a:lnTo>
                  <a:pt x="154" y="21"/>
                </a:lnTo>
                <a:lnTo>
                  <a:pt x="207" y="37"/>
                </a:lnTo>
                <a:lnTo>
                  <a:pt x="256" y="57"/>
                </a:lnTo>
                <a:lnTo>
                  <a:pt x="303" y="81"/>
                </a:lnTo>
                <a:lnTo>
                  <a:pt x="348" y="108"/>
                </a:lnTo>
                <a:lnTo>
                  <a:pt x="388" y="139"/>
                </a:lnTo>
                <a:lnTo>
                  <a:pt x="424" y="172"/>
                </a:lnTo>
                <a:lnTo>
                  <a:pt x="454" y="209"/>
                </a:lnTo>
                <a:lnTo>
                  <a:pt x="483" y="249"/>
                </a:lnTo>
                <a:lnTo>
                  <a:pt x="504" y="290"/>
                </a:lnTo>
                <a:lnTo>
                  <a:pt x="520" y="332"/>
                </a:lnTo>
                <a:lnTo>
                  <a:pt x="530" y="374"/>
                </a:lnTo>
                <a:lnTo>
                  <a:pt x="537" y="418"/>
                </a:lnTo>
                <a:lnTo>
                  <a:pt x="624" y="419"/>
                </a:lnTo>
                <a:lnTo>
                  <a:pt x="441" y="528"/>
                </a:lnTo>
                <a:lnTo>
                  <a:pt x="256" y="419"/>
                </a:lnTo>
                <a:lnTo>
                  <a:pt x="348" y="418"/>
                </a:lnTo>
              </a:path>
            </a:pathLst>
          </a:custGeom>
          <a:solidFill>
            <a:srgbClr val="FF0000"/>
          </a:solidFill>
          <a:ln w="12700" cap="rnd" cmpd="sng">
            <a:solidFill>
              <a:schemeClr val="dk1"/>
            </a:solidFill>
            <a:prstDash val="solid"/>
            <a:round/>
            <a:headEnd type="none" w="sm" len="sm"/>
            <a:tailEnd type="none" w="sm" len="sm"/>
          </a:ln>
          <a:effectLst>
            <a:outerShdw dist="35921" dir="2700000" algn="ctr" rotWithShape="0">
              <a:schemeClr val="dk2"/>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265" name="Google Shape;265;p13"/>
          <p:cNvSpPr/>
          <p:nvPr/>
        </p:nvSpPr>
        <p:spPr>
          <a:xfrm>
            <a:off x="1828800" y="1981200"/>
            <a:ext cx="8343900" cy="1377950"/>
          </a:xfrm>
          <a:prstGeom prst="rect">
            <a:avLst/>
          </a:prstGeom>
          <a:solidFill>
            <a:srgbClr val="FFE635"/>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lnSpc>
                <a:spcPct val="90000"/>
              </a:lnSpc>
              <a:spcBef>
                <a:spcPts val="0"/>
              </a:spcBef>
              <a:spcAft>
                <a:spcPts val="0"/>
              </a:spcAft>
              <a:buNone/>
            </a:pPr>
            <a:r>
              <a:rPr lang="en-US" sz="3100">
                <a:solidFill>
                  <a:srgbClr val="862110"/>
                </a:solidFill>
                <a:latin typeface="Arial"/>
                <a:ea typeface="Arial"/>
                <a:cs typeface="Arial"/>
                <a:sym typeface="Arial"/>
              </a:rPr>
              <a:t>Depreciation is the process of allocating the cost of a plant asset to expense in the accounting periods benefiting from its use. </a:t>
            </a:r>
            <a:endParaRPr/>
          </a:p>
        </p:txBody>
      </p:sp>
      <p:grpSp>
        <p:nvGrpSpPr>
          <p:cNvPr id="266" name="Google Shape;266;p13"/>
          <p:cNvGrpSpPr/>
          <p:nvPr/>
        </p:nvGrpSpPr>
        <p:grpSpPr>
          <a:xfrm>
            <a:off x="4976813" y="4175127"/>
            <a:ext cx="2286000" cy="992188"/>
            <a:chOff x="2175" y="2977"/>
            <a:chExt cx="1440" cy="625"/>
          </a:xfrm>
        </p:grpSpPr>
        <p:cxnSp>
          <p:nvCxnSpPr>
            <p:cNvPr id="267" name="Google Shape;267;p13"/>
            <p:cNvCxnSpPr/>
            <p:nvPr/>
          </p:nvCxnSpPr>
          <p:spPr>
            <a:xfrm>
              <a:off x="2175" y="3264"/>
              <a:ext cx="1440" cy="0"/>
            </a:xfrm>
            <a:prstGeom prst="straightConnector1">
              <a:avLst/>
            </a:prstGeom>
            <a:noFill/>
            <a:ln w="50800" cap="flat" cmpd="sng">
              <a:solidFill>
                <a:srgbClr val="FF0000"/>
              </a:solidFill>
              <a:prstDash val="solid"/>
              <a:round/>
              <a:headEnd type="none" w="med" len="med"/>
              <a:tailEnd type="triangle" w="med" len="med"/>
            </a:ln>
            <a:effectLst>
              <a:outerShdw dist="35921" dir="2700000" algn="ctr" rotWithShape="0">
                <a:schemeClr val="dk2"/>
              </a:outerShdw>
            </a:effectLst>
          </p:spPr>
        </p:cxnSp>
        <p:sp>
          <p:nvSpPr>
            <p:cNvPr id="268" name="Google Shape;268;p13"/>
            <p:cNvSpPr/>
            <p:nvPr/>
          </p:nvSpPr>
          <p:spPr>
            <a:xfrm>
              <a:off x="2545" y="2977"/>
              <a:ext cx="622" cy="28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Clr>
                  <a:srgbClr val="0033CC"/>
                </a:buClr>
                <a:buSzPts val="2400"/>
                <a:buFont typeface="Noto Sans Symbols"/>
                <a:buNone/>
              </a:pPr>
              <a:r>
                <a:rPr lang="en-US" sz="2400">
                  <a:solidFill>
                    <a:srgbClr val="0033CC"/>
                  </a:solidFill>
                  <a:latin typeface="Arial"/>
                  <a:ea typeface="Arial"/>
                  <a:cs typeface="Arial"/>
                  <a:sym typeface="Arial"/>
                </a:rPr>
                <a:t> Cost</a:t>
              </a:r>
              <a:endParaRPr/>
            </a:p>
          </p:txBody>
        </p:sp>
        <p:sp>
          <p:nvSpPr>
            <p:cNvPr id="269" name="Google Shape;269;p13"/>
            <p:cNvSpPr/>
            <p:nvPr/>
          </p:nvSpPr>
          <p:spPr>
            <a:xfrm>
              <a:off x="2338" y="3313"/>
              <a:ext cx="1054" cy="28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Clr>
                  <a:srgbClr val="0033CC"/>
                </a:buClr>
                <a:buSzPts val="2400"/>
                <a:buFont typeface="Noto Sans Symbols"/>
                <a:buNone/>
              </a:pPr>
              <a:r>
                <a:rPr lang="en-US" sz="2400">
                  <a:solidFill>
                    <a:srgbClr val="0033CC"/>
                  </a:solidFill>
                  <a:latin typeface="Arial"/>
                  <a:ea typeface="Arial"/>
                  <a:cs typeface="Arial"/>
                  <a:sym typeface="Arial"/>
                </a:rPr>
                <a:t>Allocation</a:t>
              </a:r>
              <a:endParaRPr/>
            </a:p>
          </p:txBody>
        </p:sp>
      </p:grpSp>
      <p:grpSp>
        <p:nvGrpSpPr>
          <p:cNvPr id="270" name="Google Shape;270;p13"/>
          <p:cNvGrpSpPr/>
          <p:nvPr/>
        </p:nvGrpSpPr>
        <p:grpSpPr>
          <a:xfrm>
            <a:off x="2311400" y="3754439"/>
            <a:ext cx="2311400" cy="1965325"/>
            <a:chOff x="496" y="2365"/>
            <a:chExt cx="1456" cy="1238"/>
          </a:xfrm>
        </p:grpSpPr>
        <p:sp>
          <p:nvSpPr>
            <p:cNvPr id="271" name="Google Shape;271;p13"/>
            <p:cNvSpPr/>
            <p:nvPr/>
          </p:nvSpPr>
          <p:spPr>
            <a:xfrm>
              <a:off x="496" y="2693"/>
              <a:ext cx="1456" cy="544"/>
            </a:xfrm>
            <a:prstGeom prst="rect">
              <a:avLst/>
            </a:prstGeom>
            <a:solidFill>
              <a:srgbClr val="FF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a:solidFill>
                    <a:srgbClr val="663300"/>
                  </a:solidFill>
                  <a:latin typeface="Arial"/>
                  <a:ea typeface="Arial"/>
                  <a:cs typeface="Arial"/>
                  <a:sym typeface="Arial"/>
                </a:rPr>
                <a:t>Acquisition</a:t>
              </a:r>
              <a:br>
                <a:rPr lang="en-US" sz="2800">
                  <a:solidFill>
                    <a:srgbClr val="663300"/>
                  </a:solidFill>
                  <a:latin typeface="Arial"/>
                  <a:ea typeface="Arial"/>
                  <a:cs typeface="Arial"/>
                  <a:sym typeface="Arial"/>
                </a:rPr>
              </a:br>
              <a:r>
                <a:rPr lang="en-US" sz="2800">
                  <a:solidFill>
                    <a:srgbClr val="663300"/>
                  </a:solidFill>
                  <a:latin typeface="Arial"/>
                  <a:ea typeface="Arial"/>
                  <a:cs typeface="Arial"/>
                  <a:sym typeface="Arial"/>
                </a:rPr>
                <a:t>Cost</a:t>
              </a:r>
              <a:endParaRPr/>
            </a:p>
          </p:txBody>
        </p:sp>
        <p:sp>
          <p:nvSpPr>
            <p:cNvPr id="272" name="Google Shape;272;p13"/>
            <p:cNvSpPr/>
            <p:nvPr/>
          </p:nvSpPr>
          <p:spPr>
            <a:xfrm>
              <a:off x="688" y="3314"/>
              <a:ext cx="1054" cy="289"/>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0033CC"/>
                </a:buClr>
                <a:buSzPts val="2400"/>
                <a:buFont typeface="Noto Sans Symbols"/>
                <a:buNone/>
              </a:pPr>
              <a:r>
                <a:rPr lang="en-US" sz="2400">
                  <a:solidFill>
                    <a:srgbClr val="0033CC"/>
                  </a:solidFill>
                  <a:latin typeface="Arial"/>
                  <a:ea typeface="Arial"/>
                  <a:cs typeface="Arial"/>
                  <a:sym typeface="Arial"/>
                </a:rPr>
                <a:t>(Unused)</a:t>
              </a:r>
              <a:endParaRPr/>
            </a:p>
          </p:txBody>
        </p:sp>
        <p:sp>
          <p:nvSpPr>
            <p:cNvPr id="273" name="Google Shape;273;p13"/>
            <p:cNvSpPr/>
            <p:nvPr/>
          </p:nvSpPr>
          <p:spPr>
            <a:xfrm>
              <a:off x="519" y="2365"/>
              <a:ext cx="1377" cy="289"/>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0033CC"/>
                </a:buClr>
                <a:buSzPts val="2400"/>
                <a:buFont typeface="Noto Sans Symbols"/>
                <a:buNone/>
              </a:pPr>
              <a:r>
                <a:rPr lang="en-US" sz="2400">
                  <a:solidFill>
                    <a:srgbClr val="0033CC"/>
                  </a:solidFill>
                  <a:latin typeface="Arial"/>
                  <a:ea typeface="Arial"/>
                  <a:cs typeface="Arial"/>
                  <a:sym typeface="Arial"/>
                </a:rPr>
                <a:t>Balance Sheet</a:t>
              </a:r>
              <a:endParaRPr/>
            </a:p>
          </p:txBody>
        </p:sp>
      </p:grpSp>
      <p:grpSp>
        <p:nvGrpSpPr>
          <p:cNvPr id="274" name="Google Shape;274;p13"/>
          <p:cNvGrpSpPr/>
          <p:nvPr/>
        </p:nvGrpSpPr>
        <p:grpSpPr>
          <a:xfrm>
            <a:off x="7491413" y="3778251"/>
            <a:ext cx="2679700" cy="1941513"/>
            <a:chOff x="3759" y="2380"/>
            <a:chExt cx="1688" cy="1223"/>
          </a:xfrm>
        </p:grpSpPr>
        <p:sp>
          <p:nvSpPr>
            <p:cNvPr id="275" name="Google Shape;275;p13"/>
            <p:cNvSpPr/>
            <p:nvPr/>
          </p:nvSpPr>
          <p:spPr>
            <a:xfrm>
              <a:off x="4221" y="3314"/>
              <a:ext cx="814" cy="289"/>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9900CC"/>
                </a:buClr>
                <a:buSzPts val="2400"/>
                <a:buFont typeface="Noto Sans Symbols"/>
                <a:buNone/>
              </a:pPr>
              <a:r>
                <a:rPr lang="en-US" sz="2400">
                  <a:solidFill>
                    <a:srgbClr val="9900CC"/>
                  </a:solidFill>
                  <a:latin typeface="Arial"/>
                  <a:ea typeface="Arial"/>
                  <a:cs typeface="Arial"/>
                  <a:sym typeface="Arial"/>
                </a:rPr>
                <a:t>(Used)</a:t>
              </a:r>
              <a:endParaRPr/>
            </a:p>
          </p:txBody>
        </p:sp>
        <p:sp>
          <p:nvSpPr>
            <p:cNvPr id="276" name="Google Shape;276;p13"/>
            <p:cNvSpPr/>
            <p:nvPr/>
          </p:nvSpPr>
          <p:spPr>
            <a:xfrm>
              <a:off x="3759" y="2380"/>
              <a:ext cx="1688" cy="289"/>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9900CC"/>
                </a:buClr>
                <a:buSzPts val="2400"/>
                <a:buFont typeface="Noto Sans Symbols"/>
                <a:buNone/>
              </a:pPr>
              <a:r>
                <a:rPr lang="en-US" sz="2400">
                  <a:solidFill>
                    <a:srgbClr val="9900CC"/>
                  </a:solidFill>
                  <a:latin typeface="Arial"/>
                  <a:ea typeface="Arial"/>
                  <a:cs typeface="Arial"/>
                  <a:sym typeface="Arial"/>
                </a:rPr>
                <a:t>Income Statement</a:t>
              </a:r>
              <a:endParaRPr/>
            </a:p>
          </p:txBody>
        </p:sp>
        <p:sp>
          <p:nvSpPr>
            <p:cNvPr id="277" name="Google Shape;277;p13"/>
            <p:cNvSpPr/>
            <p:nvPr/>
          </p:nvSpPr>
          <p:spPr>
            <a:xfrm>
              <a:off x="3885" y="2693"/>
              <a:ext cx="1456" cy="544"/>
            </a:xfrm>
            <a:prstGeom prst="rect">
              <a:avLst/>
            </a:prstGeom>
            <a:solidFill>
              <a:srgbClr val="663300"/>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a:solidFill>
                    <a:srgbClr val="FFFFCC"/>
                  </a:solidFill>
                  <a:latin typeface="Arial"/>
                  <a:ea typeface="Arial"/>
                  <a:cs typeface="Arial"/>
                  <a:sym typeface="Arial"/>
                </a:rPr>
                <a:t>Expense</a:t>
              </a:r>
              <a:endParaRPr/>
            </a:p>
          </p:txBody>
        </p:sp>
      </p:grpSp>
      <p:sp>
        <p:nvSpPr>
          <p:cNvPr id="278" name="Google Shape;278;p13"/>
          <p:cNvSpPr txBox="1">
            <a:spLocks noGrp="1"/>
          </p:cNvSpPr>
          <p:nvPr>
            <p:ph type="title"/>
          </p:nvPr>
        </p:nvSpPr>
        <p:spPr>
          <a:xfrm>
            <a:off x="368300" y="-77789"/>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Depreciation</a:t>
            </a:r>
            <a:endParaRPr/>
          </a:p>
        </p:txBody>
      </p:sp>
      <p:sp>
        <p:nvSpPr>
          <p:cNvPr id="279" name="Google Shape;279;p13"/>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70"/>
                                        </p:tgtEl>
                                        <p:attrNameLst>
                                          <p:attrName>style.visibility</p:attrName>
                                        </p:attrNameLst>
                                      </p:cBhvr>
                                      <p:to>
                                        <p:strVal val="visible"/>
                                      </p:to>
                                    </p:set>
                                    <p:animEffect transition="in" filter="fade">
                                      <p:cBhvr>
                                        <p:cTn id="7" dur="500"/>
                                        <p:tgtEl>
                                          <p:spTgt spid="270"/>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266"/>
                                        </p:tgtEl>
                                        <p:attrNameLst>
                                          <p:attrName>style.visibility</p:attrName>
                                        </p:attrNameLst>
                                      </p:cBhvr>
                                      <p:to>
                                        <p:strVal val="visible"/>
                                      </p:to>
                                    </p:set>
                                    <p:animEffect transition="in" filter="fade">
                                      <p:cBhvr>
                                        <p:cTn id="11" dur="500"/>
                                        <p:tgtEl>
                                          <p:spTgt spid="266"/>
                                        </p:tgtEl>
                                      </p:cBhvr>
                                    </p:animEffect>
                                  </p:childTnLst>
                                </p:cTn>
                              </p:par>
                            </p:childTnLst>
                          </p:cTn>
                        </p:par>
                        <p:par>
                          <p:cTn id="12" fill="hold">
                            <p:stCondLst>
                              <p:cond delay="1000"/>
                            </p:stCondLst>
                            <p:childTnLst>
                              <p:par>
                                <p:cTn id="13" presetID="10" presetClass="entr" presetSubtype="0" fill="hold" nodeType="afterEffect">
                                  <p:stCondLst>
                                    <p:cond delay="500"/>
                                  </p:stCondLst>
                                  <p:childTnLst>
                                    <p:set>
                                      <p:cBhvr>
                                        <p:cTn id="14" dur="1" fill="hold">
                                          <p:stCondLst>
                                            <p:cond delay="0"/>
                                          </p:stCondLst>
                                        </p:cTn>
                                        <p:tgtEl>
                                          <p:spTgt spid="264"/>
                                        </p:tgtEl>
                                        <p:attrNameLst>
                                          <p:attrName>style.visibility</p:attrName>
                                        </p:attrNameLst>
                                      </p:cBhvr>
                                      <p:to>
                                        <p:strVal val="visible"/>
                                      </p:to>
                                    </p:set>
                                    <p:animEffect transition="in" filter="fade">
                                      <p:cBhvr>
                                        <p:cTn id="15" dur="500"/>
                                        <p:tgtEl>
                                          <p:spTgt spid="264"/>
                                        </p:tgtEl>
                                      </p:cBhvr>
                                    </p:animEffect>
                                  </p:childTnLst>
                                </p:cTn>
                              </p:par>
                            </p:childTnLst>
                          </p:cTn>
                        </p:par>
                        <p:par>
                          <p:cTn id="16" fill="hold">
                            <p:stCondLst>
                              <p:cond delay="1500"/>
                            </p:stCondLst>
                            <p:childTnLst>
                              <p:par>
                                <p:cTn id="17" presetID="10" presetClass="entr" presetSubtype="0" fill="hold" nodeType="afterEffect">
                                  <p:stCondLst>
                                    <p:cond delay="500"/>
                                  </p:stCondLst>
                                  <p:childTnLst>
                                    <p:set>
                                      <p:cBhvr>
                                        <p:cTn id="18" dur="1" fill="hold">
                                          <p:stCondLst>
                                            <p:cond delay="0"/>
                                          </p:stCondLst>
                                        </p:cTn>
                                        <p:tgtEl>
                                          <p:spTgt spid="274"/>
                                        </p:tgtEl>
                                        <p:attrNameLst>
                                          <p:attrName>style.visibility</p:attrName>
                                        </p:attrNameLst>
                                      </p:cBhvr>
                                      <p:to>
                                        <p:strVal val="visible"/>
                                      </p:to>
                                    </p:set>
                                    <p:animEffect transition="in" filter="fade">
                                      <p:cBhvr>
                                        <p:cTn id="19" dur="500"/>
                                        <p:tgtEl>
                                          <p:spTgt spid="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14"/>
          <p:cNvSpPr txBox="1">
            <a:spLocks noGrp="1"/>
          </p:cNvSpPr>
          <p:nvPr>
            <p:ph type="title"/>
          </p:nvPr>
        </p:nvSpPr>
        <p:spPr>
          <a:xfrm>
            <a:off x="406400" y="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sz="2800"/>
              <a:t>Factors in Computing Depreciation</a:t>
            </a:r>
            <a:endParaRPr/>
          </a:p>
        </p:txBody>
      </p:sp>
      <p:sp>
        <p:nvSpPr>
          <p:cNvPr id="285" name="Google Shape;285;p14"/>
          <p:cNvSpPr txBox="1">
            <a:spLocks noGrp="1"/>
          </p:cNvSpPr>
          <p:nvPr>
            <p:ph type="body" idx="4294967295"/>
          </p:nvPr>
        </p:nvSpPr>
        <p:spPr>
          <a:xfrm>
            <a:off x="1828800" y="1752600"/>
            <a:ext cx="8534400" cy="4648200"/>
          </a:xfrm>
          <a:prstGeom prst="rect">
            <a:avLst/>
          </a:prstGeom>
          <a:noFill/>
          <a:ln>
            <a:noFill/>
          </a:ln>
        </p:spPr>
        <p:txBody>
          <a:bodyPr spcFirstLastPara="1" wrap="square" lIns="90475" tIns="44450" rIns="90475" bIns="44450" anchor="t" anchorCtr="0">
            <a:noAutofit/>
          </a:bodyPr>
          <a:lstStyle/>
          <a:p>
            <a:pPr marL="609600" lvl="0" indent="-609600" algn="l" rtl="0">
              <a:spcBef>
                <a:spcPts val="0"/>
              </a:spcBef>
              <a:spcAft>
                <a:spcPts val="0"/>
              </a:spcAft>
              <a:buClr>
                <a:srgbClr val="862110"/>
              </a:buClr>
              <a:buSzPts val="2100"/>
              <a:buNone/>
            </a:pPr>
            <a:r>
              <a:rPr lang="en-US" b="1">
                <a:latin typeface="Arial"/>
                <a:ea typeface="Arial"/>
                <a:cs typeface="Arial"/>
                <a:sym typeface="Arial"/>
              </a:rPr>
              <a:t>	</a:t>
            </a:r>
            <a:r>
              <a:rPr lang="en-US" sz="3200" b="1">
                <a:solidFill>
                  <a:srgbClr val="244582"/>
                </a:solidFill>
                <a:latin typeface="Arial"/>
                <a:ea typeface="Arial"/>
                <a:cs typeface="Arial"/>
                <a:sym typeface="Arial"/>
              </a:rPr>
              <a:t>The calculation of depreciation requires three amounts for each asset:</a:t>
            </a:r>
            <a:endParaRPr/>
          </a:p>
          <a:p>
            <a:pPr marL="609600" lvl="0" indent="-609600" algn="l" rtl="0">
              <a:spcBef>
                <a:spcPts val="600"/>
              </a:spcBef>
              <a:spcAft>
                <a:spcPts val="0"/>
              </a:spcAft>
              <a:buClr>
                <a:srgbClr val="0033CC"/>
              </a:buClr>
              <a:buSzPts val="3375"/>
              <a:buNone/>
            </a:pPr>
            <a:r>
              <a:rPr lang="en-US" sz="4500" b="1">
                <a:solidFill>
                  <a:srgbClr val="0033CC"/>
                </a:solidFill>
                <a:latin typeface="Arial"/>
                <a:ea typeface="Arial"/>
                <a:cs typeface="Arial"/>
                <a:sym typeface="Arial"/>
              </a:rPr>
              <a:t>	</a:t>
            </a:r>
            <a:r>
              <a:rPr lang="en-US" sz="4000" b="1">
                <a:solidFill>
                  <a:srgbClr val="0033CC"/>
                </a:solidFill>
                <a:latin typeface="Arial"/>
                <a:ea typeface="Arial"/>
                <a:cs typeface="Arial"/>
                <a:sym typeface="Arial"/>
              </a:rPr>
              <a:t>1.  Cost</a:t>
            </a:r>
            <a:endParaRPr/>
          </a:p>
          <a:p>
            <a:pPr marL="609600" lvl="0" indent="-609600" algn="l" rtl="0">
              <a:spcBef>
                <a:spcPts val="600"/>
              </a:spcBef>
              <a:spcAft>
                <a:spcPts val="0"/>
              </a:spcAft>
              <a:buClr>
                <a:srgbClr val="0033CC"/>
              </a:buClr>
              <a:buSzPts val="3000"/>
              <a:buNone/>
            </a:pPr>
            <a:r>
              <a:rPr lang="en-US" sz="4000" b="1">
                <a:solidFill>
                  <a:srgbClr val="0033CC"/>
                </a:solidFill>
                <a:latin typeface="Arial"/>
                <a:ea typeface="Arial"/>
                <a:cs typeface="Arial"/>
                <a:sym typeface="Arial"/>
              </a:rPr>
              <a:t>	2. </a:t>
            </a:r>
            <a:r>
              <a:rPr lang="en-US" sz="4000" b="1">
                <a:latin typeface="Arial"/>
                <a:ea typeface="Arial"/>
                <a:cs typeface="Arial"/>
                <a:sym typeface="Arial"/>
              </a:rPr>
              <a:t> </a:t>
            </a:r>
            <a:r>
              <a:rPr lang="en-US" sz="4000" b="1">
                <a:solidFill>
                  <a:srgbClr val="0033CC"/>
                </a:solidFill>
                <a:latin typeface="Arial"/>
                <a:ea typeface="Arial"/>
                <a:cs typeface="Arial"/>
                <a:sym typeface="Arial"/>
              </a:rPr>
              <a:t>Salvage Value</a:t>
            </a:r>
            <a:endParaRPr/>
          </a:p>
          <a:p>
            <a:pPr marL="609600" lvl="0" indent="-609600" algn="l" rtl="0">
              <a:spcBef>
                <a:spcPts val="600"/>
              </a:spcBef>
              <a:spcAft>
                <a:spcPts val="0"/>
              </a:spcAft>
              <a:buClr>
                <a:srgbClr val="0033CC"/>
              </a:buClr>
              <a:buSzPts val="3000"/>
              <a:buNone/>
            </a:pPr>
            <a:r>
              <a:rPr lang="en-US" sz="4000" b="1">
                <a:solidFill>
                  <a:srgbClr val="0033CC"/>
                </a:solidFill>
                <a:latin typeface="Arial"/>
                <a:ea typeface="Arial"/>
                <a:cs typeface="Arial"/>
                <a:sym typeface="Arial"/>
              </a:rPr>
              <a:t>	3.  Useful Life</a:t>
            </a:r>
            <a:endParaRPr/>
          </a:p>
        </p:txBody>
      </p:sp>
      <p:pic>
        <p:nvPicPr>
          <p:cNvPr id="286" name="Google Shape;286;p14" descr="C:\Documents and Settings\Administrator\Local Settings\Temporary Internet Files\Content.IE5\MHAZ6UUP\MCSY00417_0000[1].wmf"/>
          <p:cNvPicPr preferRelativeResize="0"/>
          <p:nvPr/>
        </p:nvPicPr>
        <p:blipFill rotWithShape="1">
          <a:blip r:embed="rId3">
            <a:alphaModFix/>
          </a:blip>
          <a:srcRect/>
          <a:stretch/>
        </p:blipFill>
        <p:spPr>
          <a:xfrm>
            <a:off x="7467600" y="2971800"/>
            <a:ext cx="2209800" cy="2209800"/>
          </a:xfrm>
          <a:prstGeom prst="rect">
            <a:avLst/>
          </a:prstGeom>
          <a:noFill/>
          <a:ln>
            <a:noFill/>
          </a:ln>
          <a:effectLst>
            <a:outerShdw blurRad="292100" dist="139700" dir="2700000" algn="tl" rotWithShape="0">
              <a:srgbClr val="333333">
                <a:alpha val="64705"/>
              </a:srgbClr>
            </a:outerShdw>
          </a:effectLst>
        </p:spPr>
      </p:pic>
      <p:sp>
        <p:nvSpPr>
          <p:cNvPr id="287" name="Google Shape;287;p14"/>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Tree>
  </p:cSld>
  <p:clrMapOvr>
    <a:masterClrMapping/>
  </p:clrMapOvr>
  <p:transition>
    <p:split orient="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15"/>
          <p:cNvSpPr txBox="1">
            <a:spLocks noGrp="1"/>
          </p:cNvSpPr>
          <p:nvPr>
            <p:ph type="title"/>
          </p:nvPr>
        </p:nvSpPr>
        <p:spPr>
          <a:xfrm>
            <a:off x="368300" y="-77787"/>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Depreciation Methods</a:t>
            </a:r>
            <a:endParaRPr/>
          </a:p>
        </p:txBody>
      </p:sp>
      <p:sp>
        <p:nvSpPr>
          <p:cNvPr id="293" name="Google Shape;293;p15"/>
          <p:cNvSpPr txBox="1">
            <a:spLocks noGrp="1"/>
          </p:cNvSpPr>
          <p:nvPr>
            <p:ph type="body" idx="4294967295"/>
          </p:nvPr>
        </p:nvSpPr>
        <p:spPr>
          <a:xfrm>
            <a:off x="3429000" y="1600200"/>
            <a:ext cx="5257800" cy="2438400"/>
          </a:xfrm>
          <a:prstGeom prst="rect">
            <a:avLst/>
          </a:prstGeom>
          <a:noFill/>
          <a:ln>
            <a:noFill/>
          </a:ln>
        </p:spPr>
        <p:txBody>
          <a:bodyPr spcFirstLastPara="1" wrap="square" lIns="90475" tIns="44450" rIns="90475" bIns="44450" anchor="t" anchorCtr="0">
            <a:noAutofit/>
          </a:bodyPr>
          <a:lstStyle/>
          <a:p>
            <a:pPr marL="609600" lvl="0" indent="-609600" algn="l" rtl="0">
              <a:spcBef>
                <a:spcPts val="0"/>
              </a:spcBef>
              <a:spcAft>
                <a:spcPts val="0"/>
              </a:spcAft>
              <a:buClr>
                <a:srgbClr val="FF0000"/>
              </a:buClr>
              <a:buSzPts val="2700"/>
              <a:buFont typeface="Noto Sans Symbols"/>
              <a:buAutoNum type="arabicPeriod"/>
            </a:pPr>
            <a:r>
              <a:rPr lang="en-US" sz="3600"/>
              <a:t> </a:t>
            </a:r>
            <a:r>
              <a:rPr lang="en-US" sz="3600">
                <a:solidFill>
                  <a:srgbClr val="0033CC"/>
                </a:solidFill>
              </a:rPr>
              <a:t>Straight-line</a:t>
            </a:r>
            <a:endParaRPr/>
          </a:p>
          <a:p>
            <a:pPr marL="609600" lvl="0" indent="-609600" algn="l" rtl="0">
              <a:spcBef>
                <a:spcPts val="1800"/>
              </a:spcBef>
              <a:spcAft>
                <a:spcPts val="0"/>
              </a:spcAft>
              <a:buClr>
                <a:srgbClr val="FF0000"/>
              </a:buClr>
              <a:buSzPts val="2700"/>
              <a:buFont typeface="Noto Sans Symbols"/>
              <a:buAutoNum type="arabicPeriod"/>
            </a:pPr>
            <a:r>
              <a:rPr lang="en-US" sz="3600">
                <a:solidFill>
                  <a:srgbClr val="0033CC"/>
                </a:solidFill>
              </a:rPr>
              <a:t> Units-of-production</a:t>
            </a:r>
            <a:endParaRPr/>
          </a:p>
          <a:p>
            <a:pPr marL="609600" lvl="0" indent="-609600" algn="l" rtl="0">
              <a:spcBef>
                <a:spcPts val="1800"/>
              </a:spcBef>
              <a:spcAft>
                <a:spcPts val="0"/>
              </a:spcAft>
              <a:buClr>
                <a:srgbClr val="FF0000"/>
              </a:buClr>
              <a:buSzPts val="2700"/>
              <a:buFont typeface="Noto Sans Symbols"/>
              <a:buAutoNum type="arabicPeriod"/>
            </a:pPr>
            <a:r>
              <a:rPr lang="en-US" sz="3600">
                <a:solidFill>
                  <a:srgbClr val="0033CC"/>
                </a:solidFill>
              </a:rPr>
              <a:t> Declining-balance</a:t>
            </a:r>
            <a:endParaRPr/>
          </a:p>
        </p:txBody>
      </p:sp>
      <p:sp>
        <p:nvSpPr>
          <p:cNvPr id="294" name="Google Shape;294;p15"/>
          <p:cNvSpPr txBox="1"/>
          <p:nvPr/>
        </p:nvSpPr>
        <p:spPr>
          <a:xfrm>
            <a:off x="3733800" y="4114800"/>
            <a:ext cx="4762500" cy="3698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0000"/>
              </a:buClr>
              <a:buSzPts val="1800"/>
              <a:buFont typeface="Noto Sans Symbols"/>
              <a:buNone/>
            </a:pPr>
            <a:r>
              <a:rPr lang="en-US" sz="1800" b="1">
                <a:solidFill>
                  <a:srgbClr val="000000"/>
                </a:solidFill>
                <a:latin typeface="Arial"/>
                <a:ea typeface="Arial"/>
                <a:cs typeface="Arial"/>
                <a:sym typeface="Arial"/>
              </a:rPr>
              <a:t>Asset we will depreciate in future screens</a:t>
            </a:r>
            <a:endParaRPr/>
          </a:p>
        </p:txBody>
      </p:sp>
      <p:sp>
        <p:nvSpPr>
          <p:cNvPr id="295" name="Google Shape;295;p15"/>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id="296" name="Google Shape;296;p15" descr="SL Depreciation Example 1.png"/>
          <p:cNvPicPr preferRelativeResize="0"/>
          <p:nvPr/>
        </p:nvPicPr>
        <p:blipFill rotWithShape="1">
          <a:blip r:embed="rId3">
            <a:alphaModFix/>
          </a:blip>
          <a:srcRect/>
          <a:stretch/>
        </p:blipFill>
        <p:spPr>
          <a:xfrm>
            <a:off x="3352801" y="4419600"/>
            <a:ext cx="5508625" cy="2286000"/>
          </a:xfrm>
          <a:prstGeom prst="rect">
            <a:avLst/>
          </a:prstGeom>
          <a:noFill/>
          <a:ln>
            <a:noFill/>
          </a:ln>
        </p:spPr>
      </p:pic>
    </p:spTree>
  </p:cSld>
  <p:clrMapOvr>
    <a:masterClrMapping/>
  </p:clrMapOvr>
  <p:transition>
    <p:split orient="vert" dir="in"/>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16"/>
          <p:cNvSpPr txBox="1">
            <a:spLocks noGrp="1"/>
          </p:cNvSpPr>
          <p:nvPr>
            <p:ph type="title"/>
          </p:nvPr>
        </p:nvSpPr>
        <p:spPr>
          <a:xfrm>
            <a:off x="2286000" y="-68262"/>
            <a:ext cx="72390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Straight-Line Method</a:t>
            </a:r>
            <a:endParaRPr>
              <a:solidFill>
                <a:srgbClr val="00FF00"/>
              </a:solidFill>
            </a:endParaRPr>
          </a:p>
        </p:txBody>
      </p:sp>
      <p:sp>
        <p:nvSpPr>
          <p:cNvPr id="302" name="Google Shape;302;p16"/>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id="303" name="Google Shape;303;p16" descr="SL Computation.png"/>
          <p:cNvPicPr preferRelativeResize="0"/>
          <p:nvPr/>
        </p:nvPicPr>
        <p:blipFill rotWithShape="1">
          <a:blip r:embed="rId3">
            <a:alphaModFix/>
          </a:blip>
          <a:srcRect/>
          <a:stretch/>
        </p:blipFill>
        <p:spPr>
          <a:xfrm>
            <a:off x="1541463" y="3513138"/>
            <a:ext cx="9080500" cy="1295400"/>
          </a:xfrm>
          <a:prstGeom prst="rect">
            <a:avLst/>
          </a:prstGeom>
          <a:noFill/>
          <a:ln>
            <a:noFill/>
          </a:ln>
        </p:spPr>
      </p:pic>
      <p:pic>
        <p:nvPicPr>
          <p:cNvPr id="304" name="Google Shape;304;p16" descr="SL Depreciation Example 1.png"/>
          <p:cNvPicPr preferRelativeResize="0"/>
          <p:nvPr/>
        </p:nvPicPr>
        <p:blipFill rotWithShape="1">
          <a:blip r:embed="rId4">
            <a:alphaModFix/>
          </a:blip>
          <a:srcRect/>
          <a:stretch/>
        </p:blipFill>
        <p:spPr>
          <a:xfrm>
            <a:off x="3859213" y="1447800"/>
            <a:ext cx="4443412" cy="1843088"/>
          </a:xfrm>
          <a:prstGeom prst="rect">
            <a:avLst/>
          </a:prstGeom>
          <a:noFill/>
          <a:ln>
            <a:noFill/>
          </a:ln>
        </p:spPr>
      </p:pic>
      <p:pic>
        <p:nvPicPr>
          <p:cNvPr id="305" name="Google Shape;305;p16" descr="Record SL depreciation.png"/>
          <p:cNvPicPr preferRelativeResize="0"/>
          <p:nvPr/>
        </p:nvPicPr>
        <p:blipFill rotWithShape="1">
          <a:blip r:embed="rId5">
            <a:alphaModFix/>
          </a:blip>
          <a:srcRect/>
          <a:stretch/>
        </p:blipFill>
        <p:spPr>
          <a:xfrm>
            <a:off x="1524000" y="5181600"/>
            <a:ext cx="9131300" cy="990600"/>
          </a:xfrm>
          <a:prstGeom prst="rect">
            <a:avLst/>
          </a:prstGeom>
          <a:noFill/>
          <a:ln w="9525" cap="flat" cmpd="sng">
            <a:solidFill>
              <a:schemeClr val="dk1"/>
            </a:solidFill>
            <a:prstDash val="solid"/>
            <a:miter lim="800000"/>
            <a:headEnd type="none" w="sm" len="sm"/>
            <a:tailEnd type="none" w="sm" len="sm"/>
          </a:ln>
        </p:spPr>
      </p:pic>
    </p:spTree>
  </p:cSld>
  <p:clrMapOvr>
    <a:masterClrMapping/>
  </p:clrMapOvr>
  <p:transition spd="med">
    <p:blinds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graphicFrame>
        <p:nvGraphicFramePr>
          <p:cNvPr id="310" name="Google Shape;310;p17"/>
          <p:cNvGraphicFramePr/>
          <p:nvPr/>
        </p:nvGraphicFramePr>
        <p:xfrm>
          <a:off x="1752600" y="4221164"/>
          <a:ext cx="8534400" cy="1798625"/>
        </p:xfrm>
        <a:graphic>
          <a:graphicData uri="http://schemas.openxmlformats.org/drawingml/2006/table">
            <a:tbl>
              <a:tblPr>
                <a:noFill/>
                <a:tableStyleId>{3734DE9D-9787-487E-8E24-DE531A770D0A}</a:tableStyleId>
              </a:tblPr>
              <a:tblGrid>
                <a:gridCol w="4940300">
                  <a:extLst>
                    <a:ext uri="{9D8B030D-6E8A-4147-A177-3AD203B41FA5}">
                      <a16:colId xmlns:a16="http://schemas.microsoft.com/office/drawing/2014/main" val="20000"/>
                    </a:ext>
                  </a:extLst>
                </a:gridCol>
                <a:gridCol w="1617675">
                  <a:extLst>
                    <a:ext uri="{9D8B030D-6E8A-4147-A177-3AD203B41FA5}">
                      <a16:colId xmlns:a16="http://schemas.microsoft.com/office/drawing/2014/main" val="20001"/>
                    </a:ext>
                  </a:extLst>
                </a:gridCol>
                <a:gridCol w="433375">
                  <a:extLst>
                    <a:ext uri="{9D8B030D-6E8A-4147-A177-3AD203B41FA5}">
                      <a16:colId xmlns:a16="http://schemas.microsoft.com/office/drawing/2014/main" val="20002"/>
                    </a:ext>
                  </a:extLst>
                </a:gridCol>
                <a:gridCol w="1543050">
                  <a:extLst>
                    <a:ext uri="{9D8B030D-6E8A-4147-A177-3AD203B41FA5}">
                      <a16:colId xmlns:a16="http://schemas.microsoft.com/office/drawing/2014/main" val="20003"/>
                    </a:ext>
                  </a:extLst>
                </a:gridCol>
              </a:tblGrid>
              <a:tr h="506500">
                <a:tc gridSpan="4">
                  <a:txBody>
                    <a:bodyPr/>
                    <a:lstStyle/>
                    <a:p>
                      <a:pPr marL="0" marR="0" lvl="0" indent="0" algn="ctr" rtl="0">
                        <a:lnSpc>
                          <a:spcPct val="100000"/>
                        </a:lnSpc>
                        <a:spcBef>
                          <a:spcPts val="0"/>
                        </a:spcBef>
                        <a:spcAft>
                          <a:spcPts val="0"/>
                        </a:spcAft>
                        <a:buClr>
                          <a:srgbClr val="FFFFFF"/>
                        </a:buClr>
                        <a:buSzPts val="2400"/>
                        <a:buFont typeface="Calibri"/>
                        <a:buNone/>
                      </a:pPr>
                      <a:r>
                        <a:rPr lang="en-US" sz="2400" b="0" i="0" u="none" strike="noStrike" cap="none">
                          <a:solidFill>
                            <a:srgbClr val="FFFFFF"/>
                          </a:solidFill>
                          <a:latin typeface="Calibri"/>
                          <a:ea typeface="Calibri"/>
                          <a:cs typeface="Calibri"/>
                          <a:sym typeface="Calibri"/>
                        </a:rPr>
                        <a:t>Balance Sheet Presentation</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632523"/>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41425">
                <a:tc>
                  <a:txBody>
                    <a:bodyPr/>
                    <a:lstStyle/>
                    <a:p>
                      <a:pPr marL="0" marR="0" lvl="0" indent="0" algn="l" rtl="0">
                        <a:lnSpc>
                          <a:spcPct val="100000"/>
                        </a:lnSpc>
                        <a:spcBef>
                          <a:spcPts val="0"/>
                        </a:spcBef>
                        <a:spcAft>
                          <a:spcPts val="0"/>
                        </a:spcAft>
                        <a:buClr>
                          <a:srgbClr val="632523"/>
                        </a:buClr>
                        <a:buSzPts val="2400"/>
                        <a:buFont typeface="Arial"/>
                        <a:buNone/>
                      </a:pPr>
                      <a:r>
                        <a:rPr lang="en-US" sz="2400" b="0" i="0" u="none" strike="noStrike" cap="none">
                          <a:solidFill>
                            <a:srgbClr val="632523"/>
                          </a:solidFill>
                          <a:latin typeface="Arial"/>
                          <a:ea typeface="Arial"/>
                          <a:cs typeface="Arial"/>
                          <a:sym typeface="Arial"/>
                        </a:rPr>
                        <a:t>Machinery</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632523"/>
                        </a:buClr>
                        <a:buSzPts val="2400"/>
                        <a:buFont typeface="Arial"/>
                        <a:buNone/>
                      </a:pPr>
                      <a:r>
                        <a:rPr lang="en-US" sz="2400" b="0" i="0" u="none" strike="noStrike" cap="none">
                          <a:solidFill>
                            <a:srgbClr val="632523"/>
                          </a:solidFill>
                          <a:latin typeface="Arial"/>
                          <a:ea typeface="Arial"/>
                          <a:cs typeface="Arial"/>
                          <a:sym typeface="Arial"/>
                        </a:rPr>
                        <a:t> $   10,000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632523"/>
                        </a:buClr>
                        <a:buSzPts val="2400"/>
                        <a:buFont typeface="Arial"/>
                        <a:buNone/>
                      </a:pPr>
                      <a:r>
                        <a:rPr lang="en-US" sz="2400" b="0" i="0" u="none" strike="noStrike" cap="none">
                          <a:solidFill>
                            <a:srgbClr val="632523"/>
                          </a:solidFill>
                          <a:latin typeface="Arial"/>
                          <a:ea typeface="Arial"/>
                          <a:cs typeface="Arial"/>
                          <a:sym typeface="Arial"/>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632523"/>
                        </a:buClr>
                        <a:buSzPts val="2400"/>
                        <a:buFont typeface="Arial"/>
                        <a:buNone/>
                      </a:pPr>
                      <a:r>
                        <a:rPr lang="en-US" sz="2400" b="0" i="0" u="none" strike="noStrike" cap="none">
                          <a:solidFill>
                            <a:srgbClr val="632523"/>
                          </a:solidFill>
                          <a:latin typeface="Arial"/>
                          <a:ea typeface="Arial"/>
                          <a:cs typeface="Arial"/>
                          <a:sym typeface="Arial"/>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375350">
                <a:tc>
                  <a:txBody>
                    <a:bodyPr/>
                    <a:lstStyle/>
                    <a:p>
                      <a:pPr marL="0" marR="0" lvl="0" indent="0" algn="l" rtl="0">
                        <a:lnSpc>
                          <a:spcPct val="100000"/>
                        </a:lnSpc>
                        <a:spcBef>
                          <a:spcPts val="0"/>
                        </a:spcBef>
                        <a:spcAft>
                          <a:spcPts val="0"/>
                        </a:spcAft>
                        <a:buClr>
                          <a:srgbClr val="632523"/>
                        </a:buClr>
                        <a:buSzPts val="2400"/>
                        <a:buFont typeface="Arial"/>
                        <a:buNone/>
                      </a:pPr>
                      <a:r>
                        <a:rPr lang="en-US" sz="2400" b="0" i="0" u="none" strike="noStrike" cap="none">
                          <a:solidFill>
                            <a:srgbClr val="632523"/>
                          </a:solidFill>
                          <a:latin typeface="Arial"/>
                          <a:ea typeface="Arial"/>
                          <a:cs typeface="Arial"/>
                          <a:sym typeface="Arial"/>
                        </a:rPr>
                        <a:t>Less: accumulated depreciation</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632523"/>
                        </a:buClr>
                        <a:buSzPts val="2400"/>
                        <a:buFont typeface="Arial"/>
                        <a:buNone/>
                      </a:pPr>
                      <a:r>
                        <a:rPr lang="en-US" sz="2400" b="0" i="0" u="none" strike="noStrike" cap="none">
                          <a:solidFill>
                            <a:srgbClr val="632523"/>
                          </a:solidFill>
                          <a:latin typeface="Arial"/>
                          <a:ea typeface="Arial"/>
                          <a:cs typeface="Arial"/>
                          <a:sym typeface="Arial"/>
                        </a:rPr>
                        <a:t>        3,600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632523"/>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632523"/>
                        </a:buClr>
                        <a:buSzPts val="2400"/>
                        <a:buFont typeface="Arial"/>
                        <a:buNone/>
                      </a:pPr>
                      <a:r>
                        <a:rPr lang="en-US" sz="2400" b="0" i="0" u="none" strike="noStrike" cap="none">
                          <a:solidFill>
                            <a:srgbClr val="632523"/>
                          </a:solidFill>
                          <a:latin typeface="Arial"/>
                          <a:ea typeface="Arial"/>
                          <a:cs typeface="Arial"/>
                          <a:sym typeface="Arial"/>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632523"/>
                        </a:buClr>
                        <a:buSzPts val="2400"/>
                        <a:buFont typeface="Arial"/>
                        <a:buNone/>
                      </a:pPr>
                      <a:r>
                        <a:rPr lang="en-US" sz="2400" b="0" i="0" u="none" strike="noStrike" cap="none">
                          <a:solidFill>
                            <a:srgbClr val="632523"/>
                          </a:solidFill>
                          <a:latin typeface="Arial"/>
                          <a:ea typeface="Arial"/>
                          <a:cs typeface="Arial"/>
                          <a:sym typeface="Arial"/>
                        </a:rPr>
                        <a:t> $    6,400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375350">
                <a:tc>
                  <a:txBody>
                    <a:bodyPr/>
                    <a:lstStyle/>
                    <a:p>
                      <a:pPr marL="0" marR="0" lvl="0" indent="0" algn="l" rtl="0">
                        <a:lnSpc>
                          <a:spcPct val="100000"/>
                        </a:lnSpc>
                        <a:spcBef>
                          <a:spcPts val="0"/>
                        </a:spcBef>
                        <a:spcAft>
                          <a:spcPts val="0"/>
                        </a:spcAft>
                        <a:buClr>
                          <a:srgbClr val="632523"/>
                        </a:buClr>
                        <a:buSzPts val="2400"/>
                        <a:buFont typeface="Calibri"/>
                        <a:buNone/>
                      </a:pPr>
                      <a:r>
                        <a:rPr lang="en-US" sz="2400" b="0" i="0" u="none" strike="noStrike" cap="none">
                          <a:solidFill>
                            <a:srgbClr val="632523"/>
                          </a:solidFill>
                          <a:latin typeface="Calibri"/>
                          <a:ea typeface="Calibri"/>
                          <a:cs typeface="Calibri"/>
                          <a:sym typeface="Calibri"/>
                        </a:rPr>
                        <a:t> </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632523"/>
                        </a:buClr>
                        <a:buSzPts val="2400"/>
                        <a:buFont typeface="Calibri"/>
                        <a:buNone/>
                      </a:pPr>
                      <a:r>
                        <a:rPr lang="en-US" sz="2400" b="0" i="0" u="none" strike="noStrike" cap="none">
                          <a:solidFill>
                            <a:srgbClr val="632523"/>
                          </a:solidFill>
                          <a:latin typeface="Calibri"/>
                          <a:ea typeface="Calibri"/>
                          <a:cs typeface="Calibri"/>
                          <a:sym typeface="Calibri"/>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632523"/>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632523"/>
                        </a:buClr>
                        <a:buSzPts val="2400"/>
                        <a:buFont typeface="Calibri"/>
                        <a:buNone/>
                      </a:pPr>
                      <a:r>
                        <a:rPr lang="en-US" sz="2400" b="0" i="0" u="none" strike="noStrike" cap="none">
                          <a:solidFill>
                            <a:srgbClr val="632523"/>
                          </a:solidFill>
                          <a:latin typeface="Calibri"/>
                          <a:ea typeface="Calibri"/>
                          <a:cs typeface="Calibri"/>
                          <a:sym typeface="Calibri"/>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632523"/>
                        </a:buClr>
                        <a:buSzPts val="2400"/>
                        <a:buFont typeface="Calibri"/>
                        <a:buNone/>
                      </a:pPr>
                      <a:r>
                        <a:rPr lang="en-US" sz="2400" b="0" i="0" u="none" strike="noStrike" cap="none">
                          <a:solidFill>
                            <a:srgbClr val="632523"/>
                          </a:solidFill>
                          <a:latin typeface="Calibri"/>
                          <a:ea typeface="Calibri"/>
                          <a:cs typeface="Calibri"/>
                          <a:sym typeface="Calibri"/>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bl>
          </a:graphicData>
        </a:graphic>
      </p:graphicFrame>
      <p:sp>
        <p:nvSpPr>
          <p:cNvPr id="311" name="Google Shape;311;p17"/>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
        <p:nvSpPr>
          <p:cNvPr id="312" name="Google Shape;312;p17"/>
          <p:cNvSpPr txBox="1"/>
          <p:nvPr/>
        </p:nvSpPr>
        <p:spPr>
          <a:xfrm>
            <a:off x="2362200" y="3352800"/>
            <a:ext cx="3352800" cy="3381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600"/>
              <a:buFont typeface="Noto Sans Symbols"/>
              <a:buNone/>
            </a:pPr>
            <a:r>
              <a:rPr lang="en-US" sz="1600">
                <a:solidFill>
                  <a:srgbClr val="000000"/>
                </a:solidFill>
                <a:latin typeface="Arial"/>
                <a:ea typeface="Arial"/>
                <a:cs typeface="Arial"/>
                <a:sym typeface="Arial"/>
              </a:rPr>
              <a:t>For year ended December 31</a:t>
            </a:r>
            <a:endParaRPr/>
          </a:p>
        </p:txBody>
      </p:sp>
      <p:sp>
        <p:nvSpPr>
          <p:cNvPr id="313" name="Google Shape;313;p17"/>
          <p:cNvSpPr txBox="1"/>
          <p:nvPr/>
        </p:nvSpPr>
        <p:spPr>
          <a:xfrm>
            <a:off x="6400800" y="3352800"/>
            <a:ext cx="3352800" cy="3381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600"/>
              <a:buFont typeface="Noto Sans Symbols"/>
              <a:buNone/>
            </a:pPr>
            <a:r>
              <a:rPr lang="en-US" sz="1600">
                <a:solidFill>
                  <a:srgbClr val="000000"/>
                </a:solidFill>
                <a:latin typeface="Arial"/>
                <a:ea typeface="Arial"/>
                <a:cs typeface="Arial"/>
                <a:sym typeface="Arial"/>
              </a:rPr>
              <a:t>As of December 31</a:t>
            </a:r>
            <a:endParaRPr/>
          </a:p>
        </p:txBody>
      </p:sp>
      <p:pic>
        <p:nvPicPr>
          <p:cNvPr id="314" name="Google Shape;314;p17"/>
          <p:cNvPicPr preferRelativeResize="0"/>
          <p:nvPr/>
        </p:nvPicPr>
        <p:blipFill rotWithShape="1">
          <a:blip r:embed="rId3">
            <a:alphaModFix/>
          </a:blip>
          <a:srcRect/>
          <a:stretch/>
        </p:blipFill>
        <p:spPr>
          <a:xfrm>
            <a:off x="1752600" y="990600"/>
            <a:ext cx="8382000" cy="3060700"/>
          </a:xfrm>
          <a:prstGeom prst="rect">
            <a:avLst/>
          </a:prstGeom>
          <a:noFill/>
          <a:ln>
            <a:noFill/>
          </a:ln>
        </p:spPr>
      </p:pic>
      <p:sp>
        <p:nvSpPr>
          <p:cNvPr id="315" name="Google Shape;315;p17"/>
          <p:cNvSpPr txBox="1">
            <a:spLocks noGrp="1"/>
          </p:cNvSpPr>
          <p:nvPr>
            <p:ph type="title"/>
          </p:nvPr>
        </p:nvSpPr>
        <p:spPr>
          <a:xfrm>
            <a:off x="2362200" y="-152400"/>
            <a:ext cx="72390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Straight-Line Method</a:t>
            </a:r>
            <a:endParaRPr>
              <a:solidFill>
                <a:srgbClr val="00FF00"/>
              </a:solidFill>
            </a:endParaRPr>
          </a:p>
        </p:txBody>
      </p:sp>
    </p:spTree>
  </p:cSld>
  <p:clrMapOvr>
    <a:masterClrMapping/>
  </p:clrMapOvr>
  <p:transition>
    <p:zoom/>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18"/>
          <p:cNvSpPr txBox="1">
            <a:spLocks noGrp="1"/>
          </p:cNvSpPr>
          <p:nvPr>
            <p:ph type="title"/>
          </p:nvPr>
        </p:nvSpPr>
        <p:spPr>
          <a:xfrm>
            <a:off x="-136525" y="-104775"/>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sz="2800"/>
              <a:t>Straight-Line Depreciation Schedule</a:t>
            </a:r>
            <a:endParaRPr/>
          </a:p>
        </p:txBody>
      </p:sp>
      <p:sp>
        <p:nvSpPr>
          <p:cNvPr id="321" name="Google Shape;321;p18"/>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id="322" name="Google Shape;322;p18"/>
          <p:cNvPicPr preferRelativeResize="0"/>
          <p:nvPr/>
        </p:nvPicPr>
        <p:blipFill rotWithShape="1">
          <a:blip r:embed="rId3">
            <a:alphaModFix/>
          </a:blip>
          <a:srcRect/>
          <a:stretch/>
        </p:blipFill>
        <p:spPr>
          <a:xfrm>
            <a:off x="1538289" y="1752600"/>
            <a:ext cx="9070975" cy="3505200"/>
          </a:xfrm>
          <a:prstGeom prst="rect">
            <a:avLst/>
          </a:prstGeom>
          <a:noFill/>
          <a:ln>
            <a:noFill/>
          </a:ln>
        </p:spPr>
      </p:pic>
    </p:spTree>
  </p:cSld>
  <p:clrMapOvr>
    <a:masterClrMapping/>
  </p:clrMapOvr>
  <p:transition>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pic>
        <p:nvPicPr>
          <p:cNvPr id="327" name="Google Shape;327;p19" descr="C:\Documents and Settings\Administrator\Local Settings\Temporary Internet Files\Content.IE5\K8Q5KUIX\MPj04012830000[1].jpg"/>
          <p:cNvPicPr preferRelativeResize="0"/>
          <p:nvPr/>
        </p:nvPicPr>
        <p:blipFill rotWithShape="1">
          <a:blip r:embed="rId3">
            <a:alphaModFix/>
          </a:blip>
          <a:srcRect/>
          <a:stretch/>
        </p:blipFill>
        <p:spPr>
          <a:xfrm>
            <a:off x="5537200" y="4006850"/>
            <a:ext cx="1016000" cy="1524000"/>
          </a:xfrm>
          <a:prstGeom prst="rect">
            <a:avLst/>
          </a:prstGeom>
          <a:noFill/>
          <a:ln>
            <a:noFill/>
          </a:ln>
          <a:effectLst>
            <a:outerShdw blurRad="292100" dist="139700" dir="2700000" algn="tl" rotWithShape="0">
              <a:srgbClr val="333333">
                <a:alpha val="64705"/>
              </a:srgbClr>
            </a:outerShdw>
          </a:effectLst>
        </p:spPr>
      </p:pic>
      <p:sp>
        <p:nvSpPr>
          <p:cNvPr id="328" name="Google Shape;328;p19"/>
          <p:cNvSpPr txBox="1">
            <a:spLocks noGrp="1"/>
          </p:cNvSpPr>
          <p:nvPr>
            <p:ph type="title"/>
          </p:nvPr>
        </p:nvSpPr>
        <p:spPr>
          <a:xfrm>
            <a:off x="168275" y="-762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Units-of-Production Method</a:t>
            </a:r>
            <a:endParaRPr/>
          </a:p>
        </p:txBody>
      </p:sp>
      <p:grpSp>
        <p:nvGrpSpPr>
          <p:cNvPr id="329" name="Google Shape;329;p19"/>
          <p:cNvGrpSpPr/>
          <p:nvPr/>
        </p:nvGrpSpPr>
        <p:grpSpPr>
          <a:xfrm>
            <a:off x="1619250" y="3100389"/>
            <a:ext cx="8839200" cy="2614611"/>
            <a:chOff x="60" y="1957"/>
            <a:chExt cx="5568" cy="1547"/>
          </a:xfrm>
        </p:grpSpPr>
        <p:grpSp>
          <p:nvGrpSpPr>
            <p:cNvPr id="330" name="Google Shape;330;p19"/>
            <p:cNvGrpSpPr/>
            <p:nvPr/>
          </p:nvGrpSpPr>
          <p:grpSpPr>
            <a:xfrm>
              <a:off x="60" y="2496"/>
              <a:ext cx="5568" cy="1008"/>
              <a:chOff x="60" y="2496"/>
              <a:chExt cx="5568" cy="1008"/>
            </a:xfrm>
          </p:grpSpPr>
          <p:sp>
            <p:nvSpPr>
              <p:cNvPr id="331" name="Google Shape;331;p19"/>
              <p:cNvSpPr/>
              <p:nvPr/>
            </p:nvSpPr>
            <p:spPr>
              <a:xfrm>
                <a:off x="60" y="2496"/>
                <a:ext cx="5568" cy="1008"/>
              </a:xfrm>
              <a:prstGeom prst="rect">
                <a:avLst/>
              </a:prstGeom>
              <a:solidFill>
                <a:srgbClr val="F6E9B4"/>
              </a:solidFill>
              <a:ln w="9525" cap="flat" cmpd="sng">
                <a:solidFill>
                  <a:srgbClr val="663300"/>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862110"/>
                  </a:solidFill>
                  <a:latin typeface="Arial"/>
                  <a:ea typeface="Arial"/>
                  <a:cs typeface="Arial"/>
                  <a:sym typeface="Arial"/>
                </a:endParaRPr>
              </a:p>
            </p:txBody>
          </p:sp>
          <p:sp>
            <p:nvSpPr>
              <p:cNvPr id="332" name="Google Shape;332;p19"/>
              <p:cNvSpPr/>
              <p:nvPr/>
            </p:nvSpPr>
            <p:spPr>
              <a:xfrm>
                <a:off x="145" y="2507"/>
                <a:ext cx="958" cy="308"/>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2800">
                    <a:solidFill>
                      <a:srgbClr val="862110"/>
                    </a:solidFill>
                    <a:latin typeface="Arial"/>
                    <a:ea typeface="Arial"/>
                    <a:cs typeface="Arial"/>
                    <a:sym typeface="Arial"/>
                  </a:rPr>
                  <a:t>Step 2:</a:t>
                </a:r>
                <a:endParaRPr/>
              </a:p>
            </p:txBody>
          </p:sp>
          <p:grpSp>
            <p:nvGrpSpPr>
              <p:cNvPr id="333" name="Google Shape;333;p19"/>
              <p:cNvGrpSpPr/>
              <p:nvPr/>
            </p:nvGrpSpPr>
            <p:grpSpPr>
              <a:xfrm>
                <a:off x="274" y="2657"/>
                <a:ext cx="5293" cy="757"/>
                <a:chOff x="274" y="2561"/>
                <a:chExt cx="5293" cy="757"/>
              </a:xfrm>
            </p:grpSpPr>
            <p:sp>
              <p:nvSpPr>
                <p:cNvPr id="334" name="Google Shape;334;p19"/>
                <p:cNvSpPr/>
                <p:nvPr/>
              </p:nvSpPr>
              <p:spPr>
                <a:xfrm>
                  <a:off x="274" y="2708"/>
                  <a:ext cx="1296" cy="527"/>
                </a:xfrm>
                <a:prstGeom prst="rect">
                  <a:avLst/>
                </a:prstGeom>
                <a:solidFill>
                  <a:srgbClr val="F6E9B4"/>
                </a:solid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2600">
                      <a:solidFill>
                        <a:srgbClr val="862110"/>
                      </a:solidFill>
                      <a:latin typeface="Arial"/>
                      <a:ea typeface="Arial"/>
                      <a:cs typeface="Arial"/>
                      <a:sym typeface="Arial"/>
                    </a:rPr>
                    <a:t>Depreciation</a:t>
                  </a:r>
                  <a:endParaRPr/>
                </a:p>
                <a:p>
                  <a:pPr marL="0" marR="0" lvl="0" indent="0" algn="l" rtl="0">
                    <a:spcBef>
                      <a:spcPts val="0"/>
                    </a:spcBef>
                    <a:spcAft>
                      <a:spcPts val="0"/>
                    </a:spcAft>
                    <a:buNone/>
                  </a:pPr>
                  <a:r>
                    <a:rPr lang="en-US" sz="2600">
                      <a:solidFill>
                        <a:srgbClr val="862110"/>
                      </a:solidFill>
                      <a:latin typeface="Arial"/>
                      <a:ea typeface="Arial"/>
                      <a:cs typeface="Arial"/>
                      <a:sym typeface="Arial"/>
                    </a:rPr>
                    <a:t>    Expense</a:t>
                  </a:r>
                  <a:endParaRPr/>
                </a:p>
              </p:txBody>
            </p:sp>
            <p:sp>
              <p:nvSpPr>
                <p:cNvPr id="335" name="Google Shape;335;p19"/>
                <p:cNvSpPr/>
                <p:nvPr/>
              </p:nvSpPr>
              <p:spPr>
                <a:xfrm>
                  <a:off x="1810" y="2807"/>
                  <a:ext cx="237" cy="290"/>
                </a:xfrm>
                <a:prstGeom prst="rect">
                  <a:avLst/>
                </a:prstGeom>
                <a:solidFill>
                  <a:srgbClr val="F6E9B4"/>
                </a:solid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2600">
                      <a:solidFill>
                        <a:srgbClr val="862110"/>
                      </a:solidFill>
                      <a:latin typeface="Arial"/>
                      <a:ea typeface="Arial"/>
                      <a:cs typeface="Arial"/>
                      <a:sym typeface="Arial"/>
                    </a:rPr>
                    <a:t>=</a:t>
                  </a:r>
                  <a:endParaRPr/>
                </a:p>
              </p:txBody>
            </p:sp>
            <p:sp>
              <p:nvSpPr>
                <p:cNvPr id="336" name="Google Shape;336;p19"/>
                <p:cNvSpPr/>
                <p:nvPr/>
              </p:nvSpPr>
              <p:spPr>
                <a:xfrm>
                  <a:off x="2152" y="2708"/>
                  <a:ext cx="1296" cy="527"/>
                </a:xfrm>
                <a:prstGeom prst="rect">
                  <a:avLst/>
                </a:prstGeom>
                <a:solidFill>
                  <a:srgbClr val="F6E9B4"/>
                </a:solid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2600">
                      <a:solidFill>
                        <a:srgbClr val="862110"/>
                      </a:solidFill>
                      <a:latin typeface="Arial"/>
                      <a:ea typeface="Arial"/>
                      <a:cs typeface="Arial"/>
                      <a:sym typeface="Arial"/>
                    </a:rPr>
                    <a:t>Depreciation</a:t>
                  </a:r>
                  <a:endParaRPr/>
                </a:p>
                <a:p>
                  <a:pPr marL="0" marR="0" lvl="0" indent="0" algn="ctr" rtl="0">
                    <a:spcBef>
                      <a:spcPts val="0"/>
                    </a:spcBef>
                    <a:spcAft>
                      <a:spcPts val="0"/>
                    </a:spcAft>
                    <a:buNone/>
                  </a:pPr>
                  <a:r>
                    <a:rPr lang="en-US" sz="2600">
                      <a:solidFill>
                        <a:srgbClr val="862110"/>
                      </a:solidFill>
                      <a:latin typeface="Arial"/>
                      <a:ea typeface="Arial"/>
                      <a:cs typeface="Arial"/>
                      <a:sym typeface="Arial"/>
                    </a:rPr>
                    <a:t>Per Unit</a:t>
                  </a:r>
                  <a:endParaRPr/>
                </a:p>
              </p:txBody>
            </p:sp>
            <p:sp>
              <p:nvSpPr>
                <p:cNvPr id="337" name="Google Shape;337;p19"/>
                <p:cNvSpPr/>
                <p:nvPr/>
              </p:nvSpPr>
              <p:spPr>
                <a:xfrm>
                  <a:off x="3596" y="2781"/>
                  <a:ext cx="238" cy="290"/>
                </a:xfrm>
                <a:prstGeom prst="rect">
                  <a:avLst/>
                </a:prstGeom>
                <a:solidFill>
                  <a:srgbClr val="F6E9B4"/>
                </a:solid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2600" b="1">
                      <a:solidFill>
                        <a:srgbClr val="862110"/>
                      </a:solidFill>
                      <a:latin typeface="Arial"/>
                      <a:ea typeface="Arial"/>
                      <a:cs typeface="Arial"/>
                      <a:sym typeface="Arial"/>
                    </a:rPr>
                    <a:t>×</a:t>
                  </a:r>
                  <a:endParaRPr/>
                </a:p>
              </p:txBody>
            </p:sp>
            <p:sp>
              <p:nvSpPr>
                <p:cNvPr id="338" name="Google Shape;338;p19"/>
                <p:cNvSpPr/>
                <p:nvPr/>
              </p:nvSpPr>
              <p:spPr>
                <a:xfrm>
                  <a:off x="3889" y="2561"/>
                  <a:ext cx="1678" cy="757"/>
                </a:xfrm>
                <a:prstGeom prst="rect">
                  <a:avLst/>
                </a:prstGeom>
                <a:solidFill>
                  <a:srgbClr val="F6E9B4"/>
                </a:solidFill>
                <a:ln>
                  <a:noFill/>
                </a:ln>
              </p:spPr>
              <p:txBody>
                <a:bodyPr spcFirstLastPara="1" wrap="square" lIns="90475" tIns="44450" rIns="90475" bIns="44450" anchor="t" anchorCtr="0">
                  <a:spAutoFit/>
                </a:bodyPr>
                <a:lstStyle/>
                <a:p>
                  <a:pPr marL="0" marR="0" lvl="0" indent="0" algn="ctr" rtl="0">
                    <a:spcBef>
                      <a:spcPts val="0"/>
                    </a:spcBef>
                    <a:spcAft>
                      <a:spcPts val="0"/>
                    </a:spcAft>
                    <a:buNone/>
                  </a:pPr>
                  <a:r>
                    <a:rPr lang="en-US" sz="2600">
                      <a:solidFill>
                        <a:srgbClr val="862110"/>
                      </a:solidFill>
                      <a:latin typeface="Arial"/>
                      <a:ea typeface="Arial"/>
                      <a:cs typeface="Arial"/>
                      <a:sym typeface="Arial"/>
                    </a:rPr>
                    <a:t>Number of Units Produced</a:t>
                  </a:r>
                  <a:br>
                    <a:rPr lang="en-US" sz="2600">
                      <a:solidFill>
                        <a:srgbClr val="862110"/>
                      </a:solidFill>
                      <a:latin typeface="Arial"/>
                      <a:ea typeface="Arial"/>
                      <a:cs typeface="Arial"/>
                      <a:sym typeface="Arial"/>
                    </a:rPr>
                  </a:br>
                  <a:r>
                    <a:rPr lang="en-US" sz="2600">
                      <a:solidFill>
                        <a:srgbClr val="862110"/>
                      </a:solidFill>
                      <a:latin typeface="Arial"/>
                      <a:ea typeface="Arial"/>
                      <a:cs typeface="Arial"/>
                      <a:sym typeface="Arial"/>
                    </a:rPr>
                    <a:t>in the Period</a:t>
                  </a:r>
                  <a:endParaRPr/>
                </a:p>
              </p:txBody>
            </p:sp>
          </p:grpSp>
        </p:grpSp>
        <p:cxnSp>
          <p:nvCxnSpPr>
            <p:cNvPr id="339" name="Google Shape;339;p19"/>
            <p:cNvCxnSpPr>
              <a:stCxn id="340" idx="2"/>
              <a:endCxn id="336" idx="0"/>
            </p:cNvCxnSpPr>
            <p:nvPr/>
          </p:nvCxnSpPr>
          <p:spPr>
            <a:xfrm rot="-5400000" flipH="1">
              <a:off x="1564" y="1507"/>
              <a:ext cx="900" cy="1800"/>
            </a:xfrm>
            <a:prstGeom prst="bentConnector3">
              <a:avLst>
                <a:gd name="adj1" fmla="val -216369"/>
              </a:avLst>
            </a:prstGeom>
            <a:noFill/>
            <a:ln w="38100" cap="flat" cmpd="sng">
              <a:solidFill>
                <a:srgbClr val="FF0000"/>
              </a:solidFill>
              <a:prstDash val="solid"/>
              <a:miter lim="800000"/>
              <a:headEnd type="none" w="med" len="med"/>
              <a:tailEnd type="triangle" w="med" len="med"/>
            </a:ln>
            <a:effectLst>
              <a:outerShdw dist="35921" dir="2700000" algn="ctr" rotWithShape="0">
                <a:schemeClr val="dk2"/>
              </a:outerShdw>
            </a:effectLst>
          </p:spPr>
        </p:cxnSp>
      </p:grpSp>
      <p:grpSp>
        <p:nvGrpSpPr>
          <p:cNvPr id="341" name="Google Shape;341;p19"/>
          <p:cNvGrpSpPr/>
          <p:nvPr/>
        </p:nvGrpSpPr>
        <p:grpSpPr>
          <a:xfrm>
            <a:off x="1828800" y="1811338"/>
            <a:ext cx="7848600" cy="1389062"/>
            <a:chOff x="0" y="949"/>
            <a:chExt cx="4944" cy="875"/>
          </a:xfrm>
        </p:grpSpPr>
        <p:sp>
          <p:nvSpPr>
            <p:cNvPr id="342" name="Google Shape;342;p19"/>
            <p:cNvSpPr/>
            <p:nvPr/>
          </p:nvSpPr>
          <p:spPr>
            <a:xfrm>
              <a:off x="0" y="960"/>
              <a:ext cx="4944" cy="864"/>
            </a:xfrm>
            <a:prstGeom prst="rect">
              <a:avLst/>
            </a:prstGeom>
            <a:solidFill>
              <a:srgbClr val="F6E9B4"/>
            </a:solidFill>
            <a:ln w="9525"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862110"/>
                </a:solidFill>
                <a:latin typeface="Arial"/>
                <a:ea typeface="Arial"/>
                <a:cs typeface="Arial"/>
                <a:sym typeface="Arial"/>
              </a:endParaRPr>
            </a:p>
          </p:txBody>
        </p:sp>
        <p:grpSp>
          <p:nvGrpSpPr>
            <p:cNvPr id="343" name="Google Shape;343;p19"/>
            <p:cNvGrpSpPr/>
            <p:nvPr/>
          </p:nvGrpSpPr>
          <p:grpSpPr>
            <a:xfrm>
              <a:off x="274" y="1200"/>
              <a:ext cx="4565" cy="561"/>
              <a:chOff x="274" y="1104"/>
              <a:chExt cx="4565" cy="561"/>
            </a:xfrm>
          </p:grpSpPr>
          <p:sp>
            <p:nvSpPr>
              <p:cNvPr id="340" name="Google Shape;340;p19"/>
              <p:cNvSpPr/>
              <p:nvPr/>
            </p:nvSpPr>
            <p:spPr>
              <a:xfrm>
                <a:off x="274" y="1104"/>
                <a:ext cx="1296" cy="561"/>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2600">
                    <a:solidFill>
                      <a:srgbClr val="862110"/>
                    </a:solidFill>
                    <a:latin typeface="Arial"/>
                    <a:ea typeface="Arial"/>
                    <a:cs typeface="Arial"/>
                    <a:sym typeface="Arial"/>
                  </a:rPr>
                  <a:t>Depreciation</a:t>
                </a:r>
                <a:endParaRPr/>
              </a:p>
              <a:p>
                <a:pPr marL="0" marR="0" lvl="0" indent="0" algn="l" rtl="0">
                  <a:spcBef>
                    <a:spcPts val="0"/>
                  </a:spcBef>
                  <a:spcAft>
                    <a:spcPts val="0"/>
                  </a:spcAft>
                  <a:buNone/>
                </a:pPr>
                <a:r>
                  <a:rPr lang="en-US" sz="2600">
                    <a:solidFill>
                      <a:srgbClr val="862110"/>
                    </a:solidFill>
                    <a:latin typeface="Arial"/>
                    <a:ea typeface="Arial"/>
                    <a:cs typeface="Arial"/>
                    <a:sym typeface="Arial"/>
                  </a:rPr>
                  <a:t>Per Unit</a:t>
                </a:r>
                <a:endParaRPr/>
              </a:p>
            </p:txBody>
          </p:sp>
          <p:sp>
            <p:nvSpPr>
              <p:cNvPr id="344" name="Google Shape;344;p19"/>
              <p:cNvSpPr/>
              <p:nvPr/>
            </p:nvSpPr>
            <p:spPr>
              <a:xfrm>
                <a:off x="1807" y="1200"/>
                <a:ext cx="237" cy="309"/>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2600">
                    <a:solidFill>
                      <a:srgbClr val="862110"/>
                    </a:solidFill>
                    <a:latin typeface="Arial"/>
                    <a:ea typeface="Arial"/>
                    <a:cs typeface="Arial"/>
                    <a:sym typeface="Arial"/>
                  </a:rPr>
                  <a:t>=</a:t>
                </a:r>
                <a:endParaRPr/>
              </a:p>
            </p:txBody>
          </p:sp>
          <p:sp>
            <p:nvSpPr>
              <p:cNvPr id="345" name="Google Shape;345;p19"/>
              <p:cNvSpPr/>
              <p:nvPr/>
            </p:nvSpPr>
            <p:spPr>
              <a:xfrm>
                <a:off x="2096" y="1104"/>
                <a:ext cx="2743" cy="556"/>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2600">
                    <a:solidFill>
                      <a:srgbClr val="862110"/>
                    </a:solidFill>
                    <a:latin typeface="Arial"/>
                    <a:ea typeface="Arial"/>
                    <a:cs typeface="Arial"/>
                    <a:sym typeface="Arial"/>
                  </a:rPr>
                  <a:t>    Cost  -  Salvage Value    </a:t>
                </a:r>
                <a:endParaRPr/>
              </a:p>
              <a:p>
                <a:pPr marL="0" marR="0" lvl="0" indent="0" algn="l" rtl="0">
                  <a:spcBef>
                    <a:spcPts val="0"/>
                  </a:spcBef>
                  <a:spcAft>
                    <a:spcPts val="0"/>
                  </a:spcAft>
                  <a:buNone/>
                </a:pPr>
                <a:r>
                  <a:rPr lang="en-US" sz="2600">
                    <a:solidFill>
                      <a:srgbClr val="862110"/>
                    </a:solidFill>
                    <a:latin typeface="Arial"/>
                    <a:ea typeface="Arial"/>
                    <a:cs typeface="Arial"/>
                    <a:sym typeface="Arial"/>
                  </a:rPr>
                  <a:t> Total Units of Production</a:t>
                </a:r>
                <a:endParaRPr/>
              </a:p>
            </p:txBody>
          </p:sp>
        </p:grpSp>
        <p:sp>
          <p:nvSpPr>
            <p:cNvPr id="346" name="Google Shape;346;p19"/>
            <p:cNvSpPr/>
            <p:nvPr/>
          </p:nvSpPr>
          <p:spPr>
            <a:xfrm>
              <a:off x="145" y="949"/>
              <a:ext cx="958" cy="325"/>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2800">
                  <a:solidFill>
                    <a:srgbClr val="862110"/>
                  </a:solidFill>
                  <a:latin typeface="Arial"/>
                  <a:ea typeface="Arial"/>
                  <a:cs typeface="Arial"/>
                  <a:sym typeface="Arial"/>
                </a:rPr>
                <a:t>Step 1:</a:t>
              </a:r>
              <a:endParaRPr/>
            </a:p>
          </p:txBody>
        </p:sp>
        <p:cxnSp>
          <p:nvCxnSpPr>
            <p:cNvPr id="347" name="Google Shape;347;p19"/>
            <p:cNvCxnSpPr/>
            <p:nvPr/>
          </p:nvCxnSpPr>
          <p:spPr>
            <a:xfrm>
              <a:off x="2160" y="1488"/>
              <a:ext cx="2496" cy="0"/>
            </a:xfrm>
            <a:prstGeom prst="straightConnector1">
              <a:avLst/>
            </a:prstGeom>
            <a:noFill/>
            <a:ln w="28575" cap="flat" cmpd="sng">
              <a:solidFill>
                <a:srgbClr val="862110"/>
              </a:solidFill>
              <a:prstDash val="solid"/>
              <a:round/>
              <a:headEnd type="none" w="med" len="med"/>
              <a:tailEnd type="none" w="med" len="med"/>
            </a:ln>
          </p:spPr>
        </p:cxnSp>
      </p:grpSp>
      <p:sp>
        <p:nvSpPr>
          <p:cNvPr id="348" name="Google Shape;348;p19"/>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Tree>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pic>
        <p:nvPicPr>
          <p:cNvPr id="353" name="Google Shape;353;p20" descr="C:\Documents and Settings\Administrator\Local Settings\Temporary Internet Files\Content.IE5\K8Q5KUIX\MMj02867840000[1].gif"/>
          <p:cNvPicPr preferRelativeResize="0"/>
          <p:nvPr/>
        </p:nvPicPr>
        <p:blipFill rotWithShape="1">
          <a:blip r:embed="rId3">
            <a:alphaModFix/>
          </a:blip>
          <a:srcRect/>
          <a:stretch/>
        </p:blipFill>
        <p:spPr>
          <a:xfrm>
            <a:off x="5486400" y="4286250"/>
            <a:ext cx="1162050" cy="1200150"/>
          </a:xfrm>
          <a:prstGeom prst="rect">
            <a:avLst/>
          </a:prstGeom>
          <a:noFill/>
          <a:ln>
            <a:noFill/>
          </a:ln>
        </p:spPr>
      </p:pic>
      <p:sp>
        <p:nvSpPr>
          <p:cNvPr id="354" name="Google Shape;354;p20"/>
          <p:cNvSpPr txBox="1">
            <a:spLocks noGrp="1"/>
          </p:cNvSpPr>
          <p:nvPr>
            <p:ph type="title"/>
          </p:nvPr>
        </p:nvSpPr>
        <p:spPr>
          <a:xfrm>
            <a:off x="1752600" y="-79028"/>
            <a:ext cx="80010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Units-of-Production Method</a:t>
            </a:r>
            <a:endParaRPr/>
          </a:p>
        </p:txBody>
      </p:sp>
      <p:grpSp>
        <p:nvGrpSpPr>
          <p:cNvPr id="355" name="Google Shape;355;p20"/>
          <p:cNvGrpSpPr/>
          <p:nvPr/>
        </p:nvGrpSpPr>
        <p:grpSpPr>
          <a:xfrm>
            <a:off x="1752600" y="3092450"/>
            <a:ext cx="7620000" cy="1022350"/>
            <a:chOff x="228600" y="3047999"/>
            <a:chExt cx="7620000" cy="1022098"/>
          </a:xfrm>
        </p:grpSpPr>
        <p:grpSp>
          <p:nvGrpSpPr>
            <p:cNvPr id="356" name="Google Shape;356;p20"/>
            <p:cNvGrpSpPr/>
            <p:nvPr/>
          </p:nvGrpSpPr>
          <p:grpSpPr>
            <a:xfrm>
              <a:off x="228600" y="3047999"/>
              <a:ext cx="7620000" cy="1022098"/>
              <a:chOff x="0" y="912"/>
              <a:chExt cx="4944" cy="941"/>
            </a:xfrm>
          </p:grpSpPr>
          <p:sp>
            <p:nvSpPr>
              <p:cNvPr id="357" name="Google Shape;357;p20"/>
              <p:cNvSpPr/>
              <p:nvPr/>
            </p:nvSpPr>
            <p:spPr>
              <a:xfrm>
                <a:off x="0" y="960"/>
                <a:ext cx="4944" cy="864"/>
              </a:xfrm>
              <a:prstGeom prst="rect">
                <a:avLst/>
              </a:prstGeom>
              <a:solidFill>
                <a:srgbClr val="F6E9B4"/>
              </a:solidFill>
              <a:ln w="9525"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200">
                  <a:solidFill>
                    <a:srgbClr val="862110"/>
                  </a:solidFill>
                  <a:latin typeface="Arial"/>
                  <a:ea typeface="Arial"/>
                  <a:cs typeface="Arial"/>
                  <a:sym typeface="Arial"/>
                </a:endParaRPr>
              </a:p>
            </p:txBody>
          </p:sp>
          <p:grpSp>
            <p:nvGrpSpPr>
              <p:cNvPr id="358" name="Google Shape;358;p20"/>
              <p:cNvGrpSpPr/>
              <p:nvPr/>
            </p:nvGrpSpPr>
            <p:grpSpPr>
              <a:xfrm>
                <a:off x="274" y="1260"/>
                <a:ext cx="2995" cy="593"/>
                <a:chOff x="274" y="1164"/>
                <a:chExt cx="2995" cy="593"/>
              </a:xfrm>
            </p:grpSpPr>
            <p:sp>
              <p:nvSpPr>
                <p:cNvPr id="359" name="Google Shape;359;p20"/>
                <p:cNvSpPr/>
                <p:nvPr/>
              </p:nvSpPr>
              <p:spPr>
                <a:xfrm>
                  <a:off x="274" y="1164"/>
                  <a:ext cx="959" cy="593"/>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a:solidFill>
                        <a:srgbClr val="862110"/>
                      </a:solidFill>
                      <a:latin typeface="Arial"/>
                      <a:ea typeface="Arial"/>
                      <a:cs typeface="Arial"/>
                      <a:sym typeface="Arial"/>
                    </a:rPr>
                    <a:t>Depreciation</a:t>
                  </a:r>
                  <a:endParaRPr/>
                </a:p>
                <a:p>
                  <a:pPr marL="0" marR="0" lvl="0" indent="0" algn="l" rtl="0">
                    <a:spcBef>
                      <a:spcPts val="0"/>
                    </a:spcBef>
                    <a:spcAft>
                      <a:spcPts val="0"/>
                    </a:spcAft>
                    <a:buNone/>
                  </a:pPr>
                  <a:r>
                    <a:rPr lang="en-US" sz="1800">
                      <a:solidFill>
                        <a:srgbClr val="862110"/>
                      </a:solidFill>
                      <a:latin typeface="Arial"/>
                      <a:ea typeface="Arial"/>
                      <a:cs typeface="Arial"/>
                      <a:sym typeface="Arial"/>
                    </a:rPr>
                    <a:t>Per Unit</a:t>
                  </a:r>
                  <a:endParaRPr/>
                </a:p>
              </p:txBody>
            </p:sp>
            <p:sp>
              <p:nvSpPr>
                <p:cNvPr id="360" name="Google Shape;360;p20"/>
                <p:cNvSpPr/>
                <p:nvPr/>
              </p:nvSpPr>
              <p:spPr>
                <a:xfrm>
                  <a:off x="1236" y="1260"/>
                  <a:ext cx="206" cy="338"/>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a:solidFill>
                        <a:srgbClr val="862110"/>
                      </a:solidFill>
                      <a:latin typeface="Arial"/>
                      <a:ea typeface="Arial"/>
                      <a:cs typeface="Arial"/>
                      <a:sym typeface="Arial"/>
                    </a:rPr>
                    <a:t>=</a:t>
                  </a:r>
                  <a:endParaRPr/>
                </a:p>
              </p:txBody>
            </p:sp>
            <p:sp>
              <p:nvSpPr>
                <p:cNvPr id="361" name="Google Shape;361;p20"/>
                <p:cNvSpPr/>
                <p:nvPr/>
              </p:nvSpPr>
              <p:spPr>
                <a:xfrm>
                  <a:off x="1339" y="1164"/>
                  <a:ext cx="1930" cy="593"/>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a:solidFill>
                        <a:srgbClr val="862110"/>
                      </a:solidFill>
                      <a:latin typeface="Arial"/>
                      <a:ea typeface="Arial"/>
                      <a:cs typeface="Arial"/>
                      <a:sym typeface="Arial"/>
                    </a:rPr>
                    <a:t>    Cost  -  Salvage Value    </a:t>
                  </a:r>
                  <a:endParaRPr/>
                </a:p>
                <a:p>
                  <a:pPr marL="0" marR="0" lvl="0" indent="0" algn="l" rtl="0">
                    <a:spcBef>
                      <a:spcPts val="0"/>
                    </a:spcBef>
                    <a:spcAft>
                      <a:spcPts val="0"/>
                    </a:spcAft>
                    <a:buNone/>
                  </a:pPr>
                  <a:r>
                    <a:rPr lang="en-US" sz="1800">
                      <a:solidFill>
                        <a:srgbClr val="862110"/>
                      </a:solidFill>
                      <a:latin typeface="Arial"/>
                      <a:ea typeface="Arial"/>
                      <a:cs typeface="Arial"/>
                      <a:sym typeface="Arial"/>
                    </a:rPr>
                    <a:t> Total Units of Production</a:t>
                  </a:r>
                  <a:endParaRPr/>
                </a:p>
              </p:txBody>
            </p:sp>
          </p:grpSp>
          <p:sp>
            <p:nvSpPr>
              <p:cNvPr id="362" name="Google Shape;362;p20"/>
              <p:cNvSpPr/>
              <p:nvPr/>
            </p:nvSpPr>
            <p:spPr>
              <a:xfrm>
                <a:off x="145" y="912"/>
                <a:ext cx="958" cy="338"/>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a:solidFill>
                      <a:srgbClr val="862110"/>
                    </a:solidFill>
                    <a:latin typeface="Arial"/>
                    <a:ea typeface="Arial"/>
                    <a:cs typeface="Arial"/>
                    <a:sym typeface="Arial"/>
                  </a:rPr>
                  <a:t>Step 1:</a:t>
                </a:r>
                <a:endParaRPr/>
              </a:p>
            </p:txBody>
          </p:sp>
          <p:cxnSp>
            <p:nvCxnSpPr>
              <p:cNvPr id="363" name="Google Shape;363;p20"/>
              <p:cNvCxnSpPr/>
              <p:nvPr/>
            </p:nvCxnSpPr>
            <p:spPr>
              <a:xfrm>
                <a:off x="1442" y="1536"/>
                <a:ext cx="1751" cy="7"/>
              </a:xfrm>
              <a:prstGeom prst="straightConnector1">
                <a:avLst/>
              </a:prstGeom>
              <a:noFill/>
              <a:ln w="19050" cap="flat" cmpd="sng">
                <a:solidFill>
                  <a:srgbClr val="862110"/>
                </a:solidFill>
                <a:prstDash val="solid"/>
                <a:round/>
                <a:headEnd type="none" w="med" len="med"/>
                <a:tailEnd type="none" w="med" len="med"/>
              </a:ln>
            </p:spPr>
          </p:cxnSp>
        </p:grpSp>
        <p:sp>
          <p:nvSpPr>
            <p:cNvPr id="364" name="Google Shape;364;p20"/>
            <p:cNvSpPr/>
            <p:nvPr/>
          </p:nvSpPr>
          <p:spPr>
            <a:xfrm>
              <a:off x="5092700" y="3519371"/>
              <a:ext cx="317500" cy="366622"/>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a:solidFill>
                    <a:srgbClr val="862110"/>
                  </a:solidFill>
                  <a:latin typeface="Arial"/>
                  <a:ea typeface="Arial"/>
                  <a:cs typeface="Arial"/>
                  <a:sym typeface="Arial"/>
                </a:rPr>
                <a:t>=</a:t>
              </a:r>
              <a:endParaRPr/>
            </a:p>
          </p:txBody>
        </p:sp>
        <p:sp>
          <p:nvSpPr>
            <p:cNvPr id="365" name="Google Shape;365;p20"/>
            <p:cNvSpPr txBox="1"/>
            <p:nvPr/>
          </p:nvSpPr>
          <p:spPr>
            <a:xfrm>
              <a:off x="5410200" y="3395576"/>
              <a:ext cx="990600" cy="64595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rgbClr val="862110"/>
                  </a:solidFill>
                  <a:latin typeface="Arial"/>
                  <a:ea typeface="Arial"/>
                  <a:cs typeface="Arial"/>
                  <a:sym typeface="Arial"/>
                </a:rPr>
                <a:t>$9,000</a:t>
              </a:r>
              <a:br>
                <a:rPr lang="en-US" sz="1800">
                  <a:solidFill>
                    <a:srgbClr val="862110"/>
                  </a:solidFill>
                  <a:latin typeface="Arial"/>
                  <a:ea typeface="Arial"/>
                  <a:cs typeface="Arial"/>
                  <a:sym typeface="Arial"/>
                </a:rPr>
              </a:br>
              <a:r>
                <a:rPr lang="en-US" sz="1800">
                  <a:solidFill>
                    <a:srgbClr val="862110"/>
                  </a:solidFill>
                  <a:latin typeface="Arial"/>
                  <a:ea typeface="Arial"/>
                  <a:cs typeface="Arial"/>
                  <a:sym typeface="Arial"/>
                </a:rPr>
                <a:t>36,000</a:t>
              </a:r>
              <a:endParaRPr/>
            </a:p>
          </p:txBody>
        </p:sp>
        <p:cxnSp>
          <p:nvCxnSpPr>
            <p:cNvPr id="366" name="Google Shape;366;p20"/>
            <p:cNvCxnSpPr>
              <a:stCxn id="365" idx="1"/>
              <a:endCxn id="365" idx="3"/>
            </p:cNvCxnSpPr>
            <p:nvPr/>
          </p:nvCxnSpPr>
          <p:spPr>
            <a:xfrm>
              <a:off x="5410200" y="3718553"/>
              <a:ext cx="990600" cy="0"/>
            </a:xfrm>
            <a:prstGeom prst="straightConnector1">
              <a:avLst/>
            </a:prstGeom>
            <a:noFill/>
            <a:ln w="19050" cap="flat" cmpd="sng">
              <a:solidFill>
                <a:srgbClr val="862110"/>
              </a:solidFill>
              <a:prstDash val="solid"/>
              <a:round/>
              <a:headEnd type="none" w="sm" len="sm"/>
              <a:tailEnd type="none" w="sm" len="sm"/>
            </a:ln>
          </p:spPr>
        </p:cxnSp>
        <p:sp>
          <p:nvSpPr>
            <p:cNvPr id="367" name="Google Shape;367;p20"/>
            <p:cNvSpPr txBox="1"/>
            <p:nvPr/>
          </p:nvSpPr>
          <p:spPr>
            <a:xfrm>
              <a:off x="6400800" y="3516197"/>
              <a:ext cx="1397000" cy="36979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rgbClr val="862110"/>
                  </a:solidFill>
                  <a:latin typeface="Arial"/>
                  <a:ea typeface="Arial"/>
                  <a:cs typeface="Arial"/>
                  <a:sym typeface="Arial"/>
                </a:rPr>
                <a:t>= </a:t>
              </a:r>
              <a:r>
                <a:rPr lang="en-US" sz="1800">
                  <a:solidFill>
                    <a:srgbClr val="002060"/>
                  </a:solidFill>
                  <a:latin typeface="Arial"/>
                  <a:ea typeface="Arial"/>
                  <a:cs typeface="Arial"/>
                  <a:sym typeface="Arial"/>
                </a:rPr>
                <a:t>$0.25/unit</a:t>
              </a:r>
              <a:endParaRPr/>
            </a:p>
          </p:txBody>
        </p:sp>
      </p:grpSp>
      <p:grpSp>
        <p:nvGrpSpPr>
          <p:cNvPr id="368" name="Google Shape;368;p20"/>
          <p:cNvGrpSpPr/>
          <p:nvPr/>
        </p:nvGrpSpPr>
        <p:grpSpPr>
          <a:xfrm>
            <a:off x="1752600" y="4267200"/>
            <a:ext cx="8763000" cy="1257300"/>
            <a:chOff x="228600" y="4267200"/>
            <a:chExt cx="8763000" cy="1256880"/>
          </a:xfrm>
        </p:grpSpPr>
        <p:pic>
          <p:nvPicPr>
            <p:cNvPr id="369" name="Google Shape;369;p20" descr="C:\Documents and Settings\Administrator\Local Settings\Temporary Internet Files\Content.IE5\K8Q5KUIX\MMj02867840000[1].gif"/>
            <p:cNvPicPr preferRelativeResize="0"/>
            <p:nvPr/>
          </p:nvPicPr>
          <p:blipFill rotWithShape="1">
            <a:blip r:embed="rId3">
              <a:alphaModFix/>
            </a:blip>
            <a:srcRect/>
            <a:stretch/>
          </p:blipFill>
          <p:spPr>
            <a:xfrm>
              <a:off x="3962400" y="4343399"/>
              <a:ext cx="1143000" cy="1180681"/>
            </a:xfrm>
            <a:prstGeom prst="rect">
              <a:avLst/>
            </a:prstGeom>
            <a:noFill/>
            <a:ln>
              <a:noFill/>
            </a:ln>
          </p:spPr>
        </p:pic>
        <p:grpSp>
          <p:nvGrpSpPr>
            <p:cNvPr id="370" name="Google Shape;370;p20"/>
            <p:cNvGrpSpPr/>
            <p:nvPr/>
          </p:nvGrpSpPr>
          <p:grpSpPr>
            <a:xfrm>
              <a:off x="228600" y="4267200"/>
              <a:ext cx="8763000" cy="1255742"/>
              <a:chOff x="60" y="2496"/>
              <a:chExt cx="5568" cy="1008"/>
            </a:xfrm>
          </p:grpSpPr>
          <p:sp>
            <p:nvSpPr>
              <p:cNvPr id="371" name="Google Shape;371;p20"/>
              <p:cNvSpPr/>
              <p:nvPr/>
            </p:nvSpPr>
            <p:spPr>
              <a:xfrm>
                <a:off x="60" y="2496"/>
                <a:ext cx="5568" cy="1008"/>
              </a:xfrm>
              <a:prstGeom prst="rect">
                <a:avLst/>
              </a:prstGeom>
              <a:solidFill>
                <a:srgbClr val="F6E9B4"/>
              </a:solidFill>
              <a:ln w="9525" cap="flat" cmpd="sng">
                <a:solidFill>
                  <a:srgbClr val="663300"/>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200">
                  <a:solidFill>
                    <a:srgbClr val="862110"/>
                  </a:solidFill>
                  <a:latin typeface="Arial"/>
                  <a:ea typeface="Arial"/>
                  <a:cs typeface="Arial"/>
                  <a:sym typeface="Arial"/>
                </a:endParaRPr>
              </a:p>
            </p:txBody>
          </p:sp>
          <p:sp>
            <p:nvSpPr>
              <p:cNvPr id="372" name="Google Shape;372;p20"/>
              <p:cNvSpPr/>
              <p:nvPr/>
            </p:nvSpPr>
            <p:spPr>
              <a:xfrm>
                <a:off x="145" y="2507"/>
                <a:ext cx="958" cy="293"/>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a:solidFill>
                      <a:srgbClr val="862110"/>
                    </a:solidFill>
                    <a:latin typeface="Arial"/>
                    <a:ea typeface="Arial"/>
                    <a:cs typeface="Arial"/>
                    <a:sym typeface="Arial"/>
                  </a:rPr>
                  <a:t>Step 2:</a:t>
                </a:r>
                <a:endParaRPr/>
              </a:p>
            </p:txBody>
          </p:sp>
          <p:grpSp>
            <p:nvGrpSpPr>
              <p:cNvPr id="373" name="Google Shape;373;p20"/>
              <p:cNvGrpSpPr/>
              <p:nvPr/>
            </p:nvGrpSpPr>
            <p:grpSpPr>
              <a:xfrm>
                <a:off x="274" y="2640"/>
                <a:ext cx="3546" cy="739"/>
                <a:chOff x="274" y="2544"/>
                <a:chExt cx="3546" cy="739"/>
              </a:xfrm>
            </p:grpSpPr>
            <p:sp>
              <p:nvSpPr>
                <p:cNvPr id="374" name="Google Shape;374;p20"/>
                <p:cNvSpPr/>
                <p:nvPr/>
              </p:nvSpPr>
              <p:spPr>
                <a:xfrm>
                  <a:off x="274" y="2662"/>
                  <a:ext cx="939" cy="517"/>
                </a:xfrm>
                <a:prstGeom prst="rect">
                  <a:avLst/>
                </a:prstGeom>
                <a:solidFill>
                  <a:srgbClr val="F6E9B4"/>
                </a:solid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a:solidFill>
                        <a:srgbClr val="862110"/>
                      </a:solidFill>
                      <a:latin typeface="Arial"/>
                      <a:ea typeface="Arial"/>
                      <a:cs typeface="Arial"/>
                      <a:sym typeface="Arial"/>
                    </a:rPr>
                    <a:t>Depreciation</a:t>
                  </a:r>
                  <a:endParaRPr/>
                </a:p>
                <a:p>
                  <a:pPr marL="0" marR="0" lvl="0" indent="0" algn="l" rtl="0">
                    <a:spcBef>
                      <a:spcPts val="0"/>
                    </a:spcBef>
                    <a:spcAft>
                      <a:spcPts val="0"/>
                    </a:spcAft>
                    <a:buNone/>
                  </a:pPr>
                  <a:r>
                    <a:rPr lang="en-US" sz="1800">
                      <a:solidFill>
                        <a:srgbClr val="862110"/>
                      </a:solidFill>
                      <a:latin typeface="Arial"/>
                      <a:ea typeface="Arial"/>
                      <a:cs typeface="Arial"/>
                      <a:sym typeface="Arial"/>
                    </a:rPr>
                    <a:t>    Expense</a:t>
                  </a:r>
                  <a:endParaRPr/>
                </a:p>
              </p:txBody>
            </p:sp>
            <p:sp>
              <p:nvSpPr>
                <p:cNvPr id="375" name="Google Shape;375;p20"/>
                <p:cNvSpPr/>
                <p:nvPr/>
              </p:nvSpPr>
              <p:spPr>
                <a:xfrm>
                  <a:off x="1174" y="2806"/>
                  <a:ext cx="202" cy="294"/>
                </a:xfrm>
                <a:prstGeom prst="rect">
                  <a:avLst/>
                </a:prstGeom>
                <a:solidFill>
                  <a:srgbClr val="F6E9B4"/>
                </a:solid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a:solidFill>
                        <a:srgbClr val="862110"/>
                      </a:solidFill>
                      <a:latin typeface="Arial"/>
                      <a:ea typeface="Arial"/>
                      <a:cs typeface="Arial"/>
                      <a:sym typeface="Arial"/>
                    </a:rPr>
                    <a:t>=</a:t>
                  </a:r>
                  <a:endParaRPr/>
                </a:p>
              </p:txBody>
            </p:sp>
            <p:sp>
              <p:nvSpPr>
                <p:cNvPr id="376" name="Google Shape;376;p20"/>
                <p:cNvSpPr/>
                <p:nvPr/>
              </p:nvSpPr>
              <p:spPr>
                <a:xfrm>
                  <a:off x="1319" y="2662"/>
                  <a:ext cx="939" cy="517"/>
                </a:xfrm>
                <a:prstGeom prst="rect">
                  <a:avLst/>
                </a:prstGeom>
                <a:solidFill>
                  <a:srgbClr val="F6E9B4"/>
                </a:solid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a:solidFill>
                        <a:srgbClr val="862110"/>
                      </a:solidFill>
                      <a:latin typeface="Arial"/>
                      <a:ea typeface="Arial"/>
                      <a:cs typeface="Arial"/>
                      <a:sym typeface="Arial"/>
                    </a:rPr>
                    <a:t>Depreciation</a:t>
                  </a:r>
                  <a:endParaRPr/>
                </a:p>
                <a:p>
                  <a:pPr marL="0" marR="0" lvl="0" indent="0" algn="ctr" rtl="0">
                    <a:spcBef>
                      <a:spcPts val="0"/>
                    </a:spcBef>
                    <a:spcAft>
                      <a:spcPts val="0"/>
                    </a:spcAft>
                    <a:buNone/>
                  </a:pPr>
                  <a:r>
                    <a:rPr lang="en-US" sz="1800">
                      <a:solidFill>
                        <a:srgbClr val="862110"/>
                      </a:solidFill>
                      <a:latin typeface="Arial"/>
                      <a:ea typeface="Arial"/>
                      <a:cs typeface="Arial"/>
                      <a:sym typeface="Arial"/>
                    </a:rPr>
                    <a:t>Per Unit</a:t>
                  </a:r>
                  <a:endParaRPr/>
                </a:p>
              </p:txBody>
            </p:sp>
            <p:sp>
              <p:nvSpPr>
                <p:cNvPr id="377" name="Google Shape;377;p20"/>
                <p:cNvSpPr/>
                <p:nvPr/>
              </p:nvSpPr>
              <p:spPr>
                <a:xfrm>
                  <a:off x="2239" y="2783"/>
                  <a:ext cx="238" cy="293"/>
                </a:xfrm>
                <a:prstGeom prst="rect">
                  <a:avLst/>
                </a:prstGeom>
                <a:solidFill>
                  <a:srgbClr val="F6E9B4"/>
                </a:solid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1800" b="1">
                      <a:solidFill>
                        <a:srgbClr val="862110"/>
                      </a:solidFill>
                      <a:latin typeface="Arial"/>
                      <a:ea typeface="Arial"/>
                      <a:cs typeface="Arial"/>
                      <a:sym typeface="Arial"/>
                    </a:rPr>
                    <a:t>×</a:t>
                  </a:r>
                  <a:endParaRPr/>
                </a:p>
              </p:txBody>
            </p:sp>
            <p:sp>
              <p:nvSpPr>
                <p:cNvPr id="378" name="Google Shape;378;p20"/>
                <p:cNvSpPr/>
                <p:nvPr/>
              </p:nvSpPr>
              <p:spPr>
                <a:xfrm>
                  <a:off x="2159" y="2544"/>
                  <a:ext cx="1661" cy="739"/>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None/>
                  </a:pPr>
                  <a:r>
                    <a:rPr lang="en-US" sz="1800">
                      <a:solidFill>
                        <a:srgbClr val="862110"/>
                      </a:solidFill>
                      <a:latin typeface="Arial"/>
                      <a:ea typeface="Arial"/>
                      <a:cs typeface="Arial"/>
                      <a:sym typeface="Arial"/>
                    </a:rPr>
                    <a:t>Number of Units Produced</a:t>
                  </a:r>
                  <a:br>
                    <a:rPr lang="en-US" sz="1800">
                      <a:solidFill>
                        <a:srgbClr val="862110"/>
                      </a:solidFill>
                      <a:latin typeface="Arial"/>
                      <a:ea typeface="Arial"/>
                      <a:cs typeface="Arial"/>
                      <a:sym typeface="Arial"/>
                    </a:rPr>
                  </a:br>
                  <a:r>
                    <a:rPr lang="en-US" sz="1800">
                      <a:solidFill>
                        <a:srgbClr val="862110"/>
                      </a:solidFill>
                      <a:latin typeface="Arial"/>
                      <a:ea typeface="Arial"/>
                      <a:cs typeface="Arial"/>
                      <a:sym typeface="Arial"/>
                    </a:rPr>
                    <a:t>in the Period</a:t>
                  </a:r>
                  <a:endParaRPr/>
                </a:p>
              </p:txBody>
            </p:sp>
          </p:grpSp>
        </p:grpSp>
        <p:sp>
          <p:nvSpPr>
            <p:cNvPr id="379" name="Google Shape;379;p20"/>
            <p:cNvSpPr txBox="1"/>
            <p:nvPr/>
          </p:nvSpPr>
          <p:spPr>
            <a:xfrm>
              <a:off x="5791200" y="4684574"/>
              <a:ext cx="2768600" cy="3697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rgbClr val="862110"/>
                  </a:solidFill>
                  <a:latin typeface="Arial"/>
                  <a:ea typeface="Arial"/>
                  <a:cs typeface="Arial"/>
                  <a:sym typeface="Arial"/>
                </a:rPr>
                <a:t>= $0.25 × 7,000 </a:t>
              </a:r>
              <a:r>
                <a:rPr lang="en-US" sz="1800">
                  <a:solidFill>
                    <a:srgbClr val="002060"/>
                  </a:solidFill>
                  <a:latin typeface="Arial"/>
                  <a:ea typeface="Arial"/>
                  <a:cs typeface="Arial"/>
                  <a:sym typeface="Arial"/>
                </a:rPr>
                <a:t>= $1,750</a:t>
              </a:r>
              <a:endParaRPr/>
            </a:p>
          </p:txBody>
        </p:sp>
      </p:grpSp>
      <p:sp>
        <p:nvSpPr>
          <p:cNvPr id="380" name="Google Shape;380;p20"/>
          <p:cNvSpPr txBox="1"/>
          <p:nvPr/>
        </p:nvSpPr>
        <p:spPr>
          <a:xfrm>
            <a:off x="5334000" y="1905001"/>
            <a:ext cx="4572000" cy="92392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Assume that 7,000 units were inspected during 2011. Depreciation would be calculated as follows:</a:t>
            </a:r>
            <a:endParaRPr/>
          </a:p>
        </p:txBody>
      </p:sp>
      <p:sp>
        <p:nvSpPr>
          <p:cNvPr id="381" name="Google Shape;381;p20"/>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id="382" name="Google Shape;382;p20" descr="SL Depreciation Example 1.png"/>
          <p:cNvPicPr preferRelativeResize="0"/>
          <p:nvPr/>
        </p:nvPicPr>
        <p:blipFill rotWithShape="1">
          <a:blip r:embed="rId4">
            <a:alphaModFix/>
          </a:blip>
          <a:srcRect/>
          <a:stretch/>
        </p:blipFill>
        <p:spPr>
          <a:xfrm>
            <a:off x="1752601" y="1447800"/>
            <a:ext cx="3489325" cy="1447800"/>
          </a:xfrm>
          <a:prstGeom prst="rect">
            <a:avLst/>
          </a:prstGeom>
          <a:noFill/>
          <a:ln>
            <a:noFill/>
          </a:ln>
        </p:spPr>
      </p:pic>
    </p:spTree>
  </p:cSld>
  <p:clrMapOvr>
    <a:masterClrMapping/>
  </p:clrMapOvr>
  <p:transition>
    <p:blinds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sp>
        <p:nvSpPr>
          <p:cNvPr id="387" name="Google Shape;387;p21"/>
          <p:cNvSpPr txBox="1">
            <a:spLocks noGrp="1"/>
          </p:cNvSpPr>
          <p:nvPr>
            <p:ph type="title"/>
          </p:nvPr>
        </p:nvSpPr>
        <p:spPr>
          <a:xfrm>
            <a:off x="-193675" y="150814"/>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sz="2800"/>
              <a:t>Units-of-Production</a:t>
            </a:r>
            <a:br>
              <a:rPr lang="en-US" sz="2800"/>
            </a:br>
            <a:r>
              <a:rPr lang="en-US" sz="2800"/>
              <a:t>Depreciation Schedule</a:t>
            </a:r>
            <a:endParaRPr/>
          </a:p>
        </p:txBody>
      </p:sp>
      <p:sp>
        <p:nvSpPr>
          <p:cNvPr id="388" name="Google Shape;388;p21"/>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id="389" name="Google Shape;389;p21"/>
          <p:cNvPicPr preferRelativeResize="0"/>
          <p:nvPr/>
        </p:nvPicPr>
        <p:blipFill rotWithShape="1">
          <a:blip r:embed="rId3">
            <a:alphaModFix/>
          </a:blip>
          <a:srcRect/>
          <a:stretch/>
        </p:blipFill>
        <p:spPr>
          <a:xfrm>
            <a:off x="1752600" y="1905001"/>
            <a:ext cx="8667750" cy="3019425"/>
          </a:xfrm>
          <a:prstGeom prst="rect">
            <a:avLst/>
          </a:prstGeom>
          <a:noFill/>
          <a:ln>
            <a:noFill/>
          </a:ln>
        </p:spPr>
      </p:pic>
      <p:grpSp>
        <p:nvGrpSpPr>
          <p:cNvPr id="390" name="Google Shape;390;p21"/>
          <p:cNvGrpSpPr/>
          <p:nvPr/>
        </p:nvGrpSpPr>
        <p:grpSpPr>
          <a:xfrm>
            <a:off x="2590800" y="3252789"/>
            <a:ext cx="5181600" cy="2649537"/>
            <a:chOff x="1752600" y="2991678"/>
            <a:chExt cx="5181600" cy="2650434"/>
          </a:xfrm>
        </p:grpSpPr>
        <p:sp>
          <p:nvSpPr>
            <p:cNvPr id="391" name="Google Shape;391;p21"/>
            <p:cNvSpPr/>
            <p:nvPr/>
          </p:nvSpPr>
          <p:spPr>
            <a:xfrm>
              <a:off x="2341563" y="2991678"/>
              <a:ext cx="838200" cy="1372064"/>
            </a:xfrm>
            <a:prstGeom prst="rect">
              <a:avLst/>
            </a:prstGeom>
            <a:noFill/>
            <a:ln w="25400" cap="flat" cmpd="sng">
              <a:solidFill>
                <a:srgbClr val="FF0000"/>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entury Schoolbook"/>
                <a:ea typeface="Century Schoolbook"/>
                <a:cs typeface="Century Schoolbook"/>
                <a:sym typeface="Century Schoolbook"/>
              </a:endParaRPr>
            </a:p>
          </p:txBody>
        </p:sp>
        <p:cxnSp>
          <p:nvCxnSpPr>
            <p:cNvPr id="392" name="Google Shape;392;p21"/>
            <p:cNvCxnSpPr>
              <a:stCxn id="393" idx="0"/>
            </p:cNvCxnSpPr>
            <p:nvPr/>
          </p:nvCxnSpPr>
          <p:spPr>
            <a:xfrm rot="10800000">
              <a:off x="3124200" y="4419327"/>
              <a:ext cx="1219200" cy="822600"/>
            </a:xfrm>
            <a:prstGeom prst="straightConnector1">
              <a:avLst/>
            </a:prstGeom>
            <a:noFill/>
            <a:ln w="28575" cap="flat" cmpd="sng">
              <a:solidFill>
                <a:srgbClr val="FF0000"/>
              </a:solidFill>
              <a:prstDash val="solid"/>
              <a:round/>
              <a:headEnd type="none" w="sm" len="sm"/>
              <a:tailEnd type="stealth" w="med" len="med"/>
            </a:ln>
            <a:effectLst>
              <a:outerShdw blurRad="50800" dist="38100" dir="2700000" algn="tl" rotWithShape="0">
                <a:srgbClr val="000000">
                  <a:alpha val="40000"/>
                </a:srgbClr>
              </a:outerShdw>
            </a:effectLst>
          </p:spPr>
        </p:cxnSp>
        <p:sp>
          <p:nvSpPr>
            <p:cNvPr id="393" name="Google Shape;393;p21"/>
            <p:cNvSpPr txBox="1"/>
            <p:nvPr/>
          </p:nvSpPr>
          <p:spPr>
            <a:xfrm>
              <a:off x="1752600" y="5241927"/>
              <a:ext cx="5181600" cy="400185"/>
            </a:xfrm>
            <a:prstGeom prst="rect">
              <a:avLst/>
            </a:prstGeom>
            <a:solidFill>
              <a:srgbClr val="CEB400"/>
            </a:solidFill>
            <a:ln w="9525" cap="flat" cmpd="sng">
              <a:solidFill>
                <a:srgbClr val="8A7006"/>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000000"/>
                  </a:solidFill>
                  <a:latin typeface="Arial"/>
                  <a:ea typeface="Arial"/>
                  <a:cs typeface="Arial"/>
                  <a:sym typeface="Arial"/>
                </a:rPr>
                <a:t>Units produced and sold during the period.</a:t>
              </a:r>
              <a:endParaRPr/>
            </a:p>
          </p:txBody>
        </p:sp>
      </p:grpSp>
    </p:spTree>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90"/>
                                        </p:tgtEl>
                                        <p:attrNameLst>
                                          <p:attrName>style.visibility</p:attrName>
                                        </p:attrNameLst>
                                      </p:cBhvr>
                                      <p:to>
                                        <p:strVal val="visible"/>
                                      </p:to>
                                    </p:set>
                                    <p:animEffect transition="in" filter="fade">
                                      <p:cBhvr>
                                        <p:cTn id="7" dur="500"/>
                                        <p:tgtEl>
                                          <p:spTgt spid="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22"/>
          <p:cNvSpPr txBox="1">
            <a:spLocks noGrp="1"/>
          </p:cNvSpPr>
          <p:nvPr>
            <p:ph type="title"/>
          </p:nvPr>
        </p:nvSpPr>
        <p:spPr>
          <a:xfrm>
            <a:off x="130175" y="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sz="3200"/>
              <a:t>Double-Declining-Balance Method</a:t>
            </a:r>
            <a:endParaRPr/>
          </a:p>
        </p:txBody>
      </p:sp>
      <p:sp>
        <p:nvSpPr>
          <p:cNvPr id="399" name="Google Shape;399;p22"/>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id="400" name="Google Shape;400;p22" descr="Double Declining Computation.png"/>
          <p:cNvPicPr preferRelativeResize="0"/>
          <p:nvPr/>
        </p:nvPicPr>
        <p:blipFill rotWithShape="1">
          <a:blip r:embed="rId3">
            <a:alphaModFix/>
          </a:blip>
          <a:srcRect/>
          <a:stretch/>
        </p:blipFill>
        <p:spPr>
          <a:xfrm>
            <a:off x="1600201" y="1905000"/>
            <a:ext cx="9028113" cy="2743200"/>
          </a:xfrm>
          <a:prstGeom prst="rect">
            <a:avLst/>
          </a:prstGeom>
          <a:noFill/>
          <a:ln>
            <a:noFill/>
          </a:ln>
        </p:spPr>
      </p:pic>
    </p:spTree>
  </p:cSld>
  <p:clrMapOvr>
    <a:masterClrMapping/>
  </p:clrMapOvr>
  <p:transition spd="med">
    <p:blinds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23"/>
          <p:cNvSpPr txBox="1">
            <a:spLocks noGrp="1"/>
          </p:cNvSpPr>
          <p:nvPr>
            <p:ph type="title"/>
          </p:nvPr>
        </p:nvSpPr>
        <p:spPr>
          <a:xfrm>
            <a:off x="101600" y="-66675"/>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sz="3200"/>
              <a:t>Double-Declining-Balance Method</a:t>
            </a:r>
            <a:endParaRPr/>
          </a:p>
        </p:txBody>
      </p:sp>
      <p:sp>
        <p:nvSpPr>
          <p:cNvPr id="406" name="Google Shape;406;p23"/>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pic>
        <p:nvPicPr>
          <p:cNvPr id="407" name="Google Shape;407;p23"/>
          <p:cNvPicPr preferRelativeResize="0"/>
          <p:nvPr/>
        </p:nvPicPr>
        <p:blipFill rotWithShape="1">
          <a:blip r:embed="rId3">
            <a:alphaModFix/>
          </a:blip>
          <a:srcRect/>
          <a:stretch/>
        </p:blipFill>
        <p:spPr>
          <a:xfrm>
            <a:off x="1762126" y="1828801"/>
            <a:ext cx="8677275" cy="3228975"/>
          </a:xfrm>
          <a:prstGeom prst="rect">
            <a:avLst/>
          </a:prstGeom>
          <a:noFill/>
          <a:ln>
            <a:noFill/>
          </a:ln>
        </p:spPr>
      </p:pic>
    </p:spTree>
  </p:cSld>
  <p:clrMapOvr>
    <a:masterClrMapping/>
  </p:clrMapOvr>
  <p:transition spd="med">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2" name="Google Shape;412;p24"/>
          <p:cNvSpPr/>
          <p:nvPr/>
        </p:nvSpPr>
        <p:spPr>
          <a:xfrm>
            <a:off x="2209800" y="228600"/>
            <a:ext cx="7848600" cy="1143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62110"/>
              </a:buClr>
              <a:buSzPts val="4000"/>
              <a:buFont typeface="Noto Sans Symbols"/>
              <a:buNone/>
            </a:pPr>
            <a:endParaRPr sz="4000">
              <a:solidFill>
                <a:srgbClr val="575F6D"/>
              </a:solidFill>
              <a:latin typeface="Times New Roman"/>
              <a:ea typeface="Times New Roman"/>
              <a:cs typeface="Times New Roman"/>
              <a:sym typeface="Times New Roman"/>
            </a:endParaRPr>
          </a:p>
        </p:txBody>
      </p:sp>
      <p:sp>
        <p:nvSpPr>
          <p:cNvPr id="413" name="Google Shape;413;p24"/>
          <p:cNvSpPr txBox="1">
            <a:spLocks noGrp="1"/>
          </p:cNvSpPr>
          <p:nvPr>
            <p:ph type="title"/>
          </p:nvPr>
        </p:nvSpPr>
        <p:spPr>
          <a:xfrm>
            <a:off x="330200" y="-381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sz="3200"/>
              <a:t>Comparing Depreciation Methods</a:t>
            </a:r>
            <a:endParaRPr/>
          </a:p>
        </p:txBody>
      </p:sp>
      <p:graphicFrame>
        <p:nvGraphicFramePr>
          <p:cNvPr id="414" name="Google Shape;414;p24"/>
          <p:cNvGraphicFramePr/>
          <p:nvPr/>
        </p:nvGraphicFramePr>
        <p:xfrm>
          <a:off x="1752600" y="1524001"/>
          <a:ext cx="4267200" cy="2398713"/>
        </p:xfrm>
        <a:graphic>
          <a:graphicData uri="http://schemas.openxmlformats.org/presentationml/2006/ole">
            <mc:AlternateContent xmlns:mc="http://schemas.openxmlformats.org/markup-compatibility/2006">
              <mc:Choice xmlns:v="urn:schemas-microsoft-com:vml" Requires="v">
                <p:oleObj spid="_x0000_s1034" r:id="rId4" imgW="4267200" imgH="2398713" progId="Excel.Sheet.8">
                  <p:embed/>
                </p:oleObj>
              </mc:Choice>
              <mc:Fallback>
                <p:oleObj r:id="rId4" imgW="4267200" imgH="2398713" progId="Excel.Sheet.8">
                  <p:embed/>
                  <p:pic>
                    <p:nvPicPr>
                      <p:cNvPr id="414" name="Google Shape;414;p24"/>
                      <p:cNvPicPr preferRelativeResize="0"/>
                      <p:nvPr/>
                    </p:nvPicPr>
                    <p:blipFill rotWithShape="1">
                      <a:blip r:embed="rId5">
                        <a:alphaModFix/>
                      </a:blip>
                      <a:srcRect/>
                      <a:stretch/>
                    </p:blipFill>
                    <p:spPr>
                      <a:xfrm>
                        <a:off x="1752600" y="1524001"/>
                        <a:ext cx="4267200" cy="2398713"/>
                      </a:xfrm>
                      <a:prstGeom prst="rect">
                        <a:avLst/>
                      </a:prstGeom>
                      <a:noFill/>
                      <a:ln>
                        <a:noFill/>
                      </a:ln>
                    </p:spPr>
                  </p:pic>
                </p:oleObj>
              </mc:Fallback>
            </mc:AlternateContent>
          </a:graphicData>
        </a:graphic>
      </p:graphicFrame>
      <p:graphicFrame>
        <p:nvGraphicFramePr>
          <p:cNvPr id="415" name="Google Shape;415;p24"/>
          <p:cNvGraphicFramePr/>
          <p:nvPr/>
        </p:nvGraphicFramePr>
        <p:xfrm>
          <a:off x="5638800" y="4038600"/>
          <a:ext cx="4800600" cy="2819400"/>
        </p:xfrm>
        <a:graphic>
          <a:graphicData uri="http://schemas.openxmlformats.org/drawingml/2006/chart">
            <c:chart xmlns:c="http://schemas.openxmlformats.org/drawingml/2006/chart" xmlns:r="http://schemas.openxmlformats.org/officeDocument/2006/relationships" r:id="rId6"/>
          </a:graphicData>
        </a:graphic>
      </p:graphicFrame>
      <p:sp>
        <p:nvSpPr>
          <p:cNvPr id="416" name="Google Shape;416;p24"/>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Tree>
  </p:cSld>
  <p:clrMapOvr>
    <a:masterClrMapping/>
  </p:clrMapOvr>
  <p:transition spd="med">
    <p:blinds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25"/>
          <p:cNvSpPr txBox="1">
            <a:spLocks noGrp="1"/>
          </p:cNvSpPr>
          <p:nvPr>
            <p:ph type="title"/>
          </p:nvPr>
        </p:nvSpPr>
        <p:spPr>
          <a:xfrm>
            <a:off x="244475" y="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Depreciation for Tax Reporting</a:t>
            </a:r>
            <a:endParaRPr/>
          </a:p>
        </p:txBody>
      </p:sp>
      <p:pic>
        <p:nvPicPr>
          <p:cNvPr id="422" name="Google Shape;422;p25" descr="C:\Documents and Settings\Administrator\Local Settings\Temporary Internet Files\Content.IE5\K8Q5KUIX\MMj03956920000[1].gif"/>
          <p:cNvPicPr preferRelativeResize="0"/>
          <p:nvPr/>
        </p:nvPicPr>
        <p:blipFill rotWithShape="1">
          <a:blip r:embed="rId3">
            <a:alphaModFix/>
          </a:blip>
          <a:srcRect/>
          <a:stretch/>
        </p:blipFill>
        <p:spPr>
          <a:xfrm>
            <a:off x="5029200" y="5257800"/>
            <a:ext cx="1524000" cy="1143000"/>
          </a:xfrm>
          <a:prstGeom prst="rect">
            <a:avLst/>
          </a:prstGeom>
          <a:noFill/>
          <a:ln>
            <a:noFill/>
          </a:ln>
        </p:spPr>
      </p:pic>
      <p:sp>
        <p:nvSpPr>
          <p:cNvPr id="423" name="Google Shape;423;p25"/>
          <p:cNvSpPr txBox="1"/>
          <p:nvPr/>
        </p:nvSpPr>
        <p:spPr>
          <a:xfrm>
            <a:off x="2308225" y="1981200"/>
            <a:ext cx="7467600" cy="2909888"/>
          </a:xfrm>
          <a:prstGeom prst="rect">
            <a:avLst/>
          </a:prstGeom>
          <a:solidFill>
            <a:srgbClr val="3667C4"/>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rgbClr val="FFFFFF"/>
                </a:solidFill>
                <a:latin typeface="Arial"/>
                <a:ea typeface="Arial"/>
                <a:cs typeface="Arial"/>
                <a:sym typeface="Arial"/>
              </a:rPr>
              <a:t>Most corporations use the Modified Accelerated Cost Recovery System (MACRS) for tax purposes.</a:t>
            </a:r>
            <a:endParaRPr/>
          </a:p>
          <a:p>
            <a:pPr marL="0" marR="0" lvl="0" indent="0" algn="ctr" rtl="0">
              <a:spcBef>
                <a:spcPts val="1680"/>
              </a:spcBef>
              <a:spcAft>
                <a:spcPts val="0"/>
              </a:spcAft>
              <a:buNone/>
            </a:pPr>
            <a:r>
              <a:rPr lang="en-US" sz="2800" b="1">
                <a:solidFill>
                  <a:srgbClr val="FFFFFF"/>
                </a:solidFill>
                <a:latin typeface="Arial"/>
                <a:ea typeface="Arial"/>
                <a:cs typeface="Arial"/>
                <a:sym typeface="Arial"/>
              </a:rPr>
              <a:t>    MACRS depreciation provides for rapid write-off of an asset’s cost in order to stimulate new investment.</a:t>
            </a:r>
            <a:endParaRPr sz="2800" b="1">
              <a:solidFill>
                <a:srgbClr val="000000"/>
              </a:solidFill>
              <a:latin typeface="Arial"/>
              <a:ea typeface="Arial"/>
              <a:cs typeface="Arial"/>
              <a:sym typeface="Arial"/>
            </a:endParaRPr>
          </a:p>
        </p:txBody>
      </p:sp>
      <p:sp>
        <p:nvSpPr>
          <p:cNvPr id="424" name="Google Shape;424;p25"/>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1</a:t>
            </a:r>
            <a:endParaRPr/>
          </a:p>
        </p:txBody>
      </p:sp>
    </p:spTree>
  </p:cSld>
  <p:clrMapOvr>
    <a:masterClrMapping/>
  </p:clrMapOvr>
  <p:transition spd="med">
    <p:zo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p26"/>
          <p:cNvSpPr txBox="1">
            <a:spLocks noGrp="1"/>
          </p:cNvSpPr>
          <p:nvPr>
            <p:ph type="title"/>
          </p:nvPr>
        </p:nvSpPr>
        <p:spPr>
          <a:xfrm>
            <a:off x="-47625" y="-381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Partial-Year Depreciation</a:t>
            </a:r>
            <a:endParaRPr/>
          </a:p>
        </p:txBody>
      </p:sp>
      <p:sp>
        <p:nvSpPr>
          <p:cNvPr id="430" name="Google Shape;430;p26"/>
          <p:cNvSpPr txBox="1">
            <a:spLocks noGrp="1"/>
          </p:cNvSpPr>
          <p:nvPr>
            <p:ph type="body" idx="4294967295"/>
          </p:nvPr>
        </p:nvSpPr>
        <p:spPr>
          <a:xfrm>
            <a:off x="1828800" y="1524000"/>
            <a:ext cx="8382000" cy="1371600"/>
          </a:xfrm>
          <a:prstGeom prst="rect">
            <a:avLst/>
          </a:prstGeom>
          <a:solidFill>
            <a:srgbClr val="EA6D59"/>
          </a:solidFill>
          <a:ln w="12700" cap="flat" cmpd="sng">
            <a:solidFill>
              <a:schemeClr val="dk1"/>
            </a:solidFill>
            <a:prstDash val="solid"/>
            <a:round/>
            <a:headEnd type="none" w="sm" len="sm"/>
            <a:tailEnd type="none" w="sm" len="sm"/>
          </a:ln>
          <a:effectLst>
            <a:outerShdw dist="53882" dir="2700000" algn="ctr" rotWithShape="0">
              <a:schemeClr val="dk2"/>
            </a:outerShdw>
          </a:effectLst>
        </p:spPr>
        <p:txBody>
          <a:bodyPr spcFirstLastPara="1" wrap="square" lIns="90475" tIns="44450" rIns="90475" bIns="44450" anchor="t" anchorCtr="0">
            <a:noAutofit/>
          </a:bodyPr>
          <a:lstStyle/>
          <a:p>
            <a:pPr marL="273050" lvl="0" indent="-273050" algn="ctr" rtl="0">
              <a:spcBef>
                <a:spcPts val="0"/>
              </a:spcBef>
              <a:spcAft>
                <a:spcPts val="0"/>
              </a:spcAft>
              <a:buClr>
                <a:schemeClr val="dk1"/>
              </a:buClr>
              <a:buSzPts val="2100"/>
              <a:buFont typeface="Noto Sans Symbols"/>
              <a:buNone/>
            </a:pPr>
            <a:r>
              <a:rPr lang="en-US">
                <a:solidFill>
                  <a:schemeClr val="dk1"/>
                </a:solidFill>
                <a:latin typeface="Calibri"/>
                <a:ea typeface="Calibri"/>
                <a:cs typeface="Calibri"/>
                <a:sym typeface="Calibri"/>
              </a:rPr>
              <a:t>    </a:t>
            </a:r>
            <a:r>
              <a:rPr lang="en-US">
                <a:solidFill>
                  <a:schemeClr val="dk1"/>
                </a:solidFill>
                <a:latin typeface="Arial"/>
                <a:ea typeface="Arial"/>
                <a:cs typeface="Arial"/>
                <a:sym typeface="Arial"/>
              </a:rPr>
              <a:t>When a plant asset is acquired during the year, depreciation is calculated for the fraction of the year the asset is owned.</a:t>
            </a:r>
            <a:endParaRPr/>
          </a:p>
        </p:txBody>
      </p:sp>
      <p:graphicFrame>
        <p:nvGraphicFramePr>
          <p:cNvPr id="431" name="Google Shape;431;p26"/>
          <p:cNvGraphicFramePr/>
          <p:nvPr/>
        </p:nvGraphicFramePr>
        <p:xfrm>
          <a:off x="1828800" y="3086100"/>
          <a:ext cx="3886200" cy="1562100"/>
        </p:xfrm>
        <a:graphic>
          <a:graphicData uri="http://schemas.openxmlformats.org/drawingml/2006/table">
            <a:tbl>
              <a:tblPr>
                <a:noFill/>
                <a:tableStyleId>{3734DE9D-9787-487E-8E24-DE531A770D0A}</a:tableStyleId>
              </a:tblPr>
              <a:tblGrid>
                <a:gridCol w="2530500">
                  <a:extLst>
                    <a:ext uri="{9D8B030D-6E8A-4147-A177-3AD203B41FA5}">
                      <a16:colId xmlns:a16="http://schemas.microsoft.com/office/drawing/2014/main" val="20000"/>
                    </a:ext>
                  </a:extLst>
                </a:gridCol>
                <a:gridCol w="1355700">
                  <a:extLst>
                    <a:ext uri="{9D8B030D-6E8A-4147-A177-3AD203B41FA5}">
                      <a16:colId xmlns:a16="http://schemas.microsoft.com/office/drawing/2014/main" val="20001"/>
                    </a:ext>
                  </a:extLst>
                </a:gridCol>
              </a:tblGrid>
              <a:tr h="260350">
                <a:tc>
                  <a:txBody>
                    <a:bodyPr/>
                    <a:lstStyle/>
                    <a:p>
                      <a:pPr marL="0" marR="0" lvl="0" indent="0" algn="l"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Cost</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2060"/>
                    </a:solidFill>
                  </a:tcPr>
                </a:tc>
                <a:tc>
                  <a:txBody>
                    <a:bodyPr/>
                    <a:lstStyle/>
                    <a:p>
                      <a:pPr marL="0" marR="0" lvl="0" indent="0" algn="r"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 $           10,000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2060"/>
                    </a:solidFill>
                  </a:tcPr>
                </a:tc>
                <a:extLst>
                  <a:ext uri="{0D108BD9-81ED-4DB2-BD59-A6C34878D82A}">
                    <a16:rowId xmlns:a16="http://schemas.microsoft.com/office/drawing/2014/main" val="10000"/>
                  </a:ext>
                </a:extLst>
              </a:tr>
              <a:tr h="260350">
                <a:tc>
                  <a:txBody>
                    <a:bodyPr/>
                    <a:lstStyle/>
                    <a:p>
                      <a:pPr marL="0" marR="0" lvl="0" indent="0" algn="l"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Salvage value</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2060"/>
                    </a:solidFill>
                  </a:tcPr>
                </a:tc>
                <a:tc>
                  <a:txBody>
                    <a:bodyPr/>
                    <a:lstStyle/>
                    <a:p>
                      <a:pPr marL="0" marR="0" lvl="0" indent="0" algn="r"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                1,000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FFFFFF"/>
                      </a:solidFill>
                      <a:prstDash val="solid"/>
                      <a:round/>
                      <a:headEnd type="none" w="sm" len="sm"/>
                      <a:tailEnd type="none" w="sm" len="sm"/>
                    </a:lnB>
                    <a:solidFill>
                      <a:srgbClr val="002060"/>
                    </a:solidFill>
                  </a:tcPr>
                </a:tc>
                <a:extLst>
                  <a:ext uri="{0D108BD9-81ED-4DB2-BD59-A6C34878D82A}">
                    <a16:rowId xmlns:a16="http://schemas.microsoft.com/office/drawing/2014/main" val="10001"/>
                  </a:ext>
                </a:extLst>
              </a:tr>
              <a:tr h="260350">
                <a:tc>
                  <a:txBody>
                    <a:bodyPr/>
                    <a:lstStyle/>
                    <a:p>
                      <a:pPr marL="0" marR="0" lvl="0" indent="0" algn="l"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Depreciable cost</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2060"/>
                    </a:solidFill>
                  </a:tcPr>
                </a:tc>
                <a:tc>
                  <a:txBody>
                    <a:bodyPr/>
                    <a:lstStyle/>
                    <a:p>
                      <a:pPr marL="0" marR="0" lvl="0" indent="0" algn="r"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 $             9,000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FFFFFF"/>
                      </a:solidFill>
                      <a:prstDash val="solid"/>
                      <a:round/>
                      <a:headEnd type="none" w="sm" len="sm"/>
                      <a:tailEnd type="none" w="sm" len="sm"/>
                    </a:lnB>
                    <a:solidFill>
                      <a:srgbClr val="002060"/>
                    </a:solidFill>
                  </a:tcPr>
                </a:tc>
                <a:extLst>
                  <a:ext uri="{0D108BD9-81ED-4DB2-BD59-A6C34878D82A}">
                    <a16:rowId xmlns:a16="http://schemas.microsoft.com/office/drawing/2014/main" val="10002"/>
                  </a:ext>
                </a:extLst>
              </a:tr>
              <a:tr h="260350">
                <a:tc>
                  <a:txBody>
                    <a:bodyPr/>
                    <a:lstStyle/>
                    <a:p>
                      <a:pPr marL="0" marR="0" lvl="0" indent="0" algn="l"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Useful life</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2060"/>
                    </a:solidFill>
                  </a:tcPr>
                </a:tc>
                <a:tc>
                  <a:txBody>
                    <a:bodyPr/>
                    <a:lstStyle/>
                    <a:p>
                      <a:pPr marL="0" marR="0" lvl="0" indent="0" algn="l"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FFFFFF"/>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2060"/>
                    </a:solidFill>
                  </a:tcPr>
                </a:tc>
                <a:extLst>
                  <a:ext uri="{0D108BD9-81ED-4DB2-BD59-A6C34878D82A}">
                    <a16:rowId xmlns:a16="http://schemas.microsoft.com/office/drawing/2014/main" val="10003"/>
                  </a:ext>
                </a:extLst>
              </a:tr>
              <a:tr h="260350">
                <a:tc>
                  <a:txBody>
                    <a:bodyPr/>
                    <a:lstStyle/>
                    <a:p>
                      <a:pPr marL="0" marR="0" lvl="0" indent="0" algn="l"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   Accounting periods</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2060"/>
                    </a:solidFill>
                  </a:tcPr>
                </a:tc>
                <a:tc>
                  <a:txBody>
                    <a:bodyPr/>
                    <a:lstStyle/>
                    <a:p>
                      <a:pPr marL="0" marR="0" lvl="0" indent="0" algn="r"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 5 years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002060"/>
                    </a:solidFill>
                  </a:tcPr>
                </a:tc>
                <a:extLst>
                  <a:ext uri="{0D108BD9-81ED-4DB2-BD59-A6C34878D82A}">
                    <a16:rowId xmlns:a16="http://schemas.microsoft.com/office/drawing/2014/main" val="10004"/>
                  </a:ext>
                </a:extLst>
              </a:tr>
              <a:tr h="260350">
                <a:tc>
                  <a:txBody>
                    <a:bodyPr/>
                    <a:lstStyle/>
                    <a:p>
                      <a:pPr marL="0" marR="0" lvl="0" indent="0" algn="l"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   Units inspected</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solidFill>
                      <a:srgbClr val="002060"/>
                    </a:solidFill>
                  </a:tcPr>
                </a:tc>
                <a:tc>
                  <a:txBody>
                    <a:bodyPr/>
                    <a:lstStyle/>
                    <a:p>
                      <a:pPr marL="0" marR="0" lvl="0" indent="0" algn="r" rtl="0">
                        <a:lnSpc>
                          <a:spcPct val="100000"/>
                        </a:lnSpc>
                        <a:spcBef>
                          <a:spcPts val="0"/>
                        </a:spcBef>
                        <a:spcAft>
                          <a:spcPts val="0"/>
                        </a:spcAft>
                        <a:buClr>
                          <a:srgbClr val="FFFFFF"/>
                        </a:buClr>
                        <a:buSzPts val="1600"/>
                        <a:buFont typeface="Calibri"/>
                        <a:buNone/>
                      </a:pPr>
                      <a:r>
                        <a:rPr lang="en-US" sz="1600" b="0" i="0" u="none" strike="noStrike" cap="none">
                          <a:solidFill>
                            <a:srgbClr val="FFFFFF"/>
                          </a:solidFill>
                          <a:latin typeface="Calibri"/>
                          <a:ea typeface="Calibri"/>
                          <a:cs typeface="Calibri"/>
                          <a:sym typeface="Calibri"/>
                        </a:rPr>
                        <a:t> 36,000 units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solidFill>
                      <a:srgbClr val="002060"/>
                    </a:solidFill>
                  </a:tcPr>
                </a:tc>
                <a:extLst>
                  <a:ext uri="{0D108BD9-81ED-4DB2-BD59-A6C34878D82A}">
                    <a16:rowId xmlns:a16="http://schemas.microsoft.com/office/drawing/2014/main" val="10005"/>
                  </a:ext>
                </a:extLst>
              </a:tr>
            </a:tbl>
          </a:graphicData>
        </a:graphic>
      </p:graphicFrame>
      <p:sp>
        <p:nvSpPr>
          <p:cNvPr id="432" name="Google Shape;432;p26"/>
          <p:cNvSpPr txBox="1"/>
          <p:nvPr/>
        </p:nvSpPr>
        <p:spPr>
          <a:xfrm>
            <a:off x="5791200" y="3152776"/>
            <a:ext cx="4572000" cy="147796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Clr>
                <a:srgbClr val="000000"/>
              </a:buClr>
              <a:buSzPts val="1800"/>
              <a:buFont typeface="Noto Sans Symbols"/>
              <a:buNone/>
            </a:pPr>
            <a:r>
              <a:rPr lang="en-US" sz="1800" b="1">
                <a:solidFill>
                  <a:srgbClr val="000000"/>
                </a:solidFill>
                <a:latin typeface="Arial"/>
                <a:ea typeface="Arial"/>
                <a:cs typeface="Arial"/>
                <a:sym typeface="Arial"/>
              </a:rPr>
              <a:t>Assume our machinery was purchased on October 8, 2010. Let’s calculate depreciation expense for 2010, assuming we use straight-line depreciation</a:t>
            </a:r>
            <a:r>
              <a:rPr lang="en-US" sz="1800">
                <a:solidFill>
                  <a:srgbClr val="000000"/>
                </a:solidFill>
                <a:latin typeface="Arial"/>
                <a:ea typeface="Arial"/>
                <a:cs typeface="Arial"/>
                <a:sym typeface="Arial"/>
              </a:rPr>
              <a:t>.</a:t>
            </a:r>
            <a:endParaRPr/>
          </a:p>
        </p:txBody>
      </p:sp>
      <p:sp>
        <p:nvSpPr>
          <p:cNvPr id="433" name="Google Shape;433;p26"/>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2</a:t>
            </a:r>
            <a:endParaRPr/>
          </a:p>
        </p:txBody>
      </p:sp>
      <p:pic>
        <p:nvPicPr>
          <p:cNvPr id="434" name="Google Shape;434;p26" descr="Chapter 10 Partial Year Depreciation.png"/>
          <p:cNvPicPr preferRelativeResize="0"/>
          <p:nvPr/>
        </p:nvPicPr>
        <p:blipFill rotWithShape="1">
          <a:blip r:embed="rId3">
            <a:alphaModFix/>
          </a:blip>
          <a:srcRect/>
          <a:stretch/>
        </p:blipFill>
        <p:spPr>
          <a:xfrm>
            <a:off x="2971801" y="4876800"/>
            <a:ext cx="6188075" cy="1600200"/>
          </a:xfrm>
          <a:prstGeom prst="rect">
            <a:avLst/>
          </a:prstGeom>
          <a:noFill/>
          <a:ln>
            <a:noFill/>
          </a:ln>
        </p:spPr>
      </p:pic>
    </p:spTree>
  </p:cSld>
  <p:clrMapOvr>
    <a:masterClrMapping/>
  </p:clrMapOvr>
  <p:transition>
    <p:split orient="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27"/>
          <p:cNvSpPr/>
          <p:nvPr/>
        </p:nvSpPr>
        <p:spPr>
          <a:xfrm>
            <a:off x="3898900" y="2984500"/>
            <a:ext cx="4394200" cy="1346200"/>
          </a:xfrm>
          <a:prstGeom prst="ellipse">
            <a:avLst/>
          </a:prstGeom>
          <a:solidFill>
            <a:srgbClr val="E65C01"/>
          </a:solidFill>
          <a:ln w="1905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40" name="Google Shape;440;p27"/>
          <p:cNvSpPr/>
          <p:nvPr/>
        </p:nvSpPr>
        <p:spPr>
          <a:xfrm>
            <a:off x="4913314" y="3225801"/>
            <a:ext cx="2401887" cy="950913"/>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000000"/>
              </a:buClr>
              <a:buSzPts val="2800"/>
              <a:buFont typeface="Noto Sans Symbols"/>
              <a:buNone/>
            </a:pPr>
            <a:r>
              <a:rPr lang="en-US" sz="2800">
                <a:solidFill>
                  <a:srgbClr val="000000"/>
                </a:solidFill>
                <a:latin typeface="Arial"/>
                <a:ea typeface="Arial"/>
                <a:cs typeface="Arial"/>
                <a:sym typeface="Arial"/>
              </a:rPr>
              <a:t>Depreciation</a:t>
            </a:r>
            <a:br>
              <a:rPr lang="en-US" sz="2800">
                <a:solidFill>
                  <a:srgbClr val="000000"/>
                </a:solidFill>
                <a:latin typeface="Arial"/>
                <a:ea typeface="Arial"/>
                <a:cs typeface="Arial"/>
                <a:sym typeface="Arial"/>
              </a:rPr>
            </a:br>
            <a:r>
              <a:rPr lang="en-US" sz="2800">
                <a:solidFill>
                  <a:srgbClr val="000000"/>
                </a:solidFill>
                <a:latin typeface="Arial"/>
                <a:ea typeface="Arial"/>
                <a:cs typeface="Arial"/>
                <a:sym typeface="Arial"/>
              </a:rPr>
              <a:t>is an estimate</a:t>
            </a:r>
            <a:endParaRPr/>
          </a:p>
        </p:txBody>
      </p:sp>
      <p:cxnSp>
        <p:nvCxnSpPr>
          <p:cNvPr id="441" name="Google Shape;441;p27"/>
          <p:cNvCxnSpPr/>
          <p:nvPr/>
        </p:nvCxnSpPr>
        <p:spPr>
          <a:xfrm>
            <a:off x="4267200" y="2286000"/>
            <a:ext cx="1371600" cy="685800"/>
          </a:xfrm>
          <a:prstGeom prst="straightConnector1">
            <a:avLst/>
          </a:prstGeom>
          <a:noFill/>
          <a:ln w="38100" cap="flat" cmpd="sng">
            <a:solidFill>
              <a:srgbClr val="FF0000"/>
            </a:solidFill>
            <a:prstDash val="solid"/>
            <a:round/>
            <a:headEnd type="none" w="med" len="med"/>
            <a:tailEnd type="stealth" w="med" len="med"/>
          </a:ln>
          <a:effectLst>
            <a:outerShdw dist="35921" dir="2700000" algn="ctr" rotWithShape="0">
              <a:schemeClr val="dk2"/>
            </a:outerShdw>
          </a:effectLst>
        </p:spPr>
      </p:cxnSp>
      <p:cxnSp>
        <p:nvCxnSpPr>
          <p:cNvPr id="442" name="Google Shape;442;p27"/>
          <p:cNvCxnSpPr/>
          <p:nvPr/>
        </p:nvCxnSpPr>
        <p:spPr>
          <a:xfrm flipH="1">
            <a:off x="6553200" y="2286000"/>
            <a:ext cx="1371600" cy="685800"/>
          </a:xfrm>
          <a:prstGeom prst="straightConnector1">
            <a:avLst/>
          </a:prstGeom>
          <a:noFill/>
          <a:ln w="38100" cap="flat" cmpd="sng">
            <a:solidFill>
              <a:srgbClr val="FF0000"/>
            </a:solidFill>
            <a:prstDash val="solid"/>
            <a:round/>
            <a:headEnd type="none" w="med" len="med"/>
            <a:tailEnd type="stealth" w="med" len="med"/>
          </a:ln>
          <a:effectLst>
            <a:outerShdw dist="35921" dir="2700000" algn="ctr" rotWithShape="0">
              <a:schemeClr val="dk2"/>
            </a:outerShdw>
          </a:effectLst>
        </p:spPr>
      </p:cxnSp>
      <p:sp>
        <p:nvSpPr>
          <p:cNvPr id="443" name="Google Shape;443;p27"/>
          <p:cNvSpPr/>
          <p:nvPr/>
        </p:nvSpPr>
        <p:spPr>
          <a:xfrm>
            <a:off x="1817688" y="1651000"/>
            <a:ext cx="2489200" cy="1346200"/>
          </a:xfrm>
          <a:prstGeom prst="ellipse">
            <a:avLst/>
          </a:prstGeom>
          <a:solidFill>
            <a:srgbClr val="E65C01"/>
          </a:solidFill>
          <a:ln w="1905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700">
                <a:solidFill>
                  <a:srgbClr val="000000"/>
                </a:solidFill>
                <a:latin typeface="Arial"/>
                <a:ea typeface="Arial"/>
                <a:cs typeface="Arial"/>
                <a:sym typeface="Arial"/>
              </a:rPr>
              <a:t>Predicted</a:t>
            </a:r>
            <a:br>
              <a:rPr lang="en-US" sz="2700">
                <a:solidFill>
                  <a:srgbClr val="000000"/>
                </a:solidFill>
                <a:latin typeface="Arial"/>
                <a:ea typeface="Arial"/>
                <a:cs typeface="Arial"/>
                <a:sym typeface="Arial"/>
              </a:rPr>
            </a:br>
            <a:r>
              <a:rPr lang="en-US" sz="2700">
                <a:solidFill>
                  <a:srgbClr val="000000"/>
                </a:solidFill>
                <a:latin typeface="Arial"/>
                <a:ea typeface="Arial"/>
                <a:cs typeface="Arial"/>
                <a:sym typeface="Arial"/>
              </a:rPr>
              <a:t> salvage value</a:t>
            </a:r>
            <a:endParaRPr/>
          </a:p>
        </p:txBody>
      </p:sp>
      <p:sp>
        <p:nvSpPr>
          <p:cNvPr id="444" name="Google Shape;444;p27"/>
          <p:cNvSpPr/>
          <p:nvPr/>
        </p:nvSpPr>
        <p:spPr>
          <a:xfrm>
            <a:off x="7913688" y="1651000"/>
            <a:ext cx="2489200" cy="1346200"/>
          </a:xfrm>
          <a:prstGeom prst="ellipse">
            <a:avLst/>
          </a:prstGeom>
          <a:solidFill>
            <a:srgbClr val="E65C01"/>
          </a:solidFill>
          <a:ln w="19050" cap="flat" cmpd="sng">
            <a:solidFill>
              <a:schemeClr val="dk1"/>
            </a:solidFill>
            <a:prstDash val="solid"/>
            <a:round/>
            <a:headEnd type="none" w="sm" len="sm"/>
            <a:tailEnd type="none" w="sm" len="sm"/>
          </a:ln>
          <a:effectLst>
            <a:outerShdw blurRad="50800" dist="38100" dir="2700000" algn="tl" rotWithShape="0">
              <a:srgbClr val="000000">
                <a:alpha val="40000"/>
              </a:srgbClr>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700">
                <a:solidFill>
                  <a:srgbClr val="000000"/>
                </a:solidFill>
                <a:latin typeface="Arial"/>
                <a:ea typeface="Arial"/>
                <a:cs typeface="Arial"/>
                <a:sym typeface="Arial"/>
              </a:rPr>
              <a:t>Predicted</a:t>
            </a:r>
            <a:br>
              <a:rPr lang="en-US" sz="2700">
                <a:solidFill>
                  <a:srgbClr val="000000"/>
                </a:solidFill>
                <a:latin typeface="Arial"/>
                <a:ea typeface="Arial"/>
                <a:cs typeface="Arial"/>
                <a:sym typeface="Arial"/>
              </a:rPr>
            </a:br>
            <a:r>
              <a:rPr lang="en-US" sz="2700">
                <a:solidFill>
                  <a:srgbClr val="000000"/>
                </a:solidFill>
                <a:latin typeface="Arial"/>
                <a:ea typeface="Arial"/>
                <a:cs typeface="Arial"/>
                <a:sym typeface="Arial"/>
              </a:rPr>
              <a:t>useful life</a:t>
            </a:r>
            <a:endParaRPr/>
          </a:p>
        </p:txBody>
      </p:sp>
      <p:sp>
        <p:nvSpPr>
          <p:cNvPr id="445" name="Google Shape;445;p27"/>
          <p:cNvSpPr txBox="1">
            <a:spLocks noGrp="1"/>
          </p:cNvSpPr>
          <p:nvPr>
            <p:ph type="title"/>
          </p:nvPr>
        </p:nvSpPr>
        <p:spPr>
          <a:xfrm>
            <a:off x="0" y="-6985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sz="2800"/>
              <a:t>Change in Estimates for Depreciation</a:t>
            </a:r>
            <a:endParaRPr/>
          </a:p>
        </p:txBody>
      </p:sp>
      <p:sp>
        <p:nvSpPr>
          <p:cNvPr id="446" name="Google Shape;446;p27"/>
          <p:cNvSpPr txBox="1">
            <a:spLocks noGrp="1"/>
          </p:cNvSpPr>
          <p:nvPr>
            <p:ph type="body" idx="4294967295"/>
          </p:nvPr>
        </p:nvSpPr>
        <p:spPr>
          <a:xfrm>
            <a:off x="1905000" y="4699000"/>
            <a:ext cx="8305800" cy="1460500"/>
          </a:xfrm>
          <a:prstGeom prst="rect">
            <a:avLst/>
          </a:prstGeom>
          <a:solidFill>
            <a:srgbClr val="FFED73"/>
          </a:solidFill>
          <a:ln w="12700" cap="flat" cmpd="sng">
            <a:solidFill>
              <a:schemeClr val="dk1"/>
            </a:solidFill>
            <a:prstDash val="solid"/>
            <a:round/>
            <a:headEnd type="none" w="sm" len="sm"/>
            <a:tailEnd type="none" w="sm" len="sm"/>
          </a:ln>
        </p:spPr>
        <p:txBody>
          <a:bodyPr spcFirstLastPara="1" wrap="square" lIns="90475" tIns="44450" rIns="90475" bIns="44450" anchor="ctr" anchorCtr="0">
            <a:noAutofit/>
          </a:bodyPr>
          <a:lstStyle/>
          <a:p>
            <a:pPr marL="273050" lvl="0" indent="-273050" algn="ctr" rtl="0">
              <a:lnSpc>
                <a:spcPct val="90000"/>
              </a:lnSpc>
              <a:spcBef>
                <a:spcPts val="0"/>
              </a:spcBef>
              <a:spcAft>
                <a:spcPts val="0"/>
              </a:spcAft>
              <a:buClr>
                <a:srgbClr val="862110"/>
              </a:buClr>
              <a:buSzPts val="2100"/>
              <a:buFont typeface="Noto Sans Symbols"/>
              <a:buNone/>
            </a:pPr>
            <a:r>
              <a:rPr lang="en-US">
                <a:solidFill>
                  <a:srgbClr val="862110"/>
                </a:solidFill>
                <a:latin typeface="Arial"/>
                <a:ea typeface="Arial"/>
                <a:cs typeface="Arial"/>
                <a:sym typeface="Arial"/>
              </a:rPr>
              <a:t>    Over the life of an asset, new information may come to light that indicates the original estimates were inaccurate.</a:t>
            </a:r>
            <a:endParaRPr/>
          </a:p>
        </p:txBody>
      </p:sp>
      <p:sp>
        <p:nvSpPr>
          <p:cNvPr id="447" name="Google Shape;447;p27"/>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2</a:t>
            </a:r>
            <a:endParaRPr/>
          </a:p>
        </p:txBody>
      </p:sp>
    </p:spTree>
  </p:cSld>
  <p:clrMapOvr>
    <a:masterClrMapping/>
  </p:clrMapOvr>
  <p:transition>
    <p:split orient="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28"/>
          <p:cNvSpPr txBox="1">
            <a:spLocks noGrp="1"/>
          </p:cNvSpPr>
          <p:nvPr>
            <p:ph type="title"/>
          </p:nvPr>
        </p:nvSpPr>
        <p:spPr>
          <a:xfrm>
            <a:off x="0" y="-77787"/>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sz="2800"/>
              <a:t>Change in Estimates for Depreciation</a:t>
            </a:r>
            <a:endParaRPr/>
          </a:p>
        </p:txBody>
      </p:sp>
      <p:sp>
        <p:nvSpPr>
          <p:cNvPr id="453" name="Google Shape;453;p28"/>
          <p:cNvSpPr txBox="1">
            <a:spLocks noGrp="1"/>
          </p:cNvSpPr>
          <p:nvPr>
            <p:ph type="body" idx="4294967295"/>
          </p:nvPr>
        </p:nvSpPr>
        <p:spPr>
          <a:xfrm>
            <a:off x="1752600" y="1600200"/>
            <a:ext cx="8648700" cy="2743200"/>
          </a:xfrm>
          <a:prstGeom prst="rect">
            <a:avLst/>
          </a:prstGeom>
          <a:solidFill>
            <a:srgbClr val="6E83B3"/>
          </a:solidFill>
          <a:ln w="12700" cap="flat" cmpd="sng">
            <a:solidFill>
              <a:schemeClr val="dk1"/>
            </a:solidFill>
            <a:prstDash val="solid"/>
            <a:round/>
            <a:headEnd type="none" w="sm" len="sm"/>
            <a:tailEnd type="none" w="sm" len="sm"/>
          </a:ln>
          <a:effectLst>
            <a:outerShdw dist="35921" dir="2700000" algn="ctr" rotWithShape="0">
              <a:schemeClr val="dk2"/>
            </a:outerShdw>
          </a:effectLst>
        </p:spPr>
        <p:txBody>
          <a:bodyPr spcFirstLastPara="1" wrap="square" lIns="90475" tIns="44450" rIns="90475" bIns="44450" anchor="t" anchorCtr="0">
            <a:noAutofit/>
          </a:bodyPr>
          <a:lstStyle/>
          <a:p>
            <a:pPr marL="273050" lvl="0" indent="-273050" algn="l" rtl="0">
              <a:spcBef>
                <a:spcPts val="0"/>
              </a:spcBef>
              <a:spcAft>
                <a:spcPts val="0"/>
              </a:spcAft>
              <a:buClr>
                <a:schemeClr val="lt1"/>
              </a:buClr>
              <a:buSzPts val="1800"/>
              <a:buFont typeface="Noto Sans Symbols"/>
              <a:buNone/>
            </a:pPr>
            <a:r>
              <a:rPr lang="en-US" sz="2400">
                <a:solidFill>
                  <a:schemeClr val="lt1"/>
                </a:solidFill>
              </a:rPr>
              <a:t>    Let’s look at our machinery from the previous examples and assume that at the beginning of the asset’s third year, its book value is $6,400 ($10,000 cost less $3,600 accumulated depreciation using straight-line depreciation). At that time, it is determined that the machinery will have a remaining useful life of 4 years, and the estimated salvage value will be revised downward from $1,000 to $400.</a:t>
            </a:r>
            <a:endParaRPr/>
          </a:p>
        </p:txBody>
      </p:sp>
      <p:sp>
        <p:nvSpPr>
          <p:cNvPr id="454" name="Google Shape;454;p28"/>
          <p:cNvSpPr/>
          <p:nvPr/>
        </p:nvSpPr>
        <p:spPr>
          <a:xfrm>
            <a:off x="1600200" y="3810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2</a:t>
            </a:r>
            <a:endParaRPr/>
          </a:p>
        </p:txBody>
      </p:sp>
      <p:pic>
        <p:nvPicPr>
          <p:cNvPr id="455" name="Google Shape;455;p28" descr="Chapter 10 Revised Depreciation.png"/>
          <p:cNvPicPr preferRelativeResize="0"/>
          <p:nvPr/>
        </p:nvPicPr>
        <p:blipFill rotWithShape="1">
          <a:blip r:embed="rId3">
            <a:alphaModFix/>
          </a:blip>
          <a:srcRect/>
          <a:stretch/>
        </p:blipFill>
        <p:spPr>
          <a:xfrm>
            <a:off x="1541463" y="4724400"/>
            <a:ext cx="9117012" cy="914400"/>
          </a:xfrm>
          <a:prstGeom prst="rect">
            <a:avLst/>
          </a:prstGeom>
          <a:noFill/>
          <a:ln>
            <a:noFill/>
          </a:ln>
        </p:spPr>
      </p:pic>
    </p:spTree>
  </p:cSld>
  <p:clrMapOvr>
    <a:masterClrMapping/>
  </p:clrMapOvr>
  <p:transition>
    <p:zo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29"/>
          <p:cNvSpPr txBox="1">
            <a:spLocks noGrp="1"/>
          </p:cNvSpPr>
          <p:nvPr>
            <p:ph type="title"/>
          </p:nvPr>
        </p:nvSpPr>
        <p:spPr>
          <a:xfrm>
            <a:off x="-384175" y="-381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Reporting Depreciation</a:t>
            </a:r>
            <a:endParaRPr/>
          </a:p>
        </p:txBody>
      </p:sp>
      <p:graphicFrame>
        <p:nvGraphicFramePr>
          <p:cNvPr id="461" name="Google Shape;461;p29"/>
          <p:cNvGraphicFramePr/>
          <p:nvPr/>
        </p:nvGraphicFramePr>
        <p:xfrm>
          <a:off x="1828800" y="1847850"/>
          <a:ext cx="8382000" cy="3480435"/>
        </p:xfrm>
        <a:graphic>
          <a:graphicData uri="http://schemas.openxmlformats.org/drawingml/2006/table">
            <a:tbl>
              <a:tblPr>
                <a:noFill/>
                <a:tableStyleId>{3734DE9D-9787-487E-8E24-DE531A770D0A}</a:tableStyleId>
              </a:tblPr>
              <a:tblGrid>
                <a:gridCol w="5945700">
                  <a:extLst>
                    <a:ext uri="{9D8B030D-6E8A-4147-A177-3AD203B41FA5}">
                      <a16:colId xmlns:a16="http://schemas.microsoft.com/office/drawing/2014/main" val="20000"/>
                    </a:ext>
                  </a:extLst>
                </a:gridCol>
                <a:gridCol w="406050">
                  <a:extLst>
                    <a:ext uri="{9D8B030D-6E8A-4147-A177-3AD203B41FA5}">
                      <a16:colId xmlns:a16="http://schemas.microsoft.com/office/drawing/2014/main" val="20001"/>
                    </a:ext>
                  </a:extLst>
                </a:gridCol>
                <a:gridCol w="2030250">
                  <a:extLst>
                    <a:ext uri="{9D8B030D-6E8A-4147-A177-3AD203B41FA5}">
                      <a16:colId xmlns:a16="http://schemas.microsoft.com/office/drawing/2014/main" val="20002"/>
                    </a:ext>
                  </a:extLst>
                </a:gridCol>
              </a:tblGrid>
              <a:tr h="436175">
                <a:tc gridSpan="3">
                  <a:txBody>
                    <a:bodyPr/>
                    <a:lstStyle/>
                    <a:p>
                      <a:pPr marL="0" marR="0" lvl="0" indent="0" algn="ctr" rtl="0">
                        <a:spcBef>
                          <a:spcPts val="0"/>
                        </a:spcBef>
                        <a:spcAft>
                          <a:spcPts val="0"/>
                        </a:spcAft>
                        <a:buNone/>
                      </a:pPr>
                      <a:r>
                        <a:rPr lang="en-US" sz="2800" b="0" i="0" u="none" strike="noStrike" cap="none">
                          <a:solidFill>
                            <a:srgbClr val="FFFFFF"/>
                          </a:solidFill>
                          <a:latin typeface="Calibri"/>
                          <a:ea typeface="Calibri"/>
                          <a:cs typeface="Calibri"/>
                          <a:sym typeface="Calibri"/>
                        </a:rPr>
                        <a:t>Dale Jarrett Racing Adventure</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632523"/>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36175">
                <a:tc>
                  <a:txBody>
                    <a:bodyPr/>
                    <a:lstStyle/>
                    <a:p>
                      <a:pPr marL="0" marR="0" lvl="0" indent="0" algn="l" rtl="0">
                        <a:spcBef>
                          <a:spcPts val="0"/>
                        </a:spcBef>
                        <a:spcAft>
                          <a:spcPts val="0"/>
                        </a:spcAft>
                        <a:buNone/>
                      </a:pPr>
                      <a:r>
                        <a:rPr lang="en-US" sz="2800" b="0" i="0" u="none" strike="noStrike" cap="none">
                          <a:solidFill>
                            <a:srgbClr val="632523"/>
                          </a:solidFill>
                          <a:latin typeface="Calibri"/>
                          <a:ea typeface="Calibri"/>
                          <a:cs typeface="Calibri"/>
                          <a:sym typeface="Calibri"/>
                        </a:rPr>
                        <a:t>Office furniture and equipment</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2800" b="0" i="0" u="none" strike="noStrike" cap="none">
                          <a:solidFill>
                            <a:srgbClr val="632523"/>
                          </a:solidFill>
                          <a:latin typeface="Calibri"/>
                          <a:ea typeface="Calibri"/>
                          <a:cs typeface="Calibri"/>
                          <a:sym typeface="Calibri"/>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r" rtl="0">
                        <a:spcBef>
                          <a:spcPts val="0"/>
                        </a:spcBef>
                        <a:spcAft>
                          <a:spcPts val="0"/>
                        </a:spcAft>
                        <a:buNone/>
                      </a:pPr>
                      <a:r>
                        <a:rPr lang="en-US" sz="2800" b="0" i="0" u="none" strike="noStrike" cap="none">
                          <a:solidFill>
                            <a:srgbClr val="632523"/>
                          </a:solidFill>
                          <a:latin typeface="Calibri"/>
                          <a:ea typeface="Calibri"/>
                          <a:cs typeface="Calibri"/>
                          <a:sym typeface="Calibri"/>
                        </a:rPr>
                        <a:t> $    54,593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436175">
                <a:tc>
                  <a:txBody>
                    <a:bodyPr/>
                    <a:lstStyle/>
                    <a:p>
                      <a:pPr marL="0" marR="0" lvl="0" indent="0" algn="l" rtl="0">
                        <a:spcBef>
                          <a:spcPts val="0"/>
                        </a:spcBef>
                        <a:spcAft>
                          <a:spcPts val="0"/>
                        </a:spcAft>
                        <a:buNone/>
                      </a:pPr>
                      <a:r>
                        <a:rPr lang="en-US" sz="2800" b="0" i="0" u="none" strike="noStrike" cap="none">
                          <a:solidFill>
                            <a:srgbClr val="632523"/>
                          </a:solidFill>
                          <a:latin typeface="Calibri"/>
                          <a:ea typeface="Calibri"/>
                          <a:cs typeface="Calibri"/>
                          <a:sym typeface="Calibri"/>
                        </a:rPr>
                        <a:t>Shop and track equipment</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2800" b="0" i="0" u="none" strike="noStrike" cap="none">
                          <a:solidFill>
                            <a:srgbClr val="632523"/>
                          </a:solidFill>
                          <a:latin typeface="Calibri"/>
                          <a:ea typeface="Calibri"/>
                          <a:cs typeface="Calibri"/>
                          <a:sym typeface="Calibri"/>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r" rtl="0">
                        <a:spcBef>
                          <a:spcPts val="0"/>
                        </a:spcBef>
                        <a:spcAft>
                          <a:spcPts val="0"/>
                        </a:spcAft>
                        <a:buNone/>
                      </a:pPr>
                      <a:r>
                        <a:rPr lang="en-US" sz="2800" b="0" i="0" u="none" strike="noStrike" cap="none">
                          <a:solidFill>
                            <a:srgbClr val="632523"/>
                          </a:solidFill>
                          <a:latin typeface="Calibri"/>
                          <a:ea typeface="Calibri"/>
                          <a:cs typeface="Calibri"/>
                          <a:sym typeface="Calibri"/>
                        </a:rPr>
                        <a:t>     202,973</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436175">
                <a:tc>
                  <a:txBody>
                    <a:bodyPr/>
                    <a:lstStyle/>
                    <a:p>
                      <a:pPr marL="0" marR="0" lvl="0" indent="0" algn="l" rtl="0">
                        <a:spcBef>
                          <a:spcPts val="0"/>
                        </a:spcBef>
                        <a:spcAft>
                          <a:spcPts val="0"/>
                        </a:spcAft>
                        <a:buNone/>
                      </a:pPr>
                      <a:r>
                        <a:rPr lang="en-US" sz="2800" b="0" i="0" u="none" strike="noStrike" cap="none">
                          <a:solidFill>
                            <a:srgbClr val="632523"/>
                          </a:solidFill>
                          <a:latin typeface="Calibri"/>
                          <a:ea typeface="Calibri"/>
                          <a:cs typeface="Calibri"/>
                          <a:sym typeface="Calibri"/>
                        </a:rPr>
                        <a:t>Race vehicles and other</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2800" b="0" i="0" u="none" strike="noStrike" cap="none">
                          <a:solidFill>
                            <a:srgbClr val="632523"/>
                          </a:solidFill>
                          <a:latin typeface="Calibri"/>
                          <a:ea typeface="Calibri"/>
                          <a:cs typeface="Calibri"/>
                          <a:sym typeface="Calibri"/>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r" rtl="0">
                        <a:spcBef>
                          <a:spcPts val="0"/>
                        </a:spcBef>
                        <a:spcAft>
                          <a:spcPts val="0"/>
                        </a:spcAft>
                        <a:buNone/>
                      </a:pPr>
                      <a:r>
                        <a:rPr lang="en-US" sz="2800" b="0" i="0" u="none" strike="noStrike" cap="none">
                          <a:solidFill>
                            <a:srgbClr val="632523"/>
                          </a:solidFill>
                          <a:latin typeface="Calibri"/>
                          <a:ea typeface="Calibri"/>
                          <a:cs typeface="Calibri"/>
                          <a:sym typeface="Calibri"/>
                        </a:rPr>
                        <a:t>     975,084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862800">
                <a:tc>
                  <a:txBody>
                    <a:bodyPr/>
                    <a:lstStyle/>
                    <a:p>
                      <a:pPr marL="0" marR="0" lvl="0" indent="0" algn="l" rtl="0">
                        <a:lnSpc>
                          <a:spcPct val="100000"/>
                        </a:lnSpc>
                        <a:spcBef>
                          <a:spcPts val="0"/>
                        </a:spcBef>
                        <a:spcAft>
                          <a:spcPts val="0"/>
                        </a:spcAft>
                        <a:buClr>
                          <a:srgbClr val="632523"/>
                        </a:buClr>
                        <a:buSzPts val="2800"/>
                        <a:buFont typeface="Calibri"/>
                        <a:buNone/>
                      </a:pPr>
                      <a:r>
                        <a:rPr lang="en-US" sz="2800" b="0" i="0" u="none" strike="noStrike" cap="none">
                          <a:solidFill>
                            <a:srgbClr val="632523"/>
                          </a:solidFill>
                          <a:latin typeface="Calibri"/>
                          <a:ea typeface="Calibri"/>
                          <a:cs typeface="Calibri"/>
                          <a:sym typeface="Calibri"/>
                        </a:rPr>
                        <a:t>   Property and equipment, gross</a:t>
                      </a:r>
                      <a:endParaRPr/>
                    </a:p>
                    <a:p>
                      <a:pPr marL="0" marR="0" lvl="0" indent="0" algn="l" rtl="0">
                        <a:lnSpc>
                          <a:spcPct val="100000"/>
                        </a:lnSpc>
                        <a:spcBef>
                          <a:spcPts val="0"/>
                        </a:spcBef>
                        <a:spcAft>
                          <a:spcPts val="0"/>
                        </a:spcAft>
                        <a:buClr>
                          <a:schemeClr val="dk1"/>
                        </a:buClr>
                        <a:buSzPts val="2800"/>
                        <a:buFont typeface="Century Schoolbook"/>
                        <a:buNone/>
                      </a:pPr>
                      <a:endParaRPr sz="2800" b="0" i="0" u="none" strike="noStrike" cap="none">
                        <a:solidFill>
                          <a:srgbClr val="632523"/>
                        </a:solidFill>
                        <a:latin typeface="Calibri"/>
                        <a:ea typeface="Calibri"/>
                        <a:cs typeface="Calibri"/>
                        <a:sym typeface="Calibri"/>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2800" b="0" i="0" u="none" strike="noStrike" cap="none">
                          <a:solidFill>
                            <a:srgbClr val="632523"/>
                          </a:solidFill>
                          <a:latin typeface="Calibri"/>
                          <a:ea typeface="Calibri"/>
                          <a:cs typeface="Calibri"/>
                          <a:sym typeface="Calibri"/>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r" rtl="0">
                        <a:spcBef>
                          <a:spcPts val="0"/>
                        </a:spcBef>
                        <a:spcAft>
                          <a:spcPts val="0"/>
                        </a:spcAft>
                        <a:buNone/>
                      </a:pPr>
                      <a:r>
                        <a:rPr lang="en-US" sz="2800" b="0" i="0" u="none" strike="noStrike" cap="none">
                          <a:solidFill>
                            <a:srgbClr val="632523"/>
                          </a:solidFill>
                          <a:latin typeface="Calibri"/>
                          <a:ea typeface="Calibri"/>
                          <a:cs typeface="Calibri"/>
                          <a:sym typeface="Calibri"/>
                        </a:rPr>
                        <a:t>     1,232,650</a:t>
                      </a:r>
                      <a:endParaRPr/>
                    </a:p>
                    <a:p>
                      <a:pPr marL="0" marR="0" lvl="0" indent="0" algn="r" rtl="0">
                        <a:spcBef>
                          <a:spcPts val="0"/>
                        </a:spcBef>
                        <a:spcAft>
                          <a:spcPts val="0"/>
                        </a:spcAft>
                        <a:buNone/>
                      </a:pPr>
                      <a:r>
                        <a:rPr lang="en-US" sz="2800" b="0" i="0" u="none" strike="noStrike" cap="none">
                          <a:solidFill>
                            <a:srgbClr val="632523"/>
                          </a:solidFill>
                          <a:latin typeface="Calibri"/>
                          <a:ea typeface="Calibri"/>
                          <a:cs typeface="Calibri"/>
                          <a:sym typeface="Calibri"/>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436175">
                <a:tc>
                  <a:txBody>
                    <a:bodyPr/>
                    <a:lstStyle/>
                    <a:p>
                      <a:pPr marL="0" marR="0" lvl="0" indent="0" algn="l" rtl="0">
                        <a:spcBef>
                          <a:spcPts val="0"/>
                        </a:spcBef>
                        <a:spcAft>
                          <a:spcPts val="0"/>
                        </a:spcAft>
                        <a:buNone/>
                      </a:pPr>
                      <a:r>
                        <a:rPr lang="en-US" sz="2800" b="0" i="0" u="none" strike="noStrike" cap="none">
                          <a:solidFill>
                            <a:srgbClr val="632523"/>
                          </a:solidFill>
                          <a:latin typeface="Calibri"/>
                          <a:ea typeface="Calibri"/>
                          <a:cs typeface="Calibri"/>
                          <a:sym typeface="Calibri"/>
                        </a:rPr>
                        <a:t>Less: accumulated depreciation</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2800" b="0" i="0" u="none" strike="noStrike" cap="none">
                          <a:solidFill>
                            <a:srgbClr val="632523"/>
                          </a:solidFill>
                          <a:latin typeface="Calibri"/>
                          <a:ea typeface="Calibri"/>
                          <a:cs typeface="Calibri"/>
                          <a:sym typeface="Calibri"/>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FFFF"/>
                    </a:solidFill>
                  </a:tcPr>
                </a:tc>
                <a:tc>
                  <a:txBody>
                    <a:bodyPr/>
                    <a:lstStyle/>
                    <a:p>
                      <a:pPr marL="0" marR="0" lvl="0" indent="0" algn="r" rtl="0">
                        <a:spcBef>
                          <a:spcPts val="0"/>
                        </a:spcBef>
                        <a:spcAft>
                          <a:spcPts val="0"/>
                        </a:spcAft>
                        <a:buNone/>
                      </a:pPr>
                      <a:r>
                        <a:rPr lang="en-US" sz="2800" b="0" i="0" u="none" strike="noStrike" cap="none">
                          <a:solidFill>
                            <a:srgbClr val="632523"/>
                          </a:solidFill>
                          <a:latin typeface="Calibri"/>
                          <a:ea typeface="Calibri"/>
                          <a:cs typeface="Calibri"/>
                          <a:sym typeface="Calibri"/>
                        </a:rPr>
                        <a:t>     628,355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r h="436175">
                <a:tc>
                  <a:txBody>
                    <a:bodyPr/>
                    <a:lstStyle/>
                    <a:p>
                      <a:pPr marL="0" marR="0" lvl="0" indent="0" algn="l" rtl="0">
                        <a:spcBef>
                          <a:spcPts val="0"/>
                        </a:spcBef>
                        <a:spcAft>
                          <a:spcPts val="0"/>
                        </a:spcAft>
                        <a:buNone/>
                      </a:pPr>
                      <a:r>
                        <a:rPr lang="en-US" sz="2800" b="0" i="0" u="none" strike="noStrike" cap="none">
                          <a:solidFill>
                            <a:srgbClr val="632523"/>
                          </a:solidFill>
                          <a:latin typeface="Calibri"/>
                          <a:ea typeface="Calibri"/>
                          <a:cs typeface="Calibri"/>
                          <a:sym typeface="Calibri"/>
                        </a:rPr>
                        <a:t>   Property and equipment, net</a:t>
                      </a:r>
                      <a:endParaRPr/>
                    </a:p>
                  </a:txBody>
                  <a:tcPr marL="9525" marR="9525" marT="9525" marB="0" anchor="b">
                    <a:lnL w="9525" cap="flat" cmpd="sng">
                      <a:solidFill>
                        <a:srgbClr val="000000"/>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None/>
                      </a:pPr>
                      <a:r>
                        <a:rPr lang="en-US" sz="2800" b="0" i="0" u="none" strike="noStrike" cap="none">
                          <a:solidFill>
                            <a:srgbClr val="632523"/>
                          </a:solidFill>
                          <a:latin typeface="Calibri"/>
                          <a:ea typeface="Calibri"/>
                          <a:cs typeface="Calibri"/>
                          <a:sym typeface="Calibri"/>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r" rtl="0">
                        <a:spcBef>
                          <a:spcPts val="0"/>
                        </a:spcBef>
                        <a:spcAft>
                          <a:spcPts val="0"/>
                        </a:spcAft>
                        <a:buNone/>
                      </a:pPr>
                      <a:r>
                        <a:rPr lang="en-US" sz="2800" b="0" i="0" u="none" strike="noStrike" cap="none">
                          <a:solidFill>
                            <a:srgbClr val="632523"/>
                          </a:solidFill>
                          <a:latin typeface="Calibri"/>
                          <a:ea typeface="Calibri"/>
                          <a:cs typeface="Calibri"/>
                          <a:sym typeface="Calibri"/>
                        </a:rPr>
                        <a:t> </a:t>
                      </a:r>
                      <a:r>
                        <a:rPr lang="en-US" sz="2800" b="0" i="0" u="sng" strike="noStrike" cap="none">
                          <a:solidFill>
                            <a:srgbClr val="632523"/>
                          </a:solidFill>
                          <a:latin typeface="Calibri"/>
                          <a:ea typeface="Calibri"/>
                          <a:cs typeface="Calibri"/>
                          <a:sym typeface="Calibri"/>
                        </a:rPr>
                        <a:t>$  604,295</a:t>
                      </a:r>
                      <a:r>
                        <a:rPr lang="en-US" sz="2800" b="0" i="0" u="none" strike="noStrike" cap="none">
                          <a:solidFill>
                            <a:srgbClr val="632523"/>
                          </a:solidFill>
                          <a:latin typeface="Calibri"/>
                          <a:ea typeface="Calibri"/>
                          <a:cs typeface="Calibri"/>
                          <a:sym typeface="Calibri"/>
                        </a:rPr>
                        <a:t> </a:t>
                      </a:r>
                      <a:endParaRPr/>
                    </a:p>
                  </a:txBody>
                  <a:tcPr marL="9525" marR="9525" marT="9525" marB="0" anchor="b">
                    <a:lnL w="9525" cap="flat" cmpd="sng">
                      <a:solidFill>
                        <a:srgbClr val="000000">
                          <a:alpha val="0"/>
                        </a:srgbClr>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6"/>
                  </a:ext>
                </a:extLst>
              </a:tr>
            </a:tbl>
          </a:graphicData>
        </a:graphic>
      </p:graphicFrame>
      <p:pic>
        <p:nvPicPr>
          <p:cNvPr id="462" name="Google Shape;462;p29" descr="C:\Documents and Settings\Administrator\Local Settings\Temporary Internet Files\Content.IE5\MHAZ6UUP\MCj03984550000[1].wmf"/>
          <p:cNvPicPr preferRelativeResize="0"/>
          <p:nvPr/>
        </p:nvPicPr>
        <p:blipFill rotWithShape="1">
          <a:blip r:embed="rId3">
            <a:alphaModFix/>
          </a:blip>
          <a:srcRect/>
          <a:stretch/>
        </p:blipFill>
        <p:spPr>
          <a:xfrm>
            <a:off x="5105400" y="5638800"/>
            <a:ext cx="1837944" cy="947318"/>
          </a:xfrm>
          <a:prstGeom prst="roundRect">
            <a:avLst>
              <a:gd name="adj" fmla="val 8594"/>
            </a:avLst>
          </a:prstGeom>
          <a:solidFill>
            <a:srgbClr val="ECECEC"/>
          </a:solidFill>
          <a:ln>
            <a:noFill/>
          </a:ln>
          <a:effectLst>
            <a:reflection stA="38000" endPos="28000" dist="5000" dir="5400000" sy="-100000" algn="bl" rotWithShape="0"/>
          </a:effectLst>
        </p:spPr>
      </p:pic>
      <p:sp>
        <p:nvSpPr>
          <p:cNvPr id="463" name="Google Shape;463;p29"/>
          <p:cNvSpPr/>
          <p:nvPr/>
        </p:nvSpPr>
        <p:spPr>
          <a:xfrm>
            <a:off x="1752600" y="5334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2</a:t>
            </a:r>
            <a:endParaRPr/>
          </a:p>
        </p:txBody>
      </p:sp>
    </p:spTree>
  </p:cSld>
  <p:clrMapOvr>
    <a:masterClrMapping/>
  </p:clrMapOvr>
  <p:transition>
    <p:zo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31"/>
          <p:cNvSpPr txBox="1">
            <a:spLocks noGrp="1"/>
          </p:cNvSpPr>
          <p:nvPr>
            <p:ph type="title"/>
          </p:nvPr>
        </p:nvSpPr>
        <p:spPr>
          <a:xfrm>
            <a:off x="215900" y="-381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sz="3200"/>
              <a:t>Revenue and Capital Expenditures</a:t>
            </a:r>
            <a:endParaRPr/>
          </a:p>
        </p:txBody>
      </p:sp>
      <p:graphicFrame>
        <p:nvGraphicFramePr>
          <p:cNvPr id="477" name="Google Shape;477;p31"/>
          <p:cNvGraphicFramePr/>
          <p:nvPr>
            <p:extLst>
              <p:ext uri="{D42A27DB-BD31-4B8C-83A1-F6EECF244321}">
                <p14:modId xmlns:p14="http://schemas.microsoft.com/office/powerpoint/2010/main" val="3167493241"/>
              </p:ext>
            </p:extLst>
          </p:nvPr>
        </p:nvGraphicFramePr>
        <p:xfrm>
          <a:off x="1676400" y="2017713"/>
          <a:ext cx="8185052" cy="3524958"/>
        </p:xfrm>
        <a:graphic>
          <a:graphicData uri="http://schemas.openxmlformats.org/presentationml/2006/ole">
            <mc:AlternateContent xmlns:mc="http://schemas.openxmlformats.org/markup-compatibility/2006">
              <mc:Choice xmlns:v="urn:schemas-microsoft-com:vml" Requires="v">
                <p:oleObj spid="_x0000_s3083" name="Worksheet" r:id="rId4" imgW="4181345" imgH="1723974" progId="Excel.Sheet.8">
                  <p:embed/>
                </p:oleObj>
              </mc:Choice>
              <mc:Fallback>
                <p:oleObj name="Worksheet" r:id="rId4" imgW="4181345" imgH="1723974" progId="Excel.Sheet.8">
                  <p:embed/>
                  <p:pic>
                    <p:nvPicPr>
                      <p:cNvPr id="477" name="Google Shape;477;p31"/>
                      <p:cNvPicPr preferRelativeResize="0"/>
                      <p:nvPr/>
                    </p:nvPicPr>
                    <p:blipFill rotWithShape="1">
                      <a:blip r:embed="rId5">
                        <a:alphaModFix/>
                      </a:blip>
                      <a:srcRect/>
                      <a:stretch>
                        <a:fillRect/>
                      </a:stretch>
                    </p:blipFill>
                    <p:spPr>
                      <a:xfrm>
                        <a:off x="1676400" y="2017713"/>
                        <a:ext cx="8185052" cy="3524958"/>
                      </a:xfrm>
                      <a:prstGeom prst="rect">
                        <a:avLst/>
                      </a:prstGeom>
                      <a:noFill/>
                      <a:ln w="76200" cap="flat" cmpd="sng">
                        <a:solidFill>
                          <a:srgbClr val="0033CC"/>
                        </a:solidFill>
                        <a:prstDash val="solid"/>
                        <a:miter lim="800000"/>
                        <a:headEnd type="none" w="sm" len="sm"/>
                        <a:tailEnd type="none" w="sm" len="sm"/>
                      </a:ln>
                    </p:spPr>
                  </p:pic>
                </p:oleObj>
              </mc:Fallback>
            </mc:AlternateContent>
          </a:graphicData>
        </a:graphic>
      </p:graphicFrame>
      <p:sp>
        <p:nvSpPr>
          <p:cNvPr id="478" name="Google Shape;478;p31"/>
          <p:cNvSpPr/>
          <p:nvPr/>
        </p:nvSpPr>
        <p:spPr>
          <a:xfrm>
            <a:off x="1752600" y="5334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C 3</a:t>
            </a:r>
            <a:endParaRPr/>
          </a:p>
        </p:txBody>
      </p:sp>
    </p:spTree>
  </p:cSld>
  <p:clrMapOvr>
    <a:masterClrMapping/>
  </p:clrMapOvr>
  <p:transition spd="med">
    <p:split orient="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cxnSp>
        <p:nvCxnSpPr>
          <p:cNvPr id="483" name="Google Shape;483;p32"/>
          <p:cNvCxnSpPr/>
          <p:nvPr/>
        </p:nvCxnSpPr>
        <p:spPr>
          <a:xfrm>
            <a:off x="3938588" y="3276601"/>
            <a:ext cx="0" cy="542925"/>
          </a:xfrm>
          <a:prstGeom prst="straightConnector1">
            <a:avLst/>
          </a:prstGeom>
          <a:noFill/>
          <a:ln w="381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484" name="Google Shape;484;p32"/>
          <p:cNvCxnSpPr/>
          <p:nvPr/>
        </p:nvCxnSpPr>
        <p:spPr>
          <a:xfrm>
            <a:off x="5281613" y="3333751"/>
            <a:ext cx="0" cy="2219325"/>
          </a:xfrm>
          <a:prstGeom prst="straightConnector1">
            <a:avLst/>
          </a:prstGeom>
          <a:noFill/>
          <a:ln w="38100" cap="flat" cmpd="sng">
            <a:solidFill>
              <a:srgbClr val="FF0000"/>
            </a:solidFill>
            <a:prstDash val="solid"/>
            <a:round/>
            <a:headEnd type="none" w="med" len="med"/>
            <a:tailEnd type="triangle" w="med" len="med"/>
          </a:ln>
          <a:effectLst>
            <a:outerShdw dist="35921" dir="2700000" algn="ctr" rotWithShape="0">
              <a:schemeClr val="dk2"/>
            </a:outerShdw>
          </a:effectLst>
        </p:spPr>
      </p:cxnSp>
      <p:sp>
        <p:nvSpPr>
          <p:cNvPr id="485" name="Google Shape;485;p32"/>
          <p:cNvSpPr/>
          <p:nvPr/>
        </p:nvSpPr>
        <p:spPr>
          <a:xfrm>
            <a:off x="1939926" y="3824288"/>
            <a:ext cx="2625725" cy="1346200"/>
          </a:xfrm>
          <a:prstGeom prst="rect">
            <a:avLst/>
          </a:prstGeom>
          <a:solidFill>
            <a:srgbClr val="CC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Recording cash</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received (debit)</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or paid (credit).</a:t>
            </a:r>
            <a:endParaRPr/>
          </a:p>
          <a:p>
            <a:pPr marL="0" marR="0" lvl="0" indent="0" algn="ctr" rtl="0">
              <a:spcBef>
                <a:spcPts val="0"/>
              </a:spcBef>
              <a:spcAft>
                <a:spcPts val="0"/>
              </a:spcAft>
              <a:buNone/>
            </a:pPr>
            <a:endParaRPr sz="2400">
              <a:solidFill>
                <a:srgbClr val="006600"/>
              </a:solidFill>
              <a:latin typeface="Times New Roman"/>
              <a:ea typeface="Times New Roman"/>
              <a:cs typeface="Times New Roman"/>
              <a:sym typeface="Times New Roman"/>
            </a:endParaRPr>
          </a:p>
        </p:txBody>
      </p:sp>
      <p:sp>
        <p:nvSpPr>
          <p:cNvPr id="486" name="Google Shape;486;p32"/>
          <p:cNvSpPr/>
          <p:nvPr/>
        </p:nvSpPr>
        <p:spPr>
          <a:xfrm>
            <a:off x="2132013" y="5564189"/>
            <a:ext cx="3403600" cy="828675"/>
          </a:xfrm>
          <a:prstGeom prst="rect">
            <a:avLst/>
          </a:prstGeom>
          <a:solidFill>
            <a:srgbClr val="CC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006600"/>
                </a:solidFill>
                <a:latin typeface="Arial"/>
                <a:ea typeface="Arial"/>
                <a:cs typeface="Arial"/>
                <a:sym typeface="Arial"/>
              </a:rPr>
              <a:t>Removing accumulated</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depreciation (debit).</a:t>
            </a:r>
            <a:endParaRPr/>
          </a:p>
        </p:txBody>
      </p:sp>
      <p:cxnSp>
        <p:nvCxnSpPr>
          <p:cNvPr id="487" name="Google Shape;487;p32"/>
          <p:cNvCxnSpPr/>
          <p:nvPr/>
        </p:nvCxnSpPr>
        <p:spPr>
          <a:xfrm>
            <a:off x="6877050" y="3352801"/>
            <a:ext cx="0" cy="2200275"/>
          </a:xfrm>
          <a:prstGeom prst="straightConnector1">
            <a:avLst/>
          </a:prstGeom>
          <a:noFill/>
          <a:ln w="381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488" name="Google Shape;488;p32"/>
          <p:cNvCxnSpPr/>
          <p:nvPr/>
        </p:nvCxnSpPr>
        <p:spPr>
          <a:xfrm>
            <a:off x="8248650" y="3286126"/>
            <a:ext cx="0" cy="542925"/>
          </a:xfrm>
          <a:prstGeom prst="straightConnector1">
            <a:avLst/>
          </a:prstGeom>
          <a:noFill/>
          <a:ln w="38100" cap="flat" cmpd="sng">
            <a:solidFill>
              <a:srgbClr val="FF0000"/>
            </a:solidFill>
            <a:prstDash val="solid"/>
            <a:round/>
            <a:headEnd type="none" w="med" len="med"/>
            <a:tailEnd type="triangle" w="med" len="med"/>
          </a:ln>
          <a:effectLst>
            <a:outerShdw dist="35921" dir="2700000" algn="ctr" rotWithShape="0">
              <a:schemeClr val="dk2"/>
            </a:outerShdw>
          </a:effectLst>
        </p:spPr>
      </p:cxnSp>
      <p:cxnSp>
        <p:nvCxnSpPr>
          <p:cNvPr id="489" name="Google Shape;489;p32"/>
          <p:cNvCxnSpPr/>
          <p:nvPr/>
        </p:nvCxnSpPr>
        <p:spPr>
          <a:xfrm>
            <a:off x="6113463" y="2406651"/>
            <a:ext cx="0" cy="542925"/>
          </a:xfrm>
          <a:prstGeom prst="straightConnector1">
            <a:avLst/>
          </a:prstGeom>
          <a:noFill/>
          <a:ln w="38100" cap="flat" cmpd="sng">
            <a:solidFill>
              <a:srgbClr val="FF0000"/>
            </a:solidFill>
            <a:prstDash val="solid"/>
            <a:round/>
            <a:headEnd type="none" w="med" len="med"/>
            <a:tailEnd type="triangle" w="med" len="med"/>
          </a:ln>
          <a:effectLst>
            <a:outerShdw dist="35921" dir="2700000" algn="ctr" rotWithShape="0">
              <a:schemeClr val="dk2"/>
            </a:outerShdw>
          </a:effectLst>
        </p:spPr>
      </p:cxnSp>
      <p:sp>
        <p:nvSpPr>
          <p:cNvPr id="490" name="Google Shape;490;p32"/>
          <p:cNvSpPr/>
          <p:nvPr/>
        </p:nvSpPr>
        <p:spPr>
          <a:xfrm>
            <a:off x="3533776" y="1603375"/>
            <a:ext cx="5159375" cy="966788"/>
          </a:xfrm>
          <a:prstGeom prst="rect">
            <a:avLst/>
          </a:prstGeom>
          <a:solidFill>
            <a:srgbClr val="CC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2800">
              <a:solidFill>
                <a:srgbClr val="006600"/>
              </a:solidFill>
              <a:latin typeface="Arial"/>
              <a:ea typeface="Arial"/>
              <a:cs typeface="Arial"/>
              <a:sym typeface="Arial"/>
            </a:endParaRPr>
          </a:p>
        </p:txBody>
      </p:sp>
      <p:sp>
        <p:nvSpPr>
          <p:cNvPr id="491" name="Google Shape;491;p32"/>
          <p:cNvSpPr/>
          <p:nvPr/>
        </p:nvSpPr>
        <p:spPr>
          <a:xfrm>
            <a:off x="3987801" y="1568451"/>
            <a:ext cx="3998913" cy="950913"/>
          </a:xfrm>
          <a:prstGeom prst="rect">
            <a:avLst/>
          </a:prstGeom>
          <a:noFill/>
          <a:ln>
            <a:noFill/>
          </a:ln>
        </p:spPr>
        <p:txBody>
          <a:bodyPr spcFirstLastPara="1" wrap="square" lIns="90475" tIns="44450" rIns="90475" bIns="44450" anchor="t" anchorCtr="0">
            <a:spAutoFit/>
          </a:bodyPr>
          <a:lstStyle/>
          <a:p>
            <a:pPr marL="0" marR="0" lvl="0" indent="0" algn="ctr" rtl="0">
              <a:spcBef>
                <a:spcPts val="0"/>
              </a:spcBef>
              <a:spcAft>
                <a:spcPts val="0"/>
              </a:spcAft>
              <a:buClr>
                <a:srgbClr val="FFFFFF"/>
              </a:buClr>
              <a:buSzPts val="2800"/>
              <a:buFont typeface="Noto Sans Symbols"/>
              <a:buNone/>
            </a:pPr>
            <a:r>
              <a:rPr lang="en-US" sz="2800">
                <a:solidFill>
                  <a:srgbClr val="FFFFFF"/>
                </a:solidFill>
                <a:latin typeface="Arial"/>
                <a:ea typeface="Arial"/>
                <a:cs typeface="Arial"/>
                <a:sym typeface="Arial"/>
              </a:rPr>
              <a:t> </a:t>
            </a:r>
            <a:r>
              <a:rPr lang="en-US" sz="2800">
                <a:solidFill>
                  <a:srgbClr val="006600"/>
                </a:solidFill>
                <a:latin typeface="Arial"/>
                <a:ea typeface="Arial"/>
                <a:cs typeface="Arial"/>
                <a:sym typeface="Arial"/>
              </a:rPr>
              <a:t>Update depreciation</a:t>
            </a:r>
            <a:br>
              <a:rPr lang="en-US" sz="2800">
                <a:solidFill>
                  <a:srgbClr val="006600"/>
                </a:solidFill>
                <a:latin typeface="Arial"/>
                <a:ea typeface="Arial"/>
                <a:cs typeface="Arial"/>
                <a:sym typeface="Arial"/>
              </a:rPr>
            </a:br>
            <a:r>
              <a:rPr lang="en-US" sz="2800">
                <a:solidFill>
                  <a:srgbClr val="006600"/>
                </a:solidFill>
                <a:latin typeface="Arial"/>
                <a:ea typeface="Arial"/>
                <a:cs typeface="Arial"/>
                <a:sym typeface="Arial"/>
              </a:rPr>
              <a:t>  to the date of disposal.</a:t>
            </a:r>
            <a:endParaRPr/>
          </a:p>
        </p:txBody>
      </p:sp>
      <p:sp>
        <p:nvSpPr>
          <p:cNvPr id="492" name="Google Shape;492;p32"/>
          <p:cNvSpPr/>
          <p:nvPr/>
        </p:nvSpPr>
        <p:spPr>
          <a:xfrm>
            <a:off x="3548064" y="2949575"/>
            <a:ext cx="5133975" cy="528638"/>
          </a:xfrm>
          <a:prstGeom prst="rect">
            <a:avLst/>
          </a:prstGeom>
          <a:solidFill>
            <a:srgbClr val="CC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800">
                <a:solidFill>
                  <a:srgbClr val="006600"/>
                </a:solidFill>
                <a:latin typeface="Arial"/>
                <a:ea typeface="Arial"/>
                <a:cs typeface="Arial"/>
                <a:sym typeface="Arial"/>
              </a:rPr>
              <a:t> Journalize disposal by:</a:t>
            </a:r>
            <a:endParaRPr/>
          </a:p>
        </p:txBody>
      </p:sp>
      <p:sp>
        <p:nvSpPr>
          <p:cNvPr id="493" name="Google Shape;493;p32"/>
          <p:cNvSpPr/>
          <p:nvPr/>
        </p:nvSpPr>
        <p:spPr>
          <a:xfrm>
            <a:off x="6410325" y="5564188"/>
            <a:ext cx="3678238" cy="831850"/>
          </a:xfrm>
          <a:prstGeom prst="rect">
            <a:avLst/>
          </a:prstGeom>
          <a:solidFill>
            <a:srgbClr val="CC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006600"/>
                </a:solidFill>
                <a:latin typeface="Arial"/>
                <a:ea typeface="Arial"/>
                <a:cs typeface="Arial"/>
                <a:sym typeface="Arial"/>
              </a:rPr>
              <a:t>Removing the</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 asset cost (credit).</a:t>
            </a:r>
            <a:endParaRPr/>
          </a:p>
        </p:txBody>
      </p:sp>
      <p:sp>
        <p:nvSpPr>
          <p:cNvPr id="494" name="Google Shape;494;p32"/>
          <p:cNvSpPr/>
          <p:nvPr/>
        </p:nvSpPr>
        <p:spPr>
          <a:xfrm>
            <a:off x="7621589" y="3824288"/>
            <a:ext cx="2625725" cy="1346200"/>
          </a:xfrm>
          <a:prstGeom prst="rect">
            <a:avLst/>
          </a:prstGeom>
          <a:solidFill>
            <a:srgbClr val="CC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Recording a</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gain (credit)</a:t>
            </a:r>
            <a:endParaRPr/>
          </a:p>
          <a:p>
            <a:pPr marL="0" marR="0" lvl="0" indent="0" algn="ctr" rtl="0">
              <a:spcBef>
                <a:spcPts val="0"/>
              </a:spcBef>
              <a:spcAft>
                <a:spcPts val="0"/>
              </a:spcAft>
              <a:buNone/>
            </a:pPr>
            <a:r>
              <a:rPr lang="en-US" sz="2400">
                <a:solidFill>
                  <a:srgbClr val="006600"/>
                </a:solidFill>
                <a:latin typeface="Arial"/>
                <a:ea typeface="Arial"/>
                <a:cs typeface="Arial"/>
                <a:sym typeface="Arial"/>
              </a:rPr>
              <a:t>or loss (debit).</a:t>
            </a:r>
            <a:endParaRPr/>
          </a:p>
          <a:p>
            <a:pPr marL="0" marR="0" lvl="0" indent="0" algn="ctr" rtl="0">
              <a:spcBef>
                <a:spcPts val="0"/>
              </a:spcBef>
              <a:spcAft>
                <a:spcPts val="0"/>
              </a:spcAft>
              <a:buNone/>
            </a:pPr>
            <a:endParaRPr sz="2400">
              <a:solidFill>
                <a:srgbClr val="006600"/>
              </a:solidFill>
              <a:latin typeface="Times New Roman"/>
              <a:ea typeface="Times New Roman"/>
              <a:cs typeface="Times New Roman"/>
              <a:sym typeface="Times New Roman"/>
            </a:endParaRPr>
          </a:p>
        </p:txBody>
      </p:sp>
      <p:sp>
        <p:nvSpPr>
          <p:cNvPr id="495" name="Google Shape;495;p32"/>
          <p:cNvSpPr txBox="1">
            <a:spLocks noGrp="1"/>
          </p:cNvSpPr>
          <p:nvPr>
            <p:ph type="title"/>
          </p:nvPr>
        </p:nvSpPr>
        <p:spPr>
          <a:xfrm>
            <a:off x="-279400" y="-381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Disposals of Plant Assets</a:t>
            </a:r>
            <a:endParaRPr/>
          </a:p>
        </p:txBody>
      </p:sp>
      <p:sp>
        <p:nvSpPr>
          <p:cNvPr id="496" name="Google Shape;496;p32"/>
          <p:cNvSpPr/>
          <p:nvPr/>
        </p:nvSpPr>
        <p:spPr>
          <a:xfrm>
            <a:off x="1752600" y="5334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2</a:t>
            </a:r>
            <a:endParaRP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85"/>
                                        </p:tgtEl>
                                        <p:attrNameLst>
                                          <p:attrName>style.visibility</p:attrName>
                                        </p:attrNameLst>
                                      </p:cBhvr>
                                      <p:to>
                                        <p:strVal val="visible"/>
                                      </p:to>
                                    </p:set>
                                    <p:animEffect transition="in" filter="fade">
                                      <p:cBhvr>
                                        <p:cTn id="7" dur="500"/>
                                        <p:tgtEl>
                                          <p:spTgt spid="48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94"/>
                                        </p:tgtEl>
                                        <p:attrNameLst>
                                          <p:attrName>style.visibility</p:attrName>
                                        </p:attrNameLst>
                                      </p:cBhvr>
                                      <p:to>
                                        <p:strVal val="visible"/>
                                      </p:to>
                                    </p:set>
                                    <p:animEffect transition="in" filter="fade">
                                      <p:cBhvr>
                                        <p:cTn id="11" dur="500"/>
                                        <p:tgtEl>
                                          <p:spTgt spid="49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86"/>
                                        </p:tgtEl>
                                        <p:attrNameLst>
                                          <p:attrName>style.visibility</p:attrName>
                                        </p:attrNameLst>
                                      </p:cBhvr>
                                      <p:to>
                                        <p:strVal val="visible"/>
                                      </p:to>
                                    </p:set>
                                    <p:animEffect transition="in" filter="fade">
                                      <p:cBhvr>
                                        <p:cTn id="15" dur="500"/>
                                        <p:tgtEl>
                                          <p:spTgt spid="48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93"/>
                                        </p:tgtEl>
                                        <p:attrNameLst>
                                          <p:attrName>style.visibility</p:attrName>
                                        </p:attrNameLst>
                                      </p:cBhvr>
                                      <p:to>
                                        <p:strVal val="visible"/>
                                      </p:to>
                                    </p:set>
                                    <p:animEffect transition="in" filter="fade">
                                      <p:cBhvr>
                                        <p:cTn id="19" dur="500"/>
                                        <p:tgtEl>
                                          <p:spTgt spid="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00"/>
        <p:cNvGrpSpPr/>
        <p:nvPr/>
      </p:nvGrpSpPr>
      <p:grpSpPr>
        <a:xfrm>
          <a:off x="0" y="0"/>
          <a:ext cx="0" cy="0"/>
          <a:chOff x="0" y="0"/>
          <a:chExt cx="0" cy="0"/>
        </a:xfrm>
      </p:grpSpPr>
      <p:cxnSp>
        <p:nvCxnSpPr>
          <p:cNvPr id="501" name="Google Shape;501;p33"/>
          <p:cNvCxnSpPr/>
          <p:nvPr/>
        </p:nvCxnSpPr>
        <p:spPr>
          <a:xfrm>
            <a:off x="6113463" y="2406651"/>
            <a:ext cx="0" cy="542925"/>
          </a:xfrm>
          <a:prstGeom prst="straightConnector1">
            <a:avLst/>
          </a:prstGeom>
          <a:noFill/>
          <a:ln w="25400" cap="flat" cmpd="sng">
            <a:solidFill>
              <a:schemeClr val="hlink"/>
            </a:solidFill>
            <a:prstDash val="solid"/>
            <a:round/>
            <a:headEnd type="none" w="med" len="med"/>
            <a:tailEnd type="triangle" w="med" len="med"/>
          </a:ln>
        </p:spPr>
      </p:cxnSp>
      <p:sp>
        <p:nvSpPr>
          <p:cNvPr id="502" name="Google Shape;502;p33"/>
          <p:cNvSpPr/>
          <p:nvPr/>
        </p:nvSpPr>
        <p:spPr>
          <a:xfrm>
            <a:off x="3533776" y="1603375"/>
            <a:ext cx="5159375" cy="966788"/>
          </a:xfrm>
          <a:prstGeom prst="rect">
            <a:avLst/>
          </a:prstGeom>
          <a:solidFill>
            <a:schemeClr val="lt2"/>
          </a:solidFill>
          <a:ln w="25400" cap="flat" cmpd="sng">
            <a:solidFill>
              <a:schemeClr val="hlink"/>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Clr>
                <a:srgbClr val="862110"/>
              </a:buClr>
              <a:buSzPts val="1800"/>
              <a:buFont typeface="Noto Sans Symbols"/>
              <a:buNone/>
            </a:pPr>
            <a:endParaRPr sz="1800">
              <a:solidFill>
                <a:srgbClr val="000000"/>
              </a:solidFill>
              <a:latin typeface="Arial"/>
              <a:ea typeface="Arial"/>
              <a:cs typeface="Arial"/>
              <a:sym typeface="Arial"/>
            </a:endParaRPr>
          </a:p>
        </p:txBody>
      </p:sp>
      <p:sp>
        <p:nvSpPr>
          <p:cNvPr id="503" name="Google Shape;503;p33"/>
          <p:cNvSpPr/>
          <p:nvPr/>
        </p:nvSpPr>
        <p:spPr>
          <a:xfrm>
            <a:off x="3987800" y="1568451"/>
            <a:ext cx="3999494" cy="951543"/>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Clr>
                <a:srgbClr val="FFFFFF"/>
              </a:buClr>
              <a:buSzPts val="2800"/>
              <a:buFont typeface="Noto Sans Symbols"/>
              <a:buNone/>
            </a:pPr>
            <a:r>
              <a:rPr lang="en-US" sz="2800">
                <a:solidFill>
                  <a:srgbClr val="FFFFFF"/>
                </a:solidFill>
                <a:latin typeface="Arial"/>
                <a:ea typeface="Arial"/>
                <a:cs typeface="Arial"/>
                <a:sym typeface="Arial"/>
              </a:rPr>
              <a:t> Update depreciation</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  to the date of disposal.</a:t>
            </a:r>
            <a:endParaRPr/>
          </a:p>
        </p:txBody>
      </p:sp>
      <p:sp>
        <p:nvSpPr>
          <p:cNvPr id="504" name="Google Shape;504;p33"/>
          <p:cNvSpPr/>
          <p:nvPr/>
        </p:nvSpPr>
        <p:spPr>
          <a:xfrm>
            <a:off x="3548064" y="2949575"/>
            <a:ext cx="5133975" cy="541338"/>
          </a:xfrm>
          <a:prstGeom prst="rect">
            <a:avLst/>
          </a:prstGeom>
          <a:solidFill>
            <a:schemeClr val="lt2"/>
          </a:solidFill>
          <a:ln w="25400" cap="flat" cmpd="sng">
            <a:solidFill>
              <a:schemeClr val="hlink"/>
            </a:solidFill>
            <a:prstDash val="solid"/>
            <a:miter lim="800000"/>
            <a:headEnd type="none" w="sm" len="sm"/>
            <a:tailEnd type="none" w="sm" len="sm"/>
          </a:ln>
        </p:spPr>
        <p:txBody>
          <a:bodyPr spcFirstLastPara="1" wrap="square" lIns="90475" tIns="44450" rIns="90475" bIns="44450" anchor="t" anchorCtr="0">
            <a:spAutoFit/>
          </a:bodyPr>
          <a:lstStyle/>
          <a:p>
            <a:pPr marL="0" marR="0" lvl="0" indent="0" algn="l" rtl="0">
              <a:spcBef>
                <a:spcPts val="0"/>
              </a:spcBef>
              <a:spcAft>
                <a:spcPts val="0"/>
              </a:spcAft>
              <a:buClr>
                <a:srgbClr val="000000"/>
              </a:buClr>
              <a:buSzPts val="2800"/>
              <a:buFont typeface="Noto Sans Symbols"/>
              <a:buNone/>
            </a:pPr>
            <a:r>
              <a:rPr lang="en-US" sz="2800">
                <a:solidFill>
                  <a:srgbClr val="000000"/>
                </a:solidFill>
                <a:latin typeface="Arial"/>
                <a:ea typeface="Arial"/>
                <a:cs typeface="Arial"/>
                <a:sym typeface="Arial"/>
              </a:rPr>
              <a:t> Journalize disposal by:</a:t>
            </a:r>
            <a:endParaRPr/>
          </a:p>
        </p:txBody>
      </p:sp>
      <p:grpSp>
        <p:nvGrpSpPr>
          <p:cNvPr id="505" name="Google Shape;505;p33"/>
          <p:cNvGrpSpPr/>
          <p:nvPr/>
        </p:nvGrpSpPr>
        <p:grpSpPr>
          <a:xfrm>
            <a:off x="2305050" y="1543050"/>
            <a:ext cx="7581900" cy="2019300"/>
            <a:chOff x="492" y="972"/>
            <a:chExt cx="4776" cy="1272"/>
          </a:xfrm>
        </p:grpSpPr>
        <p:sp>
          <p:nvSpPr>
            <p:cNvPr id="506" name="Google Shape;506;p33"/>
            <p:cNvSpPr/>
            <p:nvPr/>
          </p:nvSpPr>
          <p:spPr>
            <a:xfrm>
              <a:off x="492" y="972"/>
              <a:ext cx="4776" cy="1272"/>
            </a:xfrm>
            <a:prstGeom prst="rect">
              <a:avLst/>
            </a:prstGeom>
            <a:solidFill>
              <a:srgbClr val="CFA809"/>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59160A"/>
                </a:solidFill>
                <a:latin typeface="Arial"/>
                <a:ea typeface="Arial"/>
                <a:cs typeface="Arial"/>
                <a:sym typeface="Arial"/>
              </a:endParaRPr>
            </a:p>
          </p:txBody>
        </p:sp>
        <p:sp>
          <p:nvSpPr>
            <p:cNvPr id="507" name="Google Shape;507;p33"/>
            <p:cNvSpPr/>
            <p:nvPr/>
          </p:nvSpPr>
          <p:spPr>
            <a:xfrm>
              <a:off x="624" y="1028"/>
              <a:ext cx="4553" cy="1173"/>
            </a:xfrm>
            <a:prstGeom prst="rect">
              <a:avLst/>
            </a:prstGeom>
            <a:solidFill>
              <a:srgbClr val="CFA809"/>
            </a:solidFill>
            <a:ln>
              <a:noFill/>
            </a:ln>
          </p:spPr>
          <p:txBody>
            <a:bodyPr spcFirstLastPara="1" wrap="square" lIns="90475" tIns="44450" rIns="90475" bIns="44450" anchor="t" anchorCtr="0">
              <a:spAutoFit/>
            </a:bodyPr>
            <a:lstStyle/>
            <a:p>
              <a:pPr marL="0" marR="0" lvl="0" indent="0" algn="l" rtl="0">
                <a:lnSpc>
                  <a:spcPct val="120000"/>
                </a:lnSpc>
                <a:spcBef>
                  <a:spcPts val="0"/>
                </a:spcBef>
                <a:spcAft>
                  <a:spcPts val="0"/>
                </a:spcAft>
                <a:buNone/>
              </a:pPr>
              <a:r>
                <a:rPr lang="en-US" sz="3200">
                  <a:solidFill>
                    <a:srgbClr val="59160A"/>
                  </a:solidFill>
                  <a:latin typeface="Arial"/>
                  <a:ea typeface="Arial"/>
                  <a:cs typeface="Arial"/>
                  <a:sym typeface="Arial"/>
                </a:rPr>
                <a:t>If Cash &gt; BV, record a gain (credit).</a:t>
              </a:r>
              <a:endParaRPr/>
            </a:p>
            <a:p>
              <a:pPr marL="0" marR="0" lvl="0" indent="0" algn="l" rtl="0">
                <a:lnSpc>
                  <a:spcPct val="120000"/>
                </a:lnSpc>
                <a:spcBef>
                  <a:spcPts val="0"/>
                </a:spcBef>
                <a:spcAft>
                  <a:spcPts val="0"/>
                </a:spcAft>
                <a:buNone/>
              </a:pPr>
              <a:r>
                <a:rPr lang="en-US" sz="3200">
                  <a:solidFill>
                    <a:srgbClr val="59160A"/>
                  </a:solidFill>
                  <a:latin typeface="Arial"/>
                  <a:ea typeface="Arial"/>
                  <a:cs typeface="Arial"/>
                  <a:sym typeface="Arial"/>
                </a:rPr>
                <a:t>If Cash &lt; BV, record a loss (debit).</a:t>
              </a:r>
              <a:endParaRPr/>
            </a:p>
            <a:p>
              <a:pPr marL="0" marR="0" lvl="0" indent="0" algn="l" rtl="0">
                <a:lnSpc>
                  <a:spcPct val="120000"/>
                </a:lnSpc>
                <a:spcBef>
                  <a:spcPts val="0"/>
                </a:spcBef>
                <a:spcAft>
                  <a:spcPts val="0"/>
                </a:spcAft>
                <a:buNone/>
              </a:pPr>
              <a:r>
                <a:rPr lang="en-US" sz="3200">
                  <a:solidFill>
                    <a:srgbClr val="59160A"/>
                  </a:solidFill>
                  <a:latin typeface="Arial"/>
                  <a:ea typeface="Arial"/>
                  <a:cs typeface="Arial"/>
                  <a:sym typeface="Arial"/>
                </a:rPr>
                <a:t>If Cash = BV, no gain or loss.</a:t>
              </a:r>
              <a:endParaRPr/>
            </a:p>
          </p:txBody>
        </p:sp>
      </p:grpSp>
      <p:sp>
        <p:nvSpPr>
          <p:cNvPr id="508" name="Google Shape;508;p33"/>
          <p:cNvSpPr txBox="1">
            <a:spLocks noGrp="1"/>
          </p:cNvSpPr>
          <p:nvPr>
            <p:ph type="title"/>
          </p:nvPr>
        </p:nvSpPr>
        <p:spPr>
          <a:xfrm>
            <a:off x="-260350" y="-29369"/>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Discarding Plant Assets</a:t>
            </a:r>
            <a:endParaRPr/>
          </a:p>
        </p:txBody>
      </p:sp>
      <p:sp>
        <p:nvSpPr>
          <p:cNvPr id="509" name="Google Shape;509;p33"/>
          <p:cNvSpPr/>
          <p:nvPr/>
        </p:nvSpPr>
        <p:spPr>
          <a:xfrm>
            <a:off x="1939926" y="3824288"/>
            <a:ext cx="2625725" cy="1346200"/>
          </a:xfrm>
          <a:prstGeom prst="rect">
            <a:avLst/>
          </a:prstGeom>
          <a:solidFill>
            <a:srgbClr val="CC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Recording cash</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received (debit)</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or paid (credit).</a:t>
            </a:r>
            <a:endParaRPr/>
          </a:p>
          <a:p>
            <a:pPr marL="0" marR="0" lvl="0" indent="0" algn="ctr" rtl="0">
              <a:spcBef>
                <a:spcPts val="0"/>
              </a:spcBef>
              <a:spcAft>
                <a:spcPts val="0"/>
              </a:spcAft>
              <a:buNone/>
            </a:pPr>
            <a:endParaRPr sz="2400">
              <a:solidFill>
                <a:srgbClr val="006600"/>
              </a:solidFill>
              <a:latin typeface="Times New Roman"/>
              <a:ea typeface="Times New Roman"/>
              <a:cs typeface="Times New Roman"/>
              <a:sym typeface="Times New Roman"/>
            </a:endParaRPr>
          </a:p>
        </p:txBody>
      </p:sp>
      <p:sp>
        <p:nvSpPr>
          <p:cNvPr id="510" name="Google Shape;510;p33"/>
          <p:cNvSpPr/>
          <p:nvPr/>
        </p:nvSpPr>
        <p:spPr>
          <a:xfrm>
            <a:off x="2132013" y="5564189"/>
            <a:ext cx="3403600" cy="828675"/>
          </a:xfrm>
          <a:prstGeom prst="rect">
            <a:avLst/>
          </a:prstGeom>
          <a:solidFill>
            <a:srgbClr val="CC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006600"/>
                </a:solidFill>
                <a:latin typeface="Arial"/>
                <a:ea typeface="Arial"/>
                <a:cs typeface="Arial"/>
                <a:sym typeface="Arial"/>
              </a:rPr>
              <a:t>Removing accumulated</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depreciation (debit).</a:t>
            </a:r>
            <a:endParaRPr/>
          </a:p>
        </p:txBody>
      </p:sp>
      <p:sp>
        <p:nvSpPr>
          <p:cNvPr id="511" name="Google Shape;511;p33"/>
          <p:cNvSpPr/>
          <p:nvPr/>
        </p:nvSpPr>
        <p:spPr>
          <a:xfrm>
            <a:off x="6410325" y="5564188"/>
            <a:ext cx="3678238" cy="831850"/>
          </a:xfrm>
          <a:prstGeom prst="rect">
            <a:avLst/>
          </a:prstGeom>
          <a:solidFill>
            <a:srgbClr val="CC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400">
                <a:solidFill>
                  <a:srgbClr val="006600"/>
                </a:solidFill>
                <a:latin typeface="Arial"/>
                <a:ea typeface="Arial"/>
                <a:cs typeface="Arial"/>
                <a:sym typeface="Arial"/>
              </a:rPr>
              <a:t>Removing the</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 asset cost (credit).</a:t>
            </a:r>
            <a:endParaRPr/>
          </a:p>
        </p:txBody>
      </p:sp>
      <p:grpSp>
        <p:nvGrpSpPr>
          <p:cNvPr id="512" name="Google Shape;512;p33"/>
          <p:cNvGrpSpPr/>
          <p:nvPr/>
        </p:nvGrpSpPr>
        <p:grpSpPr>
          <a:xfrm>
            <a:off x="5867401" y="3657600"/>
            <a:ext cx="4379913" cy="1512888"/>
            <a:chOff x="2736" y="2304"/>
            <a:chExt cx="2759" cy="953"/>
          </a:xfrm>
        </p:grpSpPr>
        <p:sp>
          <p:nvSpPr>
            <p:cNvPr id="513" name="Google Shape;513;p33"/>
            <p:cNvSpPr/>
            <p:nvPr/>
          </p:nvSpPr>
          <p:spPr>
            <a:xfrm>
              <a:off x="2736" y="2304"/>
              <a:ext cx="1155" cy="611"/>
            </a:xfrm>
            <a:custGeom>
              <a:avLst/>
              <a:gdLst/>
              <a:ahLst/>
              <a:cxnLst/>
              <a:rect l="l" t="t" r="r" b="b"/>
              <a:pathLst>
                <a:path w="1443" h="803" extrusionOk="0">
                  <a:moveTo>
                    <a:pt x="101" y="299"/>
                  </a:moveTo>
                  <a:lnTo>
                    <a:pt x="139" y="343"/>
                  </a:lnTo>
                  <a:lnTo>
                    <a:pt x="196" y="416"/>
                  </a:lnTo>
                  <a:lnTo>
                    <a:pt x="265" y="485"/>
                  </a:lnTo>
                  <a:lnTo>
                    <a:pt x="334" y="549"/>
                  </a:lnTo>
                  <a:lnTo>
                    <a:pt x="409" y="606"/>
                  </a:lnTo>
                  <a:lnTo>
                    <a:pt x="487" y="654"/>
                  </a:lnTo>
                  <a:lnTo>
                    <a:pt x="567" y="700"/>
                  </a:lnTo>
                  <a:lnTo>
                    <a:pt x="654" y="736"/>
                  </a:lnTo>
                  <a:lnTo>
                    <a:pt x="740" y="764"/>
                  </a:lnTo>
                  <a:lnTo>
                    <a:pt x="828" y="784"/>
                  </a:lnTo>
                  <a:lnTo>
                    <a:pt x="913" y="796"/>
                  </a:lnTo>
                  <a:lnTo>
                    <a:pt x="1001" y="802"/>
                  </a:lnTo>
                  <a:lnTo>
                    <a:pt x="1089" y="799"/>
                  </a:lnTo>
                  <a:lnTo>
                    <a:pt x="1174" y="788"/>
                  </a:lnTo>
                  <a:lnTo>
                    <a:pt x="1258" y="767"/>
                  </a:lnTo>
                  <a:lnTo>
                    <a:pt x="1338" y="740"/>
                  </a:lnTo>
                  <a:lnTo>
                    <a:pt x="1418" y="707"/>
                  </a:lnTo>
                  <a:lnTo>
                    <a:pt x="1442" y="693"/>
                  </a:lnTo>
                  <a:lnTo>
                    <a:pt x="1336" y="728"/>
                  </a:lnTo>
                  <a:lnTo>
                    <a:pt x="1261" y="743"/>
                  </a:lnTo>
                  <a:lnTo>
                    <a:pt x="1181" y="746"/>
                  </a:lnTo>
                  <a:lnTo>
                    <a:pt x="1099" y="735"/>
                  </a:lnTo>
                  <a:lnTo>
                    <a:pt x="1018" y="720"/>
                  </a:lnTo>
                  <a:lnTo>
                    <a:pt x="930" y="694"/>
                  </a:lnTo>
                  <a:lnTo>
                    <a:pt x="845" y="656"/>
                  </a:lnTo>
                  <a:lnTo>
                    <a:pt x="760" y="609"/>
                  </a:lnTo>
                  <a:lnTo>
                    <a:pt x="678" y="552"/>
                  </a:lnTo>
                  <a:lnTo>
                    <a:pt x="594" y="489"/>
                  </a:lnTo>
                  <a:lnTo>
                    <a:pt x="516" y="417"/>
                  </a:lnTo>
                  <a:lnTo>
                    <a:pt x="443" y="340"/>
                  </a:lnTo>
                  <a:lnTo>
                    <a:pt x="375" y="257"/>
                  </a:lnTo>
                  <a:lnTo>
                    <a:pt x="310" y="168"/>
                  </a:lnTo>
                  <a:lnTo>
                    <a:pt x="409" y="101"/>
                  </a:lnTo>
                  <a:lnTo>
                    <a:pt x="63" y="0"/>
                  </a:lnTo>
                  <a:lnTo>
                    <a:pt x="0" y="357"/>
                  </a:lnTo>
                  <a:lnTo>
                    <a:pt x="101" y="299"/>
                  </a:lnTo>
                </a:path>
              </a:pathLst>
            </a:custGeom>
            <a:solidFill>
              <a:srgbClr val="FF0000"/>
            </a:solidFill>
            <a:ln w="12700" cap="rnd" cmpd="sng">
              <a:solidFill>
                <a:schemeClr val="dk2"/>
              </a:solidFill>
              <a:prstDash val="solid"/>
              <a:round/>
              <a:headEnd type="none" w="sm" len="sm"/>
              <a:tailEnd type="none" w="sm" len="sm"/>
            </a:ln>
            <a:effectLst>
              <a:outerShdw dist="35921" dir="2700000" algn="ctr" rotWithShape="0">
                <a:schemeClr val="dk2"/>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4" name="Google Shape;514;p33"/>
            <p:cNvSpPr/>
            <p:nvPr/>
          </p:nvSpPr>
          <p:spPr>
            <a:xfrm>
              <a:off x="3841" y="2409"/>
              <a:ext cx="1654" cy="848"/>
            </a:xfrm>
            <a:prstGeom prst="rect">
              <a:avLst/>
            </a:prstGeom>
            <a:solidFill>
              <a:srgbClr val="CCFFCC"/>
            </a:solidFill>
            <a:ln w="12700" cap="flat" cmpd="sng">
              <a:solidFill>
                <a:schemeClr val="dk1"/>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Recording a</a:t>
              </a:r>
              <a:br>
                <a:rPr lang="en-US" sz="2400">
                  <a:solidFill>
                    <a:srgbClr val="006600"/>
                  </a:solidFill>
                  <a:latin typeface="Arial"/>
                  <a:ea typeface="Arial"/>
                  <a:cs typeface="Arial"/>
                  <a:sym typeface="Arial"/>
                </a:rPr>
              </a:br>
              <a:r>
                <a:rPr lang="en-US" sz="2400">
                  <a:solidFill>
                    <a:srgbClr val="006600"/>
                  </a:solidFill>
                  <a:latin typeface="Arial"/>
                  <a:ea typeface="Arial"/>
                  <a:cs typeface="Arial"/>
                  <a:sym typeface="Arial"/>
                </a:rPr>
                <a:t>gain (credit)</a:t>
              </a:r>
              <a:endParaRPr/>
            </a:p>
            <a:p>
              <a:pPr marL="0" marR="0" lvl="0" indent="0" algn="ctr" rtl="0">
                <a:spcBef>
                  <a:spcPts val="0"/>
                </a:spcBef>
                <a:spcAft>
                  <a:spcPts val="0"/>
                </a:spcAft>
                <a:buNone/>
              </a:pPr>
              <a:r>
                <a:rPr lang="en-US" sz="2400">
                  <a:solidFill>
                    <a:srgbClr val="006600"/>
                  </a:solidFill>
                  <a:latin typeface="Arial"/>
                  <a:ea typeface="Arial"/>
                  <a:cs typeface="Arial"/>
                  <a:sym typeface="Arial"/>
                </a:rPr>
                <a:t>or loss (debit).</a:t>
              </a:r>
              <a:endParaRPr/>
            </a:p>
            <a:p>
              <a:pPr marL="0" marR="0" lvl="0" indent="0" algn="ctr" rtl="0">
                <a:spcBef>
                  <a:spcPts val="0"/>
                </a:spcBef>
                <a:spcAft>
                  <a:spcPts val="0"/>
                </a:spcAft>
                <a:buNone/>
              </a:pPr>
              <a:endParaRPr sz="2400">
                <a:solidFill>
                  <a:srgbClr val="006600"/>
                </a:solidFill>
                <a:latin typeface="Times New Roman"/>
                <a:ea typeface="Times New Roman"/>
                <a:cs typeface="Times New Roman"/>
                <a:sym typeface="Times New Roman"/>
              </a:endParaRPr>
            </a:p>
          </p:txBody>
        </p:sp>
      </p:grpSp>
      <p:sp>
        <p:nvSpPr>
          <p:cNvPr id="515" name="Google Shape;515;p33"/>
          <p:cNvSpPr/>
          <p:nvPr/>
        </p:nvSpPr>
        <p:spPr>
          <a:xfrm>
            <a:off x="1752600" y="5334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2</a:t>
            </a:r>
            <a:endParaRP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09"/>
                                        </p:tgtEl>
                                        <p:attrNameLst>
                                          <p:attrName>style.visibility</p:attrName>
                                        </p:attrNameLst>
                                      </p:cBhvr>
                                      <p:to>
                                        <p:strVal val="visible"/>
                                      </p:to>
                                    </p:set>
                                    <p:animEffect transition="in" filter="fade">
                                      <p:cBhvr>
                                        <p:cTn id="7" dur="500"/>
                                        <p:tgtEl>
                                          <p:spTgt spid="50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12"/>
                                        </p:tgtEl>
                                        <p:attrNameLst>
                                          <p:attrName>style.visibility</p:attrName>
                                        </p:attrNameLst>
                                      </p:cBhvr>
                                      <p:to>
                                        <p:strVal val="visible"/>
                                      </p:to>
                                    </p:set>
                                    <p:animEffect transition="in" filter="fade">
                                      <p:cBhvr>
                                        <p:cTn id="11" dur="500"/>
                                        <p:tgtEl>
                                          <p:spTgt spid="51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10"/>
                                        </p:tgtEl>
                                        <p:attrNameLst>
                                          <p:attrName>style.visibility</p:attrName>
                                        </p:attrNameLst>
                                      </p:cBhvr>
                                      <p:to>
                                        <p:strVal val="visible"/>
                                      </p:to>
                                    </p:set>
                                    <p:animEffect transition="in" filter="fade">
                                      <p:cBhvr>
                                        <p:cTn id="15" dur="500"/>
                                        <p:tgtEl>
                                          <p:spTgt spid="51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11"/>
                                        </p:tgtEl>
                                        <p:attrNameLst>
                                          <p:attrName>style.visibility</p:attrName>
                                        </p:attrNameLst>
                                      </p:cBhvr>
                                      <p:to>
                                        <p:strVal val="visible"/>
                                      </p:to>
                                    </p:set>
                                    <p:animEffect transition="in" filter="fade">
                                      <p:cBhvr>
                                        <p:cTn id="19" dur="500"/>
                                        <p:tgtEl>
                                          <p:spTgt spid="5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p34"/>
          <p:cNvSpPr/>
          <p:nvPr/>
        </p:nvSpPr>
        <p:spPr>
          <a:xfrm>
            <a:off x="1676400" y="1600200"/>
            <a:ext cx="8686800" cy="1981200"/>
          </a:xfrm>
          <a:prstGeom prst="rect">
            <a:avLst/>
          </a:prstGeom>
          <a:solidFill>
            <a:srgbClr val="F6E9B4"/>
          </a:solidFill>
          <a:ln w="12700" cap="flat" cmpd="sng">
            <a:solidFill>
              <a:schemeClr val="dk1"/>
            </a:solidFill>
            <a:prstDash val="solid"/>
            <a:miter lim="800000"/>
            <a:headEnd type="none" w="sm" len="sm"/>
            <a:tailEnd type="none" w="sm" len="sm"/>
          </a:ln>
        </p:spPr>
        <p:txBody>
          <a:bodyPr spcFirstLastPara="1" wrap="square" lIns="90475" tIns="44450" rIns="90475" bIns="44450" anchor="t" anchorCtr="0">
            <a:noAutofit/>
          </a:bodyPr>
          <a:lstStyle/>
          <a:p>
            <a:pPr marL="342900" marR="0" lvl="0" indent="-342900" algn="ctr" rtl="0">
              <a:spcBef>
                <a:spcPts val="0"/>
              </a:spcBef>
              <a:spcAft>
                <a:spcPts val="0"/>
              </a:spcAft>
              <a:buNone/>
            </a:pPr>
            <a:r>
              <a:rPr lang="en-US" sz="2400">
                <a:solidFill>
                  <a:srgbClr val="862110"/>
                </a:solidFill>
                <a:latin typeface="Arial"/>
                <a:ea typeface="Arial"/>
                <a:cs typeface="Arial"/>
                <a:sym typeface="Arial"/>
              </a:rPr>
              <a:t>   A machine costing $9,000, with accumulated depreciation of $9,000 on December 31</a:t>
            </a:r>
            <a:r>
              <a:rPr lang="en-US" sz="2400" baseline="30000">
                <a:solidFill>
                  <a:srgbClr val="862110"/>
                </a:solidFill>
                <a:latin typeface="Arial"/>
                <a:ea typeface="Arial"/>
                <a:cs typeface="Arial"/>
                <a:sym typeface="Arial"/>
              </a:rPr>
              <a:t>st</a:t>
            </a:r>
            <a:r>
              <a:rPr lang="en-US" sz="2400">
                <a:solidFill>
                  <a:srgbClr val="862110"/>
                </a:solidFill>
                <a:latin typeface="Arial"/>
                <a:ea typeface="Arial"/>
                <a:cs typeface="Arial"/>
                <a:sym typeface="Arial"/>
              </a:rPr>
              <a:t> of the previous year was discarded on June 5</a:t>
            </a:r>
            <a:r>
              <a:rPr lang="en-US" sz="2400" baseline="30000">
                <a:solidFill>
                  <a:srgbClr val="862110"/>
                </a:solidFill>
                <a:latin typeface="Arial"/>
                <a:ea typeface="Arial"/>
                <a:cs typeface="Arial"/>
                <a:sym typeface="Arial"/>
              </a:rPr>
              <a:t>th</a:t>
            </a:r>
            <a:r>
              <a:rPr lang="en-US" sz="2400">
                <a:solidFill>
                  <a:srgbClr val="862110"/>
                </a:solidFill>
                <a:latin typeface="Arial"/>
                <a:ea typeface="Arial"/>
                <a:cs typeface="Arial"/>
                <a:sym typeface="Arial"/>
              </a:rPr>
              <a:t> of the current year. The company is depreciating the equipment using the straight-line method over eight years with zero salvage value.</a:t>
            </a:r>
            <a:endParaRPr/>
          </a:p>
        </p:txBody>
      </p:sp>
      <p:sp>
        <p:nvSpPr>
          <p:cNvPr id="521" name="Google Shape;521;p34"/>
          <p:cNvSpPr txBox="1">
            <a:spLocks noGrp="1"/>
          </p:cNvSpPr>
          <p:nvPr>
            <p:ph type="title"/>
          </p:nvPr>
        </p:nvSpPr>
        <p:spPr>
          <a:xfrm>
            <a:off x="-327025" y="-381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Discarding Plant Assets</a:t>
            </a:r>
            <a:endParaRPr/>
          </a:p>
        </p:txBody>
      </p:sp>
      <p:sp>
        <p:nvSpPr>
          <p:cNvPr id="522" name="Google Shape;522;p34"/>
          <p:cNvSpPr/>
          <p:nvPr/>
        </p:nvSpPr>
        <p:spPr>
          <a:xfrm>
            <a:off x="1752600" y="5334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2</a:t>
            </a:r>
            <a:endParaRPr/>
          </a:p>
        </p:txBody>
      </p:sp>
      <p:pic>
        <p:nvPicPr>
          <p:cNvPr id="523" name="Google Shape;523;p34" descr="Chapter 10 Discard of asset.png"/>
          <p:cNvPicPr preferRelativeResize="0"/>
          <p:nvPr/>
        </p:nvPicPr>
        <p:blipFill rotWithShape="1">
          <a:blip r:embed="rId3">
            <a:alphaModFix/>
          </a:blip>
          <a:srcRect/>
          <a:stretch/>
        </p:blipFill>
        <p:spPr>
          <a:xfrm>
            <a:off x="1720850" y="3886201"/>
            <a:ext cx="8718550" cy="1006475"/>
          </a:xfrm>
          <a:prstGeom prst="rect">
            <a:avLst/>
          </a:prstGeom>
          <a:noFill/>
          <a:ln w="9525" cap="flat" cmpd="sng">
            <a:solidFill>
              <a:schemeClr val="dk1"/>
            </a:solidFill>
            <a:prstDash val="solid"/>
            <a:miter lim="800000"/>
            <a:headEnd type="none" w="sm" len="sm"/>
            <a:tailEnd type="none" w="sm" len="sm"/>
          </a:ln>
        </p:spPr>
      </p:pic>
    </p:spTree>
  </p:cSld>
  <p:clrMapOvr>
    <a:masterClrMapping/>
  </p:clrMapOvr>
  <p:transition>
    <p:zo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p35"/>
          <p:cNvSpPr/>
          <p:nvPr/>
        </p:nvSpPr>
        <p:spPr>
          <a:xfrm>
            <a:off x="1676400" y="1600200"/>
            <a:ext cx="8686800" cy="1981200"/>
          </a:xfrm>
          <a:prstGeom prst="rect">
            <a:avLst/>
          </a:prstGeom>
          <a:solidFill>
            <a:srgbClr val="F6E9B4"/>
          </a:solidFill>
          <a:ln w="12700" cap="flat" cmpd="sng">
            <a:solidFill>
              <a:schemeClr val="dk1"/>
            </a:solidFill>
            <a:prstDash val="solid"/>
            <a:miter lim="800000"/>
            <a:headEnd type="none" w="sm" len="sm"/>
            <a:tailEnd type="none" w="sm" len="sm"/>
          </a:ln>
        </p:spPr>
        <p:txBody>
          <a:bodyPr spcFirstLastPara="1" wrap="square" lIns="90475" tIns="44450" rIns="90475" bIns="44450" anchor="t" anchorCtr="0">
            <a:noAutofit/>
          </a:bodyPr>
          <a:lstStyle/>
          <a:p>
            <a:pPr marL="342900" marR="0" lvl="0" indent="-342900" algn="ctr" rtl="0">
              <a:spcBef>
                <a:spcPts val="0"/>
              </a:spcBef>
              <a:spcAft>
                <a:spcPts val="0"/>
              </a:spcAft>
              <a:buNone/>
            </a:pPr>
            <a:r>
              <a:rPr lang="en-US" sz="2400">
                <a:solidFill>
                  <a:srgbClr val="862110"/>
                </a:solidFill>
                <a:latin typeface="Arial"/>
                <a:ea typeface="Arial"/>
                <a:cs typeface="Arial"/>
                <a:sym typeface="Arial"/>
              </a:rPr>
              <a:t>   Equipment costing $8,000, with accumulated depreciation of $6,000 on December 31</a:t>
            </a:r>
            <a:r>
              <a:rPr lang="en-US" sz="2400" baseline="30000">
                <a:solidFill>
                  <a:srgbClr val="862110"/>
                </a:solidFill>
                <a:latin typeface="Arial"/>
                <a:ea typeface="Arial"/>
                <a:cs typeface="Arial"/>
                <a:sym typeface="Arial"/>
              </a:rPr>
              <a:t>st</a:t>
            </a:r>
            <a:r>
              <a:rPr lang="en-US" sz="2400">
                <a:solidFill>
                  <a:srgbClr val="862110"/>
                </a:solidFill>
                <a:latin typeface="Arial"/>
                <a:ea typeface="Arial"/>
                <a:cs typeface="Arial"/>
                <a:sym typeface="Arial"/>
              </a:rPr>
              <a:t> of the previous year was discarded on July 1</a:t>
            </a:r>
            <a:r>
              <a:rPr lang="en-US" sz="2400" baseline="30000">
                <a:solidFill>
                  <a:srgbClr val="862110"/>
                </a:solidFill>
                <a:latin typeface="Arial"/>
                <a:ea typeface="Arial"/>
                <a:cs typeface="Arial"/>
                <a:sym typeface="Arial"/>
              </a:rPr>
              <a:t>st</a:t>
            </a:r>
            <a:r>
              <a:rPr lang="en-US" sz="2400">
                <a:solidFill>
                  <a:srgbClr val="862110"/>
                </a:solidFill>
                <a:latin typeface="Arial"/>
                <a:ea typeface="Arial"/>
                <a:cs typeface="Arial"/>
                <a:sym typeface="Arial"/>
              </a:rPr>
              <a:t> of the current year. The company is depreciating the equipment using the straight-line method over eight years with zero salvage value.</a:t>
            </a:r>
            <a:endParaRPr/>
          </a:p>
        </p:txBody>
      </p:sp>
      <p:sp>
        <p:nvSpPr>
          <p:cNvPr id="529" name="Google Shape;529;p35"/>
          <p:cNvSpPr txBox="1">
            <a:spLocks noGrp="1"/>
          </p:cNvSpPr>
          <p:nvPr>
            <p:ph type="title"/>
          </p:nvPr>
        </p:nvSpPr>
        <p:spPr>
          <a:xfrm>
            <a:off x="-346075" y="-381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Discarding Plant Assets</a:t>
            </a:r>
            <a:endParaRPr/>
          </a:p>
        </p:txBody>
      </p:sp>
      <p:sp>
        <p:nvSpPr>
          <p:cNvPr id="530" name="Google Shape;530;p35"/>
          <p:cNvSpPr txBox="1"/>
          <p:nvPr/>
        </p:nvSpPr>
        <p:spPr>
          <a:xfrm>
            <a:off x="1828800" y="3657600"/>
            <a:ext cx="8534400" cy="3698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Step 1: Bring the depreciation up-to-date.</a:t>
            </a:r>
            <a:endParaRPr/>
          </a:p>
        </p:txBody>
      </p:sp>
      <p:pic>
        <p:nvPicPr>
          <p:cNvPr id="531" name="Google Shape;531;p35" descr="Chapter 10 Bring depreciation up t date 1.png"/>
          <p:cNvPicPr preferRelativeResize="0"/>
          <p:nvPr/>
        </p:nvPicPr>
        <p:blipFill rotWithShape="1">
          <a:blip r:embed="rId3">
            <a:alphaModFix/>
          </a:blip>
          <a:srcRect/>
          <a:stretch/>
        </p:blipFill>
        <p:spPr>
          <a:xfrm>
            <a:off x="1733550" y="4046538"/>
            <a:ext cx="8724900" cy="982662"/>
          </a:xfrm>
          <a:prstGeom prst="rect">
            <a:avLst/>
          </a:prstGeom>
          <a:noFill/>
          <a:ln w="9525" cap="flat" cmpd="sng">
            <a:solidFill>
              <a:schemeClr val="dk1"/>
            </a:solidFill>
            <a:prstDash val="solid"/>
            <a:miter lim="800000"/>
            <a:headEnd type="none" w="sm" len="sm"/>
            <a:tailEnd type="none" w="sm" len="sm"/>
          </a:ln>
        </p:spPr>
      </p:pic>
      <p:sp>
        <p:nvSpPr>
          <p:cNvPr id="532" name="Google Shape;532;p35"/>
          <p:cNvSpPr/>
          <p:nvPr/>
        </p:nvSpPr>
        <p:spPr>
          <a:xfrm>
            <a:off x="1828801" y="5053013"/>
            <a:ext cx="3775075" cy="368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Step 2: Record discarding of asset.</a:t>
            </a:r>
            <a:endParaRPr/>
          </a:p>
        </p:txBody>
      </p:sp>
      <p:pic>
        <p:nvPicPr>
          <p:cNvPr id="533" name="Google Shape;533;p35" descr="Chapter 10 Dispose of asset after depreciation.png"/>
          <p:cNvPicPr preferRelativeResize="0"/>
          <p:nvPr/>
        </p:nvPicPr>
        <p:blipFill rotWithShape="1">
          <a:blip r:embed="rId4">
            <a:alphaModFix/>
          </a:blip>
          <a:srcRect/>
          <a:stretch/>
        </p:blipFill>
        <p:spPr>
          <a:xfrm>
            <a:off x="1752601" y="5410201"/>
            <a:ext cx="8702675" cy="1235075"/>
          </a:xfrm>
          <a:prstGeom prst="rect">
            <a:avLst/>
          </a:prstGeom>
          <a:noFill/>
          <a:ln w="9525" cap="flat" cmpd="sng">
            <a:solidFill>
              <a:schemeClr val="dk1"/>
            </a:solidFill>
            <a:prstDash val="solid"/>
            <a:miter lim="800000"/>
            <a:headEnd type="none" w="sm" len="sm"/>
            <a:tailEnd type="none" w="sm" len="sm"/>
          </a:ln>
        </p:spPr>
      </p:pic>
      <p:sp>
        <p:nvSpPr>
          <p:cNvPr id="534" name="Google Shape;534;p35"/>
          <p:cNvSpPr/>
          <p:nvPr/>
        </p:nvSpPr>
        <p:spPr>
          <a:xfrm>
            <a:off x="1752600" y="5334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2</a:t>
            </a:r>
            <a:endParaRPr/>
          </a:p>
        </p:txBody>
      </p:sp>
    </p:spTree>
  </p:cSld>
  <p:clrMapOvr>
    <a:masterClrMapping/>
  </p:clrMapOvr>
  <p:transition>
    <p:zoom/>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sp>
        <p:nvSpPr>
          <p:cNvPr id="539" name="Google Shape;539;p36"/>
          <p:cNvSpPr txBox="1">
            <a:spLocks noGrp="1"/>
          </p:cNvSpPr>
          <p:nvPr>
            <p:ph type="title"/>
          </p:nvPr>
        </p:nvSpPr>
        <p:spPr>
          <a:xfrm>
            <a:off x="-603250" y="-381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Selling Plant Assets</a:t>
            </a:r>
            <a:endParaRPr/>
          </a:p>
        </p:txBody>
      </p:sp>
      <p:sp>
        <p:nvSpPr>
          <p:cNvPr id="540" name="Google Shape;540;p36"/>
          <p:cNvSpPr txBox="1"/>
          <p:nvPr/>
        </p:nvSpPr>
        <p:spPr>
          <a:xfrm>
            <a:off x="1828800" y="2971800"/>
            <a:ext cx="8534400" cy="3698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Step 1: Update depreciation to March 31</a:t>
            </a:r>
            <a:r>
              <a:rPr lang="en-US" sz="1800" baseline="30000">
                <a:solidFill>
                  <a:srgbClr val="000000"/>
                </a:solidFill>
                <a:latin typeface="Arial"/>
                <a:ea typeface="Arial"/>
                <a:cs typeface="Arial"/>
                <a:sym typeface="Arial"/>
              </a:rPr>
              <a:t>st</a:t>
            </a:r>
            <a:r>
              <a:rPr lang="en-US" sz="1800">
                <a:solidFill>
                  <a:srgbClr val="000000"/>
                </a:solidFill>
                <a:latin typeface="Arial"/>
                <a:ea typeface="Arial"/>
                <a:cs typeface="Arial"/>
                <a:sym typeface="Arial"/>
              </a:rPr>
              <a:t>.</a:t>
            </a:r>
            <a:endParaRPr/>
          </a:p>
        </p:txBody>
      </p:sp>
      <p:sp>
        <p:nvSpPr>
          <p:cNvPr id="541" name="Google Shape;541;p36"/>
          <p:cNvSpPr txBox="1"/>
          <p:nvPr/>
        </p:nvSpPr>
        <p:spPr>
          <a:xfrm>
            <a:off x="1828800" y="4343400"/>
            <a:ext cx="8534400" cy="3698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Step 2: Record sale of asset at book value ($16,000 - $13,000 = $3,000).</a:t>
            </a:r>
            <a:endParaRPr/>
          </a:p>
        </p:txBody>
      </p:sp>
      <p:sp>
        <p:nvSpPr>
          <p:cNvPr id="542" name="Google Shape;542;p36"/>
          <p:cNvSpPr txBox="1"/>
          <p:nvPr/>
        </p:nvSpPr>
        <p:spPr>
          <a:xfrm>
            <a:off x="1774825" y="1587500"/>
            <a:ext cx="8534400" cy="1322388"/>
          </a:xfrm>
          <a:prstGeom prst="rect">
            <a:avLst/>
          </a:prstGeom>
          <a:solidFill>
            <a:srgbClr val="3667C4"/>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FFFFFF"/>
                </a:solidFill>
                <a:latin typeface="Arial"/>
                <a:ea typeface="Arial"/>
                <a:cs typeface="Arial"/>
                <a:sym typeface="Arial"/>
              </a:rPr>
              <a:t>On March 31</a:t>
            </a:r>
            <a:r>
              <a:rPr lang="en-US" sz="2000" baseline="30000">
                <a:solidFill>
                  <a:srgbClr val="FFFFFF"/>
                </a:solidFill>
                <a:latin typeface="Arial"/>
                <a:ea typeface="Arial"/>
                <a:cs typeface="Arial"/>
                <a:sym typeface="Arial"/>
              </a:rPr>
              <a:t>st</a:t>
            </a:r>
            <a:r>
              <a:rPr lang="en-US" sz="2000">
                <a:solidFill>
                  <a:srgbClr val="FFFFFF"/>
                </a:solidFill>
                <a:latin typeface="Arial"/>
                <a:ea typeface="Arial"/>
                <a:cs typeface="Arial"/>
                <a:sym typeface="Arial"/>
              </a:rPr>
              <a:t>, BTO sells equipment that originally cost $16,000 and has accumulated depreciation of $12,000 at December 31</a:t>
            </a:r>
            <a:r>
              <a:rPr lang="en-US" sz="2000" baseline="30000">
                <a:solidFill>
                  <a:srgbClr val="FFFFFF"/>
                </a:solidFill>
                <a:latin typeface="Arial"/>
                <a:ea typeface="Arial"/>
                <a:cs typeface="Arial"/>
                <a:sym typeface="Arial"/>
              </a:rPr>
              <a:t>st</a:t>
            </a:r>
            <a:r>
              <a:rPr lang="en-US" sz="2000">
                <a:solidFill>
                  <a:srgbClr val="FFFFFF"/>
                </a:solidFill>
                <a:latin typeface="Arial"/>
                <a:ea typeface="Arial"/>
                <a:cs typeface="Arial"/>
                <a:sym typeface="Arial"/>
              </a:rPr>
              <a:t> of the prior calendar year-end. Annual depreciation on this equipment is $4,000 using straight-line depreciation. The equipment is sold for $3,000 cash.</a:t>
            </a:r>
            <a:endParaRPr sz="2000">
              <a:solidFill>
                <a:srgbClr val="FFFFFF"/>
              </a:solidFill>
              <a:latin typeface="Arial"/>
              <a:ea typeface="Arial"/>
              <a:cs typeface="Arial"/>
              <a:sym typeface="Arial"/>
            </a:endParaRPr>
          </a:p>
        </p:txBody>
      </p:sp>
      <p:sp>
        <p:nvSpPr>
          <p:cNvPr id="543" name="Google Shape;543;p36"/>
          <p:cNvSpPr/>
          <p:nvPr/>
        </p:nvSpPr>
        <p:spPr>
          <a:xfrm>
            <a:off x="1752600" y="5334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2</a:t>
            </a:r>
            <a:endParaRPr/>
          </a:p>
        </p:txBody>
      </p:sp>
      <p:pic>
        <p:nvPicPr>
          <p:cNvPr id="544" name="Google Shape;544;p36" descr="Chapter 10 Update depreciation 2.png"/>
          <p:cNvPicPr preferRelativeResize="0"/>
          <p:nvPr/>
        </p:nvPicPr>
        <p:blipFill rotWithShape="1">
          <a:blip r:embed="rId3">
            <a:alphaModFix/>
          </a:blip>
          <a:srcRect/>
          <a:stretch/>
        </p:blipFill>
        <p:spPr>
          <a:xfrm>
            <a:off x="1733550" y="3306764"/>
            <a:ext cx="8724900" cy="884237"/>
          </a:xfrm>
          <a:prstGeom prst="rect">
            <a:avLst/>
          </a:prstGeom>
          <a:noFill/>
          <a:ln w="9525" cap="flat" cmpd="sng">
            <a:solidFill>
              <a:schemeClr val="dk1"/>
            </a:solidFill>
            <a:prstDash val="solid"/>
            <a:miter lim="800000"/>
            <a:headEnd type="none" w="sm" len="sm"/>
            <a:tailEnd type="none" w="sm" len="sm"/>
          </a:ln>
        </p:spPr>
      </p:pic>
      <p:pic>
        <p:nvPicPr>
          <p:cNvPr id="545" name="Google Shape;545;p36" descr="Chapter 10 Sale of Asset 1.png"/>
          <p:cNvPicPr preferRelativeResize="0"/>
          <p:nvPr/>
        </p:nvPicPr>
        <p:blipFill rotWithShape="1">
          <a:blip r:embed="rId4">
            <a:alphaModFix/>
          </a:blip>
          <a:srcRect/>
          <a:stretch/>
        </p:blipFill>
        <p:spPr>
          <a:xfrm>
            <a:off x="1728788" y="4724401"/>
            <a:ext cx="8710612" cy="1196975"/>
          </a:xfrm>
          <a:prstGeom prst="rect">
            <a:avLst/>
          </a:prstGeom>
          <a:noFill/>
          <a:ln w="9525" cap="flat" cmpd="sng">
            <a:solidFill>
              <a:schemeClr val="dk1"/>
            </a:solidFill>
            <a:prstDash val="solid"/>
            <a:miter lim="800000"/>
            <a:headEnd type="none" w="sm" len="sm"/>
            <a:tailEnd type="none" w="sm" len="sm"/>
          </a:ln>
        </p:spPr>
      </p:pic>
    </p:spTree>
  </p:cSld>
  <p:clrMapOvr>
    <a:masterClrMapping/>
  </p:clrMapOvr>
  <p:transition>
    <p:blinds dir="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sp>
        <p:nvSpPr>
          <p:cNvPr id="550" name="Google Shape;550;p37"/>
          <p:cNvSpPr txBox="1">
            <a:spLocks noGrp="1"/>
          </p:cNvSpPr>
          <p:nvPr>
            <p:ph type="title"/>
          </p:nvPr>
        </p:nvSpPr>
        <p:spPr>
          <a:xfrm>
            <a:off x="-603250" y="-381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Selling Plant Assets</a:t>
            </a:r>
            <a:endParaRPr/>
          </a:p>
        </p:txBody>
      </p:sp>
      <p:sp>
        <p:nvSpPr>
          <p:cNvPr id="551" name="Google Shape;551;p37"/>
          <p:cNvSpPr/>
          <p:nvPr/>
        </p:nvSpPr>
        <p:spPr>
          <a:xfrm>
            <a:off x="1752600" y="5334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2</a:t>
            </a:r>
            <a:endParaRPr/>
          </a:p>
        </p:txBody>
      </p:sp>
      <p:sp>
        <p:nvSpPr>
          <p:cNvPr id="552" name="Google Shape;552;p37"/>
          <p:cNvSpPr txBox="1"/>
          <p:nvPr/>
        </p:nvSpPr>
        <p:spPr>
          <a:xfrm>
            <a:off x="1774825" y="1587500"/>
            <a:ext cx="8534400" cy="1322388"/>
          </a:xfrm>
          <a:prstGeom prst="rect">
            <a:avLst/>
          </a:prstGeom>
          <a:solidFill>
            <a:srgbClr val="3667C4"/>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FFFFFF"/>
                </a:solidFill>
                <a:latin typeface="Arial"/>
                <a:ea typeface="Arial"/>
                <a:cs typeface="Arial"/>
                <a:sym typeface="Arial"/>
              </a:rPr>
              <a:t>On March 31</a:t>
            </a:r>
            <a:r>
              <a:rPr lang="en-US" sz="2000" baseline="30000">
                <a:solidFill>
                  <a:srgbClr val="FFFFFF"/>
                </a:solidFill>
                <a:latin typeface="Arial"/>
                <a:ea typeface="Arial"/>
                <a:cs typeface="Arial"/>
                <a:sym typeface="Arial"/>
              </a:rPr>
              <a:t>st</a:t>
            </a:r>
            <a:r>
              <a:rPr lang="en-US" sz="2000">
                <a:solidFill>
                  <a:srgbClr val="FFFFFF"/>
                </a:solidFill>
                <a:latin typeface="Arial"/>
                <a:ea typeface="Arial"/>
                <a:cs typeface="Arial"/>
                <a:sym typeface="Arial"/>
              </a:rPr>
              <a:t>, BTO sells equipment that originally cost $16,000 and has accumulated depreciation of $12,000 at December 31</a:t>
            </a:r>
            <a:r>
              <a:rPr lang="en-US" sz="2000" baseline="30000">
                <a:solidFill>
                  <a:srgbClr val="FFFFFF"/>
                </a:solidFill>
                <a:latin typeface="Arial"/>
                <a:ea typeface="Arial"/>
                <a:cs typeface="Arial"/>
                <a:sym typeface="Arial"/>
              </a:rPr>
              <a:t>st</a:t>
            </a:r>
            <a:r>
              <a:rPr lang="en-US" sz="2000">
                <a:solidFill>
                  <a:srgbClr val="FFFFFF"/>
                </a:solidFill>
                <a:latin typeface="Arial"/>
                <a:ea typeface="Arial"/>
                <a:cs typeface="Arial"/>
                <a:sym typeface="Arial"/>
              </a:rPr>
              <a:t> of the prior calendar year-end. Annual depreciation on this equipment is $4,000 using straight-line depreciation. The equipment is sold for $2,500 cash.</a:t>
            </a:r>
            <a:endParaRPr sz="2000">
              <a:solidFill>
                <a:srgbClr val="FFFFFF"/>
              </a:solidFill>
              <a:latin typeface="Arial"/>
              <a:ea typeface="Arial"/>
              <a:cs typeface="Arial"/>
              <a:sym typeface="Arial"/>
            </a:endParaRPr>
          </a:p>
        </p:txBody>
      </p:sp>
      <p:pic>
        <p:nvPicPr>
          <p:cNvPr id="553" name="Google Shape;553;p37" descr="Chapter 10 Update depreciation 2.png"/>
          <p:cNvPicPr preferRelativeResize="0"/>
          <p:nvPr/>
        </p:nvPicPr>
        <p:blipFill rotWithShape="1">
          <a:blip r:embed="rId3">
            <a:alphaModFix/>
          </a:blip>
          <a:srcRect/>
          <a:stretch/>
        </p:blipFill>
        <p:spPr>
          <a:xfrm>
            <a:off x="1733550" y="3306764"/>
            <a:ext cx="8724900" cy="884237"/>
          </a:xfrm>
          <a:prstGeom prst="rect">
            <a:avLst/>
          </a:prstGeom>
          <a:noFill/>
          <a:ln w="9525" cap="flat" cmpd="sng">
            <a:solidFill>
              <a:schemeClr val="dk1"/>
            </a:solidFill>
            <a:prstDash val="solid"/>
            <a:miter lim="800000"/>
            <a:headEnd type="none" w="sm" len="sm"/>
            <a:tailEnd type="none" w="sm" len="sm"/>
          </a:ln>
        </p:spPr>
      </p:pic>
      <p:sp>
        <p:nvSpPr>
          <p:cNvPr id="554" name="Google Shape;554;p37"/>
          <p:cNvSpPr txBox="1"/>
          <p:nvPr/>
        </p:nvSpPr>
        <p:spPr>
          <a:xfrm>
            <a:off x="1828800" y="2971800"/>
            <a:ext cx="8534400" cy="3698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Step 1: Update depreciation to March 31</a:t>
            </a:r>
            <a:r>
              <a:rPr lang="en-US" sz="1800" baseline="30000">
                <a:solidFill>
                  <a:srgbClr val="000000"/>
                </a:solidFill>
                <a:latin typeface="Arial"/>
                <a:ea typeface="Arial"/>
                <a:cs typeface="Arial"/>
                <a:sym typeface="Arial"/>
              </a:rPr>
              <a:t>st</a:t>
            </a:r>
            <a:r>
              <a:rPr lang="en-US" sz="1800">
                <a:solidFill>
                  <a:srgbClr val="000000"/>
                </a:solidFill>
                <a:latin typeface="Arial"/>
                <a:ea typeface="Arial"/>
                <a:cs typeface="Arial"/>
                <a:sym typeface="Arial"/>
              </a:rPr>
              <a:t>.</a:t>
            </a:r>
            <a:endParaRPr/>
          </a:p>
        </p:txBody>
      </p:sp>
      <p:sp>
        <p:nvSpPr>
          <p:cNvPr id="555" name="Google Shape;555;p37"/>
          <p:cNvSpPr txBox="1"/>
          <p:nvPr/>
        </p:nvSpPr>
        <p:spPr>
          <a:xfrm>
            <a:off x="1828800" y="4343400"/>
            <a:ext cx="8534400" cy="3698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000000"/>
              </a:buClr>
              <a:buSzPts val="1800"/>
              <a:buFont typeface="Noto Sans Symbols"/>
              <a:buNone/>
            </a:pPr>
            <a:r>
              <a:rPr lang="en-US" sz="1800">
                <a:solidFill>
                  <a:srgbClr val="000000"/>
                </a:solidFill>
                <a:latin typeface="Arial"/>
                <a:ea typeface="Arial"/>
                <a:cs typeface="Arial"/>
                <a:sym typeface="Arial"/>
              </a:rPr>
              <a:t>Step 2: Record sale of asset at a loss (Book value $3,000 - $2,500 cash received).</a:t>
            </a:r>
            <a:endParaRPr/>
          </a:p>
        </p:txBody>
      </p:sp>
      <p:pic>
        <p:nvPicPr>
          <p:cNvPr id="556" name="Google Shape;556;p37" descr="Chapter 10 Loss on sale of asset.png"/>
          <p:cNvPicPr preferRelativeResize="0"/>
          <p:nvPr/>
        </p:nvPicPr>
        <p:blipFill rotWithShape="1">
          <a:blip r:embed="rId4">
            <a:alphaModFix/>
          </a:blip>
          <a:srcRect/>
          <a:stretch/>
        </p:blipFill>
        <p:spPr>
          <a:xfrm>
            <a:off x="1752600" y="4838700"/>
            <a:ext cx="8648700" cy="1485900"/>
          </a:xfrm>
          <a:prstGeom prst="rect">
            <a:avLst/>
          </a:prstGeom>
          <a:noFill/>
          <a:ln w="9525" cap="flat" cmpd="sng">
            <a:solidFill>
              <a:schemeClr val="dk1"/>
            </a:solidFill>
            <a:prstDash val="solid"/>
            <a:miter lim="800000"/>
            <a:headEnd type="none" w="sm" len="sm"/>
            <a:tailEnd type="none" w="sm" len="sm"/>
          </a:ln>
        </p:spPr>
      </p:pic>
    </p:spTree>
  </p:cSld>
  <p:clrMapOvr>
    <a:masterClrMapping/>
  </p:clrMapOvr>
  <p:transition>
    <p:blinds dir="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sp>
        <p:nvSpPr>
          <p:cNvPr id="561" name="Google Shape;561;p38"/>
          <p:cNvSpPr/>
          <p:nvPr/>
        </p:nvSpPr>
        <p:spPr>
          <a:xfrm>
            <a:off x="1728788" y="1778000"/>
            <a:ext cx="3302000" cy="3606800"/>
          </a:xfrm>
          <a:prstGeom prst="roundRect">
            <a:avLst>
              <a:gd name="adj" fmla="val 12495"/>
            </a:avLst>
          </a:prstGeom>
          <a:solidFill>
            <a:srgbClr val="3667C4"/>
          </a:solidFill>
          <a:ln w="12700" cap="flat" cmpd="sng">
            <a:solidFill>
              <a:schemeClr val="dk1"/>
            </a:solidFill>
            <a:prstDash val="solid"/>
            <a:round/>
            <a:headEnd type="none" w="sm" len="sm"/>
            <a:tailEnd type="none" w="sm" len="sm"/>
          </a:ln>
        </p:spPr>
        <p:txBody>
          <a:bodyPr spcFirstLastPara="1" wrap="square" lIns="90475" tIns="44450" rIns="90475" bIns="44450" anchor="ctr" anchorCtr="0">
            <a:noAutofit/>
          </a:bodyPr>
          <a:lstStyle/>
          <a:p>
            <a:pPr marL="0" marR="0" lvl="0" indent="0" algn="ctr" rtl="0">
              <a:spcBef>
                <a:spcPts val="0"/>
              </a:spcBef>
              <a:spcAft>
                <a:spcPts val="0"/>
              </a:spcAft>
              <a:buNone/>
            </a:pPr>
            <a:r>
              <a:rPr lang="en-US" sz="2800">
                <a:solidFill>
                  <a:srgbClr val="FFFFFF"/>
                </a:solidFill>
                <a:latin typeface="Arial"/>
                <a:ea typeface="Arial"/>
                <a:cs typeface="Arial"/>
                <a:sym typeface="Arial"/>
              </a:rPr>
              <a:t>Total cost,</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including</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 exploration and</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development,</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is charged to</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depletion expense</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over periods</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benefited.</a:t>
            </a:r>
            <a:endParaRPr/>
          </a:p>
        </p:txBody>
      </p:sp>
      <p:sp>
        <p:nvSpPr>
          <p:cNvPr id="562" name="Google Shape;562;p38"/>
          <p:cNvSpPr/>
          <p:nvPr/>
        </p:nvSpPr>
        <p:spPr>
          <a:xfrm>
            <a:off x="7180263" y="1778000"/>
            <a:ext cx="3302000" cy="3606800"/>
          </a:xfrm>
          <a:prstGeom prst="roundRect">
            <a:avLst>
              <a:gd name="adj" fmla="val 12495"/>
            </a:avLst>
          </a:prstGeom>
          <a:solidFill>
            <a:srgbClr val="8A7006"/>
          </a:solidFill>
          <a:ln w="12700" cap="flat" cmpd="sng">
            <a:solidFill>
              <a:schemeClr val="dk1"/>
            </a:solidFill>
            <a:prstDash val="solid"/>
            <a:round/>
            <a:headEnd type="none" w="sm" len="sm"/>
            <a:tailEnd type="none" w="sm" len="sm"/>
          </a:ln>
        </p:spPr>
        <p:txBody>
          <a:bodyPr spcFirstLastPara="1" wrap="square" lIns="90475" tIns="44450" rIns="90475" bIns="44450" anchor="ctr" anchorCtr="0">
            <a:noAutofit/>
          </a:bodyPr>
          <a:lstStyle/>
          <a:p>
            <a:pPr marL="0" marR="0" lvl="0" indent="0" algn="ctr" rtl="0">
              <a:spcBef>
                <a:spcPts val="0"/>
              </a:spcBef>
              <a:spcAft>
                <a:spcPts val="0"/>
              </a:spcAft>
              <a:buNone/>
            </a:pPr>
            <a:r>
              <a:rPr lang="en-US" sz="2800">
                <a:solidFill>
                  <a:srgbClr val="FFFFFF"/>
                </a:solidFill>
                <a:latin typeface="Arial"/>
                <a:ea typeface="Arial"/>
                <a:cs typeface="Arial"/>
                <a:sym typeface="Arial"/>
              </a:rPr>
              <a:t>Extracted from</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the natural</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environment</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and reported</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at cost less</a:t>
            </a:r>
            <a:br>
              <a:rPr lang="en-US" sz="2800">
                <a:solidFill>
                  <a:srgbClr val="FFFFFF"/>
                </a:solidFill>
                <a:latin typeface="Arial"/>
                <a:ea typeface="Arial"/>
                <a:cs typeface="Arial"/>
                <a:sym typeface="Arial"/>
              </a:rPr>
            </a:br>
            <a:r>
              <a:rPr lang="en-US" sz="2800">
                <a:solidFill>
                  <a:srgbClr val="FFFFFF"/>
                </a:solidFill>
                <a:latin typeface="Arial"/>
                <a:ea typeface="Arial"/>
                <a:cs typeface="Arial"/>
                <a:sym typeface="Arial"/>
              </a:rPr>
              <a:t>accumulated</a:t>
            </a:r>
            <a:br>
              <a:rPr lang="en-US" sz="2800">
                <a:solidFill>
                  <a:srgbClr val="FFFFFF"/>
                </a:solidFill>
                <a:latin typeface="Arial"/>
                <a:ea typeface="Arial"/>
                <a:cs typeface="Arial"/>
                <a:sym typeface="Arial"/>
              </a:rPr>
            </a:br>
            <a:r>
              <a:rPr lang="en-US" sz="2800">
                <a:solidFill>
                  <a:srgbClr val="FFFF00"/>
                </a:solidFill>
                <a:latin typeface="Arial"/>
                <a:ea typeface="Arial"/>
                <a:cs typeface="Arial"/>
                <a:sym typeface="Arial"/>
              </a:rPr>
              <a:t>depletion</a:t>
            </a:r>
            <a:r>
              <a:rPr lang="en-US" sz="2800">
                <a:solidFill>
                  <a:srgbClr val="FFFFFF"/>
                </a:solidFill>
                <a:latin typeface="Arial"/>
                <a:ea typeface="Arial"/>
                <a:cs typeface="Arial"/>
                <a:sym typeface="Arial"/>
              </a:rPr>
              <a:t>.</a:t>
            </a:r>
            <a:endParaRPr/>
          </a:p>
        </p:txBody>
      </p:sp>
      <p:graphicFrame>
        <p:nvGraphicFramePr>
          <p:cNvPr id="563" name="Google Shape;563;p38"/>
          <p:cNvGraphicFramePr/>
          <p:nvPr/>
        </p:nvGraphicFramePr>
        <p:xfrm>
          <a:off x="5041900" y="3124200"/>
          <a:ext cx="2133600" cy="2514600"/>
        </p:xfrm>
        <a:graphic>
          <a:graphicData uri="http://schemas.openxmlformats.org/presentationml/2006/ole">
            <mc:AlternateContent xmlns:mc="http://schemas.openxmlformats.org/markup-compatibility/2006">
              <mc:Choice xmlns:v="urn:schemas-microsoft-com:vml" Requires="v">
                <p:oleObj spid="_x0000_s4107" r:id="rId4" imgW="2133600" imgH="2514600" progId="MS_ClipArt_Gallery.2">
                  <p:embed/>
                </p:oleObj>
              </mc:Choice>
              <mc:Fallback>
                <p:oleObj r:id="rId4" imgW="2133600" imgH="2514600" progId="MS_ClipArt_Gallery.2">
                  <p:embed/>
                  <p:pic>
                    <p:nvPicPr>
                      <p:cNvPr id="563" name="Google Shape;563;p38"/>
                      <p:cNvPicPr preferRelativeResize="0"/>
                      <p:nvPr/>
                    </p:nvPicPr>
                    <p:blipFill rotWithShape="1">
                      <a:blip r:embed="rId5">
                        <a:alphaModFix/>
                      </a:blip>
                      <a:srcRect/>
                      <a:stretch/>
                    </p:blipFill>
                    <p:spPr>
                      <a:xfrm>
                        <a:off x="5041900" y="3124200"/>
                        <a:ext cx="2133600" cy="2514600"/>
                      </a:xfrm>
                      <a:prstGeom prst="rect">
                        <a:avLst/>
                      </a:prstGeom>
                      <a:noFill/>
                      <a:ln>
                        <a:noFill/>
                      </a:ln>
                    </p:spPr>
                  </p:pic>
                </p:oleObj>
              </mc:Fallback>
            </mc:AlternateContent>
          </a:graphicData>
        </a:graphic>
      </p:graphicFrame>
      <p:sp>
        <p:nvSpPr>
          <p:cNvPr id="564" name="Google Shape;564;p38"/>
          <p:cNvSpPr txBox="1">
            <a:spLocks noGrp="1"/>
          </p:cNvSpPr>
          <p:nvPr>
            <p:ph type="title"/>
          </p:nvPr>
        </p:nvSpPr>
        <p:spPr>
          <a:xfrm>
            <a:off x="-896937" y="-508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Natural Resources</a:t>
            </a:r>
            <a:endParaRPr/>
          </a:p>
        </p:txBody>
      </p:sp>
      <p:sp>
        <p:nvSpPr>
          <p:cNvPr id="565" name="Google Shape;565;p38"/>
          <p:cNvSpPr/>
          <p:nvPr/>
        </p:nvSpPr>
        <p:spPr>
          <a:xfrm>
            <a:off x="3825876" y="5613400"/>
            <a:ext cx="4403725" cy="711200"/>
          </a:xfrm>
          <a:prstGeom prst="roundRect">
            <a:avLst>
              <a:gd name="adj" fmla="val 12495"/>
            </a:avLst>
          </a:prstGeom>
          <a:solidFill>
            <a:srgbClr val="FFCC99"/>
          </a:solidFill>
          <a:ln w="12700" cap="flat" cmpd="sng">
            <a:solidFill>
              <a:schemeClr val="dk1"/>
            </a:solidFill>
            <a:prstDash val="solid"/>
            <a:round/>
            <a:headEnd type="none" w="sm" len="sm"/>
            <a:tailEnd type="none" w="sm" len="sm"/>
          </a:ln>
          <a:effectLst>
            <a:outerShdw dist="35921" dir="2700000" algn="ctr" rotWithShape="0">
              <a:schemeClr val="dk2"/>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800">
                <a:solidFill>
                  <a:srgbClr val="862110"/>
                </a:solidFill>
                <a:latin typeface="Arial"/>
                <a:ea typeface="Arial"/>
                <a:cs typeface="Arial"/>
                <a:sym typeface="Arial"/>
              </a:rPr>
              <a:t>Examples: oil, coal, gold</a:t>
            </a:r>
            <a:endParaRPr/>
          </a:p>
        </p:txBody>
      </p:sp>
      <p:sp>
        <p:nvSpPr>
          <p:cNvPr id="566" name="Google Shape;566;p38"/>
          <p:cNvSpPr/>
          <p:nvPr/>
        </p:nvSpPr>
        <p:spPr>
          <a:xfrm>
            <a:off x="1752600" y="5334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3</a:t>
            </a:r>
            <a:endParaRPr/>
          </a:p>
        </p:txBody>
      </p:sp>
    </p:spTree>
  </p:cSld>
  <p:clrMapOvr>
    <a:masterClrMapping/>
  </p:clrMapOvr>
  <p:transition>
    <p:split orient="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41"/>
          <p:cNvSpPr txBox="1">
            <a:spLocks noGrp="1"/>
          </p:cNvSpPr>
          <p:nvPr>
            <p:ph type="title"/>
          </p:nvPr>
        </p:nvSpPr>
        <p:spPr>
          <a:xfrm>
            <a:off x="0" y="-381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sz="3200"/>
              <a:t>Plant Assets Used in Extracting</a:t>
            </a:r>
            <a:endParaRPr/>
          </a:p>
        </p:txBody>
      </p:sp>
      <p:sp>
        <p:nvSpPr>
          <p:cNvPr id="591" name="Google Shape;591;p41"/>
          <p:cNvSpPr txBox="1">
            <a:spLocks noGrp="1"/>
          </p:cNvSpPr>
          <p:nvPr>
            <p:ph type="body" idx="4294967295"/>
          </p:nvPr>
        </p:nvSpPr>
        <p:spPr>
          <a:xfrm>
            <a:off x="2209801" y="3940176"/>
            <a:ext cx="7661275" cy="1895475"/>
          </a:xfrm>
          <a:prstGeom prst="rect">
            <a:avLst/>
          </a:prstGeom>
          <a:solidFill>
            <a:srgbClr val="6E83B3"/>
          </a:solidFill>
          <a:ln w="9525" cap="flat" cmpd="sng">
            <a:solidFill>
              <a:schemeClr val="dk1"/>
            </a:solidFill>
            <a:prstDash val="solid"/>
            <a:round/>
            <a:headEnd type="none" w="sm" len="sm"/>
            <a:tailEnd type="none" w="sm" len="sm"/>
          </a:ln>
          <a:effectLst>
            <a:outerShdw dist="35921" dir="2700000" algn="ctr" rotWithShape="0">
              <a:schemeClr val="dk2"/>
            </a:outerShdw>
          </a:effectLst>
        </p:spPr>
        <p:txBody>
          <a:bodyPr spcFirstLastPara="1" wrap="square" lIns="91425" tIns="45700" rIns="91425" bIns="45700" anchor="t" anchorCtr="0">
            <a:noAutofit/>
          </a:bodyPr>
          <a:lstStyle/>
          <a:p>
            <a:pPr marL="273050" lvl="0" indent="-273050" algn="l" rtl="0">
              <a:spcBef>
                <a:spcPts val="0"/>
              </a:spcBef>
              <a:spcAft>
                <a:spcPts val="0"/>
              </a:spcAft>
              <a:buClr>
                <a:srgbClr val="0033CC"/>
              </a:buClr>
              <a:buSzPts val="2100"/>
              <a:buFont typeface="Noto Sans Symbols"/>
              <a:buChar char="🞆"/>
            </a:pPr>
            <a:r>
              <a:rPr lang="en-US">
                <a:solidFill>
                  <a:schemeClr val="lt1"/>
                </a:solidFill>
              </a:rPr>
              <a:t>Specialized plant assets may be required to extract the natural resource.</a:t>
            </a:r>
            <a:endParaRPr/>
          </a:p>
          <a:p>
            <a:pPr marL="273050" lvl="0" indent="-273050" algn="l" rtl="0">
              <a:spcBef>
                <a:spcPts val="600"/>
              </a:spcBef>
              <a:spcAft>
                <a:spcPts val="0"/>
              </a:spcAft>
              <a:buClr>
                <a:srgbClr val="0033CC"/>
              </a:buClr>
              <a:buSzPts val="2100"/>
              <a:buFont typeface="Noto Sans Symbols"/>
              <a:buChar char="🞆"/>
            </a:pPr>
            <a:r>
              <a:rPr lang="en-US">
                <a:solidFill>
                  <a:schemeClr val="lt1"/>
                </a:solidFill>
              </a:rPr>
              <a:t>These assets are recorded in a separate account and depreciated.</a:t>
            </a:r>
            <a:endParaRPr/>
          </a:p>
        </p:txBody>
      </p:sp>
      <p:graphicFrame>
        <p:nvGraphicFramePr>
          <p:cNvPr id="592" name="Google Shape;592;p41"/>
          <p:cNvGraphicFramePr/>
          <p:nvPr/>
        </p:nvGraphicFramePr>
        <p:xfrm>
          <a:off x="3886200" y="1828801"/>
          <a:ext cx="4038600" cy="1985963"/>
        </p:xfrm>
        <a:graphic>
          <a:graphicData uri="http://schemas.openxmlformats.org/presentationml/2006/ole">
            <mc:AlternateContent xmlns:mc="http://schemas.openxmlformats.org/markup-compatibility/2006">
              <mc:Choice xmlns:v="urn:schemas-microsoft-com:vml" Requires="v">
                <p:oleObj spid="_x0000_s5130" r:id="rId4" imgW="4038600" imgH="1985963" progId="MS_ClipArt_Gallery.2">
                  <p:embed/>
                </p:oleObj>
              </mc:Choice>
              <mc:Fallback>
                <p:oleObj r:id="rId4" imgW="4038600" imgH="1985963" progId="MS_ClipArt_Gallery.2">
                  <p:embed/>
                  <p:pic>
                    <p:nvPicPr>
                      <p:cNvPr id="592" name="Google Shape;592;p41"/>
                      <p:cNvPicPr preferRelativeResize="0"/>
                      <p:nvPr/>
                    </p:nvPicPr>
                    <p:blipFill rotWithShape="1">
                      <a:blip r:embed="rId5">
                        <a:alphaModFix/>
                      </a:blip>
                      <a:srcRect/>
                      <a:stretch/>
                    </p:blipFill>
                    <p:spPr>
                      <a:xfrm>
                        <a:off x="3886200" y="1828801"/>
                        <a:ext cx="4038600" cy="1985963"/>
                      </a:xfrm>
                      <a:prstGeom prst="rect">
                        <a:avLst/>
                      </a:prstGeom>
                      <a:noFill/>
                      <a:ln>
                        <a:noFill/>
                      </a:ln>
                    </p:spPr>
                  </p:pic>
                </p:oleObj>
              </mc:Fallback>
            </mc:AlternateContent>
          </a:graphicData>
        </a:graphic>
      </p:graphicFrame>
      <p:sp>
        <p:nvSpPr>
          <p:cNvPr id="593" name="Google Shape;593;p41"/>
          <p:cNvSpPr/>
          <p:nvPr/>
        </p:nvSpPr>
        <p:spPr>
          <a:xfrm>
            <a:off x="1752600" y="5334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3</a:t>
            </a:r>
            <a:endParaRPr/>
          </a:p>
        </p:txBody>
      </p:sp>
    </p:spTree>
  </p:cSld>
  <p:clrMapOvr>
    <a:masterClrMapping/>
  </p:clrMapOvr>
  <p:transition>
    <p:split orient="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p42"/>
          <p:cNvSpPr/>
          <p:nvPr/>
        </p:nvSpPr>
        <p:spPr>
          <a:xfrm>
            <a:off x="1797051" y="1612900"/>
            <a:ext cx="2816225" cy="1422400"/>
          </a:xfrm>
          <a:prstGeom prst="rect">
            <a:avLst/>
          </a:prstGeom>
          <a:solidFill>
            <a:srgbClr val="FFED73"/>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Noncurrent assets</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without physical</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substance.</a:t>
            </a:r>
            <a:endParaRPr/>
          </a:p>
        </p:txBody>
      </p:sp>
      <p:sp>
        <p:nvSpPr>
          <p:cNvPr id="599" name="Google Shape;599;p42"/>
          <p:cNvSpPr/>
          <p:nvPr/>
        </p:nvSpPr>
        <p:spPr>
          <a:xfrm>
            <a:off x="1797050" y="4965700"/>
            <a:ext cx="2870200" cy="1422400"/>
          </a:xfrm>
          <a:prstGeom prst="rect">
            <a:avLst/>
          </a:prstGeom>
          <a:solidFill>
            <a:srgbClr val="FFED73"/>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Useful life is</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often difficult</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to determine.</a:t>
            </a:r>
            <a:endParaRPr/>
          </a:p>
        </p:txBody>
      </p:sp>
      <p:sp>
        <p:nvSpPr>
          <p:cNvPr id="600" name="Google Shape;600;p42"/>
          <p:cNvSpPr/>
          <p:nvPr/>
        </p:nvSpPr>
        <p:spPr>
          <a:xfrm>
            <a:off x="7566026" y="4943475"/>
            <a:ext cx="2816225" cy="1422400"/>
          </a:xfrm>
          <a:prstGeom prst="rect">
            <a:avLst/>
          </a:prstGeom>
          <a:solidFill>
            <a:srgbClr val="FFED73"/>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Usually acquired</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 for operational</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 use. </a:t>
            </a:r>
            <a:endParaRPr/>
          </a:p>
        </p:txBody>
      </p:sp>
      <p:cxnSp>
        <p:nvCxnSpPr>
          <p:cNvPr id="601" name="Google Shape;601;p42"/>
          <p:cNvCxnSpPr/>
          <p:nvPr/>
        </p:nvCxnSpPr>
        <p:spPr>
          <a:xfrm>
            <a:off x="4679950" y="3124200"/>
            <a:ext cx="2895600" cy="1828800"/>
          </a:xfrm>
          <a:prstGeom prst="straightConnector1">
            <a:avLst/>
          </a:prstGeom>
          <a:noFill/>
          <a:ln w="50800" cap="flat" cmpd="sng">
            <a:solidFill>
              <a:srgbClr val="FF0000"/>
            </a:solidFill>
            <a:prstDash val="solid"/>
            <a:round/>
            <a:headEnd type="stealth" w="med" len="med"/>
            <a:tailEnd type="stealth" w="med" len="med"/>
          </a:ln>
          <a:effectLst>
            <a:outerShdw dist="35921" dir="2700000" algn="ctr" rotWithShape="0">
              <a:schemeClr val="dk2"/>
            </a:outerShdw>
          </a:effectLst>
        </p:spPr>
      </p:cxnSp>
      <p:cxnSp>
        <p:nvCxnSpPr>
          <p:cNvPr id="602" name="Google Shape;602;p42"/>
          <p:cNvCxnSpPr/>
          <p:nvPr/>
        </p:nvCxnSpPr>
        <p:spPr>
          <a:xfrm rot="10800000" flipH="1">
            <a:off x="4603750" y="3048000"/>
            <a:ext cx="2971800" cy="1905000"/>
          </a:xfrm>
          <a:prstGeom prst="straightConnector1">
            <a:avLst/>
          </a:prstGeom>
          <a:noFill/>
          <a:ln w="50800" cap="flat" cmpd="sng">
            <a:solidFill>
              <a:srgbClr val="FF0000"/>
            </a:solidFill>
            <a:prstDash val="solid"/>
            <a:round/>
            <a:headEnd type="stealth" w="med" len="med"/>
            <a:tailEnd type="stealth" w="med" len="med"/>
          </a:ln>
          <a:effectLst>
            <a:outerShdw dist="35921" dir="2700000" algn="ctr" rotWithShape="0">
              <a:schemeClr val="dk2"/>
            </a:outerShdw>
          </a:effectLst>
        </p:spPr>
      </p:cxnSp>
      <p:sp>
        <p:nvSpPr>
          <p:cNvPr id="603" name="Google Shape;603;p42"/>
          <p:cNvSpPr/>
          <p:nvPr/>
        </p:nvSpPr>
        <p:spPr>
          <a:xfrm>
            <a:off x="4692650" y="3213100"/>
            <a:ext cx="2870200" cy="1651000"/>
          </a:xfrm>
          <a:prstGeom prst="ellipse">
            <a:avLst/>
          </a:prstGeom>
          <a:solidFill>
            <a:srgbClr val="244582"/>
          </a:solidFill>
          <a:ln w="12700" cap="flat" cmpd="sng">
            <a:solidFill>
              <a:schemeClr val="dk1"/>
            </a:solidFill>
            <a:prstDash val="solid"/>
            <a:round/>
            <a:headEnd type="none" w="sm" len="sm"/>
            <a:tailEnd type="none" w="sm" len="sm"/>
          </a:ln>
          <a:effectLst>
            <a:outerShdw dist="35921" dir="2700000" algn="ctr" rotWithShape="0">
              <a:schemeClr val="dk2"/>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3200">
                <a:solidFill>
                  <a:srgbClr val="FFFFFF"/>
                </a:solidFill>
                <a:latin typeface="Arial"/>
                <a:ea typeface="Arial"/>
                <a:cs typeface="Arial"/>
                <a:sym typeface="Arial"/>
              </a:rPr>
              <a:t>Intangible</a:t>
            </a:r>
            <a:br>
              <a:rPr lang="en-US" sz="3200">
                <a:solidFill>
                  <a:srgbClr val="FFFFFF"/>
                </a:solidFill>
                <a:latin typeface="Arial"/>
                <a:ea typeface="Arial"/>
                <a:cs typeface="Arial"/>
                <a:sym typeface="Arial"/>
              </a:rPr>
            </a:br>
            <a:r>
              <a:rPr lang="en-US" sz="3200">
                <a:solidFill>
                  <a:srgbClr val="FFFFFF"/>
                </a:solidFill>
                <a:latin typeface="Arial"/>
                <a:ea typeface="Arial"/>
                <a:cs typeface="Arial"/>
                <a:sym typeface="Arial"/>
              </a:rPr>
              <a:t>Assets</a:t>
            </a:r>
            <a:endParaRPr/>
          </a:p>
        </p:txBody>
      </p:sp>
      <p:sp>
        <p:nvSpPr>
          <p:cNvPr id="604" name="Google Shape;604;p42"/>
          <p:cNvSpPr/>
          <p:nvPr/>
        </p:nvSpPr>
        <p:spPr>
          <a:xfrm>
            <a:off x="7575550" y="1603375"/>
            <a:ext cx="2806700" cy="1422400"/>
          </a:xfrm>
          <a:prstGeom prst="rect">
            <a:avLst/>
          </a:prstGeom>
          <a:solidFill>
            <a:srgbClr val="FFED73"/>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0475" tIns="44450" rIns="90475" bIns="44450" anchor="ctr" anchorCtr="0">
            <a:noAutofit/>
          </a:bodyPr>
          <a:lstStyle/>
          <a:p>
            <a:pPr marL="0" marR="0" lvl="0" indent="0" algn="ctr" rtl="0">
              <a:spcBef>
                <a:spcPts val="0"/>
              </a:spcBef>
              <a:spcAft>
                <a:spcPts val="0"/>
              </a:spcAft>
              <a:buNone/>
            </a:pPr>
            <a:r>
              <a:rPr lang="en-US" sz="2400">
                <a:solidFill>
                  <a:srgbClr val="862110"/>
                </a:solidFill>
                <a:latin typeface="Arial"/>
                <a:ea typeface="Arial"/>
                <a:cs typeface="Arial"/>
                <a:sym typeface="Arial"/>
              </a:rPr>
              <a:t>Often provide</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exclusive rights</a:t>
            </a:r>
            <a:br>
              <a:rPr lang="en-US" sz="2400">
                <a:solidFill>
                  <a:srgbClr val="862110"/>
                </a:solidFill>
                <a:latin typeface="Arial"/>
                <a:ea typeface="Arial"/>
                <a:cs typeface="Arial"/>
                <a:sym typeface="Arial"/>
              </a:rPr>
            </a:br>
            <a:r>
              <a:rPr lang="en-US" sz="2400">
                <a:solidFill>
                  <a:srgbClr val="862110"/>
                </a:solidFill>
                <a:latin typeface="Arial"/>
                <a:ea typeface="Arial"/>
                <a:cs typeface="Arial"/>
                <a:sym typeface="Arial"/>
              </a:rPr>
              <a:t>or privileges.</a:t>
            </a:r>
            <a:endParaRPr/>
          </a:p>
        </p:txBody>
      </p:sp>
      <p:sp>
        <p:nvSpPr>
          <p:cNvPr id="605" name="Google Shape;605;p42"/>
          <p:cNvSpPr txBox="1">
            <a:spLocks noGrp="1"/>
          </p:cNvSpPr>
          <p:nvPr>
            <p:ph type="title"/>
          </p:nvPr>
        </p:nvSpPr>
        <p:spPr>
          <a:xfrm>
            <a:off x="-374650" y="-101600"/>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t>Intangible Assets</a:t>
            </a:r>
            <a:endParaRPr/>
          </a:p>
        </p:txBody>
      </p:sp>
      <p:sp>
        <p:nvSpPr>
          <p:cNvPr id="606" name="Google Shape;606;p42"/>
          <p:cNvSpPr/>
          <p:nvPr/>
        </p:nvSpPr>
        <p:spPr>
          <a:xfrm>
            <a:off x="1752600" y="5334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4</a:t>
            </a:r>
            <a:endParaRPr/>
          </a:p>
        </p:txBody>
      </p:sp>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98"/>
                                        </p:tgtEl>
                                        <p:attrNameLst>
                                          <p:attrName>style.visibility</p:attrName>
                                        </p:attrNameLst>
                                      </p:cBhvr>
                                      <p:to>
                                        <p:strVal val="visible"/>
                                      </p:to>
                                    </p:set>
                                    <p:animEffect transition="in" filter="fade">
                                      <p:cBhvr>
                                        <p:cTn id="7" dur="500"/>
                                        <p:tgtEl>
                                          <p:spTgt spid="59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04"/>
                                        </p:tgtEl>
                                        <p:attrNameLst>
                                          <p:attrName>style.visibility</p:attrName>
                                        </p:attrNameLst>
                                      </p:cBhvr>
                                      <p:to>
                                        <p:strVal val="visible"/>
                                      </p:to>
                                    </p:set>
                                    <p:animEffect transition="in" filter="fade">
                                      <p:cBhvr>
                                        <p:cTn id="11" dur="500"/>
                                        <p:tgtEl>
                                          <p:spTgt spid="60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99"/>
                                        </p:tgtEl>
                                        <p:attrNameLst>
                                          <p:attrName>style.visibility</p:attrName>
                                        </p:attrNameLst>
                                      </p:cBhvr>
                                      <p:to>
                                        <p:strVal val="visible"/>
                                      </p:to>
                                    </p:set>
                                    <p:animEffect transition="in" filter="fade">
                                      <p:cBhvr>
                                        <p:cTn id="15" dur="500"/>
                                        <p:tgtEl>
                                          <p:spTgt spid="599"/>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00"/>
                                        </p:tgtEl>
                                        <p:attrNameLst>
                                          <p:attrName>style.visibility</p:attrName>
                                        </p:attrNameLst>
                                      </p:cBhvr>
                                      <p:to>
                                        <p:strVal val="visible"/>
                                      </p:to>
                                    </p:set>
                                    <p:animEffect transition="in" filter="fade">
                                      <p:cBhvr>
                                        <p:cTn id="19" dur="500"/>
                                        <p:tgtEl>
                                          <p:spTgt spid="6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10"/>
        <p:cNvGrpSpPr/>
        <p:nvPr/>
      </p:nvGrpSpPr>
      <p:grpSpPr>
        <a:xfrm>
          <a:off x="0" y="0"/>
          <a:ext cx="0" cy="0"/>
          <a:chOff x="0" y="0"/>
          <a:chExt cx="0" cy="0"/>
        </a:xfrm>
      </p:grpSpPr>
      <p:sp>
        <p:nvSpPr>
          <p:cNvPr id="611" name="Google Shape;611;p43"/>
          <p:cNvSpPr/>
          <p:nvPr/>
        </p:nvSpPr>
        <p:spPr>
          <a:xfrm>
            <a:off x="1828800" y="1549400"/>
            <a:ext cx="3454400" cy="5003800"/>
          </a:xfrm>
          <a:prstGeom prst="rect">
            <a:avLst/>
          </a:prstGeom>
          <a:solidFill>
            <a:srgbClr val="F6E9B4"/>
          </a:solidFill>
          <a:ln w="12700" cap="flat" cmpd="sng">
            <a:solidFill>
              <a:schemeClr val="dk2"/>
            </a:solidFill>
            <a:prstDash val="solid"/>
            <a:miter lim="800000"/>
            <a:headEnd type="none" w="sm" len="sm"/>
            <a:tailEnd type="none" w="sm" len="sm"/>
          </a:ln>
          <a:effectLst>
            <a:outerShdw dist="35921" dir="2700000" algn="ctr" rotWithShape="0">
              <a:schemeClr val="dk2"/>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pic>
        <p:nvPicPr>
          <p:cNvPr id="612" name="Google Shape;612;p43" descr="j0287183"/>
          <p:cNvPicPr preferRelativeResize="0"/>
          <p:nvPr/>
        </p:nvPicPr>
        <p:blipFill rotWithShape="1">
          <a:blip r:embed="rId3">
            <a:alphaModFix/>
          </a:blip>
          <a:srcRect/>
          <a:stretch/>
        </p:blipFill>
        <p:spPr>
          <a:xfrm>
            <a:off x="2184400" y="4651376"/>
            <a:ext cx="2819400" cy="1901825"/>
          </a:xfrm>
          <a:prstGeom prst="rect">
            <a:avLst/>
          </a:prstGeom>
          <a:noFill/>
          <a:ln>
            <a:noFill/>
          </a:ln>
        </p:spPr>
      </p:pic>
      <p:sp>
        <p:nvSpPr>
          <p:cNvPr id="613" name="Google Shape;613;p43"/>
          <p:cNvSpPr txBox="1">
            <a:spLocks noGrp="1"/>
          </p:cNvSpPr>
          <p:nvPr>
            <p:ph type="title"/>
          </p:nvPr>
        </p:nvSpPr>
        <p:spPr>
          <a:xfrm>
            <a:off x="1466850" y="-139700"/>
            <a:ext cx="85344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sz="2800"/>
              <a:t>Cost Determination and Amortization</a:t>
            </a:r>
            <a:endParaRPr/>
          </a:p>
        </p:txBody>
      </p:sp>
      <p:sp>
        <p:nvSpPr>
          <p:cNvPr id="614" name="Google Shape;614;p43"/>
          <p:cNvSpPr txBox="1">
            <a:spLocks noGrp="1"/>
          </p:cNvSpPr>
          <p:nvPr>
            <p:ph type="body" idx="4294967295"/>
          </p:nvPr>
        </p:nvSpPr>
        <p:spPr>
          <a:xfrm>
            <a:off x="5638800" y="1981200"/>
            <a:ext cx="4800600" cy="4191000"/>
          </a:xfrm>
          <a:prstGeom prst="rect">
            <a:avLst/>
          </a:prstGeom>
          <a:noFill/>
          <a:ln>
            <a:noFill/>
          </a:ln>
        </p:spPr>
        <p:txBody>
          <a:bodyPr spcFirstLastPara="1" wrap="square" lIns="90475" tIns="44450" rIns="90475" bIns="44450" anchor="t" anchorCtr="0">
            <a:noAutofit/>
          </a:bodyPr>
          <a:lstStyle/>
          <a:p>
            <a:pPr marL="273050" lvl="0" indent="-273050" algn="l" rtl="0">
              <a:spcBef>
                <a:spcPts val="0"/>
              </a:spcBef>
              <a:spcAft>
                <a:spcPts val="0"/>
              </a:spcAft>
              <a:buClr>
                <a:srgbClr val="0033CC"/>
              </a:buClr>
              <a:buSzPts val="2025"/>
              <a:buFont typeface="Calibri"/>
              <a:buChar char="o"/>
            </a:pPr>
            <a:r>
              <a:rPr lang="en-US" sz="2700">
                <a:latin typeface="Calibri"/>
                <a:ea typeface="Calibri"/>
                <a:cs typeface="Calibri"/>
                <a:sym typeface="Calibri"/>
              </a:rPr>
              <a:t>Patents</a:t>
            </a:r>
            <a:endParaRPr/>
          </a:p>
          <a:p>
            <a:pPr marL="273050" lvl="0" indent="-273050" algn="l" rtl="0">
              <a:spcBef>
                <a:spcPts val="600"/>
              </a:spcBef>
              <a:spcAft>
                <a:spcPts val="0"/>
              </a:spcAft>
              <a:buClr>
                <a:srgbClr val="0033CC"/>
              </a:buClr>
              <a:buSzPts val="2025"/>
              <a:buFont typeface="Calibri"/>
              <a:buChar char="o"/>
            </a:pPr>
            <a:r>
              <a:rPr lang="en-US" sz="2700">
                <a:latin typeface="Calibri"/>
                <a:ea typeface="Calibri"/>
                <a:cs typeface="Calibri"/>
                <a:sym typeface="Calibri"/>
              </a:rPr>
              <a:t>Copyrights</a:t>
            </a:r>
            <a:endParaRPr/>
          </a:p>
          <a:p>
            <a:pPr marL="273050" lvl="0" indent="-273050" algn="l" rtl="0">
              <a:spcBef>
                <a:spcPts val="600"/>
              </a:spcBef>
              <a:spcAft>
                <a:spcPts val="0"/>
              </a:spcAft>
              <a:buClr>
                <a:srgbClr val="0033CC"/>
              </a:buClr>
              <a:buSzPts val="2025"/>
              <a:buFont typeface="Calibri"/>
              <a:buChar char="o"/>
            </a:pPr>
            <a:r>
              <a:rPr lang="en-US" sz="2700">
                <a:latin typeface="Calibri"/>
                <a:ea typeface="Calibri"/>
                <a:cs typeface="Calibri"/>
                <a:sym typeface="Calibri"/>
              </a:rPr>
              <a:t>Leaseholds</a:t>
            </a:r>
            <a:endParaRPr/>
          </a:p>
          <a:p>
            <a:pPr marL="273050" lvl="0" indent="-273050" algn="l" rtl="0">
              <a:spcBef>
                <a:spcPts val="600"/>
              </a:spcBef>
              <a:spcAft>
                <a:spcPts val="0"/>
              </a:spcAft>
              <a:buClr>
                <a:srgbClr val="0033CC"/>
              </a:buClr>
              <a:buSzPts val="2025"/>
              <a:buFont typeface="Calibri"/>
              <a:buChar char="o"/>
            </a:pPr>
            <a:r>
              <a:rPr lang="en-US" sz="2700">
                <a:latin typeface="Calibri"/>
                <a:ea typeface="Calibri"/>
                <a:cs typeface="Calibri"/>
                <a:sym typeface="Calibri"/>
              </a:rPr>
              <a:t>Leasehold Improvements</a:t>
            </a:r>
            <a:endParaRPr/>
          </a:p>
          <a:p>
            <a:pPr marL="273050" lvl="0" indent="-273050" algn="l" rtl="0">
              <a:spcBef>
                <a:spcPts val="600"/>
              </a:spcBef>
              <a:spcAft>
                <a:spcPts val="0"/>
              </a:spcAft>
              <a:buClr>
                <a:srgbClr val="0033CC"/>
              </a:buClr>
              <a:buSzPts val="2025"/>
              <a:buFont typeface="Calibri"/>
              <a:buChar char="o"/>
            </a:pPr>
            <a:r>
              <a:rPr lang="en-US" sz="2700">
                <a:latin typeface="Calibri"/>
                <a:ea typeface="Calibri"/>
                <a:cs typeface="Calibri"/>
                <a:sym typeface="Calibri"/>
              </a:rPr>
              <a:t>Franchises and Licenses</a:t>
            </a:r>
            <a:endParaRPr/>
          </a:p>
          <a:p>
            <a:pPr marL="273050" lvl="0" indent="-273050" algn="l" rtl="0">
              <a:spcBef>
                <a:spcPts val="600"/>
              </a:spcBef>
              <a:spcAft>
                <a:spcPts val="0"/>
              </a:spcAft>
              <a:buClr>
                <a:srgbClr val="0033CC"/>
              </a:buClr>
              <a:buSzPts val="2025"/>
              <a:buFont typeface="Calibri"/>
              <a:buChar char="o"/>
            </a:pPr>
            <a:r>
              <a:rPr lang="en-US" sz="2700">
                <a:latin typeface="Calibri"/>
                <a:ea typeface="Calibri"/>
                <a:cs typeface="Calibri"/>
                <a:sym typeface="Calibri"/>
              </a:rPr>
              <a:t>Goodwill</a:t>
            </a:r>
            <a:endParaRPr/>
          </a:p>
          <a:p>
            <a:pPr marL="273050" lvl="0" indent="-273050" algn="l" rtl="0">
              <a:spcBef>
                <a:spcPts val="600"/>
              </a:spcBef>
              <a:spcAft>
                <a:spcPts val="0"/>
              </a:spcAft>
              <a:buClr>
                <a:srgbClr val="0033CC"/>
              </a:buClr>
              <a:buSzPts val="2025"/>
              <a:buFont typeface="Calibri"/>
              <a:buChar char="o"/>
            </a:pPr>
            <a:r>
              <a:rPr lang="en-US" sz="2700">
                <a:latin typeface="Calibri"/>
                <a:ea typeface="Calibri"/>
                <a:cs typeface="Calibri"/>
                <a:sym typeface="Calibri"/>
              </a:rPr>
              <a:t>Trademarks and Trade Names</a:t>
            </a:r>
            <a:endParaRPr/>
          </a:p>
          <a:p>
            <a:pPr marL="273050" lvl="0" indent="-273050" algn="l" rtl="0">
              <a:spcBef>
                <a:spcPts val="600"/>
              </a:spcBef>
              <a:spcAft>
                <a:spcPts val="0"/>
              </a:spcAft>
              <a:buClr>
                <a:srgbClr val="0033CC"/>
              </a:buClr>
              <a:buSzPts val="2025"/>
              <a:buFont typeface="Calibri"/>
              <a:buChar char="o"/>
            </a:pPr>
            <a:r>
              <a:rPr lang="en-US" sz="2700">
                <a:latin typeface="Calibri"/>
                <a:ea typeface="Calibri"/>
                <a:cs typeface="Calibri"/>
                <a:sym typeface="Calibri"/>
              </a:rPr>
              <a:t>Other Intangibles </a:t>
            </a:r>
            <a:endParaRPr/>
          </a:p>
        </p:txBody>
      </p:sp>
      <p:sp>
        <p:nvSpPr>
          <p:cNvPr id="615" name="Google Shape;615;p43"/>
          <p:cNvSpPr txBox="1">
            <a:spLocks noGrp="1"/>
          </p:cNvSpPr>
          <p:nvPr>
            <p:ph type="body" idx="4294967295"/>
          </p:nvPr>
        </p:nvSpPr>
        <p:spPr>
          <a:xfrm>
            <a:off x="1905001" y="1600200"/>
            <a:ext cx="3160713" cy="2971800"/>
          </a:xfrm>
          <a:prstGeom prst="rect">
            <a:avLst/>
          </a:prstGeom>
          <a:noFill/>
          <a:ln>
            <a:noFill/>
          </a:ln>
        </p:spPr>
        <p:txBody>
          <a:bodyPr spcFirstLastPara="1" wrap="square" lIns="90475" tIns="44450" rIns="90475" bIns="44450" anchor="t" anchorCtr="0">
            <a:noAutofit/>
          </a:bodyPr>
          <a:lstStyle/>
          <a:p>
            <a:pPr marL="273050" lvl="0" indent="-273050" algn="ctr" rtl="0">
              <a:spcBef>
                <a:spcPts val="0"/>
              </a:spcBef>
              <a:spcAft>
                <a:spcPts val="0"/>
              </a:spcAft>
              <a:buClr>
                <a:srgbClr val="00279F"/>
              </a:buClr>
              <a:buSzPts val="2100"/>
              <a:buFont typeface="Noto Sans Symbols"/>
              <a:buNone/>
            </a:pPr>
            <a:r>
              <a:rPr lang="en-US">
                <a:solidFill>
                  <a:srgbClr val="00279F"/>
                </a:solidFill>
                <a:latin typeface="Calibri"/>
                <a:ea typeface="Calibri"/>
                <a:cs typeface="Calibri"/>
                <a:sym typeface="Calibri"/>
              </a:rPr>
              <a:t>    Record at current cash equivalent cost, including purchase price, legal fees, and filing fees.</a:t>
            </a:r>
            <a:endParaRPr/>
          </a:p>
        </p:txBody>
      </p:sp>
      <p:sp>
        <p:nvSpPr>
          <p:cNvPr id="616" name="Google Shape;616;p43"/>
          <p:cNvSpPr/>
          <p:nvPr/>
        </p:nvSpPr>
        <p:spPr>
          <a:xfrm>
            <a:off x="1752600" y="533400"/>
            <a:ext cx="685800" cy="457200"/>
          </a:xfrm>
          <a:prstGeom prst="rightArrow">
            <a:avLst>
              <a:gd name="adj1" fmla="val 50000"/>
              <a:gd name="adj2" fmla="val 37500"/>
            </a:avLst>
          </a:prstGeom>
          <a:solidFill>
            <a:srgbClr val="0070C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400"/>
              <a:buFont typeface="Noto Sans Symbols"/>
              <a:buNone/>
            </a:pPr>
            <a:r>
              <a:rPr lang="en-US" sz="1400">
                <a:solidFill>
                  <a:srgbClr val="FFFFFF"/>
                </a:solidFill>
                <a:latin typeface="Times New Roman"/>
                <a:ea typeface="Times New Roman"/>
                <a:cs typeface="Times New Roman"/>
                <a:sym typeface="Times New Roman"/>
              </a:rPr>
              <a:t>P 4</a:t>
            </a:r>
            <a:endParaRPr/>
          </a:p>
        </p:txBody>
      </p:sp>
    </p:spTree>
  </p:cSld>
  <p:clrMapOvr>
    <a:masterClrMapping/>
  </p:clrMapOvr>
  <p:transition spd="med">
    <p:blinds dir="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20"/>
        <p:cNvGrpSpPr/>
        <p:nvPr/>
      </p:nvGrpSpPr>
      <p:grpSpPr>
        <a:xfrm>
          <a:off x="0" y="0"/>
          <a:ext cx="0" cy="0"/>
          <a:chOff x="0" y="0"/>
          <a:chExt cx="0" cy="0"/>
        </a:xfrm>
      </p:grpSpPr>
      <p:sp>
        <p:nvSpPr>
          <p:cNvPr id="621" name="Google Shape;621;p44"/>
          <p:cNvSpPr txBox="1">
            <a:spLocks noGrp="1"/>
          </p:cNvSpPr>
          <p:nvPr>
            <p:ph type="title"/>
          </p:nvPr>
        </p:nvSpPr>
        <p:spPr>
          <a:xfrm>
            <a:off x="-365125" y="-101598"/>
            <a:ext cx="11379200" cy="1143000"/>
          </a:xfrm>
          <a:prstGeom prst="rect">
            <a:avLst/>
          </a:prstGeom>
          <a:noFill/>
          <a:ln>
            <a:noFill/>
          </a:ln>
        </p:spPr>
        <p:txBody>
          <a:bodyPr spcFirstLastPara="1" wrap="square" lIns="91425" tIns="45700" rIns="91425" bIns="45700" anchor="b" anchorCtr="0">
            <a:normAutofit/>
          </a:bodyPr>
          <a:lstStyle/>
          <a:p>
            <a:pPr marL="0" lvl="0" indent="0" algn="ctr" rtl="0">
              <a:spcBef>
                <a:spcPts val="0"/>
              </a:spcBef>
              <a:spcAft>
                <a:spcPts val="0"/>
              </a:spcAft>
              <a:buNone/>
            </a:pPr>
            <a:r>
              <a:rPr lang="en-US">
                <a:solidFill>
                  <a:srgbClr val="3667C4"/>
                </a:solidFill>
              </a:rPr>
              <a:t>Global View</a:t>
            </a:r>
            <a:endParaRPr/>
          </a:p>
        </p:txBody>
      </p:sp>
      <p:pic>
        <p:nvPicPr>
          <p:cNvPr id="622" name="Google Shape;622;p44" descr="http://sz0019.ev.mail.comcast.net/service/home/~/International%20World.png?auth=co&amp;loc=en_US&amp;id=244900&amp;part=2"/>
          <p:cNvPicPr preferRelativeResize="0"/>
          <p:nvPr/>
        </p:nvPicPr>
        <p:blipFill rotWithShape="1">
          <a:blip r:embed="rId3">
            <a:alphaModFix/>
          </a:blip>
          <a:srcRect/>
          <a:stretch/>
        </p:blipFill>
        <p:spPr>
          <a:xfrm>
            <a:off x="9601200" y="301626"/>
            <a:ext cx="1066800" cy="1146175"/>
          </a:xfrm>
          <a:prstGeom prst="rect">
            <a:avLst/>
          </a:prstGeom>
          <a:noFill/>
          <a:ln>
            <a:noFill/>
          </a:ln>
        </p:spPr>
      </p:pic>
      <p:sp>
        <p:nvSpPr>
          <p:cNvPr id="623" name="Google Shape;623;p44"/>
          <p:cNvSpPr txBox="1"/>
          <p:nvPr/>
        </p:nvSpPr>
        <p:spPr>
          <a:xfrm>
            <a:off x="2209800" y="1600200"/>
            <a:ext cx="7772400" cy="1631950"/>
          </a:xfrm>
          <a:prstGeom prst="rect">
            <a:avLst/>
          </a:prstGeom>
          <a:solidFill>
            <a:srgbClr val="244582"/>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rgbClr val="FFFFFF"/>
                </a:solidFill>
                <a:latin typeface="Arial"/>
                <a:ea typeface="Arial"/>
                <a:cs typeface="Arial"/>
                <a:sym typeface="Arial"/>
              </a:rPr>
              <a:t>There is one area where notable differences exist, and that is in accounting for changes in the value of plant assets (between the time they are acquired and disposed of). Namely, how does IFRS and U.S. GAAP treat decreases and increases in the value of plant assets subsequent to acquisition?</a:t>
            </a:r>
            <a:endParaRPr/>
          </a:p>
        </p:txBody>
      </p:sp>
      <p:sp>
        <p:nvSpPr>
          <p:cNvPr id="624" name="Google Shape;624;p44"/>
          <p:cNvSpPr/>
          <p:nvPr/>
        </p:nvSpPr>
        <p:spPr>
          <a:xfrm>
            <a:off x="3657600" y="3505200"/>
            <a:ext cx="4876800" cy="1447800"/>
          </a:xfrm>
          <a:prstGeom prst="roundRect">
            <a:avLst>
              <a:gd name="adj" fmla="val 16667"/>
            </a:avLst>
          </a:prstGeom>
          <a:solidFill>
            <a:schemeClr val="accent1"/>
          </a:solidFill>
          <a:ln w="25400" cap="flat" cmpd="sng">
            <a:solidFill>
              <a:srgbClr val="B9612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993D00"/>
                </a:solidFill>
                <a:latin typeface="Century Schoolbook"/>
                <a:ea typeface="Century Schoolbook"/>
                <a:cs typeface="Century Schoolbook"/>
                <a:sym typeface="Century Schoolbook"/>
              </a:rPr>
              <a:t>Decreases in the Value of Plant Assets</a:t>
            </a:r>
            <a:endParaRPr/>
          </a:p>
          <a:p>
            <a:pPr marL="0" marR="0" lvl="0" indent="0" algn="ctr" rtl="0">
              <a:spcBef>
                <a:spcPts val="0"/>
              </a:spcBef>
              <a:spcAft>
                <a:spcPts val="0"/>
              </a:spcAft>
              <a:buNone/>
            </a:pPr>
            <a:r>
              <a:rPr lang="en-US" sz="1800" b="1">
                <a:solidFill>
                  <a:srgbClr val="FFFFFF"/>
                </a:solidFill>
                <a:latin typeface="Century Schoolbook"/>
                <a:ea typeface="Century Schoolbook"/>
                <a:cs typeface="Century Schoolbook"/>
                <a:sym typeface="Century Schoolbook"/>
              </a:rPr>
              <a:t>Both U.S. GAAP and IFRS require that an impairment in value be recognized.</a:t>
            </a:r>
            <a:endParaRPr sz="1800">
              <a:solidFill>
                <a:srgbClr val="FFFFFF"/>
              </a:solidFill>
              <a:latin typeface="Century Schoolbook"/>
              <a:ea typeface="Century Schoolbook"/>
              <a:cs typeface="Century Schoolbook"/>
              <a:sym typeface="Century Schoolbook"/>
            </a:endParaRPr>
          </a:p>
        </p:txBody>
      </p:sp>
      <p:sp>
        <p:nvSpPr>
          <p:cNvPr id="625" name="Google Shape;625;p44"/>
          <p:cNvSpPr/>
          <p:nvPr/>
        </p:nvSpPr>
        <p:spPr>
          <a:xfrm>
            <a:off x="3657600" y="5105400"/>
            <a:ext cx="4876800" cy="1447800"/>
          </a:xfrm>
          <a:prstGeom prst="roundRect">
            <a:avLst>
              <a:gd name="adj" fmla="val 16667"/>
            </a:avLst>
          </a:prstGeom>
          <a:solidFill>
            <a:schemeClr val="accent1"/>
          </a:solidFill>
          <a:ln w="25400" cap="flat" cmpd="sng">
            <a:solidFill>
              <a:srgbClr val="B9612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993D00"/>
                </a:solidFill>
                <a:latin typeface="Century Schoolbook"/>
                <a:ea typeface="Century Schoolbook"/>
                <a:cs typeface="Century Schoolbook"/>
                <a:sym typeface="Century Schoolbook"/>
              </a:rPr>
              <a:t>Increases in the Value of Plant Assets</a:t>
            </a:r>
            <a:endParaRPr/>
          </a:p>
          <a:p>
            <a:pPr marL="0" marR="0" lvl="0" indent="0" algn="ctr" rtl="0">
              <a:spcBef>
                <a:spcPts val="0"/>
              </a:spcBef>
              <a:spcAft>
                <a:spcPts val="0"/>
              </a:spcAft>
              <a:buNone/>
            </a:pPr>
            <a:r>
              <a:rPr lang="en-US" sz="1800" b="1">
                <a:solidFill>
                  <a:srgbClr val="FFFFFF"/>
                </a:solidFill>
                <a:latin typeface="Century Schoolbook"/>
                <a:ea typeface="Century Schoolbook"/>
                <a:cs typeface="Century Schoolbook"/>
                <a:sym typeface="Century Schoolbook"/>
              </a:rPr>
              <a:t>U.S. GAAP prohibits recording increase in value of plant assets. IFRS permits upward asset revaluation.</a:t>
            </a:r>
            <a:endParaRPr sz="1800">
              <a:solidFill>
                <a:srgbClr val="FFFFFF"/>
              </a:solidFill>
              <a:latin typeface="Century Schoolbook"/>
              <a:ea typeface="Century Schoolbook"/>
              <a:cs typeface="Century Schoolbook"/>
              <a:sym typeface="Century Schoolbook"/>
            </a:endParaRPr>
          </a:p>
        </p:txBody>
      </p:sp>
    </p:spTree>
  </p:cSld>
  <p:clrMapOvr>
    <a:masterClrMapping/>
  </p:clrMapOvr>
  <p:transition>
    <p:strips dir="rd"/>
  </p:transition>
</p:sld>
</file>

<file path=ppt/theme/_rels/themeOverride1.xml.rels><?xml version="1.0" encoding="UTF-8" standalone="yes"?>
<Relationships xmlns="http://schemas.openxmlformats.org/package/2006/relationships"><Relationship Id="rId1" Type="http://schemas.openxmlformats.org/officeDocument/2006/relationships/image" Target="../media/image27.jpg"/></Relationships>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riel">
  <a:themeElements>
    <a:clrScheme name="Oriel">
      <a:dk1>
        <a:srgbClr val="000000"/>
      </a:dk1>
      <a:lt1>
        <a:srgbClr val="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Override>
</file>

<file path=docProps/app.xml><?xml version="1.0" encoding="utf-8"?>
<Properties xmlns="http://schemas.openxmlformats.org/officeDocument/2006/extended-properties" xmlns:vt="http://schemas.openxmlformats.org/officeDocument/2006/docPropsVTypes">
  <TotalTime>126</TotalTime>
  <Words>5470</Words>
  <Application>Microsoft Office PowerPoint</Application>
  <PresentationFormat>Widescreen</PresentationFormat>
  <Paragraphs>358</Paragraphs>
  <Slides>40</Slides>
  <Notes>40</Notes>
  <HiddenSlides>0</HiddenSlides>
  <MMClips>0</MMClips>
  <ScaleCrop>false</ScaleCrop>
  <HeadingPairs>
    <vt:vector size="8" baseType="variant">
      <vt:variant>
        <vt:lpstr>Fonts Used</vt:lpstr>
      </vt:variant>
      <vt:variant>
        <vt:i4>6</vt:i4>
      </vt:variant>
      <vt:variant>
        <vt:lpstr>Theme</vt:lpstr>
      </vt:variant>
      <vt:variant>
        <vt:i4>2</vt:i4>
      </vt:variant>
      <vt:variant>
        <vt:lpstr>Embedded OLE Servers</vt:lpstr>
      </vt:variant>
      <vt:variant>
        <vt:i4>3</vt:i4>
      </vt:variant>
      <vt:variant>
        <vt:lpstr>Slide Titles</vt:lpstr>
      </vt:variant>
      <vt:variant>
        <vt:i4>40</vt:i4>
      </vt:variant>
    </vt:vector>
  </HeadingPairs>
  <TitlesOfParts>
    <vt:vector size="51" baseType="lpstr">
      <vt:lpstr>Noto Sans Symbols</vt:lpstr>
      <vt:lpstr>Arial</vt:lpstr>
      <vt:lpstr>Times New Roman</vt:lpstr>
      <vt:lpstr>Calibri</vt:lpstr>
      <vt:lpstr>Century Schoolbook</vt:lpstr>
      <vt:lpstr>Tajawal Medium</vt:lpstr>
      <vt:lpstr>Office Theme</vt:lpstr>
      <vt:lpstr>Oriel</vt:lpstr>
      <vt:lpstr>Worksheet</vt:lpstr>
      <vt:lpstr>Microsoft Excel 97-2003 Worksheet</vt:lpstr>
      <vt:lpstr>MS_ClipArt_Gallery.2</vt:lpstr>
      <vt:lpstr>PowerPoint Presentation</vt:lpstr>
      <vt:lpstr>PowerPoint Presentation</vt:lpstr>
      <vt:lpstr>PowerPoint Presentation</vt:lpstr>
      <vt:lpstr>Plant Assets</vt:lpstr>
      <vt:lpstr>Plant Assets</vt:lpstr>
      <vt:lpstr>Cost Determination</vt:lpstr>
      <vt:lpstr>Land</vt:lpstr>
      <vt:lpstr>Land Improvements</vt:lpstr>
      <vt:lpstr>Buildings</vt:lpstr>
      <vt:lpstr>Machinery and Equipment</vt:lpstr>
      <vt:lpstr>Lump-Sum Asset Purchase</vt:lpstr>
      <vt:lpstr>Depreciation</vt:lpstr>
      <vt:lpstr>Factors in Computing Depreciation</vt:lpstr>
      <vt:lpstr>Depreciation Methods</vt:lpstr>
      <vt:lpstr>Straight-Line Method</vt:lpstr>
      <vt:lpstr>Straight-Line Method</vt:lpstr>
      <vt:lpstr>Straight-Line Depreciation Schedule</vt:lpstr>
      <vt:lpstr>Units-of-Production Method</vt:lpstr>
      <vt:lpstr>Units-of-Production Method</vt:lpstr>
      <vt:lpstr>Units-of-Production Depreciation Schedule</vt:lpstr>
      <vt:lpstr>Double-Declining-Balance Method</vt:lpstr>
      <vt:lpstr>Double-Declining-Balance Method</vt:lpstr>
      <vt:lpstr>Comparing Depreciation Methods</vt:lpstr>
      <vt:lpstr>Depreciation for Tax Reporting</vt:lpstr>
      <vt:lpstr>Partial-Year Depreciation</vt:lpstr>
      <vt:lpstr>Change in Estimates for Depreciation</vt:lpstr>
      <vt:lpstr>Change in Estimates for Depreciation</vt:lpstr>
      <vt:lpstr>Reporting Depreciation</vt:lpstr>
      <vt:lpstr>Revenue and Capital Expenditures</vt:lpstr>
      <vt:lpstr>Disposals of Plant Assets</vt:lpstr>
      <vt:lpstr>Discarding Plant Assets</vt:lpstr>
      <vt:lpstr>Discarding Plant Assets</vt:lpstr>
      <vt:lpstr>Discarding Plant Assets</vt:lpstr>
      <vt:lpstr>Selling Plant Assets</vt:lpstr>
      <vt:lpstr>Selling Plant Assets</vt:lpstr>
      <vt:lpstr>Natural Resources</vt:lpstr>
      <vt:lpstr>Plant Assets Used in Extracting</vt:lpstr>
      <vt:lpstr>Intangible Assets</vt:lpstr>
      <vt:lpstr>Cost Determination and Amortization</vt:lpstr>
      <vt:lpstr>Global View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cp:lastModifiedBy>
  <cp:revision>8</cp:revision>
  <dcterms:created xsi:type="dcterms:W3CDTF">2021-08-03T13:03:26Z</dcterms:created>
  <dcterms:modified xsi:type="dcterms:W3CDTF">2023-03-09T15:32:34Z</dcterms:modified>
</cp:coreProperties>
</file>