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48" r:id="rId3"/>
  </p:sldMasterIdLst>
  <p:notesMasterIdLst>
    <p:notesMasterId r:id="rId52"/>
  </p:notesMasterIdLst>
  <p:sldIdLst>
    <p:sldId id="308" r:id="rId4"/>
    <p:sldId id="309" r:id="rId5"/>
    <p:sldId id="362" r:id="rId6"/>
    <p:sldId id="363" r:id="rId7"/>
    <p:sldId id="364" r:id="rId8"/>
    <p:sldId id="303" r:id="rId9"/>
    <p:sldId id="311" r:id="rId10"/>
    <p:sldId id="318" r:id="rId11"/>
    <p:sldId id="319" r:id="rId12"/>
    <p:sldId id="320" r:id="rId13"/>
    <p:sldId id="324" r:id="rId14"/>
    <p:sldId id="321" r:id="rId15"/>
    <p:sldId id="325" r:id="rId16"/>
    <p:sldId id="326" r:id="rId17"/>
    <p:sldId id="327" r:id="rId18"/>
    <p:sldId id="328" r:id="rId19"/>
    <p:sldId id="329" r:id="rId20"/>
    <p:sldId id="330" r:id="rId21"/>
    <p:sldId id="331" r:id="rId22"/>
    <p:sldId id="332" r:id="rId23"/>
    <p:sldId id="333" r:id="rId24"/>
    <p:sldId id="334" r:id="rId25"/>
    <p:sldId id="336" r:id="rId26"/>
    <p:sldId id="361" r:id="rId27"/>
    <p:sldId id="337" r:id="rId28"/>
    <p:sldId id="338" r:id="rId29"/>
    <p:sldId id="339" r:id="rId30"/>
    <p:sldId id="340" r:id="rId31"/>
    <p:sldId id="341" r:id="rId32"/>
    <p:sldId id="342" r:id="rId33"/>
    <p:sldId id="343" r:id="rId34"/>
    <p:sldId id="344" r:id="rId35"/>
    <p:sldId id="345" r:id="rId36"/>
    <p:sldId id="346" r:id="rId37"/>
    <p:sldId id="347" r:id="rId38"/>
    <p:sldId id="348" r:id="rId39"/>
    <p:sldId id="349" r:id="rId40"/>
    <p:sldId id="350" r:id="rId41"/>
    <p:sldId id="351" r:id="rId42"/>
    <p:sldId id="352" r:id="rId43"/>
    <p:sldId id="353" r:id="rId44"/>
    <p:sldId id="354" r:id="rId45"/>
    <p:sldId id="355" r:id="rId46"/>
    <p:sldId id="357" r:id="rId47"/>
    <p:sldId id="358" r:id="rId48"/>
    <p:sldId id="359" r:id="rId49"/>
    <p:sldId id="365" r:id="rId50"/>
    <p:sldId id="31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10" autoAdjust="0"/>
    <p:restoredTop sz="86429" autoAdjust="0"/>
  </p:normalViewPr>
  <p:slideViewPr>
    <p:cSldViewPr snapToGrid="0">
      <p:cViewPr varScale="1">
        <p:scale>
          <a:sx n="75" d="100"/>
          <a:sy n="75" d="100"/>
        </p:scale>
        <p:origin x="744" y="14"/>
      </p:cViewPr>
      <p:guideLst/>
    </p:cSldViewPr>
  </p:slideViewPr>
  <p:outlineViewPr>
    <p:cViewPr>
      <p:scale>
        <a:sx n="33" d="100"/>
        <a:sy n="33" d="100"/>
      </p:scale>
      <p:origin x="0" y="-26575"/>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r>
              <a:rPr lang="en-US" b="0" i="0" dirty="0">
                <a:solidFill>
                  <a:srgbClr val="343541"/>
                </a:solidFill>
                <a:effectLst/>
                <a:latin typeface="Söhne"/>
              </a:rPr>
              <a:t>4IR </a:t>
            </a:r>
            <a:r>
              <a:rPr lang="ar-EG" b="0" i="0" dirty="0">
                <a:solidFill>
                  <a:srgbClr val="343541"/>
                </a:solidFill>
                <a:effectLst/>
                <a:latin typeface="Söhne"/>
              </a:rPr>
              <a:t>يقدم تقنيات مُحدثة تؤثر على الحياة والعمل.</a:t>
            </a:r>
          </a:p>
          <a:p>
            <a:pPr algn="r" rtl="1">
              <a:buFont typeface="Arial" panose="020B0604020202020204" pitchFamily="34" charset="0"/>
              <a:buChar char="•"/>
            </a:pPr>
            <a:r>
              <a:rPr lang="ar-EG" b="0" i="0" dirty="0">
                <a:solidFill>
                  <a:srgbClr val="343541"/>
                </a:solidFill>
                <a:effectLst/>
                <a:latin typeface="Söhne"/>
              </a:rPr>
              <a:t>يزيد من التواصل عبر الإنترنت من خلال الأشياء، مُحسنًا التواصل بين الأجهزة.</a:t>
            </a:r>
          </a:p>
          <a:p>
            <a:pPr algn="r" rtl="1">
              <a:buFont typeface="Arial" panose="020B0604020202020204" pitchFamily="34" charset="0"/>
              <a:buChar char="•"/>
            </a:pPr>
            <a:r>
              <a:rPr lang="ar-EG" b="0" i="0" dirty="0">
                <a:solidFill>
                  <a:srgbClr val="343541"/>
                </a:solidFill>
                <a:effectLst/>
                <a:latin typeface="Söhne"/>
              </a:rPr>
              <a:t>يزيد من التنسيق والكفاءة في قطاعات مختلفة.</a:t>
            </a:r>
          </a:p>
          <a:p>
            <a:pPr algn="r" rtl="1">
              <a:buFont typeface="Arial" panose="020B0604020202020204" pitchFamily="34" charset="0"/>
              <a:buChar char="•"/>
            </a:pPr>
            <a:r>
              <a:rPr lang="ar-EG" b="0" i="0" dirty="0">
                <a:solidFill>
                  <a:srgbClr val="343541"/>
                </a:solidFill>
                <a:effectLst/>
                <a:latin typeface="Söhne"/>
              </a:rPr>
              <a:t>الروبوتات المتقدمة والذكاء الاصطناعي تقلل من الحاجة إلى التدخل البشري.</a:t>
            </a:r>
          </a:p>
          <a:p>
            <a:pPr algn="r" rtl="1">
              <a:buFont typeface="Arial" panose="020B0604020202020204" pitchFamily="34" charset="0"/>
              <a:buChar char="•"/>
            </a:pPr>
            <a:r>
              <a:rPr lang="ar-EG" b="0" i="0" dirty="0">
                <a:solidFill>
                  <a:srgbClr val="343541"/>
                </a:solidFill>
                <a:effectLst/>
                <a:latin typeface="Söhne"/>
              </a:rPr>
              <a:t>البيانات الفورية توفر رؤى فورية لتحسين العمليات.</a:t>
            </a:r>
          </a:p>
          <a:p>
            <a:pPr algn="r" rtl="1">
              <a:buFont typeface="Arial" panose="020B0604020202020204" pitchFamily="34" charset="0"/>
              <a:buChar char="•"/>
            </a:pPr>
            <a:r>
              <a:rPr lang="ar-EG" b="0" i="0" dirty="0">
                <a:solidFill>
                  <a:srgbClr val="343541"/>
                </a:solidFill>
                <a:effectLst/>
                <a:latin typeface="Söhne"/>
              </a:rPr>
              <a:t>يسهل اتخاذ القرارات المستنيرة.</a:t>
            </a:r>
          </a:p>
          <a:p>
            <a:pPr algn="r" rtl="1">
              <a:buFont typeface="Arial" panose="020B0604020202020204" pitchFamily="34" charset="0"/>
              <a:buChar char="•"/>
            </a:pPr>
            <a:r>
              <a:rPr lang="ar-EG" b="0" i="0" dirty="0">
                <a:solidFill>
                  <a:srgbClr val="343541"/>
                </a:solidFill>
                <a:effectLst/>
                <a:latin typeface="Söhne"/>
              </a:rPr>
              <a:t>واجهات المستخدم المتقدمة مثل الواقع الافتراضي والواقع المعزز تغير طريقة تفاعل البشر مع التكنولوجيا.</a:t>
            </a:r>
          </a:p>
          <a:p>
            <a:pPr algn="r" rtl="1">
              <a:buFont typeface="Arial" panose="020B0604020202020204" pitchFamily="34" charset="0"/>
              <a:buChar char="•"/>
            </a:pPr>
            <a:r>
              <a:rPr lang="ar-EG" b="0" i="0" dirty="0">
                <a:solidFill>
                  <a:srgbClr val="343541"/>
                </a:solidFill>
                <a:effectLst/>
                <a:latin typeface="Söhne"/>
              </a:rPr>
              <a:t>يغير التجارب في الإعدادات المهنية والشخصية.</a:t>
            </a:r>
          </a:p>
          <a:p>
            <a:pPr algn="r" rtl="1"/>
            <a:endParaRPr lang="en-US" dirty="0"/>
          </a:p>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96944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r>
              <a:rPr lang="ar-EG" b="0" i="0" dirty="0">
                <a:effectLst/>
                <a:latin typeface="Söhne"/>
              </a:rPr>
              <a:t>الذكاء الاصطناعي أساسي في الاقتصاد الرقمي كعامل محفز اقتصادي.</a:t>
            </a:r>
          </a:p>
          <a:p>
            <a:pPr algn="r" rtl="1">
              <a:buFont typeface="Arial" panose="020B0604020202020204" pitchFamily="34" charset="0"/>
              <a:buChar char="•"/>
            </a:pPr>
            <a:r>
              <a:rPr lang="ar-EG" b="0" i="0" dirty="0">
                <a:effectLst/>
                <a:latin typeface="Söhne"/>
              </a:rPr>
              <a:t>يلقم العمليات ويُحسن تجارب المستخدم.</a:t>
            </a:r>
          </a:p>
          <a:p>
            <a:pPr algn="r" rtl="1">
              <a:buFont typeface="Arial" panose="020B0604020202020204" pitchFamily="34" charset="0"/>
              <a:buChar char="•"/>
            </a:pPr>
            <a:r>
              <a:rPr lang="ar-EG" b="0" i="0" dirty="0">
                <a:effectLst/>
                <a:latin typeface="Söhne"/>
              </a:rPr>
              <a:t>أساسي لتحليل البيانات السريع لمجموعات البيانات الكبيرة.</a:t>
            </a:r>
          </a:p>
          <a:p>
            <a:pPr algn="r" rtl="1">
              <a:buFont typeface="Arial" panose="020B0604020202020204" pitchFamily="34" charset="0"/>
              <a:buChar char="•"/>
            </a:pPr>
            <a:r>
              <a:rPr lang="ar-EG" b="0" i="0" dirty="0">
                <a:effectLst/>
                <a:latin typeface="Söhne"/>
              </a:rPr>
              <a:t>يمكن من تخصيص الخدمات والمنتجات.</a:t>
            </a:r>
          </a:p>
          <a:p>
            <a:pPr algn="r" rtl="1">
              <a:buFont typeface="Arial" panose="020B0604020202020204" pitchFamily="34" charset="0"/>
              <a:buChar char="•"/>
            </a:pPr>
            <a:r>
              <a:rPr lang="ar-EG" b="0" i="0" dirty="0">
                <a:effectLst/>
                <a:latin typeface="Söhne"/>
              </a:rPr>
              <a:t>يزيد من التفاعل مع المستهلك والمبيعات.</a:t>
            </a: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82319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149813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106382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725945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277330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250612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601782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2270953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3942711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689291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355667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112619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979387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2954910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600"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837375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9833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3228405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4868999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574366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12323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635340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FFFFFF"/>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1038451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999619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12479308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180734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8239218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427201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8902699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840974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244151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5704108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1887365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10/8/2023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10/8/2023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10/8/2023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10/8/2023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10/8/2023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10/8/2023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10/8/2023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10/8/2023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lvl1pPr>
              <a:defRPr>
                <a:solidFill>
                  <a:schemeClr val="bg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10/8/2023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10/8/2023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10/8/2023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10/8/2023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Lst>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2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10/8/2023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2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95863" y="2074905"/>
            <a:ext cx="4886463" cy="2308324"/>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Cloud Computing, Edge Computing,</a:t>
            </a:r>
            <a:br>
              <a:rPr lang="en-US" sz="3600" b="1" dirty="0">
                <a:solidFill>
                  <a:srgbClr val="00B0F0"/>
                </a:solidFill>
                <a:latin typeface="Times New Roman" panose="02020603050405020304" pitchFamily="18" charset="0"/>
                <a:cs typeface="Times New Roman" panose="02020603050405020304" pitchFamily="18" charset="0"/>
              </a:rPr>
            </a:br>
            <a:r>
              <a:rPr lang="en-US" sz="36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Foundations of FinTech</a:t>
            </a:r>
          </a:p>
          <a:p>
            <a:r>
              <a:rPr lang="en-US" sz="2000" dirty="0">
                <a:solidFill>
                  <a:schemeClr val="bg1"/>
                </a:solidFill>
                <a:latin typeface="Times New Roman" panose="02020603050405020304" pitchFamily="18" charset="0"/>
                <a:cs typeface="Times New Roman" panose="02020603050405020304" pitchFamily="18" charset="0"/>
              </a:rPr>
              <a:t>FNT611</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46495"/>
          </a:xfrm>
          <a:prstGeom prst="rect">
            <a:avLst/>
          </a:prstGeom>
          <a:noFill/>
        </p:spPr>
        <p:txBody>
          <a:bodyPr wrap="square" rtlCol="0">
            <a:spAutoFit/>
          </a:bodyPr>
          <a:lstStyle/>
          <a:p>
            <a:r>
              <a:rPr lang="en-US" sz="2500" b="1" dirty="0">
                <a:solidFill>
                  <a:srgbClr val="00B0F0"/>
                </a:solidFill>
                <a:latin typeface="Times New Roman" panose="02020603050405020304" pitchFamily="18" charset="0"/>
                <a:cs typeface="Times New Roman" panose="02020603050405020304" pitchFamily="18" charset="0"/>
              </a:rPr>
              <a:t>Cloud Computing, Edge Computing,</a:t>
            </a:r>
            <a:br>
              <a:rPr lang="en-US" sz="2500" b="1" dirty="0">
                <a:solidFill>
                  <a:srgbClr val="00B0F0"/>
                </a:solidFill>
                <a:latin typeface="Times New Roman" panose="02020603050405020304" pitchFamily="18" charset="0"/>
                <a:cs typeface="Times New Roman" panose="02020603050405020304" pitchFamily="18" charset="0"/>
              </a:rPr>
            </a:br>
            <a:r>
              <a:rPr lang="en-US" sz="2500" b="1" dirty="0">
                <a:solidFill>
                  <a:srgbClr val="00B0F0"/>
                </a:solidFill>
                <a:latin typeface="Times New Roman" panose="02020603050405020304" pitchFamily="18" charset="0"/>
                <a:cs typeface="Times New Roman" panose="02020603050405020304" pitchFamily="18" charset="0"/>
              </a:rPr>
              <a:t>Big Data &amp; Artificial Intelligence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512" y="1465236"/>
            <a:ext cx="10541127" cy="1132258"/>
          </a:xfrm>
        </p:spPr>
        <p:txBody>
          <a:bodyPr>
            <a:normAutofit/>
          </a:bodyPr>
          <a:lstStyle/>
          <a:p>
            <a:pPr marL="0" indent="0" algn="l">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Write a brief essay explaining the difference between a narrow definition and a broad definition of the digital economy.</a:t>
            </a:r>
          </a:p>
        </p:txBody>
      </p:sp>
      <p:graphicFrame>
        <p:nvGraphicFramePr>
          <p:cNvPr id="4" name="Table 3">
            <a:extLst>
              <a:ext uri="{FF2B5EF4-FFF2-40B4-BE49-F238E27FC236}">
                <a16:creationId xmlns:a16="http://schemas.microsoft.com/office/drawing/2014/main" id="{5CF25746-2240-612B-1BAD-D5F0979819CB}"/>
              </a:ext>
            </a:extLst>
          </p:cNvPr>
          <p:cNvGraphicFramePr>
            <a:graphicFrameLocks noGrp="1"/>
          </p:cNvGraphicFramePr>
          <p:nvPr/>
        </p:nvGraphicFramePr>
        <p:xfrm>
          <a:off x="219075" y="2455069"/>
          <a:ext cx="11834813" cy="4480560"/>
        </p:xfrm>
        <a:graphic>
          <a:graphicData uri="http://schemas.openxmlformats.org/drawingml/2006/table">
            <a:tbl>
              <a:tblPr>
                <a:tableStyleId>{1E171933-4619-4E11-9A3F-F7608DF75F80}</a:tableStyleId>
              </a:tblPr>
              <a:tblGrid>
                <a:gridCol w="1906630">
                  <a:extLst>
                    <a:ext uri="{9D8B030D-6E8A-4147-A177-3AD203B41FA5}">
                      <a16:colId xmlns:a16="http://schemas.microsoft.com/office/drawing/2014/main" val="510853800"/>
                    </a:ext>
                  </a:extLst>
                </a:gridCol>
                <a:gridCol w="4870408">
                  <a:extLst>
                    <a:ext uri="{9D8B030D-6E8A-4147-A177-3AD203B41FA5}">
                      <a16:colId xmlns:a16="http://schemas.microsoft.com/office/drawing/2014/main" val="1504299793"/>
                    </a:ext>
                  </a:extLst>
                </a:gridCol>
                <a:gridCol w="5057775">
                  <a:extLst>
                    <a:ext uri="{9D8B030D-6E8A-4147-A177-3AD203B41FA5}">
                      <a16:colId xmlns:a16="http://schemas.microsoft.com/office/drawing/2014/main" val="2334806050"/>
                    </a:ext>
                  </a:extLst>
                </a:gridCol>
              </a:tblGrid>
              <a:tr h="640080">
                <a:tc>
                  <a:txBody>
                    <a:bodyPr/>
                    <a:lstStyle/>
                    <a:p>
                      <a:pPr fontAlgn="b"/>
                      <a:endParaRPr lang="en-US" sz="2000" b="1" dirty="0">
                        <a:solidFill>
                          <a:schemeClr val="tx1"/>
                        </a:solidFill>
                        <a:effectLst/>
                      </a:endParaRPr>
                    </a:p>
                  </a:txBody>
                  <a:tcPr anchor="b"/>
                </a:tc>
                <a:tc>
                  <a:txBody>
                    <a:bodyPr/>
                    <a:lstStyle/>
                    <a:p>
                      <a:pPr fontAlgn="b"/>
                      <a:r>
                        <a:rPr lang="en-US" sz="2000" b="1" dirty="0">
                          <a:solidFill>
                            <a:schemeClr val="tx1"/>
                          </a:solidFill>
                          <a:effectLst/>
                        </a:rPr>
                        <a:t>Narrow Definition of Digital Economy</a:t>
                      </a:r>
                    </a:p>
                  </a:txBody>
                  <a:tcPr anchor="b"/>
                </a:tc>
                <a:tc>
                  <a:txBody>
                    <a:bodyPr/>
                    <a:lstStyle/>
                    <a:p>
                      <a:pPr fontAlgn="b"/>
                      <a:r>
                        <a:rPr lang="en-US" sz="2000" b="1" dirty="0">
                          <a:solidFill>
                            <a:schemeClr val="tx1"/>
                          </a:solidFill>
                          <a:effectLst/>
                        </a:rPr>
                        <a:t>Broad Definition of Digital Economy</a:t>
                      </a:r>
                    </a:p>
                  </a:txBody>
                  <a:tcPr anchor="b"/>
                </a:tc>
                <a:extLst>
                  <a:ext uri="{0D108BD9-81ED-4DB2-BD59-A6C34878D82A}">
                    <a16:rowId xmlns:a16="http://schemas.microsoft.com/office/drawing/2014/main" val="1945486204"/>
                  </a:ext>
                </a:extLst>
              </a:tr>
              <a:tr h="365760">
                <a:tc>
                  <a:txBody>
                    <a:bodyPr/>
                    <a:lstStyle/>
                    <a:p>
                      <a:pPr fontAlgn="base"/>
                      <a:r>
                        <a:rPr lang="en-US" sz="2000" b="1">
                          <a:solidFill>
                            <a:schemeClr val="tx1"/>
                          </a:solidFill>
                          <a:effectLst/>
                        </a:rPr>
                        <a:t>Association</a:t>
                      </a:r>
                      <a:endParaRPr lang="en-US" sz="2000">
                        <a:solidFill>
                          <a:schemeClr val="tx1"/>
                        </a:solidFill>
                        <a:effectLst/>
                      </a:endParaRPr>
                    </a:p>
                  </a:txBody>
                  <a:tcPr anchor="ctr"/>
                </a:tc>
                <a:tc>
                  <a:txBody>
                    <a:bodyPr/>
                    <a:lstStyle/>
                    <a:p>
                      <a:pPr fontAlgn="base"/>
                      <a:r>
                        <a:rPr lang="en-US" sz="2000">
                          <a:solidFill>
                            <a:schemeClr val="tx1"/>
                          </a:solidFill>
                          <a:effectLst/>
                        </a:rPr>
                        <a:t>Primarily with the internet economy</a:t>
                      </a:r>
                    </a:p>
                  </a:txBody>
                  <a:tcPr anchor="ctr"/>
                </a:tc>
                <a:tc>
                  <a:txBody>
                    <a:bodyPr/>
                    <a:lstStyle/>
                    <a:p>
                      <a:pPr fontAlgn="base"/>
                      <a:r>
                        <a:rPr lang="en-US" sz="2000">
                          <a:solidFill>
                            <a:schemeClr val="tx1"/>
                          </a:solidFill>
                          <a:effectLst/>
                        </a:rPr>
                        <a:t>All digital activities</a:t>
                      </a:r>
                    </a:p>
                  </a:txBody>
                  <a:tcPr anchor="ctr"/>
                </a:tc>
                <a:extLst>
                  <a:ext uri="{0D108BD9-81ED-4DB2-BD59-A6C34878D82A}">
                    <a16:rowId xmlns:a16="http://schemas.microsoft.com/office/drawing/2014/main" val="4172059095"/>
                  </a:ext>
                </a:extLst>
              </a:tr>
              <a:tr h="914400">
                <a:tc>
                  <a:txBody>
                    <a:bodyPr/>
                    <a:lstStyle/>
                    <a:p>
                      <a:pPr fontAlgn="base"/>
                      <a:r>
                        <a:rPr lang="en-US" sz="2000" b="1">
                          <a:solidFill>
                            <a:schemeClr val="tx1"/>
                          </a:solidFill>
                          <a:effectLst/>
                        </a:rPr>
                        <a:t>Focus</a:t>
                      </a:r>
                      <a:endParaRPr lang="en-US" sz="2000">
                        <a:solidFill>
                          <a:schemeClr val="tx1"/>
                        </a:solidFill>
                        <a:effectLst/>
                      </a:endParaRPr>
                    </a:p>
                  </a:txBody>
                  <a:tcPr anchor="ctr"/>
                </a:tc>
                <a:tc>
                  <a:txBody>
                    <a:bodyPr/>
                    <a:lstStyle/>
                    <a:p>
                      <a:pPr fontAlgn="base"/>
                      <a:r>
                        <a:rPr lang="en-US" sz="2000">
                          <a:solidFill>
                            <a:schemeClr val="tx1"/>
                          </a:solidFill>
                          <a:effectLst/>
                        </a:rPr>
                        <a:t>Economic activities directly related to digital technologies, especially the internet</a:t>
                      </a:r>
                    </a:p>
                  </a:txBody>
                  <a:tcPr anchor="ctr"/>
                </a:tc>
                <a:tc>
                  <a:txBody>
                    <a:bodyPr/>
                    <a:lstStyle/>
                    <a:p>
                      <a:pPr fontAlgn="base"/>
                      <a:r>
                        <a:rPr lang="en-US" sz="2000">
                          <a:solidFill>
                            <a:schemeClr val="tx1"/>
                          </a:solidFill>
                          <a:effectLst/>
                        </a:rPr>
                        <a:t>All economic activities utilizing digital technology</a:t>
                      </a:r>
                    </a:p>
                  </a:txBody>
                  <a:tcPr anchor="ctr"/>
                </a:tc>
                <a:extLst>
                  <a:ext uri="{0D108BD9-81ED-4DB2-BD59-A6C34878D82A}">
                    <a16:rowId xmlns:a16="http://schemas.microsoft.com/office/drawing/2014/main" val="3600462355"/>
                  </a:ext>
                </a:extLst>
              </a:tr>
              <a:tr h="914400">
                <a:tc>
                  <a:txBody>
                    <a:bodyPr/>
                    <a:lstStyle/>
                    <a:p>
                      <a:pPr fontAlgn="base"/>
                      <a:r>
                        <a:rPr lang="en-US" sz="2000" b="1">
                          <a:solidFill>
                            <a:schemeClr val="tx1"/>
                          </a:solidFill>
                          <a:effectLst/>
                        </a:rPr>
                        <a:t>Limitation</a:t>
                      </a:r>
                      <a:endParaRPr lang="en-US" sz="2000">
                        <a:solidFill>
                          <a:schemeClr val="tx1"/>
                        </a:solidFill>
                        <a:effectLst/>
                      </a:endParaRPr>
                    </a:p>
                  </a:txBody>
                  <a:tcPr anchor="ctr"/>
                </a:tc>
                <a:tc>
                  <a:txBody>
                    <a:bodyPr/>
                    <a:lstStyle/>
                    <a:p>
                      <a:pPr fontAlgn="base"/>
                      <a:r>
                        <a:rPr lang="en-US" sz="2000">
                          <a:solidFill>
                            <a:schemeClr val="tx1"/>
                          </a:solidFill>
                          <a:effectLst/>
                        </a:rPr>
                        <a:t>Activities strictly associated with the internet</a:t>
                      </a:r>
                    </a:p>
                  </a:txBody>
                  <a:tcPr anchor="ctr"/>
                </a:tc>
                <a:tc>
                  <a:txBody>
                    <a:bodyPr/>
                    <a:lstStyle/>
                    <a:p>
                      <a:pPr fontAlgn="base"/>
                      <a:r>
                        <a:rPr lang="en-US" sz="2000">
                          <a:solidFill>
                            <a:schemeClr val="tx1"/>
                          </a:solidFill>
                          <a:effectLst/>
                        </a:rPr>
                        <a:t>No specific limitation; includes both direct and indirect usage of digital tech</a:t>
                      </a:r>
                    </a:p>
                  </a:txBody>
                  <a:tcPr anchor="ctr"/>
                </a:tc>
                <a:extLst>
                  <a:ext uri="{0D108BD9-81ED-4DB2-BD59-A6C34878D82A}">
                    <a16:rowId xmlns:a16="http://schemas.microsoft.com/office/drawing/2014/main" val="748382951"/>
                  </a:ext>
                </a:extLst>
              </a:tr>
              <a:tr h="914400">
                <a:tc>
                  <a:txBody>
                    <a:bodyPr/>
                    <a:lstStyle/>
                    <a:p>
                      <a:pPr fontAlgn="base"/>
                      <a:r>
                        <a:rPr lang="en-US" sz="2000" b="1" dirty="0">
                          <a:solidFill>
                            <a:schemeClr val="tx1"/>
                          </a:solidFill>
                          <a:effectLst/>
                        </a:rPr>
                        <a:t>Examples</a:t>
                      </a:r>
                      <a:endParaRPr lang="en-US" sz="2000" dirty="0">
                        <a:solidFill>
                          <a:schemeClr val="tx1"/>
                        </a:solidFill>
                        <a:effectLst/>
                      </a:endParaRPr>
                    </a:p>
                  </a:txBody>
                  <a:tcPr anchor="ctr"/>
                </a:tc>
                <a:tc>
                  <a:txBody>
                    <a:bodyPr/>
                    <a:lstStyle/>
                    <a:p>
                      <a:pPr fontAlgn="base"/>
                      <a:r>
                        <a:rPr lang="en-US" sz="2000">
                          <a:solidFill>
                            <a:schemeClr val="tx1"/>
                          </a:solidFill>
                          <a:effectLst/>
                        </a:rPr>
                        <a:t>E-commerce, online banking, digital advertising</a:t>
                      </a:r>
                    </a:p>
                  </a:txBody>
                  <a:tcPr anchor="ctr"/>
                </a:tc>
                <a:tc>
                  <a:txBody>
                    <a:bodyPr/>
                    <a:lstStyle/>
                    <a:p>
                      <a:pPr fontAlgn="base"/>
                      <a:r>
                        <a:rPr lang="en-US" sz="2000">
                          <a:solidFill>
                            <a:schemeClr val="tx1"/>
                          </a:solidFill>
                          <a:effectLst/>
                        </a:rPr>
                        <a:t>E-commerce, digital manufacturing, digital health services, smart agriculture</a:t>
                      </a:r>
                    </a:p>
                  </a:txBody>
                  <a:tcPr anchor="ctr"/>
                </a:tc>
                <a:extLst>
                  <a:ext uri="{0D108BD9-81ED-4DB2-BD59-A6C34878D82A}">
                    <a16:rowId xmlns:a16="http://schemas.microsoft.com/office/drawing/2014/main" val="45608491"/>
                  </a:ext>
                </a:extLst>
              </a:tr>
              <a:tr h="365760">
                <a:tc>
                  <a:txBody>
                    <a:bodyPr/>
                    <a:lstStyle/>
                    <a:p>
                      <a:pPr fontAlgn="base"/>
                      <a:r>
                        <a:rPr lang="en-US" sz="2000" b="1" dirty="0">
                          <a:solidFill>
                            <a:schemeClr val="tx1"/>
                          </a:solidFill>
                          <a:effectLst/>
                        </a:rPr>
                        <a:t>Inclusion of indirect usage</a:t>
                      </a:r>
                      <a:endParaRPr lang="en-US" sz="2000" dirty="0">
                        <a:solidFill>
                          <a:schemeClr val="tx1"/>
                        </a:solidFill>
                        <a:effectLst/>
                      </a:endParaRPr>
                    </a:p>
                  </a:txBody>
                  <a:tcPr anchor="ctr"/>
                </a:tc>
                <a:tc>
                  <a:txBody>
                    <a:bodyPr/>
                    <a:lstStyle/>
                    <a:p>
                      <a:pPr fontAlgn="base"/>
                      <a:r>
                        <a:rPr lang="en-US" sz="2000" dirty="0">
                          <a:solidFill>
                            <a:schemeClr val="tx1"/>
                          </a:solidFill>
                          <a:effectLst/>
                        </a:rPr>
                        <a:t>No</a:t>
                      </a:r>
                    </a:p>
                  </a:txBody>
                  <a:tcPr anchor="ctr"/>
                </a:tc>
                <a:tc>
                  <a:txBody>
                    <a:bodyPr/>
                    <a:lstStyle/>
                    <a:p>
                      <a:pPr fontAlgn="base"/>
                      <a:r>
                        <a:rPr lang="en-US" sz="2000" dirty="0">
                          <a:solidFill>
                            <a:schemeClr val="tx1"/>
                          </a:solidFill>
                          <a:effectLst/>
                        </a:rPr>
                        <a:t>Yes</a:t>
                      </a:r>
                    </a:p>
                  </a:txBody>
                  <a:tcPr anchor="ctr"/>
                </a:tc>
                <a:extLst>
                  <a:ext uri="{0D108BD9-81ED-4DB2-BD59-A6C34878D82A}">
                    <a16:rowId xmlns:a16="http://schemas.microsoft.com/office/drawing/2014/main" val="4017711834"/>
                  </a:ext>
                </a:extLst>
              </a:tr>
            </a:tbl>
          </a:graphicData>
        </a:graphic>
      </p:graphicFrame>
    </p:spTree>
    <p:extLst>
      <p:ext uri="{BB962C8B-B14F-4D97-AF65-F5344CB8AC3E}">
        <p14:creationId xmlns:p14="http://schemas.microsoft.com/office/powerpoint/2010/main" val="1028894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512" y="1465236"/>
            <a:ext cx="10541127" cy="1132258"/>
          </a:xfrm>
        </p:spPr>
        <p:txBody>
          <a:bodyPr>
            <a:normAutofit/>
          </a:bodyPr>
          <a:lstStyle/>
          <a:p>
            <a:pPr marL="0" indent="0" algn="l">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Explain the impact of the 4th Industrial Revolution on how we live and work, focusing on its key features.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751476"/>
          </a:xfrm>
          <a:prstGeom prst="rect">
            <a:avLst/>
          </a:prstGeom>
          <a:noFill/>
        </p:spPr>
        <p:txBody>
          <a:bodyPr wrap="square">
            <a:spAutoFit/>
          </a:bodyPr>
          <a:lstStyle/>
          <a:p>
            <a:pPr marL="342900" indent="-342900" algn="l">
              <a:lnSpc>
                <a:spcPct val="125000"/>
              </a:lnSpc>
              <a:buFont typeface="Arial" panose="020B0604020202020204" pitchFamily="34" charset="0"/>
              <a:buChar char="•"/>
            </a:pPr>
            <a:r>
              <a:rPr lang="en-US" sz="2400" b="0" i="0" dirty="0">
                <a:solidFill>
                  <a:schemeClr val="bg1"/>
                </a:solidFill>
                <a:effectLst/>
                <a:latin typeface="Söhne"/>
              </a:rPr>
              <a:t>4</a:t>
            </a:r>
            <a:r>
              <a:rPr lang="en-US" sz="2400" b="0" i="0" baseline="30000" dirty="0">
                <a:solidFill>
                  <a:schemeClr val="bg1"/>
                </a:solidFill>
                <a:effectLst/>
                <a:latin typeface="Söhne"/>
              </a:rPr>
              <a:t>th</a:t>
            </a:r>
            <a:r>
              <a:rPr lang="en-US" sz="2400" b="0" i="0" dirty="0">
                <a:solidFill>
                  <a:schemeClr val="bg1"/>
                </a:solidFill>
                <a:effectLst/>
                <a:latin typeface="Söhne"/>
              </a:rPr>
              <a:t> IR introduces disruptive technologies affecting living and working.</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Enhances interconnectivity via IoT, improving device communication.</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Increases coordination and efficiency in different sectors.</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Advanced robotics and AI reduce the need for human intervention.</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Real-time data offers immediate insights for process optimization.</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Facilitates informed decision-making.</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Advanced UIs like VR and AR change how humans interact with tech.</a:t>
            </a:r>
          </a:p>
          <a:p>
            <a:pPr marL="342900" indent="-342900" algn="l">
              <a:lnSpc>
                <a:spcPct val="125000"/>
              </a:lnSpc>
              <a:buFont typeface="Arial" panose="020B0604020202020204" pitchFamily="34" charset="0"/>
              <a:buChar char="•"/>
            </a:pPr>
            <a:r>
              <a:rPr lang="en-US" sz="2400" b="0" i="0" dirty="0">
                <a:solidFill>
                  <a:schemeClr val="bg1"/>
                </a:solidFill>
                <a:effectLst/>
                <a:latin typeface="Söhne"/>
              </a:rPr>
              <a:t>Alters experiences in professional and personal settings.</a:t>
            </a:r>
          </a:p>
        </p:txBody>
      </p:sp>
    </p:spTree>
    <p:extLst>
      <p:ext uri="{BB962C8B-B14F-4D97-AF65-F5344CB8AC3E}">
        <p14:creationId xmlns:p14="http://schemas.microsoft.com/office/powerpoint/2010/main" val="323143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Chapter 1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512" y="1465236"/>
            <a:ext cx="10541127" cy="1132258"/>
          </a:xfrm>
        </p:spPr>
        <p:txBody>
          <a:bodyPr>
            <a:normAutofit/>
          </a:bodyPr>
          <a:lstStyle/>
          <a:p>
            <a:pPr marL="0" indent="0" algn="l">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Explain the role of Artificial Intelligence (AI) in the digital economy and how it influences business processes and user experiences.</a:t>
            </a:r>
          </a:p>
        </p:txBody>
      </p:sp>
      <p:sp>
        <p:nvSpPr>
          <p:cNvPr id="6" name="TextBox 5">
            <a:extLst>
              <a:ext uri="{FF2B5EF4-FFF2-40B4-BE49-F238E27FC236}">
                <a16:creationId xmlns:a16="http://schemas.microsoft.com/office/drawing/2014/main" id="{7934DB96-5563-2BDC-C1BB-A70DC6A39EEB}"/>
              </a:ext>
            </a:extLst>
          </p:cNvPr>
          <p:cNvSpPr txBox="1"/>
          <p:nvPr/>
        </p:nvSpPr>
        <p:spPr>
          <a:xfrm>
            <a:off x="909637" y="2727722"/>
            <a:ext cx="10653578" cy="325717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0" i="0" dirty="0">
                <a:solidFill>
                  <a:schemeClr val="bg1"/>
                </a:solidFill>
                <a:effectLst/>
                <a:latin typeface="Söhne"/>
              </a:rPr>
              <a:t>AI is pivotal in the digital economy as an economic catalyst.</a:t>
            </a:r>
          </a:p>
          <a:p>
            <a:pPr marL="342900" indent="-342900" algn="l">
              <a:lnSpc>
                <a:spcPct val="150000"/>
              </a:lnSpc>
              <a:buFont typeface="Arial" panose="020B0604020202020204" pitchFamily="34" charset="0"/>
              <a:buChar char="•"/>
            </a:pPr>
            <a:r>
              <a:rPr lang="en-US" sz="2800" b="0" i="0" dirty="0">
                <a:solidFill>
                  <a:schemeClr val="bg1"/>
                </a:solidFill>
                <a:effectLst/>
                <a:latin typeface="Söhne"/>
              </a:rPr>
              <a:t>Automates processes and enhances user experiences.</a:t>
            </a:r>
          </a:p>
          <a:p>
            <a:pPr marL="342900" indent="-342900" algn="l">
              <a:lnSpc>
                <a:spcPct val="150000"/>
              </a:lnSpc>
              <a:buFont typeface="Arial" panose="020B0604020202020204" pitchFamily="34" charset="0"/>
              <a:buChar char="•"/>
            </a:pPr>
            <a:r>
              <a:rPr lang="en-US" sz="2800" b="0" i="0" dirty="0">
                <a:solidFill>
                  <a:schemeClr val="bg1"/>
                </a:solidFill>
                <a:effectLst/>
                <a:latin typeface="Söhne"/>
              </a:rPr>
              <a:t>Crucial for swift data analysis of extensive datasets.</a:t>
            </a:r>
          </a:p>
          <a:p>
            <a:pPr marL="342900" indent="-342900" algn="l">
              <a:lnSpc>
                <a:spcPct val="150000"/>
              </a:lnSpc>
              <a:buFont typeface="Arial" panose="020B0604020202020204" pitchFamily="34" charset="0"/>
              <a:buChar char="•"/>
            </a:pPr>
            <a:r>
              <a:rPr lang="en-US" sz="2800" b="0" i="0" dirty="0">
                <a:solidFill>
                  <a:schemeClr val="bg1"/>
                </a:solidFill>
                <a:effectLst/>
                <a:latin typeface="Söhne"/>
              </a:rPr>
              <a:t>Enables personalized services and products.</a:t>
            </a:r>
          </a:p>
          <a:p>
            <a:pPr marL="342900" indent="-342900" algn="l">
              <a:lnSpc>
                <a:spcPct val="150000"/>
              </a:lnSpc>
              <a:buFont typeface="Arial" panose="020B0604020202020204" pitchFamily="34" charset="0"/>
              <a:buChar char="•"/>
            </a:pPr>
            <a:r>
              <a:rPr lang="en-US" sz="2800" b="0" i="0" dirty="0">
                <a:solidFill>
                  <a:schemeClr val="bg1"/>
                </a:solidFill>
                <a:effectLst/>
                <a:latin typeface="Söhne"/>
              </a:rPr>
              <a:t>Boosts consumer engagement and sales.</a:t>
            </a:r>
          </a:p>
        </p:txBody>
      </p:sp>
    </p:spTree>
    <p:extLst>
      <p:ext uri="{BB962C8B-B14F-4D97-AF65-F5344CB8AC3E}">
        <p14:creationId xmlns:p14="http://schemas.microsoft.com/office/powerpoint/2010/main" val="1541582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07472" cy="4593828"/>
          </a:xfrm>
        </p:spPr>
        <p:txBody>
          <a:bodyPr>
            <a:normAutofit fontScale="92500" lnSpcReduction="10000"/>
          </a:bodyPr>
          <a:lstStyle/>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Understand how cloud computing enables users to access storage, processing, and software applications without the need for local infrastructure.</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Recognize the importance of efficient resource utilization in cloud environments, focusing on scalability and measured service.</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Distinguish between different cloud deployment models and their suitability for various business and organizational needs.</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Evaluate and select the appropriate cloud service model (IaaS, PaaS, or SaaS) for an organization's specific requirements.</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Explain the concept of Edge Computing and its role in improving response times and conserving bandwidth by processing data closer to its source.</a:t>
            </a:r>
          </a:p>
        </p:txBody>
      </p:sp>
    </p:spTree>
    <p:extLst>
      <p:ext uri="{BB962C8B-B14F-4D97-AF65-F5344CB8AC3E}">
        <p14:creationId xmlns:p14="http://schemas.microsoft.com/office/powerpoint/2010/main" val="204666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lnSpcReduction="10000"/>
          </a:bodyPr>
          <a:lstStyle/>
          <a:p>
            <a:pPr marL="457200" indent="-457200" algn="l">
              <a:buFont typeface="+mj-lt"/>
              <a:buAutoNum type="arabicPeriod" startAt="5"/>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Demonstrate an understanding of the potential of big data in deriving valuable insights for informed decision-making.</a:t>
            </a:r>
          </a:p>
          <a:p>
            <a:pPr marL="457200" indent="-457200" algn="l">
              <a:buFont typeface="+mj-lt"/>
              <a:buAutoNum type="arabicPeriod" startAt="5"/>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Describe the principles of Artificial Intelligence (AI) in problem-solving, pattern recognition, and decision-making that emulate human cognitive functions.</a:t>
            </a:r>
          </a:p>
          <a:p>
            <a:pPr marL="457200" indent="-457200" algn="l">
              <a:buFont typeface="+mj-lt"/>
              <a:buAutoNum type="arabicPeriod" startAt="5"/>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Advocate for the responsible and ethical use of AI, being cognizant of its benefits and potential pitfalls.</a:t>
            </a:r>
          </a:p>
          <a:p>
            <a:pPr marL="457200" indent="-457200" algn="l">
              <a:buFont typeface="+mj-lt"/>
              <a:buAutoNum type="arabicPeriod" startAt="5"/>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These learning outcomes set clear expectations for what the learners should know or be able to do after reading and understanding the chapter.</a:t>
            </a:r>
          </a:p>
        </p:txBody>
      </p:sp>
    </p:spTree>
    <p:extLst>
      <p:ext uri="{BB962C8B-B14F-4D97-AF65-F5344CB8AC3E}">
        <p14:creationId xmlns:p14="http://schemas.microsoft.com/office/powerpoint/2010/main" val="1184361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a:t>Cloud </a:t>
            </a:r>
            <a:r>
              <a:rPr lang="en-US" dirty="0"/>
              <a:t>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73515" y="1879599"/>
            <a:ext cx="9349038" cy="4043997"/>
          </a:xfrm>
        </p:spPr>
        <p:txBody>
          <a:bodyPr>
            <a:normAutofit/>
          </a:bodyPr>
          <a:lstStyle/>
          <a:p>
            <a:pPr marL="0" indent="0" algn="l">
              <a:buNone/>
            </a:pPr>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What is cloud computing?</a:t>
            </a:r>
          </a:p>
          <a:p>
            <a:pPr marL="0" indent="0" algn="l">
              <a:buNone/>
            </a:pPr>
            <a:r>
              <a:rPr lang="en-US" sz="2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Cloud computing refers to the delivery of computing services over the Internet, including storage, processing power, and software applications. </a:t>
            </a:r>
          </a:p>
          <a:p>
            <a:r>
              <a:rPr lang="en-US" sz="2800"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	</a:t>
            </a:r>
            <a:r>
              <a:rPr lang="en-US" sz="2800" b="1" kern="100" dirty="0">
                <a:solidFill>
                  <a:srgbClr val="FFC000"/>
                </a:solidFill>
                <a:latin typeface="Calibri" panose="020F0502020204030204" pitchFamily="34" charset="0"/>
                <a:ea typeface="Calibri" panose="020F0502020204030204" pitchFamily="34" charset="0"/>
                <a:cs typeface="Arial" panose="020B0604020202020204" pitchFamily="34" charset="0"/>
              </a:rPr>
              <a:t>It allows users to access resources and services on-demand, without the need for physical infrastructure or local servers.</a:t>
            </a:r>
          </a:p>
        </p:txBody>
      </p:sp>
      <p:pic>
        <p:nvPicPr>
          <p:cNvPr id="4" name="Picture 3">
            <a:extLst>
              <a:ext uri="{FF2B5EF4-FFF2-40B4-BE49-F238E27FC236}">
                <a16:creationId xmlns:a16="http://schemas.microsoft.com/office/drawing/2014/main" id="{5AEF4F25-1FC6-8598-8785-0A2D180DABAD}"/>
              </a:ext>
            </a:extLst>
          </p:cNvPr>
          <p:cNvPicPr>
            <a:picLocks noChangeAspect="1"/>
          </p:cNvPicPr>
          <p:nvPr/>
        </p:nvPicPr>
        <p:blipFill>
          <a:blip r:embed="rId3"/>
          <a:stretch>
            <a:fillRect/>
          </a:stretch>
        </p:blipFill>
        <p:spPr>
          <a:xfrm>
            <a:off x="6843967" y="2580153"/>
            <a:ext cx="5779509" cy="4102964"/>
          </a:xfrm>
          <a:prstGeom prst="rect">
            <a:avLst/>
          </a:prstGeom>
        </p:spPr>
      </p:pic>
    </p:spTree>
    <p:extLst>
      <p:ext uri="{BB962C8B-B14F-4D97-AF65-F5344CB8AC3E}">
        <p14:creationId xmlns:p14="http://schemas.microsoft.com/office/powerpoint/2010/main" val="123256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Characteristics of Cloud Computing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rmAutofit/>
          </a:bodyPr>
          <a:lstStyle/>
          <a:p>
            <a:pPr marL="0" indent="0" algn="l">
              <a:buNone/>
            </a:pPr>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Key Characteristics of Cloud Computing</a:t>
            </a:r>
          </a:p>
          <a:p>
            <a:pPr marL="0" indent="0" algn="l">
              <a:buNone/>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On-Demand Self-Service: Users can provision resources and services as needed, without requiring human interaction with service providers.</a:t>
            </a:r>
          </a:p>
          <a:p>
            <a:pPr marL="0" indent="0" algn="l">
              <a:buNone/>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Broad Network Access: Services are accessible over the internet via standard protocols and devices.</a:t>
            </a:r>
          </a:p>
          <a:p>
            <a:pPr marL="0" indent="0" algn="l">
              <a:buNone/>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Resource Pooling: Computing resources are pooled together to serve multiple users, allowing for efficient utilization and scalability.</a:t>
            </a:r>
          </a:p>
          <a:p>
            <a:pPr marL="0" indent="0" algn="l">
              <a:buNone/>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Rapid Elasticity: Resources can be scaled up or down quickly to meet changing demands.</a:t>
            </a:r>
          </a:p>
          <a:p>
            <a:pPr marL="0" indent="0" algn="l">
              <a:buNone/>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Measured Service: Cloud service usage is measured, monitored, and billed based on actual consumption.</a:t>
            </a:r>
          </a:p>
        </p:txBody>
      </p:sp>
    </p:spTree>
    <p:extLst>
      <p:ext uri="{BB962C8B-B14F-4D97-AF65-F5344CB8AC3E}">
        <p14:creationId xmlns:p14="http://schemas.microsoft.com/office/powerpoint/2010/main" val="2181509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pic>
        <p:nvPicPr>
          <p:cNvPr id="4" name="Picture 3">
            <a:extLst>
              <a:ext uri="{FF2B5EF4-FFF2-40B4-BE49-F238E27FC236}">
                <a16:creationId xmlns:a16="http://schemas.microsoft.com/office/drawing/2014/main" id="{841A5CCD-C735-0462-47ED-B2EE864C0ED9}"/>
              </a:ext>
            </a:extLst>
          </p:cNvPr>
          <p:cNvPicPr>
            <a:picLocks noChangeAspect="1"/>
          </p:cNvPicPr>
          <p:nvPr/>
        </p:nvPicPr>
        <p:blipFill>
          <a:blip r:embed="rId3"/>
          <a:stretch>
            <a:fillRect/>
          </a:stretch>
        </p:blipFill>
        <p:spPr>
          <a:xfrm>
            <a:off x="1373889" y="1293673"/>
            <a:ext cx="9444221" cy="5290035"/>
          </a:xfrm>
          <a:prstGeom prst="rect">
            <a:avLst/>
          </a:prstGeom>
        </p:spPr>
      </p:pic>
    </p:spTree>
    <p:extLst>
      <p:ext uri="{BB962C8B-B14F-4D97-AF65-F5344CB8AC3E}">
        <p14:creationId xmlns:p14="http://schemas.microsoft.com/office/powerpoint/2010/main" val="2332280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ypes of Cloud - TAE">
            <a:extLst>
              <a:ext uri="{FF2B5EF4-FFF2-40B4-BE49-F238E27FC236}">
                <a16:creationId xmlns:a16="http://schemas.microsoft.com/office/drawing/2014/main" id="{1F2D0CE1-A2E5-B230-F59F-FB5191C31039}"/>
              </a:ext>
            </a:extLst>
          </p:cNvPr>
          <p:cNvPicPr>
            <a:picLocks noChangeAspect="1" noChangeArrowheads="1"/>
          </p:cNvPicPr>
          <p:nvPr/>
        </p:nvPicPr>
        <p:blipFill>
          <a:blip r:embed="rId3">
            <a:duotone>
              <a:schemeClr val="accent2">
                <a:shade val="45000"/>
                <a:satMod val="135000"/>
              </a:schemeClr>
              <a:prstClr val="white"/>
            </a:duotone>
          </a:blip>
          <a:srcRect/>
          <a:stretch>
            <a:fillRect/>
          </a:stretch>
        </p:blipFill>
        <p:spPr bwMode="auto">
          <a:xfrm>
            <a:off x="8170108" y="2306320"/>
            <a:ext cx="3715941" cy="2850721"/>
          </a:xfrm>
          <a:prstGeom prst="rect">
            <a:avLst/>
          </a:prstGeom>
          <a:noFill/>
        </p:spPr>
      </p:pic>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7906512" cy="4593828"/>
          </a:xfrm>
        </p:spPr>
        <p:txBody>
          <a:bodyPr>
            <a:normAutofit lnSpcReduction="10000"/>
          </a:bodyPr>
          <a:lstStyle/>
          <a:p>
            <a:pPr marL="0" indent="0">
              <a:buNone/>
            </a:pPr>
            <a:r>
              <a:rPr lang="en-US" altLang="en-US" sz="3200" b="1" dirty="0">
                <a:solidFill>
                  <a:srgbClr val="FFC000"/>
                </a:solidFill>
                <a:cs typeface="Segoe UI Semibold" panose="020B0702040204020203" pitchFamily="34" charset="0"/>
              </a:rPr>
              <a:t>Public Cloud</a:t>
            </a:r>
          </a:p>
          <a:p>
            <a:r>
              <a:rPr lang="en-US" altLang="en-US" sz="2800" b="1" dirty="0">
                <a:solidFill>
                  <a:schemeClr val="bg1"/>
                </a:solidFill>
                <a:cs typeface="Segoe UI Semibold" panose="020B0702040204020203" pitchFamily="34" charset="0"/>
              </a:rPr>
              <a:t>Services are provided over a public network and available to anyone who wants to use them.</a:t>
            </a:r>
          </a:p>
          <a:p>
            <a:r>
              <a:rPr lang="en-US" altLang="en-US" sz="2800" b="1" dirty="0">
                <a:solidFill>
                  <a:schemeClr val="bg1"/>
                </a:solidFill>
                <a:cs typeface="Segoe UI Semibold" panose="020B0702040204020203" pitchFamily="34" charset="0"/>
              </a:rPr>
              <a:t>It is a cost-effective option for businesses and individuals looking for scalability and flexibility.</a:t>
            </a:r>
          </a:p>
          <a:p>
            <a:r>
              <a:rPr lang="en-US" altLang="en-US" sz="2800" b="1" dirty="0">
                <a:solidFill>
                  <a:schemeClr val="bg1"/>
                </a:solidFill>
                <a:cs typeface="Segoe UI Semibold" panose="020B0702040204020203" pitchFamily="34" charset="0"/>
              </a:rPr>
              <a:t>Public cloud providers, such as AWS, Azure, and GCP, offer a wide range of services accessible to the general public.</a:t>
            </a:r>
          </a:p>
        </p:txBody>
      </p:sp>
    </p:spTree>
    <p:extLst>
      <p:ext uri="{BB962C8B-B14F-4D97-AF65-F5344CB8AC3E}">
        <p14:creationId xmlns:p14="http://schemas.microsoft.com/office/powerpoint/2010/main" val="2656159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7901432" cy="4593828"/>
          </a:xfrm>
        </p:spPr>
        <p:txBody>
          <a:bodyPr>
            <a:normAutofit lnSpcReduction="10000"/>
          </a:bodyPr>
          <a:lstStyle/>
          <a:p>
            <a:pPr marL="0" indent="0" algn="l">
              <a:buNone/>
            </a:pPr>
            <a:r>
              <a:rPr lang="en-US" sz="3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Private Cloud</a:t>
            </a:r>
          </a:p>
          <a:p>
            <a:r>
              <a:rPr lang="en-US" sz="2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Infrastructure is dedicated to a single organization and may be located on-premises or off-premises.</a:t>
            </a:r>
          </a:p>
          <a:p>
            <a:r>
              <a:rPr lang="en-US" sz="2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Private cloud environments are designed to meet specific security, compliance, or performance requirements.</a:t>
            </a:r>
          </a:p>
          <a:p>
            <a:r>
              <a:rPr lang="en-US" sz="2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They offer enhanced control, customization, and privacy but require significant upfront investment.</a:t>
            </a:r>
          </a:p>
          <a:p>
            <a:pPr marL="0" indent="0" algn="l">
              <a:buNone/>
            </a:pPr>
            <a:endParaRPr lang="en-US" sz="32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indent="0" algn="l">
              <a:buNone/>
            </a:pPr>
            <a:endPar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9785C8E-0B86-EFA5-4FBB-D9A4AC476255}"/>
              </a:ext>
            </a:extLst>
          </p:cNvPr>
          <p:cNvPicPr>
            <a:picLocks noChangeAspect="1"/>
          </p:cNvPicPr>
          <p:nvPr/>
        </p:nvPicPr>
        <p:blipFill>
          <a:blip r:embed="rId3"/>
          <a:stretch>
            <a:fillRect/>
          </a:stretch>
        </p:blipFill>
        <p:spPr>
          <a:xfrm>
            <a:off x="8378920" y="1584738"/>
            <a:ext cx="3682671" cy="2941541"/>
          </a:xfrm>
          <a:prstGeom prst="rect">
            <a:avLst/>
          </a:prstGeom>
        </p:spPr>
      </p:pic>
    </p:spTree>
    <p:extLst>
      <p:ext uri="{BB962C8B-B14F-4D97-AF65-F5344CB8AC3E}">
        <p14:creationId xmlns:p14="http://schemas.microsoft.com/office/powerpoint/2010/main" val="226438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7740686" cy="4593828"/>
          </a:xfrm>
        </p:spPr>
        <p:txBody>
          <a:bodyPr>
            <a:normAutofit fontScale="92500" lnSpcReduction="20000"/>
          </a:bodyPr>
          <a:lstStyle/>
          <a:p>
            <a:pPr marL="0" indent="0">
              <a:buNone/>
            </a:pPr>
            <a:r>
              <a:rPr lang="en-US" altLang="en-US" sz="3200" b="1" dirty="0">
                <a:solidFill>
                  <a:schemeClr val="accent6">
                    <a:lumMod val="75000"/>
                  </a:schemeClr>
                </a:solidFill>
                <a:cs typeface="Segoe UI Semibold" panose="020B0702040204020203" pitchFamily="34" charset="0"/>
              </a:rPr>
              <a:t>Hybrid Cloud</a:t>
            </a:r>
          </a:p>
          <a:p>
            <a:r>
              <a:rPr lang="en-US" altLang="en-US" sz="2800" b="1" dirty="0">
                <a:solidFill>
                  <a:schemeClr val="bg1">
                    <a:lumMod val="95000"/>
                  </a:schemeClr>
                </a:solidFill>
                <a:cs typeface="Segoe UI Semibold" panose="020B0702040204020203" pitchFamily="34" charset="0"/>
              </a:rPr>
              <a:t>Combines public and private cloud environments, allowing for flexibility and data sharing between the two.</a:t>
            </a:r>
          </a:p>
          <a:p>
            <a:r>
              <a:rPr lang="en-US" altLang="en-US" sz="2800" b="1" dirty="0">
                <a:solidFill>
                  <a:schemeClr val="bg1">
                    <a:lumMod val="95000"/>
                  </a:schemeClr>
                </a:solidFill>
                <a:cs typeface="Segoe UI Semibold" panose="020B0702040204020203" pitchFamily="34" charset="0"/>
              </a:rPr>
              <a:t>Organizations can leverage the benefits of both public and private clouds, ensuring optimal resource allocation.</a:t>
            </a:r>
          </a:p>
          <a:p>
            <a:r>
              <a:rPr lang="en-US" altLang="en-US" sz="2800" b="1" dirty="0">
                <a:solidFill>
                  <a:schemeClr val="bg1">
                    <a:lumMod val="95000"/>
                  </a:schemeClr>
                </a:solidFill>
                <a:cs typeface="Segoe UI Semibold" panose="020B0702040204020203" pitchFamily="34" charset="0"/>
              </a:rPr>
              <a:t>Hybrid cloud deployments enable workload portability and seamless integration between different environments.</a:t>
            </a:r>
          </a:p>
        </p:txBody>
      </p:sp>
      <p:pic>
        <p:nvPicPr>
          <p:cNvPr id="5" name="Picture 4">
            <a:extLst>
              <a:ext uri="{FF2B5EF4-FFF2-40B4-BE49-F238E27FC236}">
                <a16:creationId xmlns:a16="http://schemas.microsoft.com/office/drawing/2014/main" id="{1E3F9A3C-A333-A608-0E38-C18F8EBAB98C}"/>
              </a:ext>
            </a:extLst>
          </p:cNvPr>
          <p:cNvPicPr>
            <a:picLocks noChangeAspect="1"/>
          </p:cNvPicPr>
          <p:nvPr/>
        </p:nvPicPr>
        <p:blipFill>
          <a:blip r:embed="rId3"/>
          <a:stretch>
            <a:fillRect/>
          </a:stretch>
        </p:blipFill>
        <p:spPr>
          <a:xfrm>
            <a:off x="8353334" y="3963597"/>
            <a:ext cx="3675685" cy="2693632"/>
          </a:xfrm>
          <a:prstGeom prst="rect">
            <a:avLst/>
          </a:prstGeom>
        </p:spPr>
      </p:pic>
    </p:spTree>
    <p:extLst>
      <p:ext uri="{BB962C8B-B14F-4D97-AF65-F5344CB8AC3E}">
        <p14:creationId xmlns:p14="http://schemas.microsoft.com/office/powerpoint/2010/main" val="1442917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8155432" cy="4593828"/>
          </a:xfrm>
        </p:spPr>
        <p:txBody>
          <a:bodyPr>
            <a:normAutofit lnSpcReduction="10000"/>
          </a:bodyPr>
          <a:lstStyle/>
          <a:p>
            <a:pPr marL="0" indent="0">
              <a:buNone/>
            </a:pPr>
            <a:r>
              <a:rPr lang="en-US" altLang="en-US" sz="2800" b="1" dirty="0">
                <a:solidFill>
                  <a:schemeClr val="accent6">
                    <a:lumMod val="75000"/>
                  </a:schemeClr>
                </a:solidFill>
                <a:cs typeface="Segoe UI Semibold" panose="020B0702040204020203" pitchFamily="34" charset="0"/>
              </a:rPr>
              <a:t>Community Cloud</a:t>
            </a:r>
          </a:p>
          <a:p>
            <a:r>
              <a:rPr lang="en-US" altLang="en-US" sz="2400" b="1" dirty="0">
                <a:solidFill>
                  <a:schemeClr val="bg1">
                    <a:lumMod val="95000"/>
                  </a:schemeClr>
                </a:solidFill>
                <a:cs typeface="Segoe UI Semibold" panose="020B0702040204020203" pitchFamily="34" charset="0"/>
              </a:rPr>
              <a:t>Community cloud is a deployment model where infrastructure and services are shared among a specific community or group of organizations.</a:t>
            </a:r>
          </a:p>
          <a:p>
            <a:r>
              <a:rPr lang="en-US" altLang="en-US" sz="2400" b="1" dirty="0">
                <a:solidFill>
                  <a:schemeClr val="bg1">
                    <a:lumMod val="95000"/>
                  </a:schemeClr>
                </a:solidFill>
                <a:cs typeface="Segoe UI Semibold" panose="020B0702040204020203" pitchFamily="34" charset="0"/>
              </a:rPr>
              <a:t>It caters to the needs of a particular community, such as government agencies, educational institutions, or research organizations.</a:t>
            </a:r>
          </a:p>
          <a:p>
            <a:r>
              <a:rPr lang="en-US" altLang="en-US" sz="2400" b="1" dirty="0">
                <a:solidFill>
                  <a:schemeClr val="bg1">
                    <a:lumMod val="95000"/>
                  </a:schemeClr>
                </a:solidFill>
                <a:cs typeface="Segoe UI Semibold" panose="020B0702040204020203" pitchFamily="34" charset="0"/>
              </a:rPr>
              <a:t>Community cloud provides a cost-effective solution while addressing specific requirements and compliance standards of the community.</a:t>
            </a:r>
          </a:p>
        </p:txBody>
      </p:sp>
      <p:pic>
        <p:nvPicPr>
          <p:cNvPr id="4" name="Picture 3">
            <a:extLst>
              <a:ext uri="{FF2B5EF4-FFF2-40B4-BE49-F238E27FC236}">
                <a16:creationId xmlns:a16="http://schemas.microsoft.com/office/drawing/2014/main" id="{79B11B7B-D71D-18F5-0FC0-B05F92B06175}"/>
              </a:ext>
            </a:extLst>
          </p:cNvPr>
          <p:cNvPicPr>
            <a:picLocks noChangeAspect="1"/>
          </p:cNvPicPr>
          <p:nvPr/>
        </p:nvPicPr>
        <p:blipFill>
          <a:blip r:embed="rId3"/>
          <a:stretch>
            <a:fillRect/>
          </a:stretch>
        </p:blipFill>
        <p:spPr>
          <a:xfrm>
            <a:off x="8936457" y="4480213"/>
            <a:ext cx="2821536" cy="2064043"/>
          </a:xfrm>
          <a:prstGeom prst="rect">
            <a:avLst/>
          </a:prstGeom>
        </p:spPr>
      </p:pic>
    </p:spTree>
    <p:extLst>
      <p:ext uri="{BB962C8B-B14F-4D97-AF65-F5344CB8AC3E}">
        <p14:creationId xmlns:p14="http://schemas.microsoft.com/office/powerpoint/2010/main" val="3045209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Deployment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7942072" cy="4593828"/>
          </a:xfrm>
        </p:spPr>
        <p:txBody>
          <a:bodyPr>
            <a:normAutofit fontScale="85000" lnSpcReduction="10000"/>
          </a:bodyPr>
          <a:lstStyle/>
          <a:p>
            <a:pPr marL="0" indent="0">
              <a:buNone/>
            </a:pPr>
            <a:r>
              <a:rPr lang="en-US" altLang="en-US" sz="3200" b="1" dirty="0">
                <a:solidFill>
                  <a:schemeClr val="accent6">
                    <a:lumMod val="75000"/>
                  </a:schemeClr>
                </a:solidFill>
                <a:cs typeface="Segoe UI Semibold" panose="020B0702040204020203" pitchFamily="34" charset="0"/>
              </a:rPr>
              <a:t>Infrastructure as a Service (IaaS)</a:t>
            </a:r>
          </a:p>
          <a:p>
            <a:r>
              <a:rPr lang="en-US" altLang="en-US" sz="2800" b="1" dirty="0">
                <a:solidFill>
                  <a:schemeClr val="bg1">
                    <a:lumMod val="95000"/>
                  </a:schemeClr>
                </a:solidFill>
                <a:cs typeface="Segoe UI Semibold" panose="020B0702040204020203" pitchFamily="34" charset="0"/>
              </a:rPr>
              <a:t>IaaS provides virtualized computing resources over the internet. </a:t>
            </a:r>
            <a:endParaRPr lang="ar-EG" altLang="en-US" sz="2800" b="1" dirty="0">
              <a:solidFill>
                <a:schemeClr val="bg1">
                  <a:lumMod val="95000"/>
                </a:schemeClr>
              </a:solidFill>
              <a:cs typeface="Segoe UI Semibold" panose="020B0702040204020203" pitchFamily="34" charset="0"/>
            </a:endParaRPr>
          </a:p>
          <a:p>
            <a:r>
              <a:rPr lang="en-US" altLang="en-US" sz="2800" b="1" dirty="0">
                <a:solidFill>
                  <a:schemeClr val="bg1">
                    <a:lumMod val="95000"/>
                  </a:schemeClr>
                </a:solidFill>
                <a:cs typeface="Segoe UI Semibold" panose="020B0702040204020203" pitchFamily="34" charset="0"/>
              </a:rPr>
              <a:t>Users have control over the operating systems, storage, and networking components. </a:t>
            </a:r>
          </a:p>
          <a:p>
            <a:r>
              <a:rPr lang="en-US" altLang="en-US" sz="2800" b="1" dirty="0">
                <a:solidFill>
                  <a:schemeClr val="bg1">
                    <a:lumMod val="95000"/>
                  </a:schemeClr>
                </a:solidFill>
                <a:cs typeface="Segoe UI Semibold" panose="020B0702040204020203" pitchFamily="34" charset="0"/>
              </a:rPr>
              <a:t>They can provision and manage virtual machines (VMs), storage, and networks according to their requirements. </a:t>
            </a:r>
            <a:endParaRPr lang="ar-EG" altLang="en-US" sz="2800" b="1" dirty="0">
              <a:solidFill>
                <a:schemeClr val="bg1">
                  <a:lumMod val="95000"/>
                </a:schemeClr>
              </a:solidFill>
              <a:cs typeface="Segoe UI Semibold" panose="020B0702040204020203" pitchFamily="34" charset="0"/>
            </a:endParaRPr>
          </a:p>
          <a:p>
            <a:r>
              <a:rPr lang="en-US" altLang="en-US" sz="2800" b="1" dirty="0">
                <a:solidFill>
                  <a:schemeClr val="bg1">
                    <a:lumMod val="95000"/>
                  </a:schemeClr>
                </a:solidFill>
                <a:cs typeface="Segoe UI Semibold" panose="020B0702040204020203" pitchFamily="34" charset="0"/>
              </a:rPr>
              <a:t>Examples of IaaS providers include AWS EC2, Azure Virtual Machines, and Google Compute Engine.</a:t>
            </a:r>
          </a:p>
        </p:txBody>
      </p:sp>
      <p:pic>
        <p:nvPicPr>
          <p:cNvPr id="4" name="Picture 3">
            <a:extLst>
              <a:ext uri="{FF2B5EF4-FFF2-40B4-BE49-F238E27FC236}">
                <a16:creationId xmlns:a16="http://schemas.microsoft.com/office/drawing/2014/main" id="{5458E8BB-1B0B-4468-BE1C-32E2C05E41A2}"/>
              </a:ext>
            </a:extLst>
          </p:cNvPr>
          <p:cNvPicPr>
            <a:picLocks noChangeAspect="1"/>
          </p:cNvPicPr>
          <p:nvPr/>
        </p:nvPicPr>
        <p:blipFill>
          <a:blip r:embed="rId3"/>
          <a:stretch>
            <a:fillRect/>
          </a:stretch>
        </p:blipFill>
        <p:spPr>
          <a:xfrm>
            <a:off x="8436548" y="2064594"/>
            <a:ext cx="3634968" cy="3244006"/>
          </a:xfrm>
          <a:prstGeom prst="rect">
            <a:avLst/>
          </a:prstGeom>
        </p:spPr>
      </p:pic>
    </p:spTree>
    <p:extLst>
      <p:ext uri="{BB962C8B-B14F-4D97-AF65-F5344CB8AC3E}">
        <p14:creationId xmlns:p14="http://schemas.microsoft.com/office/powerpoint/2010/main" val="2222747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8546592" cy="5061188"/>
          </a:xfrm>
        </p:spPr>
        <p:txBody>
          <a:bodyPr>
            <a:normAutofit fontScale="92500" lnSpcReduction="10000"/>
          </a:bodyPr>
          <a:lstStyle/>
          <a:p>
            <a:pPr marL="0" indent="0" algn="l">
              <a:buNone/>
            </a:pPr>
            <a:r>
              <a:rPr lang="en-US" sz="30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Platform as a Service (PaaS)</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PaaS offers a platform for developing, testing, and deploying applications.</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Users can focus on application development without worrying about infrastructure management.</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PaaS providers manage the underlying infrastructure, including servers, storage, and networking.</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Developers can leverage pre-configured environments, development frameworks, and deployment tools.</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Examples of PaaS providers include Heroku, Google App Engine, and AWS Elastic Beanstalk.</a:t>
            </a:r>
          </a:p>
          <a:p>
            <a:pPr marL="0" indent="0" algn="l">
              <a:buNone/>
            </a:pPr>
            <a:endPar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88BDB09-19FE-95E1-A90E-46E6BE128E23}"/>
              </a:ext>
            </a:extLst>
          </p:cNvPr>
          <p:cNvPicPr>
            <a:picLocks noChangeAspect="1"/>
          </p:cNvPicPr>
          <p:nvPr/>
        </p:nvPicPr>
        <p:blipFill>
          <a:blip r:embed="rId3"/>
          <a:stretch>
            <a:fillRect/>
          </a:stretch>
        </p:blipFill>
        <p:spPr>
          <a:xfrm>
            <a:off x="8126714" y="3005064"/>
            <a:ext cx="3999248" cy="2547376"/>
          </a:xfrm>
          <a:prstGeom prst="rect">
            <a:avLst/>
          </a:prstGeom>
        </p:spPr>
      </p:pic>
    </p:spTree>
    <p:extLst>
      <p:ext uri="{BB962C8B-B14F-4D97-AF65-F5344CB8AC3E}">
        <p14:creationId xmlns:p14="http://schemas.microsoft.com/office/powerpoint/2010/main" val="4263431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Service Models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a:bodyPr>
          <a:lstStyle/>
          <a:p>
            <a:pPr marL="0" indent="0" algn="l">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Software as a Service (SaaS)</a:t>
            </a:r>
          </a:p>
          <a:p>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SaaS delivers software applications over the internet on a subscription basis.</a:t>
            </a:r>
          </a:p>
          <a:p>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Users can access and use applications directly through a web browser or APIs.</a:t>
            </a:r>
          </a:p>
          <a:p>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The provider hosts and manages the underlying infrastructure, application, and data.</a:t>
            </a:r>
          </a:p>
          <a:p>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Users can typically customize certain aspects of the application to fit their needs.</a:t>
            </a:r>
          </a:p>
          <a:p>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Examples of SaaS include Salesforce, Microsoft Office 365, and Google Workspace.</a:t>
            </a:r>
          </a:p>
          <a:p>
            <a:pPr marL="0" indent="0" algn="l">
              <a:buNone/>
            </a:pPr>
            <a:endPar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2487610-4D69-B71D-530E-138ECE38B3CC}"/>
              </a:ext>
            </a:extLst>
          </p:cNvPr>
          <p:cNvPicPr>
            <a:picLocks noChangeAspect="1"/>
          </p:cNvPicPr>
          <p:nvPr/>
        </p:nvPicPr>
        <p:blipFill>
          <a:blip r:embed="rId3"/>
          <a:stretch>
            <a:fillRect/>
          </a:stretch>
        </p:blipFill>
        <p:spPr>
          <a:xfrm>
            <a:off x="8737600" y="4549801"/>
            <a:ext cx="3169063" cy="1976066"/>
          </a:xfrm>
          <a:prstGeom prst="rect">
            <a:avLst/>
          </a:prstGeom>
        </p:spPr>
      </p:pic>
    </p:spTree>
    <p:extLst>
      <p:ext uri="{BB962C8B-B14F-4D97-AF65-F5344CB8AC3E}">
        <p14:creationId xmlns:p14="http://schemas.microsoft.com/office/powerpoint/2010/main" val="4943261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Benefits of Cloud</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952676" y="1755280"/>
            <a:ext cx="10493406" cy="3786718"/>
          </a:xfrm>
        </p:spPr>
        <p:txBody>
          <a:bodyPr>
            <a:normAutofit/>
          </a:bodyPr>
          <a:lstStyle/>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Cost Savings: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Pay for what you use, with no upfront infrastructure costs.</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Scalability: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Easily scale resources up or down based on demand.</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Flexibility: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Access resources and applications from anywhere with an internet connection.</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Reliability:</a:t>
            </a:r>
            <a:r>
              <a:rPr lang="en-US" sz="2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Cloud providers typically offer high uptime and data redundancy.</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Collaboration: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Enable seamless collaboration and data sharing among teams.</a:t>
            </a:r>
          </a:p>
        </p:txBody>
      </p:sp>
    </p:spTree>
    <p:extLst>
      <p:ext uri="{BB962C8B-B14F-4D97-AF65-F5344CB8AC3E}">
        <p14:creationId xmlns:p14="http://schemas.microsoft.com/office/powerpoint/2010/main" val="234984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Common Cloud Computing Use Cases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15532"/>
            <a:ext cx="10553141" cy="4593828"/>
          </a:xfrm>
        </p:spPr>
        <p:txBody>
          <a:bodyPr>
            <a:normAutofit fontScale="92500"/>
          </a:bodyPr>
          <a:lstStyle/>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Data Storage and Backup: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Store and back up large amounts of data securely.</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Software Development and Testing: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Rapidly create and deploy applications in a scalable environment.</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Web and Mobile Applications: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Host web and mobile applications in the cloud for global accessibility.</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Big Data Analytics: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Process and analyze vast amounts of data using cloud resources.</a:t>
            </a:r>
          </a:p>
          <a:p>
            <a:r>
              <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Disaster Recovery:</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 Maintain data backups and recovery plans in the cloud for business continuity.</a:t>
            </a:r>
          </a:p>
          <a:p>
            <a:endParaRPr lang="en-US" sz="28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977692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6293599" cy="4593828"/>
          </a:xfrm>
        </p:spPr>
        <p:txBody>
          <a:bodyPr>
            <a:normAutofit/>
          </a:bodyPr>
          <a:lstStyle/>
          <a:p>
            <a:r>
              <a:rPr lang="en-US" sz="2400"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Th</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 design and structure of cloud computing environments, including the arrangement of components and the relationships between them.</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It involves various elements that work together to deliver cloud services and ensure reliability, scalability, and security.</a:t>
            </a:r>
          </a:p>
          <a:p>
            <a:pPr marL="0" indent="0" algn="l">
              <a:buNone/>
            </a:pPr>
            <a:endPar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4F2ADE3-7878-CB25-67B2-15100B633C87}"/>
              </a:ext>
            </a:extLst>
          </p:cNvPr>
          <p:cNvPicPr>
            <a:picLocks noChangeAspect="1"/>
          </p:cNvPicPr>
          <p:nvPr/>
        </p:nvPicPr>
        <p:blipFill>
          <a:blip r:embed="rId3"/>
          <a:stretch>
            <a:fillRect/>
          </a:stretch>
        </p:blipFill>
        <p:spPr>
          <a:xfrm>
            <a:off x="7313668" y="1355702"/>
            <a:ext cx="4964105" cy="4333074"/>
          </a:xfrm>
          <a:prstGeom prst="rect">
            <a:avLst/>
          </a:prstGeom>
        </p:spPr>
      </p:pic>
    </p:spTree>
    <p:extLst>
      <p:ext uri="{BB962C8B-B14F-4D97-AF65-F5344CB8AC3E}">
        <p14:creationId xmlns:p14="http://schemas.microsoft.com/office/powerpoint/2010/main" val="2172939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Cloud Architecture</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4224947" y="1457228"/>
            <a:ext cx="3671117" cy="719555"/>
          </a:xfrm>
        </p:spPr>
        <p:txBody>
          <a:bodyPr>
            <a:normAutofit/>
          </a:bodyPr>
          <a:lstStyle/>
          <a:p>
            <a:pPr marL="0" indent="0">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NIST Architecture of Cloud</a:t>
            </a:r>
          </a:p>
          <a:p>
            <a:pPr marL="0" indent="0" algn="l">
              <a:buNone/>
            </a:pPr>
            <a:endPar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204F777-C39C-7F8C-064F-8CB8CF07DA38}"/>
              </a:ext>
            </a:extLst>
          </p:cNvPr>
          <p:cNvPicPr>
            <a:picLocks noChangeAspect="1"/>
          </p:cNvPicPr>
          <p:nvPr/>
        </p:nvPicPr>
        <p:blipFill>
          <a:blip r:embed="rId3"/>
          <a:stretch>
            <a:fillRect/>
          </a:stretch>
        </p:blipFill>
        <p:spPr>
          <a:xfrm>
            <a:off x="1727326" y="1953113"/>
            <a:ext cx="9080976" cy="4547040"/>
          </a:xfrm>
          <a:prstGeom prst="rect">
            <a:avLst/>
          </a:prstGeom>
        </p:spPr>
      </p:pic>
    </p:spTree>
    <p:extLst>
      <p:ext uri="{BB962C8B-B14F-4D97-AF65-F5344CB8AC3E}">
        <p14:creationId xmlns:p14="http://schemas.microsoft.com/office/powerpoint/2010/main" val="1574715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err="1"/>
              <a:t>Cont</a:t>
            </a:r>
            <a:r>
              <a:rPr lang="en-US" dirty="0"/>
              <a:t>…</a:t>
            </a:r>
          </a:p>
        </p:txBody>
      </p:sp>
      <p:sp>
        <p:nvSpPr>
          <p:cNvPr id="6" name="Content Placeholder 2">
            <a:extLst>
              <a:ext uri="{FF2B5EF4-FFF2-40B4-BE49-F238E27FC236}">
                <a16:creationId xmlns:a16="http://schemas.microsoft.com/office/drawing/2014/main" id="{90B8314B-0124-1DAE-6A69-3DFD677E2292}"/>
              </a:ext>
            </a:extLst>
          </p:cNvPr>
          <p:cNvSpPr txBox="1">
            <a:spLocks/>
          </p:cNvSpPr>
          <p:nvPr/>
        </p:nvSpPr>
        <p:spPr>
          <a:xfrm>
            <a:off x="612647" y="1526690"/>
            <a:ext cx="10461241" cy="533130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Cloud Consumer: </a:t>
            </a:r>
            <a:r>
              <a:rPr lang="en-US"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An individual or organization that engages in a business partnership with Cloud Providers and utilizes their services.</a:t>
            </a:r>
          </a:p>
          <a:p>
            <a:r>
              <a:rPr lang="en-US"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Cloud Provider: </a:t>
            </a:r>
            <a:r>
              <a:rPr lang="en-US"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A person, organization, or entity that is accountable for offering services to individuals or entities who are interested in them.</a:t>
            </a:r>
          </a:p>
          <a:p>
            <a:r>
              <a:rPr lang="en-US"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Cloud Auditor: </a:t>
            </a:r>
            <a:r>
              <a:rPr lang="en-US"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A party capable of conducting an impartial evaluation of cloud services, as well as assessing the performance, security, and operations of the cloud implementation.</a:t>
            </a:r>
          </a:p>
          <a:p>
            <a:r>
              <a:rPr lang="en-US"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Cloud Broker: </a:t>
            </a:r>
            <a:r>
              <a:rPr lang="en-US"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An entity responsible for managing the utilization, performance, and delivery of cloud services. Additionally, they act as mediators between Cloud Providers and Cloud Consumers, negotiating relationships between the two parties.</a:t>
            </a:r>
          </a:p>
          <a:p>
            <a:r>
              <a:rPr lang="en-US"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Cloud Carrier: </a:t>
            </a:r>
            <a:r>
              <a:rPr lang="en-US" b="1" kern="100"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An intermediary that facilitates the connectivity and transportation of cloud services from Cloud Providers to Cloud Consumers.</a:t>
            </a:r>
          </a:p>
        </p:txBody>
      </p:sp>
    </p:spTree>
    <p:extLst>
      <p:ext uri="{BB962C8B-B14F-4D97-AF65-F5344CB8AC3E}">
        <p14:creationId xmlns:p14="http://schemas.microsoft.com/office/powerpoint/2010/main" val="3507713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924560" y="1715532"/>
            <a:ext cx="10287000" cy="4593828"/>
          </a:xfrm>
        </p:spPr>
        <p:txBody>
          <a:bodyPr>
            <a:noAutofit/>
          </a:bodyPr>
          <a:lstStyle/>
          <a:p>
            <a:pPr marL="0" indent="0" algn="l">
              <a:spcAft>
                <a:spcPts val="1200"/>
              </a:spcAft>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Up-front Planning: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Prioritize up-front planning to understand capacity needs and avoid unexpected production glitches. Continuously test performance during the architecture design phase.</a:t>
            </a:r>
          </a:p>
          <a:p>
            <a:pPr marL="0" indent="0" algn="l">
              <a:spcAft>
                <a:spcPts val="1200"/>
              </a:spcAft>
              <a:buNone/>
            </a:pPr>
            <a:r>
              <a:rPr lang="en-US"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Security First: </a:t>
            </a:r>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Implement robust security measures to protect against unauthorized access. Safeguard all layers of the cloud infrastructure through data encryption, patch management, and strict security policies. Consider adopting zero-trust security models for enhanced protection in hybrid and multi-cloud environments.</a:t>
            </a:r>
          </a:p>
        </p:txBody>
      </p:sp>
    </p:spTree>
    <p:extLst>
      <p:ext uri="{BB962C8B-B14F-4D97-AF65-F5344CB8AC3E}">
        <p14:creationId xmlns:p14="http://schemas.microsoft.com/office/powerpoint/2010/main" val="865816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sz="4000" spc="-10" dirty="0"/>
              <a:t>Cloud Architecture Best Practices</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1036320" y="1573292"/>
            <a:ext cx="10373360" cy="5142468"/>
          </a:xfrm>
        </p:spPr>
        <p:txBody>
          <a:bodyPr>
            <a:noAutofit/>
          </a:bodyPr>
          <a:lstStyle/>
          <a:p>
            <a:pPr marL="0" indent="0" algn="l">
              <a:buNone/>
            </a:pPr>
            <a:r>
              <a:rPr lang="en-US" sz="23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Disaster Recovery Readiness: </a:t>
            </a:r>
            <a:r>
              <a:rPr lang="en-US" sz="23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Automate recovery processes to minimize costly downtime and ensure swift recovery from service disruptions. Implement monitoring mechanisms to track capacity and utilize redundant networks for a highly available architecture.</a:t>
            </a:r>
          </a:p>
          <a:p>
            <a:pPr marL="0" indent="0" algn="l">
              <a:buNone/>
            </a:pPr>
            <a:r>
              <a:rPr lang="en-US" sz="23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Maximize Performance: </a:t>
            </a:r>
            <a:r>
              <a:rPr lang="en-US" sz="23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Optimize computing resources by continuously monitoring business demands and technological requirements. Efficiently manage and allocate resources to maintain optimal performance levels.</a:t>
            </a:r>
          </a:p>
          <a:p>
            <a:pPr marL="0" indent="0" algn="l">
              <a:buNone/>
            </a:pPr>
            <a:r>
              <a:rPr lang="en-US" sz="23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Cost Optimization: </a:t>
            </a:r>
            <a:r>
              <a:rPr lang="en-US" sz="23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Leverage automated processes, managed service providers, and utilization tracking to reduce unnecessary cloud computing expenses. Regularly review and optimize resource allocation to ensure cost-effectiveness.</a:t>
            </a:r>
          </a:p>
        </p:txBody>
      </p:sp>
    </p:spTree>
    <p:extLst>
      <p:ext uri="{BB962C8B-B14F-4D97-AF65-F5344CB8AC3E}">
        <p14:creationId xmlns:p14="http://schemas.microsoft.com/office/powerpoint/2010/main" val="2813261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sz="4000" spc="-10" dirty="0"/>
              <a:t>Conclusion</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28014"/>
            <a:ext cx="11111992" cy="4877866"/>
          </a:xfrm>
        </p:spPr>
        <p:txBody>
          <a:bodyPr>
            <a:noAutofit/>
          </a:bodyPr>
          <a:lstStyle/>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Cloud computing enables the delivery of computing services over the internet, eliminating the need for local infrastructure.</a:t>
            </a:r>
          </a:p>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Key characteristics of cloud computing include on-demand self-service, broad network access, resource pooling, rapid elasticity, and measured service.</a:t>
            </a:r>
          </a:p>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Deployment models include public, private, and hybrid clouds, offering flexibility and data-sharing options.</a:t>
            </a:r>
          </a:p>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Service models such as IaaS, PaaS, and SaaS provide virtualized computing resources, platforms for application development, and software delivery respectively.</a:t>
            </a:r>
          </a:p>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Cloud computing offers benefits like cost savings, scalability, flexibility, reliability, and enhanced collaboration.</a:t>
            </a:r>
          </a:p>
          <a:p>
            <a:pPr>
              <a:lnSpc>
                <a:spcPct val="100000"/>
              </a:lnSpc>
              <a:spcBef>
                <a:spcPts val="600"/>
              </a:spcBef>
            </a:pP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Cloud computing presents a transformative approach to computing, offering cost-effective solutions, scalability, and flexibility for organizations across various industries. By leveraging the benefits of cloud computing and aligning with the appropriate deployment and service models, organizations can drive innovation, improve efficiency, and adapt to evolving business needs.</a:t>
            </a:r>
          </a:p>
        </p:txBody>
      </p:sp>
    </p:spTree>
    <p:extLst>
      <p:ext uri="{BB962C8B-B14F-4D97-AF65-F5344CB8AC3E}">
        <p14:creationId xmlns:p14="http://schemas.microsoft.com/office/powerpoint/2010/main" val="2053073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sz="4000" spc="-10" dirty="0"/>
              <a:t>Remember</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695654"/>
            <a:ext cx="10314432" cy="4593828"/>
          </a:xfrm>
        </p:spPr>
        <p:txBody>
          <a:bodyPr>
            <a:noAutofit/>
          </a:bodyPr>
          <a:lstStyle/>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Understand your specific needs and requirements when selecting a cloud deployment and service model.</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Prioritize security measures such as data encryption and access controls to protect against unauthorized access.</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Plan for disaster recovery and high availability to ensure business continuity.</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Continuously monitor and optimize resource utilization for optimal performance and cost savings.</a:t>
            </a:r>
          </a:p>
          <a:p>
            <a:r>
              <a:rPr lang="en-US" sz="24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Regularly assess and adapt your cloud architecture to evolving business needs and emerging technologies.</a:t>
            </a:r>
          </a:p>
        </p:txBody>
      </p:sp>
    </p:spTree>
    <p:extLst>
      <p:ext uri="{BB962C8B-B14F-4D97-AF65-F5344CB8AC3E}">
        <p14:creationId xmlns:p14="http://schemas.microsoft.com/office/powerpoint/2010/main" val="279126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53592" y="548640"/>
            <a:ext cx="10653578" cy="1132258"/>
          </a:xfrm>
        </p:spPr>
        <p:txBody>
          <a:bodyPr/>
          <a:lstStyle/>
          <a:p>
            <a:r>
              <a:rPr lang="en-US" sz="4000" dirty="0"/>
              <a:t>Edge Computing</a:t>
            </a:r>
            <a:endParaRPr lang="en-US" dirty="0"/>
          </a:p>
        </p:txBody>
      </p:sp>
      <p:pic>
        <p:nvPicPr>
          <p:cNvPr id="4" name="Picture 3">
            <a:extLst>
              <a:ext uri="{FF2B5EF4-FFF2-40B4-BE49-F238E27FC236}">
                <a16:creationId xmlns:a16="http://schemas.microsoft.com/office/drawing/2014/main" id="{6EBD928A-72C6-6C4C-5375-15748A018873}"/>
              </a:ext>
            </a:extLst>
          </p:cNvPr>
          <p:cNvPicPr>
            <a:picLocks noChangeAspect="1"/>
          </p:cNvPicPr>
          <p:nvPr/>
        </p:nvPicPr>
        <p:blipFill>
          <a:blip r:embed="rId3"/>
          <a:stretch>
            <a:fillRect/>
          </a:stretch>
        </p:blipFill>
        <p:spPr>
          <a:xfrm>
            <a:off x="1591663" y="693911"/>
            <a:ext cx="9008673" cy="6531836"/>
          </a:xfrm>
          <a:prstGeom prst="rect">
            <a:avLst/>
          </a:prstGeom>
        </p:spPr>
      </p:pic>
    </p:spTree>
    <p:extLst>
      <p:ext uri="{BB962C8B-B14F-4D97-AF65-F5344CB8AC3E}">
        <p14:creationId xmlns:p14="http://schemas.microsoft.com/office/powerpoint/2010/main" val="2982785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Components of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7" y="1787857"/>
            <a:ext cx="10769105" cy="4501625"/>
          </a:xfrm>
        </p:spPr>
        <p:txBody>
          <a:bodyPr>
            <a:noAutofit/>
          </a:bodyPr>
          <a:lstStyle/>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Edge Devices: </a:t>
            </a: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These are the hardware devices at the edge of a network, which can include sensors, industrial machines, or other devices that produce or collect data.</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Edge Gateways: </a:t>
            </a: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intermediaries between edge devices and the main data center or cloud. They process data from edge devices and determine what needs to be sent to the central system.</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Edge Server: </a:t>
            </a: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Localized servers that can process data and even host local applications, reducing the need to send data back to a central data center.</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Network Connectivity: </a:t>
            </a: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Ensures that the edge devices and servers can connect to the central system when needed. It's usually a mix of local networking (like LAN) and broader network connectivity (like WAN or cellular).</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Edge Software: </a:t>
            </a:r>
            <a:r>
              <a:rPr lang="en-US"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Software platforms and applications specifically designed for edge computing environments. They often involve real-time processing capabilities.</a:t>
            </a:r>
          </a:p>
        </p:txBody>
      </p:sp>
    </p:spTree>
    <p:extLst>
      <p:ext uri="{BB962C8B-B14F-4D97-AF65-F5344CB8AC3E}">
        <p14:creationId xmlns:p14="http://schemas.microsoft.com/office/powerpoint/2010/main" val="22960070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Requirements for Edge Computing:</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695654"/>
            <a:ext cx="9349038" cy="4593828"/>
          </a:xfrm>
        </p:spPr>
        <p:txBody>
          <a:bodyPr>
            <a:noAutofit/>
          </a:bodyPr>
          <a:lstStyle/>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Low Latency: </a:t>
            </a:r>
            <a:r>
              <a:rPr lang="en-US" sz="1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Edge computing must provide quick data processing to offer real-time or near-real-time insights and actions.</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Bandwidth Efficiency: </a:t>
            </a:r>
            <a:r>
              <a:rPr lang="en-US" sz="1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By processing data locally, edge computing reduces the need to continuously send large amounts of data over a network, saving bandwidth.</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Security: </a:t>
            </a:r>
            <a:r>
              <a:rPr lang="en-US" sz="1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Given that data is processed at the edge, security protocols need to be robust. Edge devices and gateways can be more exposed to physical and cyber threats.</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Reliability: </a:t>
            </a:r>
            <a:r>
              <a:rPr lang="en-US" sz="1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Systems must be robust and able to function even when connectivity to the main data center or cloud is compromised.</a:t>
            </a:r>
          </a:p>
          <a:p>
            <a:r>
              <a:rPr lang="en-US"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Scalability: </a:t>
            </a:r>
            <a:r>
              <a:rPr lang="en-US" sz="1800" b="1" kern="1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As more devices get connected, the edge computing infrastructure should be scalable to handle increasing data and processing needs.</a:t>
            </a:r>
          </a:p>
        </p:txBody>
      </p:sp>
    </p:spTree>
    <p:extLst>
      <p:ext uri="{BB962C8B-B14F-4D97-AF65-F5344CB8AC3E}">
        <p14:creationId xmlns:p14="http://schemas.microsoft.com/office/powerpoint/2010/main" val="2477702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C81EF13-F1D2-3826-D1FD-845530E23ACF}"/>
              </a:ext>
            </a:extLst>
          </p:cNvPr>
          <p:cNvSpPr/>
          <p:nvPr/>
        </p:nvSpPr>
        <p:spPr>
          <a:xfrm>
            <a:off x="612648" y="1622066"/>
            <a:ext cx="8132769" cy="501134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sz="3600" b="1" i="0" kern="1200" dirty="0">
                <a:effectLst/>
              </a:rPr>
              <a:t>Cloud Computing versus Edge Computing:</a:t>
            </a:r>
            <a:endParaRPr lang="en-US" sz="3600" dirty="0"/>
          </a:p>
        </p:txBody>
      </p:sp>
      <p:pic>
        <p:nvPicPr>
          <p:cNvPr id="4" name="Picture 3">
            <a:extLst>
              <a:ext uri="{FF2B5EF4-FFF2-40B4-BE49-F238E27FC236}">
                <a16:creationId xmlns:a16="http://schemas.microsoft.com/office/drawing/2014/main" id="{456A525C-1CCC-53F1-3C17-C488AE8CFCBA}"/>
              </a:ext>
            </a:extLst>
          </p:cNvPr>
          <p:cNvPicPr>
            <a:picLocks noChangeAspect="1"/>
          </p:cNvPicPr>
          <p:nvPr/>
        </p:nvPicPr>
        <p:blipFill>
          <a:blip r:embed="rId3"/>
          <a:stretch>
            <a:fillRect/>
          </a:stretch>
        </p:blipFill>
        <p:spPr>
          <a:xfrm>
            <a:off x="675861" y="1629694"/>
            <a:ext cx="8039738" cy="4954021"/>
          </a:xfrm>
          <a:prstGeom prst="rect">
            <a:avLst/>
          </a:prstGeom>
        </p:spPr>
      </p:pic>
    </p:spTree>
    <p:extLst>
      <p:ext uri="{BB962C8B-B14F-4D97-AF65-F5344CB8AC3E}">
        <p14:creationId xmlns:p14="http://schemas.microsoft.com/office/powerpoint/2010/main" val="2052929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152559B-4484-0612-EC84-2882FFA0BAAE}"/>
              </a:ext>
            </a:extLst>
          </p:cNvPr>
          <p:cNvSpPr/>
          <p:nvPr/>
        </p:nvSpPr>
        <p:spPr>
          <a:xfrm>
            <a:off x="396240" y="1320800"/>
            <a:ext cx="8950960" cy="52120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What is Big Data?</a:t>
            </a:r>
            <a:endParaRPr lang="en-US" dirty="0"/>
          </a:p>
        </p:txBody>
      </p:sp>
      <p:pic>
        <p:nvPicPr>
          <p:cNvPr id="4" name="Picture 3">
            <a:extLst>
              <a:ext uri="{FF2B5EF4-FFF2-40B4-BE49-F238E27FC236}">
                <a16:creationId xmlns:a16="http://schemas.microsoft.com/office/drawing/2014/main" id="{44D0735D-D97B-565D-0974-E755E33F1BD3}"/>
              </a:ext>
            </a:extLst>
          </p:cNvPr>
          <p:cNvPicPr>
            <a:picLocks noChangeAspect="1"/>
          </p:cNvPicPr>
          <p:nvPr/>
        </p:nvPicPr>
        <p:blipFill>
          <a:blip r:embed="rId3"/>
          <a:stretch>
            <a:fillRect/>
          </a:stretch>
        </p:blipFill>
        <p:spPr>
          <a:xfrm>
            <a:off x="386530" y="1680898"/>
            <a:ext cx="8960670" cy="4981698"/>
          </a:xfrm>
          <a:prstGeom prst="rect">
            <a:avLst/>
          </a:prstGeom>
        </p:spPr>
      </p:pic>
    </p:spTree>
    <p:extLst>
      <p:ext uri="{BB962C8B-B14F-4D97-AF65-F5344CB8AC3E}">
        <p14:creationId xmlns:p14="http://schemas.microsoft.com/office/powerpoint/2010/main" val="14592501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326045" y="326855"/>
            <a:ext cx="10653578" cy="1132258"/>
          </a:xfrm>
        </p:spPr>
        <p:txBody>
          <a:bodyPr/>
          <a:lstStyle/>
          <a:p>
            <a:r>
              <a:rPr lang="en-US" b="1" i="0" kern="1200" dirty="0">
                <a:effectLst/>
              </a:rPr>
              <a:t>Types of Big Data</a:t>
            </a:r>
            <a:endParaRPr lang="en-US" dirty="0"/>
          </a:p>
        </p:txBody>
      </p:sp>
      <p:pic>
        <p:nvPicPr>
          <p:cNvPr id="6" name="Picture 5">
            <a:extLst>
              <a:ext uri="{FF2B5EF4-FFF2-40B4-BE49-F238E27FC236}">
                <a16:creationId xmlns:a16="http://schemas.microsoft.com/office/drawing/2014/main" id="{D226160F-92B5-5206-98D8-3D25CC3CE04A}"/>
              </a:ext>
            </a:extLst>
          </p:cNvPr>
          <p:cNvPicPr>
            <a:picLocks noChangeAspect="1"/>
          </p:cNvPicPr>
          <p:nvPr/>
        </p:nvPicPr>
        <p:blipFill>
          <a:blip r:embed="rId3"/>
          <a:stretch>
            <a:fillRect/>
          </a:stretch>
        </p:blipFill>
        <p:spPr>
          <a:xfrm>
            <a:off x="1703719" y="1459113"/>
            <a:ext cx="8784561" cy="5060956"/>
          </a:xfrm>
          <a:prstGeom prst="rect">
            <a:avLst/>
          </a:prstGeom>
        </p:spPr>
      </p:pic>
    </p:spTree>
    <p:extLst>
      <p:ext uri="{BB962C8B-B14F-4D97-AF65-F5344CB8AC3E}">
        <p14:creationId xmlns:p14="http://schemas.microsoft.com/office/powerpoint/2010/main" val="7903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A Big Data Platform must:</a:t>
            </a:r>
            <a:endParaRPr lang="en-US" dirty="0"/>
          </a:p>
        </p:txBody>
      </p:sp>
      <p:pic>
        <p:nvPicPr>
          <p:cNvPr id="4" name="Picture 3">
            <a:extLst>
              <a:ext uri="{FF2B5EF4-FFF2-40B4-BE49-F238E27FC236}">
                <a16:creationId xmlns:a16="http://schemas.microsoft.com/office/drawing/2014/main" id="{6CADC203-7A06-3FAD-20B5-4B884CF59DA8}"/>
              </a:ext>
            </a:extLst>
          </p:cNvPr>
          <p:cNvPicPr>
            <a:picLocks noChangeAspect="1"/>
          </p:cNvPicPr>
          <p:nvPr/>
        </p:nvPicPr>
        <p:blipFill>
          <a:blip r:embed="rId3"/>
          <a:stretch>
            <a:fillRect/>
          </a:stretch>
        </p:blipFill>
        <p:spPr>
          <a:xfrm>
            <a:off x="1402091" y="1220577"/>
            <a:ext cx="9074691" cy="5495268"/>
          </a:xfrm>
          <a:prstGeom prst="rect">
            <a:avLst/>
          </a:prstGeom>
        </p:spPr>
      </p:pic>
    </p:spTree>
    <p:extLst>
      <p:ext uri="{BB962C8B-B14F-4D97-AF65-F5344CB8AC3E}">
        <p14:creationId xmlns:p14="http://schemas.microsoft.com/office/powerpoint/2010/main" val="5015737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D8AA8A5-5D38-22FE-8CA6-B27F769D36D8}"/>
              </a:ext>
            </a:extLst>
          </p:cNvPr>
          <p:cNvSpPr/>
          <p:nvPr/>
        </p:nvSpPr>
        <p:spPr>
          <a:xfrm>
            <a:off x="1658178" y="1351722"/>
            <a:ext cx="8875644" cy="5068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A Big Data Platform must:  (2)</a:t>
            </a:r>
            <a:endParaRPr lang="en-US" dirty="0"/>
          </a:p>
        </p:txBody>
      </p:sp>
      <p:pic>
        <p:nvPicPr>
          <p:cNvPr id="4" name="Picture 3">
            <a:extLst>
              <a:ext uri="{FF2B5EF4-FFF2-40B4-BE49-F238E27FC236}">
                <a16:creationId xmlns:a16="http://schemas.microsoft.com/office/drawing/2014/main" id="{7712E70B-15E2-A9BA-EAD7-50674AEAC187}"/>
              </a:ext>
            </a:extLst>
          </p:cNvPr>
          <p:cNvPicPr>
            <a:picLocks noChangeAspect="1"/>
          </p:cNvPicPr>
          <p:nvPr/>
        </p:nvPicPr>
        <p:blipFill>
          <a:blip r:embed="rId3"/>
          <a:stretch>
            <a:fillRect/>
          </a:stretch>
        </p:blipFill>
        <p:spPr>
          <a:xfrm>
            <a:off x="1868335" y="1271154"/>
            <a:ext cx="8392203" cy="5369240"/>
          </a:xfrm>
          <a:prstGeom prst="rect">
            <a:avLst/>
          </a:prstGeom>
        </p:spPr>
      </p:pic>
    </p:spTree>
    <p:extLst>
      <p:ext uri="{BB962C8B-B14F-4D97-AF65-F5344CB8AC3E}">
        <p14:creationId xmlns:p14="http://schemas.microsoft.com/office/powerpoint/2010/main" val="3289979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1064E5-6F3C-064F-2FEC-14BC65AD6717}"/>
              </a:ext>
            </a:extLst>
          </p:cNvPr>
          <p:cNvSpPr/>
          <p:nvPr/>
        </p:nvSpPr>
        <p:spPr>
          <a:xfrm>
            <a:off x="2333340" y="1387933"/>
            <a:ext cx="7287738" cy="533446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Five Characteristics of Big Data</a:t>
            </a:r>
            <a:endParaRPr lang="en-US" dirty="0"/>
          </a:p>
        </p:txBody>
      </p:sp>
      <p:pic>
        <p:nvPicPr>
          <p:cNvPr id="4" name="Picture 3">
            <a:extLst>
              <a:ext uri="{FF2B5EF4-FFF2-40B4-BE49-F238E27FC236}">
                <a16:creationId xmlns:a16="http://schemas.microsoft.com/office/drawing/2014/main" id="{7F06AB80-22DA-4FD5-D4BC-1545EA1DDBC1}"/>
              </a:ext>
            </a:extLst>
          </p:cNvPr>
          <p:cNvPicPr>
            <a:picLocks noChangeAspect="1"/>
          </p:cNvPicPr>
          <p:nvPr/>
        </p:nvPicPr>
        <p:blipFill>
          <a:blip r:embed="rId3"/>
          <a:stretch>
            <a:fillRect/>
          </a:stretch>
        </p:blipFill>
        <p:spPr>
          <a:xfrm>
            <a:off x="2333340" y="1387934"/>
            <a:ext cx="7212193" cy="5334462"/>
          </a:xfrm>
          <a:prstGeom prst="rect">
            <a:avLst/>
          </a:prstGeom>
        </p:spPr>
      </p:pic>
    </p:spTree>
    <p:extLst>
      <p:ext uri="{BB962C8B-B14F-4D97-AF65-F5344CB8AC3E}">
        <p14:creationId xmlns:p14="http://schemas.microsoft.com/office/powerpoint/2010/main" val="1441955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8721DFD-E96B-979D-18FA-6A4B81EA3847}"/>
              </a:ext>
            </a:extLst>
          </p:cNvPr>
          <p:cNvSpPr/>
          <p:nvPr/>
        </p:nvSpPr>
        <p:spPr>
          <a:xfrm>
            <a:off x="2109822" y="1680898"/>
            <a:ext cx="7972355" cy="446072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Five Characteristics of Big Data (2)</a:t>
            </a:r>
            <a:endParaRPr lang="en-US" dirty="0"/>
          </a:p>
        </p:txBody>
      </p:sp>
      <p:pic>
        <p:nvPicPr>
          <p:cNvPr id="4" name="Picture 3">
            <a:extLst>
              <a:ext uri="{FF2B5EF4-FFF2-40B4-BE49-F238E27FC236}">
                <a16:creationId xmlns:a16="http://schemas.microsoft.com/office/drawing/2014/main" id="{831BA8AA-DAD4-BC70-D1CD-FB7E4BE81F7D}"/>
              </a:ext>
            </a:extLst>
          </p:cNvPr>
          <p:cNvPicPr>
            <a:picLocks noChangeAspect="1"/>
          </p:cNvPicPr>
          <p:nvPr/>
        </p:nvPicPr>
        <p:blipFill>
          <a:blip r:embed="rId3"/>
          <a:stretch>
            <a:fillRect/>
          </a:stretch>
        </p:blipFill>
        <p:spPr>
          <a:xfrm>
            <a:off x="2109822" y="1680898"/>
            <a:ext cx="7972355" cy="4460723"/>
          </a:xfrm>
          <a:prstGeom prst="rect">
            <a:avLst/>
          </a:prstGeom>
        </p:spPr>
      </p:pic>
    </p:spTree>
    <p:extLst>
      <p:ext uri="{BB962C8B-B14F-4D97-AF65-F5344CB8AC3E}">
        <p14:creationId xmlns:p14="http://schemas.microsoft.com/office/powerpoint/2010/main" val="4170727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EDB3F4B-9F9A-41EE-0983-1E274BEFBCA3}"/>
              </a:ext>
            </a:extLst>
          </p:cNvPr>
          <p:cNvSpPr/>
          <p:nvPr/>
        </p:nvSpPr>
        <p:spPr>
          <a:xfrm>
            <a:off x="1640279" y="1454091"/>
            <a:ext cx="8736173" cy="485526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Introduction to AI</a:t>
            </a:r>
            <a:endParaRPr lang="en-US" dirty="0"/>
          </a:p>
        </p:txBody>
      </p:sp>
      <p:pic>
        <p:nvPicPr>
          <p:cNvPr id="4" name="Picture 3">
            <a:extLst>
              <a:ext uri="{FF2B5EF4-FFF2-40B4-BE49-F238E27FC236}">
                <a16:creationId xmlns:a16="http://schemas.microsoft.com/office/drawing/2014/main" id="{4CB414D1-CBC7-C007-14E1-B3F9BFDDCAB8}"/>
              </a:ext>
            </a:extLst>
          </p:cNvPr>
          <p:cNvPicPr>
            <a:picLocks noChangeAspect="1"/>
          </p:cNvPicPr>
          <p:nvPr/>
        </p:nvPicPr>
        <p:blipFill>
          <a:blip r:embed="rId3"/>
          <a:stretch>
            <a:fillRect/>
          </a:stretch>
        </p:blipFill>
        <p:spPr>
          <a:xfrm>
            <a:off x="1640279" y="1454091"/>
            <a:ext cx="8911441" cy="5004067"/>
          </a:xfrm>
          <a:prstGeom prst="rect">
            <a:avLst/>
          </a:prstGeom>
        </p:spPr>
      </p:pic>
    </p:spTree>
    <p:extLst>
      <p:ext uri="{BB962C8B-B14F-4D97-AF65-F5344CB8AC3E}">
        <p14:creationId xmlns:p14="http://schemas.microsoft.com/office/powerpoint/2010/main" val="1116589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The Functionalities and Applications of AI</a:t>
            </a:r>
            <a:endParaRPr lang="en-US" dirty="0"/>
          </a:p>
        </p:txBody>
      </p:sp>
      <p:pic>
        <p:nvPicPr>
          <p:cNvPr id="3" name="Picture 2">
            <a:extLst>
              <a:ext uri="{FF2B5EF4-FFF2-40B4-BE49-F238E27FC236}">
                <a16:creationId xmlns:a16="http://schemas.microsoft.com/office/drawing/2014/main" id="{CE22D54F-E29E-4665-AF6B-7B863E2F97A9}"/>
              </a:ext>
            </a:extLst>
          </p:cNvPr>
          <p:cNvPicPr>
            <a:picLocks noChangeAspect="1"/>
          </p:cNvPicPr>
          <p:nvPr/>
        </p:nvPicPr>
        <p:blipFill>
          <a:blip r:embed="rId3"/>
          <a:stretch>
            <a:fillRect/>
          </a:stretch>
        </p:blipFill>
        <p:spPr>
          <a:xfrm>
            <a:off x="2567437" y="1335717"/>
            <a:ext cx="7057126" cy="5243987"/>
          </a:xfrm>
          <a:prstGeom prst="rect">
            <a:avLst/>
          </a:prstGeom>
        </p:spPr>
      </p:pic>
    </p:spTree>
    <p:extLst>
      <p:ext uri="{BB962C8B-B14F-4D97-AF65-F5344CB8AC3E}">
        <p14:creationId xmlns:p14="http://schemas.microsoft.com/office/powerpoint/2010/main" val="2027807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Major Goals of AI</a:t>
            </a:r>
            <a:endParaRPr lang="en-US" dirty="0"/>
          </a:p>
        </p:txBody>
      </p:sp>
      <p:pic>
        <p:nvPicPr>
          <p:cNvPr id="4" name="Picture 3">
            <a:extLst>
              <a:ext uri="{FF2B5EF4-FFF2-40B4-BE49-F238E27FC236}">
                <a16:creationId xmlns:a16="http://schemas.microsoft.com/office/drawing/2014/main" id="{4BCC60AF-D415-A9A9-0B9D-4E7767A198A7}"/>
              </a:ext>
            </a:extLst>
          </p:cNvPr>
          <p:cNvPicPr>
            <a:picLocks noChangeAspect="1"/>
          </p:cNvPicPr>
          <p:nvPr/>
        </p:nvPicPr>
        <p:blipFill>
          <a:blip r:embed="rId2"/>
          <a:stretch>
            <a:fillRect/>
          </a:stretch>
        </p:blipFill>
        <p:spPr>
          <a:xfrm>
            <a:off x="1974747" y="1389720"/>
            <a:ext cx="8242506" cy="4999153"/>
          </a:xfrm>
          <a:prstGeom prst="rect">
            <a:avLst/>
          </a:prstGeom>
        </p:spPr>
      </p:pic>
    </p:spTree>
    <p:extLst>
      <p:ext uri="{BB962C8B-B14F-4D97-AF65-F5344CB8AC3E}">
        <p14:creationId xmlns:p14="http://schemas.microsoft.com/office/powerpoint/2010/main" val="603179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Artificial Intelligence:</a:t>
            </a:r>
            <a:endParaRPr lang="en-US" dirty="0"/>
          </a:p>
        </p:txBody>
      </p:sp>
      <p:pic>
        <p:nvPicPr>
          <p:cNvPr id="5" name="Picture 4">
            <a:extLst>
              <a:ext uri="{FF2B5EF4-FFF2-40B4-BE49-F238E27FC236}">
                <a16:creationId xmlns:a16="http://schemas.microsoft.com/office/drawing/2014/main" id="{F60DFD64-FC02-B09D-BAEE-342BACA8FBAE}"/>
              </a:ext>
            </a:extLst>
          </p:cNvPr>
          <p:cNvPicPr>
            <a:picLocks noChangeAspect="1"/>
          </p:cNvPicPr>
          <p:nvPr/>
        </p:nvPicPr>
        <p:blipFill>
          <a:blip r:embed="rId2"/>
          <a:stretch>
            <a:fillRect/>
          </a:stretch>
        </p:blipFill>
        <p:spPr>
          <a:xfrm>
            <a:off x="1759943" y="1496807"/>
            <a:ext cx="8358988" cy="4585940"/>
          </a:xfrm>
          <a:prstGeom prst="rect">
            <a:avLst/>
          </a:prstGeom>
        </p:spPr>
      </p:pic>
    </p:spTree>
    <p:extLst>
      <p:ext uri="{BB962C8B-B14F-4D97-AF65-F5344CB8AC3E}">
        <p14:creationId xmlns:p14="http://schemas.microsoft.com/office/powerpoint/2010/main" val="1999176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8326E1-0BFC-88A7-4F9A-634C6248F46E}"/>
              </a:ext>
            </a:extLst>
          </p:cNvPr>
          <p:cNvSpPr/>
          <p:nvPr/>
        </p:nvSpPr>
        <p:spPr>
          <a:xfrm>
            <a:off x="1719470" y="1540565"/>
            <a:ext cx="8458200" cy="476879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Benefits of AI</a:t>
            </a:r>
            <a:r>
              <a:rPr lang="ar-EG" b="1" i="0" kern="1200" dirty="0">
                <a:effectLst/>
              </a:rPr>
              <a:t>  </a:t>
            </a:r>
            <a:endParaRPr lang="en-US" dirty="0"/>
          </a:p>
        </p:txBody>
      </p:sp>
      <p:pic>
        <p:nvPicPr>
          <p:cNvPr id="3" name="Picture 2">
            <a:extLst>
              <a:ext uri="{FF2B5EF4-FFF2-40B4-BE49-F238E27FC236}">
                <a16:creationId xmlns:a16="http://schemas.microsoft.com/office/drawing/2014/main" id="{09C4AFB7-9970-2328-0F66-D9D61D92294E}"/>
              </a:ext>
            </a:extLst>
          </p:cNvPr>
          <p:cNvPicPr>
            <a:picLocks noChangeAspect="1"/>
          </p:cNvPicPr>
          <p:nvPr/>
        </p:nvPicPr>
        <p:blipFill>
          <a:blip r:embed="rId2"/>
          <a:stretch>
            <a:fillRect/>
          </a:stretch>
        </p:blipFill>
        <p:spPr>
          <a:xfrm>
            <a:off x="1735880" y="1535778"/>
            <a:ext cx="8407113" cy="4773582"/>
          </a:xfrm>
          <a:prstGeom prst="rect">
            <a:avLst/>
          </a:prstGeom>
        </p:spPr>
      </p:pic>
    </p:spTree>
    <p:extLst>
      <p:ext uri="{BB962C8B-B14F-4D97-AF65-F5344CB8AC3E}">
        <p14:creationId xmlns:p14="http://schemas.microsoft.com/office/powerpoint/2010/main" val="38826284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9ED9C4-448C-57E4-87FD-DA413023068C}"/>
              </a:ext>
            </a:extLst>
          </p:cNvPr>
          <p:cNvSpPr/>
          <p:nvPr/>
        </p:nvSpPr>
        <p:spPr>
          <a:xfrm>
            <a:off x="2067339" y="1680898"/>
            <a:ext cx="8150963" cy="4789476"/>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Examples of A I Benefits</a:t>
            </a:r>
            <a:endParaRPr lang="en-US" dirty="0"/>
          </a:p>
        </p:txBody>
      </p:sp>
      <p:pic>
        <p:nvPicPr>
          <p:cNvPr id="5" name="Picture 4">
            <a:extLst>
              <a:ext uri="{FF2B5EF4-FFF2-40B4-BE49-F238E27FC236}">
                <a16:creationId xmlns:a16="http://schemas.microsoft.com/office/drawing/2014/main" id="{6A6EA4F0-FF7F-D2FE-4FF1-80B8125D3253}"/>
              </a:ext>
            </a:extLst>
          </p:cNvPr>
          <p:cNvPicPr>
            <a:picLocks noChangeAspect="1"/>
          </p:cNvPicPr>
          <p:nvPr/>
        </p:nvPicPr>
        <p:blipFill>
          <a:blip r:embed="rId2"/>
          <a:stretch>
            <a:fillRect/>
          </a:stretch>
        </p:blipFill>
        <p:spPr>
          <a:xfrm>
            <a:off x="1973698" y="1680898"/>
            <a:ext cx="8244604" cy="5049419"/>
          </a:xfrm>
          <a:prstGeom prst="rect">
            <a:avLst/>
          </a:prstGeom>
        </p:spPr>
      </p:pic>
    </p:spTree>
    <p:extLst>
      <p:ext uri="{BB962C8B-B14F-4D97-AF65-F5344CB8AC3E}">
        <p14:creationId xmlns:p14="http://schemas.microsoft.com/office/powerpoint/2010/main" val="1231014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D716FB2-390E-DF7F-D299-9DE85731BD88}"/>
              </a:ext>
            </a:extLst>
          </p:cNvPr>
          <p:cNvSpPr/>
          <p:nvPr/>
        </p:nvSpPr>
        <p:spPr>
          <a:xfrm>
            <a:off x="1272209" y="1433420"/>
            <a:ext cx="9407961" cy="511646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Examples of A I Benefits (2)</a:t>
            </a:r>
            <a:endParaRPr lang="en-US" dirty="0"/>
          </a:p>
        </p:txBody>
      </p:sp>
      <p:pic>
        <p:nvPicPr>
          <p:cNvPr id="7" name="Picture 6">
            <a:extLst>
              <a:ext uri="{FF2B5EF4-FFF2-40B4-BE49-F238E27FC236}">
                <a16:creationId xmlns:a16="http://schemas.microsoft.com/office/drawing/2014/main" id="{E0DCEAF0-A468-C842-A7D1-F6E2CE51F812}"/>
              </a:ext>
            </a:extLst>
          </p:cNvPr>
          <p:cNvPicPr>
            <a:picLocks noChangeAspect="1"/>
          </p:cNvPicPr>
          <p:nvPr/>
        </p:nvPicPr>
        <p:blipFill>
          <a:blip r:embed="rId2"/>
          <a:stretch>
            <a:fillRect/>
          </a:stretch>
        </p:blipFill>
        <p:spPr>
          <a:xfrm>
            <a:off x="1198704" y="1433420"/>
            <a:ext cx="9481466" cy="5195980"/>
          </a:xfrm>
          <a:prstGeom prst="rect">
            <a:avLst/>
          </a:prstGeom>
        </p:spPr>
      </p:pic>
    </p:spTree>
    <p:extLst>
      <p:ext uri="{BB962C8B-B14F-4D97-AF65-F5344CB8AC3E}">
        <p14:creationId xmlns:p14="http://schemas.microsoft.com/office/powerpoint/2010/main" val="3012005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4C095-589C-48EE-40DC-4B36436CAF55}"/>
              </a:ext>
            </a:extLst>
          </p:cNvPr>
          <p:cNvSpPr/>
          <p:nvPr/>
        </p:nvSpPr>
        <p:spPr>
          <a:xfrm>
            <a:off x="1789363" y="1440310"/>
            <a:ext cx="8613273" cy="49516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Limitations of AI:</a:t>
            </a:r>
            <a:endParaRPr lang="en-US" dirty="0"/>
          </a:p>
        </p:txBody>
      </p:sp>
      <p:pic>
        <p:nvPicPr>
          <p:cNvPr id="4" name="Picture 3">
            <a:extLst>
              <a:ext uri="{FF2B5EF4-FFF2-40B4-BE49-F238E27FC236}">
                <a16:creationId xmlns:a16="http://schemas.microsoft.com/office/drawing/2014/main" id="{55535A7F-32E9-56AE-4749-629F2443EEFC}"/>
              </a:ext>
            </a:extLst>
          </p:cNvPr>
          <p:cNvPicPr>
            <a:picLocks noChangeAspect="1"/>
          </p:cNvPicPr>
          <p:nvPr/>
        </p:nvPicPr>
        <p:blipFill>
          <a:blip r:embed="rId2"/>
          <a:stretch>
            <a:fillRect/>
          </a:stretch>
        </p:blipFill>
        <p:spPr>
          <a:xfrm>
            <a:off x="1819180" y="1460188"/>
            <a:ext cx="8613273" cy="4951655"/>
          </a:xfrm>
          <a:prstGeom prst="rect">
            <a:avLst/>
          </a:prstGeom>
        </p:spPr>
      </p:pic>
    </p:spTree>
    <p:extLst>
      <p:ext uri="{BB962C8B-B14F-4D97-AF65-F5344CB8AC3E}">
        <p14:creationId xmlns:p14="http://schemas.microsoft.com/office/powerpoint/2010/main" val="16415649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Some limitations of A I Machines</a:t>
            </a:r>
            <a:endParaRPr lang="en-US" dirty="0"/>
          </a:p>
        </p:txBody>
      </p:sp>
      <p:pic>
        <p:nvPicPr>
          <p:cNvPr id="3" name="Picture 2">
            <a:extLst>
              <a:ext uri="{FF2B5EF4-FFF2-40B4-BE49-F238E27FC236}">
                <a16:creationId xmlns:a16="http://schemas.microsoft.com/office/drawing/2014/main" id="{064E7510-4EAC-7C51-489F-2BE1ED475B23}"/>
              </a:ext>
            </a:extLst>
          </p:cNvPr>
          <p:cNvPicPr>
            <a:picLocks noChangeAspect="1"/>
          </p:cNvPicPr>
          <p:nvPr/>
        </p:nvPicPr>
        <p:blipFill>
          <a:blip r:embed="rId2"/>
          <a:stretch>
            <a:fillRect/>
          </a:stretch>
        </p:blipFill>
        <p:spPr>
          <a:xfrm>
            <a:off x="1693205" y="1464677"/>
            <a:ext cx="8492464" cy="5041829"/>
          </a:xfrm>
          <a:prstGeom prst="rect">
            <a:avLst/>
          </a:prstGeom>
        </p:spPr>
      </p:pic>
    </p:spTree>
    <p:extLst>
      <p:ext uri="{BB962C8B-B14F-4D97-AF65-F5344CB8AC3E}">
        <p14:creationId xmlns:p14="http://schemas.microsoft.com/office/powerpoint/2010/main" val="6667086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43CDDE-393C-8322-9B12-F2BE0D1E1432}"/>
              </a:ext>
            </a:extLst>
          </p:cNvPr>
          <p:cNvSpPr/>
          <p:nvPr/>
        </p:nvSpPr>
        <p:spPr>
          <a:xfrm>
            <a:off x="1914939" y="1272507"/>
            <a:ext cx="8362122" cy="524756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Chapter Summary: Key Takeaways</a:t>
            </a:r>
            <a:endParaRPr lang="en-US" dirty="0"/>
          </a:p>
        </p:txBody>
      </p:sp>
      <p:pic>
        <p:nvPicPr>
          <p:cNvPr id="4" name="Picture 3">
            <a:extLst>
              <a:ext uri="{FF2B5EF4-FFF2-40B4-BE49-F238E27FC236}">
                <a16:creationId xmlns:a16="http://schemas.microsoft.com/office/drawing/2014/main" id="{DD185264-02DD-EE9B-E25D-28282C98AB2B}"/>
              </a:ext>
            </a:extLst>
          </p:cNvPr>
          <p:cNvPicPr>
            <a:picLocks noChangeAspect="1"/>
          </p:cNvPicPr>
          <p:nvPr/>
        </p:nvPicPr>
        <p:blipFill>
          <a:blip r:embed="rId2"/>
          <a:stretch>
            <a:fillRect/>
          </a:stretch>
        </p:blipFill>
        <p:spPr>
          <a:xfrm>
            <a:off x="1810140" y="1272507"/>
            <a:ext cx="8571719" cy="5346655"/>
          </a:xfrm>
          <a:prstGeom prst="rect">
            <a:avLst/>
          </a:prstGeom>
        </p:spPr>
      </p:pic>
    </p:spTree>
    <p:extLst>
      <p:ext uri="{BB962C8B-B14F-4D97-AF65-F5344CB8AC3E}">
        <p14:creationId xmlns:p14="http://schemas.microsoft.com/office/powerpoint/2010/main" val="8000520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b="1" i="0" kern="1200" dirty="0">
                <a:effectLst/>
              </a:rPr>
              <a:t>Discussion</a:t>
            </a:r>
            <a:endParaRPr lang="en-US" dirty="0"/>
          </a:p>
        </p:txBody>
      </p:sp>
      <p:sp>
        <p:nvSpPr>
          <p:cNvPr id="9" name="TextBox 8">
            <a:extLst>
              <a:ext uri="{FF2B5EF4-FFF2-40B4-BE49-F238E27FC236}">
                <a16:creationId xmlns:a16="http://schemas.microsoft.com/office/drawing/2014/main" id="{49089CFE-EC2B-77B8-FC04-FB77C6C455BB}"/>
              </a:ext>
            </a:extLst>
          </p:cNvPr>
          <p:cNvSpPr txBox="1"/>
          <p:nvPr/>
        </p:nvSpPr>
        <p:spPr>
          <a:xfrm>
            <a:off x="998343" y="2047143"/>
            <a:ext cx="9882188" cy="3797065"/>
          </a:xfrm>
          <a:prstGeom prst="rect">
            <a:avLst/>
          </a:prstGeom>
          <a:noFill/>
        </p:spPr>
        <p:txBody>
          <a:bodyPr wrap="square">
            <a:spAutoFit/>
          </a:bodyPr>
          <a:lstStyle/>
          <a:p>
            <a:pPr marL="457200" marR="0" indent="-457200">
              <a:lnSpc>
                <a:spcPct val="125000"/>
              </a:lnSpc>
              <a:spcBef>
                <a:spcPts val="1200"/>
              </a:spcBef>
              <a:spcAft>
                <a:spcPts val="800"/>
              </a:spcAft>
              <a:buFont typeface="+mj-lt"/>
              <a:buAutoNum type="arabicPeriod"/>
            </a:pPr>
            <a:r>
              <a:rPr lang="en-US" sz="2800" dirty="0">
                <a:solidFill>
                  <a:schemeClr val="bg1"/>
                </a:solidFill>
                <a:effectLst/>
                <a:latin typeface="Calibri" panose="020F0502020204030204" pitchFamily="34" charset="0"/>
                <a:ea typeface="Calibri" panose="020F0502020204030204" pitchFamily="34" charset="0"/>
              </a:rPr>
              <a:t>Define cloud computing and its significance in today's digital landscape.</a:t>
            </a:r>
          </a:p>
          <a:p>
            <a:pPr marL="457200" marR="0" indent="-457200">
              <a:lnSpc>
                <a:spcPct val="125000"/>
              </a:lnSpc>
              <a:spcBef>
                <a:spcPts val="1200"/>
              </a:spcBef>
              <a:spcAft>
                <a:spcPts val="800"/>
              </a:spcAft>
              <a:buFont typeface="+mj-lt"/>
              <a:buAutoNum type="arabicPeriod"/>
            </a:pPr>
            <a:r>
              <a:rPr lang="en-US" sz="2800" dirty="0">
                <a:solidFill>
                  <a:schemeClr val="bg1"/>
                </a:solidFill>
                <a:effectLst/>
                <a:latin typeface="Calibri" panose="020F0502020204030204" pitchFamily="34" charset="0"/>
                <a:ea typeface="Calibri" panose="020F0502020204030204" pitchFamily="34" charset="0"/>
              </a:rPr>
              <a:t>Explain the concept of Edge Computing and its components. Why is it essential in the age of Big Data and IoT?</a:t>
            </a:r>
          </a:p>
          <a:p>
            <a:pPr marL="457200" marR="0" indent="-457200">
              <a:lnSpc>
                <a:spcPct val="125000"/>
              </a:lnSpc>
              <a:spcBef>
                <a:spcPts val="1200"/>
              </a:spcBef>
              <a:spcAft>
                <a:spcPts val="800"/>
              </a:spcAft>
              <a:buFont typeface="+mj-lt"/>
              <a:buAutoNum type="arabicPeriod"/>
            </a:pPr>
            <a:r>
              <a:rPr lang="en-US" sz="2800" dirty="0">
                <a:solidFill>
                  <a:schemeClr val="bg1"/>
                </a:solidFill>
                <a:effectLst/>
                <a:latin typeface="Calibri" panose="020F0502020204030204" pitchFamily="34" charset="0"/>
                <a:ea typeface="Calibri" panose="020F0502020204030204" pitchFamily="34" charset="0"/>
              </a:rPr>
              <a:t>Provide an overview of Artificial Intelligence (AI) and its primary goals. How does AI differ from traditional computing?</a:t>
            </a:r>
          </a:p>
        </p:txBody>
      </p:sp>
    </p:spTree>
    <p:extLst>
      <p:ext uri="{BB962C8B-B14F-4D97-AF65-F5344CB8AC3E}">
        <p14:creationId xmlns:p14="http://schemas.microsoft.com/office/powerpoint/2010/main" val="41940789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2342</TotalTime>
  <Words>2444</Words>
  <Application>Microsoft Office PowerPoint</Application>
  <PresentationFormat>Widescreen</PresentationFormat>
  <Paragraphs>238</Paragraphs>
  <Slides>48</Slides>
  <Notes>36</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48</vt:i4>
      </vt:variant>
    </vt:vector>
  </HeadingPairs>
  <TitlesOfParts>
    <vt:vector size="56" baseType="lpstr">
      <vt:lpstr>Arial</vt:lpstr>
      <vt:lpstr>Calibri</vt:lpstr>
      <vt:lpstr>Calibri Light</vt:lpstr>
      <vt:lpstr>Söhne</vt:lpstr>
      <vt:lpstr>Times New Roman</vt:lpstr>
      <vt:lpstr>VanillaVTI</vt:lpstr>
      <vt:lpstr>Office Theme</vt:lpstr>
      <vt:lpstr>Office Theme</vt:lpstr>
      <vt:lpstr>PowerPoint Presentation</vt:lpstr>
      <vt:lpstr>PowerPoint Presentation</vt:lpstr>
      <vt:lpstr>Chapter 1 Discussion Questions</vt:lpstr>
      <vt:lpstr>Chapter 1 Discussion Questions</vt:lpstr>
      <vt:lpstr>Chapter 1 Discussion Questions</vt:lpstr>
      <vt:lpstr>Objectives</vt:lpstr>
      <vt:lpstr>Objectives</vt:lpstr>
      <vt:lpstr>Cloud Computing</vt:lpstr>
      <vt:lpstr>Characteristics of Cloud Computing</vt:lpstr>
      <vt:lpstr>Cloud Deployment Models</vt:lpstr>
      <vt:lpstr>Cloud Deployment Models</vt:lpstr>
      <vt:lpstr>Cloud Deployment Models</vt:lpstr>
      <vt:lpstr>Cloud Deployment Models</vt:lpstr>
      <vt:lpstr>Cloud Deployment Models</vt:lpstr>
      <vt:lpstr>Cloud Deployment Models</vt:lpstr>
      <vt:lpstr>Service Models</vt:lpstr>
      <vt:lpstr>Service Models</vt:lpstr>
      <vt:lpstr>Benefits of Cloud</vt:lpstr>
      <vt:lpstr>Common Cloud Computing Use Cases</vt:lpstr>
      <vt:lpstr>Cloud Architecture</vt:lpstr>
      <vt:lpstr>Cloud Architecture</vt:lpstr>
      <vt:lpstr>Cont…</vt:lpstr>
      <vt:lpstr>Cloud Architecture Best Practices</vt:lpstr>
      <vt:lpstr>Cloud Architecture Best Practices</vt:lpstr>
      <vt:lpstr>Conclusion</vt:lpstr>
      <vt:lpstr>Remember</vt:lpstr>
      <vt:lpstr>Edge Computing</vt:lpstr>
      <vt:lpstr>Components of Edge Computing:</vt:lpstr>
      <vt:lpstr>Requirements for Edge Computing:</vt:lpstr>
      <vt:lpstr>Cloud Computing versus Edge Computing:</vt:lpstr>
      <vt:lpstr>What is Big Data?</vt:lpstr>
      <vt:lpstr>Types of Big Data</vt:lpstr>
      <vt:lpstr>A Big Data Platform must:</vt:lpstr>
      <vt:lpstr>A Big Data Platform must:  (2)</vt:lpstr>
      <vt:lpstr>Five Characteristics of Big Data</vt:lpstr>
      <vt:lpstr>Five Characteristics of Big Data (2)</vt:lpstr>
      <vt:lpstr>Introduction to AI</vt:lpstr>
      <vt:lpstr>The Functionalities and Applications of AI</vt:lpstr>
      <vt:lpstr>Major Goals of AI</vt:lpstr>
      <vt:lpstr>Artificial Intelligence:</vt:lpstr>
      <vt:lpstr>Benefits of AI  </vt:lpstr>
      <vt:lpstr>Examples of A I Benefits</vt:lpstr>
      <vt:lpstr>Examples of A I Benefits (2)</vt:lpstr>
      <vt:lpstr>Limitations of AI:</vt:lpstr>
      <vt:lpstr>Some limitations of A I Machines</vt:lpstr>
      <vt:lpstr>Chapter Summary: Key Takeaways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24</cp:revision>
  <dcterms:created xsi:type="dcterms:W3CDTF">2023-09-15T16:04:41Z</dcterms:created>
  <dcterms:modified xsi:type="dcterms:W3CDTF">2023-10-08T19:26:06Z</dcterms:modified>
</cp:coreProperties>
</file>