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ppt/slides/slide3.xml" ContentType="application/vnd.openxmlformats-officedocument.presentationml.slide+xml"/>
  <Override PartName="/ppt/slides/slide4.xml" ContentType="application/vnd.openxmlformats-officedocument.presentationml.slide+xml"/>
  <Override PartName="/ppt/slides/slide9.xml" ContentType="application/vnd.openxmlformats-officedocument.presentationml.slide+xml"/>
  <Override PartName="/ppt/slides/slide8.xml" ContentType="application/vnd.openxmlformats-officedocument.presentationml.slide+xml"/>
  <Override PartName="/ppt/slides/slide1.xml" ContentType="application/vnd.openxmlformats-officedocument.presentationml.slide+xml"/>
  <Override PartName="/ppt/slides/slide2.xml" ContentType="application/vnd.openxmlformats-officedocument.presentationml.slide+xml"/>
  <Override PartName="/ppt/slides/slide7.xml" ContentType="application/vnd.openxmlformats-officedocument.presentationml.slide+xml"/>
  <Override PartName="/ppt/slides/slide6.xml" ContentType="application/vnd.openxmlformats-officedocument.presentationml.slide+xml"/>
  <Override PartName="/ppt/slides/slide5.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17.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8.xml" ContentType="application/vnd.openxmlformats-officedocument.presentationml.slide+xml"/>
  <Override PartName="/ppt/slides/slide14.xml" ContentType="application/vnd.openxmlformats-officedocument.presentationml.slide+xml"/>
  <Override PartName="/ppt/slides/slide16.xml" ContentType="application/vnd.openxmlformats-officedocument.presentationml.slide+xml"/>
  <Override PartName="/ppt/slides/slide15.xml" ContentType="application/vnd.openxmlformats-officedocument.presentationml.slide+xml"/>
  <Override PartName="/ppt/notesSlides/notesSlide12.xml" ContentType="application/vnd.openxmlformats-officedocument.presentationml.notesSlide+xml"/>
  <Override PartName="/ppt/notesSlides/notesSlide11.xml" ContentType="application/vnd.openxmlformats-officedocument.presentationml.notesSlide+xml"/>
  <Override PartName="/ppt/notesSlides/notesSlide10.xml" ContentType="application/vnd.openxmlformats-officedocument.presentationml.notesSlide+xml"/>
  <Override PartName="/ppt/notesSlides/notesSlide8.xml" ContentType="application/vnd.openxmlformats-officedocument.presentationml.notesSlide+xml"/>
  <Override PartName="/ppt/notesSlides/notesSlide14.xml" ContentType="application/vnd.openxmlformats-officedocument.presentationml.notesSlide+xml"/>
  <Override PartName="/ppt/notesSlides/notesSlide9.xml" ContentType="application/vnd.openxmlformats-officedocument.presentationml.notesSlide+xml"/>
  <Override PartName="/ppt/notesSlides/notesSlide15.xml" ContentType="application/vnd.openxmlformats-officedocument.presentationml.notesSlide+xml"/>
  <Override PartName="/ppt/notesSlides/notesSlide13.xml" ContentType="application/vnd.openxmlformats-officedocument.presentationml.notesSlide+xml"/>
  <Override PartName="/ppt/slideLayouts/slideLayout1.xml" ContentType="application/vnd.openxmlformats-officedocument.presentationml.slideLayout+xml"/>
  <Override PartName="/ppt/notesSlides/notesSlide2.xml" ContentType="application/vnd.openxmlformats-officedocument.presentationml.notesSlide+xml"/>
  <Override PartName="/ppt/notesSlides/notesSlide1.xml" ContentType="application/vnd.openxmlformats-officedocument.presentationml.notesSlide+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Masters/slideMaster1.xml" ContentType="application/vnd.openxmlformats-officedocument.presentationml.slideMaster+xml"/>
  <Override PartName="/ppt/notesSlides/notesSlide3.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4.xml" ContentType="application/vnd.openxmlformats-officedocument.presentationml.notesSlide+xml"/>
  <Override PartName="/ppt/theme/theme1.xml" ContentType="application/vnd.openxmlformats-officedocument.theme+xml"/>
  <Override PartName="/ppt/theme/theme2.xml" ContentType="application/vnd.openxmlformats-officedocument.theme+xml"/>
  <Override PartName="/ppt/charts/chart2.xml" ContentType="application/vnd.openxmlformats-officedocument.drawingml.chart+xml"/>
  <Override PartName="/ppt/charts/chart1.xml" ContentType="application/vnd.openxmlformats-officedocument.drawingml.chart+xml"/>
  <Override PartName="/ppt/notesMasters/notesMaster1.xml" ContentType="application/vnd.openxmlformats-officedocument.presentationml.notesMaster+xml"/>
  <Override PartName="/ppt/viewProps.xml" ContentType="application/vnd.openxmlformats-officedocument.presentationml.viewProps+xml"/>
  <Override PartName="/ppt/tableStyles.xml" ContentType="application/vnd.openxmlformats-officedocument.presentationml.tableStyles+xml"/>
  <Override PartName="/ppt/presProps.xml" ContentType="application/vnd.openxmlformats-officedocument.presentationml.presProp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22"/>
  </p:notesMasterIdLst>
  <p:sldIdLst>
    <p:sldId id="279" r:id="rId2"/>
    <p:sldId id="285" r:id="rId3"/>
    <p:sldId id="287" r:id="rId4"/>
    <p:sldId id="288" r:id="rId5"/>
    <p:sldId id="289" r:id="rId6"/>
    <p:sldId id="290" r:id="rId7"/>
    <p:sldId id="261" r:id="rId8"/>
    <p:sldId id="262" r:id="rId9"/>
    <p:sldId id="263" r:id="rId10"/>
    <p:sldId id="264" r:id="rId11"/>
    <p:sldId id="265" r:id="rId12"/>
    <p:sldId id="266" r:id="rId13"/>
    <p:sldId id="267" r:id="rId14"/>
    <p:sldId id="269" r:id="rId15"/>
    <p:sldId id="270" r:id="rId16"/>
    <p:sldId id="271" r:id="rId17"/>
    <p:sldId id="272" r:id="rId18"/>
    <p:sldId id="274" r:id="rId19"/>
    <p:sldId id="280" r:id="rId20"/>
    <p:sldId id="282" r:id="rId21"/>
  </p:sldIdLst>
  <p:sldSz cx="12192000" cy="6858000"/>
  <p:notesSz cx="6858000" cy="12192000"/>
  <p:defaultTex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11"/>
    <p:restoredTop sz="94610"/>
  </p:normalViewPr>
  <p:slideViewPr>
    <p:cSldViewPr snapToGrid="0" snapToObjects="1">
      <p:cViewPr varScale="1">
        <p:scale>
          <a:sx n="87" d="100"/>
          <a:sy n="87" d="100"/>
        </p:scale>
        <p:origin x="499" y="5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customXml" Target="../customXml/item3.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28" Type="http://schemas.openxmlformats.org/officeDocument/2006/relationships/customXml" Target="../customXml/item2.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 Id="rId27" Type="http://schemas.openxmlformats.org/officeDocument/2006/relationships/customXml" Target="../customXml/item1.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1"/>
  <c:style val="2"/>
  <c:chart>
    <c:title>
      <c:tx>
        <c:rich>
          <a:bodyPr/>
          <a:lstStyle/>
          <a:p>
            <a:pPr>
              <a:defRPr sz="1300" b="0" i="0" u="none" strike="noStrike">
                <a:solidFill>
                  <a:srgbClr val="0A1628"/>
                </a:solidFill>
                <a:latin typeface="Georgia"/>
              </a:defRPr>
            </a:pPr>
            <a:r>
              <a:rPr lang="en-US" sz="1300" b="0" i="0" u="none" strike="noStrike">
                <a:solidFill>
                  <a:srgbClr val="0A1628"/>
                </a:solidFill>
                <a:latin typeface="Georgia"/>
              </a:rPr>
              <a:t>Global REIT Market Share (illustrative)</a:t>
            </a:r>
          </a:p>
        </c:rich>
      </c:tx>
      <c:overlay val="0"/>
    </c:title>
    <c:autoTitleDeleted val="0"/>
    <c:plotArea>
      <c:layout/>
      <c:doughnutChart>
        <c:varyColors val="1"/>
        <c:ser>
          <c:idx val="0"/>
          <c:order val="0"/>
          <c:tx>
            <c:strRef>
              <c:f>Sheet1!$B$1</c:f>
              <c:strCache>
                <c:ptCount val="1"/>
                <c:pt idx="0">
                  <c:v>Global REIT Market Share</c:v>
                </c:pt>
              </c:strCache>
            </c:strRef>
          </c:tx>
          <c:spPr>
            <a:solidFill>
              <a:schemeClr val="accent1"/>
            </a:solidFill>
            <a:ln w="9525" cap="flat">
              <a:solidFill>
                <a:srgbClr val="F9F9F9"/>
              </a:solidFill>
              <a:prstDash val="solid"/>
              <a:round/>
            </a:ln>
            <a:effectLst/>
          </c:spPr>
          <c:dPt>
            <c:idx val="0"/>
            <c:bubble3D val="0"/>
            <c:spPr>
              <a:solidFill>
                <a:srgbClr val="0A1628"/>
              </a:solidFill>
              <a:effectLst/>
            </c:spPr>
            <c:extLst>
              <c:ext xmlns:c16="http://schemas.microsoft.com/office/drawing/2014/chart" uri="{C3380CC4-5D6E-409C-BE32-E72D297353CC}">
                <c16:uniqueId val="{00000001-E333-424B-A692-6F8E215C2E3D}"/>
              </c:ext>
            </c:extLst>
          </c:dPt>
          <c:dPt>
            <c:idx val="1"/>
            <c:bubble3D val="0"/>
            <c:spPr>
              <a:solidFill>
                <a:srgbClr val="C9952D"/>
              </a:solidFill>
              <a:effectLst/>
            </c:spPr>
            <c:extLst>
              <c:ext xmlns:c16="http://schemas.microsoft.com/office/drawing/2014/chart" uri="{C3380CC4-5D6E-409C-BE32-E72D297353CC}">
                <c16:uniqueId val="{00000003-E333-424B-A692-6F8E215C2E3D}"/>
              </c:ext>
            </c:extLst>
          </c:dPt>
          <c:dPt>
            <c:idx val="2"/>
            <c:bubble3D val="0"/>
            <c:spPr>
              <a:solidFill>
                <a:srgbClr val="1A3358"/>
              </a:solidFill>
              <a:effectLst/>
            </c:spPr>
            <c:extLst>
              <c:ext xmlns:c16="http://schemas.microsoft.com/office/drawing/2014/chart" uri="{C3380CC4-5D6E-409C-BE32-E72D297353CC}">
                <c16:uniqueId val="{00000005-E333-424B-A692-6F8E215C2E3D}"/>
              </c:ext>
            </c:extLst>
          </c:dPt>
          <c:dPt>
            <c:idx val="3"/>
            <c:bubble3D val="0"/>
            <c:spPr>
              <a:solidFill>
                <a:srgbClr val="F4C95D"/>
              </a:solidFill>
              <a:effectLst/>
            </c:spPr>
            <c:extLst>
              <c:ext xmlns:c16="http://schemas.microsoft.com/office/drawing/2014/chart" uri="{C3380CC4-5D6E-409C-BE32-E72D297353CC}">
                <c16:uniqueId val="{00000007-E333-424B-A692-6F8E215C2E3D}"/>
              </c:ext>
            </c:extLst>
          </c:dPt>
          <c:dLbls>
            <c:dLbl>
              <c:idx val="0"/>
              <c:numFmt formatCode="0%" sourceLinked="0"/>
              <c:spPr/>
              <c:txPr>
                <a:bodyPr/>
                <a:lstStyle/>
                <a:p>
                  <a:pPr>
                    <a:defRPr sz="1000" b="0" i="0" u="none" strike="noStrike">
                      <a:solidFill>
                        <a:srgbClr val="FFFFFF"/>
                      </a:solidFill>
                      <a:latin typeface="Arial"/>
                    </a:defRPr>
                  </a:pPr>
                  <a:endParaRPr lang="en-US"/>
                </a:p>
              </c:txPr>
              <c:showLegendKey val="0"/>
              <c:showVal val="0"/>
              <c:showCatName val="0"/>
              <c:showSerName val="0"/>
              <c:showPercent val="1"/>
              <c:showBubbleSize val="0"/>
              <c:extLst>
                <c:ext xmlns:c15="http://schemas.microsoft.com/office/drawing/2012/chart" uri="{CE6537A1-D6FC-4f65-9D91-7224C49458BB}"/>
                <c:ext xmlns:c16="http://schemas.microsoft.com/office/drawing/2014/chart" uri="{C3380CC4-5D6E-409C-BE32-E72D297353CC}">
                  <c16:uniqueId val="{00000001-E333-424B-A692-6F8E215C2E3D}"/>
                </c:ext>
              </c:extLst>
            </c:dLbl>
            <c:dLbl>
              <c:idx val="1"/>
              <c:numFmt formatCode="0%" sourceLinked="0"/>
              <c:spPr/>
              <c:txPr>
                <a:bodyPr/>
                <a:lstStyle/>
                <a:p>
                  <a:pPr>
                    <a:defRPr sz="1000" b="0" i="0" u="none" strike="noStrike">
                      <a:solidFill>
                        <a:srgbClr val="FFFFFF"/>
                      </a:solidFill>
                      <a:latin typeface="Arial"/>
                    </a:defRPr>
                  </a:pPr>
                  <a:endParaRPr lang="en-US"/>
                </a:p>
              </c:txPr>
              <c:showLegendKey val="0"/>
              <c:showVal val="0"/>
              <c:showCatName val="0"/>
              <c:showSerName val="0"/>
              <c:showPercent val="1"/>
              <c:showBubbleSize val="0"/>
              <c:extLst>
                <c:ext xmlns:c15="http://schemas.microsoft.com/office/drawing/2012/chart" uri="{CE6537A1-D6FC-4f65-9D91-7224C49458BB}"/>
                <c:ext xmlns:c16="http://schemas.microsoft.com/office/drawing/2014/chart" uri="{C3380CC4-5D6E-409C-BE32-E72D297353CC}">
                  <c16:uniqueId val="{00000003-E333-424B-A692-6F8E215C2E3D}"/>
                </c:ext>
              </c:extLst>
            </c:dLbl>
            <c:dLbl>
              <c:idx val="2"/>
              <c:numFmt formatCode="0%" sourceLinked="0"/>
              <c:spPr/>
              <c:txPr>
                <a:bodyPr/>
                <a:lstStyle/>
                <a:p>
                  <a:pPr>
                    <a:defRPr sz="1000" b="0" i="0" u="none" strike="noStrike">
                      <a:solidFill>
                        <a:srgbClr val="FFFFFF"/>
                      </a:solidFill>
                      <a:latin typeface="Arial"/>
                    </a:defRPr>
                  </a:pPr>
                  <a:endParaRPr lang="en-US"/>
                </a:p>
              </c:txPr>
              <c:showLegendKey val="0"/>
              <c:showVal val="0"/>
              <c:showCatName val="0"/>
              <c:showSerName val="0"/>
              <c:showPercent val="1"/>
              <c:showBubbleSize val="0"/>
              <c:extLst>
                <c:ext xmlns:c15="http://schemas.microsoft.com/office/drawing/2012/chart" uri="{CE6537A1-D6FC-4f65-9D91-7224C49458BB}"/>
                <c:ext xmlns:c16="http://schemas.microsoft.com/office/drawing/2014/chart" uri="{C3380CC4-5D6E-409C-BE32-E72D297353CC}">
                  <c16:uniqueId val="{00000005-E333-424B-A692-6F8E215C2E3D}"/>
                </c:ext>
              </c:extLst>
            </c:dLbl>
            <c:dLbl>
              <c:idx val="3"/>
              <c:numFmt formatCode="0%" sourceLinked="0"/>
              <c:spPr/>
              <c:txPr>
                <a:bodyPr/>
                <a:lstStyle/>
                <a:p>
                  <a:pPr>
                    <a:defRPr sz="1000" b="0" i="0" u="none" strike="noStrike">
                      <a:solidFill>
                        <a:srgbClr val="FFFFFF"/>
                      </a:solidFill>
                      <a:latin typeface="Arial"/>
                    </a:defRPr>
                  </a:pPr>
                  <a:endParaRPr lang="en-US"/>
                </a:p>
              </c:txPr>
              <c:showLegendKey val="0"/>
              <c:showVal val="0"/>
              <c:showCatName val="0"/>
              <c:showSerName val="0"/>
              <c:showPercent val="1"/>
              <c:showBubbleSize val="0"/>
              <c:extLst>
                <c:ext xmlns:c15="http://schemas.microsoft.com/office/drawing/2012/chart" uri="{CE6537A1-D6FC-4f65-9D91-7224C49458BB}"/>
                <c:ext xmlns:c16="http://schemas.microsoft.com/office/drawing/2014/chart" uri="{C3380CC4-5D6E-409C-BE32-E72D297353CC}">
                  <c16:uniqueId val="{00000007-E333-424B-A692-6F8E215C2E3D}"/>
                </c:ext>
              </c:extLst>
            </c:dLbl>
            <c:numFmt formatCode="0%" sourceLinked="0"/>
            <c:spPr>
              <a:noFill/>
              <a:ln>
                <a:noFill/>
              </a:ln>
              <a:effectLst/>
            </c:spPr>
            <c:txPr>
              <a:bodyPr/>
              <a:lstStyle/>
              <a:p>
                <a:pPr>
                  <a:defRPr sz="1800" b="0" i="0" u="none" strike="noStrike">
                    <a:solidFill>
                      <a:srgbClr val="000000"/>
                    </a:solidFill>
                    <a:latin typeface="Arial"/>
                  </a:defRPr>
                </a:pPr>
                <a:endParaRPr lang="en-US"/>
              </a:p>
            </c:txPr>
            <c:showLegendKey val="0"/>
            <c:showVal val="0"/>
            <c:showCatName val="1"/>
            <c:showSerName val="0"/>
            <c:showPercent val="1"/>
            <c:showBubbleSize val="0"/>
            <c:showLeaderLines val="0"/>
            <c:extLst>
              <c:ext xmlns:c15="http://schemas.microsoft.com/office/drawing/2012/chart" uri="{CE6537A1-D6FC-4f65-9D91-7224C49458BB}"/>
            </c:extLst>
          </c:dLbls>
          <c:cat>
            <c:strRef>
              <c:f>Sheet1!$A$2:$A$5</c:f>
              <c:strCache>
                <c:ptCount val="4"/>
                <c:pt idx="0">
                  <c:v>North America</c:v>
                </c:pt>
                <c:pt idx="1">
                  <c:v>Asia-Pacific</c:v>
                </c:pt>
                <c:pt idx="2">
                  <c:v>Europe</c:v>
                </c:pt>
                <c:pt idx="3">
                  <c:v>Other</c:v>
                </c:pt>
              </c:strCache>
            </c:strRef>
          </c:cat>
          <c:val>
            <c:numRef>
              <c:f>Sheet1!$B$2:$B$5</c:f>
              <c:numCache>
                <c:formatCode>General</c:formatCode>
                <c:ptCount val="4"/>
                <c:pt idx="0">
                  <c:v>62</c:v>
                </c:pt>
                <c:pt idx="1">
                  <c:v>22</c:v>
                </c:pt>
                <c:pt idx="2">
                  <c:v>13</c:v>
                </c:pt>
                <c:pt idx="3">
                  <c:v>3</c:v>
                </c:pt>
              </c:numCache>
            </c:numRef>
          </c:val>
          <c:extLst>
            <c:ext xmlns:c16="http://schemas.microsoft.com/office/drawing/2014/chart" uri="{C3380CC4-5D6E-409C-BE32-E72D297353CC}">
              <c16:uniqueId val="{00000008-E333-424B-A692-6F8E215C2E3D}"/>
            </c:ext>
          </c:extLst>
        </c:ser>
        <c:dLbls>
          <c:showLegendKey val="0"/>
          <c:showVal val="0"/>
          <c:showCatName val="0"/>
          <c:showSerName val="0"/>
          <c:showPercent val="0"/>
          <c:showBubbleSize val="0"/>
          <c:showLeaderLines val="0"/>
        </c:dLbls>
        <c:firstSliceAng val="0"/>
        <c:holeSize val="55"/>
      </c:doughnutChart>
      <c:spPr>
        <a:noFill/>
        <a:ln>
          <a:noFill/>
        </a:ln>
        <a:effectLst/>
      </c:spPr>
    </c:plotArea>
    <c:legend>
      <c:legendPos val="b"/>
      <c:overlay val="0"/>
      <c:txPr>
        <a:bodyPr/>
        <a:lstStyle/>
        <a:p>
          <a:pPr>
            <a:defRPr sz="1100">
              <a:solidFill>
                <a:srgbClr val="1A1A1A"/>
              </a:solidFill>
              <a:latin typeface="Calibri"/>
              <a:cs typeface="Calibri"/>
            </a:defRPr>
          </a:pPr>
          <a:endParaRPr lang="en-US"/>
        </a:p>
      </c:txPr>
    </c:legend>
    <c:plotVisOnly val="1"/>
    <c:dispBlanksAs val="span"/>
    <c:showDLblsOverMax val="1"/>
  </c:chart>
  <c:spPr>
    <a:noFill/>
    <a:ln>
      <a:noFill/>
    </a:ln>
    <a:effectLst/>
  </c:sp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1"/>
  <c:style val="2"/>
  <c:chart>
    <c:title>
      <c:tx>
        <c:rich>
          <a:bodyPr/>
          <a:lstStyle/>
          <a:p>
            <a:pPr>
              <a:defRPr sz="1400" b="0" i="0" u="none" strike="noStrike">
                <a:solidFill>
                  <a:srgbClr val="0A1628"/>
                </a:solidFill>
                <a:latin typeface="Georgia"/>
              </a:defRPr>
            </a:pPr>
            <a:r>
              <a:rPr lang="en-US" sz="1400" b="0" i="0" u="none" strike="noStrike">
                <a:solidFill>
                  <a:srgbClr val="0A1628"/>
                </a:solidFill>
                <a:latin typeface="Georgia"/>
              </a:rPr>
              <a:t>Leverage Cuts Both Ways</a:t>
            </a:r>
          </a:p>
        </c:rich>
      </c:tx>
      <c:overlay val="0"/>
    </c:title>
    <c:autoTitleDeleted val="0"/>
    <c:plotArea>
      <c:layout/>
      <c:lineChart>
        <c:grouping val="standard"/>
        <c:varyColors val="0"/>
        <c:ser>
          <c:idx val="0"/>
          <c:order val="0"/>
          <c:tx>
            <c:strRef>
              <c:f>Sheet1!$B$1</c:f>
              <c:strCache>
                <c:ptCount val="1"/>
                <c:pt idx="0">
                  <c:v>Asset return 8% &gt; 5% debt cost (positive leverage)</c:v>
                </c:pt>
              </c:strCache>
            </c:strRef>
          </c:tx>
          <c:spPr>
            <a:ln w="38100" cap="flat">
              <a:solidFill>
                <a:srgbClr val="C9952D"/>
              </a:solidFill>
              <a:prstDash val="solid"/>
              <a:round/>
            </a:ln>
            <a:effectLst/>
          </c:spPr>
          <c:marker>
            <c:symbol val="circle"/>
            <c:size val="8"/>
            <c:spPr>
              <a:solidFill>
                <a:srgbClr val="C9952D"/>
              </a:solidFill>
              <a:ln w="9525" cap="flat">
                <a:solidFill>
                  <a:srgbClr val="C9952D"/>
                </a:solidFill>
                <a:prstDash val="solid"/>
                <a:round/>
              </a:ln>
              <a:effectLst/>
            </c:spPr>
          </c:marker>
          <c:cat>
            <c:strRef>
              <c:f>Sheet1!$A$2:$A$6</c:f>
              <c:strCache>
                <c:ptCount val="5"/>
                <c:pt idx="0">
                  <c:v>0%</c:v>
                </c:pt>
                <c:pt idx="1">
                  <c:v>25%</c:v>
                </c:pt>
                <c:pt idx="2">
                  <c:v>50%</c:v>
                </c:pt>
                <c:pt idx="3">
                  <c:v>65%</c:v>
                </c:pt>
                <c:pt idx="4">
                  <c:v>75%</c:v>
                </c:pt>
              </c:strCache>
            </c:strRef>
          </c:cat>
          <c:val>
            <c:numRef>
              <c:f>Sheet1!$B$2:$B$6</c:f>
              <c:numCache>
                <c:formatCode>General</c:formatCode>
                <c:ptCount val="5"/>
                <c:pt idx="0">
                  <c:v>8</c:v>
                </c:pt>
                <c:pt idx="1">
                  <c:v>9</c:v>
                </c:pt>
                <c:pt idx="2">
                  <c:v>11</c:v>
                </c:pt>
                <c:pt idx="3">
                  <c:v>13.6</c:v>
                </c:pt>
                <c:pt idx="4">
                  <c:v>17</c:v>
                </c:pt>
              </c:numCache>
            </c:numRef>
          </c:val>
          <c:smooth val="1"/>
          <c:extLst>
            <c:ext xmlns:c16="http://schemas.microsoft.com/office/drawing/2014/chart" uri="{C3380CC4-5D6E-409C-BE32-E72D297353CC}">
              <c16:uniqueId val="{00000000-B8DF-443E-A9ED-6F824EC32680}"/>
            </c:ext>
          </c:extLst>
        </c:ser>
        <c:ser>
          <c:idx val="1"/>
          <c:order val="1"/>
          <c:tx>
            <c:strRef>
              <c:f>Sheet1!$C$1</c:f>
              <c:strCache>
                <c:ptCount val="1"/>
                <c:pt idx="0">
                  <c:v>Asset return 5% &lt; 6% debt cost (negative leverage)</c:v>
                </c:pt>
              </c:strCache>
            </c:strRef>
          </c:tx>
          <c:spPr>
            <a:ln w="38100" cap="flat">
              <a:solidFill>
                <a:srgbClr val="B0413E"/>
              </a:solidFill>
              <a:prstDash val="solid"/>
              <a:round/>
            </a:ln>
            <a:effectLst/>
          </c:spPr>
          <c:marker>
            <c:symbol val="circle"/>
            <c:size val="8"/>
            <c:spPr>
              <a:solidFill>
                <a:srgbClr val="B0413E"/>
              </a:solidFill>
              <a:ln w="9525" cap="flat">
                <a:solidFill>
                  <a:srgbClr val="B0413E"/>
                </a:solidFill>
                <a:prstDash val="solid"/>
                <a:round/>
              </a:ln>
              <a:effectLst/>
            </c:spPr>
          </c:marker>
          <c:cat>
            <c:strRef>
              <c:f>Sheet1!$A$2:$A$6</c:f>
              <c:strCache>
                <c:ptCount val="5"/>
                <c:pt idx="0">
                  <c:v>0%</c:v>
                </c:pt>
                <c:pt idx="1">
                  <c:v>25%</c:v>
                </c:pt>
                <c:pt idx="2">
                  <c:v>50%</c:v>
                </c:pt>
                <c:pt idx="3">
                  <c:v>65%</c:v>
                </c:pt>
                <c:pt idx="4">
                  <c:v>75%</c:v>
                </c:pt>
              </c:strCache>
            </c:strRef>
          </c:cat>
          <c:val>
            <c:numRef>
              <c:f>Sheet1!$C$2:$C$6</c:f>
              <c:numCache>
                <c:formatCode>General</c:formatCode>
                <c:ptCount val="5"/>
                <c:pt idx="0">
                  <c:v>5</c:v>
                </c:pt>
                <c:pt idx="1">
                  <c:v>4.7</c:v>
                </c:pt>
                <c:pt idx="2">
                  <c:v>4</c:v>
                </c:pt>
                <c:pt idx="3">
                  <c:v>3.1</c:v>
                </c:pt>
                <c:pt idx="4">
                  <c:v>2</c:v>
                </c:pt>
              </c:numCache>
            </c:numRef>
          </c:val>
          <c:smooth val="1"/>
          <c:extLst>
            <c:ext xmlns:c16="http://schemas.microsoft.com/office/drawing/2014/chart" uri="{C3380CC4-5D6E-409C-BE32-E72D297353CC}">
              <c16:uniqueId val="{00000001-B8DF-443E-A9ED-6F824EC32680}"/>
            </c:ext>
          </c:extLst>
        </c:ser>
        <c:dLbls>
          <c:showLegendKey val="0"/>
          <c:showVal val="0"/>
          <c:showCatName val="0"/>
          <c:showSerName val="0"/>
          <c:showPercent val="0"/>
          <c:showBubbleSize val="0"/>
        </c:dLbls>
        <c:marker val="1"/>
        <c:smooth val="0"/>
        <c:axId val="2094734554"/>
        <c:axId val="2094734552"/>
      </c:lineChart>
      <c:catAx>
        <c:axId val="2094734554"/>
        <c:scaling>
          <c:orientation val="minMax"/>
        </c:scaling>
        <c:delete val="0"/>
        <c:axPos val="b"/>
        <c:title>
          <c:tx>
            <c:rich>
              <a:bodyPr/>
              <a:lstStyle/>
              <a:p>
                <a:pPr>
                  <a:defRPr sz="1100" b="0" i="0" u="none" strike="noStrike">
                    <a:solidFill>
                      <a:srgbClr val="5C6471"/>
                    </a:solidFill>
                    <a:latin typeface="Calibri"/>
                  </a:defRPr>
                </a:pPr>
                <a:r>
                  <a:rPr lang="en-US" sz="1100" b="0" i="0" u="none" strike="noStrike">
                    <a:solidFill>
                      <a:srgbClr val="5C6471"/>
                    </a:solidFill>
                    <a:latin typeface="Calibri"/>
                  </a:rPr>
                  <a:t>Loan-to-Value (LTV)</a:t>
                </a:r>
              </a:p>
            </c:rich>
          </c:tx>
          <c:overlay val="0"/>
        </c:title>
        <c:numFmt formatCode="General" sourceLinked="1"/>
        <c:majorTickMark val="out"/>
        <c:minorTickMark val="none"/>
        <c:tickLblPos val="low"/>
        <c:spPr>
          <a:ln w="12700" cap="flat">
            <a:solidFill>
              <a:srgbClr val="888888"/>
            </a:solidFill>
            <a:prstDash val="solid"/>
            <a:round/>
          </a:ln>
        </c:spPr>
        <c:txPr>
          <a:bodyPr/>
          <a:lstStyle/>
          <a:p>
            <a:pPr>
              <a:defRPr sz="1100" b="0" i="0" u="none" strike="noStrike">
                <a:solidFill>
                  <a:srgbClr val="5C6471"/>
                </a:solidFill>
                <a:latin typeface="Calibri"/>
              </a:defRPr>
            </a:pPr>
            <a:endParaRPr lang="en-US"/>
          </a:p>
        </c:txPr>
        <c:crossAx val="2094734552"/>
        <c:crosses val="autoZero"/>
        <c:auto val="1"/>
        <c:lblAlgn val="ctr"/>
        <c:lblOffset val="100"/>
        <c:noMultiLvlLbl val="1"/>
      </c:catAx>
      <c:valAx>
        <c:axId val="2094734552"/>
        <c:scaling>
          <c:orientation val="minMax"/>
        </c:scaling>
        <c:delete val="0"/>
        <c:axPos val="l"/>
        <c:majorGridlines>
          <c:spPr>
            <a:ln w="6350" cap="flat">
              <a:solidFill>
                <a:srgbClr val="E5E1D2"/>
              </a:solidFill>
              <a:prstDash val="solid"/>
              <a:round/>
            </a:ln>
          </c:spPr>
        </c:majorGridlines>
        <c:title>
          <c:tx>
            <c:rich>
              <a:bodyPr/>
              <a:lstStyle/>
              <a:p>
                <a:pPr>
                  <a:defRPr sz="1100" b="0" i="0" u="none" strike="noStrike">
                    <a:solidFill>
                      <a:srgbClr val="5C6471"/>
                    </a:solidFill>
                    <a:latin typeface="Calibri"/>
                  </a:defRPr>
                </a:pPr>
                <a:r>
                  <a:rPr lang="en-US" sz="1100" b="0" i="0" u="none" strike="noStrike">
                    <a:solidFill>
                      <a:srgbClr val="5C6471"/>
                    </a:solidFill>
                    <a:latin typeface="Calibri"/>
                  </a:rPr>
                  <a:t>Equity Return (%)</a:t>
                </a:r>
              </a:p>
            </c:rich>
          </c:tx>
          <c:overlay val="0"/>
        </c:title>
        <c:numFmt formatCode="General" sourceLinked="0"/>
        <c:majorTickMark val="out"/>
        <c:minorTickMark val="none"/>
        <c:tickLblPos val="nextTo"/>
        <c:spPr>
          <a:ln w="12700" cap="flat">
            <a:solidFill>
              <a:srgbClr val="888888"/>
            </a:solidFill>
            <a:prstDash val="solid"/>
            <a:round/>
          </a:ln>
        </c:spPr>
        <c:txPr>
          <a:bodyPr/>
          <a:lstStyle/>
          <a:p>
            <a:pPr>
              <a:defRPr sz="1100" b="0" i="0" u="none" strike="noStrike">
                <a:solidFill>
                  <a:srgbClr val="5C6471"/>
                </a:solidFill>
                <a:latin typeface="Calibri"/>
              </a:defRPr>
            </a:pPr>
            <a:endParaRPr lang="en-US"/>
          </a:p>
        </c:txPr>
        <c:crossAx val="2094734554"/>
        <c:crosses val="autoZero"/>
        <c:crossBetween val="between"/>
      </c:valAx>
      <c:spPr>
        <a:noFill/>
        <a:ln>
          <a:noFill/>
        </a:ln>
        <a:effectLst/>
      </c:spPr>
    </c:plotArea>
    <c:legend>
      <c:legendPos val="b"/>
      <c:overlay val="0"/>
      <c:txPr>
        <a:bodyPr/>
        <a:lstStyle/>
        <a:p>
          <a:pPr>
            <a:defRPr sz="1000">
              <a:solidFill>
                <a:srgbClr val="1A1A1A"/>
              </a:solidFill>
              <a:latin typeface="Calibri"/>
              <a:cs typeface="Calibri"/>
            </a:defRPr>
          </a:pPr>
          <a:endParaRPr lang="en-US"/>
        </a:p>
      </c:txPr>
    </c:legend>
    <c:plotVisOnly val="1"/>
    <c:dispBlanksAs val="span"/>
    <c:showDLblsOverMax val="1"/>
  </c:chart>
  <c:spPr>
    <a:solidFill>
      <a:srgbClr val="FFFFFF"/>
    </a:solidFill>
    <a:ln>
      <a:noFill/>
    </a:ln>
    <a:effectLst/>
  </c:spPr>
  <c:externalData r:id="rId1">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43618969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85590601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1396385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155556026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18</a:t>
            </a:fld>
            <a:endParaRPr lang="en-US"/>
          </a:p>
        </p:txBody>
      </p:sp>
    </p:spTree>
    <p:extLst>
      <p:ext uri="{BB962C8B-B14F-4D97-AF65-F5344CB8AC3E}">
        <p14:creationId xmlns:p14="http://schemas.microsoft.com/office/powerpoint/2010/main" val="1024086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cSld name="Slide 5 master">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2192000" cy="6858000"/>
          </a:xfrm>
          <a:prstGeom prst="rect">
            <a:avLst/>
          </a:prstGeom>
        </p:spPr>
      </p:pic>
      <p:sp>
        <p:nvSpPr>
          <p:cNvPr id="3" name="Shape 0"/>
          <p:cNvSpPr/>
          <p:nvPr/>
        </p:nvSpPr>
        <p:spPr>
          <a:xfrm>
            <a:off x="0" y="0"/>
            <a:ext cx="12192000" cy="6858000"/>
          </a:xfrm>
          <a:prstGeom prst="rect">
            <a:avLst/>
          </a:prstGeom>
          <a:solidFill>
            <a:srgbClr val="FFFFFF"/>
          </a:solidFill>
          <a:ln/>
        </p:spPr>
      </p:sp>
    </p:spTree>
    <p:extLst>
      <p:ext uri="{BB962C8B-B14F-4D97-AF65-F5344CB8AC3E}">
        <p14:creationId xmlns:p14="http://schemas.microsoft.com/office/powerpoint/2010/main" val="228327492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403294482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5018499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6245386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5/26/2026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55962568"/>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3.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5.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6.xml"/><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notesSlide" Target="../notesSlides/notesSlide4.xml"/><Relationship Id="rId1" Type="http://schemas.openxmlformats.org/officeDocument/2006/relationships/slideLayout" Target="../slideLayouts/slideLayout1.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7.xml"/><Relationship Id="rId1" Type="http://schemas.openxmlformats.org/officeDocument/2006/relationships/slideLayout" Target="../slideLayouts/slideLayout1.xml"/><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image" Target="../media/image14.png"/></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1.xml"/><Relationship Id="rId4" Type="http://schemas.openxmlformats.org/officeDocument/2006/relationships/chart" Target="../charts/chart1.xml"/></Relationships>
</file>

<file path=ppt/slides/_rels/slide1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2.xml"/><Relationship Id="rId1" Type="http://schemas.openxmlformats.org/officeDocument/2006/relationships/slideLayout" Target="../slideLayouts/slideLayout1.xml"/><Relationship Id="rId4" Type="http://schemas.openxmlformats.org/officeDocument/2006/relationships/chart" Target="../charts/chart2.xml"/></Relationships>
</file>

<file path=ppt/slides/_rels/slide1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jpeg"/><Relationship Id="rId1" Type="http://schemas.openxmlformats.org/officeDocument/2006/relationships/slideLayout" Target="../slideLayouts/slideLayout4.xml"/><Relationship Id="rId5" Type="http://schemas.openxmlformats.org/officeDocument/2006/relationships/image" Target="../media/image20.png"/><Relationship Id="rId4" Type="http://schemas.openxmlformats.org/officeDocument/2006/relationships/image" Target="../media/image1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18103" y="3438625"/>
            <a:ext cx="5856247" cy="954107"/>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Prepared by Dr. </a:t>
            </a:r>
            <a:r>
              <a:rPr lang="en-US" sz="2800" b="1" dirty="0" err="1">
                <a:latin typeface="Times New Roman" panose="02020603050405020304" pitchFamily="18" charset="0"/>
                <a:cs typeface="Times New Roman" panose="02020603050405020304" pitchFamily="18" charset="0"/>
              </a:rPr>
              <a:t>Emad</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Zaher</a:t>
            </a:r>
            <a:endParaRPr lang="en-US" sz="2800" b="1" dirty="0">
              <a:latin typeface="Times New Roman" panose="02020603050405020304" pitchFamily="18" charset="0"/>
              <a:cs typeface="Times New Roman" panose="02020603050405020304" pitchFamily="18" charset="0"/>
            </a:endParaRPr>
          </a:p>
          <a:p>
            <a:r>
              <a:rPr lang="en-US" sz="2800" b="1" dirty="0">
                <a:latin typeface="Times New Roman" panose="02020603050405020304" pitchFamily="18" charset="0"/>
                <a:cs typeface="Times New Roman" panose="02020603050405020304" pitchFamily="18" charset="0"/>
              </a:rPr>
              <a:t>Assistant Professor of Accounting</a:t>
            </a:r>
          </a:p>
        </p:txBody>
      </p:sp>
      <p:sp>
        <p:nvSpPr>
          <p:cNvPr id="31" name="TextBox 30"/>
          <p:cNvSpPr txBox="1"/>
          <p:nvPr/>
        </p:nvSpPr>
        <p:spPr>
          <a:xfrm>
            <a:off x="118103" y="1803445"/>
            <a:ext cx="5543505" cy="1446550"/>
          </a:xfrm>
          <a:prstGeom prst="rect">
            <a:avLst/>
          </a:prstGeom>
          <a:noFill/>
        </p:spPr>
        <p:txBody>
          <a:bodyPr wrap="none" rtlCol="0">
            <a:spAutoFit/>
          </a:bodyPr>
          <a:lstStyle/>
          <a:p>
            <a:r>
              <a:rPr lang="en-US" sz="4400" b="1" dirty="0" smtClean="0">
                <a:solidFill>
                  <a:srgbClr val="00B0F0"/>
                </a:solidFill>
                <a:latin typeface="Times New Roman" panose="02020603050405020304" pitchFamily="18" charset="0"/>
                <a:cs typeface="Times New Roman" panose="02020603050405020304" pitchFamily="18" charset="0"/>
              </a:rPr>
              <a:t>Real Estate</a:t>
            </a:r>
          </a:p>
          <a:p>
            <a:r>
              <a:rPr lang="en-US" sz="4400" b="1" dirty="0" smtClean="0">
                <a:solidFill>
                  <a:srgbClr val="00B0F0"/>
                </a:solidFill>
                <a:latin typeface="Times New Roman" panose="02020603050405020304" pitchFamily="18" charset="0"/>
                <a:cs typeface="Times New Roman" panose="02020603050405020304" pitchFamily="18" charset="0"/>
              </a:rPr>
              <a:t>Finance </a:t>
            </a:r>
            <a:r>
              <a:rPr lang="en-US" sz="4400" b="1" dirty="0">
                <a:solidFill>
                  <a:srgbClr val="00B0F0"/>
                </a:solidFill>
                <a:latin typeface="Times New Roman" panose="02020603050405020304" pitchFamily="18" charset="0"/>
                <a:cs typeface="Times New Roman" panose="02020603050405020304" pitchFamily="18" charset="0"/>
              </a:rPr>
              <a:t>&amp; </a:t>
            </a:r>
            <a:r>
              <a:rPr lang="en-US" sz="4400" b="1" dirty="0" smtClean="0">
                <a:solidFill>
                  <a:srgbClr val="00B0F0"/>
                </a:solidFill>
                <a:latin typeface="Times New Roman" panose="02020603050405020304" pitchFamily="18" charset="0"/>
                <a:cs typeface="Times New Roman" panose="02020603050405020304" pitchFamily="18" charset="0"/>
              </a:rPr>
              <a:t>Investment</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p:cNvSpPr/>
          <p:nvPr/>
        </p:nvSpPr>
        <p:spPr>
          <a:xfrm>
            <a:off x="194617" y="5151723"/>
            <a:ext cx="4499617"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smtClean="0">
                <a:solidFill>
                  <a:schemeClr val="bg1"/>
                </a:solidFill>
                <a:latin typeface="Times New Roman" panose="02020603050405020304" pitchFamily="18" charset="0"/>
                <a:cs typeface="Times New Roman" panose="02020603050405020304" pitchFamily="18" charset="0"/>
              </a:rPr>
              <a:t>Introductory 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8" name="TextBox 7"/>
          <p:cNvSpPr txBox="1"/>
          <p:nvPr/>
        </p:nvSpPr>
        <p:spPr>
          <a:xfrm>
            <a:off x="118102" y="4458252"/>
            <a:ext cx="5216525" cy="461665"/>
          </a:xfrm>
          <a:prstGeom prst="rect">
            <a:avLst/>
          </a:prstGeom>
          <a:noFill/>
        </p:spPr>
        <p:txBody>
          <a:bodyPr wrap="square" rtlCol="0">
            <a:spAutoFit/>
          </a:bodyPr>
          <a:lstStyle/>
          <a:p>
            <a:r>
              <a:rPr lang="en-US" sz="2400" b="1" dirty="0" smtClean="0">
                <a:latin typeface="Times New Roman" panose="02020603050405020304" pitchFamily="18" charset="0"/>
                <a:cs typeface="Times New Roman" panose="02020603050405020304" pitchFamily="18" charset="0"/>
              </a:rPr>
              <a:t>REA 631</a:t>
            </a: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369644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3047320"/>
            <a:ext cx="5780242"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Real </a:t>
            </a:r>
            <a:r>
              <a:rPr lang="en-US" sz="2800" b="1" dirty="0" smtClean="0">
                <a:solidFill>
                  <a:srgbClr val="00B0F0"/>
                </a:solidFill>
                <a:latin typeface="Times New Roman" panose="02020603050405020304" pitchFamily="18" charset="0"/>
                <a:cs typeface="Times New Roman" panose="02020603050405020304" pitchFamily="18" charset="0"/>
              </a:rPr>
              <a:t>Estate </a:t>
            </a:r>
            <a:r>
              <a:rPr lang="en-US" sz="2800" b="1" dirty="0" smtClean="0">
                <a:solidFill>
                  <a:srgbClr val="00B0F0"/>
                </a:solidFill>
                <a:latin typeface="Times New Roman" panose="02020603050405020304" pitchFamily="18" charset="0"/>
                <a:cs typeface="Times New Roman" panose="02020603050405020304" pitchFamily="18" charset="0"/>
              </a:rPr>
              <a:t>Finance </a:t>
            </a:r>
            <a:r>
              <a:rPr lang="en-US" sz="2800" b="1" dirty="0">
                <a:solidFill>
                  <a:srgbClr val="00B0F0"/>
                </a:solidFill>
                <a:latin typeface="Times New Roman" panose="02020603050405020304" pitchFamily="18" charset="0"/>
                <a:cs typeface="Times New Roman" panose="02020603050405020304" pitchFamily="18" charset="0"/>
              </a:rPr>
              <a:t>&amp; </a:t>
            </a:r>
            <a:r>
              <a:rPr lang="en-US" sz="2800" b="1" dirty="0" smtClean="0">
                <a:solidFill>
                  <a:srgbClr val="00B0F0"/>
                </a:solidFill>
                <a:latin typeface="Times New Roman" panose="02020603050405020304" pitchFamily="18" charset="0"/>
                <a:cs typeface="Times New Roman" panose="02020603050405020304" pitchFamily="18" charset="0"/>
              </a:rPr>
              <a:t>Investment</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p:cNvSpPr/>
          <p:nvPr/>
        </p:nvSpPr>
        <p:spPr>
          <a:xfrm>
            <a:off x="7386336" y="4447115"/>
            <a:ext cx="3756578" cy="824655"/>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tx1"/>
                </a:solidFill>
                <a:latin typeface="Times New Roman" panose="02020603050405020304" pitchFamily="18" charset="0"/>
                <a:cs typeface="Times New Roman" panose="02020603050405020304" pitchFamily="18" charset="0"/>
              </a:rPr>
              <a:t>Lecture 0 Orientation</a:t>
            </a:r>
            <a:endParaRPr lang="en-US" sz="2400" b="1" dirty="0">
              <a:solidFill>
                <a:schemeClr val="tx1"/>
              </a:solidFill>
              <a:latin typeface="Times New Roman" panose="02020603050405020304" pitchFamily="18" charset="0"/>
              <a:cs typeface="Times New Roman" panose="02020603050405020304" pitchFamily="18" charset="0"/>
            </a:endParaRPr>
          </a:p>
        </p:txBody>
      </p:sp>
      <p:sp>
        <p:nvSpPr>
          <p:cNvPr id="11" name="TextBox 10"/>
          <p:cNvSpPr txBox="1"/>
          <p:nvPr/>
        </p:nvSpPr>
        <p:spPr>
          <a:xfrm>
            <a:off x="4027658" y="4784540"/>
            <a:ext cx="1297150" cy="461665"/>
          </a:xfrm>
          <a:prstGeom prst="rect">
            <a:avLst/>
          </a:prstGeom>
          <a:noFill/>
        </p:spPr>
        <p:txBody>
          <a:bodyPr wrap="none" rtlCol="0">
            <a:spAutoFit/>
          </a:bodyPr>
          <a:lstStyle/>
          <a:p>
            <a:r>
              <a:rPr lang="en-US" sz="2400" b="1" dirty="0" smtClean="0">
                <a:latin typeface="Times New Roman" panose="02020603050405020304" pitchFamily="18" charset="0"/>
                <a:cs typeface="Times New Roman" panose="02020603050405020304" pitchFamily="18" charset="0"/>
              </a:rPr>
              <a:t>REA631</a:t>
            </a:r>
            <a:endParaRPr lang="en-US" sz="2400" b="1" dirty="0">
              <a:latin typeface="Times New Roman" panose="02020603050405020304" pitchFamily="18" charset="0"/>
              <a:cs typeface="Times New Roman" panose="02020603050405020304" pitchFamily="18" charset="0"/>
            </a:endParaRP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t>
            </a:r>
            <a:r>
              <a:rPr lang="en-US" sz="2800" b="1" dirty="0" err="1" smtClean="0">
                <a:solidFill>
                  <a:srgbClr val="00B0F0"/>
                </a:solidFill>
                <a:latin typeface="Times New Roman" panose="02020603050405020304" pitchFamily="18" charset="0"/>
                <a:cs typeface="Times New Roman" panose="02020603050405020304" pitchFamily="18" charset="0"/>
              </a:rPr>
              <a:t>Emad</a:t>
            </a:r>
            <a:r>
              <a:rPr lang="en-US" sz="2800" b="1" dirty="0" smtClean="0">
                <a:solidFill>
                  <a:srgbClr val="00B0F0"/>
                </a:solidFill>
                <a:latin typeface="Times New Roman" panose="02020603050405020304" pitchFamily="18" charset="0"/>
                <a:cs typeface="Times New Roman" panose="02020603050405020304" pitchFamily="18" charset="0"/>
              </a:rPr>
              <a:t> </a:t>
            </a:r>
            <a:r>
              <a:rPr lang="en-US" sz="2800" b="1" dirty="0" err="1" smtClean="0">
                <a:solidFill>
                  <a:srgbClr val="00B0F0"/>
                </a:solidFill>
                <a:latin typeface="Times New Roman" panose="02020603050405020304" pitchFamily="18" charset="0"/>
                <a:cs typeface="Times New Roman" panose="02020603050405020304" pitchFamily="18" charset="0"/>
              </a:rPr>
              <a:t>Zaher</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05039912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p:cNvSpPr/>
          <p:nvPr/>
        </p:nvSpPr>
        <p:spPr>
          <a:xfrm>
            <a:off x="617280" y="1345306"/>
            <a:ext cx="10812720" cy="512874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3474" y="110049"/>
            <a:ext cx="2305141" cy="1076343"/>
          </a:xfrm>
          <a:prstGeom prst="rect">
            <a:avLst/>
          </a:prstGeom>
        </p:spPr>
      </p:pic>
      <p:pic>
        <p:nvPicPr>
          <p:cNvPr id="18" name="Content Placeholder 7">
            <a:extLst>
              <a:ext uri="{FF2B5EF4-FFF2-40B4-BE49-F238E27FC236}">
                <a16:creationId xmlns:a16="http://schemas.microsoft.com/office/drawing/2014/main" id="{CFA1A614-A017-3781-0A6D-324232982292}"/>
              </a:ext>
            </a:extLst>
          </p:cNvPr>
          <p:cNvPicPr>
            <a:picLocks noChangeAspect="1"/>
          </p:cNvPicPr>
          <p:nvPr/>
        </p:nvPicPr>
        <p:blipFill>
          <a:blip r:embed="rId3"/>
          <a:stretch>
            <a:fillRect/>
          </a:stretch>
        </p:blipFill>
        <p:spPr>
          <a:xfrm>
            <a:off x="1849349" y="1422399"/>
            <a:ext cx="8414534" cy="5051653"/>
          </a:xfrm>
          <a:prstGeom prst="rect">
            <a:avLst/>
          </a:prstGeom>
        </p:spPr>
      </p:pic>
    </p:spTree>
    <p:extLst>
      <p:ext uri="{BB962C8B-B14F-4D97-AF65-F5344CB8AC3E}">
        <p14:creationId xmlns:p14="http://schemas.microsoft.com/office/powerpoint/2010/main" val="284858217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951806" y="1019069"/>
            <a:ext cx="3902032" cy="523220"/>
          </a:xfrm>
          <a:prstGeom prst="rect">
            <a:avLst/>
          </a:prstGeom>
          <a:noFill/>
        </p:spPr>
        <p:txBody>
          <a:bodyPr wrap="square" rtlCol="0">
            <a:spAutoFit/>
          </a:bodyPr>
          <a:lstStyle/>
          <a:p>
            <a:pPr algn="ctr"/>
            <a:r>
              <a:rPr lang="en-US" sz="2800" dirty="0">
                <a:latin typeface="Times New Roman" panose="02020603050405020304" pitchFamily="18" charset="0"/>
                <a:cs typeface="Times New Roman" panose="02020603050405020304" pitchFamily="18" charset="0"/>
              </a:rPr>
              <a:t>Quizzes &amp; </a:t>
            </a:r>
            <a:r>
              <a:rPr lang="en-US" sz="2800" dirty="0" smtClean="0">
                <a:latin typeface="Times New Roman" panose="02020603050405020304" pitchFamily="18" charset="0"/>
                <a:cs typeface="Times New Roman" panose="02020603050405020304" pitchFamily="18" charset="0"/>
              </a:rPr>
              <a:t>Exams</a:t>
            </a:r>
            <a:endParaRPr lang="en-US" sz="2800" b="1" dirty="0">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7" name="TextBox 6"/>
          <p:cNvSpPr txBox="1"/>
          <p:nvPr/>
        </p:nvSpPr>
        <p:spPr>
          <a:xfrm>
            <a:off x="1627094" y="2342452"/>
            <a:ext cx="8404411" cy="2954655"/>
          </a:xfrm>
          <a:prstGeom prst="rect">
            <a:avLst/>
          </a:prstGeom>
          <a:solidFill>
            <a:schemeClr val="accent1">
              <a:lumMod val="60000"/>
              <a:lumOff val="40000"/>
            </a:schemeClr>
          </a:solidFill>
        </p:spPr>
        <p:txBody>
          <a:bodyPr wrap="square" rtlCol="0">
            <a:spAutoFit/>
          </a:bodyPr>
          <a:lstStyle/>
          <a:p>
            <a:pPr marL="342900" indent="-342900" algn="r" rtl="1">
              <a:lnSpc>
                <a:spcPct val="200000"/>
              </a:lnSpc>
              <a:buFont typeface="Courier New" panose="02070309020205020404" pitchFamily="49" charset="0"/>
              <a:buChar char="o"/>
            </a:pPr>
            <a:r>
              <a:rPr lang="ar-SY" sz="2400" b="1" dirty="0">
                <a:latin typeface="Alexandria" pitchFamily="2" charset="-78"/>
                <a:cs typeface="Alexandria" pitchFamily="2" charset="-78"/>
              </a:rPr>
              <a:t>أسئلة الاختبار الفصلي / </a:t>
            </a:r>
            <a:r>
              <a:rPr lang="en-US" sz="2400" b="1" dirty="0">
                <a:latin typeface="Alexandria" pitchFamily="2" charset="-78"/>
                <a:cs typeface="Alexandria" pitchFamily="2" charset="-78"/>
              </a:rPr>
              <a:t>True-False</a:t>
            </a:r>
            <a:r>
              <a:rPr lang="ar-SY" sz="2400" b="1" dirty="0">
                <a:latin typeface="Alexandria" pitchFamily="2" charset="-78"/>
                <a:cs typeface="Alexandria" pitchFamily="2" charset="-78"/>
              </a:rPr>
              <a:t> /  </a:t>
            </a:r>
            <a:r>
              <a:rPr lang="en-US" sz="2400" b="1" dirty="0">
                <a:latin typeface="Alexandria" pitchFamily="2" charset="-78"/>
                <a:cs typeface="Alexandria" pitchFamily="2" charset="-78"/>
              </a:rPr>
              <a:t>MCQ</a:t>
            </a:r>
            <a:r>
              <a:rPr lang="ar-SY" sz="2400" b="1" dirty="0">
                <a:latin typeface="Alexandria" pitchFamily="2" charset="-78"/>
                <a:cs typeface="Alexandria" pitchFamily="2" charset="-78"/>
              </a:rPr>
              <a:t> / أسئلة صوتية</a:t>
            </a:r>
            <a:endParaRPr lang="en-US" sz="2400" b="1" dirty="0">
              <a:latin typeface="Alexandria" pitchFamily="2" charset="-78"/>
              <a:cs typeface="Alexandria" pitchFamily="2" charset="-78"/>
            </a:endParaRPr>
          </a:p>
          <a:p>
            <a:pPr marL="342900" indent="-342900" algn="r" rtl="1">
              <a:lnSpc>
                <a:spcPct val="200000"/>
              </a:lnSpc>
              <a:buFont typeface="Courier New" panose="02070309020205020404" pitchFamily="49" charset="0"/>
              <a:buChar char="o"/>
            </a:pPr>
            <a:r>
              <a:rPr lang="ar-SY" sz="2400" b="1" dirty="0">
                <a:latin typeface="Alexandria" pitchFamily="2" charset="-78"/>
                <a:cs typeface="Alexandria" pitchFamily="2" charset="-78"/>
              </a:rPr>
              <a:t>تعد الإجابة على الاختبار بمثابة الحضور للطلاب</a:t>
            </a:r>
            <a:endParaRPr lang="en-US" sz="2400" b="1" dirty="0">
              <a:latin typeface="Alexandria" pitchFamily="2" charset="-78"/>
              <a:cs typeface="Alexandria" pitchFamily="2" charset="-78"/>
            </a:endParaRPr>
          </a:p>
          <a:p>
            <a:pPr marL="342900" indent="-342900" algn="r" rtl="1">
              <a:lnSpc>
                <a:spcPct val="200000"/>
              </a:lnSpc>
              <a:buFont typeface="Courier New" panose="02070309020205020404" pitchFamily="49" charset="0"/>
              <a:buChar char="o"/>
            </a:pPr>
            <a:r>
              <a:rPr lang="ar-SY" sz="2400" b="1" dirty="0">
                <a:latin typeface="Alexandria" pitchFamily="2" charset="-78"/>
                <a:cs typeface="Alexandria" pitchFamily="2" charset="-78"/>
              </a:rPr>
              <a:t>درجة الاختبار القصير 8 درجات/8 أسئلة (اجمالي 80 درجة)</a:t>
            </a:r>
            <a:endParaRPr lang="en-US" sz="2400" b="1" dirty="0">
              <a:latin typeface="Alexandria" pitchFamily="2" charset="-78"/>
              <a:cs typeface="Alexandria" pitchFamily="2" charset="-78"/>
            </a:endParaRPr>
          </a:p>
          <a:p>
            <a:pPr marL="342900" indent="-342900" algn="r" rtl="1">
              <a:lnSpc>
                <a:spcPct val="200000"/>
              </a:lnSpc>
              <a:buFont typeface="Courier New" panose="02070309020205020404" pitchFamily="49" charset="0"/>
              <a:buChar char="o"/>
            </a:pPr>
            <a:r>
              <a:rPr lang="ar-SY" sz="2400" b="1" dirty="0">
                <a:latin typeface="Alexandria" pitchFamily="2" charset="-78"/>
                <a:cs typeface="Alexandria" pitchFamily="2" charset="-78"/>
              </a:rPr>
              <a:t>فترة عقد الاختبار القصير /30 دقيقة/</a:t>
            </a:r>
            <a:endParaRPr lang="en-US" sz="2400" b="1" dirty="0">
              <a:latin typeface="Alexandria" pitchFamily="2" charset="-78"/>
              <a:cs typeface="Alexandria" pitchFamily="2" charset="-78"/>
            </a:endParaRPr>
          </a:p>
        </p:txBody>
      </p:sp>
    </p:spTree>
    <p:extLst>
      <p:ext uri="{BB962C8B-B14F-4D97-AF65-F5344CB8AC3E}">
        <p14:creationId xmlns:p14="http://schemas.microsoft.com/office/powerpoint/2010/main" val="140919359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4033192" y="1019069"/>
            <a:ext cx="3902032" cy="523220"/>
          </a:xfrm>
          <a:prstGeom prst="rect">
            <a:avLst/>
          </a:prstGeom>
          <a:noFill/>
        </p:spPr>
        <p:txBody>
          <a:bodyPr wrap="square" rtlCol="0">
            <a:spAutoFit/>
          </a:bodyPr>
          <a:lstStyle/>
          <a:p>
            <a:r>
              <a:rPr lang="en-US" sz="2800" dirty="0">
                <a:latin typeface="Times New Roman" panose="02020603050405020304" pitchFamily="18" charset="0"/>
                <a:cs typeface="Times New Roman" panose="02020603050405020304" pitchFamily="18" charset="0"/>
              </a:rPr>
              <a:t>Quizzes &amp; Exams</a:t>
            </a:r>
            <a:endParaRPr lang="en-US" sz="2800" b="1" dirty="0">
              <a:latin typeface="Times New Roman" panose="02020603050405020304" pitchFamily="18" charset="0"/>
              <a:cs typeface="Times New Roman" panose="02020603050405020304" pitchFamily="18"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p:cNvSpPr txBox="1"/>
          <p:nvPr/>
        </p:nvSpPr>
        <p:spPr>
          <a:xfrm>
            <a:off x="1620219" y="2411240"/>
            <a:ext cx="8404411" cy="2954655"/>
          </a:xfrm>
          <a:prstGeom prst="rect">
            <a:avLst/>
          </a:prstGeom>
          <a:solidFill>
            <a:schemeClr val="accent1">
              <a:lumMod val="60000"/>
              <a:lumOff val="40000"/>
            </a:schemeClr>
          </a:solidFill>
        </p:spPr>
        <p:txBody>
          <a:bodyPr wrap="square" rtlCol="0">
            <a:spAutoFit/>
          </a:bodyPr>
          <a:lstStyle/>
          <a:p>
            <a:pPr marL="342900" indent="-342900" algn="r" rtl="1">
              <a:lnSpc>
                <a:spcPct val="200000"/>
              </a:lnSpc>
              <a:buFont typeface="Courier New" panose="02070309020205020404" pitchFamily="49" charset="0"/>
              <a:buChar char="o"/>
            </a:pPr>
            <a:r>
              <a:rPr lang="ar-SY" sz="2400" b="1" dirty="0">
                <a:latin typeface="Alexandria" pitchFamily="2" charset="-78"/>
                <a:cs typeface="Alexandria" pitchFamily="2" charset="-78"/>
              </a:rPr>
              <a:t>الاختبار النهائي سيكون من خلال </a:t>
            </a:r>
            <a:r>
              <a:rPr lang="ar-SY" sz="2400" b="1" dirty="0" err="1">
                <a:latin typeface="Alexandria" pitchFamily="2" charset="-78"/>
                <a:cs typeface="Alexandria" pitchFamily="2" charset="-78"/>
              </a:rPr>
              <a:t>المودل</a:t>
            </a:r>
            <a:endParaRPr lang="ar-SY" sz="2400" b="1" dirty="0">
              <a:latin typeface="Alexandria" pitchFamily="2" charset="-78"/>
              <a:cs typeface="Alexandria" pitchFamily="2" charset="-78"/>
            </a:endParaRPr>
          </a:p>
          <a:p>
            <a:pPr marL="342900" indent="-342900" algn="r" rtl="1">
              <a:lnSpc>
                <a:spcPct val="200000"/>
              </a:lnSpc>
              <a:buFont typeface="Courier New" panose="02070309020205020404" pitchFamily="49" charset="0"/>
              <a:buChar char="o"/>
            </a:pPr>
            <a:r>
              <a:rPr lang="ar-SY" sz="2400" b="1" dirty="0">
                <a:latin typeface="Alexandria" pitchFamily="2" charset="-78"/>
                <a:cs typeface="Alexandria" pitchFamily="2" charset="-78"/>
              </a:rPr>
              <a:t>أسئلة الاختبار النهائي / </a:t>
            </a:r>
            <a:r>
              <a:rPr lang="en-US" sz="2400" b="1" dirty="0">
                <a:latin typeface="Alexandria" pitchFamily="2" charset="-78"/>
                <a:cs typeface="Alexandria" pitchFamily="2" charset="-78"/>
              </a:rPr>
              <a:t>True-False</a:t>
            </a:r>
            <a:r>
              <a:rPr lang="ar-SY" sz="2400" b="1" dirty="0">
                <a:latin typeface="Alexandria" pitchFamily="2" charset="-78"/>
                <a:cs typeface="Alexandria" pitchFamily="2" charset="-78"/>
              </a:rPr>
              <a:t> /  </a:t>
            </a:r>
            <a:r>
              <a:rPr lang="en-US" sz="2400" b="1" dirty="0">
                <a:latin typeface="Alexandria" pitchFamily="2" charset="-78"/>
                <a:cs typeface="Alexandria" pitchFamily="2" charset="-78"/>
              </a:rPr>
              <a:t>MCQ</a:t>
            </a:r>
            <a:r>
              <a:rPr lang="ar-SY" sz="2400" b="1" dirty="0">
                <a:latin typeface="Alexandria" pitchFamily="2" charset="-78"/>
                <a:cs typeface="Alexandria" pitchFamily="2" charset="-78"/>
              </a:rPr>
              <a:t> / أسئلة صوتية</a:t>
            </a:r>
            <a:endParaRPr lang="en-US" sz="2400" b="1" dirty="0">
              <a:latin typeface="Alexandria" pitchFamily="2" charset="-78"/>
              <a:cs typeface="Alexandria" pitchFamily="2" charset="-78"/>
            </a:endParaRPr>
          </a:p>
          <a:p>
            <a:pPr marL="342900" indent="-342900" algn="r" rtl="1">
              <a:lnSpc>
                <a:spcPct val="200000"/>
              </a:lnSpc>
              <a:buFont typeface="Courier New" panose="02070309020205020404" pitchFamily="49" charset="0"/>
              <a:buChar char="o"/>
            </a:pPr>
            <a:r>
              <a:rPr lang="ar-SY" sz="2400" b="1" dirty="0">
                <a:latin typeface="Alexandria" pitchFamily="2" charset="-78"/>
                <a:cs typeface="Alexandria" pitchFamily="2" charset="-78"/>
              </a:rPr>
              <a:t>درجة الاختبار النهائي 20 درجة/20 سؤال</a:t>
            </a:r>
            <a:endParaRPr lang="en-US" sz="2400" b="1" dirty="0">
              <a:latin typeface="Alexandria" pitchFamily="2" charset="-78"/>
              <a:cs typeface="Alexandria" pitchFamily="2" charset="-78"/>
            </a:endParaRPr>
          </a:p>
          <a:p>
            <a:pPr marL="342900" indent="-342900" algn="r" rtl="1">
              <a:lnSpc>
                <a:spcPct val="200000"/>
              </a:lnSpc>
              <a:buFont typeface="Courier New" panose="02070309020205020404" pitchFamily="49" charset="0"/>
              <a:buChar char="o"/>
            </a:pPr>
            <a:r>
              <a:rPr lang="ar-SY" sz="2400" b="1" dirty="0">
                <a:latin typeface="Alexandria" pitchFamily="2" charset="-78"/>
                <a:cs typeface="Alexandria" pitchFamily="2" charset="-78"/>
              </a:rPr>
              <a:t>فترة عقد الاختبار النهائي  /60 دقيقة/</a:t>
            </a:r>
            <a:endParaRPr lang="en-US" sz="2400" b="1" dirty="0">
              <a:latin typeface="Alexandria" pitchFamily="2" charset="-78"/>
              <a:cs typeface="Alexandria" pitchFamily="2" charset="-78"/>
            </a:endParaRPr>
          </a:p>
        </p:txBody>
      </p:sp>
    </p:spTree>
    <p:extLst>
      <p:ext uri="{BB962C8B-B14F-4D97-AF65-F5344CB8AC3E}">
        <p14:creationId xmlns:p14="http://schemas.microsoft.com/office/powerpoint/2010/main" val="322917011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p:cNvSpPr/>
          <p:nvPr/>
        </p:nvSpPr>
        <p:spPr>
          <a:xfrm>
            <a:off x="617280" y="1257300"/>
            <a:ext cx="10812720" cy="560069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17280" y="1345306"/>
            <a:ext cx="10883058" cy="5181945"/>
          </a:xfrm>
          <a:prstGeom prst="rect">
            <a:avLst/>
          </a:prstGeom>
        </p:spPr>
      </p:pic>
    </p:spTree>
    <p:extLst>
      <p:ext uri="{BB962C8B-B14F-4D97-AF65-F5344CB8AC3E}">
        <p14:creationId xmlns:p14="http://schemas.microsoft.com/office/powerpoint/2010/main" val="288426554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name="Slide 6">
    <p:bg>
      <p:bgPr>
        <a:solidFill>
          <a:srgbClr val="FAFAF7"/>
        </a:solidFill>
        <a:effectLst/>
      </p:bgPr>
    </p:bg>
    <p:spTree>
      <p:nvGrpSpPr>
        <p:cNvPr id="1" name=""/>
        <p:cNvGrpSpPr/>
        <p:nvPr/>
      </p:nvGrpSpPr>
      <p:grpSpPr>
        <a:xfrm>
          <a:off x="0" y="0"/>
          <a:ext cx="0" cy="0"/>
          <a:chOff x="0" y="0"/>
          <a:chExt cx="0" cy="0"/>
        </a:xfrm>
      </p:grpSpPr>
      <p:pic>
        <p:nvPicPr>
          <p:cNvPr id="36" name="Picture 35"/>
          <p:cNvPicPr>
            <a:picLocks noChangeAspect="1"/>
          </p:cNvPicPr>
          <p:nvPr/>
        </p:nvPicPr>
        <p:blipFill>
          <a:blip r:embed="rId3"/>
          <a:stretch>
            <a:fillRect/>
          </a:stretch>
        </p:blipFill>
        <p:spPr>
          <a:xfrm>
            <a:off x="0" y="0"/>
            <a:ext cx="12192000" cy="6858000"/>
          </a:xfrm>
          <a:prstGeom prst="rect">
            <a:avLst/>
          </a:prstGeom>
        </p:spPr>
      </p:pic>
      <p:sp>
        <p:nvSpPr>
          <p:cNvPr id="2" name="Text 0"/>
          <p:cNvSpPr/>
          <p:nvPr/>
        </p:nvSpPr>
        <p:spPr>
          <a:xfrm>
            <a:off x="548640" y="365760"/>
            <a:ext cx="7315200" cy="274320"/>
          </a:xfrm>
          <a:prstGeom prst="rect">
            <a:avLst/>
          </a:prstGeom>
          <a:noFill/>
          <a:ln/>
        </p:spPr>
        <p:txBody>
          <a:bodyPr wrap="square" lIns="0" tIns="0" rIns="0" bIns="0" rtlCol="0" anchor="ctr"/>
          <a:lstStyle/>
          <a:p>
            <a:pPr marL="0" indent="0">
              <a:buNone/>
            </a:pPr>
            <a:r>
              <a:rPr lang="en-US" sz="1100" b="1" kern="0" spc="400" dirty="0">
                <a:solidFill>
                  <a:srgbClr val="C9952D"/>
                </a:solidFill>
                <a:latin typeface="Calibri" pitchFamily="34" charset="0"/>
                <a:ea typeface="Calibri" pitchFamily="34" charset="-122"/>
                <a:cs typeface="Calibri" pitchFamily="34" charset="-120"/>
              </a:rPr>
              <a:t>COURSE ROADMAP</a:t>
            </a:r>
            <a:endParaRPr lang="en-US" sz="1100" dirty="0"/>
          </a:p>
        </p:txBody>
      </p:sp>
      <p:sp>
        <p:nvSpPr>
          <p:cNvPr id="3" name="Text 1"/>
          <p:cNvSpPr/>
          <p:nvPr/>
        </p:nvSpPr>
        <p:spPr>
          <a:xfrm>
            <a:off x="548640" y="640080"/>
            <a:ext cx="11064240" cy="640080"/>
          </a:xfrm>
          <a:prstGeom prst="rect">
            <a:avLst/>
          </a:prstGeom>
          <a:noFill/>
          <a:ln/>
        </p:spPr>
        <p:txBody>
          <a:bodyPr wrap="square" lIns="0" tIns="0" rIns="0" bIns="0" rtlCol="0" anchor="ctr"/>
          <a:lstStyle/>
          <a:p>
            <a:pPr marL="0" indent="0">
              <a:buNone/>
            </a:pPr>
            <a:r>
              <a:rPr lang="en-US" sz="3000" b="1" dirty="0">
                <a:solidFill>
                  <a:srgbClr val="0A1628"/>
                </a:solidFill>
                <a:latin typeface="Georgia" pitchFamily="34" charset="0"/>
                <a:ea typeface="Georgia" pitchFamily="34" charset="-122"/>
                <a:cs typeface="Georgia" pitchFamily="34" charset="-120"/>
              </a:rPr>
              <a:t>What You Will Learn in This Course</a:t>
            </a:r>
            <a:endParaRPr lang="en-US" sz="3000" dirty="0"/>
          </a:p>
        </p:txBody>
      </p:sp>
      <p:sp>
        <p:nvSpPr>
          <p:cNvPr id="4" name="Shape 2"/>
          <p:cNvSpPr/>
          <p:nvPr/>
        </p:nvSpPr>
        <p:spPr>
          <a:xfrm>
            <a:off x="548640" y="1325880"/>
            <a:ext cx="548640" cy="36576"/>
          </a:xfrm>
          <a:prstGeom prst="rect">
            <a:avLst/>
          </a:prstGeom>
          <a:solidFill>
            <a:srgbClr val="C9952D"/>
          </a:solidFill>
          <a:ln w="12700">
            <a:solidFill>
              <a:srgbClr val="C9952D"/>
            </a:solidFill>
            <a:prstDash val="solid"/>
          </a:ln>
        </p:spPr>
      </p:sp>
      <p:sp>
        <p:nvSpPr>
          <p:cNvPr id="5" name="Shape 3"/>
          <p:cNvSpPr/>
          <p:nvPr/>
        </p:nvSpPr>
        <p:spPr>
          <a:xfrm>
            <a:off x="548640" y="1737360"/>
            <a:ext cx="2651760" cy="1097280"/>
          </a:xfrm>
          <a:prstGeom prst="rect">
            <a:avLst/>
          </a:prstGeom>
          <a:solidFill>
            <a:srgbClr val="0A1628"/>
          </a:solidFill>
          <a:ln w="12700">
            <a:solidFill>
              <a:srgbClr val="0A1628"/>
            </a:solidFill>
            <a:prstDash val="solid"/>
          </a:ln>
        </p:spPr>
      </p:sp>
      <p:sp>
        <p:nvSpPr>
          <p:cNvPr id="6" name="Shape 4"/>
          <p:cNvSpPr/>
          <p:nvPr/>
        </p:nvSpPr>
        <p:spPr>
          <a:xfrm>
            <a:off x="548640" y="2834640"/>
            <a:ext cx="2651760" cy="3200400"/>
          </a:xfrm>
          <a:prstGeom prst="rect">
            <a:avLst/>
          </a:prstGeom>
          <a:solidFill>
            <a:srgbClr val="FFFFFF"/>
          </a:solidFill>
          <a:ln w="12700">
            <a:solidFill>
              <a:srgbClr val="E0DCC8"/>
            </a:solidFill>
            <a:prstDash val="solid"/>
          </a:ln>
        </p:spPr>
      </p:sp>
      <p:sp>
        <p:nvSpPr>
          <p:cNvPr id="7" name="Text 5"/>
          <p:cNvSpPr/>
          <p:nvPr/>
        </p:nvSpPr>
        <p:spPr>
          <a:xfrm>
            <a:off x="731520" y="1783080"/>
            <a:ext cx="731520" cy="365760"/>
          </a:xfrm>
          <a:prstGeom prst="rect">
            <a:avLst/>
          </a:prstGeom>
          <a:noFill/>
          <a:ln/>
        </p:spPr>
        <p:txBody>
          <a:bodyPr wrap="square" lIns="0" tIns="0" rIns="0" bIns="0" rtlCol="0" anchor="ctr"/>
          <a:lstStyle/>
          <a:p>
            <a:pPr marL="0" indent="0">
              <a:buNone/>
            </a:pPr>
            <a:r>
              <a:rPr lang="en-US" sz="1400" b="1" dirty="0">
                <a:solidFill>
                  <a:srgbClr val="F4C95D"/>
                </a:solidFill>
                <a:latin typeface="Georgia" pitchFamily="34" charset="0"/>
                <a:ea typeface="Georgia" pitchFamily="34" charset="-122"/>
                <a:cs typeface="Georgia" pitchFamily="34" charset="-120"/>
              </a:rPr>
              <a:t>01</a:t>
            </a:r>
            <a:endParaRPr lang="en-US" sz="1400" dirty="0"/>
          </a:p>
        </p:txBody>
      </p:sp>
      <p:pic>
        <p:nvPicPr>
          <p:cNvPr id="8" name="Image 0" descr="preencoded.png"/>
          <p:cNvPicPr>
            <a:picLocks noChangeAspect="1"/>
          </p:cNvPicPr>
          <p:nvPr/>
        </p:nvPicPr>
        <p:blipFill>
          <a:blip r:embed="rId4"/>
          <a:stretch>
            <a:fillRect/>
          </a:stretch>
        </p:blipFill>
        <p:spPr>
          <a:xfrm>
            <a:off x="1508760" y="1965960"/>
            <a:ext cx="640080" cy="640080"/>
          </a:xfrm>
          <a:prstGeom prst="rect">
            <a:avLst/>
          </a:prstGeom>
        </p:spPr>
      </p:pic>
      <p:sp>
        <p:nvSpPr>
          <p:cNvPr id="9" name="Text 6"/>
          <p:cNvSpPr/>
          <p:nvPr/>
        </p:nvSpPr>
        <p:spPr>
          <a:xfrm>
            <a:off x="548640" y="2926080"/>
            <a:ext cx="2651760" cy="411480"/>
          </a:xfrm>
          <a:prstGeom prst="rect">
            <a:avLst/>
          </a:prstGeom>
          <a:noFill/>
          <a:ln/>
        </p:spPr>
        <p:txBody>
          <a:bodyPr wrap="square" lIns="0" tIns="0" rIns="0" bIns="0" rtlCol="0" anchor="ctr"/>
          <a:lstStyle/>
          <a:p>
            <a:pPr marL="0" indent="0" algn="ctr">
              <a:buNone/>
            </a:pPr>
            <a:r>
              <a:rPr lang="en-US" sz="1500" b="1" kern="0" spc="300" dirty="0">
                <a:solidFill>
                  <a:srgbClr val="C00000"/>
                </a:solidFill>
                <a:latin typeface="Georgia" pitchFamily="34" charset="0"/>
                <a:ea typeface="Georgia" pitchFamily="34" charset="-122"/>
                <a:cs typeface="Georgia" pitchFamily="34" charset="-120"/>
              </a:rPr>
              <a:t>FOUNDATIONS</a:t>
            </a:r>
            <a:endParaRPr lang="en-US" sz="1500" dirty="0">
              <a:solidFill>
                <a:srgbClr val="C00000"/>
              </a:solidFill>
            </a:endParaRPr>
          </a:p>
        </p:txBody>
      </p:sp>
      <p:sp>
        <p:nvSpPr>
          <p:cNvPr id="10" name="Shape 7"/>
          <p:cNvSpPr/>
          <p:nvPr/>
        </p:nvSpPr>
        <p:spPr>
          <a:xfrm>
            <a:off x="1691640" y="3383280"/>
            <a:ext cx="365760" cy="27432"/>
          </a:xfrm>
          <a:prstGeom prst="rect">
            <a:avLst/>
          </a:prstGeom>
          <a:solidFill>
            <a:srgbClr val="C9952D"/>
          </a:solidFill>
          <a:ln w="12700">
            <a:solidFill>
              <a:srgbClr val="C9952D"/>
            </a:solidFill>
            <a:prstDash val="solid"/>
          </a:ln>
        </p:spPr>
      </p:sp>
      <p:sp>
        <p:nvSpPr>
          <p:cNvPr id="11" name="Text 8"/>
          <p:cNvSpPr/>
          <p:nvPr/>
        </p:nvSpPr>
        <p:spPr>
          <a:xfrm>
            <a:off x="822960" y="3520440"/>
            <a:ext cx="2286000" cy="2286000"/>
          </a:xfrm>
          <a:prstGeom prst="rect">
            <a:avLst/>
          </a:prstGeom>
          <a:noFill/>
          <a:ln/>
        </p:spPr>
        <p:txBody>
          <a:bodyPr wrap="square" lIns="0" tIns="0" rIns="0" bIns="0" rtlCol="0" anchor="ctr"/>
          <a:lstStyle/>
          <a:p>
            <a:pPr marL="342900" indent="-342900">
              <a:spcAft>
                <a:spcPts val="800"/>
              </a:spcAft>
              <a:buSzPct val="100000"/>
              <a:buChar char="■"/>
            </a:pPr>
            <a:r>
              <a:rPr lang="en-US" b="1" dirty="0">
                <a:solidFill>
                  <a:srgbClr val="5C6471"/>
                </a:solidFill>
                <a:latin typeface="Calibri" pitchFamily="34" charset="0"/>
                <a:ea typeface="Calibri" pitchFamily="34" charset="-122"/>
                <a:cs typeface="Calibri" pitchFamily="34" charset="-120"/>
              </a:rPr>
              <a:t>Real estate markets</a:t>
            </a:r>
            <a:endParaRPr lang="en-US" b="1" dirty="0"/>
          </a:p>
          <a:p>
            <a:pPr marL="342900" indent="-342900">
              <a:spcAft>
                <a:spcPts val="800"/>
              </a:spcAft>
              <a:buSzPct val="100000"/>
              <a:buChar char="■"/>
            </a:pPr>
            <a:r>
              <a:rPr lang="en-US" b="1" dirty="0">
                <a:solidFill>
                  <a:srgbClr val="5C6471"/>
                </a:solidFill>
                <a:latin typeface="Calibri" pitchFamily="34" charset="0"/>
                <a:ea typeface="Calibri" pitchFamily="34" charset="-122"/>
                <a:cs typeface="Calibri" pitchFamily="34" charset="-120"/>
              </a:rPr>
              <a:t>Investment principles</a:t>
            </a:r>
            <a:endParaRPr lang="en-US" b="1" dirty="0"/>
          </a:p>
          <a:p>
            <a:pPr marL="342900" indent="-342900">
              <a:spcAft>
                <a:spcPts val="800"/>
              </a:spcAft>
              <a:buSzPct val="100000"/>
              <a:buChar char="■"/>
            </a:pPr>
            <a:r>
              <a:rPr lang="en-US" b="1" dirty="0">
                <a:solidFill>
                  <a:srgbClr val="5C6471"/>
                </a:solidFill>
                <a:latin typeface="Calibri" pitchFamily="34" charset="0"/>
                <a:ea typeface="Calibri" pitchFamily="34" charset="-122"/>
                <a:cs typeface="Calibri" pitchFamily="34" charset="-120"/>
              </a:rPr>
              <a:t>Time value of money</a:t>
            </a:r>
            <a:endParaRPr lang="en-US" b="1" dirty="0"/>
          </a:p>
        </p:txBody>
      </p:sp>
      <p:sp>
        <p:nvSpPr>
          <p:cNvPr id="12" name="Shape 9"/>
          <p:cNvSpPr/>
          <p:nvPr/>
        </p:nvSpPr>
        <p:spPr>
          <a:xfrm>
            <a:off x="3383280" y="1737360"/>
            <a:ext cx="2651760" cy="1097280"/>
          </a:xfrm>
          <a:prstGeom prst="rect">
            <a:avLst/>
          </a:prstGeom>
          <a:solidFill>
            <a:srgbClr val="0A1628"/>
          </a:solidFill>
          <a:ln w="12700">
            <a:solidFill>
              <a:srgbClr val="0A1628"/>
            </a:solidFill>
            <a:prstDash val="solid"/>
          </a:ln>
        </p:spPr>
      </p:sp>
      <p:sp>
        <p:nvSpPr>
          <p:cNvPr id="13" name="Shape 10"/>
          <p:cNvSpPr/>
          <p:nvPr/>
        </p:nvSpPr>
        <p:spPr>
          <a:xfrm>
            <a:off x="3383280" y="2834640"/>
            <a:ext cx="2651760" cy="3200400"/>
          </a:xfrm>
          <a:prstGeom prst="rect">
            <a:avLst/>
          </a:prstGeom>
          <a:solidFill>
            <a:srgbClr val="FFFFFF"/>
          </a:solidFill>
          <a:ln w="12700">
            <a:solidFill>
              <a:srgbClr val="E0DCC8"/>
            </a:solidFill>
            <a:prstDash val="solid"/>
          </a:ln>
        </p:spPr>
      </p:sp>
      <p:sp>
        <p:nvSpPr>
          <p:cNvPr id="14" name="Text 11"/>
          <p:cNvSpPr/>
          <p:nvPr/>
        </p:nvSpPr>
        <p:spPr>
          <a:xfrm>
            <a:off x="3566160" y="1783080"/>
            <a:ext cx="731520" cy="365760"/>
          </a:xfrm>
          <a:prstGeom prst="rect">
            <a:avLst/>
          </a:prstGeom>
          <a:noFill/>
          <a:ln/>
        </p:spPr>
        <p:txBody>
          <a:bodyPr wrap="square" lIns="0" tIns="0" rIns="0" bIns="0" rtlCol="0" anchor="ctr"/>
          <a:lstStyle/>
          <a:p>
            <a:pPr marL="0" indent="0">
              <a:buNone/>
            </a:pPr>
            <a:r>
              <a:rPr lang="en-US" sz="1400" b="1" dirty="0">
                <a:solidFill>
                  <a:srgbClr val="F4C95D"/>
                </a:solidFill>
                <a:latin typeface="Georgia" pitchFamily="34" charset="0"/>
                <a:ea typeface="Georgia" pitchFamily="34" charset="-122"/>
                <a:cs typeface="Georgia" pitchFamily="34" charset="-120"/>
              </a:rPr>
              <a:t>02</a:t>
            </a:r>
            <a:endParaRPr lang="en-US" sz="1400" dirty="0"/>
          </a:p>
        </p:txBody>
      </p:sp>
      <p:pic>
        <p:nvPicPr>
          <p:cNvPr id="15" name="Image 1" descr="preencoded.png"/>
          <p:cNvPicPr>
            <a:picLocks noChangeAspect="1"/>
          </p:cNvPicPr>
          <p:nvPr/>
        </p:nvPicPr>
        <p:blipFill>
          <a:blip r:embed="rId5"/>
          <a:stretch>
            <a:fillRect/>
          </a:stretch>
        </p:blipFill>
        <p:spPr>
          <a:xfrm>
            <a:off x="4343400" y="1965960"/>
            <a:ext cx="640080" cy="640080"/>
          </a:xfrm>
          <a:prstGeom prst="rect">
            <a:avLst/>
          </a:prstGeom>
        </p:spPr>
      </p:pic>
      <p:sp>
        <p:nvSpPr>
          <p:cNvPr id="16" name="Text 12"/>
          <p:cNvSpPr/>
          <p:nvPr/>
        </p:nvSpPr>
        <p:spPr>
          <a:xfrm>
            <a:off x="3383280" y="2926080"/>
            <a:ext cx="2651760" cy="411480"/>
          </a:xfrm>
          <a:prstGeom prst="rect">
            <a:avLst/>
          </a:prstGeom>
          <a:noFill/>
          <a:ln/>
        </p:spPr>
        <p:txBody>
          <a:bodyPr wrap="square" lIns="0" tIns="0" rIns="0" bIns="0" rtlCol="0" anchor="ctr"/>
          <a:lstStyle/>
          <a:p>
            <a:pPr marL="0" indent="0" algn="ctr">
              <a:buNone/>
            </a:pPr>
            <a:r>
              <a:rPr lang="en-US" sz="1500" b="1" kern="0" spc="300" dirty="0">
                <a:solidFill>
                  <a:srgbClr val="C00000"/>
                </a:solidFill>
                <a:latin typeface="Georgia" pitchFamily="34" charset="0"/>
                <a:ea typeface="Georgia" pitchFamily="34" charset="-122"/>
                <a:cs typeface="Georgia" pitchFamily="34" charset="-120"/>
              </a:rPr>
              <a:t>ANALYSIS</a:t>
            </a:r>
            <a:endParaRPr lang="en-US" sz="1500" dirty="0">
              <a:solidFill>
                <a:srgbClr val="C00000"/>
              </a:solidFill>
            </a:endParaRPr>
          </a:p>
        </p:txBody>
      </p:sp>
      <p:sp>
        <p:nvSpPr>
          <p:cNvPr id="17" name="Shape 13"/>
          <p:cNvSpPr/>
          <p:nvPr/>
        </p:nvSpPr>
        <p:spPr>
          <a:xfrm>
            <a:off x="4526280" y="3383280"/>
            <a:ext cx="365760" cy="27432"/>
          </a:xfrm>
          <a:prstGeom prst="rect">
            <a:avLst/>
          </a:prstGeom>
          <a:solidFill>
            <a:srgbClr val="C9952D"/>
          </a:solidFill>
          <a:ln w="12700">
            <a:solidFill>
              <a:srgbClr val="C9952D"/>
            </a:solidFill>
            <a:prstDash val="solid"/>
          </a:ln>
        </p:spPr>
      </p:sp>
      <p:sp>
        <p:nvSpPr>
          <p:cNvPr id="18" name="Text 14"/>
          <p:cNvSpPr/>
          <p:nvPr/>
        </p:nvSpPr>
        <p:spPr>
          <a:xfrm>
            <a:off x="3657600" y="3246120"/>
            <a:ext cx="2286000" cy="2286000"/>
          </a:xfrm>
          <a:prstGeom prst="rect">
            <a:avLst/>
          </a:prstGeom>
          <a:noFill/>
          <a:ln/>
        </p:spPr>
        <p:txBody>
          <a:bodyPr wrap="square" lIns="0" tIns="0" rIns="0" bIns="0" rtlCol="0" anchor="ctr"/>
          <a:lstStyle/>
          <a:p>
            <a:pPr marL="342900" indent="-342900">
              <a:spcAft>
                <a:spcPts val="800"/>
              </a:spcAft>
              <a:buSzPct val="100000"/>
              <a:buChar char="■"/>
            </a:pPr>
            <a:r>
              <a:rPr lang="en-US" b="1" dirty="0">
                <a:solidFill>
                  <a:srgbClr val="5C6471"/>
                </a:solidFill>
                <a:latin typeface="Calibri" pitchFamily="34" charset="0"/>
                <a:ea typeface="Calibri" pitchFamily="34" charset="-122"/>
                <a:cs typeface="Calibri" pitchFamily="34" charset="-120"/>
              </a:rPr>
              <a:t>Valuation methods</a:t>
            </a:r>
            <a:endParaRPr lang="en-US" b="1" dirty="0"/>
          </a:p>
          <a:p>
            <a:pPr marL="342900" indent="-342900">
              <a:spcAft>
                <a:spcPts val="800"/>
              </a:spcAft>
              <a:buSzPct val="100000"/>
              <a:buChar char="■"/>
            </a:pPr>
            <a:r>
              <a:rPr lang="en-US" b="1" dirty="0">
                <a:solidFill>
                  <a:srgbClr val="5C6471"/>
                </a:solidFill>
                <a:latin typeface="Calibri" pitchFamily="34" charset="0"/>
                <a:ea typeface="Calibri" pitchFamily="34" charset="-122"/>
                <a:cs typeface="Calibri" pitchFamily="34" charset="-120"/>
              </a:rPr>
              <a:t>NPV, IRR, payback</a:t>
            </a:r>
            <a:endParaRPr lang="en-US" b="1" dirty="0"/>
          </a:p>
          <a:p>
            <a:pPr marL="342900" indent="-342900">
              <a:spcAft>
                <a:spcPts val="800"/>
              </a:spcAft>
              <a:buSzPct val="100000"/>
              <a:buChar char="■"/>
            </a:pPr>
            <a:r>
              <a:rPr lang="en-US" b="1" dirty="0">
                <a:solidFill>
                  <a:srgbClr val="5C6471"/>
                </a:solidFill>
                <a:latin typeface="Calibri" pitchFamily="34" charset="0"/>
                <a:ea typeface="Calibri" pitchFamily="34" charset="-122"/>
                <a:cs typeface="Calibri" pitchFamily="34" charset="-120"/>
              </a:rPr>
              <a:t>Sensitivity &amp; risk</a:t>
            </a:r>
            <a:endParaRPr lang="en-US" b="1" dirty="0"/>
          </a:p>
        </p:txBody>
      </p:sp>
      <p:sp>
        <p:nvSpPr>
          <p:cNvPr id="19" name="Shape 15"/>
          <p:cNvSpPr/>
          <p:nvPr/>
        </p:nvSpPr>
        <p:spPr>
          <a:xfrm>
            <a:off x="6217920" y="1737360"/>
            <a:ext cx="2651760" cy="1097280"/>
          </a:xfrm>
          <a:prstGeom prst="rect">
            <a:avLst/>
          </a:prstGeom>
          <a:solidFill>
            <a:srgbClr val="0A1628"/>
          </a:solidFill>
          <a:ln w="12700">
            <a:solidFill>
              <a:srgbClr val="0A1628"/>
            </a:solidFill>
            <a:prstDash val="solid"/>
          </a:ln>
        </p:spPr>
      </p:sp>
      <p:sp>
        <p:nvSpPr>
          <p:cNvPr id="20" name="Shape 16"/>
          <p:cNvSpPr/>
          <p:nvPr/>
        </p:nvSpPr>
        <p:spPr>
          <a:xfrm>
            <a:off x="6217920" y="2834640"/>
            <a:ext cx="2651760" cy="3200400"/>
          </a:xfrm>
          <a:prstGeom prst="rect">
            <a:avLst/>
          </a:prstGeom>
          <a:solidFill>
            <a:srgbClr val="FFFFFF"/>
          </a:solidFill>
          <a:ln w="12700">
            <a:solidFill>
              <a:srgbClr val="E0DCC8"/>
            </a:solidFill>
            <a:prstDash val="solid"/>
          </a:ln>
        </p:spPr>
      </p:sp>
      <p:sp>
        <p:nvSpPr>
          <p:cNvPr id="21" name="Text 17"/>
          <p:cNvSpPr/>
          <p:nvPr/>
        </p:nvSpPr>
        <p:spPr>
          <a:xfrm>
            <a:off x="6400800" y="1783080"/>
            <a:ext cx="731520" cy="365760"/>
          </a:xfrm>
          <a:prstGeom prst="rect">
            <a:avLst/>
          </a:prstGeom>
          <a:noFill/>
          <a:ln/>
        </p:spPr>
        <p:txBody>
          <a:bodyPr wrap="square" lIns="0" tIns="0" rIns="0" bIns="0" rtlCol="0" anchor="ctr"/>
          <a:lstStyle/>
          <a:p>
            <a:pPr marL="0" indent="0">
              <a:buNone/>
            </a:pPr>
            <a:r>
              <a:rPr lang="en-US" sz="1400" b="1" dirty="0">
                <a:solidFill>
                  <a:srgbClr val="F4C95D"/>
                </a:solidFill>
                <a:latin typeface="Georgia" pitchFamily="34" charset="0"/>
                <a:ea typeface="Georgia" pitchFamily="34" charset="-122"/>
                <a:cs typeface="Georgia" pitchFamily="34" charset="-120"/>
              </a:rPr>
              <a:t>03</a:t>
            </a:r>
            <a:endParaRPr lang="en-US" sz="1400" dirty="0"/>
          </a:p>
        </p:txBody>
      </p:sp>
      <p:pic>
        <p:nvPicPr>
          <p:cNvPr id="22" name="Image 2" descr="preencoded.png"/>
          <p:cNvPicPr>
            <a:picLocks noChangeAspect="1"/>
          </p:cNvPicPr>
          <p:nvPr/>
        </p:nvPicPr>
        <p:blipFill>
          <a:blip r:embed="rId6"/>
          <a:stretch>
            <a:fillRect/>
          </a:stretch>
        </p:blipFill>
        <p:spPr>
          <a:xfrm>
            <a:off x="7178040" y="1965960"/>
            <a:ext cx="640080" cy="640080"/>
          </a:xfrm>
          <a:prstGeom prst="rect">
            <a:avLst/>
          </a:prstGeom>
        </p:spPr>
      </p:pic>
      <p:sp>
        <p:nvSpPr>
          <p:cNvPr id="23" name="Text 18"/>
          <p:cNvSpPr/>
          <p:nvPr/>
        </p:nvSpPr>
        <p:spPr>
          <a:xfrm>
            <a:off x="6217920" y="2926080"/>
            <a:ext cx="2651760" cy="411480"/>
          </a:xfrm>
          <a:prstGeom prst="rect">
            <a:avLst/>
          </a:prstGeom>
          <a:noFill/>
          <a:ln/>
        </p:spPr>
        <p:txBody>
          <a:bodyPr wrap="square" lIns="0" tIns="0" rIns="0" bIns="0" rtlCol="0" anchor="ctr"/>
          <a:lstStyle/>
          <a:p>
            <a:pPr marL="0" indent="0" algn="ctr">
              <a:buNone/>
            </a:pPr>
            <a:r>
              <a:rPr lang="en-US" sz="1500" b="1" kern="0" spc="300" dirty="0">
                <a:solidFill>
                  <a:srgbClr val="C00000"/>
                </a:solidFill>
                <a:latin typeface="Georgia" pitchFamily="34" charset="0"/>
                <a:ea typeface="Georgia" pitchFamily="34" charset="-122"/>
                <a:cs typeface="Georgia" pitchFamily="34" charset="-120"/>
              </a:rPr>
              <a:t>FINANCE</a:t>
            </a:r>
            <a:endParaRPr lang="en-US" sz="1500" dirty="0">
              <a:solidFill>
                <a:srgbClr val="C00000"/>
              </a:solidFill>
            </a:endParaRPr>
          </a:p>
        </p:txBody>
      </p:sp>
      <p:sp>
        <p:nvSpPr>
          <p:cNvPr id="24" name="Shape 19"/>
          <p:cNvSpPr/>
          <p:nvPr/>
        </p:nvSpPr>
        <p:spPr>
          <a:xfrm>
            <a:off x="7360920" y="3383280"/>
            <a:ext cx="365760" cy="27432"/>
          </a:xfrm>
          <a:prstGeom prst="rect">
            <a:avLst/>
          </a:prstGeom>
          <a:solidFill>
            <a:srgbClr val="C9952D"/>
          </a:solidFill>
          <a:ln w="12700">
            <a:solidFill>
              <a:srgbClr val="C9952D"/>
            </a:solidFill>
            <a:prstDash val="solid"/>
          </a:ln>
        </p:spPr>
      </p:sp>
      <p:sp>
        <p:nvSpPr>
          <p:cNvPr id="25" name="Text 20"/>
          <p:cNvSpPr/>
          <p:nvPr/>
        </p:nvSpPr>
        <p:spPr>
          <a:xfrm>
            <a:off x="6239021" y="3291840"/>
            <a:ext cx="2651760" cy="2286000"/>
          </a:xfrm>
          <a:prstGeom prst="rect">
            <a:avLst/>
          </a:prstGeom>
          <a:noFill/>
          <a:ln/>
        </p:spPr>
        <p:txBody>
          <a:bodyPr wrap="square" lIns="0" tIns="0" rIns="0" bIns="0" rtlCol="0" anchor="ctr"/>
          <a:lstStyle/>
          <a:p>
            <a:pPr marL="342900" indent="-342900">
              <a:spcAft>
                <a:spcPts val="800"/>
              </a:spcAft>
              <a:buSzPct val="100000"/>
              <a:buChar char="■"/>
            </a:pPr>
            <a:r>
              <a:rPr lang="en-US" b="1" dirty="0">
                <a:solidFill>
                  <a:srgbClr val="5C6471"/>
                </a:solidFill>
                <a:latin typeface="Calibri" pitchFamily="34" charset="0"/>
                <a:ea typeface="Calibri" pitchFamily="34" charset="-122"/>
                <a:cs typeface="Calibri" pitchFamily="34" charset="-120"/>
              </a:rPr>
              <a:t>Mortgages &amp; mezzanine</a:t>
            </a:r>
            <a:endParaRPr lang="en-US" b="1" dirty="0"/>
          </a:p>
          <a:p>
            <a:pPr marL="342900" indent="-342900">
              <a:spcAft>
                <a:spcPts val="800"/>
              </a:spcAft>
              <a:buSzPct val="100000"/>
              <a:buChar char="■"/>
            </a:pPr>
            <a:r>
              <a:rPr lang="en-US" b="1" dirty="0">
                <a:solidFill>
                  <a:srgbClr val="5C6471"/>
                </a:solidFill>
                <a:latin typeface="Calibri" pitchFamily="34" charset="0"/>
                <a:ea typeface="Calibri" pitchFamily="34" charset="-122"/>
                <a:cs typeface="Calibri" pitchFamily="34" charset="-120"/>
              </a:rPr>
              <a:t>Capital structure</a:t>
            </a:r>
            <a:endParaRPr lang="en-US" b="1" dirty="0"/>
          </a:p>
          <a:p>
            <a:pPr marL="342900" indent="-342900">
              <a:spcAft>
                <a:spcPts val="800"/>
              </a:spcAft>
              <a:buSzPct val="100000"/>
              <a:buChar char="■"/>
            </a:pPr>
            <a:r>
              <a:rPr lang="en-US" b="1" dirty="0">
                <a:solidFill>
                  <a:srgbClr val="5C6471"/>
                </a:solidFill>
                <a:latin typeface="Calibri" pitchFamily="34" charset="0"/>
                <a:ea typeface="Calibri" pitchFamily="34" charset="-122"/>
                <a:cs typeface="Calibri" pitchFamily="34" charset="-120"/>
              </a:rPr>
              <a:t>REITs &amp; securitization</a:t>
            </a:r>
            <a:endParaRPr lang="en-US" b="1" dirty="0"/>
          </a:p>
        </p:txBody>
      </p:sp>
      <p:sp>
        <p:nvSpPr>
          <p:cNvPr id="26" name="Shape 21"/>
          <p:cNvSpPr/>
          <p:nvPr/>
        </p:nvSpPr>
        <p:spPr>
          <a:xfrm>
            <a:off x="9052560" y="1737360"/>
            <a:ext cx="2651760" cy="1097280"/>
          </a:xfrm>
          <a:prstGeom prst="rect">
            <a:avLst/>
          </a:prstGeom>
          <a:solidFill>
            <a:srgbClr val="0A1628"/>
          </a:solidFill>
          <a:ln w="12700">
            <a:solidFill>
              <a:srgbClr val="0A1628"/>
            </a:solidFill>
            <a:prstDash val="solid"/>
          </a:ln>
        </p:spPr>
      </p:sp>
      <p:sp>
        <p:nvSpPr>
          <p:cNvPr id="27" name="Shape 22"/>
          <p:cNvSpPr/>
          <p:nvPr/>
        </p:nvSpPr>
        <p:spPr>
          <a:xfrm>
            <a:off x="9052560" y="2788920"/>
            <a:ext cx="2651760" cy="3200400"/>
          </a:xfrm>
          <a:prstGeom prst="rect">
            <a:avLst/>
          </a:prstGeom>
          <a:solidFill>
            <a:srgbClr val="FFFFFF"/>
          </a:solidFill>
          <a:ln w="12700">
            <a:solidFill>
              <a:srgbClr val="E0DCC8"/>
            </a:solidFill>
            <a:prstDash val="solid"/>
          </a:ln>
        </p:spPr>
      </p:sp>
      <p:sp>
        <p:nvSpPr>
          <p:cNvPr id="28" name="Text 23"/>
          <p:cNvSpPr/>
          <p:nvPr/>
        </p:nvSpPr>
        <p:spPr>
          <a:xfrm>
            <a:off x="9235440" y="1783080"/>
            <a:ext cx="731520" cy="365760"/>
          </a:xfrm>
          <a:prstGeom prst="rect">
            <a:avLst/>
          </a:prstGeom>
          <a:noFill/>
          <a:ln/>
        </p:spPr>
        <p:txBody>
          <a:bodyPr wrap="square" lIns="0" tIns="0" rIns="0" bIns="0" rtlCol="0" anchor="ctr"/>
          <a:lstStyle/>
          <a:p>
            <a:pPr marL="0" indent="0">
              <a:buNone/>
            </a:pPr>
            <a:r>
              <a:rPr lang="en-US" sz="1400" b="1" dirty="0">
                <a:solidFill>
                  <a:srgbClr val="F4C95D"/>
                </a:solidFill>
                <a:latin typeface="Georgia" pitchFamily="34" charset="0"/>
                <a:ea typeface="Georgia" pitchFamily="34" charset="-122"/>
                <a:cs typeface="Georgia" pitchFamily="34" charset="-120"/>
              </a:rPr>
              <a:t>04</a:t>
            </a:r>
            <a:endParaRPr lang="en-US" sz="1400" dirty="0"/>
          </a:p>
        </p:txBody>
      </p:sp>
      <p:pic>
        <p:nvPicPr>
          <p:cNvPr id="29" name="Image 3" descr="preencoded.png"/>
          <p:cNvPicPr>
            <a:picLocks noChangeAspect="1"/>
          </p:cNvPicPr>
          <p:nvPr/>
        </p:nvPicPr>
        <p:blipFill>
          <a:blip r:embed="rId7"/>
          <a:stretch>
            <a:fillRect/>
          </a:stretch>
        </p:blipFill>
        <p:spPr>
          <a:xfrm>
            <a:off x="10012680" y="1965960"/>
            <a:ext cx="640080" cy="640080"/>
          </a:xfrm>
          <a:prstGeom prst="rect">
            <a:avLst/>
          </a:prstGeom>
        </p:spPr>
      </p:pic>
      <p:sp>
        <p:nvSpPr>
          <p:cNvPr id="30" name="Text 24"/>
          <p:cNvSpPr/>
          <p:nvPr/>
        </p:nvSpPr>
        <p:spPr>
          <a:xfrm>
            <a:off x="9052560" y="2926080"/>
            <a:ext cx="2651760" cy="411480"/>
          </a:xfrm>
          <a:prstGeom prst="rect">
            <a:avLst/>
          </a:prstGeom>
          <a:noFill/>
          <a:ln/>
        </p:spPr>
        <p:txBody>
          <a:bodyPr wrap="square" lIns="0" tIns="0" rIns="0" bIns="0" rtlCol="0" anchor="ctr"/>
          <a:lstStyle/>
          <a:p>
            <a:pPr marL="0" indent="0" algn="ctr">
              <a:buNone/>
            </a:pPr>
            <a:r>
              <a:rPr lang="en-US" sz="1500" b="1" kern="0" spc="300" dirty="0">
                <a:solidFill>
                  <a:srgbClr val="C00000"/>
                </a:solidFill>
                <a:latin typeface="Georgia" pitchFamily="34" charset="0"/>
                <a:ea typeface="Georgia" pitchFamily="34" charset="-122"/>
                <a:cs typeface="Georgia" pitchFamily="34" charset="-120"/>
              </a:rPr>
              <a:t>PRACTICE</a:t>
            </a:r>
            <a:endParaRPr lang="en-US" sz="1500" dirty="0">
              <a:solidFill>
                <a:srgbClr val="C00000"/>
              </a:solidFill>
            </a:endParaRPr>
          </a:p>
        </p:txBody>
      </p:sp>
      <p:sp>
        <p:nvSpPr>
          <p:cNvPr id="31" name="Shape 25"/>
          <p:cNvSpPr/>
          <p:nvPr/>
        </p:nvSpPr>
        <p:spPr>
          <a:xfrm>
            <a:off x="10195560" y="3383280"/>
            <a:ext cx="365760" cy="27432"/>
          </a:xfrm>
          <a:prstGeom prst="rect">
            <a:avLst/>
          </a:prstGeom>
          <a:solidFill>
            <a:srgbClr val="C9952D"/>
          </a:solidFill>
          <a:ln w="12700">
            <a:solidFill>
              <a:srgbClr val="C9952D"/>
            </a:solidFill>
            <a:prstDash val="solid"/>
          </a:ln>
        </p:spPr>
      </p:sp>
      <p:sp>
        <p:nvSpPr>
          <p:cNvPr id="32" name="Text 26"/>
          <p:cNvSpPr/>
          <p:nvPr/>
        </p:nvSpPr>
        <p:spPr>
          <a:xfrm>
            <a:off x="9101797" y="3295357"/>
            <a:ext cx="2602523" cy="2286000"/>
          </a:xfrm>
          <a:prstGeom prst="rect">
            <a:avLst/>
          </a:prstGeom>
          <a:noFill/>
          <a:ln/>
        </p:spPr>
        <p:txBody>
          <a:bodyPr wrap="square" lIns="0" tIns="0" rIns="0" bIns="0" rtlCol="0" anchor="ctr"/>
          <a:lstStyle/>
          <a:p>
            <a:pPr marL="342900" indent="-342900">
              <a:spcAft>
                <a:spcPts val="800"/>
              </a:spcAft>
              <a:buSzPct val="100000"/>
              <a:buChar char="■"/>
            </a:pPr>
            <a:r>
              <a:rPr lang="en-US" b="1" dirty="0">
                <a:solidFill>
                  <a:srgbClr val="5C6471"/>
                </a:solidFill>
                <a:latin typeface="Calibri" pitchFamily="34" charset="0"/>
                <a:ea typeface="Calibri" pitchFamily="34" charset="-122"/>
                <a:cs typeface="Calibri" pitchFamily="34" charset="-120"/>
              </a:rPr>
              <a:t>Development feasibility</a:t>
            </a:r>
            <a:endParaRPr lang="en-US" b="1" dirty="0"/>
          </a:p>
          <a:p>
            <a:pPr marL="342900" indent="-342900">
              <a:spcAft>
                <a:spcPts val="800"/>
              </a:spcAft>
              <a:buSzPct val="100000"/>
              <a:buChar char="■"/>
            </a:pPr>
            <a:r>
              <a:rPr lang="en-US" b="1" dirty="0">
                <a:solidFill>
                  <a:srgbClr val="5C6471"/>
                </a:solidFill>
                <a:latin typeface="Calibri" pitchFamily="34" charset="0"/>
                <a:ea typeface="Calibri" pitchFamily="34" charset="-122"/>
                <a:cs typeface="Calibri" pitchFamily="34" charset="-120"/>
              </a:rPr>
              <a:t>Project financing</a:t>
            </a:r>
            <a:endParaRPr lang="en-US" b="1" dirty="0"/>
          </a:p>
          <a:p>
            <a:pPr marL="342900" indent="-342900">
              <a:spcAft>
                <a:spcPts val="800"/>
              </a:spcAft>
              <a:buSzPct val="100000"/>
              <a:buChar char="■"/>
            </a:pPr>
            <a:r>
              <a:rPr lang="en-US" b="1" dirty="0">
                <a:solidFill>
                  <a:srgbClr val="5C6471"/>
                </a:solidFill>
                <a:latin typeface="Calibri" pitchFamily="34" charset="0"/>
                <a:ea typeface="Calibri" pitchFamily="34" charset="-122"/>
                <a:cs typeface="Calibri" pitchFamily="34" charset="-120"/>
              </a:rPr>
              <a:t>Live case studies</a:t>
            </a:r>
            <a:endParaRPr lang="en-US" b="1" dirty="0"/>
          </a:p>
        </p:txBody>
      </p:sp>
      <p:sp>
        <p:nvSpPr>
          <p:cNvPr id="33" name="Shape 27"/>
          <p:cNvSpPr/>
          <p:nvPr/>
        </p:nvSpPr>
        <p:spPr>
          <a:xfrm>
            <a:off x="457200" y="6537960"/>
            <a:ext cx="365760" cy="22860"/>
          </a:xfrm>
          <a:prstGeom prst="rect">
            <a:avLst/>
          </a:prstGeom>
          <a:solidFill>
            <a:srgbClr val="C9952D"/>
          </a:solidFill>
          <a:ln w="12700">
            <a:solidFill>
              <a:srgbClr val="C9952D"/>
            </a:solidFill>
            <a:prstDash val="solid"/>
          </a:ln>
        </p:spPr>
      </p:sp>
      <p:sp>
        <p:nvSpPr>
          <p:cNvPr id="35" name="Text 29"/>
          <p:cNvSpPr/>
          <p:nvPr/>
        </p:nvSpPr>
        <p:spPr>
          <a:xfrm>
            <a:off x="10789920" y="6446520"/>
            <a:ext cx="914400" cy="274320"/>
          </a:xfrm>
          <a:prstGeom prst="rect">
            <a:avLst/>
          </a:prstGeom>
          <a:noFill/>
          <a:ln/>
        </p:spPr>
        <p:txBody>
          <a:bodyPr wrap="square" rtlCol="0" anchor="ctr"/>
          <a:lstStyle/>
          <a:p>
            <a:pPr marL="0" indent="0" algn="r">
              <a:buNone/>
            </a:pPr>
            <a:r>
              <a:rPr lang="en-US" sz="900" dirty="0">
                <a:solidFill>
                  <a:srgbClr val="5C6471"/>
                </a:solidFill>
                <a:latin typeface="Calibri" pitchFamily="34" charset="0"/>
                <a:ea typeface="Calibri" pitchFamily="34" charset="-122"/>
                <a:cs typeface="Calibri" pitchFamily="34" charset="-120"/>
              </a:rPr>
              <a:t>6 / 20</a:t>
            </a:r>
            <a:endParaRPr lang="en-US" sz="900" dirty="0"/>
          </a:p>
        </p:txBody>
      </p:sp>
      <p:sp>
        <p:nvSpPr>
          <p:cNvPr id="37" name="TextBox 36"/>
          <p:cNvSpPr txBox="1"/>
          <p:nvPr/>
        </p:nvSpPr>
        <p:spPr>
          <a:xfrm>
            <a:off x="249403" y="6010394"/>
            <a:ext cx="5216525" cy="307777"/>
          </a:xfrm>
          <a:prstGeom prst="rect">
            <a:avLst/>
          </a:prstGeom>
          <a:noFill/>
        </p:spPr>
        <p:txBody>
          <a:bodyPr wrap="square" rtlCol="0">
            <a:spAutoFit/>
          </a:bodyPr>
          <a:lstStyle/>
          <a:p>
            <a:r>
              <a:rPr lang="en-US" sz="1400" b="1" dirty="0">
                <a:latin typeface="Alexandria" charset="0"/>
                <a:cs typeface="Alexandria" charset="0"/>
              </a:rPr>
              <a:t>Prepared by Dr. </a:t>
            </a:r>
            <a:r>
              <a:rPr lang="en-US" sz="1400" b="1" dirty="0" err="1" smtClean="0">
                <a:latin typeface="Alexandria" charset="0"/>
                <a:cs typeface="Alexandria" charset="0"/>
              </a:rPr>
              <a:t>Emad</a:t>
            </a:r>
            <a:r>
              <a:rPr lang="en-US" sz="1400" b="1" dirty="0" smtClean="0">
                <a:latin typeface="Alexandria" charset="0"/>
                <a:cs typeface="Alexandria" charset="0"/>
              </a:rPr>
              <a:t> </a:t>
            </a:r>
            <a:r>
              <a:rPr lang="en-US" sz="1400" b="1" dirty="0" err="1" smtClean="0">
                <a:latin typeface="Alexandria" charset="0"/>
                <a:cs typeface="Alexandria" charset="0"/>
              </a:rPr>
              <a:t>Zaher</a:t>
            </a:r>
            <a:endParaRPr lang="en-US" sz="1400" b="1" dirty="0" smtClean="0">
              <a:latin typeface="Alexandria" charset="0"/>
              <a:cs typeface="Alexandria" charset="0"/>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name="Slide 7">
    <p:bg>
      <p:bgPr>
        <a:solidFill>
          <a:srgbClr val="FAFAF7"/>
        </a:solidFill>
        <a:effectLst/>
      </p:bgPr>
    </p:bg>
    <p:spTree>
      <p:nvGrpSpPr>
        <p:cNvPr id="1" name=""/>
        <p:cNvGrpSpPr/>
        <p:nvPr/>
      </p:nvGrpSpPr>
      <p:grpSpPr>
        <a:xfrm>
          <a:off x="0" y="0"/>
          <a:ext cx="0" cy="0"/>
          <a:chOff x="0" y="0"/>
          <a:chExt cx="0" cy="0"/>
        </a:xfrm>
      </p:grpSpPr>
      <p:pic>
        <p:nvPicPr>
          <p:cNvPr id="25" name="Picture 24"/>
          <p:cNvPicPr>
            <a:picLocks noChangeAspect="1"/>
          </p:cNvPicPr>
          <p:nvPr/>
        </p:nvPicPr>
        <p:blipFill>
          <a:blip r:embed="rId3"/>
          <a:stretch>
            <a:fillRect/>
          </a:stretch>
        </p:blipFill>
        <p:spPr>
          <a:xfrm>
            <a:off x="0" y="0"/>
            <a:ext cx="12192000" cy="6858000"/>
          </a:xfrm>
          <a:prstGeom prst="rect">
            <a:avLst/>
          </a:prstGeom>
        </p:spPr>
      </p:pic>
      <p:sp>
        <p:nvSpPr>
          <p:cNvPr id="2" name="Text 0"/>
          <p:cNvSpPr/>
          <p:nvPr/>
        </p:nvSpPr>
        <p:spPr>
          <a:xfrm>
            <a:off x="548640" y="365760"/>
            <a:ext cx="7315200" cy="274320"/>
          </a:xfrm>
          <a:prstGeom prst="rect">
            <a:avLst/>
          </a:prstGeom>
          <a:noFill/>
          <a:ln/>
        </p:spPr>
        <p:txBody>
          <a:bodyPr wrap="square" lIns="0" tIns="0" rIns="0" bIns="0" rtlCol="0" anchor="ctr"/>
          <a:lstStyle/>
          <a:p>
            <a:pPr marL="0" indent="0">
              <a:buNone/>
            </a:pPr>
            <a:r>
              <a:rPr lang="en-US" sz="2400" b="1" kern="0" spc="400" dirty="0">
                <a:solidFill>
                  <a:srgbClr val="0070C0"/>
                </a:solidFill>
                <a:latin typeface="Calibri" pitchFamily="34" charset="0"/>
                <a:ea typeface="Calibri" pitchFamily="34" charset="-122"/>
                <a:cs typeface="Calibri" pitchFamily="34" charset="-120"/>
              </a:rPr>
              <a:t>MODULE 1</a:t>
            </a:r>
            <a:endParaRPr lang="en-US" sz="2400" dirty="0">
              <a:solidFill>
                <a:srgbClr val="0070C0"/>
              </a:solidFill>
            </a:endParaRPr>
          </a:p>
        </p:txBody>
      </p:sp>
      <p:sp>
        <p:nvSpPr>
          <p:cNvPr id="3" name="Text 1"/>
          <p:cNvSpPr/>
          <p:nvPr/>
        </p:nvSpPr>
        <p:spPr>
          <a:xfrm>
            <a:off x="548640" y="640080"/>
            <a:ext cx="11064240" cy="640080"/>
          </a:xfrm>
          <a:prstGeom prst="rect">
            <a:avLst/>
          </a:prstGeom>
          <a:noFill/>
          <a:ln/>
        </p:spPr>
        <p:txBody>
          <a:bodyPr wrap="square" lIns="0" tIns="0" rIns="0" bIns="0" rtlCol="0" anchor="ctr"/>
          <a:lstStyle/>
          <a:p>
            <a:pPr marL="0" indent="0">
              <a:buNone/>
            </a:pPr>
            <a:r>
              <a:rPr lang="en-US" sz="3000" b="1" dirty="0">
                <a:solidFill>
                  <a:srgbClr val="0A1628"/>
                </a:solidFill>
                <a:latin typeface="Georgia" pitchFamily="34" charset="0"/>
                <a:ea typeface="Georgia" pitchFamily="34" charset="-122"/>
                <a:cs typeface="Georgia" pitchFamily="34" charset="-120"/>
              </a:rPr>
              <a:t>Real Estate Markets &amp; Investment Principles</a:t>
            </a:r>
            <a:endParaRPr lang="en-US" sz="3000" dirty="0"/>
          </a:p>
        </p:txBody>
      </p:sp>
      <p:sp>
        <p:nvSpPr>
          <p:cNvPr id="4" name="Shape 2"/>
          <p:cNvSpPr/>
          <p:nvPr/>
        </p:nvSpPr>
        <p:spPr>
          <a:xfrm>
            <a:off x="548640" y="1325880"/>
            <a:ext cx="548640" cy="36576"/>
          </a:xfrm>
          <a:prstGeom prst="rect">
            <a:avLst/>
          </a:prstGeom>
          <a:solidFill>
            <a:srgbClr val="C9952D"/>
          </a:solidFill>
          <a:ln w="12700">
            <a:solidFill>
              <a:srgbClr val="C9952D"/>
            </a:solidFill>
            <a:prstDash val="solid"/>
          </a:ln>
        </p:spPr>
      </p:sp>
      <p:sp>
        <p:nvSpPr>
          <p:cNvPr id="5" name="Text 3"/>
          <p:cNvSpPr/>
          <p:nvPr/>
        </p:nvSpPr>
        <p:spPr>
          <a:xfrm>
            <a:off x="548640" y="1531620"/>
            <a:ext cx="5943600" cy="1645920"/>
          </a:xfrm>
          <a:prstGeom prst="rect">
            <a:avLst/>
          </a:prstGeom>
          <a:noFill/>
          <a:ln/>
        </p:spPr>
        <p:txBody>
          <a:bodyPr wrap="square" lIns="0" tIns="0" rIns="0" bIns="0" rtlCol="0" anchor="ctr"/>
          <a:lstStyle/>
          <a:p>
            <a:pPr marL="0" indent="0">
              <a:lnSpc>
                <a:spcPct val="150000"/>
              </a:lnSpc>
              <a:buNone/>
            </a:pPr>
            <a:r>
              <a:rPr lang="en-US" dirty="0">
                <a:solidFill>
                  <a:srgbClr val="1A1A1A"/>
                </a:solidFill>
                <a:latin typeface="Calibri" pitchFamily="34" charset="0"/>
                <a:ea typeface="Calibri" pitchFamily="34" charset="-122"/>
                <a:cs typeface="Calibri" pitchFamily="34" charset="-120"/>
              </a:rPr>
              <a:t>Real estate is a unique asset class — illiquid, locally driven, and shaped by both space markets (rent, vacancy) and capital markets (yields, financing). Understanding how these two markets interact is the foundation of every investment decision you will make.</a:t>
            </a:r>
            <a:endParaRPr lang="en-US" dirty="0"/>
          </a:p>
        </p:txBody>
      </p:sp>
      <p:sp>
        <p:nvSpPr>
          <p:cNvPr id="6" name="Text 4"/>
          <p:cNvSpPr/>
          <p:nvPr/>
        </p:nvSpPr>
        <p:spPr>
          <a:xfrm>
            <a:off x="548640" y="3584448"/>
            <a:ext cx="5943600" cy="274320"/>
          </a:xfrm>
          <a:prstGeom prst="rect">
            <a:avLst/>
          </a:prstGeom>
          <a:noFill/>
          <a:ln/>
        </p:spPr>
        <p:txBody>
          <a:bodyPr wrap="square" lIns="0" tIns="0" rIns="0" bIns="0" rtlCol="0" anchor="ctr"/>
          <a:lstStyle/>
          <a:p>
            <a:pPr marL="0" indent="0">
              <a:buNone/>
            </a:pPr>
            <a:r>
              <a:rPr lang="en-US" sz="2000" b="1" kern="0" spc="400" dirty="0">
                <a:solidFill>
                  <a:srgbClr val="C00000"/>
                </a:solidFill>
                <a:latin typeface="Calibri" pitchFamily="34" charset="0"/>
                <a:ea typeface="Calibri" pitchFamily="34" charset="-122"/>
                <a:cs typeface="Calibri" pitchFamily="34" charset="-120"/>
              </a:rPr>
              <a:t>KEY CONCEPTS</a:t>
            </a:r>
            <a:endParaRPr lang="en-US" sz="2000" b="1" dirty="0">
              <a:solidFill>
                <a:srgbClr val="C00000"/>
              </a:solidFill>
            </a:endParaRPr>
          </a:p>
        </p:txBody>
      </p:sp>
      <p:sp>
        <p:nvSpPr>
          <p:cNvPr id="7" name="Text 5"/>
          <p:cNvSpPr/>
          <p:nvPr/>
        </p:nvSpPr>
        <p:spPr>
          <a:xfrm>
            <a:off x="548640" y="3794760"/>
            <a:ext cx="5943600" cy="2286000"/>
          </a:xfrm>
          <a:prstGeom prst="rect">
            <a:avLst/>
          </a:prstGeom>
          <a:noFill/>
          <a:ln/>
        </p:spPr>
        <p:txBody>
          <a:bodyPr wrap="square" lIns="0" tIns="0" rIns="0" bIns="0" rtlCol="0" anchor="ctr"/>
          <a:lstStyle/>
          <a:p>
            <a:pPr marL="342900" indent="-342900">
              <a:lnSpc>
                <a:spcPct val="150000"/>
              </a:lnSpc>
              <a:spcAft>
                <a:spcPts val="800"/>
              </a:spcAft>
              <a:buSzPct val="100000"/>
              <a:buChar char="■"/>
            </a:pPr>
            <a:r>
              <a:rPr lang="en-US" sz="1600" b="1" dirty="0">
                <a:solidFill>
                  <a:srgbClr val="1A1A1A"/>
                </a:solidFill>
                <a:latin typeface="Calibri" pitchFamily="34" charset="0"/>
                <a:ea typeface="Calibri" pitchFamily="34" charset="-122"/>
                <a:cs typeface="Calibri" pitchFamily="34" charset="-120"/>
              </a:rPr>
              <a:t>The Four Quadrants: private vs. public  ×  debt vs. equity</a:t>
            </a:r>
            <a:endParaRPr lang="en-US" sz="1600" b="1" dirty="0"/>
          </a:p>
          <a:p>
            <a:pPr marL="342900" indent="-342900">
              <a:lnSpc>
                <a:spcPct val="150000"/>
              </a:lnSpc>
              <a:spcAft>
                <a:spcPts val="800"/>
              </a:spcAft>
              <a:buSzPct val="100000"/>
              <a:buChar char="■"/>
            </a:pPr>
            <a:r>
              <a:rPr lang="en-US" sz="1600" b="1" dirty="0">
                <a:solidFill>
                  <a:srgbClr val="1A1A1A"/>
                </a:solidFill>
                <a:latin typeface="Calibri" pitchFamily="34" charset="0"/>
                <a:ea typeface="Calibri" pitchFamily="34" charset="-122"/>
                <a:cs typeface="Calibri" pitchFamily="34" charset="-120"/>
              </a:rPr>
              <a:t>Property cycles: recovery, expansion, hyper-supply, recession</a:t>
            </a:r>
            <a:endParaRPr lang="en-US" sz="1600" b="1" dirty="0"/>
          </a:p>
          <a:p>
            <a:pPr marL="342900" indent="-342900">
              <a:lnSpc>
                <a:spcPct val="150000"/>
              </a:lnSpc>
              <a:spcAft>
                <a:spcPts val="800"/>
              </a:spcAft>
              <a:buSzPct val="100000"/>
              <a:buChar char="■"/>
            </a:pPr>
            <a:r>
              <a:rPr lang="en-US" sz="1600" b="1" dirty="0">
                <a:solidFill>
                  <a:srgbClr val="1A1A1A"/>
                </a:solidFill>
                <a:latin typeface="Calibri" pitchFamily="34" charset="0"/>
                <a:ea typeface="Calibri" pitchFamily="34" charset="-122"/>
                <a:cs typeface="Calibri" pitchFamily="34" charset="-120"/>
              </a:rPr>
              <a:t>Location theory, demand drivers, supply elasticity</a:t>
            </a:r>
            <a:endParaRPr lang="en-US" sz="1600" b="1" dirty="0"/>
          </a:p>
          <a:p>
            <a:pPr marL="342900" indent="-342900">
              <a:lnSpc>
                <a:spcPct val="150000"/>
              </a:lnSpc>
              <a:spcAft>
                <a:spcPts val="800"/>
              </a:spcAft>
              <a:buSzPct val="100000"/>
              <a:buChar char="■"/>
            </a:pPr>
            <a:r>
              <a:rPr lang="en-US" sz="1600" b="1" dirty="0">
                <a:solidFill>
                  <a:srgbClr val="1A1A1A"/>
                </a:solidFill>
                <a:latin typeface="Calibri" pitchFamily="34" charset="0"/>
                <a:ea typeface="Calibri" pitchFamily="34" charset="-122"/>
                <a:cs typeface="Calibri" pitchFamily="34" charset="-120"/>
              </a:rPr>
              <a:t>Risk–return profile across core, value-add, opportunistic</a:t>
            </a:r>
            <a:endParaRPr lang="en-US" sz="1600" b="1" dirty="0"/>
          </a:p>
        </p:txBody>
      </p:sp>
      <p:sp>
        <p:nvSpPr>
          <p:cNvPr id="8" name="Shape 6"/>
          <p:cNvSpPr/>
          <p:nvPr/>
        </p:nvSpPr>
        <p:spPr>
          <a:xfrm>
            <a:off x="7040880" y="1691640"/>
            <a:ext cx="4572000" cy="4389120"/>
          </a:xfrm>
          <a:prstGeom prst="rect">
            <a:avLst/>
          </a:prstGeom>
          <a:solidFill>
            <a:srgbClr val="0A1628"/>
          </a:solidFill>
          <a:ln w="12700">
            <a:solidFill>
              <a:srgbClr val="0A1628"/>
            </a:solidFill>
            <a:prstDash val="solid"/>
          </a:ln>
        </p:spPr>
      </p:sp>
      <p:sp>
        <p:nvSpPr>
          <p:cNvPr id="9" name="Text 7"/>
          <p:cNvSpPr/>
          <p:nvPr/>
        </p:nvSpPr>
        <p:spPr>
          <a:xfrm>
            <a:off x="7223760" y="1874520"/>
            <a:ext cx="4206240" cy="320040"/>
          </a:xfrm>
          <a:prstGeom prst="rect">
            <a:avLst/>
          </a:prstGeom>
          <a:noFill/>
          <a:ln/>
        </p:spPr>
        <p:txBody>
          <a:bodyPr wrap="square" lIns="0" tIns="0" rIns="0" bIns="0" rtlCol="0" anchor="ctr"/>
          <a:lstStyle/>
          <a:p>
            <a:pPr marL="0" indent="0">
              <a:buNone/>
            </a:pPr>
            <a:r>
              <a:rPr lang="en-US" b="1" kern="0" spc="400" dirty="0">
                <a:solidFill>
                  <a:srgbClr val="F4C95D"/>
                </a:solidFill>
                <a:latin typeface="Calibri" pitchFamily="34" charset="0"/>
                <a:ea typeface="Calibri" pitchFamily="34" charset="-122"/>
                <a:cs typeface="Calibri" pitchFamily="34" charset="-120"/>
              </a:rPr>
              <a:t>THE FOUR QUADRANTS</a:t>
            </a:r>
            <a:endParaRPr lang="en-US" dirty="0"/>
          </a:p>
        </p:txBody>
      </p:sp>
      <p:sp>
        <p:nvSpPr>
          <p:cNvPr id="10" name="Shape 8"/>
          <p:cNvSpPr/>
          <p:nvPr/>
        </p:nvSpPr>
        <p:spPr>
          <a:xfrm>
            <a:off x="7223760" y="2331720"/>
            <a:ext cx="2011680" cy="1691640"/>
          </a:xfrm>
          <a:prstGeom prst="rect">
            <a:avLst/>
          </a:prstGeom>
          <a:solidFill>
            <a:srgbClr val="12244A"/>
          </a:solidFill>
          <a:ln w="12700">
            <a:solidFill>
              <a:srgbClr val="C9952D"/>
            </a:solidFill>
            <a:prstDash val="solid"/>
          </a:ln>
        </p:spPr>
      </p:sp>
      <p:sp>
        <p:nvSpPr>
          <p:cNvPr id="11" name="Text 9"/>
          <p:cNvSpPr/>
          <p:nvPr/>
        </p:nvSpPr>
        <p:spPr>
          <a:xfrm>
            <a:off x="7360920" y="2468880"/>
            <a:ext cx="1737360" cy="411480"/>
          </a:xfrm>
          <a:prstGeom prst="rect">
            <a:avLst/>
          </a:prstGeom>
          <a:noFill/>
          <a:ln/>
        </p:spPr>
        <p:txBody>
          <a:bodyPr wrap="square" lIns="0" tIns="0" rIns="0" bIns="0" rtlCol="0" anchor="ctr"/>
          <a:lstStyle/>
          <a:p>
            <a:pPr marL="0" indent="0">
              <a:buNone/>
            </a:pPr>
            <a:r>
              <a:rPr lang="en-US" sz="1500" b="1" dirty="0">
                <a:solidFill>
                  <a:srgbClr val="FFFF00"/>
                </a:solidFill>
                <a:latin typeface="Georgia" pitchFamily="34" charset="0"/>
                <a:ea typeface="Georgia" pitchFamily="34" charset="-122"/>
                <a:cs typeface="Georgia" pitchFamily="34" charset="-120"/>
              </a:rPr>
              <a:t>Private Equity</a:t>
            </a:r>
            <a:endParaRPr lang="en-US" sz="1500" dirty="0">
              <a:solidFill>
                <a:srgbClr val="FFFF00"/>
              </a:solidFill>
            </a:endParaRPr>
          </a:p>
        </p:txBody>
      </p:sp>
      <p:sp>
        <p:nvSpPr>
          <p:cNvPr id="12" name="Text 10"/>
          <p:cNvSpPr/>
          <p:nvPr/>
        </p:nvSpPr>
        <p:spPr>
          <a:xfrm>
            <a:off x="7360920" y="2926080"/>
            <a:ext cx="1737360" cy="914400"/>
          </a:xfrm>
          <a:prstGeom prst="rect">
            <a:avLst/>
          </a:prstGeom>
          <a:noFill/>
          <a:ln/>
        </p:spPr>
        <p:txBody>
          <a:bodyPr wrap="square" lIns="0" tIns="0" rIns="0" bIns="0" rtlCol="0" anchor="ctr"/>
          <a:lstStyle/>
          <a:p>
            <a:pPr marL="0" indent="0">
              <a:buNone/>
            </a:pPr>
            <a:r>
              <a:rPr lang="en-US" sz="1600" dirty="0">
                <a:solidFill>
                  <a:srgbClr val="F5F1E6"/>
                </a:solidFill>
                <a:latin typeface="Calibri" pitchFamily="34" charset="0"/>
                <a:ea typeface="Calibri" pitchFamily="34" charset="-122"/>
                <a:cs typeface="Calibri" pitchFamily="34" charset="-120"/>
              </a:rPr>
              <a:t>Direct ownership, partnerships</a:t>
            </a:r>
            <a:endParaRPr lang="en-US" sz="1600" dirty="0"/>
          </a:p>
        </p:txBody>
      </p:sp>
      <p:sp>
        <p:nvSpPr>
          <p:cNvPr id="13" name="Shape 11"/>
          <p:cNvSpPr/>
          <p:nvPr/>
        </p:nvSpPr>
        <p:spPr>
          <a:xfrm>
            <a:off x="9418320" y="2331720"/>
            <a:ext cx="2011680" cy="1691640"/>
          </a:xfrm>
          <a:prstGeom prst="rect">
            <a:avLst/>
          </a:prstGeom>
          <a:solidFill>
            <a:srgbClr val="12244A"/>
          </a:solidFill>
          <a:ln w="12700">
            <a:solidFill>
              <a:srgbClr val="C9952D"/>
            </a:solidFill>
            <a:prstDash val="solid"/>
          </a:ln>
        </p:spPr>
      </p:sp>
      <p:sp>
        <p:nvSpPr>
          <p:cNvPr id="14" name="Text 12"/>
          <p:cNvSpPr/>
          <p:nvPr/>
        </p:nvSpPr>
        <p:spPr>
          <a:xfrm>
            <a:off x="9555480" y="2468880"/>
            <a:ext cx="1737360" cy="411480"/>
          </a:xfrm>
          <a:prstGeom prst="rect">
            <a:avLst/>
          </a:prstGeom>
          <a:noFill/>
          <a:ln/>
        </p:spPr>
        <p:txBody>
          <a:bodyPr wrap="square" lIns="0" tIns="0" rIns="0" bIns="0" rtlCol="0" anchor="ctr"/>
          <a:lstStyle/>
          <a:p>
            <a:pPr marL="0" indent="0">
              <a:buNone/>
            </a:pPr>
            <a:r>
              <a:rPr lang="en-US" sz="1500" b="1" dirty="0">
                <a:solidFill>
                  <a:srgbClr val="FFFF00"/>
                </a:solidFill>
                <a:latin typeface="Georgia" pitchFamily="34" charset="0"/>
                <a:ea typeface="Georgia" pitchFamily="34" charset="-122"/>
                <a:cs typeface="Georgia" pitchFamily="34" charset="-120"/>
              </a:rPr>
              <a:t>Public Equity</a:t>
            </a:r>
            <a:endParaRPr lang="en-US" sz="1500" dirty="0">
              <a:solidFill>
                <a:srgbClr val="FFFF00"/>
              </a:solidFill>
            </a:endParaRPr>
          </a:p>
        </p:txBody>
      </p:sp>
      <p:sp>
        <p:nvSpPr>
          <p:cNvPr id="15" name="Text 13"/>
          <p:cNvSpPr/>
          <p:nvPr/>
        </p:nvSpPr>
        <p:spPr>
          <a:xfrm>
            <a:off x="9555480" y="2926080"/>
            <a:ext cx="1737360" cy="914400"/>
          </a:xfrm>
          <a:prstGeom prst="rect">
            <a:avLst/>
          </a:prstGeom>
          <a:noFill/>
          <a:ln/>
        </p:spPr>
        <p:txBody>
          <a:bodyPr wrap="square" lIns="0" tIns="0" rIns="0" bIns="0" rtlCol="0" anchor="ctr"/>
          <a:lstStyle/>
          <a:p>
            <a:pPr marL="0" indent="0">
              <a:buNone/>
            </a:pPr>
            <a:r>
              <a:rPr lang="en-US" sz="1600" dirty="0">
                <a:solidFill>
                  <a:srgbClr val="F5F1E6"/>
                </a:solidFill>
                <a:latin typeface="Calibri" pitchFamily="34" charset="0"/>
                <a:ea typeface="Calibri" pitchFamily="34" charset="-122"/>
                <a:cs typeface="Calibri" pitchFamily="34" charset="-120"/>
              </a:rPr>
              <a:t>REITs, listed real estate</a:t>
            </a:r>
            <a:endParaRPr lang="en-US" sz="1600" dirty="0"/>
          </a:p>
        </p:txBody>
      </p:sp>
      <p:sp>
        <p:nvSpPr>
          <p:cNvPr id="16" name="Shape 14"/>
          <p:cNvSpPr/>
          <p:nvPr/>
        </p:nvSpPr>
        <p:spPr>
          <a:xfrm>
            <a:off x="7223760" y="4206240"/>
            <a:ext cx="2011680" cy="1691640"/>
          </a:xfrm>
          <a:prstGeom prst="rect">
            <a:avLst/>
          </a:prstGeom>
          <a:solidFill>
            <a:srgbClr val="12244A"/>
          </a:solidFill>
          <a:ln w="12700">
            <a:solidFill>
              <a:srgbClr val="C9952D"/>
            </a:solidFill>
            <a:prstDash val="solid"/>
          </a:ln>
        </p:spPr>
      </p:sp>
      <p:sp>
        <p:nvSpPr>
          <p:cNvPr id="17" name="Text 15"/>
          <p:cNvSpPr/>
          <p:nvPr/>
        </p:nvSpPr>
        <p:spPr>
          <a:xfrm>
            <a:off x="7360920" y="4343400"/>
            <a:ext cx="1737360" cy="411480"/>
          </a:xfrm>
          <a:prstGeom prst="rect">
            <a:avLst/>
          </a:prstGeom>
          <a:noFill/>
          <a:ln/>
        </p:spPr>
        <p:txBody>
          <a:bodyPr wrap="square" lIns="0" tIns="0" rIns="0" bIns="0" rtlCol="0" anchor="ctr"/>
          <a:lstStyle/>
          <a:p>
            <a:pPr marL="0" indent="0">
              <a:buNone/>
            </a:pPr>
            <a:r>
              <a:rPr lang="en-US" sz="1500" b="1" dirty="0">
                <a:solidFill>
                  <a:srgbClr val="FFFF00"/>
                </a:solidFill>
                <a:latin typeface="Georgia" pitchFamily="34" charset="0"/>
                <a:ea typeface="Georgia" pitchFamily="34" charset="-122"/>
                <a:cs typeface="Georgia" pitchFamily="34" charset="-120"/>
              </a:rPr>
              <a:t>Private Debt</a:t>
            </a:r>
            <a:endParaRPr lang="en-US" sz="1500" dirty="0">
              <a:solidFill>
                <a:srgbClr val="FFFF00"/>
              </a:solidFill>
            </a:endParaRPr>
          </a:p>
        </p:txBody>
      </p:sp>
      <p:sp>
        <p:nvSpPr>
          <p:cNvPr id="18" name="Text 16"/>
          <p:cNvSpPr/>
          <p:nvPr/>
        </p:nvSpPr>
        <p:spPr>
          <a:xfrm>
            <a:off x="7360920" y="4800600"/>
            <a:ext cx="1737360" cy="914400"/>
          </a:xfrm>
          <a:prstGeom prst="rect">
            <a:avLst/>
          </a:prstGeom>
          <a:noFill/>
          <a:ln/>
        </p:spPr>
        <p:txBody>
          <a:bodyPr wrap="square" lIns="0" tIns="0" rIns="0" bIns="0" rtlCol="0" anchor="ctr"/>
          <a:lstStyle/>
          <a:p>
            <a:pPr marL="0" indent="0">
              <a:buNone/>
            </a:pPr>
            <a:r>
              <a:rPr lang="en-US" sz="1600" dirty="0">
                <a:solidFill>
                  <a:srgbClr val="F5F1E6"/>
                </a:solidFill>
                <a:latin typeface="Calibri" pitchFamily="34" charset="0"/>
                <a:ea typeface="Calibri" pitchFamily="34" charset="-122"/>
                <a:cs typeface="Calibri" pitchFamily="34" charset="-120"/>
              </a:rPr>
              <a:t>Whole loans, mezzanine</a:t>
            </a:r>
            <a:endParaRPr lang="en-US" sz="1600" dirty="0"/>
          </a:p>
        </p:txBody>
      </p:sp>
      <p:sp>
        <p:nvSpPr>
          <p:cNvPr id="19" name="Shape 17"/>
          <p:cNvSpPr/>
          <p:nvPr/>
        </p:nvSpPr>
        <p:spPr>
          <a:xfrm>
            <a:off x="9418320" y="4206240"/>
            <a:ext cx="2011680" cy="1691640"/>
          </a:xfrm>
          <a:prstGeom prst="rect">
            <a:avLst/>
          </a:prstGeom>
          <a:solidFill>
            <a:srgbClr val="12244A"/>
          </a:solidFill>
          <a:ln w="12700">
            <a:solidFill>
              <a:srgbClr val="C9952D"/>
            </a:solidFill>
            <a:prstDash val="solid"/>
          </a:ln>
        </p:spPr>
      </p:sp>
      <p:sp>
        <p:nvSpPr>
          <p:cNvPr id="20" name="Text 18"/>
          <p:cNvSpPr/>
          <p:nvPr/>
        </p:nvSpPr>
        <p:spPr>
          <a:xfrm>
            <a:off x="9555480" y="4343400"/>
            <a:ext cx="1737360" cy="411480"/>
          </a:xfrm>
          <a:prstGeom prst="rect">
            <a:avLst/>
          </a:prstGeom>
          <a:noFill/>
          <a:ln/>
        </p:spPr>
        <p:txBody>
          <a:bodyPr wrap="square" lIns="0" tIns="0" rIns="0" bIns="0" rtlCol="0" anchor="ctr"/>
          <a:lstStyle/>
          <a:p>
            <a:pPr marL="0" indent="0">
              <a:buNone/>
            </a:pPr>
            <a:r>
              <a:rPr lang="en-US" sz="1500" b="1" dirty="0">
                <a:solidFill>
                  <a:srgbClr val="FFFF00"/>
                </a:solidFill>
                <a:latin typeface="Georgia" pitchFamily="34" charset="0"/>
                <a:ea typeface="Georgia" pitchFamily="34" charset="-122"/>
                <a:cs typeface="Georgia" pitchFamily="34" charset="-120"/>
              </a:rPr>
              <a:t>Public Debt</a:t>
            </a:r>
            <a:endParaRPr lang="en-US" sz="1500" dirty="0">
              <a:solidFill>
                <a:srgbClr val="FFFF00"/>
              </a:solidFill>
            </a:endParaRPr>
          </a:p>
        </p:txBody>
      </p:sp>
      <p:sp>
        <p:nvSpPr>
          <p:cNvPr id="21" name="Text 19"/>
          <p:cNvSpPr/>
          <p:nvPr/>
        </p:nvSpPr>
        <p:spPr>
          <a:xfrm>
            <a:off x="9555480" y="4800600"/>
            <a:ext cx="1737360" cy="914400"/>
          </a:xfrm>
          <a:prstGeom prst="rect">
            <a:avLst/>
          </a:prstGeom>
          <a:noFill/>
          <a:ln/>
        </p:spPr>
        <p:txBody>
          <a:bodyPr wrap="square" lIns="0" tIns="0" rIns="0" bIns="0" rtlCol="0" anchor="ctr"/>
          <a:lstStyle/>
          <a:p>
            <a:pPr marL="0" indent="0">
              <a:buNone/>
            </a:pPr>
            <a:r>
              <a:rPr lang="en-US" sz="1600" dirty="0">
                <a:solidFill>
                  <a:srgbClr val="F5F1E6"/>
                </a:solidFill>
                <a:latin typeface="Calibri" pitchFamily="34" charset="0"/>
                <a:ea typeface="Calibri" pitchFamily="34" charset="-122"/>
                <a:cs typeface="Calibri" pitchFamily="34" charset="-120"/>
              </a:rPr>
              <a:t>CMBS, mortgage bonds</a:t>
            </a:r>
            <a:endParaRPr lang="en-US" sz="1600" dirty="0"/>
          </a:p>
        </p:txBody>
      </p:sp>
      <p:sp>
        <p:nvSpPr>
          <p:cNvPr id="22" name="Shape 20"/>
          <p:cNvSpPr/>
          <p:nvPr/>
        </p:nvSpPr>
        <p:spPr>
          <a:xfrm>
            <a:off x="457200" y="6537960"/>
            <a:ext cx="365760" cy="22860"/>
          </a:xfrm>
          <a:prstGeom prst="rect">
            <a:avLst/>
          </a:prstGeom>
          <a:solidFill>
            <a:srgbClr val="C9952D"/>
          </a:solidFill>
          <a:ln w="12700">
            <a:solidFill>
              <a:srgbClr val="C9952D"/>
            </a:solidFill>
            <a:prstDash val="solid"/>
          </a:ln>
        </p:spPr>
      </p:sp>
      <p:sp>
        <p:nvSpPr>
          <p:cNvPr id="24" name="Text 22"/>
          <p:cNvSpPr/>
          <p:nvPr/>
        </p:nvSpPr>
        <p:spPr>
          <a:xfrm>
            <a:off x="10789920" y="6446520"/>
            <a:ext cx="914400" cy="274320"/>
          </a:xfrm>
          <a:prstGeom prst="rect">
            <a:avLst/>
          </a:prstGeom>
          <a:noFill/>
          <a:ln/>
        </p:spPr>
        <p:txBody>
          <a:bodyPr wrap="square" rtlCol="0" anchor="ctr"/>
          <a:lstStyle/>
          <a:p>
            <a:pPr marL="0" indent="0" algn="r">
              <a:buNone/>
            </a:pPr>
            <a:r>
              <a:rPr lang="en-US" sz="900" dirty="0">
                <a:solidFill>
                  <a:srgbClr val="5C6471"/>
                </a:solidFill>
                <a:latin typeface="Calibri" pitchFamily="34" charset="0"/>
                <a:ea typeface="Calibri" pitchFamily="34" charset="-122"/>
                <a:cs typeface="Calibri" pitchFamily="34" charset="-120"/>
              </a:rPr>
              <a:t>7 / 20</a:t>
            </a:r>
            <a:endParaRPr lang="en-US" sz="900" dirty="0"/>
          </a:p>
        </p:txBody>
      </p:sp>
      <p:sp>
        <p:nvSpPr>
          <p:cNvPr id="26" name="TextBox 25"/>
          <p:cNvSpPr txBox="1"/>
          <p:nvPr/>
        </p:nvSpPr>
        <p:spPr>
          <a:xfrm>
            <a:off x="249403" y="6010394"/>
            <a:ext cx="5216525" cy="307777"/>
          </a:xfrm>
          <a:prstGeom prst="rect">
            <a:avLst/>
          </a:prstGeom>
          <a:noFill/>
        </p:spPr>
        <p:txBody>
          <a:bodyPr wrap="square" rtlCol="0">
            <a:spAutoFit/>
          </a:bodyPr>
          <a:lstStyle/>
          <a:p>
            <a:r>
              <a:rPr lang="en-US" sz="1400" b="1" dirty="0">
                <a:latin typeface="Alexandria" charset="0"/>
                <a:cs typeface="Alexandria" charset="0"/>
              </a:rPr>
              <a:t>Prepared by Dr. </a:t>
            </a:r>
            <a:r>
              <a:rPr lang="en-US" sz="1400" b="1" dirty="0" err="1" smtClean="0">
                <a:latin typeface="Alexandria" charset="0"/>
                <a:cs typeface="Alexandria" charset="0"/>
              </a:rPr>
              <a:t>Emad</a:t>
            </a:r>
            <a:r>
              <a:rPr lang="en-US" sz="1400" b="1" dirty="0" smtClean="0">
                <a:latin typeface="Alexandria" charset="0"/>
                <a:cs typeface="Alexandria" charset="0"/>
              </a:rPr>
              <a:t> </a:t>
            </a:r>
            <a:r>
              <a:rPr lang="en-US" sz="1400" b="1" dirty="0" err="1" smtClean="0">
                <a:latin typeface="Alexandria" charset="0"/>
                <a:cs typeface="Alexandria" charset="0"/>
              </a:rPr>
              <a:t>Zaher</a:t>
            </a:r>
            <a:endParaRPr lang="en-US" sz="1400" b="1" dirty="0" smtClean="0">
              <a:latin typeface="Alexandria" charset="0"/>
              <a:cs typeface="Alexandria" charset="0"/>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name="Slide 8">
    <p:bg>
      <p:bgPr>
        <a:solidFill>
          <a:srgbClr val="FAFAF7"/>
        </a:solidFill>
        <a:effectLst/>
      </p:bgPr>
    </p:bg>
    <p:spTree>
      <p:nvGrpSpPr>
        <p:cNvPr id="1" name=""/>
        <p:cNvGrpSpPr/>
        <p:nvPr/>
      </p:nvGrpSpPr>
      <p:grpSpPr>
        <a:xfrm>
          <a:off x="0" y="0"/>
          <a:ext cx="0" cy="0"/>
          <a:chOff x="0" y="0"/>
          <a:chExt cx="0" cy="0"/>
        </a:xfrm>
      </p:grpSpPr>
      <p:pic>
        <p:nvPicPr>
          <p:cNvPr id="29" name="Picture 28"/>
          <p:cNvPicPr>
            <a:picLocks noChangeAspect="1"/>
          </p:cNvPicPr>
          <p:nvPr/>
        </p:nvPicPr>
        <p:blipFill>
          <a:blip r:embed="rId3"/>
          <a:stretch>
            <a:fillRect/>
          </a:stretch>
        </p:blipFill>
        <p:spPr>
          <a:xfrm>
            <a:off x="0" y="0"/>
            <a:ext cx="12192000" cy="6858000"/>
          </a:xfrm>
          <a:prstGeom prst="rect">
            <a:avLst/>
          </a:prstGeom>
        </p:spPr>
      </p:pic>
      <p:sp>
        <p:nvSpPr>
          <p:cNvPr id="2" name="Text 0"/>
          <p:cNvSpPr/>
          <p:nvPr/>
        </p:nvSpPr>
        <p:spPr>
          <a:xfrm>
            <a:off x="548640" y="348175"/>
            <a:ext cx="7315200" cy="274320"/>
          </a:xfrm>
          <a:prstGeom prst="rect">
            <a:avLst/>
          </a:prstGeom>
          <a:noFill/>
          <a:ln/>
        </p:spPr>
        <p:txBody>
          <a:bodyPr wrap="square" lIns="0" tIns="0" rIns="0" bIns="0" rtlCol="0" anchor="ctr"/>
          <a:lstStyle/>
          <a:p>
            <a:pPr marL="0" indent="0">
              <a:buNone/>
            </a:pPr>
            <a:r>
              <a:rPr lang="en-US" sz="2400" b="1" kern="0" spc="400" dirty="0">
                <a:solidFill>
                  <a:srgbClr val="0070C0"/>
                </a:solidFill>
                <a:latin typeface="Calibri" pitchFamily="34" charset="0"/>
                <a:ea typeface="Calibri" pitchFamily="34" charset="-122"/>
                <a:cs typeface="Calibri" pitchFamily="34" charset="-120"/>
              </a:rPr>
              <a:t>MODULE 2</a:t>
            </a:r>
            <a:endParaRPr lang="en-US" sz="2400" dirty="0">
              <a:solidFill>
                <a:srgbClr val="0070C0"/>
              </a:solidFill>
            </a:endParaRPr>
          </a:p>
        </p:txBody>
      </p:sp>
      <p:sp>
        <p:nvSpPr>
          <p:cNvPr id="3" name="Text 1"/>
          <p:cNvSpPr/>
          <p:nvPr/>
        </p:nvSpPr>
        <p:spPr>
          <a:xfrm>
            <a:off x="548640" y="657665"/>
            <a:ext cx="11064240" cy="640080"/>
          </a:xfrm>
          <a:prstGeom prst="rect">
            <a:avLst/>
          </a:prstGeom>
          <a:noFill/>
          <a:ln/>
        </p:spPr>
        <p:txBody>
          <a:bodyPr wrap="square" lIns="0" tIns="0" rIns="0" bIns="0" rtlCol="0" anchor="ctr"/>
          <a:lstStyle/>
          <a:p>
            <a:pPr marL="0" indent="0">
              <a:buNone/>
            </a:pPr>
            <a:r>
              <a:rPr lang="en-US" sz="3000" b="1" dirty="0">
                <a:solidFill>
                  <a:srgbClr val="0A1628"/>
                </a:solidFill>
                <a:latin typeface="Georgia" pitchFamily="34" charset="0"/>
                <a:ea typeface="Georgia" pitchFamily="34" charset="-122"/>
                <a:cs typeface="Georgia" pitchFamily="34" charset="-120"/>
              </a:rPr>
              <a:t>Time Value of Money &amp; Financial Mathematics</a:t>
            </a:r>
            <a:endParaRPr lang="en-US" sz="3000" dirty="0"/>
          </a:p>
        </p:txBody>
      </p:sp>
      <p:sp>
        <p:nvSpPr>
          <p:cNvPr id="4" name="Shape 2"/>
          <p:cNvSpPr/>
          <p:nvPr/>
        </p:nvSpPr>
        <p:spPr>
          <a:xfrm>
            <a:off x="548640" y="1325880"/>
            <a:ext cx="548640" cy="36576"/>
          </a:xfrm>
          <a:prstGeom prst="rect">
            <a:avLst/>
          </a:prstGeom>
          <a:solidFill>
            <a:srgbClr val="C9952D"/>
          </a:solidFill>
          <a:ln w="12700">
            <a:solidFill>
              <a:srgbClr val="C9952D"/>
            </a:solidFill>
            <a:prstDash val="solid"/>
          </a:ln>
        </p:spPr>
      </p:sp>
      <p:sp>
        <p:nvSpPr>
          <p:cNvPr id="5" name="Text 3"/>
          <p:cNvSpPr/>
          <p:nvPr/>
        </p:nvSpPr>
        <p:spPr>
          <a:xfrm>
            <a:off x="548640" y="1691640"/>
            <a:ext cx="11064240" cy="822960"/>
          </a:xfrm>
          <a:prstGeom prst="rect">
            <a:avLst/>
          </a:prstGeom>
          <a:noFill/>
          <a:ln/>
        </p:spPr>
        <p:txBody>
          <a:bodyPr wrap="square" lIns="0" tIns="0" rIns="0" bIns="0" rtlCol="0" anchor="ctr"/>
          <a:lstStyle/>
          <a:p>
            <a:pPr marL="0" indent="0">
              <a:buNone/>
            </a:pPr>
            <a:r>
              <a:rPr lang="en-US" sz="2000" b="1" dirty="0">
                <a:solidFill>
                  <a:srgbClr val="1A1A1A"/>
                </a:solidFill>
                <a:latin typeface="Calibri" pitchFamily="34" charset="0"/>
                <a:ea typeface="Calibri" pitchFamily="34" charset="-122"/>
                <a:cs typeface="Calibri" pitchFamily="34" charset="-120"/>
              </a:rPr>
              <a:t>A dollar today is worth more than a dollar tomorrow. Every valuation, every investment decision, and every loan calculation in this course rests on this single idea.</a:t>
            </a:r>
            <a:endParaRPr lang="en-US" sz="2000" b="1" dirty="0"/>
          </a:p>
        </p:txBody>
      </p:sp>
      <p:sp>
        <p:nvSpPr>
          <p:cNvPr id="6" name="Shape 4"/>
          <p:cNvSpPr/>
          <p:nvPr/>
        </p:nvSpPr>
        <p:spPr>
          <a:xfrm>
            <a:off x="548640" y="2743200"/>
            <a:ext cx="5486400" cy="1508760"/>
          </a:xfrm>
          <a:prstGeom prst="rect">
            <a:avLst/>
          </a:prstGeom>
          <a:solidFill>
            <a:srgbClr val="FFFFFF"/>
          </a:solidFill>
          <a:ln w="12700">
            <a:solidFill>
              <a:srgbClr val="E0DCC8"/>
            </a:solidFill>
            <a:prstDash val="solid"/>
          </a:ln>
        </p:spPr>
      </p:sp>
      <p:sp>
        <p:nvSpPr>
          <p:cNvPr id="7" name="Shape 5"/>
          <p:cNvSpPr/>
          <p:nvPr/>
        </p:nvSpPr>
        <p:spPr>
          <a:xfrm>
            <a:off x="548640" y="2743200"/>
            <a:ext cx="91440" cy="1508760"/>
          </a:xfrm>
          <a:prstGeom prst="rect">
            <a:avLst/>
          </a:prstGeom>
          <a:solidFill>
            <a:srgbClr val="C9952D"/>
          </a:solidFill>
          <a:ln w="12700">
            <a:solidFill>
              <a:srgbClr val="C9952D"/>
            </a:solidFill>
            <a:prstDash val="solid"/>
          </a:ln>
        </p:spPr>
      </p:sp>
      <p:sp>
        <p:nvSpPr>
          <p:cNvPr id="8" name="Text 6"/>
          <p:cNvSpPr/>
          <p:nvPr/>
        </p:nvSpPr>
        <p:spPr>
          <a:xfrm>
            <a:off x="822960" y="2880360"/>
            <a:ext cx="5029200" cy="365760"/>
          </a:xfrm>
          <a:prstGeom prst="rect">
            <a:avLst/>
          </a:prstGeom>
          <a:noFill/>
          <a:ln/>
        </p:spPr>
        <p:txBody>
          <a:bodyPr wrap="square" lIns="0" tIns="0" rIns="0" bIns="0" rtlCol="0" anchor="ctr"/>
          <a:lstStyle/>
          <a:p>
            <a:pPr marL="0" indent="0">
              <a:buNone/>
            </a:pPr>
            <a:r>
              <a:rPr lang="en-US" b="1" kern="0" spc="400" dirty="0">
                <a:solidFill>
                  <a:srgbClr val="C00000"/>
                </a:solidFill>
                <a:latin typeface="Calibri" pitchFamily="34" charset="0"/>
                <a:ea typeface="Calibri" pitchFamily="34" charset="-122"/>
                <a:cs typeface="Calibri" pitchFamily="34" charset="-120"/>
              </a:rPr>
              <a:t>Future Value</a:t>
            </a:r>
            <a:endParaRPr lang="en-US" dirty="0">
              <a:solidFill>
                <a:srgbClr val="C00000"/>
              </a:solidFill>
            </a:endParaRPr>
          </a:p>
        </p:txBody>
      </p:sp>
      <p:sp>
        <p:nvSpPr>
          <p:cNvPr id="9" name="Text 7"/>
          <p:cNvSpPr/>
          <p:nvPr/>
        </p:nvSpPr>
        <p:spPr>
          <a:xfrm>
            <a:off x="822960" y="3246120"/>
            <a:ext cx="5029200" cy="502920"/>
          </a:xfrm>
          <a:prstGeom prst="rect">
            <a:avLst/>
          </a:prstGeom>
          <a:noFill/>
          <a:ln/>
        </p:spPr>
        <p:txBody>
          <a:bodyPr wrap="square" lIns="0" tIns="0" rIns="0" bIns="0" rtlCol="0" anchor="ctr"/>
          <a:lstStyle/>
          <a:p>
            <a:pPr marL="0" indent="0">
              <a:buNone/>
            </a:pPr>
            <a:r>
              <a:rPr lang="en-US" sz="1800" b="1" dirty="0">
                <a:solidFill>
                  <a:srgbClr val="0A1628"/>
                </a:solidFill>
                <a:latin typeface="Consolas" pitchFamily="34" charset="0"/>
                <a:ea typeface="Consolas" pitchFamily="34" charset="-122"/>
                <a:cs typeface="Consolas" pitchFamily="34" charset="-120"/>
              </a:rPr>
              <a:t>FV = PV × (1 + r)ⁿ</a:t>
            </a:r>
            <a:endParaRPr lang="en-US" sz="1800" dirty="0"/>
          </a:p>
        </p:txBody>
      </p:sp>
      <p:sp>
        <p:nvSpPr>
          <p:cNvPr id="10" name="Text 8"/>
          <p:cNvSpPr/>
          <p:nvPr/>
        </p:nvSpPr>
        <p:spPr>
          <a:xfrm>
            <a:off x="822960" y="3749040"/>
            <a:ext cx="5029200" cy="457200"/>
          </a:xfrm>
          <a:prstGeom prst="rect">
            <a:avLst/>
          </a:prstGeom>
          <a:noFill/>
          <a:ln/>
        </p:spPr>
        <p:txBody>
          <a:bodyPr wrap="square" lIns="0" tIns="0" rIns="0" bIns="0" rtlCol="0" anchor="ctr"/>
          <a:lstStyle/>
          <a:p>
            <a:pPr marL="0" indent="0">
              <a:buNone/>
            </a:pPr>
            <a:r>
              <a:rPr lang="en-US" sz="1600" b="1" dirty="0">
                <a:latin typeface="Calibri" pitchFamily="34" charset="0"/>
                <a:ea typeface="Calibri" pitchFamily="34" charset="-122"/>
                <a:cs typeface="Calibri" pitchFamily="34" charset="-120"/>
              </a:rPr>
              <a:t>Compounding: today's money grown forward</a:t>
            </a:r>
            <a:endParaRPr lang="en-US" sz="1600" b="1" dirty="0"/>
          </a:p>
        </p:txBody>
      </p:sp>
      <p:sp>
        <p:nvSpPr>
          <p:cNvPr id="11" name="Shape 9"/>
          <p:cNvSpPr/>
          <p:nvPr/>
        </p:nvSpPr>
        <p:spPr>
          <a:xfrm>
            <a:off x="6217920" y="2743200"/>
            <a:ext cx="5486400" cy="1508760"/>
          </a:xfrm>
          <a:prstGeom prst="rect">
            <a:avLst/>
          </a:prstGeom>
          <a:solidFill>
            <a:srgbClr val="FFFFFF"/>
          </a:solidFill>
          <a:ln w="12700">
            <a:solidFill>
              <a:srgbClr val="E0DCC8"/>
            </a:solidFill>
            <a:prstDash val="solid"/>
          </a:ln>
        </p:spPr>
      </p:sp>
      <p:sp>
        <p:nvSpPr>
          <p:cNvPr id="12" name="Shape 10"/>
          <p:cNvSpPr/>
          <p:nvPr/>
        </p:nvSpPr>
        <p:spPr>
          <a:xfrm>
            <a:off x="6217920" y="2743200"/>
            <a:ext cx="91440" cy="1508760"/>
          </a:xfrm>
          <a:prstGeom prst="rect">
            <a:avLst/>
          </a:prstGeom>
          <a:solidFill>
            <a:srgbClr val="C9952D"/>
          </a:solidFill>
          <a:ln w="12700">
            <a:solidFill>
              <a:srgbClr val="C9952D"/>
            </a:solidFill>
            <a:prstDash val="solid"/>
          </a:ln>
        </p:spPr>
      </p:sp>
      <p:sp>
        <p:nvSpPr>
          <p:cNvPr id="13" name="Text 11"/>
          <p:cNvSpPr/>
          <p:nvPr/>
        </p:nvSpPr>
        <p:spPr>
          <a:xfrm>
            <a:off x="6492240" y="2880360"/>
            <a:ext cx="5029200" cy="365760"/>
          </a:xfrm>
          <a:prstGeom prst="rect">
            <a:avLst/>
          </a:prstGeom>
          <a:noFill/>
          <a:ln/>
        </p:spPr>
        <p:txBody>
          <a:bodyPr wrap="square" lIns="0" tIns="0" rIns="0" bIns="0" rtlCol="0" anchor="ctr"/>
          <a:lstStyle/>
          <a:p>
            <a:pPr marL="0" indent="0">
              <a:buNone/>
            </a:pPr>
            <a:r>
              <a:rPr lang="en-US" b="1" kern="0" spc="400" dirty="0">
                <a:solidFill>
                  <a:srgbClr val="C00000"/>
                </a:solidFill>
                <a:latin typeface="Calibri" pitchFamily="34" charset="0"/>
                <a:ea typeface="Calibri" pitchFamily="34" charset="-122"/>
                <a:cs typeface="Calibri" pitchFamily="34" charset="-120"/>
              </a:rPr>
              <a:t>Present Value</a:t>
            </a:r>
            <a:endParaRPr lang="en-US" dirty="0">
              <a:solidFill>
                <a:srgbClr val="C00000"/>
              </a:solidFill>
            </a:endParaRPr>
          </a:p>
        </p:txBody>
      </p:sp>
      <p:sp>
        <p:nvSpPr>
          <p:cNvPr id="14" name="Text 12"/>
          <p:cNvSpPr/>
          <p:nvPr/>
        </p:nvSpPr>
        <p:spPr>
          <a:xfrm>
            <a:off x="6492240" y="3246120"/>
            <a:ext cx="5029200" cy="502920"/>
          </a:xfrm>
          <a:prstGeom prst="rect">
            <a:avLst/>
          </a:prstGeom>
          <a:noFill/>
          <a:ln/>
        </p:spPr>
        <p:txBody>
          <a:bodyPr wrap="square" lIns="0" tIns="0" rIns="0" bIns="0" rtlCol="0" anchor="ctr"/>
          <a:lstStyle/>
          <a:p>
            <a:pPr marL="0" indent="0">
              <a:buNone/>
            </a:pPr>
            <a:r>
              <a:rPr lang="en-US" sz="1800" b="1" dirty="0">
                <a:solidFill>
                  <a:srgbClr val="0A1628"/>
                </a:solidFill>
                <a:latin typeface="Consolas" pitchFamily="34" charset="0"/>
                <a:ea typeface="Consolas" pitchFamily="34" charset="-122"/>
                <a:cs typeface="Consolas" pitchFamily="34" charset="-120"/>
              </a:rPr>
              <a:t>PV = FV / (1 + r)ⁿ</a:t>
            </a:r>
            <a:endParaRPr lang="en-US" sz="1800" dirty="0"/>
          </a:p>
        </p:txBody>
      </p:sp>
      <p:sp>
        <p:nvSpPr>
          <p:cNvPr id="15" name="Text 13"/>
          <p:cNvSpPr/>
          <p:nvPr/>
        </p:nvSpPr>
        <p:spPr>
          <a:xfrm>
            <a:off x="6492240" y="3749040"/>
            <a:ext cx="5029200" cy="457200"/>
          </a:xfrm>
          <a:prstGeom prst="rect">
            <a:avLst/>
          </a:prstGeom>
          <a:noFill/>
          <a:ln/>
        </p:spPr>
        <p:txBody>
          <a:bodyPr wrap="square" lIns="0" tIns="0" rIns="0" bIns="0" rtlCol="0" anchor="ctr"/>
          <a:lstStyle/>
          <a:p>
            <a:pPr marL="0" indent="0">
              <a:buNone/>
            </a:pPr>
            <a:r>
              <a:rPr lang="en-US" sz="1600" b="1" dirty="0">
                <a:latin typeface="Calibri" pitchFamily="34" charset="0"/>
                <a:ea typeface="Calibri" pitchFamily="34" charset="-122"/>
                <a:cs typeface="Calibri" pitchFamily="34" charset="-120"/>
              </a:rPr>
              <a:t>Discounting: tomorrow's money valued today</a:t>
            </a:r>
            <a:endParaRPr lang="en-US" sz="1600" b="1" dirty="0"/>
          </a:p>
        </p:txBody>
      </p:sp>
      <p:sp>
        <p:nvSpPr>
          <p:cNvPr id="16" name="Shape 14"/>
          <p:cNvSpPr/>
          <p:nvPr/>
        </p:nvSpPr>
        <p:spPr>
          <a:xfrm>
            <a:off x="548640" y="4434840"/>
            <a:ext cx="5486400" cy="1508760"/>
          </a:xfrm>
          <a:prstGeom prst="rect">
            <a:avLst/>
          </a:prstGeom>
          <a:solidFill>
            <a:srgbClr val="FFFFFF"/>
          </a:solidFill>
          <a:ln w="12700">
            <a:solidFill>
              <a:srgbClr val="E0DCC8"/>
            </a:solidFill>
            <a:prstDash val="solid"/>
          </a:ln>
        </p:spPr>
      </p:sp>
      <p:sp>
        <p:nvSpPr>
          <p:cNvPr id="17" name="Shape 15"/>
          <p:cNvSpPr/>
          <p:nvPr/>
        </p:nvSpPr>
        <p:spPr>
          <a:xfrm>
            <a:off x="548640" y="4434840"/>
            <a:ext cx="91440" cy="1508760"/>
          </a:xfrm>
          <a:prstGeom prst="rect">
            <a:avLst/>
          </a:prstGeom>
          <a:solidFill>
            <a:srgbClr val="C9952D"/>
          </a:solidFill>
          <a:ln w="12700">
            <a:solidFill>
              <a:srgbClr val="C9952D"/>
            </a:solidFill>
            <a:prstDash val="solid"/>
          </a:ln>
        </p:spPr>
      </p:sp>
      <p:sp>
        <p:nvSpPr>
          <p:cNvPr id="18" name="Text 16"/>
          <p:cNvSpPr/>
          <p:nvPr/>
        </p:nvSpPr>
        <p:spPr>
          <a:xfrm>
            <a:off x="822960" y="4572000"/>
            <a:ext cx="5029200" cy="365760"/>
          </a:xfrm>
          <a:prstGeom prst="rect">
            <a:avLst/>
          </a:prstGeom>
          <a:noFill/>
          <a:ln/>
        </p:spPr>
        <p:txBody>
          <a:bodyPr wrap="square" lIns="0" tIns="0" rIns="0" bIns="0" rtlCol="0" anchor="ctr"/>
          <a:lstStyle/>
          <a:p>
            <a:pPr marL="0" indent="0">
              <a:buNone/>
            </a:pPr>
            <a:r>
              <a:rPr lang="en-US" sz="1600" b="1" kern="0" spc="400" dirty="0">
                <a:solidFill>
                  <a:srgbClr val="C00000"/>
                </a:solidFill>
                <a:latin typeface="Calibri" pitchFamily="34" charset="0"/>
                <a:ea typeface="Calibri" pitchFamily="34" charset="-122"/>
                <a:cs typeface="Calibri" pitchFamily="34" charset="-120"/>
              </a:rPr>
              <a:t>Annuity (PV)</a:t>
            </a:r>
            <a:endParaRPr lang="en-US" sz="1600" dirty="0">
              <a:solidFill>
                <a:srgbClr val="C00000"/>
              </a:solidFill>
            </a:endParaRPr>
          </a:p>
        </p:txBody>
      </p:sp>
      <p:sp>
        <p:nvSpPr>
          <p:cNvPr id="19" name="Text 17"/>
          <p:cNvSpPr/>
          <p:nvPr/>
        </p:nvSpPr>
        <p:spPr>
          <a:xfrm>
            <a:off x="822960" y="4937760"/>
            <a:ext cx="5029200" cy="502920"/>
          </a:xfrm>
          <a:prstGeom prst="rect">
            <a:avLst/>
          </a:prstGeom>
          <a:noFill/>
          <a:ln/>
        </p:spPr>
        <p:txBody>
          <a:bodyPr wrap="square" lIns="0" tIns="0" rIns="0" bIns="0" rtlCol="0" anchor="ctr"/>
          <a:lstStyle/>
          <a:p>
            <a:pPr marL="0" indent="0">
              <a:buNone/>
            </a:pPr>
            <a:r>
              <a:rPr lang="en-US" sz="1800" b="1" dirty="0">
                <a:solidFill>
                  <a:srgbClr val="0A1628"/>
                </a:solidFill>
                <a:latin typeface="Consolas" pitchFamily="34" charset="0"/>
                <a:ea typeface="Consolas" pitchFamily="34" charset="-122"/>
                <a:cs typeface="Consolas" pitchFamily="34" charset="-120"/>
              </a:rPr>
              <a:t>PV = PMT × [1 − (1+r)⁻ⁿ] / r</a:t>
            </a:r>
            <a:endParaRPr lang="en-US" sz="1800" dirty="0"/>
          </a:p>
        </p:txBody>
      </p:sp>
      <p:sp>
        <p:nvSpPr>
          <p:cNvPr id="20" name="Text 18"/>
          <p:cNvSpPr/>
          <p:nvPr/>
        </p:nvSpPr>
        <p:spPr>
          <a:xfrm>
            <a:off x="822960" y="5440680"/>
            <a:ext cx="5029200" cy="457200"/>
          </a:xfrm>
          <a:prstGeom prst="rect">
            <a:avLst/>
          </a:prstGeom>
          <a:noFill/>
          <a:ln/>
        </p:spPr>
        <p:txBody>
          <a:bodyPr wrap="square" lIns="0" tIns="0" rIns="0" bIns="0" rtlCol="0" anchor="ctr"/>
          <a:lstStyle/>
          <a:p>
            <a:pPr marL="0" indent="0">
              <a:buNone/>
            </a:pPr>
            <a:r>
              <a:rPr lang="en-US" sz="1600" b="1" dirty="0">
                <a:latin typeface="Calibri" pitchFamily="34" charset="0"/>
                <a:ea typeface="Calibri" pitchFamily="34" charset="-122"/>
                <a:cs typeface="Calibri" pitchFamily="34" charset="-120"/>
              </a:rPr>
              <a:t>Mortgage payments, lease streams</a:t>
            </a:r>
            <a:endParaRPr lang="en-US" sz="1600" b="1" dirty="0"/>
          </a:p>
        </p:txBody>
      </p:sp>
      <p:sp>
        <p:nvSpPr>
          <p:cNvPr id="21" name="Shape 19"/>
          <p:cNvSpPr/>
          <p:nvPr/>
        </p:nvSpPr>
        <p:spPr>
          <a:xfrm>
            <a:off x="6217920" y="4434840"/>
            <a:ext cx="5486400" cy="1508760"/>
          </a:xfrm>
          <a:prstGeom prst="rect">
            <a:avLst/>
          </a:prstGeom>
          <a:solidFill>
            <a:srgbClr val="FFFFFF"/>
          </a:solidFill>
          <a:ln w="12700">
            <a:solidFill>
              <a:srgbClr val="E0DCC8"/>
            </a:solidFill>
            <a:prstDash val="solid"/>
          </a:ln>
        </p:spPr>
      </p:sp>
      <p:sp>
        <p:nvSpPr>
          <p:cNvPr id="22" name="Shape 20"/>
          <p:cNvSpPr/>
          <p:nvPr/>
        </p:nvSpPr>
        <p:spPr>
          <a:xfrm>
            <a:off x="6217920" y="4434840"/>
            <a:ext cx="91440" cy="1508760"/>
          </a:xfrm>
          <a:prstGeom prst="rect">
            <a:avLst/>
          </a:prstGeom>
          <a:solidFill>
            <a:srgbClr val="C9952D"/>
          </a:solidFill>
          <a:ln w="12700">
            <a:solidFill>
              <a:srgbClr val="C9952D"/>
            </a:solidFill>
            <a:prstDash val="solid"/>
          </a:ln>
        </p:spPr>
      </p:sp>
      <p:sp>
        <p:nvSpPr>
          <p:cNvPr id="23" name="Text 21"/>
          <p:cNvSpPr/>
          <p:nvPr/>
        </p:nvSpPr>
        <p:spPr>
          <a:xfrm>
            <a:off x="6492240" y="4572000"/>
            <a:ext cx="5029200" cy="365760"/>
          </a:xfrm>
          <a:prstGeom prst="rect">
            <a:avLst/>
          </a:prstGeom>
          <a:noFill/>
          <a:ln/>
        </p:spPr>
        <p:txBody>
          <a:bodyPr wrap="square" lIns="0" tIns="0" rIns="0" bIns="0" rtlCol="0" anchor="ctr"/>
          <a:lstStyle/>
          <a:p>
            <a:pPr marL="0" indent="0">
              <a:buNone/>
            </a:pPr>
            <a:r>
              <a:rPr lang="en-US" sz="1600" b="1" kern="0" spc="400" dirty="0">
                <a:solidFill>
                  <a:srgbClr val="C00000"/>
                </a:solidFill>
                <a:latin typeface="Calibri" pitchFamily="34" charset="0"/>
                <a:ea typeface="Calibri" pitchFamily="34" charset="-122"/>
                <a:cs typeface="Calibri" pitchFamily="34" charset="-120"/>
              </a:rPr>
              <a:t>Effective Rate</a:t>
            </a:r>
            <a:endParaRPr lang="en-US" sz="1600" dirty="0">
              <a:solidFill>
                <a:srgbClr val="C00000"/>
              </a:solidFill>
            </a:endParaRPr>
          </a:p>
        </p:txBody>
      </p:sp>
      <p:sp>
        <p:nvSpPr>
          <p:cNvPr id="24" name="Text 22"/>
          <p:cNvSpPr/>
          <p:nvPr/>
        </p:nvSpPr>
        <p:spPr>
          <a:xfrm>
            <a:off x="6492240" y="4937760"/>
            <a:ext cx="5029200" cy="502920"/>
          </a:xfrm>
          <a:prstGeom prst="rect">
            <a:avLst/>
          </a:prstGeom>
          <a:noFill/>
          <a:ln/>
        </p:spPr>
        <p:txBody>
          <a:bodyPr wrap="square" lIns="0" tIns="0" rIns="0" bIns="0" rtlCol="0" anchor="ctr"/>
          <a:lstStyle/>
          <a:p>
            <a:pPr marL="0" indent="0">
              <a:buNone/>
            </a:pPr>
            <a:r>
              <a:rPr lang="en-US" sz="1800" b="1" dirty="0">
                <a:solidFill>
                  <a:srgbClr val="0A1628"/>
                </a:solidFill>
                <a:latin typeface="Consolas" pitchFamily="34" charset="0"/>
                <a:ea typeface="Consolas" pitchFamily="34" charset="-122"/>
                <a:cs typeface="Consolas" pitchFamily="34" charset="-120"/>
              </a:rPr>
              <a:t>EAR = (1 + r/m)ᵐ − 1</a:t>
            </a:r>
            <a:endParaRPr lang="en-US" sz="1800" dirty="0"/>
          </a:p>
        </p:txBody>
      </p:sp>
      <p:sp>
        <p:nvSpPr>
          <p:cNvPr id="25" name="Text 23"/>
          <p:cNvSpPr/>
          <p:nvPr/>
        </p:nvSpPr>
        <p:spPr>
          <a:xfrm>
            <a:off x="6492240" y="5440680"/>
            <a:ext cx="5029200" cy="457200"/>
          </a:xfrm>
          <a:prstGeom prst="rect">
            <a:avLst/>
          </a:prstGeom>
          <a:noFill/>
          <a:ln/>
        </p:spPr>
        <p:txBody>
          <a:bodyPr wrap="square" lIns="0" tIns="0" rIns="0" bIns="0" rtlCol="0" anchor="ctr"/>
          <a:lstStyle/>
          <a:p>
            <a:pPr marL="0" indent="0">
              <a:buNone/>
            </a:pPr>
            <a:r>
              <a:rPr lang="en-US" sz="1600" b="1" dirty="0">
                <a:latin typeface="Calibri" pitchFamily="34" charset="0"/>
                <a:ea typeface="Calibri" pitchFamily="34" charset="-122"/>
                <a:cs typeface="Calibri" pitchFamily="34" charset="-120"/>
              </a:rPr>
              <a:t>Compounding frequency adjustment</a:t>
            </a:r>
            <a:endParaRPr lang="en-US" sz="1600" b="1" dirty="0"/>
          </a:p>
        </p:txBody>
      </p:sp>
      <p:sp>
        <p:nvSpPr>
          <p:cNvPr id="26" name="Shape 24"/>
          <p:cNvSpPr/>
          <p:nvPr/>
        </p:nvSpPr>
        <p:spPr>
          <a:xfrm>
            <a:off x="457200" y="6537960"/>
            <a:ext cx="365760" cy="22860"/>
          </a:xfrm>
          <a:prstGeom prst="rect">
            <a:avLst/>
          </a:prstGeom>
          <a:solidFill>
            <a:srgbClr val="C9952D"/>
          </a:solidFill>
          <a:ln w="12700">
            <a:solidFill>
              <a:srgbClr val="C9952D"/>
            </a:solidFill>
            <a:prstDash val="solid"/>
          </a:ln>
        </p:spPr>
      </p:sp>
      <p:sp>
        <p:nvSpPr>
          <p:cNvPr id="28" name="Text 26"/>
          <p:cNvSpPr/>
          <p:nvPr/>
        </p:nvSpPr>
        <p:spPr>
          <a:xfrm>
            <a:off x="10789920" y="6446520"/>
            <a:ext cx="914400" cy="274320"/>
          </a:xfrm>
          <a:prstGeom prst="rect">
            <a:avLst/>
          </a:prstGeom>
          <a:noFill/>
          <a:ln/>
        </p:spPr>
        <p:txBody>
          <a:bodyPr wrap="square" rtlCol="0" anchor="ctr"/>
          <a:lstStyle/>
          <a:p>
            <a:pPr marL="0" indent="0" algn="r">
              <a:buNone/>
            </a:pPr>
            <a:r>
              <a:rPr lang="en-US" sz="900" dirty="0">
                <a:solidFill>
                  <a:srgbClr val="5C6471"/>
                </a:solidFill>
                <a:latin typeface="Calibri" pitchFamily="34" charset="0"/>
                <a:ea typeface="Calibri" pitchFamily="34" charset="-122"/>
                <a:cs typeface="Calibri" pitchFamily="34" charset="-120"/>
              </a:rPr>
              <a:t>8 / 20</a:t>
            </a:r>
            <a:endParaRPr lang="en-US" sz="900" dirty="0"/>
          </a:p>
        </p:txBody>
      </p:sp>
      <p:sp>
        <p:nvSpPr>
          <p:cNvPr id="30" name="TextBox 29"/>
          <p:cNvSpPr txBox="1"/>
          <p:nvPr/>
        </p:nvSpPr>
        <p:spPr>
          <a:xfrm>
            <a:off x="249403" y="6080760"/>
            <a:ext cx="5216525" cy="307777"/>
          </a:xfrm>
          <a:prstGeom prst="rect">
            <a:avLst/>
          </a:prstGeom>
          <a:noFill/>
        </p:spPr>
        <p:txBody>
          <a:bodyPr wrap="square" rtlCol="0">
            <a:spAutoFit/>
          </a:bodyPr>
          <a:lstStyle/>
          <a:p>
            <a:r>
              <a:rPr lang="en-US" sz="1400" b="1" dirty="0">
                <a:latin typeface="Alexandria" charset="0"/>
                <a:cs typeface="Alexandria" charset="0"/>
              </a:rPr>
              <a:t>Prepared by Dr. </a:t>
            </a:r>
            <a:r>
              <a:rPr lang="en-US" sz="1400" b="1" dirty="0" err="1" smtClean="0">
                <a:latin typeface="Alexandria" charset="0"/>
                <a:cs typeface="Alexandria" charset="0"/>
              </a:rPr>
              <a:t>Emad</a:t>
            </a:r>
            <a:r>
              <a:rPr lang="en-US" sz="1400" b="1" dirty="0" smtClean="0">
                <a:latin typeface="Alexandria" charset="0"/>
                <a:cs typeface="Alexandria" charset="0"/>
              </a:rPr>
              <a:t> </a:t>
            </a:r>
            <a:r>
              <a:rPr lang="en-US" sz="1400" b="1" dirty="0" err="1" smtClean="0">
                <a:latin typeface="Alexandria" charset="0"/>
                <a:cs typeface="Alexandria" charset="0"/>
              </a:rPr>
              <a:t>Zaher</a:t>
            </a:r>
            <a:endParaRPr lang="en-US" sz="1400" b="1" dirty="0" smtClean="0">
              <a:latin typeface="Alexandria" charset="0"/>
              <a:cs typeface="Alexandria" charset="0"/>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name="Slide 9">
    <p:bg>
      <p:bgPr>
        <a:solidFill>
          <a:srgbClr val="FAFAF7"/>
        </a:solidFill>
        <a:effectLst/>
      </p:bgPr>
    </p:bg>
    <p:spTree>
      <p:nvGrpSpPr>
        <p:cNvPr id="1" name=""/>
        <p:cNvGrpSpPr/>
        <p:nvPr/>
      </p:nvGrpSpPr>
      <p:grpSpPr>
        <a:xfrm>
          <a:off x="0" y="0"/>
          <a:ext cx="0" cy="0"/>
          <a:chOff x="0" y="0"/>
          <a:chExt cx="0" cy="0"/>
        </a:xfrm>
      </p:grpSpPr>
      <p:pic>
        <p:nvPicPr>
          <p:cNvPr id="29" name="Picture 28"/>
          <p:cNvPicPr>
            <a:picLocks noChangeAspect="1"/>
          </p:cNvPicPr>
          <p:nvPr/>
        </p:nvPicPr>
        <p:blipFill>
          <a:blip r:embed="rId3"/>
          <a:stretch>
            <a:fillRect/>
          </a:stretch>
        </p:blipFill>
        <p:spPr>
          <a:xfrm>
            <a:off x="0" y="0"/>
            <a:ext cx="12192000" cy="6858000"/>
          </a:xfrm>
          <a:prstGeom prst="rect">
            <a:avLst/>
          </a:prstGeom>
        </p:spPr>
      </p:pic>
      <p:sp>
        <p:nvSpPr>
          <p:cNvPr id="2" name="Text 0"/>
          <p:cNvSpPr/>
          <p:nvPr/>
        </p:nvSpPr>
        <p:spPr>
          <a:xfrm>
            <a:off x="548640" y="365760"/>
            <a:ext cx="7315200" cy="274320"/>
          </a:xfrm>
          <a:prstGeom prst="rect">
            <a:avLst/>
          </a:prstGeom>
          <a:noFill/>
          <a:ln/>
        </p:spPr>
        <p:txBody>
          <a:bodyPr wrap="square" lIns="0" tIns="0" rIns="0" bIns="0" rtlCol="0" anchor="ctr"/>
          <a:lstStyle/>
          <a:p>
            <a:pPr marL="0" indent="0">
              <a:buNone/>
            </a:pPr>
            <a:r>
              <a:rPr lang="en-US" sz="2400" b="1" kern="0" spc="400" dirty="0">
                <a:solidFill>
                  <a:srgbClr val="0070C0"/>
                </a:solidFill>
                <a:latin typeface="Calibri" pitchFamily="34" charset="0"/>
                <a:ea typeface="Calibri" pitchFamily="34" charset="-122"/>
                <a:cs typeface="Calibri" pitchFamily="34" charset="-120"/>
              </a:rPr>
              <a:t>MODULE 3</a:t>
            </a:r>
            <a:endParaRPr lang="en-US" sz="2400" dirty="0">
              <a:solidFill>
                <a:srgbClr val="0070C0"/>
              </a:solidFill>
            </a:endParaRPr>
          </a:p>
        </p:txBody>
      </p:sp>
      <p:sp>
        <p:nvSpPr>
          <p:cNvPr id="3" name="Text 1"/>
          <p:cNvSpPr/>
          <p:nvPr/>
        </p:nvSpPr>
        <p:spPr>
          <a:xfrm>
            <a:off x="548640" y="640080"/>
            <a:ext cx="11064240" cy="640080"/>
          </a:xfrm>
          <a:prstGeom prst="rect">
            <a:avLst/>
          </a:prstGeom>
          <a:noFill/>
          <a:ln/>
        </p:spPr>
        <p:txBody>
          <a:bodyPr wrap="square" lIns="0" tIns="0" rIns="0" bIns="0" rtlCol="0" anchor="ctr"/>
          <a:lstStyle/>
          <a:p>
            <a:pPr marL="0" indent="0">
              <a:buNone/>
            </a:pPr>
            <a:r>
              <a:rPr lang="en-US" sz="3000" b="1" dirty="0">
                <a:solidFill>
                  <a:srgbClr val="0A1628"/>
                </a:solidFill>
                <a:latin typeface="Georgia" pitchFamily="34" charset="0"/>
                <a:ea typeface="Georgia" pitchFamily="34" charset="-122"/>
                <a:cs typeface="Georgia" pitchFamily="34" charset="-120"/>
              </a:rPr>
              <a:t>Real Estate Valuation — Three Approaches</a:t>
            </a:r>
            <a:endParaRPr lang="en-US" sz="3000" dirty="0"/>
          </a:p>
        </p:txBody>
      </p:sp>
      <p:sp>
        <p:nvSpPr>
          <p:cNvPr id="4" name="Shape 2"/>
          <p:cNvSpPr/>
          <p:nvPr/>
        </p:nvSpPr>
        <p:spPr>
          <a:xfrm>
            <a:off x="548640" y="1325880"/>
            <a:ext cx="548640" cy="36576"/>
          </a:xfrm>
          <a:prstGeom prst="rect">
            <a:avLst/>
          </a:prstGeom>
          <a:solidFill>
            <a:srgbClr val="C9952D"/>
          </a:solidFill>
          <a:ln w="12700">
            <a:solidFill>
              <a:srgbClr val="C9952D"/>
            </a:solidFill>
            <a:prstDash val="solid"/>
          </a:ln>
        </p:spPr>
      </p:sp>
      <p:sp>
        <p:nvSpPr>
          <p:cNvPr id="5" name="Shape 3"/>
          <p:cNvSpPr/>
          <p:nvPr/>
        </p:nvSpPr>
        <p:spPr>
          <a:xfrm>
            <a:off x="548640" y="1737360"/>
            <a:ext cx="3566160" cy="4389120"/>
          </a:xfrm>
          <a:prstGeom prst="rect">
            <a:avLst/>
          </a:prstGeom>
          <a:solidFill>
            <a:srgbClr val="FFFFFF"/>
          </a:solidFill>
          <a:ln w="12700">
            <a:solidFill>
              <a:srgbClr val="E0DCC8"/>
            </a:solidFill>
            <a:prstDash val="solid"/>
          </a:ln>
          <a:effectLst>
            <a:outerShdw blurRad="101600" dist="25400" dir="5400000" algn="bl" rotWithShape="0">
              <a:srgbClr val="000000">
                <a:alpha val="8000"/>
              </a:srgbClr>
            </a:outerShdw>
          </a:effectLst>
        </p:spPr>
      </p:sp>
      <p:sp>
        <p:nvSpPr>
          <p:cNvPr id="6" name="Shape 4"/>
          <p:cNvSpPr/>
          <p:nvPr/>
        </p:nvSpPr>
        <p:spPr>
          <a:xfrm>
            <a:off x="548640" y="1737360"/>
            <a:ext cx="3566160" cy="1188720"/>
          </a:xfrm>
          <a:prstGeom prst="rect">
            <a:avLst/>
          </a:prstGeom>
          <a:solidFill>
            <a:srgbClr val="0A1628"/>
          </a:solidFill>
          <a:ln w="12700">
            <a:solidFill>
              <a:srgbClr val="0A1628"/>
            </a:solidFill>
            <a:prstDash val="solid"/>
          </a:ln>
        </p:spPr>
      </p:sp>
      <p:pic>
        <p:nvPicPr>
          <p:cNvPr id="7" name="Image 0" descr="preencoded.png"/>
          <p:cNvPicPr>
            <a:picLocks noChangeAspect="1"/>
          </p:cNvPicPr>
          <p:nvPr/>
        </p:nvPicPr>
        <p:blipFill>
          <a:blip r:embed="rId4"/>
          <a:stretch>
            <a:fillRect/>
          </a:stretch>
        </p:blipFill>
        <p:spPr>
          <a:xfrm>
            <a:off x="1920240" y="1965960"/>
            <a:ext cx="822960" cy="822960"/>
          </a:xfrm>
          <a:prstGeom prst="rect">
            <a:avLst/>
          </a:prstGeom>
        </p:spPr>
      </p:pic>
      <p:sp>
        <p:nvSpPr>
          <p:cNvPr id="8" name="Text 5"/>
          <p:cNvSpPr/>
          <p:nvPr/>
        </p:nvSpPr>
        <p:spPr>
          <a:xfrm>
            <a:off x="731520" y="3063240"/>
            <a:ext cx="3200400" cy="457200"/>
          </a:xfrm>
          <a:prstGeom prst="rect">
            <a:avLst/>
          </a:prstGeom>
          <a:noFill/>
          <a:ln/>
        </p:spPr>
        <p:txBody>
          <a:bodyPr wrap="square" lIns="0" tIns="0" rIns="0" bIns="0" rtlCol="0" anchor="ctr"/>
          <a:lstStyle/>
          <a:p>
            <a:pPr marL="0" indent="0" algn="ctr">
              <a:buNone/>
            </a:pPr>
            <a:r>
              <a:rPr lang="en-US" sz="2400" b="1" dirty="0">
                <a:solidFill>
                  <a:srgbClr val="0A1628"/>
                </a:solidFill>
                <a:latin typeface="Georgia" pitchFamily="34" charset="0"/>
                <a:ea typeface="Georgia" pitchFamily="34" charset="-122"/>
                <a:cs typeface="Georgia" pitchFamily="34" charset="-120"/>
              </a:rPr>
              <a:t>Sales Comparison</a:t>
            </a:r>
            <a:endParaRPr lang="en-US" sz="2400" dirty="0"/>
          </a:p>
        </p:txBody>
      </p:sp>
      <p:sp>
        <p:nvSpPr>
          <p:cNvPr id="9" name="Text 6"/>
          <p:cNvSpPr/>
          <p:nvPr/>
        </p:nvSpPr>
        <p:spPr>
          <a:xfrm>
            <a:off x="731520" y="3520440"/>
            <a:ext cx="3200400" cy="365760"/>
          </a:xfrm>
          <a:prstGeom prst="rect">
            <a:avLst/>
          </a:prstGeom>
          <a:noFill/>
          <a:ln/>
        </p:spPr>
        <p:txBody>
          <a:bodyPr wrap="square" lIns="0" tIns="0" rIns="0" bIns="0" rtlCol="0" anchor="ctr"/>
          <a:lstStyle/>
          <a:p>
            <a:pPr marL="0" indent="0" algn="ctr">
              <a:buNone/>
            </a:pPr>
            <a:r>
              <a:rPr lang="en-US" sz="1600" b="1" i="1" dirty="0">
                <a:latin typeface="Calibri" pitchFamily="34" charset="0"/>
                <a:ea typeface="Calibri" pitchFamily="34" charset="-122"/>
                <a:cs typeface="Calibri" pitchFamily="34" charset="-120"/>
              </a:rPr>
              <a:t>What did similar properties sell for?</a:t>
            </a:r>
            <a:endParaRPr lang="en-US" sz="1600" b="1" dirty="0"/>
          </a:p>
        </p:txBody>
      </p:sp>
      <p:sp>
        <p:nvSpPr>
          <p:cNvPr id="10" name="Shape 7"/>
          <p:cNvSpPr/>
          <p:nvPr/>
        </p:nvSpPr>
        <p:spPr>
          <a:xfrm>
            <a:off x="1965960" y="3977640"/>
            <a:ext cx="731520" cy="27432"/>
          </a:xfrm>
          <a:prstGeom prst="rect">
            <a:avLst/>
          </a:prstGeom>
          <a:solidFill>
            <a:srgbClr val="C9952D"/>
          </a:solidFill>
          <a:ln w="12700">
            <a:solidFill>
              <a:srgbClr val="C9952D"/>
            </a:solidFill>
            <a:prstDash val="solid"/>
          </a:ln>
        </p:spPr>
      </p:sp>
      <p:sp>
        <p:nvSpPr>
          <p:cNvPr id="11" name="Text 8"/>
          <p:cNvSpPr/>
          <p:nvPr/>
        </p:nvSpPr>
        <p:spPr>
          <a:xfrm>
            <a:off x="822960" y="4160520"/>
            <a:ext cx="3017520" cy="1828800"/>
          </a:xfrm>
          <a:prstGeom prst="rect">
            <a:avLst/>
          </a:prstGeom>
          <a:noFill/>
          <a:ln/>
        </p:spPr>
        <p:txBody>
          <a:bodyPr wrap="square" lIns="0" tIns="0" rIns="0" bIns="0" rtlCol="0" anchor="ctr"/>
          <a:lstStyle/>
          <a:p>
            <a:pPr marL="0" indent="0" algn="l">
              <a:buNone/>
            </a:pPr>
            <a:r>
              <a:rPr lang="en-US" dirty="0">
                <a:latin typeface="Calibri" pitchFamily="34" charset="0"/>
                <a:ea typeface="Calibri" pitchFamily="34" charset="-122"/>
                <a:cs typeface="Calibri" pitchFamily="34" charset="-120"/>
              </a:rPr>
              <a:t>Adjusts recent comparable transactions for differences in location, size, condition, and timing. Most reliable in active markets.</a:t>
            </a:r>
            <a:endParaRPr lang="en-US" dirty="0"/>
          </a:p>
        </p:txBody>
      </p:sp>
      <p:sp>
        <p:nvSpPr>
          <p:cNvPr id="12" name="Shape 9"/>
          <p:cNvSpPr/>
          <p:nvPr/>
        </p:nvSpPr>
        <p:spPr>
          <a:xfrm>
            <a:off x="4325112" y="1737360"/>
            <a:ext cx="3566160" cy="4389120"/>
          </a:xfrm>
          <a:prstGeom prst="rect">
            <a:avLst/>
          </a:prstGeom>
          <a:solidFill>
            <a:srgbClr val="FFFFFF"/>
          </a:solidFill>
          <a:ln w="12700">
            <a:solidFill>
              <a:srgbClr val="E0DCC8"/>
            </a:solidFill>
            <a:prstDash val="solid"/>
          </a:ln>
          <a:effectLst>
            <a:outerShdw blurRad="101600" dist="25400" dir="5400000" algn="bl" rotWithShape="0">
              <a:srgbClr val="000000">
                <a:alpha val="8000"/>
              </a:srgbClr>
            </a:outerShdw>
          </a:effectLst>
        </p:spPr>
      </p:sp>
      <p:sp>
        <p:nvSpPr>
          <p:cNvPr id="13" name="Shape 10"/>
          <p:cNvSpPr/>
          <p:nvPr/>
        </p:nvSpPr>
        <p:spPr>
          <a:xfrm>
            <a:off x="4325112" y="1737360"/>
            <a:ext cx="3566160" cy="1188720"/>
          </a:xfrm>
          <a:prstGeom prst="rect">
            <a:avLst/>
          </a:prstGeom>
          <a:solidFill>
            <a:srgbClr val="0A1628"/>
          </a:solidFill>
          <a:ln w="12700">
            <a:solidFill>
              <a:srgbClr val="0A1628"/>
            </a:solidFill>
            <a:prstDash val="solid"/>
          </a:ln>
        </p:spPr>
      </p:sp>
      <p:pic>
        <p:nvPicPr>
          <p:cNvPr id="14" name="Image 1" descr="preencoded.png"/>
          <p:cNvPicPr>
            <a:picLocks noChangeAspect="1"/>
          </p:cNvPicPr>
          <p:nvPr/>
        </p:nvPicPr>
        <p:blipFill>
          <a:blip r:embed="rId5"/>
          <a:stretch>
            <a:fillRect/>
          </a:stretch>
        </p:blipFill>
        <p:spPr>
          <a:xfrm>
            <a:off x="5696712" y="1965960"/>
            <a:ext cx="822960" cy="822960"/>
          </a:xfrm>
          <a:prstGeom prst="rect">
            <a:avLst/>
          </a:prstGeom>
        </p:spPr>
      </p:pic>
      <p:sp>
        <p:nvSpPr>
          <p:cNvPr id="15" name="Text 11"/>
          <p:cNvSpPr/>
          <p:nvPr/>
        </p:nvSpPr>
        <p:spPr>
          <a:xfrm>
            <a:off x="4142232" y="3063240"/>
            <a:ext cx="3867560" cy="457200"/>
          </a:xfrm>
          <a:prstGeom prst="rect">
            <a:avLst/>
          </a:prstGeom>
          <a:noFill/>
          <a:ln/>
        </p:spPr>
        <p:txBody>
          <a:bodyPr wrap="square" lIns="0" tIns="0" rIns="0" bIns="0" rtlCol="0" anchor="ctr"/>
          <a:lstStyle/>
          <a:p>
            <a:pPr marL="0" indent="0" algn="ctr">
              <a:buNone/>
            </a:pPr>
            <a:r>
              <a:rPr lang="en-US" sz="2400" b="1" dirty="0">
                <a:solidFill>
                  <a:srgbClr val="0A1628"/>
                </a:solidFill>
                <a:latin typeface="Georgia" pitchFamily="34" charset="0"/>
                <a:ea typeface="Georgia" pitchFamily="34" charset="-122"/>
                <a:cs typeface="Georgia" pitchFamily="34" charset="-120"/>
              </a:rPr>
              <a:t>Income Capitalization</a:t>
            </a:r>
            <a:endParaRPr lang="en-US" sz="2400" dirty="0"/>
          </a:p>
        </p:txBody>
      </p:sp>
      <p:sp>
        <p:nvSpPr>
          <p:cNvPr id="16" name="Text 12"/>
          <p:cNvSpPr/>
          <p:nvPr/>
        </p:nvSpPr>
        <p:spPr>
          <a:xfrm>
            <a:off x="4507992" y="3520440"/>
            <a:ext cx="3200400" cy="365760"/>
          </a:xfrm>
          <a:prstGeom prst="rect">
            <a:avLst/>
          </a:prstGeom>
          <a:noFill/>
          <a:ln/>
        </p:spPr>
        <p:txBody>
          <a:bodyPr wrap="square" lIns="0" tIns="0" rIns="0" bIns="0" rtlCol="0" anchor="ctr"/>
          <a:lstStyle/>
          <a:p>
            <a:pPr marL="0" indent="0" algn="ctr">
              <a:buNone/>
            </a:pPr>
            <a:r>
              <a:rPr lang="en-US" sz="1600" b="1" i="1" dirty="0">
                <a:latin typeface="Calibri" pitchFamily="34" charset="0"/>
                <a:ea typeface="Calibri" pitchFamily="34" charset="-122"/>
                <a:cs typeface="Calibri" pitchFamily="34" charset="-120"/>
              </a:rPr>
              <a:t>What income will it generate?</a:t>
            </a:r>
            <a:endParaRPr lang="en-US" sz="1600" b="1" dirty="0"/>
          </a:p>
        </p:txBody>
      </p:sp>
      <p:sp>
        <p:nvSpPr>
          <p:cNvPr id="17" name="Shape 13"/>
          <p:cNvSpPr/>
          <p:nvPr/>
        </p:nvSpPr>
        <p:spPr>
          <a:xfrm>
            <a:off x="5742432" y="3977640"/>
            <a:ext cx="731520" cy="27432"/>
          </a:xfrm>
          <a:prstGeom prst="rect">
            <a:avLst/>
          </a:prstGeom>
          <a:solidFill>
            <a:srgbClr val="C9952D"/>
          </a:solidFill>
          <a:ln w="12700">
            <a:solidFill>
              <a:srgbClr val="C9952D"/>
            </a:solidFill>
            <a:prstDash val="solid"/>
          </a:ln>
        </p:spPr>
      </p:sp>
      <p:sp>
        <p:nvSpPr>
          <p:cNvPr id="18" name="Text 14"/>
          <p:cNvSpPr/>
          <p:nvPr/>
        </p:nvSpPr>
        <p:spPr>
          <a:xfrm>
            <a:off x="4599432" y="4160520"/>
            <a:ext cx="3017520" cy="1828800"/>
          </a:xfrm>
          <a:prstGeom prst="rect">
            <a:avLst/>
          </a:prstGeom>
          <a:noFill/>
          <a:ln/>
        </p:spPr>
        <p:txBody>
          <a:bodyPr wrap="square" lIns="0" tIns="0" rIns="0" bIns="0" rtlCol="0" anchor="ctr"/>
          <a:lstStyle/>
          <a:p>
            <a:pPr marL="0" indent="0" algn="l">
              <a:buNone/>
            </a:pPr>
            <a:r>
              <a:rPr lang="en-US" sz="1600" dirty="0">
                <a:latin typeface="Calibri" pitchFamily="34" charset="0"/>
                <a:ea typeface="Calibri" pitchFamily="34" charset="-122"/>
                <a:cs typeface="Calibri" pitchFamily="34" charset="-120"/>
              </a:rPr>
              <a:t>Value = NOI ÷ Cap Rate. The DCF refinement projects future cash flows and discounts them at the required return.</a:t>
            </a:r>
            <a:endParaRPr lang="en-US" sz="1600" dirty="0"/>
          </a:p>
        </p:txBody>
      </p:sp>
      <p:sp>
        <p:nvSpPr>
          <p:cNvPr id="19" name="Shape 15"/>
          <p:cNvSpPr/>
          <p:nvPr/>
        </p:nvSpPr>
        <p:spPr>
          <a:xfrm>
            <a:off x="8101584" y="1737360"/>
            <a:ext cx="3566160" cy="4389120"/>
          </a:xfrm>
          <a:prstGeom prst="rect">
            <a:avLst/>
          </a:prstGeom>
          <a:solidFill>
            <a:srgbClr val="FFFFFF"/>
          </a:solidFill>
          <a:ln w="12700">
            <a:solidFill>
              <a:srgbClr val="E0DCC8"/>
            </a:solidFill>
            <a:prstDash val="solid"/>
          </a:ln>
          <a:effectLst>
            <a:outerShdw blurRad="101600" dist="25400" dir="5400000" algn="bl" rotWithShape="0">
              <a:srgbClr val="000000">
                <a:alpha val="8000"/>
              </a:srgbClr>
            </a:outerShdw>
          </a:effectLst>
        </p:spPr>
      </p:sp>
      <p:sp>
        <p:nvSpPr>
          <p:cNvPr id="20" name="Shape 16"/>
          <p:cNvSpPr/>
          <p:nvPr/>
        </p:nvSpPr>
        <p:spPr>
          <a:xfrm>
            <a:off x="8101584" y="1737360"/>
            <a:ext cx="3566160" cy="1188720"/>
          </a:xfrm>
          <a:prstGeom prst="rect">
            <a:avLst/>
          </a:prstGeom>
          <a:solidFill>
            <a:srgbClr val="0A1628"/>
          </a:solidFill>
          <a:ln w="12700">
            <a:solidFill>
              <a:srgbClr val="0A1628"/>
            </a:solidFill>
            <a:prstDash val="solid"/>
          </a:ln>
        </p:spPr>
      </p:sp>
      <p:pic>
        <p:nvPicPr>
          <p:cNvPr id="21" name="Image 2" descr="preencoded.png"/>
          <p:cNvPicPr>
            <a:picLocks noChangeAspect="1"/>
          </p:cNvPicPr>
          <p:nvPr/>
        </p:nvPicPr>
        <p:blipFill>
          <a:blip r:embed="rId6"/>
          <a:stretch>
            <a:fillRect/>
          </a:stretch>
        </p:blipFill>
        <p:spPr>
          <a:xfrm>
            <a:off x="9473184" y="1965960"/>
            <a:ext cx="822960" cy="822960"/>
          </a:xfrm>
          <a:prstGeom prst="rect">
            <a:avLst/>
          </a:prstGeom>
        </p:spPr>
      </p:pic>
      <p:sp>
        <p:nvSpPr>
          <p:cNvPr id="22" name="Text 17"/>
          <p:cNvSpPr/>
          <p:nvPr/>
        </p:nvSpPr>
        <p:spPr>
          <a:xfrm>
            <a:off x="8284464" y="3063240"/>
            <a:ext cx="3200400" cy="457200"/>
          </a:xfrm>
          <a:prstGeom prst="rect">
            <a:avLst/>
          </a:prstGeom>
          <a:noFill/>
          <a:ln/>
        </p:spPr>
        <p:txBody>
          <a:bodyPr wrap="square" lIns="0" tIns="0" rIns="0" bIns="0" rtlCol="0" anchor="ctr"/>
          <a:lstStyle/>
          <a:p>
            <a:pPr marL="0" indent="0" algn="ctr">
              <a:buNone/>
            </a:pPr>
            <a:r>
              <a:rPr lang="en-US" sz="2400" b="1" dirty="0">
                <a:solidFill>
                  <a:srgbClr val="0A1628"/>
                </a:solidFill>
                <a:latin typeface="Georgia" pitchFamily="34" charset="0"/>
                <a:ea typeface="Georgia" pitchFamily="34" charset="-122"/>
                <a:cs typeface="Georgia" pitchFamily="34" charset="-120"/>
              </a:rPr>
              <a:t>Cost Approach</a:t>
            </a:r>
            <a:endParaRPr lang="en-US" sz="2400" dirty="0"/>
          </a:p>
        </p:txBody>
      </p:sp>
      <p:sp>
        <p:nvSpPr>
          <p:cNvPr id="23" name="Text 18"/>
          <p:cNvSpPr/>
          <p:nvPr/>
        </p:nvSpPr>
        <p:spPr>
          <a:xfrm>
            <a:off x="8284464" y="3520440"/>
            <a:ext cx="3200400" cy="365760"/>
          </a:xfrm>
          <a:prstGeom prst="rect">
            <a:avLst/>
          </a:prstGeom>
          <a:noFill/>
          <a:ln/>
        </p:spPr>
        <p:txBody>
          <a:bodyPr wrap="square" lIns="0" tIns="0" rIns="0" bIns="0" rtlCol="0" anchor="ctr"/>
          <a:lstStyle/>
          <a:p>
            <a:pPr marL="0" indent="0" algn="ctr">
              <a:buNone/>
            </a:pPr>
            <a:r>
              <a:rPr lang="en-US" sz="1600" b="1" i="1" dirty="0">
                <a:latin typeface="Calibri" pitchFamily="34" charset="0"/>
                <a:ea typeface="Calibri" pitchFamily="34" charset="-122"/>
                <a:cs typeface="Calibri" pitchFamily="34" charset="-120"/>
              </a:rPr>
              <a:t>What would it cost to replace?</a:t>
            </a:r>
            <a:endParaRPr lang="en-US" sz="1600" b="1" dirty="0"/>
          </a:p>
        </p:txBody>
      </p:sp>
      <p:sp>
        <p:nvSpPr>
          <p:cNvPr id="24" name="Shape 19"/>
          <p:cNvSpPr/>
          <p:nvPr/>
        </p:nvSpPr>
        <p:spPr>
          <a:xfrm>
            <a:off x="9518904" y="3977640"/>
            <a:ext cx="731520" cy="27432"/>
          </a:xfrm>
          <a:prstGeom prst="rect">
            <a:avLst/>
          </a:prstGeom>
          <a:solidFill>
            <a:srgbClr val="C9952D"/>
          </a:solidFill>
          <a:ln w="12700">
            <a:solidFill>
              <a:srgbClr val="C9952D"/>
            </a:solidFill>
            <a:prstDash val="solid"/>
          </a:ln>
        </p:spPr>
      </p:sp>
      <p:sp>
        <p:nvSpPr>
          <p:cNvPr id="25" name="Text 20"/>
          <p:cNvSpPr/>
          <p:nvPr/>
        </p:nvSpPr>
        <p:spPr>
          <a:xfrm>
            <a:off x="8375904" y="4160520"/>
            <a:ext cx="3017520" cy="1828800"/>
          </a:xfrm>
          <a:prstGeom prst="rect">
            <a:avLst/>
          </a:prstGeom>
          <a:noFill/>
          <a:ln/>
        </p:spPr>
        <p:txBody>
          <a:bodyPr wrap="square" lIns="0" tIns="0" rIns="0" bIns="0" rtlCol="0" anchor="ctr"/>
          <a:lstStyle/>
          <a:p>
            <a:pPr marL="0" indent="0" algn="l">
              <a:buNone/>
            </a:pPr>
            <a:r>
              <a:rPr lang="en-US" dirty="0">
                <a:latin typeface="Calibri" pitchFamily="34" charset="0"/>
                <a:ea typeface="Calibri" pitchFamily="34" charset="-122"/>
                <a:cs typeface="Calibri" pitchFamily="34" charset="-120"/>
              </a:rPr>
              <a:t>Land value + replacement cost − depreciation. Useful for new, special-purpose, or insurance-related valuations.</a:t>
            </a:r>
            <a:endParaRPr lang="en-US" dirty="0"/>
          </a:p>
        </p:txBody>
      </p:sp>
      <p:sp>
        <p:nvSpPr>
          <p:cNvPr id="26" name="Shape 21"/>
          <p:cNvSpPr/>
          <p:nvPr/>
        </p:nvSpPr>
        <p:spPr>
          <a:xfrm>
            <a:off x="457200" y="6537960"/>
            <a:ext cx="365760" cy="22860"/>
          </a:xfrm>
          <a:prstGeom prst="rect">
            <a:avLst/>
          </a:prstGeom>
          <a:solidFill>
            <a:srgbClr val="C9952D"/>
          </a:solidFill>
          <a:ln w="12700">
            <a:solidFill>
              <a:srgbClr val="C9952D"/>
            </a:solidFill>
            <a:prstDash val="solid"/>
          </a:ln>
        </p:spPr>
      </p:sp>
      <p:sp>
        <p:nvSpPr>
          <p:cNvPr id="28" name="Text 23"/>
          <p:cNvSpPr/>
          <p:nvPr/>
        </p:nvSpPr>
        <p:spPr>
          <a:xfrm>
            <a:off x="10789920" y="6446520"/>
            <a:ext cx="914400" cy="274320"/>
          </a:xfrm>
          <a:prstGeom prst="rect">
            <a:avLst/>
          </a:prstGeom>
          <a:noFill/>
          <a:ln/>
        </p:spPr>
        <p:txBody>
          <a:bodyPr wrap="square" rtlCol="0" anchor="ctr"/>
          <a:lstStyle/>
          <a:p>
            <a:pPr marL="0" indent="0" algn="r">
              <a:buNone/>
            </a:pPr>
            <a:r>
              <a:rPr lang="en-US" sz="900" dirty="0">
                <a:solidFill>
                  <a:srgbClr val="5C6471"/>
                </a:solidFill>
                <a:latin typeface="Calibri" pitchFamily="34" charset="0"/>
                <a:ea typeface="Calibri" pitchFamily="34" charset="-122"/>
                <a:cs typeface="Calibri" pitchFamily="34" charset="-120"/>
              </a:rPr>
              <a:t>9 / 20</a:t>
            </a:r>
            <a:endParaRPr lang="en-US" sz="900" dirty="0"/>
          </a:p>
        </p:txBody>
      </p:sp>
      <p:sp>
        <p:nvSpPr>
          <p:cNvPr id="30" name="TextBox 29"/>
          <p:cNvSpPr txBox="1"/>
          <p:nvPr/>
        </p:nvSpPr>
        <p:spPr>
          <a:xfrm>
            <a:off x="457200" y="6193607"/>
            <a:ext cx="5216525" cy="307777"/>
          </a:xfrm>
          <a:prstGeom prst="rect">
            <a:avLst/>
          </a:prstGeom>
          <a:noFill/>
        </p:spPr>
        <p:txBody>
          <a:bodyPr wrap="square" rtlCol="0">
            <a:spAutoFit/>
          </a:bodyPr>
          <a:lstStyle/>
          <a:p>
            <a:r>
              <a:rPr lang="en-US" sz="1400" b="1" dirty="0">
                <a:latin typeface="Alexandria" charset="0"/>
                <a:cs typeface="Alexandria" charset="0"/>
              </a:rPr>
              <a:t>Prepared by Dr. </a:t>
            </a:r>
            <a:r>
              <a:rPr lang="en-US" sz="1400" b="1" dirty="0" err="1" smtClean="0">
                <a:latin typeface="Alexandria" charset="0"/>
                <a:cs typeface="Alexandria" charset="0"/>
              </a:rPr>
              <a:t>Emad</a:t>
            </a:r>
            <a:r>
              <a:rPr lang="en-US" sz="1400" b="1" dirty="0" smtClean="0">
                <a:latin typeface="Alexandria" charset="0"/>
                <a:cs typeface="Alexandria" charset="0"/>
              </a:rPr>
              <a:t> </a:t>
            </a:r>
            <a:r>
              <a:rPr lang="en-US" sz="1400" b="1" dirty="0" err="1" smtClean="0">
                <a:latin typeface="Alexandria" charset="0"/>
                <a:cs typeface="Alexandria" charset="0"/>
              </a:rPr>
              <a:t>Zaher</a:t>
            </a:r>
            <a:endParaRPr lang="en-US" sz="1400" b="1" dirty="0" smtClean="0">
              <a:latin typeface="Alexandria" charset="0"/>
              <a:cs typeface="Alexandria" charset="0"/>
            </a:endParaRP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name="Slide 10">
    <p:bg>
      <p:bgPr>
        <a:solidFill>
          <a:srgbClr val="FAFAF7"/>
        </a:solidFill>
        <a:effectLst/>
      </p:bgPr>
    </p:bg>
    <p:spTree>
      <p:nvGrpSpPr>
        <p:cNvPr id="1" name=""/>
        <p:cNvGrpSpPr/>
        <p:nvPr/>
      </p:nvGrpSpPr>
      <p:grpSpPr>
        <a:xfrm>
          <a:off x="0" y="0"/>
          <a:ext cx="0" cy="0"/>
          <a:chOff x="0" y="0"/>
          <a:chExt cx="0" cy="0"/>
        </a:xfrm>
      </p:grpSpPr>
      <p:pic>
        <p:nvPicPr>
          <p:cNvPr id="33" name="Picture 32"/>
          <p:cNvPicPr>
            <a:picLocks noChangeAspect="1"/>
          </p:cNvPicPr>
          <p:nvPr/>
        </p:nvPicPr>
        <p:blipFill>
          <a:blip r:embed="rId3"/>
          <a:stretch>
            <a:fillRect/>
          </a:stretch>
        </p:blipFill>
        <p:spPr>
          <a:xfrm>
            <a:off x="0" y="0"/>
            <a:ext cx="12192000" cy="6858000"/>
          </a:xfrm>
          <a:prstGeom prst="rect">
            <a:avLst/>
          </a:prstGeom>
        </p:spPr>
      </p:pic>
      <p:sp>
        <p:nvSpPr>
          <p:cNvPr id="2" name="Text 0"/>
          <p:cNvSpPr/>
          <p:nvPr/>
        </p:nvSpPr>
        <p:spPr>
          <a:xfrm>
            <a:off x="548640" y="365760"/>
            <a:ext cx="7315200" cy="274320"/>
          </a:xfrm>
          <a:prstGeom prst="rect">
            <a:avLst/>
          </a:prstGeom>
          <a:noFill/>
          <a:ln/>
        </p:spPr>
        <p:txBody>
          <a:bodyPr wrap="square" lIns="0" tIns="0" rIns="0" bIns="0" rtlCol="0" anchor="ctr"/>
          <a:lstStyle/>
          <a:p>
            <a:pPr marL="0" indent="0">
              <a:buNone/>
            </a:pPr>
            <a:r>
              <a:rPr lang="en-US" sz="2800" b="1" kern="0" spc="400" dirty="0">
                <a:solidFill>
                  <a:srgbClr val="0070C0"/>
                </a:solidFill>
                <a:latin typeface="Calibri" pitchFamily="34" charset="0"/>
                <a:ea typeface="Calibri" pitchFamily="34" charset="-122"/>
                <a:cs typeface="Calibri" pitchFamily="34" charset="-120"/>
              </a:rPr>
              <a:t>MODULE 4</a:t>
            </a:r>
            <a:endParaRPr lang="en-US" sz="2800" dirty="0">
              <a:solidFill>
                <a:srgbClr val="0070C0"/>
              </a:solidFill>
            </a:endParaRPr>
          </a:p>
        </p:txBody>
      </p:sp>
      <p:sp>
        <p:nvSpPr>
          <p:cNvPr id="3" name="Text 1"/>
          <p:cNvSpPr/>
          <p:nvPr/>
        </p:nvSpPr>
        <p:spPr>
          <a:xfrm>
            <a:off x="548640" y="640080"/>
            <a:ext cx="11064240" cy="640080"/>
          </a:xfrm>
          <a:prstGeom prst="rect">
            <a:avLst/>
          </a:prstGeom>
          <a:noFill/>
          <a:ln/>
        </p:spPr>
        <p:txBody>
          <a:bodyPr wrap="square" lIns="0" tIns="0" rIns="0" bIns="0" rtlCol="0" anchor="ctr"/>
          <a:lstStyle/>
          <a:p>
            <a:pPr marL="0" indent="0">
              <a:buNone/>
            </a:pPr>
            <a:r>
              <a:rPr lang="en-US" sz="3000" b="1" dirty="0">
                <a:solidFill>
                  <a:srgbClr val="0A1628"/>
                </a:solidFill>
                <a:latin typeface="Georgia" pitchFamily="34" charset="0"/>
                <a:ea typeface="Georgia" pitchFamily="34" charset="-122"/>
                <a:cs typeface="Georgia" pitchFamily="34" charset="-120"/>
              </a:rPr>
              <a:t>Investment Analysis &amp; Decision Criteria</a:t>
            </a:r>
            <a:endParaRPr lang="en-US" sz="3000" dirty="0"/>
          </a:p>
        </p:txBody>
      </p:sp>
      <p:sp>
        <p:nvSpPr>
          <p:cNvPr id="4" name="Shape 2"/>
          <p:cNvSpPr/>
          <p:nvPr/>
        </p:nvSpPr>
        <p:spPr>
          <a:xfrm>
            <a:off x="548640" y="1325880"/>
            <a:ext cx="548640" cy="36576"/>
          </a:xfrm>
          <a:prstGeom prst="rect">
            <a:avLst/>
          </a:prstGeom>
          <a:solidFill>
            <a:srgbClr val="C9952D"/>
          </a:solidFill>
          <a:ln w="12700">
            <a:solidFill>
              <a:srgbClr val="C9952D"/>
            </a:solidFill>
            <a:prstDash val="solid"/>
          </a:ln>
        </p:spPr>
      </p:sp>
      <p:sp>
        <p:nvSpPr>
          <p:cNvPr id="5" name="Text 3"/>
          <p:cNvSpPr/>
          <p:nvPr/>
        </p:nvSpPr>
        <p:spPr>
          <a:xfrm>
            <a:off x="548640" y="1691640"/>
            <a:ext cx="11064240" cy="822960"/>
          </a:xfrm>
          <a:prstGeom prst="rect">
            <a:avLst/>
          </a:prstGeom>
          <a:noFill/>
          <a:ln/>
        </p:spPr>
        <p:txBody>
          <a:bodyPr wrap="square" lIns="0" tIns="0" rIns="0" bIns="0" rtlCol="0" anchor="ctr"/>
          <a:lstStyle/>
          <a:p>
            <a:pPr marL="0" indent="0">
              <a:buNone/>
            </a:pPr>
            <a:r>
              <a:rPr lang="en-US" sz="2000" b="1" dirty="0">
                <a:solidFill>
                  <a:srgbClr val="1A1A1A"/>
                </a:solidFill>
                <a:latin typeface="Calibri" pitchFamily="34" charset="0"/>
                <a:ea typeface="Calibri" pitchFamily="34" charset="-122"/>
                <a:cs typeface="Calibri" pitchFamily="34" charset="-120"/>
              </a:rPr>
              <a:t>Which deal should we do? You will learn to defend an answer using four complementary tools — each one revealing a different facet of the same cash flow.</a:t>
            </a:r>
            <a:endParaRPr lang="en-US" sz="2000" b="1" dirty="0"/>
          </a:p>
        </p:txBody>
      </p:sp>
      <p:sp>
        <p:nvSpPr>
          <p:cNvPr id="6" name="Shape 4"/>
          <p:cNvSpPr/>
          <p:nvPr/>
        </p:nvSpPr>
        <p:spPr>
          <a:xfrm>
            <a:off x="548640" y="2743200"/>
            <a:ext cx="2651760" cy="3291840"/>
          </a:xfrm>
          <a:prstGeom prst="rect">
            <a:avLst/>
          </a:prstGeom>
          <a:solidFill>
            <a:srgbClr val="FFFFFF"/>
          </a:solidFill>
          <a:ln w="12700">
            <a:solidFill>
              <a:srgbClr val="E0DCC8"/>
            </a:solidFill>
            <a:prstDash val="solid"/>
          </a:ln>
        </p:spPr>
      </p:sp>
      <p:sp>
        <p:nvSpPr>
          <p:cNvPr id="7" name="Shape 5"/>
          <p:cNvSpPr/>
          <p:nvPr/>
        </p:nvSpPr>
        <p:spPr>
          <a:xfrm>
            <a:off x="548640" y="2743200"/>
            <a:ext cx="2651760" cy="1280160"/>
          </a:xfrm>
          <a:prstGeom prst="rect">
            <a:avLst/>
          </a:prstGeom>
          <a:solidFill>
            <a:srgbClr val="0A1628"/>
          </a:solidFill>
          <a:ln w="12700">
            <a:solidFill>
              <a:srgbClr val="0A1628"/>
            </a:solidFill>
            <a:prstDash val="solid"/>
          </a:ln>
        </p:spPr>
      </p:sp>
      <p:sp>
        <p:nvSpPr>
          <p:cNvPr id="8" name="Text 6"/>
          <p:cNvSpPr/>
          <p:nvPr/>
        </p:nvSpPr>
        <p:spPr>
          <a:xfrm>
            <a:off x="548640" y="2880360"/>
            <a:ext cx="2651760" cy="1005840"/>
          </a:xfrm>
          <a:prstGeom prst="rect">
            <a:avLst/>
          </a:prstGeom>
          <a:noFill/>
          <a:ln/>
        </p:spPr>
        <p:txBody>
          <a:bodyPr wrap="square" lIns="0" tIns="0" rIns="0" bIns="0" rtlCol="0" anchor="ctr"/>
          <a:lstStyle/>
          <a:p>
            <a:pPr marL="0" indent="0" algn="ctr">
              <a:buNone/>
            </a:pPr>
            <a:r>
              <a:rPr lang="en-US" sz="4800" b="1" dirty="0">
                <a:solidFill>
                  <a:srgbClr val="F4C95D"/>
                </a:solidFill>
                <a:latin typeface="Georgia" pitchFamily="34" charset="0"/>
                <a:ea typeface="Georgia" pitchFamily="34" charset="-122"/>
                <a:cs typeface="Georgia" pitchFamily="34" charset="-120"/>
              </a:rPr>
              <a:t>NPV</a:t>
            </a:r>
            <a:endParaRPr lang="en-US" sz="4800" dirty="0"/>
          </a:p>
        </p:txBody>
      </p:sp>
      <p:sp>
        <p:nvSpPr>
          <p:cNvPr id="9" name="Text 7"/>
          <p:cNvSpPr/>
          <p:nvPr/>
        </p:nvSpPr>
        <p:spPr>
          <a:xfrm>
            <a:off x="685800" y="4114800"/>
            <a:ext cx="2377440" cy="640080"/>
          </a:xfrm>
          <a:prstGeom prst="rect">
            <a:avLst/>
          </a:prstGeom>
          <a:noFill/>
          <a:ln/>
        </p:spPr>
        <p:txBody>
          <a:bodyPr wrap="square" lIns="0" tIns="0" rIns="0" bIns="0" rtlCol="0" anchor="t"/>
          <a:lstStyle/>
          <a:p>
            <a:pPr marL="0" indent="0" algn="ctr">
              <a:buNone/>
            </a:pPr>
            <a:r>
              <a:rPr lang="en-US" b="1" dirty="0">
                <a:solidFill>
                  <a:srgbClr val="C00000"/>
                </a:solidFill>
                <a:latin typeface="Georgia" pitchFamily="34" charset="0"/>
                <a:ea typeface="Georgia" pitchFamily="34" charset="-122"/>
                <a:cs typeface="Georgia" pitchFamily="34" charset="-120"/>
              </a:rPr>
              <a:t>Net Present Value</a:t>
            </a:r>
            <a:endParaRPr lang="en-US" dirty="0">
              <a:solidFill>
                <a:srgbClr val="C00000"/>
              </a:solidFill>
            </a:endParaRPr>
          </a:p>
        </p:txBody>
      </p:sp>
      <p:sp>
        <p:nvSpPr>
          <p:cNvPr id="10" name="Shape 8"/>
          <p:cNvSpPr/>
          <p:nvPr/>
        </p:nvSpPr>
        <p:spPr>
          <a:xfrm>
            <a:off x="1691640" y="4800600"/>
            <a:ext cx="365760" cy="27432"/>
          </a:xfrm>
          <a:prstGeom prst="rect">
            <a:avLst/>
          </a:prstGeom>
          <a:solidFill>
            <a:srgbClr val="C9952D"/>
          </a:solidFill>
          <a:ln w="12700">
            <a:solidFill>
              <a:srgbClr val="C9952D"/>
            </a:solidFill>
            <a:prstDash val="solid"/>
          </a:ln>
        </p:spPr>
      </p:sp>
      <p:sp>
        <p:nvSpPr>
          <p:cNvPr id="11" name="Text 9"/>
          <p:cNvSpPr/>
          <p:nvPr/>
        </p:nvSpPr>
        <p:spPr>
          <a:xfrm>
            <a:off x="777240" y="4937760"/>
            <a:ext cx="2194560" cy="1005840"/>
          </a:xfrm>
          <a:prstGeom prst="rect">
            <a:avLst/>
          </a:prstGeom>
          <a:noFill/>
          <a:ln/>
        </p:spPr>
        <p:txBody>
          <a:bodyPr wrap="square" lIns="0" tIns="0" rIns="0" bIns="0" rtlCol="0" anchor="ctr"/>
          <a:lstStyle/>
          <a:p>
            <a:pPr marL="0" indent="0" algn="ctr">
              <a:buNone/>
            </a:pPr>
            <a:r>
              <a:rPr lang="en-US" sz="1600" b="1" dirty="0">
                <a:latin typeface="Calibri" pitchFamily="34" charset="0"/>
                <a:ea typeface="Calibri" pitchFamily="34" charset="-122"/>
                <a:cs typeface="Calibri" pitchFamily="34" charset="-120"/>
              </a:rPr>
              <a:t>Dollar value created. Accept if NPV &gt; 0.</a:t>
            </a:r>
            <a:endParaRPr lang="en-US" sz="1600" b="1" dirty="0"/>
          </a:p>
        </p:txBody>
      </p:sp>
      <p:sp>
        <p:nvSpPr>
          <p:cNvPr id="12" name="Shape 10"/>
          <p:cNvSpPr/>
          <p:nvPr/>
        </p:nvSpPr>
        <p:spPr>
          <a:xfrm>
            <a:off x="3383280" y="2743200"/>
            <a:ext cx="2651760" cy="3291840"/>
          </a:xfrm>
          <a:prstGeom prst="rect">
            <a:avLst/>
          </a:prstGeom>
          <a:solidFill>
            <a:srgbClr val="FFFFFF"/>
          </a:solidFill>
          <a:ln w="12700">
            <a:solidFill>
              <a:srgbClr val="E0DCC8"/>
            </a:solidFill>
            <a:prstDash val="solid"/>
          </a:ln>
        </p:spPr>
      </p:sp>
      <p:sp>
        <p:nvSpPr>
          <p:cNvPr id="13" name="Shape 11"/>
          <p:cNvSpPr/>
          <p:nvPr/>
        </p:nvSpPr>
        <p:spPr>
          <a:xfrm>
            <a:off x="3383280" y="2743200"/>
            <a:ext cx="2651760" cy="1280160"/>
          </a:xfrm>
          <a:prstGeom prst="rect">
            <a:avLst/>
          </a:prstGeom>
          <a:solidFill>
            <a:srgbClr val="0A1628"/>
          </a:solidFill>
          <a:ln w="12700">
            <a:solidFill>
              <a:srgbClr val="0A1628"/>
            </a:solidFill>
            <a:prstDash val="solid"/>
          </a:ln>
        </p:spPr>
      </p:sp>
      <p:sp>
        <p:nvSpPr>
          <p:cNvPr id="14" name="Text 12"/>
          <p:cNvSpPr/>
          <p:nvPr/>
        </p:nvSpPr>
        <p:spPr>
          <a:xfrm>
            <a:off x="3383280" y="2880360"/>
            <a:ext cx="2651760" cy="1005840"/>
          </a:xfrm>
          <a:prstGeom prst="rect">
            <a:avLst/>
          </a:prstGeom>
          <a:noFill/>
          <a:ln/>
        </p:spPr>
        <p:txBody>
          <a:bodyPr wrap="square" lIns="0" tIns="0" rIns="0" bIns="0" rtlCol="0" anchor="ctr"/>
          <a:lstStyle/>
          <a:p>
            <a:pPr marL="0" indent="0" algn="ctr">
              <a:buNone/>
            </a:pPr>
            <a:r>
              <a:rPr lang="en-US" sz="4800" b="1" dirty="0">
                <a:solidFill>
                  <a:srgbClr val="F4C95D"/>
                </a:solidFill>
                <a:latin typeface="Georgia" pitchFamily="34" charset="0"/>
                <a:ea typeface="Georgia" pitchFamily="34" charset="-122"/>
                <a:cs typeface="Georgia" pitchFamily="34" charset="-120"/>
              </a:rPr>
              <a:t>IRR</a:t>
            </a:r>
            <a:endParaRPr lang="en-US" sz="4800" dirty="0"/>
          </a:p>
        </p:txBody>
      </p:sp>
      <p:sp>
        <p:nvSpPr>
          <p:cNvPr id="15" name="Text 13"/>
          <p:cNvSpPr/>
          <p:nvPr/>
        </p:nvSpPr>
        <p:spPr>
          <a:xfrm>
            <a:off x="3383280" y="4114800"/>
            <a:ext cx="2514600" cy="640080"/>
          </a:xfrm>
          <a:prstGeom prst="rect">
            <a:avLst/>
          </a:prstGeom>
          <a:noFill/>
          <a:ln/>
        </p:spPr>
        <p:txBody>
          <a:bodyPr wrap="square" lIns="0" tIns="0" rIns="0" bIns="0" rtlCol="0" anchor="t"/>
          <a:lstStyle/>
          <a:p>
            <a:pPr marL="0" indent="0" algn="ctr">
              <a:buNone/>
            </a:pPr>
            <a:r>
              <a:rPr lang="en-US" sz="1600" b="1" dirty="0">
                <a:solidFill>
                  <a:srgbClr val="C00000"/>
                </a:solidFill>
                <a:latin typeface="Georgia" pitchFamily="34" charset="0"/>
                <a:ea typeface="Georgia" pitchFamily="34" charset="-122"/>
                <a:cs typeface="Georgia" pitchFamily="34" charset="-120"/>
              </a:rPr>
              <a:t>Internal Rate of Return</a:t>
            </a:r>
            <a:endParaRPr lang="en-US" sz="1600" dirty="0">
              <a:solidFill>
                <a:srgbClr val="C00000"/>
              </a:solidFill>
            </a:endParaRPr>
          </a:p>
        </p:txBody>
      </p:sp>
      <p:sp>
        <p:nvSpPr>
          <p:cNvPr id="16" name="Shape 14"/>
          <p:cNvSpPr/>
          <p:nvPr/>
        </p:nvSpPr>
        <p:spPr>
          <a:xfrm>
            <a:off x="4526280" y="4800600"/>
            <a:ext cx="365760" cy="27432"/>
          </a:xfrm>
          <a:prstGeom prst="rect">
            <a:avLst/>
          </a:prstGeom>
          <a:solidFill>
            <a:srgbClr val="C9952D"/>
          </a:solidFill>
          <a:ln w="12700">
            <a:solidFill>
              <a:srgbClr val="C9952D"/>
            </a:solidFill>
            <a:prstDash val="solid"/>
          </a:ln>
        </p:spPr>
      </p:sp>
      <p:sp>
        <p:nvSpPr>
          <p:cNvPr id="17" name="Text 15"/>
          <p:cNvSpPr/>
          <p:nvPr/>
        </p:nvSpPr>
        <p:spPr>
          <a:xfrm>
            <a:off x="3611880" y="4937760"/>
            <a:ext cx="2194560" cy="1005840"/>
          </a:xfrm>
          <a:prstGeom prst="rect">
            <a:avLst/>
          </a:prstGeom>
          <a:noFill/>
          <a:ln/>
        </p:spPr>
        <p:txBody>
          <a:bodyPr wrap="square" lIns="0" tIns="0" rIns="0" bIns="0" rtlCol="0" anchor="ctr"/>
          <a:lstStyle/>
          <a:p>
            <a:pPr marL="0" indent="0" algn="ctr">
              <a:buNone/>
            </a:pPr>
            <a:r>
              <a:rPr lang="en-US" sz="1600" b="1" dirty="0">
                <a:latin typeface="Calibri" pitchFamily="34" charset="0"/>
                <a:ea typeface="Calibri" pitchFamily="34" charset="-122"/>
                <a:cs typeface="Calibri" pitchFamily="34" charset="-120"/>
              </a:rPr>
              <a:t>The return implied by the deal's own cash flows. Accept if IRR &gt; hurdle.</a:t>
            </a:r>
            <a:endParaRPr lang="en-US" sz="1600" b="1" dirty="0"/>
          </a:p>
        </p:txBody>
      </p:sp>
      <p:sp>
        <p:nvSpPr>
          <p:cNvPr id="18" name="Shape 16"/>
          <p:cNvSpPr/>
          <p:nvPr/>
        </p:nvSpPr>
        <p:spPr>
          <a:xfrm>
            <a:off x="6217920" y="2743200"/>
            <a:ext cx="2651760" cy="3291840"/>
          </a:xfrm>
          <a:prstGeom prst="rect">
            <a:avLst/>
          </a:prstGeom>
          <a:solidFill>
            <a:srgbClr val="FFFFFF"/>
          </a:solidFill>
          <a:ln w="12700">
            <a:solidFill>
              <a:srgbClr val="E0DCC8"/>
            </a:solidFill>
            <a:prstDash val="solid"/>
          </a:ln>
        </p:spPr>
      </p:sp>
      <p:sp>
        <p:nvSpPr>
          <p:cNvPr id="19" name="Shape 17"/>
          <p:cNvSpPr/>
          <p:nvPr/>
        </p:nvSpPr>
        <p:spPr>
          <a:xfrm>
            <a:off x="6217920" y="2743200"/>
            <a:ext cx="2651760" cy="1280160"/>
          </a:xfrm>
          <a:prstGeom prst="rect">
            <a:avLst/>
          </a:prstGeom>
          <a:solidFill>
            <a:srgbClr val="0A1628"/>
          </a:solidFill>
          <a:ln w="12700">
            <a:solidFill>
              <a:srgbClr val="0A1628"/>
            </a:solidFill>
            <a:prstDash val="solid"/>
          </a:ln>
        </p:spPr>
      </p:sp>
      <p:sp>
        <p:nvSpPr>
          <p:cNvPr id="20" name="Text 18"/>
          <p:cNvSpPr/>
          <p:nvPr/>
        </p:nvSpPr>
        <p:spPr>
          <a:xfrm>
            <a:off x="6217920" y="2880360"/>
            <a:ext cx="2651760" cy="1005840"/>
          </a:xfrm>
          <a:prstGeom prst="rect">
            <a:avLst/>
          </a:prstGeom>
          <a:noFill/>
          <a:ln/>
        </p:spPr>
        <p:txBody>
          <a:bodyPr wrap="square" lIns="0" tIns="0" rIns="0" bIns="0" rtlCol="0" anchor="ctr"/>
          <a:lstStyle/>
          <a:p>
            <a:pPr marL="0" indent="0" algn="ctr">
              <a:buNone/>
            </a:pPr>
            <a:r>
              <a:rPr lang="en-US" sz="4800" b="1" dirty="0">
                <a:solidFill>
                  <a:srgbClr val="F4C95D"/>
                </a:solidFill>
                <a:latin typeface="Georgia" pitchFamily="34" charset="0"/>
                <a:ea typeface="Georgia" pitchFamily="34" charset="-122"/>
                <a:cs typeface="Georgia" pitchFamily="34" charset="-120"/>
              </a:rPr>
              <a:t>PB</a:t>
            </a:r>
            <a:endParaRPr lang="en-US" sz="4800" dirty="0"/>
          </a:p>
        </p:txBody>
      </p:sp>
      <p:sp>
        <p:nvSpPr>
          <p:cNvPr id="21" name="Text 19"/>
          <p:cNvSpPr/>
          <p:nvPr/>
        </p:nvSpPr>
        <p:spPr>
          <a:xfrm>
            <a:off x="6355080" y="4114800"/>
            <a:ext cx="2377440" cy="640080"/>
          </a:xfrm>
          <a:prstGeom prst="rect">
            <a:avLst/>
          </a:prstGeom>
          <a:noFill/>
          <a:ln/>
        </p:spPr>
        <p:txBody>
          <a:bodyPr wrap="square" lIns="0" tIns="0" rIns="0" bIns="0" rtlCol="0" anchor="t"/>
          <a:lstStyle/>
          <a:p>
            <a:pPr marL="0" indent="0" algn="ctr">
              <a:buNone/>
            </a:pPr>
            <a:r>
              <a:rPr lang="en-US" b="1" dirty="0">
                <a:solidFill>
                  <a:srgbClr val="C00000"/>
                </a:solidFill>
                <a:latin typeface="Georgia" pitchFamily="34" charset="0"/>
                <a:ea typeface="Georgia" pitchFamily="34" charset="-122"/>
                <a:cs typeface="Georgia" pitchFamily="34" charset="-120"/>
              </a:rPr>
              <a:t>Payback Period</a:t>
            </a:r>
            <a:endParaRPr lang="en-US" dirty="0">
              <a:solidFill>
                <a:srgbClr val="C00000"/>
              </a:solidFill>
            </a:endParaRPr>
          </a:p>
        </p:txBody>
      </p:sp>
      <p:sp>
        <p:nvSpPr>
          <p:cNvPr id="22" name="Shape 20"/>
          <p:cNvSpPr/>
          <p:nvPr/>
        </p:nvSpPr>
        <p:spPr>
          <a:xfrm>
            <a:off x="7360920" y="4800600"/>
            <a:ext cx="365760" cy="27432"/>
          </a:xfrm>
          <a:prstGeom prst="rect">
            <a:avLst/>
          </a:prstGeom>
          <a:solidFill>
            <a:srgbClr val="C9952D"/>
          </a:solidFill>
          <a:ln w="12700">
            <a:solidFill>
              <a:srgbClr val="C9952D"/>
            </a:solidFill>
            <a:prstDash val="solid"/>
          </a:ln>
        </p:spPr>
      </p:sp>
      <p:sp>
        <p:nvSpPr>
          <p:cNvPr id="23" name="Text 21"/>
          <p:cNvSpPr/>
          <p:nvPr/>
        </p:nvSpPr>
        <p:spPr>
          <a:xfrm>
            <a:off x="6446520" y="4937760"/>
            <a:ext cx="2194560" cy="1005840"/>
          </a:xfrm>
          <a:prstGeom prst="rect">
            <a:avLst/>
          </a:prstGeom>
          <a:noFill/>
          <a:ln/>
        </p:spPr>
        <p:txBody>
          <a:bodyPr wrap="square" lIns="0" tIns="0" rIns="0" bIns="0" rtlCol="0" anchor="ctr"/>
          <a:lstStyle/>
          <a:p>
            <a:pPr marL="0" indent="0" algn="ctr">
              <a:buNone/>
            </a:pPr>
            <a:r>
              <a:rPr lang="en-US" sz="1600" b="1" dirty="0">
                <a:latin typeface="Calibri" pitchFamily="34" charset="0"/>
                <a:ea typeface="Calibri" pitchFamily="34" charset="-122"/>
                <a:cs typeface="Calibri" pitchFamily="34" charset="-120"/>
              </a:rPr>
              <a:t>How quickly the initial equity is recovered. A liquidity and risk lens.</a:t>
            </a:r>
            <a:endParaRPr lang="en-US" sz="1600" b="1" dirty="0"/>
          </a:p>
        </p:txBody>
      </p:sp>
      <p:sp>
        <p:nvSpPr>
          <p:cNvPr id="24" name="Shape 22"/>
          <p:cNvSpPr/>
          <p:nvPr/>
        </p:nvSpPr>
        <p:spPr>
          <a:xfrm>
            <a:off x="9052560" y="2743200"/>
            <a:ext cx="2651760" cy="3291840"/>
          </a:xfrm>
          <a:prstGeom prst="rect">
            <a:avLst/>
          </a:prstGeom>
          <a:solidFill>
            <a:srgbClr val="FFFFFF"/>
          </a:solidFill>
          <a:ln w="12700">
            <a:solidFill>
              <a:srgbClr val="E0DCC8"/>
            </a:solidFill>
            <a:prstDash val="solid"/>
          </a:ln>
        </p:spPr>
      </p:sp>
      <p:sp>
        <p:nvSpPr>
          <p:cNvPr id="25" name="Shape 23"/>
          <p:cNvSpPr/>
          <p:nvPr/>
        </p:nvSpPr>
        <p:spPr>
          <a:xfrm>
            <a:off x="9052560" y="2743200"/>
            <a:ext cx="2651760" cy="1280160"/>
          </a:xfrm>
          <a:prstGeom prst="rect">
            <a:avLst/>
          </a:prstGeom>
          <a:solidFill>
            <a:srgbClr val="0A1628"/>
          </a:solidFill>
          <a:ln w="12700">
            <a:solidFill>
              <a:srgbClr val="0A1628"/>
            </a:solidFill>
            <a:prstDash val="solid"/>
          </a:ln>
        </p:spPr>
      </p:sp>
      <p:sp>
        <p:nvSpPr>
          <p:cNvPr id="26" name="Text 24"/>
          <p:cNvSpPr/>
          <p:nvPr/>
        </p:nvSpPr>
        <p:spPr>
          <a:xfrm>
            <a:off x="9052560" y="2880360"/>
            <a:ext cx="2651760" cy="1005840"/>
          </a:xfrm>
          <a:prstGeom prst="rect">
            <a:avLst/>
          </a:prstGeom>
          <a:noFill/>
          <a:ln/>
        </p:spPr>
        <p:txBody>
          <a:bodyPr wrap="square" lIns="0" tIns="0" rIns="0" bIns="0" rtlCol="0" anchor="ctr"/>
          <a:lstStyle/>
          <a:p>
            <a:pPr marL="0" indent="0" algn="ctr">
              <a:buNone/>
            </a:pPr>
            <a:r>
              <a:rPr lang="en-US" sz="4800" b="1" dirty="0">
                <a:solidFill>
                  <a:srgbClr val="F4C95D"/>
                </a:solidFill>
                <a:latin typeface="Georgia" pitchFamily="34" charset="0"/>
                <a:ea typeface="Georgia" pitchFamily="34" charset="-122"/>
                <a:cs typeface="Georgia" pitchFamily="34" charset="-120"/>
              </a:rPr>
              <a:t>SA</a:t>
            </a:r>
            <a:endParaRPr lang="en-US" sz="4800" dirty="0"/>
          </a:p>
        </p:txBody>
      </p:sp>
      <p:sp>
        <p:nvSpPr>
          <p:cNvPr id="27" name="Text 25"/>
          <p:cNvSpPr/>
          <p:nvPr/>
        </p:nvSpPr>
        <p:spPr>
          <a:xfrm>
            <a:off x="9189720" y="4114800"/>
            <a:ext cx="2377440" cy="640080"/>
          </a:xfrm>
          <a:prstGeom prst="rect">
            <a:avLst/>
          </a:prstGeom>
          <a:noFill/>
          <a:ln/>
        </p:spPr>
        <p:txBody>
          <a:bodyPr wrap="square" lIns="0" tIns="0" rIns="0" bIns="0" rtlCol="0" anchor="t"/>
          <a:lstStyle/>
          <a:p>
            <a:pPr marL="0" indent="0" algn="ctr">
              <a:buNone/>
            </a:pPr>
            <a:r>
              <a:rPr lang="en-US" b="1" dirty="0">
                <a:solidFill>
                  <a:srgbClr val="C00000"/>
                </a:solidFill>
                <a:latin typeface="Georgia" pitchFamily="34" charset="0"/>
                <a:ea typeface="Georgia" pitchFamily="34" charset="-122"/>
                <a:cs typeface="Georgia" pitchFamily="34" charset="-120"/>
              </a:rPr>
              <a:t>Sensitivity Analysis</a:t>
            </a:r>
            <a:endParaRPr lang="en-US" dirty="0">
              <a:solidFill>
                <a:srgbClr val="C00000"/>
              </a:solidFill>
            </a:endParaRPr>
          </a:p>
        </p:txBody>
      </p:sp>
      <p:sp>
        <p:nvSpPr>
          <p:cNvPr id="28" name="Shape 26"/>
          <p:cNvSpPr/>
          <p:nvPr/>
        </p:nvSpPr>
        <p:spPr>
          <a:xfrm>
            <a:off x="10195560" y="4800600"/>
            <a:ext cx="365760" cy="27432"/>
          </a:xfrm>
          <a:prstGeom prst="rect">
            <a:avLst/>
          </a:prstGeom>
          <a:solidFill>
            <a:srgbClr val="C9952D"/>
          </a:solidFill>
          <a:ln w="12700">
            <a:solidFill>
              <a:srgbClr val="C9952D"/>
            </a:solidFill>
            <a:prstDash val="solid"/>
          </a:ln>
        </p:spPr>
      </p:sp>
      <p:sp>
        <p:nvSpPr>
          <p:cNvPr id="29" name="Text 27"/>
          <p:cNvSpPr/>
          <p:nvPr/>
        </p:nvSpPr>
        <p:spPr>
          <a:xfrm>
            <a:off x="9281160" y="4937760"/>
            <a:ext cx="2194560" cy="1005840"/>
          </a:xfrm>
          <a:prstGeom prst="rect">
            <a:avLst/>
          </a:prstGeom>
          <a:noFill/>
          <a:ln/>
        </p:spPr>
        <p:txBody>
          <a:bodyPr wrap="square" lIns="0" tIns="0" rIns="0" bIns="0" rtlCol="0" anchor="ctr"/>
          <a:lstStyle/>
          <a:p>
            <a:pPr marL="0" indent="0" algn="ctr">
              <a:buNone/>
            </a:pPr>
            <a:r>
              <a:rPr lang="en-US" sz="1600" b="1" dirty="0">
                <a:latin typeface="Calibri" pitchFamily="34" charset="0"/>
                <a:ea typeface="Calibri" pitchFamily="34" charset="-122"/>
                <a:cs typeface="Calibri" pitchFamily="34" charset="-120"/>
              </a:rPr>
              <a:t>How the answer changes when rents, vacancy, or rates move against you.</a:t>
            </a:r>
            <a:endParaRPr lang="en-US" sz="1600" b="1" dirty="0"/>
          </a:p>
        </p:txBody>
      </p:sp>
      <p:sp>
        <p:nvSpPr>
          <p:cNvPr id="30" name="Shape 28"/>
          <p:cNvSpPr/>
          <p:nvPr/>
        </p:nvSpPr>
        <p:spPr>
          <a:xfrm>
            <a:off x="457200" y="6537960"/>
            <a:ext cx="365760" cy="22860"/>
          </a:xfrm>
          <a:prstGeom prst="rect">
            <a:avLst/>
          </a:prstGeom>
          <a:solidFill>
            <a:srgbClr val="C9952D"/>
          </a:solidFill>
          <a:ln w="12700">
            <a:solidFill>
              <a:srgbClr val="C9952D"/>
            </a:solidFill>
            <a:prstDash val="solid"/>
          </a:ln>
        </p:spPr>
      </p:sp>
      <p:sp>
        <p:nvSpPr>
          <p:cNvPr id="32" name="Text 30"/>
          <p:cNvSpPr/>
          <p:nvPr/>
        </p:nvSpPr>
        <p:spPr>
          <a:xfrm>
            <a:off x="10789920" y="6446520"/>
            <a:ext cx="914400" cy="274320"/>
          </a:xfrm>
          <a:prstGeom prst="rect">
            <a:avLst/>
          </a:prstGeom>
          <a:noFill/>
          <a:ln/>
        </p:spPr>
        <p:txBody>
          <a:bodyPr wrap="square" rtlCol="0" anchor="ctr"/>
          <a:lstStyle/>
          <a:p>
            <a:pPr marL="0" indent="0" algn="r">
              <a:buNone/>
            </a:pPr>
            <a:r>
              <a:rPr lang="en-US" sz="900" dirty="0">
                <a:solidFill>
                  <a:srgbClr val="5C6471"/>
                </a:solidFill>
                <a:latin typeface="Calibri" pitchFamily="34" charset="0"/>
                <a:ea typeface="Calibri" pitchFamily="34" charset="-122"/>
                <a:cs typeface="Calibri" pitchFamily="34" charset="-120"/>
              </a:rPr>
              <a:t>10 / 20</a:t>
            </a:r>
            <a:endParaRPr lang="en-US" sz="900" dirty="0"/>
          </a:p>
        </p:txBody>
      </p:sp>
      <p:sp>
        <p:nvSpPr>
          <p:cNvPr id="34" name="TextBox 33"/>
          <p:cNvSpPr txBox="1"/>
          <p:nvPr/>
        </p:nvSpPr>
        <p:spPr>
          <a:xfrm>
            <a:off x="249403" y="6080760"/>
            <a:ext cx="5216525" cy="307777"/>
          </a:xfrm>
          <a:prstGeom prst="rect">
            <a:avLst/>
          </a:prstGeom>
          <a:noFill/>
        </p:spPr>
        <p:txBody>
          <a:bodyPr wrap="square" rtlCol="0">
            <a:spAutoFit/>
          </a:bodyPr>
          <a:lstStyle/>
          <a:p>
            <a:r>
              <a:rPr lang="en-US" sz="1400" b="1" dirty="0">
                <a:latin typeface="Alexandria" charset="0"/>
                <a:cs typeface="Alexandria" charset="0"/>
              </a:rPr>
              <a:t>Prepared by Dr. </a:t>
            </a:r>
            <a:r>
              <a:rPr lang="en-US" sz="1400" b="1" dirty="0" err="1" smtClean="0">
                <a:latin typeface="Alexandria" charset="0"/>
                <a:cs typeface="Alexandria" charset="0"/>
              </a:rPr>
              <a:t>Emad</a:t>
            </a:r>
            <a:r>
              <a:rPr lang="en-US" sz="1400" b="1" dirty="0" smtClean="0">
                <a:latin typeface="Alexandria" charset="0"/>
                <a:cs typeface="Alexandria" charset="0"/>
              </a:rPr>
              <a:t> </a:t>
            </a:r>
            <a:r>
              <a:rPr lang="en-US" sz="1400" b="1" dirty="0" err="1" smtClean="0">
                <a:latin typeface="Alexandria" charset="0"/>
                <a:cs typeface="Alexandria" charset="0"/>
              </a:rPr>
              <a:t>Zaher</a:t>
            </a:r>
            <a:endParaRPr lang="en-US" sz="1400" b="1" dirty="0" smtClean="0">
              <a:latin typeface="Alexandria" charset="0"/>
              <a:cs typeface="Alexandria" charset="0"/>
            </a:endParaRP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name="Slide 11">
    <p:bg>
      <p:bgPr>
        <a:solidFill>
          <a:srgbClr val="FAFAF7"/>
        </a:solidFill>
        <a:effectLst/>
      </p:bgPr>
    </p:bg>
    <p:spTree>
      <p:nvGrpSpPr>
        <p:cNvPr id="1" name=""/>
        <p:cNvGrpSpPr/>
        <p:nvPr/>
      </p:nvGrpSpPr>
      <p:grpSpPr>
        <a:xfrm>
          <a:off x="0" y="0"/>
          <a:ext cx="0" cy="0"/>
          <a:chOff x="0" y="0"/>
          <a:chExt cx="0" cy="0"/>
        </a:xfrm>
      </p:grpSpPr>
      <p:pic>
        <p:nvPicPr>
          <p:cNvPr id="25" name="Picture 24"/>
          <p:cNvPicPr>
            <a:picLocks noChangeAspect="1"/>
          </p:cNvPicPr>
          <p:nvPr/>
        </p:nvPicPr>
        <p:blipFill>
          <a:blip r:embed="rId3"/>
          <a:stretch>
            <a:fillRect/>
          </a:stretch>
        </p:blipFill>
        <p:spPr>
          <a:xfrm>
            <a:off x="0" y="0"/>
            <a:ext cx="12192000" cy="6858000"/>
          </a:xfrm>
          <a:prstGeom prst="rect">
            <a:avLst/>
          </a:prstGeom>
        </p:spPr>
      </p:pic>
      <p:sp>
        <p:nvSpPr>
          <p:cNvPr id="2" name="Text 0"/>
          <p:cNvSpPr/>
          <p:nvPr/>
        </p:nvSpPr>
        <p:spPr>
          <a:xfrm>
            <a:off x="548640" y="365760"/>
            <a:ext cx="7315200" cy="274320"/>
          </a:xfrm>
          <a:prstGeom prst="rect">
            <a:avLst/>
          </a:prstGeom>
          <a:noFill/>
          <a:ln/>
        </p:spPr>
        <p:txBody>
          <a:bodyPr wrap="square" lIns="0" tIns="0" rIns="0" bIns="0" rtlCol="0" anchor="ctr"/>
          <a:lstStyle/>
          <a:p>
            <a:pPr marL="0" indent="0">
              <a:buNone/>
            </a:pPr>
            <a:r>
              <a:rPr lang="en-US" sz="2400" b="1" kern="0" spc="400" dirty="0">
                <a:solidFill>
                  <a:srgbClr val="0070C0"/>
                </a:solidFill>
                <a:latin typeface="Calibri" pitchFamily="34" charset="0"/>
                <a:ea typeface="Calibri" pitchFamily="34" charset="-122"/>
                <a:cs typeface="Calibri" pitchFamily="34" charset="-120"/>
              </a:rPr>
              <a:t>MODULE 5</a:t>
            </a:r>
            <a:endParaRPr lang="en-US" sz="2400" dirty="0">
              <a:solidFill>
                <a:srgbClr val="0070C0"/>
              </a:solidFill>
            </a:endParaRPr>
          </a:p>
        </p:txBody>
      </p:sp>
      <p:sp>
        <p:nvSpPr>
          <p:cNvPr id="3" name="Text 1"/>
          <p:cNvSpPr/>
          <p:nvPr/>
        </p:nvSpPr>
        <p:spPr>
          <a:xfrm>
            <a:off x="548640" y="640080"/>
            <a:ext cx="11064240" cy="640080"/>
          </a:xfrm>
          <a:prstGeom prst="rect">
            <a:avLst/>
          </a:prstGeom>
          <a:noFill/>
          <a:ln/>
        </p:spPr>
        <p:txBody>
          <a:bodyPr wrap="square" lIns="0" tIns="0" rIns="0" bIns="0" rtlCol="0" anchor="ctr"/>
          <a:lstStyle/>
          <a:p>
            <a:pPr marL="0" indent="0">
              <a:buNone/>
            </a:pPr>
            <a:r>
              <a:rPr lang="en-US" sz="3000" b="1" dirty="0">
                <a:solidFill>
                  <a:srgbClr val="0A1628"/>
                </a:solidFill>
                <a:latin typeface="Georgia" pitchFamily="34" charset="0"/>
                <a:ea typeface="Georgia" pitchFamily="34" charset="-122"/>
                <a:cs typeface="Georgia" pitchFamily="34" charset="-120"/>
              </a:rPr>
              <a:t>Financing Instruments — The Capital Stack</a:t>
            </a:r>
            <a:endParaRPr lang="en-US" sz="3000" dirty="0"/>
          </a:p>
        </p:txBody>
      </p:sp>
      <p:sp>
        <p:nvSpPr>
          <p:cNvPr id="4" name="Shape 2"/>
          <p:cNvSpPr/>
          <p:nvPr/>
        </p:nvSpPr>
        <p:spPr>
          <a:xfrm>
            <a:off x="548640" y="1325880"/>
            <a:ext cx="548640" cy="36576"/>
          </a:xfrm>
          <a:prstGeom prst="rect">
            <a:avLst/>
          </a:prstGeom>
          <a:solidFill>
            <a:srgbClr val="C9952D"/>
          </a:solidFill>
          <a:ln w="12700">
            <a:solidFill>
              <a:srgbClr val="C9952D"/>
            </a:solidFill>
            <a:prstDash val="solid"/>
          </a:ln>
        </p:spPr>
      </p:sp>
      <p:sp>
        <p:nvSpPr>
          <p:cNvPr id="5" name="Shape 3"/>
          <p:cNvSpPr/>
          <p:nvPr/>
        </p:nvSpPr>
        <p:spPr>
          <a:xfrm>
            <a:off x="914400" y="1828800"/>
            <a:ext cx="4389120" cy="1028700"/>
          </a:xfrm>
          <a:prstGeom prst="rect">
            <a:avLst/>
          </a:prstGeom>
          <a:solidFill>
            <a:srgbClr val="C9952D"/>
          </a:solidFill>
          <a:ln w="25400">
            <a:solidFill>
              <a:srgbClr val="FFFFFF"/>
            </a:solidFill>
            <a:prstDash val="solid"/>
          </a:ln>
        </p:spPr>
      </p:sp>
      <p:sp>
        <p:nvSpPr>
          <p:cNvPr id="6" name="Text 4"/>
          <p:cNvSpPr/>
          <p:nvPr/>
        </p:nvSpPr>
        <p:spPr>
          <a:xfrm>
            <a:off x="1143000" y="2068830"/>
            <a:ext cx="2560320" cy="320040"/>
          </a:xfrm>
          <a:prstGeom prst="rect">
            <a:avLst/>
          </a:prstGeom>
          <a:noFill/>
          <a:ln/>
        </p:spPr>
        <p:txBody>
          <a:bodyPr wrap="square" lIns="0" tIns="0" rIns="0" bIns="0" rtlCol="0" anchor="ctr"/>
          <a:lstStyle/>
          <a:p>
            <a:pPr marL="0" indent="0">
              <a:buNone/>
            </a:pPr>
            <a:r>
              <a:rPr lang="en-US" sz="1400" b="1" dirty="0">
                <a:solidFill>
                  <a:srgbClr val="0A1628"/>
                </a:solidFill>
                <a:latin typeface="Georgia" pitchFamily="34" charset="0"/>
                <a:ea typeface="Georgia" pitchFamily="34" charset="-122"/>
                <a:cs typeface="Georgia" pitchFamily="34" charset="-120"/>
              </a:rPr>
              <a:t>Common Equity</a:t>
            </a:r>
            <a:endParaRPr lang="en-US" sz="1400" dirty="0"/>
          </a:p>
        </p:txBody>
      </p:sp>
      <p:sp>
        <p:nvSpPr>
          <p:cNvPr id="7" name="Text 5"/>
          <p:cNvSpPr/>
          <p:nvPr/>
        </p:nvSpPr>
        <p:spPr>
          <a:xfrm>
            <a:off x="3341077" y="2068830"/>
            <a:ext cx="1871003" cy="320040"/>
          </a:xfrm>
          <a:prstGeom prst="rect">
            <a:avLst/>
          </a:prstGeom>
          <a:noFill/>
          <a:ln/>
        </p:spPr>
        <p:txBody>
          <a:bodyPr wrap="square" lIns="0" tIns="0" rIns="0" bIns="0" rtlCol="0" anchor="ctr"/>
          <a:lstStyle/>
          <a:p>
            <a:pPr marL="0" indent="0" algn="r">
              <a:buNone/>
            </a:pPr>
            <a:r>
              <a:rPr lang="en-US" sz="1600" b="1" i="1" dirty="0">
                <a:solidFill>
                  <a:srgbClr val="0A1628"/>
                </a:solidFill>
                <a:latin typeface="Calibri" pitchFamily="34" charset="0"/>
                <a:ea typeface="Calibri" pitchFamily="34" charset="-122"/>
                <a:cs typeface="Calibri" pitchFamily="34" charset="-120"/>
              </a:rPr>
              <a:t>15–25%+ target IRR</a:t>
            </a:r>
            <a:endParaRPr lang="en-US" sz="1600" b="1" dirty="0"/>
          </a:p>
        </p:txBody>
      </p:sp>
      <p:sp>
        <p:nvSpPr>
          <p:cNvPr id="8" name="Shape 6"/>
          <p:cNvSpPr/>
          <p:nvPr/>
        </p:nvSpPr>
        <p:spPr>
          <a:xfrm>
            <a:off x="914400" y="2857500"/>
            <a:ext cx="4389120" cy="617220"/>
          </a:xfrm>
          <a:prstGeom prst="rect">
            <a:avLst/>
          </a:prstGeom>
          <a:solidFill>
            <a:srgbClr val="F4C95D"/>
          </a:solidFill>
          <a:ln w="25400">
            <a:solidFill>
              <a:srgbClr val="FFFFFF"/>
            </a:solidFill>
            <a:prstDash val="solid"/>
          </a:ln>
        </p:spPr>
      </p:sp>
      <p:sp>
        <p:nvSpPr>
          <p:cNvPr id="9" name="Text 7"/>
          <p:cNvSpPr/>
          <p:nvPr/>
        </p:nvSpPr>
        <p:spPr>
          <a:xfrm>
            <a:off x="1143000" y="2891790"/>
            <a:ext cx="2560320" cy="320040"/>
          </a:xfrm>
          <a:prstGeom prst="rect">
            <a:avLst/>
          </a:prstGeom>
          <a:noFill/>
          <a:ln/>
        </p:spPr>
        <p:txBody>
          <a:bodyPr wrap="square" lIns="0" tIns="0" rIns="0" bIns="0" rtlCol="0" anchor="ctr"/>
          <a:lstStyle/>
          <a:p>
            <a:pPr marL="0" indent="0">
              <a:buNone/>
            </a:pPr>
            <a:r>
              <a:rPr lang="en-US" sz="1400" b="1" dirty="0">
                <a:solidFill>
                  <a:srgbClr val="0A1628"/>
                </a:solidFill>
                <a:latin typeface="Georgia" pitchFamily="34" charset="0"/>
                <a:ea typeface="Georgia" pitchFamily="34" charset="-122"/>
                <a:cs typeface="Georgia" pitchFamily="34" charset="-120"/>
              </a:rPr>
              <a:t>Preferred Equity</a:t>
            </a:r>
            <a:endParaRPr lang="en-US" sz="1400" dirty="0"/>
          </a:p>
        </p:txBody>
      </p:sp>
      <p:sp>
        <p:nvSpPr>
          <p:cNvPr id="10" name="Text 8"/>
          <p:cNvSpPr/>
          <p:nvPr/>
        </p:nvSpPr>
        <p:spPr>
          <a:xfrm>
            <a:off x="3657600" y="2891790"/>
            <a:ext cx="1554480" cy="320040"/>
          </a:xfrm>
          <a:prstGeom prst="rect">
            <a:avLst/>
          </a:prstGeom>
          <a:noFill/>
          <a:ln/>
        </p:spPr>
        <p:txBody>
          <a:bodyPr wrap="square" lIns="0" tIns="0" rIns="0" bIns="0" rtlCol="0" anchor="ctr"/>
          <a:lstStyle/>
          <a:p>
            <a:pPr marL="0" indent="0" algn="r">
              <a:buNone/>
            </a:pPr>
            <a:r>
              <a:rPr lang="en-US" b="1" i="1" dirty="0">
                <a:solidFill>
                  <a:srgbClr val="0A1628"/>
                </a:solidFill>
                <a:latin typeface="Calibri" pitchFamily="34" charset="0"/>
                <a:ea typeface="Calibri" pitchFamily="34" charset="-122"/>
                <a:cs typeface="Calibri" pitchFamily="34" charset="-120"/>
              </a:rPr>
              <a:t>10–14%</a:t>
            </a:r>
            <a:endParaRPr lang="en-US" b="1" dirty="0"/>
          </a:p>
        </p:txBody>
      </p:sp>
      <p:sp>
        <p:nvSpPr>
          <p:cNvPr id="11" name="Shape 9"/>
          <p:cNvSpPr/>
          <p:nvPr/>
        </p:nvSpPr>
        <p:spPr>
          <a:xfrm>
            <a:off x="914400" y="3474720"/>
            <a:ext cx="4389120" cy="617220"/>
          </a:xfrm>
          <a:prstGeom prst="rect">
            <a:avLst/>
          </a:prstGeom>
          <a:solidFill>
            <a:srgbClr val="1A3358"/>
          </a:solidFill>
          <a:ln w="25400">
            <a:solidFill>
              <a:srgbClr val="FFFFFF"/>
            </a:solidFill>
            <a:prstDash val="solid"/>
          </a:ln>
        </p:spPr>
      </p:sp>
      <p:sp>
        <p:nvSpPr>
          <p:cNvPr id="12" name="Text 10"/>
          <p:cNvSpPr/>
          <p:nvPr/>
        </p:nvSpPr>
        <p:spPr>
          <a:xfrm>
            <a:off x="1143000" y="3509010"/>
            <a:ext cx="2560320" cy="320040"/>
          </a:xfrm>
          <a:prstGeom prst="rect">
            <a:avLst/>
          </a:prstGeom>
          <a:noFill/>
          <a:ln/>
        </p:spPr>
        <p:txBody>
          <a:bodyPr wrap="square" lIns="0" tIns="0" rIns="0" bIns="0" rtlCol="0" anchor="ctr"/>
          <a:lstStyle/>
          <a:p>
            <a:pPr marL="0" indent="0">
              <a:buNone/>
            </a:pPr>
            <a:r>
              <a:rPr lang="en-US" sz="1400" b="1" dirty="0">
                <a:solidFill>
                  <a:srgbClr val="FFFFFF"/>
                </a:solidFill>
                <a:latin typeface="Georgia" pitchFamily="34" charset="0"/>
                <a:ea typeface="Georgia" pitchFamily="34" charset="-122"/>
                <a:cs typeface="Georgia" pitchFamily="34" charset="-120"/>
              </a:rPr>
              <a:t>Mezzanine Debt</a:t>
            </a:r>
            <a:endParaRPr lang="en-US" sz="1400" dirty="0"/>
          </a:p>
        </p:txBody>
      </p:sp>
      <p:sp>
        <p:nvSpPr>
          <p:cNvPr id="13" name="Text 11"/>
          <p:cNvSpPr/>
          <p:nvPr/>
        </p:nvSpPr>
        <p:spPr>
          <a:xfrm>
            <a:off x="3657600" y="3509010"/>
            <a:ext cx="1554480" cy="320040"/>
          </a:xfrm>
          <a:prstGeom prst="rect">
            <a:avLst/>
          </a:prstGeom>
          <a:noFill/>
          <a:ln/>
        </p:spPr>
        <p:txBody>
          <a:bodyPr wrap="square" lIns="0" tIns="0" rIns="0" bIns="0" rtlCol="0" anchor="ctr"/>
          <a:lstStyle/>
          <a:p>
            <a:pPr marL="0" indent="0" algn="r">
              <a:buNone/>
            </a:pPr>
            <a:r>
              <a:rPr lang="en-US" sz="1600" b="1" i="1" dirty="0">
                <a:solidFill>
                  <a:srgbClr val="FFFFFF"/>
                </a:solidFill>
                <a:latin typeface="Calibri" pitchFamily="34" charset="0"/>
                <a:ea typeface="Calibri" pitchFamily="34" charset="-122"/>
                <a:cs typeface="Calibri" pitchFamily="34" charset="-120"/>
              </a:rPr>
              <a:t>9–13%</a:t>
            </a:r>
            <a:endParaRPr lang="en-US" sz="1600" b="1" dirty="0"/>
          </a:p>
        </p:txBody>
      </p:sp>
      <p:sp>
        <p:nvSpPr>
          <p:cNvPr id="14" name="Shape 12"/>
          <p:cNvSpPr/>
          <p:nvPr/>
        </p:nvSpPr>
        <p:spPr>
          <a:xfrm>
            <a:off x="914400" y="4091940"/>
            <a:ext cx="4389120" cy="1851660"/>
          </a:xfrm>
          <a:prstGeom prst="rect">
            <a:avLst/>
          </a:prstGeom>
          <a:solidFill>
            <a:srgbClr val="0A1628"/>
          </a:solidFill>
          <a:ln w="25400">
            <a:solidFill>
              <a:srgbClr val="FFFFFF"/>
            </a:solidFill>
            <a:prstDash val="solid"/>
          </a:ln>
        </p:spPr>
      </p:sp>
      <p:sp>
        <p:nvSpPr>
          <p:cNvPr id="15" name="Text 13"/>
          <p:cNvSpPr/>
          <p:nvPr/>
        </p:nvSpPr>
        <p:spPr>
          <a:xfrm>
            <a:off x="1143000" y="4743450"/>
            <a:ext cx="2560320" cy="320040"/>
          </a:xfrm>
          <a:prstGeom prst="rect">
            <a:avLst/>
          </a:prstGeom>
          <a:noFill/>
          <a:ln/>
        </p:spPr>
        <p:txBody>
          <a:bodyPr wrap="square" lIns="0" tIns="0" rIns="0" bIns="0" rtlCol="0" anchor="ctr"/>
          <a:lstStyle/>
          <a:p>
            <a:pPr marL="0" indent="0">
              <a:buNone/>
            </a:pPr>
            <a:r>
              <a:rPr lang="en-US" sz="1400" b="1" dirty="0">
                <a:solidFill>
                  <a:srgbClr val="FFFFFF"/>
                </a:solidFill>
                <a:latin typeface="Georgia" pitchFamily="34" charset="0"/>
                <a:ea typeface="Georgia" pitchFamily="34" charset="-122"/>
                <a:cs typeface="Georgia" pitchFamily="34" charset="-120"/>
              </a:rPr>
              <a:t>Senior Mortgage</a:t>
            </a:r>
            <a:endParaRPr lang="en-US" sz="1400" dirty="0"/>
          </a:p>
        </p:txBody>
      </p:sp>
      <p:sp>
        <p:nvSpPr>
          <p:cNvPr id="16" name="Text 14"/>
          <p:cNvSpPr/>
          <p:nvPr/>
        </p:nvSpPr>
        <p:spPr>
          <a:xfrm>
            <a:off x="3657600" y="4743450"/>
            <a:ext cx="1554480" cy="320040"/>
          </a:xfrm>
          <a:prstGeom prst="rect">
            <a:avLst/>
          </a:prstGeom>
          <a:noFill/>
          <a:ln/>
        </p:spPr>
        <p:txBody>
          <a:bodyPr wrap="square" lIns="0" tIns="0" rIns="0" bIns="0" rtlCol="0" anchor="ctr"/>
          <a:lstStyle/>
          <a:p>
            <a:pPr marL="0" indent="0" algn="r">
              <a:buNone/>
            </a:pPr>
            <a:r>
              <a:rPr lang="en-US" b="1" i="1" dirty="0">
                <a:solidFill>
                  <a:srgbClr val="FFFFFF"/>
                </a:solidFill>
                <a:latin typeface="Calibri" pitchFamily="34" charset="0"/>
                <a:ea typeface="Calibri" pitchFamily="34" charset="-122"/>
                <a:cs typeface="Calibri" pitchFamily="34" charset="-120"/>
              </a:rPr>
              <a:t>5–7%</a:t>
            </a:r>
            <a:endParaRPr lang="en-US" b="1" dirty="0"/>
          </a:p>
        </p:txBody>
      </p:sp>
      <p:sp>
        <p:nvSpPr>
          <p:cNvPr id="17" name="Text 15"/>
          <p:cNvSpPr/>
          <p:nvPr/>
        </p:nvSpPr>
        <p:spPr>
          <a:xfrm>
            <a:off x="45720" y="1783080"/>
            <a:ext cx="822960" cy="640080"/>
          </a:xfrm>
          <a:prstGeom prst="rect">
            <a:avLst/>
          </a:prstGeom>
          <a:noFill/>
          <a:ln/>
        </p:spPr>
        <p:txBody>
          <a:bodyPr wrap="square" lIns="0" tIns="0" rIns="0" bIns="0" rtlCol="0" anchor="ctr"/>
          <a:lstStyle/>
          <a:p>
            <a:pPr marL="0" indent="0" algn="ctr">
              <a:buNone/>
            </a:pPr>
            <a:r>
              <a:rPr lang="en-US" sz="1400" b="1" kern="0" spc="200" dirty="0">
                <a:solidFill>
                  <a:srgbClr val="FF0000"/>
                </a:solidFill>
                <a:latin typeface="Calibri" pitchFamily="34" charset="0"/>
                <a:ea typeface="Calibri" pitchFamily="34" charset="-122"/>
                <a:cs typeface="Calibri" pitchFamily="34" charset="-120"/>
              </a:rPr>
              <a:t>HIGHER RISK</a:t>
            </a:r>
            <a:endParaRPr lang="en-US" sz="1400" b="1" dirty="0">
              <a:solidFill>
                <a:srgbClr val="FF0000"/>
              </a:solidFill>
            </a:endParaRPr>
          </a:p>
          <a:p>
            <a:pPr marL="0" indent="0" algn="ctr">
              <a:buNone/>
            </a:pPr>
            <a:r>
              <a:rPr lang="en-US" sz="1400" b="1" kern="0" spc="200" dirty="0">
                <a:solidFill>
                  <a:srgbClr val="FF0000"/>
                </a:solidFill>
                <a:latin typeface="Calibri" pitchFamily="34" charset="0"/>
                <a:ea typeface="Calibri" pitchFamily="34" charset="-122"/>
                <a:cs typeface="Calibri" pitchFamily="34" charset="-120"/>
              </a:rPr>
              <a:t>&amp; RETURN</a:t>
            </a:r>
            <a:endParaRPr lang="en-US" sz="1400" b="1" dirty="0">
              <a:solidFill>
                <a:srgbClr val="FF0000"/>
              </a:solidFill>
            </a:endParaRPr>
          </a:p>
        </p:txBody>
      </p:sp>
      <p:sp>
        <p:nvSpPr>
          <p:cNvPr id="18" name="Text 16"/>
          <p:cNvSpPr/>
          <p:nvPr/>
        </p:nvSpPr>
        <p:spPr>
          <a:xfrm>
            <a:off x="45720" y="5486400"/>
            <a:ext cx="822960" cy="640080"/>
          </a:xfrm>
          <a:prstGeom prst="rect">
            <a:avLst/>
          </a:prstGeom>
          <a:noFill/>
          <a:ln/>
        </p:spPr>
        <p:txBody>
          <a:bodyPr wrap="square" lIns="0" tIns="0" rIns="0" bIns="0" rtlCol="0" anchor="ctr"/>
          <a:lstStyle/>
          <a:p>
            <a:pPr marL="0" indent="0" algn="ctr">
              <a:buNone/>
            </a:pPr>
            <a:r>
              <a:rPr lang="en-US" sz="1400" b="1" kern="0" spc="200" dirty="0">
                <a:solidFill>
                  <a:srgbClr val="0A1628"/>
                </a:solidFill>
                <a:latin typeface="Calibri" pitchFamily="34" charset="0"/>
                <a:ea typeface="Calibri" pitchFamily="34" charset="-122"/>
                <a:cs typeface="Calibri" pitchFamily="34" charset="-120"/>
              </a:rPr>
              <a:t>LOWER RISK</a:t>
            </a:r>
            <a:endParaRPr lang="en-US" sz="1400" dirty="0"/>
          </a:p>
          <a:p>
            <a:pPr marL="0" indent="0" algn="ctr">
              <a:buNone/>
            </a:pPr>
            <a:r>
              <a:rPr lang="en-US" sz="1400" b="1" kern="0" spc="200" dirty="0">
                <a:solidFill>
                  <a:srgbClr val="0A1628"/>
                </a:solidFill>
                <a:latin typeface="Calibri" pitchFamily="34" charset="0"/>
                <a:ea typeface="Calibri" pitchFamily="34" charset="-122"/>
                <a:cs typeface="Calibri" pitchFamily="34" charset="-120"/>
              </a:rPr>
              <a:t>&amp; RETURN</a:t>
            </a:r>
            <a:endParaRPr lang="en-US" sz="1400" dirty="0"/>
          </a:p>
        </p:txBody>
      </p:sp>
      <p:sp>
        <p:nvSpPr>
          <p:cNvPr id="19" name="Text 17"/>
          <p:cNvSpPr/>
          <p:nvPr/>
        </p:nvSpPr>
        <p:spPr>
          <a:xfrm>
            <a:off x="5760720" y="1440180"/>
            <a:ext cx="5852160" cy="365760"/>
          </a:xfrm>
          <a:prstGeom prst="rect">
            <a:avLst/>
          </a:prstGeom>
          <a:noFill/>
          <a:ln/>
        </p:spPr>
        <p:txBody>
          <a:bodyPr wrap="square" lIns="0" tIns="0" rIns="0" bIns="0" rtlCol="0" anchor="ctr"/>
          <a:lstStyle/>
          <a:p>
            <a:pPr marL="0" indent="0">
              <a:buNone/>
            </a:pPr>
            <a:r>
              <a:rPr lang="en-US" sz="2000" b="1" kern="0" spc="400" dirty="0">
                <a:solidFill>
                  <a:srgbClr val="C00000"/>
                </a:solidFill>
                <a:latin typeface="Calibri" pitchFamily="34" charset="0"/>
                <a:ea typeface="Calibri" pitchFamily="34" charset="-122"/>
                <a:cs typeface="Calibri" pitchFamily="34" charset="-120"/>
              </a:rPr>
              <a:t>THE CAPITAL STACK</a:t>
            </a:r>
            <a:endParaRPr lang="en-US" sz="2000" b="1" dirty="0">
              <a:solidFill>
                <a:srgbClr val="C00000"/>
              </a:solidFill>
            </a:endParaRPr>
          </a:p>
        </p:txBody>
      </p:sp>
      <p:sp>
        <p:nvSpPr>
          <p:cNvPr id="20" name="Text 18"/>
          <p:cNvSpPr/>
          <p:nvPr/>
        </p:nvSpPr>
        <p:spPr>
          <a:xfrm>
            <a:off x="5760720" y="1885950"/>
            <a:ext cx="5852160" cy="502920"/>
          </a:xfrm>
          <a:prstGeom prst="rect">
            <a:avLst/>
          </a:prstGeom>
          <a:noFill/>
          <a:ln/>
        </p:spPr>
        <p:txBody>
          <a:bodyPr wrap="square" lIns="0" tIns="0" rIns="0" bIns="0" rtlCol="0" anchor="ctr"/>
          <a:lstStyle/>
          <a:p>
            <a:pPr marL="0" indent="0">
              <a:buNone/>
            </a:pPr>
            <a:r>
              <a:rPr lang="en-US" sz="2000" b="1" dirty="0">
                <a:solidFill>
                  <a:srgbClr val="0A1628"/>
                </a:solidFill>
                <a:latin typeface="Georgia" pitchFamily="34" charset="0"/>
                <a:ea typeface="Georgia" pitchFamily="34" charset="-122"/>
                <a:cs typeface="Georgia" pitchFamily="34" charset="-120"/>
              </a:rPr>
              <a:t>Who gets paid first, who takes the risk.</a:t>
            </a:r>
            <a:endParaRPr lang="en-US" sz="2000" dirty="0"/>
          </a:p>
        </p:txBody>
      </p:sp>
      <p:sp>
        <p:nvSpPr>
          <p:cNvPr id="21" name="Text 19"/>
          <p:cNvSpPr/>
          <p:nvPr/>
        </p:nvSpPr>
        <p:spPr>
          <a:xfrm>
            <a:off x="5760720" y="2674620"/>
            <a:ext cx="5852160" cy="3268980"/>
          </a:xfrm>
          <a:prstGeom prst="rect">
            <a:avLst/>
          </a:prstGeom>
          <a:noFill/>
          <a:ln/>
        </p:spPr>
        <p:txBody>
          <a:bodyPr wrap="square" lIns="0" tIns="0" rIns="0" bIns="0" rtlCol="0" anchor="ctr"/>
          <a:lstStyle/>
          <a:p>
            <a:pPr marL="0" indent="0">
              <a:buNone/>
            </a:pPr>
            <a:r>
              <a:rPr lang="en-US" sz="2400" b="1" dirty="0">
                <a:solidFill>
                  <a:srgbClr val="0A1628"/>
                </a:solidFill>
                <a:latin typeface="Calibri" pitchFamily="34" charset="0"/>
                <a:ea typeface="Calibri" pitchFamily="34" charset="-122"/>
                <a:cs typeface="Calibri" pitchFamily="34" charset="-120"/>
              </a:rPr>
              <a:t>Senior debt</a:t>
            </a:r>
            <a:r>
              <a:rPr lang="en-US" sz="2400" dirty="0">
                <a:solidFill>
                  <a:srgbClr val="1A1A1A"/>
                </a:solidFill>
                <a:latin typeface="Calibri" pitchFamily="34" charset="0"/>
                <a:ea typeface="Calibri" pitchFamily="34" charset="-122"/>
                <a:cs typeface="Calibri" pitchFamily="34" charset="-120"/>
              </a:rPr>
              <a:t> is paid first and bears the least risk </a:t>
            </a:r>
            <a:r>
              <a:rPr lang="en-US" sz="2400" dirty="0" smtClean="0">
                <a:solidFill>
                  <a:srgbClr val="1A1A1A"/>
                </a:solidFill>
                <a:latin typeface="Calibri" pitchFamily="34" charset="0"/>
                <a:ea typeface="Calibri" pitchFamily="34" charset="-122"/>
                <a:cs typeface="Calibri" pitchFamily="34" charset="-120"/>
              </a:rPr>
              <a:t>, </a:t>
            </a:r>
            <a:r>
              <a:rPr lang="en-US" sz="2400" dirty="0">
                <a:solidFill>
                  <a:srgbClr val="1A1A1A"/>
                </a:solidFill>
                <a:latin typeface="Calibri" pitchFamily="34" charset="0"/>
                <a:ea typeface="Calibri" pitchFamily="34" charset="-122"/>
                <a:cs typeface="Calibri" pitchFamily="34" charset="-120"/>
              </a:rPr>
              <a:t>but takes the lowest return.</a:t>
            </a:r>
            <a:endParaRPr lang="en-US" sz="2400" dirty="0"/>
          </a:p>
          <a:p>
            <a:pPr marL="0" indent="0">
              <a:buNone/>
            </a:pPr>
            <a:r>
              <a:rPr lang="en-US" sz="1050" dirty="0">
                <a:solidFill>
                  <a:srgbClr val="000000"/>
                </a:solidFill>
                <a:latin typeface="Calibri" pitchFamily="34" charset="0"/>
                <a:ea typeface="Calibri" pitchFamily="34" charset="-122"/>
                <a:cs typeface="Calibri" pitchFamily="34" charset="-120"/>
              </a:rPr>
              <a:t> </a:t>
            </a:r>
            <a:endParaRPr lang="en-US" sz="2400" dirty="0"/>
          </a:p>
          <a:p>
            <a:pPr marL="0" indent="0">
              <a:buNone/>
            </a:pPr>
            <a:r>
              <a:rPr lang="en-US" sz="2400" b="1" dirty="0">
                <a:solidFill>
                  <a:srgbClr val="0A1628"/>
                </a:solidFill>
                <a:latin typeface="Calibri" pitchFamily="34" charset="0"/>
                <a:ea typeface="Calibri" pitchFamily="34" charset="-122"/>
                <a:cs typeface="Calibri" pitchFamily="34" charset="-120"/>
              </a:rPr>
              <a:t>Mezzanine and preferred equity</a:t>
            </a:r>
            <a:r>
              <a:rPr lang="en-US" sz="2400" dirty="0">
                <a:solidFill>
                  <a:srgbClr val="1A1A1A"/>
                </a:solidFill>
                <a:latin typeface="Calibri" pitchFamily="34" charset="0"/>
                <a:ea typeface="Calibri" pitchFamily="34" charset="-122"/>
                <a:cs typeface="Calibri" pitchFamily="34" charset="-120"/>
              </a:rPr>
              <a:t> fill the gap between cheap debt and expensive common equity.</a:t>
            </a:r>
            <a:endParaRPr lang="en-US" sz="2400" dirty="0"/>
          </a:p>
          <a:p>
            <a:pPr marL="0" indent="0">
              <a:buNone/>
            </a:pPr>
            <a:r>
              <a:rPr lang="en-US" sz="1050" dirty="0">
                <a:solidFill>
                  <a:srgbClr val="000000"/>
                </a:solidFill>
                <a:latin typeface="Calibri" pitchFamily="34" charset="0"/>
                <a:ea typeface="Calibri" pitchFamily="34" charset="-122"/>
                <a:cs typeface="Calibri" pitchFamily="34" charset="-120"/>
              </a:rPr>
              <a:t> </a:t>
            </a:r>
            <a:endParaRPr lang="en-US" sz="2400" dirty="0"/>
          </a:p>
          <a:p>
            <a:pPr marL="0" indent="0">
              <a:buNone/>
            </a:pPr>
            <a:r>
              <a:rPr lang="en-US" sz="2400" b="1" dirty="0">
                <a:solidFill>
                  <a:srgbClr val="0A1628"/>
                </a:solidFill>
                <a:latin typeface="Calibri" pitchFamily="34" charset="0"/>
                <a:ea typeface="Calibri" pitchFamily="34" charset="-122"/>
                <a:cs typeface="Calibri" pitchFamily="34" charset="-120"/>
              </a:rPr>
              <a:t>Common equity</a:t>
            </a:r>
            <a:r>
              <a:rPr lang="en-US" sz="2400" dirty="0">
                <a:solidFill>
                  <a:srgbClr val="1A1A1A"/>
                </a:solidFill>
                <a:latin typeface="Calibri" pitchFamily="34" charset="0"/>
                <a:ea typeface="Calibri" pitchFamily="34" charset="-122"/>
                <a:cs typeface="Calibri" pitchFamily="34" charset="-120"/>
              </a:rPr>
              <a:t> takes the residual risk </a:t>
            </a:r>
            <a:r>
              <a:rPr lang="en-US" sz="2400" dirty="0" smtClean="0">
                <a:solidFill>
                  <a:srgbClr val="1A1A1A"/>
                </a:solidFill>
                <a:latin typeface="Calibri" pitchFamily="34" charset="0"/>
                <a:ea typeface="Calibri" pitchFamily="34" charset="-122"/>
                <a:cs typeface="Calibri" pitchFamily="34" charset="-120"/>
              </a:rPr>
              <a:t>, </a:t>
            </a:r>
            <a:r>
              <a:rPr lang="en-US" sz="2400" dirty="0">
                <a:solidFill>
                  <a:srgbClr val="1A1A1A"/>
                </a:solidFill>
                <a:latin typeface="Calibri" pitchFamily="34" charset="0"/>
                <a:ea typeface="Calibri" pitchFamily="34" charset="-122"/>
                <a:cs typeface="Calibri" pitchFamily="34" charset="-120"/>
              </a:rPr>
              <a:t>and the upside. The whole structure is the lever that transforms </a:t>
            </a:r>
            <a:r>
              <a:rPr lang="en-US" sz="2400" i="1" dirty="0">
                <a:solidFill>
                  <a:srgbClr val="0A1628"/>
                </a:solidFill>
                <a:latin typeface="Calibri" pitchFamily="34" charset="0"/>
                <a:ea typeface="Calibri" pitchFamily="34" charset="-122"/>
                <a:cs typeface="Calibri" pitchFamily="34" charset="-120"/>
              </a:rPr>
              <a:t>asset-level returns</a:t>
            </a:r>
            <a:r>
              <a:rPr lang="en-US" sz="2400" dirty="0">
                <a:solidFill>
                  <a:srgbClr val="1A1A1A"/>
                </a:solidFill>
                <a:latin typeface="Calibri" pitchFamily="34" charset="0"/>
                <a:ea typeface="Calibri" pitchFamily="34" charset="-122"/>
                <a:cs typeface="Calibri" pitchFamily="34" charset="-120"/>
              </a:rPr>
              <a:t> into </a:t>
            </a:r>
            <a:r>
              <a:rPr lang="en-US" sz="2400" i="1" dirty="0">
                <a:solidFill>
                  <a:srgbClr val="0A1628"/>
                </a:solidFill>
                <a:latin typeface="Calibri" pitchFamily="34" charset="0"/>
                <a:ea typeface="Calibri" pitchFamily="34" charset="-122"/>
                <a:cs typeface="Calibri" pitchFamily="34" charset="-120"/>
              </a:rPr>
              <a:t>equity-level returns</a:t>
            </a:r>
            <a:r>
              <a:rPr lang="en-US" sz="2400" dirty="0">
                <a:solidFill>
                  <a:srgbClr val="1A1A1A"/>
                </a:solidFill>
                <a:latin typeface="Calibri" pitchFamily="34" charset="0"/>
                <a:ea typeface="Calibri" pitchFamily="34" charset="-122"/>
                <a:cs typeface="Calibri" pitchFamily="34" charset="-120"/>
              </a:rPr>
              <a:t>.</a:t>
            </a:r>
            <a:endParaRPr lang="en-US" sz="2400" dirty="0"/>
          </a:p>
        </p:txBody>
      </p:sp>
      <p:sp>
        <p:nvSpPr>
          <p:cNvPr id="24" name="Text 22"/>
          <p:cNvSpPr/>
          <p:nvPr/>
        </p:nvSpPr>
        <p:spPr>
          <a:xfrm>
            <a:off x="10789920" y="6446520"/>
            <a:ext cx="914400" cy="274320"/>
          </a:xfrm>
          <a:prstGeom prst="rect">
            <a:avLst/>
          </a:prstGeom>
          <a:noFill/>
          <a:ln/>
        </p:spPr>
        <p:txBody>
          <a:bodyPr wrap="square" rtlCol="0" anchor="ctr"/>
          <a:lstStyle/>
          <a:p>
            <a:pPr marL="0" indent="0" algn="r">
              <a:buNone/>
            </a:pPr>
            <a:r>
              <a:rPr lang="en-US" sz="900" dirty="0">
                <a:solidFill>
                  <a:srgbClr val="5C6471"/>
                </a:solidFill>
                <a:latin typeface="Calibri" pitchFamily="34" charset="0"/>
                <a:ea typeface="Calibri" pitchFamily="34" charset="-122"/>
                <a:cs typeface="Calibri" pitchFamily="34" charset="-120"/>
              </a:rPr>
              <a:t>11 / 20</a:t>
            </a:r>
            <a:endParaRPr lang="en-US" sz="900" dirty="0"/>
          </a:p>
        </p:txBody>
      </p:sp>
      <p:sp>
        <p:nvSpPr>
          <p:cNvPr id="26" name="TextBox 25"/>
          <p:cNvSpPr txBox="1"/>
          <p:nvPr/>
        </p:nvSpPr>
        <p:spPr>
          <a:xfrm>
            <a:off x="615462" y="6309359"/>
            <a:ext cx="5216525" cy="307777"/>
          </a:xfrm>
          <a:prstGeom prst="rect">
            <a:avLst/>
          </a:prstGeom>
          <a:noFill/>
        </p:spPr>
        <p:txBody>
          <a:bodyPr wrap="square" rtlCol="0">
            <a:spAutoFit/>
          </a:bodyPr>
          <a:lstStyle/>
          <a:p>
            <a:r>
              <a:rPr lang="en-US" sz="1400" b="1" dirty="0">
                <a:latin typeface="Alexandria" charset="0"/>
                <a:cs typeface="Alexandria" charset="0"/>
              </a:rPr>
              <a:t>Prepared by Dr. </a:t>
            </a:r>
            <a:r>
              <a:rPr lang="en-US" sz="1400" b="1" dirty="0" err="1" smtClean="0">
                <a:latin typeface="Alexandria" charset="0"/>
                <a:cs typeface="Alexandria" charset="0"/>
              </a:rPr>
              <a:t>Emad</a:t>
            </a:r>
            <a:r>
              <a:rPr lang="en-US" sz="1400" b="1" dirty="0" smtClean="0">
                <a:latin typeface="Alexandria" charset="0"/>
                <a:cs typeface="Alexandria" charset="0"/>
              </a:rPr>
              <a:t> </a:t>
            </a:r>
            <a:r>
              <a:rPr lang="en-US" sz="1400" b="1" dirty="0" err="1" smtClean="0">
                <a:latin typeface="Alexandria" charset="0"/>
                <a:cs typeface="Alexandria" charset="0"/>
              </a:rPr>
              <a:t>Zaher</a:t>
            </a:r>
            <a:endParaRPr lang="en-US" sz="1400" b="1" dirty="0" smtClean="0">
              <a:latin typeface="Alexandria" charset="0"/>
              <a:cs typeface="Alexandria" charset="0"/>
            </a:endParaRP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name="Slide 12">
    <p:bg>
      <p:bgPr>
        <a:solidFill>
          <a:srgbClr val="FAFAF7"/>
        </a:solidFill>
        <a:effectLst/>
      </p:bgPr>
    </p:bg>
    <p:spTree>
      <p:nvGrpSpPr>
        <p:cNvPr id="1" name=""/>
        <p:cNvGrpSpPr/>
        <p:nvPr/>
      </p:nvGrpSpPr>
      <p:grpSpPr>
        <a:xfrm>
          <a:off x="0" y="0"/>
          <a:ext cx="0" cy="0"/>
          <a:chOff x="0" y="0"/>
          <a:chExt cx="0" cy="0"/>
        </a:xfrm>
      </p:grpSpPr>
      <p:pic>
        <p:nvPicPr>
          <p:cNvPr id="12" name="Picture 11"/>
          <p:cNvPicPr>
            <a:picLocks noChangeAspect="1"/>
          </p:cNvPicPr>
          <p:nvPr/>
        </p:nvPicPr>
        <p:blipFill>
          <a:blip r:embed="rId3"/>
          <a:stretch>
            <a:fillRect/>
          </a:stretch>
        </p:blipFill>
        <p:spPr>
          <a:xfrm>
            <a:off x="0" y="0"/>
            <a:ext cx="12192000" cy="6858000"/>
          </a:xfrm>
          <a:prstGeom prst="rect">
            <a:avLst/>
          </a:prstGeom>
        </p:spPr>
      </p:pic>
      <p:sp>
        <p:nvSpPr>
          <p:cNvPr id="2" name="Text 0"/>
          <p:cNvSpPr/>
          <p:nvPr/>
        </p:nvSpPr>
        <p:spPr>
          <a:xfrm>
            <a:off x="548640" y="348176"/>
            <a:ext cx="7315200" cy="274320"/>
          </a:xfrm>
          <a:prstGeom prst="rect">
            <a:avLst/>
          </a:prstGeom>
          <a:noFill/>
          <a:ln/>
        </p:spPr>
        <p:txBody>
          <a:bodyPr wrap="square" lIns="0" tIns="0" rIns="0" bIns="0" rtlCol="0" anchor="ctr"/>
          <a:lstStyle/>
          <a:p>
            <a:pPr marL="0" indent="0">
              <a:buNone/>
            </a:pPr>
            <a:r>
              <a:rPr lang="en-US" sz="2400" b="1" kern="0" spc="400" dirty="0">
                <a:solidFill>
                  <a:srgbClr val="0070C0"/>
                </a:solidFill>
                <a:latin typeface="Calibri" pitchFamily="34" charset="0"/>
                <a:ea typeface="Calibri" pitchFamily="34" charset="-122"/>
                <a:cs typeface="Calibri" pitchFamily="34" charset="-120"/>
              </a:rPr>
              <a:t>MODULE 6</a:t>
            </a:r>
            <a:endParaRPr lang="en-US" sz="2400" dirty="0">
              <a:solidFill>
                <a:srgbClr val="0070C0"/>
              </a:solidFill>
            </a:endParaRPr>
          </a:p>
        </p:txBody>
      </p:sp>
      <p:sp>
        <p:nvSpPr>
          <p:cNvPr id="3" name="Text 1"/>
          <p:cNvSpPr/>
          <p:nvPr/>
        </p:nvSpPr>
        <p:spPr>
          <a:xfrm>
            <a:off x="548640" y="640080"/>
            <a:ext cx="11064240" cy="640080"/>
          </a:xfrm>
          <a:prstGeom prst="rect">
            <a:avLst/>
          </a:prstGeom>
          <a:noFill/>
          <a:ln/>
        </p:spPr>
        <p:txBody>
          <a:bodyPr wrap="square" lIns="0" tIns="0" rIns="0" bIns="0" rtlCol="0" anchor="ctr"/>
          <a:lstStyle/>
          <a:p>
            <a:pPr marL="0" indent="0">
              <a:buNone/>
            </a:pPr>
            <a:r>
              <a:rPr lang="en-US" sz="3000" b="1" dirty="0">
                <a:solidFill>
                  <a:srgbClr val="0A1628"/>
                </a:solidFill>
                <a:latin typeface="Georgia" pitchFamily="34" charset="0"/>
                <a:ea typeface="Georgia" pitchFamily="34" charset="-122"/>
                <a:cs typeface="Georgia" pitchFamily="34" charset="-120"/>
              </a:rPr>
              <a:t>Capital Markets &amp; REITs</a:t>
            </a:r>
            <a:endParaRPr lang="en-US" sz="3000" dirty="0"/>
          </a:p>
        </p:txBody>
      </p:sp>
      <p:sp>
        <p:nvSpPr>
          <p:cNvPr id="4" name="Shape 2"/>
          <p:cNvSpPr/>
          <p:nvPr/>
        </p:nvSpPr>
        <p:spPr>
          <a:xfrm>
            <a:off x="548640" y="1325880"/>
            <a:ext cx="548640" cy="36576"/>
          </a:xfrm>
          <a:prstGeom prst="rect">
            <a:avLst/>
          </a:prstGeom>
          <a:solidFill>
            <a:srgbClr val="C9952D"/>
          </a:solidFill>
          <a:ln w="12700">
            <a:solidFill>
              <a:srgbClr val="C9952D"/>
            </a:solidFill>
            <a:prstDash val="solid"/>
          </a:ln>
        </p:spPr>
      </p:sp>
      <p:sp>
        <p:nvSpPr>
          <p:cNvPr id="5" name="Text 3"/>
          <p:cNvSpPr/>
          <p:nvPr/>
        </p:nvSpPr>
        <p:spPr>
          <a:xfrm>
            <a:off x="548640" y="1691640"/>
            <a:ext cx="5943600" cy="1188720"/>
          </a:xfrm>
          <a:prstGeom prst="rect">
            <a:avLst/>
          </a:prstGeom>
          <a:noFill/>
          <a:ln/>
        </p:spPr>
        <p:txBody>
          <a:bodyPr wrap="square" lIns="0" tIns="0" rIns="0" bIns="0" rtlCol="0" anchor="ctr"/>
          <a:lstStyle/>
          <a:p>
            <a:pPr marL="0" indent="0">
              <a:lnSpc>
                <a:spcPct val="150000"/>
              </a:lnSpc>
              <a:buNone/>
            </a:pPr>
            <a:r>
              <a:rPr lang="en-US" sz="2000" dirty="0">
                <a:solidFill>
                  <a:srgbClr val="1A1A1A"/>
                </a:solidFill>
                <a:latin typeface="Calibri" pitchFamily="34" charset="0"/>
                <a:ea typeface="Calibri" pitchFamily="34" charset="-122"/>
                <a:cs typeface="Calibri" pitchFamily="34" charset="-120"/>
              </a:rPr>
              <a:t>REITs democratised real estate — turning illiquid buildings into liquid shares. They now trade in 40+ countries and own over $4.5 trillion of gross real estate assets globally.</a:t>
            </a:r>
            <a:endParaRPr lang="en-US" sz="2000" dirty="0"/>
          </a:p>
        </p:txBody>
      </p:sp>
      <p:sp>
        <p:nvSpPr>
          <p:cNvPr id="6" name="Text 4"/>
          <p:cNvSpPr/>
          <p:nvPr/>
        </p:nvSpPr>
        <p:spPr>
          <a:xfrm>
            <a:off x="548640" y="3392072"/>
            <a:ext cx="5943600" cy="274320"/>
          </a:xfrm>
          <a:prstGeom prst="rect">
            <a:avLst/>
          </a:prstGeom>
          <a:noFill/>
          <a:ln/>
        </p:spPr>
        <p:txBody>
          <a:bodyPr wrap="square" lIns="0" tIns="0" rIns="0" bIns="0" rtlCol="0" anchor="ctr"/>
          <a:lstStyle/>
          <a:p>
            <a:pPr marL="0" indent="0">
              <a:buNone/>
            </a:pPr>
            <a:r>
              <a:rPr lang="en-US" sz="2000" b="1" kern="0" spc="400" dirty="0">
                <a:solidFill>
                  <a:srgbClr val="C00000"/>
                </a:solidFill>
                <a:latin typeface="Calibri" pitchFamily="34" charset="0"/>
                <a:ea typeface="Calibri" pitchFamily="34" charset="-122"/>
                <a:cs typeface="Calibri" pitchFamily="34" charset="-120"/>
              </a:rPr>
              <a:t>WHY REITs MATTER</a:t>
            </a:r>
            <a:endParaRPr lang="en-US" sz="2000" dirty="0">
              <a:solidFill>
                <a:srgbClr val="C00000"/>
              </a:solidFill>
            </a:endParaRPr>
          </a:p>
        </p:txBody>
      </p:sp>
      <p:sp>
        <p:nvSpPr>
          <p:cNvPr id="7" name="Text 5"/>
          <p:cNvSpPr/>
          <p:nvPr/>
        </p:nvSpPr>
        <p:spPr>
          <a:xfrm>
            <a:off x="548640" y="3337560"/>
            <a:ext cx="6126480" cy="2743200"/>
          </a:xfrm>
          <a:prstGeom prst="rect">
            <a:avLst/>
          </a:prstGeom>
          <a:noFill/>
          <a:ln/>
        </p:spPr>
        <p:txBody>
          <a:bodyPr wrap="square" lIns="0" tIns="0" rIns="0" bIns="0" rtlCol="0" anchor="ctr"/>
          <a:lstStyle/>
          <a:p>
            <a:pPr marL="342900" indent="-342900">
              <a:spcAft>
                <a:spcPts val="800"/>
              </a:spcAft>
              <a:buSzPct val="100000"/>
              <a:buChar char="■"/>
            </a:pPr>
            <a:r>
              <a:rPr lang="en-US" dirty="0">
                <a:solidFill>
                  <a:srgbClr val="1A1A1A"/>
                </a:solidFill>
                <a:latin typeface="Calibri" pitchFamily="34" charset="0"/>
                <a:ea typeface="Calibri" pitchFamily="34" charset="-122"/>
                <a:cs typeface="Calibri" pitchFamily="34" charset="-120"/>
              </a:rPr>
              <a:t>Liquid exposure to large, diversified property portfolios</a:t>
            </a:r>
            <a:endParaRPr lang="en-US" dirty="0"/>
          </a:p>
          <a:p>
            <a:pPr marL="342900" indent="-342900">
              <a:spcAft>
                <a:spcPts val="800"/>
              </a:spcAft>
              <a:buSzPct val="100000"/>
              <a:buChar char="■"/>
            </a:pPr>
            <a:r>
              <a:rPr lang="en-US" dirty="0">
                <a:solidFill>
                  <a:srgbClr val="1A1A1A"/>
                </a:solidFill>
                <a:latin typeface="Calibri" pitchFamily="34" charset="0"/>
                <a:ea typeface="Calibri" pitchFamily="34" charset="-122"/>
                <a:cs typeface="Calibri" pitchFamily="34" charset="-120"/>
              </a:rPr>
              <a:t>Tax-advantaged structure: 90%+ of income distributed as dividends</a:t>
            </a:r>
            <a:endParaRPr lang="en-US" dirty="0"/>
          </a:p>
          <a:p>
            <a:pPr marL="342900" indent="-342900">
              <a:spcAft>
                <a:spcPts val="800"/>
              </a:spcAft>
              <a:buSzPct val="100000"/>
              <a:buChar char="■"/>
            </a:pPr>
            <a:r>
              <a:rPr lang="en-US" dirty="0">
                <a:solidFill>
                  <a:srgbClr val="1A1A1A"/>
                </a:solidFill>
                <a:latin typeface="Calibri" pitchFamily="34" charset="0"/>
                <a:ea typeface="Calibri" pitchFamily="34" charset="-122"/>
                <a:cs typeface="Calibri" pitchFamily="34" charset="-120"/>
              </a:rPr>
              <a:t>Low correlation to stocks/bonds → portfolio diversifier</a:t>
            </a:r>
            <a:endParaRPr lang="en-US" dirty="0"/>
          </a:p>
          <a:p>
            <a:pPr marL="342900" indent="-342900">
              <a:spcAft>
                <a:spcPts val="800"/>
              </a:spcAft>
              <a:buSzPct val="100000"/>
              <a:buChar char="■"/>
            </a:pPr>
            <a:r>
              <a:rPr lang="en-US" dirty="0">
                <a:solidFill>
                  <a:srgbClr val="1A1A1A"/>
                </a:solidFill>
                <a:latin typeface="Calibri" pitchFamily="34" charset="0"/>
                <a:ea typeface="Calibri" pitchFamily="34" charset="-122"/>
                <a:cs typeface="Calibri" pitchFamily="34" charset="-120"/>
              </a:rPr>
              <a:t>Securitization: CMBS, MBS, and tokenised real estate</a:t>
            </a:r>
            <a:endParaRPr lang="en-US" dirty="0"/>
          </a:p>
        </p:txBody>
      </p:sp>
      <p:graphicFrame>
        <p:nvGraphicFramePr>
          <p:cNvPr id="8" name="Chart 0"/>
          <p:cNvGraphicFramePr/>
          <p:nvPr>
            <p:extLst>
              <p:ext uri="{D42A27DB-BD31-4B8C-83A1-F6EECF244321}">
                <p14:modId xmlns:p14="http://schemas.microsoft.com/office/powerpoint/2010/main" val="1040592296"/>
              </p:ext>
            </p:extLst>
          </p:nvPr>
        </p:nvGraphicFramePr>
        <p:xfrm>
          <a:off x="6014568" y="988256"/>
          <a:ext cx="6039686" cy="5092504"/>
        </p:xfrm>
        <a:graphic>
          <a:graphicData uri="http://schemas.openxmlformats.org/drawingml/2006/chart">
            <c:chart xmlns:c="http://schemas.openxmlformats.org/drawingml/2006/chart" xmlns:r="http://schemas.openxmlformats.org/officeDocument/2006/relationships" r:id="rId4"/>
          </a:graphicData>
        </a:graphic>
      </p:graphicFrame>
      <p:sp>
        <p:nvSpPr>
          <p:cNvPr id="9" name="Shape 6"/>
          <p:cNvSpPr/>
          <p:nvPr/>
        </p:nvSpPr>
        <p:spPr>
          <a:xfrm>
            <a:off x="457200" y="6537960"/>
            <a:ext cx="365760" cy="22860"/>
          </a:xfrm>
          <a:prstGeom prst="rect">
            <a:avLst/>
          </a:prstGeom>
          <a:solidFill>
            <a:srgbClr val="C9952D"/>
          </a:solidFill>
          <a:ln w="12700">
            <a:solidFill>
              <a:srgbClr val="C9952D"/>
            </a:solidFill>
            <a:prstDash val="solid"/>
          </a:ln>
        </p:spPr>
      </p:sp>
      <p:sp>
        <p:nvSpPr>
          <p:cNvPr id="11" name="Text 8"/>
          <p:cNvSpPr/>
          <p:nvPr/>
        </p:nvSpPr>
        <p:spPr>
          <a:xfrm>
            <a:off x="10789920" y="6446520"/>
            <a:ext cx="914400" cy="274320"/>
          </a:xfrm>
          <a:prstGeom prst="rect">
            <a:avLst/>
          </a:prstGeom>
          <a:noFill/>
          <a:ln/>
        </p:spPr>
        <p:txBody>
          <a:bodyPr wrap="square" rtlCol="0" anchor="ctr"/>
          <a:lstStyle/>
          <a:p>
            <a:pPr marL="0" indent="0" algn="r">
              <a:buNone/>
            </a:pPr>
            <a:r>
              <a:rPr lang="en-US" sz="900" dirty="0">
                <a:solidFill>
                  <a:srgbClr val="5C6471"/>
                </a:solidFill>
                <a:latin typeface="Calibri" pitchFamily="34" charset="0"/>
                <a:ea typeface="Calibri" pitchFamily="34" charset="-122"/>
                <a:cs typeface="Calibri" pitchFamily="34" charset="-120"/>
              </a:rPr>
              <a:t>12 / 20</a:t>
            </a:r>
            <a:endParaRPr lang="en-US" sz="900" dirty="0"/>
          </a:p>
        </p:txBody>
      </p:sp>
      <p:sp>
        <p:nvSpPr>
          <p:cNvPr id="13" name="TextBox 12"/>
          <p:cNvSpPr txBox="1"/>
          <p:nvPr/>
        </p:nvSpPr>
        <p:spPr>
          <a:xfrm>
            <a:off x="249403" y="6010394"/>
            <a:ext cx="5216525" cy="307777"/>
          </a:xfrm>
          <a:prstGeom prst="rect">
            <a:avLst/>
          </a:prstGeom>
          <a:noFill/>
        </p:spPr>
        <p:txBody>
          <a:bodyPr wrap="square" rtlCol="0">
            <a:spAutoFit/>
          </a:bodyPr>
          <a:lstStyle/>
          <a:p>
            <a:r>
              <a:rPr lang="en-US" sz="1400" b="1" dirty="0">
                <a:latin typeface="Alexandria" charset="0"/>
                <a:cs typeface="Alexandria" charset="0"/>
              </a:rPr>
              <a:t>Prepared by Dr. </a:t>
            </a:r>
            <a:r>
              <a:rPr lang="en-US" sz="1400" b="1" dirty="0" err="1" smtClean="0">
                <a:latin typeface="Alexandria" charset="0"/>
                <a:cs typeface="Alexandria" charset="0"/>
              </a:rPr>
              <a:t>Emad</a:t>
            </a:r>
            <a:r>
              <a:rPr lang="en-US" sz="1400" b="1" dirty="0" smtClean="0">
                <a:latin typeface="Alexandria" charset="0"/>
                <a:cs typeface="Alexandria" charset="0"/>
              </a:rPr>
              <a:t> </a:t>
            </a:r>
            <a:r>
              <a:rPr lang="en-US" sz="1400" b="1" dirty="0" err="1" smtClean="0">
                <a:latin typeface="Alexandria" charset="0"/>
                <a:cs typeface="Alexandria" charset="0"/>
              </a:rPr>
              <a:t>Zaher</a:t>
            </a:r>
            <a:endParaRPr lang="en-US" sz="1400" b="1" dirty="0" smtClean="0">
              <a:latin typeface="Alexandria" charset="0"/>
              <a:cs typeface="Alexandria" charset="0"/>
            </a:endParaRP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name="Slide 14">
    <p:bg>
      <p:bgPr>
        <a:solidFill>
          <a:srgbClr val="FAFAF7"/>
        </a:solidFill>
        <a:effectLst/>
      </p:bgPr>
    </p:bg>
    <p:spTree>
      <p:nvGrpSpPr>
        <p:cNvPr id="1" name=""/>
        <p:cNvGrpSpPr/>
        <p:nvPr/>
      </p:nvGrpSpPr>
      <p:grpSpPr>
        <a:xfrm>
          <a:off x="0" y="0"/>
          <a:ext cx="0" cy="0"/>
          <a:chOff x="0" y="0"/>
          <a:chExt cx="0" cy="0"/>
        </a:xfrm>
      </p:grpSpPr>
      <p:pic>
        <p:nvPicPr>
          <p:cNvPr id="14" name="Picture 13"/>
          <p:cNvPicPr>
            <a:picLocks noChangeAspect="1"/>
          </p:cNvPicPr>
          <p:nvPr/>
        </p:nvPicPr>
        <p:blipFill>
          <a:blip r:embed="rId3"/>
          <a:stretch>
            <a:fillRect/>
          </a:stretch>
        </p:blipFill>
        <p:spPr>
          <a:xfrm>
            <a:off x="0" y="0"/>
            <a:ext cx="12192000" cy="6858000"/>
          </a:xfrm>
          <a:prstGeom prst="rect">
            <a:avLst/>
          </a:prstGeom>
        </p:spPr>
      </p:pic>
      <p:sp>
        <p:nvSpPr>
          <p:cNvPr id="2" name="Text 0"/>
          <p:cNvSpPr/>
          <p:nvPr/>
        </p:nvSpPr>
        <p:spPr>
          <a:xfrm>
            <a:off x="548640" y="365760"/>
            <a:ext cx="7315200" cy="274320"/>
          </a:xfrm>
          <a:prstGeom prst="rect">
            <a:avLst/>
          </a:prstGeom>
          <a:noFill/>
          <a:ln/>
        </p:spPr>
        <p:txBody>
          <a:bodyPr wrap="square" lIns="0" tIns="0" rIns="0" bIns="0" rtlCol="0" anchor="ctr"/>
          <a:lstStyle/>
          <a:p>
            <a:pPr marL="0" indent="0">
              <a:buNone/>
            </a:pPr>
            <a:r>
              <a:rPr lang="en-US" sz="2400" b="1" kern="0" spc="400" dirty="0">
                <a:solidFill>
                  <a:srgbClr val="0070C0"/>
                </a:solidFill>
                <a:latin typeface="Calibri" pitchFamily="34" charset="0"/>
                <a:ea typeface="Calibri" pitchFamily="34" charset="-122"/>
                <a:cs typeface="Calibri" pitchFamily="34" charset="-120"/>
              </a:rPr>
              <a:t>MODULE 7</a:t>
            </a:r>
            <a:endParaRPr lang="en-US" sz="2400" dirty="0">
              <a:solidFill>
                <a:srgbClr val="0070C0"/>
              </a:solidFill>
            </a:endParaRPr>
          </a:p>
        </p:txBody>
      </p:sp>
      <p:sp>
        <p:nvSpPr>
          <p:cNvPr id="3" name="Text 1"/>
          <p:cNvSpPr/>
          <p:nvPr/>
        </p:nvSpPr>
        <p:spPr>
          <a:xfrm>
            <a:off x="548640" y="657665"/>
            <a:ext cx="11064240" cy="640080"/>
          </a:xfrm>
          <a:prstGeom prst="rect">
            <a:avLst/>
          </a:prstGeom>
          <a:noFill/>
          <a:ln/>
        </p:spPr>
        <p:txBody>
          <a:bodyPr wrap="square" lIns="0" tIns="0" rIns="0" bIns="0" rtlCol="0" anchor="ctr"/>
          <a:lstStyle/>
          <a:p>
            <a:pPr marL="0" indent="0">
              <a:buNone/>
            </a:pPr>
            <a:r>
              <a:rPr lang="en-US" sz="3000" b="1" dirty="0">
                <a:solidFill>
                  <a:srgbClr val="0A1628"/>
                </a:solidFill>
                <a:latin typeface="Georgia" pitchFamily="34" charset="0"/>
                <a:ea typeface="Georgia" pitchFamily="34" charset="-122"/>
                <a:cs typeface="Georgia" pitchFamily="34" charset="-120"/>
              </a:rPr>
              <a:t>Risk Analysis &amp; Portfolio Diversification</a:t>
            </a:r>
            <a:endParaRPr lang="en-US" sz="3000" dirty="0"/>
          </a:p>
        </p:txBody>
      </p:sp>
      <p:sp>
        <p:nvSpPr>
          <p:cNvPr id="4" name="Shape 2"/>
          <p:cNvSpPr/>
          <p:nvPr/>
        </p:nvSpPr>
        <p:spPr>
          <a:xfrm>
            <a:off x="548640" y="1325880"/>
            <a:ext cx="548640" cy="36576"/>
          </a:xfrm>
          <a:prstGeom prst="rect">
            <a:avLst/>
          </a:prstGeom>
          <a:solidFill>
            <a:srgbClr val="C9952D"/>
          </a:solidFill>
          <a:ln w="12700">
            <a:solidFill>
              <a:srgbClr val="C9952D"/>
            </a:solidFill>
            <a:prstDash val="solid"/>
          </a:ln>
        </p:spPr>
      </p:sp>
      <p:sp>
        <p:nvSpPr>
          <p:cNvPr id="5" name="Text 3"/>
          <p:cNvSpPr/>
          <p:nvPr/>
        </p:nvSpPr>
        <p:spPr>
          <a:xfrm>
            <a:off x="548640" y="1783080"/>
            <a:ext cx="5486400" cy="274320"/>
          </a:xfrm>
          <a:prstGeom prst="rect">
            <a:avLst/>
          </a:prstGeom>
          <a:noFill/>
          <a:ln/>
        </p:spPr>
        <p:txBody>
          <a:bodyPr wrap="square" lIns="0" tIns="0" rIns="0" bIns="0" rtlCol="0" anchor="ctr"/>
          <a:lstStyle/>
          <a:p>
            <a:pPr marL="0" indent="0">
              <a:buNone/>
            </a:pPr>
            <a:r>
              <a:rPr lang="en-US" sz="2000" b="1" kern="0" spc="400" dirty="0">
                <a:solidFill>
                  <a:srgbClr val="C00000"/>
                </a:solidFill>
                <a:latin typeface="Calibri" pitchFamily="34" charset="0"/>
                <a:ea typeface="Calibri" pitchFamily="34" charset="-122"/>
                <a:cs typeface="Calibri" pitchFamily="34" charset="-120"/>
              </a:rPr>
              <a:t>THE RISKS WE PRICE</a:t>
            </a:r>
            <a:endParaRPr lang="en-US" sz="2000" b="1" dirty="0">
              <a:solidFill>
                <a:srgbClr val="C00000"/>
              </a:solidFill>
            </a:endParaRPr>
          </a:p>
        </p:txBody>
      </p:sp>
      <p:sp>
        <p:nvSpPr>
          <p:cNvPr id="6" name="Text 4"/>
          <p:cNvSpPr/>
          <p:nvPr/>
        </p:nvSpPr>
        <p:spPr>
          <a:xfrm>
            <a:off x="548640" y="2148840"/>
            <a:ext cx="5737860" cy="3931920"/>
          </a:xfrm>
          <a:prstGeom prst="rect">
            <a:avLst/>
          </a:prstGeom>
          <a:noFill/>
          <a:ln/>
        </p:spPr>
        <p:txBody>
          <a:bodyPr wrap="square" lIns="0" tIns="0" rIns="0" bIns="0" rtlCol="0" anchor="ctr"/>
          <a:lstStyle/>
          <a:p>
            <a:pPr marL="0" indent="0">
              <a:lnSpc>
                <a:spcPct val="150000"/>
              </a:lnSpc>
              <a:spcAft>
                <a:spcPts val="800"/>
              </a:spcAft>
              <a:buNone/>
            </a:pPr>
            <a:r>
              <a:rPr lang="en-US" sz="2000" b="1" dirty="0">
                <a:solidFill>
                  <a:srgbClr val="0A1628"/>
                </a:solidFill>
                <a:latin typeface="Calibri" pitchFamily="34" charset="0"/>
                <a:ea typeface="Calibri" pitchFamily="34" charset="-122"/>
                <a:cs typeface="Calibri" pitchFamily="34" charset="-120"/>
              </a:rPr>
              <a:t>Market risk</a:t>
            </a:r>
            <a:r>
              <a:rPr lang="en-US" sz="2000" dirty="0">
                <a:solidFill>
                  <a:srgbClr val="1A1A1A"/>
                </a:solidFill>
                <a:latin typeface="Calibri" pitchFamily="34" charset="0"/>
                <a:ea typeface="Calibri" pitchFamily="34" charset="-122"/>
                <a:cs typeface="Calibri" pitchFamily="34" charset="-120"/>
              </a:rPr>
              <a:t>  —  rents, vacancy, cap-rate movement</a:t>
            </a:r>
            <a:endParaRPr lang="en-US" sz="2000" dirty="0"/>
          </a:p>
          <a:p>
            <a:pPr marL="0" indent="0">
              <a:lnSpc>
                <a:spcPct val="150000"/>
              </a:lnSpc>
              <a:spcAft>
                <a:spcPts val="800"/>
              </a:spcAft>
              <a:buNone/>
            </a:pPr>
            <a:r>
              <a:rPr lang="en-US" sz="2000" b="1" dirty="0">
                <a:solidFill>
                  <a:srgbClr val="0A1628"/>
                </a:solidFill>
                <a:latin typeface="Calibri" pitchFamily="34" charset="0"/>
                <a:ea typeface="Calibri" pitchFamily="34" charset="-122"/>
                <a:cs typeface="Calibri" pitchFamily="34" charset="-120"/>
              </a:rPr>
              <a:t>Credit risk</a:t>
            </a:r>
            <a:r>
              <a:rPr lang="en-US" sz="2000" dirty="0">
                <a:solidFill>
                  <a:srgbClr val="1A1A1A"/>
                </a:solidFill>
                <a:latin typeface="Calibri" pitchFamily="34" charset="0"/>
                <a:ea typeface="Calibri" pitchFamily="34" charset="-122"/>
                <a:cs typeface="Calibri" pitchFamily="34" charset="-120"/>
              </a:rPr>
              <a:t>  —  tenant default, refinancing</a:t>
            </a:r>
            <a:endParaRPr lang="en-US" sz="2000" dirty="0"/>
          </a:p>
          <a:p>
            <a:pPr marL="0" indent="0">
              <a:lnSpc>
                <a:spcPct val="150000"/>
              </a:lnSpc>
              <a:spcAft>
                <a:spcPts val="800"/>
              </a:spcAft>
              <a:buNone/>
            </a:pPr>
            <a:r>
              <a:rPr lang="en-US" sz="2000" b="1" dirty="0">
                <a:solidFill>
                  <a:srgbClr val="0A1628"/>
                </a:solidFill>
                <a:latin typeface="Calibri" pitchFamily="34" charset="0"/>
                <a:ea typeface="Calibri" pitchFamily="34" charset="-122"/>
                <a:cs typeface="Calibri" pitchFamily="34" charset="-120"/>
              </a:rPr>
              <a:t>Liquidity risk</a:t>
            </a:r>
            <a:r>
              <a:rPr lang="en-US" sz="2000" dirty="0">
                <a:solidFill>
                  <a:srgbClr val="1A1A1A"/>
                </a:solidFill>
                <a:latin typeface="Calibri" pitchFamily="34" charset="0"/>
                <a:ea typeface="Calibri" pitchFamily="34" charset="-122"/>
                <a:cs typeface="Calibri" pitchFamily="34" charset="-120"/>
              </a:rPr>
              <a:t>  —  exit timing in a frozen market</a:t>
            </a:r>
            <a:endParaRPr lang="en-US" sz="2000" dirty="0"/>
          </a:p>
          <a:p>
            <a:pPr marL="0" indent="0">
              <a:lnSpc>
                <a:spcPct val="150000"/>
              </a:lnSpc>
              <a:spcAft>
                <a:spcPts val="800"/>
              </a:spcAft>
              <a:buNone/>
            </a:pPr>
            <a:r>
              <a:rPr lang="en-US" sz="2000" b="1" dirty="0">
                <a:solidFill>
                  <a:srgbClr val="0A1628"/>
                </a:solidFill>
                <a:latin typeface="Calibri" pitchFamily="34" charset="0"/>
                <a:ea typeface="Calibri" pitchFamily="34" charset="-122"/>
                <a:cs typeface="Calibri" pitchFamily="34" charset="-120"/>
              </a:rPr>
              <a:t>Operational risk</a:t>
            </a:r>
            <a:r>
              <a:rPr lang="en-US" sz="2000" dirty="0">
                <a:solidFill>
                  <a:srgbClr val="1A1A1A"/>
                </a:solidFill>
                <a:latin typeface="Calibri" pitchFamily="34" charset="0"/>
                <a:ea typeface="Calibri" pitchFamily="34" charset="-122"/>
                <a:cs typeface="Calibri" pitchFamily="34" charset="-120"/>
              </a:rPr>
              <a:t>  —  management, capex, insurance</a:t>
            </a:r>
            <a:endParaRPr lang="en-US" sz="2000" dirty="0"/>
          </a:p>
          <a:p>
            <a:pPr marL="0" indent="0">
              <a:lnSpc>
                <a:spcPct val="150000"/>
              </a:lnSpc>
              <a:spcAft>
                <a:spcPts val="800"/>
              </a:spcAft>
              <a:buNone/>
            </a:pPr>
            <a:r>
              <a:rPr lang="en-US" sz="2000" b="1" dirty="0">
                <a:solidFill>
                  <a:srgbClr val="0A1628"/>
                </a:solidFill>
                <a:latin typeface="Calibri" pitchFamily="34" charset="0"/>
                <a:ea typeface="Calibri" pitchFamily="34" charset="-122"/>
                <a:cs typeface="Calibri" pitchFamily="34" charset="-120"/>
              </a:rPr>
              <a:t>Political &amp; legal risk</a:t>
            </a:r>
            <a:r>
              <a:rPr lang="en-US" sz="2000" dirty="0">
                <a:solidFill>
                  <a:srgbClr val="1A1A1A"/>
                </a:solidFill>
                <a:latin typeface="Calibri" pitchFamily="34" charset="0"/>
                <a:ea typeface="Calibri" pitchFamily="34" charset="-122"/>
                <a:cs typeface="Calibri" pitchFamily="34" charset="-120"/>
              </a:rPr>
              <a:t>  —  regulation, expropriation, tax</a:t>
            </a:r>
            <a:endParaRPr lang="en-US" sz="2000" dirty="0"/>
          </a:p>
          <a:p>
            <a:pPr marL="0" indent="0">
              <a:lnSpc>
                <a:spcPct val="150000"/>
              </a:lnSpc>
              <a:spcAft>
                <a:spcPts val="800"/>
              </a:spcAft>
              <a:buNone/>
            </a:pPr>
            <a:r>
              <a:rPr lang="en-US" sz="2000" b="1" dirty="0">
                <a:solidFill>
                  <a:srgbClr val="0A1628"/>
                </a:solidFill>
                <a:latin typeface="Calibri" pitchFamily="34" charset="0"/>
                <a:ea typeface="Calibri" pitchFamily="34" charset="-122"/>
                <a:cs typeface="Calibri" pitchFamily="34" charset="-120"/>
              </a:rPr>
              <a:t>Currency &amp; inflation risk</a:t>
            </a:r>
            <a:r>
              <a:rPr lang="en-US" sz="2000" dirty="0">
                <a:solidFill>
                  <a:srgbClr val="1A1A1A"/>
                </a:solidFill>
                <a:latin typeface="Calibri" pitchFamily="34" charset="0"/>
                <a:ea typeface="Calibri" pitchFamily="34" charset="-122"/>
                <a:cs typeface="Calibri" pitchFamily="34" charset="-120"/>
              </a:rPr>
              <a:t>  —  cross-border exposure</a:t>
            </a:r>
            <a:endParaRPr lang="en-US" sz="2000" dirty="0"/>
          </a:p>
        </p:txBody>
      </p:sp>
      <p:sp>
        <p:nvSpPr>
          <p:cNvPr id="7" name="Shape 5"/>
          <p:cNvSpPr/>
          <p:nvPr/>
        </p:nvSpPr>
        <p:spPr>
          <a:xfrm>
            <a:off x="6675120" y="1783080"/>
            <a:ext cx="4937760" cy="4297680"/>
          </a:xfrm>
          <a:prstGeom prst="rect">
            <a:avLst/>
          </a:prstGeom>
          <a:solidFill>
            <a:srgbClr val="0A1628"/>
          </a:solidFill>
          <a:ln w="12700">
            <a:solidFill>
              <a:srgbClr val="0A1628"/>
            </a:solidFill>
            <a:prstDash val="solid"/>
          </a:ln>
        </p:spPr>
      </p:sp>
      <p:sp>
        <p:nvSpPr>
          <p:cNvPr id="8" name="Text 6"/>
          <p:cNvSpPr/>
          <p:nvPr/>
        </p:nvSpPr>
        <p:spPr>
          <a:xfrm>
            <a:off x="6858000" y="1920240"/>
            <a:ext cx="4572000" cy="274320"/>
          </a:xfrm>
          <a:prstGeom prst="rect">
            <a:avLst/>
          </a:prstGeom>
          <a:noFill/>
          <a:ln/>
        </p:spPr>
        <p:txBody>
          <a:bodyPr wrap="square" lIns="0" tIns="0" rIns="0" bIns="0" rtlCol="0" anchor="ctr"/>
          <a:lstStyle/>
          <a:p>
            <a:pPr marL="0" indent="0">
              <a:buNone/>
            </a:pPr>
            <a:r>
              <a:rPr lang="en-US" sz="1600" b="1" kern="0" spc="400" dirty="0">
                <a:solidFill>
                  <a:srgbClr val="F4C95D"/>
                </a:solidFill>
                <a:latin typeface="Calibri" pitchFamily="34" charset="0"/>
                <a:ea typeface="Calibri" pitchFamily="34" charset="-122"/>
                <a:cs typeface="Calibri" pitchFamily="34" charset="-120"/>
              </a:rPr>
              <a:t>DIVERSIFICATION</a:t>
            </a:r>
            <a:endParaRPr lang="en-US" sz="1600" dirty="0"/>
          </a:p>
        </p:txBody>
      </p:sp>
      <p:sp>
        <p:nvSpPr>
          <p:cNvPr id="9" name="Text 7"/>
          <p:cNvSpPr/>
          <p:nvPr/>
        </p:nvSpPr>
        <p:spPr>
          <a:xfrm>
            <a:off x="6858000" y="2286000"/>
            <a:ext cx="4572000" cy="548640"/>
          </a:xfrm>
          <a:prstGeom prst="rect">
            <a:avLst/>
          </a:prstGeom>
          <a:noFill/>
          <a:ln/>
        </p:spPr>
        <p:txBody>
          <a:bodyPr wrap="square" lIns="0" tIns="0" rIns="0" bIns="0" rtlCol="0" anchor="ctr"/>
          <a:lstStyle/>
          <a:p>
            <a:pPr marL="0" indent="0">
              <a:buNone/>
            </a:pPr>
            <a:r>
              <a:rPr lang="en-US" sz="1800" b="1" i="1" dirty="0">
                <a:solidFill>
                  <a:srgbClr val="FFFFFF"/>
                </a:solidFill>
                <a:latin typeface="Georgia" pitchFamily="34" charset="0"/>
                <a:ea typeface="Georgia" pitchFamily="34" charset="-122"/>
                <a:cs typeface="Georgia" pitchFamily="34" charset="-120"/>
              </a:rPr>
              <a:t>Don't put all your buildings in one city.</a:t>
            </a:r>
            <a:endParaRPr lang="en-US" sz="1800" dirty="0"/>
          </a:p>
        </p:txBody>
      </p:sp>
      <p:sp>
        <p:nvSpPr>
          <p:cNvPr id="10" name="Text 8"/>
          <p:cNvSpPr/>
          <p:nvPr/>
        </p:nvSpPr>
        <p:spPr>
          <a:xfrm>
            <a:off x="6858000" y="3017520"/>
            <a:ext cx="4572000" cy="3017520"/>
          </a:xfrm>
          <a:prstGeom prst="rect">
            <a:avLst/>
          </a:prstGeom>
          <a:noFill/>
          <a:ln/>
        </p:spPr>
        <p:txBody>
          <a:bodyPr wrap="square" lIns="0" tIns="0" rIns="0" bIns="0" rtlCol="0" anchor="ctr"/>
          <a:lstStyle/>
          <a:p>
            <a:pPr marL="0" indent="0">
              <a:buNone/>
            </a:pPr>
            <a:r>
              <a:rPr lang="en-US" b="1" dirty="0">
                <a:solidFill>
                  <a:srgbClr val="F4C95D"/>
                </a:solidFill>
                <a:latin typeface="Calibri" pitchFamily="34" charset="0"/>
                <a:ea typeface="Calibri" pitchFamily="34" charset="-122"/>
                <a:cs typeface="Calibri" pitchFamily="34" charset="-120"/>
              </a:rPr>
              <a:t>Diversify across:</a:t>
            </a:r>
            <a:endParaRPr lang="en-US" dirty="0"/>
          </a:p>
          <a:p>
            <a:pPr marL="0" indent="0">
              <a:buNone/>
            </a:pPr>
            <a:r>
              <a:rPr lang="en-US" sz="700" dirty="0">
                <a:solidFill>
                  <a:srgbClr val="000000"/>
                </a:solidFill>
                <a:latin typeface="Calibri" pitchFamily="34" charset="0"/>
                <a:ea typeface="Calibri" pitchFamily="34" charset="-122"/>
                <a:cs typeface="Calibri" pitchFamily="34" charset="-120"/>
              </a:rPr>
              <a:t> </a:t>
            </a:r>
            <a:endParaRPr lang="en-US" dirty="0"/>
          </a:p>
          <a:p>
            <a:pPr marL="342900" indent="-342900">
              <a:buSzPct val="100000"/>
              <a:buChar char="■"/>
            </a:pPr>
            <a:r>
              <a:rPr lang="en-US" dirty="0">
                <a:solidFill>
                  <a:srgbClr val="FFFFFF"/>
                </a:solidFill>
                <a:latin typeface="Calibri" pitchFamily="34" charset="0"/>
                <a:ea typeface="Calibri" pitchFamily="34" charset="-122"/>
                <a:cs typeface="Calibri" pitchFamily="34" charset="-120"/>
              </a:rPr>
              <a:t>Property types  </a:t>
            </a:r>
            <a:endParaRPr lang="en-US" dirty="0"/>
          </a:p>
          <a:p>
            <a:pPr marL="0" indent="0">
              <a:buNone/>
            </a:pPr>
            <a:r>
              <a:rPr lang="en-US" i="1" dirty="0">
                <a:solidFill>
                  <a:srgbClr val="F5F1E6"/>
                </a:solidFill>
                <a:latin typeface="Calibri" pitchFamily="34" charset="0"/>
                <a:ea typeface="Calibri" pitchFamily="34" charset="-122"/>
                <a:cs typeface="Calibri" pitchFamily="34" charset="-120"/>
              </a:rPr>
              <a:t>(office, industrial, residential, hospitality, data centres)</a:t>
            </a:r>
            <a:endParaRPr lang="en-US" dirty="0"/>
          </a:p>
          <a:p>
            <a:pPr marL="0" indent="0">
              <a:buNone/>
            </a:pPr>
            <a:r>
              <a:rPr lang="en-US" sz="700" dirty="0">
                <a:solidFill>
                  <a:srgbClr val="000000"/>
                </a:solidFill>
                <a:latin typeface="Calibri" pitchFamily="34" charset="0"/>
                <a:ea typeface="Calibri" pitchFamily="34" charset="-122"/>
                <a:cs typeface="Calibri" pitchFamily="34" charset="-120"/>
              </a:rPr>
              <a:t> </a:t>
            </a:r>
            <a:endParaRPr lang="en-US" dirty="0"/>
          </a:p>
          <a:p>
            <a:pPr marL="342900" indent="-342900">
              <a:buSzPct val="100000"/>
              <a:buChar char="■"/>
            </a:pPr>
            <a:r>
              <a:rPr lang="en-US" dirty="0">
                <a:solidFill>
                  <a:srgbClr val="FFFFFF"/>
                </a:solidFill>
                <a:latin typeface="Calibri" pitchFamily="34" charset="0"/>
                <a:ea typeface="Calibri" pitchFamily="34" charset="-122"/>
                <a:cs typeface="Calibri" pitchFamily="34" charset="-120"/>
              </a:rPr>
              <a:t>Geographies</a:t>
            </a:r>
            <a:endParaRPr lang="en-US" dirty="0"/>
          </a:p>
          <a:p>
            <a:pPr marL="0" indent="0">
              <a:buNone/>
            </a:pPr>
            <a:r>
              <a:rPr lang="en-US" i="1" dirty="0">
                <a:solidFill>
                  <a:srgbClr val="F5F1E6"/>
                </a:solidFill>
                <a:latin typeface="Calibri" pitchFamily="34" charset="0"/>
                <a:ea typeface="Calibri" pitchFamily="34" charset="-122"/>
                <a:cs typeface="Calibri" pitchFamily="34" charset="-120"/>
              </a:rPr>
              <a:t>(cities, countries, currencies)</a:t>
            </a:r>
            <a:endParaRPr lang="en-US" dirty="0"/>
          </a:p>
          <a:p>
            <a:pPr marL="0" indent="0">
              <a:buNone/>
            </a:pPr>
            <a:r>
              <a:rPr lang="en-US" sz="700" dirty="0">
                <a:solidFill>
                  <a:srgbClr val="000000"/>
                </a:solidFill>
                <a:latin typeface="Calibri" pitchFamily="34" charset="0"/>
                <a:ea typeface="Calibri" pitchFamily="34" charset="-122"/>
                <a:cs typeface="Calibri" pitchFamily="34" charset="-120"/>
              </a:rPr>
              <a:t> </a:t>
            </a:r>
            <a:endParaRPr lang="en-US" dirty="0"/>
          </a:p>
          <a:p>
            <a:pPr marL="342900" indent="-342900">
              <a:buSzPct val="100000"/>
              <a:buChar char="■"/>
            </a:pPr>
            <a:r>
              <a:rPr lang="en-US" dirty="0">
                <a:solidFill>
                  <a:srgbClr val="FFFFFF"/>
                </a:solidFill>
                <a:latin typeface="Calibri" pitchFamily="34" charset="0"/>
                <a:ea typeface="Calibri" pitchFamily="34" charset="-122"/>
                <a:cs typeface="Calibri" pitchFamily="34" charset="-120"/>
              </a:rPr>
              <a:t>Time vintages</a:t>
            </a:r>
            <a:endParaRPr lang="en-US" dirty="0"/>
          </a:p>
          <a:p>
            <a:pPr marL="0" indent="0">
              <a:buNone/>
            </a:pPr>
            <a:r>
              <a:rPr lang="en-US" i="1" dirty="0">
                <a:solidFill>
                  <a:srgbClr val="F5F1E6"/>
                </a:solidFill>
                <a:latin typeface="Calibri" pitchFamily="34" charset="0"/>
                <a:ea typeface="Calibri" pitchFamily="34" charset="-122"/>
                <a:cs typeface="Calibri" pitchFamily="34" charset="-120"/>
              </a:rPr>
              <a:t>(deploy capital through cycles, not at peaks)</a:t>
            </a:r>
            <a:endParaRPr lang="en-US" dirty="0"/>
          </a:p>
        </p:txBody>
      </p:sp>
      <p:sp>
        <p:nvSpPr>
          <p:cNvPr id="11" name="Shape 9"/>
          <p:cNvSpPr/>
          <p:nvPr/>
        </p:nvSpPr>
        <p:spPr>
          <a:xfrm>
            <a:off x="457200" y="6537960"/>
            <a:ext cx="365760" cy="22860"/>
          </a:xfrm>
          <a:prstGeom prst="rect">
            <a:avLst/>
          </a:prstGeom>
          <a:solidFill>
            <a:srgbClr val="C9952D"/>
          </a:solidFill>
          <a:ln w="12700">
            <a:solidFill>
              <a:srgbClr val="C9952D"/>
            </a:solidFill>
            <a:prstDash val="solid"/>
          </a:ln>
        </p:spPr>
      </p:sp>
      <p:sp>
        <p:nvSpPr>
          <p:cNvPr id="13" name="Text 11"/>
          <p:cNvSpPr/>
          <p:nvPr/>
        </p:nvSpPr>
        <p:spPr>
          <a:xfrm>
            <a:off x="10789920" y="6446520"/>
            <a:ext cx="914400" cy="274320"/>
          </a:xfrm>
          <a:prstGeom prst="rect">
            <a:avLst/>
          </a:prstGeom>
          <a:noFill/>
          <a:ln/>
        </p:spPr>
        <p:txBody>
          <a:bodyPr wrap="square" rtlCol="0" anchor="ctr"/>
          <a:lstStyle/>
          <a:p>
            <a:pPr marL="0" indent="0" algn="r">
              <a:buNone/>
            </a:pPr>
            <a:r>
              <a:rPr lang="en-US" sz="900" dirty="0">
                <a:solidFill>
                  <a:srgbClr val="5C6471"/>
                </a:solidFill>
                <a:latin typeface="Calibri" pitchFamily="34" charset="0"/>
                <a:ea typeface="Calibri" pitchFamily="34" charset="-122"/>
                <a:cs typeface="Calibri" pitchFamily="34" charset="-120"/>
              </a:rPr>
              <a:t>14 / 20</a:t>
            </a:r>
            <a:endParaRPr lang="en-US" sz="900" dirty="0"/>
          </a:p>
        </p:txBody>
      </p:sp>
      <p:sp>
        <p:nvSpPr>
          <p:cNvPr id="15" name="TextBox 14"/>
          <p:cNvSpPr txBox="1"/>
          <p:nvPr/>
        </p:nvSpPr>
        <p:spPr>
          <a:xfrm>
            <a:off x="249403" y="6010394"/>
            <a:ext cx="5216525" cy="307777"/>
          </a:xfrm>
          <a:prstGeom prst="rect">
            <a:avLst/>
          </a:prstGeom>
          <a:noFill/>
        </p:spPr>
        <p:txBody>
          <a:bodyPr wrap="square" rtlCol="0">
            <a:spAutoFit/>
          </a:bodyPr>
          <a:lstStyle/>
          <a:p>
            <a:r>
              <a:rPr lang="en-US" sz="1400" b="1" dirty="0">
                <a:latin typeface="Alexandria" charset="0"/>
                <a:cs typeface="Alexandria" charset="0"/>
              </a:rPr>
              <a:t>Prepared by Dr. </a:t>
            </a:r>
            <a:r>
              <a:rPr lang="en-US" sz="1400" b="1" dirty="0" err="1" smtClean="0">
                <a:latin typeface="Alexandria" charset="0"/>
                <a:cs typeface="Alexandria" charset="0"/>
              </a:rPr>
              <a:t>Emad</a:t>
            </a:r>
            <a:r>
              <a:rPr lang="en-US" sz="1400" b="1" dirty="0" smtClean="0">
                <a:latin typeface="Alexandria" charset="0"/>
                <a:cs typeface="Alexandria" charset="0"/>
              </a:rPr>
              <a:t> </a:t>
            </a:r>
            <a:r>
              <a:rPr lang="en-US" sz="1400" b="1" dirty="0" err="1" smtClean="0">
                <a:latin typeface="Alexandria" charset="0"/>
                <a:cs typeface="Alexandria" charset="0"/>
              </a:rPr>
              <a:t>Zaher</a:t>
            </a:r>
            <a:endParaRPr lang="en-US" sz="1400" b="1" dirty="0" smtClean="0">
              <a:latin typeface="Alexandria" charset="0"/>
              <a:cs typeface="Alexandria" charset="0"/>
            </a:endParaRP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name="Slide 15">
    <p:bg>
      <p:bgPr>
        <a:solidFill>
          <a:srgbClr val="FAFAF7"/>
        </a:solidFill>
        <a:effectLst/>
      </p:bgPr>
    </p:bg>
    <p:spTree>
      <p:nvGrpSpPr>
        <p:cNvPr id="1" name=""/>
        <p:cNvGrpSpPr/>
        <p:nvPr/>
      </p:nvGrpSpPr>
      <p:grpSpPr>
        <a:xfrm>
          <a:off x="0" y="0"/>
          <a:ext cx="0" cy="0"/>
          <a:chOff x="0" y="0"/>
          <a:chExt cx="0" cy="0"/>
        </a:xfrm>
      </p:grpSpPr>
      <p:pic>
        <p:nvPicPr>
          <p:cNvPr id="15" name="Picture 14"/>
          <p:cNvPicPr>
            <a:picLocks noChangeAspect="1"/>
          </p:cNvPicPr>
          <p:nvPr/>
        </p:nvPicPr>
        <p:blipFill>
          <a:blip r:embed="rId3"/>
          <a:stretch>
            <a:fillRect/>
          </a:stretch>
        </p:blipFill>
        <p:spPr>
          <a:xfrm>
            <a:off x="0" y="0"/>
            <a:ext cx="12192000" cy="6858000"/>
          </a:xfrm>
          <a:prstGeom prst="rect">
            <a:avLst/>
          </a:prstGeom>
        </p:spPr>
      </p:pic>
      <p:sp>
        <p:nvSpPr>
          <p:cNvPr id="2" name="Text 0"/>
          <p:cNvSpPr/>
          <p:nvPr/>
        </p:nvSpPr>
        <p:spPr>
          <a:xfrm>
            <a:off x="548640" y="348176"/>
            <a:ext cx="7315200" cy="274320"/>
          </a:xfrm>
          <a:prstGeom prst="rect">
            <a:avLst/>
          </a:prstGeom>
          <a:noFill/>
          <a:ln/>
        </p:spPr>
        <p:txBody>
          <a:bodyPr wrap="square" lIns="0" tIns="0" rIns="0" bIns="0" rtlCol="0" anchor="ctr"/>
          <a:lstStyle/>
          <a:p>
            <a:pPr marL="0" indent="0">
              <a:buNone/>
            </a:pPr>
            <a:r>
              <a:rPr lang="en-US" sz="2400" b="1" kern="0" spc="400" dirty="0">
                <a:solidFill>
                  <a:srgbClr val="0070C0"/>
                </a:solidFill>
                <a:latin typeface="Calibri" pitchFamily="34" charset="0"/>
                <a:ea typeface="Calibri" pitchFamily="34" charset="-122"/>
                <a:cs typeface="Calibri" pitchFamily="34" charset="-120"/>
              </a:rPr>
              <a:t>MODULE </a:t>
            </a:r>
            <a:r>
              <a:rPr lang="en-US" sz="2400" b="1" kern="0" spc="400" dirty="0" smtClean="0">
                <a:solidFill>
                  <a:srgbClr val="0070C0"/>
                </a:solidFill>
                <a:latin typeface="Calibri" pitchFamily="34" charset="0"/>
                <a:ea typeface="Calibri" pitchFamily="34" charset="-122"/>
                <a:cs typeface="Calibri" pitchFamily="34" charset="-120"/>
              </a:rPr>
              <a:t>8</a:t>
            </a:r>
            <a:endParaRPr lang="en-US" sz="2400" dirty="0">
              <a:solidFill>
                <a:srgbClr val="0070C0"/>
              </a:solidFill>
            </a:endParaRPr>
          </a:p>
        </p:txBody>
      </p:sp>
      <p:sp>
        <p:nvSpPr>
          <p:cNvPr id="3" name="Text 1"/>
          <p:cNvSpPr/>
          <p:nvPr/>
        </p:nvSpPr>
        <p:spPr>
          <a:xfrm>
            <a:off x="548640" y="657665"/>
            <a:ext cx="11064240" cy="640080"/>
          </a:xfrm>
          <a:prstGeom prst="rect">
            <a:avLst/>
          </a:prstGeom>
          <a:noFill/>
          <a:ln/>
        </p:spPr>
        <p:txBody>
          <a:bodyPr wrap="square" lIns="0" tIns="0" rIns="0" bIns="0" rtlCol="0" anchor="ctr"/>
          <a:lstStyle/>
          <a:p>
            <a:pPr marL="0" indent="0">
              <a:buNone/>
            </a:pPr>
            <a:r>
              <a:rPr lang="en-US" sz="3000" b="1" dirty="0">
                <a:solidFill>
                  <a:srgbClr val="0A1628"/>
                </a:solidFill>
                <a:latin typeface="Georgia" pitchFamily="34" charset="0"/>
                <a:ea typeface="Georgia" pitchFamily="34" charset="-122"/>
                <a:cs typeface="Georgia" pitchFamily="34" charset="-120"/>
              </a:rPr>
              <a:t>Leverage, Capital Structure &amp; Cost of Capital</a:t>
            </a:r>
            <a:endParaRPr lang="en-US" sz="3000" dirty="0"/>
          </a:p>
        </p:txBody>
      </p:sp>
      <p:sp>
        <p:nvSpPr>
          <p:cNvPr id="4" name="Shape 2"/>
          <p:cNvSpPr/>
          <p:nvPr/>
        </p:nvSpPr>
        <p:spPr>
          <a:xfrm>
            <a:off x="548640" y="1325880"/>
            <a:ext cx="548640" cy="36576"/>
          </a:xfrm>
          <a:prstGeom prst="rect">
            <a:avLst/>
          </a:prstGeom>
          <a:solidFill>
            <a:srgbClr val="C9952D"/>
          </a:solidFill>
          <a:ln w="12700">
            <a:solidFill>
              <a:srgbClr val="C9952D"/>
            </a:solidFill>
            <a:prstDash val="solid"/>
          </a:ln>
        </p:spPr>
      </p:sp>
      <p:sp>
        <p:nvSpPr>
          <p:cNvPr id="5" name="Text 3"/>
          <p:cNvSpPr/>
          <p:nvPr/>
        </p:nvSpPr>
        <p:spPr>
          <a:xfrm>
            <a:off x="548640" y="1691640"/>
            <a:ext cx="11064240" cy="822960"/>
          </a:xfrm>
          <a:prstGeom prst="rect">
            <a:avLst/>
          </a:prstGeom>
          <a:noFill/>
          <a:ln/>
        </p:spPr>
        <p:txBody>
          <a:bodyPr wrap="square" lIns="0" tIns="0" rIns="0" bIns="0" rtlCol="0" anchor="ctr"/>
          <a:lstStyle/>
          <a:p>
            <a:pPr marL="0" indent="0">
              <a:buNone/>
            </a:pPr>
            <a:r>
              <a:rPr lang="en-US" b="1" dirty="0">
                <a:solidFill>
                  <a:srgbClr val="C00000"/>
                </a:solidFill>
                <a:latin typeface="Calibri" pitchFamily="34" charset="0"/>
                <a:ea typeface="Calibri" pitchFamily="34" charset="-122"/>
                <a:cs typeface="Calibri" pitchFamily="34" charset="-120"/>
              </a:rPr>
              <a:t>Leverage amplifies returns — in both directions. The art is choosing the level of debt that maximises risk-adjusted equity returns without exposing you to refinancing or rate shocks.</a:t>
            </a:r>
            <a:endParaRPr lang="en-US" b="1" dirty="0">
              <a:solidFill>
                <a:srgbClr val="C00000"/>
              </a:solidFill>
            </a:endParaRPr>
          </a:p>
        </p:txBody>
      </p:sp>
      <p:graphicFrame>
        <p:nvGraphicFramePr>
          <p:cNvPr id="6" name="Chart 0"/>
          <p:cNvGraphicFramePr/>
          <p:nvPr/>
        </p:nvGraphicFramePr>
        <p:xfrm>
          <a:off x="548640" y="2743200"/>
          <a:ext cx="6858000" cy="3383280"/>
        </p:xfrm>
        <a:graphic>
          <a:graphicData uri="http://schemas.openxmlformats.org/drawingml/2006/chart">
            <c:chart xmlns:c="http://schemas.openxmlformats.org/drawingml/2006/chart" xmlns:r="http://schemas.openxmlformats.org/officeDocument/2006/relationships" r:id="rId4"/>
          </a:graphicData>
        </a:graphic>
      </p:graphicFrame>
      <p:sp>
        <p:nvSpPr>
          <p:cNvPr id="7" name="Shape 4"/>
          <p:cNvSpPr/>
          <p:nvPr/>
        </p:nvSpPr>
        <p:spPr>
          <a:xfrm>
            <a:off x="7680960" y="2743200"/>
            <a:ext cx="3931920" cy="3383280"/>
          </a:xfrm>
          <a:prstGeom prst="rect">
            <a:avLst/>
          </a:prstGeom>
          <a:solidFill>
            <a:srgbClr val="FFFFFF"/>
          </a:solidFill>
          <a:ln w="12700">
            <a:solidFill>
              <a:srgbClr val="E0DCC8"/>
            </a:solidFill>
            <a:prstDash val="solid"/>
          </a:ln>
        </p:spPr>
      </p:sp>
      <p:sp>
        <p:nvSpPr>
          <p:cNvPr id="8" name="Shape 5"/>
          <p:cNvSpPr/>
          <p:nvPr/>
        </p:nvSpPr>
        <p:spPr>
          <a:xfrm>
            <a:off x="7680960" y="2743200"/>
            <a:ext cx="91440" cy="3383280"/>
          </a:xfrm>
          <a:prstGeom prst="rect">
            <a:avLst/>
          </a:prstGeom>
          <a:solidFill>
            <a:srgbClr val="C9952D"/>
          </a:solidFill>
          <a:ln w="12700">
            <a:solidFill>
              <a:srgbClr val="C9952D"/>
            </a:solidFill>
            <a:prstDash val="solid"/>
          </a:ln>
        </p:spPr>
      </p:sp>
      <p:sp>
        <p:nvSpPr>
          <p:cNvPr id="9" name="Text 6"/>
          <p:cNvSpPr/>
          <p:nvPr/>
        </p:nvSpPr>
        <p:spPr>
          <a:xfrm>
            <a:off x="7863840" y="2880360"/>
            <a:ext cx="3657600" cy="274320"/>
          </a:xfrm>
          <a:prstGeom prst="rect">
            <a:avLst/>
          </a:prstGeom>
          <a:noFill/>
          <a:ln/>
        </p:spPr>
        <p:txBody>
          <a:bodyPr wrap="square" lIns="0" tIns="0" rIns="0" bIns="0" rtlCol="0" anchor="ctr"/>
          <a:lstStyle/>
          <a:p>
            <a:pPr marL="0" indent="0">
              <a:buNone/>
            </a:pPr>
            <a:r>
              <a:rPr lang="en-US" sz="1000" b="1" kern="0" spc="400" dirty="0">
                <a:solidFill>
                  <a:srgbClr val="C9952D"/>
                </a:solidFill>
                <a:latin typeface="Calibri" pitchFamily="34" charset="0"/>
                <a:ea typeface="Calibri" pitchFamily="34" charset="-122"/>
                <a:cs typeface="Calibri" pitchFamily="34" charset="-120"/>
              </a:rPr>
              <a:t>THE WACC EQUATION</a:t>
            </a:r>
            <a:endParaRPr lang="en-US" sz="1000" dirty="0"/>
          </a:p>
        </p:txBody>
      </p:sp>
      <p:sp>
        <p:nvSpPr>
          <p:cNvPr id="10" name="Text 7"/>
          <p:cNvSpPr/>
          <p:nvPr/>
        </p:nvSpPr>
        <p:spPr>
          <a:xfrm>
            <a:off x="7863840" y="3200400"/>
            <a:ext cx="3657600" cy="502920"/>
          </a:xfrm>
          <a:prstGeom prst="rect">
            <a:avLst/>
          </a:prstGeom>
          <a:noFill/>
          <a:ln/>
        </p:spPr>
        <p:txBody>
          <a:bodyPr wrap="square" lIns="0" tIns="0" rIns="0" bIns="0" rtlCol="0" anchor="ctr"/>
          <a:lstStyle/>
          <a:p>
            <a:pPr marL="0" indent="0">
              <a:buNone/>
            </a:pPr>
            <a:r>
              <a:rPr lang="en-US" sz="1400" b="1" dirty="0">
                <a:solidFill>
                  <a:srgbClr val="0A1628"/>
                </a:solidFill>
                <a:latin typeface="Consolas" pitchFamily="34" charset="0"/>
                <a:ea typeface="Consolas" pitchFamily="34" charset="-122"/>
                <a:cs typeface="Consolas" pitchFamily="34" charset="-120"/>
              </a:rPr>
              <a:t>WACC = (E/V)·rₑ + (D/V)·r_d·(1−T)</a:t>
            </a:r>
            <a:endParaRPr lang="en-US" sz="1400" dirty="0"/>
          </a:p>
        </p:txBody>
      </p:sp>
      <p:sp>
        <p:nvSpPr>
          <p:cNvPr id="11" name="Text 8"/>
          <p:cNvSpPr/>
          <p:nvPr/>
        </p:nvSpPr>
        <p:spPr>
          <a:xfrm>
            <a:off x="7863840" y="3840480"/>
            <a:ext cx="3657600" cy="2194560"/>
          </a:xfrm>
          <a:prstGeom prst="rect">
            <a:avLst/>
          </a:prstGeom>
          <a:noFill/>
          <a:ln/>
        </p:spPr>
        <p:txBody>
          <a:bodyPr wrap="square" lIns="0" tIns="0" rIns="0" bIns="0" rtlCol="0" anchor="ctr"/>
          <a:lstStyle/>
          <a:p>
            <a:pPr marL="0" indent="0">
              <a:buNone/>
            </a:pPr>
            <a:r>
              <a:rPr lang="en-US" sz="1600" b="1" dirty="0">
                <a:solidFill>
                  <a:srgbClr val="0A1628"/>
                </a:solidFill>
                <a:latin typeface="Calibri" pitchFamily="34" charset="0"/>
                <a:ea typeface="Calibri" pitchFamily="34" charset="-122"/>
                <a:cs typeface="Calibri" pitchFamily="34" charset="-120"/>
              </a:rPr>
              <a:t>Your hurdle rate.</a:t>
            </a:r>
            <a:endParaRPr lang="en-US" sz="1600" dirty="0"/>
          </a:p>
          <a:p>
            <a:pPr marL="0" indent="0">
              <a:buNone/>
            </a:pPr>
            <a:r>
              <a:rPr lang="en-US" sz="700" dirty="0">
                <a:solidFill>
                  <a:srgbClr val="000000"/>
                </a:solidFill>
                <a:latin typeface="Calibri" pitchFamily="34" charset="0"/>
                <a:ea typeface="Calibri" pitchFamily="34" charset="-122"/>
                <a:cs typeface="Calibri" pitchFamily="34" charset="-120"/>
              </a:rPr>
              <a:t> </a:t>
            </a:r>
            <a:endParaRPr lang="en-US" sz="1600" dirty="0"/>
          </a:p>
          <a:p>
            <a:pPr marL="0" indent="0">
              <a:buNone/>
            </a:pPr>
            <a:r>
              <a:rPr lang="en-US" sz="1600" i="1" dirty="0">
                <a:solidFill>
                  <a:srgbClr val="5C6471"/>
                </a:solidFill>
                <a:latin typeface="Calibri" pitchFamily="34" charset="0"/>
                <a:ea typeface="Calibri" pitchFamily="34" charset="-122"/>
                <a:cs typeface="Calibri" pitchFamily="34" charset="-120"/>
              </a:rPr>
              <a:t>Every deal you underwrite must clear it.</a:t>
            </a:r>
            <a:endParaRPr lang="en-US" sz="1600" dirty="0"/>
          </a:p>
          <a:p>
            <a:pPr marL="0" indent="0">
              <a:buNone/>
            </a:pPr>
            <a:r>
              <a:rPr lang="en-US" sz="900" dirty="0">
                <a:solidFill>
                  <a:srgbClr val="000000"/>
                </a:solidFill>
                <a:latin typeface="Calibri" pitchFamily="34" charset="0"/>
                <a:ea typeface="Calibri" pitchFamily="34" charset="-122"/>
                <a:cs typeface="Calibri" pitchFamily="34" charset="-120"/>
              </a:rPr>
              <a:t> </a:t>
            </a:r>
            <a:endParaRPr lang="en-US" sz="1600" dirty="0"/>
          </a:p>
          <a:p>
            <a:pPr marL="0" indent="0">
              <a:buNone/>
            </a:pPr>
            <a:r>
              <a:rPr lang="en-US" sz="1600" dirty="0">
                <a:solidFill>
                  <a:srgbClr val="1A1A1A"/>
                </a:solidFill>
                <a:latin typeface="Calibri" pitchFamily="34" charset="0"/>
                <a:ea typeface="Calibri" pitchFamily="34" charset="-122"/>
                <a:cs typeface="Calibri" pitchFamily="34" charset="-120"/>
              </a:rPr>
              <a:t>We will compute it, stress-test it, and use it to judge whether a project creates or destroys value.</a:t>
            </a:r>
            <a:endParaRPr lang="en-US" sz="1600" dirty="0"/>
          </a:p>
        </p:txBody>
      </p:sp>
      <p:sp>
        <p:nvSpPr>
          <p:cNvPr id="12" name="Shape 9"/>
          <p:cNvSpPr/>
          <p:nvPr/>
        </p:nvSpPr>
        <p:spPr>
          <a:xfrm>
            <a:off x="457200" y="6537960"/>
            <a:ext cx="365760" cy="22860"/>
          </a:xfrm>
          <a:prstGeom prst="rect">
            <a:avLst/>
          </a:prstGeom>
          <a:solidFill>
            <a:srgbClr val="C9952D"/>
          </a:solidFill>
          <a:ln w="12700">
            <a:solidFill>
              <a:srgbClr val="C9952D"/>
            </a:solidFill>
            <a:prstDash val="solid"/>
          </a:ln>
        </p:spPr>
      </p:sp>
      <p:sp>
        <p:nvSpPr>
          <p:cNvPr id="14" name="Text 11"/>
          <p:cNvSpPr/>
          <p:nvPr/>
        </p:nvSpPr>
        <p:spPr>
          <a:xfrm>
            <a:off x="10789920" y="6446520"/>
            <a:ext cx="914400" cy="274320"/>
          </a:xfrm>
          <a:prstGeom prst="rect">
            <a:avLst/>
          </a:prstGeom>
          <a:noFill/>
          <a:ln/>
        </p:spPr>
        <p:txBody>
          <a:bodyPr wrap="square" rtlCol="0" anchor="ctr"/>
          <a:lstStyle/>
          <a:p>
            <a:pPr marL="0" indent="0" algn="r">
              <a:buNone/>
            </a:pPr>
            <a:r>
              <a:rPr lang="en-US" sz="900" dirty="0">
                <a:solidFill>
                  <a:srgbClr val="5C6471"/>
                </a:solidFill>
                <a:latin typeface="Calibri" pitchFamily="34" charset="0"/>
                <a:ea typeface="Calibri" pitchFamily="34" charset="-122"/>
                <a:cs typeface="Calibri" pitchFamily="34" charset="-120"/>
              </a:rPr>
              <a:t>15 / 20</a:t>
            </a:r>
            <a:endParaRPr lang="en-US" sz="900" dirty="0"/>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name="Slide 16">
    <p:bg>
      <p:bgPr>
        <a:solidFill>
          <a:srgbClr val="FAFAF7"/>
        </a:solidFill>
        <a:effectLst/>
      </p:bgPr>
    </p:bg>
    <p:spTree>
      <p:nvGrpSpPr>
        <p:cNvPr id="1" name=""/>
        <p:cNvGrpSpPr/>
        <p:nvPr/>
      </p:nvGrpSpPr>
      <p:grpSpPr>
        <a:xfrm>
          <a:off x="0" y="0"/>
          <a:ext cx="0" cy="0"/>
          <a:chOff x="0" y="0"/>
          <a:chExt cx="0" cy="0"/>
        </a:xfrm>
      </p:grpSpPr>
      <p:pic>
        <p:nvPicPr>
          <p:cNvPr id="31" name="Picture 30"/>
          <p:cNvPicPr>
            <a:picLocks noChangeAspect="1"/>
          </p:cNvPicPr>
          <p:nvPr/>
        </p:nvPicPr>
        <p:blipFill>
          <a:blip r:embed="rId3"/>
          <a:stretch>
            <a:fillRect/>
          </a:stretch>
        </p:blipFill>
        <p:spPr>
          <a:xfrm>
            <a:off x="0" y="0"/>
            <a:ext cx="12192000" cy="6858000"/>
          </a:xfrm>
          <a:prstGeom prst="rect">
            <a:avLst/>
          </a:prstGeom>
        </p:spPr>
      </p:pic>
      <p:sp>
        <p:nvSpPr>
          <p:cNvPr id="2" name="Text 0"/>
          <p:cNvSpPr/>
          <p:nvPr/>
        </p:nvSpPr>
        <p:spPr>
          <a:xfrm>
            <a:off x="548640" y="365760"/>
            <a:ext cx="7315200" cy="274320"/>
          </a:xfrm>
          <a:prstGeom prst="rect">
            <a:avLst/>
          </a:prstGeom>
          <a:noFill/>
          <a:ln/>
        </p:spPr>
        <p:txBody>
          <a:bodyPr wrap="square" lIns="0" tIns="0" rIns="0" bIns="0" rtlCol="0" anchor="ctr"/>
          <a:lstStyle/>
          <a:p>
            <a:pPr marL="0" indent="0">
              <a:buNone/>
            </a:pPr>
            <a:r>
              <a:rPr lang="en-US" sz="2800" b="1" kern="0" spc="400" dirty="0">
                <a:solidFill>
                  <a:srgbClr val="0070C0"/>
                </a:solidFill>
                <a:latin typeface="Calibri" pitchFamily="34" charset="0"/>
                <a:ea typeface="Calibri" pitchFamily="34" charset="-122"/>
                <a:cs typeface="Calibri" pitchFamily="34" charset="-120"/>
              </a:rPr>
              <a:t>MODULE </a:t>
            </a:r>
            <a:r>
              <a:rPr lang="en-US" sz="2800" b="1" kern="0" spc="400" dirty="0" smtClean="0">
                <a:solidFill>
                  <a:srgbClr val="0070C0"/>
                </a:solidFill>
                <a:latin typeface="Calibri" pitchFamily="34" charset="0"/>
                <a:ea typeface="Calibri" pitchFamily="34" charset="-122"/>
                <a:cs typeface="Calibri" pitchFamily="34" charset="-120"/>
              </a:rPr>
              <a:t>9</a:t>
            </a:r>
            <a:endParaRPr lang="en-US" sz="2800" dirty="0">
              <a:solidFill>
                <a:srgbClr val="0070C0"/>
              </a:solidFill>
            </a:endParaRPr>
          </a:p>
        </p:txBody>
      </p:sp>
      <p:sp>
        <p:nvSpPr>
          <p:cNvPr id="3" name="Text 1"/>
          <p:cNvSpPr/>
          <p:nvPr/>
        </p:nvSpPr>
        <p:spPr>
          <a:xfrm>
            <a:off x="548640" y="640080"/>
            <a:ext cx="11064240" cy="640080"/>
          </a:xfrm>
          <a:prstGeom prst="rect">
            <a:avLst/>
          </a:prstGeom>
          <a:noFill/>
          <a:ln/>
        </p:spPr>
        <p:txBody>
          <a:bodyPr wrap="square" lIns="0" tIns="0" rIns="0" bIns="0" rtlCol="0" anchor="ctr"/>
          <a:lstStyle/>
          <a:p>
            <a:pPr marL="0" indent="0">
              <a:buNone/>
            </a:pPr>
            <a:r>
              <a:rPr lang="en-US" sz="3000" b="1" dirty="0">
                <a:solidFill>
                  <a:srgbClr val="0A1628"/>
                </a:solidFill>
                <a:latin typeface="Georgia" pitchFamily="34" charset="0"/>
                <a:ea typeface="Georgia" pitchFamily="34" charset="-122"/>
                <a:cs typeface="Georgia" pitchFamily="34" charset="-120"/>
              </a:rPr>
              <a:t>Development Feasibility &amp; Project Financing</a:t>
            </a:r>
            <a:endParaRPr lang="en-US" sz="3000" dirty="0"/>
          </a:p>
        </p:txBody>
      </p:sp>
      <p:sp>
        <p:nvSpPr>
          <p:cNvPr id="4" name="Shape 2"/>
          <p:cNvSpPr/>
          <p:nvPr/>
        </p:nvSpPr>
        <p:spPr>
          <a:xfrm>
            <a:off x="548640" y="1325880"/>
            <a:ext cx="548640" cy="36576"/>
          </a:xfrm>
          <a:prstGeom prst="rect">
            <a:avLst/>
          </a:prstGeom>
          <a:solidFill>
            <a:srgbClr val="C9952D"/>
          </a:solidFill>
          <a:ln w="12700">
            <a:solidFill>
              <a:srgbClr val="C9952D"/>
            </a:solidFill>
            <a:prstDash val="solid"/>
          </a:ln>
        </p:spPr>
      </p:sp>
      <p:sp>
        <p:nvSpPr>
          <p:cNvPr id="5" name="Shape 3"/>
          <p:cNvSpPr/>
          <p:nvPr/>
        </p:nvSpPr>
        <p:spPr>
          <a:xfrm>
            <a:off x="1097280" y="3657600"/>
            <a:ext cx="9966960" cy="0"/>
          </a:xfrm>
          <a:prstGeom prst="line">
            <a:avLst/>
          </a:prstGeom>
          <a:noFill/>
          <a:ln w="25400">
            <a:solidFill>
              <a:srgbClr val="C9952D"/>
            </a:solidFill>
            <a:prstDash val="dash"/>
          </a:ln>
        </p:spPr>
      </p:sp>
      <p:sp>
        <p:nvSpPr>
          <p:cNvPr id="6" name="Shape 4"/>
          <p:cNvSpPr/>
          <p:nvPr/>
        </p:nvSpPr>
        <p:spPr>
          <a:xfrm>
            <a:off x="1152144" y="3154680"/>
            <a:ext cx="1005840" cy="1005840"/>
          </a:xfrm>
          <a:prstGeom prst="ellipse">
            <a:avLst/>
          </a:prstGeom>
          <a:solidFill>
            <a:srgbClr val="0A1628"/>
          </a:solidFill>
          <a:ln w="25400">
            <a:solidFill>
              <a:srgbClr val="C9952D"/>
            </a:solidFill>
            <a:prstDash val="solid"/>
          </a:ln>
        </p:spPr>
      </p:sp>
      <p:sp>
        <p:nvSpPr>
          <p:cNvPr id="7" name="Text 5"/>
          <p:cNvSpPr/>
          <p:nvPr/>
        </p:nvSpPr>
        <p:spPr>
          <a:xfrm>
            <a:off x="1152144" y="3154680"/>
            <a:ext cx="1005840" cy="1005840"/>
          </a:xfrm>
          <a:prstGeom prst="rect">
            <a:avLst/>
          </a:prstGeom>
          <a:noFill/>
          <a:ln/>
        </p:spPr>
        <p:txBody>
          <a:bodyPr wrap="square" lIns="0" tIns="0" rIns="0" bIns="0" rtlCol="0" anchor="ctr"/>
          <a:lstStyle/>
          <a:p>
            <a:pPr marL="0" indent="0" algn="ctr">
              <a:buNone/>
            </a:pPr>
            <a:r>
              <a:rPr lang="en-US" sz="2200" b="1" dirty="0">
                <a:solidFill>
                  <a:srgbClr val="F4C95D"/>
                </a:solidFill>
                <a:latin typeface="Georgia" pitchFamily="34" charset="0"/>
                <a:ea typeface="Georgia" pitchFamily="34" charset="-122"/>
                <a:cs typeface="Georgia" pitchFamily="34" charset="-120"/>
              </a:rPr>
              <a:t>01</a:t>
            </a:r>
            <a:endParaRPr lang="en-US" sz="2200" dirty="0"/>
          </a:p>
        </p:txBody>
      </p:sp>
      <p:sp>
        <p:nvSpPr>
          <p:cNvPr id="8" name="Text 6"/>
          <p:cNvSpPr/>
          <p:nvPr/>
        </p:nvSpPr>
        <p:spPr>
          <a:xfrm>
            <a:off x="603504" y="2194560"/>
            <a:ext cx="2103120" cy="365760"/>
          </a:xfrm>
          <a:prstGeom prst="rect">
            <a:avLst/>
          </a:prstGeom>
          <a:noFill/>
          <a:ln/>
        </p:spPr>
        <p:txBody>
          <a:bodyPr wrap="square" lIns="0" tIns="0" rIns="0" bIns="0" rtlCol="0" anchor="ctr"/>
          <a:lstStyle/>
          <a:p>
            <a:pPr marL="0" indent="0" algn="ctr">
              <a:buNone/>
            </a:pPr>
            <a:r>
              <a:rPr lang="en-US" sz="2000" b="1" dirty="0">
                <a:solidFill>
                  <a:srgbClr val="C00000"/>
                </a:solidFill>
                <a:latin typeface="Georgia" pitchFamily="34" charset="0"/>
                <a:ea typeface="Georgia" pitchFamily="34" charset="-122"/>
                <a:cs typeface="Georgia" pitchFamily="34" charset="-120"/>
              </a:rPr>
              <a:t>Site &amp; Concept</a:t>
            </a:r>
            <a:endParaRPr lang="en-US" sz="2000" dirty="0">
              <a:solidFill>
                <a:srgbClr val="C00000"/>
              </a:solidFill>
            </a:endParaRPr>
          </a:p>
        </p:txBody>
      </p:sp>
      <p:sp>
        <p:nvSpPr>
          <p:cNvPr id="9" name="Text 7"/>
          <p:cNvSpPr/>
          <p:nvPr/>
        </p:nvSpPr>
        <p:spPr>
          <a:xfrm>
            <a:off x="254625" y="2498774"/>
            <a:ext cx="2778018" cy="777240"/>
          </a:xfrm>
          <a:prstGeom prst="rect">
            <a:avLst/>
          </a:prstGeom>
          <a:noFill/>
          <a:ln/>
        </p:spPr>
        <p:txBody>
          <a:bodyPr wrap="square" lIns="0" tIns="0" rIns="0" bIns="0" rtlCol="0" anchor="ctr"/>
          <a:lstStyle/>
          <a:p>
            <a:pPr marL="0" indent="0" algn="ctr">
              <a:buNone/>
            </a:pPr>
            <a:r>
              <a:rPr lang="en-US" sz="1600" b="1" dirty="0">
                <a:latin typeface="Calibri" pitchFamily="34" charset="0"/>
                <a:ea typeface="Calibri" pitchFamily="34" charset="-122"/>
                <a:cs typeface="Calibri" pitchFamily="34" charset="-120"/>
              </a:rPr>
              <a:t>Location, zoning, market study</a:t>
            </a:r>
            <a:endParaRPr lang="en-US" sz="1600" b="1" dirty="0"/>
          </a:p>
        </p:txBody>
      </p:sp>
      <p:sp>
        <p:nvSpPr>
          <p:cNvPr id="10" name="Shape 8"/>
          <p:cNvSpPr/>
          <p:nvPr/>
        </p:nvSpPr>
        <p:spPr>
          <a:xfrm>
            <a:off x="3364992" y="3154680"/>
            <a:ext cx="1005840" cy="1005840"/>
          </a:xfrm>
          <a:prstGeom prst="ellipse">
            <a:avLst/>
          </a:prstGeom>
          <a:solidFill>
            <a:srgbClr val="0A1628"/>
          </a:solidFill>
          <a:ln w="25400">
            <a:solidFill>
              <a:srgbClr val="C9952D"/>
            </a:solidFill>
            <a:prstDash val="solid"/>
          </a:ln>
        </p:spPr>
      </p:sp>
      <p:sp>
        <p:nvSpPr>
          <p:cNvPr id="11" name="Text 9"/>
          <p:cNvSpPr/>
          <p:nvPr/>
        </p:nvSpPr>
        <p:spPr>
          <a:xfrm>
            <a:off x="3364992" y="3154680"/>
            <a:ext cx="1005840" cy="1005840"/>
          </a:xfrm>
          <a:prstGeom prst="rect">
            <a:avLst/>
          </a:prstGeom>
          <a:noFill/>
          <a:ln/>
        </p:spPr>
        <p:txBody>
          <a:bodyPr wrap="square" lIns="0" tIns="0" rIns="0" bIns="0" rtlCol="0" anchor="ctr"/>
          <a:lstStyle/>
          <a:p>
            <a:pPr marL="0" indent="0" algn="ctr">
              <a:buNone/>
            </a:pPr>
            <a:r>
              <a:rPr lang="en-US" sz="2200" b="1" dirty="0">
                <a:solidFill>
                  <a:srgbClr val="F4C95D"/>
                </a:solidFill>
                <a:latin typeface="Georgia" pitchFamily="34" charset="0"/>
                <a:ea typeface="Georgia" pitchFamily="34" charset="-122"/>
                <a:cs typeface="Georgia" pitchFamily="34" charset="-120"/>
              </a:rPr>
              <a:t>02</a:t>
            </a:r>
            <a:endParaRPr lang="en-US" sz="2200" dirty="0"/>
          </a:p>
        </p:txBody>
      </p:sp>
      <p:sp>
        <p:nvSpPr>
          <p:cNvPr id="12" name="Text 10"/>
          <p:cNvSpPr/>
          <p:nvPr/>
        </p:nvSpPr>
        <p:spPr>
          <a:xfrm>
            <a:off x="2816352" y="4343400"/>
            <a:ext cx="2103120" cy="365760"/>
          </a:xfrm>
          <a:prstGeom prst="rect">
            <a:avLst/>
          </a:prstGeom>
          <a:noFill/>
          <a:ln/>
        </p:spPr>
        <p:txBody>
          <a:bodyPr wrap="square" lIns="0" tIns="0" rIns="0" bIns="0" rtlCol="0" anchor="ctr"/>
          <a:lstStyle/>
          <a:p>
            <a:pPr marL="0" indent="0" algn="ctr">
              <a:buNone/>
            </a:pPr>
            <a:r>
              <a:rPr lang="en-US" sz="2000" b="1" dirty="0">
                <a:solidFill>
                  <a:srgbClr val="C00000"/>
                </a:solidFill>
                <a:latin typeface="Georgia" pitchFamily="34" charset="0"/>
                <a:ea typeface="Georgia" pitchFamily="34" charset="-122"/>
                <a:cs typeface="Georgia" pitchFamily="34" charset="-120"/>
              </a:rPr>
              <a:t>Pro Forma</a:t>
            </a:r>
            <a:endParaRPr lang="en-US" sz="2000" dirty="0">
              <a:solidFill>
                <a:srgbClr val="C00000"/>
              </a:solidFill>
            </a:endParaRPr>
          </a:p>
        </p:txBody>
      </p:sp>
      <p:sp>
        <p:nvSpPr>
          <p:cNvPr id="13" name="Text 11"/>
          <p:cNvSpPr/>
          <p:nvPr/>
        </p:nvSpPr>
        <p:spPr>
          <a:xfrm>
            <a:off x="2417885" y="4709160"/>
            <a:ext cx="2857500" cy="777240"/>
          </a:xfrm>
          <a:prstGeom prst="rect">
            <a:avLst/>
          </a:prstGeom>
          <a:noFill/>
          <a:ln/>
        </p:spPr>
        <p:txBody>
          <a:bodyPr wrap="square" lIns="0" tIns="0" rIns="0" bIns="0" rtlCol="0" anchor="ctr"/>
          <a:lstStyle/>
          <a:p>
            <a:pPr marL="0" indent="0" algn="ctr">
              <a:buNone/>
            </a:pPr>
            <a:r>
              <a:rPr lang="en-US" sz="1600" b="1" dirty="0">
                <a:latin typeface="Calibri" pitchFamily="34" charset="0"/>
                <a:ea typeface="Calibri" pitchFamily="34" charset="-122"/>
                <a:cs typeface="Calibri" pitchFamily="34" charset="-120"/>
              </a:rPr>
              <a:t>Costs, revenues, timeline, returns</a:t>
            </a:r>
            <a:endParaRPr lang="en-US" sz="1600" b="1" dirty="0"/>
          </a:p>
        </p:txBody>
      </p:sp>
      <p:sp>
        <p:nvSpPr>
          <p:cNvPr id="14" name="Shape 12"/>
          <p:cNvSpPr/>
          <p:nvPr/>
        </p:nvSpPr>
        <p:spPr>
          <a:xfrm>
            <a:off x="5577840" y="3154680"/>
            <a:ext cx="1005840" cy="1005840"/>
          </a:xfrm>
          <a:prstGeom prst="ellipse">
            <a:avLst/>
          </a:prstGeom>
          <a:solidFill>
            <a:srgbClr val="0A1628"/>
          </a:solidFill>
          <a:ln w="25400">
            <a:solidFill>
              <a:srgbClr val="C9952D"/>
            </a:solidFill>
            <a:prstDash val="solid"/>
          </a:ln>
        </p:spPr>
      </p:sp>
      <p:sp>
        <p:nvSpPr>
          <p:cNvPr id="15" name="Text 13"/>
          <p:cNvSpPr/>
          <p:nvPr/>
        </p:nvSpPr>
        <p:spPr>
          <a:xfrm>
            <a:off x="5577840" y="3154680"/>
            <a:ext cx="1005840" cy="1005840"/>
          </a:xfrm>
          <a:prstGeom prst="rect">
            <a:avLst/>
          </a:prstGeom>
          <a:noFill/>
          <a:ln/>
        </p:spPr>
        <p:txBody>
          <a:bodyPr wrap="square" lIns="0" tIns="0" rIns="0" bIns="0" rtlCol="0" anchor="ctr"/>
          <a:lstStyle/>
          <a:p>
            <a:pPr marL="0" indent="0" algn="ctr">
              <a:buNone/>
            </a:pPr>
            <a:r>
              <a:rPr lang="en-US" sz="2200" b="1" dirty="0">
                <a:solidFill>
                  <a:srgbClr val="F4C95D"/>
                </a:solidFill>
                <a:latin typeface="Georgia" pitchFamily="34" charset="0"/>
                <a:ea typeface="Georgia" pitchFamily="34" charset="-122"/>
                <a:cs typeface="Georgia" pitchFamily="34" charset="-120"/>
              </a:rPr>
              <a:t>03</a:t>
            </a:r>
            <a:endParaRPr lang="en-US" sz="2200" dirty="0"/>
          </a:p>
        </p:txBody>
      </p:sp>
      <p:sp>
        <p:nvSpPr>
          <p:cNvPr id="16" name="Text 14"/>
          <p:cNvSpPr/>
          <p:nvPr/>
        </p:nvSpPr>
        <p:spPr>
          <a:xfrm>
            <a:off x="5029200" y="2194560"/>
            <a:ext cx="2103120" cy="365760"/>
          </a:xfrm>
          <a:prstGeom prst="rect">
            <a:avLst/>
          </a:prstGeom>
          <a:noFill/>
          <a:ln/>
        </p:spPr>
        <p:txBody>
          <a:bodyPr wrap="square" lIns="0" tIns="0" rIns="0" bIns="0" rtlCol="0" anchor="ctr"/>
          <a:lstStyle/>
          <a:p>
            <a:pPr marL="0" indent="0" algn="ctr">
              <a:buNone/>
            </a:pPr>
            <a:r>
              <a:rPr lang="en-US" sz="2000" b="1" dirty="0">
                <a:solidFill>
                  <a:srgbClr val="C00000"/>
                </a:solidFill>
                <a:latin typeface="Georgia" pitchFamily="34" charset="0"/>
                <a:ea typeface="Georgia" pitchFamily="34" charset="-122"/>
                <a:cs typeface="Georgia" pitchFamily="34" charset="-120"/>
              </a:rPr>
              <a:t>Capital Raise</a:t>
            </a:r>
            <a:endParaRPr lang="en-US" sz="2000" dirty="0">
              <a:solidFill>
                <a:srgbClr val="C00000"/>
              </a:solidFill>
            </a:endParaRPr>
          </a:p>
        </p:txBody>
      </p:sp>
      <p:sp>
        <p:nvSpPr>
          <p:cNvPr id="17" name="Text 15"/>
          <p:cNvSpPr/>
          <p:nvPr/>
        </p:nvSpPr>
        <p:spPr>
          <a:xfrm>
            <a:off x="4854233" y="2514600"/>
            <a:ext cx="2610436" cy="777240"/>
          </a:xfrm>
          <a:prstGeom prst="rect">
            <a:avLst/>
          </a:prstGeom>
          <a:noFill/>
          <a:ln/>
        </p:spPr>
        <p:txBody>
          <a:bodyPr wrap="square" lIns="0" tIns="0" rIns="0" bIns="0" rtlCol="0" anchor="ctr"/>
          <a:lstStyle/>
          <a:p>
            <a:pPr marL="0" indent="0" algn="ctr">
              <a:buNone/>
            </a:pPr>
            <a:r>
              <a:rPr lang="en-US" sz="1600" b="1" dirty="0">
                <a:latin typeface="Calibri" pitchFamily="34" charset="0"/>
                <a:ea typeface="Calibri" pitchFamily="34" charset="-122"/>
                <a:cs typeface="Calibri" pitchFamily="34" charset="-120"/>
              </a:rPr>
              <a:t>Construction loan + JV equity</a:t>
            </a:r>
            <a:endParaRPr lang="en-US" sz="1600" b="1" dirty="0"/>
          </a:p>
        </p:txBody>
      </p:sp>
      <p:sp>
        <p:nvSpPr>
          <p:cNvPr id="18" name="Shape 16"/>
          <p:cNvSpPr/>
          <p:nvPr/>
        </p:nvSpPr>
        <p:spPr>
          <a:xfrm>
            <a:off x="7790688" y="3154680"/>
            <a:ext cx="1005840" cy="1005840"/>
          </a:xfrm>
          <a:prstGeom prst="ellipse">
            <a:avLst/>
          </a:prstGeom>
          <a:solidFill>
            <a:srgbClr val="0A1628"/>
          </a:solidFill>
          <a:ln w="25400">
            <a:solidFill>
              <a:srgbClr val="C9952D"/>
            </a:solidFill>
            <a:prstDash val="solid"/>
          </a:ln>
        </p:spPr>
      </p:sp>
      <p:sp>
        <p:nvSpPr>
          <p:cNvPr id="19" name="Text 17"/>
          <p:cNvSpPr/>
          <p:nvPr/>
        </p:nvSpPr>
        <p:spPr>
          <a:xfrm>
            <a:off x="7790688" y="3154680"/>
            <a:ext cx="1005840" cy="1005840"/>
          </a:xfrm>
          <a:prstGeom prst="rect">
            <a:avLst/>
          </a:prstGeom>
          <a:noFill/>
          <a:ln/>
        </p:spPr>
        <p:txBody>
          <a:bodyPr wrap="square" lIns="0" tIns="0" rIns="0" bIns="0" rtlCol="0" anchor="ctr"/>
          <a:lstStyle/>
          <a:p>
            <a:pPr marL="0" indent="0" algn="ctr">
              <a:buNone/>
            </a:pPr>
            <a:r>
              <a:rPr lang="en-US" sz="2200" b="1" dirty="0">
                <a:solidFill>
                  <a:srgbClr val="F4C95D"/>
                </a:solidFill>
                <a:latin typeface="Georgia" pitchFamily="34" charset="0"/>
                <a:ea typeface="Georgia" pitchFamily="34" charset="-122"/>
                <a:cs typeface="Georgia" pitchFamily="34" charset="-120"/>
              </a:rPr>
              <a:t>04</a:t>
            </a:r>
            <a:endParaRPr lang="en-US" sz="2200" dirty="0"/>
          </a:p>
        </p:txBody>
      </p:sp>
      <p:sp>
        <p:nvSpPr>
          <p:cNvPr id="20" name="Text 18"/>
          <p:cNvSpPr/>
          <p:nvPr/>
        </p:nvSpPr>
        <p:spPr>
          <a:xfrm>
            <a:off x="7242048" y="4343400"/>
            <a:ext cx="2103120" cy="365760"/>
          </a:xfrm>
          <a:prstGeom prst="rect">
            <a:avLst/>
          </a:prstGeom>
          <a:noFill/>
          <a:ln/>
        </p:spPr>
        <p:txBody>
          <a:bodyPr wrap="square" lIns="0" tIns="0" rIns="0" bIns="0" rtlCol="0" anchor="ctr"/>
          <a:lstStyle/>
          <a:p>
            <a:pPr marL="0" indent="0" algn="ctr">
              <a:buNone/>
            </a:pPr>
            <a:r>
              <a:rPr lang="en-US" sz="2000" b="1" dirty="0">
                <a:solidFill>
                  <a:srgbClr val="C00000"/>
                </a:solidFill>
                <a:latin typeface="Georgia" pitchFamily="34" charset="0"/>
                <a:ea typeface="Georgia" pitchFamily="34" charset="-122"/>
                <a:cs typeface="Georgia" pitchFamily="34" charset="-120"/>
              </a:rPr>
              <a:t>Build &amp; Lease</a:t>
            </a:r>
            <a:endParaRPr lang="en-US" sz="2000" dirty="0">
              <a:solidFill>
                <a:srgbClr val="C00000"/>
              </a:solidFill>
            </a:endParaRPr>
          </a:p>
        </p:txBody>
      </p:sp>
      <p:sp>
        <p:nvSpPr>
          <p:cNvPr id="21" name="Text 19"/>
          <p:cNvSpPr/>
          <p:nvPr/>
        </p:nvSpPr>
        <p:spPr>
          <a:xfrm>
            <a:off x="7242047" y="4709160"/>
            <a:ext cx="2992199" cy="777240"/>
          </a:xfrm>
          <a:prstGeom prst="rect">
            <a:avLst/>
          </a:prstGeom>
          <a:noFill/>
          <a:ln/>
        </p:spPr>
        <p:txBody>
          <a:bodyPr wrap="square" lIns="0" tIns="0" rIns="0" bIns="0" rtlCol="0" anchor="ctr"/>
          <a:lstStyle/>
          <a:p>
            <a:pPr marL="0" indent="0" algn="ctr">
              <a:buNone/>
            </a:pPr>
            <a:r>
              <a:rPr lang="en-US" sz="1600" b="1" dirty="0">
                <a:latin typeface="Calibri" pitchFamily="34" charset="0"/>
                <a:ea typeface="Calibri" pitchFamily="34" charset="-122"/>
                <a:cs typeface="Calibri" pitchFamily="34" charset="-120"/>
              </a:rPr>
              <a:t>Manage cost overruns, pre-leasing</a:t>
            </a:r>
            <a:endParaRPr lang="en-US" sz="1600" b="1" dirty="0"/>
          </a:p>
        </p:txBody>
      </p:sp>
      <p:sp>
        <p:nvSpPr>
          <p:cNvPr id="22" name="Shape 20"/>
          <p:cNvSpPr/>
          <p:nvPr/>
        </p:nvSpPr>
        <p:spPr>
          <a:xfrm>
            <a:off x="10003536" y="3154680"/>
            <a:ext cx="1005840" cy="1005840"/>
          </a:xfrm>
          <a:prstGeom prst="ellipse">
            <a:avLst/>
          </a:prstGeom>
          <a:solidFill>
            <a:srgbClr val="0A1628"/>
          </a:solidFill>
          <a:ln w="25400">
            <a:solidFill>
              <a:srgbClr val="C9952D"/>
            </a:solidFill>
            <a:prstDash val="solid"/>
          </a:ln>
        </p:spPr>
      </p:sp>
      <p:sp>
        <p:nvSpPr>
          <p:cNvPr id="23" name="Text 21"/>
          <p:cNvSpPr/>
          <p:nvPr/>
        </p:nvSpPr>
        <p:spPr>
          <a:xfrm>
            <a:off x="10003536" y="3154680"/>
            <a:ext cx="1005840" cy="1005840"/>
          </a:xfrm>
          <a:prstGeom prst="rect">
            <a:avLst/>
          </a:prstGeom>
          <a:noFill/>
          <a:ln/>
        </p:spPr>
        <p:txBody>
          <a:bodyPr wrap="square" lIns="0" tIns="0" rIns="0" bIns="0" rtlCol="0" anchor="ctr"/>
          <a:lstStyle/>
          <a:p>
            <a:pPr marL="0" indent="0" algn="ctr">
              <a:buNone/>
            </a:pPr>
            <a:r>
              <a:rPr lang="en-US" sz="2200" b="1" dirty="0">
                <a:solidFill>
                  <a:srgbClr val="F4C95D"/>
                </a:solidFill>
                <a:latin typeface="Georgia" pitchFamily="34" charset="0"/>
                <a:ea typeface="Georgia" pitchFamily="34" charset="-122"/>
                <a:cs typeface="Georgia" pitchFamily="34" charset="-120"/>
              </a:rPr>
              <a:t>05</a:t>
            </a:r>
            <a:endParaRPr lang="en-US" sz="2200" dirty="0"/>
          </a:p>
        </p:txBody>
      </p:sp>
      <p:sp>
        <p:nvSpPr>
          <p:cNvPr id="24" name="Text 22"/>
          <p:cNvSpPr/>
          <p:nvPr/>
        </p:nvSpPr>
        <p:spPr>
          <a:xfrm>
            <a:off x="9454896" y="2194560"/>
            <a:ext cx="2103120" cy="365760"/>
          </a:xfrm>
          <a:prstGeom prst="rect">
            <a:avLst/>
          </a:prstGeom>
          <a:noFill/>
          <a:ln/>
        </p:spPr>
        <p:txBody>
          <a:bodyPr wrap="square" lIns="0" tIns="0" rIns="0" bIns="0" rtlCol="0" anchor="ctr"/>
          <a:lstStyle/>
          <a:p>
            <a:pPr marL="0" indent="0" algn="ctr">
              <a:buNone/>
            </a:pPr>
            <a:r>
              <a:rPr lang="en-US" sz="2000" b="1" dirty="0">
                <a:solidFill>
                  <a:srgbClr val="C00000"/>
                </a:solidFill>
                <a:latin typeface="Georgia" pitchFamily="34" charset="0"/>
                <a:ea typeface="Georgia" pitchFamily="34" charset="-122"/>
                <a:cs typeface="Georgia" pitchFamily="34" charset="-120"/>
              </a:rPr>
              <a:t>Stabilise / Exit</a:t>
            </a:r>
            <a:endParaRPr lang="en-US" sz="2000" dirty="0">
              <a:solidFill>
                <a:srgbClr val="C00000"/>
              </a:solidFill>
            </a:endParaRPr>
          </a:p>
        </p:txBody>
      </p:sp>
      <p:sp>
        <p:nvSpPr>
          <p:cNvPr id="25" name="Text 23"/>
          <p:cNvSpPr/>
          <p:nvPr/>
        </p:nvSpPr>
        <p:spPr>
          <a:xfrm>
            <a:off x="9454896" y="2560320"/>
            <a:ext cx="2103120" cy="777240"/>
          </a:xfrm>
          <a:prstGeom prst="rect">
            <a:avLst/>
          </a:prstGeom>
          <a:noFill/>
          <a:ln/>
        </p:spPr>
        <p:txBody>
          <a:bodyPr wrap="square" lIns="0" tIns="0" rIns="0" bIns="0" rtlCol="0" anchor="ctr"/>
          <a:lstStyle/>
          <a:p>
            <a:pPr marL="0" indent="0" algn="ctr">
              <a:buNone/>
            </a:pPr>
            <a:r>
              <a:rPr lang="en-US" sz="1600" b="1" dirty="0">
                <a:latin typeface="Calibri" pitchFamily="34" charset="0"/>
                <a:ea typeface="Calibri" pitchFamily="34" charset="-122"/>
                <a:cs typeface="Calibri" pitchFamily="34" charset="-120"/>
              </a:rPr>
              <a:t>Refinance, hold, or sell</a:t>
            </a:r>
            <a:endParaRPr lang="en-US" sz="1600" b="1" dirty="0"/>
          </a:p>
        </p:txBody>
      </p:sp>
      <p:sp>
        <p:nvSpPr>
          <p:cNvPr id="28" name="Shape 26"/>
          <p:cNvSpPr/>
          <p:nvPr/>
        </p:nvSpPr>
        <p:spPr>
          <a:xfrm>
            <a:off x="457200" y="6537960"/>
            <a:ext cx="365760" cy="22860"/>
          </a:xfrm>
          <a:prstGeom prst="rect">
            <a:avLst/>
          </a:prstGeom>
          <a:solidFill>
            <a:srgbClr val="C9952D"/>
          </a:solidFill>
          <a:ln w="12700">
            <a:solidFill>
              <a:srgbClr val="C9952D"/>
            </a:solidFill>
            <a:prstDash val="solid"/>
          </a:ln>
        </p:spPr>
      </p:sp>
      <p:sp>
        <p:nvSpPr>
          <p:cNvPr id="30" name="Text 28"/>
          <p:cNvSpPr/>
          <p:nvPr/>
        </p:nvSpPr>
        <p:spPr>
          <a:xfrm>
            <a:off x="10789920" y="6446520"/>
            <a:ext cx="914400" cy="274320"/>
          </a:xfrm>
          <a:prstGeom prst="rect">
            <a:avLst/>
          </a:prstGeom>
          <a:noFill/>
          <a:ln/>
        </p:spPr>
        <p:txBody>
          <a:bodyPr wrap="square" rtlCol="0" anchor="ctr"/>
          <a:lstStyle/>
          <a:p>
            <a:pPr marL="0" indent="0" algn="r">
              <a:buNone/>
            </a:pPr>
            <a:r>
              <a:rPr lang="en-US" sz="900" dirty="0">
                <a:solidFill>
                  <a:srgbClr val="5C6471"/>
                </a:solidFill>
                <a:latin typeface="Calibri" pitchFamily="34" charset="0"/>
                <a:ea typeface="Calibri" pitchFamily="34" charset="-122"/>
                <a:cs typeface="Calibri" pitchFamily="34" charset="-120"/>
              </a:rPr>
              <a:t>16 / 20</a:t>
            </a:r>
            <a:endParaRPr lang="en-US" sz="900" dirty="0"/>
          </a:p>
        </p:txBody>
      </p:sp>
      <p:sp>
        <p:nvSpPr>
          <p:cNvPr id="32" name="TextBox 31"/>
          <p:cNvSpPr txBox="1"/>
          <p:nvPr/>
        </p:nvSpPr>
        <p:spPr>
          <a:xfrm>
            <a:off x="249403" y="6010394"/>
            <a:ext cx="5216525" cy="307777"/>
          </a:xfrm>
          <a:prstGeom prst="rect">
            <a:avLst/>
          </a:prstGeom>
          <a:noFill/>
        </p:spPr>
        <p:txBody>
          <a:bodyPr wrap="square" rtlCol="0">
            <a:spAutoFit/>
          </a:bodyPr>
          <a:lstStyle/>
          <a:p>
            <a:r>
              <a:rPr lang="en-US" sz="1400" b="1" dirty="0">
                <a:latin typeface="Alexandria" charset="0"/>
                <a:cs typeface="Alexandria" charset="0"/>
              </a:rPr>
              <a:t>Prepared by Dr. </a:t>
            </a:r>
            <a:r>
              <a:rPr lang="en-US" sz="1400" b="1" dirty="0" err="1" smtClean="0">
                <a:latin typeface="Alexandria" charset="0"/>
                <a:cs typeface="Alexandria" charset="0"/>
              </a:rPr>
              <a:t>Emad</a:t>
            </a:r>
            <a:r>
              <a:rPr lang="en-US" sz="1400" b="1" dirty="0" smtClean="0">
                <a:latin typeface="Alexandria" charset="0"/>
                <a:cs typeface="Alexandria" charset="0"/>
              </a:rPr>
              <a:t> </a:t>
            </a:r>
            <a:r>
              <a:rPr lang="en-US" sz="1400" b="1" dirty="0" err="1" smtClean="0">
                <a:latin typeface="Alexandria" charset="0"/>
                <a:cs typeface="Alexandria" charset="0"/>
              </a:rPr>
              <a:t>Zaher</a:t>
            </a:r>
            <a:endParaRPr lang="en-US" sz="1400" b="1" dirty="0" smtClean="0">
              <a:latin typeface="Alexandria" charset="0"/>
              <a:cs typeface="Alexandria" charset="0"/>
            </a:endParaRP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name="Slide 17">
    <p:bg>
      <p:bgPr>
        <a:solidFill>
          <a:srgbClr val="FAFAF7"/>
        </a:solidFill>
        <a:effectLst/>
      </p:bgPr>
    </p:bg>
    <p:spTree>
      <p:nvGrpSpPr>
        <p:cNvPr id="1" name=""/>
        <p:cNvGrpSpPr/>
        <p:nvPr/>
      </p:nvGrpSpPr>
      <p:grpSpPr>
        <a:xfrm>
          <a:off x="0" y="0"/>
          <a:ext cx="0" cy="0"/>
          <a:chOff x="0" y="0"/>
          <a:chExt cx="0" cy="0"/>
        </a:xfrm>
      </p:grpSpPr>
      <p:pic>
        <p:nvPicPr>
          <p:cNvPr id="28" name="Picture 27"/>
          <p:cNvPicPr>
            <a:picLocks noChangeAspect="1"/>
          </p:cNvPicPr>
          <p:nvPr/>
        </p:nvPicPr>
        <p:blipFill>
          <a:blip r:embed="rId3"/>
          <a:stretch>
            <a:fillRect/>
          </a:stretch>
        </p:blipFill>
        <p:spPr>
          <a:xfrm>
            <a:off x="0" y="0"/>
            <a:ext cx="12192000" cy="6858000"/>
          </a:xfrm>
          <a:prstGeom prst="rect">
            <a:avLst/>
          </a:prstGeom>
        </p:spPr>
      </p:pic>
      <p:sp>
        <p:nvSpPr>
          <p:cNvPr id="2" name="Text 0"/>
          <p:cNvSpPr/>
          <p:nvPr/>
        </p:nvSpPr>
        <p:spPr>
          <a:xfrm>
            <a:off x="548640" y="348175"/>
            <a:ext cx="7315200" cy="274320"/>
          </a:xfrm>
          <a:prstGeom prst="rect">
            <a:avLst/>
          </a:prstGeom>
          <a:noFill/>
          <a:ln/>
        </p:spPr>
        <p:txBody>
          <a:bodyPr wrap="square" lIns="0" tIns="0" rIns="0" bIns="0" rtlCol="0" anchor="ctr"/>
          <a:lstStyle/>
          <a:p>
            <a:pPr marL="0" indent="0">
              <a:buNone/>
            </a:pPr>
            <a:r>
              <a:rPr lang="en-US" sz="2400" b="1" kern="0" spc="400" dirty="0">
                <a:solidFill>
                  <a:srgbClr val="0070C0"/>
                </a:solidFill>
                <a:latin typeface="Calibri" pitchFamily="34" charset="0"/>
                <a:ea typeface="Calibri" pitchFamily="34" charset="-122"/>
                <a:cs typeface="Calibri" pitchFamily="34" charset="-120"/>
              </a:rPr>
              <a:t>MODULE </a:t>
            </a:r>
            <a:r>
              <a:rPr lang="en-US" sz="2400" b="1" kern="0" spc="400" dirty="0" smtClean="0">
                <a:solidFill>
                  <a:srgbClr val="0070C0"/>
                </a:solidFill>
                <a:latin typeface="Calibri" pitchFamily="34" charset="0"/>
                <a:ea typeface="Calibri" pitchFamily="34" charset="-122"/>
                <a:cs typeface="Calibri" pitchFamily="34" charset="-120"/>
              </a:rPr>
              <a:t>10</a:t>
            </a:r>
            <a:endParaRPr lang="en-US" sz="2400" dirty="0">
              <a:solidFill>
                <a:srgbClr val="0070C0"/>
              </a:solidFill>
            </a:endParaRPr>
          </a:p>
        </p:txBody>
      </p:sp>
      <p:sp>
        <p:nvSpPr>
          <p:cNvPr id="3" name="Text 1"/>
          <p:cNvSpPr/>
          <p:nvPr/>
        </p:nvSpPr>
        <p:spPr>
          <a:xfrm>
            <a:off x="548640" y="640080"/>
            <a:ext cx="11064240" cy="640080"/>
          </a:xfrm>
          <a:prstGeom prst="rect">
            <a:avLst/>
          </a:prstGeom>
          <a:noFill/>
          <a:ln/>
        </p:spPr>
        <p:txBody>
          <a:bodyPr wrap="square" lIns="0" tIns="0" rIns="0" bIns="0" rtlCol="0" anchor="ctr"/>
          <a:lstStyle/>
          <a:p>
            <a:pPr marL="0" indent="0">
              <a:buNone/>
            </a:pPr>
            <a:r>
              <a:rPr lang="en-US" sz="3000" b="1" dirty="0">
                <a:solidFill>
                  <a:srgbClr val="0A1628"/>
                </a:solidFill>
                <a:latin typeface="Georgia" pitchFamily="34" charset="0"/>
                <a:ea typeface="Georgia" pitchFamily="34" charset="-122"/>
                <a:cs typeface="Georgia" pitchFamily="34" charset="-120"/>
              </a:rPr>
              <a:t>REITs &amp; Real Estate Securitization</a:t>
            </a:r>
            <a:endParaRPr lang="en-US" sz="3000" dirty="0"/>
          </a:p>
        </p:txBody>
      </p:sp>
      <p:sp>
        <p:nvSpPr>
          <p:cNvPr id="4" name="Shape 2"/>
          <p:cNvSpPr/>
          <p:nvPr/>
        </p:nvSpPr>
        <p:spPr>
          <a:xfrm>
            <a:off x="548640" y="1325880"/>
            <a:ext cx="548640" cy="36576"/>
          </a:xfrm>
          <a:prstGeom prst="rect">
            <a:avLst/>
          </a:prstGeom>
          <a:solidFill>
            <a:srgbClr val="C9952D"/>
          </a:solidFill>
          <a:ln w="12700">
            <a:solidFill>
              <a:srgbClr val="C9952D"/>
            </a:solidFill>
            <a:prstDash val="solid"/>
          </a:ln>
        </p:spPr>
      </p:sp>
      <p:sp>
        <p:nvSpPr>
          <p:cNvPr id="5" name="Shape 3"/>
          <p:cNvSpPr/>
          <p:nvPr/>
        </p:nvSpPr>
        <p:spPr>
          <a:xfrm>
            <a:off x="548640" y="1783080"/>
            <a:ext cx="2651760" cy="1554480"/>
          </a:xfrm>
          <a:prstGeom prst="rect">
            <a:avLst/>
          </a:prstGeom>
          <a:solidFill>
            <a:srgbClr val="FFFFFF"/>
          </a:solidFill>
          <a:ln w="12700">
            <a:solidFill>
              <a:srgbClr val="E0DCC8"/>
            </a:solidFill>
            <a:prstDash val="solid"/>
          </a:ln>
        </p:spPr>
      </p:sp>
      <p:sp>
        <p:nvSpPr>
          <p:cNvPr id="6" name="Shape 4"/>
          <p:cNvSpPr/>
          <p:nvPr/>
        </p:nvSpPr>
        <p:spPr>
          <a:xfrm>
            <a:off x="548640" y="3282696"/>
            <a:ext cx="2651760" cy="54864"/>
          </a:xfrm>
          <a:prstGeom prst="rect">
            <a:avLst/>
          </a:prstGeom>
          <a:solidFill>
            <a:srgbClr val="C9952D"/>
          </a:solidFill>
          <a:ln w="12700">
            <a:solidFill>
              <a:srgbClr val="C9952D"/>
            </a:solidFill>
            <a:prstDash val="solid"/>
          </a:ln>
        </p:spPr>
      </p:sp>
      <p:sp>
        <p:nvSpPr>
          <p:cNvPr id="7" name="Text 5"/>
          <p:cNvSpPr/>
          <p:nvPr/>
        </p:nvSpPr>
        <p:spPr>
          <a:xfrm>
            <a:off x="731520" y="1965960"/>
            <a:ext cx="2377440" cy="731520"/>
          </a:xfrm>
          <a:prstGeom prst="rect">
            <a:avLst/>
          </a:prstGeom>
          <a:noFill/>
          <a:ln/>
        </p:spPr>
        <p:txBody>
          <a:bodyPr wrap="square" lIns="0" tIns="0" rIns="0" bIns="0" rtlCol="0" anchor="ctr"/>
          <a:lstStyle/>
          <a:p>
            <a:pPr marL="0" indent="0" algn="ctr">
              <a:buNone/>
            </a:pPr>
            <a:r>
              <a:rPr lang="en-US" sz="3000" b="1" dirty="0">
                <a:solidFill>
                  <a:srgbClr val="0A1628"/>
                </a:solidFill>
                <a:latin typeface="Georgia" pitchFamily="34" charset="0"/>
                <a:ea typeface="Georgia" pitchFamily="34" charset="-122"/>
                <a:cs typeface="Georgia" pitchFamily="34" charset="-120"/>
              </a:rPr>
              <a:t>1,021</a:t>
            </a:r>
            <a:endParaRPr lang="en-US" sz="3000" dirty="0"/>
          </a:p>
        </p:txBody>
      </p:sp>
      <p:sp>
        <p:nvSpPr>
          <p:cNvPr id="8" name="Text 6"/>
          <p:cNvSpPr/>
          <p:nvPr/>
        </p:nvSpPr>
        <p:spPr>
          <a:xfrm>
            <a:off x="731520" y="2743200"/>
            <a:ext cx="2377440" cy="548640"/>
          </a:xfrm>
          <a:prstGeom prst="rect">
            <a:avLst/>
          </a:prstGeom>
          <a:noFill/>
          <a:ln/>
        </p:spPr>
        <p:txBody>
          <a:bodyPr wrap="square" lIns="0" tIns="0" rIns="0" bIns="0" rtlCol="0" anchor="ctr"/>
          <a:lstStyle/>
          <a:p>
            <a:pPr marL="0" indent="0" algn="ctr">
              <a:buNone/>
            </a:pPr>
            <a:r>
              <a:rPr lang="en-US" sz="1400" b="1" dirty="0">
                <a:latin typeface="Calibri" pitchFamily="34" charset="0"/>
                <a:ea typeface="Calibri" pitchFamily="34" charset="-122"/>
                <a:cs typeface="Calibri" pitchFamily="34" charset="-120"/>
              </a:rPr>
              <a:t>Listed REITs worldwide (Nareit, 2024)</a:t>
            </a:r>
            <a:endParaRPr lang="en-US" sz="1400" b="1" dirty="0"/>
          </a:p>
        </p:txBody>
      </p:sp>
      <p:sp>
        <p:nvSpPr>
          <p:cNvPr id="9" name="Shape 7"/>
          <p:cNvSpPr/>
          <p:nvPr/>
        </p:nvSpPr>
        <p:spPr>
          <a:xfrm>
            <a:off x="3383280" y="1783080"/>
            <a:ext cx="2651760" cy="1554480"/>
          </a:xfrm>
          <a:prstGeom prst="rect">
            <a:avLst/>
          </a:prstGeom>
          <a:solidFill>
            <a:srgbClr val="FFFFFF"/>
          </a:solidFill>
          <a:ln w="12700">
            <a:solidFill>
              <a:srgbClr val="E0DCC8"/>
            </a:solidFill>
            <a:prstDash val="solid"/>
          </a:ln>
        </p:spPr>
      </p:sp>
      <p:sp>
        <p:nvSpPr>
          <p:cNvPr id="10" name="Shape 8"/>
          <p:cNvSpPr/>
          <p:nvPr/>
        </p:nvSpPr>
        <p:spPr>
          <a:xfrm>
            <a:off x="3383280" y="3282696"/>
            <a:ext cx="2651760" cy="54864"/>
          </a:xfrm>
          <a:prstGeom prst="rect">
            <a:avLst/>
          </a:prstGeom>
          <a:solidFill>
            <a:srgbClr val="C9952D"/>
          </a:solidFill>
          <a:ln w="12700">
            <a:solidFill>
              <a:srgbClr val="C9952D"/>
            </a:solidFill>
            <a:prstDash val="solid"/>
          </a:ln>
        </p:spPr>
      </p:sp>
      <p:sp>
        <p:nvSpPr>
          <p:cNvPr id="11" name="Text 9"/>
          <p:cNvSpPr/>
          <p:nvPr/>
        </p:nvSpPr>
        <p:spPr>
          <a:xfrm>
            <a:off x="3566160" y="1965960"/>
            <a:ext cx="2377440" cy="731520"/>
          </a:xfrm>
          <a:prstGeom prst="rect">
            <a:avLst/>
          </a:prstGeom>
          <a:noFill/>
          <a:ln/>
        </p:spPr>
        <p:txBody>
          <a:bodyPr wrap="square" lIns="0" tIns="0" rIns="0" bIns="0" rtlCol="0" anchor="ctr"/>
          <a:lstStyle/>
          <a:p>
            <a:pPr marL="0" indent="0" algn="ctr">
              <a:buNone/>
            </a:pPr>
            <a:r>
              <a:rPr lang="en-US" sz="3000" b="1" dirty="0">
                <a:solidFill>
                  <a:srgbClr val="0A1628"/>
                </a:solidFill>
                <a:latin typeface="Georgia" pitchFamily="34" charset="0"/>
                <a:ea typeface="Georgia" pitchFamily="34" charset="-122"/>
                <a:cs typeface="Georgia" pitchFamily="34" charset="-120"/>
              </a:rPr>
              <a:t>$2.04 T</a:t>
            </a:r>
            <a:endParaRPr lang="en-US" sz="3000" dirty="0"/>
          </a:p>
        </p:txBody>
      </p:sp>
      <p:sp>
        <p:nvSpPr>
          <p:cNvPr id="12" name="Text 10"/>
          <p:cNvSpPr/>
          <p:nvPr/>
        </p:nvSpPr>
        <p:spPr>
          <a:xfrm>
            <a:off x="3566160" y="2743200"/>
            <a:ext cx="2377440" cy="548640"/>
          </a:xfrm>
          <a:prstGeom prst="rect">
            <a:avLst/>
          </a:prstGeom>
          <a:noFill/>
          <a:ln/>
        </p:spPr>
        <p:txBody>
          <a:bodyPr wrap="square" lIns="0" tIns="0" rIns="0" bIns="0" rtlCol="0" anchor="ctr"/>
          <a:lstStyle/>
          <a:p>
            <a:pPr marL="0" indent="0" algn="ctr">
              <a:buNone/>
            </a:pPr>
            <a:r>
              <a:rPr lang="en-US" sz="1400" b="1" dirty="0">
                <a:latin typeface="Calibri" pitchFamily="34" charset="0"/>
                <a:ea typeface="Calibri" pitchFamily="34" charset="-122"/>
                <a:cs typeface="Calibri" pitchFamily="34" charset="-120"/>
              </a:rPr>
              <a:t>Combined REIT equity market cap</a:t>
            </a:r>
            <a:endParaRPr lang="en-US" sz="1400" b="1" dirty="0"/>
          </a:p>
        </p:txBody>
      </p:sp>
      <p:sp>
        <p:nvSpPr>
          <p:cNvPr id="13" name="Shape 11"/>
          <p:cNvSpPr/>
          <p:nvPr/>
        </p:nvSpPr>
        <p:spPr>
          <a:xfrm>
            <a:off x="6217920" y="1783080"/>
            <a:ext cx="2651760" cy="1554480"/>
          </a:xfrm>
          <a:prstGeom prst="rect">
            <a:avLst/>
          </a:prstGeom>
          <a:solidFill>
            <a:srgbClr val="FFFFFF"/>
          </a:solidFill>
          <a:ln w="12700">
            <a:solidFill>
              <a:srgbClr val="E0DCC8"/>
            </a:solidFill>
            <a:prstDash val="solid"/>
          </a:ln>
        </p:spPr>
      </p:sp>
      <p:sp>
        <p:nvSpPr>
          <p:cNvPr id="14" name="Shape 12"/>
          <p:cNvSpPr/>
          <p:nvPr/>
        </p:nvSpPr>
        <p:spPr>
          <a:xfrm>
            <a:off x="6217920" y="3282696"/>
            <a:ext cx="2651760" cy="54864"/>
          </a:xfrm>
          <a:prstGeom prst="rect">
            <a:avLst/>
          </a:prstGeom>
          <a:solidFill>
            <a:srgbClr val="C9952D"/>
          </a:solidFill>
          <a:ln w="12700">
            <a:solidFill>
              <a:srgbClr val="C9952D"/>
            </a:solidFill>
            <a:prstDash val="solid"/>
          </a:ln>
        </p:spPr>
      </p:sp>
      <p:sp>
        <p:nvSpPr>
          <p:cNvPr id="15" name="Text 13"/>
          <p:cNvSpPr/>
          <p:nvPr/>
        </p:nvSpPr>
        <p:spPr>
          <a:xfrm>
            <a:off x="6400800" y="1965960"/>
            <a:ext cx="2377440" cy="731520"/>
          </a:xfrm>
          <a:prstGeom prst="rect">
            <a:avLst/>
          </a:prstGeom>
          <a:noFill/>
          <a:ln/>
        </p:spPr>
        <p:txBody>
          <a:bodyPr wrap="square" lIns="0" tIns="0" rIns="0" bIns="0" rtlCol="0" anchor="ctr"/>
          <a:lstStyle/>
          <a:p>
            <a:pPr marL="0" indent="0" algn="ctr">
              <a:buNone/>
            </a:pPr>
            <a:r>
              <a:rPr lang="en-US" sz="3000" b="1" dirty="0">
                <a:solidFill>
                  <a:srgbClr val="0A1628"/>
                </a:solidFill>
                <a:latin typeface="Georgia" pitchFamily="34" charset="0"/>
                <a:ea typeface="Georgia" pitchFamily="34" charset="-122"/>
                <a:cs typeface="Georgia" pitchFamily="34" charset="-120"/>
              </a:rPr>
              <a:t>40+</a:t>
            </a:r>
            <a:endParaRPr lang="en-US" sz="3000" dirty="0"/>
          </a:p>
        </p:txBody>
      </p:sp>
      <p:sp>
        <p:nvSpPr>
          <p:cNvPr id="16" name="Text 14"/>
          <p:cNvSpPr/>
          <p:nvPr/>
        </p:nvSpPr>
        <p:spPr>
          <a:xfrm>
            <a:off x="6400800" y="2743200"/>
            <a:ext cx="2377440" cy="548640"/>
          </a:xfrm>
          <a:prstGeom prst="rect">
            <a:avLst/>
          </a:prstGeom>
          <a:noFill/>
          <a:ln/>
        </p:spPr>
        <p:txBody>
          <a:bodyPr wrap="square" lIns="0" tIns="0" rIns="0" bIns="0" rtlCol="0" anchor="ctr"/>
          <a:lstStyle/>
          <a:p>
            <a:pPr marL="0" indent="0" algn="ctr">
              <a:buNone/>
            </a:pPr>
            <a:r>
              <a:rPr lang="en-US" sz="1400" b="1" dirty="0">
                <a:latin typeface="Calibri" pitchFamily="34" charset="0"/>
                <a:ea typeface="Calibri" pitchFamily="34" charset="-122"/>
                <a:cs typeface="Calibri" pitchFamily="34" charset="-120"/>
              </a:rPr>
              <a:t>Countries with active REIT regimes</a:t>
            </a:r>
            <a:endParaRPr lang="en-US" sz="1400" b="1" dirty="0"/>
          </a:p>
        </p:txBody>
      </p:sp>
      <p:sp>
        <p:nvSpPr>
          <p:cNvPr id="17" name="Shape 15"/>
          <p:cNvSpPr/>
          <p:nvPr/>
        </p:nvSpPr>
        <p:spPr>
          <a:xfrm>
            <a:off x="9052560" y="1783080"/>
            <a:ext cx="2651760" cy="1554480"/>
          </a:xfrm>
          <a:prstGeom prst="rect">
            <a:avLst/>
          </a:prstGeom>
          <a:solidFill>
            <a:srgbClr val="FFFFFF"/>
          </a:solidFill>
          <a:ln w="12700">
            <a:solidFill>
              <a:srgbClr val="E0DCC8"/>
            </a:solidFill>
            <a:prstDash val="solid"/>
          </a:ln>
        </p:spPr>
      </p:sp>
      <p:sp>
        <p:nvSpPr>
          <p:cNvPr id="18" name="Shape 16"/>
          <p:cNvSpPr/>
          <p:nvPr/>
        </p:nvSpPr>
        <p:spPr>
          <a:xfrm>
            <a:off x="9052560" y="3282696"/>
            <a:ext cx="2651760" cy="54864"/>
          </a:xfrm>
          <a:prstGeom prst="rect">
            <a:avLst/>
          </a:prstGeom>
          <a:solidFill>
            <a:srgbClr val="C9952D"/>
          </a:solidFill>
          <a:ln w="12700">
            <a:solidFill>
              <a:srgbClr val="C9952D"/>
            </a:solidFill>
            <a:prstDash val="solid"/>
          </a:ln>
        </p:spPr>
      </p:sp>
      <p:sp>
        <p:nvSpPr>
          <p:cNvPr id="19" name="Text 17"/>
          <p:cNvSpPr/>
          <p:nvPr/>
        </p:nvSpPr>
        <p:spPr>
          <a:xfrm>
            <a:off x="9235440" y="1965960"/>
            <a:ext cx="2377440" cy="731520"/>
          </a:xfrm>
          <a:prstGeom prst="rect">
            <a:avLst/>
          </a:prstGeom>
          <a:noFill/>
          <a:ln/>
        </p:spPr>
        <p:txBody>
          <a:bodyPr wrap="square" lIns="0" tIns="0" rIns="0" bIns="0" rtlCol="0" anchor="ctr"/>
          <a:lstStyle/>
          <a:p>
            <a:pPr marL="0" indent="0" algn="ctr">
              <a:buNone/>
            </a:pPr>
            <a:r>
              <a:rPr lang="en-US" sz="3000" b="1" dirty="0">
                <a:solidFill>
                  <a:srgbClr val="0A1628"/>
                </a:solidFill>
                <a:latin typeface="Georgia" pitchFamily="34" charset="0"/>
                <a:ea typeface="Georgia" pitchFamily="34" charset="-122"/>
                <a:cs typeface="Georgia" pitchFamily="34" charset="-120"/>
              </a:rPr>
              <a:t>$4.5 T</a:t>
            </a:r>
            <a:endParaRPr lang="en-US" sz="3000" dirty="0"/>
          </a:p>
        </p:txBody>
      </p:sp>
      <p:sp>
        <p:nvSpPr>
          <p:cNvPr id="20" name="Text 18"/>
          <p:cNvSpPr/>
          <p:nvPr/>
        </p:nvSpPr>
        <p:spPr>
          <a:xfrm>
            <a:off x="9235440" y="2743200"/>
            <a:ext cx="2377440" cy="548640"/>
          </a:xfrm>
          <a:prstGeom prst="rect">
            <a:avLst/>
          </a:prstGeom>
          <a:noFill/>
          <a:ln/>
        </p:spPr>
        <p:txBody>
          <a:bodyPr wrap="square" lIns="0" tIns="0" rIns="0" bIns="0" rtlCol="0" anchor="ctr"/>
          <a:lstStyle/>
          <a:p>
            <a:pPr marL="0" indent="0" algn="ctr">
              <a:buNone/>
            </a:pPr>
            <a:r>
              <a:rPr lang="en-US" sz="1600" b="1" dirty="0">
                <a:latin typeface="Calibri" pitchFamily="34" charset="0"/>
                <a:ea typeface="Calibri" pitchFamily="34" charset="-122"/>
                <a:cs typeface="Calibri" pitchFamily="34" charset="-120"/>
              </a:rPr>
              <a:t>Gross real estate assets owned</a:t>
            </a:r>
            <a:endParaRPr lang="en-US" sz="1600" b="1" dirty="0"/>
          </a:p>
        </p:txBody>
      </p:sp>
      <p:sp>
        <p:nvSpPr>
          <p:cNvPr id="21" name="Shape 19"/>
          <p:cNvSpPr/>
          <p:nvPr/>
        </p:nvSpPr>
        <p:spPr>
          <a:xfrm>
            <a:off x="548640" y="3657600"/>
            <a:ext cx="11064240" cy="2377440"/>
          </a:xfrm>
          <a:prstGeom prst="rect">
            <a:avLst/>
          </a:prstGeom>
          <a:solidFill>
            <a:srgbClr val="0A1628"/>
          </a:solidFill>
          <a:ln w="12700">
            <a:solidFill>
              <a:srgbClr val="0A1628"/>
            </a:solidFill>
            <a:prstDash val="solid"/>
          </a:ln>
        </p:spPr>
      </p:sp>
      <p:sp>
        <p:nvSpPr>
          <p:cNvPr id="22" name="Text 20"/>
          <p:cNvSpPr/>
          <p:nvPr/>
        </p:nvSpPr>
        <p:spPr>
          <a:xfrm>
            <a:off x="777240" y="3794760"/>
            <a:ext cx="10607040" cy="320040"/>
          </a:xfrm>
          <a:prstGeom prst="rect">
            <a:avLst/>
          </a:prstGeom>
          <a:noFill/>
          <a:ln/>
        </p:spPr>
        <p:txBody>
          <a:bodyPr wrap="square" lIns="0" tIns="0" rIns="0" bIns="0" rtlCol="0" anchor="ctr"/>
          <a:lstStyle/>
          <a:p>
            <a:pPr marL="0" indent="0">
              <a:buNone/>
            </a:pPr>
            <a:r>
              <a:rPr lang="en-US" sz="2000" b="1" kern="0" spc="400" dirty="0">
                <a:solidFill>
                  <a:srgbClr val="FFFF00"/>
                </a:solidFill>
                <a:latin typeface="Calibri" pitchFamily="34" charset="0"/>
                <a:ea typeface="Calibri" pitchFamily="34" charset="-122"/>
                <a:cs typeface="Calibri" pitchFamily="34" charset="-120"/>
              </a:rPr>
              <a:t>FROM BUILDINGS TO BONDS</a:t>
            </a:r>
            <a:endParaRPr lang="en-US" sz="2000" dirty="0">
              <a:solidFill>
                <a:srgbClr val="FFFF00"/>
              </a:solidFill>
            </a:endParaRPr>
          </a:p>
        </p:txBody>
      </p:sp>
      <p:sp>
        <p:nvSpPr>
          <p:cNvPr id="23" name="Text 21"/>
          <p:cNvSpPr/>
          <p:nvPr/>
        </p:nvSpPr>
        <p:spPr>
          <a:xfrm>
            <a:off x="777240" y="4114800"/>
            <a:ext cx="10607040" cy="502920"/>
          </a:xfrm>
          <a:prstGeom prst="rect">
            <a:avLst/>
          </a:prstGeom>
          <a:noFill/>
          <a:ln/>
        </p:spPr>
        <p:txBody>
          <a:bodyPr wrap="square" lIns="0" tIns="0" rIns="0" bIns="0" rtlCol="0" anchor="ctr"/>
          <a:lstStyle/>
          <a:p>
            <a:pPr marL="0" indent="0">
              <a:buNone/>
            </a:pPr>
            <a:r>
              <a:rPr lang="en-US" sz="2000" dirty="0">
                <a:solidFill>
                  <a:srgbClr val="FFFFFF"/>
                </a:solidFill>
                <a:latin typeface="Georgia" pitchFamily="34" charset="0"/>
                <a:ea typeface="Georgia" pitchFamily="34" charset="-122"/>
                <a:cs typeface="Georgia" pitchFamily="34" charset="-120"/>
              </a:rPr>
              <a:t>Securitization turns illiquid property cash flows into tradeable securities.</a:t>
            </a:r>
            <a:endParaRPr lang="en-US" sz="2000" dirty="0"/>
          </a:p>
        </p:txBody>
      </p:sp>
      <p:sp>
        <p:nvSpPr>
          <p:cNvPr id="24" name="Text 22"/>
          <p:cNvSpPr/>
          <p:nvPr/>
        </p:nvSpPr>
        <p:spPr>
          <a:xfrm>
            <a:off x="777240" y="4709160"/>
            <a:ext cx="10607040" cy="1280160"/>
          </a:xfrm>
          <a:prstGeom prst="rect">
            <a:avLst/>
          </a:prstGeom>
          <a:noFill/>
          <a:ln/>
        </p:spPr>
        <p:txBody>
          <a:bodyPr wrap="square" lIns="0" tIns="0" rIns="0" bIns="0" rtlCol="0" anchor="ctr"/>
          <a:lstStyle/>
          <a:p>
            <a:pPr marL="0" indent="0">
              <a:buNone/>
            </a:pPr>
            <a:r>
              <a:rPr lang="en-US" sz="2000" dirty="0">
                <a:solidFill>
                  <a:srgbClr val="F5F1E6"/>
                </a:solidFill>
                <a:latin typeface="Calibri" pitchFamily="34" charset="0"/>
                <a:ea typeface="Calibri" pitchFamily="34" charset="-122"/>
                <a:cs typeface="Calibri" pitchFamily="34" charset="-120"/>
              </a:rPr>
              <a:t>We will study how loans become CMBS, how REIT shares price properties daily, and how emerging tokenisation platforms (e.g. fractional ownership and on-chain real estate) are extending this logic further. </a:t>
            </a:r>
            <a:r>
              <a:rPr lang="en-US" sz="2000" b="1" i="1" dirty="0">
                <a:solidFill>
                  <a:srgbClr val="F4C95D"/>
                </a:solidFill>
                <a:latin typeface="Calibri" pitchFamily="34" charset="0"/>
                <a:ea typeface="Calibri" pitchFamily="34" charset="-122"/>
                <a:cs typeface="Calibri" pitchFamily="34" charset="-120"/>
              </a:rPr>
              <a:t>Liquidity changes risk — and risk drives price.</a:t>
            </a:r>
            <a:endParaRPr lang="en-US" sz="2000" dirty="0"/>
          </a:p>
        </p:txBody>
      </p:sp>
      <p:sp>
        <p:nvSpPr>
          <p:cNvPr id="25" name="Shape 23"/>
          <p:cNvSpPr/>
          <p:nvPr/>
        </p:nvSpPr>
        <p:spPr>
          <a:xfrm>
            <a:off x="457200" y="6537960"/>
            <a:ext cx="365760" cy="22860"/>
          </a:xfrm>
          <a:prstGeom prst="rect">
            <a:avLst/>
          </a:prstGeom>
          <a:solidFill>
            <a:srgbClr val="C9952D"/>
          </a:solidFill>
          <a:ln w="12700">
            <a:solidFill>
              <a:srgbClr val="C9952D"/>
            </a:solidFill>
            <a:prstDash val="solid"/>
          </a:ln>
        </p:spPr>
      </p:sp>
      <p:sp>
        <p:nvSpPr>
          <p:cNvPr id="27" name="Text 25"/>
          <p:cNvSpPr/>
          <p:nvPr/>
        </p:nvSpPr>
        <p:spPr>
          <a:xfrm>
            <a:off x="10789920" y="6446520"/>
            <a:ext cx="914400" cy="274320"/>
          </a:xfrm>
          <a:prstGeom prst="rect">
            <a:avLst/>
          </a:prstGeom>
          <a:noFill/>
          <a:ln/>
        </p:spPr>
        <p:txBody>
          <a:bodyPr wrap="square" rtlCol="0" anchor="ctr"/>
          <a:lstStyle/>
          <a:p>
            <a:pPr marL="0" indent="0" algn="r">
              <a:buNone/>
            </a:pPr>
            <a:r>
              <a:rPr lang="en-US" sz="900" dirty="0">
                <a:solidFill>
                  <a:srgbClr val="5C6471"/>
                </a:solidFill>
                <a:latin typeface="Calibri" pitchFamily="34" charset="0"/>
                <a:ea typeface="Calibri" pitchFamily="34" charset="-122"/>
                <a:cs typeface="Calibri" pitchFamily="34" charset="-120"/>
              </a:rPr>
              <a:t>17 / 20</a:t>
            </a:r>
            <a:endParaRPr lang="en-US" sz="900" dirty="0"/>
          </a:p>
        </p:txBody>
      </p:sp>
      <p:sp>
        <p:nvSpPr>
          <p:cNvPr id="29" name="TextBox 28"/>
          <p:cNvSpPr txBox="1"/>
          <p:nvPr/>
        </p:nvSpPr>
        <p:spPr>
          <a:xfrm>
            <a:off x="249403" y="6086891"/>
            <a:ext cx="5216525" cy="307777"/>
          </a:xfrm>
          <a:prstGeom prst="rect">
            <a:avLst/>
          </a:prstGeom>
          <a:noFill/>
        </p:spPr>
        <p:txBody>
          <a:bodyPr wrap="square" rtlCol="0">
            <a:spAutoFit/>
          </a:bodyPr>
          <a:lstStyle/>
          <a:p>
            <a:r>
              <a:rPr lang="en-US" sz="1400" b="1" dirty="0">
                <a:latin typeface="Alexandria" charset="0"/>
                <a:cs typeface="Alexandria" charset="0"/>
              </a:rPr>
              <a:t>Prepared by Dr. </a:t>
            </a:r>
            <a:r>
              <a:rPr lang="en-US" sz="1400" b="1" dirty="0" err="1" smtClean="0">
                <a:latin typeface="Alexandria" charset="0"/>
                <a:cs typeface="Alexandria" charset="0"/>
              </a:rPr>
              <a:t>Emad</a:t>
            </a:r>
            <a:r>
              <a:rPr lang="en-US" sz="1400" b="1" dirty="0" smtClean="0">
                <a:latin typeface="Alexandria" charset="0"/>
                <a:cs typeface="Alexandria" charset="0"/>
              </a:rPr>
              <a:t> </a:t>
            </a:r>
            <a:r>
              <a:rPr lang="en-US" sz="1400" b="1" dirty="0" err="1" smtClean="0">
                <a:latin typeface="Alexandria" charset="0"/>
                <a:cs typeface="Alexandria" charset="0"/>
              </a:rPr>
              <a:t>Zaher</a:t>
            </a:r>
            <a:endParaRPr lang="en-US" sz="1400" b="1" dirty="0" smtClean="0">
              <a:latin typeface="Alexandria" charset="0"/>
              <a:cs typeface="Alexandria" charset="0"/>
            </a:endParaRP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name="Slide 19">
    <p:bg>
      <p:bgPr>
        <a:solidFill>
          <a:srgbClr val="FAFAF7"/>
        </a:solidFill>
        <a:effectLst/>
      </p:bgPr>
    </p:bg>
    <p:spTree>
      <p:nvGrpSpPr>
        <p:cNvPr id="1" name=""/>
        <p:cNvGrpSpPr/>
        <p:nvPr/>
      </p:nvGrpSpPr>
      <p:grpSpPr>
        <a:xfrm>
          <a:off x="0" y="0"/>
          <a:ext cx="0" cy="0"/>
          <a:chOff x="0" y="0"/>
          <a:chExt cx="0" cy="0"/>
        </a:xfrm>
      </p:grpSpPr>
      <p:pic>
        <p:nvPicPr>
          <p:cNvPr id="42" name="Picture 41"/>
          <p:cNvPicPr>
            <a:picLocks noChangeAspect="1"/>
          </p:cNvPicPr>
          <p:nvPr/>
        </p:nvPicPr>
        <p:blipFill>
          <a:blip r:embed="rId3"/>
          <a:stretch>
            <a:fillRect/>
          </a:stretch>
        </p:blipFill>
        <p:spPr>
          <a:xfrm>
            <a:off x="0" y="0"/>
            <a:ext cx="12192000" cy="6858000"/>
          </a:xfrm>
          <a:prstGeom prst="rect">
            <a:avLst/>
          </a:prstGeom>
        </p:spPr>
      </p:pic>
      <p:sp>
        <p:nvSpPr>
          <p:cNvPr id="2" name="Text 0"/>
          <p:cNvSpPr/>
          <p:nvPr/>
        </p:nvSpPr>
        <p:spPr>
          <a:xfrm>
            <a:off x="548640" y="365760"/>
            <a:ext cx="7315200" cy="274320"/>
          </a:xfrm>
          <a:prstGeom prst="rect">
            <a:avLst/>
          </a:prstGeom>
          <a:noFill/>
          <a:ln/>
        </p:spPr>
        <p:txBody>
          <a:bodyPr wrap="square" lIns="0" tIns="0" rIns="0" bIns="0" rtlCol="0" anchor="ctr"/>
          <a:lstStyle/>
          <a:p>
            <a:pPr marL="0" indent="0">
              <a:buNone/>
            </a:pPr>
            <a:r>
              <a:rPr lang="en-US" b="1" kern="0" spc="400" dirty="0">
                <a:solidFill>
                  <a:srgbClr val="C9952D"/>
                </a:solidFill>
                <a:latin typeface="Calibri" pitchFamily="34" charset="0"/>
                <a:ea typeface="Calibri" pitchFamily="34" charset="-122"/>
                <a:cs typeface="Calibri" pitchFamily="34" charset="-120"/>
              </a:rPr>
              <a:t>COURSE CONTENTS</a:t>
            </a:r>
            <a:endParaRPr lang="en-US" dirty="0"/>
          </a:p>
        </p:txBody>
      </p:sp>
      <p:sp>
        <p:nvSpPr>
          <p:cNvPr id="3" name="Text 1"/>
          <p:cNvSpPr/>
          <p:nvPr/>
        </p:nvSpPr>
        <p:spPr>
          <a:xfrm>
            <a:off x="548640" y="640080"/>
            <a:ext cx="11064240" cy="640080"/>
          </a:xfrm>
          <a:prstGeom prst="rect">
            <a:avLst/>
          </a:prstGeom>
          <a:noFill/>
          <a:ln/>
        </p:spPr>
        <p:txBody>
          <a:bodyPr wrap="square" lIns="0" tIns="0" rIns="0" bIns="0" rtlCol="0" anchor="ctr"/>
          <a:lstStyle/>
          <a:p>
            <a:pPr marL="0" indent="0">
              <a:buNone/>
            </a:pPr>
            <a:r>
              <a:rPr lang="en-US" sz="3000" b="1" dirty="0">
                <a:solidFill>
                  <a:srgbClr val="0A1628"/>
                </a:solidFill>
                <a:latin typeface="Georgia" pitchFamily="34" charset="0"/>
                <a:ea typeface="Georgia" pitchFamily="34" charset="-122"/>
                <a:cs typeface="Georgia" pitchFamily="34" charset="-120"/>
              </a:rPr>
              <a:t>Topics to Be Covered</a:t>
            </a:r>
            <a:endParaRPr lang="en-US" sz="3000" dirty="0"/>
          </a:p>
        </p:txBody>
      </p:sp>
      <p:sp>
        <p:nvSpPr>
          <p:cNvPr id="4" name="Shape 2"/>
          <p:cNvSpPr/>
          <p:nvPr/>
        </p:nvSpPr>
        <p:spPr>
          <a:xfrm>
            <a:off x="548640" y="1325880"/>
            <a:ext cx="548640" cy="36576"/>
          </a:xfrm>
          <a:prstGeom prst="rect">
            <a:avLst/>
          </a:prstGeom>
          <a:solidFill>
            <a:srgbClr val="C9952D"/>
          </a:solidFill>
          <a:ln w="12700">
            <a:solidFill>
              <a:srgbClr val="C9952D"/>
            </a:solidFill>
            <a:prstDash val="solid"/>
          </a:ln>
        </p:spPr>
      </p:sp>
      <p:sp>
        <p:nvSpPr>
          <p:cNvPr id="5" name="Text 3"/>
          <p:cNvSpPr/>
          <p:nvPr/>
        </p:nvSpPr>
        <p:spPr>
          <a:xfrm>
            <a:off x="548640" y="1783080"/>
            <a:ext cx="548640" cy="640080"/>
          </a:xfrm>
          <a:prstGeom prst="rect">
            <a:avLst/>
          </a:prstGeom>
          <a:noFill/>
          <a:ln/>
        </p:spPr>
        <p:txBody>
          <a:bodyPr wrap="square" lIns="0" tIns="0" rIns="0" bIns="0" rtlCol="0" anchor="ctr"/>
          <a:lstStyle/>
          <a:p>
            <a:pPr marL="0" indent="0">
              <a:buNone/>
            </a:pPr>
            <a:r>
              <a:rPr lang="en-US" sz="2200" b="1" dirty="0">
                <a:solidFill>
                  <a:srgbClr val="002060"/>
                </a:solidFill>
                <a:latin typeface="Georgia" pitchFamily="34" charset="0"/>
                <a:ea typeface="Georgia" pitchFamily="34" charset="-122"/>
                <a:cs typeface="Georgia" pitchFamily="34" charset="-120"/>
              </a:rPr>
              <a:t>01</a:t>
            </a:r>
            <a:endParaRPr lang="en-US" sz="2200" dirty="0">
              <a:solidFill>
                <a:srgbClr val="002060"/>
              </a:solidFill>
            </a:endParaRPr>
          </a:p>
        </p:txBody>
      </p:sp>
      <p:sp>
        <p:nvSpPr>
          <p:cNvPr id="6" name="Text 4"/>
          <p:cNvSpPr/>
          <p:nvPr/>
        </p:nvSpPr>
        <p:spPr>
          <a:xfrm>
            <a:off x="1188720" y="1783080"/>
            <a:ext cx="4754880" cy="640080"/>
          </a:xfrm>
          <a:prstGeom prst="rect">
            <a:avLst/>
          </a:prstGeom>
          <a:noFill/>
          <a:ln/>
        </p:spPr>
        <p:txBody>
          <a:bodyPr wrap="square" lIns="0" tIns="0" rIns="0" bIns="0" rtlCol="0" anchor="ctr"/>
          <a:lstStyle/>
          <a:p>
            <a:pPr marL="0" indent="0">
              <a:buNone/>
            </a:pPr>
            <a:r>
              <a:rPr lang="en-US" sz="1600" b="1" dirty="0">
                <a:solidFill>
                  <a:srgbClr val="1A1A1A"/>
                </a:solidFill>
                <a:latin typeface="Calibri" pitchFamily="34" charset="0"/>
                <a:ea typeface="Calibri" pitchFamily="34" charset="-122"/>
                <a:cs typeface="Calibri" pitchFamily="34" charset="-120"/>
              </a:rPr>
              <a:t>Overview of Real Estate Markets and Investment Principles</a:t>
            </a:r>
            <a:endParaRPr lang="en-US" sz="1600" b="1" dirty="0"/>
          </a:p>
        </p:txBody>
      </p:sp>
      <p:sp>
        <p:nvSpPr>
          <p:cNvPr id="7" name="Shape 5"/>
          <p:cNvSpPr/>
          <p:nvPr/>
        </p:nvSpPr>
        <p:spPr>
          <a:xfrm>
            <a:off x="1188720" y="2496312"/>
            <a:ext cx="4663440" cy="0"/>
          </a:xfrm>
          <a:prstGeom prst="line">
            <a:avLst/>
          </a:prstGeom>
          <a:noFill/>
          <a:ln w="9525">
            <a:solidFill>
              <a:srgbClr val="E0DCC8"/>
            </a:solidFill>
            <a:prstDash val="solid"/>
          </a:ln>
        </p:spPr>
      </p:sp>
      <p:sp>
        <p:nvSpPr>
          <p:cNvPr id="8" name="Text 6"/>
          <p:cNvSpPr/>
          <p:nvPr/>
        </p:nvSpPr>
        <p:spPr>
          <a:xfrm>
            <a:off x="548640" y="2514600"/>
            <a:ext cx="548640" cy="640080"/>
          </a:xfrm>
          <a:prstGeom prst="rect">
            <a:avLst/>
          </a:prstGeom>
          <a:noFill/>
          <a:ln/>
        </p:spPr>
        <p:txBody>
          <a:bodyPr wrap="square" lIns="0" tIns="0" rIns="0" bIns="0" rtlCol="0" anchor="ctr"/>
          <a:lstStyle/>
          <a:p>
            <a:pPr marL="0" indent="0">
              <a:buNone/>
            </a:pPr>
            <a:r>
              <a:rPr lang="en-US" sz="2200" b="1" dirty="0">
                <a:solidFill>
                  <a:srgbClr val="002060"/>
                </a:solidFill>
                <a:latin typeface="Georgia" pitchFamily="34" charset="0"/>
                <a:ea typeface="Georgia" pitchFamily="34" charset="-122"/>
                <a:cs typeface="Georgia" pitchFamily="34" charset="-120"/>
              </a:rPr>
              <a:t>02</a:t>
            </a:r>
            <a:endParaRPr lang="en-US" sz="2200" dirty="0">
              <a:solidFill>
                <a:srgbClr val="002060"/>
              </a:solidFill>
            </a:endParaRPr>
          </a:p>
        </p:txBody>
      </p:sp>
      <p:sp>
        <p:nvSpPr>
          <p:cNvPr id="9" name="Text 7"/>
          <p:cNvSpPr/>
          <p:nvPr/>
        </p:nvSpPr>
        <p:spPr>
          <a:xfrm>
            <a:off x="1188720" y="2514600"/>
            <a:ext cx="4754880" cy="640080"/>
          </a:xfrm>
          <a:prstGeom prst="rect">
            <a:avLst/>
          </a:prstGeom>
          <a:noFill/>
          <a:ln/>
        </p:spPr>
        <p:txBody>
          <a:bodyPr wrap="square" lIns="0" tIns="0" rIns="0" bIns="0" rtlCol="0" anchor="ctr"/>
          <a:lstStyle/>
          <a:p>
            <a:pPr marL="0" indent="0">
              <a:buNone/>
            </a:pPr>
            <a:r>
              <a:rPr lang="en-US" sz="1600" b="1" dirty="0">
                <a:solidFill>
                  <a:srgbClr val="1A1A1A"/>
                </a:solidFill>
                <a:latin typeface="Calibri" pitchFamily="34" charset="0"/>
                <a:ea typeface="Calibri" pitchFamily="34" charset="-122"/>
                <a:cs typeface="Calibri" pitchFamily="34" charset="-120"/>
              </a:rPr>
              <a:t>Time Value of Money and Financial Mathematics</a:t>
            </a:r>
            <a:endParaRPr lang="en-US" sz="1600" b="1" dirty="0"/>
          </a:p>
        </p:txBody>
      </p:sp>
      <p:sp>
        <p:nvSpPr>
          <p:cNvPr id="10" name="Shape 8"/>
          <p:cNvSpPr/>
          <p:nvPr/>
        </p:nvSpPr>
        <p:spPr>
          <a:xfrm>
            <a:off x="1188720" y="3227832"/>
            <a:ext cx="4663440" cy="0"/>
          </a:xfrm>
          <a:prstGeom prst="line">
            <a:avLst/>
          </a:prstGeom>
          <a:noFill/>
          <a:ln w="9525">
            <a:solidFill>
              <a:srgbClr val="E0DCC8"/>
            </a:solidFill>
            <a:prstDash val="solid"/>
          </a:ln>
        </p:spPr>
      </p:sp>
      <p:sp>
        <p:nvSpPr>
          <p:cNvPr id="11" name="Text 9"/>
          <p:cNvSpPr/>
          <p:nvPr/>
        </p:nvSpPr>
        <p:spPr>
          <a:xfrm>
            <a:off x="548640" y="3246120"/>
            <a:ext cx="548640" cy="640080"/>
          </a:xfrm>
          <a:prstGeom prst="rect">
            <a:avLst/>
          </a:prstGeom>
          <a:noFill/>
          <a:ln/>
        </p:spPr>
        <p:txBody>
          <a:bodyPr wrap="square" lIns="0" tIns="0" rIns="0" bIns="0" rtlCol="0" anchor="ctr"/>
          <a:lstStyle/>
          <a:p>
            <a:pPr marL="0" indent="0">
              <a:buNone/>
            </a:pPr>
            <a:r>
              <a:rPr lang="en-US" sz="2200" b="1" dirty="0">
                <a:solidFill>
                  <a:srgbClr val="002060"/>
                </a:solidFill>
                <a:latin typeface="Georgia" pitchFamily="34" charset="0"/>
                <a:ea typeface="Georgia" pitchFamily="34" charset="-122"/>
                <a:cs typeface="Georgia" pitchFamily="34" charset="-120"/>
              </a:rPr>
              <a:t>03</a:t>
            </a:r>
            <a:endParaRPr lang="en-US" sz="2200" dirty="0">
              <a:solidFill>
                <a:srgbClr val="002060"/>
              </a:solidFill>
            </a:endParaRPr>
          </a:p>
        </p:txBody>
      </p:sp>
      <p:sp>
        <p:nvSpPr>
          <p:cNvPr id="12" name="Text 10"/>
          <p:cNvSpPr/>
          <p:nvPr/>
        </p:nvSpPr>
        <p:spPr>
          <a:xfrm>
            <a:off x="1188720" y="3246120"/>
            <a:ext cx="4754880" cy="640080"/>
          </a:xfrm>
          <a:prstGeom prst="rect">
            <a:avLst/>
          </a:prstGeom>
          <a:noFill/>
          <a:ln/>
        </p:spPr>
        <p:txBody>
          <a:bodyPr wrap="square" lIns="0" tIns="0" rIns="0" bIns="0" rtlCol="0" anchor="ctr"/>
          <a:lstStyle/>
          <a:p>
            <a:pPr marL="0" indent="0">
              <a:buNone/>
            </a:pPr>
            <a:r>
              <a:rPr lang="en-US" sz="1600" b="1" dirty="0">
                <a:solidFill>
                  <a:srgbClr val="1A1A1A"/>
                </a:solidFill>
                <a:latin typeface="Calibri" pitchFamily="34" charset="0"/>
                <a:ea typeface="Calibri" pitchFamily="34" charset="-122"/>
                <a:cs typeface="Calibri" pitchFamily="34" charset="-120"/>
              </a:rPr>
              <a:t>Real Estate Valuation Techniques (Sales Comparison, Income Capitalization, Cost Approach)</a:t>
            </a:r>
            <a:endParaRPr lang="en-US" sz="1600" b="1" dirty="0"/>
          </a:p>
        </p:txBody>
      </p:sp>
      <p:sp>
        <p:nvSpPr>
          <p:cNvPr id="13" name="Shape 11"/>
          <p:cNvSpPr/>
          <p:nvPr/>
        </p:nvSpPr>
        <p:spPr>
          <a:xfrm>
            <a:off x="1188720" y="3959352"/>
            <a:ext cx="4663440" cy="0"/>
          </a:xfrm>
          <a:prstGeom prst="line">
            <a:avLst/>
          </a:prstGeom>
          <a:noFill/>
          <a:ln w="9525">
            <a:solidFill>
              <a:srgbClr val="E0DCC8"/>
            </a:solidFill>
            <a:prstDash val="solid"/>
          </a:ln>
        </p:spPr>
      </p:sp>
      <p:sp>
        <p:nvSpPr>
          <p:cNvPr id="14" name="Text 12"/>
          <p:cNvSpPr/>
          <p:nvPr/>
        </p:nvSpPr>
        <p:spPr>
          <a:xfrm>
            <a:off x="548640" y="3977640"/>
            <a:ext cx="548640" cy="640080"/>
          </a:xfrm>
          <a:prstGeom prst="rect">
            <a:avLst/>
          </a:prstGeom>
          <a:noFill/>
          <a:ln/>
        </p:spPr>
        <p:txBody>
          <a:bodyPr wrap="square" lIns="0" tIns="0" rIns="0" bIns="0" rtlCol="0" anchor="ctr"/>
          <a:lstStyle/>
          <a:p>
            <a:pPr marL="0" indent="0">
              <a:buNone/>
            </a:pPr>
            <a:r>
              <a:rPr lang="en-US" sz="2200" b="1" dirty="0">
                <a:solidFill>
                  <a:srgbClr val="002060"/>
                </a:solidFill>
                <a:latin typeface="Georgia" pitchFamily="34" charset="0"/>
                <a:ea typeface="Georgia" pitchFamily="34" charset="-122"/>
                <a:cs typeface="Georgia" pitchFamily="34" charset="-120"/>
              </a:rPr>
              <a:t>04</a:t>
            </a:r>
            <a:endParaRPr lang="en-US" sz="2200" dirty="0">
              <a:solidFill>
                <a:srgbClr val="002060"/>
              </a:solidFill>
            </a:endParaRPr>
          </a:p>
        </p:txBody>
      </p:sp>
      <p:sp>
        <p:nvSpPr>
          <p:cNvPr id="15" name="Text 13"/>
          <p:cNvSpPr/>
          <p:nvPr/>
        </p:nvSpPr>
        <p:spPr>
          <a:xfrm>
            <a:off x="1188720" y="3977640"/>
            <a:ext cx="4754880" cy="640080"/>
          </a:xfrm>
          <a:prstGeom prst="rect">
            <a:avLst/>
          </a:prstGeom>
          <a:noFill/>
          <a:ln/>
        </p:spPr>
        <p:txBody>
          <a:bodyPr wrap="square" lIns="0" tIns="0" rIns="0" bIns="0" rtlCol="0" anchor="ctr"/>
          <a:lstStyle/>
          <a:p>
            <a:pPr marL="0" indent="0">
              <a:buNone/>
            </a:pPr>
            <a:r>
              <a:rPr lang="en-US" sz="1600" b="1" dirty="0">
                <a:solidFill>
                  <a:srgbClr val="1A1A1A"/>
                </a:solidFill>
                <a:latin typeface="Calibri" pitchFamily="34" charset="0"/>
                <a:ea typeface="Calibri" pitchFamily="34" charset="-122"/>
                <a:cs typeface="Calibri" pitchFamily="34" charset="-120"/>
              </a:rPr>
              <a:t>Investment Analysis and Decision Criteria (NPV, IRR, Payback, Sensitivity Analysis)</a:t>
            </a:r>
            <a:endParaRPr lang="en-US" sz="1600" b="1" dirty="0"/>
          </a:p>
        </p:txBody>
      </p:sp>
      <p:sp>
        <p:nvSpPr>
          <p:cNvPr id="16" name="Shape 14"/>
          <p:cNvSpPr/>
          <p:nvPr/>
        </p:nvSpPr>
        <p:spPr>
          <a:xfrm>
            <a:off x="1188720" y="4690872"/>
            <a:ext cx="4663440" cy="0"/>
          </a:xfrm>
          <a:prstGeom prst="line">
            <a:avLst/>
          </a:prstGeom>
          <a:noFill/>
          <a:ln w="9525">
            <a:solidFill>
              <a:srgbClr val="E0DCC8"/>
            </a:solidFill>
            <a:prstDash val="solid"/>
          </a:ln>
        </p:spPr>
      </p:sp>
      <p:sp>
        <p:nvSpPr>
          <p:cNvPr id="17" name="Text 15"/>
          <p:cNvSpPr/>
          <p:nvPr/>
        </p:nvSpPr>
        <p:spPr>
          <a:xfrm>
            <a:off x="548640" y="4709160"/>
            <a:ext cx="548640" cy="640080"/>
          </a:xfrm>
          <a:prstGeom prst="rect">
            <a:avLst/>
          </a:prstGeom>
          <a:noFill/>
          <a:ln/>
        </p:spPr>
        <p:txBody>
          <a:bodyPr wrap="square" lIns="0" tIns="0" rIns="0" bIns="0" rtlCol="0" anchor="ctr"/>
          <a:lstStyle/>
          <a:p>
            <a:pPr marL="0" indent="0">
              <a:buNone/>
            </a:pPr>
            <a:r>
              <a:rPr lang="en-US" sz="2200" b="1" dirty="0">
                <a:solidFill>
                  <a:srgbClr val="002060"/>
                </a:solidFill>
                <a:latin typeface="Georgia" pitchFamily="34" charset="0"/>
                <a:ea typeface="Georgia" pitchFamily="34" charset="-122"/>
                <a:cs typeface="Georgia" pitchFamily="34" charset="-120"/>
              </a:rPr>
              <a:t>05</a:t>
            </a:r>
            <a:endParaRPr lang="en-US" sz="2200" dirty="0">
              <a:solidFill>
                <a:srgbClr val="002060"/>
              </a:solidFill>
            </a:endParaRPr>
          </a:p>
        </p:txBody>
      </p:sp>
      <p:sp>
        <p:nvSpPr>
          <p:cNvPr id="18" name="Text 16"/>
          <p:cNvSpPr/>
          <p:nvPr/>
        </p:nvSpPr>
        <p:spPr>
          <a:xfrm>
            <a:off x="1188720" y="4709160"/>
            <a:ext cx="4754880" cy="640080"/>
          </a:xfrm>
          <a:prstGeom prst="rect">
            <a:avLst/>
          </a:prstGeom>
          <a:noFill/>
          <a:ln/>
        </p:spPr>
        <p:txBody>
          <a:bodyPr wrap="square" lIns="0" tIns="0" rIns="0" bIns="0" rtlCol="0" anchor="ctr"/>
          <a:lstStyle/>
          <a:p>
            <a:pPr marL="0" indent="0">
              <a:buNone/>
            </a:pPr>
            <a:r>
              <a:rPr lang="en-US" sz="1600" b="1" dirty="0">
                <a:solidFill>
                  <a:srgbClr val="1A1A1A"/>
                </a:solidFill>
                <a:latin typeface="Calibri" pitchFamily="34" charset="0"/>
                <a:ea typeface="Calibri" pitchFamily="34" charset="-122"/>
                <a:cs typeface="Calibri" pitchFamily="34" charset="-120"/>
              </a:rPr>
              <a:t>Real Estate Financing Instruments (Mortgages, Mezzanine Debt, Equity)</a:t>
            </a:r>
            <a:endParaRPr lang="en-US" sz="1600" b="1" dirty="0"/>
          </a:p>
        </p:txBody>
      </p:sp>
      <p:sp>
        <p:nvSpPr>
          <p:cNvPr id="19" name="Shape 17"/>
          <p:cNvSpPr/>
          <p:nvPr/>
        </p:nvSpPr>
        <p:spPr>
          <a:xfrm>
            <a:off x="1188720" y="5422392"/>
            <a:ext cx="4663440" cy="0"/>
          </a:xfrm>
          <a:prstGeom prst="line">
            <a:avLst/>
          </a:prstGeom>
          <a:noFill/>
          <a:ln w="9525">
            <a:solidFill>
              <a:srgbClr val="E0DCC8"/>
            </a:solidFill>
            <a:prstDash val="solid"/>
          </a:ln>
        </p:spPr>
      </p:sp>
      <p:sp>
        <p:nvSpPr>
          <p:cNvPr id="20" name="Text 18"/>
          <p:cNvSpPr/>
          <p:nvPr/>
        </p:nvSpPr>
        <p:spPr>
          <a:xfrm>
            <a:off x="548640" y="5440680"/>
            <a:ext cx="548640" cy="640080"/>
          </a:xfrm>
          <a:prstGeom prst="rect">
            <a:avLst/>
          </a:prstGeom>
          <a:noFill/>
          <a:ln/>
        </p:spPr>
        <p:txBody>
          <a:bodyPr wrap="square" lIns="0" tIns="0" rIns="0" bIns="0" rtlCol="0" anchor="ctr"/>
          <a:lstStyle/>
          <a:p>
            <a:pPr marL="0" indent="0">
              <a:buNone/>
            </a:pPr>
            <a:r>
              <a:rPr lang="en-US" sz="2200" b="1" dirty="0">
                <a:solidFill>
                  <a:srgbClr val="002060"/>
                </a:solidFill>
                <a:latin typeface="Georgia" pitchFamily="34" charset="0"/>
                <a:ea typeface="Georgia" pitchFamily="34" charset="-122"/>
                <a:cs typeface="Georgia" pitchFamily="34" charset="-120"/>
              </a:rPr>
              <a:t>06</a:t>
            </a:r>
            <a:endParaRPr lang="en-US" sz="2200" dirty="0">
              <a:solidFill>
                <a:srgbClr val="002060"/>
              </a:solidFill>
            </a:endParaRPr>
          </a:p>
        </p:txBody>
      </p:sp>
      <p:sp>
        <p:nvSpPr>
          <p:cNvPr id="21" name="Text 19"/>
          <p:cNvSpPr/>
          <p:nvPr/>
        </p:nvSpPr>
        <p:spPr>
          <a:xfrm>
            <a:off x="1188720" y="5440680"/>
            <a:ext cx="4754880" cy="640080"/>
          </a:xfrm>
          <a:prstGeom prst="rect">
            <a:avLst/>
          </a:prstGeom>
          <a:noFill/>
          <a:ln/>
        </p:spPr>
        <p:txBody>
          <a:bodyPr wrap="square" lIns="0" tIns="0" rIns="0" bIns="0" rtlCol="0" anchor="ctr"/>
          <a:lstStyle/>
          <a:p>
            <a:pPr marL="0" indent="0">
              <a:buNone/>
            </a:pPr>
            <a:r>
              <a:rPr lang="en-US" sz="1600" b="1" dirty="0">
                <a:solidFill>
                  <a:srgbClr val="1A1A1A"/>
                </a:solidFill>
                <a:latin typeface="Calibri" pitchFamily="34" charset="0"/>
                <a:ea typeface="Calibri" pitchFamily="34" charset="-122"/>
                <a:cs typeface="Calibri" pitchFamily="34" charset="-120"/>
              </a:rPr>
              <a:t>Real Estate Capital Markets and REITs</a:t>
            </a:r>
            <a:endParaRPr lang="en-US" sz="1600" b="1" dirty="0"/>
          </a:p>
        </p:txBody>
      </p:sp>
      <p:sp>
        <p:nvSpPr>
          <p:cNvPr id="22" name="Text 20"/>
          <p:cNvSpPr/>
          <p:nvPr/>
        </p:nvSpPr>
        <p:spPr>
          <a:xfrm>
            <a:off x="6309360" y="1783080"/>
            <a:ext cx="548640" cy="640080"/>
          </a:xfrm>
          <a:prstGeom prst="rect">
            <a:avLst/>
          </a:prstGeom>
          <a:noFill/>
          <a:ln/>
        </p:spPr>
        <p:txBody>
          <a:bodyPr wrap="square" lIns="0" tIns="0" rIns="0" bIns="0" rtlCol="0" anchor="ctr"/>
          <a:lstStyle/>
          <a:p>
            <a:pPr marL="0" indent="0">
              <a:buNone/>
            </a:pPr>
            <a:r>
              <a:rPr lang="en-US" sz="2200" b="1" dirty="0">
                <a:solidFill>
                  <a:srgbClr val="002060"/>
                </a:solidFill>
                <a:latin typeface="Georgia" pitchFamily="34" charset="0"/>
                <a:ea typeface="Georgia" pitchFamily="34" charset="-122"/>
                <a:cs typeface="Georgia" pitchFamily="34" charset="-120"/>
              </a:rPr>
              <a:t>07</a:t>
            </a:r>
            <a:endParaRPr lang="en-US" sz="2200" dirty="0">
              <a:solidFill>
                <a:srgbClr val="002060"/>
              </a:solidFill>
            </a:endParaRPr>
          </a:p>
        </p:txBody>
      </p:sp>
      <p:sp>
        <p:nvSpPr>
          <p:cNvPr id="23" name="Text 21"/>
          <p:cNvSpPr/>
          <p:nvPr/>
        </p:nvSpPr>
        <p:spPr>
          <a:xfrm>
            <a:off x="6949440" y="1783080"/>
            <a:ext cx="4754880" cy="640080"/>
          </a:xfrm>
          <a:prstGeom prst="rect">
            <a:avLst/>
          </a:prstGeom>
          <a:noFill/>
          <a:ln/>
        </p:spPr>
        <p:txBody>
          <a:bodyPr wrap="square" lIns="0" tIns="0" rIns="0" bIns="0" rtlCol="0" anchor="ctr"/>
          <a:lstStyle/>
          <a:p>
            <a:pPr marL="0" indent="0">
              <a:buNone/>
            </a:pPr>
            <a:r>
              <a:rPr lang="en-US" sz="1600" b="1" dirty="0">
                <a:solidFill>
                  <a:srgbClr val="1A1A1A"/>
                </a:solidFill>
                <a:latin typeface="Calibri" pitchFamily="34" charset="0"/>
                <a:ea typeface="Calibri" pitchFamily="34" charset="-122"/>
                <a:cs typeface="Calibri" pitchFamily="34" charset="-120"/>
              </a:rPr>
              <a:t>Tax Implications and Legal Considerations in Real Estate Investment</a:t>
            </a:r>
            <a:endParaRPr lang="en-US" sz="1600" b="1" dirty="0"/>
          </a:p>
        </p:txBody>
      </p:sp>
      <p:sp>
        <p:nvSpPr>
          <p:cNvPr id="24" name="Shape 22"/>
          <p:cNvSpPr/>
          <p:nvPr/>
        </p:nvSpPr>
        <p:spPr>
          <a:xfrm>
            <a:off x="6949440" y="2496312"/>
            <a:ext cx="4663440" cy="0"/>
          </a:xfrm>
          <a:prstGeom prst="line">
            <a:avLst/>
          </a:prstGeom>
          <a:noFill/>
          <a:ln w="9525">
            <a:solidFill>
              <a:srgbClr val="E0DCC8"/>
            </a:solidFill>
            <a:prstDash val="solid"/>
          </a:ln>
        </p:spPr>
      </p:sp>
      <p:sp>
        <p:nvSpPr>
          <p:cNvPr id="25" name="Text 23"/>
          <p:cNvSpPr/>
          <p:nvPr/>
        </p:nvSpPr>
        <p:spPr>
          <a:xfrm>
            <a:off x="6309360" y="2514600"/>
            <a:ext cx="548640" cy="640080"/>
          </a:xfrm>
          <a:prstGeom prst="rect">
            <a:avLst/>
          </a:prstGeom>
          <a:noFill/>
          <a:ln/>
        </p:spPr>
        <p:txBody>
          <a:bodyPr wrap="square" lIns="0" tIns="0" rIns="0" bIns="0" rtlCol="0" anchor="ctr"/>
          <a:lstStyle/>
          <a:p>
            <a:pPr marL="0" indent="0">
              <a:buNone/>
            </a:pPr>
            <a:r>
              <a:rPr lang="en-US" sz="2200" b="1" dirty="0">
                <a:solidFill>
                  <a:srgbClr val="002060"/>
                </a:solidFill>
                <a:latin typeface="Georgia" pitchFamily="34" charset="0"/>
                <a:ea typeface="Georgia" pitchFamily="34" charset="-122"/>
                <a:cs typeface="Georgia" pitchFamily="34" charset="-120"/>
              </a:rPr>
              <a:t>08</a:t>
            </a:r>
            <a:endParaRPr lang="en-US" sz="2200" dirty="0">
              <a:solidFill>
                <a:srgbClr val="002060"/>
              </a:solidFill>
            </a:endParaRPr>
          </a:p>
        </p:txBody>
      </p:sp>
      <p:sp>
        <p:nvSpPr>
          <p:cNvPr id="26" name="Text 24"/>
          <p:cNvSpPr/>
          <p:nvPr/>
        </p:nvSpPr>
        <p:spPr>
          <a:xfrm>
            <a:off x="6949440" y="2514600"/>
            <a:ext cx="4754880" cy="640080"/>
          </a:xfrm>
          <a:prstGeom prst="rect">
            <a:avLst/>
          </a:prstGeom>
          <a:noFill/>
          <a:ln/>
        </p:spPr>
        <p:txBody>
          <a:bodyPr wrap="square" lIns="0" tIns="0" rIns="0" bIns="0" rtlCol="0" anchor="ctr"/>
          <a:lstStyle/>
          <a:p>
            <a:pPr marL="0" indent="0">
              <a:buNone/>
            </a:pPr>
            <a:r>
              <a:rPr lang="en-US" sz="1600" b="1" dirty="0">
                <a:solidFill>
                  <a:srgbClr val="1A1A1A"/>
                </a:solidFill>
                <a:latin typeface="Calibri" pitchFamily="34" charset="0"/>
                <a:ea typeface="Calibri" pitchFamily="34" charset="-122"/>
                <a:cs typeface="Calibri" pitchFamily="34" charset="-120"/>
              </a:rPr>
              <a:t>Risk Analysis and Portfolio Diversification</a:t>
            </a:r>
            <a:endParaRPr lang="en-US" sz="1600" b="1" dirty="0"/>
          </a:p>
        </p:txBody>
      </p:sp>
      <p:sp>
        <p:nvSpPr>
          <p:cNvPr id="27" name="Shape 25"/>
          <p:cNvSpPr/>
          <p:nvPr/>
        </p:nvSpPr>
        <p:spPr>
          <a:xfrm>
            <a:off x="6949440" y="3227832"/>
            <a:ext cx="4663440" cy="0"/>
          </a:xfrm>
          <a:prstGeom prst="line">
            <a:avLst/>
          </a:prstGeom>
          <a:noFill/>
          <a:ln w="9525">
            <a:solidFill>
              <a:srgbClr val="E0DCC8"/>
            </a:solidFill>
            <a:prstDash val="solid"/>
          </a:ln>
        </p:spPr>
      </p:sp>
      <p:sp>
        <p:nvSpPr>
          <p:cNvPr id="28" name="Text 26"/>
          <p:cNvSpPr/>
          <p:nvPr/>
        </p:nvSpPr>
        <p:spPr>
          <a:xfrm>
            <a:off x="6309360" y="3246120"/>
            <a:ext cx="548640" cy="640080"/>
          </a:xfrm>
          <a:prstGeom prst="rect">
            <a:avLst/>
          </a:prstGeom>
          <a:noFill/>
          <a:ln/>
        </p:spPr>
        <p:txBody>
          <a:bodyPr wrap="square" lIns="0" tIns="0" rIns="0" bIns="0" rtlCol="0" anchor="ctr"/>
          <a:lstStyle/>
          <a:p>
            <a:pPr marL="0" indent="0">
              <a:buNone/>
            </a:pPr>
            <a:r>
              <a:rPr lang="en-US" sz="2200" b="1" dirty="0">
                <a:solidFill>
                  <a:srgbClr val="002060"/>
                </a:solidFill>
                <a:latin typeface="Georgia" pitchFamily="34" charset="0"/>
                <a:ea typeface="Georgia" pitchFamily="34" charset="-122"/>
                <a:cs typeface="Georgia" pitchFamily="34" charset="-120"/>
              </a:rPr>
              <a:t>09</a:t>
            </a:r>
            <a:endParaRPr lang="en-US" sz="2200" dirty="0">
              <a:solidFill>
                <a:srgbClr val="002060"/>
              </a:solidFill>
            </a:endParaRPr>
          </a:p>
        </p:txBody>
      </p:sp>
      <p:sp>
        <p:nvSpPr>
          <p:cNvPr id="29" name="Text 27"/>
          <p:cNvSpPr/>
          <p:nvPr/>
        </p:nvSpPr>
        <p:spPr>
          <a:xfrm>
            <a:off x="6949440" y="3246120"/>
            <a:ext cx="4754880" cy="640080"/>
          </a:xfrm>
          <a:prstGeom prst="rect">
            <a:avLst/>
          </a:prstGeom>
          <a:noFill/>
          <a:ln/>
        </p:spPr>
        <p:txBody>
          <a:bodyPr wrap="square" lIns="0" tIns="0" rIns="0" bIns="0" rtlCol="0" anchor="ctr"/>
          <a:lstStyle/>
          <a:p>
            <a:pPr marL="0" indent="0">
              <a:buNone/>
            </a:pPr>
            <a:r>
              <a:rPr lang="en-US" sz="1600" b="1" dirty="0">
                <a:solidFill>
                  <a:srgbClr val="1A1A1A"/>
                </a:solidFill>
                <a:latin typeface="Calibri" pitchFamily="34" charset="0"/>
                <a:ea typeface="Calibri" pitchFamily="34" charset="-122"/>
                <a:cs typeface="Calibri" pitchFamily="34" charset="-120"/>
              </a:rPr>
              <a:t>Leverage, Capital Structure, and Cost of Capital</a:t>
            </a:r>
            <a:endParaRPr lang="en-US" sz="1600" b="1" dirty="0"/>
          </a:p>
        </p:txBody>
      </p:sp>
      <p:sp>
        <p:nvSpPr>
          <p:cNvPr id="30" name="Shape 28"/>
          <p:cNvSpPr/>
          <p:nvPr/>
        </p:nvSpPr>
        <p:spPr>
          <a:xfrm>
            <a:off x="6949440" y="3959352"/>
            <a:ext cx="4663440" cy="0"/>
          </a:xfrm>
          <a:prstGeom prst="line">
            <a:avLst/>
          </a:prstGeom>
          <a:noFill/>
          <a:ln w="9525">
            <a:solidFill>
              <a:srgbClr val="E0DCC8"/>
            </a:solidFill>
            <a:prstDash val="solid"/>
          </a:ln>
        </p:spPr>
      </p:sp>
      <p:sp>
        <p:nvSpPr>
          <p:cNvPr id="31" name="Text 29"/>
          <p:cNvSpPr/>
          <p:nvPr/>
        </p:nvSpPr>
        <p:spPr>
          <a:xfrm>
            <a:off x="6309360" y="3977640"/>
            <a:ext cx="548640" cy="640080"/>
          </a:xfrm>
          <a:prstGeom prst="rect">
            <a:avLst/>
          </a:prstGeom>
          <a:noFill/>
          <a:ln/>
        </p:spPr>
        <p:txBody>
          <a:bodyPr wrap="square" lIns="0" tIns="0" rIns="0" bIns="0" rtlCol="0" anchor="ctr"/>
          <a:lstStyle/>
          <a:p>
            <a:pPr marL="0" indent="0">
              <a:buNone/>
            </a:pPr>
            <a:r>
              <a:rPr lang="en-US" sz="2200" b="1" dirty="0">
                <a:solidFill>
                  <a:srgbClr val="002060"/>
                </a:solidFill>
                <a:latin typeface="Georgia" pitchFamily="34" charset="0"/>
                <a:ea typeface="Georgia" pitchFamily="34" charset="-122"/>
                <a:cs typeface="Georgia" pitchFamily="34" charset="-120"/>
              </a:rPr>
              <a:t>10</a:t>
            </a:r>
            <a:endParaRPr lang="en-US" sz="2200" dirty="0">
              <a:solidFill>
                <a:srgbClr val="002060"/>
              </a:solidFill>
            </a:endParaRPr>
          </a:p>
        </p:txBody>
      </p:sp>
      <p:sp>
        <p:nvSpPr>
          <p:cNvPr id="32" name="Text 30"/>
          <p:cNvSpPr/>
          <p:nvPr/>
        </p:nvSpPr>
        <p:spPr>
          <a:xfrm>
            <a:off x="6949440" y="3977640"/>
            <a:ext cx="4754880" cy="640080"/>
          </a:xfrm>
          <a:prstGeom prst="rect">
            <a:avLst/>
          </a:prstGeom>
          <a:noFill/>
          <a:ln/>
        </p:spPr>
        <p:txBody>
          <a:bodyPr wrap="square" lIns="0" tIns="0" rIns="0" bIns="0" rtlCol="0" anchor="ctr"/>
          <a:lstStyle/>
          <a:p>
            <a:pPr marL="0" indent="0">
              <a:buNone/>
            </a:pPr>
            <a:r>
              <a:rPr lang="en-US" sz="1600" b="1" dirty="0">
                <a:solidFill>
                  <a:srgbClr val="1A1A1A"/>
                </a:solidFill>
                <a:latin typeface="Calibri" pitchFamily="34" charset="0"/>
                <a:ea typeface="Calibri" pitchFamily="34" charset="-122"/>
                <a:cs typeface="Calibri" pitchFamily="34" charset="-120"/>
              </a:rPr>
              <a:t>Development Feasibility and Project Financing</a:t>
            </a:r>
            <a:endParaRPr lang="en-US" sz="1600" b="1" dirty="0"/>
          </a:p>
        </p:txBody>
      </p:sp>
      <p:sp>
        <p:nvSpPr>
          <p:cNvPr id="33" name="Shape 31"/>
          <p:cNvSpPr/>
          <p:nvPr/>
        </p:nvSpPr>
        <p:spPr>
          <a:xfrm>
            <a:off x="6949440" y="4690872"/>
            <a:ext cx="4663440" cy="0"/>
          </a:xfrm>
          <a:prstGeom prst="line">
            <a:avLst/>
          </a:prstGeom>
          <a:noFill/>
          <a:ln w="9525">
            <a:solidFill>
              <a:srgbClr val="E0DCC8"/>
            </a:solidFill>
            <a:prstDash val="solid"/>
          </a:ln>
        </p:spPr>
      </p:sp>
      <p:sp>
        <p:nvSpPr>
          <p:cNvPr id="34" name="Text 32"/>
          <p:cNvSpPr/>
          <p:nvPr/>
        </p:nvSpPr>
        <p:spPr>
          <a:xfrm>
            <a:off x="6309360" y="4709160"/>
            <a:ext cx="548640" cy="640080"/>
          </a:xfrm>
          <a:prstGeom prst="rect">
            <a:avLst/>
          </a:prstGeom>
          <a:noFill/>
          <a:ln/>
        </p:spPr>
        <p:txBody>
          <a:bodyPr wrap="square" lIns="0" tIns="0" rIns="0" bIns="0" rtlCol="0" anchor="ctr"/>
          <a:lstStyle/>
          <a:p>
            <a:pPr marL="0" indent="0">
              <a:buNone/>
            </a:pPr>
            <a:r>
              <a:rPr lang="en-US" sz="2200" b="1" dirty="0">
                <a:solidFill>
                  <a:srgbClr val="002060"/>
                </a:solidFill>
                <a:latin typeface="Georgia" pitchFamily="34" charset="0"/>
                <a:ea typeface="Georgia" pitchFamily="34" charset="-122"/>
                <a:cs typeface="Georgia" pitchFamily="34" charset="-120"/>
              </a:rPr>
              <a:t>11</a:t>
            </a:r>
            <a:endParaRPr lang="en-US" sz="2200" dirty="0">
              <a:solidFill>
                <a:srgbClr val="002060"/>
              </a:solidFill>
            </a:endParaRPr>
          </a:p>
        </p:txBody>
      </p:sp>
      <p:sp>
        <p:nvSpPr>
          <p:cNvPr id="35" name="Text 33"/>
          <p:cNvSpPr/>
          <p:nvPr/>
        </p:nvSpPr>
        <p:spPr>
          <a:xfrm>
            <a:off x="6949440" y="4709160"/>
            <a:ext cx="4754880" cy="640080"/>
          </a:xfrm>
          <a:prstGeom prst="rect">
            <a:avLst/>
          </a:prstGeom>
          <a:noFill/>
          <a:ln/>
        </p:spPr>
        <p:txBody>
          <a:bodyPr wrap="square" lIns="0" tIns="0" rIns="0" bIns="0" rtlCol="0" anchor="ctr"/>
          <a:lstStyle/>
          <a:p>
            <a:pPr marL="0" indent="0">
              <a:buNone/>
            </a:pPr>
            <a:r>
              <a:rPr lang="en-US" sz="1600" b="1" dirty="0">
                <a:solidFill>
                  <a:srgbClr val="1A1A1A"/>
                </a:solidFill>
                <a:latin typeface="Calibri" pitchFamily="34" charset="0"/>
                <a:ea typeface="Calibri" pitchFamily="34" charset="-122"/>
                <a:cs typeface="Calibri" pitchFamily="34" charset="-120"/>
              </a:rPr>
              <a:t>Real Estate Investment Trusts (REITs) and Securitization</a:t>
            </a:r>
            <a:endParaRPr lang="en-US" sz="1600" b="1" dirty="0"/>
          </a:p>
        </p:txBody>
      </p:sp>
      <p:sp>
        <p:nvSpPr>
          <p:cNvPr id="36" name="Shape 34"/>
          <p:cNvSpPr/>
          <p:nvPr/>
        </p:nvSpPr>
        <p:spPr>
          <a:xfrm>
            <a:off x="6949440" y="5422392"/>
            <a:ext cx="4663440" cy="0"/>
          </a:xfrm>
          <a:prstGeom prst="line">
            <a:avLst/>
          </a:prstGeom>
          <a:noFill/>
          <a:ln w="9525">
            <a:solidFill>
              <a:srgbClr val="E0DCC8"/>
            </a:solidFill>
            <a:prstDash val="solid"/>
          </a:ln>
        </p:spPr>
      </p:sp>
      <p:sp>
        <p:nvSpPr>
          <p:cNvPr id="37" name="Text 35"/>
          <p:cNvSpPr/>
          <p:nvPr/>
        </p:nvSpPr>
        <p:spPr>
          <a:xfrm>
            <a:off x="6309360" y="5440680"/>
            <a:ext cx="548640" cy="640080"/>
          </a:xfrm>
          <a:prstGeom prst="rect">
            <a:avLst/>
          </a:prstGeom>
          <a:noFill/>
          <a:ln/>
        </p:spPr>
        <p:txBody>
          <a:bodyPr wrap="square" lIns="0" tIns="0" rIns="0" bIns="0" rtlCol="0" anchor="ctr"/>
          <a:lstStyle/>
          <a:p>
            <a:pPr marL="0" indent="0">
              <a:buNone/>
            </a:pPr>
            <a:r>
              <a:rPr lang="en-US" sz="2200" b="1" dirty="0">
                <a:solidFill>
                  <a:srgbClr val="002060"/>
                </a:solidFill>
                <a:latin typeface="Georgia" pitchFamily="34" charset="0"/>
                <a:ea typeface="Georgia" pitchFamily="34" charset="-122"/>
                <a:cs typeface="Georgia" pitchFamily="34" charset="-120"/>
              </a:rPr>
              <a:t>12</a:t>
            </a:r>
            <a:endParaRPr lang="en-US" sz="2200" dirty="0">
              <a:solidFill>
                <a:srgbClr val="002060"/>
              </a:solidFill>
            </a:endParaRPr>
          </a:p>
        </p:txBody>
      </p:sp>
      <p:sp>
        <p:nvSpPr>
          <p:cNvPr id="38" name="Text 36"/>
          <p:cNvSpPr/>
          <p:nvPr/>
        </p:nvSpPr>
        <p:spPr>
          <a:xfrm>
            <a:off x="6949440" y="5440680"/>
            <a:ext cx="4754880" cy="640080"/>
          </a:xfrm>
          <a:prstGeom prst="rect">
            <a:avLst/>
          </a:prstGeom>
          <a:noFill/>
          <a:ln/>
        </p:spPr>
        <p:txBody>
          <a:bodyPr wrap="square" lIns="0" tIns="0" rIns="0" bIns="0" rtlCol="0" anchor="ctr"/>
          <a:lstStyle/>
          <a:p>
            <a:pPr marL="0" indent="0">
              <a:buNone/>
            </a:pPr>
            <a:r>
              <a:rPr lang="en-US" sz="1600" b="1" dirty="0">
                <a:solidFill>
                  <a:srgbClr val="1A1A1A"/>
                </a:solidFill>
                <a:latin typeface="Calibri" pitchFamily="34" charset="0"/>
                <a:ea typeface="Calibri" pitchFamily="34" charset="-122"/>
                <a:cs typeface="Calibri" pitchFamily="34" charset="-120"/>
              </a:rPr>
              <a:t>Case Studies in Property Acquisition and Development Financing</a:t>
            </a:r>
            <a:endParaRPr lang="en-US" sz="1600" b="1" dirty="0"/>
          </a:p>
        </p:txBody>
      </p:sp>
      <p:sp>
        <p:nvSpPr>
          <p:cNvPr id="39" name="Shape 37"/>
          <p:cNvSpPr/>
          <p:nvPr/>
        </p:nvSpPr>
        <p:spPr>
          <a:xfrm>
            <a:off x="457200" y="6537960"/>
            <a:ext cx="365760" cy="22860"/>
          </a:xfrm>
          <a:prstGeom prst="rect">
            <a:avLst/>
          </a:prstGeom>
          <a:solidFill>
            <a:srgbClr val="C9952D"/>
          </a:solidFill>
          <a:ln w="12700">
            <a:solidFill>
              <a:srgbClr val="C9952D"/>
            </a:solidFill>
            <a:prstDash val="solid"/>
          </a:ln>
        </p:spPr>
      </p:sp>
      <p:sp>
        <p:nvSpPr>
          <p:cNvPr id="41" name="Text 39"/>
          <p:cNvSpPr/>
          <p:nvPr/>
        </p:nvSpPr>
        <p:spPr>
          <a:xfrm>
            <a:off x="10789920" y="6446520"/>
            <a:ext cx="914400" cy="274320"/>
          </a:xfrm>
          <a:prstGeom prst="rect">
            <a:avLst/>
          </a:prstGeom>
          <a:noFill/>
          <a:ln/>
        </p:spPr>
        <p:txBody>
          <a:bodyPr wrap="square" rtlCol="0" anchor="ctr"/>
          <a:lstStyle/>
          <a:p>
            <a:pPr marL="0" indent="0" algn="r">
              <a:buNone/>
            </a:pPr>
            <a:r>
              <a:rPr lang="en-US" sz="900" dirty="0">
                <a:solidFill>
                  <a:srgbClr val="5C6471"/>
                </a:solidFill>
                <a:latin typeface="Calibri" pitchFamily="34" charset="0"/>
                <a:ea typeface="Calibri" pitchFamily="34" charset="-122"/>
                <a:cs typeface="Calibri" pitchFamily="34" charset="-120"/>
              </a:rPr>
              <a:t>19 / 20</a:t>
            </a:r>
            <a:endParaRPr lang="en-US" sz="900" dirty="0"/>
          </a:p>
        </p:txBody>
      </p:sp>
      <p:sp>
        <p:nvSpPr>
          <p:cNvPr id="43" name="TextBox 42"/>
          <p:cNvSpPr txBox="1"/>
          <p:nvPr/>
        </p:nvSpPr>
        <p:spPr>
          <a:xfrm>
            <a:off x="249403" y="6010394"/>
            <a:ext cx="5216525" cy="307777"/>
          </a:xfrm>
          <a:prstGeom prst="rect">
            <a:avLst/>
          </a:prstGeom>
          <a:noFill/>
        </p:spPr>
        <p:txBody>
          <a:bodyPr wrap="square" rtlCol="0">
            <a:spAutoFit/>
          </a:bodyPr>
          <a:lstStyle/>
          <a:p>
            <a:r>
              <a:rPr lang="en-US" sz="1400" b="1" dirty="0">
                <a:latin typeface="Alexandria" charset="0"/>
                <a:cs typeface="Alexandria" charset="0"/>
              </a:rPr>
              <a:t>Prepared by Dr. </a:t>
            </a:r>
            <a:r>
              <a:rPr lang="en-US" sz="1400" b="1" dirty="0" err="1" smtClean="0">
                <a:latin typeface="Alexandria" charset="0"/>
                <a:cs typeface="Alexandria" charset="0"/>
              </a:rPr>
              <a:t>Emad</a:t>
            </a:r>
            <a:r>
              <a:rPr lang="en-US" sz="1400" b="1" dirty="0" smtClean="0">
                <a:latin typeface="Alexandria" charset="0"/>
                <a:cs typeface="Alexandria" charset="0"/>
              </a:rPr>
              <a:t> </a:t>
            </a:r>
            <a:r>
              <a:rPr lang="en-US" sz="1400" b="1" dirty="0" err="1" smtClean="0">
                <a:latin typeface="Alexandria" charset="0"/>
                <a:cs typeface="Alexandria" charset="0"/>
              </a:rPr>
              <a:t>Zaher</a:t>
            </a:r>
            <a:endParaRPr lang="en-US" sz="1400" b="1" dirty="0" smtClean="0">
              <a:latin typeface="Alexandria" charset="0"/>
              <a:cs typeface="Alexandria" charset="0"/>
            </a:endParaRP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4" name="TextBox 3"/>
          <p:cNvSpPr txBox="1"/>
          <p:nvPr/>
        </p:nvSpPr>
        <p:spPr>
          <a:xfrm>
            <a:off x="249403" y="5856505"/>
            <a:ext cx="5216525" cy="307777"/>
          </a:xfrm>
          <a:prstGeom prst="rect">
            <a:avLst/>
          </a:prstGeom>
          <a:noFill/>
        </p:spPr>
        <p:txBody>
          <a:bodyPr wrap="square" rtlCol="0">
            <a:spAutoFit/>
          </a:bodyPr>
          <a:lstStyle/>
          <a:p>
            <a:r>
              <a:rPr lang="en-US" sz="1400" b="1" dirty="0">
                <a:latin typeface="Alexandria" charset="0"/>
                <a:cs typeface="Alexandria" charset="0"/>
              </a:rPr>
              <a:t>Prepared by Dr. </a:t>
            </a:r>
            <a:r>
              <a:rPr lang="en-US" sz="1400" b="1" dirty="0" err="1" smtClean="0">
                <a:latin typeface="Alexandria" charset="0"/>
                <a:cs typeface="Alexandria" charset="0"/>
              </a:rPr>
              <a:t>Emad</a:t>
            </a:r>
            <a:r>
              <a:rPr lang="en-US" sz="1400" b="1" dirty="0" smtClean="0">
                <a:latin typeface="Alexandria" charset="0"/>
                <a:cs typeface="Alexandria" charset="0"/>
              </a:rPr>
              <a:t> </a:t>
            </a:r>
            <a:r>
              <a:rPr lang="en-US" sz="1400" b="1" dirty="0" err="1" smtClean="0">
                <a:latin typeface="Alexandria" charset="0"/>
                <a:cs typeface="Alexandria" charset="0"/>
              </a:rPr>
              <a:t>Zaher</a:t>
            </a:r>
            <a:endParaRPr lang="en-US" sz="1400" b="1" dirty="0" smtClean="0">
              <a:latin typeface="Alexandria" charset="0"/>
              <a:cs typeface="Alexandria" charset="0"/>
            </a:endParaRPr>
          </a:p>
        </p:txBody>
      </p:sp>
    </p:spTree>
    <p:extLst>
      <p:ext uri="{BB962C8B-B14F-4D97-AF65-F5344CB8AC3E}">
        <p14:creationId xmlns:p14="http://schemas.microsoft.com/office/powerpoint/2010/main" val="147848153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extLst>
      <p:ext uri="{BB962C8B-B14F-4D97-AF65-F5344CB8AC3E}">
        <p14:creationId xmlns:p14="http://schemas.microsoft.com/office/powerpoint/2010/main" val="192307780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A6C84D12-DE84-4100-9533-0E1FA9D51F93}"/>
</file>

<file path=customXml/itemProps2.xml><?xml version="1.0" encoding="utf-8"?>
<ds:datastoreItem xmlns:ds="http://schemas.openxmlformats.org/officeDocument/2006/customXml" ds:itemID="{F304B0CF-5E8A-419D-AFA0-EF8E4E2507E3}"/>
</file>

<file path=customXml/itemProps3.xml><?xml version="1.0" encoding="utf-8"?>
<ds:datastoreItem xmlns:ds="http://schemas.openxmlformats.org/officeDocument/2006/customXml" ds:itemID="{8AF0CEE4-A4C1-47AE-AE3E-435BD9E7FA98}"/>
</file>

<file path=docProps/app.xml><?xml version="1.0" encoding="utf-8"?>
<Properties xmlns="http://schemas.openxmlformats.org/officeDocument/2006/extended-properties" xmlns:vt="http://schemas.openxmlformats.org/officeDocument/2006/docPropsVTypes">
  <TotalTime>1222</TotalTime>
  <Words>1402</Words>
  <Application>Microsoft Office PowerPoint</Application>
  <PresentationFormat>Widescreen</PresentationFormat>
  <Paragraphs>261</Paragraphs>
  <Slides>20</Slides>
  <Notes>15</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20</vt:i4>
      </vt:variant>
    </vt:vector>
  </HeadingPairs>
  <TitlesOfParts>
    <vt:vector size="28" baseType="lpstr">
      <vt:lpstr>Alexandria</vt:lpstr>
      <vt:lpstr>Arial</vt:lpstr>
      <vt:lpstr>Calibri</vt:lpstr>
      <vt:lpstr>Consolas</vt:lpstr>
      <vt:lpstr>Courier New</vt:lpstr>
      <vt:lpstr>Georgia</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PptxGenJS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Real Estate Investment &amp; Finance — Course Overview</dc:title>
  <dc:subject>PptxGenJS Presentation</dc:subject>
  <dc:creator>Real Estate Investment &amp; Finance</dc:creator>
  <cp:lastModifiedBy>STW</cp:lastModifiedBy>
  <cp:revision>26</cp:revision>
  <dcterms:created xsi:type="dcterms:W3CDTF">2026-05-22T05:22:03Z</dcterms:created>
  <dcterms:modified xsi:type="dcterms:W3CDTF">2026-05-26T12:12:46Z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