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10.jpg" ContentType="image/jp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96" r:id="rId3"/>
  </p:sldMasterIdLst>
  <p:notesMasterIdLst>
    <p:notesMasterId r:id="rId52"/>
  </p:notesMasterIdLst>
  <p:sldIdLst>
    <p:sldId id="588" r:id="rId4"/>
    <p:sldId id="589" r:id="rId5"/>
    <p:sldId id="590" r:id="rId6"/>
    <p:sldId id="507" r:id="rId7"/>
    <p:sldId id="498" r:id="rId8"/>
    <p:sldId id="499" r:id="rId9"/>
    <p:sldId id="313" r:id="rId10"/>
    <p:sldId id="487" r:id="rId11"/>
    <p:sldId id="482" r:id="rId12"/>
    <p:sldId id="256" r:id="rId13"/>
    <p:sldId id="815" r:id="rId14"/>
    <p:sldId id="483" r:id="rId15"/>
    <p:sldId id="484" r:id="rId16"/>
    <p:sldId id="276" r:id="rId17"/>
    <p:sldId id="485" r:id="rId18"/>
    <p:sldId id="488" r:id="rId19"/>
    <p:sldId id="816" r:id="rId20"/>
    <p:sldId id="287" r:id="rId21"/>
    <p:sldId id="810" r:id="rId22"/>
    <p:sldId id="486" r:id="rId23"/>
    <p:sldId id="489" r:id="rId24"/>
    <p:sldId id="819" r:id="rId25"/>
    <p:sldId id="818" r:id="rId26"/>
    <p:sldId id="817" r:id="rId27"/>
    <p:sldId id="494" r:id="rId28"/>
    <p:sldId id="495" r:id="rId29"/>
    <p:sldId id="820" r:id="rId30"/>
    <p:sldId id="490" r:id="rId31"/>
    <p:sldId id="821" r:id="rId32"/>
    <p:sldId id="516" r:id="rId33"/>
    <p:sldId id="811" r:id="rId34"/>
    <p:sldId id="496" r:id="rId35"/>
    <p:sldId id="823" r:id="rId36"/>
    <p:sldId id="814" r:id="rId37"/>
    <p:sldId id="809" r:id="rId38"/>
    <p:sldId id="286" r:id="rId39"/>
    <p:sldId id="491" r:id="rId40"/>
    <p:sldId id="822" r:id="rId41"/>
    <p:sldId id="492" r:id="rId42"/>
    <p:sldId id="812" r:id="rId43"/>
    <p:sldId id="493" r:id="rId44"/>
    <p:sldId id="500" r:id="rId45"/>
    <p:sldId id="502" r:id="rId46"/>
    <p:sldId id="501" r:id="rId47"/>
    <p:sldId id="503" r:id="rId48"/>
    <p:sldId id="504" r:id="rId49"/>
    <p:sldId id="825" r:id="rId50"/>
    <p:sldId id="82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589"/>
            <p14:sldId id="590"/>
            <p14:sldId id="507"/>
            <p14:sldId id="498"/>
            <p14:sldId id="499"/>
            <p14:sldId id="313"/>
            <p14:sldId id="487"/>
            <p14:sldId id="482"/>
            <p14:sldId id="256"/>
            <p14:sldId id="815"/>
            <p14:sldId id="483"/>
            <p14:sldId id="484"/>
            <p14:sldId id="276"/>
            <p14:sldId id="485"/>
            <p14:sldId id="488"/>
            <p14:sldId id="816"/>
            <p14:sldId id="287"/>
            <p14:sldId id="810"/>
            <p14:sldId id="486"/>
            <p14:sldId id="489"/>
            <p14:sldId id="819"/>
            <p14:sldId id="818"/>
            <p14:sldId id="817"/>
            <p14:sldId id="494"/>
            <p14:sldId id="495"/>
            <p14:sldId id="820"/>
            <p14:sldId id="490"/>
            <p14:sldId id="821"/>
            <p14:sldId id="516"/>
            <p14:sldId id="811"/>
            <p14:sldId id="496"/>
            <p14:sldId id="823"/>
            <p14:sldId id="814"/>
            <p14:sldId id="809"/>
            <p14:sldId id="286"/>
            <p14:sldId id="491"/>
            <p14:sldId id="822"/>
            <p14:sldId id="492"/>
            <p14:sldId id="812"/>
            <p14:sldId id="493"/>
            <p14:sldId id="500"/>
            <p14:sldId id="502"/>
            <p14:sldId id="501"/>
            <p14:sldId id="503"/>
            <p14:sldId id="504"/>
            <p14:sldId id="825"/>
            <p14:sldId id="82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C7FF"/>
    <a:srgbClr val="4472C4"/>
    <a:srgbClr val="2D3956"/>
    <a:srgbClr val="8E5A6D"/>
    <a:srgbClr val="852F4A"/>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A741D9-EEE0-4E1B-A356-436C82372337}" v="10" dt="2026-09-25T09:05:49.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2.xml"/><Relationship Id="rId61" Type="http://schemas.openxmlformats.org/officeDocument/2006/relationships/customXml" Target="../customXml/item3.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ustomXml" Target="../customXml/item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microsoft.com/office/2016/11/relationships/changesInfo" Target="changesInfos/changesInfo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061C54C-1511-41F8-91DF-0BFF88AE75A2}"/>
    <pc:docChg chg="undo custSel addSld delSld modSld modSection">
      <pc:chgData name="Perihan Salah" userId="76e30ab951f6bd55" providerId="LiveId" clId="{4061C54C-1511-41F8-91DF-0BFF88AE75A2}" dt="2026-09-25T09:06:12.711" v="154" actId="47"/>
      <pc:docMkLst>
        <pc:docMk/>
      </pc:docMkLst>
      <pc:sldChg chg="addSp delSp mod">
        <pc:chgData name="Perihan Salah" userId="76e30ab951f6bd55" providerId="LiveId" clId="{4061C54C-1511-41F8-91DF-0BFF88AE75A2}" dt="2026-09-25T09:04:56.866" v="146" actId="22"/>
        <pc:sldMkLst>
          <pc:docMk/>
          <pc:sldMk cId="139889838" sldId="504"/>
        </pc:sldMkLst>
        <pc:spChg chg="add del">
          <ac:chgData name="Perihan Salah" userId="76e30ab951f6bd55" providerId="LiveId" clId="{4061C54C-1511-41F8-91DF-0BFF88AE75A2}" dt="2026-09-25T09:04:56.866" v="146" actId="22"/>
          <ac:spMkLst>
            <pc:docMk/>
            <pc:sldMk cId="139889838" sldId="504"/>
            <ac:spMk id="4" creationId="{288B5025-47E8-BF2C-EA8A-3C8275F1615C}"/>
          </ac:spMkLst>
        </pc:spChg>
      </pc:sldChg>
      <pc:sldChg chg="del">
        <pc:chgData name="Perihan Salah" userId="76e30ab951f6bd55" providerId="LiveId" clId="{4061C54C-1511-41F8-91DF-0BFF88AE75A2}" dt="2026-09-25T09:06:03.728" v="153" actId="47"/>
        <pc:sldMkLst>
          <pc:docMk/>
          <pc:sldMk cId="4083080775" sldId="515"/>
        </pc:sldMkLst>
      </pc:sldChg>
      <pc:sldChg chg="modSp add del mod">
        <pc:chgData name="Perihan Salah" userId="76e30ab951f6bd55" providerId="LiveId" clId="{4061C54C-1511-41F8-91DF-0BFF88AE75A2}" dt="2026-09-22T19:24:45.084" v="117" actId="20577"/>
        <pc:sldMkLst>
          <pc:docMk/>
          <pc:sldMk cId="1923992518" sldId="588"/>
        </pc:sldMkLst>
        <pc:spChg chg="mod">
          <ac:chgData name="Perihan Salah" userId="76e30ab951f6bd55" providerId="LiveId" clId="{4061C54C-1511-41F8-91DF-0BFF88AE75A2}" dt="2026-09-22T19:20:53.707" v="49" actId="1076"/>
          <ac:spMkLst>
            <pc:docMk/>
            <pc:sldMk cId="1923992518" sldId="588"/>
            <ac:spMk id="31" creationId="{16E4CC76-2D0D-6204-3FBC-B0856D8E8836}"/>
          </ac:spMkLst>
        </pc:spChg>
        <pc:spChg chg="mod">
          <ac:chgData name="Perihan Salah" userId="76e30ab951f6bd55" providerId="LiveId" clId="{4061C54C-1511-41F8-91DF-0BFF88AE75A2}" dt="2026-09-22T19:23:39.267" v="52" actId="20577"/>
          <ac:spMkLst>
            <pc:docMk/>
            <pc:sldMk cId="1923992518" sldId="588"/>
            <ac:spMk id="34" creationId="{15C30772-0DD8-7BE1-E943-20DE696CFBEA}"/>
          </ac:spMkLst>
        </pc:spChg>
        <pc:spChg chg="mod">
          <ac:chgData name="Perihan Salah" userId="76e30ab951f6bd55" providerId="LiveId" clId="{4061C54C-1511-41F8-91DF-0BFF88AE75A2}" dt="2026-09-22T19:24:45.084" v="117" actId="20577"/>
          <ac:spMkLst>
            <pc:docMk/>
            <pc:sldMk cId="1923992518" sldId="588"/>
            <ac:spMk id="46" creationId="{FA59789B-D841-DB76-25B9-1348B202C2B5}"/>
          </ac:spMkLst>
        </pc:spChg>
      </pc:sldChg>
      <pc:sldChg chg="modSp add del mod setBg">
        <pc:chgData name="Perihan Salah" userId="76e30ab951f6bd55" providerId="LiveId" clId="{4061C54C-1511-41F8-91DF-0BFF88AE75A2}" dt="2026-09-22T19:25:39.841" v="125" actId="1076"/>
        <pc:sldMkLst>
          <pc:docMk/>
          <pc:sldMk cId="2685123234" sldId="589"/>
        </pc:sldMkLst>
        <pc:spChg chg="mod">
          <ac:chgData name="Perihan Salah" userId="76e30ab951f6bd55" providerId="LiveId" clId="{4061C54C-1511-41F8-91DF-0BFF88AE75A2}" dt="2026-09-22T19:25:39.841" v="125" actId="1076"/>
          <ac:spMkLst>
            <pc:docMk/>
            <pc:sldMk cId="2685123234" sldId="589"/>
            <ac:spMk id="9" creationId="{25760A6C-566F-B7E3-1EEE-CB29F0CF0113}"/>
          </ac:spMkLst>
        </pc:spChg>
        <pc:spChg chg="mod">
          <ac:chgData name="Perihan Salah" userId="76e30ab951f6bd55" providerId="LiveId" clId="{4061C54C-1511-41F8-91DF-0BFF88AE75A2}" dt="2026-09-22T19:25:16.966" v="121" actId="20577"/>
          <ac:spMkLst>
            <pc:docMk/>
            <pc:sldMk cId="2685123234" sldId="589"/>
            <ac:spMk id="10" creationId="{844810E4-E8A9-2051-4D02-31024B944D7B}"/>
          </ac:spMkLst>
        </pc:spChg>
        <pc:spChg chg="mod">
          <ac:chgData name="Perihan Salah" userId="76e30ab951f6bd55" providerId="LiveId" clId="{4061C54C-1511-41F8-91DF-0BFF88AE75A2}" dt="2026-09-22T19:25:12.088" v="119"/>
          <ac:spMkLst>
            <pc:docMk/>
            <pc:sldMk cId="2685123234" sldId="589"/>
            <ac:spMk id="11" creationId="{781F72BC-06B8-4FB5-F2D5-D8EA1BFF812E}"/>
          </ac:spMkLst>
        </pc:spChg>
      </pc:sldChg>
      <pc:sldChg chg="delSp modSp add del mod">
        <pc:chgData name="Perihan Salah" userId="76e30ab951f6bd55" providerId="LiveId" clId="{4061C54C-1511-41F8-91DF-0BFF88AE75A2}" dt="2026-09-25T09:00:53.046" v="140" actId="478"/>
        <pc:sldMkLst>
          <pc:docMk/>
          <pc:sldMk cId="3531205851" sldId="590"/>
        </pc:sldMkLst>
        <pc:spChg chg="mod">
          <ac:chgData name="Perihan Salah" userId="76e30ab951f6bd55" providerId="LiveId" clId="{4061C54C-1511-41F8-91DF-0BFF88AE75A2}" dt="2026-09-22T19:26:19.429" v="133" actId="1076"/>
          <ac:spMkLst>
            <pc:docMk/>
            <pc:sldMk cId="3531205851" sldId="590"/>
            <ac:spMk id="7" creationId="{E16ABC19-95B5-6DC3-E45F-1A6704C69E65}"/>
          </ac:spMkLst>
        </pc:spChg>
        <pc:spChg chg="del">
          <ac:chgData name="Perihan Salah" userId="76e30ab951f6bd55" providerId="LiveId" clId="{4061C54C-1511-41F8-91DF-0BFF88AE75A2}" dt="2026-09-25T09:00:53.046" v="140" actId="478"/>
          <ac:spMkLst>
            <pc:docMk/>
            <pc:sldMk cId="3531205851" sldId="590"/>
            <ac:spMk id="9" creationId="{D2A61C26-2216-E13E-2DAA-FEF4A7305383}"/>
          </ac:spMkLst>
        </pc:spChg>
        <pc:spChg chg="mod">
          <ac:chgData name="Perihan Salah" userId="76e30ab951f6bd55" providerId="LiveId" clId="{4061C54C-1511-41F8-91DF-0BFF88AE75A2}" dt="2026-09-22T19:26:13.383" v="132" actId="404"/>
          <ac:spMkLst>
            <pc:docMk/>
            <pc:sldMk cId="3531205851" sldId="590"/>
            <ac:spMk id="31" creationId="{4527402C-3F97-690D-9C20-A459E375AEB7}"/>
          </ac:spMkLst>
        </pc:spChg>
        <pc:spChg chg="mod">
          <ac:chgData name="Perihan Salah" userId="76e30ab951f6bd55" providerId="LiveId" clId="{4061C54C-1511-41F8-91DF-0BFF88AE75A2}" dt="2026-09-22T19:26:07.704" v="131" actId="20577"/>
          <ac:spMkLst>
            <pc:docMk/>
            <pc:sldMk cId="3531205851" sldId="590"/>
            <ac:spMk id="34" creationId="{1E819771-40E4-115E-1677-879EF07CAA9A}"/>
          </ac:spMkLst>
        </pc:spChg>
      </pc:sldChg>
      <pc:sldChg chg="add del">
        <pc:chgData name="Perihan Salah" userId="76e30ab951f6bd55" providerId="LiveId" clId="{4061C54C-1511-41F8-91DF-0BFF88AE75A2}" dt="2026-09-25T09:06:12.711" v="154" actId="47"/>
        <pc:sldMkLst>
          <pc:docMk/>
          <pc:sldMk cId="1968284304" sldId="591"/>
        </pc:sldMkLst>
      </pc:sldChg>
      <pc:sldChg chg="addSp delSp add mod">
        <pc:chgData name="Perihan Salah" userId="76e30ab951f6bd55" providerId="LiveId" clId="{4061C54C-1511-41F8-91DF-0BFF88AE75A2}" dt="2026-09-25T09:04:51.624" v="144" actId="22"/>
        <pc:sldMkLst>
          <pc:docMk/>
          <pc:sldMk cId="2377197118" sldId="824"/>
        </pc:sldMkLst>
        <pc:spChg chg="add del">
          <ac:chgData name="Perihan Salah" userId="76e30ab951f6bd55" providerId="LiveId" clId="{4061C54C-1511-41F8-91DF-0BFF88AE75A2}" dt="2026-09-25T09:04:46.236" v="142" actId="22"/>
          <ac:spMkLst>
            <pc:docMk/>
            <pc:sldMk cId="2377197118" sldId="824"/>
            <ac:spMk id="7" creationId="{7296C55D-A08D-BDAB-F562-03283D117325}"/>
          </ac:spMkLst>
        </pc:spChg>
        <pc:spChg chg="add del">
          <ac:chgData name="Perihan Salah" userId="76e30ab951f6bd55" providerId="LiveId" clId="{4061C54C-1511-41F8-91DF-0BFF88AE75A2}" dt="2026-09-25T09:04:51.624" v="144" actId="22"/>
          <ac:spMkLst>
            <pc:docMk/>
            <pc:sldMk cId="2377197118" sldId="824"/>
            <ac:spMk id="9" creationId="{3C1DF89E-28A1-C654-AA28-6A56C7623283}"/>
          </ac:spMkLst>
        </pc:spChg>
      </pc:sldChg>
      <pc:sldChg chg="modSp add mod">
        <pc:chgData name="Perihan Salah" userId="76e30ab951f6bd55" providerId="LiveId" clId="{4061C54C-1511-41F8-91DF-0BFF88AE75A2}" dt="2026-09-25T09:05:57.884" v="152" actId="20577"/>
        <pc:sldMkLst>
          <pc:docMk/>
          <pc:sldMk cId="2853137901" sldId="825"/>
        </pc:sldMkLst>
        <pc:spChg chg="mod">
          <ac:chgData name="Perihan Salah" userId="76e30ab951f6bd55" providerId="LiveId" clId="{4061C54C-1511-41F8-91DF-0BFF88AE75A2}" dt="2026-09-25T09:05:50.829" v="150" actId="20577"/>
          <ac:spMkLst>
            <pc:docMk/>
            <pc:sldMk cId="2853137901" sldId="825"/>
            <ac:spMk id="6" creationId="{0AC2650A-C51A-9ACB-723B-68D89C868D01}"/>
          </ac:spMkLst>
        </pc:spChg>
        <pc:spChg chg="mod">
          <ac:chgData name="Perihan Salah" userId="76e30ab951f6bd55" providerId="LiveId" clId="{4061C54C-1511-41F8-91DF-0BFF88AE75A2}" dt="2026-09-25T09:05:57.884" v="152" actId="20577"/>
          <ac:spMkLst>
            <pc:docMk/>
            <pc:sldMk cId="2853137901" sldId="825"/>
            <ac:spMk id="23" creationId="{96E902E1-2A80-699E-4D0C-B8C82D90F38B}"/>
          </ac:spMkLst>
        </pc:spChg>
      </pc:sldChg>
      <pc:sldMasterChg chg="delSldLayout">
        <pc:chgData name="Perihan Salah" userId="76e30ab951f6bd55" providerId="LiveId" clId="{4061C54C-1511-41F8-91DF-0BFF88AE75A2}" dt="2026-09-22T19:28:18.065" v="139" actId="47"/>
        <pc:sldMasterMkLst>
          <pc:docMk/>
          <pc:sldMasterMk cId="492988910" sldId="2147483648"/>
        </pc:sldMasterMkLst>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8889B1-E37E-46EC-BE60-A8ECE1F4CE4C}"/>
              </a:ext>
            </a:extLst>
          </p:cNvPr>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20C079-FAAD-43EF-99FE-62FD599CF5F1}" type="slidenum">
              <a:rPr lang="en-US" altLang="en-US">
                <a:latin typeface="Verdana" panose="020B0604030504040204" pitchFamily="34" charset="0"/>
              </a:rPr>
              <a:pPr eaLnBrk="1" hangingPunct="1"/>
              <a:t>4</a:t>
            </a:fld>
            <a:endParaRPr lang="en-US" altLang="en-US">
              <a:latin typeface="Verdana" panose="020B0604030504040204" pitchFamily="34" charset="0"/>
            </a:endParaRPr>
          </a:p>
        </p:txBody>
      </p:sp>
      <p:sp>
        <p:nvSpPr>
          <p:cNvPr id="83971" name="Rectangle 2">
            <a:extLst>
              <a:ext uri="{FF2B5EF4-FFF2-40B4-BE49-F238E27FC236}">
                <a16:creationId xmlns:a16="http://schemas.microsoft.com/office/drawing/2014/main" id="{B3FB2776-49D9-4BBA-94F7-DFF4AA2F0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a:extLst>
              <a:ext uri="{FF2B5EF4-FFF2-40B4-BE49-F238E27FC236}">
                <a16:creationId xmlns:a16="http://schemas.microsoft.com/office/drawing/2014/main" id="{01154381-25AE-4A89-A27C-4E92663CFB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Relation to Text:</a:t>
            </a:r>
          </a:p>
          <a:p>
            <a:pPr eaLnBrk="1" hangingPunct="1">
              <a:spcBef>
                <a:spcPct val="0"/>
              </a:spcBef>
            </a:pPr>
            <a:r>
              <a:rPr lang="en-US" altLang="en-US" dirty="0"/>
              <a:t>This slide relates to page 31 of the text and Figure 1-7.</a:t>
            </a:r>
          </a:p>
          <a:p>
            <a:pPr eaLnBrk="1" hangingPunct="1">
              <a:spcBef>
                <a:spcPct val="0"/>
              </a:spcBef>
            </a:pPr>
            <a:r>
              <a:rPr lang="en-US" altLang="en-US" b="1" dirty="0"/>
              <a:t>Summary Overview:</a:t>
            </a:r>
          </a:p>
          <a:p>
            <a:pPr eaLnBrk="1" hangingPunct="1">
              <a:spcBef>
                <a:spcPct val="0"/>
              </a:spcBef>
            </a:pPr>
            <a:r>
              <a:rPr lang="en-US" altLang="en-US" dirty="0"/>
              <a:t>This slide presents the four major processes required of an IMC program for it to effectively communicate with target audiences.</a:t>
            </a:r>
          </a:p>
          <a:p>
            <a:pPr eaLnBrk="1" hangingPunct="1">
              <a:spcBef>
                <a:spcPct val="0"/>
              </a:spcBef>
            </a:pPr>
            <a:r>
              <a:rPr lang="en-US" altLang="en-US" b="1" dirty="0"/>
              <a:t>Use of this Slide:</a:t>
            </a:r>
          </a:p>
          <a:p>
            <a:pPr eaLnBrk="1" hangingPunct="1">
              <a:spcBef>
                <a:spcPct val="0"/>
              </a:spcBef>
            </a:pPr>
            <a:r>
              <a:rPr lang="en-US" altLang="en-US" dirty="0"/>
              <a:t>This slide can be used to explain to students that the Integrated Marketing Communications Plan provides the framework for developing, implementing, and controlling the IMC program. Those involved with the program must:</a:t>
            </a:r>
          </a:p>
          <a:p>
            <a:pPr marL="628650" lvl="1" indent="-171450" eaLnBrk="1" hangingPunct="1">
              <a:spcBef>
                <a:spcPct val="0"/>
              </a:spcBef>
              <a:buFontTx/>
              <a:buChar char="•"/>
            </a:pPr>
            <a:r>
              <a:rPr lang="en-US" altLang="en-US" dirty="0"/>
              <a:t>Decide on the role and function of the specific elements of the promotional mix</a:t>
            </a:r>
          </a:p>
          <a:p>
            <a:pPr marL="628650" lvl="1" indent="-171450" eaLnBrk="1" hangingPunct="1">
              <a:spcBef>
                <a:spcPct val="0"/>
              </a:spcBef>
              <a:buFontTx/>
              <a:buChar char="•"/>
            </a:pPr>
            <a:r>
              <a:rPr lang="en-US" altLang="en-US" dirty="0"/>
              <a:t>Develop strategies for each element</a:t>
            </a:r>
          </a:p>
          <a:p>
            <a:pPr marL="628650" lvl="1" indent="-171450" eaLnBrk="1" hangingPunct="1">
              <a:spcBef>
                <a:spcPct val="0"/>
              </a:spcBef>
              <a:buFontTx/>
              <a:buChar char="•"/>
            </a:pPr>
            <a:r>
              <a:rPr lang="en-US" altLang="en-US" dirty="0"/>
              <a:t>Determine how they will be integrated</a:t>
            </a:r>
          </a:p>
          <a:p>
            <a:pPr marL="628650" lvl="1" indent="-171450" eaLnBrk="1" hangingPunct="1">
              <a:spcBef>
                <a:spcPct val="0"/>
              </a:spcBef>
              <a:buFontTx/>
              <a:buChar char="•"/>
            </a:pPr>
            <a:r>
              <a:rPr lang="en-US" altLang="en-US" dirty="0"/>
              <a:t>Plan their implementation</a:t>
            </a:r>
          </a:p>
          <a:p>
            <a:pPr marL="628650" lvl="1" indent="-171450" eaLnBrk="1" hangingPunct="1">
              <a:spcBef>
                <a:spcPct val="0"/>
              </a:spcBef>
              <a:buFontTx/>
              <a:buChar char="•"/>
            </a:pPr>
            <a:r>
              <a:rPr lang="en-US" altLang="en-US" dirty="0"/>
              <a:t>Consider how to evaluate the results achieves, and </a:t>
            </a:r>
          </a:p>
          <a:p>
            <a:pPr marL="628650" lvl="1" indent="-171450" eaLnBrk="1" hangingPunct="1">
              <a:spcBef>
                <a:spcPct val="0"/>
              </a:spcBef>
              <a:buFontTx/>
              <a:buChar char="•"/>
            </a:pPr>
            <a:r>
              <a:rPr lang="en-US" altLang="en-US" dirty="0"/>
              <a:t>Make any necessary adjustments</a:t>
            </a:r>
          </a:p>
          <a:p>
            <a:pPr eaLnBrk="1" hangingPunct="1">
              <a:spcBef>
                <a:spcPct val="0"/>
              </a:spcBef>
            </a:pPr>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1871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23792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06994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ectangle 3"/>
          <p:cNvSpPr txBox="1">
            <a:spLocks noChangeArrowheads="1"/>
          </p:cNvSpPr>
          <p:nvPr userDrawn="1"/>
        </p:nvSpPr>
        <p:spPr bwMode="auto">
          <a:xfrm>
            <a:off x="330309" y="1600200"/>
            <a:ext cx="11582204" cy="4800600"/>
          </a:xfrm>
          <a:prstGeom prst="rect">
            <a:avLst/>
          </a:prstGeom>
          <a:noFill/>
          <a:ln w="12700">
            <a:noFill/>
            <a:miter lim="800000"/>
            <a:headEnd/>
            <a:tailEnd/>
          </a:ln>
        </p:spPr>
        <p:txBody>
          <a:bodyPr lIns="79561" tIns="39082" rIns="79561" bIns="39082"/>
          <a:lstStyle/>
          <a:p>
            <a:pPr marL="422178" indent="-422178" defTabSz="803312" eaLnBrk="0" hangingPunct="0">
              <a:spcBef>
                <a:spcPct val="80000"/>
              </a:spcBef>
              <a:buClr>
                <a:srgbClr val="FF6600"/>
              </a:buClr>
              <a:buFont typeface="Webdings" pitchFamily="18" charset="2"/>
              <a:buChar char="="/>
              <a:tabLst>
                <a:tab pos="1461500" algn="l"/>
              </a:tabLst>
              <a:defRPr/>
            </a:pPr>
            <a:endParaRPr lang="en-US" sz="2216" kern="0" dirty="0">
              <a:cs typeface="Arial" charset="0"/>
            </a:endParaRPr>
          </a:p>
        </p:txBody>
      </p:sp>
      <p:sp>
        <p:nvSpPr>
          <p:cNvPr id="4" name="Rectangle 2"/>
          <p:cNvSpPr>
            <a:spLocks noGrp="1" noChangeArrowheads="1"/>
          </p:cNvSpPr>
          <p:nvPr>
            <p:ph type="title"/>
          </p:nvPr>
        </p:nvSpPr>
        <p:spPr>
          <a:xfrm>
            <a:off x="279491" y="228601"/>
            <a:ext cx="7880432" cy="397929"/>
          </a:xfrm>
          <a:noFill/>
          <a:ln w="9525">
            <a:noFill/>
            <a:miter lim="800000"/>
            <a:headEnd/>
            <a:tailEnd/>
          </a:ln>
        </p:spPr>
        <p:txBody>
          <a:bodyPr/>
          <a:lstStyle>
            <a:lvl1pPr>
              <a:defRPr kumimoji="0" lang="en-US" sz="2586" b="1" i="0" u="none" strike="noStrike" kern="0" cap="none" spc="0" normalizeH="0" baseline="0" noProof="0" dirty="0" smtClean="0">
                <a:ln>
                  <a:noFill/>
                </a:ln>
                <a:solidFill>
                  <a:schemeClr val="bg1"/>
                </a:solidFill>
                <a:effectLst/>
                <a:uLnTx/>
                <a:uFillTx/>
                <a:latin typeface="Helvetica" pitchFamily="34" charset="0"/>
                <a:ea typeface="+mj-ea"/>
                <a:cs typeface="Helvetica" pitchFamily="34" charset="0"/>
              </a:defRPr>
            </a:lvl1pPr>
          </a:lstStyle>
          <a:p>
            <a:pPr lvl="0"/>
            <a:endParaRPr lang="en-US" dirty="0"/>
          </a:p>
        </p:txBody>
      </p:sp>
      <p:sp>
        <p:nvSpPr>
          <p:cNvPr id="11" name="Text Placeholder 10"/>
          <p:cNvSpPr>
            <a:spLocks noGrp="1"/>
          </p:cNvSpPr>
          <p:nvPr>
            <p:ph type="body" sz="quarter" idx="10"/>
          </p:nvPr>
        </p:nvSpPr>
        <p:spPr>
          <a:xfrm>
            <a:off x="373305" y="1600200"/>
            <a:ext cx="11539207" cy="881010"/>
          </a:xfrm>
        </p:spPr>
        <p:txBody>
          <a:bodyPr/>
          <a:lstStyle>
            <a:lvl1pPr>
              <a:lnSpc>
                <a:spcPct val="100000"/>
              </a:lnSpc>
              <a:spcBef>
                <a:spcPts val="2770"/>
              </a:spcBef>
              <a:buClr>
                <a:srgbClr val="FF6600"/>
              </a:buClr>
              <a:defRPr lang="en-US" sz="2216" b="1" dirty="0" smtClean="0">
                <a:solidFill>
                  <a:srgbClr val="013C7D"/>
                </a:solidFill>
                <a:latin typeface="Helvetica" pitchFamily="34" charset="0"/>
                <a:ea typeface="+mn-ea"/>
                <a:cs typeface="Helvetica" pitchFamily="34" charset="0"/>
              </a:defRPr>
            </a:lvl1pPr>
            <a:lvl2pPr>
              <a:lnSpc>
                <a:spcPct val="100000"/>
              </a:lnSpc>
              <a:spcBef>
                <a:spcPts val="0"/>
              </a:spcBef>
              <a:buClrTx/>
              <a:defRPr lang="en-US" sz="1847" b="1" dirty="0" smtClean="0">
                <a:solidFill>
                  <a:srgbClr val="013C7D"/>
                </a:solidFill>
                <a:latin typeface="Helvetica" pitchFamily="34" charset="0"/>
                <a:cs typeface="Helvetica" pitchFamily="34" charset="0"/>
              </a:defRPr>
            </a:lvl2pPr>
            <a:lvl3pPr>
              <a:lnSpc>
                <a:spcPct val="100000"/>
              </a:lnSpc>
              <a:spcBef>
                <a:spcPts val="0"/>
              </a:spcBef>
              <a:buClrTx/>
              <a:defRPr lang="en-US" sz="1662" b="1" i="1" dirty="0" smtClean="0">
                <a:solidFill>
                  <a:srgbClr val="013C7D"/>
                </a:solidFill>
                <a:latin typeface="Helvetica" pitchFamily="34" charset="0"/>
                <a:cs typeface="Helvetica" pitchFamily="34" charset="0"/>
              </a:defRPr>
            </a:lvl3pPr>
            <a:lvl4pPr>
              <a:buClrTx/>
              <a:defRPr>
                <a:solidFill>
                  <a:srgbClr val="013C7D"/>
                </a:solidFill>
                <a:latin typeface="Helvetica" pitchFamily="34" charset="0"/>
                <a:cs typeface="Helvetica" pitchFamily="34" charset="0"/>
              </a:defRPr>
            </a:lvl4pPr>
            <a:lvl5pPr>
              <a:buClrTx/>
              <a:defRPr>
                <a:solidFill>
                  <a:srgbClr val="013C7D"/>
                </a:solidFill>
                <a:latin typeface="Helvetica" pitchFamily="34" charset="0"/>
                <a:cs typeface="Helvetica" pitchFamily="34" charset="0"/>
              </a:defRPr>
            </a:lvl5pPr>
          </a:lstStyle>
          <a:p>
            <a:pPr lvl="0"/>
            <a:r>
              <a:rPr lang="en-US" dirty="0"/>
              <a:t>Click to edit Master text styles</a:t>
            </a:r>
          </a:p>
          <a:p>
            <a:pPr lvl="1"/>
            <a:r>
              <a:rPr lang="en-US" dirty="0"/>
              <a:t>Second level</a:t>
            </a:r>
          </a:p>
          <a:p>
            <a:pPr lvl="2"/>
            <a:r>
              <a:rPr lang="en-US" dirty="0"/>
              <a:t>Third level</a:t>
            </a:r>
            <a:endParaRPr lang="en-SG" dirty="0"/>
          </a:p>
        </p:txBody>
      </p:sp>
    </p:spTree>
    <p:extLst>
      <p:ext uri="{BB962C8B-B14F-4D97-AF65-F5344CB8AC3E}">
        <p14:creationId xmlns:p14="http://schemas.microsoft.com/office/powerpoint/2010/main" val="1437532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26120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97251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82905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31112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8999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4730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41145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265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61619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802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41915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019255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734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730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148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9632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3589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3516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0267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85761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272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566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0906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508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4693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36649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4142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9565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2282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3353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76156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03543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64957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88725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32444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12562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109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263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247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61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26" Type="http://schemas.openxmlformats.org/officeDocument/2006/relationships/theme" Target="../theme/theme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image" Target="../media/image3.pn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theme" Target="../theme/theme3.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5509884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759652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7.xml"/><Relationship Id="rId1" Type="http://schemas.openxmlformats.org/officeDocument/2006/relationships/themeOverride" Target="../theme/themeOverride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jpg"/><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13.xml"/><Relationship Id="rId1" Type="http://schemas.openxmlformats.org/officeDocument/2006/relationships/video" Target="https://www.youtube.com/embed/DkvpnYVSUnc"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1ZWw_Llra3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bIFOToj5x_o"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ideo" Target="https://www.youtube.com/embed/vLvMpayy-Nw"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jpeg"/><Relationship Id="rId2" Type="http://schemas.openxmlformats.org/officeDocument/2006/relationships/slideLayout" Target="../slideLayouts/slideLayout1.xml"/><Relationship Id="rId1" Type="http://schemas.openxmlformats.org/officeDocument/2006/relationships/video" Target="https://www.youtube.com/embed/Wqv_vCEUQig" TargetMode="Externa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sv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9.jpg"/><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video" Target="https://www.youtube.com/embed/TFkozK3-Pw8"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2.xml"/><Relationship Id="rId1" Type="http://schemas.openxmlformats.org/officeDocument/2006/relationships/video" Target="https://www.youtube.com/embed/7uvIDjFDs_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14.xml"/><Relationship Id="rId1" Type="http://schemas.openxmlformats.org/officeDocument/2006/relationships/video" Target="https://www.youtube.com/embed/DzvBLigq_xU" TargetMode="External"/><Relationship Id="rId4" Type="http://schemas.openxmlformats.org/officeDocument/2006/relationships/image" Target="../media/image50.jpeg"/></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2.xml"/><Relationship Id="rId1" Type="http://schemas.openxmlformats.org/officeDocument/2006/relationships/video" Target="https://www.youtube.com/embed/RySDRpN5kaY?feature=oembed"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54.png"/></Relationships>
</file>

<file path=ppt/slides/_rels/slide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6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slideLayout" Target="../slideLayouts/slideLayout55.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7.png"/><Relationship Id="rId2" Type="http://schemas.openxmlformats.org/officeDocument/2006/relationships/slideLayout" Target="../slideLayouts/slideLayout31.xml"/><Relationship Id="rId1" Type="http://schemas.openxmlformats.org/officeDocument/2006/relationships/themeOverride" Target="../theme/themeOverride3.xml"/><Relationship Id="rId6" Type="http://schemas.openxmlformats.org/officeDocument/2006/relationships/image" Target="../media/image64.jpg"/><Relationship Id="rId5" Type="http://schemas.openxmlformats.org/officeDocument/2006/relationships/image" Target="../media/image6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22942"/>
            <a:ext cx="545159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Integrated Marketing Communications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55741" y="4380965"/>
            <a:ext cx="437204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MKT728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 Introduction to Integrated Marketing Communications </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mc:AlternateContent xmlns:mc="http://schemas.openxmlformats.org/markup-compatibility/2006" xmlns:p14="http://schemas.microsoft.com/office/powerpoint/2010/main">
    <mc:Choice Requires="p14">
      <p:transition spd="slow" p14:dur="2000" advClick="0" advTm="2030"/>
    </mc:Choice>
    <mc:Fallback xmlns="">
      <p:transition spd="slow" advClick="0" advTm="20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32694" y="2592049"/>
            <a:ext cx="5315065" cy="1323439"/>
          </a:xfrm>
          <a:prstGeom prst="rect">
            <a:avLst/>
          </a:prstGeom>
          <a:noFill/>
        </p:spPr>
        <p:txBody>
          <a:bodyPr wrap="square" rtlCol="0">
            <a:spAutoFit/>
          </a:bodyPr>
          <a:lstStyle/>
          <a:p>
            <a:pPr lvl="0" algn="ctr">
              <a:defRPr/>
            </a:pPr>
            <a:r>
              <a:rPr lang="en-US" sz="4000" b="1" dirty="0">
                <a:solidFill>
                  <a:srgbClr val="00B0F0"/>
                </a:solidFill>
                <a:latin typeface="Times New Roman" panose="02020603050405020304" pitchFamily="18" charset="0"/>
                <a:cs typeface="Times New Roman" panose="02020603050405020304" pitchFamily="18" charset="0"/>
              </a:rPr>
              <a:t>Integrated Marketing Communications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118435"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MKT728</a:t>
            </a:r>
          </a:p>
          <a:p>
            <a:r>
              <a:rPr lang="en-US" sz="2000" dirty="0">
                <a:latin typeface="Tajawal Medium" panose="00000600000000000000" pitchFamily="2" charset="-78"/>
                <a:cs typeface="Tajawal Medium" panose="00000600000000000000" pitchFamily="2" charset="-78"/>
              </a:rPr>
              <a:t>The Role of IMC Planning Process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E97498BE-443D-38EF-F531-3EC3DEB7CA9B}"/>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685123234"/>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298246" y="1085139"/>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0620" y="2302463"/>
            <a:ext cx="8433134" cy="3549690"/>
          </a:xfrm>
          <a:prstGeom prst="rect">
            <a:avLst/>
          </a:prstGeom>
          <a:noFill/>
        </p:spPr>
        <p:txBody>
          <a:bodyPr wrap="square" rtlCol="0">
            <a:spAutoFit/>
          </a:bodyPr>
          <a:lstStyle/>
          <a:p>
            <a:pPr marL="355600" lvl="0" indent="-342900">
              <a:lnSpc>
                <a:spcPct val="100000"/>
              </a:lnSpc>
              <a:spcBef>
                <a:spcPts val="1739"/>
              </a:spcBef>
              <a:buFont typeface="Arial" panose="020B0604020202020204" pitchFamily="34" charset="0"/>
              <a:buChar char="•"/>
            </a:pPr>
            <a:r>
              <a:rPr lang="en-US" sz="2400" spc="-5" dirty="0">
                <a:solidFill>
                  <a:prstClr val="black"/>
                </a:solidFill>
                <a:cs typeface="Calibri"/>
              </a:rPr>
              <a:t>Describe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z="2400" spc="-5" dirty="0">
                <a:solidFill>
                  <a:prstClr val="black"/>
                </a:solidFill>
                <a:cs typeface="Calibri"/>
              </a:rPr>
              <a:t>Define target marketing.</a:t>
            </a:r>
          </a:p>
          <a:p>
            <a:pPr marL="355600" lvl="0" indent="-342900">
              <a:lnSpc>
                <a:spcPct val="100000"/>
              </a:lnSpc>
              <a:spcBef>
                <a:spcPts val="1739"/>
              </a:spcBef>
              <a:buFont typeface="Arial" panose="020B0604020202020204" pitchFamily="34" charset="0"/>
              <a:buChar char="•"/>
            </a:pPr>
            <a:r>
              <a:rPr lang="en-US" sz="2400" spc="-5" dirty="0">
                <a:solidFill>
                  <a:prstClr val="black"/>
                </a:solidFill>
                <a:cs typeface="Calibri"/>
              </a:rPr>
              <a:t>Discuss the role of market segmentation in an IMC  program.</a:t>
            </a:r>
          </a:p>
          <a:p>
            <a:pPr marL="355600" lvl="0" indent="-342900">
              <a:lnSpc>
                <a:spcPct val="100000"/>
              </a:lnSpc>
              <a:spcBef>
                <a:spcPts val="1739"/>
              </a:spcBef>
              <a:buFont typeface="Arial" panose="020B0604020202020204" pitchFamily="34" charset="0"/>
              <a:buChar char="•"/>
            </a:pPr>
            <a:r>
              <a:rPr lang="en-US" sz="2400" spc="-5" dirty="0">
                <a:solidFill>
                  <a:prstClr val="black"/>
                </a:solidFill>
                <a:cs typeface="Calibri"/>
              </a:rPr>
              <a:t>Describe positioning and repositioning strategies.</a:t>
            </a:r>
          </a:p>
          <a:p>
            <a:pPr marL="355600" lvl="0" indent="-342900">
              <a:lnSpc>
                <a:spcPct val="100000"/>
              </a:lnSpc>
              <a:spcBef>
                <a:spcPts val="1739"/>
              </a:spcBef>
              <a:buFont typeface="Arial" panose="020B0604020202020204" pitchFamily="34" charset="0"/>
              <a:buChar char="•"/>
            </a:pPr>
            <a:r>
              <a:rPr lang="en-US" sz="2400" spc="-5" dirty="0">
                <a:solidFill>
                  <a:prstClr val="black"/>
                </a:solidFill>
                <a:cs typeface="Calibri"/>
              </a:rPr>
              <a:t>Identify the marketing-mix decisions that influence  advertising and promotional strategy.</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13" name="Graphic 21">
            <a:extLst>
              <a:ext uri="{FF2B5EF4-FFF2-40B4-BE49-F238E27FC236}">
                <a16:creationId xmlns:a16="http://schemas.microsoft.com/office/drawing/2014/main" id="{EAE57278-AB96-113D-1E2C-F43DC42A889F}"/>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531205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A7CA6B62-747E-428D-AA2E-634F97205870}"/>
              </a:ext>
            </a:extLst>
          </p:cNvPr>
          <p:cNvSpPr>
            <a:spLocks noGrp="1" noChangeArrowheads="1"/>
          </p:cNvSpPr>
          <p:nvPr>
            <p:ph type="title"/>
          </p:nvPr>
        </p:nvSpPr>
        <p:spPr>
          <a:xfrm>
            <a:off x="3545551" y="-74149"/>
            <a:ext cx="4855184" cy="1043877"/>
          </a:xfrm>
        </p:spPr>
        <p:txBody>
          <a:bodyPr/>
          <a:lstStyle/>
          <a:p>
            <a:pPr eaLnBrk="1" hangingPunct="1"/>
            <a:r>
              <a:rPr lang="en-US" altLang="en-US" b="1" dirty="0">
                <a:solidFill>
                  <a:srgbClr val="00B0F0"/>
                </a:solidFill>
              </a:rPr>
              <a:t>IMC Planning Model</a:t>
            </a:r>
          </a:p>
        </p:txBody>
      </p:sp>
      <p:grpSp>
        <p:nvGrpSpPr>
          <p:cNvPr id="43011" name="Group 3">
            <a:extLst>
              <a:ext uri="{FF2B5EF4-FFF2-40B4-BE49-F238E27FC236}">
                <a16:creationId xmlns:a16="http://schemas.microsoft.com/office/drawing/2014/main" id="{B659D2D9-AA22-4237-AF67-4B0A7499865F}"/>
              </a:ext>
            </a:extLst>
          </p:cNvPr>
          <p:cNvGrpSpPr>
            <a:grpSpLocks/>
          </p:cNvGrpSpPr>
          <p:nvPr/>
        </p:nvGrpSpPr>
        <p:grpSpPr bwMode="auto">
          <a:xfrm>
            <a:off x="1354323" y="1006867"/>
            <a:ext cx="9587655" cy="5763629"/>
            <a:chOff x="533400" y="914400"/>
            <a:chExt cx="8870950" cy="5638800"/>
          </a:xfrm>
        </p:grpSpPr>
        <p:grpSp>
          <p:nvGrpSpPr>
            <p:cNvPr id="43012" name="Group 6">
              <a:extLst>
                <a:ext uri="{FF2B5EF4-FFF2-40B4-BE49-F238E27FC236}">
                  <a16:creationId xmlns:a16="http://schemas.microsoft.com/office/drawing/2014/main" id="{F91AC53C-CB4F-48D4-8BF1-1BEE67C75799}"/>
                </a:ext>
              </a:extLst>
            </p:cNvPr>
            <p:cNvGrpSpPr>
              <a:grpSpLocks/>
            </p:cNvGrpSpPr>
            <p:nvPr/>
          </p:nvGrpSpPr>
          <p:grpSpPr bwMode="auto">
            <a:xfrm>
              <a:off x="533400" y="914400"/>
              <a:ext cx="8832850" cy="5638800"/>
              <a:chOff x="120" y="593"/>
              <a:chExt cx="5564" cy="3525"/>
            </a:xfrm>
          </p:grpSpPr>
          <p:sp>
            <p:nvSpPr>
              <p:cNvPr id="37893" name="Line 8">
                <a:extLst>
                  <a:ext uri="{FF2B5EF4-FFF2-40B4-BE49-F238E27FC236}">
                    <a16:creationId xmlns:a16="http://schemas.microsoft.com/office/drawing/2014/main" id="{55486DF0-CA97-4D56-8026-5A989CE1AB6D}"/>
                  </a:ext>
                </a:extLst>
              </p:cNvPr>
              <p:cNvSpPr>
                <a:spLocks noChangeShapeType="1"/>
              </p:cNvSpPr>
              <p:nvPr/>
            </p:nvSpPr>
            <p:spPr bwMode="auto">
              <a:xfrm>
                <a:off x="568"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4" name="Line 9">
                <a:extLst>
                  <a:ext uri="{FF2B5EF4-FFF2-40B4-BE49-F238E27FC236}">
                    <a16:creationId xmlns:a16="http://schemas.microsoft.com/office/drawing/2014/main" id="{D73F71C1-05EB-4720-96C1-93E9C994514D}"/>
                  </a:ext>
                </a:extLst>
              </p:cNvPr>
              <p:cNvSpPr>
                <a:spLocks noChangeShapeType="1"/>
              </p:cNvSpPr>
              <p:nvPr/>
            </p:nvSpPr>
            <p:spPr bwMode="auto">
              <a:xfrm>
                <a:off x="153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5" name="Line 10">
                <a:extLst>
                  <a:ext uri="{FF2B5EF4-FFF2-40B4-BE49-F238E27FC236}">
                    <a16:creationId xmlns:a16="http://schemas.microsoft.com/office/drawing/2014/main" id="{A4D41BB5-747E-408C-A985-A0EB296F9EFA}"/>
                  </a:ext>
                </a:extLst>
              </p:cNvPr>
              <p:cNvSpPr>
                <a:spLocks noChangeShapeType="1"/>
              </p:cNvSpPr>
              <p:nvPr/>
            </p:nvSpPr>
            <p:spPr bwMode="auto">
              <a:xfrm>
                <a:off x="2432"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6" name="Line 11">
                <a:extLst>
                  <a:ext uri="{FF2B5EF4-FFF2-40B4-BE49-F238E27FC236}">
                    <a16:creationId xmlns:a16="http://schemas.microsoft.com/office/drawing/2014/main" id="{BB934A0D-37B5-41EE-A25A-9C33E49428F1}"/>
                  </a:ext>
                </a:extLst>
              </p:cNvPr>
              <p:cNvSpPr>
                <a:spLocks noChangeShapeType="1"/>
              </p:cNvSpPr>
              <p:nvPr/>
            </p:nvSpPr>
            <p:spPr bwMode="auto">
              <a:xfrm>
                <a:off x="4314"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7" name="Line 12">
                <a:extLst>
                  <a:ext uri="{FF2B5EF4-FFF2-40B4-BE49-F238E27FC236}">
                    <a16:creationId xmlns:a16="http://schemas.microsoft.com/office/drawing/2014/main" id="{89B37177-55B4-402C-B53F-A7FAC26722A3}"/>
                  </a:ext>
                </a:extLst>
              </p:cNvPr>
              <p:cNvSpPr>
                <a:spLocks noChangeShapeType="1"/>
              </p:cNvSpPr>
              <p:nvPr/>
            </p:nvSpPr>
            <p:spPr bwMode="auto">
              <a:xfrm>
                <a:off x="337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8" name="Line 13">
                <a:extLst>
                  <a:ext uri="{FF2B5EF4-FFF2-40B4-BE49-F238E27FC236}">
                    <a16:creationId xmlns:a16="http://schemas.microsoft.com/office/drawing/2014/main" id="{B3DB9983-EBB7-4A88-AC4A-EEA827CD2A42}"/>
                  </a:ext>
                </a:extLst>
              </p:cNvPr>
              <p:cNvSpPr>
                <a:spLocks noChangeShapeType="1"/>
              </p:cNvSpPr>
              <p:nvPr/>
            </p:nvSpPr>
            <p:spPr bwMode="auto">
              <a:xfrm>
                <a:off x="5226"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4" name="Line 16">
                <a:extLst>
                  <a:ext uri="{FF2B5EF4-FFF2-40B4-BE49-F238E27FC236}">
                    <a16:creationId xmlns:a16="http://schemas.microsoft.com/office/drawing/2014/main" id="{5BA3CBE9-3833-4FD2-8E2F-AA67DD89AB3D}"/>
                  </a:ext>
                </a:extLst>
              </p:cNvPr>
              <p:cNvSpPr>
                <a:spLocks noChangeShapeType="1"/>
              </p:cNvSpPr>
              <p:nvPr/>
            </p:nvSpPr>
            <p:spPr bwMode="auto">
              <a:xfrm flipV="1">
                <a:off x="1741" y="2360"/>
                <a:ext cx="1" cy="7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0" name="Group 17">
                <a:extLst>
                  <a:ext uri="{FF2B5EF4-FFF2-40B4-BE49-F238E27FC236}">
                    <a16:creationId xmlns:a16="http://schemas.microsoft.com/office/drawing/2014/main" id="{EB2C93D1-835A-473A-A41F-1C4EE236B68B}"/>
                  </a:ext>
                </a:extLst>
              </p:cNvPr>
              <p:cNvGrpSpPr>
                <a:grpSpLocks/>
              </p:cNvGrpSpPr>
              <p:nvPr/>
            </p:nvGrpSpPr>
            <p:grpSpPr bwMode="auto">
              <a:xfrm>
                <a:off x="328" y="2360"/>
                <a:ext cx="474" cy="84"/>
                <a:chOff x="2250" y="1840"/>
                <a:chExt cx="474" cy="84"/>
              </a:xfrm>
            </p:grpSpPr>
            <p:sp>
              <p:nvSpPr>
                <p:cNvPr id="37971" name="Line 18">
                  <a:extLst>
                    <a:ext uri="{FF2B5EF4-FFF2-40B4-BE49-F238E27FC236}">
                      <a16:creationId xmlns:a16="http://schemas.microsoft.com/office/drawing/2014/main" id="{9A600CD1-1DEA-42C2-B070-3A41797EBFD2}"/>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2" name="Line 19">
                  <a:extLst>
                    <a:ext uri="{FF2B5EF4-FFF2-40B4-BE49-F238E27FC236}">
                      <a16:creationId xmlns:a16="http://schemas.microsoft.com/office/drawing/2014/main" id="{309F6B23-5688-4D25-BBE6-FE3ECCE5539D}"/>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1" name="Group 20">
                <a:extLst>
                  <a:ext uri="{FF2B5EF4-FFF2-40B4-BE49-F238E27FC236}">
                    <a16:creationId xmlns:a16="http://schemas.microsoft.com/office/drawing/2014/main" id="{4AE44729-8C8C-4797-8133-414770F603CC}"/>
                  </a:ext>
                </a:extLst>
              </p:cNvPr>
              <p:cNvGrpSpPr>
                <a:grpSpLocks/>
              </p:cNvGrpSpPr>
              <p:nvPr/>
            </p:nvGrpSpPr>
            <p:grpSpPr bwMode="auto">
              <a:xfrm>
                <a:off x="2209" y="2360"/>
                <a:ext cx="474" cy="84"/>
                <a:chOff x="2250" y="1840"/>
                <a:chExt cx="474" cy="84"/>
              </a:xfrm>
            </p:grpSpPr>
            <p:sp>
              <p:nvSpPr>
                <p:cNvPr id="37969" name="Line 21">
                  <a:extLst>
                    <a:ext uri="{FF2B5EF4-FFF2-40B4-BE49-F238E27FC236}">
                      <a16:creationId xmlns:a16="http://schemas.microsoft.com/office/drawing/2014/main" id="{FC42B2FF-EEB4-4EE1-B041-89B27A4773EE}"/>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0" name="Line 22">
                  <a:extLst>
                    <a:ext uri="{FF2B5EF4-FFF2-40B4-BE49-F238E27FC236}">
                      <a16:creationId xmlns:a16="http://schemas.microsoft.com/office/drawing/2014/main" id="{F98D299A-18A3-455E-A281-10E1F9FADA48}"/>
                    </a:ext>
                  </a:extLst>
                </p:cNvPr>
                <p:cNvSpPr>
                  <a:spLocks noChangeShapeType="1"/>
                </p:cNvSpPr>
                <p:nvPr/>
              </p:nvSpPr>
              <p:spPr bwMode="auto">
                <a:xfrm flipV="1">
                  <a:off x="2715" y="1840"/>
                  <a:ext cx="0"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2" name="Group 23">
                <a:extLst>
                  <a:ext uri="{FF2B5EF4-FFF2-40B4-BE49-F238E27FC236}">
                    <a16:creationId xmlns:a16="http://schemas.microsoft.com/office/drawing/2014/main" id="{D87D2302-AB63-433F-AC4F-E8F2571205F0}"/>
                  </a:ext>
                </a:extLst>
              </p:cNvPr>
              <p:cNvGrpSpPr>
                <a:grpSpLocks/>
              </p:cNvGrpSpPr>
              <p:nvPr/>
            </p:nvGrpSpPr>
            <p:grpSpPr bwMode="auto">
              <a:xfrm>
                <a:off x="4091" y="2360"/>
                <a:ext cx="474" cy="84"/>
                <a:chOff x="2250" y="1840"/>
                <a:chExt cx="474" cy="84"/>
              </a:xfrm>
            </p:grpSpPr>
            <p:sp>
              <p:nvSpPr>
                <p:cNvPr id="37967" name="Line 24">
                  <a:extLst>
                    <a:ext uri="{FF2B5EF4-FFF2-40B4-BE49-F238E27FC236}">
                      <a16:creationId xmlns:a16="http://schemas.microsoft.com/office/drawing/2014/main" id="{0C39ADE4-0947-4026-9CF1-CB5D122D2115}"/>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8" name="Line 25">
                  <a:extLst>
                    <a:ext uri="{FF2B5EF4-FFF2-40B4-BE49-F238E27FC236}">
                      <a16:creationId xmlns:a16="http://schemas.microsoft.com/office/drawing/2014/main" id="{613CDEBA-708A-4C32-AC92-54C28AC50243}"/>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3" name="Group 32">
                <a:extLst>
                  <a:ext uri="{FF2B5EF4-FFF2-40B4-BE49-F238E27FC236}">
                    <a16:creationId xmlns:a16="http://schemas.microsoft.com/office/drawing/2014/main" id="{0FAEA4CF-0DDF-4C26-A7CD-81EE0154B160}"/>
                  </a:ext>
                </a:extLst>
              </p:cNvPr>
              <p:cNvGrpSpPr>
                <a:grpSpLocks/>
              </p:cNvGrpSpPr>
              <p:nvPr/>
            </p:nvGrpSpPr>
            <p:grpSpPr bwMode="auto">
              <a:xfrm>
                <a:off x="1294" y="1802"/>
                <a:ext cx="448" cy="136"/>
                <a:chOff x="2276" y="1802"/>
                <a:chExt cx="448" cy="136"/>
              </a:xfrm>
            </p:grpSpPr>
            <p:sp>
              <p:nvSpPr>
                <p:cNvPr id="37961" name="Line 33">
                  <a:extLst>
                    <a:ext uri="{FF2B5EF4-FFF2-40B4-BE49-F238E27FC236}">
                      <a16:creationId xmlns:a16="http://schemas.microsoft.com/office/drawing/2014/main" id="{13446B4E-0601-4638-81ED-0CB26ECC3CB6}"/>
                    </a:ext>
                  </a:extLst>
                </p:cNvPr>
                <p:cNvSpPr>
                  <a:spLocks noChangeShapeType="1"/>
                </p:cNvSpPr>
                <p:nvPr/>
              </p:nvSpPr>
              <p:spPr bwMode="auto">
                <a:xfrm>
                  <a:off x="2276" y="1802"/>
                  <a:ext cx="0" cy="13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2" name="Line 34">
                  <a:extLst>
                    <a:ext uri="{FF2B5EF4-FFF2-40B4-BE49-F238E27FC236}">
                      <a16:creationId xmlns:a16="http://schemas.microsoft.com/office/drawing/2014/main" id="{D3343F32-90EA-428A-8DE9-F4A511A0C7E5}"/>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4" name="Group 35">
                <a:extLst>
                  <a:ext uri="{FF2B5EF4-FFF2-40B4-BE49-F238E27FC236}">
                    <a16:creationId xmlns:a16="http://schemas.microsoft.com/office/drawing/2014/main" id="{90DD2953-0FC2-4888-8E3C-6487F66FFC9F}"/>
                  </a:ext>
                </a:extLst>
              </p:cNvPr>
              <p:cNvGrpSpPr>
                <a:grpSpLocks/>
              </p:cNvGrpSpPr>
              <p:nvPr/>
            </p:nvGrpSpPr>
            <p:grpSpPr bwMode="auto">
              <a:xfrm>
                <a:off x="328" y="1802"/>
                <a:ext cx="474" cy="136"/>
                <a:chOff x="2250" y="1802"/>
                <a:chExt cx="474" cy="136"/>
              </a:xfrm>
            </p:grpSpPr>
            <p:sp>
              <p:nvSpPr>
                <p:cNvPr id="37959" name="Line 36">
                  <a:extLst>
                    <a:ext uri="{FF2B5EF4-FFF2-40B4-BE49-F238E27FC236}">
                      <a16:creationId xmlns:a16="http://schemas.microsoft.com/office/drawing/2014/main" id="{2A8CB59B-50A1-4F32-AC3B-A0D9923DAFA5}"/>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0" name="Line 37">
                  <a:extLst>
                    <a:ext uri="{FF2B5EF4-FFF2-40B4-BE49-F238E27FC236}">
                      <a16:creationId xmlns:a16="http://schemas.microsoft.com/office/drawing/2014/main" id="{88FF1F1A-BB23-43B7-A486-23DCE8053724}"/>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5" name="Group 38">
                <a:extLst>
                  <a:ext uri="{FF2B5EF4-FFF2-40B4-BE49-F238E27FC236}">
                    <a16:creationId xmlns:a16="http://schemas.microsoft.com/office/drawing/2014/main" id="{8CAD3D7A-1721-4F11-903A-5C69EFFF7C12}"/>
                  </a:ext>
                </a:extLst>
              </p:cNvPr>
              <p:cNvGrpSpPr>
                <a:grpSpLocks/>
              </p:cNvGrpSpPr>
              <p:nvPr/>
            </p:nvGrpSpPr>
            <p:grpSpPr bwMode="auto">
              <a:xfrm>
                <a:off x="2209" y="1802"/>
                <a:ext cx="474" cy="136"/>
                <a:chOff x="2250" y="1802"/>
                <a:chExt cx="474" cy="136"/>
              </a:xfrm>
            </p:grpSpPr>
            <p:sp>
              <p:nvSpPr>
                <p:cNvPr id="37957" name="Line 39">
                  <a:extLst>
                    <a:ext uri="{FF2B5EF4-FFF2-40B4-BE49-F238E27FC236}">
                      <a16:creationId xmlns:a16="http://schemas.microsoft.com/office/drawing/2014/main" id="{D0F61E13-05EF-4525-967B-C5696CE065AC}"/>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8" name="Line 40">
                  <a:extLst>
                    <a:ext uri="{FF2B5EF4-FFF2-40B4-BE49-F238E27FC236}">
                      <a16:creationId xmlns:a16="http://schemas.microsoft.com/office/drawing/2014/main" id="{BE208237-6489-4E3B-8C17-640493C974CF}"/>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6" name="Group 41">
                <a:extLst>
                  <a:ext uri="{FF2B5EF4-FFF2-40B4-BE49-F238E27FC236}">
                    <a16:creationId xmlns:a16="http://schemas.microsoft.com/office/drawing/2014/main" id="{D1FA013A-B4A0-4A8B-815A-BE0528620901}"/>
                  </a:ext>
                </a:extLst>
              </p:cNvPr>
              <p:cNvGrpSpPr>
                <a:grpSpLocks/>
              </p:cNvGrpSpPr>
              <p:nvPr/>
            </p:nvGrpSpPr>
            <p:grpSpPr bwMode="auto">
              <a:xfrm>
                <a:off x="4091" y="1802"/>
                <a:ext cx="474" cy="136"/>
                <a:chOff x="2250" y="1802"/>
                <a:chExt cx="474" cy="136"/>
              </a:xfrm>
            </p:grpSpPr>
            <p:sp>
              <p:nvSpPr>
                <p:cNvPr id="37955" name="Line 42">
                  <a:extLst>
                    <a:ext uri="{FF2B5EF4-FFF2-40B4-BE49-F238E27FC236}">
                      <a16:creationId xmlns:a16="http://schemas.microsoft.com/office/drawing/2014/main" id="{9D8CBCF2-83BD-4549-910D-38CD404F5667}"/>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6" name="Line 43">
                  <a:extLst>
                    <a:ext uri="{FF2B5EF4-FFF2-40B4-BE49-F238E27FC236}">
                      <a16:creationId xmlns:a16="http://schemas.microsoft.com/office/drawing/2014/main" id="{68DFD449-1448-4DB3-A087-8F16974F88DA}"/>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53" name="Line 45">
                <a:extLst>
                  <a:ext uri="{FF2B5EF4-FFF2-40B4-BE49-F238E27FC236}">
                    <a16:creationId xmlns:a16="http://schemas.microsoft.com/office/drawing/2014/main" id="{3C90FFB4-20BD-4CDC-AA0E-3E2FF7FD6021}"/>
                  </a:ext>
                </a:extLst>
              </p:cNvPr>
              <p:cNvSpPr>
                <a:spLocks noChangeShapeType="1"/>
              </p:cNvSpPr>
              <p:nvPr/>
            </p:nvSpPr>
            <p:spPr bwMode="auto">
              <a:xfrm>
                <a:off x="3150"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8" name="Group 47">
                <a:extLst>
                  <a:ext uri="{FF2B5EF4-FFF2-40B4-BE49-F238E27FC236}">
                    <a16:creationId xmlns:a16="http://schemas.microsoft.com/office/drawing/2014/main" id="{CA12B069-D782-463C-BF2C-1D71E9DE8EC7}"/>
                  </a:ext>
                </a:extLst>
              </p:cNvPr>
              <p:cNvGrpSpPr>
                <a:grpSpLocks/>
              </p:cNvGrpSpPr>
              <p:nvPr/>
            </p:nvGrpSpPr>
            <p:grpSpPr bwMode="auto">
              <a:xfrm>
                <a:off x="5032" y="1802"/>
                <a:ext cx="474" cy="136"/>
                <a:chOff x="2250" y="1802"/>
                <a:chExt cx="474" cy="136"/>
              </a:xfrm>
            </p:grpSpPr>
            <p:sp>
              <p:nvSpPr>
                <p:cNvPr id="37951" name="Line 48">
                  <a:extLst>
                    <a:ext uri="{FF2B5EF4-FFF2-40B4-BE49-F238E27FC236}">
                      <a16:creationId xmlns:a16="http://schemas.microsoft.com/office/drawing/2014/main" id="{6EB8558A-1299-4BB2-AC7F-4B73959F6AC1}"/>
                    </a:ext>
                  </a:extLst>
                </p:cNvPr>
                <p:cNvSpPr>
                  <a:spLocks noChangeShapeType="1"/>
                </p:cNvSpPr>
                <p:nvPr/>
              </p:nvSpPr>
              <p:spPr bwMode="auto">
                <a:xfrm>
                  <a:off x="2241"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2" name="Line 49">
                  <a:extLst>
                    <a:ext uri="{FF2B5EF4-FFF2-40B4-BE49-F238E27FC236}">
                      <a16:creationId xmlns:a16="http://schemas.microsoft.com/office/drawing/2014/main" id="{83203042-52FF-4D8A-AD82-2655F6DB684B}"/>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11" name="AutoShape 50">
                <a:extLst>
                  <a:ext uri="{FF2B5EF4-FFF2-40B4-BE49-F238E27FC236}">
                    <a16:creationId xmlns:a16="http://schemas.microsoft.com/office/drawing/2014/main" id="{0B54358B-380A-4DB9-8897-D0EDC86FA397}"/>
                  </a:ext>
                </a:extLst>
              </p:cNvPr>
              <p:cNvSpPr>
                <a:spLocks noChangeArrowheads="1"/>
              </p:cNvSpPr>
              <p:nvPr/>
            </p:nvSpPr>
            <p:spPr bwMode="auto">
              <a:xfrm>
                <a:off x="1111" y="825"/>
                <a:ext cx="3832" cy="16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Analysis of promotional program situation and the communication process </a:t>
                </a:r>
              </a:p>
            </p:txBody>
          </p:sp>
          <p:sp>
            <p:nvSpPr>
              <p:cNvPr id="37913" name="AutoShape 52">
                <a:extLst>
                  <a:ext uri="{FF2B5EF4-FFF2-40B4-BE49-F238E27FC236}">
                    <a16:creationId xmlns:a16="http://schemas.microsoft.com/office/drawing/2014/main" id="{C2A1682A-726A-47A5-9602-C4B20B8C7F45}"/>
                  </a:ext>
                </a:extLst>
              </p:cNvPr>
              <p:cNvSpPr>
                <a:spLocks noChangeArrowheads="1"/>
              </p:cNvSpPr>
              <p:nvPr/>
            </p:nvSpPr>
            <p:spPr bwMode="auto">
              <a:xfrm>
                <a:off x="1111" y="1058"/>
                <a:ext cx="3827" cy="15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Budget determination</a:t>
                </a:r>
              </a:p>
            </p:txBody>
          </p:sp>
          <p:sp>
            <p:nvSpPr>
              <p:cNvPr id="37914" name="AutoShape 53">
                <a:extLst>
                  <a:ext uri="{FF2B5EF4-FFF2-40B4-BE49-F238E27FC236}">
                    <a16:creationId xmlns:a16="http://schemas.microsoft.com/office/drawing/2014/main" id="{89D95738-AB19-447A-9032-9297B08DE613}"/>
                  </a:ext>
                </a:extLst>
              </p:cNvPr>
              <p:cNvSpPr>
                <a:spLocks noChangeArrowheads="1"/>
              </p:cNvSpPr>
              <p:nvPr/>
            </p:nvSpPr>
            <p:spPr bwMode="auto">
              <a:xfrm>
                <a:off x="545" y="1290"/>
                <a:ext cx="4841" cy="17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Develop integrated marketing communications programs</a:t>
                </a:r>
              </a:p>
            </p:txBody>
          </p:sp>
          <p:sp>
            <p:nvSpPr>
              <p:cNvPr id="37915" name="AutoShape 54">
                <a:extLst>
                  <a:ext uri="{FF2B5EF4-FFF2-40B4-BE49-F238E27FC236}">
                    <a16:creationId xmlns:a16="http://schemas.microsoft.com/office/drawing/2014/main" id="{3A6AEBD8-601F-40CE-80C0-1BA88F6A452F}"/>
                  </a:ext>
                </a:extLst>
              </p:cNvPr>
              <p:cNvSpPr>
                <a:spLocks noChangeArrowheads="1"/>
              </p:cNvSpPr>
              <p:nvPr/>
            </p:nvSpPr>
            <p:spPr bwMode="auto">
              <a:xfrm>
                <a:off x="1111" y="593"/>
                <a:ext cx="3832" cy="163"/>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Review of marketing plan</a:t>
                </a:r>
              </a:p>
            </p:txBody>
          </p:sp>
          <p:sp>
            <p:nvSpPr>
              <p:cNvPr id="37916" name="AutoShape 55">
                <a:extLst>
                  <a:ext uri="{FF2B5EF4-FFF2-40B4-BE49-F238E27FC236}">
                    <a16:creationId xmlns:a16="http://schemas.microsoft.com/office/drawing/2014/main" id="{A2BF243E-131F-4333-ADF9-D440047C9C68}"/>
                  </a:ext>
                </a:extLst>
              </p:cNvPr>
              <p:cNvSpPr>
                <a:spLocks noChangeArrowheads="1"/>
              </p:cNvSpPr>
              <p:nvPr/>
            </p:nvSpPr>
            <p:spPr bwMode="auto">
              <a:xfrm>
                <a:off x="164" y="1524"/>
                <a:ext cx="850"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p:txBody>
          </p:sp>
          <p:sp>
            <p:nvSpPr>
              <p:cNvPr id="37917" name="AutoShape 56">
                <a:extLst>
                  <a:ext uri="{FF2B5EF4-FFF2-40B4-BE49-F238E27FC236}">
                    <a16:creationId xmlns:a16="http://schemas.microsoft.com/office/drawing/2014/main" id="{71DCE904-2870-467D-994D-09D789A47FCD}"/>
                  </a:ext>
                </a:extLst>
              </p:cNvPr>
              <p:cNvSpPr>
                <a:spLocks noChangeArrowheads="1"/>
              </p:cNvSpPr>
              <p:nvPr/>
            </p:nvSpPr>
            <p:spPr bwMode="auto">
              <a:xfrm>
                <a:off x="109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Direct</a:t>
                </a:r>
              </a:p>
              <a:p>
                <a:pPr>
                  <a:spcBef>
                    <a:spcPct val="0"/>
                  </a:spcBef>
                  <a:buNone/>
                  <a:defRPr/>
                </a:pPr>
                <a:r>
                  <a:rPr lang="en-US" altLang="en-US" sz="1350" dirty="0">
                    <a:solidFill>
                      <a:schemeClr val="tx1"/>
                    </a:solidFill>
                    <a:latin typeface="+mj-lt"/>
                  </a:rPr>
                  <a:t>marketing</a:t>
                </a:r>
              </a:p>
            </p:txBody>
          </p:sp>
          <p:sp>
            <p:nvSpPr>
              <p:cNvPr id="37918" name="AutoShape 57">
                <a:extLst>
                  <a:ext uri="{FF2B5EF4-FFF2-40B4-BE49-F238E27FC236}">
                    <a16:creationId xmlns:a16="http://schemas.microsoft.com/office/drawing/2014/main" id="{66C22B37-F526-45BB-8E5E-06F3C87073A8}"/>
                  </a:ext>
                </a:extLst>
              </p:cNvPr>
              <p:cNvSpPr>
                <a:spLocks noChangeArrowheads="1"/>
              </p:cNvSpPr>
              <p:nvPr/>
            </p:nvSpPr>
            <p:spPr bwMode="auto">
              <a:xfrm>
                <a:off x="203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Digital/Internet</a:t>
                </a:r>
              </a:p>
              <a:p>
                <a:pPr>
                  <a:spcBef>
                    <a:spcPct val="0"/>
                  </a:spcBef>
                  <a:buNone/>
                  <a:defRPr/>
                </a:pPr>
                <a:r>
                  <a:rPr lang="en-US" altLang="en-US" sz="1350" dirty="0">
                    <a:solidFill>
                      <a:schemeClr val="tx1"/>
                    </a:solidFill>
                    <a:latin typeface="+mj-lt"/>
                  </a:rPr>
                  <a:t>marketing</a:t>
                </a:r>
              </a:p>
            </p:txBody>
          </p:sp>
          <p:sp>
            <p:nvSpPr>
              <p:cNvPr id="37919" name="AutoShape 58">
                <a:extLst>
                  <a:ext uri="{FF2B5EF4-FFF2-40B4-BE49-F238E27FC236}">
                    <a16:creationId xmlns:a16="http://schemas.microsoft.com/office/drawing/2014/main" id="{19E28677-A628-4018-AE19-0768A42049D7}"/>
                  </a:ext>
                </a:extLst>
              </p:cNvPr>
              <p:cNvSpPr>
                <a:spLocks noChangeArrowheads="1"/>
              </p:cNvSpPr>
              <p:nvPr/>
            </p:nvSpPr>
            <p:spPr bwMode="auto">
              <a:xfrm>
                <a:off x="296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a:t>
                </a:r>
              </a:p>
              <a:p>
                <a:pPr>
                  <a:spcBef>
                    <a:spcPct val="0"/>
                  </a:spcBef>
                  <a:buNone/>
                  <a:defRPr/>
                </a:pPr>
                <a:r>
                  <a:rPr lang="en-US" altLang="en-US" sz="1350" dirty="0">
                    <a:solidFill>
                      <a:schemeClr val="tx1"/>
                    </a:solidFill>
                    <a:latin typeface="+mj-lt"/>
                  </a:rPr>
                  <a:t>promotion</a:t>
                </a:r>
              </a:p>
            </p:txBody>
          </p:sp>
          <p:sp>
            <p:nvSpPr>
              <p:cNvPr id="37920" name="AutoShape 59">
                <a:extLst>
                  <a:ext uri="{FF2B5EF4-FFF2-40B4-BE49-F238E27FC236}">
                    <a16:creationId xmlns:a16="http://schemas.microsoft.com/office/drawing/2014/main" id="{6EA4D0B2-1AE5-4BBA-B178-26743F30F5D6}"/>
                  </a:ext>
                </a:extLst>
              </p:cNvPr>
              <p:cNvSpPr>
                <a:spLocks noChangeArrowheads="1"/>
              </p:cNvSpPr>
              <p:nvPr/>
            </p:nvSpPr>
            <p:spPr bwMode="auto">
              <a:xfrm>
                <a:off x="390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PR/publicity</a:t>
                </a:r>
              </a:p>
            </p:txBody>
          </p:sp>
          <p:sp>
            <p:nvSpPr>
              <p:cNvPr id="37921" name="AutoShape 60">
                <a:extLst>
                  <a:ext uri="{FF2B5EF4-FFF2-40B4-BE49-F238E27FC236}">
                    <a16:creationId xmlns:a16="http://schemas.microsoft.com/office/drawing/2014/main" id="{93DE630E-D778-4B81-9EB4-90A915A712FC}"/>
                  </a:ext>
                </a:extLst>
              </p:cNvPr>
              <p:cNvSpPr>
                <a:spLocks noChangeArrowheads="1"/>
              </p:cNvSpPr>
              <p:nvPr/>
            </p:nvSpPr>
            <p:spPr bwMode="auto">
              <a:xfrm>
                <a:off x="164" y="1942"/>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objectives</a:t>
                </a:r>
              </a:p>
            </p:txBody>
          </p:sp>
          <p:sp>
            <p:nvSpPr>
              <p:cNvPr id="37922" name="AutoShape 61">
                <a:extLst>
                  <a:ext uri="{FF2B5EF4-FFF2-40B4-BE49-F238E27FC236}">
                    <a16:creationId xmlns:a16="http://schemas.microsoft.com/office/drawing/2014/main" id="{4F091782-8CF5-4F4F-AD12-F565BB6A4193}"/>
                  </a:ext>
                </a:extLst>
              </p:cNvPr>
              <p:cNvSpPr>
                <a:spLocks noChangeArrowheads="1"/>
              </p:cNvSpPr>
              <p:nvPr/>
            </p:nvSpPr>
            <p:spPr bwMode="auto">
              <a:xfrm>
                <a:off x="109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3" name="AutoShape 62">
                <a:extLst>
                  <a:ext uri="{FF2B5EF4-FFF2-40B4-BE49-F238E27FC236}">
                    <a16:creationId xmlns:a16="http://schemas.microsoft.com/office/drawing/2014/main" id="{9ECF0B9B-3D45-43C4-B86C-44A2DCF55FF3}"/>
                  </a:ext>
                </a:extLst>
              </p:cNvPr>
              <p:cNvSpPr>
                <a:spLocks noChangeArrowheads="1"/>
              </p:cNvSpPr>
              <p:nvPr/>
            </p:nvSpPr>
            <p:spPr bwMode="auto">
              <a:xfrm>
                <a:off x="203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4" name="AutoShape 63">
                <a:extLst>
                  <a:ext uri="{FF2B5EF4-FFF2-40B4-BE49-F238E27FC236}">
                    <a16:creationId xmlns:a16="http://schemas.microsoft.com/office/drawing/2014/main" id="{FCE60717-7691-45B5-967C-3B337C33E29D}"/>
                  </a:ext>
                </a:extLst>
              </p:cNvPr>
              <p:cNvSpPr>
                <a:spLocks noChangeArrowheads="1"/>
              </p:cNvSpPr>
              <p:nvPr/>
            </p:nvSpPr>
            <p:spPr bwMode="auto">
              <a:xfrm>
                <a:off x="296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objectives</a:t>
                </a:r>
              </a:p>
            </p:txBody>
          </p:sp>
          <p:sp>
            <p:nvSpPr>
              <p:cNvPr id="37925" name="AutoShape 64">
                <a:extLst>
                  <a:ext uri="{FF2B5EF4-FFF2-40B4-BE49-F238E27FC236}">
                    <a16:creationId xmlns:a16="http://schemas.microsoft.com/office/drawing/2014/main" id="{73FC1C28-BA5B-483F-AAC8-26157CD356B5}"/>
                  </a:ext>
                </a:extLst>
              </p:cNvPr>
              <p:cNvSpPr>
                <a:spLocks noChangeArrowheads="1"/>
              </p:cNvSpPr>
              <p:nvPr/>
            </p:nvSpPr>
            <p:spPr bwMode="auto">
              <a:xfrm>
                <a:off x="390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objectives</a:t>
                </a:r>
              </a:p>
            </p:txBody>
          </p:sp>
          <p:sp>
            <p:nvSpPr>
              <p:cNvPr id="37926" name="AutoShape 65">
                <a:extLst>
                  <a:ext uri="{FF2B5EF4-FFF2-40B4-BE49-F238E27FC236}">
                    <a16:creationId xmlns:a16="http://schemas.microsoft.com/office/drawing/2014/main" id="{762CF249-7A09-4308-9807-85996A29D2BF}"/>
                  </a:ext>
                </a:extLst>
              </p:cNvPr>
              <p:cNvSpPr>
                <a:spLocks noChangeArrowheads="1"/>
              </p:cNvSpPr>
              <p:nvPr/>
            </p:nvSpPr>
            <p:spPr bwMode="auto">
              <a:xfrm>
                <a:off x="164" y="2453"/>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strategy</a:t>
                </a:r>
              </a:p>
            </p:txBody>
          </p:sp>
          <p:sp>
            <p:nvSpPr>
              <p:cNvPr id="37927" name="AutoShape 66">
                <a:extLst>
                  <a:ext uri="{FF2B5EF4-FFF2-40B4-BE49-F238E27FC236}">
                    <a16:creationId xmlns:a16="http://schemas.microsoft.com/office/drawing/2014/main" id="{F4DE269E-274C-40B8-AA3B-B86079EC7B60}"/>
                  </a:ext>
                </a:extLst>
              </p:cNvPr>
              <p:cNvSpPr>
                <a:spLocks noChangeArrowheads="1"/>
              </p:cNvSpPr>
              <p:nvPr/>
            </p:nvSpPr>
            <p:spPr bwMode="auto">
              <a:xfrm>
                <a:off x="109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 </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8" name="AutoShape 67">
                <a:extLst>
                  <a:ext uri="{FF2B5EF4-FFF2-40B4-BE49-F238E27FC236}">
                    <a16:creationId xmlns:a16="http://schemas.microsoft.com/office/drawing/2014/main" id="{1F835292-B817-474C-A292-EBAD1BA1CDF3}"/>
                  </a:ext>
                </a:extLst>
              </p:cNvPr>
              <p:cNvSpPr>
                <a:spLocks noChangeArrowheads="1"/>
              </p:cNvSpPr>
              <p:nvPr/>
            </p:nvSpPr>
            <p:spPr bwMode="auto">
              <a:xfrm>
                <a:off x="203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9" name="AutoShape 68">
                <a:extLst>
                  <a:ext uri="{FF2B5EF4-FFF2-40B4-BE49-F238E27FC236}">
                    <a16:creationId xmlns:a16="http://schemas.microsoft.com/office/drawing/2014/main" id="{16A668CE-5FA0-4DB3-AC00-9BD9C391A46A}"/>
                  </a:ext>
                </a:extLst>
              </p:cNvPr>
              <p:cNvSpPr>
                <a:spLocks noChangeArrowheads="1"/>
              </p:cNvSpPr>
              <p:nvPr/>
            </p:nvSpPr>
            <p:spPr bwMode="auto">
              <a:xfrm>
                <a:off x="296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strategy</a:t>
                </a:r>
              </a:p>
            </p:txBody>
          </p:sp>
          <p:sp>
            <p:nvSpPr>
              <p:cNvPr id="37930" name="AutoShape 69">
                <a:extLst>
                  <a:ext uri="{FF2B5EF4-FFF2-40B4-BE49-F238E27FC236}">
                    <a16:creationId xmlns:a16="http://schemas.microsoft.com/office/drawing/2014/main" id="{443752FE-10C5-484E-B4B6-B4B9CD3B6C2E}"/>
                  </a:ext>
                </a:extLst>
              </p:cNvPr>
              <p:cNvSpPr>
                <a:spLocks noChangeArrowheads="1"/>
              </p:cNvSpPr>
              <p:nvPr/>
            </p:nvSpPr>
            <p:spPr bwMode="auto">
              <a:xfrm>
                <a:off x="390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strategy</a:t>
                </a:r>
              </a:p>
            </p:txBody>
          </p:sp>
          <p:sp>
            <p:nvSpPr>
              <p:cNvPr id="37931" name="AutoShape 70">
                <a:extLst>
                  <a:ext uri="{FF2B5EF4-FFF2-40B4-BE49-F238E27FC236}">
                    <a16:creationId xmlns:a16="http://schemas.microsoft.com/office/drawing/2014/main" id="{EB4724E6-C8AA-4F96-94FC-CF6985AD3253}"/>
                  </a:ext>
                </a:extLst>
              </p:cNvPr>
              <p:cNvSpPr>
                <a:spLocks noChangeArrowheads="1"/>
              </p:cNvSpPr>
              <p:nvPr/>
            </p:nvSpPr>
            <p:spPr bwMode="auto">
              <a:xfrm>
                <a:off x="322" y="3788"/>
                <a:ext cx="5217" cy="141"/>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Integrate and implement marketing communications strategies</a:t>
                </a:r>
              </a:p>
            </p:txBody>
          </p:sp>
          <p:sp>
            <p:nvSpPr>
              <p:cNvPr id="37932" name="AutoShape 71">
                <a:extLst>
                  <a:ext uri="{FF2B5EF4-FFF2-40B4-BE49-F238E27FC236}">
                    <a16:creationId xmlns:a16="http://schemas.microsoft.com/office/drawing/2014/main" id="{62BBF91E-E274-4308-9502-A9F61DBA40C6}"/>
                  </a:ext>
                </a:extLst>
              </p:cNvPr>
              <p:cNvSpPr>
                <a:spLocks noChangeArrowheads="1"/>
              </p:cNvSpPr>
              <p:nvPr/>
            </p:nvSpPr>
            <p:spPr bwMode="auto">
              <a:xfrm>
                <a:off x="545" y="3978"/>
                <a:ext cx="4534" cy="14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Monitor, evaluate, and control IMC Program</a:t>
                </a:r>
              </a:p>
            </p:txBody>
          </p:sp>
          <p:sp>
            <p:nvSpPr>
              <p:cNvPr id="37933" name="Line 72">
                <a:extLst>
                  <a:ext uri="{FF2B5EF4-FFF2-40B4-BE49-F238E27FC236}">
                    <a16:creationId xmlns:a16="http://schemas.microsoft.com/office/drawing/2014/main" id="{FEABD788-9B55-45AE-8EDC-ABF4012D728A}"/>
                  </a:ext>
                </a:extLst>
              </p:cNvPr>
              <p:cNvSpPr>
                <a:spLocks noChangeShapeType="1"/>
              </p:cNvSpPr>
              <p:nvPr/>
            </p:nvSpPr>
            <p:spPr bwMode="auto">
              <a:xfrm>
                <a:off x="120" y="706"/>
                <a:ext cx="978" cy="0"/>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34" name="Line 73">
                <a:extLst>
                  <a:ext uri="{FF2B5EF4-FFF2-40B4-BE49-F238E27FC236}">
                    <a16:creationId xmlns:a16="http://schemas.microsoft.com/office/drawing/2014/main" id="{005DA218-C00D-4676-9815-35574E2FB504}"/>
                  </a:ext>
                </a:extLst>
              </p:cNvPr>
              <p:cNvSpPr>
                <a:spLocks noChangeShapeType="1"/>
              </p:cNvSpPr>
              <p:nvPr/>
            </p:nvSpPr>
            <p:spPr bwMode="auto">
              <a:xfrm>
                <a:off x="120" y="706"/>
                <a:ext cx="0" cy="3329"/>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5" name="Line 74">
                <a:extLst>
                  <a:ext uri="{FF2B5EF4-FFF2-40B4-BE49-F238E27FC236}">
                    <a16:creationId xmlns:a16="http://schemas.microsoft.com/office/drawing/2014/main" id="{5E79DF39-BA81-45D4-92B0-BCF7D554A2D3}"/>
                  </a:ext>
                </a:extLst>
              </p:cNvPr>
              <p:cNvSpPr>
                <a:spLocks noChangeShapeType="1"/>
              </p:cNvSpPr>
              <p:nvPr/>
            </p:nvSpPr>
            <p:spPr bwMode="auto">
              <a:xfrm>
                <a:off x="120" y="4039"/>
                <a:ext cx="425" cy="0"/>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6" name="AutoShape 75">
                <a:extLst>
                  <a:ext uri="{FF2B5EF4-FFF2-40B4-BE49-F238E27FC236}">
                    <a16:creationId xmlns:a16="http://schemas.microsoft.com/office/drawing/2014/main" id="{65D02673-7D20-4F65-8A8A-934393D21234}"/>
                  </a:ext>
                </a:extLst>
              </p:cNvPr>
              <p:cNvSpPr>
                <a:spLocks noChangeArrowheads="1"/>
              </p:cNvSpPr>
              <p:nvPr/>
            </p:nvSpPr>
            <p:spPr bwMode="auto">
              <a:xfrm flipV="1">
                <a:off x="2839" y="732"/>
                <a:ext cx="57" cy="80"/>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8" name="AutoShape 77">
                <a:extLst>
                  <a:ext uri="{FF2B5EF4-FFF2-40B4-BE49-F238E27FC236}">
                    <a16:creationId xmlns:a16="http://schemas.microsoft.com/office/drawing/2014/main" id="{3DD58764-6119-4E66-8070-941394DE1F60}"/>
                  </a:ext>
                </a:extLst>
              </p:cNvPr>
              <p:cNvSpPr>
                <a:spLocks noChangeArrowheads="1"/>
              </p:cNvSpPr>
              <p:nvPr/>
            </p:nvSpPr>
            <p:spPr bwMode="auto">
              <a:xfrm flipV="1">
                <a:off x="2629"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9" name="AutoShape 78">
                <a:extLst>
                  <a:ext uri="{FF2B5EF4-FFF2-40B4-BE49-F238E27FC236}">
                    <a16:creationId xmlns:a16="http://schemas.microsoft.com/office/drawing/2014/main" id="{1595E655-E13B-4B4C-A298-5201E2DCA809}"/>
                  </a:ext>
                </a:extLst>
              </p:cNvPr>
              <p:cNvSpPr>
                <a:spLocks noChangeArrowheads="1"/>
              </p:cNvSpPr>
              <p:nvPr/>
            </p:nvSpPr>
            <p:spPr bwMode="auto">
              <a:xfrm flipV="1">
                <a:off x="2629" y="1208"/>
                <a:ext cx="51" cy="75"/>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0" name="AutoShape 79">
                <a:extLst>
                  <a:ext uri="{FF2B5EF4-FFF2-40B4-BE49-F238E27FC236}">
                    <a16:creationId xmlns:a16="http://schemas.microsoft.com/office/drawing/2014/main" id="{39D0A84C-32CA-47D6-8F07-159F2686321A}"/>
                  </a:ext>
                </a:extLst>
              </p:cNvPr>
              <p:cNvSpPr>
                <a:spLocks noChangeArrowheads="1"/>
              </p:cNvSpPr>
              <p:nvPr/>
            </p:nvSpPr>
            <p:spPr bwMode="auto">
              <a:xfrm>
                <a:off x="3191"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1" name="AutoShape 80">
                <a:extLst>
                  <a:ext uri="{FF2B5EF4-FFF2-40B4-BE49-F238E27FC236}">
                    <a16:creationId xmlns:a16="http://schemas.microsoft.com/office/drawing/2014/main" id="{AA31CCA6-24C0-444F-B84B-1A7DD8068258}"/>
                  </a:ext>
                </a:extLst>
              </p:cNvPr>
              <p:cNvSpPr>
                <a:spLocks noChangeArrowheads="1"/>
              </p:cNvSpPr>
              <p:nvPr/>
            </p:nvSpPr>
            <p:spPr bwMode="auto">
              <a:xfrm>
                <a:off x="3191" y="1197"/>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2" name="Line 81">
                <a:extLst>
                  <a:ext uri="{FF2B5EF4-FFF2-40B4-BE49-F238E27FC236}">
                    <a16:creationId xmlns:a16="http://schemas.microsoft.com/office/drawing/2014/main" id="{54005FF8-1475-4D99-8763-78648526433D}"/>
                  </a:ext>
                </a:extLst>
              </p:cNvPr>
              <p:cNvSpPr>
                <a:spLocks noChangeShapeType="1"/>
              </p:cNvSpPr>
              <p:nvPr/>
            </p:nvSpPr>
            <p:spPr bwMode="auto">
              <a:xfrm>
                <a:off x="568"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3" name="Line 82">
                <a:extLst>
                  <a:ext uri="{FF2B5EF4-FFF2-40B4-BE49-F238E27FC236}">
                    <a16:creationId xmlns:a16="http://schemas.microsoft.com/office/drawing/2014/main" id="{1213AE40-127B-4159-8E9B-BD7B9A4FC4EA}"/>
                  </a:ext>
                </a:extLst>
              </p:cNvPr>
              <p:cNvSpPr>
                <a:spLocks noChangeShapeType="1"/>
              </p:cNvSpPr>
              <p:nvPr/>
            </p:nvSpPr>
            <p:spPr bwMode="auto">
              <a:xfrm>
                <a:off x="1499"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4" name="Line 83">
                <a:extLst>
                  <a:ext uri="{FF2B5EF4-FFF2-40B4-BE49-F238E27FC236}">
                    <a16:creationId xmlns:a16="http://schemas.microsoft.com/office/drawing/2014/main" id="{0558E817-0C56-42BF-9C1D-16E39D369333}"/>
                  </a:ext>
                </a:extLst>
              </p:cNvPr>
              <p:cNvSpPr>
                <a:spLocks noChangeShapeType="1"/>
              </p:cNvSpPr>
              <p:nvPr/>
            </p:nvSpPr>
            <p:spPr bwMode="auto">
              <a:xfrm>
                <a:off x="2430"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5" name="Line 84">
                <a:extLst>
                  <a:ext uri="{FF2B5EF4-FFF2-40B4-BE49-F238E27FC236}">
                    <a16:creationId xmlns:a16="http://schemas.microsoft.com/office/drawing/2014/main" id="{382BAACF-34D4-4028-B8A0-993D5AEE9B1B}"/>
                  </a:ext>
                </a:extLst>
              </p:cNvPr>
              <p:cNvSpPr>
                <a:spLocks noChangeShapeType="1"/>
              </p:cNvSpPr>
              <p:nvPr/>
            </p:nvSpPr>
            <p:spPr bwMode="auto">
              <a:xfrm>
                <a:off x="3361"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6" name="Line 85">
                <a:extLst>
                  <a:ext uri="{FF2B5EF4-FFF2-40B4-BE49-F238E27FC236}">
                    <a16:creationId xmlns:a16="http://schemas.microsoft.com/office/drawing/2014/main" id="{334BF864-6141-43FF-A538-63D32F2B5CDF}"/>
                  </a:ext>
                </a:extLst>
              </p:cNvPr>
              <p:cNvSpPr>
                <a:spLocks noChangeShapeType="1"/>
              </p:cNvSpPr>
              <p:nvPr/>
            </p:nvSpPr>
            <p:spPr bwMode="auto">
              <a:xfrm>
                <a:off x="4292"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7" name="AutoShape 86">
                <a:extLst>
                  <a:ext uri="{FF2B5EF4-FFF2-40B4-BE49-F238E27FC236}">
                    <a16:creationId xmlns:a16="http://schemas.microsoft.com/office/drawing/2014/main" id="{65715FB2-7016-4DD7-AAA9-AB9AEA938A4F}"/>
                  </a:ext>
                </a:extLst>
              </p:cNvPr>
              <p:cNvSpPr>
                <a:spLocks noChangeArrowheads="1"/>
              </p:cNvSpPr>
              <p:nvPr/>
            </p:nvSpPr>
            <p:spPr bwMode="auto">
              <a:xfrm>
                <a:off x="483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Personal selling</a:t>
                </a:r>
              </a:p>
            </p:txBody>
          </p:sp>
          <p:sp>
            <p:nvSpPr>
              <p:cNvPr id="37948" name="AutoShape 87">
                <a:extLst>
                  <a:ext uri="{FF2B5EF4-FFF2-40B4-BE49-F238E27FC236}">
                    <a16:creationId xmlns:a16="http://schemas.microsoft.com/office/drawing/2014/main" id="{E7C586C3-8736-4B51-90E8-12A2AF0632C7}"/>
                  </a:ext>
                </a:extLst>
              </p:cNvPr>
              <p:cNvSpPr>
                <a:spLocks noChangeArrowheads="1"/>
              </p:cNvSpPr>
              <p:nvPr/>
            </p:nvSpPr>
            <p:spPr bwMode="auto">
              <a:xfrm>
                <a:off x="483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objectives</a:t>
                </a:r>
              </a:p>
            </p:txBody>
          </p:sp>
          <p:sp>
            <p:nvSpPr>
              <p:cNvPr id="37949" name="AutoShape 88">
                <a:extLst>
                  <a:ext uri="{FF2B5EF4-FFF2-40B4-BE49-F238E27FC236}">
                    <a16:creationId xmlns:a16="http://schemas.microsoft.com/office/drawing/2014/main" id="{F1188CF4-C6FF-43F8-B496-94325FD4EDE0}"/>
                  </a:ext>
                </a:extLst>
              </p:cNvPr>
              <p:cNvSpPr>
                <a:spLocks noChangeArrowheads="1"/>
              </p:cNvSpPr>
              <p:nvPr/>
            </p:nvSpPr>
            <p:spPr bwMode="auto">
              <a:xfrm>
                <a:off x="483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strategy</a:t>
                </a:r>
              </a:p>
            </p:txBody>
          </p:sp>
          <p:sp>
            <p:nvSpPr>
              <p:cNvPr id="37950" name="Line 89">
                <a:extLst>
                  <a:ext uri="{FF2B5EF4-FFF2-40B4-BE49-F238E27FC236}">
                    <a16:creationId xmlns:a16="http://schemas.microsoft.com/office/drawing/2014/main" id="{43502D4C-4292-429D-B04D-C69C3D80ABA9}"/>
                  </a:ext>
                </a:extLst>
              </p:cNvPr>
              <p:cNvSpPr>
                <a:spLocks noChangeShapeType="1"/>
              </p:cNvSpPr>
              <p:nvPr/>
            </p:nvSpPr>
            <p:spPr bwMode="auto">
              <a:xfrm>
                <a:off x="5224"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2" name="AutoShape 7">
                <a:extLst>
                  <a:ext uri="{FF2B5EF4-FFF2-40B4-BE49-F238E27FC236}">
                    <a16:creationId xmlns:a16="http://schemas.microsoft.com/office/drawing/2014/main" id="{6A5550D9-EE57-4538-A8D0-ABCF8A979A35}"/>
                  </a:ext>
                </a:extLst>
              </p:cNvPr>
              <p:cNvSpPr>
                <a:spLocks noChangeArrowheads="1"/>
              </p:cNvSpPr>
              <p:nvPr/>
            </p:nvSpPr>
            <p:spPr bwMode="auto">
              <a:xfrm flipV="1">
                <a:off x="2902" y="3944"/>
                <a:ext cx="49" cy="72"/>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grpSp>
        <p:sp>
          <p:nvSpPr>
            <p:cNvPr id="91" name="Line 18">
              <a:extLst>
                <a:ext uri="{FF2B5EF4-FFF2-40B4-BE49-F238E27FC236}">
                  <a16:creationId xmlns:a16="http://schemas.microsoft.com/office/drawing/2014/main" id="{7AF74FEC-2802-4F43-BB8F-0C616A4EEAEE}"/>
                </a:ext>
              </a:extLst>
            </p:cNvPr>
            <p:cNvSpPr>
              <a:spLocks noChangeShapeType="1"/>
            </p:cNvSpPr>
            <p:nvPr/>
          </p:nvSpPr>
          <p:spPr bwMode="auto">
            <a:xfrm>
              <a:off x="2425644"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2" name="Line 21">
              <a:extLst>
                <a:ext uri="{FF2B5EF4-FFF2-40B4-BE49-F238E27FC236}">
                  <a16:creationId xmlns:a16="http://schemas.microsoft.com/office/drawing/2014/main" id="{9400DAAA-C3D3-4705-988F-569DFF7754EF}"/>
                </a:ext>
              </a:extLst>
            </p:cNvPr>
            <p:cNvSpPr>
              <a:spLocks noChangeShapeType="1"/>
            </p:cNvSpPr>
            <p:nvPr/>
          </p:nvSpPr>
          <p:spPr bwMode="auto">
            <a:xfrm>
              <a:off x="537869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3" name="Line 24">
              <a:extLst>
                <a:ext uri="{FF2B5EF4-FFF2-40B4-BE49-F238E27FC236}">
                  <a16:creationId xmlns:a16="http://schemas.microsoft.com/office/drawing/2014/main" id="{EA7555E4-2C82-4C3E-953F-8BE086BC0A90}"/>
                </a:ext>
              </a:extLst>
            </p:cNvPr>
            <p:cNvSpPr>
              <a:spLocks noChangeShapeType="1"/>
            </p:cNvSpPr>
            <p:nvPr/>
          </p:nvSpPr>
          <p:spPr bwMode="auto">
            <a:xfrm>
              <a:off x="837896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4" name="Line 22">
              <a:extLst>
                <a:ext uri="{FF2B5EF4-FFF2-40B4-BE49-F238E27FC236}">
                  <a16:creationId xmlns:a16="http://schemas.microsoft.com/office/drawing/2014/main" id="{32AFAD1D-C0FB-4C2F-A6B9-1AD6D180A6CF}"/>
                </a:ext>
              </a:extLst>
            </p:cNvPr>
            <p:cNvSpPr>
              <a:spLocks noChangeShapeType="1"/>
            </p:cNvSpPr>
            <p:nvPr/>
          </p:nvSpPr>
          <p:spPr bwMode="auto">
            <a:xfrm flipH="1" flipV="1">
              <a:off x="6135928" y="3734661"/>
              <a:ext cx="1687"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4824" name="AutoShape 65">
              <a:extLst>
                <a:ext uri="{FF2B5EF4-FFF2-40B4-BE49-F238E27FC236}">
                  <a16:creationId xmlns:a16="http://schemas.microsoft.com/office/drawing/2014/main" id="{34178627-430E-4B67-B1EF-34E490BFB83F}"/>
                </a:ext>
              </a:extLst>
            </p:cNvPr>
            <p:cNvSpPr>
              <a:spLocks noChangeArrowheads="1"/>
            </p:cNvSpPr>
            <p:nvPr/>
          </p:nvSpPr>
          <p:spPr bwMode="auto">
            <a:xfrm>
              <a:off x="637963"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 </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 </a:t>
              </a:r>
            </a:p>
            <a:p>
              <a:pPr>
                <a:spcBef>
                  <a:spcPct val="0"/>
                </a:spcBef>
                <a:buNone/>
                <a:defRPr/>
              </a:pPr>
              <a:r>
                <a:rPr lang="en-US" altLang="en-US" sz="1350" dirty="0">
                  <a:solidFill>
                    <a:schemeClr val="tx1"/>
                  </a:solidFill>
                  <a:latin typeface="+mj-lt"/>
                </a:rPr>
                <a:t>&amp; tactics</a:t>
              </a:r>
            </a:p>
          </p:txBody>
        </p:sp>
        <p:sp>
          <p:nvSpPr>
            <p:cNvPr id="34825" name="AutoShape 65">
              <a:extLst>
                <a:ext uri="{FF2B5EF4-FFF2-40B4-BE49-F238E27FC236}">
                  <a16:creationId xmlns:a16="http://schemas.microsoft.com/office/drawing/2014/main" id="{360CA02C-A52C-4D57-9C21-0E1543F0A86D}"/>
                </a:ext>
              </a:extLst>
            </p:cNvPr>
            <p:cNvSpPr>
              <a:spLocks noChangeArrowheads="1"/>
            </p:cNvSpPr>
            <p:nvPr/>
          </p:nvSpPr>
          <p:spPr bwMode="auto">
            <a:xfrm>
              <a:off x="2123763" y="4723562"/>
              <a:ext cx="1344134"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Direct-</a:t>
              </a:r>
            </a:p>
            <a:p>
              <a:pPr>
                <a:spcBef>
                  <a:spcPct val="0"/>
                </a:spcBef>
                <a:buNone/>
                <a:defRPr/>
              </a:pPr>
              <a:r>
                <a:rPr lang="en-US" altLang="en-US" sz="1350">
                  <a:solidFill>
                    <a:schemeClr val="tx1"/>
                  </a:solidFill>
                  <a:latin typeface="+mj-lt"/>
                </a:rPr>
                <a:t>marketing</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6" name="AutoShape 65">
              <a:extLst>
                <a:ext uri="{FF2B5EF4-FFF2-40B4-BE49-F238E27FC236}">
                  <a16:creationId xmlns:a16="http://schemas.microsoft.com/office/drawing/2014/main" id="{BD9F1E6A-FF0E-4B00-B092-3A1003044E3C}"/>
                </a:ext>
              </a:extLst>
            </p:cNvPr>
            <p:cNvSpPr>
              <a:spLocks noChangeArrowheads="1"/>
            </p:cNvSpPr>
            <p:nvPr/>
          </p:nvSpPr>
          <p:spPr bwMode="auto">
            <a:xfrm>
              <a:off x="3594384"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Internet </a:t>
              </a:r>
            </a:p>
            <a:p>
              <a:pPr>
                <a:spcBef>
                  <a:spcPct val="0"/>
                </a:spcBef>
                <a:buNone/>
                <a:defRPr/>
              </a:pPr>
              <a:r>
                <a:rPr lang="en-US" altLang="en-US" sz="1350">
                  <a:solidFill>
                    <a:schemeClr val="tx1"/>
                  </a:solidFill>
                  <a:latin typeface="+mj-lt"/>
                </a:rPr>
                <a:t>message &amp; </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7" name="AutoShape 65">
              <a:extLst>
                <a:ext uri="{FF2B5EF4-FFF2-40B4-BE49-F238E27FC236}">
                  <a16:creationId xmlns:a16="http://schemas.microsoft.com/office/drawing/2014/main" id="{A7518719-56BE-4C1F-A46B-9D6C60B7C71A}"/>
                </a:ext>
              </a:extLst>
            </p:cNvPr>
            <p:cNvSpPr>
              <a:spLocks noChangeArrowheads="1"/>
            </p:cNvSpPr>
            <p:nvPr/>
          </p:nvSpPr>
          <p:spPr bwMode="auto">
            <a:xfrm>
              <a:off x="5105481"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promotion</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a:t>
              </a:r>
            </a:p>
            <a:p>
              <a:pPr>
                <a:spcBef>
                  <a:spcPct val="0"/>
                </a:spcBef>
                <a:buNone/>
                <a:defRPr/>
              </a:pPr>
              <a:r>
                <a:rPr lang="en-US" altLang="en-US" sz="1350" dirty="0">
                  <a:solidFill>
                    <a:schemeClr val="tx1"/>
                  </a:solidFill>
                  <a:latin typeface="+mj-lt"/>
                </a:rPr>
                <a:t>&amp; tactics</a:t>
              </a:r>
            </a:p>
          </p:txBody>
        </p:sp>
        <p:sp>
          <p:nvSpPr>
            <p:cNvPr id="34828" name="AutoShape 65">
              <a:extLst>
                <a:ext uri="{FF2B5EF4-FFF2-40B4-BE49-F238E27FC236}">
                  <a16:creationId xmlns:a16="http://schemas.microsoft.com/office/drawing/2014/main" id="{0FEB647C-D6AB-4482-AE3A-CE437F4A8BFC}"/>
                </a:ext>
              </a:extLst>
            </p:cNvPr>
            <p:cNvSpPr>
              <a:spLocks noChangeArrowheads="1"/>
            </p:cNvSpPr>
            <p:nvPr/>
          </p:nvSpPr>
          <p:spPr bwMode="auto">
            <a:xfrm>
              <a:off x="6577789"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PR/publicity</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9" name="AutoShape 65">
              <a:extLst>
                <a:ext uri="{FF2B5EF4-FFF2-40B4-BE49-F238E27FC236}">
                  <a16:creationId xmlns:a16="http://schemas.microsoft.com/office/drawing/2014/main" id="{9F3DF26D-705E-44B2-99D8-24003D3BA0A8}"/>
                </a:ext>
              </a:extLst>
            </p:cNvPr>
            <p:cNvSpPr>
              <a:spLocks noChangeArrowheads="1"/>
            </p:cNvSpPr>
            <p:nvPr/>
          </p:nvSpPr>
          <p:spPr bwMode="auto">
            <a:xfrm>
              <a:off x="8061902"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Sales message</a:t>
              </a:r>
            </a:p>
            <a:p>
              <a:pPr>
                <a:spcBef>
                  <a:spcPct val="0"/>
                </a:spcBef>
                <a:buNone/>
                <a:defRPr/>
              </a:pPr>
              <a:r>
                <a:rPr lang="en-US" altLang="en-US" sz="1350">
                  <a:solidFill>
                    <a:schemeClr val="tx1"/>
                  </a:solidFill>
                  <a:latin typeface="+mj-lt"/>
                </a:rPr>
                <a:t>strategy and</a:t>
              </a:r>
            </a:p>
            <a:p>
              <a:pPr>
                <a:spcBef>
                  <a:spcPct val="0"/>
                </a:spcBef>
                <a:buNone/>
                <a:defRPr/>
              </a:pPr>
              <a:r>
                <a:rPr lang="en-US" altLang="en-US" sz="1350">
                  <a:solidFill>
                    <a:schemeClr val="tx1"/>
                  </a:solidFill>
                  <a:latin typeface="+mj-lt"/>
                </a:rPr>
                <a:t>sales tactics</a:t>
              </a:r>
            </a:p>
          </p:txBody>
        </p:sp>
        <p:sp>
          <p:nvSpPr>
            <p:cNvPr id="106" name="Line 18">
              <a:extLst>
                <a:ext uri="{FF2B5EF4-FFF2-40B4-BE49-F238E27FC236}">
                  <a16:creationId xmlns:a16="http://schemas.microsoft.com/office/drawing/2014/main" id="{08C5B942-F510-4D11-A80C-B7E06A141169}"/>
                </a:ext>
              </a:extLst>
            </p:cNvPr>
            <p:cNvSpPr>
              <a:spLocks noChangeShapeType="1"/>
            </p:cNvSpPr>
            <p:nvPr/>
          </p:nvSpPr>
          <p:spPr bwMode="auto">
            <a:xfrm>
              <a:off x="909488" y="4571953"/>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09" name="Line 34">
              <a:extLst>
                <a:ext uri="{FF2B5EF4-FFF2-40B4-BE49-F238E27FC236}">
                  <a16:creationId xmlns:a16="http://schemas.microsoft.com/office/drawing/2014/main" id="{C2F1D353-C893-4253-A93B-63F12A3225A1}"/>
                </a:ext>
              </a:extLst>
            </p:cNvPr>
            <p:cNvSpPr>
              <a:spLocks noChangeShapeType="1"/>
            </p:cNvSpPr>
            <p:nvPr/>
          </p:nvSpPr>
          <p:spPr bwMode="auto">
            <a:xfrm flipV="1">
              <a:off x="1654918"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0" name="Line 33">
              <a:extLst>
                <a:ext uri="{FF2B5EF4-FFF2-40B4-BE49-F238E27FC236}">
                  <a16:creationId xmlns:a16="http://schemas.microsoft.com/office/drawing/2014/main" id="{40EB0634-48F7-4FCB-80FF-325880DD2BFF}"/>
                </a:ext>
              </a:extLst>
            </p:cNvPr>
            <p:cNvSpPr>
              <a:spLocks noChangeShapeType="1"/>
            </p:cNvSpPr>
            <p:nvPr/>
          </p:nvSpPr>
          <p:spPr bwMode="auto">
            <a:xfrm>
              <a:off x="5387125"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1" name="Line 33">
              <a:extLst>
                <a:ext uri="{FF2B5EF4-FFF2-40B4-BE49-F238E27FC236}">
                  <a16:creationId xmlns:a16="http://schemas.microsoft.com/office/drawing/2014/main" id="{AF1C4CE5-566A-4818-9694-340522EBF91B}"/>
                </a:ext>
              </a:extLst>
            </p:cNvPr>
            <p:cNvSpPr>
              <a:spLocks noChangeShapeType="1"/>
            </p:cNvSpPr>
            <p:nvPr/>
          </p:nvSpPr>
          <p:spPr bwMode="auto">
            <a:xfrm>
              <a:off x="388783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2" name="Line 33">
              <a:extLst>
                <a:ext uri="{FF2B5EF4-FFF2-40B4-BE49-F238E27FC236}">
                  <a16:creationId xmlns:a16="http://schemas.microsoft.com/office/drawing/2014/main" id="{8FB6D056-FA4A-46EB-BBAB-AEBBB38C6B6D}"/>
                </a:ext>
              </a:extLst>
            </p:cNvPr>
            <p:cNvSpPr>
              <a:spLocks noChangeShapeType="1"/>
            </p:cNvSpPr>
            <p:nvPr/>
          </p:nvSpPr>
          <p:spPr bwMode="auto">
            <a:xfrm>
              <a:off x="6891476"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6" name="Line 40">
              <a:extLst>
                <a:ext uri="{FF2B5EF4-FFF2-40B4-BE49-F238E27FC236}">
                  <a16:creationId xmlns:a16="http://schemas.microsoft.com/office/drawing/2014/main" id="{CCAF8E2B-3B5E-4501-BE27-ACF0AEDE51D6}"/>
                </a:ext>
              </a:extLst>
            </p:cNvPr>
            <p:cNvSpPr>
              <a:spLocks noChangeShapeType="1"/>
            </p:cNvSpPr>
            <p:nvPr/>
          </p:nvSpPr>
          <p:spPr bwMode="auto">
            <a:xfrm flipV="1">
              <a:off x="314577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7" name="Line 40">
              <a:extLst>
                <a:ext uri="{FF2B5EF4-FFF2-40B4-BE49-F238E27FC236}">
                  <a16:creationId xmlns:a16="http://schemas.microsoft.com/office/drawing/2014/main" id="{F00C3862-580A-4F11-BA4C-BDA205AB2057}"/>
                </a:ext>
              </a:extLst>
            </p:cNvPr>
            <p:cNvSpPr>
              <a:spLocks noChangeShapeType="1"/>
            </p:cNvSpPr>
            <p:nvPr/>
          </p:nvSpPr>
          <p:spPr bwMode="auto">
            <a:xfrm flipV="1">
              <a:off x="6137615"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9" name="Line 40">
              <a:extLst>
                <a:ext uri="{FF2B5EF4-FFF2-40B4-BE49-F238E27FC236}">
                  <a16:creationId xmlns:a16="http://schemas.microsoft.com/office/drawing/2014/main" id="{8E549792-D56C-421C-BA2D-22E769D503B3}"/>
                </a:ext>
              </a:extLst>
            </p:cNvPr>
            <p:cNvSpPr>
              <a:spLocks noChangeShapeType="1"/>
            </p:cNvSpPr>
            <p:nvPr/>
          </p:nvSpPr>
          <p:spPr bwMode="auto">
            <a:xfrm flipV="1">
              <a:off x="463663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1" name="Line 40">
              <a:extLst>
                <a:ext uri="{FF2B5EF4-FFF2-40B4-BE49-F238E27FC236}">
                  <a16:creationId xmlns:a16="http://schemas.microsoft.com/office/drawing/2014/main" id="{C9BF965E-BF3C-4EEE-870F-BCD681604E29}"/>
                </a:ext>
              </a:extLst>
            </p:cNvPr>
            <p:cNvSpPr>
              <a:spLocks noChangeShapeType="1"/>
            </p:cNvSpPr>
            <p:nvPr/>
          </p:nvSpPr>
          <p:spPr bwMode="auto">
            <a:xfrm flipV="1">
              <a:off x="7628474"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3" name="Line 33">
              <a:extLst>
                <a:ext uri="{FF2B5EF4-FFF2-40B4-BE49-F238E27FC236}">
                  <a16:creationId xmlns:a16="http://schemas.microsoft.com/office/drawing/2014/main" id="{72DBCFC6-AE90-491C-8926-1C8700ED12AF}"/>
                </a:ext>
              </a:extLst>
            </p:cNvPr>
            <p:cNvSpPr>
              <a:spLocks noChangeShapeType="1"/>
            </p:cNvSpPr>
            <p:nvPr/>
          </p:nvSpPr>
          <p:spPr bwMode="auto">
            <a:xfrm>
              <a:off x="2756197"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4" name="Line 33">
              <a:extLst>
                <a:ext uri="{FF2B5EF4-FFF2-40B4-BE49-F238E27FC236}">
                  <a16:creationId xmlns:a16="http://schemas.microsoft.com/office/drawing/2014/main" id="{386A9F44-0927-4D61-9600-E19C510E3B1E}"/>
                </a:ext>
              </a:extLst>
            </p:cNvPr>
            <p:cNvSpPr>
              <a:spLocks noChangeShapeType="1"/>
            </p:cNvSpPr>
            <p:nvPr/>
          </p:nvSpPr>
          <p:spPr bwMode="auto">
            <a:xfrm>
              <a:off x="424368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5" name="Line 33">
              <a:extLst>
                <a:ext uri="{FF2B5EF4-FFF2-40B4-BE49-F238E27FC236}">
                  <a16:creationId xmlns:a16="http://schemas.microsoft.com/office/drawing/2014/main" id="{8B25161F-08F4-41BA-9C8F-8209BD2C3C7E}"/>
                </a:ext>
              </a:extLst>
            </p:cNvPr>
            <p:cNvSpPr>
              <a:spLocks noChangeShapeType="1"/>
            </p:cNvSpPr>
            <p:nvPr/>
          </p:nvSpPr>
          <p:spPr bwMode="auto">
            <a:xfrm>
              <a:off x="8749991"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6" name="Line 33">
              <a:extLst>
                <a:ext uri="{FF2B5EF4-FFF2-40B4-BE49-F238E27FC236}">
                  <a16:creationId xmlns:a16="http://schemas.microsoft.com/office/drawing/2014/main" id="{EE760F13-358F-45AD-AD7B-15B42C01FBF0}"/>
                </a:ext>
              </a:extLst>
            </p:cNvPr>
            <p:cNvSpPr>
              <a:spLocks noChangeShapeType="1"/>
            </p:cNvSpPr>
            <p:nvPr/>
          </p:nvSpPr>
          <p:spPr bwMode="auto">
            <a:xfrm>
              <a:off x="57767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7" name="Line 33">
              <a:extLst>
                <a:ext uri="{FF2B5EF4-FFF2-40B4-BE49-F238E27FC236}">
                  <a16:creationId xmlns:a16="http://schemas.microsoft.com/office/drawing/2014/main" id="{B81F7F68-8BCC-4EDA-8AC8-C78A94BE0ED6}"/>
                </a:ext>
              </a:extLst>
            </p:cNvPr>
            <p:cNvSpPr>
              <a:spLocks noChangeShapeType="1"/>
            </p:cNvSpPr>
            <p:nvPr/>
          </p:nvSpPr>
          <p:spPr bwMode="auto">
            <a:xfrm>
              <a:off x="724901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8" name="Line 33">
              <a:extLst>
                <a:ext uri="{FF2B5EF4-FFF2-40B4-BE49-F238E27FC236}">
                  <a16:creationId xmlns:a16="http://schemas.microsoft.com/office/drawing/2014/main" id="{82FE8223-A3B1-437F-B5F2-6665BF899D30}"/>
                </a:ext>
              </a:extLst>
            </p:cNvPr>
            <p:cNvSpPr>
              <a:spLocks noChangeShapeType="1"/>
            </p:cNvSpPr>
            <p:nvPr/>
          </p:nvSpPr>
          <p:spPr bwMode="auto">
            <a:xfrm>
              <a:off x="13193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9" name="Line 40">
              <a:extLst>
                <a:ext uri="{FF2B5EF4-FFF2-40B4-BE49-F238E27FC236}">
                  <a16:creationId xmlns:a16="http://schemas.microsoft.com/office/drawing/2014/main" id="{764F0FEA-B841-4F1C-AB1D-24A5631BE190}"/>
                </a:ext>
              </a:extLst>
            </p:cNvPr>
            <p:cNvSpPr>
              <a:spLocks noChangeShapeType="1"/>
            </p:cNvSpPr>
            <p:nvPr/>
          </p:nvSpPr>
          <p:spPr bwMode="auto">
            <a:xfrm flipV="1">
              <a:off x="6134242" y="2861190"/>
              <a:ext cx="1686" cy="18606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0" name="Line 33">
              <a:extLst>
                <a:ext uri="{FF2B5EF4-FFF2-40B4-BE49-F238E27FC236}">
                  <a16:creationId xmlns:a16="http://schemas.microsoft.com/office/drawing/2014/main" id="{68F31735-4C4A-40B2-9F93-251289528ACD}"/>
                </a:ext>
              </a:extLst>
            </p:cNvPr>
            <p:cNvSpPr>
              <a:spLocks noChangeShapeType="1"/>
            </p:cNvSpPr>
            <p:nvPr/>
          </p:nvSpPr>
          <p:spPr bwMode="auto">
            <a:xfrm>
              <a:off x="242564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1" name="Line 40">
              <a:extLst>
                <a:ext uri="{FF2B5EF4-FFF2-40B4-BE49-F238E27FC236}">
                  <a16:creationId xmlns:a16="http://schemas.microsoft.com/office/drawing/2014/main" id="{21AA3593-E280-457F-BD90-288F29B03C7D}"/>
                </a:ext>
              </a:extLst>
            </p:cNvPr>
            <p:cNvSpPr>
              <a:spLocks noChangeShapeType="1"/>
            </p:cNvSpPr>
            <p:nvPr/>
          </p:nvSpPr>
          <p:spPr bwMode="auto">
            <a:xfrm flipV="1">
              <a:off x="9083916" y="3720879"/>
              <a:ext cx="1687" cy="13782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4" name="Line 43">
              <a:extLst>
                <a:ext uri="{FF2B5EF4-FFF2-40B4-BE49-F238E27FC236}">
                  <a16:creationId xmlns:a16="http://schemas.microsoft.com/office/drawing/2014/main" id="{781E176D-B8EF-4FFC-9704-10377FD24FBC}"/>
                </a:ext>
              </a:extLst>
            </p:cNvPr>
            <p:cNvSpPr>
              <a:spLocks noChangeShapeType="1"/>
            </p:cNvSpPr>
            <p:nvPr/>
          </p:nvSpPr>
          <p:spPr bwMode="auto">
            <a:xfrm flipV="1">
              <a:off x="9088976"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5" name="Line 42">
              <a:extLst>
                <a:ext uri="{FF2B5EF4-FFF2-40B4-BE49-F238E27FC236}">
                  <a16:creationId xmlns:a16="http://schemas.microsoft.com/office/drawing/2014/main" id="{555501AE-0659-445C-89C2-F2C929A6DDA1}"/>
                </a:ext>
              </a:extLst>
            </p:cNvPr>
            <p:cNvSpPr>
              <a:spLocks noChangeShapeType="1"/>
            </p:cNvSpPr>
            <p:nvPr/>
          </p:nvSpPr>
          <p:spPr bwMode="auto">
            <a:xfrm>
              <a:off x="8382336" y="4542666"/>
              <a:ext cx="3373" cy="13610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29004" y="201456"/>
            <a:ext cx="8067883"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Marketing and Promotions Process  Model</a:t>
            </a:r>
          </a:p>
        </p:txBody>
      </p:sp>
      <p:pic>
        <p:nvPicPr>
          <p:cNvPr id="12" name="object 4">
            <a:extLst>
              <a:ext uri="{FF2B5EF4-FFF2-40B4-BE49-F238E27FC236}">
                <a16:creationId xmlns:a16="http://schemas.microsoft.com/office/drawing/2014/main" id="{2FF10BF3-EC92-4325-9805-D0FE42C6A93D}"/>
              </a:ext>
            </a:extLst>
          </p:cNvPr>
          <p:cNvPicPr/>
          <p:nvPr/>
        </p:nvPicPr>
        <p:blipFill>
          <a:blip r:embed="rId3" cstate="print"/>
          <a:stretch>
            <a:fillRect/>
          </a:stretch>
        </p:blipFill>
        <p:spPr>
          <a:xfrm>
            <a:off x="1198179" y="987972"/>
            <a:ext cx="9795642" cy="5443069"/>
          </a:xfrm>
          <a:prstGeom prst="rect">
            <a:avLst/>
          </a:prstGeom>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072196" y="105928"/>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Marketing Strategy and Analysis</a:t>
            </a:r>
          </a:p>
        </p:txBody>
      </p:sp>
      <p:sp>
        <p:nvSpPr>
          <p:cNvPr id="7" name="TextBox 6">
            <a:extLst>
              <a:ext uri="{FF2B5EF4-FFF2-40B4-BE49-F238E27FC236}">
                <a16:creationId xmlns:a16="http://schemas.microsoft.com/office/drawing/2014/main" id="{602470A6-C8B2-277A-33C1-31037C655F37}"/>
              </a:ext>
            </a:extLst>
          </p:cNvPr>
          <p:cNvSpPr txBox="1"/>
          <p:nvPr/>
        </p:nvSpPr>
        <p:spPr>
          <a:xfrm>
            <a:off x="1198179" y="1875789"/>
            <a:ext cx="8618483" cy="4134850"/>
          </a:xfrm>
          <a:prstGeom prst="rect">
            <a:avLst/>
          </a:prstGeom>
          <a:noFill/>
        </p:spPr>
        <p:txBody>
          <a:bodyPr wrap="square">
            <a:spAutoFit/>
          </a:bodyPr>
          <a:lstStyle/>
          <a:p>
            <a:pPr marL="355600" marR="0" lvl="0" indent="-343535" algn="l" defTabSz="914400" rtl="0" eaLnBrk="1" fontAlgn="auto" latinLnBrk="0" hangingPunct="1">
              <a:lnSpc>
                <a:spcPct val="100000"/>
              </a:lnSpc>
              <a:spcBef>
                <a:spcPts val="785"/>
              </a:spcBef>
              <a:spcAft>
                <a:spcPts val="0"/>
              </a:spcAft>
              <a:buClrTx/>
              <a:buSzTx/>
              <a:buFont typeface="Arial MT"/>
              <a:buChar char="•"/>
              <a:tabLst>
                <a:tab pos="355600" algn="l"/>
                <a:tab pos="356235" algn="l"/>
              </a:tabLst>
              <a:defRPr/>
            </a:pP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Strategic</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marketing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plan: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40"/>
              </a:spcBef>
              <a:spcAft>
                <a:spcPts val="0"/>
              </a:spcAft>
              <a:buClrTx/>
              <a:buSzTx/>
              <a:buFont typeface="Arial MT"/>
              <a:buChar char="–"/>
              <a:tabLst>
                <a:tab pos="756920" algn="l"/>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Guides</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allocation</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of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organization’s</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resources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Guides</a:t>
            </a:r>
            <a:r>
              <a:rPr kumimoji="0" lang="en-US" sz="2600" b="0" i="0" u="none" strike="noStrike" kern="1200" cap="none" spc="-4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specific</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marketing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programs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policies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1025525"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Evolves</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from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organization’s</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overall</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corporate </a:t>
            </a:r>
            <a:r>
              <a:rPr kumimoji="0" lang="en-US" sz="2600" b="0" i="0" u="none" strike="noStrike" kern="1200" cap="none" spc="-57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strategy</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320675"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Allows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for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understanding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of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market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opportunities, </a:t>
            </a:r>
            <a:r>
              <a:rPr kumimoji="0" lang="en-US" sz="26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competition,</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market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segments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1155700" marR="5080" lvl="2" indent="-228600" algn="l" defTabSz="914400" rtl="0" eaLnBrk="1" fontAlgn="auto" latinLnBrk="0" hangingPunct="1">
              <a:lnSpc>
                <a:spcPct val="100600"/>
              </a:lnSpc>
              <a:spcBef>
                <a:spcPts val="635"/>
              </a:spcBef>
              <a:spcAft>
                <a:spcPts val="0"/>
              </a:spcAft>
              <a:buClrTx/>
              <a:buSzTx/>
              <a:buFont typeface="Arial MT"/>
              <a:buChar char="•"/>
              <a:tabLst>
                <a:tab pos="1156335" algn="l"/>
              </a:tabLst>
              <a:defRPr/>
            </a:pPr>
            <a:r>
              <a:rPr kumimoji="0" lang="en-US" sz="2800" b="1" i="0" u="none" strike="noStrike" kern="1200" cap="none" spc="-25" normalizeH="0" baseline="0" noProof="0" dirty="0">
                <a:ln>
                  <a:noFill/>
                </a:ln>
                <a:solidFill>
                  <a:prstClr val="black"/>
                </a:solidFill>
                <a:effectLst/>
                <a:uLnTx/>
                <a:uFillTx/>
                <a:latin typeface="Calibri" panose="020F0502020204030204"/>
                <a:ea typeface="+mn-ea"/>
                <a:cs typeface="Calibri"/>
              </a:rPr>
              <a:t>Market </a:t>
            </a:r>
            <a:r>
              <a:rPr kumimoji="0" lang="en-US" sz="2800" b="1" i="0" u="none" strike="noStrike" kern="1200" cap="none" spc="-5" normalizeH="0" baseline="0" noProof="0" dirty="0">
                <a:ln>
                  <a:noFill/>
                </a:ln>
                <a:solidFill>
                  <a:prstClr val="black"/>
                </a:solidFill>
                <a:effectLst/>
                <a:uLnTx/>
                <a:uFillTx/>
                <a:latin typeface="Calibri" panose="020F0502020204030204"/>
                <a:ea typeface="+mn-ea"/>
                <a:cs typeface="Calibri"/>
              </a:rPr>
              <a:t>segments</a:t>
            </a:r>
            <a:r>
              <a:rPr kumimoji="0" lang="en-US" sz="2600" b="1"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distinct consumer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groups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within </a:t>
            </a:r>
            <a:r>
              <a:rPr kumimoji="0" lang="en-US" sz="26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market</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who</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have</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common</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needs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321735" y="73063"/>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Opportunity Analysis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004461" y="2458811"/>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Market opportunities: Areas where:</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There are favorable demand trends</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Customers’ needs and opportunities are not being  satisfied</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Firm can compete effectively</a:t>
            </a:r>
          </a:p>
          <a:p>
            <a:pPr marL="342900" indent="-34290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Steps to identify market opportunities</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Examine the marketplace</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Observe demand trends and competition in various  market segments</a:t>
            </a:r>
          </a:p>
        </p:txBody>
      </p:sp>
      <p:pic>
        <p:nvPicPr>
          <p:cNvPr id="3" name="Picture 2">
            <a:extLst>
              <a:ext uri="{FF2B5EF4-FFF2-40B4-BE49-F238E27FC236}">
                <a16:creationId xmlns:a16="http://schemas.microsoft.com/office/drawing/2014/main" id="{6286EFCD-8D16-4DCE-AED5-1750BFC7314D}"/>
              </a:ext>
            </a:extLst>
          </p:cNvPr>
          <p:cNvPicPr>
            <a:picLocks noChangeAspect="1"/>
          </p:cNvPicPr>
          <p:nvPr/>
        </p:nvPicPr>
        <p:blipFill>
          <a:blip r:embed="rId3"/>
          <a:stretch>
            <a:fillRect/>
          </a:stretch>
        </p:blipFill>
        <p:spPr>
          <a:xfrm>
            <a:off x="8887869" y="1388871"/>
            <a:ext cx="2139881" cy="213988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179623" y="153230"/>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Competitive Analysis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78541" y="1602035"/>
            <a:ext cx="7791110" cy="4844916"/>
          </a:xfrm>
          <a:prstGeom prst="rect">
            <a:avLst/>
          </a:prstGeom>
          <a:noFill/>
        </p:spPr>
        <p:txBody>
          <a:bodyPr wrap="square" rtlCol="0">
            <a:spAutoFit/>
          </a:bodyPr>
          <a:lstStyle/>
          <a:p>
            <a:pPr marL="355600" marR="78740" lvl="0" indent="-343535">
              <a:spcBef>
                <a:spcPts val="95"/>
              </a:spcBef>
              <a:buFont typeface="Arial MT"/>
              <a:buChar char="•"/>
              <a:tabLst>
                <a:tab pos="355600" algn="l"/>
                <a:tab pos="356235" algn="l"/>
              </a:tabLst>
            </a:pPr>
            <a:r>
              <a:rPr lang="en-US" sz="2800" spc="-10" dirty="0">
                <a:solidFill>
                  <a:prstClr val="black"/>
                </a:solidFill>
                <a:cs typeface="Calibri"/>
              </a:rPr>
              <a:t>Analyzing</a:t>
            </a:r>
            <a:r>
              <a:rPr lang="en-US" sz="2800" spc="10" dirty="0">
                <a:solidFill>
                  <a:prstClr val="black"/>
                </a:solidFill>
                <a:cs typeface="Calibri"/>
              </a:rPr>
              <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competition</a:t>
            </a:r>
            <a:r>
              <a:rPr lang="en-US" sz="2800" spc="15" dirty="0">
                <a:solidFill>
                  <a:prstClr val="black"/>
                </a:solidFill>
                <a:cs typeface="Calibri"/>
              </a:rPr>
              <a:t> </a:t>
            </a:r>
            <a:r>
              <a:rPr lang="en-US" sz="2800" spc="-5" dirty="0">
                <a:solidFill>
                  <a:prstClr val="black"/>
                </a:solidFill>
                <a:cs typeface="Calibri"/>
              </a:rPr>
              <a:t>in</a:t>
            </a:r>
            <a:r>
              <a:rPr lang="en-US" sz="2800" spc="10" dirty="0">
                <a:solidFill>
                  <a:prstClr val="black"/>
                </a:solidFill>
                <a:cs typeface="Calibri"/>
              </a:rPr>
              <a:t> </a:t>
            </a:r>
            <a:r>
              <a:rPr lang="en-US" sz="2800" spc="-5" dirty="0">
                <a:solidFill>
                  <a:prstClr val="black"/>
                </a:solidFill>
                <a:cs typeface="Calibri"/>
              </a:rPr>
              <a:t>the </a:t>
            </a:r>
            <a:r>
              <a:rPr lang="en-US" sz="2800" spc="-15" dirty="0">
                <a:solidFill>
                  <a:prstClr val="black"/>
                </a:solidFill>
                <a:cs typeface="Calibri"/>
              </a:rPr>
              <a:t>marketplace</a:t>
            </a:r>
            <a:r>
              <a:rPr lang="en-US" sz="2800"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10" dirty="0">
                <a:solidFill>
                  <a:prstClr val="black"/>
                </a:solidFill>
                <a:cs typeface="Calibri"/>
              </a:rPr>
              <a:t>searching</a:t>
            </a:r>
            <a:r>
              <a:rPr lang="en-US" sz="2800" spc="1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a:t>
            </a:r>
            <a:r>
              <a:rPr lang="en-US" sz="2800" spc="5" dirty="0">
                <a:solidFill>
                  <a:prstClr val="black"/>
                </a:solidFill>
                <a:cs typeface="Calibri"/>
              </a:rPr>
              <a:t> </a:t>
            </a:r>
            <a:r>
              <a:rPr lang="en-US" sz="2800" spc="-15" dirty="0">
                <a:solidFill>
                  <a:prstClr val="black"/>
                </a:solidFill>
                <a:cs typeface="Calibri"/>
              </a:rPr>
              <a:t>competitive</a:t>
            </a:r>
            <a:r>
              <a:rPr lang="en-US" sz="2800" spc="15" dirty="0">
                <a:solidFill>
                  <a:prstClr val="black"/>
                </a:solidFill>
                <a:cs typeface="Calibri"/>
              </a:rPr>
              <a:t> </a:t>
            </a:r>
            <a:r>
              <a:rPr lang="en-US" sz="2800" spc="-20" dirty="0">
                <a:solidFill>
                  <a:prstClr val="black"/>
                </a:solidFill>
                <a:cs typeface="Calibri"/>
              </a:rPr>
              <a:t>advantage</a:t>
            </a:r>
            <a:endParaRPr lang="en-US" sz="2800" dirty="0">
              <a:solidFill>
                <a:prstClr val="black"/>
              </a:solidFill>
              <a:cs typeface="Calibri"/>
            </a:endParaRPr>
          </a:p>
          <a:p>
            <a:pPr marL="756285" marR="5080" lvl="1" indent="-287020">
              <a:spcBef>
                <a:spcPts val="1450"/>
              </a:spcBef>
              <a:buFont typeface="Arial MT"/>
              <a:buChar char="–"/>
              <a:tabLst>
                <a:tab pos="756920" algn="l"/>
                <a:tab pos="5579745" algn="l"/>
              </a:tabLst>
            </a:pPr>
            <a:r>
              <a:rPr lang="en-US" sz="2600" b="1" spc="-5" dirty="0">
                <a:solidFill>
                  <a:prstClr val="black"/>
                </a:solidFill>
                <a:cs typeface="Calibri"/>
              </a:rPr>
              <a:t>Competitive</a:t>
            </a:r>
            <a:r>
              <a:rPr lang="en-US" sz="2600" b="1" dirty="0">
                <a:solidFill>
                  <a:prstClr val="black"/>
                </a:solidFill>
                <a:cs typeface="Calibri"/>
              </a:rPr>
              <a:t> </a:t>
            </a:r>
            <a:r>
              <a:rPr lang="en-US" sz="2600" b="1" spc="-15" dirty="0">
                <a:solidFill>
                  <a:prstClr val="black"/>
                </a:solidFill>
                <a:cs typeface="Calibri"/>
              </a:rPr>
              <a:t>advantage</a:t>
            </a:r>
            <a:r>
              <a:rPr lang="en-US" sz="2600" spc="-15" dirty="0">
                <a:solidFill>
                  <a:prstClr val="black"/>
                </a:solidFill>
                <a:cs typeface="Calibri"/>
              </a:rPr>
              <a:t>:</a:t>
            </a:r>
            <a:r>
              <a:rPr lang="en-US" sz="2600" spc="30" dirty="0">
                <a:solidFill>
                  <a:prstClr val="black"/>
                </a:solidFill>
                <a:cs typeface="Calibri"/>
              </a:rPr>
              <a:t> </a:t>
            </a:r>
            <a:r>
              <a:rPr lang="en-US" sz="2600" spc="-15" dirty="0">
                <a:solidFill>
                  <a:prstClr val="black"/>
                </a:solidFill>
                <a:cs typeface="Calibri"/>
              </a:rPr>
              <a:t>Attributes </a:t>
            </a:r>
            <a:r>
              <a:rPr lang="en-US" sz="2600" spc="-5" dirty="0">
                <a:solidFill>
                  <a:prstClr val="black"/>
                </a:solidFill>
                <a:cs typeface="Calibri"/>
              </a:rPr>
              <a:t>that</a:t>
            </a:r>
            <a:r>
              <a:rPr lang="en-US" sz="2600" spc="-30" dirty="0">
                <a:solidFill>
                  <a:prstClr val="black"/>
                </a:solidFill>
                <a:cs typeface="Calibri"/>
              </a:rPr>
              <a:t> </a:t>
            </a:r>
            <a:r>
              <a:rPr lang="en-US" sz="2600" spc="-10" dirty="0">
                <a:solidFill>
                  <a:prstClr val="black"/>
                </a:solidFill>
                <a:cs typeface="Calibri"/>
              </a:rPr>
              <a:t>give</a:t>
            </a:r>
            <a:r>
              <a:rPr lang="en-US" sz="2600" spc="-35" dirty="0">
                <a:solidFill>
                  <a:prstClr val="black"/>
                </a:solidFill>
                <a:cs typeface="Calibri"/>
              </a:rPr>
              <a:t> </a:t>
            </a:r>
            <a:r>
              <a:rPr lang="en-US" sz="2600" dirty="0">
                <a:solidFill>
                  <a:prstClr val="black"/>
                </a:solidFill>
                <a:cs typeface="Calibri"/>
              </a:rPr>
              <a:t>a</a:t>
            </a:r>
            <a:r>
              <a:rPr lang="en-US" sz="2600" spc="-20" dirty="0">
                <a:solidFill>
                  <a:prstClr val="black"/>
                </a:solidFill>
                <a:cs typeface="Calibri"/>
              </a:rPr>
              <a:t> </a:t>
            </a:r>
            <a:r>
              <a:rPr lang="en-US" sz="2600" spc="-5" dirty="0">
                <a:solidFill>
                  <a:prstClr val="black"/>
                </a:solidFill>
                <a:cs typeface="Calibri"/>
              </a:rPr>
              <a:t>firm </a:t>
            </a:r>
            <a:r>
              <a:rPr lang="en-US" sz="2600" spc="-575" dirty="0">
                <a:solidFill>
                  <a:prstClr val="black"/>
                </a:solidFill>
                <a:cs typeface="Calibri"/>
              </a:rPr>
              <a:t> </a:t>
            </a:r>
            <a:r>
              <a:rPr lang="en-US" sz="2600" dirty="0">
                <a:solidFill>
                  <a:prstClr val="black"/>
                </a:solidFill>
                <a:cs typeface="Calibri"/>
              </a:rPr>
              <a:t>an</a:t>
            </a:r>
            <a:r>
              <a:rPr lang="en-US" sz="2600" spc="-5" dirty="0">
                <a:solidFill>
                  <a:prstClr val="black"/>
                </a:solidFill>
                <a:cs typeface="Calibri"/>
              </a:rPr>
              <a:t> </a:t>
            </a:r>
            <a:r>
              <a:rPr lang="en-US" sz="2600" spc="-10" dirty="0">
                <a:solidFill>
                  <a:prstClr val="black"/>
                </a:solidFill>
                <a:cs typeface="Calibri"/>
              </a:rPr>
              <a:t>edge</a:t>
            </a:r>
            <a:r>
              <a:rPr lang="en-US" sz="2600" spc="-25" dirty="0">
                <a:solidFill>
                  <a:prstClr val="black"/>
                </a:solidFill>
                <a:cs typeface="Calibri"/>
              </a:rPr>
              <a:t> </a:t>
            </a:r>
            <a:r>
              <a:rPr lang="en-US" sz="2600" spc="-10" dirty="0">
                <a:solidFill>
                  <a:prstClr val="black"/>
                </a:solidFill>
                <a:cs typeface="Calibri"/>
              </a:rPr>
              <a:t>over</a:t>
            </a:r>
            <a:r>
              <a:rPr lang="en-US" sz="2600" dirty="0">
                <a:solidFill>
                  <a:prstClr val="black"/>
                </a:solidFill>
                <a:cs typeface="Calibri"/>
              </a:rPr>
              <a:t> </a:t>
            </a:r>
            <a:r>
              <a:rPr lang="en-US" sz="2600" spc="-15" dirty="0">
                <a:solidFill>
                  <a:prstClr val="black"/>
                </a:solidFill>
                <a:cs typeface="Calibri"/>
              </a:rPr>
              <a:t>competitors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15" dirty="0">
                <a:solidFill>
                  <a:prstClr val="black"/>
                </a:solidFill>
                <a:cs typeface="Calibri"/>
              </a:rPr>
              <a:t>Better</a:t>
            </a:r>
            <a:r>
              <a:rPr lang="en-US" sz="2600" spc="-30" dirty="0">
                <a:solidFill>
                  <a:prstClr val="black"/>
                </a:solidFill>
                <a:cs typeface="Calibri"/>
              </a:rPr>
              <a:t> </a:t>
            </a:r>
            <a:r>
              <a:rPr lang="en-US" sz="2600" spc="-5" dirty="0">
                <a:solidFill>
                  <a:prstClr val="black"/>
                </a:solidFill>
                <a:cs typeface="Calibri"/>
              </a:rPr>
              <a:t>quality</a:t>
            </a:r>
            <a:r>
              <a:rPr lang="en-US" sz="2600" spc="-25" dirty="0">
                <a:solidFill>
                  <a:prstClr val="black"/>
                </a:solidFill>
                <a:cs typeface="Calibri"/>
              </a:rPr>
              <a:t> </a:t>
            </a:r>
            <a:r>
              <a:rPr lang="en-US" sz="2600" spc="-10" dirty="0">
                <a:solidFill>
                  <a:prstClr val="black"/>
                </a:solidFill>
                <a:cs typeface="Calibri"/>
              </a:rPr>
              <a:t>products</a:t>
            </a:r>
            <a:endParaRPr lang="en-US" sz="2600" dirty="0">
              <a:solidFill>
                <a:prstClr val="black"/>
              </a:solidFill>
              <a:cs typeface="Calibri"/>
            </a:endParaRPr>
          </a:p>
          <a:p>
            <a:pPr marL="1155700" lvl="2" indent="-229235">
              <a:spcBef>
                <a:spcPts val="1425"/>
              </a:spcBef>
              <a:buFont typeface="Arial MT"/>
              <a:buChar char="•"/>
              <a:tabLst>
                <a:tab pos="1156335" algn="l"/>
              </a:tabLst>
            </a:pPr>
            <a:r>
              <a:rPr lang="en-US" sz="2600" spc="-5" dirty="0">
                <a:solidFill>
                  <a:prstClr val="black"/>
                </a:solidFill>
                <a:cs typeface="Calibri"/>
              </a:rPr>
              <a:t>Superior</a:t>
            </a:r>
            <a:r>
              <a:rPr lang="en-US" sz="2600" spc="-20" dirty="0">
                <a:solidFill>
                  <a:prstClr val="black"/>
                </a:solidFill>
                <a:cs typeface="Calibri"/>
              </a:rPr>
              <a:t> </a:t>
            </a:r>
            <a:r>
              <a:rPr lang="en-US" sz="2600" spc="-10" dirty="0">
                <a:solidFill>
                  <a:prstClr val="black"/>
                </a:solidFill>
                <a:cs typeface="Calibri"/>
              </a:rPr>
              <a:t>customer</a:t>
            </a:r>
            <a:r>
              <a:rPr lang="en-US" sz="2600" spc="-25" dirty="0">
                <a:solidFill>
                  <a:prstClr val="black"/>
                </a:solidFill>
                <a:cs typeface="Calibri"/>
              </a:rPr>
              <a:t> </a:t>
            </a:r>
            <a:r>
              <a:rPr lang="en-US" sz="2600" dirty="0">
                <a:solidFill>
                  <a:prstClr val="black"/>
                </a:solidFill>
                <a:cs typeface="Calibri"/>
              </a:rPr>
              <a:t>service</a:t>
            </a:r>
          </a:p>
          <a:p>
            <a:pPr marL="1155700" lvl="2" indent="-229235">
              <a:spcBef>
                <a:spcPts val="1430"/>
              </a:spcBef>
              <a:buFont typeface="Arial MT"/>
              <a:buChar char="•"/>
              <a:tabLst>
                <a:tab pos="1156335" algn="l"/>
              </a:tabLst>
            </a:pPr>
            <a:r>
              <a:rPr lang="en-US" sz="2600" spc="-10" dirty="0">
                <a:solidFill>
                  <a:prstClr val="black"/>
                </a:solidFill>
                <a:cs typeface="Calibri"/>
              </a:rPr>
              <a:t>Low</a:t>
            </a:r>
            <a:r>
              <a:rPr lang="en-US" sz="2600" spc="5" dirty="0">
                <a:solidFill>
                  <a:prstClr val="black"/>
                </a:solidFill>
                <a:cs typeface="Calibri"/>
              </a:rPr>
              <a:t> </a:t>
            </a:r>
            <a:r>
              <a:rPr lang="en-US" sz="2600" spc="-10" dirty="0">
                <a:solidFill>
                  <a:prstClr val="black"/>
                </a:solidFill>
                <a:cs typeface="Calibri"/>
              </a:rPr>
              <a:t>production</a:t>
            </a:r>
            <a:r>
              <a:rPr lang="en-US" sz="2600" spc="-20" dirty="0">
                <a:solidFill>
                  <a:prstClr val="black"/>
                </a:solidFill>
                <a:cs typeface="Calibri"/>
              </a:rPr>
              <a:t> </a:t>
            </a:r>
            <a:r>
              <a:rPr lang="en-US" sz="2600" spc="-15" dirty="0">
                <a:solidFill>
                  <a:prstClr val="black"/>
                </a:solidFill>
                <a:cs typeface="Calibri"/>
              </a:rPr>
              <a:t>costs</a:t>
            </a:r>
            <a:r>
              <a:rPr lang="en-US" sz="2600" spc="5" dirty="0">
                <a:solidFill>
                  <a:prstClr val="black"/>
                </a:solidFill>
                <a:cs typeface="Calibri"/>
              </a:rPr>
              <a:t> </a:t>
            </a:r>
            <a:r>
              <a:rPr lang="en-US" sz="2600" dirty="0">
                <a:solidFill>
                  <a:prstClr val="black"/>
                </a:solidFill>
                <a:cs typeface="Calibri"/>
              </a:rPr>
              <a:t>and</a:t>
            </a:r>
            <a:r>
              <a:rPr lang="en-US" sz="2600" spc="-15" dirty="0">
                <a:solidFill>
                  <a:prstClr val="black"/>
                </a:solidFill>
                <a:cs typeface="Calibri"/>
              </a:rPr>
              <a:t> </a:t>
            </a:r>
            <a:r>
              <a:rPr lang="en-US" sz="2600" spc="-10" dirty="0">
                <a:solidFill>
                  <a:prstClr val="black"/>
                </a:solidFill>
                <a:cs typeface="Calibri"/>
              </a:rPr>
              <a:t>lower</a:t>
            </a:r>
            <a:r>
              <a:rPr lang="en-US" sz="2600" spc="5" dirty="0">
                <a:solidFill>
                  <a:prstClr val="black"/>
                </a:solidFill>
                <a:cs typeface="Calibri"/>
              </a:rPr>
              <a:t> </a:t>
            </a:r>
            <a:r>
              <a:rPr lang="en-US" sz="2600" spc="-5" dirty="0">
                <a:solidFill>
                  <a:prstClr val="black"/>
                </a:solidFill>
                <a:cs typeface="Calibri"/>
              </a:rPr>
              <a:t>prices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5" dirty="0">
                <a:solidFill>
                  <a:prstClr val="black"/>
                </a:solidFill>
                <a:cs typeface="Calibri"/>
              </a:rPr>
              <a:t>Dominating</a:t>
            </a:r>
            <a:r>
              <a:rPr lang="en-US" sz="2600" spc="-20" dirty="0">
                <a:solidFill>
                  <a:prstClr val="black"/>
                </a:solidFill>
                <a:cs typeface="Calibri"/>
              </a:rPr>
              <a:t> </a:t>
            </a:r>
            <a:r>
              <a:rPr lang="en-US" sz="2600" dirty="0">
                <a:solidFill>
                  <a:prstClr val="black"/>
                </a:solidFill>
                <a:cs typeface="Calibri"/>
              </a:rPr>
              <a:t>channels</a:t>
            </a:r>
            <a:r>
              <a:rPr lang="en-US" sz="2600" spc="-45" dirty="0">
                <a:solidFill>
                  <a:prstClr val="black"/>
                </a:solidFill>
                <a:cs typeface="Calibri"/>
              </a:rPr>
              <a:t> </a:t>
            </a:r>
            <a:r>
              <a:rPr lang="en-US" sz="2600" spc="-5" dirty="0">
                <a:solidFill>
                  <a:prstClr val="black"/>
                </a:solidFill>
                <a:cs typeface="Calibri"/>
              </a:rPr>
              <a:t>of</a:t>
            </a:r>
            <a:r>
              <a:rPr lang="en-US" sz="2600" spc="-15" dirty="0">
                <a:solidFill>
                  <a:prstClr val="black"/>
                </a:solidFill>
                <a:cs typeface="Calibri"/>
              </a:rPr>
              <a:t> </a:t>
            </a:r>
            <a:r>
              <a:rPr lang="en-US" sz="2600" spc="-5" dirty="0">
                <a:solidFill>
                  <a:prstClr val="black"/>
                </a:solidFill>
                <a:cs typeface="Calibri"/>
              </a:rPr>
              <a:t>distribution</a:t>
            </a:r>
            <a:endParaRPr lang="en-US" sz="2600" dirty="0">
              <a:solidFill>
                <a:prstClr val="black"/>
              </a:solidFill>
              <a:cs typeface="Calibri"/>
            </a:endParaRPr>
          </a:p>
          <a:p>
            <a:pPr marL="1155700" lvl="2" indent="-229235">
              <a:spcBef>
                <a:spcPts val="1430"/>
              </a:spcBef>
              <a:buFont typeface="Arial MT"/>
              <a:buChar char="•"/>
              <a:tabLst>
                <a:tab pos="1156335" algn="l"/>
              </a:tabLst>
            </a:pPr>
            <a:r>
              <a:rPr lang="en-US" sz="2600" spc="-5" dirty="0">
                <a:solidFill>
                  <a:prstClr val="black"/>
                </a:solidFill>
                <a:cs typeface="Calibri"/>
              </a:rPr>
              <a:t>Advertising</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5" name="Picture 14">
            <a:extLst>
              <a:ext uri="{FF2B5EF4-FFF2-40B4-BE49-F238E27FC236}">
                <a16:creationId xmlns:a16="http://schemas.microsoft.com/office/drawing/2014/main" id="{B47E2E9A-2BD5-46A0-9D4C-2F6DA36E3921}"/>
              </a:ext>
            </a:extLst>
          </p:cNvPr>
          <p:cNvPicPr>
            <a:picLocks noChangeAspect="1"/>
          </p:cNvPicPr>
          <p:nvPr/>
        </p:nvPicPr>
        <p:blipFill>
          <a:blip r:embed="rId3"/>
          <a:stretch>
            <a:fillRect/>
          </a:stretch>
        </p:blipFill>
        <p:spPr>
          <a:xfrm>
            <a:off x="908367" y="4677103"/>
            <a:ext cx="3273706" cy="1769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2EA77298-5197-44BC-9ABD-12E73F58D19A}"/>
              </a:ext>
            </a:extLst>
          </p:cNvPr>
          <p:cNvPicPr>
            <a:picLocks noChangeAspect="1"/>
          </p:cNvPicPr>
          <p:nvPr/>
        </p:nvPicPr>
        <p:blipFill>
          <a:blip r:embed="rId4"/>
          <a:stretch>
            <a:fillRect/>
          </a:stretch>
        </p:blipFill>
        <p:spPr>
          <a:xfrm>
            <a:off x="770316" y="1849821"/>
            <a:ext cx="2057057" cy="20570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226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226413" cy="584775"/>
          </a:xfrm>
          <a:prstGeom prst="rect">
            <a:avLst/>
          </a:prstGeom>
        </p:spPr>
        <p:txBody>
          <a:bodyPr wrap="none">
            <a:spAutoFit/>
          </a:bodyPr>
          <a:lstStyle/>
          <a:p>
            <a:r>
              <a:rPr lang="en-US" sz="3200" b="1" dirty="0">
                <a:solidFill>
                  <a:srgbClr val="00B0F0"/>
                </a:solidFill>
              </a:rPr>
              <a:t>Target Market Selection</a:t>
            </a:r>
          </a:p>
        </p:txBody>
      </p:sp>
      <p:sp>
        <p:nvSpPr>
          <p:cNvPr id="10" name="object 3">
            <a:extLst>
              <a:ext uri="{FF2B5EF4-FFF2-40B4-BE49-F238E27FC236}">
                <a16:creationId xmlns:a16="http://schemas.microsoft.com/office/drawing/2014/main" id="{EACFE7B1-0587-4E86-B162-131950733288}"/>
              </a:ext>
            </a:extLst>
          </p:cNvPr>
          <p:cNvSpPr txBox="1"/>
          <p:nvPr/>
        </p:nvSpPr>
        <p:spPr>
          <a:xfrm>
            <a:off x="1384705" y="1859356"/>
            <a:ext cx="7524750" cy="1919605"/>
          </a:xfrm>
          <a:prstGeom prst="rect">
            <a:avLst/>
          </a:prstGeom>
        </p:spPr>
        <p:txBody>
          <a:bodyPr vert="horz" wrap="square" lIns="0" tIns="12065" rIns="0" bIns="0" rtlCol="0">
            <a:spAutoFit/>
          </a:bodyPr>
          <a:lstStyle/>
          <a:p>
            <a:pPr marL="355600" marR="278130" indent="-343535">
              <a:lnSpc>
                <a:spcPct val="100000"/>
              </a:lnSpc>
              <a:spcBef>
                <a:spcPts val="95"/>
              </a:spcBef>
              <a:buFont typeface="Arial MT"/>
              <a:buChar char="•"/>
              <a:tabLst>
                <a:tab pos="355600" algn="l"/>
                <a:tab pos="356235" algn="l"/>
              </a:tabLst>
            </a:pPr>
            <a:r>
              <a:rPr sz="2800" spc="-10" dirty="0">
                <a:solidFill>
                  <a:srgbClr val="2D3956"/>
                </a:solidFill>
                <a:latin typeface="Calibri"/>
                <a:cs typeface="Calibri"/>
              </a:rPr>
              <a:t>Done</a:t>
            </a:r>
            <a:r>
              <a:rPr sz="2800" spc="10" dirty="0">
                <a:solidFill>
                  <a:srgbClr val="2D3956"/>
                </a:solidFill>
                <a:latin typeface="Calibri"/>
                <a:cs typeface="Calibri"/>
              </a:rPr>
              <a:t> </a:t>
            </a:r>
            <a:r>
              <a:rPr sz="2800" spc="-10" dirty="0">
                <a:solidFill>
                  <a:srgbClr val="2D3956"/>
                </a:solidFill>
                <a:latin typeface="Calibri"/>
                <a:cs typeface="Calibri"/>
              </a:rPr>
              <a:t>after</a:t>
            </a:r>
            <a:r>
              <a:rPr sz="2800" spc="-5" dirty="0">
                <a:solidFill>
                  <a:srgbClr val="2D3956"/>
                </a:solidFill>
                <a:latin typeface="Calibri"/>
                <a:cs typeface="Calibri"/>
              </a:rPr>
              <a:t> </a:t>
            </a:r>
            <a:r>
              <a:rPr sz="2800" spc="-15" dirty="0">
                <a:solidFill>
                  <a:srgbClr val="2D3956"/>
                </a:solidFill>
                <a:latin typeface="Calibri"/>
                <a:cs typeface="Calibri"/>
              </a:rPr>
              <a:t>evaluating</a:t>
            </a:r>
            <a:r>
              <a:rPr sz="2800" spc="5" dirty="0">
                <a:solidFill>
                  <a:srgbClr val="2D3956"/>
                </a:solidFill>
                <a:latin typeface="Calibri"/>
                <a:cs typeface="Calibri"/>
              </a:rPr>
              <a:t> </a:t>
            </a:r>
            <a:r>
              <a:rPr sz="2800" spc="-20" dirty="0">
                <a:solidFill>
                  <a:srgbClr val="2D3956"/>
                </a:solidFill>
                <a:latin typeface="Calibri"/>
                <a:cs typeface="Calibri"/>
              </a:rPr>
              <a:t>market</a:t>
            </a:r>
            <a:r>
              <a:rPr sz="2800" spc="-5" dirty="0">
                <a:solidFill>
                  <a:srgbClr val="2D3956"/>
                </a:solidFill>
                <a:latin typeface="Calibri"/>
                <a:cs typeface="Calibri"/>
              </a:rPr>
              <a:t> </a:t>
            </a:r>
            <a:r>
              <a:rPr sz="2800" spc="-10" dirty="0">
                <a:solidFill>
                  <a:srgbClr val="2D3956"/>
                </a:solidFill>
                <a:latin typeface="Calibri"/>
                <a:cs typeface="Calibri"/>
              </a:rPr>
              <a:t>opportunities</a:t>
            </a:r>
            <a:r>
              <a:rPr sz="2800" spc="55"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0" dirty="0">
                <a:solidFill>
                  <a:srgbClr val="2D3956"/>
                </a:solidFill>
                <a:latin typeface="Calibri"/>
                <a:cs typeface="Calibri"/>
              </a:rPr>
              <a:t>doing</a:t>
            </a:r>
            <a:r>
              <a:rPr sz="280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15" dirty="0">
                <a:solidFill>
                  <a:srgbClr val="2D3956"/>
                </a:solidFill>
                <a:latin typeface="Calibri"/>
                <a:cs typeface="Calibri"/>
              </a:rPr>
              <a:t>competitive</a:t>
            </a:r>
            <a:r>
              <a:rPr sz="2800" spc="15" dirty="0">
                <a:solidFill>
                  <a:srgbClr val="2D3956"/>
                </a:solidFill>
                <a:latin typeface="Calibri"/>
                <a:cs typeface="Calibri"/>
              </a:rPr>
              <a:t> </a:t>
            </a:r>
            <a:r>
              <a:rPr sz="2800" spc="-10" dirty="0">
                <a:solidFill>
                  <a:srgbClr val="2D3956"/>
                </a:solidFill>
                <a:latin typeface="Calibri"/>
                <a:cs typeface="Calibri"/>
              </a:rPr>
              <a:t>analysis</a:t>
            </a:r>
            <a:endParaRPr sz="2800" dirty="0">
              <a:solidFill>
                <a:srgbClr val="2D3956"/>
              </a:solidFill>
              <a:latin typeface="Calibri"/>
              <a:cs typeface="Calibri"/>
            </a:endParaRPr>
          </a:p>
          <a:p>
            <a:pPr marL="355600" marR="5080" indent="-343535">
              <a:lnSpc>
                <a:spcPct val="100000"/>
              </a:lnSpc>
              <a:spcBef>
                <a:spcPts val="1480"/>
              </a:spcBef>
              <a:buFont typeface="Arial MT"/>
              <a:buChar char="•"/>
              <a:tabLst>
                <a:tab pos="355600" algn="l"/>
                <a:tab pos="356235" algn="l"/>
              </a:tabLst>
            </a:pPr>
            <a:r>
              <a:rPr sz="2800" spc="-10" dirty="0">
                <a:solidFill>
                  <a:srgbClr val="2D3956"/>
                </a:solidFill>
                <a:latin typeface="Calibri"/>
                <a:cs typeface="Calibri"/>
              </a:rPr>
              <a:t>Has</a:t>
            </a:r>
            <a:r>
              <a:rPr sz="2800" spc="10" dirty="0">
                <a:solidFill>
                  <a:srgbClr val="2D3956"/>
                </a:solidFill>
                <a:latin typeface="Calibri"/>
                <a:cs typeface="Calibri"/>
              </a:rPr>
              <a:t> </a:t>
            </a:r>
            <a:r>
              <a:rPr sz="2800" spc="-15" dirty="0">
                <a:solidFill>
                  <a:srgbClr val="2D3956"/>
                </a:solidFill>
                <a:latin typeface="Calibri"/>
                <a:cs typeface="Calibri"/>
              </a:rPr>
              <a:t>direct</a:t>
            </a:r>
            <a:r>
              <a:rPr sz="2800" spc="15" dirty="0">
                <a:solidFill>
                  <a:srgbClr val="2D3956"/>
                </a:solidFill>
                <a:latin typeface="Calibri"/>
                <a:cs typeface="Calibri"/>
              </a:rPr>
              <a:t> </a:t>
            </a:r>
            <a:r>
              <a:rPr sz="2800" spc="-10" dirty="0">
                <a:solidFill>
                  <a:srgbClr val="2D3956"/>
                </a:solidFill>
                <a:latin typeface="Calibri"/>
                <a:cs typeface="Calibri"/>
              </a:rPr>
              <a:t>implications</a:t>
            </a:r>
            <a:r>
              <a:rPr sz="2800" spc="30" dirty="0">
                <a:solidFill>
                  <a:srgbClr val="2D3956"/>
                </a:solidFill>
                <a:latin typeface="Calibri"/>
                <a:cs typeface="Calibri"/>
              </a:rPr>
              <a:t> </a:t>
            </a:r>
            <a:r>
              <a:rPr sz="2800" spc="-5" dirty="0">
                <a:solidFill>
                  <a:srgbClr val="2D3956"/>
                </a:solidFill>
                <a:latin typeface="Calibri"/>
                <a:cs typeface="Calibri"/>
              </a:rPr>
              <a:t>on</a:t>
            </a:r>
            <a:r>
              <a:rPr sz="2800" spc="1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35" dirty="0">
                <a:solidFill>
                  <a:srgbClr val="2D3956"/>
                </a:solidFill>
                <a:latin typeface="Calibri"/>
                <a:cs typeface="Calibri"/>
              </a:rPr>
              <a:t>firm’s</a:t>
            </a:r>
            <a:r>
              <a:rPr sz="2800" spc="5" dirty="0">
                <a:solidFill>
                  <a:srgbClr val="2D3956"/>
                </a:solidFill>
                <a:latin typeface="Calibri"/>
                <a:cs typeface="Calibri"/>
              </a:rPr>
              <a:t> </a:t>
            </a:r>
            <a:r>
              <a:rPr sz="2800" spc="-10" dirty="0">
                <a:solidFill>
                  <a:srgbClr val="2D3956"/>
                </a:solidFill>
                <a:latin typeface="Calibri"/>
                <a:cs typeface="Calibri"/>
              </a:rPr>
              <a:t>advertising</a:t>
            </a:r>
            <a:r>
              <a:rPr sz="2800" spc="30"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5" dirty="0">
                <a:solidFill>
                  <a:srgbClr val="2D3956"/>
                </a:solidFill>
                <a:latin typeface="Calibri"/>
                <a:cs typeface="Calibri"/>
              </a:rPr>
              <a:t>promotional</a:t>
            </a:r>
            <a:r>
              <a:rPr sz="2800" spc="20" dirty="0">
                <a:solidFill>
                  <a:srgbClr val="2D3956"/>
                </a:solidFill>
                <a:latin typeface="Calibri"/>
                <a:cs typeface="Calibri"/>
              </a:rPr>
              <a:t> </a:t>
            </a:r>
            <a:r>
              <a:rPr sz="2800" spc="-25" dirty="0">
                <a:solidFill>
                  <a:srgbClr val="2D3956"/>
                </a:solidFill>
                <a:latin typeface="Calibri"/>
                <a:cs typeface="Calibri"/>
              </a:rPr>
              <a:t>efforts</a:t>
            </a:r>
            <a:endParaRPr sz="2800" dirty="0">
              <a:solidFill>
                <a:srgbClr val="2D3956"/>
              </a:solidFill>
              <a:latin typeface="Calibri"/>
              <a:cs typeface="Calibri"/>
            </a:endParaRPr>
          </a:p>
        </p:txBody>
      </p:sp>
      <p:pic>
        <p:nvPicPr>
          <p:cNvPr id="4" name="Picture 3">
            <a:extLst>
              <a:ext uri="{FF2B5EF4-FFF2-40B4-BE49-F238E27FC236}">
                <a16:creationId xmlns:a16="http://schemas.microsoft.com/office/drawing/2014/main" id="{86C378DB-6CC5-415D-AB13-0EC8CB460092}"/>
              </a:ext>
            </a:extLst>
          </p:cNvPr>
          <p:cNvPicPr>
            <a:picLocks noChangeAspect="1"/>
          </p:cNvPicPr>
          <p:nvPr/>
        </p:nvPicPr>
        <p:blipFill>
          <a:blip r:embed="rId2"/>
          <a:stretch>
            <a:fillRect/>
          </a:stretch>
        </p:blipFill>
        <p:spPr>
          <a:xfrm>
            <a:off x="7609114" y="3362545"/>
            <a:ext cx="3417927" cy="3417927"/>
          </a:xfrm>
          <a:prstGeom prst="rect">
            <a:avLst/>
          </a:prstGeom>
        </p:spPr>
      </p:pic>
    </p:spTree>
    <p:extLst>
      <p:ext uri="{BB962C8B-B14F-4D97-AF65-F5344CB8AC3E}">
        <p14:creationId xmlns:p14="http://schemas.microsoft.com/office/powerpoint/2010/main" val="4035289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84817" cy="584775"/>
          </a:xfrm>
          <a:prstGeom prst="rect">
            <a:avLst/>
          </a:prstGeom>
        </p:spPr>
        <p:txBody>
          <a:bodyPr wrap="none">
            <a:spAutoFit/>
          </a:bodyPr>
          <a:lstStyle/>
          <a:p>
            <a:r>
              <a:rPr lang="en-US" sz="3200" b="1" dirty="0">
                <a:solidFill>
                  <a:srgbClr val="00B0F0"/>
                </a:solidFill>
              </a:rPr>
              <a:t>The Target Marketing Process</a:t>
            </a:r>
          </a:p>
        </p:txBody>
      </p:sp>
      <p:pic>
        <p:nvPicPr>
          <p:cNvPr id="3" name="Picture 2">
            <a:extLst>
              <a:ext uri="{FF2B5EF4-FFF2-40B4-BE49-F238E27FC236}">
                <a16:creationId xmlns:a16="http://schemas.microsoft.com/office/drawing/2014/main" id="{98425B81-222C-4430-876B-B7ACC97F244E}"/>
              </a:ext>
            </a:extLst>
          </p:cNvPr>
          <p:cNvPicPr>
            <a:picLocks noChangeAspect="1"/>
          </p:cNvPicPr>
          <p:nvPr/>
        </p:nvPicPr>
        <p:blipFill rotWithShape="1">
          <a:blip r:embed="rId2"/>
          <a:srcRect l="5763" t="33557" r="4359" b="44223"/>
          <a:stretch/>
        </p:blipFill>
        <p:spPr>
          <a:xfrm>
            <a:off x="1330960" y="2100943"/>
            <a:ext cx="9022080" cy="2966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9650" y="1321345"/>
            <a:ext cx="5184817" cy="584775"/>
          </a:xfrm>
          <a:prstGeom prst="rect">
            <a:avLst/>
          </a:prstGeom>
        </p:spPr>
        <p:txBody>
          <a:bodyPr wrap="none">
            <a:spAutoFit/>
          </a:bodyPr>
          <a:lstStyle/>
          <a:p>
            <a:r>
              <a:rPr lang="en-US" sz="3200" b="1" dirty="0">
                <a:solidFill>
                  <a:srgbClr val="00B0F0"/>
                </a:solidFill>
              </a:rPr>
              <a:t>Maslow’s Hierarchy of Needs</a:t>
            </a:r>
          </a:p>
        </p:txBody>
      </p:sp>
      <p:pic>
        <p:nvPicPr>
          <p:cNvPr id="10" name="Picture 9">
            <a:extLst>
              <a:ext uri="{FF2B5EF4-FFF2-40B4-BE49-F238E27FC236}">
                <a16:creationId xmlns:a16="http://schemas.microsoft.com/office/drawing/2014/main" id="{A18F7CBF-6E66-4475-A671-82C004361BC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076" b="92152" l="4688" r="93750">
                        <a14:foregroundMark x1="18164" y1="41013" x2="24707" y2="39747"/>
                        <a14:foregroundMark x1="12793" y1="50000" x2="13086" y2="75949"/>
                        <a14:foregroundMark x1="8887" y1="48481" x2="12305" y2="48481"/>
                        <a14:foregroundMark x1="4688" y1="69873" x2="6738" y2="68987"/>
                        <a14:foregroundMark x1="18848" y1="82532" x2="35742" y2="86835"/>
                        <a14:foregroundMark x1="35742" y1="86835" x2="66699" y2="87089"/>
                        <a14:foregroundMark x1="68848" y1="81392" x2="75977" y2="84430"/>
                        <a14:foregroundMark x1="75977" y1="84430" x2="79297" y2="88861"/>
                        <a14:foregroundMark x1="84375" y1="92152" x2="74609" y2="80506"/>
                        <a14:foregroundMark x1="49023" y1="10506" x2="48145" y2="6076"/>
                        <a14:foregroundMark x1="61133" y1="21139" x2="86914" y2="21139"/>
                        <a14:foregroundMark x1="86914" y1="21139" x2="92773" y2="27342"/>
                        <a14:foregroundMark x1="92773" y1="27342" x2="92773" y2="36835"/>
                        <a14:foregroundMark x1="92773" y1="36835" x2="86719" y2="42405"/>
                        <a14:foregroundMark x1="86719" y1="42405" x2="86362" y2="42546"/>
                        <a14:foregroundMark x1="75293" y1="51519" x2="82910" y2="50633"/>
                        <a14:foregroundMark x1="82910" y1="50633" x2="90820" y2="50759"/>
                        <a14:foregroundMark x1="90820" y1="50759" x2="93750" y2="59873"/>
                        <a14:foregroundMark x1="93750" y1="59873" x2="89648" y2="70000"/>
                        <a14:foregroundMark x1="89648" y1="70000" x2="84180" y2="73165"/>
                        <a14:foregroundMark x1="17188" y1="39114" x2="24219" y2="38861"/>
                        <a14:foregroundMark x1="25586" y1="42152" x2="25586" y2="37089"/>
                        <a14:foregroundMark x1="16309" y1="38608" x2="16309" y2="42785"/>
                        <a14:backgroundMark x1="71387" y1="45823" x2="76953" y2="44937"/>
                        <a14:backgroundMark x1="79102" y1="44937" x2="82520" y2="44937"/>
                        <a14:backgroundMark x1="86230" y1="44051" x2="83691" y2="43671"/>
                        <a14:backgroundMark x1="80957" y1="45443" x2="77441" y2="44557"/>
                        <a14:backgroundMark x1="82031" y1="44937" x2="75293" y2="44304"/>
                        <a14:backgroundMark x1="86914" y1="43671" x2="82324" y2="43671"/>
                      </a14:backgroundRemoval>
                    </a14:imgEffect>
                  </a14:imgLayer>
                </a14:imgProps>
              </a:ext>
            </a:extLst>
          </a:blip>
          <a:stretch>
            <a:fillRect/>
          </a:stretch>
        </p:blipFill>
        <p:spPr>
          <a:xfrm>
            <a:off x="3381999" y="102145"/>
            <a:ext cx="8889357" cy="6860353"/>
          </a:xfrm>
          <a:prstGeom prst="rect">
            <a:avLst/>
          </a:prstGeom>
        </p:spPr>
      </p:pic>
    </p:spTree>
    <p:extLst>
      <p:ext uri="{BB962C8B-B14F-4D97-AF65-F5344CB8AC3E}">
        <p14:creationId xmlns:p14="http://schemas.microsoft.com/office/powerpoint/2010/main" val="1997081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92151" y="2289897"/>
            <a:ext cx="6459987" cy="3985578"/>
          </a:xfrm>
          <a:prstGeom prst="rect">
            <a:avLst/>
          </a:prstGeom>
          <a:noFill/>
        </p:spPr>
        <p:txBody>
          <a:bodyPr wrap="square" rtlCol="0">
            <a:spAutoFit/>
          </a:bodyPr>
          <a:lstStyle/>
          <a:p>
            <a:pPr marL="355600" marR="853440" indent="-343535">
              <a:lnSpc>
                <a:spcPts val="2810"/>
              </a:lnSpc>
              <a:spcBef>
                <a:spcPts val="455"/>
              </a:spcBef>
              <a:buFont typeface="Arial MT"/>
              <a:buChar char="•"/>
              <a:tabLst>
                <a:tab pos="355600" algn="l"/>
                <a:tab pos="356235" algn="l"/>
              </a:tabLst>
            </a:pPr>
            <a:r>
              <a:rPr lang="en-US" sz="2800" spc="-15" dirty="0">
                <a:solidFill>
                  <a:srgbClr val="4472C4"/>
                </a:solidFill>
                <a:cs typeface="Calibri"/>
              </a:rPr>
              <a:t>Marketer </a:t>
            </a:r>
            <a:r>
              <a:rPr lang="en-US" sz="2800" spc="-5" dirty="0">
                <a:solidFill>
                  <a:srgbClr val="4472C4"/>
                </a:solidFill>
                <a:cs typeface="Calibri"/>
              </a:rPr>
              <a:t>identifies </a:t>
            </a:r>
            <a:r>
              <a:rPr lang="en-US" sz="2800" dirty="0">
                <a:solidFill>
                  <a:srgbClr val="4472C4"/>
                </a:solidFill>
                <a:cs typeface="Calibri"/>
              </a:rPr>
              <a:t>the </a:t>
            </a:r>
            <a:r>
              <a:rPr lang="en-US" sz="2800" spc="-5" dirty="0">
                <a:solidFill>
                  <a:srgbClr val="4472C4"/>
                </a:solidFill>
                <a:cs typeface="Calibri"/>
              </a:rPr>
              <a:t>specific needs of </a:t>
            </a:r>
            <a:r>
              <a:rPr lang="en-US" sz="2800" spc="-15" dirty="0">
                <a:solidFill>
                  <a:srgbClr val="4472C4"/>
                </a:solidFill>
                <a:cs typeface="Calibri"/>
              </a:rPr>
              <a:t>groups </a:t>
            </a:r>
            <a:r>
              <a:rPr lang="en-US" sz="2800" spc="-5" dirty="0">
                <a:solidFill>
                  <a:srgbClr val="4472C4"/>
                </a:solidFill>
                <a:cs typeface="Calibri"/>
              </a:rPr>
              <a:t>of </a:t>
            </a:r>
            <a:r>
              <a:rPr lang="en-US" sz="2800" spc="-575" dirty="0">
                <a:solidFill>
                  <a:srgbClr val="4472C4"/>
                </a:solidFill>
                <a:cs typeface="Calibri"/>
              </a:rPr>
              <a:t> </a:t>
            </a:r>
            <a:r>
              <a:rPr lang="en-US" sz="2800" spc="-5" dirty="0">
                <a:solidFill>
                  <a:srgbClr val="4472C4"/>
                </a:solidFill>
                <a:cs typeface="Calibri"/>
              </a:rPr>
              <a:t>people</a:t>
            </a:r>
            <a:r>
              <a:rPr lang="en-US" sz="2800" spc="-35" dirty="0">
                <a:solidFill>
                  <a:srgbClr val="4472C4"/>
                </a:solidFill>
                <a:cs typeface="Calibri"/>
              </a:rPr>
              <a:t> </a:t>
            </a:r>
            <a:r>
              <a:rPr lang="en-US" sz="2800" spc="-5" dirty="0">
                <a:solidFill>
                  <a:srgbClr val="4472C4"/>
                </a:solidFill>
                <a:cs typeface="Calibri"/>
              </a:rPr>
              <a:t>(or</a:t>
            </a:r>
            <a:r>
              <a:rPr lang="en-US" sz="2800" dirty="0">
                <a:solidFill>
                  <a:srgbClr val="4472C4"/>
                </a:solidFill>
                <a:cs typeface="Calibri"/>
              </a:rPr>
              <a:t> </a:t>
            </a:r>
            <a:r>
              <a:rPr lang="en-US" sz="2800" spc="-5" dirty="0">
                <a:solidFill>
                  <a:srgbClr val="4472C4"/>
                </a:solidFill>
                <a:cs typeface="Calibri"/>
              </a:rPr>
              <a:t>segments)</a:t>
            </a:r>
            <a:endParaRPr lang="en-US" sz="2800" dirty="0">
              <a:solidFill>
                <a:srgbClr val="4472C4"/>
              </a:solidFill>
              <a:cs typeface="Calibri"/>
            </a:endParaRPr>
          </a:p>
          <a:p>
            <a:pPr marL="355600" indent="-343535">
              <a:lnSpc>
                <a:spcPct val="100000"/>
              </a:lnSpc>
              <a:spcBef>
                <a:spcPts val="1075"/>
              </a:spcBef>
              <a:buFont typeface="Arial MT"/>
              <a:buChar char="•"/>
              <a:tabLst>
                <a:tab pos="355600" algn="l"/>
                <a:tab pos="356235" algn="l"/>
              </a:tabLst>
            </a:pPr>
            <a:r>
              <a:rPr lang="en-US" sz="2800" spc="-5" dirty="0">
                <a:solidFill>
                  <a:srgbClr val="4472C4"/>
                </a:solidFill>
                <a:cs typeface="Calibri"/>
              </a:rPr>
              <a:t>Selects</a:t>
            </a:r>
            <a:r>
              <a:rPr lang="en-US" sz="2800" spc="-40" dirty="0">
                <a:solidFill>
                  <a:srgbClr val="4472C4"/>
                </a:solidFill>
                <a:cs typeface="Calibri"/>
              </a:rPr>
              <a:t> </a:t>
            </a:r>
            <a:r>
              <a:rPr lang="en-US" sz="2800" spc="-5" dirty="0">
                <a:solidFill>
                  <a:srgbClr val="4472C4"/>
                </a:solidFill>
                <a:cs typeface="Calibri"/>
              </a:rPr>
              <a:t>one or</a:t>
            </a:r>
            <a:r>
              <a:rPr lang="en-US" sz="2800" dirty="0">
                <a:solidFill>
                  <a:srgbClr val="4472C4"/>
                </a:solidFill>
                <a:cs typeface="Calibri"/>
              </a:rPr>
              <a:t> </a:t>
            </a:r>
            <a:r>
              <a:rPr lang="en-US" sz="2800" spc="-10" dirty="0">
                <a:solidFill>
                  <a:srgbClr val="4472C4"/>
                </a:solidFill>
                <a:cs typeface="Calibri"/>
              </a:rPr>
              <a:t>more</a:t>
            </a:r>
            <a:r>
              <a:rPr lang="en-US" sz="2800" dirty="0">
                <a:solidFill>
                  <a:srgbClr val="4472C4"/>
                </a:solidFill>
                <a:cs typeface="Calibri"/>
              </a:rPr>
              <a:t> </a:t>
            </a:r>
            <a:r>
              <a:rPr lang="en-US" sz="2800" spc="-5" dirty="0">
                <a:solidFill>
                  <a:srgbClr val="4472C4"/>
                </a:solidFill>
                <a:cs typeface="Calibri"/>
              </a:rPr>
              <a:t>of</a:t>
            </a:r>
            <a:r>
              <a:rPr lang="en-US" sz="2800" spc="-10" dirty="0">
                <a:solidFill>
                  <a:srgbClr val="4472C4"/>
                </a:solidFill>
                <a:cs typeface="Calibri"/>
              </a:rPr>
              <a:t> </a:t>
            </a:r>
            <a:r>
              <a:rPr lang="en-US" sz="2800" dirty="0">
                <a:solidFill>
                  <a:srgbClr val="4472C4"/>
                </a:solidFill>
                <a:cs typeface="Calibri"/>
              </a:rPr>
              <a:t>these</a:t>
            </a:r>
            <a:r>
              <a:rPr lang="en-US" sz="2800" spc="-35" dirty="0">
                <a:solidFill>
                  <a:srgbClr val="4472C4"/>
                </a:solidFill>
                <a:cs typeface="Calibri"/>
              </a:rPr>
              <a:t> </a:t>
            </a:r>
            <a:r>
              <a:rPr lang="en-US" sz="2800" spc="-5" dirty="0">
                <a:solidFill>
                  <a:srgbClr val="4472C4"/>
                </a:solidFill>
                <a:cs typeface="Calibri"/>
              </a:rPr>
              <a:t>segments</a:t>
            </a:r>
            <a:r>
              <a:rPr lang="en-US" sz="2800" spc="-35" dirty="0">
                <a:solidFill>
                  <a:srgbClr val="4472C4"/>
                </a:solidFill>
                <a:cs typeface="Calibri"/>
              </a:rPr>
              <a:t> </a:t>
            </a:r>
            <a:r>
              <a:rPr lang="en-US" sz="2800" dirty="0">
                <a:solidFill>
                  <a:srgbClr val="4472C4"/>
                </a:solidFill>
                <a:cs typeface="Calibri"/>
              </a:rPr>
              <a:t>as</a:t>
            </a:r>
            <a:r>
              <a:rPr lang="en-US" sz="2800" spc="-10" dirty="0">
                <a:solidFill>
                  <a:srgbClr val="4472C4"/>
                </a:solidFill>
                <a:cs typeface="Calibri"/>
              </a:rPr>
              <a:t> </a:t>
            </a:r>
            <a:r>
              <a:rPr lang="en-US" sz="2800" dirty="0">
                <a:solidFill>
                  <a:srgbClr val="4472C4"/>
                </a:solidFill>
                <a:cs typeface="Calibri"/>
              </a:rPr>
              <a:t>a</a:t>
            </a:r>
            <a:r>
              <a:rPr lang="en-US" sz="2800" spc="-5" dirty="0">
                <a:solidFill>
                  <a:srgbClr val="4472C4"/>
                </a:solidFill>
                <a:cs typeface="Calibri"/>
              </a:rPr>
              <a:t> </a:t>
            </a:r>
            <a:r>
              <a:rPr lang="en-US" sz="2800" spc="-20" dirty="0">
                <a:solidFill>
                  <a:srgbClr val="4472C4"/>
                </a:solidFill>
                <a:cs typeface="Calibri"/>
              </a:rPr>
              <a:t>target</a:t>
            </a:r>
            <a:endParaRPr lang="en-US" sz="2800" dirty="0">
              <a:solidFill>
                <a:srgbClr val="4472C4"/>
              </a:solidFill>
              <a:cs typeface="Calibri"/>
            </a:endParaRPr>
          </a:p>
          <a:p>
            <a:pPr marL="355600" marR="5080" indent="-343535">
              <a:lnSpc>
                <a:spcPts val="2810"/>
              </a:lnSpc>
              <a:spcBef>
                <a:spcPts val="1455"/>
              </a:spcBef>
              <a:buFont typeface="Arial MT"/>
              <a:buChar char="•"/>
              <a:tabLst>
                <a:tab pos="355600" algn="l"/>
                <a:tab pos="356235" algn="l"/>
              </a:tabLst>
            </a:pPr>
            <a:r>
              <a:rPr lang="en-US" sz="2800" spc="-5" dirty="0">
                <a:solidFill>
                  <a:srgbClr val="4472C4"/>
                </a:solidFill>
                <a:cs typeface="Calibri"/>
              </a:rPr>
              <a:t>Isolates </a:t>
            </a:r>
            <a:r>
              <a:rPr lang="en-US" sz="2800" spc="-15" dirty="0">
                <a:solidFill>
                  <a:srgbClr val="4472C4"/>
                </a:solidFill>
                <a:cs typeface="Calibri"/>
              </a:rPr>
              <a:t>consumers </a:t>
            </a:r>
            <a:r>
              <a:rPr lang="en-US" sz="2800" dirty="0">
                <a:solidFill>
                  <a:srgbClr val="4472C4"/>
                </a:solidFill>
                <a:cs typeface="Calibri"/>
              </a:rPr>
              <a:t>with </a:t>
            </a:r>
            <a:r>
              <a:rPr lang="en-US" sz="2800" spc="-5" dirty="0">
                <a:solidFill>
                  <a:srgbClr val="4472C4"/>
                </a:solidFill>
                <a:cs typeface="Calibri"/>
              </a:rPr>
              <a:t>similar </a:t>
            </a:r>
            <a:r>
              <a:rPr lang="en-US" sz="2800" spc="-10" dirty="0">
                <a:solidFill>
                  <a:srgbClr val="4472C4"/>
                </a:solidFill>
                <a:cs typeface="Calibri"/>
              </a:rPr>
              <a:t>lifestyles, </a:t>
            </a:r>
            <a:r>
              <a:rPr lang="en-US" sz="2800" spc="-5" dirty="0">
                <a:solidFill>
                  <a:srgbClr val="4472C4"/>
                </a:solidFill>
                <a:cs typeface="Calibri"/>
              </a:rPr>
              <a:t>needs, </a:t>
            </a:r>
            <a:r>
              <a:rPr lang="en-US" sz="2800" dirty="0">
                <a:solidFill>
                  <a:srgbClr val="4472C4"/>
                </a:solidFill>
                <a:cs typeface="Calibri"/>
              </a:rPr>
              <a:t>and the </a:t>
            </a:r>
            <a:r>
              <a:rPr lang="en-US" sz="2800" spc="-575" dirty="0">
                <a:solidFill>
                  <a:srgbClr val="4472C4"/>
                </a:solidFill>
                <a:cs typeface="Calibri"/>
              </a:rPr>
              <a:t> </a:t>
            </a:r>
            <a:r>
              <a:rPr lang="en-US" sz="2800" spc="-20" dirty="0">
                <a:solidFill>
                  <a:srgbClr val="4472C4"/>
                </a:solidFill>
                <a:cs typeface="Calibri"/>
              </a:rPr>
              <a:t>like</a:t>
            </a:r>
            <a:endParaRPr lang="en-US" sz="2800" dirty="0">
              <a:solidFill>
                <a:srgbClr val="4472C4"/>
              </a:solidFill>
              <a:cs typeface="Calibri"/>
            </a:endParaRPr>
          </a:p>
          <a:p>
            <a:pPr marL="355600" marR="195580" indent="-343535">
              <a:lnSpc>
                <a:spcPts val="2810"/>
              </a:lnSpc>
              <a:spcBef>
                <a:spcPts val="1425"/>
              </a:spcBef>
              <a:buFont typeface="Arial MT"/>
              <a:buChar char="•"/>
              <a:tabLst>
                <a:tab pos="355600" algn="l"/>
                <a:tab pos="356235" algn="l"/>
              </a:tabLst>
            </a:pPr>
            <a:r>
              <a:rPr lang="en-US" sz="2800" spc="-5" dirty="0">
                <a:solidFill>
                  <a:srgbClr val="4472C4"/>
                </a:solidFill>
                <a:cs typeface="Calibri"/>
              </a:rPr>
              <a:t>Increased </a:t>
            </a:r>
            <a:r>
              <a:rPr lang="en-US" sz="2800" spc="-15" dirty="0">
                <a:solidFill>
                  <a:srgbClr val="4472C4"/>
                </a:solidFill>
                <a:cs typeface="Calibri"/>
              </a:rPr>
              <a:t>marketer’s </a:t>
            </a:r>
            <a:r>
              <a:rPr lang="en-US" sz="2800" spc="-5" dirty="0">
                <a:solidFill>
                  <a:srgbClr val="4472C4"/>
                </a:solidFill>
                <a:cs typeface="Calibri"/>
              </a:rPr>
              <a:t>knowledge of </a:t>
            </a:r>
            <a:r>
              <a:rPr lang="en-US" sz="2800" spc="-10" dirty="0">
                <a:solidFill>
                  <a:srgbClr val="4472C4"/>
                </a:solidFill>
                <a:cs typeface="Calibri"/>
              </a:rPr>
              <a:t>consumers’ </a:t>
            </a:r>
            <a:r>
              <a:rPr lang="en-US" sz="2800" spc="-5" dirty="0">
                <a:solidFill>
                  <a:srgbClr val="4472C4"/>
                </a:solidFill>
                <a:cs typeface="Calibri"/>
              </a:rPr>
              <a:t>specific </a:t>
            </a:r>
            <a:r>
              <a:rPr lang="en-US" sz="2800" spc="-575" dirty="0">
                <a:solidFill>
                  <a:srgbClr val="4472C4"/>
                </a:solidFill>
                <a:cs typeface="Calibri"/>
              </a:rPr>
              <a:t> </a:t>
            </a:r>
            <a:r>
              <a:rPr lang="en-US" sz="2800" spc="-10" dirty="0">
                <a:solidFill>
                  <a:srgbClr val="4472C4"/>
                </a:solidFill>
                <a:cs typeface="Calibri"/>
              </a:rPr>
              <a:t>requirements</a:t>
            </a:r>
            <a:endParaRPr lang="en-US" sz="28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515899" cy="584775"/>
          </a:xfrm>
          <a:prstGeom prst="rect">
            <a:avLst/>
          </a:prstGeom>
        </p:spPr>
        <p:txBody>
          <a:bodyPr wrap="none">
            <a:spAutoFit/>
          </a:bodyPr>
          <a:lstStyle/>
          <a:p>
            <a:r>
              <a:rPr lang="en-US" sz="3200" b="1" dirty="0">
                <a:solidFill>
                  <a:srgbClr val="00B0F0"/>
                </a:solidFill>
              </a:rPr>
              <a:t>Identifying Markets</a:t>
            </a:r>
          </a:p>
        </p:txBody>
      </p:sp>
    </p:spTree>
    <p:extLst>
      <p:ext uri="{BB962C8B-B14F-4D97-AF65-F5344CB8AC3E}">
        <p14:creationId xmlns:p14="http://schemas.microsoft.com/office/powerpoint/2010/main" val="360075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33842" y="1941002"/>
            <a:ext cx="7554718" cy="3585597"/>
          </a:xfrm>
          <a:prstGeom prst="rect">
            <a:avLst/>
          </a:prstGeom>
          <a:noFill/>
        </p:spPr>
        <p:txBody>
          <a:bodyPr wrap="square" rtlCol="0">
            <a:spAutoFit/>
          </a:bodyPr>
          <a:lstStyle/>
          <a:p>
            <a:pPr marL="756285" indent="-287020">
              <a:lnSpc>
                <a:spcPct val="100000"/>
              </a:lnSpc>
              <a:spcBef>
                <a:spcPts val="1410"/>
              </a:spcBef>
              <a:buFont typeface="Arial MT"/>
              <a:buChar char="–"/>
              <a:tabLst>
                <a:tab pos="756920" algn="l"/>
              </a:tabLst>
            </a:pPr>
            <a:r>
              <a:rPr lang="en-US" sz="2400" spc="-5" dirty="0">
                <a:solidFill>
                  <a:srgbClr val="4472C4"/>
                </a:solidFill>
                <a:cs typeface="Calibri"/>
              </a:rPr>
              <a:t>Dividing a market into distinct groups with common  needs, who respond similarly to a marketing situation</a:t>
            </a:r>
          </a:p>
          <a:p>
            <a:pPr marL="469265">
              <a:lnSpc>
                <a:spcPct val="100000"/>
              </a:lnSpc>
              <a:spcBef>
                <a:spcPts val="1410"/>
              </a:spcBef>
              <a:tabLst>
                <a:tab pos="756920" algn="l"/>
              </a:tabLst>
            </a:pPr>
            <a:r>
              <a:rPr lang="en-US" sz="2400" spc="-5" dirty="0">
                <a:solidFill>
                  <a:srgbClr val="4472C4"/>
                </a:solidFill>
                <a:cs typeface="Calibri"/>
              </a:rPr>
              <a:t>Customer characteristics segmentation criteria</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Geographic</a:t>
            </a:r>
            <a:r>
              <a:rPr lang="en-US" sz="2400" spc="-5" dirty="0">
                <a:solidFill>
                  <a:srgbClr val="4472C4"/>
                </a:solidFill>
                <a:cs typeface="Calibri"/>
              </a:rPr>
              <a:t>: Dividing the market on the basis of region, city size, metropolitan area, and/or density into different geographic units.</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Demographic:</a:t>
            </a:r>
            <a:r>
              <a:rPr lang="en-US" sz="2400" spc="-5" dirty="0">
                <a:solidFill>
                  <a:srgbClr val="4472C4"/>
                </a:solidFill>
                <a:cs typeface="Calibri"/>
              </a:rPr>
              <a:t> Dividing the market on the basis of age, sex,  family size, marital status, etc.</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pic>
        <p:nvPicPr>
          <p:cNvPr id="3" name="Picture 2">
            <a:extLst>
              <a:ext uri="{FF2B5EF4-FFF2-40B4-BE49-F238E27FC236}">
                <a16:creationId xmlns:a16="http://schemas.microsoft.com/office/drawing/2014/main" id="{4C3AC473-D317-4C15-9B1E-2F708C2920FA}"/>
              </a:ext>
            </a:extLst>
          </p:cNvPr>
          <p:cNvPicPr>
            <a:picLocks noChangeAspect="1"/>
          </p:cNvPicPr>
          <p:nvPr/>
        </p:nvPicPr>
        <p:blipFill rotWithShape="1">
          <a:blip r:embed="rId2"/>
          <a:srcRect l="3945" t="23174" r="4420" b="31721"/>
          <a:stretch/>
        </p:blipFill>
        <p:spPr>
          <a:xfrm>
            <a:off x="7912943" y="3429000"/>
            <a:ext cx="3112377" cy="1531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89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743721" y="230755"/>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Segmentation</a:t>
            </a:r>
          </a:p>
        </p:txBody>
      </p:sp>
      <p:sp>
        <p:nvSpPr>
          <p:cNvPr id="14" name="Text Placeholder 2">
            <a:extLst>
              <a:ext uri="{FF2B5EF4-FFF2-40B4-BE49-F238E27FC236}">
                <a16:creationId xmlns:a16="http://schemas.microsoft.com/office/drawing/2014/main" id="{E7EC8DE9-5017-414A-9AA6-2FD36656D55E}"/>
              </a:ext>
            </a:extLst>
          </p:cNvPr>
          <p:cNvSpPr txBox="1">
            <a:spLocks/>
          </p:cNvSpPr>
          <p:nvPr/>
        </p:nvSpPr>
        <p:spPr>
          <a:xfrm>
            <a:off x="973394" y="1891557"/>
            <a:ext cx="5361077" cy="4389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56285" marR="921385" lvl="1" indent="-287020">
              <a:lnSpc>
                <a:spcPct val="100000"/>
              </a:lnSpc>
              <a:spcBef>
                <a:spcPts val="1385"/>
              </a:spcBef>
              <a:buClr>
                <a:srgbClr val="1D4246"/>
              </a:buClr>
              <a:buFont typeface="Wingdings"/>
              <a:buChar char=""/>
              <a:tabLst>
                <a:tab pos="756285" algn="l"/>
                <a:tab pos="756920" algn="l"/>
              </a:tabLst>
            </a:pPr>
            <a:r>
              <a:rPr lang="en-US" b="1" spc="-5" dirty="0">
                <a:solidFill>
                  <a:srgbClr val="4472C4"/>
                </a:solidFill>
                <a:cs typeface="Calibri"/>
              </a:rPr>
              <a:t>Socioeconomic</a:t>
            </a:r>
            <a:r>
              <a:rPr lang="en-US" spc="-5" dirty="0">
                <a:solidFill>
                  <a:srgbClr val="4472C4"/>
                </a:solidFill>
                <a:cs typeface="Calibri"/>
              </a:rPr>
              <a:t>: 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5" dirty="0">
                <a:solidFill>
                  <a:srgbClr val="4472C4"/>
                </a:solidFill>
                <a:cs typeface="Calibri"/>
              </a:rPr>
              <a:t> </a:t>
            </a:r>
            <a:r>
              <a:rPr lang="en-US" spc="-5" dirty="0">
                <a:solidFill>
                  <a:srgbClr val="4472C4"/>
                </a:solidFill>
                <a:cs typeface="Calibri"/>
              </a:rPr>
              <a:t>income,</a:t>
            </a:r>
            <a:r>
              <a:rPr lang="en-US" spc="-20" dirty="0">
                <a:solidFill>
                  <a:srgbClr val="4472C4"/>
                </a:solidFill>
                <a:cs typeface="Calibri"/>
              </a:rPr>
              <a:t> </a:t>
            </a:r>
            <a:r>
              <a:rPr lang="en-US" spc="-5" dirty="0">
                <a:solidFill>
                  <a:srgbClr val="4472C4"/>
                </a:solidFill>
                <a:cs typeface="Calibri"/>
              </a:rPr>
              <a:t>education,</a:t>
            </a:r>
            <a:r>
              <a:rPr lang="en-US" spc="-10" dirty="0">
                <a:solidFill>
                  <a:srgbClr val="4472C4"/>
                </a:solidFill>
                <a:cs typeface="Calibri"/>
              </a:rPr>
              <a:t> </a:t>
            </a:r>
            <a:r>
              <a:rPr lang="en-US" spc="-5" dirty="0">
                <a:solidFill>
                  <a:srgbClr val="4472C4"/>
                </a:solidFill>
                <a:cs typeface="Calibri"/>
              </a:rPr>
              <a:t>or</a:t>
            </a:r>
            <a:r>
              <a:rPr lang="en-US" spc="-10" dirty="0">
                <a:solidFill>
                  <a:srgbClr val="4472C4"/>
                </a:solidFill>
                <a:cs typeface="Calibri"/>
              </a:rPr>
              <a:t> </a:t>
            </a:r>
            <a:r>
              <a:rPr lang="en-US" spc="-5" dirty="0">
                <a:solidFill>
                  <a:srgbClr val="4472C4"/>
                </a:solidFill>
                <a:cs typeface="Calibri"/>
              </a:rPr>
              <a:t>occupation</a:t>
            </a:r>
            <a:endParaRPr lang="en-US" dirty="0">
              <a:solidFill>
                <a:srgbClr val="4472C4"/>
              </a:solidFill>
              <a:cs typeface="Calibri"/>
            </a:endParaRPr>
          </a:p>
          <a:p>
            <a:pPr marL="756285" marR="1018540" lvl="1" indent="-287020">
              <a:lnSpc>
                <a:spcPct val="100000"/>
              </a:lnSpc>
              <a:spcBef>
                <a:spcPts val="1380"/>
              </a:spcBef>
              <a:buClr>
                <a:srgbClr val="1D4246"/>
              </a:buClr>
              <a:buFont typeface="Wingdings"/>
              <a:buChar char=""/>
              <a:tabLst>
                <a:tab pos="756285" algn="l"/>
                <a:tab pos="756920" algn="l"/>
              </a:tabLst>
            </a:pPr>
            <a:r>
              <a:rPr lang="en-US" b="1" spc="-15" dirty="0">
                <a:solidFill>
                  <a:srgbClr val="4472C4"/>
                </a:solidFill>
                <a:cs typeface="Calibri"/>
              </a:rPr>
              <a:t>Psychographic</a:t>
            </a:r>
            <a:r>
              <a:rPr lang="en-US" spc="-15" dirty="0">
                <a:solidFill>
                  <a:srgbClr val="4472C4"/>
                </a:solidFill>
                <a:cs typeface="Calibri"/>
              </a:rPr>
              <a:t>: </a:t>
            </a:r>
            <a:r>
              <a:rPr lang="en-US" spc="-5" dirty="0">
                <a:solidFill>
                  <a:srgbClr val="4472C4"/>
                </a:solidFill>
                <a:cs typeface="Calibri"/>
              </a:rPr>
              <a:t>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0" dirty="0">
                <a:solidFill>
                  <a:srgbClr val="4472C4"/>
                </a:solidFill>
                <a:cs typeface="Calibri"/>
              </a:rPr>
              <a:t> </a:t>
            </a:r>
            <a:r>
              <a:rPr lang="en-US" spc="-25" dirty="0">
                <a:solidFill>
                  <a:srgbClr val="4472C4"/>
                </a:solidFill>
                <a:cs typeface="Calibri"/>
              </a:rPr>
              <a:t>personality,</a:t>
            </a:r>
            <a:r>
              <a:rPr lang="en-US" spc="-15" dirty="0">
                <a:solidFill>
                  <a:srgbClr val="4472C4"/>
                </a:solidFill>
                <a:cs typeface="Calibri"/>
              </a:rPr>
              <a:t> </a:t>
            </a:r>
            <a:r>
              <a:rPr lang="en-US" spc="-10" dirty="0">
                <a:solidFill>
                  <a:srgbClr val="4472C4"/>
                </a:solidFill>
                <a:cs typeface="Calibri"/>
              </a:rPr>
              <a:t>lifecycles,</a:t>
            </a:r>
            <a:r>
              <a:rPr lang="en-US" spc="-20" dirty="0">
                <a:solidFill>
                  <a:srgbClr val="4472C4"/>
                </a:solidFill>
                <a:cs typeface="Calibri"/>
              </a:rPr>
              <a:t> </a:t>
            </a:r>
            <a:r>
              <a:rPr lang="en-US" spc="-10" dirty="0">
                <a:solidFill>
                  <a:srgbClr val="4472C4"/>
                </a:solidFill>
                <a:cs typeface="Calibri"/>
              </a:rPr>
              <a:t>and/or</a:t>
            </a:r>
            <a:r>
              <a:rPr lang="en-US" spc="-5" dirty="0">
                <a:solidFill>
                  <a:srgbClr val="4472C4"/>
                </a:solidFill>
                <a:cs typeface="Calibri"/>
              </a:rPr>
              <a:t> </a:t>
            </a:r>
            <a:r>
              <a:rPr lang="en-US" spc="-10" dirty="0">
                <a:solidFill>
                  <a:srgbClr val="4472C4"/>
                </a:solidFill>
                <a:cs typeface="Calibri"/>
              </a:rPr>
              <a:t>lifestyles</a:t>
            </a:r>
            <a:endParaRPr lang="en-US" dirty="0">
              <a:solidFill>
                <a:srgbClr val="4472C4"/>
              </a:solidFill>
              <a:cs typeface="Calibri"/>
            </a:endParaRPr>
          </a:p>
          <a:p>
            <a:endParaRPr lang="en-US" dirty="0">
              <a:solidFill>
                <a:srgbClr val="4472C4"/>
              </a:solidFill>
            </a:endParaRPr>
          </a:p>
        </p:txBody>
      </p:sp>
      <p:pic>
        <p:nvPicPr>
          <p:cNvPr id="8" name="Picture 7">
            <a:extLst>
              <a:ext uri="{FF2B5EF4-FFF2-40B4-BE49-F238E27FC236}">
                <a16:creationId xmlns:a16="http://schemas.microsoft.com/office/drawing/2014/main" id="{41B9CE43-E806-43CC-94AD-DE5AC33CB072}"/>
              </a:ext>
            </a:extLst>
          </p:cNvPr>
          <p:cNvPicPr>
            <a:picLocks noChangeAspect="1"/>
          </p:cNvPicPr>
          <p:nvPr/>
        </p:nvPicPr>
        <p:blipFill>
          <a:blip r:embed="rId2"/>
          <a:stretch>
            <a:fillRect/>
          </a:stretch>
        </p:blipFill>
        <p:spPr>
          <a:xfrm>
            <a:off x="6705600" y="2073474"/>
            <a:ext cx="3962743" cy="28958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608877" y="1619695"/>
            <a:ext cx="8417320" cy="4655121"/>
          </a:xfrm>
          <a:prstGeom prst="rect">
            <a:avLst/>
          </a:prstGeom>
          <a:noFill/>
        </p:spPr>
        <p:txBody>
          <a:bodyPr wrap="square" rtlCol="0">
            <a:spAutoFit/>
          </a:bodyPr>
          <a:lstStyle/>
          <a:p>
            <a:pPr marL="12065" marR="5080">
              <a:spcBef>
                <a:spcPts val="95"/>
              </a:spcBef>
              <a:buClr>
                <a:srgbClr val="1D4246"/>
              </a:buClr>
              <a:tabLst>
                <a:tab pos="355600" algn="l"/>
                <a:tab pos="356235" algn="l"/>
              </a:tabLst>
            </a:pPr>
            <a:r>
              <a:rPr lang="en-US" sz="2800" b="1" dirty="0">
                <a:solidFill>
                  <a:srgbClr val="4472C4"/>
                </a:solidFill>
              </a:rPr>
              <a:t>Buying Situations</a:t>
            </a:r>
          </a:p>
          <a:p>
            <a:pPr marL="355600" marR="5080" indent="-343535">
              <a:lnSpc>
                <a:spcPct val="100000"/>
              </a:lnSpc>
              <a:spcBef>
                <a:spcPts val="95"/>
              </a:spcBef>
              <a:buClr>
                <a:srgbClr val="1D4246"/>
              </a:buClr>
              <a:buFont typeface="Wingdings"/>
              <a:buChar char=""/>
              <a:tabLst>
                <a:tab pos="355600" algn="l"/>
                <a:tab pos="356235" algn="l"/>
              </a:tabLst>
            </a:pPr>
            <a:endParaRPr lang="en-US" sz="2400" spc="-20" dirty="0">
              <a:solidFill>
                <a:srgbClr val="4472C4"/>
              </a:solidFill>
              <a:cs typeface="Calibri"/>
            </a:endParaRPr>
          </a:p>
          <a:p>
            <a:pPr marL="355600" marR="5080" indent="-343535">
              <a:lnSpc>
                <a:spcPct val="100000"/>
              </a:lnSpc>
              <a:spcBef>
                <a:spcPts val="95"/>
              </a:spcBef>
              <a:buClr>
                <a:srgbClr val="1D4246"/>
              </a:buClr>
              <a:buFont typeface="Wingdings"/>
              <a:buChar char=""/>
              <a:tabLst>
                <a:tab pos="355600" algn="l"/>
                <a:tab pos="356235" algn="l"/>
              </a:tabLst>
            </a:pPr>
            <a:r>
              <a:rPr lang="en-US" sz="2400" spc="-20" dirty="0">
                <a:solidFill>
                  <a:srgbClr val="4472C4"/>
                </a:solidFill>
                <a:cs typeface="Calibri"/>
              </a:rPr>
              <a:t>Markets</a:t>
            </a:r>
            <a:r>
              <a:rPr lang="en-US" sz="2400" spc="5" dirty="0">
                <a:solidFill>
                  <a:srgbClr val="4472C4"/>
                </a:solidFill>
                <a:cs typeface="Calibri"/>
              </a:rPr>
              <a:t> </a:t>
            </a:r>
            <a:r>
              <a:rPr lang="en-US" sz="2400" spc="-10" dirty="0">
                <a:solidFill>
                  <a:srgbClr val="4472C4"/>
                </a:solidFill>
                <a:cs typeface="Calibri"/>
              </a:rPr>
              <a:t>can</a:t>
            </a:r>
            <a:r>
              <a:rPr lang="en-US" sz="2400" spc="-5" dirty="0">
                <a:solidFill>
                  <a:srgbClr val="4472C4"/>
                </a:solidFill>
                <a:cs typeface="Calibri"/>
              </a:rPr>
              <a:t> also</a:t>
            </a:r>
            <a:r>
              <a:rPr lang="en-US" sz="2400" spc="10" dirty="0">
                <a:solidFill>
                  <a:srgbClr val="4472C4"/>
                </a:solidFill>
                <a:cs typeface="Calibri"/>
              </a:rPr>
              <a:t> </a:t>
            </a:r>
            <a:r>
              <a:rPr lang="en-US" sz="2400" spc="-5" dirty="0">
                <a:solidFill>
                  <a:srgbClr val="4472C4"/>
                </a:solidFill>
                <a:cs typeface="Calibri"/>
              </a:rPr>
              <a:t>be </a:t>
            </a:r>
            <a:r>
              <a:rPr lang="en-US" sz="2400" spc="-10" dirty="0">
                <a:solidFill>
                  <a:srgbClr val="4472C4"/>
                </a:solidFill>
                <a:cs typeface="Calibri"/>
              </a:rPr>
              <a:t>divided</a:t>
            </a:r>
            <a:r>
              <a:rPr lang="en-US" sz="2400" spc="20" dirty="0">
                <a:solidFill>
                  <a:srgbClr val="4472C4"/>
                </a:solidFill>
                <a:cs typeface="Calibri"/>
              </a:rPr>
              <a:t> </a:t>
            </a:r>
            <a:r>
              <a:rPr lang="en-US" sz="2400" spc="-15" dirty="0">
                <a:solidFill>
                  <a:srgbClr val="4472C4"/>
                </a:solidFill>
                <a:cs typeface="Calibri"/>
              </a:rPr>
              <a:t>by</a:t>
            </a:r>
            <a:r>
              <a:rPr lang="en-US" sz="2400" spc="5" dirty="0">
                <a:solidFill>
                  <a:srgbClr val="4472C4"/>
                </a:solidFill>
                <a:cs typeface="Calibri"/>
              </a:rPr>
              <a:t> </a:t>
            </a:r>
            <a:r>
              <a:rPr lang="en-US" sz="2400" spc="-15" dirty="0">
                <a:solidFill>
                  <a:srgbClr val="4472C4"/>
                </a:solidFill>
                <a:cs typeface="Calibri"/>
              </a:rPr>
              <a:t>customer</a:t>
            </a:r>
            <a:r>
              <a:rPr lang="en-US" sz="2400" spc="15" dirty="0">
                <a:solidFill>
                  <a:srgbClr val="4472C4"/>
                </a:solidFill>
                <a:cs typeface="Calibri"/>
              </a:rPr>
              <a:t> </a:t>
            </a:r>
            <a:r>
              <a:rPr lang="en-US" sz="2400" spc="-10" dirty="0">
                <a:solidFill>
                  <a:srgbClr val="4472C4"/>
                </a:solidFill>
                <a:cs typeface="Calibri"/>
              </a:rPr>
              <a:t>buying </a:t>
            </a:r>
            <a:r>
              <a:rPr lang="en-US" sz="2400" spc="-615" dirty="0">
                <a:solidFill>
                  <a:srgbClr val="4472C4"/>
                </a:solidFill>
                <a:cs typeface="Calibri"/>
              </a:rPr>
              <a:t> </a:t>
            </a:r>
            <a:r>
              <a:rPr lang="en-US" sz="2400" spc="-10" dirty="0">
                <a:solidFill>
                  <a:srgbClr val="4472C4"/>
                </a:solidFill>
                <a:cs typeface="Calibri"/>
              </a:rPr>
              <a:t>situations</a:t>
            </a:r>
            <a:endParaRPr lang="en-US" sz="2400" dirty="0">
              <a:solidFill>
                <a:srgbClr val="4472C4"/>
              </a:solidFill>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solidFill>
                  <a:srgbClr val="4472C4"/>
                </a:solidFill>
                <a:cs typeface="Calibri"/>
              </a:rPr>
              <a:t>Buying</a:t>
            </a:r>
            <a:r>
              <a:rPr lang="en-US" sz="2400" spc="20" dirty="0">
                <a:solidFill>
                  <a:srgbClr val="4472C4"/>
                </a:solidFill>
                <a:cs typeface="Calibri"/>
              </a:rPr>
              <a:t> </a:t>
            </a:r>
            <a:r>
              <a:rPr lang="en-US" sz="2400" spc="-10" dirty="0">
                <a:solidFill>
                  <a:srgbClr val="4472C4"/>
                </a:solidFill>
                <a:cs typeface="Calibri"/>
              </a:rPr>
              <a:t>situations</a:t>
            </a:r>
            <a:r>
              <a:rPr lang="en-US" sz="2400" spc="35" dirty="0">
                <a:solidFill>
                  <a:srgbClr val="4472C4"/>
                </a:solidFill>
                <a:cs typeface="Calibri"/>
              </a:rPr>
              <a:t> </a:t>
            </a:r>
            <a:r>
              <a:rPr lang="en-US" sz="2400" spc="-15" dirty="0">
                <a:solidFill>
                  <a:srgbClr val="4472C4"/>
                </a:solidFill>
                <a:cs typeface="Calibri"/>
              </a:rPr>
              <a:t>segmentation</a:t>
            </a:r>
            <a:r>
              <a:rPr lang="en-US" sz="2400" spc="5" dirty="0">
                <a:solidFill>
                  <a:srgbClr val="4472C4"/>
                </a:solidFill>
                <a:cs typeface="Calibri"/>
              </a:rPr>
              <a:t> </a:t>
            </a:r>
            <a:r>
              <a:rPr lang="en-US" sz="2400" spc="-10" dirty="0">
                <a:solidFill>
                  <a:srgbClr val="4472C4"/>
                </a:solidFill>
                <a:cs typeface="Calibri"/>
              </a:rPr>
              <a:t>criteria</a:t>
            </a:r>
            <a:endParaRPr lang="en-US" sz="2400" dirty="0">
              <a:solidFill>
                <a:srgbClr val="4472C4"/>
              </a:solidFill>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lang="en-US" sz="2400" spc="-5" dirty="0">
                <a:solidFill>
                  <a:srgbClr val="4472C4"/>
                </a:solidFill>
                <a:cs typeface="Calibri"/>
              </a:rPr>
              <a:t>Outlet</a:t>
            </a:r>
            <a:r>
              <a:rPr lang="en-US" sz="2400" spc="-55" dirty="0">
                <a:solidFill>
                  <a:srgbClr val="4472C4"/>
                </a:solidFill>
                <a:cs typeface="Calibri"/>
              </a:rPr>
              <a:t> </a:t>
            </a:r>
            <a:r>
              <a:rPr lang="en-US" sz="2400" dirty="0">
                <a:solidFill>
                  <a:srgbClr val="4472C4"/>
                </a:solidFill>
                <a:cs typeface="Calibri"/>
              </a:rPr>
              <a:t>type</a:t>
            </a: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Benefits</a:t>
            </a:r>
            <a:r>
              <a:rPr lang="en-US" sz="2400" spc="-65" dirty="0">
                <a:solidFill>
                  <a:srgbClr val="4472C4"/>
                </a:solidFill>
                <a:cs typeface="Calibri"/>
              </a:rPr>
              <a:t> </a:t>
            </a:r>
            <a:r>
              <a:rPr lang="en-US" sz="2400" spc="-10" dirty="0">
                <a:solidFill>
                  <a:srgbClr val="4472C4"/>
                </a:solidFill>
                <a:cs typeface="Calibri"/>
              </a:rPr>
              <a:t>sought</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Usage</a:t>
            </a:r>
            <a:endParaRPr lang="en-US" sz="2400" dirty="0">
              <a:solidFill>
                <a:srgbClr val="4472C4"/>
              </a:solidFill>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lang="en-US" sz="2400" spc="-5" dirty="0">
                <a:solidFill>
                  <a:srgbClr val="4472C4"/>
                </a:solidFill>
                <a:cs typeface="Calibri"/>
              </a:rPr>
              <a:t>Awareness</a:t>
            </a:r>
            <a:r>
              <a:rPr lang="en-US" sz="2400" spc="-60" dirty="0">
                <a:solidFill>
                  <a:srgbClr val="4472C4"/>
                </a:solidFill>
                <a:cs typeface="Calibri"/>
              </a:rPr>
              <a:t> </a:t>
            </a:r>
            <a:r>
              <a:rPr lang="en-US" sz="2400" dirty="0">
                <a:solidFill>
                  <a:srgbClr val="4472C4"/>
                </a:solidFill>
                <a:cs typeface="Calibri"/>
              </a:rPr>
              <a:t>and</a:t>
            </a:r>
            <a:r>
              <a:rPr lang="en-US" sz="2400" spc="-20" dirty="0">
                <a:solidFill>
                  <a:srgbClr val="4472C4"/>
                </a:solidFill>
                <a:cs typeface="Calibri"/>
              </a:rPr>
              <a:t> </a:t>
            </a:r>
            <a:r>
              <a:rPr lang="en-US" sz="2400" spc="-10" dirty="0">
                <a:solidFill>
                  <a:srgbClr val="4472C4"/>
                </a:solidFill>
                <a:cs typeface="Calibri"/>
              </a:rPr>
              <a:t>intentions</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Behavior</a:t>
            </a:r>
            <a:endParaRPr lang="en-US" sz="24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spTree>
    <p:extLst>
      <p:ext uri="{BB962C8B-B14F-4D97-AF65-F5344CB8AC3E}">
        <p14:creationId xmlns:p14="http://schemas.microsoft.com/office/powerpoint/2010/main" val="157357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967759"/>
            <a:ext cx="8417320" cy="4111382"/>
          </a:xfrm>
          <a:prstGeom prst="rect">
            <a:avLst/>
          </a:prstGeom>
          <a:noFill/>
        </p:spPr>
        <p:txBody>
          <a:bodyPr wrap="square" rtlCol="0">
            <a:spAutoFit/>
          </a:bodyPr>
          <a:lstStyle/>
          <a:p>
            <a:pPr marL="355600" indent="-343535">
              <a:lnSpc>
                <a:spcPct val="100000"/>
              </a:lnSpc>
              <a:spcBef>
                <a:spcPts val="1650"/>
              </a:spcBef>
              <a:buClr>
                <a:srgbClr val="1D4246"/>
              </a:buClr>
              <a:buFont typeface="Wingdings"/>
              <a:buChar char=""/>
              <a:tabLst>
                <a:tab pos="355600" algn="l"/>
                <a:tab pos="356235" algn="l"/>
              </a:tabLst>
            </a:pPr>
            <a:r>
              <a:rPr lang="en-US" sz="2800" spc="-15" dirty="0">
                <a:solidFill>
                  <a:srgbClr val="4472C4"/>
                </a:solidFill>
                <a:cs typeface="Calibri"/>
              </a:rPr>
              <a:t>Behavioristic</a:t>
            </a:r>
            <a:r>
              <a:rPr lang="en-US" sz="2800" spc="1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5080" lvl="1" indent="-342900">
              <a:lnSpc>
                <a:spcPct val="100000"/>
              </a:lnSpc>
              <a:spcBef>
                <a:spcPts val="1450"/>
              </a:spcBef>
              <a:buClr>
                <a:srgbClr val="1D4246"/>
              </a:buClr>
              <a:buFont typeface="Wingdings"/>
              <a:buChar char=""/>
              <a:tabLst>
                <a:tab pos="756285" algn="l"/>
                <a:tab pos="756920" algn="l"/>
              </a:tabLst>
            </a:pPr>
            <a:r>
              <a:rPr lang="en-US" sz="2600" spc="-5" dirty="0">
                <a:solidFill>
                  <a:srgbClr val="4472C4"/>
                </a:solidFill>
                <a:cs typeface="Calibri"/>
              </a:rPr>
              <a:t>Dividing </a:t>
            </a:r>
            <a:r>
              <a:rPr lang="en-US" sz="2600" spc="-15" dirty="0">
                <a:solidFill>
                  <a:srgbClr val="4472C4"/>
                </a:solidFill>
                <a:cs typeface="Calibri"/>
              </a:rPr>
              <a:t>consumers </a:t>
            </a:r>
            <a:r>
              <a:rPr lang="en-US" sz="2600" spc="-10" dirty="0">
                <a:solidFill>
                  <a:srgbClr val="4472C4"/>
                </a:solidFill>
                <a:cs typeface="Calibri"/>
              </a:rPr>
              <a:t>into groups according </a:t>
            </a:r>
            <a:r>
              <a:rPr lang="en-US" sz="2600" spc="-15" dirty="0">
                <a:solidFill>
                  <a:srgbClr val="4472C4"/>
                </a:solidFill>
                <a:cs typeface="Calibri"/>
              </a:rPr>
              <a:t>to </a:t>
            </a:r>
            <a:r>
              <a:rPr lang="en-US" sz="2600" dirty="0">
                <a:solidFill>
                  <a:srgbClr val="4472C4"/>
                </a:solidFill>
                <a:cs typeface="Calibri"/>
              </a:rPr>
              <a:t>their </a:t>
            </a:r>
            <a:r>
              <a:rPr lang="en-US" sz="2600" spc="-575" dirty="0">
                <a:solidFill>
                  <a:srgbClr val="4472C4"/>
                </a:solidFill>
                <a:cs typeface="Calibri"/>
              </a:rPr>
              <a:t> </a:t>
            </a:r>
            <a:r>
              <a:rPr lang="en-US" sz="2600" spc="-5" dirty="0">
                <a:solidFill>
                  <a:srgbClr val="4472C4"/>
                </a:solidFill>
                <a:cs typeface="Calibri"/>
              </a:rPr>
              <a:t>usage,</a:t>
            </a:r>
            <a:r>
              <a:rPr lang="en-US" sz="2600" spc="-20" dirty="0">
                <a:solidFill>
                  <a:srgbClr val="4472C4"/>
                </a:solidFill>
                <a:cs typeface="Calibri"/>
              </a:rPr>
              <a:t> </a:t>
            </a:r>
            <a:r>
              <a:rPr lang="en-US" sz="2600" spc="-5" dirty="0">
                <a:solidFill>
                  <a:srgbClr val="4472C4"/>
                </a:solidFill>
                <a:cs typeface="Calibri"/>
              </a:rPr>
              <a:t>loyalties,</a:t>
            </a:r>
            <a:r>
              <a:rPr lang="en-US" sz="2600" spc="-10" dirty="0">
                <a:solidFill>
                  <a:srgbClr val="4472C4"/>
                </a:solidFill>
                <a:cs typeface="Calibri"/>
              </a:rPr>
              <a:t> </a:t>
            </a:r>
            <a:r>
              <a:rPr lang="en-US" sz="2600" spc="-5" dirty="0">
                <a:solidFill>
                  <a:srgbClr val="4472C4"/>
                </a:solidFill>
                <a:cs typeface="Calibri"/>
              </a:rPr>
              <a:t>or buying</a:t>
            </a:r>
            <a:r>
              <a:rPr lang="en-US" sz="2600" spc="-25" dirty="0">
                <a:solidFill>
                  <a:srgbClr val="4472C4"/>
                </a:solidFill>
                <a:cs typeface="Calibri"/>
              </a:rPr>
              <a:t> </a:t>
            </a:r>
            <a:r>
              <a:rPr lang="en-US" sz="2600" spc="-5" dirty="0">
                <a:solidFill>
                  <a:srgbClr val="4472C4"/>
                </a:solidFill>
                <a:cs typeface="Calibri"/>
              </a:rPr>
              <a:t>responses</a:t>
            </a:r>
            <a:r>
              <a:rPr lang="en-US" sz="2600" spc="-45" dirty="0">
                <a:solidFill>
                  <a:srgbClr val="4472C4"/>
                </a:solidFill>
                <a:cs typeface="Calibri"/>
              </a:rPr>
              <a:t> </a:t>
            </a:r>
            <a:r>
              <a:rPr lang="en-US" sz="2600" spc="-15" dirty="0">
                <a:solidFill>
                  <a:srgbClr val="4472C4"/>
                </a:solidFill>
                <a:cs typeface="Calibri"/>
              </a:rPr>
              <a:t>to</a:t>
            </a:r>
            <a:r>
              <a:rPr lang="en-US" sz="2600" spc="-5" dirty="0">
                <a:solidFill>
                  <a:srgbClr val="4472C4"/>
                </a:solidFill>
                <a:cs typeface="Calibri"/>
              </a:rPr>
              <a:t> </a:t>
            </a:r>
            <a:r>
              <a:rPr lang="en-US" sz="2600" dirty="0">
                <a:solidFill>
                  <a:srgbClr val="4472C4"/>
                </a:solidFill>
                <a:cs typeface="Calibri"/>
              </a:rPr>
              <a:t>a</a:t>
            </a:r>
            <a:r>
              <a:rPr lang="en-US" sz="2600" spc="5"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a:p>
            <a:pPr marL="756285" marR="334010" lvl="1" indent="-342900">
              <a:lnSpc>
                <a:spcPct val="100000"/>
              </a:lnSpc>
              <a:spcBef>
                <a:spcPts val="1415"/>
              </a:spcBef>
              <a:buClr>
                <a:srgbClr val="1D4246"/>
              </a:buClr>
              <a:buFont typeface="Wingdings"/>
              <a:buChar char=""/>
              <a:tabLst>
                <a:tab pos="756285" algn="l"/>
                <a:tab pos="756920" algn="l"/>
              </a:tabLst>
            </a:pPr>
            <a:r>
              <a:rPr lang="en-US" sz="2600" b="1" spc="-5" dirty="0">
                <a:solidFill>
                  <a:srgbClr val="4472C4"/>
                </a:solidFill>
                <a:cs typeface="Calibri"/>
              </a:rPr>
              <a:t>80-20 rule</a:t>
            </a:r>
            <a:r>
              <a:rPr lang="en-US" sz="2600" spc="-5" dirty="0">
                <a:solidFill>
                  <a:srgbClr val="4472C4"/>
                </a:solidFill>
                <a:cs typeface="Calibri"/>
              </a:rPr>
              <a:t>: </a:t>
            </a:r>
            <a:r>
              <a:rPr lang="en-US" sz="2600" dirty="0">
                <a:solidFill>
                  <a:srgbClr val="4472C4"/>
                </a:solidFill>
                <a:cs typeface="Calibri"/>
              </a:rPr>
              <a:t>20 </a:t>
            </a:r>
            <a:r>
              <a:rPr lang="en-US" sz="2600" spc="-10" dirty="0">
                <a:solidFill>
                  <a:srgbClr val="4472C4"/>
                </a:solidFill>
                <a:cs typeface="Calibri"/>
              </a:rPr>
              <a:t>percent </a:t>
            </a:r>
            <a:r>
              <a:rPr lang="en-US" sz="2600" dirty="0">
                <a:solidFill>
                  <a:srgbClr val="4472C4"/>
                </a:solidFill>
                <a:cs typeface="Calibri"/>
              </a:rPr>
              <a:t>of </a:t>
            </a:r>
            <a:r>
              <a:rPr lang="en-US" sz="2600" spc="-15" dirty="0">
                <a:solidFill>
                  <a:srgbClr val="4472C4"/>
                </a:solidFill>
                <a:cs typeface="Calibri"/>
              </a:rPr>
              <a:t>buyers </a:t>
            </a:r>
            <a:r>
              <a:rPr lang="en-US" sz="2600" spc="-10" dirty="0">
                <a:solidFill>
                  <a:srgbClr val="4472C4"/>
                </a:solidFill>
                <a:cs typeface="Calibri"/>
              </a:rPr>
              <a:t>account </a:t>
            </a:r>
            <a:r>
              <a:rPr lang="en-US" sz="2600" spc="-25" dirty="0">
                <a:solidFill>
                  <a:srgbClr val="4472C4"/>
                </a:solidFill>
                <a:cs typeface="Calibri"/>
              </a:rPr>
              <a:t>for </a:t>
            </a:r>
            <a:r>
              <a:rPr lang="en-US" sz="2600" spc="-5" dirty="0">
                <a:solidFill>
                  <a:srgbClr val="4472C4"/>
                </a:solidFill>
                <a:cs typeface="Calibri"/>
              </a:rPr>
              <a:t>80 </a:t>
            </a:r>
            <a:r>
              <a:rPr lang="en-US" sz="2600" spc="-575" dirty="0">
                <a:solidFill>
                  <a:srgbClr val="4472C4"/>
                </a:solidFill>
                <a:cs typeface="Calibri"/>
              </a:rPr>
              <a:t> </a:t>
            </a:r>
            <a:r>
              <a:rPr lang="en-US" sz="2600" spc="-10" dirty="0">
                <a:solidFill>
                  <a:srgbClr val="4472C4"/>
                </a:solidFill>
                <a:cs typeface="Calibri"/>
              </a:rPr>
              <a:t>percent</a:t>
            </a:r>
            <a:r>
              <a:rPr lang="en-US" sz="2600" spc="-40" dirty="0">
                <a:solidFill>
                  <a:srgbClr val="4472C4"/>
                </a:solidFill>
                <a:cs typeface="Calibri"/>
              </a:rPr>
              <a:t> </a:t>
            </a:r>
            <a:r>
              <a:rPr lang="en-US" sz="2600" spc="-5" dirty="0">
                <a:solidFill>
                  <a:srgbClr val="4472C4"/>
                </a:solidFill>
                <a:cs typeface="Calibri"/>
              </a:rPr>
              <a:t>of sales</a:t>
            </a:r>
            <a:r>
              <a:rPr lang="en-US" sz="2600" spc="-30" dirty="0">
                <a:solidFill>
                  <a:srgbClr val="4472C4"/>
                </a:solidFill>
                <a:cs typeface="Calibri"/>
              </a:rPr>
              <a:t> </a:t>
            </a:r>
            <a:r>
              <a:rPr lang="en-US" sz="2600" spc="-10" dirty="0">
                <a:solidFill>
                  <a:srgbClr val="4472C4"/>
                </a:solidFill>
                <a:cs typeface="Calibri"/>
              </a:rPr>
              <a:t>volume</a:t>
            </a:r>
          </a:p>
          <a:p>
            <a:pPr marL="355600" indent="-343535">
              <a:lnSpc>
                <a:spcPct val="100000"/>
              </a:lnSpc>
              <a:spcBef>
                <a:spcPts val="1460"/>
              </a:spcBef>
              <a:buClr>
                <a:srgbClr val="1D4246"/>
              </a:buClr>
              <a:buFont typeface="Wingdings"/>
              <a:buChar char=""/>
              <a:tabLst>
                <a:tab pos="355600" algn="l"/>
                <a:tab pos="356235" algn="l"/>
              </a:tabLst>
            </a:pPr>
            <a:r>
              <a:rPr lang="en-US" sz="2800" spc="-10" dirty="0">
                <a:solidFill>
                  <a:srgbClr val="4472C4"/>
                </a:solidFill>
                <a:cs typeface="Calibri"/>
              </a:rPr>
              <a:t>Benefit</a:t>
            </a:r>
            <a:r>
              <a:rPr lang="en-US" sz="2800" spc="-2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109855" lvl="1" indent="-342900">
              <a:lnSpc>
                <a:spcPct val="100000"/>
              </a:lnSpc>
              <a:spcBef>
                <a:spcPts val="1450"/>
              </a:spcBef>
              <a:buClr>
                <a:srgbClr val="1D4246"/>
              </a:buClr>
              <a:buFont typeface="Wingdings"/>
              <a:buChar char=""/>
              <a:tabLst>
                <a:tab pos="756285" algn="l"/>
                <a:tab pos="756920" algn="l"/>
              </a:tabLst>
            </a:pPr>
            <a:r>
              <a:rPr lang="en-US" sz="2600" spc="-10" dirty="0">
                <a:solidFill>
                  <a:srgbClr val="4472C4"/>
                </a:solidFill>
                <a:cs typeface="Calibri"/>
              </a:rPr>
              <a:t>Grouping </a:t>
            </a:r>
            <a:r>
              <a:rPr lang="en-US" sz="2600" spc="-5" dirty="0">
                <a:solidFill>
                  <a:srgbClr val="4472C4"/>
                </a:solidFill>
                <a:cs typeface="Calibri"/>
              </a:rPr>
              <a:t>of </a:t>
            </a:r>
            <a:r>
              <a:rPr lang="en-US" sz="2600" spc="-15" dirty="0">
                <a:solidFill>
                  <a:srgbClr val="4472C4"/>
                </a:solidFill>
                <a:cs typeface="Calibri"/>
              </a:rPr>
              <a:t>consumers </a:t>
            </a:r>
            <a:r>
              <a:rPr lang="en-US" sz="2600" spc="-5" dirty="0">
                <a:solidFill>
                  <a:srgbClr val="4472C4"/>
                </a:solidFill>
                <a:cs typeface="Calibri"/>
              </a:rPr>
              <a:t>on </a:t>
            </a:r>
            <a:r>
              <a:rPr lang="en-US" sz="2600" dirty="0">
                <a:solidFill>
                  <a:srgbClr val="4472C4"/>
                </a:solidFill>
                <a:cs typeface="Calibri"/>
              </a:rPr>
              <a:t>the </a:t>
            </a:r>
            <a:r>
              <a:rPr lang="en-US" sz="2600" spc="-5" dirty="0">
                <a:solidFill>
                  <a:srgbClr val="4472C4"/>
                </a:solidFill>
                <a:cs typeface="Calibri"/>
              </a:rPr>
              <a:t>basis of </a:t>
            </a:r>
            <a:r>
              <a:rPr lang="en-US" sz="2600" spc="-10" dirty="0">
                <a:solidFill>
                  <a:srgbClr val="4472C4"/>
                </a:solidFill>
                <a:cs typeface="Calibri"/>
              </a:rPr>
              <a:t>attributes </a:t>
            </a:r>
            <a:r>
              <a:rPr lang="en-US" sz="2600" spc="-575" dirty="0">
                <a:solidFill>
                  <a:srgbClr val="4472C4"/>
                </a:solidFill>
                <a:cs typeface="Calibri"/>
              </a:rPr>
              <a:t> </a:t>
            </a:r>
            <a:r>
              <a:rPr lang="en-US" sz="2600" spc="-10" dirty="0">
                <a:solidFill>
                  <a:srgbClr val="4472C4"/>
                </a:solidFill>
                <a:cs typeface="Calibri"/>
              </a:rPr>
              <a:t>sought</a:t>
            </a:r>
            <a:r>
              <a:rPr lang="en-US" sz="2600" spc="-15" dirty="0">
                <a:solidFill>
                  <a:srgbClr val="4472C4"/>
                </a:solidFill>
                <a:cs typeface="Calibri"/>
              </a:rPr>
              <a:t> </a:t>
            </a:r>
            <a:r>
              <a:rPr lang="en-US" sz="2600" dirty="0">
                <a:solidFill>
                  <a:srgbClr val="4472C4"/>
                </a:solidFill>
                <a:cs typeface="Calibri"/>
              </a:rPr>
              <a:t>in</a:t>
            </a:r>
            <a:r>
              <a:rPr lang="en-US" sz="2600" spc="-10" dirty="0">
                <a:solidFill>
                  <a:srgbClr val="4472C4"/>
                </a:solidFill>
                <a:cs typeface="Calibri"/>
              </a:rPr>
              <a:t> </a:t>
            </a:r>
            <a:r>
              <a:rPr lang="en-US" sz="2600" dirty="0">
                <a:solidFill>
                  <a:srgbClr val="4472C4"/>
                </a:solidFill>
                <a:cs typeface="Calibri"/>
              </a:rPr>
              <a:t>a</a:t>
            </a:r>
            <a:r>
              <a:rPr lang="en-US" sz="2600" spc="10"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spTree>
    <p:extLst>
      <p:ext uri="{BB962C8B-B14F-4D97-AF65-F5344CB8AC3E}">
        <p14:creationId xmlns:p14="http://schemas.microsoft.com/office/powerpoint/2010/main" val="2830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C12345-2D73-477E-BBE7-CE00B0CD4B9F}"/>
              </a:ext>
            </a:extLst>
          </p:cNvPr>
          <p:cNvSpPr>
            <a:spLocks noGrp="1"/>
          </p:cNvSpPr>
          <p:nvPr>
            <p:ph type="pic" sz="quarter" idx="11"/>
          </p:nvPr>
        </p:nvSpPr>
        <p:spPr/>
        <p:txBody>
          <a:bodyPr/>
          <a:lstStyle/>
          <a:p>
            <a:endParaRPr lang="en-GB"/>
          </a:p>
        </p:txBody>
      </p:sp>
      <p:pic>
        <p:nvPicPr>
          <p:cNvPr id="3" name="Online Media 2" title="نحـن نختـار (أغنيـة جـالكسـي) - مـع زينـة عمـاد، مـاريتـا حلّانـي و دنيـا وائـل">
            <a:hlinkClick r:id="" action="ppaction://media"/>
            <a:extLst>
              <a:ext uri="{FF2B5EF4-FFF2-40B4-BE49-F238E27FC236}">
                <a16:creationId xmlns:a16="http://schemas.microsoft.com/office/drawing/2014/main" id="{5010A97F-EF38-4E9F-AEDB-8A8EB6F2DBE0}"/>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027783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B89BB-57BE-423A-919C-BDAC52A15251}"/>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1F3C98DC-5039-4B77-BF9D-99C95ADC1879}"/>
              </a:ext>
            </a:extLst>
          </p:cNvPr>
          <p:cNvSpPr>
            <a:spLocks noGrp="1"/>
          </p:cNvSpPr>
          <p:nvPr>
            <p:ph type="body" idx="1"/>
          </p:nvPr>
        </p:nvSpPr>
        <p:spPr/>
        <p:txBody>
          <a:bodyPr/>
          <a:lstStyle/>
          <a:p>
            <a:endParaRPr lang="en-US" dirty="0"/>
          </a:p>
        </p:txBody>
      </p:sp>
      <p:pic>
        <p:nvPicPr>
          <p:cNvPr id="5" name="Online Media 4" title="لو كاشاتك في الجامعة مش حاضرة ، نسكافيه كاشاته حاضرة ☕">
            <a:hlinkClick r:id="" action="ppaction://media"/>
            <a:extLst>
              <a:ext uri="{FF2B5EF4-FFF2-40B4-BE49-F238E27FC236}">
                <a16:creationId xmlns:a16="http://schemas.microsoft.com/office/drawing/2014/main" id="{07436E68-8D44-46BF-8191-ADF70A9F90BF}"/>
              </a:ext>
            </a:extLst>
          </p:cNvPr>
          <p:cNvPicPr>
            <a:picLocks noRot="1" noChangeAspect="1"/>
          </p:cNvPicPr>
          <p:nvPr>
            <a:videoFile r:link="rId1"/>
          </p:nvPr>
        </p:nvPicPr>
        <p:blipFill>
          <a:blip r:embed="rId3"/>
          <a:stretch>
            <a:fillRect/>
          </a:stretch>
        </p:blipFill>
        <p:spPr>
          <a:xfrm>
            <a:off x="0" y="-105380"/>
            <a:ext cx="12059920" cy="6963380"/>
          </a:xfrm>
          <a:prstGeom prst="rect">
            <a:avLst/>
          </a:prstGeom>
        </p:spPr>
      </p:pic>
    </p:spTree>
    <p:extLst>
      <p:ext uri="{BB962C8B-B14F-4D97-AF65-F5344CB8AC3E}">
        <p14:creationId xmlns:p14="http://schemas.microsoft.com/office/powerpoint/2010/main" val="1988379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54187-E842-44A4-BC84-DB0EE1CF48D6}"/>
              </a:ext>
            </a:extLst>
          </p:cNvPr>
          <p:cNvSpPr>
            <a:spLocks noGrp="1"/>
          </p:cNvSpPr>
          <p:nvPr>
            <p:ph type="title"/>
          </p:nvPr>
        </p:nvSpPr>
        <p:spPr/>
        <p:txBody>
          <a:bodyPr/>
          <a:lstStyle/>
          <a:p>
            <a:endParaRPr lang="en-US"/>
          </a:p>
        </p:txBody>
      </p:sp>
      <p:pic>
        <p:nvPicPr>
          <p:cNvPr id="4" name="Online Media 3" title="نسكافيه - مش قاااااااااادر  تصبر؟">
            <a:hlinkClick r:id="" action="ppaction://media"/>
            <a:extLst>
              <a:ext uri="{FF2B5EF4-FFF2-40B4-BE49-F238E27FC236}">
                <a16:creationId xmlns:a16="http://schemas.microsoft.com/office/drawing/2014/main" id="{315EA984-8E70-4AB8-ADDB-A1463E6073E1}"/>
              </a:ext>
            </a:extLst>
          </p:cNvPr>
          <p:cNvPicPr>
            <a:picLocks noGrp="1" noRot="1" noChangeAspect="1"/>
          </p:cNvPicPr>
          <p:nvPr>
            <p:ph idx="1"/>
            <a:videoFile r:link="rId1"/>
          </p:nvPr>
        </p:nvPicPr>
        <p:blipFill>
          <a:blip r:embed="rId3"/>
          <a:stretch>
            <a:fillRect/>
          </a:stretch>
        </p:blipFill>
        <p:spPr>
          <a:xfrm>
            <a:off x="-161149" y="-90646"/>
            <a:ext cx="12514298" cy="7039292"/>
          </a:xfrm>
          <a:prstGeom prst="rect">
            <a:avLst/>
          </a:prstGeom>
        </p:spPr>
      </p:pic>
    </p:spTree>
    <p:extLst>
      <p:ext uri="{BB962C8B-B14F-4D97-AF65-F5344CB8AC3E}">
        <p14:creationId xmlns:p14="http://schemas.microsoft.com/office/powerpoint/2010/main" val="240730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D50E0C4-0F8C-48EA-9242-7B6681CDF8ED}"/>
              </a:ext>
            </a:extLst>
          </p:cNvPr>
          <p:cNvSpPr/>
          <p:nvPr/>
        </p:nvSpPr>
        <p:spPr>
          <a:xfrm>
            <a:off x="3044056" y="214698"/>
            <a:ext cx="4199163" cy="584775"/>
          </a:xfrm>
          <a:prstGeom prst="rect">
            <a:avLst/>
          </a:prstGeom>
        </p:spPr>
        <p:txBody>
          <a:bodyPr wrap="none">
            <a:spAutoFit/>
          </a:bodyPr>
          <a:lstStyle/>
          <a:p>
            <a:r>
              <a:rPr lang="en-US" sz="3200" b="1" dirty="0">
                <a:solidFill>
                  <a:srgbClr val="00B0F0"/>
                </a:solidFill>
              </a:rPr>
              <a:t>Selecting Target Market</a:t>
            </a:r>
          </a:p>
        </p:txBody>
      </p:sp>
      <p:sp>
        <p:nvSpPr>
          <p:cNvPr id="11" name="object 3">
            <a:extLst>
              <a:ext uri="{FF2B5EF4-FFF2-40B4-BE49-F238E27FC236}">
                <a16:creationId xmlns:a16="http://schemas.microsoft.com/office/drawing/2014/main" id="{0EE95A9C-B61D-468E-A876-7B292D866CBD}"/>
              </a:ext>
            </a:extLst>
          </p:cNvPr>
          <p:cNvSpPr txBox="1"/>
          <p:nvPr/>
        </p:nvSpPr>
        <p:spPr>
          <a:xfrm>
            <a:off x="699551" y="2303061"/>
            <a:ext cx="7837805" cy="2420620"/>
          </a:xfrm>
          <a:prstGeom prst="rect">
            <a:avLst/>
          </a:prstGeom>
        </p:spPr>
        <p:txBody>
          <a:bodyPr vert="horz" wrap="square" lIns="0" tIns="209550" rIns="0" bIns="0" rtlCol="0">
            <a:spAutoFit/>
          </a:bodyPr>
          <a:lstStyle/>
          <a:p>
            <a:pPr marL="355600" indent="-343535">
              <a:lnSpc>
                <a:spcPct val="100000"/>
              </a:lnSpc>
              <a:spcBef>
                <a:spcPts val="1650"/>
              </a:spcBef>
              <a:buClr>
                <a:srgbClr val="1D4246"/>
              </a:buClr>
              <a:buFont typeface="Wingdings"/>
              <a:buChar char=""/>
              <a:tabLst>
                <a:tab pos="355600" algn="l"/>
                <a:tab pos="356235" algn="l"/>
              </a:tabLst>
            </a:pPr>
            <a:r>
              <a:rPr sz="2800" spc="-15" dirty="0">
                <a:solidFill>
                  <a:srgbClr val="2D3956"/>
                </a:solidFill>
                <a:latin typeface="Calibri"/>
                <a:cs typeface="Calibri"/>
              </a:rPr>
              <a:t>Determine</a:t>
            </a:r>
            <a:r>
              <a:rPr sz="2800" dirty="0">
                <a:solidFill>
                  <a:srgbClr val="2D3956"/>
                </a:solidFill>
                <a:latin typeface="Calibri"/>
                <a:cs typeface="Calibri"/>
              </a:rPr>
              <a:t> </a:t>
            </a:r>
            <a:r>
              <a:rPr sz="2800" spc="-15" dirty="0">
                <a:solidFill>
                  <a:srgbClr val="2D3956"/>
                </a:solidFill>
                <a:latin typeface="Calibri"/>
                <a:cs typeface="Calibri"/>
              </a:rPr>
              <a:t>how</a:t>
            </a:r>
            <a:r>
              <a:rPr sz="2800" spc="10" dirty="0">
                <a:solidFill>
                  <a:srgbClr val="2D3956"/>
                </a:solidFill>
                <a:latin typeface="Calibri"/>
                <a:cs typeface="Calibri"/>
              </a:rPr>
              <a:t> </a:t>
            </a:r>
            <a:r>
              <a:rPr sz="2800" spc="-15" dirty="0">
                <a:solidFill>
                  <a:srgbClr val="2D3956"/>
                </a:solidFill>
                <a:latin typeface="Calibri"/>
                <a:cs typeface="Calibri"/>
              </a:rPr>
              <a:t>many</a:t>
            </a:r>
            <a:r>
              <a:rPr sz="2800" spc="-5" dirty="0">
                <a:solidFill>
                  <a:srgbClr val="2D3956"/>
                </a:solidFill>
                <a:latin typeface="Calibri"/>
                <a:cs typeface="Calibri"/>
              </a:rPr>
              <a:t> </a:t>
            </a:r>
            <a:r>
              <a:rPr sz="2800" spc="-10" dirty="0">
                <a:solidFill>
                  <a:srgbClr val="2D3956"/>
                </a:solidFill>
                <a:latin typeface="Calibri"/>
                <a:cs typeface="Calibri"/>
              </a:rPr>
              <a:t>segments</a:t>
            </a:r>
            <a:r>
              <a:rPr sz="2800" spc="15" dirty="0">
                <a:solidFill>
                  <a:srgbClr val="2D3956"/>
                </a:solidFill>
                <a:latin typeface="Calibri"/>
                <a:cs typeface="Calibri"/>
              </a:rPr>
              <a:t> </a:t>
            </a:r>
            <a:r>
              <a:rPr sz="2800" spc="-20" dirty="0">
                <a:solidFill>
                  <a:srgbClr val="2D3956"/>
                </a:solidFill>
                <a:latin typeface="Calibri"/>
                <a:cs typeface="Calibri"/>
              </a:rPr>
              <a:t>to</a:t>
            </a:r>
            <a:r>
              <a:rPr sz="2800" spc="-10" dirty="0">
                <a:solidFill>
                  <a:srgbClr val="2D3956"/>
                </a:solidFill>
                <a:latin typeface="Calibri"/>
                <a:cs typeface="Calibri"/>
              </a:rPr>
              <a:t> </a:t>
            </a:r>
            <a:r>
              <a:rPr sz="2800" spc="-15" dirty="0">
                <a:solidFill>
                  <a:srgbClr val="2D3956"/>
                </a:solidFill>
                <a:latin typeface="Calibri"/>
                <a:cs typeface="Calibri"/>
              </a:rPr>
              <a:t>enter</a:t>
            </a:r>
            <a:endParaRPr sz="2800" dirty="0">
              <a:solidFill>
                <a:srgbClr val="2D3956"/>
              </a:solidFill>
              <a:latin typeface="Calibri"/>
              <a:cs typeface="Calibri"/>
            </a:endParaRPr>
          </a:p>
          <a:p>
            <a:pPr marL="756285" lvl="1" indent="-287020">
              <a:lnSpc>
                <a:spcPct val="100000"/>
              </a:lnSpc>
              <a:spcBef>
                <a:spcPts val="1450"/>
              </a:spcBef>
              <a:buClr>
                <a:srgbClr val="1D4246"/>
              </a:buClr>
              <a:buFont typeface="Wingdings"/>
              <a:buChar char=""/>
              <a:tabLst>
                <a:tab pos="756285" algn="l"/>
                <a:tab pos="756920" algn="l"/>
              </a:tabLst>
            </a:pPr>
            <a:r>
              <a:rPr sz="2600" dirty="0">
                <a:solidFill>
                  <a:srgbClr val="2D3956"/>
                </a:solidFill>
                <a:latin typeface="Calibri"/>
                <a:cs typeface="Calibri"/>
              </a:rPr>
              <a:t>Utilizing</a:t>
            </a:r>
            <a:r>
              <a:rPr sz="2600" spc="-40" dirty="0">
                <a:solidFill>
                  <a:srgbClr val="2D3956"/>
                </a:solidFill>
                <a:latin typeface="Calibri"/>
                <a:cs typeface="Calibri"/>
              </a:rPr>
              <a:t> </a:t>
            </a:r>
            <a:r>
              <a:rPr sz="2600" spc="-15" dirty="0">
                <a:solidFill>
                  <a:srgbClr val="2D3956"/>
                </a:solidFill>
                <a:latin typeface="Calibri"/>
                <a:cs typeface="Calibri"/>
              </a:rPr>
              <a:t>market </a:t>
            </a:r>
            <a:r>
              <a:rPr sz="2600" spc="-20" dirty="0">
                <a:solidFill>
                  <a:srgbClr val="2D3956"/>
                </a:solidFill>
                <a:latin typeface="Calibri"/>
                <a:cs typeface="Calibri"/>
              </a:rPr>
              <a:t>coverage</a:t>
            </a:r>
            <a:r>
              <a:rPr sz="2600" spc="-40" dirty="0">
                <a:solidFill>
                  <a:srgbClr val="2D3956"/>
                </a:solidFill>
                <a:latin typeface="Calibri"/>
                <a:cs typeface="Calibri"/>
              </a:rPr>
              <a:t> </a:t>
            </a:r>
            <a:r>
              <a:rPr sz="2600" spc="-5" dirty="0">
                <a:solidFill>
                  <a:srgbClr val="2D3956"/>
                </a:solidFill>
                <a:latin typeface="Calibri"/>
                <a:cs typeface="Calibri"/>
              </a:rPr>
              <a:t>alternatives</a:t>
            </a:r>
            <a:endParaRPr sz="2600" dirty="0">
              <a:solidFill>
                <a:srgbClr val="2D3956"/>
              </a:solidFill>
              <a:latin typeface="Calibri"/>
              <a:cs typeface="Calibri"/>
            </a:endParaRPr>
          </a:p>
          <a:p>
            <a:pPr marL="355600" indent="-343535">
              <a:lnSpc>
                <a:spcPct val="100000"/>
              </a:lnSpc>
              <a:spcBef>
                <a:spcPts val="1455"/>
              </a:spcBef>
              <a:buClr>
                <a:srgbClr val="1D4246"/>
              </a:buClr>
              <a:buFont typeface="Wingdings"/>
              <a:buChar char=""/>
              <a:tabLst>
                <a:tab pos="355600" algn="l"/>
                <a:tab pos="356235" algn="l"/>
              </a:tabLst>
            </a:pPr>
            <a:r>
              <a:rPr sz="2800" spc="-15" dirty="0">
                <a:solidFill>
                  <a:srgbClr val="2D3956"/>
                </a:solidFill>
                <a:latin typeface="Calibri"/>
                <a:cs typeface="Calibri"/>
              </a:rPr>
              <a:t>Determine</a:t>
            </a:r>
            <a:r>
              <a:rPr sz="2800" spc="5" dirty="0">
                <a:solidFill>
                  <a:srgbClr val="2D3956"/>
                </a:solidFill>
                <a:latin typeface="Calibri"/>
                <a:cs typeface="Calibri"/>
              </a:rPr>
              <a:t> </a:t>
            </a:r>
            <a:r>
              <a:rPr sz="2800" spc="-5" dirty="0">
                <a:solidFill>
                  <a:srgbClr val="2D3956"/>
                </a:solidFill>
                <a:latin typeface="Calibri"/>
                <a:cs typeface="Calibri"/>
              </a:rPr>
              <a:t>which</a:t>
            </a:r>
            <a:r>
              <a:rPr sz="2800" spc="15" dirty="0">
                <a:solidFill>
                  <a:srgbClr val="2D3956"/>
                </a:solidFill>
                <a:latin typeface="Calibri"/>
                <a:cs typeface="Calibri"/>
              </a:rPr>
              <a:t> </a:t>
            </a:r>
            <a:r>
              <a:rPr sz="2800" spc="-10" dirty="0">
                <a:solidFill>
                  <a:srgbClr val="2D3956"/>
                </a:solidFill>
                <a:latin typeface="Calibri"/>
                <a:cs typeface="Calibri"/>
              </a:rPr>
              <a:t>segments</a:t>
            </a:r>
            <a:r>
              <a:rPr sz="2800" spc="10" dirty="0">
                <a:solidFill>
                  <a:srgbClr val="2D3956"/>
                </a:solidFill>
                <a:latin typeface="Calibri"/>
                <a:cs typeface="Calibri"/>
              </a:rPr>
              <a:t> </a:t>
            </a:r>
            <a:r>
              <a:rPr sz="2800" spc="-25" dirty="0">
                <a:solidFill>
                  <a:srgbClr val="2D3956"/>
                </a:solidFill>
                <a:latin typeface="Calibri"/>
                <a:cs typeface="Calibri"/>
              </a:rPr>
              <a:t>offer</a:t>
            </a:r>
            <a:r>
              <a:rPr sz="2800" dirty="0">
                <a:solidFill>
                  <a:srgbClr val="2D3956"/>
                </a:solidFill>
                <a:latin typeface="Calibri"/>
                <a:cs typeface="Calibri"/>
              </a:rPr>
              <a:t> </a:t>
            </a:r>
            <a:r>
              <a:rPr sz="2800" spc="-5" dirty="0">
                <a:solidFill>
                  <a:srgbClr val="2D3956"/>
                </a:solidFill>
                <a:latin typeface="Calibri"/>
                <a:cs typeface="Calibri"/>
              </a:rPr>
              <a:t>the </a:t>
            </a:r>
            <a:r>
              <a:rPr sz="2800" spc="-15" dirty="0">
                <a:solidFill>
                  <a:srgbClr val="2D3956"/>
                </a:solidFill>
                <a:latin typeface="Calibri"/>
                <a:cs typeface="Calibri"/>
              </a:rPr>
              <a:t>most</a:t>
            </a:r>
            <a:r>
              <a:rPr sz="2800" spc="25" dirty="0">
                <a:solidFill>
                  <a:srgbClr val="2D3956"/>
                </a:solidFill>
                <a:latin typeface="Calibri"/>
                <a:cs typeface="Calibri"/>
              </a:rPr>
              <a:t> </a:t>
            </a:r>
            <a:r>
              <a:rPr sz="2800" spc="-10" dirty="0">
                <a:solidFill>
                  <a:srgbClr val="2D3956"/>
                </a:solidFill>
                <a:latin typeface="Calibri"/>
                <a:cs typeface="Calibri"/>
              </a:rPr>
              <a:t>potential</a:t>
            </a:r>
            <a:endParaRPr sz="2800" dirty="0">
              <a:solidFill>
                <a:srgbClr val="2D3956"/>
              </a:solidFill>
              <a:latin typeface="Calibri"/>
              <a:cs typeface="Calibri"/>
            </a:endParaRPr>
          </a:p>
          <a:p>
            <a:pPr marL="756285" lvl="1" indent="-287020">
              <a:lnSpc>
                <a:spcPct val="100000"/>
              </a:lnSpc>
              <a:spcBef>
                <a:spcPts val="1440"/>
              </a:spcBef>
              <a:buClr>
                <a:srgbClr val="1D4246"/>
              </a:buClr>
              <a:buFont typeface="Wingdings"/>
              <a:buChar char=""/>
              <a:tabLst>
                <a:tab pos="756285" algn="l"/>
                <a:tab pos="756920" algn="l"/>
              </a:tabLst>
            </a:pPr>
            <a:r>
              <a:rPr sz="2600" spc="-5" dirty="0">
                <a:solidFill>
                  <a:srgbClr val="2D3956"/>
                </a:solidFill>
                <a:latin typeface="Calibri"/>
                <a:cs typeface="Calibri"/>
              </a:rPr>
              <a:t>Selecting</a:t>
            </a:r>
            <a:r>
              <a:rPr sz="2600" spc="-25" dirty="0">
                <a:solidFill>
                  <a:srgbClr val="2D3956"/>
                </a:solidFill>
                <a:latin typeface="Calibri"/>
                <a:cs typeface="Calibri"/>
              </a:rPr>
              <a:t> </a:t>
            </a:r>
            <a:r>
              <a:rPr sz="2600" dirty="0">
                <a:solidFill>
                  <a:srgbClr val="2D3956"/>
                </a:solidFill>
                <a:latin typeface="Calibri"/>
                <a:cs typeface="Calibri"/>
              </a:rPr>
              <a:t>the</a:t>
            </a:r>
            <a:r>
              <a:rPr sz="2600" spc="-15" dirty="0">
                <a:solidFill>
                  <a:srgbClr val="2D3956"/>
                </a:solidFill>
                <a:latin typeface="Calibri"/>
                <a:cs typeface="Calibri"/>
              </a:rPr>
              <a:t> </a:t>
            </a:r>
            <a:r>
              <a:rPr sz="2600" spc="-10" dirty="0">
                <a:solidFill>
                  <a:srgbClr val="2D3956"/>
                </a:solidFill>
                <a:latin typeface="Calibri"/>
                <a:cs typeface="Calibri"/>
              </a:rPr>
              <a:t>most</a:t>
            </a:r>
            <a:r>
              <a:rPr sz="2600" spc="5" dirty="0">
                <a:solidFill>
                  <a:srgbClr val="2D3956"/>
                </a:solidFill>
                <a:latin typeface="Calibri"/>
                <a:cs typeface="Calibri"/>
              </a:rPr>
              <a:t> </a:t>
            </a:r>
            <a:r>
              <a:rPr sz="2600" spc="-15" dirty="0">
                <a:solidFill>
                  <a:srgbClr val="2D3956"/>
                </a:solidFill>
                <a:latin typeface="Calibri"/>
                <a:cs typeface="Calibri"/>
              </a:rPr>
              <a:t>attractive</a:t>
            </a:r>
            <a:r>
              <a:rPr sz="2600" spc="-20" dirty="0">
                <a:solidFill>
                  <a:srgbClr val="2D3956"/>
                </a:solidFill>
                <a:latin typeface="Calibri"/>
                <a:cs typeface="Calibri"/>
              </a:rPr>
              <a:t> </a:t>
            </a:r>
            <a:r>
              <a:rPr sz="2600" spc="-10" dirty="0">
                <a:solidFill>
                  <a:srgbClr val="2D3956"/>
                </a:solidFill>
                <a:latin typeface="Calibri"/>
                <a:cs typeface="Calibri"/>
              </a:rPr>
              <a:t>segment</a:t>
            </a:r>
            <a:endParaRPr sz="2600" dirty="0">
              <a:solidFill>
                <a:srgbClr val="2D3956"/>
              </a:solidFill>
              <a:latin typeface="Calibri"/>
              <a:cs typeface="Calibri"/>
            </a:endParaRPr>
          </a:p>
        </p:txBody>
      </p:sp>
    </p:spTree>
    <p:extLst>
      <p:ext uri="{BB962C8B-B14F-4D97-AF65-F5344CB8AC3E}">
        <p14:creationId xmlns:p14="http://schemas.microsoft.com/office/powerpoint/2010/main" val="23084776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2700739"/>
          </a:xfrm>
          <a:prstGeom prst="rect">
            <a:avLst/>
          </a:prstGeom>
          <a:noFill/>
        </p:spPr>
        <p:txBody>
          <a:bodyPr wrap="square" rtlCol="0">
            <a:spAutoFit/>
          </a:bodyPr>
          <a:lstStyle/>
          <a:p>
            <a:pPr marL="355600" indent="-343535">
              <a:lnSpc>
                <a:spcPct val="100000"/>
              </a:lnSpc>
              <a:spcBef>
                <a:spcPts val="1650"/>
              </a:spcBef>
              <a:buFont typeface="Arial MT"/>
              <a:buChar char="•"/>
              <a:tabLst>
                <a:tab pos="355600" algn="l"/>
                <a:tab pos="356235" algn="l"/>
              </a:tabLst>
            </a:pPr>
            <a:r>
              <a:rPr lang="en-US" sz="2800" spc="-20" dirty="0">
                <a:solidFill>
                  <a:srgbClr val="2D3956"/>
                </a:solidFill>
                <a:cs typeface="Calibri"/>
              </a:rPr>
              <a:t>Undifferentiated</a:t>
            </a:r>
            <a:r>
              <a:rPr lang="en-US" sz="2800" spc="-5" dirty="0">
                <a:solidFill>
                  <a:srgbClr val="2D3956"/>
                </a:solidFill>
                <a:cs typeface="Calibri"/>
              </a:rPr>
              <a:t> </a:t>
            </a:r>
            <a:r>
              <a:rPr lang="en-US" sz="2800" spc="-15" dirty="0">
                <a:solidFill>
                  <a:srgbClr val="2D3956"/>
                </a:solidFill>
                <a:cs typeface="Calibri"/>
              </a:rPr>
              <a:t>marketing</a:t>
            </a:r>
            <a:endParaRPr lang="en-US" sz="2800" dirty="0">
              <a:solidFill>
                <a:srgbClr val="2D3956"/>
              </a:solidFill>
              <a:cs typeface="Calibri"/>
            </a:endParaRPr>
          </a:p>
          <a:p>
            <a:pPr marL="756285" marR="5080" lvl="1" indent="-287020">
              <a:lnSpc>
                <a:spcPct val="100000"/>
              </a:lnSpc>
              <a:spcBef>
                <a:spcPts val="1450"/>
              </a:spcBef>
              <a:buFont typeface="Arial MT"/>
              <a:buChar char="•"/>
              <a:tabLst>
                <a:tab pos="756285" algn="l"/>
                <a:tab pos="756920" algn="l"/>
              </a:tabLst>
            </a:pPr>
            <a:r>
              <a:rPr lang="en-US" sz="2600" dirty="0">
                <a:solidFill>
                  <a:srgbClr val="2D3956"/>
                </a:solidFill>
                <a:cs typeface="Calibri"/>
              </a:rPr>
              <a:t>Ignoring </a:t>
            </a:r>
            <a:r>
              <a:rPr lang="en-US" sz="2600" spc="-10" dirty="0">
                <a:solidFill>
                  <a:srgbClr val="2D3956"/>
                </a:solidFill>
                <a:cs typeface="Calibri"/>
              </a:rPr>
              <a:t>segment </a:t>
            </a:r>
            <a:r>
              <a:rPr lang="en-US" sz="2600" spc="-15" dirty="0">
                <a:solidFill>
                  <a:srgbClr val="2D3956"/>
                </a:solidFill>
                <a:cs typeface="Calibri"/>
              </a:rPr>
              <a:t>differences </a:t>
            </a:r>
            <a:r>
              <a:rPr lang="en-US" sz="2600" dirty="0">
                <a:solidFill>
                  <a:srgbClr val="2D3956"/>
                </a:solidFill>
                <a:cs typeface="Calibri"/>
              </a:rPr>
              <a:t>and </a:t>
            </a:r>
            <a:r>
              <a:rPr lang="en-US" sz="2600" spc="-15" dirty="0">
                <a:solidFill>
                  <a:srgbClr val="2D3956"/>
                </a:solidFill>
                <a:cs typeface="Calibri"/>
              </a:rPr>
              <a:t>offering </a:t>
            </a:r>
            <a:r>
              <a:rPr lang="en-US" sz="2600" spc="-10" dirty="0">
                <a:solidFill>
                  <a:srgbClr val="2D3956"/>
                </a:solidFill>
                <a:cs typeface="Calibri"/>
              </a:rPr>
              <a:t>just </a:t>
            </a:r>
            <a:r>
              <a:rPr lang="en-US" sz="2600" spc="-5" dirty="0">
                <a:solidFill>
                  <a:srgbClr val="2D3956"/>
                </a:solidFill>
                <a:cs typeface="Calibri"/>
              </a:rPr>
              <a:t>one </a:t>
            </a:r>
            <a:r>
              <a:rPr lang="en-US" sz="2600" spc="-575" dirty="0">
                <a:solidFill>
                  <a:srgbClr val="2D3956"/>
                </a:solidFill>
                <a:cs typeface="Calibri"/>
              </a:rPr>
              <a:t> </a:t>
            </a:r>
            <a:r>
              <a:rPr lang="en-US" sz="2600" spc="-10" dirty="0">
                <a:solidFill>
                  <a:srgbClr val="2D3956"/>
                </a:solidFill>
                <a:cs typeface="Calibri"/>
              </a:rPr>
              <a:t>product</a:t>
            </a:r>
            <a:r>
              <a:rPr lang="en-US" sz="2600" spc="-30" dirty="0">
                <a:solidFill>
                  <a:srgbClr val="2D3956"/>
                </a:solidFill>
                <a:cs typeface="Calibri"/>
              </a:rPr>
              <a:t> </a:t>
            </a:r>
            <a:r>
              <a:rPr lang="en-US" sz="2600" spc="-5" dirty="0">
                <a:solidFill>
                  <a:srgbClr val="2D3956"/>
                </a:solidFill>
                <a:cs typeface="Calibri"/>
              </a:rPr>
              <a:t>or</a:t>
            </a:r>
            <a:r>
              <a:rPr lang="en-US" sz="2600" spc="5" dirty="0">
                <a:solidFill>
                  <a:srgbClr val="2D3956"/>
                </a:solidFill>
                <a:cs typeface="Calibri"/>
              </a:rPr>
              <a:t> </a:t>
            </a:r>
            <a:r>
              <a:rPr lang="en-US" sz="2600" dirty="0">
                <a:solidFill>
                  <a:srgbClr val="2D3956"/>
                </a:solidFill>
                <a:cs typeface="Calibri"/>
              </a:rPr>
              <a:t>service</a:t>
            </a:r>
            <a:r>
              <a:rPr lang="en-US" sz="2600" spc="-35" dirty="0">
                <a:solidFill>
                  <a:srgbClr val="2D3956"/>
                </a:solidFill>
                <a:cs typeface="Calibri"/>
              </a:rPr>
              <a:t> </a:t>
            </a:r>
            <a:r>
              <a:rPr lang="en-US" sz="2600" spc="-15" dirty="0">
                <a:solidFill>
                  <a:srgbClr val="2D3956"/>
                </a:solidFill>
                <a:cs typeface="Calibri"/>
              </a:rPr>
              <a:t>to</a:t>
            </a:r>
            <a:r>
              <a:rPr lang="en-US" sz="2600" spc="-5" dirty="0">
                <a:solidFill>
                  <a:srgbClr val="2D3956"/>
                </a:solidFill>
                <a:cs typeface="Calibri"/>
              </a:rPr>
              <a:t> </a:t>
            </a:r>
            <a:r>
              <a:rPr lang="en-US" sz="2600" dirty="0">
                <a:solidFill>
                  <a:srgbClr val="2D3956"/>
                </a:solidFill>
                <a:cs typeface="Calibri"/>
              </a:rPr>
              <a:t>the</a:t>
            </a:r>
            <a:r>
              <a:rPr lang="en-US" sz="2600" spc="-25" dirty="0">
                <a:solidFill>
                  <a:srgbClr val="2D3956"/>
                </a:solidFill>
                <a:cs typeface="Calibri"/>
              </a:rPr>
              <a:t> </a:t>
            </a:r>
            <a:r>
              <a:rPr lang="en-US" sz="2600" spc="-10" dirty="0">
                <a:solidFill>
                  <a:srgbClr val="2D3956"/>
                </a:solidFill>
                <a:cs typeface="Calibri"/>
              </a:rPr>
              <a:t>entire </a:t>
            </a:r>
            <a:r>
              <a:rPr lang="en-US" sz="2600" spc="-15" dirty="0">
                <a:solidFill>
                  <a:srgbClr val="2D3956"/>
                </a:solidFill>
                <a:cs typeface="Calibri"/>
              </a:rPr>
              <a:t>market.</a:t>
            </a:r>
          </a:p>
          <a:p>
            <a:pPr marL="469265" marR="5080" lvl="1">
              <a:lnSpc>
                <a:spcPct val="100000"/>
              </a:lnSpc>
              <a:spcBef>
                <a:spcPts val="1450"/>
              </a:spcBef>
              <a:tabLst>
                <a:tab pos="756285" algn="l"/>
                <a:tab pos="756920" algn="l"/>
              </a:tabLst>
            </a:pPr>
            <a:r>
              <a:rPr lang="en-US" sz="2600" spc="-15" dirty="0">
                <a:solidFill>
                  <a:srgbClr val="2D3956"/>
                </a:solidFill>
                <a:cs typeface="Calibri"/>
              </a:rPr>
              <a:t>(convenience products)</a:t>
            </a:r>
          </a:p>
          <a:p>
            <a:pPr marL="756285" marR="5080" lvl="1" indent="-287020">
              <a:lnSpc>
                <a:spcPct val="100000"/>
              </a:lnSpc>
              <a:spcBef>
                <a:spcPts val="1450"/>
              </a:spcBef>
              <a:buFont typeface="Arial MT"/>
              <a:buChar char="•"/>
              <a:tabLst>
                <a:tab pos="756285" algn="l"/>
                <a:tab pos="756920" algn="l"/>
              </a:tabLst>
            </a:pPr>
            <a:endParaRPr lang="en-US" sz="2600" dirty="0">
              <a:solidFill>
                <a:srgbClr val="2D3956"/>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4" name="Picture 3">
            <a:extLst>
              <a:ext uri="{FF2B5EF4-FFF2-40B4-BE49-F238E27FC236}">
                <a16:creationId xmlns:a16="http://schemas.microsoft.com/office/drawing/2014/main" id="{12196045-0C12-4938-AB37-BEAEFC15F26A}"/>
              </a:ext>
            </a:extLst>
          </p:cNvPr>
          <p:cNvPicPr>
            <a:picLocks noChangeAspect="1"/>
          </p:cNvPicPr>
          <p:nvPr/>
        </p:nvPicPr>
        <p:blipFill>
          <a:blip r:embed="rId2"/>
          <a:stretch>
            <a:fillRect/>
          </a:stretch>
        </p:blipFill>
        <p:spPr>
          <a:xfrm>
            <a:off x="7537738" y="3136669"/>
            <a:ext cx="3507546" cy="3507546"/>
          </a:xfrm>
          <a:prstGeom prst="rect">
            <a:avLst/>
          </a:prstGeom>
        </p:spPr>
      </p:pic>
    </p:spTree>
    <p:extLst>
      <p:ext uri="{BB962C8B-B14F-4D97-AF65-F5344CB8AC3E}">
        <p14:creationId xmlns:p14="http://schemas.microsoft.com/office/powerpoint/2010/main" val="977544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1502976"/>
          </a:xfrm>
          <a:prstGeom prst="rect">
            <a:avLst/>
          </a:prstGeom>
          <a:noFill/>
        </p:spPr>
        <p:txBody>
          <a:bodyPr wrap="square" rtlCol="0">
            <a:spAutoFit/>
          </a:bodyPr>
          <a:lstStyle/>
          <a:p>
            <a:pPr marL="355600" indent="-343535">
              <a:lnSpc>
                <a:spcPct val="100000"/>
              </a:lnSpc>
              <a:spcBef>
                <a:spcPts val="1455"/>
              </a:spcBef>
              <a:buFont typeface="Arial MT"/>
              <a:buChar char="•"/>
              <a:tabLst>
                <a:tab pos="355600" algn="l"/>
                <a:tab pos="356235" algn="l"/>
              </a:tabLst>
            </a:pPr>
            <a:r>
              <a:rPr lang="en-US" sz="2800" spc="-20" dirty="0">
                <a:solidFill>
                  <a:srgbClr val="2D3956"/>
                </a:solidFill>
                <a:cs typeface="Calibri"/>
              </a:rPr>
              <a:t>Differentiated marketing</a:t>
            </a:r>
            <a:endParaRPr lang="en-US" sz="2800" dirty="0">
              <a:solidFill>
                <a:srgbClr val="2D3956"/>
              </a:solidFill>
              <a:cs typeface="Calibri"/>
            </a:endParaRPr>
          </a:p>
          <a:p>
            <a:pPr marL="756285" marR="69850" lvl="1" indent="-287020">
              <a:lnSpc>
                <a:spcPct val="100000"/>
              </a:lnSpc>
              <a:spcBef>
                <a:spcPts val="1440"/>
              </a:spcBef>
              <a:buFont typeface="Arial MT"/>
              <a:buChar char="•"/>
              <a:tabLst>
                <a:tab pos="756285" algn="l"/>
                <a:tab pos="756920" algn="l"/>
              </a:tabLst>
            </a:pPr>
            <a:r>
              <a:rPr lang="en-US" sz="2600" spc="-15" dirty="0">
                <a:solidFill>
                  <a:srgbClr val="2D3956"/>
                </a:solidFill>
                <a:cs typeface="Calibri"/>
              </a:rPr>
              <a:t>Involves </a:t>
            </a:r>
            <a:r>
              <a:rPr lang="en-US" sz="2600" spc="-10" dirty="0">
                <a:solidFill>
                  <a:srgbClr val="2D3956"/>
                </a:solidFill>
                <a:cs typeface="Calibri"/>
              </a:rPr>
              <a:t>marketing </a:t>
            </a:r>
            <a:r>
              <a:rPr lang="en-US" sz="2600" dirty="0">
                <a:solidFill>
                  <a:srgbClr val="2D3956"/>
                </a:solidFill>
                <a:cs typeface="Calibri"/>
              </a:rPr>
              <a:t>in a </a:t>
            </a:r>
            <a:r>
              <a:rPr lang="en-US" sz="2600" spc="-5" dirty="0">
                <a:solidFill>
                  <a:srgbClr val="2D3956"/>
                </a:solidFill>
                <a:cs typeface="Calibri"/>
              </a:rPr>
              <a:t>number of segments, </a:t>
            </a:r>
            <a:r>
              <a:rPr lang="en-US" sz="2600" dirty="0">
                <a:solidFill>
                  <a:srgbClr val="2D3956"/>
                </a:solidFill>
                <a:cs typeface="Calibri"/>
              </a:rPr>
              <a:t> </a:t>
            </a:r>
            <a:r>
              <a:rPr lang="en-US" sz="2600" spc="-5" dirty="0">
                <a:solidFill>
                  <a:srgbClr val="2D3956"/>
                </a:solidFill>
                <a:cs typeface="Calibri"/>
              </a:rPr>
              <a:t>developing</a:t>
            </a:r>
            <a:r>
              <a:rPr lang="en-US" sz="2600" spc="-30" dirty="0">
                <a:solidFill>
                  <a:srgbClr val="2D3956"/>
                </a:solidFill>
                <a:cs typeface="Calibri"/>
              </a:rPr>
              <a:t> </a:t>
            </a:r>
            <a:r>
              <a:rPr lang="en-US" sz="2600" spc="-15" dirty="0">
                <a:solidFill>
                  <a:srgbClr val="2D3956"/>
                </a:solidFill>
                <a:cs typeface="Calibri"/>
              </a:rPr>
              <a:t>separate</a:t>
            </a:r>
            <a:r>
              <a:rPr lang="en-US" sz="2600" spc="-35" dirty="0">
                <a:solidFill>
                  <a:srgbClr val="2D3956"/>
                </a:solidFill>
                <a:cs typeface="Calibri"/>
              </a:rPr>
              <a:t> </a:t>
            </a:r>
            <a:r>
              <a:rPr lang="en-US" sz="2600" spc="-10" dirty="0">
                <a:solidFill>
                  <a:srgbClr val="2D3956"/>
                </a:solidFill>
                <a:cs typeface="Calibri"/>
              </a:rPr>
              <a:t>marketing</a:t>
            </a:r>
            <a:r>
              <a:rPr lang="en-US" sz="2600" spc="-20" dirty="0">
                <a:solidFill>
                  <a:srgbClr val="2D3956"/>
                </a:solidFill>
                <a:cs typeface="Calibri"/>
              </a:rPr>
              <a:t> </a:t>
            </a:r>
            <a:r>
              <a:rPr lang="en-US" sz="2600" spc="-15" dirty="0">
                <a:solidFill>
                  <a:srgbClr val="2D3956"/>
                </a:solidFill>
                <a:cs typeface="Calibri"/>
              </a:rPr>
              <a:t>strategies</a:t>
            </a:r>
            <a:r>
              <a:rPr lang="en-US" sz="2600" spc="-45" dirty="0">
                <a:solidFill>
                  <a:srgbClr val="2D3956"/>
                </a:solidFill>
                <a:cs typeface="Calibri"/>
              </a:rPr>
              <a:t> </a:t>
            </a:r>
            <a:r>
              <a:rPr lang="en-US" sz="2600" spc="-25" dirty="0">
                <a:solidFill>
                  <a:srgbClr val="2D3956"/>
                </a:solidFill>
                <a:cs typeface="Calibri"/>
              </a:rPr>
              <a:t>for</a:t>
            </a:r>
            <a:r>
              <a:rPr lang="en-US" sz="2600" spc="5" dirty="0">
                <a:solidFill>
                  <a:srgbClr val="2D3956"/>
                </a:solidFill>
                <a:cs typeface="Calibri"/>
              </a:rPr>
              <a:t> </a:t>
            </a:r>
            <a:r>
              <a:rPr lang="en-US" sz="2600" dirty="0">
                <a:solidFill>
                  <a:srgbClr val="2D3956"/>
                </a:solidFill>
                <a:cs typeface="Calibri"/>
              </a:rPr>
              <a:t>each</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5" name="Picture 4">
            <a:extLst>
              <a:ext uri="{FF2B5EF4-FFF2-40B4-BE49-F238E27FC236}">
                <a16:creationId xmlns:a16="http://schemas.microsoft.com/office/drawing/2014/main" id="{33B1DCA2-F257-4AF8-A493-D8A492459F73}"/>
              </a:ext>
            </a:extLst>
          </p:cNvPr>
          <p:cNvPicPr>
            <a:picLocks noChangeAspect="1"/>
          </p:cNvPicPr>
          <p:nvPr/>
        </p:nvPicPr>
        <p:blipFill>
          <a:blip r:embed="rId2"/>
          <a:stretch>
            <a:fillRect/>
          </a:stretch>
        </p:blipFill>
        <p:spPr>
          <a:xfrm>
            <a:off x="5059635" y="2914788"/>
            <a:ext cx="5286375" cy="3648075"/>
          </a:xfrm>
          <a:prstGeom prst="rect">
            <a:avLst/>
          </a:prstGeom>
        </p:spPr>
      </p:pic>
    </p:spTree>
    <p:extLst>
      <p:ext uri="{BB962C8B-B14F-4D97-AF65-F5344CB8AC3E}">
        <p14:creationId xmlns:p14="http://schemas.microsoft.com/office/powerpoint/2010/main" val="569706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56871" y="2101033"/>
            <a:ext cx="8417320" cy="1502976"/>
          </a:xfrm>
          <a:prstGeom prst="rect">
            <a:avLst/>
          </a:prstGeom>
          <a:noFill/>
        </p:spPr>
        <p:txBody>
          <a:bodyPr wrap="square" rtlCol="0">
            <a:spAutoFit/>
          </a:bodyPr>
          <a:lstStyle/>
          <a:p>
            <a:pPr marL="355600" indent="-343535">
              <a:lnSpc>
                <a:spcPct val="100000"/>
              </a:lnSpc>
              <a:spcBef>
                <a:spcPts val="1460"/>
              </a:spcBef>
              <a:buFont typeface="Arial MT"/>
              <a:buChar char="•"/>
              <a:tabLst>
                <a:tab pos="355600" algn="l"/>
                <a:tab pos="356235" algn="l"/>
              </a:tabLst>
            </a:pPr>
            <a:r>
              <a:rPr lang="en-US" sz="2800" spc="-20" dirty="0">
                <a:solidFill>
                  <a:srgbClr val="2D3956"/>
                </a:solidFill>
                <a:cs typeface="Calibri"/>
              </a:rPr>
              <a:t>Concentrated</a:t>
            </a:r>
            <a:r>
              <a:rPr lang="en-US" sz="2800" spc="-15" dirty="0">
                <a:solidFill>
                  <a:srgbClr val="2D3956"/>
                </a:solidFill>
                <a:cs typeface="Calibri"/>
              </a:rPr>
              <a:t> marketing</a:t>
            </a:r>
            <a:endParaRPr lang="en-US" sz="2800" dirty="0">
              <a:solidFill>
                <a:srgbClr val="2D3956"/>
              </a:solidFill>
              <a:cs typeface="Calibri"/>
            </a:endParaRPr>
          </a:p>
          <a:p>
            <a:pPr marL="870585" marR="130810" lvl="1" indent="-457200">
              <a:lnSpc>
                <a:spcPct val="100000"/>
              </a:lnSpc>
              <a:spcBef>
                <a:spcPts val="1435"/>
              </a:spcBef>
              <a:buFont typeface="Arial MT"/>
              <a:buChar char="•"/>
              <a:tabLst>
                <a:tab pos="870585" algn="l"/>
                <a:tab pos="871219" algn="l"/>
              </a:tabLst>
            </a:pPr>
            <a:r>
              <a:rPr lang="en-US" sz="2600" spc="-5" dirty="0">
                <a:solidFill>
                  <a:srgbClr val="2D3956"/>
                </a:solidFill>
                <a:cs typeface="Calibri"/>
              </a:rPr>
              <a:t>Selecting </a:t>
            </a:r>
            <a:r>
              <a:rPr lang="en-US" sz="2600" dirty="0">
                <a:solidFill>
                  <a:srgbClr val="2D3956"/>
                </a:solidFill>
                <a:cs typeface="Calibri"/>
              </a:rPr>
              <a:t>a </a:t>
            </a:r>
            <a:r>
              <a:rPr lang="en-US" sz="2600" spc="-10" dirty="0">
                <a:solidFill>
                  <a:srgbClr val="2D3956"/>
                </a:solidFill>
                <a:cs typeface="Calibri"/>
              </a:rPr>
              <a:t>segment </a:t>
            </a:r>
            <a:r>
              <a:rPr lang="en-US" sz="2600" dirty="0">
                <a:solidFill>
                  <a:srgbClr val="2D3956"/>
                </a:solidFill>
                <a:cs typeface="Calibri"/>
              </a:rPr>
              <a:t>and </a:t>
            </a:r>
            <a:r>
              <a:rPr lang="en-US" sz="2600" spc="-10" dirty="0">
                <a:solidFill>
                  <a:srgbClr val="2D3956"/>
                </a:solidFill>
                <a:cs typeface="Calibri"/>
              </a:rPr>
              <a:t>attempting </a:t>
            </a:r>
            <a:r>
              <a:rPr lang="en-US" sz="2600" spc="-15" dirty="0">
                <a:solidFill>
                  <a:srgbClr val="2D3956"/>
                </a:solidFill>
                <a:cs typeface="Calibri"/>
              </a:rPr>
              <a:t>to </a:t>
            </a:r>
            <a:r>
              <a:rPr lang="en-US" sz="2600" spc="-10" dirty="0">
                <a:solidFill>
                  <a:srgbClr val="2D3956"/>
                </a:solidFill>
                <a:cs typeface="Calibri"/>
              </a:rPr>
              <a:t>capture </a:t>
            </a:r>
            <a:r>
              <a:rPr lang="en-US" sz="2600" dirty="0">
                <a:solidFill>
                  <a:srgbClr val="2D3956"/>
                </a:solidFill>
                <a:cs typeface="Calibri"/>
              </a:rPr>
              <a:t>a </a:t>
            </a:r>
            <a:r>
              <a:rPr lang="en-US" sz="2600" spc="-575" dirty="0">
                <a:solidFill>
                  <a:srgbClr val="2D3956"/>
                </a:solidFill>
                <a:cs typeface="Calibri"/>
              </a:rPr>
              <a:t> </a:t>
            </a:r>
            <a:r>
              <a:rPr lang="en-US" sz="2600" spc="-15" dirty="0">
                <a:solidFill>
                  <a:srgbClr val="2D3956"/>
                </a:solidFill>
                <a:cs typeface="Calibri"/>
              </a:rPr>
              <a:t>large</a:t>
            </a:r>
            <a:r>
              <a:rPr lang="en-US" sz="2600" spc="-5" dirty="0">
                <a:solidFill>
                  <a:srgbClr val="2D3956"/>
                </a:solidFill>
                <a:cs typeface="Calibri"/>
              </a:rPr>
              <a:t> </a:t>
            </a:r>
            <a:r>
              <a:rPr lang="en-US" sz="2600" spc="-10" dirty="0">
                <a:solidFill>
                  <a:srgbClr val="2D3956"/>
                </a:solidFill>
                <a:cs typeface="Calibri"/>
              </a:rPr>
              <a:t>share</a:t>
            </a:r>
            <a:r>
              <a:rPr lang="en-US" sz="2600" spc="-25" dirty="0">
                <a:solidFill>
                  <a:srgbClr val="2D3956"/>
                </a:solidFill>
                <a:cs typeface="Calibri"/>
              </a:rPr>
              <a:t> </a:t>
            </a:r>
            <a:r>
              <a:rPr lang="en-US" sz="2600" dirty="0">
                <a:solidFill>
                  <a:srgbClr val="2D3956"/>
                </a:solidFill>
                <a:cs typeface="Calibri"/>
              </a:rPr>
              <a:t>of</a:t>
            </a:r>
            <a:r>
              <a:rPr lang="en-US" sz="2600" spc="-10" dirty="0">
                <a:solidFill>
                  <a:srgbClr val="2D3956"/>
                </a:solidFill>
                <a:cs typeface="Calibri"/>
              </a:rPr>
              <a:t> </a:t>
            </a:r>
            <a:r>
              <a:rPr lang="en-US" sz="2600" dirty="0">
                <a:solidFill>
                  <a:srgbClr val="2D3956"/>
                </a:solidFill>
                <a:cs typeface="Calibri"/>
              </a:rPr>
              <a:t>this</a:t>
            </a:r>
            <a:r>
              <a:rPr lang="en-US" sz="2600" spc="-10" dirty="0">
                <a:solidFill>
                  <a:srgbClr val="2D3956"/>
                </a:solidFill>
                <a:cs typeface="Calibri"/>
              </a:rPr>
              <a:t> </a:t>
            </a:r>
            <a:r>
              <a:rPr lang="en-US" sz="2600" spc="-15" dirty="0">
                <a:solidFill>
                  <a:srgbClr val="2D3956"/>
                </a:solidFill>
                <a:cs typeface="Calibri"/>
              </a:rPr>
              <a:t>market. (Niche market)</a:t>
            </a:r>
            <a:endParaRPr lang="en-US" sz="2600" dirty="0">
              <a:solidFill>
                <a:srgbClr val="2D3956"/>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3" name="Picture 2">
            <a:extLst>
              <a:ext uri="{FF2B5EF4-FFF2-40B4-BE49-F238E27FC236}">
                <a16:creationId xmlns:a16="http://schemas.microsoft.com/office/drawing/2014/main" id="{33470A2D-4057-41D3-889A-F6DAD6D7BE38}"/>
              </a:ext>
            </a:extLst>
          </p:cNvPr>
          <p:cNvPicPr>
            <a:picLocks noChangeAspect="1"/>
          </p:cNvPicPr>
          <p:nvPr/>
        </p:nvPicPr>
        <p:blipFill>
          <a:blip r:embed="rId3"/>
          <a:stretch>
            <a:fillRect/>
          </a:stretch>
        </p:blipFill>
        <p:spPr>
          <a:xfrm>
            <a:off x="3834014" y="3820701"/>
            <a:ext cx="3974532" cy="2606631"/>
          </a:xfrm>
          <a:prstGeom prst="rect">
            <a:avLst/>
          </a:prstGeom>
        </p:spPr>
      </p:pic>
    </p:spTree>
    <p:extLst>
      <p:ext uri="{BB962C8B-B14F-4D97-AF65-F5344CB8AC3E}">
        <p14:creationId xmlns:p14="http://schemas.microsoft.com/office/powerpoint/2010/main" val="2054084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C2DD5-654E-43DC-A190-90CB13E4FB0E}"/>
              </a:ext>
            </a:extLst>
          </p:cNvPr>
          <p:cNvSpPr>
            <a:spLocks noGrp="1"/>
          </p:cNvSpPr>
          <p:nvPr>
            <p:ph type="title"/>
          </p:nvPr>
        </p:nvSpPr>
        <p:spPr/>
        <p:txBody>
          <a:bodyPr/>
          <a:lstStyle/>
          <a:p>
            <a:endParaRPr lang="en-US"/>
          </a:p>
        </p:txBody>
      </p:sp>
      <p:pic>
        <p:nvPicPr>
          <p:cNvPr id="4" name="Online Media 3" title="طبيعى جهينه تشجع الامهات ...">
            <a:hlinkClick r:id="" action="ppaction://media"/>
            <a:extLst>
              <a:ext uri="{FF2B5EF4-FFF2-40B4-BE49-F238E27FC236}">
                <a16:creationId xmlns:a16="http://schemas.microsoft.com/office/drawing/2014/main" id="{872F6931-6178-4304-A1C6-40883648ED17}"/>
              </a:ext>
            </a:extLst>
          </p:cNvPr>
          <p:cNvPicPr>
            <a:picLocks noGrp="1" noRot="1" noChangeAspect="1"/>
          </p:cNvPicPr>
          <p:nvPr>
            <p:ph idx="1"/>
            <a:videoFile r:link="rId1"/>
          </p:nvPr>
        </p:nvPicPr>
        <p:blipFill>
          <a:blip r:embed="rId3"/>
          <a:stretch>
            <a:fillRect/>
          </a:stretch>
        </p:blipFill>
        <p:spPr>
          <a:xfrm>
            <a:off x="-209692" y="-235903"/>
            <a:ext cx="12611383" cy="7093903"/>
          </a:xfrm>
          <a:prstGeom prst="rect">
            <a:avLst/>
          </a:prstGeom>
        </p:spPr>
      </p:pic>
    </p:spTree>
    <p:extLst>
      <p:ext uri="{BB962C8B-B14F-4D97-AF65-F5344CB8AC3E}">
        <p14:creationId xmlns:p14="http://schemas.microsoft.com/office/powerpoint/2010/main" val="3988397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61051"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Selecting the Most Attractive Segment</a:t>
            </a:r>
          </a:p>
        </p:txBody>
      </p:sp>
      <p:pic>
        <p:nvPicPr>
          <p:cNvPr id="7" name="Picture 6">
            <a:extLst>
              <a:ext uri="{FF2B5EF4-FFF2-40B4-BE49-F238E27FC236}">
                <a16:creationId xmlns:a16="http://schemas.microsoft.com/office/drawing/2014/main" id="{874F1B0E-CD6E-46C3-9675-7B300CE21281}"/>
              </a:ext>
            </a:extLst>
          </p:cNvPr>
          <p:cNvPicPr>
            <a:picLocks noChangeAspect="1"/>
          </p:cNvPicPr>
          <p:nvPr/>
        </p:nvPicPr>
        <p:blipFill>
          <a:blip r:embed="rId2"/>
          <a:stretch>
            <a:fillRect/>
          </a:stretch>
        </p:blipFill>
        <p:spPr>
          <a:xfrm>
            <a:off x="859971" y="1688146"/>
            <a:ext cx="10153469" cy="4941254"/>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6788191" y="2530750"/>
            <a:ext cx="4225249" cy="2708434"/>
          </a:xfrm>
          <a:prstGeom prst="rect">
            <a:avLst/>
          </a:prstGeom>
        </p:spPr>
        <p:txBody>
          <a:bodyPr wrap="square">
            <a:spAutoFit/>
          </a:bodyPr>
          <a:lstStyle/>
          <a:p>
            <a:pPr marL="355600" indent="-343535">
              <a:lnSpc>
                <a:spcPct val="100000"/>
              </a:lnSpc>
              <a:spcBef>
                <a:spcPts val="1580"/>
              </a:spcBef>
              <a:buClr>
                <a:srgbClr val="1D4246"/>
              </a:buClr>
              <a:buFont typeface="Wingdings"/>
              <a:buChar char=""/>
              <a:tabLst>
                <a:tab pos="355600" algn="l"/>
                <a:tab pos="356235" algn="l"/>
              </a:tabLst>
            </a:pPr>
            <a:r>
              <a:rPr lang="en-US" sz="2400" spc="-10" dirty="0">
                <a:cs typeface="Calibri"/>
              </a:rPr>
              <a:t>Sales</a:t>
            </a:r>
            <a:r>
              <a:rPr lang="en-US" sz="2400" spc="-20" dirty="0">
                <a:cs typeface="Calibri"/>
              </a:rPr>
              <a:t> </a:t>
            </a:r>
            <a:r>
              <a:rPr lang="en-US" sz="2400" spc="-10" dirty="0">
                <a:cs typeface="Calibri"/>
              </a:rPr>
              <a:t>potential</a:t>
            </a:r>
            <a:r>
              <a:rPr lang="en-US" sz="2400" spc="-15" dirty="0">
                <a:cs typeface="Calibri"/>
              </a:rPr>
              <a:t> </a:t>
            </a:r>
            <a:r>
              <a:rPr lang="en-US" sz="2400" spc="-5" dirty="0">
                <a:cs typeface="Calibri"/>
              </a:rPr>
              <a:t>of</a:t>
            </a:r>
            <a:r>
              <a:rPr lang="en-US" sz="2400" spc="-20" dirty="0">
                <a:cs typeface="Calibri"/>
              </a:rPr>
              <a:t> </a:t>
            </a:r>
            <a:r>
              <a:rPr lang="en-US" sz="2400" spc="-10" dirty="0">
                <a:cs typeface="Calibri"/>
              </a:rPr>
              <a:t>segment</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Opportunities</a:t>
            </a:r>
            <a:r>
              <a:rPr lang="en-US" sz="2400" spc="45" dirty="0">
                <a:cs typeface="Calibri"/>
              </a:rPr>
              <a:t> </a:t>
            </a:r>
            <a:r>
              <a:rPr lang="en-US" sz="2400" spc="-25" dirty="0">
                <a:cs typeface="Calibri"/>
              </a:rPr>
              <a:t>for</a:t>
            </a:r>
            <a:r>
              <a:rPr lang="en-US" sz="2400" spc="-15" dirty="0">
                <a:cs typeface="Calibri"/>
              </a:rPr>
              <a:t> growth</a:t>
            </a:r>
            <a:endParaRPr lang="en-US" sz="2400" dirty="0">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cs typeface="Calibri"/>
              </a:rPr>
              <a:t>Competition</a:t>
            </a:r>
            <a:r>
              <a:rPr lang="en-US" sz="2400" spc="-5" dirty="0">
                <a:cs typeface="Calibri"/>
              </a:rPr>
              <a:t> </a:t>
            </a:r>
            <a:r>
              <a:rPr lang="en-US" sz="2400" spc="-10" dirty="0">
                <a:cs typeface="Calibri"/>
              </a:rPr>
              <a:t>analysis</a:t>
            </a:r>
            <a:endParaRPr lang="en-US" sz="2400" dirty="0">
              <a:cs typeface="Calibri"/>
            </a:endParaRPr>
          </a:p>
          <a:p>
            <a:pPr marL="355600" indent="-343535">
              <a:lnSpc>
                <a:spcPct val="100000"/>
              </a:lnSpc>
              <a:spcBef>
                <a:spcPts val="146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 </a:t>
            </a:r>
            <a:r>
              <a:rPr lang="en-US" sz="2400" spc="-15" dirty="0">
                <a:cs typeface="Calibri"/>
              </a:rPr>
              <a:t>compete</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a:t>
            </a:r>
            <a:r>
              <a:rPr lang="en-US" sz="2400" spc="-10" dirty="0">
                <a:cs typeface="Calibri"/>
              </a:rPr>
              <a:t> </a:t>
            </a:r>
            <a:r>
              <a:rPr lang="en-US" sz="2400" spc="-20" dirty="0">
                <a:cs typeface="Calibri"/>
              </a:rPr>
              <a:t>market</a:t>
            </a:r>
            <a:r>
              <a:rPr lang="en-US" sz="2400" spc="-10" dirty="0">
                <a:cs typeface="Calibri"/>
              </a:rPr>
              <a:t> </a:t>
            </a:r>
            <a:r>
              <a:rPr lang="en-US" sz="2400" spc="-15" dirty="0">
                <a:cs typeface="Calibri"/>
              </a:rPr>
              <a:t>to</a:t>
            </a:r>
            <a:r>
              <a:rPr lang="en-US" sz="2400" spc="-10" dirty="0">
                <a:cs typeface="Calibri"/>
              </a:rPr>
              <a:t> this</a:t>
            </a:r>
            <a:r>
              <a:rPr lang="en-US" sz="2400" spc="10" dirty="0">
                <a:cs typeface="Calibri"/>
              </a:rPr>
              <a:t> </a:t>
            </a:r>
            <a:r>
              <a:rPr lang="en-US" sz="2400" spc="-15" dirty="0">
                <a:cs typeface="Calibri"/>
              </a:rPr>
              <a:t>group</a:t>
            </a:r>
            <a:endParaRPr lang="en-US" sz="2400" dirty="0">
              <a:cs typeface="Calibri"/>
            </a:endParaRPr>
          </a:p>
        </p:txBody>
      </p:sp>
    </p:spTree>
    <p:extLst>
      <p:ext uri="{BB962C8B-B14F-4D97-AF65-F5344CB8AC3E}">
        <p14:creationId xmlns:p14="http://schemas.microsoft.com/office/powerpoint/2010/main" val="419374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109215" y="175975"/>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Positioning</a:t>
            </a:r>
          </a:p>
        </p:txBody>
      </p:sp>
      <p:sp>
        <p:nvSpPr>
          <p:cNvPr id="4" name="Rectangle 3">
            <a:extLst>
              <a:ext uri="{FF2B5EF4-FFF2-40B4-BE49-F238E27FC236}">
                <a16:creationId xmlns:a16="http://schemas.microsoft.com/office/drawing/2014/main" id="{D3B5D280-83C6-4D2B-A5FB-470DDB3B6FF5}"/>
              </a:ext>
            </a:extLst>
          </p:cNvPr>
          <p:cNvSpPr/>
          <p:nvPr/>
        </p:nvSpPr>
        <p:spPr>
          <a:xfrm>
            <a:off x="1025238" y="2057814"/>
            <a:ext cx="8943343" cy="3685624"/>
          </a:xfrm>
          <a:prstGeom prst="rect">
            <a:avLst/>
          </a:prstGeom>
        </p:spPr>
        <p:txBody>
          <a:bodyPr wrap="square">
            <a:spAutoFit/>
          </a:bodyPr>
          <a:lstStyle/>
          <a:p>
            <a:pPr marL="355600" marR="5080" lvl="0" indent="-343535" algn="just">
              <a:lnSpc>
                <a:spcPct val="100299"/>
              </a:lnSpc>
              <a:spcBef>
                <a:spcPts val="85"/>
              </a:spcBef>
              <a:buFont typeface="Arial MT"/>
              <a:buChar char="•"/>
              <a:tabLst>
                <a:tab pos="356235" algn="l"/>
              </a:tabLst>
            </a:pPr>
            <a:r>
              <a:rPr lang="en-US" sz="2800" b="1" spc="-10" dirty="0">
                <a:solidFill>
                  <a:prstClr val="black"/>
                </a:solidFill>
                <a:cs typeface="Calibri"/>
              </a:rPr>
              <a:t>Positioning</a:t>
            </a:r>
            <a:r>
              <a:rPr lang="en-US" sz="2800" spc="-10" dirty="0">
                <a:solidFill>
                  <a:prstClr val="black"/>
                </a:solidFill>
                <a:cs typeface="Calibri"/>
              </a:rPr>
              <a:t>: </a:t>
            </a:r>
            <a:r>
              <a:rPr lang="en-US" sz="2600" spc="-5" dirty="0">
                <a:solidFill>
                  <a:prstClr val="black"/>
                </a:solidFill>
                <a:cs typeface="Calibri"/>
              </a:rPr>
              <a:t>Fitting </a:t>
            </a:r>
            <a:r>
              <a:rPr lang="en-US" sz="2600" dirty="0">
                <a:solidFill>
                  <a:prstClr val="black"/>
                </a:solidFill>
                <a:cs typeface="Calibri"/>
              </a:rPr>
              <a:t>a </a:t>
            </a:r>
            <a:r>
              <a:rPr lang="en-US" sz="2600" spc="-10" dirty="0">
                <a:solidFill>
                  <a:prstClr val="black"/>
                </a:solidFill>
                <a:cs typeface="Calibri"/>
              </a:rPr>
              <a:t>product </a:t>
            </a:r>
            <a:r>
              <a:rPr lang="en-US" sz="2600" spc="-5" dirty="0">
                <a:solidFill>
                  <a:prstClr val="black"/>
                </a:solidFill>
                <a:cs typeface="Calibri"/>
              </a:rPr>
              <a:t>or </a:t>
            </a:r>
            <a:r>
              <a:rPr lang="en-US" sz="2600" dirty="0">
                <a:solidFill>
                  <a:prstClr val="black"/>
                </a:solidFill>
                <a:cs typeface="Calibri"/>
              </a:rPr>
              <a:t>service </a:t>
            </a:r>
            <a:r>
              <a:rPr lang="en-US" sz="2600" spc="-15" dirty="0">
                <a:solidFill>
                  <a:prstClr val="black"/>
                </a:solidFill>
                <a:cs typeface="Calibri"/>
              </a:rPr>
              <a:t>to </a:t>
            </a:r>
            <a:r>
              <a:rPr lang="en-US" sz="2600" spc="-5" dirty="0">
                <a:solidFill>
                  <a:prstClr val="black"/>
                </a:solidFill>
                <a:cs typeface="Calibri"/>
              </a:rPr>
              <a:t>one or </a:t>
            </a:r>
            <a:r>
              <a:rPr lang="en-US" sz="2600" spc="-10" dirty="0">
                <a:solidFill>
                  <a:prstClr val="black"/>
                </a:solidFill>
                <a:cs typeface="Calibri"/>
              </a:rPr>
              <a:t>more </a:t>
            </a:r>
            <a:r>
              <a:rPr lang="en-US" sz="2600" spc="-575" dirty="0">
                <a:solidFill>
                  <a:prstClr val="black"/>
                </a:solidFill>
                <a:cs typeface="Calibri"/>
              </a:rPr>
              <a:t> </a:t>
            </a:r>
            <a:r>
              <a:rPr lang="en-US" sz="2600" spc="-5" dirty="0">
                <a:solidFill>
                  <a:prstClr val="black"/>
                </a:solidFill>
                <a:cs typeface="Calibri"/>
              </a:rPr>
              <a:t>segments of </a:t>
            </a:r>
            <a:r>
              <a:rPr lang="en-US" sz="2600" dirty="0">
                <a:solidFill>
                  <a:prstClr val="black"/>
                </a:solidFill>
                <a:cs typeface="Calibri"/>
              </a:rPr>
              <a:t>the </a:t>
            </a:r>
            <a:r>
              <a:rPr lang="en-US" sz="2600" spc="-10" dirty="0">
                <a:solidFill>
                  <a:prstClr val="black"/>
                </a:solidFill>
                <a:cs typeface="Calibri"/>
              </a:rPr>
              <a:t>broad </a:t>
            </a:r>
            <a:r>
              <a:rPr lang="en-US" sz="2600" spc="-15" dirty="0">
                <a:solidFill>
                  <a:prstClr val="black"/>
                </a:solidFill>
                <a:cs typeface="Calibri"/>
              </a:rPr>
              <a:t>market to </a:t>
            </a:r>
            <a:r>
              <a:rPr lang="en-US" sz="2600" spc="-25" dirty="0">
                <a:solidFill>
                  <a:prstClr val="black"/>
                </a:solidFill>
                <a:cs typeface="Calibri"/>
              </a:rPr>
              <a:t>make </a:t>
            </a:r>
            <a:r>
              <a:rPr lang="en-US" sz="2600" dirty="0">
                <a:solidFill>
                  <a:prstClr val="black"/>
                </a:solidFill>
                <a:cs typeface="Calibri"/>
              </a:rPr>
              <a:t>it </a:t>
            </a:r>
            <a:r>
              <a:rPr lang="en-US" sz="2600" spc="-5" dirty="0">
                <a:solidFill>
                  <a:prstClr val="black"/>
                </a:solidFill>
                <a:cs typeface="Calibri"/>
              </a:rPr>
              <a:t>unique </a:t>
            </a:r>
            <a:r>
              <a:rPr lang="en-US" sz="2600" dirty="0">
                <a:solidFill>
                  <a:prstClr val="black"/>
                </a:solidFill>
                <a:cs typeface="Calibri"/>
              </a:rPr>
              <a:t>within </a:t>
            </a:r>
            <a:r>
              <a:rPr lang="en-US" sz="2600" spc="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r>
              <a:rPr lang="en-US" sz="2600" spc="-10" dirty="0">
                <a:solidFill>
                  <a:prstClr val="black"/>
                </a:solidFill>
                <a:cs typeface="Calibri"/>
              </a:rPr>
              <a:t>marketplace</a:t>
            </a:r>
            <a:endParaRPr lang="en-US" sz="2600" dirty="0">
              <a:solidFill>
                <a:prstClr val="black"/>
              </a:solidFill>
              <a:cs typeface="Calibri"/>
            </a:endParaRPr>
          </a:p>
          <a:p>
            <a:pPr marL="355600" lvl="0" indent="-343535" algn="just">
              <a:spcBef>
                <a:spcPts val="1455"/>
              </a:spcBef>
              <a:buFont typeface="Arial MT"/>
              <a:buChar char="•"/>
              <a:tabLst>
                <a:tab pos="356235" algn="l"/>
              </a:tabLst>
            </a:pPr>
            <a:r>
              <a:rPr lang="en-US" sz="2800" spc="-15" dirty="0">
                <a:solidFill>
                  <a:prstClr val="black"/>
                </a:solidFill>
                <a:cs typeface="Calibri"/>
              </a:rPr>
              <a:t>Approaches</a:t>
            </a:r>
            <a:endParaRPr lang="en-US" sz="2800" dirty="0">
              <a:solidFill>
                <a:prstClr val="black"/>
              </a:solidFill>
              <a:cs typeface="Calibri"/>
            </a:endParaRPr>
          </a:p>
          <a:p>
            <a:pPr marL="756285" marR="76835" lvl="1" indent="-287020">
              <a:spcBef>
                <a:spcPts val="144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consumer</a:t>
            </a:r>
            <a:r>
              <a:rPr lang="en-US" sz="2000" spc="-5" dirty="0">
                <a:solidFill>
                  <a:prstClr val="black"/>
                </a:solidFill>
                <a:cs typeface="Calibri"/>
              </a:rPr>
              <a:t>—</a:t>
            </a:r>
          </a:p>
          <a:p>
            <a:pPr marL="469265" marR="76835" lvl="1">
              <a:spcBef>
                <a:spcPts val="1440"/>
              </a:spcBef>
              <a:tabLst>
                <a:tab pos="756920" algn="l"/>
              </a:tabLst>
            </a:pPr>
            <a:r>
              <a:rPr lang="en-US" sz="2600" spc="-5" dirty="0">
                <a:solidFill>
                  <a:prstClr val="black"/>
                </a:solidFill>
                <a:cs typeface="Calibri"/>
              </a:rPr>
              <a:t>Linking </a:t>
            </a:r>
            <a:r>
              <a:rPr lang="en-US" sz="2600" dirty="0">
                <a:solidFill>
                  <a:prstClr val="black"/>
                </a:solidFill>
                <a:cs typeface="Calibri"/>
              </a:rPr>
              <a:t>the </a:t>
            </a:r>
            <a:r>
              <a:rPr lang="en-US" sz="2600" spc="-5" dirty="0">
                <a:solidFill>
                  <a:prstClr val="black"/>
                </a:solidFill>
                <a:cs typeface="Calibri"/>
              </a:rPr>
              <a:t>product </a:t>
            </a:r>
            <a:r>
              <a:rPr lang="en-US" sz="2600" dirty="0">
                <a:solidFill>
                  <a:prstClr val="black"/>
                </a:solidFill>
                <a:cs typeface="Calibri"/>
              </a:rPr>
              <a:t>with </a:t>
            </a:r>
            <a:r>
              <a:rPr lang="en-US" sz="2600" spc="-57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p>
          <a:p>
            <a:pPr marL="469265" marR="76835" lvl="1">
              <a:spcBef>
                <a:spcPts val="1440"/>
              </a:spcBef>
              <a:tabLst>
                <a:tab pos="756920" algn="l"/>
              </a:tabLst>
            </a:pPr>
            <a:r>
              <a:rPr lang="en-US" sz="2600" spc="-10" dirty="0">
                <a:solidFill>
                  <a:prstClr val="black"/>
                </a:solidFill>
                <a:cs typeface="Calibri"/>
              </a:rPr>
              <a:t>benefits</a:t>
            </a:r>
            <a:r>
              <a:rPr lang="en-US" sz="2600" spc="-45" dirty="0">
                <a:solidFill>
                  <a:prstClr val="black"/>
                </a:solidFill>
                <a:cs typeface="Calibri"/>
              </a:rPr>
              <a:t> </a:t>
            </a:r>
            <a:r>
              <a:rPr lang="en-US" sz="2600" dirty="0">
                <a:solidFill>
                  <a:prstClr val="black"/>
                </a:solidFill>
                <a:cs typeface="Calibri"/>
              </a:rPr>
              <a:t>the</a:t>
            </a:r>
            <a:r>
              <a:rPr lang="en-US" sz="2600" spc="-10" dirty="0">
                <a:solidFill>
                  <a:prstClr val="black"/>
                </a:solidFill>
                <a:cs typeface="Calibri"/>
              </a:rPr>
              <a:t> </a:t>
            </a:r>
            <a:r>
              <a:rPr lang="en-US" sz="2600" spc="-5" dirty="0">
                <a:solidFill>
                  <a:prstClr val="black"/>
                </a:solidFill>
                <a:cs typeface="Calibri"/>
              </a:rPr>
              <a:t>consumer</a:t>
            </a:r>
            <a:r>
              <a:rPr lang="en-US" sz="2600" spc="-30" dirty="0">
                <a:solidFill>
                  <a:prstClr val="black"/>
                </a:solidFill>
                <a:cs typeface="Calibri"/>
              </a:rPr>
              <a:t> </a:t>
            </a:r>
            <a:r>
              <a:rPr lang="en-US" sz="2600" dirty="0">
                <a:solidFill>
                  <a:prstClr val="black"/>
                </a:solidFill>
                <a:cs typeface="Calibri"/>
              </a:rPr>
              <a:t>will </a:t>
            </a:r>
            <a:r>
              <a:rPr lang="en-US" sz="2600" spc="-10" dirty="0">
                <a:solidFill>
                  <a:prstClr val="black"/>
                </a:solidFill>
                <a:cs typeface="Calibri"/>
              </a:rPr>
              <a:t>derive</a:t>
            </a:r>
            <a:endParaRPr lang="en-US" sz="2600" dirty="0">
              <a:solidFill>
                <a:prstClr val="black"/>
              </a:solidFill>
              <a:cs typeface="Calibri"/>
            </a:endParaRPr>
          </a:p>
        </p:txBody>
      </p:sp>
      <p:pic>
        <p:nvPicPr>
          <p:cNvPr id="13" name="Picture 12">
            <a:extLst>
              <a:ext uri="{FF2B5EF4-FFF2-40B4-BE49-F238E27FC236}">
                <a16:creationId xmlns:a16="http://schemas.microsoft.com/office/drawing/2014/main" id="{3638A626-D8DB-4210-BB20-93E5424B3F69}"/>
              </a:ext>
            </a:extLst>
          </p:cNvPr>
          <p:cNvPicPr>
            <a:picLocks noChangeAspect="1"/>
          </p:cNvPicPr>
          <p:nvPr/>
        </p:nvPicPr>
        <p:blipFill>
          <a:blip r:embed="rId2"/>
          <a:stretch>
            <a:fillRect/>
          </a:stretch>
        </p:blipFill>
        <p:spPr>
          <a:xfrm>
            <a:off x="6699964" y="3246686"/>
            <a:ext cx="3934140" cy="3058092"/>
          </a:xfrm>
          <a:prstGeom prst="rect">
            <a:avLst/>
          </a:prstGeom>
        </p:spPr>
      </p:pic>
    </p:spTree>
    <p:extLst>
      <p:ext uri="{BB962C8B-B14F-4D97-AF65-F5344CB8AC3E}">
        <p14:creationId xmlns:p14="http://schemas.microsoft.com/office/powerpoint/2010/main" val="3595528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05944"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Positioning</a:t>
            </a:r>
          </a:p>
        </p:txBody>
      </p:sp>
      <p:sp>
        <p:nvSpPr>
          <p:cNvPr id="4" name="Rectangle 3">
            <a:extLst>
              <a:ext uri="{FF2B5EF4-FFF2-40B4-BE49-F238E27FC236}">
                <a16:creationId xmlns:a16="http://schemas.microsoft.com/office/drawing/2014/main" id="{D3B5D280-83C6-4D2B-A5FB-470DDB3B6FF5}"/>
              </a:ext>
            </a:extLst>
          </p:cNvPr>
          <p:cNvSpPr/>
          <p:nvPr/>
        </p:nvSpPr>
        <p:spPr>
          <a:xfrm>
            <a:off x="815032" y="2382559"/>
            <a:ext cx="4958369" cy="2092881"/>
          </a:xfrm>
          <a:prstGeom prst="rect">
            <a:avLst/>
          </a:prstGeom>
        </p:spPr>
        <p:txBody>
          <a:bodyPr wrap="square">
            <a:spAutoFit/>
          </a:bodyPr>
          <a:lstStyle/>
          <a:p>
            <a:pPr marL="756285" marR="309245" lvl="1" indent="-287020">
              <a:spcBef>
                <a:spcPts val="143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competition</a:t>
            </a:r>
            <a:r>
              <a:rPr lang="en-US" sz="2000" spc="-5" dirty="0">
                <a:solidFill>
                  <a:prstClr val="black"/>
                </a:solidFill>
                <a:cs typeface="Calibri"/>
              </a:rPr>
              <a:t>—</a:t>
            </a:r>
            <a:r>
              <a:rPr lang="en-US" sz="2600" spc="-5" dirty="0">
                <a:solidFill>
                  <a:prstClr val="black"/>
                </a:solidFill>
                <a:cs typeface="Calibri"/>
              </a:rPr>
              <a:t>Positions </a:t>
            </a:r>
            <a:r>
              <a:rPr lang="en-US" sz="2600" dirty="0">
                <a:solidFill>
                  <a:prstClr val="black"/>
                </a:solidFill>
                <a:cs typeface="Calibri"/>
              </a:rPr>
              <a:t>the </a:t>
            </a:r>
            <a:r>
              <a:rPr lang="en-US" sz="2600" spc="-5" dirty="0">
                <a:solidFill>
                  <a:prstClr val="black"/>
                </a:solidFill>
                <a:cs typeface="Calibri"/>
              </a:rPr>
              <a:t>product by </a:t>
            </a:r>
            <a:r>
              <a:rPr lang="en-US" sz="2600" spc="-575" dirty="0">
                <a:solidFill>
                  <a:prstClr val="black"/>
                </a:solidFill>
                <a:cs typeface="Calibri"/>
              </a:rPr>
              <a:t> </a:t>
            </a:r>
            <a:r>
              <a:rPr lang="en-US" sz="2600" spc="-10" dirty="0">
                <a:solidFill>
                  <a:prstClr val="black"/>
                </a:solidFill>
                <a:cs typeface="Calibri"/>
              </a:rPr>
              <a:t>comparing </a:t>
            </a:r>
            <a:r>
              <a:rPr lang="en-US" sz="2600" dirty="0">
                <a:solidFill>
                  <a:prstClr val="black"/>
                </a:solidFill>
                <a:cs typeface="Calibri"/>
              </a:rPr>
              <a:t>the </a:t>
            </a:r>
            <a:r>
              <a:rPr lang="en-US" sz="2600" spc="-10" dirty="0">
                <a:solidFill>
                  <a:prstClr val="black"/>
                </a:solidFill>
                <a:cs typeface="Calibri"/>
              </a:rPr>
              <a:t>benefit </a:t>
            </a:r>
            <a:r>
              <a:rPr lang="en-US" sz="2600" dirty="0">
                <a:solidFill>
                  <a:prstClr val="black"/>
                </a:solidFill>
                <a:cs typeface="Calibri"/>
              </a:rPr>
              <a:t>it </a:t>
            </a:r>
            <a:r>
              <a:rPr lang="en-US" sz="2600" spc="-25" dirty="0">
                <a:solidFill>
                  <a:prstClr val="black"/>
                </a:solidFill>
                <a:cs typeface="Calibri"/>
              </a:rPr>
              <a:t>offers </a:t>
            </a:r>
            <a:r>
              <a:rPr lang="en-US" sz="2600" spc="-15" dirty="0">
                <a:solidFill>
                  <a:prstClr val="black"/>
                </a:solidFill>
                <a:cs typeface="Calibri"/>
              </a:rPr>
              <a:t>versus </a:t>
            </a:r>
            <a:r>
              <a:rPr lang="en-US" sz="2600" dirty="0">
                <a:solidFill>
                  <a:prstClr val="black"/>
                </a:solidFill>
                <a:cs typeface="Calibri"/>
              </a:rPr>
              <a:t>the </a:t>
            </a:r>
            <a:r>
              <a:rPr lang="en-US" sz="2600" spc="5" dirty="0">
                <a:solidFill>
                  <a:prstClr val="black"/>
                </a:solidFill>
                <a:cs typeface="Calibri"/>
              </a:rPr>
              <a:t> </a:t>
            </a:r>
            <a:r>
              <a:rPr lang="en-US" sz="2600" spc="-5" dirty="0">
                <a:solidFill>
                  <a:prstClr val="black"/>
                </a:solidFill>
                <a:cs typeface="Calibri"/>
              </a:rPr>
              <a:t>competition</a:t>
            </a:r>
            <a:endParaRPr lang="en-US" sz="2600" dirty="0">
              <a:solidFill>
                <a:prstClr val="black"/>
              </a:solidFill>
              <a:cs typeface="Calibri"/>
            </a:endParaRPr>
          </a:p>
        </p:txBody>
      </p:sp>
      <p:pic>
        <p:nvPicPr>
          <p:cNvPr id="7" name="Picture 6">
            <a:extLst>
              <a:ext uri="{FF2B5EF4-FFF2-40B4-BE49-F238E27FC236}">
                <a16:creationId xmlns:a16="http://schemas.microsoft.com/office/drawing/2014/main" id="{5B618720-C1C3-457F-AFDF-0851F9A1B38F}"/>
              </a:ext>
            </a:extLst>
          </p:cNvPr>
          <p:cNvPicPr>
            <a:picLocks noChangeAspect="1"/>
          </p:cNvPicPr>
          <p:nvPr/>
        </p:nvPicPr>
        <p:blipFill>
          <a:blip r:embed="rId3"/>
          <a:stretch>
            <a:fillRect/>
          </a:stretch>
        </p:blipFill>
        <p:spPr>
          <a:xfrm>
            <a:off x="5300435" y="3236355"/>
            <a:ext cx="3162041" cy="3098800"/>
          </a:xfrm>
          <a:prstGeom prst="rect">
            <a:avLst/>
          </a:prstGeom>
        </p:spPr>
      </p:pic>
    </p:spTree>
    <p:extLst>
      <p:ext uri="{BB962C8B-B14F-4D97-AF65-F5344CB8AC3E}">
        <p14:creationId xmlns:p14="http://schemas.microsoft.com/office/powerpoint/2010/main" val="1961926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8239" y="195943"/>
            <a:ext cx="3948132" cy="584775"/>
          </a:xfrm>
          <a:prstGeom prst="rect">
            <a:avLst/>
          </a:prstGeom>
        </p:spPr>
        <p:txBody>
          <a:bodyPr wrap="none">
            <a:spAutoFit/>
          </a:bodyPr>
          <a:lstStyle/>
          <a:p>
            <a:r>
              <a:rPr lang="en-US" sz="3200" b="1" dirty="0">
                <a:solidFill>
                  <a:srgbClr val="00B0F0"/>
                </a:solidFill>
              </a:rPr>
              <a:t>Positioning Strategies </a:t>
            </a:r>
          </a:p>
        </p:txBody>
      </p:sp>
      <p:sp>
        <p:nvSpPr>
          <p:cNvPr id="11" name="object 3">
            <a:extLst>
              <a:ext uri="{FF2B5EF4-FFF2-40B4-BE49-F238E27FC236}">
                <a16:creationId xmlns:a16="http://schemas.microsoft.com/office/drawing/2014/main" id="{22B66DC0-FE62-4C0B-83E1-B3BCA6B20D0A}"/>
              </a:ext>
            </a:extLst>
          </p:cNvPr>
          <p:cNvSpPr txBox="1"/>
          <p:nvPr/>
        </p:nvSpPr>
        <p:spPr>
          <a:xfrm>
            <a:off x="1556743" y="1608752"/>
            <a:ext cx="8143240" cy="2285241"/>
          </a:xfrm>
          <a:prstGeom prst="rect">
            <a:avLst/>
          </a:prstGeom>
        </p:spPr>
        <p:txBody>
          <a:bodyPr vert="horz" wrap="square" lIns="0" tIns="99060" rIns="0" bIns="0" rtlCol="0">
            <a:spAutoFit/>
          </a:bodyPr>
          <a:lstStyle/>
          <a:p>
            <a:pPr marL="355600" indent="-342900">
              <a:lnSpc>
                <a:spcPct val="100000"/>
              </a:lnSpc>
              <a:spcBef>
                <a:spcPts val="780"/>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5" dirty="0">
                <a:latin typeface="Calibri"/>
                <a:cs typeface="Calibri"/>
              </a:rPr>
              <a:t>attributes</a:t>
            </a:r>
            <a:r>
              <a:rPr sz="2800" spc="2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benefits</a:t>
            </a:r>
            <a:endParaRPr sz="2800" dirty="0">
              <a:latin typeface="Calibri"/>
              <a:cs typeface="Calibri"/>
            </a:endParaRPr>
          </a:p>
          <a:p>
            <a:pPr marL="756285" marR="201295" lvl="1" indent="-287020">
              <a:lnSpc>
                <a:spcPct val="100000"/>
              </a:lnSpc>
              <a:spcBef>
                <a:spcPts val="645"/>
              </a:spcBef>
              <a:buFont typeface="Wingdings"/>
              <a:buChar char=""/>
              <a:tabLst>
                <a:tab pos="756285" algn="l"/>
                <a:tab pos="756920" algn="l"/>
              </a:tabLst>
            </a:pPr>
            <a:r>
              <a:rPr sz="2600" spc="-5" dirty="0">
                <a:latin typeface="Calibri"/>
                <a:cs typeface="Calibri"/>
              </a:rPr>
              <a:t>Sets </a:t>
            </a:r>
            <a:r>
              <a:rPr sz="2600" dirty="0">
                <a:latin typeface="Calibri"/>
                <a:cs typeface="Calibri"/>
              </a:rPr>
              <a:t>the </a:t>
            </a:r>
            <a:r>
              <a:rPr sz="2600" spc="-10" dirty="0">
                <a:latin typeface="Calibri"/>
                <a:cs typeface="Calibri"/>
              </a:rPr>
              <a:t>brand </a:t>
            </a:r>
            <a:r>
              <a:rPr sz="2600" dirty="0">
                <a:latin typeface="Calibri"/>
                <a:cs typeface="Calibri"/>
              </a:rPr>
              <a:t>apart </a:t>
            </a:r>
            <a:r>
              <a:rPr sz="2600" spc="-10" dirty="0">
                <a:latin typeface="Calibri"/>
                <a:cs typeface="Calibri"/>
              </a:rPr>
              <a:t>from </a:t>
            </a:r>
            <a:r>
              <a:rPr sz="2600" spc="-15" dirty="0">
                <a:latin typeface="Calibri"/>
                <a:cs typeface="Calibri"/>
              </a:rPr>
              <a:t>competitors </a:t>
            </a:r>
            <a:r>
              <a:rPr sz="2600" dirty="0">
                <a:latin typeface="Calibri"/>
                <a:cs typeface="Calibri"/>
              </a:rPr>
              <a:t>on the </a:t>
            </a:r>
            <a:r>
              <a:rPr sz="2600" spc="-5" dirty="0">
                <a:latin typeface="Calibri"/>
                <a:cs typeface="Calibri"/>
              </a:rPr>
              <a:t>basis of </a:t>
            </a:r>
            <a:r>
              <a:rPr sz="2600" spc="-575" dirty="0">
                <a:latin typeface="Calibri"/>
                <a:cs typeface="Calibri"/>
              </a:rPr>
              <a:t> </a:t>
            </a:r>
            <a:r>
              <a:rPr sz="2600" spc="-5" dirty="0">
                <a:latin typeface="Calibri"/>
                <a:cs typeface="Calibri"/>
              </a:rPr>
              <a:t>specific</a:t>
            </a:r>
            <a:r>
              <a:rPr sz="2600" spc="-35" dirty="0">
                <a:latin typeface="Calibri"/>
                <a:cs typeface="Calibri"/>
              </a:rPr>
              <a:t> </a:t>
            </a:r>
            <a:r>
              <a:rPr sz="2600" spc="-5" dirty="0">
                <a:latin typeface="Calibri"/>
                <a:cs typeface="Calibri"/>
              </a:rPr>
              <a:t>characteristics</a:t>
            </a:r>
            <a:r>
              <a:rPr sz="2600" spc="-40" dirty="0">
                <a:latin typeface="Calibri"/>
                <a:cs typeface="Calibri"/>
              </a:rPr>
              <a:t> </a:t>
            </a:r>
            <a:r>
              <a:rPr sz="2600" spc="-5" dirty="0">
                <a:latin typeface="Calibri"/>
                <a:cs typeface="Calibri"/>
              </a:rPr>
              <a:t>or </a:t>
            </a:r>
            <a:r>
              <a:rPr sz="2600" spc="-10" dirty="0">
                <a:latin typeface="Calibri"/>
                <a:cs typeface="Calibri"/>
              </a:rPr>
              <a:t>benefits</a:t>
            </a:r>
            <a:r>
              <a:rPr sz="2600" spc="-35" dirty="0">
                <a:latin typeface="Calibri"/>
                <a:cs typeface="Calibri"/>
              </a:rPr>
              <a:t> </a:t>
            </a:r>
            <a:r>
              <a:rPr sz="2600" spc="-20" dirty="0">
                <a:latin typeface="Calibri"/>
                <a:cs typeface="Calibri"/>
              </a:rPr>
              <a:t>offered</a:t>
            </a:r>
            <a:endParaRPr sz="2600" dirty="0">
              <a:latin typeface="Calibri"/>
              <a:cs typeface="Calibri"/>
            </a:endParaRPr>
          </a:p>
          <a:p>
            <a:pPr marL="756285" marR="5080" lvl="1" indent="-287020">
              <a:lnSpc>
                <a:spcPct val="100000"/>
              </a:lnSpc>
              <a:spcBef>
                <a:spcPts val="625"/>
              </a:spcBef>
              <a:buFont typeface="Wingdings"/>
              <a:buChar char=""/>
              <a:tabLst>
                <a:tab pos="756285" algn="l"/>
                <a:tab pos="756920" algn="l"/>
              </a:tabLst>
            </a:pPr>
            <a:r>
              <a:rPr sz="2600" b="1" spc="-5" dirty="0">
                <a:latin typeface="Calibri"/>
                <a:cs typeface="Calibri"/>
              </a:rPr>
              <a:t>Salient</a:t>
            </a:r>
            <a:r>
              <a:rPr sz="2600" b="1" dirty="0">
                <a:latin typeface="Calibri"/>
                <a:cs typeface="Calibri"/>
              </a:rPr>
              <a:t> </a:t>
            </a:r>
            <a:r>
              <a:rPr sz="2600" b="1" spc="-15" dirty="0">
                <a:latin typeface="Calibri"/>
                <a:cs typeface="Calibri"/>
              </a:rPr>
              <a:t>attributes</a:t>
            </a:r>
            <a:r>
              <a:rPr sz="2600" spc="-15" dirty="0">
                <a:latin typeface="Calibri"/>
                <a:cs typeface="Calibri"/>
              </a:rPr>
              <a:t>:</a:t>
            </a:r>
            <a:r>
              <a:rPr sz="2600" spc="20" dirty="0">
                <a:latin typeface="Calibri"/>
                <a:cs typeface="Calibri"/>
              </a:rPr>
              <a:t> </a:t>
            </a:r>
            <a:r>
              <a:rPr sz="2600" spc="-5" dirty="0">
                <a:latin typeface="Calibri"/>
                <a:cs typeface="Calibri"/>
              </a:rPr>
              <a:t>Important</a:t>
            </a:r>
            <a:r>
              <a:rPr sz="2600" dirty="0">
                <a:latin typeface="Calibri"/>
                <a:cs typeface="Calibri"/>
              </a:rPr>
              <a:t> </a:t>
            </a:r>
            <a:r>
              <a:rPr sz="2600" spc="-10" dirty="0">
                <a:latin typeface="Calibri"/>
                <a:cs typeface="Calibri"/>
              </a:rPr>
              <a:t>to</a:t>
            </a:r>
            <a:r>
              <a:rPr sz="2600" spc="-5" dirty="0">
                <a:latin typeface="Calibri"/>
                <a:cs typeface="Calibri"/>
              </a:rPr>
              <a:t> </a:t>
            </a:r>
            <a:r>
              <a:rPr sz="2600" spc="-15" dirty="0">
                <a:latin typeface="Calibri"/>
                <a:cs typeface="Calibri"/>
              </a:rPr>
              <a:t>consumers</a:t>
            </a:r>
            <a:r>
              <a:rPr sz="2600" spc="-25" dirty="0">
                <a:latin typeface="Calibri"/>
                <a:cs typeface="Calibri"/>
              </a:rPr>
              <a:t> </a:t>
            </a:r>
            <a:r>
              <a:rPr sz="2600" dirty="0">
                <a:latin typeface="Calibri"/>
                <a:cs typeface="Calibri"/>
              </a:rPr>
              <a:t>and</a:t>
            </a:r>
            <a:r>
              <a:rPr sz="2600" spc="-10" dirty="0">
                <a:latin typeface="Calibri"/>
                <a:cs typeface="Calibri"/>
              </a:rPr>
              <a:t> are </a:t>
            </a:r>
            <a:r>
              <a:rPr sz="2600" dirty="0">
                <a:latin typeface="Calibri"/>
                <a:cs typeface="Calibri"/>
              </a:rPr>
              <a:t>the </a:t>
            </a:r>
            <a:r>
              <a:rPr sz="2600" spc="-570" dirty="0">
                <a:latin typeface="Calibri"/>
                <a:cs typeface="Calibri"/>
              </a:rPr>
              <a:t> </a:t>
            </a:r>
            <a:r>
              <a:rPr sz="2600" spc="-5" dirty="0">
                <a:latin typeface="Calibri"/>
                <a:cs typeface="Calibri"/>
              </a:rPr>
              <a:t>basis</a:t>
            </a:r>
            <a:r>
              <a:rPr sz="2600" spc="-30" dirty="0">
                <a:latin typeface="Calibri"/>
                <a:cs typeface="Calibri"/>
              </a:rPr>
              <a:t> </a:t>
            </a:r>
            <a:r>
              <a:rPr sz="2600" spc="-25" dirty="0">
                <a:latin typeface="Calibri"/>
                <a:cs typeface="Calibri"/>
              </a:rPr>
              <a:t>for</a:t>
            </a:r>
            <a:r>
              <a:rPr sz="2600" spc="-5" dirty="0">
                <a:latin typeface="Calibri"/>
                <a:cs typeface="Calibri"/>
              </a:rPr>
              <a:t> </a:t>
            </a:r>
            <a:r>
              <a:rPr sz="2600" dirty="0">
                <a:latin typeface="Calibri"/>
                <a:cs typeface="Calibri"/>
              </a:rPr>
              <a:t>making a </a:t>
            </a:r>
            <a:r>
              <a:rPr sz="2600" spc="-5" dirty="0">
                <a:latin typeface="Calibri"/>
                <a:cs typeface="Calibri"/>
              </a:rPr>
              <a:t>purchase</a:t>
            </a:r>
            <a:r>
              <a:rPr sz="2600" spc="-35" dirty="0">
                <a:latin typeface="Calibri"/>
                <a:cs typeface="Calibri"/>
              </a:rPr>
              <a:t> </a:t>
            </a:r>
            <a:r>
              <a:rPr sz="2600" spc="-5" dirty="0">
                <a:latin typeface="Calibri"/>
                <a:cs typeface="Calibri"/>
              </a:rPr>
              <a:t>decision</a:t>
            </a:r>
            <a:endParaRPr sz="2600" dirty="0">
              <a:latin typeface="Calibri"/>
              <a:cs typeface="Calibri"/>
            </a:endParaRPr>
          </a:p>
        </p:txBody>
      </p:sp>
      <p:pic>
        <p:nvPicPr>
          <p:cNvPr id="3" name="Picture 2">
            <a:extLst>
              <a:ext uri="{FF2B5EF4-FFF2-40B4-BE49-F238E27FC236}">
                <a16:creationId xmlns:a16="http://schemas.microsoft.com/office/drawing/2014/main" id="{06368679-134B-428A-B1F3-21B91F0513AF}"/>
              </a:ext>
            </a:extLst>
          </p:cNvPr>
          <p:cNvPicPr>
            <a:picLocks noChangeAspect="1"/>
          </p:cNvPicPr>
          <p:nvPr/>
        </p:nvPicPr>
        <p:blipFill>
          <a:blip r:embed="rId2"/>
          <a:stretch>
            <a:fillRect/>
          </a:stretch>
        </p:blipFill>
        <p:spPr>
          <a:xfrm>
            <a:off x="8050352" y="3464272"/>
            <a:ext cx="2258419" cy="3011224"/>
          </a:xfrm>
          <a:prstGeom prst="rect">
            <a:avLst/>
          </a:prstGeom>
        </p:spPr>
      </p:pic>
    </p:spTree>
    <p:extLst>
      <p:ext uri="{BB962C8B-B14F-4D97-AF65-F5344CB8AC3E}">
        <p14:creationId xmlns:p14="http://schemas.microsoft.com/office/powerpoint/2010/main" val="2150992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45860" y="6248732"/>
            <a:ext cx="1879649" cy="513094"/>
          </a:xfrm>
          <a:prstGeom prst="rect">
            <a:avLst/>
          </a:prstGeom>
        </p:spPr>
      </p:pic>
      <p:pic>
        <p:nvPicPr>
          <p:cNvPr id="12" name="Picture 2" descr="McDonald's CEO: 'Our brand is in the strongest position it's been in years'">
            <a:extLst>
              <a:ext uri="{FF2B5EF4-FFF2-40B4-BE49-F238E27FC236}">
                <a16:creationId xmlns:a16="http://schemas.microsoft.com/office/drawing/2014/main" id="{99BDF1FE-32E7-4970-B0E9-2BF2C704DF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78612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1BA1B672-BCDD-4DA3-A132-6A4C4B3D81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61235" y="-181610"/>
            <a:ext cx="4318000" cy="4051300"/>
          </a:xfrm>
          <a:prstGeom prst="rect">
            <a:avLst/>
          </a:prstGeom>
        </p:spPr>
      </p:pic>
      <p:pic>
        <p:nvPicPr>
          <p:cNvPr id="14" name="Online Media 2" title="McDonald&amp;#39;s Audio Logo">
            <a:hlinkClick r:id="" action="ppaction://media"/>
            <a:extLst>
              <a:ext uri="{FF2B5EF4-FFF2-40B4-BE49-F238E27FC236}">
                <a16:creationId xmlns:a16="http://schemas.microsoft.com/office/drawing/2014/main" id="{FDD58079-188E-41DE-9BE3-73A24BC006E2}"/>
              </a:ext>
            </a:extLst>
          </p:cNvPr>
          <p:cNvPicPr>
            <a:picLocks noRot="1" noChangeAspect="1"/>
          </p:cNvPicPr>
          <p:nvPr>
            <a:videoFile r:link="rId1"/>
          </p:nvPr>
        </p:nvPicPr>
        <p:blipFill>
          <a:blip r:embed="rId7"/>
          <a:stretch>
            <a:fillRect/>
          </a:stretch>
        </p:blipFill>
        <p:spPr>
          <a:xfrm>
            <a:off x="7861235" y="3965864"/>
            <a:ext cx="4318000" cy="2892136"/>
          </a:xfrm>
          <a:prstGeom prst="rect">
            <a:avLst/>
          </a:prstGeom>
        </p:spPr>
      </p:pic>
    </p:spTree>
    <p:extLst>
      <p:ext uri="{BB962C8B-B14F-4D97-AF65-F5344CB8AC3E}">
        <p14:creationId xmlns:p14="http://schemas.microsoft.com/office/powerpoint/2010/main" val="2458648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127058" y="122443"/>
            <a:ext cx="7181499" cy="584775"/>
          </a:xfrm>
          <a:prstGeom prst="rect">
            <a:avLst/>
          </a:prstGeom>
          <a:noFill/>
        </p:spPr>
        <p:txBody>
          <a:bodyPr wrap="squar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Market Positioning</a:t>
            </a:r>
          </a:p>
        </p:txBody>
      </p:sp>
      <p:pic>
        <p:nvPicPr>
          <p:cNvPr id="7" name="Picture 6">
            <a:extLst>
              <a:ext uri="{FF2B5EF4-FFF2-40B4-BE49-F238E27FC236}">
                <a16:creationId xmlns:a16="http://schemas.microsoft.com/office/drawing/2014/main" id="{95CCBA15-367B-4D84-AD3A-F5BB77DBF4DE}"/>
              </a:ext>
            </a:extLst>
          </p:cNvPr>
          <p:cNvPicPr>
            <a:picLocks noChangeAspect="1"/>
          </p:cNvPicPr>
          <p:nvPr/>
        </p:nvPicPr>
        <p:blipFill>
          <a:blip r:embed="rId3"/>
          <a:stretch>
            <a:fillRect/>
          </a:stretch>
        </p:blipFill>
        <p:spPr>
          <a:xfrm>
            <a:off x="8368387" y="4185383"/>
            <a:ext cx="2909213" cy="2168083"/>
          </a:xfrm>
          <a:prstGeom prst="rect">
            <a:avLst/>
          </a:prstGeom>
        </p:spPr>
      </p:pic>
      <p:pic>
        <p:nvPicPr>
          <p:cNvPr id="8" name="Picture 7">
            <a:extLst>
              <a:ext uri="{FF2B5EF4-FFF2-40B4-BE49-F238E27FC236}">
                <a16:creationId xmlns:a16="http://schemas.microsoft.com/office/drawing/2014/main" id="{60648216-A950-4A5E-A0B1-7DAB82E95F53}"/>
              </a:ext>
            </a:extLst>
          </p:cNvPr>
          <p:cNvPicPr>
            <a:picLocks noChangeAspect="1"/>
          </p:cNvPicPr>
          <p:nvPr/>
        </p:nvPicPr>
        <p:blipFill>
          <a:blip r:embed="rId4"/>
          <a:stretch>
            <a:fillRect/>
          </a:stretch>
        </p:blipFill>
        <p:spPr>
          <a:xfrm>
            <a:off x="8734004" y="1073804"/>
            <a:ext cx="3284030" cy="2847546"/>
          </a:xfrm>
          <a:prstGeom prst="rect">
            <a:avLst/>
          </a:prstGeom>
        </p:spPr>
      </p:pic>
      <p:pic>
        <p:nvPicPr>
          <p:cNvPr id="9" name="Picture 8">
            <a:extLst>
              <a:ext uri="{FF2B5EF4-FFF2-40B4-BE49-F238E27FC236}">
                <a16:creationId xmlns:a16="http://schemas.microsoft.com/office/drawing/2014/main" id="{991434CB-2E5F-4B0C-A39A-59BE4DF10A2F}"/>
              </a:ext>
            </a:extLst>
          </p:cNvPr>
          <p:cNvPicPr>
            <a:picLocks noChangeAspect="1"/>
          </p:cNvPicPr>
          <p:nvPr/>
        </p:nvPicPr>
        <p:blipFill>
          <a:blip r:embed="rId5"/>
          <a:stretch>
            <a:fillRect/>
          </a:stretch>
        </p:blipFill>
        <p:spPr>
          <a:xfrm>
            <a:off x="5271697" y="2023285"/>
            <a:ext cx="2761727" cy="1739418"/>
          </a:xfrm>
          <a:prstGeom prst="rect">
            <a:avLst/>
          </a:prstGeom>
        </p:spPr>
      </p:pic>
      <p:pic>
        <p:nvPicPr>
          <p:cNvPr id="11" name="Picture 10">
            <a:extLst>
              <a:ext uri="{FF2B5EF4-FFF2-40B4-BE49-F238E27FC236}">
                <a16:creationId xmlns:a16="http://schemas.microsoft.com/office/drawing/2014/main" id="{C1F5844B-2068-4E7D-93D4-C620623127FE}"/>
              </a:ext>
            </a:extLst>
          </p:cNvPr>
          <p:cNvPicPr>
            <a:picLocks noChangeAspect="1"/>
          </p:cNvPicPr>
          <p:nvPr/>
        </p:nvPicPr>
        <p:blipFill rotWithShape="1">
          <a:blip r:embed="rId6"/>
          <a:srcRect t="5539" b="9942"/>
          <a:stretch/>
        </p:blipFill>
        <p:spPr>
          <a:xfrm>
            <a:off x="367864" y="971251"/>
            <a:ext cx="4679906" cy="5546071"/>
          </a:xfrm>
          <a:prstGeom prst="rect">
            <a:avLst/>
          </a:prstGeom>
        </p:spPr>
      </p:pic>
    </p:spTree>
    <p:extLst>
      <p:ext uri="{BB962C8B-B14F-4D97-AF65-F5344CB8AC3E}">
        <p14:creationId xmlns:p14="http://schemas.microsoft.com/office/powerpoint/2010/main" val="81671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62410" y="126497"/>
            <a:ext cx="3478325" cy="523220"/>
          </a:xfrm>
          <a:prstGeom prst="rect">
            <a:avLst/>
          </a:prstGeom>
        </p:spPr>
        <p:txBody>
          <a:bodyPr wrap="none">
            <a:spAutoFit/>
          </a:bodyPr>
          <a:lstStyle/>
          <a:p>
            <a:r>
              <a:rPr lang="en-US" sz="2800" b="1" dirty="0">
                <a:solidFill>
                  <a:srgbClr val="00B0F0"/>
                </a:solidFill>
              </a:rPr>
              <a:t>Positioning Strategies </a:t>
            </a:r>
          </a:p>
        </p:txBody>
      </p:sp>
      <p:sp>
        <p:nvSpPr>
          <p:cNvPr id="11" name="object 3">
            <a:extLst>
              <a:ext uri="{FF2B5EF4-FFF2-40B4-BE49-F238E27FC236}">
                <a16:creationId xmlns:a16="http://schemas.microsoft.com/office/drawing/2014/main" id="{22B66DC0-FE62-4C0B-83E1-B3BCA6B20D0A}"/>
              </a:ext>
            </a:extLst>
          </p:cNvPr>
          <p:cNvSpPr txBox="1"/>
          <p:nvPr/>
        </p:nvSpPr>
        <p:spPr>
          <a:xfrm>
            <a:off x="1035799" y="1551010"/>
            <a:ext cx="8143240" cy="3426836"/>
          </a:xfrm>
          <a:prstGeom prst="rect">
            <a:avLst/>
          </a:prstGeom>
        </p:spPr>
        <p:txBody>
          <a:bodyPr vert="horz" wrap="square" lIns="0" tIns="99060" rIns="0" bIns="0" rtlCol="0">
            <a:spAutoFit/>
          </a:bodyPr>
          <a:lstStyle/>
          <a:p>
            <a:pPr marL="355600" indent="-342900">
              <a:lnSpc>
                <a:spcPct val="100000"/>
              </a:lnSpc>
              <a:spcBef>
                <a:spcPts val="655"/>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0" dirty="0">
                <a:latin typeface="Calibri"/>
                <a:cs typeface="Calibri"/>
              </a:rPr>
              <a:t>price/quality</a:t>
            </a:r>
            <a:endParaRPr sz="2800" dirty="0">
              <a:latin typeface="Calibri"/>
              <a:cs typeface="Calibri"/>
            </a:endParaRPr>
          </a:p>
          <a:p>
            <a:pPr marL="768350" marR="2726690" lvl="1" indent="-299085">
              <a:lnSpc>
                <a:spcPct val="120100"/>
              </a:lnSpc>
              <a:spcBef>
                <a:spcPts val="15"/>
              </a:spcBef>
              <a:buFont typeface="Wingdings"/>
              <a:buChar char=""/>
              <a:tabLst>
                <a:tab pos="756285" algn="l"/>
                <a:tab pos="756920" algn="l"/>
              </a:tabLst>
            </a:pPr>
            <a:r>
              <a:rPr sz="2600" spc="-5" dirty="0">
                <a:latin typeface="Calibri"/>
                <a:cs typeface="Calibri"/>
              </a:rPr>
              <a:t>Done where </a:t>
            </a:r>
            <a:r>
              <a:rPr sz="2600" spc="-15" dirty="0">
                <a:latin typeface="Calibri"/>
                <a:cs typeface="Calibri"/>
              </a:rPr>
              <a:t>cost </a:t>
            </a:r>
            <a:r>
              <a:rPr sz="2600" spc="-10" dirty="0">
                <a:latin typeface="Calibri"/>
                <a:cs typeface="Calibri"/>
              </a:rPr>
              <a:t>comes </a:t>
            </a:r>
            <a:r>
              <a:rPr sz="2600" spc="-5" dirty="0">
                <a:latin typeface="Calibri"/>
                <a:cs typeface="Calibri"/>
              </a:rPr>
              <a:t>secondary </a:t>
            </a:r>
            <a:r>
              <a:rPr sz="2600" spc="-575" dirty="0">
                <a:latin typeface="Calibri"/>
                <a:cs typeface="Calibri"/>
              </a:rPr>
              <a:t> </a:t>
            </a:r>
            <a:r>
              <a:rPr sz="2600" spc="-15" dirty="0">
                <a:latin typeface="Calibri"/>
                <a:cs typeface="Calibri"/>
              </a:rPr>
              <a:t>to</a:t>
            </a:r>
            <a:r>
              <a:rPr sz="2600" spc="-10" dirty="0">
                <a:latin typeface="Calibri"/>
                <a:cs typeface="Calibri"/>
              </a:rPr>
              <a:t> </a:t>
            </a:r>
            <a:r>
              <a:rPr sz="2600" spc="-5" dirty="0">
                <a:latin typeface="Calibri"/>
                <a:cs typeface="Calibri"/>
              </a:rPr>
              <a:t>quality</a:t>
            </a:r>
            <a:endParaRPr lang="en-US" sz="2600" spc="-5" dirty="0">
              <a:latin typeface="Calibri"/>
              <a:cs typeface="Calibri"/>
            </a:endParaRPr>
          </a:p>
          <a:p>
            <a:pPr marL="355600" lvl="0" indent="-342900">
              <a:spcBef>
                <a:spcPts val="790"/>
              </a:spcBef>
              <a:buClr>
                <a:srgbClr val="1D4246"/>
              </a:buClr>
              <a:buFont typeface="Wingdings"/>
              <a:buChar char=""/>
              <a:tabLst>
                <a:tab pos="354965" algn="l"/>
                <a:tab pos="355600" algn="l"/>
              </a:tabLst>
            </a:pPr>
            <a:r>
              <a:rPr lang="en-US" sz="2800" spc="-15" dirty="0">
                <a:solidFill>
                  <a:prstClr val="black"/>
                </a:solidFill>
                <a:cs typeface="Calibri"/>
              </a:rPr>
              <a:t>Positioning</a:t>
            </a:r>
            <a:r>
              <a:rPr lang="en-US" sz="2800" spc="45" dirty="0">
                <a:solidFill>
                  <a:prstClr val="black"/>
                </a:solidFill>
                <a:cs typeface="Calibri"/>
              </a:rPr>
              <a:t> </a:t>
            </a:r>
            <a:r>
              <a:rPr lang="en-US" sz="2800" spc="-15" dirty="0">
                <a:solidFill>
                  <a:prstClr val="black"/>
                </a:solidFill>
                <a:cs typeface="Calibri"/>
              </a:rPr>
              <a:t>by</a:t>
            </a:r>
            <a:r>
              <a:rPr lang="en-US" sz="2800" dirty="0">
                <a:solidFill>
                  <a:prstClr val="black"/>
                </a:solidFill>
                <a:cs typeface="Calibri"/>
              </a:rPr>
              <a:t> </a:t>
            </a:r>
            <a:r>
              <a:rPr lang="en-US" sz="2800" spc="-5" dirty="0">
                <a:solidFill>
                  <a:prstClr val="black"/>
                </a:solidFill>
                <a:cs typeface="Calibri"/>
              </a:rPr>
              <a:t>use</a:t>
            </a:r>
            <a:r>
              <a:rPr lang="en-US" sz="2800" dirty="0">
                <a:solidFill>
                  <a:prstClr val="black"/>
                </a:solidFill>
                <a:cs typeface="Calibri"/>
              </a:rPr>
              <a:t> </a:t>
            </a:r>
            <a:r>
              <a:rPr lang="en-US" sz="2800" spc="-5" dirty="0">
                <a:solidFill>
                  <a:prstClr val="black"/>
                </a:solidFill>
                <a:cs typeface="Calibri"/>
              </a:rPr>
              <a:t>or </a:t>
            </a:r>
            <a:r>
              <a:rPr lang="en-US" sz="2800" spc="-10" dirty="0">
                <a:solidFill>
                  <a:prstClr val="black"/>
                </a:solidFill>
                <a:cs typeface="Calibri"/>
              </a:rPr>
              <a:t>application</a:t>
            </a:r>
            <a:endParaRPr lang="en-US" sz="2800" dirty="0">
              <a:solidFill>
                <a:prstClr val="black"/>
              </a:solidFill>
              <a:cs typeface="Calibri"/>
            </a:endParaRPr>
          </a:p>
          <a:p>
            <a:pPr marL="756285" marR="5080" lvl="1" indent="-287020">
              <a:spcBef>
                <a:spcPts val="645"/>
              </a:spcBef>
              <a:buClr>
                <a:srgbClr val="1D4246"/>
              </a:buClr>
              <a:buFont typeface="Wingdings"/>
              <a:buChar char=""/>
              <a:tabLst>
                <a:tab pos="756285" algn="l"/>
                <a:tab pos="756920" algn="l"/>
              </a:tabLst>
            </a:pPr>
            <a:r>
              <a:rPr lang="en-US" sz="2600" dirty="0">
                <a:solidFill>
                  <a:prstClr val="black"/>
                </a:solidFill>
                <a:cs typeface="Calibri"/>
              </a:rPr>
              <a:t>Used </a:t>
            </a:r>
            <a:r>
              <a:rPr lang="en-US" sz="2600" spc="-15" dirty="0">
                <a:solidFill>
                  <a:prstClr val="black"/>
                </a:solidFill>
                <a:cs typeface="Calibri"/>
              </a:rPr>
              <a:t>to </a:t>
            </a:r>
            <a:r>
              <a:rPr lang="en-US" sz="2600" spc="-10" dirty="0">
                <a:solidFill>
                  <a:prstClr val="black"/>
                </a:solidFill>
                <a:cs typeface="Calibri"/>
              </a:rPr>
              <a:t>enter </a:t>
            </a:r>
            <a:r>
              <a:rPr lang="en-US" sz="2600" dirty="0">
                <a:solidFill>
                  <a:prstClr val="black"/>
                </a:solidFill>
                <a:cs typeface="Calibri"/>
              </a:rPr>
              <a:t>a </a:t>
            </a:r>
            <a:r>
              <a:rPr lang="en-US" sz="2600" spc="-15" dirty="0">
                <a:solidFill>
                  <a:prstClr val="black"/>
                </a:solidFill>
                <a:cs typeface="Calibri"/>
              </a:rPr>
              <a:t>market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basis </a:t>
            </a:r>
          </a:p>
          <a:p>
            <a:pPr marL="469265" marR="5080" lvl="1">
              <a:spcBef>
                <a:spcPts val="645"/>
              </a:spcBef>
              <a:buClr>
                <a:srgbClr val="1D4246"/>
              </a:buClr>
              <a:tabLst>
                <a:tab pos="756285" algn="l"/>
                <a:tab pos="756920" algn="l"/>
              </a:tabLst>
            </a:pPr>
            <a:r>
              <a:rPr lang="en-US" sz="2600" spc="-5" dirty="0">
                <a:solidFill>
                  <a:prstClr val="black"/>
                </a:solidFill>
                <a:cs typeface="Calibri"/>
              </a:rPr>
              <a:t>  of </a:t>
            </a:r>
            <a:r>
              <a:rPr lang="en-US" sz="2600" dirty="0">
                <a:solidFill>
                  <a:prstClr val="black"/>
                </a:solidFill>
                <a:cs typeface="Calibri"/>
              </a:rPr>
              <a:t>a </a:t>
            </a:r>
            <a:r>
              <a:rPr lang="en-US" sz="2600" spc="-5" dirty="0">
                <a:solidFill>
                  <a:prstClr val="black"/>
                </a:solidFill>
                <a:cs typeface="Calibri"/>
              </a:rPr>
              <a:t>particular use </a:t>
            </a:r>
            <a:r>
              <a:rPr lang="en-US" sz="2600" spc="-575" dirty="0">
                <a:solidFill>
                  <a:prstClr val="black"/>
                </a:solidFill>
                <a:cs typeface="Calibri"/>
              </a:rPr>
              <a:t> </a:t>
            </a:r>
            <a:r>
              <a:rPr lang="en-US" sz="2600" spc="-5" dirty="0">
                <a:solidFill>
                  <a:prstClr val="black"/>
                </a:solidFill>
                <a:cs typeface="Calibri"/>
              </a:rPr>
              <a:t>or</a:t>
            </a:r>
            <a:r>
              <a:rPr lang="en-US" sz="2600" dirty="0">
                <a:solidFill>
                  <a:prstClr val="black"/>
                </a:solidFill>
                <a:cs typeface="Calibri"/>
              </a:rPr>
              <a:t> </a:t>
            </a:r>
            <a:r>
              <a:rPr lang="en-US" sz="2600" spc="-5" dirty="0">
                <a:solidFill>
                  <a:prstClr val="black"/>
                </a:solidFill>
                <a:cs typeface="Calibri"/>
              </a:rPr>
              <a:t>application</a:t>
            </a:r>
            <a:endParaRPr lang="en-US" sz="2600" dirty="0">
              <a:solidFill>
                <a:prstClr val="black"/>
              </a:solidFill>
              <a:cs typeface="Calibri"/>
            </a:endParaRPr>
          </a:p>
          <a:p>
            <a:pPr marL="768350" marR="2726690" lvl="1" indent="-299085">
              <a:lnSpc>
                <a:spcPct val="120100"/>
              </a:lnSpc>
              <a:spcBef>
                <a:spcPts val="15"/>
              </a:spcBef>
              <a:buFont typeface="Wingdings"/>
              <a:buChar char=""/>
              <a:tabLst>
                <a:tab pos="756285" algn="l"/>
                <a:tab pos="756920" algn="l"/>
              </a:tabLst>
            </a:pPr>
            <a:endParaRPr sz="2600" dirty="0">
              <a:latin typeface="Calibri"/>
              <a:cs typeface="Calibri"/>
            </a:endParaRPr>
          </a:p>
        </p:txBody>
      </p:sp>
      <p:pic>
        <p:nvPicPr>
          <p:cNvPr id="4" name="Picture 3">
            <a:extLst>
              <a:ext uri="{FF2B5EF4-FFF2-40B4-BE49-F238E27FC236}">
                <a16:creationId xmlns:a16="http://schemas.microsoft.com/office/drawing/2014/main" id="{415CFF51-FADE-4A27-8EC9-7197C1CE8403}"/>
              </a:ext>
            </a:extLst>
          </p:cNvPr>
          <p:cNvPicPr>
            <a:picLocks noChangeAspect="1"/>
          </p:cNvPicPr>
          <p:nvPr/>
        </p:nvPicPr>
        <p:blipFill>
          <a:blip r:embed="rId2"/>
          <a:stretch>
            <a:fillRect/>
          </a:stretch>
        </p:blipFill>
        <p:spPr>
          <a:xfrm>
            <a:off x="1035799" y="4610934"/>
            <a:ext cx="2126611" cy="2120569"/>
          </a:xfrm>
          <a:prstGeom prst="rect">
            <a:avLst/>
          </a:prstGeom>
        </p:spPr>
      </p:pic>
      <p:pic>
        <p:nvPicPr>
          <p:cNvPr id="6" name="Picture 5">
            <a:extLst>
              <a:ext uri="{FF2B5EF4-FFF2-40B4-BE49-F238E27FC236}">
                <a16:creationId xmlns:a16="http://schemas.microsoft.com/office/drawing/2014/main" id="{89C740BA-03FC-48DD-BDFA-4700812C87E8}"/>
              </a:ext>
            </a:extLst>
          </p:cNvPr>
          <p:cNvPicPr>
            <a:picLocks noChangeAspect="1"/>
          </p:cNvPicPr>
          <p:nvPr/>
        </p:nvPicPr>
        <p:blipFill rotWithShape="1">
          <a:blip r:embed="rId3"/>
          <a:srcRect l="12842" t="13562" r="13832" b="9080"/>
          <a:stretch/>
        </p:blipFill>
        <p:spPr>
          <a:xfrm>
            <a:off x="5410648" y="4481185"/>
            <a:ext cx="2126611" cy="2249909"/>
          </a:xfrm>
          <a:prstGeom prst="rect">
            <a:avLst/>
          </a:prstGeom>
        </p:spPr>
      </p:pic>
      <p:pic>
        <p:nvPicPr>
          <p:cNvPr id="13" name="Picture 12">
            <a:extLst>
              <a:ext uri="{FF2B5EF4-FFF2-40B4-BE49-F238E27FC236}">
                <a16:creationId xmlns:a16="http://schemas.microsoft.com/office/drawing/2014/main" id="{FBF96E90-5F69-4844-B37A-B2DD229A5956}"/>
              </a:ext>
            </a:extLst>
          </p:cNvPr>
          <p:cNvPicPr>
            <a:picLocks noChangeAspect="1"/>
          </p:cNvPicPr>
          <p:nvPr/>
        </p:nvPicPr>
        <p:blipFill>
          <a:blip r:embed="rId4"/>
          <a:stretch>
            <a:fillRect/>
          </a:stretch>
        </p:blipFill>
        <p:spPr>
          <a:xfrm>
            <a:off x="7692359" y="1719943"/>
            <a:ext cx="3972883" cy="4510003"/>
          </a:xfrm>
          <a:prstGeom prst="rect">
            <a:avLst/>
          </a:prstGeom>
        </p:spPr>
      </p:pic>
    </p:spTree>
    <p:extLst>
      <p:ext uri="{BB962C8B-B14F-4D97-AF65-F5344CB8AC3E}">
        <p14:creationId xmlns:p14="http://schemas.microsoft.com/office/powerpoint/2010/main" val="1883355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79354" y="128842"/>
            <a:ext cx="3948132" cy="584775"/>
          </a:xfrm>
          <a:prstGeom prst="rect">
            <a:avLst/>
          </a:prstGeom>
        </p:spPr>
        <p:txBody>
          <a:bodyPr wrap="none">
            <a:spAutoFit/>
          </a:bodyPr>
          <a:lstStyle/>
          <a:p>
            <a:r>
              <a:rPr lang="en-US" sz="3200" b="1" dirty="0">
                <a:solidFill>
                  <a:srgbClr val="00B0F0"/>
                </a:solidFill>
              </a:rPr>
              <a:t>Positioning Strategies </a:t>
            </a:r>
          </a:p>
        </p:txBody>
      </p:sp>
      <p:pic>
        <p:nvPicPr>
          <p:cNvPr id="5" name="Picture 4">
            <a:extLst>
              <a:ext uri="{FF2B5EF4-FFF2-40B4-BE49-F238E27FC236}">
                <a16:creationId xmlns:a16="http://schemas.microsoft.com/office/drawing/2014/main" id="{F9B396D2-6807-4CFC-94CE-30359458C9C7}"/>
              </a:ext>
            </a:extLst>
          </p:cNvPr>
          <p:cNvPicPr>
            <a:picLocks noChangeAspect="1"/>
          </p:cNvPicPr>
          <p:nvPr/>
        </p:nvPicPr>
        <p:blipFill>
          <a:blip r:embed="rId2"/>
          <a:stretch>
            <a:fillRect/>
          </a:stretch>
        </p:blipFill>
        <p:spPr>
          <a:xfrm>
            <a:off x="6585122" y="4623820"/>
            <a:ext cx="1891308" cy="1891308"/>
          </a:xfrm>
          <a:prstGeom prst="rect">
            <a:avLst/>
          </a:prstGeom>
        </p:spPr>
      </p:pic>
      <p:pic>
        <p:nvPicPr>
          <p:cNvPr id="6" name="Picture 5">
            <a:extLst>
              <a:ext uri="{FF2B5EF4-FFF2-40B4-BE49-F238E27FC236}">
                <a16:creationId xmlns:a16="http://schemas.microsoft.com/office/drawing/2014/main" id="{DAEA9ACD-FC95-4F77-8860-74255513F022}"/>
              </a:ext>
            </a:extLst>
          </p:cNvPr>
          <p:cNvPicPr>
            <a:picLocks noChangeAspect="1"/>
          </p:cNvPicPr>
          <p:nvPr/>
        </p:nvPicPr>
        <p:blipFill>
          <a:blip r:embed="rId3"/>
          <a:srcRect t="11365"/>
          <a:stretch/>
        </p:blipFill>
        <p:spPr>
          <a:xfrm>
            <a:off x="6096000" y="1384861"/>
            <a:ext cx="2984923" cy="2986231"/>
          </a:xfrm>
          <a:prstGeom prst="rect">
            <a:avLst/>
          </a:prstGeom>
        </p:spPr>
      </p:pic>
      <p:pic>
        <p:nvPicPr>
          <p:cNvPr id="7" name="Picture 6">
            <a:extLst>
              <a:ext uri="{FF2B5EF4-FFF2-40B4-BE49-F238E27FC236}">
                <a16:creationId xmlns:a16="http://schemas.microsoft.com/office/drawing/2014/main" id="{19BA2CDA-6B32-40F6-9A64-C92B911813DB}"/>
              </a:ext>
            </a:extLst>
          </p:cNvPr>
          <p:cNvPicPr>
            <a:picLocks noChangeAspect="1"/>
          </p:cNvPicPr>
          <p:nvPr/>
        </p:nvPicPr>
        <p:blipFill>
          <a:blip r:embed="rId4"/>
          <a:srcRect t="13844"/>
          <a:stretch/>
        </p:blipFill>
        <p:spPr>
          <a:xfrm>
            <a:off x="9367671" y="3548742"/>
            <a:ext cx="2984923" cy="3309257"/>
          </a:xfrm>
          <a:prstGeom prst="rect">
            <a:avLst/>
          </a:prstGeom>
        </p:spPr>
      </p:pic>
      <p:pic>
        <p:nvPicPr>
          <p:cNvPr id="8" name="Picture 7">
            <a:extLst>
              <a:ext uri="{FF2B5EF4-FFF2-40B4-BE49-F238E27FC236}">
                <a16:creationId xmlns:a16="http://schemas.microsoft.com/office/drawing/2014/main" id="{044DAD14-2762-4BEF-A135-CCBA10CE196B}"/>
              </a:ext>
            </a:extLst>
          </p:cNvPr>
          <p:cNvPicPr>
            <a:picLocks noChangeAspect="1"/>
          </p:cNvPicPr>
          <p:nvPr/>
        </p:nvPicPr>
        <p:blipFill>
          <a:blip r:embed="rId5"/>
          <a:stretch>
            <a:fillRect/>
          </a:stretch>
        </p:blipFill>
        <p:spPr>
          <a:xfrm>
            <a:off x="9630395" y="1384861"/>
            <a:ext cx="1746361" cy="1754798"/>
          </a:xfrm>
          <a:prstGeom prst="rect">
            <a:avLst/>
          </a:prstGeom>
        </p:spPr>
      </p:pic>
      <p:pic>
        <p:nvPicPr>
          <p:cNvPr id="9" name="Picture 8">
            <a:extLst>
              <a:ext uri="{FF2B5EF4-FFF2-40B4-BE49-F238E27FC236}">
                <a16:creationId xmlns:a16="http://schemas.microsoft.com/office/drawing/2014/main" id="{F461CC16-AD2B-486F-9104-D6689AFA9E22}"/>
              </a:ext>
            </a:extLst>
          </p:cNvPr>
          <p:cNvPicPr>
            <a:picLocks noChangeAspect="1"/>
          </p:cNvPicPr>
          <p:nvPr/>
        </p:nvPicPr>
        <p:blipFill>
          <a:blip r:embed="rId6"/>
          <a:stretch>
            <a:fillRect/>
          </a:stretch>
        </p:blipFill>
        <p:spPr>
          <a:xfrm>
            <a:off x="4196028" y="4609093"/>
            <a:ext cx="2007151" cy="2007151"/>
          </a:xfrm>
          <a:prstGeom prst="rect">
            <a:avLst/>
          </a:prstGeom>
        </p:spPr>
      </p:pic>
      <p:sp>
        <p:nvSpPr>
          <p:cNvPr id="4" name="TextBox 3">
            <a:extLst>
              <a:ext uri="{FF2B5EF4-FFF2-40B4-BE49-F238E27FC236}">
                <a16:creationId xmlns:a16="http://schemas.microsoft.com/office/drawing/2014/main" id="{158627E3-F914-A003-72A7-16C8512E2E64}"/>
              </a:ext>
            </a:extLst>
          </p:cNvPr>
          <p:cNvSpPr txBox="1"/>
          <p:nvPr/>
        </p:nvSpPr>
        <p:spPr>
          <a:xfrm>
            <a:off x="1148028" y="2043960"/>
            <a:ext cx="6096000" cy="3812069"/>
          </a:xfrm>
          <a:prstGeom prst="rect">
            <a:avLst/>
          </a:prstGeom>
          <a:noFill/>
        </p:spPr>
        <p:txBody>
          <a:bodyPr wrap="square">
            <a:spAutoFit/>
          </a:bodyPr>
          <a:lstStyle/>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product</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class</a:t>
            </a: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product</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user</a:t>
            </a: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competitor</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cultural</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symbols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11150" marR="2985770" lvl="0" indent="-299085" algn="l" defTabSz="914400" rtl="0" eaLnBrk="1" fontAlgn="auto" latinLnBrk="0" hangingPunct="1">
              <a:lnSpc>
                <a:spcPct val="120000"/>
              </a:lnSpc>
              <a:spcBef>
                <a:spcPts val="0"/>
              </a:spcBef>
              <a:spcAft>
                <a:spcPts val="0"/>
              </a:spcAft>
              <a:buClr>
                <a:srgbClr val="1D4246"/>
              </a:buClr>
              <a:buSzTx/>
              <a:buFont typeface="Wingdings"/>
              <a:buChar char=""/>
              <a:tabLst>
                <a:tab pos="354965" algn="l"/>
                <a:tab pos="3556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Makes</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the</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brand</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easily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identifiable </a:t>
            </a:r>
            <a:r>
              <a:rPr kumimoji="0" lang="en-US" sz="2600" b="0" i="0" u="none" strike="noStrike" kern="1200" cap="none" spc="-57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differentiated</a:t>
            </a:r>
            <a:r>
              <a:rPr kumimoji="0" lang="en-US" sz="2600" b="0" i="0" u="none" strike="noStrike" kern="1200" cap="none" spc="-5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from</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others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2440055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ADF71-2BD3-45D8-9FCF-4EF74790625D}"/>
              </a:ext>
            </a:extLst>
          </p:cNvPr>
          <p:cNvSpPr>
            <a:spLocks noGrp="1"/>
          </p:cNvSpPr>
          <p:nvPr>
            <p:ph type="title"/>
          </p:nvPr>
        </p:nvSpPr>
        <p:spPr/>
        <p:txBody>
          <a:bodyPr/>
          <a:lstStyle/>
          <a:p>
            <a:endParaRPr lang="en-US"/>
          </a:p>
        </p:txBody>
      </p:sp>
      <p:pic>
        <p:nvPicPr>
          <p:cNvPr id="4" name="Online Media 3" title="ممنوع دخول اصحاب القلوب الضعيفة 🔞😂 : طاجن نوتيلا ولوتس وايس كريم 🔥😲">
            <a:hlinkClick r:id="" action="ppaction://media"/>
            <a:extLst>
              <a:ext uri="{FF2B5EF4-FFF2-40B4-BE49-F238E27FC236}">
                <a16:creationId xmlns:a16="http://schemas.microsoft.com/office/drawing/2014/main" id="{0F0EA0A1-5748-42A0-8094-DF4CDEDE00A4}"/>
              </a:ext>
            </a:extLst>
          </p:cNvPr>
          <p:cNvPicPr>
            <a:picLocks noGrp="1" noRot="1" noChangeAspect="1"/>
          </p:cNvPicPr>
          <p:nvPr>
            <p:ph idx="1"/>
            <a:videoFile r:link="rId1"/>
          </p:nvPr>
        </p:nvPicPr>
        <p:blipFill>
          <a:blip r:embed="rId3"/>
          <a:stretch>
            <a:fillRect/>
          </a:stretch>
        </p:blipFill>
        <p:spPr>
          <a:xfrm>
            <a:off x="222391" y="202565"/>
            <a:ext cx="11563209" cy="6504305"/>
          </a:xfrm>
          <a:prstGeom prst="rect">
            <a:avLst/>
          </a:prstGeom>
        </p:spPr>
      </p:pic>
    </p:spTree>
    <p:extLst>
      <p:ext uri="{BB962C8B-B14F-4D97-AF65-F5344CB8AC3E}">
        <p14:creationId xmlns:p14="http://schemas.microsoft.com/office/powerpoint/2010/main" val="314683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88AFB-CE42-4E89-83AA-C3D70E07491D}"/>
              </a:ext>
            </a:extLst>
          </p:cNvPr>
          <p:cNvSpPr>
            <a:spLocks noGrp="1"/>
          </p:cNvSpPr>
          <p:nvPr>
            <p:ph type="title"/>
          </p:nvPr>
        </p:nvSpPr>
        <p:spPr/>
        <p:txBody>
          <a:bodyPr/>
          <a:lstStyle/>
          <a:p>
            <a:endParaRPr lang="en-US"/>
          </a:p>
        </p:txBody>
      </p:sp>
      <p:pic>
        <p:nvPicPr>
          <p:cNvPr id="4" name="Online Media 3" title="محد يكبر على المرح #عيش المرح">
            <a:hlinkClick r:id="" action="ppaction://media"/>
            <a:extLst>
              <a:ext uri="{FF2B5EF4-FFF2-40B4-BE49-F238E27FC236}">
                <a16:creationId xmlns:a16="http://schemas.microsoft.com/office/drawing/2014/main" id="{8EEC6C55-06FC-42CB-8045-2DFDCAD19A5D}"/>
              </a:ext>
            </a:extLst>
          </p:cNvPr>
          <p:cNvPicPr>
            <a:picLocks noGrp="1" noRot="1" noChangeAspect="1"/>
          </p:cNvPicPr>
          <p:nvPr>
            <p:ph idx="1"/>
            <a:videoFile r:link="rId1"/>
          </p:nvPr>
        </p:nvPicPr>
        <p:blipFill>
          <a:blip r:embed="rId3"/>
          <a:stretch>
            <a:fillRect/>
          </a:stretch>
        </p:blipFill>
        <p:spPr>
          <a:xfrm>
            <a:off x="-162560" y="-91440"/>
            <a:ext cx="12354560" cy="6949440"/>
          </a:xfrm>
          <a:prstGeom prst="rect">
            <a:avLst/>
          </a:prstGeom>
        </p:spPr>
      </p:pic>
    </p:spTree>
    <p:extLst>
      <p:ext uri="{BB962C8B-B14F-4D97-AF65-F5344CB8AC3E}">
        <p14:creationId xmlns:p14="http://schemas.microsoft.com/office/powerpoint/2010/main" val="3387320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C1CAB-CE70-4D2B-998F-5B1115DC307E}"/>
              </a:ext>
            </a:extLst>
          </p:cNvPr>
          <p:cNvSpPr>
            <a:spLocks noGrp="1"/>
          </p:cNvSpPr>
          <p:nvPr>
            <p:ph type="title"/>
          </p:nvPr>
        </p:nvSpPr>
        <p:spPr>
          <a:xfrm>
            <a:off x="184898" y="2908739"/>
            <a:ext cx="2022274" cy="1442544"/>
          </a:xfrm>
        </p:spPr>
        <p:txBody>
          <a:bodyPr>
            <a:normAutofit/>
          </a:bodyPr>
          <a:lstStyle/>
          <a:p>
            <a:r>
              <a:rPr lang="en-US" dirty="0">
                <a:solidFill>
                  <a:srgbClr val="2D3956"/>
                </a:solidFill>
              </a:rPr>
              <a:t>Positioning by usage occasion</a:t>
            </a:r>
          </a:p>
        </p:txBody>
      </p:sp>
      <p:sp>
        <p:nvSpPr>
          <p:cNvPr id="3" name="Text Placeholder 2">
            <a:extLst>
              <a:ext uri="{FF2B5EF4-FFF2-40B4-BE49-F238E27FC236}">
                <a16:creationId xmlns:a16="http://schemas.microsoft.com/office/drawing/2014/main" id="{D005F7CF-634A-486B-8DDE-F29C5C36506D}"/>
              </a:ext>
            </a:extLst>
          </p:cNvPr>
          <p:cNvSpPr>
            <a:spLocks noGrp="1"/>
          </p:cNvSpPr>
          <p:nvPr>
            <p:ph type="body" sz="quarter" idx="10"/>
          </p:nvPr>
        </p:nvSpPr>
        <p:spPr>
          <a:xfrm>
            <a:off x="2425770" y="1066801"/>
            <a:ext cx="8654405" cy="838200"/>
          </a:xfrm>
        </p:spPr>
        <p:txBody>
          <a:bodyPr/>
          <a:lstStyle/>
          <a:p>
            <a:r>
              <a:rPr lang="en-US" dirty="0"/>
              <a:t>Positioning by usage occasion</a:t>
            </a:r>
          </a:p>
        </p:txBody>
      </p:sp>
      <p:pic>
        <p:nvPicPr>
          <p:cNvPr id="4" name="Online Media 3" title="KFC   Rizo   دجاج كنتاكي محمود العسيلي  ريزو">
            <a:hlinkClick r:id="" action="ppaction://media"/>
            <a:extLst>
              <a:ext uri="{FF2B5EF4-FFF2-40B4-BE49-F238E27FC236}">
                <a16:creationId xmlns:a16="http://schemas.microsoft.com/office/drawing/2014/main" id="{C35931CE-4869-4107-8657-07E8BB3408E6}"/>
              </a:ext>
            </a:extLst>
          </p:cNvPr>
          <p:cNvPicPr>
            <a:picLocks noRot="1" noChangeAspect="1"/>
          </p:cNvPicPr>
          <p:nvPr>
            <a:videoFile r:link="rId1"/>
          </p:nvPr>
        </p:nvPicPr>
        <p:blipFill>
          <a:blip r:embed="rId4"/>
          <a:stretch>
            <a:fillRect/>
          </a:stretch>
        </p:blipFill>
        <p:spPr>
          <a:xfrm>
            <a:off x="2425770" y="84083"/>
            <a:ext cx="9766230" cy="6773917"/>
          </a:xfrm>
          <a:prstGeom prst="rect">
            <a:avLst/>
          </a:prstGeom>
        </p:spPr>
      </p:pic>
    </p:spTree>
    <p:extLst>
      <p:ext uri="{BB962C8B-B14F-4D97-AF65-F5344CB8AC3E}">
        <p14:creationId xmlns:p14="http://schemas.microsoft.com/office/powerpoint/2010/main" val="17130459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45B4D-E4B5-412E-92A0-59BF52CA226D}"/>
              </a:ext>
            </a:extLst>
          </p:cNvPr>
          <p:cNvSpPr>
            <a:spLocks noGrp="1"/>
          </p:cNvSpPr>
          <p:nvPr>
            <p:ph type="title"/>
          </p:nvPr>
        </p:nvSpPr>
        <p:spPr>
          <a:xfrm>
            <a:off x="599887" y="1282263"/>
            <a:ext cx="1718440" cy="3126828"/>
          </a:xfrm>
        </p:spPr>
        <p:txBody>
          <a:bodyPr>
            <a:normAutofit/>
          </a:bodyPr>
          <a:lstStyle/>
          <a:p>
            <a:r>
              <a:rPr lang="en-US" sz="2400" b="1" dirty="0"/>
              <a:t>Positioning by cultural symbols</a:t>
            </a:r>
          </a:p>
        </p:txBody>
      </p:sp>
      <p:pic>
        <p:nvPicPr>
          <p:cNvPr id="3" name="Online Media 2" title="اعلان بيبسى - 90 ميلون كف - بيبسى يلا نتاهل">
            <a:hlinkClick r:id="" action="ppaction://media"/>
            <a:extLst>
              <a:ext uri="{FF2B5EF4-FFF2-40B4-BE49-F238E27FC236}">
                <a16:creationId xmlns:a16="http://schemas.microsoft.com/office/drawing/2014/main" id="{F73E0BD1-EDEB-9B27-AF5D-44B3856B010F}"/>
              </a:ext>
            </a:extLst>
          </p:cNvPr>
          <p:cNvPicPr>
            <a:picLocks noRot="1" noChangeAspect="1"/>
          </p:cNvPicPr>
          <p:nvPr>
            <a:videoFile r:link="rId1"/>
          </p:nvPr>
        </p:nvPicPr>
        <p:blipFill>
          <a:blip r:embed="rId3"/>
          <a:stretch>
            <a:fillRect/>
          </a:stretch>
        </p:blipFill>
        <p:spPr>
          <a:xfrm>
            <a:off x="2318327" y="685799"/>
            <a:ext cx="9873673" cy="6172201"/>
          </a:xfrm>
          <a:prstGeom prst="rect">
            <a:avLst/>
          </a:prstGeom>
        </p:spPr>
      </p:pic>
    </p:spTree>
    <p:extLst>
      <p:ext uri="{BB962C8B-B14F-4D97-AF65-F5344CB8AC3E}">
        <p14:creationId xmlns:p14="http://schemas.microsoft.com/office/powerpoint/2010/main" val="239534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00B0F0"/>
                </a:solidFill>
              </a:rPr>
              <a:t>Repositioning</a:t>
            </a:r>
          </a:p>
        </p:txBody>
      </p:sp>
      <p:sp>
        <p:nvSpPr>
          <p:cNvPr id="10" name="object 3">
            <a:extLst>
              <a:ext uri="{FF2B5EF4-FFF2-40B4-BE49-F238E27FC236}">
                <a16:creationId xmlns:a16="http://schemas.microsoft.com/office/drawing/2014/main" id="{FA957364-289C-4A2E-9F69-40A20013B550}"/>
              </a:ext>
            </a:extLst>
          </p:cNvPr>
          <p:cNvSpPr txBox="1"/>
          <p:nvPr/>
        </p:nvSpPr>
        <p:spPr>
          <a:xfrm>
            <a:off x="1218159" y="1496077"/>
            <a:ext cx="7655559" cy="3270885"/>
          </a:xfrm>
          <a:prstGeom prst="rect">
            <a:avLst/>
          </a:prstGeom>
        </p:spPr>
        <p:txBody>
          <a:bodyPr vert="horz" wrap="square" lIns="0" tIns="209550" rIns="0" bIns="0" rtlCol="0">
            <a:spAutoFit/>
          </a:bodyPr>
          <a:lstStyle/>
          <a:p>
            <a:pPr marL="355600" indent="-343535">
              <a:lnSpc>
                <a:spcPct val="100000"/>
              </a:lnSpc>
              <a:spcBef>
                <a:spcPts val="1650"/>
              </a:spcBef>
              <a:buFont typeface="Arial MT"/>
              <a:buChar char="•"/>
              <a:tabLst>
                <a:tab pos="355600" algn="l"/>
                <a:tab pos="356235" algn="l"/>
              </a:tabLst>
            </a:pPr>
            <a:r>
              <a:rPr sz="2800" spc="-10" dirty="0">
                <a:latin typeface="Calibri"/>
                <a:cs typeface="Calibri"/>
              </a:rPr>
              <a:t>Altering</a:t>
            </a:r>
            <a:r>
              <a:rPr sz="2800" dirty="0">
                <a:latin typeface="Calibri"/>
                <a:cs typeface="Calibri"/>
              </a:rPr>
              <a:t> </a:t>
            </a:r>
            <a:r>
              <a:rPr sz="2800" spc="-5" dirty="0">
                <a:latin typeface="Calibri"/>
                <a:cs typeface="Calibri"/>
              </a:rPr>
              <a:t>a </a:t>
            </a:r>
            <a:r>
              <a:rPr sz="2800" spc="-20" dirty="0">
                <a:latin typeface="Calibri"/>
                <a:cs typeface="Calibri"/>
              </a:rPr>
              <a:t>product’s</a:t>
            </a:r>
            <a:r>
              <a:rPr sz="2800" spc="40" dirty="0">
                <a:latin typeface="Calibri"/>
                <a:cs typeface="Calibri"/>
              </a:rPr>
              <a:t> </a:t>
            </a:r>
            <a:r>
              <a:rPr sz="2800" spc="-5" dirty="0">
                <a:latin typeface="Calibri"/>
                <a:cs typeface="Calibri"/>
              </a:rPr>
              <a:t>or</a:t>
            </a:r>
            <a:r>
              <a:rPr sz="2800" spc="5" dirty="0">
                <a:latin typeface="Calibri"/>
                <a:cs typeface="Calibri"/>
              </a:rPr>
              <a:t> </a:t>
            </a:r>
            <a:r>
              <a:rPr sz="2800" spc="-40" dirty="0">
                <a:latin typeface="Calibri"/>
                <a:cs typeface="Calibri"/>
              </a:rPr>
              <a:t>brand’s</a:t>
            </a:r>
            <a:r>
              <a:rPr sz="2800" spc="30" dirty="0">
                <a:latin typeface="Calibri"/>
                <a:cs typeface="Calibri"/>
              </a:rPr>
              <a:t> </a:t>
            </a:r>
            <a:r>
              <a:rPr sz="2800" spc="-5" dirty="0">
                <a:latin typeface="Calibri"/>
                <a:cs typeface="Calibri"/>
              </a:rPr>
              <a:t>position</a:t>
            </a:r>
            <a:r>
              <a:rPr sz="2800" spc="20" dirty="0">
                <a:latin typeface="Calibri"/>
                <a:cs typeface="Calibri"/>
              </a:rPr>
              <a:t> </a:t>
            </a:r>
            <a:r>
              <a:rPr sz="2800" spc="-10" dirty="0">
                <a:latin typeface="Calibri"/>
                <a:cs typeface="Calibri"/>
              </a:rPr>
              <a:t>due</a:t>
            </a:r>
            <a:r>
              <a:rPr sz="2800" spc="10" dirty="0">
                <a:latin typeface="Calibri"/>
                <a:cs typeface="Calibri"/>
              </a:rPr>
              <a:t> </a:t>
            </a:r>
            <a:r>
              <a:rPr sz="2800" spc="-15" dirty="0">
                <a:latin typeface="Calibri"/>
                <a:cs typeface="Calibri"/>
              </a:rPr>
              <a:t>to:</a:t>
            </a:r>
            <a:endParaRPr sz="2800" dirty="0">
              <a:latin typeface="Calibri"/>
              <a:cs typeface="Calibri"/>
            </a:endParaRPr>
          </a:p>
          <a:p>
            <a:pPr marL="756285" lvl="1" indent="-287020">
              <a:lnSpc>
                <a:spcPct val="100000"/>
              </a:lnSpc>
              <a:spcBef>
                <a:spcPts val="1450"/>
              </a:spcBef>
              <a:buFont typeface="Arial MT"/>
              <a:buChar char="–"/>
              <a:tabLst>
                <a:tab pos="756920" algn="l"/>
              </a:tabLst>
            </a:pPr>
            <a:r>
              <a:rPr sz="2600" dirty="0">
                <a:latin typeface="Calibri"/>
                <a:cs typeface="Calibri"/>
              </a:rPr>
              <a:t>Declining</a:t>
            </a:r>
            <a:r>
              <a:rPr sz="2600" spc="-50" dirty="0">
                <a:latin typeface="Calibri"/>
                <a:cs typeface="Calibri"/>
              </a:rPr>
              <a:t> </a:t>
            </a:r>
            <a:r>
              <a:rPr sz="2600" spc="-5" dirty="0">
                <a:latin typeface="Calibri"/>
                <a:cs typeface="Calibri"/>
              </a:rPr>
              <a:t>or</a:t>
            </a:r>
            <a:r>
              <a:rPr sz="2600" spc="-15" dirty="0">
                <a:latin typeface="Calibri"/>
                <a:cs typeface="Calibri"/>
              </a:rPr>
              <a:t> </a:t>
            </a:r>
            <a:r>
              <a:rPr sz="2600" spc="-10" dirty="0">
                <a:latin typeface="Calibri"/>
                <a:cs typeface="Calibri"/>
              </a:rPr>
              <a:t>stagnant</a:t>
            </a:r>
            <a:r>
              <a:rPr sz="2600" spc="-25" dirty="0">
                <a:latin typeface="Calibri"/>
                <a:cs typeface="Calibri"/>
              </a:rPr>
              <a:t> </a:t>
            </a:r>
            <a:r>
              <a:rPr sz="2600" spc="-5" dirty="0">
                <a:latin typeface="Calibri"/>
                <a:cs typeface="Calibri"/>
              </a:rPr>
              <a:t>sales</a:t>
            </a:r>
            <a:endParaRPr sz="2600" dirty="0">
              <a:latin typeface="Calibri"/>
              <a:cs typeface="Calibri"/>
            </a:endParaRPr>
          </a:p>
          <a:p>
            <a:pPr marL="756285" lvl="1" indent="-287020">
              <a:lnSpc>
                <a:spcPct val="100000"/>
              </a:lnSpc>
              <a:spcBef>
                <a:spcPts val="1415"/>
              </a:spcBef>
              <a:buFont typeface="Arial MT"/>
              <a:buChar char="–"/>
              <a:tabLst>
                <a:tab pos="756920" algn="l"/>
              </a:tabLst>
            </a:pPr>
            <a:r>
              <a:rPr sz="2600" spc="-5" dirty="0">
                <a:latin typeface="Calibri"/>
                <a:cs typeface="Calibri"/>
              </a:rPr>
              <a:t>Anticipated</a:t>
            </a:r>
            <a:r>
              <a:rPr sz="2600" spc="-60" dirty="0">
                <a:latin typeface="Calibri"/>
                <a:cs typeface="Calibri"/>
              </a:rPr>
              <a:t> </a:t>
            </a:r>
            <a:r>
              <a:rPr sz="2600" spc="-5" dirty="0">
                <a:latin typeface="Calibri"/>
                <a:cs typeface="Calibri"/>
              </a:rPr>
              <a:t>opportunities</a:t>
            </a:r>
            <a:r>
              <a:rPr sz="2600" spc="-25" dirty="0">
                <a:latin typeface="Calibri"/>
                <a:cs typeface="Calibri"/>
              </a:rPr>
              <a:t> </a:t>
            </a:r>
            <a:r>
              <a:rPr sz="2600" dirty="0">
                <a:latin typeface="Calibri"/>
                <a:cs typeface="Calibri"/>
              </a:rPr>
              <a:t>in</a:t>
            </a:r>
            <a:r>
              <a:rPr sz="2600" spc="-5" dirty="0">
                <a:latin typeface="Calibri"/>
                <a:cs typeface="Calibri"/>
              </a:rPr>
              <a:t> other</a:t>
            </a:r>
            <a:r>
              <a:rPr sz="2600" spc="-20" dirty="0">
                <a:latin typeface="Calibri"/>
                <a:cs typeface="Calibri"/>
              </a:rPr>
              <a:t> </a:t>
            </a:r>
            <a:r>
              <a:rPr sz="2600" spc="-15" dirty="0">
                <a:latin typeface="Calibri"/>
                <a:cs typeface="Calibri"/>
              </a:rPr>
              <a:t>market </a:t>
            </a:r>
            <a:r>
              <a:rPr sz="2600" spc="-5" dirty="0">
                <a:latin typeface="Calibri"/>
                <a:cs typeface="Calibri"/>
              </a:rPr>
              <a:t>positions</a:t>
            </a:r>
            <a:endParaRPr sz="2600" dirty="0">
              <a:latin typeface="Calibri"/>
              <a:cs typeface="Calibri"/>
            </a:endParaRPr>
          </a:p>
          <a:p>
            <a:pPr marL="355600" marR="307975" indent="-343535">
              <a:lnSpc>
                <a:spcPct val="100000"/>
              </a:lnSpc>
              <a:spcBef>
                <a:spcPts val="1460"/>
              </a:spcBef>
              <a:buFont typeface="Arial MT"/>
              <a:buChar char="•"/>
              <a:tabLst>
                <a:tab pos="355600" algn="l"/>
                <a:tab pos="356235" algn="l"/>
              </a:tabLst>
            </a:pPr>
            <a:r>
              <a:rPr sz="2800" spc="-15" dirty="0">
                <a:latin typeface="Calibri"/>
                <a:cs typeface="Calibri"/>
              </a:rPr>
              <a:t>Difficult</a:t>
            </a:r>
            <a:r>
              <a:rPr sz="2800" spc="20" dirty="0">
                <a:latin typeface="Calibri"/>
                <a:cs typeface="Calibri"/>
              </a:rPr>
              <a:t> </a:t>
            </a:r>
            <a:r>
              <a:rPr sz="2800" spc="-20" dirty="0">
                <a:latin typeface="Calibri"/>
                <a:cs typeface="Calibri"/>
              </a:rPr>
              <a:t>to</a:t>
            </a:r>
            <a:r>
              <a:rPr sz="2800" spc="-5" dirty="0">
                <a:latin typeface="Calibri"/>
                <a:cs typeface="Calibri"/>
              </a:rPr>
              <a:t> </a:t>
            </a:r>
            <a:r>
              <a:rPr sz="2800" spc="-10" dirty="0">
                <a:latin typeface="Calibri"/>
                <a:cs typeface="Calibri"/>
              </a:rPr>
              <a:t>accomplish</a:t>
            </a:r>
            <a:r>
              <a:rPr sz="2800" spc="10" dirty="0">
                <a:latin typeface="Calibri"/>
                <a:cs typeface="Calibri"/>
              </a:rPr>
              <a:t> </a:t>
            </a:r>
            <a:r>
              <a:rPr sz="2800" spc="-10" dirty="0">
                <a:latin typeface="Calibri"/>
                <a:cs typeface="Calibri"/>
              </a:rPr>
              <a:t>because</a:t>
            </a:r>
            <a:r>
              <a:rPr sz="2800" spc="25" dirty="0">
                <a:latin typeface="Calibri"/>
                <a:cs typeface="Calibri"/>
              </a:rPr>
              <a:t> </a:t>
            </a:r>
            <a:r>
              <a:rPr sz="2800" spc="-5" dirty="0">
                <a:latin typeface="Calibri"/>
                <a:cs typeface="Calibri"/>
              </a:rPr>
              <a:t>of </a:t>
            </a:r>
            <a:r>
              <a:rPr sz="2800" spc="-10" dirty="0">
                <a:latin typeface="Calibri"/>
                <a:cs typeface="Calibri"/>
              </a:rPr>
              <a:t>entrenched </a:t>
            </a:r>
            <a:r>
              <a:rPr sz="2800" spc="-5" dirty="0">
                <a:latin typeface="Calibri"/>
                <a:cs typeface="Calibri"/>
              </a:rPr>
              <a:t> </a:t>
            </a:r>
            <a:r>
              <a:rPr sz="2800" spc="-10" dirty="0">
                <a:latin typeface="Calibri"/>
                <a:cs typeface="Calibri"/>
              </a:rPr>
              <a:t>perceptions</a:t>
            </a:r>
            <a:r>
              <a:rPr sz="2800" spc="25"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attitudes</a:t>
            </a:r>
            <a:r>
              <a:rPr sz="2800" spc="10" dirty="0">
                <a:latin typeface="Calibri"/>
                <a:cs typeface="Calibri"/>
              </a:rPr>
              <a:t> </a:t>
            </a:r>
            <a:r>
              <a:rPr sz="2800" spc="-25" dirty="0">
                <a:latin typeface="Calibri"/>
                <a:cs typeface="Calibri"/>
              </a:rPr>
              <a:t>toward</a:t>
            </a:r>
            <a:r>
              <a:rPr sz="2800" spc="-5" dirty="0">
                <a:latin typeface="Calibri"/>
                <a:cs typeface="Calibri"/>
              </a:rPr>
              <a:t> the</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0" dirty="0">
                <a:latin typeface="Calibri"/>
                <a:cs typeface="Calibri"/>
              </a:rPr>
              <a:t>or </a:t>
            </a:r>
            <a:r>
              <a:rPr sz="2800" spc="-620" dirty="0">
                <a:latin typeface="Calibri"/>
                <a:cs typeface="Calibri"/>
              </a:rPr>
              <a:t> </a:t>
            </a:r>
            <a:r>
              <a:rPr sz="2800" spc="-20" dirty="0">
                <a:latin typeface="Calibri"/>
                <a:cs typeface="Calibri"/>
              </a:rPr>
              <a:t>brand</a:t>
            </a:r>
            <a:endParaRPr sz="2800" dirty="0">
              <a:latin typeface="Calibri"/>
              <a:cs typeface="Calibri"/>
            </a:endParaRPr>
          </a:p>
        </p:txBody>
      </p:sp>
      <p:pic>
        <p:nvPicPr>
          <p:cNvPr id="3" name="Picture 2">
            <a:extLst>
              <a:ext uri="{FF2B5EF4-FFF2-40B4-BE49-F238E27FC236}">
                <a16:creationId xmlns:a16="http://schemas.microsoft.com/office/drawing/2014/main" id="{2B454147-5F97-46B7-B55A-BA2FE7FCA87D}"/>
              </a:ext>
            </a:extLst>
          </p:cNvPr>
          <p:cNvPicPr>
            <a:picLocks noChangeAspect="1"/>
          </p:cNvPicPr>
          <p:nvPr/>
        </p:nvPicPr>
        <p:blipFill>
          <a:blip r:embed="rId2"/>
          <a:stretch>
            <a:fillRect/>
          </a:stretch>
        </p:blipFill>
        <p:spPr>
          <a:xfrm>
            <a:off x="2639750" y="4766962"/>
            <a:ext cx="2231329" cy="2225233"/>
          </a:xfrm>
          <a:prstGeom prst="rect">
            <a:avLst/>
          </a:prstGeom>
        </p:spPr>
      </p:pic>
      <p:pic>
        <p:nvPicPr>
          <p:cNvPr id="4" name="Picture 3">
            <a:extLst>
              <a:ext uri="{FF2B5EF4-FFF2-40B4-BE49-F238E27FC236}">
                <a16:creationId xmlns:a16="http://schemas.microsoft.com/office/drawing/2014/main" id="{05B07F4A-202B-42D7-A21A-C2109E054560}"/>
              </a:ext>
            </a:extLst>
          </p:cNvPr>
          <p:cNvPicPr>
            <a:picLocks noChangeAspect="1"/>
          </p:cNvPicPr>
          <p:nvPr/>
        </p:nvPicPr>
        <p:blipFill>
          <a:blip r:embed="rId3"/>
          <a:stretch>
            <a:fillRect/>
          </a:stretch>
        </p:blipFill>
        <p:spPr>
          <a:xfrm>
            <a:off x="4913273" y="5096103"/>
            <a:ext cx="2365453" cy="1761897"/>
          </a:xfrm>
          <a:prstGeom prst="rect">
            <a:avLst/>
          </a:prstGeom>
        </p:spPr>
      </p:pic>
      <p:pic>
        <p:nvPicPr>
          <p:cNvPr id="6" name="Picture 5">
            <a:extLst>
              <a:ext uri="{FF2B5EF4-FFF2-40B4-BE49-F238E27FC236}">
                <a16:creationId xmlns:a16="http://schemas.microsoft.com/office/drawing/2014/main" id="{D4D4721C-CF93-43E4-899A-8E6DA9C207DD}"/>
              </a:ext>
            </a:extLst>
          </p:cNvPr>
          <p:cNvPicPr>
            <a:picLocks noChangeAspect="1"/>
          </p:cNvPicPr>
          <p:nvPr/>
        </p:nvPicPr>
        <p:blipFill>
          <a:blip r:embed="rId4"/>
          <a:stretch>
            <a:fillRect/>
          </a:stretch>
        </p:blipFill>
        <p:spPr>
          <a:xfrm>
            <a:off x="7492263" y="4541192"/>
            <a:ext cx="1914310" cy="2389839"/>
          </a:xfrm>
          <a:prstGeom prst="rect">
            <a:avLst/>
          </a:prstGeom>
        </p:spPr>
      </p:pic>
      <p:pic>
        <p:nvPicPr>
          <p:cNvPr id="7" name="Picture 6">
            <a:extLst>
              <a:ext uri="{FF2B5EF4-FFF2-40B4-BE49-F238E27FC236}">
                <a16:creationId xmlns:a16="http://schemas.microsoft.com/office/drawing/2014/main" id="{4BC83008-EBD3-4E7E-957F-3DB6C34B5AFC}"/>
              </a:ext>
            </a:extLst>
          </p:cNvPr>
          <p:cNvPicPr>
            <a:picLocks noChangeAspect="1"/>
          </p:cNvPicPr>
          <p:nvPr/>
        </p:nvPicPr>
        <p:blipFill>
          <a:blip r:embed="rId5"/>
          <a:stretch>
            <a:fillRect/>
          </a:stretch>
        </p:blipFill>
        <p:spPr>
          <a:xfrm>
            <a:off x="10516024" y="2854398"/>
            <a:ext cx="1719221" cy="1542422"/>
          </a:xfrm>
          <a:prstGeom prst="rect">
            <a:avLst/>
          </a:prstGeom>
        </p:spPr>
      </p:pic>
    </p:spTree>
    <p:extLst>
      <p:ext uri="{BB962C8B-B14F-4D97-AF65-F5344CB8AC3E}">
        <p14:creationId xmlns:p14="http://schemas.microsoft.com/office/powerpoint/2010/main" val="70923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00B0F0"/>
                </a:solidFill>
              </a:rPr>
              <a:t>Repositioning</a:t>
            </a:r>
          </a:p>
        </p:txBody>
      </p:sp>
      <p:pic>
        <p:nvPicPr>
          <p:cNvPr id="5" name="Picture 4">
            <a:extLst>
              <a:ext uri="{FF2B5EF4-FFF2-40B4-BE49-F238E27FC236}">
                <a16:creationId xmlns:a16="http://schemas.microsoft.com/office/drawing/2014/main" id="{C958FDDA-8324-4D45-884A-B999D5EA3570}"/>
              </a:ext>
            </a:extLst>
          </p:cNvPr>
          <p:cNvPicPr>
            <a:picLocks noChangeAspect="1"/>
          </p:cNvPicPr>
          <p:nvPr/>
        </p:nvPicPr>
        <p:blipFill>
          <a:blip r:embed="rId2"/>
          <a:stretch>
            <a:fillRect/>
          </a:stretch>
        </p:blipFill>
        <p:spPr>
          <a:xfrm>
            <a:off x="1031208" y="1205441"/>
            <a:ext cx="5449166" cy="3068320"/>
          </a:xfrm>
          <a:prstGeom prst="rect">
            <a:avLst/>
          </a:prstGeom>
        </p:spPr>
      </p:pic>
      <p:pic>
        <p:nvPicPr>
          <p:cNvPr id="8" name="Picture 7">
            <a:extLst>
              <a:ext uri="{FF2B5EF4-FFF2-40B4-BE49-F238E27FC236}">
                <a16:creationId xmlns:a16="http://schemas.microsoft.com/office/drawing/2014/main" id="{7EDE84C7-21C3-4CB0-8596-BA111770777B}"/>
              </a:ext>
            </a:extLst>
          </p:cNvPr>
          <p:cNvPicPr>
            <a:picLocks noChangeAspect="1"/>
          </p:cNvPicPr>
          <p:nvPr/>
        </p:nvPicPr>
        <p:blipFill>
          <a:blip r:embed="rId3"/>
          <a:stretch>
            <a:fillRect/>
          </a:stretch>
        </p:blipFill>
        <p:spPr>
          <a:xfrm>
            <a:off x="3500120" y="4294178"/>
            <a:ext cx="6741160" cy="1702143"/>
          </a:xfrm>
          <a:prstGeom prst="rect">
            <a:avLst/>
          </a:prstGeom>
        </p:spPr>
      </p:pic>
    </p:spTree>
    <p:extLst>
      <p:ext uri="{BB962C8B-B14F-4D97-AF65-F5344CB8AC3E}">
        <p14:creationId xmlns:p14="http://schemas.microsoft.com/office/powerpoint/2010/main" val="28550387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217356" cy="584775"/>
          </a:xfrm>
          <a:prstGeom prst="rect">
            <a:avLst/>
          </a:prstGeom>
        </p:spPr>
        <p:txBody>
          <a:bodyPr wrap="none">
            <a:spAutoFit/>
          </a:bodyPr>
          <a:lstStyle/>
          <a:p>
            <a:r>
              <a:rPr lang="en-US" sz="3200" b="1" dirty="0">
                <a:solidFill>
                  <a:srgbClr val="00B0F0"/>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744159"/>
            <a:ext cx="8143240" cy="3290003"/>
          </a:xfrm>
          <a:prstGeom prst="rect">
            <a:avLst/>
          </a:prstGeom>
        </p:spPr>
        <p:txBody>
          <a:bodyPr vert="horz" wrap="square" lIns="0" tIns="65405" rIns="0" bIns="0" rtlCol="0">
            <a:spAutoFit/>
          </a:bodyPr>
          <a:lstStyle/>
          <a:p>
            <a:pPr marL="355600" indent="-343535">
              <a:lnSpc>
                <a:spcPct val="100000"/>
              </a:lnSpc>
              <a:spcBef>
                <a:spcPts val="515"/>
              </a:spcBef>
              <a:buClr>
                <a:srgbClr val="1D4246"/>
              </a:buClr>
              <a:buFont typeface="Wingdings"/>
              <a:buChar char=""/>
              <a:tabLst>
                <a:tab pos="355600" algn="l"/>
                <a:tab pos="356235" algn="l"/>
              </a:tabLst>
            </a:pPr>
            <a:r>
              <a:rPr sz="3200" b="1" spc="-5" dirty="0">
                <a:latin typeface="Calibri"/>
                <a:cs typeface="Calibri"/>
              </a:rPr>
              <a:t>Product</a:t>
            </a:r>
            <a:r>
              <a:rPr sz="3200" b="1" spc="-40" dirty="0">
                <a:latin typeface="Calibri"/>
                <a:cs typeface="Calibri"/>
              </a:rPr>
              <a:t> </a:t>
            </a:r>
            <a:r>
              <a:rPr sz="3200" b="1" spc="-5" dirty="0">
                <a:latin typeface="Calibri"/>
                <a:cs typeface="Calibri"/>
              </a:rPr>
              <a:t>symbolism</a:t>
            </a:r>
            <a:r>
              <a:rPr sz="3200" spc="-5" dirty="0">
                <a:latin typeface="Calibri"/>
                <a:cs typeface="Calibri"/>
              </a:rPr>
              <a:t>:</a:t>
            </a:r>
            <a:r>
              <a:rPr sz="3200" spc="-45" dirty="0">
                <a:latin typeface="Calibri"/>
                <a:cs typeface="Calibri"/>
              </a:rPr>
              <a:t> </a:t>
            </a:r>
            <a:r>
              <a:rPr sz="3200" spc="-40" dirty="0">
                <a:latin typeface="Calibri"/>
                <a:cs typeface="Calibri"/>
              </a:rPr>
              <a:t>Refers</a:t>
            </a:r>
            <a:r>
              <a:rPr sz="3200" spc="-10" dirty="0">
                <a:latin typeface="Calibri"/>
                <a:cs typeface="Calibri"/>
              </a:rPr>
              <a:t> </a:t>
            </a:r>
            <a:r>
              <a:rPr sz="3200" spc="-20" dirty="0">
                <a:latin typeface="Calibri"/>
                <a:cs typeface="Calibri"/>
              </a:rPr>
              <a:t>to:</a:t>
            </a:r>
            <a:endParaRPr sz="3200" dirty="0">
              <a:latin typeface="Calibri"/>
              <a:cs typeface="Calibri"/>
            </a:endParaRPr>
          </a:p>
          <a:p>
            <a:pPr marL="756285" lvl="1" indent="-287020">
              <a:lnSpc>
                <a:spcPct val="100000"/>
              </a:lnSpc>
              <a:spcBef>
                <a:spcPts val="355"/>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5" dirty="0">
                <a:latin typeface="Calibri"/>
                <a:cs typeface="Calibri"/>
              </a:rPr>
              <a:t>a</a:t>
            </a:r>
            <a:r>
              <a:rPr sz="2800" spc="-10" dirty="0">
                <a:latin typeface="Calibri"/>
                <a:cs typeface="Calibri"/>
              </a:rPr>
              <a:t> </a:t>
            </a:r>
            <a:r>
              <a:rPr sz="2800" spc="-15" dirty="0">
                <a:latin typeface="Calibri"/>
                <a:cs typeface="Calibri"/>
              </a:rPr>
              <a:t>product</a:t>
            </a:r>
            <a:r>
              <a:rPr sz="2800" spc="35" dirty="0">
                <a:latin typeface="Calibri"/>
                <a:cs typeface="Calibri"/>
              </a:rPr>
              <a:t> </a:t>
            </a:r>
            <a:r>
              <a:rPr sz="2800" spc="-5" dirty="0">
                <a:latin typeface="Calibri"/>
                <a:cs typeface="Calibri"/>
              </a:rPr>
              <a:t>or</a:t>
            </a:r>
            <a:r>
              <a:rPr sz="2800" spc="-10" dirty="0">
                <a:latin typeface="Calibri"/>
                <a:cs typeface="Calibri"/>
              </a:rPr>
              <a:t> </a:t>
            </a:r>
            <a:r>
              <a:rPr sz="2800" spc="-20" dirty="0">
                <a:latin typeface="Calibri"/>
                <a:cs typeface="Calibri"/>
              </a:rPr>
              <a:t>brand</a:t>
            </a:r>
            <a:r>
              <a:rPr sz="2800" spc="25" dirty="0">
                <a:latin typeface="Calibri"/>
                <a:cs typeface="Calibri"/>
              </a:rPr>
              <a:t> </a:t>
            </a:r>
            <a:r>
              <a:rPr sz="2800" spc="-5" dirty="0">
                <a:latin typeface="Calibri"/>
                <a:cs typeface="Calibri"/>
              </a:rPr>
              <a:t>means</a:t>
            </a:r>
            <a:r>
              <a:rPr sz="2800" spc="10" dirty="0">
                <a:latin typeface="Calibri"/>
                <a:cs typeface="Calibri"/>
              </a:rPr>
              <a:t> </a:t>
            </a:r>
            <a:r>
              <a:rPr sz="2800" spc="-20" dirty="0">
                <a:latin typeface="Calibri"/>
                <a:cs typeface="Calibri"/>
              </a:rPr>
              <a:t>to</a:t>
            </a:r>
            <a:r>
              <a:rPr sz="2800" spc="-10" dirty="0">
                <a:latin typeface="Calibri"/>
                <a:cs typeface="Calibri"/>
              </a:rPr>
              <a:t> </a:t>
            </a:r>
            <a:r>
              <a:rPr sz="2800" spc="-15" dirty="0">
                <a:latin typeface="Calibri"/>
                <a:cs typeface="Calibri"/>
              </a:rPr>
              <a:t>consumers</a:t>
            </a:r>
            <a:endParaRPr sz="2800" dirty="0">
              <a:latin typeface="Calibri"/>
              <a:cs typeface="Calibri"/>
            </a:endParaRPr>
          </a:p>
          <a:p>
            <a:pPr marL="756285" marR="646430" lvl="1" indent="-287020">
              <a:lnSpc>
                <a:spcPts val="3020"/>
              </a:lnSpc>
              <a:spcBef>
                <a:spcPts val="720"/>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15" dirty="0">
                <a:latin typeface="Calibri"/>
                <a:cs typeface="Calibri"/>
              </a:rPr>
              <a:t>consumers</a:t>
            </a:r>
            <a:r>
              <a:rPr sz="2800" spc="30" dirty="0">
                <a:latin typeface="Calibri"/>
                <a:cs typeface="Calibri"/>
              </a:rPr>
              <a:t> </a:t>
            </a:r>
            <a:r>
              <a:rPr sz="2800" spc="-15" dirty="0">
                <a:latin typeface="Calibri"/>
                <a:cs typeface="Calibri"/>
              </a:rPr>
              <a:t>experience</a:t>
            </a:r>
            <a:r>
              <a:rPr sz="2800" spc="25" dirty="0">
                <a:latin typeface="Calibri"/>
                <a:cs typeface="Calibri"/>
              </a:rPr>
              <a:t> </a:t>
            </a:r>
            <a:r>
              <a:rPr sz="2800" spc="-5" dirty="0">
                <a:latin typeface="Calibri"/>
                <a:cs typeface="Calibri"/>
              </a:rPr>
              <a:t>in</a:t>
            </a:r>
            <a:r>
              <a:rPr sz="2800" dirty="0">
                <a:latin typeface="Calibri"/>
                <a:cs typeface="Calibri"/>
              </a:rPr>
              <a:t> </a:t>
            </a:r>
            <a:r>
              <a:rPr sz="2800" spc="-10" dirty="0">
                <a:latin typeface="Calibri"/>
                <a:cs typeface="Calibri"/>
              </a:rPr>
              <a:t>purchasing</a:t>
            </a:r>
            <a:r>
              <a:rPr sz="2800" spc="30" dirty="0">
                <a:latin typeface="Calibri"/>
                <a:cs typeface="Calibri"/>
              </a:rPr>
              <a:t> </a:t>
            </a:r>
            <a:r>
              <a:rPr sz="2800" spc="-5" dirty="0">
                <a:latin typeface="Calibri"/>
                <a:cs typeface="Calibri"/>
              </a:rPr>
              <a:t>and </a:t>
            </a:r>
            <a:r>
              <a:rPr sz="2800" spc="-615" dirty="0">
                <a:latin typeface="Calibri"/>
                <a:cs typeface="Calibri"/>
              </a:rPr>
              <a:t> </a:t>
            </a:r>
            <a:r>
              <a:rPr sz="2800" spc="-10" dirty="0">
                <a:latin typeface="Calibri"/>
                <a:cs typeface="Calibri"/>
              </a:rPr>
              <a:t>using</a:t>
            </a:r>
            <a:r>
              <a:rPr sz="2800" spc="10" dirty="0">
                <a:latin typeface="Calibri"/>
                <a:cs typeface="Calibri"/>
              </a:rPr>
              <a:t> </a:t>
            </a:r>
            <a:r>
              <a:rPr sz="2800" spc="-5" dirty="0">
                <a:latin typeface="Calibri"/>
                <a:cs typeface="Calibri"/>
              </a:rPr>
              <a:t>a </a:t>
            </a:r>
            <a:r>
              <a:rPr sz="2800" spc="-15" dirty="0">
                <a:latin typeface="Calibri"/>
                <a:cs typeface="Calibri"/>
              </a:rPr>
              <a:t>product</a:t>
            </a:r>
            <a:endParaRPr sz="2800" dirty="0">
              <a:latin typeface="Calibri"/>
              <a:cs typeface="Calibri"/>
            </a:endParaRPr>
          </a:p>
          <a:p>
            <a:pPr marL="355600" indent="-343535">
              <a:lnSpc>
                <a:spcPct val="100000"/>
              </a:lnSpc>
              <a:spcBef>
                <a:spcPts val="330"/>
              </a:spcBef>
              <a:buClr>
                <a:srgbClr val="1D4246"/>
              </a:buClr>
              <a:buFont typeface="Wingdings"/>
              <a:buChar char=""/>
              <a:tabLst>
                <a:tab pos="355600" algn="l"/>
                <a:tab pos="356235" algn="l"/>
              </a:tabLst>
            </a:pPr>
            <a:r>
              <a:rPr sz="3200" spc="-10" dirty="0">
                <a:latin typeface="Calibri"/>
                <a:cs typeface="Calibri"/>
              </a:rPr>
              <a:t>Branding</a:t>
            </a:r>
            <a:endParaRPr sz="3200" dirty="0">
              <a:latin typeface="Calibri"/>
              <a:cs typeface="Calibri"/>
            </a:endParaRPr>
          </a:p>
          <a:p>
            <a:pPr marL="756285" marR="5080" lvl="1" indent="-287020">
              <a:lnSpc>
                <a:spcPts val="3030"/>
              </a:lnSpc>
              <a:spcBef>
                <a:spcPts val="730"/>
              </a:spcBef>
              <a:buClr>
                <a:srgbClr val="1D4246"/>
              </a:buClr>
              <a:buFont typeface="Wingdings"/>
              <a:buChar char=""/>
              <a:tabLst>
                <a:tab pos="756920" algn="l"/>
              </a:tabLst>
            </a:pPr>
            <a:r>
              <a:rPr sz="2800" spc="-10" dirty="0">
                <a:latin typeface="Calibri"/>
                <a:cs typeface="Calibri"/>
              </a:rPr>
              <a:t>Building</a:t>
            </a:r>
            <a:r>
              <a:rPr sz="2800" spc="3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maintaining</a:t>
            </a:r>
            <a:r>
              <a:rPr sz="2800" spc="20" dirty="0">
                <a:latin typeface="Calibri"/>
                <a:cs typeface="Calibri"/>
              </a:rPr>
              <a:t> </a:t>
            </a:r>
            <a:r>
              <a:rPr sz="2800" spc="-5" dirty="0">
                <a:latin typeface="Calibri"/>
                <a:cs typeface="Calibri"/>
              </a:rPr>
              <a:t>a</a:t>
            </a:r>
            <a:r>
              <a:rPr sz="2800" dirty="0">
                <a:latin typeface="Calibri"/>
                <a:cs typeface="Calibri"/>
              </a:rPr>
              <a:t> </a:t>
            </a:r>
            <a:r>
              <a:rPr sz="2800" spc="-25" dirty="0">
                <a:latin typeface="Calibri"/>
                <a:cs typeface="Calibri"/>
              </a:rPr>
              <a:t>favorable</a:t>
            </a:r>
            <a:r>
              <a:rPr sz="2800" spc="-5" dirty="0">
                <a:latin typeface="Calibri"/>
                <a:cs typeface="Calibri"/>
              </a:rPr>
              <a:t> </a:t>
            </a:r>
            <a:r>
              <a:rPr sz="2800" spc="-10" dirty="0">
                <a:latin typeface="Calibri"/>
                <a:cs typeface="Calibri"/>
              </a:rPr>
              <a:t>identity</a:t>
            </a:r>
            <a:r>
              <a:rPr sz="2800" spc="30" dirty="0">
                <a:latin typeface="Calibri"/>
                <a:cs typeface="Calibri"/>
              </a:rPr>
              <a:t> </a:t>
            </a:r>
            <a:r>
              <a:rPr sz="2800" spc="-5" dirty="0">
                <a:latin typeface="Calibri"/>
                <a:cs typeface="Calibri"/>
              </a:rPr>
              <a:t>of </a:t>
            </a:r>
            <a:r>
              <a:rPr sz="2800" spc="-10" dirty="0">
                <a:latin typeface="Calibri"/>
                <a:cs typeface="Calibri"/>
              </a:rPr>
              <a:t>the </a:t>
            </a:r>
            <a:r>
              <a:rPr sz="2800" spc="-620" dirty="0">
                <a:latin typeface="Calibri"/>
                <a:cs typeface="Calibri"/>
              </a:rPr>
              <a:t> </a:t>
            </a:r>
            <a:r>
              <a:rPr sz="2800" spc="-20" dirty="0">
                <a:latin typeface="Calibri"/>
                <a:cs typeface="Calibri"/>
              </a:rPr>
              <a:t>company</a:t>
            </a:r>
            <a:r>
              <a:rPr sz="2800" spc="15" dirty="0">
                <a:latin typeface="Calibri"/>
                <a:cs typeface="Calibri"/>
              </a:rPr>
              <a:t> </a:t>
            </a:r>
            <a:r>
              <a:rPr sz="2800" spc="-5" dirty="0">
                <a:latin typeface="Calibri"/>
                <a:cs typeface="Calibri"/>
              </a:rPr>
              <a:t>and</a:t>
            </a:r>
            <a:r>
              <a:rPr sz="2800" spc="10" dirty="0">
                <a:latin typeface="Calibri"/>
                <a:cs typeface="Calibri"/>
              </a:rPr>
              <a:t> </a:t>
            </a:r>
            <a:r>
              <a:rPr sz="2800" spc="-5" dirty="0">
                <a:latin typeface="Calibri"/>
                <a:cs typeface="Calibri"/>
              </a:rPr>
              <a:t>its</a:t>
            </a:r>
            <a:r>
              <a:rPr sz="2800" spc="5" dirty="0">
                <a:latin typeface="Calibri"/>
                <a:cs typeface="Calibri"/>
              </a:rPr>
              <a:t> </a:t>
            </a:r>
            <a:r>
              <a:rPr sz="2800" spc="-15" dirty="0">
                <a:latin typeface="Calibri"/>
                <a:cs typeface="Calibri"/>
              </a:rPr>
              <a:t>products</a:t>
            </a:r>
            <a:endParaRPr sz="2800" dirty="0">
              <a:latin typeface="Calibri"/>
              <a:cs typeface="Calibri"/>
            </a:endParaRPr>
          </a:p>
        </p:txBody>
      </p:sp>
    </p:spTree>
    <p:extLst>
      <p:ext uri="{BB962C8B-B14F-4D97-AF65-F5344CB8AC3E}">
        <p14:creationId xmlns:p14="http://schemas.microsoft.com/office/powerpoint/2010/main" val="33699215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47598" y="118661"/>
            <a:ext cx="3603038" cy="646331"/>
          </a:xfrm>
          <a:prstGeom prst="rect">
            <a:avLst/>
          </a:prstGeom>
        </p:spPr>
        <p:txBody>
          <a:bodyPr wrap="none">
            <a:spAutoFit/>
          </a:bodyPr>
          <a:lstStyle/>
          <a:p>
            <a:r>
              <a:rPr lang="en-US" sz="3600" b="1" dirty="0">
                <a:solidFill>
                  <a:srgbClr val="00B0F0"/>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289444"/>
            <a:ext cx="8143240" cy="4323620"/>
          </a:xfrm>
          <a:prstGeom prst="rect">
            <a:avLst/>
          </a:prstGeom>
        </p:spPr>
        <p:txBody>
          <a:bodyPr vert="horz" wrap="square" lIns="0" tIns="65405" rIns="0" bIns="0" rtlCol="0">
            <a:spAutoFit/>
          </a:bodyPr>
          <a:lstStyle/>
          <a:p>
            <a:pPr marL="12065">
              <a:lnSpc>
                <a:spcPct val="100000"/>
              </a:lnSpc>
              <a:spcBef>
                <a:spcPts val="515"/>
              </a:spcBef>
              <a:buClr>
                <a:srgbClr val="1D4246"/>
              </a:buClr>
              <a:tabLst>
                <a:tab pos="355600" algn="l"/>
                <a:tab pos="356235" algn="l"/>
              </a:tabLst>
            </a:pPr>
            <a:endParaRPr sz="2800" dirty="0">
              <a:latin typeface="Calibri"/>
              <a:cs typeface="Calibri"/>
            </a:endParaRPr>
          </a:p>
          <a:p>
            <a:pPr marL="355600" indent="-343535">
              <a:lnSpc>
                <a:spcPct val="100000"/>
              </a:lnSpc>
              <a:spcBef>
                <a:spcPts val="315"/>
              </a:spcBef>
              <a:buClr>
                <a:srgbClr val="1D4246"/>
              </a:buClr>
              <a:buFont typeface="Wingdings"/>
              <a:buChar char=""/>
              <a:tabLst>
                <a:tab pos="355600" algn="l"/>
                <a:tab pos="356235" algn="l"/>
              </a:tabLst>
            </a:pPr>
            <a:r>
              <a:rPr sz="3200" spc="-15" dirty="0">
                <a:latin typeface="Calibri"/>
                <a:cs typeface="Calibri"/>
              </a:rPr>
              <a:t>Packaging</a:t>
            </a:r>
            <a:endParaRPr sz="3200" dirty="0">
              <a:latin typeface="Calibri"/>
              <a:cs typeface="Calibri"/>
            </a:endParaRPr>
          </a:p>
          <a:p>
            <a:pPr marL="756285" marR="751840" lvl="1" indent="-287020">
              <a:lnSpc>
                <a:spcPts val="3030"/>
              </a:lnSpc>
              <a:spcBef>
                <a:spcPts val="730"/>
              </a:spcBef>
              <a:buClr>
                <a:srgbClr val="1D4246"/>
              </a:buClr>
              <a:buFont typeface="Wingdings"/>
              <a:buChar char=""/>
              <a:tabLst>
                <a:tab pos="756920" algn="l"/>
              </a:tabLst>
            </a:pPr>
            <a:r>
              <a:rPr sz="2800" spc="-15" dirty="0">
                <a:latin typeface="Calibri"/>
                <a:cs typeface="Calibri"/>
              </a:rPr>
              <a:t>Provides</a:t>
            </a:r>
            <a:r>
              <a:rPr sz="2800" spc="10" dirty="0">
                <a:latin typeface="Calibri"/>
                <a:cs typeface="Calibri"/>
              </a:rPr>
              <a:t> </a:t>
            </a:r>
            <a:r>
              <a:rPr sz="2800" spc="-5" dirty="0">
                <a:latin typeface="Calibri"/>
                <a:cs typeface="Calibri"/>
              </a:rPr>
              <a:t>functional</a:t>
            </a:r>
            <a:r>
              <a:rPr sz="2800" spc="5" dirty="0">
                <a:latin typeface="Calibri"/>
                <a:cs typeface="Calibri"/>
              </a:rPr>
              <a:t> </a:t>
            </a:r>
            <a:r>
              <a:rPr sz="2800" spc="-10" dirty="0">
                <a:latin typeface="Calibri"/>
                <a:cs typeface="Calibri"/>
              </a:rPr>
              <a:t>benefits</a:t>
            </a:r>
            <a:r>
              <a:rPr sz="2800" spc="10" dirty="0">
                <a:latin typeface="Calibri"/>
                <a:cs typeface="Calibri"/>
              </a:rPr>
              <a:t> </a:t>
            </a:r>
            <a:r>
              <a:rPr sz="2800" spc="-5" dirty="0">
                <a:latin typeface="Calibri"/>
                <a:cs typeface="Calibri"/>
              </a:rPr>
              <a:t>such</a:t>
            </a:r>
            <a:r>
              <a:rPr sz="2800" spc="15" dirty="0">
                <a:latin typeface="Calibri"/>
                <a:cs typeface="Calibri"/>
              </a:rPr>
              <a:t> </a:t>
            </a:r>
            <a:r>
              <a:rPr sz="2800" spc="-5" dirty="0">
                <a:latin typeface="Calibri"/>
                <a:cs typeface="Calibri"/>
              </a:rPr>
              <a:t>as</a:t>
            </a:r>
            <a:r>
              <a:rPr sz="2800" spc="-15" dirty="0">
                <a:latin typeface="Calibri"/>
                <a:cs typeface="Calibri"/>
              </a:rPr>
              <a:t> </a:t>
            </a:r>
            <a:r>
              <a:rPr sz="2800" spc="-40" dirty="0">
                <a:latin typeface="Calibri"/>
                <a:cs typeface="Calibri"/>
              </a:rPr>
              <a:t>economy, </a:t>
            </a:r>
            <a:r>
              <a:rPr sz="2800" spc="-615" dirty="0">
                <a:latin typeface="Calibri"/>
                <a:cs typeface="Calibri"/>
              </a:rPr>
              <a:t> </a:t>
            </a:r>
            <a:r>
              <a:rPr sz="2800" spc="-15" dirty="0">
                <a:latin typeface="Calibri"/>
                <a:cs typeface="Calibri"/>
              </a:rPr>
              <a:t>protection,</a:t>
            </a:r>
            <a:r>
              <a:rPr sz="2800" spc="10" dirty="0">
                <a:latin typeface="Calibri"/>
                <a:cs typeface="Calibri"/>
              </a:rPr>
              <a:t> </a:t>
            </a:r>
            <a:r>
              <a:rPr sz="2800" spc="-5" dirty="0">
                <a:latin typeface="Calibri"/>
                <a:cs typeface="Calibri"/>
              </a:rPr>
              <a:t>and</a:t>
            </a:r>
            <a:r>
              <a:rPr sz="2800" spc="20" dirty="0">
                <a:latin typeface="Calibri"/>
                <a:cs typeface="Calibri"/>
              </a:rPr>
              <a:t> </a:t>
            </a:r>
            <a:r>
              <a:rPr sz="2800" spc="-25" dirty="0">
                <a:latin typeface="Calibri"/>
                <a:cs typeface="Calibri"/>
              </a:rPr>
              <a:t>storage</a:t>
            </a:r>
            <a:endParaRPr lang="en-US" sz="2800" spc="-25" dirty="0">
              <a:latin typeface="Calibri"/>
              <a:cs typeface="Calibri"/>
            </a:endParaRPr>
          </a:p>
          <a:p>
            <a:pPr marL="355600" lvl="0" indent="-343535">
              <a:spcBef>
                <a:spcPts val="7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0"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15" dirty="0">
                <a:solidFill>
                  <a:prstClr val="black"/>
                </a:solidFill>
                <a:cs typeface="Calibri"/>
              </a:rPr>
              <a:t>maintains</a:t>
            </a:r>
            <a:r>
              <a:rPr lang="en-US" sz="2800" spc="35" dirty="0">
                <a:solidFill>
                  <a:prstClr val="black"/>
                </a:solidFill>
                <a:cs typeface="Calibri"/>
              </a:rPr>
              <a:t> </a:t>
            </a:r>
            <a:r>
              <a:rPr lang="en-US" sz="2800" spc="-20" dirty="0">
                <a:solidFill>
                  <a:prstClr val="black"/>
                </a:solidFill>
                <a:cs typeface="Calibri"/>
              </a:rPr>
              <a:t>brand</a:t>
            </a:r>
            <a:r>
              <a:rPr lang="en-US" sz="2800" spc="35" dirty="0">
                <a:solidFill>
                  <a:prstClr val="black"/>
                </a:solidFill>
                <a:cs typeface="Calibri"/>
              </a:rPr>
              <a:t> </a:t>
            </a:r>
            <a:r>
              <a:rPr lang="en-US" sz="2800" spc="-15" dirty="0">
                <a:solidFill>
                  <a:prstClr val="black"/>
                </a:solidFill>
                <a:cs typeface="Calibri"/>
              </a:rPr>
              <a:t>awareness</a:t>
            </a:r>
            <a:r>
              <a:rPr lang="en-US" sz="2800" spc="1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20" dirty="0">
                <a:solidFill>
                  <a:prstClr val="black"/>
                </a:solidFill>
                <a:cs typeface="Calibri"/>
              </a:rPr>
              <a:t>interest</a:t>
            </a:r>
            <a:endParaRPr lang="en-US" sz="2800" dirty="0">
              <a:solidFill>
                <a:prstClr val="black"/>
              </a:solidFill>
              <a:cs typeface="Calibri"/>
            </a:endParaRPr>
          </a:p>
          <a:p>
            <a:pPr marL="355600" marR="47625" lvl="0" indent="-343535">
              <a:spcBef>
                <a:spcPts val="675"/>
              </a:spcBef>
              <a:buClr>
                <a:srgbClr val="1D4246"/>
              </a:buClr>
              <a:buFont typeface="Wingdings"/>
              <a:buChar char=""/>
              <a:tabLst>
                <a:tab pos="355600" algn="l"/>
                <a:tab pos="356235" algn="l"/>
              </a:tabLst>
            </a:pPr>
            <a:r>
              <a:rPr lang="en-US" sz="2800" spc="-15" dirty="0">
                <a:solidFill>
                  <a:prstClr val="black"/>
                </a:solidFill>
                <a:cs typeface="Calibri"/>
              </a:rPr>
              <a:t>Develops</a:t>
            </a:r>
            <a:r>
              <a:rPr lang="en-US" sz="2800" spc="10" dirty="0">
                <a:solidFill>
                  <a:prstClr val="black"/>
                </a:solidFill>
                <a:cs typeface="Calibri"/>
              </a:rPr>
              <a:t> </a:t>
            </a:r>
            <a:r>
              <a:rPr lang="en-US" sz="2800" spc="-5" dirty="0">
                <a:solidFill>
                  <a:prstClr val="black"/>
                </a:solidFill>
                <a:cs typeface="Calibri"/>
              </a:rPr>
              <a:t>and</a:t>
            </a:r>
            <a:r>
              <a:rPr lang="en-US" sz="2800" spc="35" dirty="0">
                <a:solidFill>
                  <a:prstClr val="black"/>
                </a:solidFill>
                <a:cs typeface="Calibri"/>
              </a:rPr>
              <a:t> </a:t>
            </a:r>
            <a:r>
              <a:rPr lang="en-US" sz="2800" spc="-5" dirty="0">
                <a:solidFill>
                  <a:prstClr val="black"/>
                </a:solidFill>
                <a:cs typeface="Calibri"/>
              </a:rPr>
              <a:t>enhances</a:t>
            </a:r>
            <a:r>
              <a:rPr lang="en-US" sz="2800" spc="30" dirty="0">
                <a:solidFill>
                  <a:prstClr val="black"/>
                </a:solidFill>
                <a:cs typeface="Calibri"/>
              </a:rPr>
              <a:t> </a:t>
            </a:r>
            <a:r>
              <a:rPr lang="en-US" sz="2800" spc="-15" dirty="0">
                <a:solidFill>
                  <a:prstClr val="black"/>
                </a:solidFill>
                <a:cs typeface="Calibri"/>
              </a:rPr>
              <a:t>attitudes</a:t>
            </a:r>
            <a:r>
              <a:rPr lang="en-US" sz="2800" spc="20" dirty="0">
                <a:solidFill>
                  <a:prstClr val="black"/>
                </a:solidFill>
                <a:cs typeface="Calibri"/>
              </a:rPr>
              <a:t> </a:t>
            </a:r>
            <a:r>
              <a:rPr lang="en-US" sz="2800" spc="-25" dirty="0">
                <a:solidFill>
                  <a:prstClr val="black"/>
                </a:solidFill>
                <a:cs typeface="Calibri"/>
              </a:rPr>
              <a:t>toward</a:t>
            </a:r>
            <a:r>
              <a:rPr lang="en-US" sz="280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20" dirty="0">
                <a:solidFill>
                  <a:prstClr val="black"/>
                </a:solidFill>
                <a:cs typeface="Calibri"/>
              </a:rPr>
              <a:t>company </a:t>
            </a:r>
            <a:r>
              <a:rPr lang="en-US" sz="2800" spc="-615" dirty="0">
                <a:solidFill>
                  <a:prstClr val="black"/>
                </a:solidFill>
                <a:cs typeface="Calibri"/>
              </a:rPr>
              <a:t> </a:t>
            </a:r>
            <a:r>
              <a:rPr lang="en-US" sz="2800" spc="-5" dirty="0">
                <a:solidFill>
                  <a:prstClr val="black"/>
                </a:solidFill>
                <a:cs typeface="Calibri"/>
              </a:rPr>
              <a:t>or</a:t>
            </a:r>
            <a:r>
              <a:rPr lang="en-US" sz="2800" spc="-10" dirty="0">
                <a:solidFill>
                  <a:prstClr val="black"/>
                </a:solidFill>
                <a:cs typeface="Calibri"/>
              </a:rPr>
              <a:t> </a:t>
            </a:r>
            <a:r>
              <a:rPr lang="en-US" sz="2800" spc="-15" dirty="0">
                <a:solidFill>
                  <a:prstClr val="black"/>
                </a:solidFill>
                <a:cs typeface="Calibri"/>
              </a:rPr>
              <a:t>product</a:t>
            </a:r>
            <a:endParaRPr lang="en-US" sz="2800" dirty="0">
              <a:solidFill>
                <a:prstClr val="black"/>
              </a:solidFill>
              <a:cs typeface="Calibri"/>
            </a:endParaRPr>
          </a:p>
          <a:p>
            <a:pPr marL="355600" marR="468630" lvl="0" indent="-343535">
              <a:spcBef>
                <a:spcPts val="6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5" dirty="0">
                <a:solidFill>
                  <a:prstClr val="black"/>
                </a:solidFill>
                <a:cs typeface="Calibri"/>
              </a:rPr>
              <a:t> </a:t>
            </a:r>
            <a:r>
              <a:rPr lang="en-US" sz="2800" spc="-15" dirty="0">
                <a:solidFill>
                  <a:prstClr val="black"/>
                </a:solidFill>
                <a:cs typeface="Calibri"/>
              </a:rPr>
              <a:t>relationships</a:t>
            </a:r>
            <a:r>
              <a:rPr lang="en-US" sz="2800" spc="50" dirty="0">
                <a:solidFill>
                  <a:prstClr val="black"/>
                </a:solidFill>
                <a:cs typeface="Calibri"/>
              </a:rPr>
              <a:t> </a:t>
            </a:r>
            <a:r>
              <a:rPr lang="en-US" sz="2800" spc="-10" dirty="0">
                <a:solidFill>
                  <a:prstClr val="black"/>
                </a:solidFill>
                <a:cs typeface="Calibri"/>
              </a:rPr>
              <a:t>between</a:t>
            </a:r>
            <a:r>
              <a:rPr lang="en-US" sz="2800" spc="10" dirty="0">
                <a:solidFill>
                  <a:prstClr val="black"/>
                </a:solidFill>
                <a:cs typeface="Calibri"/>
              </a:rPr>
              <a:t> </a:t>
            </a:r>
            <a:r>
              <a:rPr lang="en-US" sz="2800" spc="-10" dirty="0">
                <a:solidFill>
                  <a:prstClr val="black"/>
                </a:solidFill>
                <a:cs typeface="Calibri"/>
              </a:rPr>
              <a:t>the</a:t>
            </a:r>
            <a:r>
              <a:rPr lang="en-US" sz="2800" spc="15" dirty="0">
                <a:solidFill>
                  <a:prstClr val="black"/>
                </a:solidFill>
                <a:cs typeface="Calibri"/>
              </a:rPr>
              <a:t> </a:t>
            </a:r>
            <a:r>
              <a:rPr lang="en-US" sz="2800" spc="-10" dirty="0">
                <a:solidFill>
                  <a:prstClr val="black"/>
                </a:solidFill>
                <a:cs typeface="Calibri"/>
              </a:rPr>
              <a:t>consumer</a:t>
            </a:r>
            <a:r>
              <a:rPr lang="en-US" sz="2800" spc="3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5" dirty="0">
                <a:solidFill>
                  <a:prstClr val="black"/>
                </a:solidFill>
                <a:cs typeface="Calibri"/>
              </a:rPr>
              <a:t>the </a:t>
            </a:r>
            <a:r>
              <a:rPr lang="en-US" sz="2800" spc="-620" dirty="0">
                <a:solidFill>
                  <a:prstClr val="black"/>
                </a:solidFill>
                <a:cs typeface="Calibri"/>
              </a:rPr>
              <a:t> </a:t>
            </a:r>
            <a:r>
              <a:rPr lang="en-US" sz="2800" spc="-20" dirty="0">
                <a:solidFill>
                  <a:prstClr val="black"/>
                </a:solidFill>
                <a:cs typeface="Calibri"/>
              </a:rPr>
              <a:t>brand</a:t>
            </a:r>
            <a:endParaRPr sz="2800" dirty="0">
              <a:latin typeface="Calibri"/>
              <a:cs typeface="Calibri"/>
            </a:endParaRPr>
          </a:p>
        </p:txBody>
      </p:sp>
    </p:spTree>
    <p:extLst>
      <p:ext uri="{BB962C8B-B14F-4D97-AF65-F5344CB8AC3E}">
        <p14:creationId xmlns:p14="http://schemas.microsoft.com/office/powerpoint/2010/main" val="4332263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85055" y="96890"/>
            <a:ext cx="1708096" cy="584775"/>
          </a:xfrm>
          <a:prstGeom prst="rect">
            <a:avLst/>
          </a:prstGeom>
        </p:spPr>
        <p:txBody>
          <a:bodyPr wrap="none">
            <a:spAutoFit/>
          </a:bodyPr>
          <a:lstStyle/>
          <a:p>
            <a:r>
              <a:rPr lang="en-US" sz="3200" b="1" dirty="0">
                <a:solidFill>
                  <a:srgbClr val="00B0F0"/>
                </a:solidFill>
              </a:rPr>
              <a:t>Branding</a:t>
            </a:r>
          </a:p>
        </p:txBody>
      </p:sp>
      <p:sp>
        <p:nvSpPr>
          <p:cNvPr id="4" name="TextBox 3">
            <a:extLst>
              <a:ext uri="{FF2B5EF4-FFF2-40B4-BE49-F238E27FC236}">
                <a16:creationId xmlns:a16="http://schemas.microsoft.com/office/drawing/2014/main" id="{81D8A734-8357-5080-B0BC-4B55C3C7CDB8}"/>
              </a:ext>
            </a:extLst>
          </p:cNvPr>
          <p:cNvSpPr txBox="1"/>
          <p:nvPr/>
        </p:nvSpPr>
        <p:spPr>
          <a:xfrm>
            <a:off x="1304034" y="2349199"/>
            <a:ext cx="6096000" cy="2908489"/>
          </a:xfrm>
          <a:prstGeom prst="rect">
            <a:avLst/>
          </a:prstGeom>
          <a:noFill/>
        </p:spPr>
        <p:txBody>
          <a:bodyPr wrap="square">
            <a:spAutoFit/>
          </a:bodyPr>
          <a:lstStyle/>
          <a:p>
            <a:pPr marL="469265" marR="0" lvl="0" indent="-457200" algn="l" defTabSz="914400" rtl="0" eaLnBrk="1" fontAlgn="auto" latinLnBrk="0" hangingPunct="1">
              <a:lnSpc>
                <a:spcPct val="100000"/>
              </a:lnSpc>
              <a:spcBef>
                <a:spcPts val="645"/>
              </a:spcBef>
              <a:spcAft>
                <a:spcPts val="0"/>
              </a:spcAft>
              <a:buClr>
                <a:srgbClr val="1D4246"/>
              </a:buClr>
              <a:buSzTx/>
              <a:buFont typeface="Arial" panose="020B0604020202020204" pitchFamily="34" charset="0"/>
              <a:buChar char="•"/>
              <a:tabLst>
                <a:tab pos="355600" algn="l"/>
                <a:tab pos="356235" algn="l"/>
              </a:tabLst>
              <a:defRPr/>
            </a:pPr>
            <a:r>
              <a:rPr kumimoji="0" lang="en-US" sz="2800" b="1" i="0" u="none" strike="noStrike" kern="1200" cap="none" spc="-15" normalizeH="0" baseline="0" noProof="0" dirty="0">
                <a:ln>
                  <a:noFill/>
                </a:ln>
                <a:solidFill>
                  <a:prstClr val="black"/>
                </a:solidFill>
                <a:effectLst/>
                <a:uLnTx/>
                <a:uFillTx/>
                <a:latin typeface="Calibri" panose="020F0502020204030204"/>
                <a:ea typeface="+mn-ea"/>
                <a:cs typeface="Calibri"/>
              </a:rPr>
              <a:t>Brand</a:t>
            </a:r>
            <a:r>
              <a:rPr kumimoji="0" lang="en-US" sz="2800" b="1" i="0" u="none" strike="noStrike" kern="1200" cap="none" spc="-10" normalizeH="0" baseline="0" noProof="0" dirty="0">
                <a:ln>
                  <a:noFill/>
                </a:ln>
                <a:solidFill>
                  <a:prstClr val="black"/>
                </a:solidFill>
                <a:effectLst/>
                <a:uLnTx/>
                <a:uFillTx/>
                <a:latin typeface="Calibri" panose="020F0502020204030204"/>
                <a:ea typeface="+mn-ea"/>
                <a:cs typeface="Calibri"/>
              </a:rPr>
              <a:t> identity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5080" lvl="1" indent="-287020" algn="l" defTabSz="914400" rtl="0" eaLnBrk="1" fontAlgn="auto" latinLnBrk="0" hangingPunct="1">
              <a:lnSpc>
                <a:spcPct val="100000"/>
              </a:lnSpc>
              <a:spcBef>
                <a:spcPts val="625"/>
              </a:spcBef>
              <a:spcAft>
                <a:spcPts val="0"/>
              </a:spcAft>
              <a:buClr>
                <a:srgbClr val="1D4246"/>
              </a:buClr>
              <a:buSzTx/>
              <a:buFont typeface="Wingdings"/>
              <a:buChar char=""/>
              <a:tabLst>
                <a:tab pos="756285" algn="l"/>
                <a:tab pos="756920" algn="l"/>
              </a:tabLst>
              <a:defRPr/>
            </a:pP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Combination of name,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logo,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symbols,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design, packaging, </a:t>
            </a:r>
            <a:r>
              <a:rPr kumimoji="0" lang="en-US" sz="28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image,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and</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associations</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held</a:t>
            </a:r>
            <a:r>
              <a:rPr kumimoji="0" lang="en-US" sz="28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by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consumers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55600" marR="0" lvl="0" indent="-343535" algn="l" defTabSz="914400" rtl="0" eaLnBrk="1" fontAlgn="auto" latinLnBrk="0" hangingPunct="1">
              <a:lnSpc>
                <a:spcPct val="100000"/>
              </a:lnSpc>
              <a:spcBef>
                <a:spcPts val="625"/>
              </a:spcBef>
              <a:spcAft>
                <a:spcPts val="0"/>
              </a:spcAft>
              <a:buClr>
                <a:srgbClr val="1D4246"/>
              </a:buClr>
              <a:buSzTx/>
              <a:buFont typeface="Wingdings"/>
              <a:buChar char=""/>
              <a:tabLst>
                <a:tab pos="355600" algn="l"/>
                <a:tab pos="356235" algn="l"/>
              </a:tabLst>
              <a:defRPr/>
            </a:pPr>
            <a:r>
              <a:rPr kumimoji="0" lang="en-US" sz="2800" b="1" i="0" u="none" strike="noStrike" kern="1200" cap="none" spc="-15" normalizeH="0" baseline="0" noProof="0" dirty="0">
                <a:ln>
                  <a:noFill/>
                </a:ln>
                <a:solidFill>
                  <a:prstClr val="black"/>
                </a:solidFill>
                <a:effectLst/>
                <a:uLnTx/>
                <a:uFillTx/>
                <a:latin typeface="Calibri" panose="020F0502020204030204"/>
                <a:ea typeface="+mn-ea"/>
                <a:cs typeface="Calibri"/>
              </a:rPr>
              <a:t>Brand </a:t>
            </a:r>
            <a:r>
              <a:rPr kumimoji="0" lang="en-US" sz="2800" b="1" i="0" u="none" strike="noStrike" kern="1200" cap="none" spc="-5" normalizeH="0" baseline="0" noProof="0" dirty="0">
                <a:ln>
                  <a:noFill/>
                </a:ln>
                <a:solidFill>
                  <a:prstClr val="black"/>
                </a:solidFill>
                <a:effectLst/>
                <a:uLnTx/>
                <a:uFillTx/>
                <a:latin typeface="Calibri" panose="020F0502020204030204"/>
                <a:ea typeface="+mn-ea"/>
                <a:cs typeface="Calibri"/>
              </a:rPr>
              <a:t>equity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25"/>
              </a:spcBef>
              <a:spcAft>
                <a:spcPts val="0"/>
              </a:spcAft>
              <a:buClr>
                <a:srgbClr val="1D4246"/>
              </a:buClr>
              <a:buSzTx/>
              <a:buFont typeface="Wingdings"/>
              <a:buChar char=""/>
              <a:tabLst>
                <a:tab pos="756285" algn="l"/>
                <a:tab pos="756920" algn="l"/>
              </a:tabLst>
              <a:defRPr/>
            </a:pP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Intangible</a:t>
            </a:r>
            <a:r>
              <a:rPr kumimoji="0" lang="en-US" sz="28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asset</a:t>
            </a:r>
            <a:r>
              <a:rPr kumimoji="0" lang="en-US" sz="28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of</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added</a:t>
            </a:r>
            <a:r>
              <a:rPr kumimoji="0" lang="en-US" sz="28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value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1622990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90026" y="143894"/>
            <a:ext cx="6221802" cy="584775"/>
          </a:xfrm>
          <a:prstGeom prst="rect">
            <a:avLst/>
          </a:prstGeom>
        </p:spPr>
        <p:txBody>
          <a:bodyPr wrap="square">
            <a:spAutoFit/>
          </a:bodyPr>
          <a:lstStyle/>
          <a:p>
            <a:r>
              <a:rPr lang="en-US" sz="3200" b="1" dirty="0">
                <a:solidFill>
                  <a:srgbClr val="00B0F0"/>
                </a:solidFill>
              </a:rPr>
              <a:t>Packaging</a:t>
            </a:r>
          </a:p>
        </p:txBody>
      </p:sp>
      <p:pic>
        <p:nvPicPr>
          <p:cNvPr id="3" name="Picture 2">
            <a:extLst>
              <a:ext uri="{FF2B5EF4-FFF2-40B4-BE49-F238E27FC236}">
                <a16:creationId xmlns:a16="http://schemas.microsoft.com/office/drawing/2014/main" id="{981D85BE-73A6-4F5D-AE77-207A79B18C6E}"/>
              </a:ext>
            </a:extLst>
          </p:cNvPr>
          <p:cNvPicPr>
            <a:picLocks noChangeAspect="1"/>
          </p:cNvPicPr>
          <p:nvPr/>
        </p:nvPicPr>
        <p:blipFill>
          <a:blip r:embed="rId3"/>
          <a:stretch>
            <a:fillRect/>
          </a:stretch>
        </p:blipFill>
        <p:spPr>
          <a:xfrm>
            <a:off x="7913914" y="2939452"/>
            <a:ext cx="2900475" cy="3576052"/>
          </a:xfrm>
          <a:prstGeom prst="rect">
            <a:avLst/>
          </a:prstGeom>
        </p:spPr>
      </p:pic>
      <p:sp>
        <p:nvSpPr>
          <p:cNvPr id="5" name="TextBox 4">
            <a:extLst>
              <a:ext uri="{FF2B5EF4-FFF2-40B4-BE49-F238E27FC236}">
                <a16:creationId xmlns:a16="http://schemas.microsoft.com/office/drawing/2014/main" id="{16BBF7A3-9987-707A-CCBB-82EA6BE38086}"/>
              </a:ext>
            </a:extLst>
          </p:cNvPr>
          <p:cNvSpPr txBox="1"/>
          <p:nvPr/>
        </p:nvSpPr>
        <p:spPr>
          <a:xfrm>
            <a:off x="1202303" y="1532088"/>
            <a:ext cx="7909525" cy="4983416"/>
          </a:xfrm>
          <a:prstGeom prst="rect">
            <a:avLst/>
          </a:prstGeom>
          <a:noFill/>
        </p:spPr>
        <p:txBody>
          <a:bodyPr wrap="square">
            <a:spAutoFit/>
          </a:bodyPr>
          <a:lstStyle/>
          <a:p>
            <a:pPr marL="552450" marR="5080" lvl="0" indent="-343535" algn="l" defTabSz="914400" rtl="0" eaLnBrk="1" fontAlgn="auto" latinLnBrk="0" hangingPunct="1">
              <a:lnSpc>
                <a:spcPct val="100000"/>
              </a:lnSpc>
              <a:spcBef>
                <a:spcPts val="95"/>
              </a:spcBef>
              <a:spcAft>
                <a:spcPts val="0"/>
              </a:spcAft>
              <a:buClr>
                <a:srgbClr val="1D4246"/>
              </a:buClr>
              <a:buSzTx/>
              <a:buFont typeface="Wingdings"/>
              <a:buChar char=""/>
              <a:tabLst>
                <a:tab pos="552450" algn="l"/>
                <a:tab pos="553085" algn="l"/>
              </a:tabLst>
              <a:defRPr/>
            </a:pPr>
            <a:r>
              <a:rPr kumimoji="0" lang="en-US" sz="2800" b="0" i="0" u="none" strike="noStrike" kern="0" cap="none" spc="-40" normalizeH="0" baseline="0" noProof="0" dirty="0">
                <a:ln>
                  <a:noFill/>
                </a:ln>
                <a:solidFill>
                  <a:prstClr val="black"/>
                </a:solidFill>
                <a:effectLst/>
                <a:uLnTx/>
                <a:uFillTx/>
                <a:latin typeface="Calibri" panose="020F0502020204030204"/>
                <a:ea typeface="+mn-ea"/>
                <a:cs typeface="Calibri"/>
              </a:rPr>
              <a:t>Traditionally,</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the</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package</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provided</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functional</a:t>
            </a:r>
            <a:r>
              <a:rPr kumimoji="0" lang="en-US" sz="2800" b="0" i="0" u="none" strike="noStrike" kern="0" cap="none" spc="3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benefits: </a:t>
            </a:r>
            <a:r>
              <a:rPr kumimoji="0" lang="en-US" sz="2800" b="0" i="0" u="none" strike="noStrike" kern="0" cap="none" spc="-615" normalizeH="0" baseline="0" noProof="0" dirty="0">
                <a:ln>
                  <a:noFill/>
                </a:ln>
                <a:solidFill>
                  <a:prstClr val="black"/>
                </a:solidFill>
                <a:effectLst/>
                <a:uLnTx/>
                <a:uFillTx/>
                <a:latin typeface="Calibri" panose="020F0502020204030204"/>
                <a:ea typeface="+mn-ea"/>
                <a:cs typeface="Calibri"/>
              </a:rPr>
              <a:t> </a:t>
            </a:r>
          </a:p>
          <a:p>
            <a:pPr marL="208915" marR="5080" lvl="0" indent="0" algn="l" defTabSz="914400" rtl="0" eaLnBrk="1" fontAlgn="auto" latinLnBrk="0" hangingPunct="1">
              <a:lnSpc>
                <a:spcPct val="100000"/>
              </a:lnSpc>
              <a:spcBef>
                <a:spcPts val="95"/>
              </a:spcBef>
              <a:spcAft>
                <a:spcPts val="0"/>
              </a:spcAft>
              <a:buClr>
                <a:srgbClr val="1D4246"/>
              </a:buClr>
              <a:buSzTx/>
              <a:buFontTx/>
              <a:buNone/>
              <a:tabLst>
                <a:tab pos="552450" algn="l"/>
                <a:tab pos="553085" algn="l"/>
              </a:tabLst>
              <a:defRPr/>
            </a:pPr>
            <a:r>
              <a:rPr kumimoji="0" lang="en-US" sz="2800" b="0" i="0" u="none" strike="noStrike" kern="0" cap="none" spc="-6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40" normalizeH="0" baseline="0" noProof="0" dirty="0">
                <a:ln>
                  <a:noFill/>
                </a:ln>
                <a:solidFill>
                  <a:prstClr val="black"/>
                </a:solidFill>
                <a:effectLst/>
                <a:uLnTx/>
                <a:uFillTx/>
                <a:latin typeface="Calibri" panose="020F0502020204030204"/>
                <a:ea typeface="+mn-ea"/>
                <a:cs typeface="Calibri"/>
              </a:rPr>
              <a:t>economy,</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protection,</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and</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storage</a:t>
            </a:r>
          </a:p>
          <a:p>
            <a:pPr marL="552450" marR="0" lvl="0" indent="-343535" algn="l" defTabSz="914400" rtl="0" eaLnBrk="1" fontAlgn="auto" latinLnBrk="0" hangingPunct="1">
              <a:lnSpc>
                <a:spcPct val="100000"/>
              </a:lnSpc>
              <a:spcBef>
                <a:spcPts val="1475"/>
              </a:spcBef>
              <a:spcAft>
                <a:spcPts val="0"/>
              </a:spcAft>
              <a:buClr>
                <a:srgbClr val="1D4246"/>
              </a:buClr>
              <a:buSzTx/>
              <a:buFont typeface="Wingdings"/>
              <a:buChar char=""/>
              <a:tabLst>
                <a:tab pos="552450" algn="l"/>
                <a:tab pos="553085" algn="l"/>
              </a:tabLst>
              <a:defRPr/>
            </a:pP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Role</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and function</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have</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changed</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due</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to:</a:t>
            </a:r>
          </a:p>
          <a:p>
            <a:pPr marL="953135" marR="0" lvl="1" indent="-287020" algn="l" defTabSz="914400" rtl="0" eaLnBrk="1" fontAlgn="auto" latinLnBrk="0" hangingPunct="1">
              <a:lnSpc>
                <a:spcPct val="100000"/>
              </a:lnSpc>
              <a:spcBef>
                <a:spcPts val="1440"/>
              </a:spcBef>
              <a:spcAft>
                <a:spcPts val="0"/>
              </a:spcAft>
              <a:buClr>
                <a:srgbClr val="1D4246"/>
              </a:buClr>
              <a:buSzTx/>
              <a:buFont typeface="Wingdings"/>
              <a:buChar char=""/>
              <a:tabLst>
                <a:tab pos="953135" algn="l"/>
                <a:tab pos="953769" algn="l"/>
              </a:tabLst>
              <a:defRPr/>
            </a:pPr>
            <a:r>
              <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rPr>
              <a:t>Self-service</a:t>
            </a:r>
            <a:r>
              <a:rPr kumimoji="0" lang="en-US" sz="2600" b="0" i="0" u="none" strike="noStrike" kern="0" cap="none" spc="-4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rPr>
              <a:t>emphases</a:t>
            </a:r>
            <a:r>
              <a:rPr kumimoji="0" lang="en-US" sz="2600" b="0" i="0" u="none" strike="noStrike" kern="0" cap="none" spc="-4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 many</a:t>
            </a:r>
            <a:r>
              <a:rPr kumimoji="0" lang="en-US" sz="2600" b="0" i="0" u="none" strike="noStrike" kern="0" cap="none" spc="-20"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stores</a:t>
            </a:r>
            <a:endPar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endParaRPr>
          </a:p>
          <a:p>
            <a:pPr marL="965200" marR="3021965" lvl="1" indent="-299085" algn="l" defTabSz="914400" rtl="0" eaLnBrk="1" fontAlgn="auto" latinLnBrk="0" hangingPunct="1">
              <a:lnSpc>
                <a:spcPts val="4550"/>
              </a:lnSpc>
              <a:spcBef>
                <a:spcPts val="385"/>
              </a:spcBef>
              <a:spcAft>
                <a:spcPts val="0"/>
              </a:spcAft>
              <a:buClr>
                <a:srgbClr val="1D4246"/>
              </a:buClr>
              <a:buSzTx/>
              <a:buFont typeface="Wingdings"/>
              <a:buChar char=""/>
              <a:tabLst>
                <a:tab pos="953135" algn="l"/>
                <a:tab pos="953769" algn="l"/>
              </a:tabLst>
              <a:defRPr/>
            </a:pP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More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buying decisions </a:t>
            </a: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at point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 </a:t>
            </a:r>
            <a:r>
              <a:rPr kumimoji="0" lang="en-US" sz="2600" b="0" i="0" u="none" strike="noStrike" kern="0" cap="none" spc="-57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purchase</a:t>
            </a:r>
          </a:p>
          <a:p>
            <a:pPr marL="552450" marR="0" lvl="0" indent="-343535" algn="l" defTabSz="914400" rtl="0" eaLnBrk="1" fontAlgn="auto" latinLnBrk="0" hangingPunct="1">
              <a:lnSpc>
                <a:spcPct val="100000"/>
              </a:lnSpc>
              <a:spcBef>
                <a:spcPts val="1070"/>
              </a:spcBef>
              <a:spcAft>
                <a:spcPts val="0"/>
              </a:spcAft>
              <a:buClr>
                <a:srgbClr val="1D4246"/>
              </a:buClr>
              <a:buSzTx/>
              <a:buFont typeface="Wingdings"/>
              <a:buChar char=""/>
              <a:tabLst>
                <a:tab pos="552450" algn="l"/>
                <a:tab pos="553085" algn="l"/>
              </a:tabLst>
              <a:defRPr/>
            </a:pP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First</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impressions</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matter</a:t>
            </a:r>
          </a:p>
          <a:p>
            <a:pPr marL="953135" marR="0" lvl="1" indent="-287020" algn="l" defTabSz="914400" rtl="0" eaLnBrk="1" fontAlgn="auto" latinLnBrk="0" hangingPunct="1">
              <a:lnSpc>
                <a:spcPct val="100000"/>
              </a:lnSpc>
              <a:spcBef>
                <a:spcPts val="1435"/>
              </a:spcBef>
              <a:spcAft>
                <a:spcPts val="0"/>
              </a:spcAft>
              <a:buClr>
                <a:srgbClr val="1D4246"/>
              </a:buClr>
              <a:buSzTx/>
              <a:buFont typeface="Wingdings"/>
              <a:buChar char=""/>
              <a:tabLst>
                <a:tab pos="953135" algn="l"/>
                <a:tab pos="953769" algn="l"/>
              </a:tabLst>
              <a:defRPr/>
            </a:pP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Often</a:t>
            </a:r>
            <a:r>
              <a:rPr kumimoji="0" lang="en-US" sz="2600" b="0" i="0" u="none" strike="noStrike" kern="0" cap="none" spc="-30"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20" normalizeH="0" baseline="0" noProof="0" dirty="0">
                <a:ln>
                  <a:noFill/>
                </a:ln>
                <a:solidFill>
                  <a:sysClr val="windowText" lastClr="000000"/>
                </a:solidFill>
                <a:effectLst/>
                <a:uLnTx/>
                <a:uFillTx/>
                <a:latin typeface="Calibri" panose="020F0502020204030204"/>
                <a:ea typeface="+mn-ea"/>
                <a:cs typeface="Calibri"/>
              </a:rPr>
              <a:t>first</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 exposure</a:t>
            </a:r>
            <a:r>
              <a:rPr kumimoji="0" lang="en-US" sz="2600" b="0" i="0" u="none" strike="noStrike" kern="0" cap="none" spc="-3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to</a:t>
            </a: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 product</a:t>
            </a:r>
          </a:p>
        </p:txBody>
      </p:sp>
    </p:spTree>
    <p:extLst>
      <p:ext uri="{BB962C8B-B14F-4D97-AF65-F5344CB8AC3E}">
        <p14:creationId xmlns:p14="http://schemas.microsoft.com/office/powerpoint/2010/main" val="3650358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5099" y="190321"/>
            <a:ext cx="6221802" cy="584775"/>
          </a:xfrm>
          <a:prstGeom prst="rect">
            <a:avLst/>
          </a:prstGeom>
        </p:spPr>
        <p:txBody>
          <a:bodyPr wrap="square">
            <a:spAutoFit/>
          </a:bodyPr>
          <a:lstStyle/>
          <a:p>
            <a:r>
              <a:rPr lang="en-US" sz="3200" b="1" dirty="0">
                <a:solidFill>
                  <a:srgbClr val="00B0F0"/>
                </a:solidFill>
              </a:rPr>
              <a:t>Price Decisions</a:t>
            </a:r>
          </a:p>
        </p:txBody>
      </p:sp>
      <p:sp>
        <p:nvSpPr>
          <p:cNvPr id="11" name="object 3">
            <a:extLst>
              <a:ext uri="{FF2B5EF4-FFF2-40B4-BE49-F238E27FC236}">
                <a16:creationId xmlns:a16="http://schemas.microsoft.com/office/drawing/2014/main" id="{3C2C6E1A-3BFD-49E2-9619-23F017A52807}"/>
              </a:ext>
            </a:extLst>
          </p:cNvPr>
          <p:cNvSpPr txBox="1"/>
          <p:nvPr/>
        </p:nvSpPr>
        <p:spPr>
          <a:xfrm>
            <a:off x="890664" y="1552617"/>
            <a:ext cx="9963275" cy="4987904"/>
          </a:xfrm>
          <a:prstGeom prst="rect">
            <a:avLst/>
          </a:prstGeom>
        </p:spPr>
        <p:txBody>
          <a:bodyPr vert="horz" wrap="square" lIns="0" tIns="12065" rIns="0" bIns="0" rtlCol="0">
            <a:spAutoFit/>
          </a:bodyPr>
          <a:lstStyle/>
          <a:p>
            <a:pPr marL="355600" marR="5080" lvl="0" indent="-343535">
              <a:spcBef>
                <a:spcPts val="95"/>
              </a:spcBef>
              <a:buClr>
                <a:srgbClr val="1D4246"/>
              </a:buClr>
              <a:buFont typeface="Wingdings"/>
              <a:buChar char=""/>
              <a:tabLst>
                <a:tab pos="355600" algn="l"/>
                <a:tab pos="356235" algn="l"/>
              </a:tabLst>
            </a:pPr>
            <a:r>
              <a:rPr lang="en-US" sz="2800" spc="-5" dirty="0">
                <a:solidFill>
                  <a:prstClr val="black"/>
                </a:solidFill>
                <a:cs typeface="Calibri"/>
              </a:rPr>
              <a:t>Price</a:t>
            </a:r>
            <a:r>
              <a:rPr lang="en-US" sz="2800" spc="5" dirty="0">
                <a:solidFill>
                  <a:prstClr val="black"/>
                </a:solidFill>
                <a:cs typeface="Calibri"/>
              </a:rPr>
              <a:t> </a:t>
            </a:r>
            <a:r>
              <a:rPr lang="en-US" sz="2800" spc="-20" dirty="0">
                <a:solidFill>
                  <a:prstClr val="black"/>
                </a:solidFill>
                <a:cs typeface="Calibri"/>
              </a:rPr>
              <a:t>variable</a:t>
            </a:r>
            <a:r>
              <a:rPr lang="en-US" sz="2400" spc="-20" dirty="0">
                <a:solidFill>
                  <a:prstClr val="black"/>
                </a:solidFill>
                <a:cs typeface="Calibri"/>
              </a:rPr>
              <a:t>—</a:t>
            </a:r>
            <a:r>
              <a:rPr lang="en-US" sz="2800" spc="-20" dirty="0">
                <a:solidFill>
                  <a:prstClr val="black"/>
                </a:solidFill>
                <a:cs typeface="Calibri"/>
              </a:rPr>
              <a:t>Refers</a:t>
            </a:r>
            <a:r>
              <a:rPr lang="en-US" sz="2800" spc="-1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what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consumer</a:t>
            </a:r>
            <a:r>
              <a:rPr lang="en-US" sz="2800" spc="30" dirty="0">
                <a:solidFill>
                  <a:prstClr val="black"/>
                </a:solidFill>
                <a:cs typeface="Calibri"/>
              </a:rPr>
              <a:t> </a:t>
            </a:r>
          </a:p>
          <a:p>
            <a:pPr marL="12065" marR="5080" lvl="0">
              <a:spcBef>
                <a:spcPts val="95"/>
              </a:spcBef>
              <a:buClr>
                <a:srgbClr val="1D4246"/>
              </a:buClr>
              <a:tabLst>
                <a:tab pos="355600" algn="l"/>
                <a:tab pos="356235" algn="l"/>
              </a:tabLst>
            </a:pPr>
            <a:r>
              <a:rPr lang="en-US" sz="2800" spc="-10" dirty="0">
                <a:solidFill>
                  <a:prstClr val="black"/>
                </a:solidFill>
                <a:cs typeface="Calibri"/>
              </a:rPr>
              <a:t>has</a:t>
            </a:r>
            <a:r>
              <a:rPr lang="en-US" sz="2800" spc="5" dirty="0">
                <a:solidFill>
                  <a:prstClr val="black"/>
                </a:solidFill>
                <a:cs typeface="Calibri"/>
              </a:rPr>
              <a:t> </a:t>
            </a:r>
            <a:r>
              <a:rPr lang="en-US" sz="2800" spc="-20" dirty="0">
                <a:solidFill>
                  <a:prstClr val="black"/>
                </a:solidFill>
                <a:cs typeface="Calibri"/>
              </a:rPr>
              <a:t>to </a:t>
            </a:r>
            <a:r>
              <a:rPr lang="en-US" sz="2800" spc="-620" dirty="0">
                <a:solidFill>
                  <a:prstClr val="black"/>
                </a:solidFill>
                <a:cs typeface="Calibri"/>
              </a:rPr>
              <a:t> </a:t>
            </a:r>
            <a:r>
              <a:rPr lang="en-US" sz="2800" spc="-10" dirty="0">
                <a:solidFill>
                  <a:prstClr val="black"/>
                </a:solidFill>
                <a:cs typeface="Calibri"/>
              </a:rPr>
              <a:t>give</a:t>
            </a:r>
            <a:r>
              <a:rPr lang="en-US" sz="2800" spc="-15" dirty="0">
                <a:solidFill>
                  <a:prstClr val="black"/>
                </a:solidFill>
                <a:cs typeface="Calibri"/>
              </a:rPr>
              <a:t> </a:t>
            </a:r>
            <a:r>
              <a:rPr lang="en-US" sz="2800" spc="-5" dirty="0">
                <a:solidFill>
                  <a:prstClr val="black"/>
                </a:solidFill>
                <a:cs typeface="Calibri"/>
              </a:rPr>
              <a:t>in</a:t>
            </a:r>
            <a:r>
              <a:rPr lang="en-US" sz="2800" dirty="0">
                <a:solidFill>
                  <a:prstClr val="black"/>
                </a:solidFill>
                <a:cs typeface="Calibri"/>
              </a:rPr>
              <a:t> </a:t>
            </a:r>
            <a:r>
              <a:rPr lang="en-US" sz="2800" spc="-20" dirty="0">
                <a:solidFill>
                  <a:prstClr val="black"/>
                </a:solidFill>
                <a:cs typeface="Calibri"/>
              </a:rPr>
              <a:t>exchange</a:t>
            </a:r>
            <a:r>
              <a:rPr lang="en-US" sz="2800" spc="10" dirty="0">
                <a:solidFill>
                  <a:prstClr val="black"/>
                </a:solidFill>
                <a:cs typeface="Calibri"/>
              </a:rPr>
              <a:t> </a:t>
            </a:r>
            <a:r>
              <a:rPr lang="en-US" sz="2800" spc="-25" dirty="0">
                <a:solidFill>
                  <a:prstClr val="black"/>
                </a:solidFill>
                <a:cs typeface="Calibri"/>
              </a:rPr>
              <a:t>for</a:t>
            </a:r>
            <a:r>
              <a:rPr lang="en-US" sz="2800" spc="-10" dirty="0">
                <a:solidFill>
                  <a:prstClr val="black"/>
                </a:solidFill>
                <a:cs typeface="Calibri"/>
              </a:rPr>
              <a:t> </a:t>
            </a:r>
            <a:r>
              <a:rPr lang="en-US" sz="2800" spc="-5" dirty="0">
                <a:solidFill>
                  <a:prstClr val="black"/>
                </a:solidFill>
                <a:cs typeface="Calibri"/>
              </a:rPr>
              <a:t>a </a:t>
            </a:r>
            <a:r>
              <a:rPr lang="en-US" sz="2800" spc="-10" dirty="0">
                <a:solidFill>
                  <a:prstClr val="black"/>
                </a:solidFill>
                <a:cs typeface="Calibri"/>
              </a:rPr>
              <a:t>purchase</a:t>
            </a:r>
            <a:endParaRPr lang="en-US" sz="2800" spc="-25" dirty="0">
              <a:latin typeface="Calibri"/>
              <a:cs typeface="Calibri"/>
            </a:endParaRPr>
          </a:p>
          <a:p>
            <a:pPr marL="355600" indent="-343535">
              <a:lnSpc>
                <a:spcPct val="100000"/>
              </a:lnSpc>
              <a:spcBef>
                <a:spcPts val="1480"/>
              </a:spcBef>
              <a:buClr>
                <a:srgbClr val="1D4246"/>
              </a:buClr>
              <a:buFont typeface="Wingdings"/>
              <a:buChar char=""/>
              <a:tabLst>
                <a:tab pos="355600" algn="l"/>
                <a:tab pos="356235" algn="l"/>
              </a:tabLst>
            </a:pPr>
            <a:r>
              <a:rPr sz="2800" spc="-25" dirty="0">
                <a:latin typeface="Calibri"/>
                <a:cs typeface="Calibri"/>
              </a:rPr>
              <a:t>Factors</a:t>
            </a:r>
            <a:r>
              <a:rPr sz="2800" spc="-15" dirty="0">
                <a:latin typeface="Calibri"/>
                <a:cs typeface="Calibri"/>
              </a:rPr>
              <a:t> </a:t>
            </a:r>
            <a:r>
              <a:rPr sz="2800" spc="-10" dirty="0">
                <a:latin typeface="Calibri"/>
                <a:cs typeface="Calibri"/>
              </a:rPr>
              <a:t>that</a:t>
            </a:r>
            <a:r>
              <a:rPr sz="2800" dirty="0">
                <a:latin typeface="Calibri"/>
                <a:cs typeface="Calibri"/>
              </a:rPr>
              <a:t> </a:t>
            </a:r>
            <a:r>
              <a:rPr sz="2800" spc="-15" dirty="0">
                <a:latin typeface="Calibri"/>
                <a:cs typeface="Calibri"/>
              </a:rPr>
              <a:t>determine</a:t>
            </a:r>
            <a:r>
              <a:rPr sz="2800" dirty="0">
                <a:latin typeface="Calibri"/>
                <a:cs typeface="Calibri"/>
              </a:rPr>
              <a:t> </a:t>
            </a:r>
            <a:r>
              <a:rPr sz="2800" spc="-10" dirty="0">
                <a:latin typeface="Calibri"/>
                <a:cs typeface="Calibri"/>
              </a:rPr>
              <a:t>price</a:t>
            </a:r>
            <a:endParaRPr sz="2800" dirty="0">
              <a:latin typeface="Calibri"/>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sz="2600" spc="-10" dirty="0">
                <a:latin typeface="Calibri"/>
                <a:cs typeface="Calibri"/>
              </a:rPr>
              <a:t>Costs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Demand</a:t>
            </a:r>
            <a:r>
              <a:rPr sz="2600" spc="-50" dirty="0">
                <a:latin typeface="Calibri"/>
                <a:cs typeface="Calibri"/>
              </a:rPr>
              <a:t> </a:t>
            </a:r>
            <a:r>
              <a:rPr sz="2600" spc="-20" dirty="0">
                <a:latin typeface="Calibri"/>
                <a:cs typeface="Calibri"/>
              </a:rPr>
              <a:t>factors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Competition</a:t>
            </a:r>
            <a:endParaRPr sz="2600" dirty="0">
              <a:latin typeface="Calibri"/>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sz="2600" spc="-15" dirty="0">
                <a:latin typeface="Calibri"/>
                <a:cs typeface="Calibri"/>
              </a:rPr>
              <a:t>Perceived</a:t>
            </a:r>
            <a:r>
              <a:rPr sz="2600" spc="-65" dirty="0">
                <a:latin typeface="Calibri"/>
                <a:cs typeface="Calibri"/>
              </a:rPr>
              <a:t> </a:t>
            </a:r>
            <a:r>
              <a:rPr sz="2600" spc="-10" dirty="0">
                <a:latin typeface="Calibri"/>
                <a:cs typeface="Calibri"/>
              </a:rPr>
              <a:t>value</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10" dirty="0">
                <a:latin typeface="Calibri"/>
                <a:cs typeface="Calibri"/>
              </a:rPr>
              <a:t>Product</a:t>
            </a:r>
            <a:r>
              <a:rPr sz="2600" spc="-55" dirty="0">
                <a:latin typeface="Calibri"/>
                <a:cs typeface="Calibri"/>
              </a:rPr>
              <a:t> </a:t>
            </a:r>
            <a:r>
              <a:rPr sz="2600" spc="-5" dirty="0">
                <a:latin typeface="Calibri"/>
                <a:cs typeface="Calibri"/>
              </a:rPr>
              <a:t>quality</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Advertising</a:t>
            </a:r>
            <a:endParaRPr sz="2600" dirty="0">
              <a:latin typeface="Calibri"/>
              <a:cs typeface="Calibri"/>
            </a:endParaRPr>
          </a:p>
        </p:txBody>
      </p:sp>
      <p:pic>
        <p:nvPicPr>
          <p:cNvPr id="5" name="Picture 4">
            <a:extLst>
              <a:ext uri="{FF2B5EF4-FFF2-40B4-BE49-F238E27FC236}">
                <a16:creationId xmlns:a16="http://schemas.microsoft.com/office/drawing/2014/main" id="{848431D7-570C-41B5-A505-C882867947E3}"/>
              </a:ext>
            </a:extLst>
          </p:cNvPr>
          <p:cNvPicPr>
            <a:picLocks noChangeAspect="1"/>
          </p:cNvPicPr>
          <p:nvPr/>
        </p:nvPicPr>
        <p:blipFill>
          <a:blip r:embed="rId3"/>
          <a:stretch>
            <a:fillRect/>
          </a:stretch>
        </p:blipFill>
        <p:spPr>
          <a:xfrm>
            <a:off x="5796101" y="3191463"/>
            <a:ext cx="2158171" cy="2975106"/>
          </a:xfrm>
          <a:prstGeom prst="rect">
            <a:avLst/>
          </a:prstGeom>
        </p:spPr>
      </p:pic>
      <p:pic>
        <p:nvPicPr>
          <p:cNvPr id="6" name="Picture 5">
            <a:extLst>
              <a:ext uri="{FF2B5EF4-FFF2-40B4-BE49-F238E27FC236}">
                <a16:creationId xmlns:a16="http://schemas.microsoft.com/office/drawing/2014/main" id="{E4D8B3BF-431D-4C86-A6DE-6826FF6B6579}"/>
              </a:ext>
            </a:extLst>
          </p:cNvPr>
          <p:cNvPicPr>
            <a:picLocks noChangeAspect="1"/>
          </p:cNvPicPr>
          <p:nvPr/>
        </p:nvPicPr>
        <p:blipFill>
          <a:blip r:embed="rId4"/>
          <a:stretch>
            <a:fillRect/>
          </a:stretch>
        </p:blipFill>
        <p:spPr>
          <a:xfrm>
            <a:off x="8378483" y="4330815"/>
            <a:ext cx="2274005" cy="1621677"/>
          </a:xfrm>
          <a:prstGeom prst="rect">
            <a:avLst/>
          </a:prstGeom>
        </p:spPr>
      </p:pic>
      <p:pic>
        <p:nvPicPr>
          <p:cNvPr id="7" name="Picture 6">
            <a:extLst>
              <a:ext uri="{FF2B5EF4-FFF2-40B4-BE49-F238E27FC236}">
                <a16:creationId xmlns:a16="http://schemas.microsoft.com/office/drawing/2014/main" id="{51CA84A0-B2CE-486C-9179-CCEC426609FB}"/>
              </a:ext>
            </a:extLst>
          </p:cNvPr>
          <p:cNvPicPr>
            <a:picLocks noChangeAspect="1"/>
          </p:cNvPicPr>
          <p:nvPr/>
        </p:nvPicPr>
        <p:blipFill rotWithShape="1">
          <a:blip r:embed="rId5"/>
          <a:srcRect t="36014" b="25755"/>
          <a:stretch/>
        </p:blipFill>
        <p:spPr>
          <a:xfrm>
            <a:off x="7051679" y="2004771"/>
            <a:ext cx="3468925" cy="724857"/>
          </a:xfrm>
          <a:prstGeom prst="rect">
            <a:avLst/>
          </a:prstGeom>
        </p:spPr>
      </p:pic>
    </p:spTree>
    <p:extLst>
      <p:ext uri="{BB962C8B-B14F-4D97-AF65-F5344CB8AC3E}">
        <p14:creationId xmlns:p14="http://schemas.microsoft.com/office/powerpoint/2010/main" val="3471940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581814" cy="584775"/>
          </a:xfrm>
          <a:prstGeom prst="rect">
            <a:avLst/>
          </a:prstGeom>
        </p:spPr>
        <p:txBody>
          <a:bodyPr wrap="none">
            <a:spAutoFit/>
          </a:bodyPr>
          <a:lstStyle/>
          <a:p>
            <a:r>
              <a:rPr lang="en-US" sz="3200" b="1" dirty="0">
                <a:solidFill>
                  <a:srgbClr val="00B0F0"/>
                </a:solidFill>
              </a:rPr>
              <a:t>Marketing Channels</a:t>
            </a:r>
          </a:p>
        </p:txBody>
      </p:sp>
      <p:sp>
        <p:nvSpPr>
          <p:cNvPr id="9" name="object 3">
            <a:extLst>
              <a:ext uri="{FF2B5EF4-FFF2-40B4-BE49-F238E27FC236}">
                <a16:creationId xmlns:a16="http://schemas.microsoft.com/office/drawing/2014/main" id="{C486754B-024E-4888-8665-9CA962A8D716}"/>
              </a:ext>
            </a:extLst>
          </p:cNvPr>
          <p:cNvSpPr txBox="1"/>
          <p:nvPr/>
        </p:nvSpPr>
        <p:spPr>
          <a:xfrm>
            <a:off x="1172890" y="1664360"/>
            <a:ext cx="9763334" cy="3279744"/>
          </a:xfrm>
          <a:prstGeom prst="rect">
            <a:avLst/>
          </a:prstGeom>
        </p:spPr>
        <p:txBody>
          <a:bodyPr vert="horz" wrap="square" lIns="0" tIns="12065" rIns="0" bIns="0" rtlCol="0">
            <a:spAutoFit/>
          </a:bodyPr>
          <a:lstStyle/>
          <a:p>
            <a:pPr marL="355600" marR="5080" indent="-343535">
              <a:lnSpc>
                <a:spcPct val="100000"/>
              </a:lnSpc>
              <a:spcBef>
                <a:spcPts val="95"/>
              </a:spcBef>
              <a:buFont typeface="Arial MT"/>
              <a:buChar char="•"/>
              <a:tabLst>
                <a:tab pos="355600" algn="l"/>
                <a:tab pos="356235" algn="l"/>
              </a:tabLst>
            </a:pPr>
            <a:r>
              <a:rPr sz="2800" spc="-15" dirty="0">
                <a:latin typeface="Calibri"/>
                <a:cs typeface="Calibri"/>
              </a:rPr>
              <a:t>Interdependent</a:t>
            </a:r>
            <a:r>
              <a:rPr sz="2800" spc="35" dirty="0">
                <a:latin typeface="Calibri"/>
                <a:cs typeface="Calibri"/>
              </a:rPr>
              <a:t> </a:t>
            </a:r>
            <a:r>
              <a:rPr sz="2800" spc="-20" dirty="0">
                <a:latin typeface="Calibri"/>
                <a:cs typeface="Calibri"/>
              </a:rPr>
              <a:t>organizations</a:t>
            </a:r>
            <a:r>
              <a:rPr sz="2800" spc="-5" dirty="0">
                <a:latin typeface="Calibri"/>
                <a:cs typeface="Calibri"/>
              </a:rPr>
              <a:t> </a:t>
            </a:r>
            <a:r>
              <a:rPr sz="2800" spc="-20" dirty="0">
                <a:latin typeface="Calibri"/>
                <a:cs typeface="Calibri"/>
              </a:rPr>
              <a:t>involved</a:t>
            </a:r>
            <a:r>
              <a:rPr sz="2800" spc="20" dirty="0">
                <a:latin typeface="Calibri"/>
                <a:cs typeface="Calibri"/>
              </a:rPr>
              <a:t> </a:t>
            </a:r>
            <a:r>
              <a:rPr sz="2800" spc="-5" dirty="0">
                <a:latin typeface="Calibri"/>
                <a:cs typeface="Calibri"/>
              </a:rPr>
              <a:t>in</a:t>
            </a:r>
            <a:r>
              <a:rPr sz="2800" dirty="0">
                <a:latin typeface="Calibri"/>
                <a:cs typeface="Calibri"/>
              </a:rPr>
              <a:t> </a:t>
            </a:r>
            <a:r>
              <a:rPr sz="2800" spc="-5" dirty="0">
                <a:latin typeface="Calibri"/>
                <a:cs typeface="Calibri"/>
              </a:rPr>
              <a:t>making</a:t>
            </a:r>
            <a:r>
              <a:rPr sz="2800" spc="15" dirty="0">
                <a:latin typeface="Calibri"/>
                <a:cs typeface="Calibri"/>
              </a:rPr>
              <a:t> </a:t>
            </a:r>
            <a:r>
              <a:rPr sz="2800" spc="-5" dirty="0">
                <a:latin typeface="Calibri"/>
                <a:cs typeface="Calibri"/>
              </a:rPr>
              <a:t>a </a:t>
            </a:r>
            <a:r>
              <a:rPr sz="2800" spc="-620" dirty="0">
                <a:latin typeface="Calibri"/>
                <a:cs typeface="Calibri"/>
              </a:rPr>
              <a:t> </a:t>
            </a:r>
            <a:r>
              <a:rPr sz="2800" spc="-15" dirty="0">
                <a:latin typeface="Calibri"/>
                <a:cs typeface="Calibri"/>
              </a:rPr>
              <a:t>product</a:t>
            </a:r>
            <a:r>
              <a:rPr sz="2800" spc="25" dirty="0">
                <a:latin typeface="Calibri"/>
                <a:cs typeface="Calibri"/>
              </a:rPr>
              <a:t> </a:t>
            </a:r>
            <a:r>
              <a:rPr sz="2800" spc="-5" dirty="0">
                <a:latin typeface="Calibri"/>
                <a:cs typeface="Calibri"/>
              </a:rPr>
              <a:t>or</a:t>
            </a:r>
            <a:r>
              <a:rPr sz="2800" spc="5" dirty="0">
                <a:latin typeface="Calibri"/>
                <a:cs typeface="Calibri"/>
              </a:rPr>
              <a:t> </a:t>
            </a:r>
            <a:r>
              <a:rPr sz="2800" spc="-5" dirty="0">
                <a:latin typeface="Calibri"/>
                <a:cs typeface="Calibri"/>
              </a:rPr>
              <a:t>service</a:t>
            </a:r>
            <a:r>
              <a:rPr sz="2800" spc="5" dirty="0">
                <a:latin typeface="Calibri"/>
                <a:cs typeface="Calibri"/>
              </a:rPr>
              <a:t> </a:t>
            </a:r>
            <a:r>
              <a:rPr sz="2800" spc="-15" dirty="0">
                <a:latin typeface="Calibri"/>
                <a:cs typeface="Calibri"/>
              </a:rPr>
              <a:t>available</a:t>
            </a:r>
            <a:r>
              <a:rPr sz="2800" spc="-10" dirty="0">
                <a:latin typeface="Calibri"/>
                <a:cs typeface="Calibri"/>
              </a:rPr>
              <a:t> </a:t>
            </a:r>
            <a:r>
              <a:rPr sz="2800" spc="-25" dirty="0">
                <a:latin typeface="Calibri"/>
                <a:cs typeface="Calibri"/>
              </a:rPr>
              <a:t>for</a:t>
            </a:r>
            <a:r>
              <a:rPr sz="2800" spc="-5" dirty="0">
                <a:latin typeface="Calibri"/>
                <a:cs typeface="Calibri"/>
              </a:rPr>
              <a:t> </a:t>
            </a:r>
            <a:r>
              <a:rPr sz="2800" spc="-10" dirty="0">
                <a:latin typeface="Calibri"/>
                <a:cs typeface="Calibri"/>
              </a:rPr>
              <a:t>use</a:t>
            </a:r>
            <a:endParaRPr sz="2800" dirty="0">
              <a:latin typeface="Calibri"/>
              <a:cs typeface="Calibri"/>
            </a:endParaRPr>
          </a:p>
          <a:p>
            <a:pPr marL="355600" indent="-343535">
              <a:lnSpc>
                <a:spcPct val="100000"/>
              </a:lnSpc>
              <a:spcBef>
                <a:spcPts val="1480"/>
              </a:spcBef>
              <a:buFont typeface="Arial MT"/>
              <a:buChar char="•"/>
              <a:tabLst>
                <a:tab pos="355600" algn="l"/>
                <a:tab pos="356235" algn="l"/>
              </a:tabLst>
            </a:pPr>
            <a:r>
              <a:rPr sz="2800" b="1" spc="-15" dirty="0">
                <a:latin typeface="Calibri"/>
                <a:cs typeface="Calibri"/>
              </a:rPr>
              <a:t>Direct</a:t>
            </a:r>
            <a:r>
              <a:rPr sz="2800" b="1" spc="25" dirty="0">
                <a:latin typeface="Calibri"/>
                <a:cs typeface="Calibri"/>
              </a:rPr>
              <a:t> </a:t>
            </a:r>
            <a:r>
              <a:rPr sz="2800" b="1" spc="-5" dirty="0">
                <a:latin typeface="Calibri"/>
                <a:cs typeface="Calibri"/>
              </a:rPr>
              <a:t>channels</a:t>
            </a:r>
            <a:r>
              <a:rPr sz="2800" spc="-5" dirty="0">
                <a:latin typeface="Calibri"/>
                <a:cs typeface="Calibri"/>
              </a:rPr>
              <a:t>:</a:t>
            </a:r>
            <a:r>
              <a:rPr sz="2800" spc="20" dirty="0">
                <a:latin typeface="Calibri"/>
                <a:cs typeface="Calibri"/>
              </a:rPr>
              <a:t> </a:t>
            </a:r>
            <a:r>
              <a:rPr sz="2800" spc="-10" dirty="0">
                <a:latin typeface="Calibri"/>
                <a:cs typeface="Calibri"/>
              </a:rPr>
              <a:t>Directly</a:t>
            </a:r>
            <a:r>
              <a:rPr sz="2800" spc="5" dirty="0">
                <a:latin typeface="Calibri"/>
                <a:cs typeface="Calibri"/>
              </a:rPr>
              <a:t> </a:t>
            </a:r>
            <a:r>
              <a:rPr sz="2800" spc="-10" dirty="0">
                <a:latin typeface="Calibri"/>
                <a:cs typeface="Calibri"/>
              </a:rPr>
              <a:t>deal</a:t>
            </a:r>
            <a:r>
              <a:rPr sz="2800" spc="-5" dirty="0">
                <a:latin typeface="Calibri"/>
                <a:cs typeface="Calibri"/>
              </a:rPr>
              <a:t> with</a:t>
            </a:r>
            <a:r>
              <a:rPr sz="2800" dirty="0">
                <a:latin typeface="Calibri"/>
                <a:cs typeface="Calibri"/>
              </a:rPr>
              <a:t> </a:t>
            </a:r>
            <a:r>
              <a:rPr sz="2800" spc="-20" dirty="0">
                <a:latin typeface="Calibri"/>
                <a:cs typeface="Calibri"/>
              </a:rPr>
              <a:t>customers</a:t>
            </a:r>
            <a:endParaRPr sz="2800" dirty="0">
              <a:latin typeface="Calibri"/>
              <a:cs typeface="Calibri"/>
            </a:endParaRPr>
          </a:p>
          <a:p>
            <a:pPr marL="756285" marR="276860" lvl="1" indent="-287020">
              <a:lnSpc>
                <a:spcPct val="100000"/>
              </a:lnSpc>
              <a:spcBef>
                <a:spcPts val="1435"/>
              </a:spcBef>
              <a:buFont typeface="Arial MT"/>
              <a:buChar char="–"/>
              <a:tabLst>
                <a:tab pos="756920" algn="l"/>
              </a:tabLst>
            </a:pPr>
            <a:r>
              <a:rPr sz="2600" spc="-5" dirty="0">
                <a:latin typeface="Calibri"/>
                <a:cs typeface="Calibri"/>
              </a:rPr>
              <a:t>Driven </a:t>
            </a:r>
            <a:r>
              <a:rPr sz="2600" spc="-10" dirty="0">
                <a:latin typeface="Calibri"/>
                <a:cs typeface="Calibri"/>
              </a:rPr>
              <a:t>by </a:t>
            </a:r>
            <a:r>
              <a:rPr sz="2600" spc="-5" dirty="0">
                <a:latin typeface="Calibri"/>
                <a:cs typeface="Calibri"/>
              </a:rPr>
              <a:t>direct-response </a:t>
            </a:r>
            <a:r>
              <a:rPr sz="2600" dirty="0">
                <a:latin typeface="Calibri"/>
                <a:cs typeface="Calibri"/>
              </a:rPr>
              <a:t>ads, </a:t>
            </a:r>
            <a:r>
              <a:rPr sz="2600" spc="-10" dirty="0">
                <a:latin typeface="Calibri"/>
                <a:cs typeface="Calibri"/>
              </a:rPr>
              <a:t>telemarketing, </a:t>
            </a:r>
            <a:r>
              <a:rPr sz="2600" dirty="0">
                <a:latin typeface="Calibri"/>
                <a:cs typeface="Calibri"/>
              </a:rPr>
              <a:t>the </a:t>
            </a:r>
            <a:r>
              <a:rPr sz="2600" spc="-575" dirty="0">
                <a:latin typeface="Calibri"/>
                <a:cs typeface="Calibri"/>
              </a:rPr>
              <a:t> </a:t>
            </a:r>
            <a:r>
              <a:rPr sz="2600" spc="-10" dirty="0">
                <a:latin typeface="Calibri"/>
                <a:cs typeface="Calibri"/>
              </a:rPr>
              <a:t>Internet</a:t>
            </a:r>
            <a:endParaRPr sz="2600" dirty="0">
              <a:latin typeface="Calibri"/>
              <a:cs typeface="Calibri"/>
            </a:endParaRPr>
          </a:p>
          <a:p>
            <a:pPr marL="756285" lvl="1" indent="-287020">
              <a:lnSpc>
                <a:spcPct val="100000"/>
              </a:lnSpc>
              <a:spcBef>
                <a:spcPts val="1430"/>
              </a:spcBef>
              <a:buFont typeface="Arial MT"/>
              <a:buChar char="–"/>
              <a:tabLst>
                <a:tab pos="756920" algn="l"/>
              </a:tabLst>
            </a:pPr>
            <a:r>
              <a:rPr sz="2600" dirty="0">
                <a:latin typeface="Calibri"/>
                <a:cs typeface="Calibri"/>
              </a:rPr>
              <a:t>Used</a:t>
            </a:r>
            <a:r>
              <a:rPr sz="2600" spc="-30" dirty="0">
                <a:latin typeface="Calibri"/>
                <a:cs typeface="Calibri"/>
              </a:rPr>
              <a:t> </a:t>
            </a:r>
            <a:r>
              <a:rPr sz="2600" dirty="0">
                <a:latin typeface="Calibri"/>
                <a:cs typeface="Calibri"/>
              </a:rPr>
              <a:t>when</a:t>
            </a:r>
            <a:r>
              <a:rPr sz="2600" spc="-25" dirty="0">
                <a:latin typeface="Calibri"/>
                <a:cs typeface="Calibri"/>
              </a:rPr>
              <a:t> </a:t>
            </a:r>
            <a:r>
              <a:rPr sz="2600" spc="-5" dirty="0">
                <a:latin typeface="Calibri"/>
                <a:cs typeface="Calibri"/>
              </a:rPr>
              <a:t>selling</a:t>
            </a:r>
            <a:r>
              <a:rPr sz="2600" spc="-10" dirty="0">
                <a:latin typeface="Calibri"/>
                <a:cs typeface="Calibri"/>
              </a:rPr>
              <a:t> expensive</a:t>
            </a:r>
            <a:r>
              <a:rPr sz="2600" spc="-45" dirty="0">
                <a:latin typeface="Calibri"/>
                <a:cs typeface="Calibri"/>
              </a:rPr>
              <a:t> </a:t>
            </a:r>
            <a:r>
              <a:rPr sz="2600" dirty="0">
                <a:latin typeface="Calibri"/>
                <a:cs typeface="Calibri"/>
              </a:rPr>
              <a:t>and</a:t>
            </a:r>
            <a:r>
              <a:rPr sz="2600" spc="-10" dirty="0">
                <a:latin typeface="Calibri"/>
                <a:cs typeface="Calibri"/>
              </a:rPr>
              <a:t> </a:t>
            </a:r>
            <a:r>
              <a:rPr sz="2600" spc="-15" dirty="0">
                <a:latin typeface="Calibri"/>
                <a:cs typeface="Calibri"/>
              </a:rPr>
              <a:t>complex</a:t>
            </a:r>
            <a:r>
              <a:rPr sz="2600" spc="-10" dirty="0">
                <a:latin typeface="Calibri"/>
                <a:cs typeface="Calibri"/>
              </a:rPr>
              <a:t> products</a:t>
            </a:r>
            <a:endParaRPr sz="2600" dirty="0">
              <a:latin typeface="Calibri"/>
              <a:cs typeface="Calibri"/>
            </a:endParaRPr>
          </a:p>
          <a:p>
            <a:pPr marL="355600" marR="109855" indent="-343535">
              <a:lnSpc>
                <a:spcPct val="100000"/>
              </a:lnSpc>
              <a:spcBef>
                <a:spcPts val="1460"/>
              </a:spcBef>
              <a:buFont typeface="Arial MT"/>
              <a:buChar char="•"/>
              <a:tabLst>
                <a:tab pos="355600" algn="l"/>
                <a:tab pos="356235" algn="l"/>
              </a:tabLst>
            </a:pPr>
            <a:r>
              <a:rPr sz="2800" b="1" spc="-10" dirty="0">
                <a:latin typeface="Calibri"/>
                <a:cs typeface="Calibri"/>
              </a:rPr>
              <a:t>Indirect</a:t>
            </a:r>
            <a:r>
              <a:rPr sz="2800" b="1" spc="15" dirty="0">
                <a:latin typeface="Calibri"/>
                <a:cs typeface="Calibri"/>
              </a:rPr>
              <a:t> </a:t>
            </a:r>
            <a:r>
              <a:rPr sz="2800" b="1" spc="-5" dirty="0">
                <a:latin typeface="Calibri"/>
                <a:cs typeface="Calibri"/>
              </a:rPr>
              <a:t>channels</a:t>
            </a:r>
            <a:r>
              <a:rPr sz="2800" spc="-5" dirty="0">
                <a:latin typeface="Calibri"/>
                <a:cs typeface="Calibri"/>
              </a:rPr>
              <a:t>:</a:t>
            </a:r>
            <a:r>
              <a:rPr sz="2800" spc="15" dirty="0">
                <a:latin typeface="Calibri"/>
                <a:cs typeface="Calibri"/>
              </a:rPr>
              <a:t> </a:t>
            </a:r>
            <a:r>
              <a:rPr sz="2800" spc="-10" dirty="0">
                <a:latin typeface="Calibri"/>
                <a:cs typeface="Calibri"/>
              </a:rPr>
              <a:t>Network</a:t>
            </a:r>
            <a:r>
              <a:rPr sz="2800" spc="-5" dirty="0">
                <a:latin typeface="Calibri"/>
                <a:cs typeface="Calibri"/>
              </a:rPr>
              <a:t> of</a:t>
            </a:r>
            <a:r>
              <a:rPr sz="2800" spc="-10" dirty="0">
                <a:latin typeface="Calibri"/>
                <a:cs typeface="Calibri"/>
              </a:rPr>
              <a:t> wholesalers</a:t>
            </a:r>
            <a:r>
              <a:rPr sz="2800" spc="-5" dirty="0">
                <a:latin typeface="Calibri"/>
                <a:cs typeface="Calibri"/>
              </a:rPr>
              <a:t> </a:t>
            </a:r>
            <a:r>
              <a:rPr sz="2800" spc="-15" dirty="0">
                <a:latin typeface="Calibri"/>
                <a:cs typeface="Calibri"/>
              </a:rPr>
              <a:t>and/or </a:t>
            </a:r>
            <a:r>
              <a:rPr sz="2800" spc="-615" dirty="0">
                <a:latin typeface="Calibri"/>
                <a:cs typeface="Calibri"/>
              </a:rPr>
              <a:t> </a:t>
            </a:r>
            <a:r>
              <a:rPr sz="2800" spc="-20" dirty="0">
                <a:latin typeface="Calibri"/>
                <a:cs typeface="Calibri"/>
              </a:rPr>
              <a:t>retailers</a:t>
            </a:r>
            <a:endParaRPr sz="2800" dirty="0">
              <a:latin typeface="Calibri"/>
              <a:cs typeface="Calibri"/>
            </a:endParaRPr>
          </a:p>
        </p:txBody>
      </p:sp>
    </p:spTree>
    <p:extLst>
      <p:ext uri="{BB962C8B-B14F-4D97-AF65-F5344CB8AC3E}">
        <p14:creationId xmlns:p14="http://schemas.microsoft.com/office/powerpoint/2010/main" val="2390430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994894" cy="584775"/>
          </a:xfrm>
          <a:prstGeom prst="rect">
            <a:avLst/>
          </a:prstGeom>
        </p:spPr>
        <p:txBody>
          <a:bodyPr wrap="none">
            <a:spAutoFit/>
          </a:bodyPr>
          <a:lstStyle/>
          <a:p>
            <a:r>
              <a:rPr lang="en-US" sz="3200" b="1" dirty="0">
                <a:solidFill>
                  <a:srgbClr val="00B0F0"/>
                </a:solidFill>
              </a:rPr>
              <a:t>Promotional Push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1426982" y="1782232"/>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5080" lvl="0" indent="-342900" algn="l">
              <a:lnSpc>
                <a:spcPct val="100000"/>
              </a:lnSpc>
              <a:spcBef>
                <a:spcPts val="95"/>
              </a:spcBef>
              <a:buFont typeface="Arial MT"/>
              <a:buChar char="•"/>
              <a:tabLst>
                <a:tab pos="354965" algn="l"/>
                <a:tab pos="355600" algn="l"/>
              </a:tabLst>
            </a:pPr>
            <a:r>
              <a:rPr lang="en-US" sz="2800" spc="-20" dirty="0">
                <a:solidFill>
                  <a:prstClr val="black"/>
                </a:solidFill>
                <a:cs typeface="Calibri"/>
              </a:rPr>
              <a:t>Programs</a:t>
            </a:r>
            <a:r>
              <a:rPr lang="en-US" sz="2800" spc="25" dirty="0">
                <a:solidFill>
                  <a:prstClr val="black"/>
                </a:solidFill>
                <a:cs typeface="Calibri"/>
              </a:rPr>
              <a:t> </a:t>
            </a:r>
            <a:r>
              <a:rPr lang="en-US" sz="2800" spc="-10" dirty="0">
                <a:solidFill>
                  <a:prstClr val="black"/>
                </a:solidFill>
                <a:cs typeface="Calibri"/>
              </a:rPr>
              <a:t>designed</a:t>
            </a:r>
            <a:r>
              <a:rPr lang="en-US" sz="2800" spc="2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persuade</a:t>
            </a:r>
            <a:r>
              <a:rPr lang="en-US" sz="2800" spc="3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15" dirty="0">
                <a:solidFill>
                  <a:prstClr val="black"/>
                </a:solidFill>
                <a:cs typeface="Calibri"/>
              </a:rPr>
              <a:t>trade</a:t>
            </a:r>
            <a:r>
              <a:rPr lang="en-US" sz="2800" spc="20" dirty="0">
                <a:solidFill>
                  <a:prstClr val="black"/>
                </a:solidFill>
                <a:cs typeface="Calibri"/>
              </a:rPr>
              <a:t> </a:t>
            </a:r>
            <a:r>
              <a:rPr lang="en-US" sz="2800" spc="-15" dirty="0">
                <a:solidFill>
                  <a:prstClr val="black"/>
                </a:solidFill>
                <a:cs typeface="Calibri"/>
              </a:rPr>
              <a:t>to</a:t>
            </a:r>
            <a:r>
              <a:rPr lang="en-US" sz="2800" dirty="0">
                <a:solidFill>
                  <a:prstClr val="black"/>
                </a:solidFill>
                <a:cs typeface="Calibri"/>
              </a:rPr>
              <a:t> </a:t>
            </a:r>
            <a:r>
              <a:rPr lang="en-US" sz="2800" spc="-15" dirty="0">
                <a:solidFill>
                  <a:prstClr val="black"/>
                </a:solidFill>
                <a:cs typeface="Calibri"/>
              </a:rPr>
              <a:t>stock, </a:t>
            </a:r>
            <a:r>
              <a:rPr lang="en-US" sz="2800" spc="-10" dirty="0">
                <a:solidFill>
                  <a:prstClr val="black"/>
                </a:solidFill>
                <a:cs typeface="Calibri"/>
              </a:rPr>
              <a:t> merchandise</a:t>
            </a:r>
            <a:r>
              <a:rPr lang="en-US" sz="2800" spc="25" dirty="0">
                <a:solidFill>
                  <a:prstClr val="black"/>
                </a:solidFill>
                <a:cs typeface="Calibri"/>
              </a:rPr>
              <a:t> </a:t>
            </a:r>
            <a:r>
              <a:rPr lang="en-US" sz="2800" spc="-5" dirty="0">
                <a:solidFill>
                  <a:prstClr val="black"/>
                </a:solidFill>
                <a:cs typeface="Calibri"/>
              </a:rPr>
              <a:t>and</a:t>
            </a:r>
            <a:r>
              <a:rPr lang="en-US" sz="2800" spc="5" dirty="0">
                <a:solidFill>
                  <a:prstClr val="black"/>
                </a:solidFill>
                <a:cs typeface="Calibri"/>
              </a:rPr>
              <a:t> </a:t>
            </a:r>
            <a:r>
              <a:rPr lang="en-US" sz="2800" spc="-15" dirty="0">
                <a:solidFill>
                  <a:prstClr val="black"/>
                </a:solidFill>
                <a:cs typeface="Calibri"/>
              </a:rPr>
              <a:t>promote</a:t>
            </a:r>
            <a:r>
              <a:rPr lang="en-US" sz="2800" spc="5" dirty="0">
                <a:solidFill>
                  <a:prstClr val="black"/>
                </a:solidFill>
                <a:cs typeface="Calibri"/>
              </a:rPr>
              <a:t> </a:t>
            </a:r>
            <a:r>
              <a:rPr lang="en-US" sz="2800" spc="-5" dirty="0">
                <a:solidFill>
                  <a:prstClr val="black"/>
                </a:solidFill>
                <a:cs typeface="Calibri"/>
              </a:rPr>
              <a:t>a </a:t>
            </a:r>
            <a:r>
              <a:rPr lang="en-US" sz="2800" spc="-15" dirty="0">
                <a:solidFill>
                  <a:prstClr val="black"/>
                </a:solidFill>
                <a:cs typeface="Calibri"/>
              </a:rPr>
              <a:t>manufacturer’s</a:t>
            </a:r>
            <a:r>
              <a:rPr lang="en-US" sz="2800" spc="35" dirty="0">
                <a:solidFill>
                  <a:prstClr val="black"/>
                </a:solidFill>
                <a:cs typeface="Calibri"/>
              </a:rPr>
              <a:t> </a:t>
            </a:r>
            <a:r>
              <a:rPr lang="en-US" sz="2800" spc="-15" dirty="0">
                <a:solidFill>
                  <a:prstClr val="black"/>
                </a:solidFill>
                <a:cs typeface="Calibri"/>
              </a:rPr>
              <a:t>products</a:t>
            </a:r>
            <a:endParaRPr lang="en-US" sz="2800" dirty="0">
              <a:solidFill>
                <a:prstClr val="black"/>
              </a:solidFill>
              <a:cs typeface="Calibri"/>
            </a:endParaRPr>
          </a:p>
          <a:p>
            <a:pPr marL="355600" lvl="0" indent="-342900" algn="l">
              <a:lnSpc>
                <a:spcPct val="100000"/>
              </a:lnSpc>
              <a:spcBef>
                <a:spcPts val="675"/>
              </a:spcBef>
              <a:buFont typeface="Arial MT"/>
              <a:buChar char="•"/>
              <a:tabLst>
                <a:tab pos="354965" algn="l"/>
                <a:tab pos="355600" algn="l"/>
              </a:tabLst>
            </a:pPr>
            <a:r>
              <a:rPr lang="en-US" sz="2800" dirty="0">
                <a:solidFill>
                  <a:prstClr val="black"/>
                </a:solidFill>
                <a:cs typeface="Calibri"/>
              </a:rPr>
              <a:t>Goal</a:t>
            </a:r>
          </a:p>
          <a:p>
            <a:pPr marL="756285" marR="94615" lvl="0" indent="-287020" algn="l">
              <a:lnSpc>
                <a:spcPct val="100000"/>
              </a:lnSpc>
              <a:spcBef>
                <a:spcPts val="645"/>
              </a:spcBef>
            </a:pPr>
            <a:r>
              <a:rPr lang="en-US" sz="2600" dirty="0">
                <a:solidFill>
                  <a:prstClr val="black"/>
                </a:solidFill>
                <a:latin typeface="Arial MT"/>
                <a:cs typeface="Arial MT"/>
              </a:rPr>
              <a:t>– </a:t>
            </a:r>
            <a:r>
              <a:rPr lang="en-US" sz="2600" dirty="0">
                <a:solidFill>
                  <a:prstClr val="black"/>
                </a:solidFill>
                <a:cs typeface="Calibri"/>
              </a:rPr>
              <a:t>Push the </a:t>
            </a:r>
            <a:r>
              <a:rPr lang="en-US" sz="2600" spc="-10" dirty="0">
                <a:solidFill>
                  <a:prstClr val="black"/>
                </a:solidFill>
                <a:cs typeface="Calibri"/>
              </a:rPr>
              <a:t>product through </a:t>
            </a:r>
            <a:r>
              <a:rPr lang="en-US" sz="2600" dirty="0">
                <a:solidFill>
                  <a:prstClr val="black"/>
                </a:solidFill>
                <a:cs typeface="Calibri"/>
              </a:rPr>
              <a:t>the channels of distribution </a:t>
            </a:r>
            <a:r>
              <a:rPr lang="en-US" sz="2600" spc="-575" dirty="0">
                <a:solidFill>
                  <a:prstClr val="black"/>
                </a:solidFill>
                <a:cs typeface="Calibri"/>
              </a:rPr>
              <a:t> </a:t>
            </a:r>
            <a:r>
              <a:rPr lang="en-US" sz="2600" spc="-10" dirty="0">
                <a:solidFill>
                  <a:prstClr val="black"/>
                </a:solidFill>
                <a:cs typeface="Calibri"/>
              </a:rPr>
              <a:t>by</a:t>
            </a:r>
            <a:r>
              <a:rPr lang="en-US" sz="2600" spc="-20" dirty="0">
                <a:solidFill>
                  <a:prstClr val="black"/>
                </a:solidFill>
                <a:cs typeface="Calibri"/>
              </a:rPr>
              <a:t> </a:t>
            </a:r>
            <a:r>
              <a:rPr lang="en-US" sz="2600" spc="-5" dirty="0">
                <a:solidFill>
                  <a:prstClr val="black"/>
                </a:solidFill>
                <a:cs typeface="Calibri"/>
              </a:rPr>
              <a:t>selling</a:t>
            </a:r>
            <a:r>
              <a:rPr lang="en-US" sz="2600" spc="-15" dirty="0">
                <a:solidFill>
                  <a:prstClr val="black"/>
                </a:solidFill>
                <a:cs typeface="Calibri"/>
              </a:rPr>
              <a:t> </a:t>
            </a:r>
            <a:r>
              <a:rPr lang="en-US" sz="2600" dirty="0">
                <a:solidFill>
                  <a:prstClr val="black"/>
                </a:solidFill>
                <a:cs typeface="Calibri"/>
              </a:rPr>
              <a:t>and</a:t>
            </a:r>
            <a:r>
              <a:rPr lang="en-US" sz="2600" spc="-10" dirty="0">
                <a:solidFill>
                  <a:prstClr val="black"/>
                </a:solidFill>
                <a:cs typeface="Calibri"/>
              </a:rPr>
              <a:t> promoting</a:t>
            </a:r>
            <a:r>
              <a:rPr lang="en-US" sz="2600" spc="-5" dirty="0">
                <a:solidFill>
                  <a:prstClr val="black"/>
                </a:solidFill>
                <a:cs typeface="Calibri"/>
              </a:rPr>
              <a:t> </a:t>
            </a:r>
            <a:r>
              <a:rPr lang="en-US" sz="2600" dirty="0">
                <a:solidFill>
                  <a:prstClr val="black"/>
                </a:solidFill>
                <a:cs typeface="Calibri"/>
              </a:rPr>
              <a:t>it</a:t>
            </a:r>
          </a:p>
          <a:p>
            <a:pPr marL="355600" marR="95250" lvl="0" indent="-342900" algn="l">
              <a:lnSpc>
                <a:spcPct val="100000"/>
              </a:lnSpc>
              <a:spcBef>
                <a:spcPts val="655"/>
              </a:spcBef>
              <a:buFont typeface="Arial MT"/>
              <a:buChar char="•"/>
              <a:tabLst>
                <a:tab pos="354965" algn="l"/>
                <a:tab pos="355600" algn="l"/>
              </a:tabLst>
            </a:pPr>
            <a:r>
              <a:rPr lang="en-US" sz="2800" b="1" spc="-45" dirty="0">
                <a:solidFill>
                  <a:prstClr val="black"/>
                </a:solidFill>
                <a:cs typeface="Calibri"/>
              </a:rPr>
              <a:t>Trade</a:t>
            </a:r>
            <a:r>
              <a:rPr lang="en-US" sz="2800" b="1" spc="25" dirty="0">
                <a:solidFill>
                  <a:prstClr val="black"/>
                </a:solidFill>
                <a:cs typeface="Calibri"/>
              </a:rPr>
              <a:t> </a:t>
            </a:r>
            <a:r>
              <a:rPr lang="en-US" sz="2800" b="1" spc="-10" dirty="0">
                <a:solidFill>
                  <a:prstClr val="black"/>
                </a:solidFill>
                <a:cs typeface="Calibri"/>
              </a:rPr>
              <a:t>advertising</a:t>
            </a:r>
            <a:r>
              <a:rPr lang="en-US" sz="2800" spc="-10" dirty="0">
                <a:solidFill>
                  <a:prstClr val="black"/>
                </a:solidFill>
                <a:cs typeface="Calibri"/>
              </a:rPr>
              <a:t>:</a:t>
            </a:r>
            <a:r>
              <a:rPr lang="en-US" sz="2800" spc="45" dirty="0">
                <a:solidFill>
                  <a:prstClr val="black"/>
                </a:solidFill>
                <a:cs typeface="Calibri"/>
              </a:rPr>
              <a:t> </a:t>
            </a:r>
            <a:r>
              <a:rPr lang="en-US" sz="2800" spc="-5" dirty="0">
                <a:solidFill>
                  <a:prstClr val="black"/>
                </a:solidFill>
                <a:cs typeface="Calibri"/>
              </a:rPr>
              <a:t>Used</a:t>
            </a:r>
            <a:r>
              <a:rPr lang="en-US" sz="2800" spc="20" dirty="0">
                <a:solidFill>
                  <a:prstClr val="black"/>
                </a:solidFill>
                <a:cs typeface="Calibri"/>
              </a:rPr>
              <a:t> </a:t>
            </a:r>
            <a:r>
              <a:rPr lang="en-US" sz="2800" spc="-20"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motivate</a:t>
            </a:r>
            <a:r>
              <a:rPr lang="en-US" sz="2800" spc="-10" dirty="0">
                <a:solidFill>
                  <a:prstClr val="black"/>
                </a:solidFill>
                <a:cs typeface="Calibri"/>
              </a:rPr>
              <a:t> wholesalers</a:t>
            </a:r>
            <a:r>
              <a:rPr lang="en-US" sz="2800" spc="5"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20" dirty="0">
                <a:solidFill>
                  <a:prstClr val="black"/>
                </a:solidFill>
                <a:cs typeface="Calibri"/>
              </a:rPr>
              <a:t>retailers</a:t>
            </a:r>
            <a:r>
              <a:rPr lang="en-US" sz="2800" spc="-5"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purchase</a:t>
            </a:r>
            <a:r>
              <a:rPr lang="en-US" sz="2800" spc="35" dirty="0">
                <a:solidFill>
                  <a:prstClr val="black"/>
                </a:solidFill>
                <a:cs typeface="Calibri"/>
              </a:rPr>
              <a:t> </a:t>
            </a:r>
            <a:r>
              <a:rPr lang="en-US" sz="2800" spc="-15" dirty="0">
                <a:solidFill>
                  <a:prstClr val="black"/>
                </a:solidFill>
                <a:cs typeface="Calibri"/>
              </a:rPr>
              <a:t>products</a:t>
            </a:r>
            <a:r>
              <a:rPr lang="en-US" sz="2800" spc="5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t>
            </a:r>
            <a:r>
              <a:rPr lang="en-US" sz="2800" spc="-10" dirty="0">
                <a:solidFill>
                  <a:prstClr val="black"/>
                </a:solidFill>
                <a:cs typeface="Calibri"/>
              </a:rPr>
              <a:t>resale</a:t>
            </a:r>
            <a:endParaRPr lang="en-US" sz="2800" dirty="0">
              <a:solidFill>
                <a:prstClr val="black"/>
              </a:solidFill>
              <a:cs typeface="Calibri"/>
            </a:endParaRPr>
          </a:p>
          <a:p>
            <a:pPr algn="l"/>
            <a:endParaRPr lang="en-US" dirty="0"/>
          </a:p>
        </p:txBody>
      </p:sp>
    </p:spTree>
    <p:extLst>
      <p:ext uri="{BB962C8B-B14F-4D97-AF65-F5344CB8AC3E}">
        <p14:creationId xmlns:p14="http://schemas.microsoft.com/office/powerpoint/2010/main" val="2423189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13754" cy="584775"/>
          </a:xfrm>
          <a:prstGeom prst="rect">
            <a:avLst/>
          </a:prstGeom>
        </p:spPr>
        <p:txBody>
          <a:bodyPr wrap="none">
            <a:spAutoFit/>
          </a:bodyPr>
          <a:lstStyle/>
          <a:p>
            <a:r>
              <a:rPr lang="en-US" sz="3200" b="1" dirty="0">
                <a:solidFill>
                  <a:srgbClr val="00B0F0"/>
                </a:solidFill>
              </a:rPr>
              <a:t>Promotional Pull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944204"/>
            <a:ext cx="9338035" cy="37711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125095" lvl="0" indent="-343535" algn="l">
              <a:lnSpc>
                <a:spcPct val="100000"/>
              </a:lnSpc>
              <a:spcBef>
                <a:spcPts val="95"/>
              </a:spcBef>
              <a:buFont typeface="Arial MT"/>
              <a:buChar char="•"/>
              <a:tabLst>
                <a:tab pos="355600" algn="l"/>
                <a:tab pos="356235" algn="l"/>
              </a:tabLst>
            </a:pPr>
            <a:r>
              <a:rPr lang="en-US" sz="2800" spc="-10" dirty="0">
                <a:solidFill>
                  <a:prstClr val="black"/>
                </a:solidFill>
                <a:cs typeface="Calibri"/>
              </a:rPr>
              <a:t>Spending</a:t>
            </a:r>
            <a:r>
              <a:rPr lang="en-US" sz="2800" spc="35" dirty="0">
                <a:solidFill>
                  <a:prstClr val="black"/>
                </a:solidFill>
                <a:cs typeface="Calibri"/>
              </a:rPr>
              <a:t> </a:t>
            </a:r>
            <a:r>
              <a:rPr lang="en-US" sz="2800" spc="-10" dirty="0">
                <a:solidFill>
                  <a:prstClr val="black"/>
                </a:solidFill>
                <a:cs typeface="Calibri"/>
              </a:rPr>
              <a:t>money</a:t>
            </a:r>
            <a:r>
              <a:rPr lang="en-US" sz="2800" spc="5" dirty="0">
                <a:solidFill>
                  <a:prstClr val="black"/>
                </a:solidFill>
                <a:cs typeface="Calibri"/>
              </a:rPr>
              <a:t> </a:t>
            </a:r>
            <a:r>
              <a:rPr lang="en-US" sz="2800" spc="-5" dirty="0">
                <a:solidFill>
                  <a:prstClr val="black"/>
                </a:solidFill>
                <a:cs typeface="Calibri"/>
              </a:rPr>
              <a:t>on</a:t>
            </a:r>
            <a:r>
              <a:rPr lang="en-US" sz="2800" spc="10" dirty="0">
                <a:solidFill>
                  <a:prstClr val="black"/>
                </a:solidFill>
                <a:cs typeface="Calibri"/>
              </a:rPr>
              <a:t> </a:t>
            </a:r>
            <a:r>
              <a:rPr lang="en-US" sz="2800" spc="-10" dirty="0">
                <a:solidFill>
                  <a:prstClr val="black"/>
                </a:solidFill>
                <a:cs typeface="Calibri"/>
              </a:rPr>
              <a:t>advertising</a:t>
            </a:r>
            <a:r>
              <a:rPr lang="en-US" sz="2800" spc="25" dirty="0">
                <a:solidFill>
                  <a:prstClr val="black"/>
                </a:solidFill>
                <a:cs typeface="Calibri"/>
              </a:rPr>
              <a:t> </a:t>
            </a:r>
            <a:r>
              <a:rPr lang="en-US" sz="2800" spc="-5" dirty="0">
                <a:solidFill>
                  <a:prstClr val="black"/>
                </a:solidFill>
                <a:cs typeface="Calibri"/>
              </a:rPr>
              <a:t>and</a:t>
            </a:r>
            <a:r>
              <a:rPr lang="en-US" sz="2800" spc="15" dirty="0">
                <a:solidFill>
                  <a:prstClr val="black"/>
                </a:solidFill>
                <a:cs typeface="Calibri"/>
              </a:rPr>
              <a:t> </a:t>
            </a:r>
            <a:r>
              <a:rPr lang="en-US" sz="2800" spc="-10" dirty="0">
                <a:solidFill>
                  <a:prstClr val="black"/>
                </a:solidFill>
                <a:cs typeface="Calibri"/>
              </a:rPr>
              <a:t>sales</a:t>
            </a:r>
            <a:r>
              <a:rPr lang="en-US" sz="2800" spc="5" dirty="0">
                <a:solidFill>
                  <a:prstClr val="black"/>
                </a:solidFill>
                <a:cs typeface="Calibri"/>
              </a:rPr>
              <a:t> </a:t>
            </a:r>
            <a:r>
              <a:rPr lang="en-US" sz="2800" spc="-15" dirty="0">
                <a:solidFill>
                  <a:prstClr val="black"/>
                </a:solidFill>
                <a:cs typeface="Calibri"/>
              </a:rPr>
              <a:t>promotion </a:t>
            </a:r>
            <a:r>
              <a:rPr lang="en-US" sz="2800" spc="-615" dirty="0">
                <a:solidFill>
                  <a:prstClr val="black"/>
                </a:solidFill>
                <a:cs typeface="Calibri"/>
              </a:rPr>
              <a:t> </a:t>
            </a:r>
            <a:r>
              <a:rPr lang="en-US" sz="2800" spc="-20" dirty="0">
                <a:solidFill>
                  <a:prstClr val="black"/>
                </a:solidFill>
                <a:cs typeface="Calibri"/>
              </a:rPr>
              <a:t>efforts</a:t>
            </a:r>
            <a:r>
              <a:rPr lang="en-US" sz="2800" spc="-5" dirty="0">
                <a:solidFill>
                  <a:prstClr val="black"/>
                </a:solidFill>
                <a:cs typeface="Calibri"/>
              </a:rPr>
              <a:t> </a:t>
            </a:r>
            <a:r>
              <a:rPr lang="en-US" sz="2800" spc="-15" dirty="0">
                <a:solidFill>
                  <a:prstClr val="black"/>
                </a:solidFill>
                <a:cs typeface="Calibri"/>
              </a:rPr>
              <a:t>directed</a:t>
            </a:r>
            <a:r>
              <a:rPr lang="en-US" sz="2800" spc="5" dirty="0">
                <a:solidFill>
                  <a:prstClr val="black"/>
                </a:solidFill>
                <a:cs typeface="Calibri"/>
              </a:rPr>
              <a:t> </a:t>
            </a:r>
            <a:r>
              <a:rPr lang="en-US" sz="2800" spc="-25" dirty="0">
                <a:solidFill>
                  <a:prstClr val="black"/>
                </a:solidFill>
                <a:cs typeface="Calibri"/>
              </a:rPr>
              <a:t>toward</a:t>
            </a:r>
            <a:r>
              <a:rPr lang="en-US" sz="2800" spc="5" dirty="0">
                <a:solidFill>
                  <a:prstClr val="black"/>
                </a:solidFill>
                <a:cs typeface="Calibri"/>
              </a:rPr>
              <a:t> </a:t>
            </a:r>
            <a:r>
              <a:rPr lang="en-US" sz="2800" spc="-5" dirty="0">
                <a:solidFill>
                  <a:prstClr val="black"/>
                </a:solidFill>
                <a:cs typeface="Calibri"/>
              </a:rPr>
              <a:t>the</a:t>
            </a:r>
            <a:r>
              <a:rPr lang="en-US" sz="2800" dirty="0">
                <a:solidFill>
                  <a:prstClr val="black"/>
                </a:solidFill>
                <a:cs typeface="Calibri"/>
              </a:rPr>
              <a:t> </a:t>
            </a:r>
            <a:r>
              <a:rPr lang="en-US" sz="2800" spc="-15" dirty="0">
                <a:solidFill>
                  <a:prstClr val="black"/>
                </a:solidFill>
                <a:cs typeface="Calibri"/>
              </a:rPr>
              <a:t>ultimate</a:t>
            </a:r>
            <a:r>
              <a:rPr lang="en-US" sz="2800" spc="10" dirty="0">
                <a:solidFill>
                  <a:prstClr val="black"/>
                </a:solidFill>
                <a:cs typeface="Calibri"/>
              </a:rPr>
              <a:t> </a:t>
            </a:r>
            <a:r>
              <a:rPr lang="en-US" sz="2800" spc="-10" dirty="0">
                <a:solidFill>
                  <a:prstClr val="black"/>
                </a:solidFill>
                <a:cs typeface="Calibri"/>
              </a:rPr>
              <a:t>consumer</a:t>
            </a:r>
            <a:endParaRPr lang="en-US" sz="2800" dirty="0">
              <a:solidFill>
                <a:prstClr val="black"/>
              </a:solidFill>
              <a:cs typeface="Calibri"/>
            </a:endParaRPr>
          </a:p>
          <a:p>
            <a:pPr marL="355600" lvl="0" indent="-343535" algn="l">
              <a:lnSpc>
                <a:spcPct val="100000"/>
              </a:lnSpc>
              <a:spcBef>
                <a:spcPts val="1480"/>
              </a:spcBef>
              <a:buFont typeface="Arial MT"/>
              <a:buChar char="•"/>
              <a:tabLst>
                <a:tab pos="355600" algn="l"/>
                <a:tab pos="356235" algn="l"/>
              </a:tabLst>
            </a:pPr>
            <a:r>
              <a:rPr lang="en-US" sz="2800" spc="-5" dirty="0">
                <a:solidFill>
                  <a:prstClr val="black"/>
                </a:solidFill>
                <a:cs typeface="Calibri"/>
              </a:rPr>
              <a:t>Goals</a:t>
            </a:r>
            <a:endParaRPr lang="en-US" sz="2800" dirty="0">
              <a:solidFill>
                <a:prstClr val="black"/>
              </a:solidFill>
              <a:cs typeface="Calibri"/>
            </a:endParaRPr>
          </a:p>
          <a:p>
            <a:pPr marL="756285" lvl="1" indent="-287020" algn="l">
              <a:lnSpc>
                <a:spcPct val="100000"/>
              </a:lnSpc>
              <a:spcBef>
                <a:spcPts val="1435"/>
              </a:spcBef>
              <a:buFont typeface="Arial MT"/>
              <a:buChar char="–"/>
              <a:tabLst>
                <a:tab pos="756920" algn="l"/>
              </a:tabLst>
            </a:pPr>
            <a:r>
              <a:rPr lang="en-US" sz="2600" spc="-15" dirty="0">
                <a:solidFill>
                  <a:prstClr val="black"/>
                </a:solidFill>
                <a:cs typeface="Calibri"/>
              </a:rPr>
              <a:t>Create</a:t>
            </a:r>
            <a:r>
              <a:rPr lang="en-US" sz="2600" spc="-40" dirty="0">
                <a:solidFill>
                  <a:prstClr val="black"/>
                </a:solidFill>
                <a:cs typeface="Calibri"/>
              </a:rPr>
              <a:t> </a:t>
            </a:r>
            <a:r>
              <a:rPr lang="en-US" sz="2600" dirty="0">
                <a:solidFill>
                  <a:prstClr val="black"/>
                </a:solidFill>
                <a:cs typeface="Calibri"/>
              </a:rPr>
              <a:t>demand</a:t>
            </a:r>
            <a:r>
              <a:rPr lang="en-US" sz="2600" spc="-35" dirty="0">
                <a:solidFill>
                  <a:prstClr val="black"/>
                </a:solidFill>
                <a:cs typeface="Calibri"/>
              </a:rPr>
              <a:t> </a:t>
            </a:r>
            <a:r>
              <a:rPr lang="en-US" sz="2600" spc="-5" dirty="0">
                <a:solidFill>
                  <a:prstClr val="black"/>
                </a:solidFill>
                <a:cs typeface="Calibri"/>
              </a:rPr>
              <a:t>among</a:t>
            </a:r>
            <a:r>
              <a:rPr lang="en-US" sz="2600" spc="-20" dirty="0">
                <a:solidFill>
                  <a:prstClr val="black"/>
                </a:solidFill>
                <a:cs typeface="Calibri"/>
              </a:rPr>
              <a:t> </a:t>
            </a:r>
            <a:r>
              <a:rPr lang="en-US" sz="2600" spc="-10" dirty="0">
                <a:solidFill>
                  <a:prstClr val="black"/>
                </a:solidFill>
                <a:cs typeface="Calibri"/>
              </a:rPr>
              <a:t>consumers</a:t>
            </a:r>
            <a:endParaRPr lang="en-US" sz="2600" dirty="0">
              <a:solidFill>
                <a:prstClr val="black"/>
              </a:solidFill>
              <a:cs typeface="Calibri"/>
            </a:endParaRPr>
          </a:p>
          <a:p>
            <a:pPr marL="756285" marR="5080" lvl="1" indent="-287020" algn="l">
              <a:lnSpc>
                <a:spcPct val="100000"/>
              </a:lnSpc>
              <a:spcBef>
                <a:spcPts val="1430"/>
              </a:spcBef>
              <a:buFont typeface="Arial MT"/>
              <a:buChar char="–"/>
              <a:tabLst>
                <a:tab pos="756920" algn="l"/>
              </a:tabLst>
            </a:pPr>
            <a:r>
              <a:rPr lang="en-US" sz="2600" spc="-15" dirty="0">
                <a:solidFill>
                  <a:prstClr val="black"/>
                </a:solidFill>
                <a:cs typeface="Calibri"/>
              </a:rPr>
              <a:t>Encourage consumers to </a:t>
            </a:r>
            <a:r>
              <a:rPr lang="en-US" sz="2600" spc="-10" dirty="0">
                <a:solidFill>
                  <a:prstClr val="black"/>
                </a:solidFill>
                <a:cs typeface="Calibri"/>
              </a:rPr>
              <a:t>request </a:t>
            </a:r>
            <a:r>
              <a:rPr lang="en-US" sz="2600" dirty="0">
                <a:solidFill>
                  <a:prstClr val="black"/>
                </a:solidFill>
                <a:cs typeface="Calibri"/>
              </a:rPr>
              <a:t>the </a:t>
            </a:r>
            <a:r>
              <a:rPr lang="en-US" sz="2600" spc="-10" dirty="0">
                <a:solidFill>
                  <a:prstClr val="black"/>
                </a:solidFill>
                <a:cs typeface="Calibri"/>
              </a:rPr>
              <a:t>product from </a:t>
            </a:r>
            <a:r>
              <a:rPr lang="en-US" sz="2600" dirty="0">
                <a:solidFill>
                  <a:prstClr val="black"/>
                </a:solidFill>
                <a:cs typeface="Calibri"/>
              </a:rPr>
              <a:t>the </a:t>
            </a:r>
            <a:r>
              <a:rPr lang="en-US" sz="2600" spc="-575" dirty="0">
                <a:solidFill>
                  <a:prstClr val="black"/>
                </a:solidFill>
                <a:cs typeface="Calibri"/>
              </a:rPr>
              <a:t> </a:t>
            </a:r>
            <a:r>
              <a:rPr lang="en-US" sz="2600" spc="-10" dirty="0">
                <a:solidFill>
                  <a:prstClr val="black"/>
                </a:solidFill>
                <a:cs typeface="Calibri"/>
              </a:rPr>
              <a:t>retailer</a:t>
            </a:r>
            <a:endParaRPr lang="en-US" sz="2600" dirty="0">
              <a:solidFill>
                <a:prstClr val="black"/>
              </a:solidFill>
              <a:cs typeface="Calibri"/>
            </a:endParaRPr>
          </a:p>
        </p:txBody>
      </p:sp>
    </p:spTree>
    <p:extLst>
      <p:ext uri="{BB962C8B-B14F-4D97-AF65-F5344CB8AC3E}">
        <p14:creationId xmlns:p14="http://schemas.microsoft.com/office/powerpoint/2010/main" val="1398898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1270026" y="1740584"/>
            <a:ext cx="4222539" cy="4011355"/>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described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defined target marketing.</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discussed the role of market segmentation in an IMC  program.</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described positioning and repositioning strategies.</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identified the marketing-mix decisions that influence  advertising and promotional strategy.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C41B672-D561-62F6-3ECA-74A771480EC8}"/>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14821" y="-197118"/>
            <a:ext cx="2421250" cy="1130568"/>
          </a:xfrm>
          <a:prstGeom prst="rect">
            <a:avLst/>
          </a:prstGeom>
        </p:spPr>
      </p:pic>
    </p:spTree>
    <p:extLst>
      <p:ext uri="{BB962C8B-B14F-4D97-AF65-F5344CB8AC3E}">
        <p14:creationId xmlns:p14="http://schemas.microsoft.com/office/powerpoint/2010/main" val="2853137901"/>
      </p:ext>
    </p:extLst>
  </p:cSld>
  <p:clrMapOvr>
    <a:overrideClrMapping bg1="lt1" tx1="dk1" bg2="lt2" tx2="dk2" accent1="accent1" accent2="accent2" accent3="accent3" accent4="accent4" accent5="accent5" accent6="accent6" hlink="hlink" folHlink="folHlink"/>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100747"/>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377197118"/>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4CA5EC-ACF3-47B6-B3A0-25CCA4412996}"/>
</file>

<file path=customXml/itemProps2.xml><?xml version="1.0" encoding="utf-8"?>
<ds:datastoreItem xmlns:ds="http://schemas.openxmlformats.org/officeDocument/2006/customXml" ds:itemID="{70E22C22-547B-4418-93B6-1503B846D4AE}"/>
</file>

<file path=customXml/itemProps3.xml><?xml version="1.0" encoding="utf-8"?>
<ds:datastoreItem xmlns:ds="http://schemas.openxmlformats.org/officeDocument/2006/customXml" ds:itemID="{170A7E5B-557D-4066-AB2B-15FA7D6C8D40}"/>
</file>

<file path=docProps/app.xml><?xml version="1.0" encoding="utf-8"?>
<Properties xmlns="http://schemas.openxmlformats.org/officeDocument/2006/extended-properties" xmlns:vt="http://schemas.openxmlformats.org/officeDocument/2006/docPropsVTypes">
  <TotalTime>3142</TotalTime>
  <Words>1433</Words>
  <Application>Microsoft Office PowerPoint</Application>
  <PresentationFormat>Widescreen</PresentationFormat>
  <Paragraphs>285</Paragraphs>
  <Slides>48</Slides>
  <Notes>9</Notes>
  <HiddenSlides>0</HiddenSlides>
  <MMClips>9</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48</vt:i4>
      </vt:variant>
    </vt:vector>
  </HeadingPairs>
  <TitlesOfParts>
    <vt:vector size="63" baseType="lpstr">
      <vt:lpstr>Arial</vt:lpstr>
      <vt:lpstr>Arial MT</vt:lpstr>
      <vt:lpstr>Calibri</vt:lpstr>
      <vt:lpstr>Calibri Light</vt:lpstr>
      <vt:lpstr>Courier New</vt:lpstr>
      <vt:lpstr>Helvetica</vt:lpstr>
      <vt:lpstr>Tajawal ExtraBold</vt:lpstr>
      <vt:lpstr>Tajawal Medium</vt:lpstr>
      <vt:lpstr>Times New Roman</vt:lpstr>
      <vt:lpstr>Verdana</vt:lpstr>
      <vt:lpstr>Webdings</vt:lpstr>
      <vt:lpstr>Wingdings</vt:lpstr>
      <vt:lpstr>Office Theme</vt:lpstr>
      <vt:lpstr>1_Office Theme</vt:lpstr>
      <vt:lpstr>2_Office Theme</vt:lpstr>
      <vt:lpstr>PowerPoint Presentation</vt:lpstr>
      <vt:lpstr>PowerPoint Presentation</vt:lpstr>
      <vt:lpstr>PowerPoint Presentation</vt:lpstr>
      <vt:lpstr>IMC Planning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Positioning by usage occasion</vt:lpstr>
      <vt:lpstr>Positioning by cultural symbols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179</cp:revision>
  <dcterms:created xsi:type="dcterms:W3CDTF">2023-04-29T09:08:23Z</dcterms:created>
  <dcterms:modified xsi:type="dcterms:W3CDTF">2026-09-25T09:06:15Z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