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slides/slide43.xml" ContentType="application/vnd.openxmlformats-officedocument.presentationml.slide+xml"/>
  <Override PartName="/ppt/presentation.xml" ContentType="application/vnd.openxmlformats-officedocument.presentationml.presentation.main+xml"/>
  <Override PartName="/ppt/slides/slide42.xml" ContentType="application/vnd.openxmlformats-officedocument.presentationml.slide+xml"/>
  <Override PartName="/ppt/slides/slide29.xml" ContentType="application/vnd.openxmlformats-officedocument.presentationml.slide+xml"/>
  <Override PartName="/ppt/slides/slide28.xml" ContentType="application/vnd.openxmlformats-officedocument.presentationml.slide+xml"/>
  <Override PartName="/ppt/slides/slide27.xml" ContentType="application/vnd.openxmlformats-officedocument.presentationml.slide+xml"/>
  <Override PartName="/ppt/slides/slide26.xml" ContentType="application/vnd.openxmlformats-officedocument.presentationml.slide+xml"/>
  <Override PartName="/ppt/slides/slide25.xml" ContentType="application/vnd.openxmlformats-officedocument.presentationml.slide+xml"/>
  <Override PartName="/ppt/slides/slide24.xml" ContentType="application/vnd.openxmlformats-officedocument.presentationml.slide+xml"/>
  <Override PartName="/ppt/slides/slide23.xml" ContentType="application/vnd.openxmlformats-officedocument.presentationml.slide+xml"/>
  <Override PartName="/ppt/slides/slide22.xml" ContentType="application/vnd.openxmlformats-officedocument.presentationml.slide+xml"/>
  <Override PartName="/ppt/slides/slide30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40.xml" ContentType="application/vnd.openxmlformats-officedocument.presentationml.slide+xml"/>
  <Override PartName="/ppt/slides/slide39.xml" ContentType="application/vnd.openxmlformats-officedocument.presentationml.slide+xml"/>
  <Override PartName="/ppt/slides/slide38.xml" ContentType="application/vnd.openxmlformats-officedocument.presentationml.slide+xml"/>
  <Override PartName="/ppt/slides/slide37.xml" ContentType="application/vnd.openxmlformats-officedocument.presentationml.slide+xml"/>
  <Override PartName="/ppt/slides/slide36.xml" ContentType="application/vnd.openxmlformats-officedocument.presentationml.slide+xml"/>
  <Override PartName="/ppt/slides/slide35.xml" ContentType="application/vnd.openxmlformats-officedocument.presentationml.slide+xml"/>
  <Override PartName="/ppt/slides/slide34.xml" ContentType="application/vnd.openxmlformats-officedocument.presentationml.slide+xml"/>
  <Override PartName="/ppt/slides/slide21.xml" ContentType="application/vnd.openxmlformats-officedocument.presentationml.slide+xml"/>
  <Override PartName="/ppt/slides/slide20.xml" ContentType="application/vnd.openxmlformats-officedocument.presentationml.slide+xml"/>
  <Override PartName="/ppt/slides/slide19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8.xml" ContentType="application/vnd.openxmlformats-officedocument.presentationml.slide+xml"/>
  <Override PartName="/ppt/slides/slide17.xml" ContentType="application/vnd.openxmlformats-officedocument.presentationml.slide+xml"/>
  <Override PartName="/ppt/slides/slide16.xml" ContentType="application/vnd.openxmlformats-officedocument.presentationml.slide+xml"/>
  <Override PartName="/ppt/slides/slide15.xml" ContentType="application/vnd.openxmlformats-officedocument.presentationml.slide+xml"/>
  <Override PartName="/ppt/slides/slide14.xml" ContentType="application/vnd.openxmlformats-officedocument.presentationml.slide+xml"/>
  <Override PartName="/ppt/slides/slide13.xml" ContentType="application/vnd.openxmlformats-officedocument.presentationml.slide+xml"/>
  <Override PartName="/ppt/slides/slide12.xml" ContentType="application/vnd.openxmlformats-officedocument.presentationml.slide+xml"/>
  <Override PartName="/ppt/slides/slide41.xml" ContentType="application/vnd.openxmlformats-officedocument.presentationml.slide+xml"/>
  <Override PartName="/ppt/slides/slide31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3.xml" ContentType="application/vnd.openxmlformats-officedocument.presentationml.slideLayout+xml"/>
  <Override PartName="/ppt/notesSlides/notesSlide2.xml" ContentType="application/vnd.openxmlformats-officedocument.presentationml.notesSlide+xml"/>
  <Override PartName="/ppt/notesSlides/notesSlide1.xml" ContentType="application/vnd.openxmlformats-officedocument.presentationml.notesSlide+xml"/>
  <Override PartName="/ppt/slideLayouts/slideLayout12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1" r:id="rId3"/>
  </p:sldMasterIdLst>
  <p:notesMasterIdLst>
    <p:notesMasterId r:id="rId47"/>
  </p:notesMasterIdLst>
  <p:sldIdLst>
    <p:sldId id="650" r:id="rId4"/>
    <p:sldId id="268" r:id="rId5"/>
    <p:sldId id="487" r:id="rId6"/>
    <p:sldId id="488" r:id="rId7"/>
    <p:sldId id="490" r:id="rId8"/>
    <p:sldId id="493" r:id="rId9"/>
    <p:sldId id="491" r:id="rId10"/>
    <p:sldId id="492" r:id="rId11"/>
    <p:sldId id="499" r:id="rId12"/>
    <p:sldId id="494" r:id="rId13"/>
    <p:sldId id="496" r:id="rId14"/>
    <p:sldId id="497" r:id="rId15"/>
    <p:sldId id="495" r:id="rId16"/>
    <p:sldId id="498" r:id="rId17"/>
    <p:sldId id="500" r:id="rId18"/>
    <p:sldId id="501" r:id="rId19"/>
    <p:sldId id="502" r:id="rId20"/>
    <p:sldId id="506" r:id="rId21"/>
    <p:sldId id="505" r:id="rId22"/>
    <p:sldId id="507" r:id="rId23"/>
    <p:sldId id="503" r:id="rId24"/>
    <p:sldId id="508" r:id="rId25"/>
    <p:sldId id="504" r:id="rId26"/>
    <p:sldId id="511" r:id="rId27"/>
    <p:sldId id="510" r:id="rId28"/>
    <p:sldId id="509" r:id="rId29"/>
    <p:sldId id="512" r:id="rId30"/>
    <p:sldId id="513" r:id="rId31"/>
    <p:sldId id="514" r:id="rId32"/>
    <p:sldId id="515" r:id="rId33"/>
    <p:sldId id="516" r:id="rId34"/>
    <p:sldId id="517" r:id="rId35"/>
    <p:sldId id="518" r:id="rId36"/>
    <p:sldId id="519" r:id="rId37"/>
    <p:sldId id="520" r:id="rId38"/>
    <p:sldId id="522" r:id="rId39"/>
    <p:sldId id="524" r:id="rId40"/>
    <p:sldId id="526" r:id="rId41"/>
    <p:sldId id="525" r:id="rId42"/>
    <p:sldId id="523" r:id="rId43"/>
    <p:sldId id="527" r:id="rId44"/>
    <p:sldId id="528" r:id="rId45"/>
    <p:sldId id="485" r:id="rId4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83" autoAdjust="0"/>
    <p:restoredTop sz="80090" autoAdjust="0"/>
  </p:normalViewPr>
  <p:slideViewPr>
    <p:cSldViewPr snapToGrid="0">
      <p:cViewPr varScale="1">
        <p:scale>
          <a:sx n="91" d="100"/>
          <a:sy n="91" d="100"/>
        </p:scale>
        <p:origin x="1416" y="1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4.xml"/><Relationship Id="rId2" Type="http://schemas.openxmlformats.org/officeDocument/2006/relationships/customXml" Target="../customXml/item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viewProps" Target="view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customXml" Target="../customXml/item3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presProps" Target="presProps.xml"/><Relationship Id="rId8" Type="http://schemas.openxmlformats.org/officeDocument/2006/relationships/slide" Target="slides/slide5.xml"/><Relationship Id="rId51" Type="http://schemas.openxmlformats.org/officeDocument/2006/relationships/tableStyles" Target="tableStyles.xml"/><Relationship Id="rId3" Type="http://schemas.openxmlformats.org/officeDocument/2006/relationships/slideMaster" Target="slideMasters/slideMaster1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34210C7-725C-0ADB-6E0B-414AD92072A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8BFE201-E403-5AA1-2491-FEEC3F13F25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D33F8B98-94F3-4193-A637-B638294B041A}" type="datetimeFigureOut">
              <a:rPr lang="en-US"/>
              <a:pPr>
                <a:defRPr/>
              </a:pPr>
              <a:t>10/3/25</a:t>
            </a:fld>
            <a:endParaRPr lang="en-US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843C072D-1FFE-D050-B05A-67E53AFF4ADF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62AD75E9-9901-8D6A-5BB2-DF650FCAF07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B67D57C-FA87-24D4-16B6-7D516219EB1C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F474024-E0AF-9189-58D2-C0C9B8526E5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30CFB642-6CD0-4AFB-B628-3C28DD8F1FC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883272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150652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0570A73-4BAE-443F-9BDD-32D50BB49839}" type="datetimeFigureOut">
              <a:rPr lang="en-US" smtClean="0"/>
              <a:pPr>
                <a:defRPr/>
              </a:pPr>
              <a:t>10/3/25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6060003-DA91-4EB5-94C4-41C6DCC8726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57947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853D781-BA47-43E6-A5BB-FBFAE9EC1B84}" type="datetimeFigureOut">
              <a:rPr lang="en-US" smtClean="0"/>
              <a:pPr>
                <a:defRPr/>
              </a:pPr>
              <a:t>10/3/25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5B44AF-89FE-4842-AE16-1F8F5AD7AA6C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45023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24C4515-1F57-4E0C-A297-58C77C04886C}" type="datetimeFigureOut">
              <a:rPr lang="en-US" smtClean="0"/>
              <a:pPr>
                <a:defRPr/>
              </a:pPr>
              <a:t>10/3/25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B2490F1-B1FC-4294-88FC-76BF595B8E95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05462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4059592-A15B-4BFB-8271-113A6013DEE2}" type="datetimeFigureOut">
              <a:rPr lang="en-US" smtClean="0"/>
              <a:pPr>
                <a:defRPr/>
              </a:pPr>
              <a:t>10/3/25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B6E532F-6AAA-4629-A609-22A4A227F95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36431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6D3D63A-890D-4F9E-8104-32CEB82F68CC}" type="datetimeFigureOut">
              <a:rPr lang="en-US" smtClean="0"/>
              <a:pPr>
                <a:defRPr/>
              </a:pPr>
              <a:t>10/3/25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5AD6BE9-2F59-403A-8F83-72EF93A1979A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04569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10/3/25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CF4577E-320E-450A-BD94-A6BB63CC64C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4381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F804AAF-6152-4E1C-8912-67086E5DC72F}" type="datetimeFigureOut">
              <a:rPr lang="en-US" smtClean="0"/>
              <a:pPr>
                <a:defRPr/>
              </a:pPr>
              <a:t>10/3/25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8C2D6A6-0AB6-4A34-8CEA-C3D7BF2EBFE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33027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E07EA14-D766-4432-B60D-B94AC329E19D}" type="datetimeFigureOut">
              <a:rPr lang="en-US" smtClean="0"/>
              <a:pPr>
                <a:defRPr/>
              </a:pPr>
              <a:t>10/3/25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F0CB0EF-5530-4E60-B27B-ADD4853B537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80263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522E95C-25DB-46AD-81E5-E1493010BC1F}" type="datetimeFigureOut">
              <a:rPr lang="en-US" smtClean="0"/>
              <a:pPr>
                <a:defRPr/>
              </a:pPr>
              <a:t>10/3/25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5046F6F-E42D-4B7B-ADBB-D4D5BEDBACB2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94599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6066DC4-6009-4709-9AA5-B695C1F8498F}" type="datetimeFigureOut">
              <a:rPr lang="en-US" smtClean="0"/>
              <a:pPr>
                <a:defRPr/>
              </a:pPr>
              <a:t>10/3/25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B94988D-0265-4A3E-959D-9914A9ED760F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73890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DA3FFCC-07AD-4087-A29D-47D0012E1D02}" type="datetimeFigureOut">
              <a:rPr lang="en-US" smtClean="0"/>
              <a:pPr>
                <a:defRPr/>
              </a:pPr>
              <a:t>10/3/25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E063C39-77FA-4A24-9994-6C9D48AF60E4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205134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7148065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51819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0783635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0622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9736281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186894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743705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1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10/3/25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88A2DA2-FA15-254B-8D10-8212D1C2569C}"/>
              </a:ext>
            </a:extLst>
          </p:cNvPr>
          <p:cNvSpPr txBox="1"/>
          <p:nvPr userDrawn="1"/>
        </p:nvSpPr>
        <p:spPr>
          <a:xfrm>
            <a:off x="8633253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5BE34A3B-AA78-5546-A81B-7AB6B3E06C4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3000" y="326432"/>
            <a:ext cx="1734086" cy="809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12222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  <p:sldLayoutId id="2147483703" r:id="rId2"/>
    <p:sldLayoutId id="2147483704" r:id="rId3"/>
    <p:sldLayoutId id="2147483705" r:id="rId4"/>
    <p:sldLayoutId id="2147483706" r:id="rId5"/>
    <p:sldLayoutId id="2147483707" r:id="rId6"/>
    <p:sldLayoutId id="2147483708" r:id="rId7"/>
    <p:sldLayoutId id="2147483709" r:id="rId8"/>
    <p:sldLayoutId id="2147483710" r:id="rId9"/>
    <p:sldLayoutId id="2147483711" r:id="rId10"/>
    <p:sldLayoutId id="2147483712" r:id="rId11"/>
    <p:sldLayoutId id="2147483713" r:id="rId12"/>
    <p:sldLayoutId id="2147483714" r:id="rId13"/>
    <p:sldLayoutId id="2147483715" r:id="rId14"/>
    <p:sldLayoutId id="2147483716" r:id="rId15"/>
    <p:sldLayoutId id="2147483717" r:id="rId16"/>
    <p:sldLayoutId id="2147483718" r:id="rId17"/>
    <p:sldLayoutId id="2147483719" r:id="rId18"/>
    <p:sldLayoutId id="2147483667" r:id="rId1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tif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764947" y="4377130"/>
            <a:ext cx="52165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Prepared by Dr. </a:t>
            </a:r>
            <a:r>
              <a:rPr lang="en-US" sz="2000" dirty="0" err="1">
                <a:latin typeface="Alexandria" charset="0"/>
                <a:cs typeface="Alexandria" charset="0"/>
              </a:rPr>
              <a:t>Sumaya</a:t>
            </a:r>
            <a:r>
              <a:rPr lang="en-US" sz="2000" dirty="0">
                <a:latin typeface="Alexandria" charset="0"/>
                <a:cs typeface="Alexandria" charset="0"/>
              </a:rPr>
              <a:t> </a:t>
            </a:r>
            <a:r>
              <a:rPr lang="en-US" sz="2000" dirty="0" err="1">
                <a:latin typeface="Alexandria" charset="0"/>
                <a:cs typeface="Alexandria" charset="0"/>
              </a:rPr>
              <a:t>Alkubaisi</a:t>
            </a:r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515581" y="1925142"/>
            <a:ext cx="5715255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Data Preparation I (Cleaning &amp; Preprocessing)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337633" y="5929382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2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316625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latin typeface="Alexandria" charset="0"/>
                <a:cs typeface="Alexandria" charset="0"/>
              </a:rPr>
              <a:t>FNT633 </a:t>
            </a:r>
          </a:p>
          <a:p>
            <a:r>
              <a:rPr lang="en-GB" sz="2000" dirty="0"/>
              <a:t>Machine Learning in Finance</a:t>
            </a:r>
            <a:endParaRPr lang="en-US" sz="2400" dirty="0">
              <a:latin typeface="Alexandria" charset="0"/>
              <a:cs typeface="Alexandria" charset="0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36316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lnSpc>
                <a:spcPct val="80000"/>
              </a:lnSpc>
              <a:spcBef>
                <a:spcPts val="1000"/>
              </a:spcBef>
              <a:defRPr/>
            </a:pPr>
            <a:r>
              <a:rPr lang="en-US" altLang="en-US" sz="4000" dirty="0">
                <a:latin typeface="Alexandria" charset="0"/>
                <a:ea typeface="+mn-ea"/>
                <a:cs typeface="+mn-cs"/>
              </a:rPr>
              <a:t>Learning Goals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945429"/>
          </a:xfrm>
        </p:spPr>
        <p:txBody>
          <a:bodyPr rtlCol="0">
            <a:normAutofit/>
          </a:bodyPr>
          <a:lstStyle/>
          <a:p>
            <a:pPr marL="285750" indent="-285750">
              <a:lnSpc>
                <a:spcPct val="80000"/>
              </a:lnSpc>
              <a:defRPr/>
            </a:pPr>
            <a:r>
              <a:rPr lang="en-US" dirty="0">
                <a:latin typeface="Alexandria" charset="0"/>
              </a:rPr>
              <a:t>By the end of this lecture, students will be able to:</a:t>
            </a:r>
          </a:p>
          <a:p>
            <a:pPr marL="285750" indent="-285750">
              <a:lnSpc>
                <a:spcPct val="80000"/>
              </a:lnSpc>
              <a:defRPr/>
            </a:pPr>
            <a:r>
              <a:rPr lang="en-US" dirty="0">
                <a:latin typeface="Alexandria" charset="0"/>
              </a:rPr>
              <a:t>Understand data cleaning &amp; preprocessing concepts</a:t>
            </a:r>
          </a:p>
          <a:p>
            <a:pPr marL="285750" indent="-285750">
              <a:lnSpc>
                <a:spcPct val="80000"/>
              </a:lnSpc>
              <a:defRPr/>
            </a:pPr>
            <a:r>
              <a:rPr lang="en-US" dirty="0">
                <a:latin typeface="Alexandria" charset="0"/>
              </a:rPr>
              <a:t>Retrieve data from CSV, JSON, SQL databases, APIs</a:t>
            </a:r>
          </a:p>
          <a:p>
            <a:pPr marL="285750" indent="-285750">
              <a:lnSpc>
                <a:spcPct val="80000"/>
              </a:lnSpc>
              <a:defRPr/>
            </a:pPr>
            <a:r>
              <a:rPr lang="en-US" dirty="0">
                <a:latin typeface="Alexandria" charset="0"/>
              </a:rPr>
              <a:t>Handle missing values, outliers, and inconsistent data</a:t>
            </a:r>
          </a:p>
          <a:p>
            <a:pPr marL="285750" indent="-285750">
              <a:lnSpc>
                <a:spcPct val="80000"/>
              </a:lnSpc>
              <a:defRPr/>
            </a:pPr>
            <a:r>
              <a:rPr lang="en-US" dirty="0">
                <a:latin typeface="Alexandria" charset="0"/>
              </a:rPr>
              <a:t>Implement cleaning techniques in Python </a:t>
            </a:r>
            <a:r>
              <a:rPr lang="en-US" dirty="0" err="1">
                <a:latin typeface="Alexandria" charset="0"/>
              </a:rPr>
              <a:t>Jupyter</a:t>
            </a:r>
            <a:endParaRPr lang="en-US" dirty="0">
              <a:latin typeface="Alexandria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spcBef>
                <a:spcPts val="1000"/>
              </a:spcBef>
              <a:defRPr/>
            </a:pPr>
            <a:r>
              <a:rPr lang="en-US" altLang="en-US" sz="4000" dirty="0">
                <a:latin typeface="Alexandria" charset="0"/>
                <a:ea typeface="+mn-ea"/>
                <a:cs typeface="+mn-cs"/>
              </a:rPr>
              <a:t>Why Data Preparation Matters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47446"/>
            <a:ext cx="10515600" cy="4945429"/>
          </a:xfrm>
        </p:spPr>
        <p:txBody>
          <a:bodyPr rtlCol="0">
            <a:normAutofit fontScale="92500" lnSpcReduction="10000"/>
          </a:bodyPr>
          <a:lstStyle/>
          <a:p>
            <a:pPr marL="0" indent="0">
              <a:buNone/>
              <a:defRPr/>
            </a:pPr>
            <a:r>
              <a:rPr lang="en-US" b="1" dirty="0">
                <a:latin typeface="Söhne"/>
              </a:rPr>
              <a:t>1</a:t>
            </a:r>
            <a:r>
              <a:rPr lang="en-US" b="1" dirty="0">
                <a:latin typeface="Alexandria" charset="0"/>
              </a:rPr>
              <a:t>. Garbage in → Garbage out</a:t>
            </a:r>
          </a:p>
          <a:p>
            <a:pPr marL="285750" indent="-285750">
              <a:defRPr/>
            </a:pPr>
            <a:r>
              <a:rPr lang="en-US" dirty="0">
                <a:latin typeface="Alexandria" charset="0"/>
              </a:rPr>
              <a:t>Machine learning models can only be as good as the data they learn from.</a:t>
            </a:r>
          </a:p>
          <a:p>
            <a:pPr marL="285750" indent="-285750">
              <a:defRPr/>
            </a:pPr>
            <a:r>
              <a:rPr lang="en-US" dirty="0">
                <a:latin typeface="Alexandria" charset="0"/>
              </a:rPr>
              <a:t>If the data is messy, incomplete, or wrong, the model will make poor predictions.</a:t>
            </a:r>
          </a:p>
          <a:p>
            <a:pPr marL="285750" indent="-285750">
              <a:defRPr/>
            </a:pPr>
            <a:r>
              <a:rPr lang="en-US" dirty="0">
                <a:latin typeface="Alexandria" charset="0"/>
              </a:rPr>
              <a:t>Think of it like cooking: if you use spoiled ingredients, the dish will not taste good no matter how skilled the chef is.</a:t>
            </a:r>
          </a:p>
          <a:p>
            <a:pPr marL="0" indent="0">
              <a:buNone/>
              <a:defRPr/>
            </a:pPr>
            <a:r>
              <a:rPr lang="en-US" b="1" dirty="0">
                <a:latin typeface="Alexandria" charset="0"/>
              </a:rPr>
              <a:t>2. Most of the work is in preparing the data</a:t>
            </a:r>
          </a:p>
          <a:p>
            <a:pPr marL="285750" indent="-285750">
              <a:defRPr/>
            </a:pPr>
            <a:r>
              <a:rPr lang="en-US" dirty="0">
                <a:latin typeface="Alexandria" charset="0"/>
              </a:rPr>
              <a:t>Around 80% of the effort in a machine learning project goes into cleaning and organizing data.</a:t>
            </a:r>
          </a:p>
          <a:p>
            <a:pPr marL="285750" indent="-285750">
              <a:defRPr/>
            </a:pPr>
            <a:r>
              <a:rPr lang="en-US" dirty="0">
                <a:latin typeface="Alexandria" charset="0"/>
              </a:rPr>
              <a:t>This includes removing errors, filling missing values, standardizing formats, and making sure the data is consistent.</a:t>
            </a:r>
          </a:p>
          <a:p>
            <a:pPr marL="285750" indent="-285750">
              <a:defRPr/>
            </a:pPr>
            <a:r>
              <a:rPr lang="en-US" dirty="0">
                <a:latin typeface="Alexandria" charset="0"/>
              </a:rPr>
              <a:t>Skipping this step can make all the time spent on modeling useless.</a:t>
            </a:r>
          </a:p>
          <a:p>
            <a:pPr marL="0" indent="0">
              <a:buNone/>
              <a:defRPr/>
            </a:pPr>
            <a:endParaRPr lang="en-US" sz="2400" dirty="0">
              <a:latin typeface="Söhne"/>
            </a:endParaRPr>
          </a:p>
        </p:txBody>
      </p:sp>
    </p:spTree>
    <p:extLst>
      <p:ext uri="{BB962C8B-B14F-4D97-AF65-F5344CB8AC3E}">
        <p14:creationId xmlns:p14="http://schemas.microsoft.com/office/powerpoint/2010/main" val="4199258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lnSpc>
                <a:spcPct val="80000"/>
              </a:lnSpc>
              <a:spcBef>
                <a:spcPts val="1000"/>
              </a:spcBef>
              <a:defRPr/>
            </a:pPr>
            <a:r>
              <a:rPr lang="en-US" altLang="en-US" sz="4000" dirty="0">
                <a:latin typeface="Alexandria" charset="0"/>
                <a:ea typeface="+mn-ea"/>
                <a:cs typeface="+mn-cs"/>
              </a:rPr>
              <a:t>Why Data Preparation Matters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47446"/>
            <a:ext cx="10515600" cy="4945429"/>
          </a:xfrm>
        </p:spPr>
        <p:txBody>
          <a:bodyPr rtlCol="0">
            <a:normAutofit fontScale="85000" lnSpcReduction="20000"/>
          </a:bodyPr>
          <a:lstStyle/>
          <a:p>
            <a:pPr marL="0" indent="0">
              <a:lnSpc>
                <a:spcPct val="100000"/>
              </a:lnSpc>
              <a:buNone/>
              <a:defRPr/>
            </a:pPr>
            <a:r>
              <a:rPr lang="en-US" dirty="0">
                <a:latin typeface="Alexandria" charset="0"/>
              </a:rPr>
              <a:t>Example: Loan dataset</a:t>
            </a:r>
          </a:p>
          <a:p>
            <a:pPr marL="0" indent="0">
              <a:lnSpc>
                <a:spcPct val="100000"/>
              </a:lnSpc>
              <a:buNone/>
              <a:defRPr/>
            </a:pPr>
            <a:r>
              <a:rPr lang="en-US" dirty="0">
                <a:latin typeface="Alexandria" charset="0"/>
              </a:rPr>
              <a:t>Suppose we have a dataset of loan applicants, but many entries are missing the income field.</a:t>
            </a:r>
          </a:p>
          <a:p>
            <a:pPr>
              <a:lnSpc>
                <a:spcPct val="100000"/>
              </a:lnSpc>
              <a:defRPr/>
            </a:pPr>
            <a:r>
              <a:rPr lang="en-US" dirty="0">
                <a:latin typeface="Alexandria" charset="0"/>
              </a:rPr>
              <a:t>If we train a model on this incomplete data, it might misclassify applicants:</a:t>
            </a:r>
          </a:p>
          <a:p>
            <a:pPr>
              <a:lnSpc>
                <a:spcPct val="100000"/>
              </a:lnSpc>
              <a:defRPr/>
            </a:pPr>
            <a:r>
              <a:rPr lang="en-US" dirty="0">
                <a:latin typeface="Alexandria" charset="0"/>
              </a:rPr>
              <a:t>Someone with a high income might be flagged as risky.</a:t>
            </a:r>
          </a:p>
          <a:p>
            <a:pPr>
              <a:lnSpc>
                <a:spcPct val="100000"/>
              </a:lnSpc>
              <a:defRPr/>
            </a:pPr>
            <a:r>
              <a:rPr lang="en-US" dirty="0">
                <a:latin typeface="Alexandria" charset="0"/>
              </a:rPr>
              <a:t>Someone with low income might be approved incorrectly.</a:t>
            </a:r>
          </a:p>
          <a:p>
            <a:pPr marL="0" indent="0">
              <a:lnSpc>
                <a:spcPct val="100000"/>
              </a:lnSpc>
              <a:buNone/>
              <a:defRPr/>
            </a:pPr>
            <a:r>
              <a:rPr lang="en-US" dirty="0">
                <a:latin typeface="Alexandria" charset="0"/>
              </a:rPr>
              <a:t>Cleaning the data by filling missing income values or removing incomplete records improves the model’s predictions.</a:t>
            </a:r>
          </a:p>
          <a:p>
            <a:pPr marL="0" indent="0">
              <a:lnSpc>
                <a:spcPct val="100000"/>
              </a:lnSpc>
              <a:buNone/>
              <a:defRPr/>
            </a:pPr>
            <a:r>
              <a:rPr lang="en-US" b="1" dirty="0">
                <a:latin typeface="Alexandria" charset="0"/>
              </a:rPr>
              <a:t>Summary</a:t>
            </a:r>
          </a:p>
          <a:p>
            <a:pPr>
              <a:lnSpc>
                <a:spcPct val="100000"/>
              </a:lnSpc>
              <a:defRPr/>
            </a:pPr>
            <a:r>
              <a:rPr lang="en-US" dirty="0">
                <a:latin typeface="Alexandria" charset="0"/>
              </a:rPr>
              <a:t>Good data preparation ensures accuracy, reliability, and fairness in machine learning.</a:t>
            </a:r>
          </a:p>
          <a:p>
            <a:pPr>
              <a:lnSpc>
                <a:spcPct val="100000"/>
              </a:lnSpc>
              <a:defRPr/>
            </a:pPr>
            <a:r>
              <a:rPr lang="en-US" dirty="0">
                <a:latin typeface="Alexandria" charset="0"/>
              </a:rPr>
              <a:t>Skipping this step can lead to wrong decisions and lost trust in your models.</a:t>
            </a:r>
          </a:p>
          <a:p>
            <a:pPr marL="0" indent="0">
              <a:buNone/>
              <a:defRPr/>
            </a:pPr>
            <a:endParaRPr lang="en-US" sz="2400" dirty="0">
              <a:latin typeface="Söhne"/>
            </a:endParaRPr>
          </a:p>
        </p:txBody>
      </p:sp>
    </p:spTree>
    <p:extLst>
      <p:ext uri="{BB962C8B-B14F-4D97-AF65-F5344CB8AC3E}">
        <p14:creationId xmlns:p14="http://schemas.microsoft.com/office/powerpoint/2010/main" val="13324528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587009"/>
            <a:ext cx="10515600" cy="1325563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Alexandria" charset="0"/>
                <a:ea typeface="+mn-ea"/>
                <a:cs typeface="+mn-cs"/>
              </a:rPr>
              <a:t>Data Science Life Cycle Context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12571"/>
            <a:ext cx="10515600" cy="4530431"/>
          </a:xfrm>
        </p:spPr>
        <p:txBody>
          <a:bodyPr rtlCol="0">
            <a:normAutofit fontScale="85000" lnSpcReduction="20000"/>
          </a:bodyPr>
          <a:lstStyle/>
          <a:p>
            <a:pPr>
              <a:lnSpc>
                <a:spcPct val="100000"/>
              </a:lnSpc>
            </a:pPr>
            <a:r>
              <a:rPr lang="en-US" sz="3000" dirty="0">
                <a:latin typeface="Alexandria" charset="0"/>
              </a:rPr>
              <a:t>Collect → Prepare → Analyze → Evaluate → Deploy </a:t>
            </a:r>
          </a:p>
          <a:p>
            <a:pPr>
              <a:lnSpc>
                <a:spcPct val="100000"/>
              </a:lnSpc>
            </a:pPr>
            <a:r>
              <a:rPr lang="en-US" sz="3000" dirty="0">
                <a:latin typeface="Alexandria" charset="0"/>
              </a:rPr>
              <a:t>For today: </a:t>
            </a:r>
            <a:r>
              <a:rPr lang="en-US" sz="3000" b="1" dirty="0">
                <a:latin typeface="Alexandria" charset="0"/>
              </a:rPr>
              <a:t>Prepare</a:t>
            </a:r>
            <a:r>
              <a:rPr lang="en-US" sz="3000" dirty="0">
                <a:latin typeface="Alexandria" charset="0"/>
              </a:rPr>
              <a:t> = Preprocessing + Cleaning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b="1" dirty="0">
                <a:latin typeface="Alexandria" charset="0"/>
              </a:rPr>
              <a:t>1.Preprocessing</a:t>
            </a:r>
          </a:p>
          <a:p>
            <a:pPr>
              <a:lnSpc>
                <a:spcPct val="100000"/>
              </a:lnSpc>
            </a:pPr>
            <a:r>
              <a:rPr lang="en-US" sz="3000" dirty="0">
                <a:latin typeface="Alexandria" charset="0"/>
              </a:rPr>
              <a:t>Transforming the data into a format that a machine learning model can understand.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Example: Converting text labels (“Yes”/“No”) into numbers (1/0), scaling values, or encoding categories.</a:t>
            </a:r>
            <a:endParaRPr lang="en-US" sz="3000" b="1" dirty="0">
              <a:latin typeface="Alexandria" charset="0"/>
            </a:endParaRPr>
          </a:p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US" sz="3000" b="1" dirty="0">
                <a:latin typeface="Alexandria" charset="0"/>
              </a:rPr>
              <a:t>2.Cleaning (subset of preprocessing)</a:t>
            </a:r>
          </a:p>
          <a:p>
            <a:pPr>
              <a:lnSpc>
                <a:spcPct val="100000"/>
              </a:lnSpc>
            </a:pPr>
            <a:r>
              <a:rPr lang="en-US" sz="3000" dirty="0">
                <a:latin typeface="Alexandria" charset="0"/>
              </a:rPr>
              <a:t>Fixing problems in the data, such as missing values, duplicates, or errors.</a:t>
            </a:r>
          </a:p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US" sz="3000" dirty="0">
                <a:latin typeface="Alexandria" charset="0"/>
              </a:rPr>
              <a:t>Example: If a dataset has missing income values, we might fill them in or remove those rows.</a:t>
            </a:r>
          </a:p>
          <a:p>
            <a:pPr marL="0" indent="0">
              <a:buNone/>
            </a:pPr>
            <a:endParaRPr lang="en-US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3693275"/>
      </p:ext>
    </p:extLst>
  </p:cSld>
  <p:clrMapOvr>
    <a:masterClrMapping/>
  </p:clrMapOvr>
  <p:transition spd="slow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587009"/>
            <a:ext cx="10515600" cy="1325563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Alexandria" charset="0"/>
                <a:ea typeface="+mn-ea"/>
                <a:cs typeface="+mn-cs"/>
              </a:rPr>
              <a:t>Data Cleaning: Key Steps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12571"/>
            <a:ext cx="10515600" cy="4530431"/>
          </a:xfrm>
        </p:spPr>
        <p:txBody>
          <a:bodyPr rtlCol="0">
            <a:normAutofit/>
          </a:bodyPr>
          <a:lstStyle/>
          <a:p>
            <a:r>
              <a:rPr lang="en-US" sz="3000" dirty="0">
                <a:latin typeface="Alexandria" charset="0"/>
              </a:rPr>
              <a:t>Identify missing values.</a:t>
            </a:r>
          </a:p>
          <a:p>
            <a:r>
              <a:rPr lang="en-US" sz="3000" dirty="0">
                <a:latin typeface="Alexandria" charset="0"/>
              </a:rPr>
              <a:t>Detect and handle outliers.</a:t>
            </a:r>
          </a:p>
          <a:p>
            <a:r>
              <a:rPr lang="en-US" sz="3000" dirty="0">
                <a:latin typeface="Alexandria" charset="0"/>
              </a:rPr>
              <a:t>Correct inconsistent data formats.</a:t>
            </a:r>
          </a:p>
          <a:p>
            <a:r>
              <a:rPr lang="en-US" sz="3000" dirty="0">
                <a:latin typeface="Alexandria" charset="0"/>
              </a:rPr>
              <a:t>Remove duplicates.</a:t>
            </a:r>
          </a:p>
          <a:p>
            <a:r>
              <a:rPr lang="en-US" sz="3000" dirty="0">
                <a:latin typeface="Alexandria" charset="0"/>
              </a:rPr>
              <a:t>Normalize data ranges.</a:t>
            </a:r>
          </a:p>
          <a:p>
            <a:pPr marL="0" indent="0">
              <a:buNone/>
            </a:pPr>
            <a:endParaRPr lang="en-US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2477921"/>
      </p:ext>
    </p:extLst>
  </p:cSld>
  <p:clrMapOvr>
    <a:masterClrMapping/>
  </p:clrMapOvr>
  <p:transition spd="slow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587009"/>
            <a:ext cx="10515600" cy="1325563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Alexandria" charset="0"/>
                <a:ea typeface="+mn-ea"/>
                <a:cs typeface="+mn-cs"/>
              </a:rPr>
              <a:t>Definition of Data Cleaning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12571"/>
            <a:ext cx="10515600" cy="4530431"/>
          </a:xfrm>
        </p:spPr>
        <p:txBody>
          <a:bodyPr rtlCol="0">
            <a:normAutofit fontScale="92500" lnSpcReduction="20000"/>
          </a:bodyPr>
          <a:lstStyle/>
          <a:p>
            <a:pPr>
              <a:lnSpc>
                <a:spcPct val="100000"/>
              </a:lnSpc>
            </a:pPr>
            <a:r>
              <a:rPr lang="en-US" sz="3000" dirty="0">
                <a:latin typeface="Alexandria" charset="0"/>
              </a:rPr>
              <a:t>Data cleaning is the process of finding and fixing problems in your dataset so it is correct and usable.</a:t>
            </a:r>
          </a:p>
          <a:p>
            <a:pPr>
              <a:lnSpc>
                <a:spcPct val="100000"/>
              </a:lnSpc>
            </a:pPr>
            <a:r>
              <a:rPr lang="en-US" sz="3000" dirty="0">
                <a:latin typeface="Alexandria" charset="0"/>
              </a:rPr>
              <a:t>Dirty or messy data can confuse machine learning models, leading to wrong results.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b="1" dirty="0">
                <a:latin typeface="Alexandria" charset="0"/>
              </a:rPr>
              <a:t>Tasks include: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b="1" dirty="0">
                <a:latin typeface="Alexandria" charset="0"/>
              </a:rPr>
              <a:t>Missing values </a:t>
            </a:r>
            <a:r>
              <a:rPr lang="en-US" sz="3000" dirty="0">
                <a:latin typeface="Alexandria" charset="0"/>
              </a:rPr>
              <a:t>– some data points are empty or not reported.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b="1" dirty="0">
                <a:latin typeface="Alexandria" charset="0"/>
              </a:rPr>
              <a:t>Outliers </a:t>
            </a:r>
            <a:r>
              <a:rPr lang="en-US" sz="3000" dirty="0">
                <a:latin typeface="Alexandria" charset="0"/>
              </a:rPr>
              <a:t>– values that are unusually high or low compared to the rest.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b="1" dirty="0">
                <a:latin typeface="Alexandria" charset="0"/>
              </a:rPr>
              <a:t>Duplicates</a:t>
            </a:r>
            <a:r>
              <a:rPr lang="en-US" sz="3000" dirty="0">
                <a:latin typeface="Alexandria" charset="0"/>
              </a:rPr>
              <a:t> – repeated rows or records in the dataset.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b="1" dirty="0">
                <a:latin typeface="Alexandria" charset="0"/>
              </a:rPr>
              <a:t>Wrong formats </a:t>
            </a:r>
            <a:r>
              <a:rPr lang="en-US" sz="3000" dirty="0">
                <a:latin typeface="Alexandria" charset="0"/>
              </a:rPr>
              <a:t>– inconsistent ways of writing dates, numbers, or categories.</a:t>
            </a:r>
          </a:p>
          <a:p>
            <a:pPr marL="0" indent="0">
              <a:buNone/>
            </a:pPr>
            <a:endParaRPr lang="en-US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5152767"/>
      </p:ext>
    </p:extLst>
  </p:cSld>
  <p:clrMapOvr>
    <a:masterClrMapping/>
  </p:clrMapOvr>
  <p:transition spd="slow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587009"/>
            <a:ext cx="10515600" cy="1325563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Alexandria" charset="0"/>
                <a:ea typeface="+mn-ea"/>
                <a:cs typeface="+mn-cs"/>
              </a:rPr>
              <a:t>Why Cleaning is Important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12571"/>
            <a:ext cx="10515600" cy="4530431"/>
          </a:xfrm>
        </p:spPr>
        <p:txBody>
          <a:bodyPr rtlCol="0">
            <a:normAutofit/>
          </a:bodyPr>
          <a:lstStyle/>
          <a:p>
            <a:pPr>
              <a:lnSpc>
                <a:spcPct val="100000"/>
              </a:lnSpc>
            </a:pPr>
            <a:r>
              <a:rPr lang="en-US" sz="3000" b="1" dirty="0">
                <a:latin typeface="Alexandria" charset="0"/>
              </a:rPr>
              <a:t>Accuracy: </a:t>
            </a:r>
            <a:r>
              <a:rPr lang="en-US" sz="3000" dirty="0">
                <a:latin typeface="Alexandria" charset="0"/>
              </a:rPr>
              <a:t>Clean data ensures the model predicts correctly.</a:t>
            </a:r>
          </a:p>
          <a:p>
            <a:pPr>
              <a:lnSpc>
                <a:spcPct val="100000"/>
              </a:lnSpc>
            </a:pPr>
            <a:r>
              <a:rPr lang="en-US" sz="3000" b="1" dirty="0">
                <a:latin typeface="Alexandria" charset="0"/>
              </a:rPr>
              <a:t>Efficiency:</a:t>
            </a:r>
            <a:r>
              <a:rPr lang="en-US" sz="3000" dirty="0">
                <a:latin typeface="Alexandria" charset="0"/>
              </a:rPr>
              <a:t> Models train faster when there’s no noise or errors.</a:t>
            </a:r>
          </a:p>
          <a:p>
            <a:pPr>
              <a:lnSpc>
                <a:spcPct val="100000"/>
              </a:lnSpc>
            </a:pPr>
            <a:r>
              <a:rPr lang="en-US" sz="3000" b="1" dirty="0">
                <a:latin typeface="Alexandria" charset="0"/>
              </a:rPr>
              <a:t>Trust: </a:t>
            </a:r>
            <a:r>
              <a:rPr lang="en-US" sz="3000" dirty="0">
                <a:latin typeface="Alexandria" charset="0"/>
              </a:rPr>
              <a:t>Stakeholders and decision-makers can rely on the results.</a:t>
            </a:r>
          </a:p>
          <a:p>
            <a:pPr>
              <a:lnSpc>
                <a:spcPct val="100000"/>
              </a:lnSpc>
            </a:pPr>
            <a:r>
              <a:rPr lang="en-US" sz="3000" b="1" dirty="0">
                <a:latin typeface="Alexandria" charset="0"/>
              </a:rPr>
              <a:t>Ethics:</a:t>
            </a:r>
            <a:r>
              <a:rPr lang="en-US" sz="3000" dirty="0">
                <a:latin typeface="Alexandria" charset="0"/>
              </a:rPr>
              <a:t> Reduces bias and error, and prevents unfair decisions, especially in finance (e.g., loan approvals).</a:t>
            </a:r>
          </a:p>
          <a:p>
            <a:r>
              <a:rPr lang="en-US" dirty="0">
                <a:latin typeface="Alexandria" charset="0"/>
              </a:rPr>
              <a:t>Saves time and resources in later analysis.</a:t>
            </a:r>
          </a:p>
        </p:txBody>
      </p:sp>
    </p:spTree>
    <p:extLst>
      <p:ext uri="{BB962C8B-B14F-4D97-AF65-F5344CB8AC3E}">
        <p14:creationId xmlns:p14="http://schemas.microsoft.com/office/powerpoint/2010/main" val="69677371"/>
      </p:ext>
    </p:extLst>
  </p:cSld>
  <p:clrMapOvr>
    <a:masterClrMapping/>
  </p:clrMapOvr>
  <p:transition spd="slow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587009"/>
            <a:ext cx="10515600" cy="1325563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Alexandria" charset="0"/>
                <a:ea typeface="+mn-ea"/>
                <a:cs typeface="+mn-cs"/>
              </a:rPr>
              <a:t>Common Errors in Financial Data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12571"/>
            <a:ext cx="10515600" cy="4530431"/>
          </a:xfrm>
        </p:spPr>
        <p:txBody>
          <a:bodyPr rtlCol="0"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sz="3000" b="1" dirty="0">
                <a:latin typeface="Alexandria" charset="0"/>
              </a:rPr>
              <a:t>Duplicates: </a:t>
            </a:r>
            <a:r>
              <a:rPr lang="en-US" sz="3000" dirty="0">
                <a:latin typeface="Alexandria" charset="0"/>
              </a:rPr>
              <a:t>Same transaction recorded more than once → could inflate totals.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b="1" dirty="0">
                <a:latin typeface="Alexandria" charset="0"/>
              </a:rPr>
              <a:t>Inconsistencies:</a:t>
            </a:r>
            <a:r>
              <a:rPr lang="en-US" sz="3000" dirty="0">
                <a:latin typeface="Alexandria" charset="0"/>
              </a:rPr>
              <a:t> Different ways of writing currency (USD, $, US$) → causes confusion in calculations.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b="1" dirty="0">
                <a:latin typeface="Alexandria" charset="0"/>
              </a:rPr>
              <a:t>Missing values: </a:t>
            </a:r>
            <a:r>
              <a:rPr lang="en-US" sz="3000" dirty="0">
                <a:latin typeface="Alexandria" charset="0"/>
              </a:rPr>
              <a:t>Some fields like income or credit history might be empty → affects predictions.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b="1" dirty="0">
                <a:latin typeface="Alexandria" charset="0"/>
              </a:rPr>
              <a:t>Wrong formats: </a:t>
            </a:r>
            <a:r>
              <a:rPr lang="en-US" sz="3000" dirty="0">
                <a:latin typeface="Alexandria" charset="0"/>
              </a:rPr>
              <a:t>Dates written differently (“2025/18/09” vs “2025-09-18”) → model may fail to read them.</a:t>
            </a:r>
          </a:p>
          <a:p>
            <a:pPr marL="0" indent="0">
              <a:buNone/>
            </a:pPr>
            <a:endParaRPr lang="en-US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8288845"/>
      </p:ext>
    </p:extLst>
  </p:cSld>
  <p:clrMapOvr>
    <a:masterClrMapping/>
  </p:clrMapOvr>
  <p:transition spd="slow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587009"/>
            <a:ext cx="10515600" cy="1325563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Alexandria" charset="0"/>
                <a:ea typeface="+mn-ea"/>
                <a:cs typeface="+mn-cs"/>
              </a:rPr>
              <a:t>Real Finance Example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12571"/>
            <a:ext cx="10515600" cy="4530431"/>
          </a:xfrm>
        </p:spPr>
        <p:txBody>
          <a:bodyPr rtlCol="0">
            <a:normAutofit fontScale="85000" lnSpcReduction="20000"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sz="3000" b="1" dirty="0">
                <a:latin typeface="Alexandria" charset="0"/>
              </a:rPr>
              <a:t>Dataset: </a:t>
            </a:r>
            <a:r>
              <a:rPr lang="en-US" sz="3000" dirty="0">
                <a:latin typeface="Alexandria" charset="0"/>
              </a:rPr>
              <a:t>Loan applications from a bank.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b="1" dirty="0">
                <a:latin typeface="Alexandria" charset="0"/>
              </a:rPr>
              <a:t>Problems:</a:t>
            </a:r>
          </a:p>
          <a:p>
            <a:pPr>
              <a:lnSpc>
                <a:spcPct val="100000"/>
              </a:lnSpc>
            </a:pPr>
            <a:r>
              <a:rPr lang="en-US" sz="3000" dirty="0">
                <a:latin typeface="Alexandria" charset="0"/>
              </a:rPr>
              <a:t>30% of applicants missing income information.</a:t>
            </a:r>
          </a:p>
          <a:p>
            <a:pPr>
              <a:lnSpc>
                <a:spcPct val="100000"/>
              </a:lnSpc>
            </a:pPr>
            <a:r>
              <a:rPr lang="en-US" sz="3000" dirty="0">
                <a:latin typeface="Alexandria" charset="0"/>
              </a:rPr>
              <a:t>Some entries show negative age values (impossible).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b="1" dirty="0">
                <a:latin typeface="Alexandria" charset="0"/>
              </a:rPr>
              <a:t>Solution: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b="1" dirty="0">
                <a:latin typeface="Alexandria" charset="0"/>
              </a:rPr>
              <a:t>Clean the data – </a:t>
            </a:r>
            <a:r>
              <a:rPr lang="en-US" sz="3000" dirty="0">
                <a:latin typeface="Alexandria" charset="0"/>
              </a:rPr>
              <a:t>detect missing and wrong entries.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b="1" dirty="0">
                <a:latin typeface="Alexandria" charset="0"/>
              </a:rPr>
              <a:t>Impute missing values – </a:t>
            </a:r>
            <a:r>
              <a:rPr lang="en-US" sz="3000" dirty="0">
                <a:latin typeface="Alexandria" charset="0"/>
              </a:rPr>
              <a:t>fill in missing income with an average or estimated value.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b="1" dirty="0">
                <a:latin typeface="Alexandria" charset="0"/>
              </a:rPr>
              <a:t>Remove invalid entries – </a:t>
            </a:r>
            <a:r>
              <a:rPr lang="en-US" sz="3000" dirty="0">
                <a:latin typeface="Alexandria" charset="0"/>
              </a:rPr>
              <a:t>delete impossible values like negative age</a:t>
            </a:r>
            <a:r>
              <a:rPr lang="en-US" sz="3000" b="1" dirty="0">
                <a:latin typeface="Alexandria" charset="0"/>
              </a:rPr>
              <a:t>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b="1" dirty="0">
                <a:latin typeface="Alexandria" charset="0"/>
              </a:rPr>
              <a:t>Result: </a:t>
            </a:r>
            <a:r>
              <a:rPr lang="en-US" sz="3000" dirty="0">
                <a:latin typeface="Alexandria" charset="0"/>
              </a:rPr>
              <a:t>The dataset becomes reliable for predicting loan approvals.</a:t>
            </a:r>
          </a:p>
          <a:p>
            <a:pPr marL="0" indent="0">
              <a:buNone/>
            </a:pPr>
            <a:endParaRPr lang="en-US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8668179"/>
      </p:ext>
    </p:extLst>
  </p:cSld>
  <p:clrMapOvr>
    <a:masterClrMapping/>
  </p:clrMapOvr>
  <p:transition spd="slow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587009"/>
            <a:ext cx="10515600" cy="1325563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Alexandria" charset="0"/>
                <a:ea typeface="+mn-ea"/>
                <a:cs typeface="+mn-cs"/>
              </a:rPr>
              <a:t>Consequences of Poor Cleaning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12571"/>
            <a:ext cx="10515600" cy="4530431"/>
          </a:xfrm>
        </p:spPr>
        <p:txBody>
          <a:bodyPr rtlCol="0">
            <a:normAutofit fontScale="77500" lnSpcReduction="20000"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sz="3000" b="1" dirty="0">
                <a:latin typeface="Alexandria" charset="0"/>
              </a:rPr>
              <a:t>Wrong risk predictions</a:t>
            </a:r>
            <a:r>
              <a:rPr lang="en-US" sz="3000" dirty="0">
                <a:latin typeface="Alexandria" charset="0"/>
              </a:rPr>
              <a:t>: Bank might approve high-risk applicants or reject safe ones.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Example: A bank’s loan dataset has missing income data. A model predicts a high-income applicant as low-income due to missing values. The bank wrongly rejects a reliable borrower or approves someone who might default.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b="1" dirty="0">
                <a:latin typeface="Alexandria" charset="0"/>
              </a:rPr>
              <a:t>Fraud detection failures</a:t>
            </a:r>
            <a:r>
              <a:rPr lang="en-US" sz="3000" dirty="0">
                <a:latin typeface="Alexandria" charset="0"/>
              </a:rPr>
              <a:t>: Duplicate or inconsistent data can hide suspicious activity.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Example: A dataset has duplicate transactions from a credit card. Fraud detection software ignores them as normal activity. A fraudster can charge the same amount multiple times without being flagged.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b="1" dirty="0">
                <a:latin typeface="Alexandria" charset="0"/>
              </a:rPr>
              <a:t>Incorrect investment signals</a:t>
            </a:r>
            <a:r>
              <a:rPr lang="en-US" sz="3000" dirty="0">
                <a:latin typeface="Alexandria" charset="0"/>
              </a:rPr>
              <a:t>: Poor data may mislead analysts into making bad financial decisions.</a:t>
            </a:r>
          </a:p>
          <a:p>
            <a:pPr marL="0" indent="0">
              <a:buNone/>
            </a:pPr>
            <a:r>
              <a:rPr lang="en-US" dirty="0">
                <a:latin typeface="Alexandria" charset="0"/>
              </a:rPr>
              <a:t>Example: A stock trading dataset records prices in different formats (USD, $). An algorithm misreads them, seeing a stock price as $1000 instead of $10. Analysts get false signals and may make bad investment decisions, like buying or selling at the wrong time.</a:t>
            </a:r>
          </a:p>
        </p:txBody>
      </p:sp>
    </p:spTree>
    <p:extLst>
      <p:ext uri="{BB962C8B-B14F-4D97-AF65-F5344CB8AC3E}">
        <p14:creationId xmlns:p14="http://schemas.microsoft.com/office/powerpoint/2010/main" val="1959353768"/>
      </p:ext>
    </p:extLst>
  </p:cSld>
  <p:clrMapOvr>
    <a:masterClrMapping/>
  </p:clrMapOvr>
  <p:transition spd="slow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587009"/>
            <a:ext cx="10515600" cy="1325563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Alexandria" charset="0"/>
                <a:ea typeface="+mn-ea"/>
                <a:cs typeface="+mn-cs"/>
              </a:rPr>
              <a:t>Retrieving &amp; Inspecting Data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12571"/>
            <a:ext cx="10515600" cy="4530431"/>
          </a:xfrm>
        </p:spPr>
        <p:txBody>
          <a:bodyPr rtlCol="0"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sz="3200" b="1" dirty="0">
                <a:latin typeface="Alexandria" charset="0"/>
              </a:rPr>
              <a:t>Sources of Financial Data</a:t>
            </a:r>
            <a:endParaRPr lang="en-US" sz="3000" b="1" dirty="0">
              <a:latin typeface="Alexandria" charset="0"/>
            </a:endParaRPr>
          </a:p>
          <a:p>
            <a:pPr>
              <a:lnSpc>
                <a:spcPct val="100000"/>
              </a:lnSpc>
            </a:pPr>
            <a:r>
              <a:rPr lang="en-US" sz="3000" dirty="0">
                <a:latin typeface="Alexandria" charset="0"/>
              </a:rPr>
              <a:t>CSV and JSON files – e.g., stock prices, transactions.</a:t>
            </a:r>
          </a:p>
          <a:p>
            <a:pPr>
              <a:lnSpc>
                <a:spcPct val="100000"/>
              </a:lnSpc>
            </a:pPr>
            <a:r>
              <a:rPr lang="en-US" sz="3000" dirty="0">
                <a:latin typeface="Alexandria" charset="0"/>
              </a:rPr>
              <a:t>Databases – e.g., customer bank records.</a:t>
            </a:r>
          </a:p>
          <a:p>
            <a:pPr>
              <a:lnSpc>
                <a:spcPct val="100000"/>
              </a:lnSpc>
            </a:pPr>
            <a:r>
              <a:rPr lang="en-US" sz="3000" dirty="0">
                <a:latin typeface="Alexandria" charset="0"/>
              </a:rPr>
              <a:t>APIs – e.g., stock market API, financial services.</a:t>
            </a:r>
          </a:p>
          <a:p>
            <a:pPr>
              <a:lnSpc>
                <a:spcPct val="100000"/>
              </a:lnSpc>
            </a:pPr>
            <a:r>
              <a:rPr lang="en-US" sz="3000" dirty="0">
                <a:latin typeface="Alexandria" charset="0"/>
              </a:rPr>
              <a:t>Cloud sources – scalable and secure storage.</a:t>
            </a:r>
          </a:p>
        </p:txBody>
      </p:sp>
    </p:spTree>
    <p:extLst>
      <p:ext uri="{BB962C8B-B14F-4D97-AF65-F5344CB8AC3E}">
        <p14:creationId xmlns:p14="http://schemas.microsoft.com/office/powerpoint/2010/main" val="3743533899"/>
      </p:ext>
    </p:extLst>
  </p:cSld>
  <p:clrMapOvr>
    <a:masterClrMapping/>
  </p:clrMapOvr>
  <p:transition spd="slow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587009"/>
            <a:ext cx="10515600" cy="1325563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Alexandria" charset="0"/>
                <a:ea typeface="+mn-ea"/>
                <a:cs typeface="+mn-cs"/>
              </a:rPr>
              <a:t>Python setup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12571"/>
            <a:ext cx="10515600" cy="4530431"/>
          </a:xfrm>
        </p:spPr>
        <p:txBody>
          <a:bodyPr rtlCol="0"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For lab activity, we will be using the following libraries:</a:t>
            </a:r>
          </a:p>
          <a:p>
            <a:pPr>
              <a:lnSpc>
                <a:spcPct val="100000"/>
              </a:lnSpc>
            </a:pPr>
            <a:r>
              <a:rPr lang="en-US" sz="3000" b="1" dirty="0">
                <a:latin typeface="Alexandria" charset="0"/>
              </a:rPr>
              <a:t>pandas</a:t>
            </a:r>
            <a:r>
              <a:rPr lang="en-US" sz="3000" dirty="0">
                <a:latin typeface="Alexandria" charset="0"/>
              </a:rPr>
              <a:t> for managing the data.</a:t>
            </a:r>
          </a:p>
          <a:p>
            <a:pPr>
              <a:lnSpc>
                <a:spcPct val="100000"/>
              </a:lnSpc>
            </a:pPr>
            <a:r>
              <a:rPr lang="en-US" sz="3000" b="1" dirty="0" err="1">
                <a:latin typeface="Alexandria" charset="0"/>
              </a:rPr>
              <a:t>numpy</a:t>
            </a:r>
            <a:r>
              <a:rPr lang="en-US" sz="3000" dirty="0">
                <a:latin typeface="Alexandria" charset="0"/>
              </a:rPr>
              <a:t> for mathematical operations.</a:t>
            </a:r>
          </a:p>
          <a:p>
            <a:pPr>
              <a:lnSpc>
                <a:spcPct val="100000"/>
              </a:lnSpc>
            </a:pPr>
            <a:r>
              <a:rPr lang="en-US" sz="3000" b="1" dirty="0">
                <a:latin typeface="Alexandria" charset="0"/>
              </a:rPr>
              <a:t>seaborn</a:t>
            </a:r>
            <a:r>
              <a:rPr lang="en-US" sz="3000" dirty="0">
                <a:latin typeface="Alexandria" charset="0"/>
              </a:rPr>
              <a:t> for visualizing the data.</a:t>
            </a:r>
          </a:p>
          <a:p>
            <a:pPr>
              <a:lnSpc>
                <a:spcPct val="100000"/>
              </a:lnSpc>
            </a:pPr>
            <a:r>
              <a:rPr lang="en-US" sz="3000" b="1" dirty="0">
                <a:latin typeface="Alexandria" charset="0"/>
              </a:rPr>
              <a:t>matplotlib </a:t>
            </a:r>
            <a:r>
              <a:rPr lang="en-US" sz="3000" dirty="0">
                <a:latin typeface="Alexandria" charset="0"/>
              </a:rPr>
              <a:t>for visualizing the data.</a:t>
            </a:r>
          </a:p>
          <a:p>
            <a:pPr>
              <a:lnSpc>
                <a:spcPct val="100000"/>
              </a:lnSpc>
            </a:pPr>
            <a:r>
              <a:rPr lang="en-US" sz="3000" b="1" dirty="0" err="1">
                <a:latin typeface="Alexandria" charset="0"/>
              </a:rPr>
              <a:t>sklearn</a:t>
            </a:r>
            <a:r>
              <a:rPr lang="en-US" sz="3000" dirty="0">
                <a:latin typeface="Alexandria" charset="0"/>
              </a:rPr>
              <a:t> for machine learning and machine-learning-pipeline related functions.</a:t>
            </a:r>
          </a:p>
          <a:p>
            <a:pPr>
              <a:lnSpc>
                <a:spcPct val="100000"/>
              </a:lnSpc>
            </a:pPr>
            <a:r>
              <a:rPr lang="en-US" sz="3000" b="1" dirty="0" err="1">
                <a:latin typeface="Alexandria" charset="0"/>
              </a:rPr>
              <a:t>scipy</a:t>
            </a:r>
            <a:r>
              <a:rPr lang="en-US" sz="3000" dirty="0">
                <a:latin typeface="Alexandria" charset="0"/>
              </a:rPr>
              <a:t> for statistical computations.</a:t>
            </a:r>
          </a:p>
          <a:p>
            <a:pPr marL="0" indent="0">
              <a:buNone/>
            </a:pPr>
            <a:endParaRPr lang="en-US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4664029"/>
      </p:ext>
    </p:extLst>
  </p:cSld>
  <p:clrMapOvr>
    <a:masterClrMapping/>
  </p:clrMapOvr>
  <p:transition spd="slow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587009"/>
            <a:ext cx="10515600" cy="1325563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Alexandria" charset="0"/>
                <a:ea typeface="+mn-ea"/>
                <a:cs typeface="+mn-cs"/>
              </a:rPr>
              <a:t>Demo Lab1: Reading CSV in Python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12571"/>
            <a:ext cx="10515600" cy="4530431"/>
          </a:xfrm>
        </p:spPr>
        <p:txBody>
          <a:bodyPr rtlCol="0">
            <a:normAutofit fontScale="92500" lnSpcReduction="20000"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import pandas as </a:t>
            </a:r>
            <a:r>
              <a:rPr lang="en-US" sz="3000" dirty="0" err="1">
                <a:latin typeface="Alexandria" charset="0"/>
              </a:rPr>
              <a:t>pd</a:t>
            </a:r>
            <a:endParaRPr lang="en-US" sz="3000" dirty="0">
              <a:latin typeface="Alexandria" charset="0"/>
            </a:endParaRPr>
          </a:p>
          <a:p>
            <a:pPr marL="0" indent="0">
              <a:lnSpc>
                <a:spcPct val="100000"/>
              </a:lnSpc>
              <a:buNone/>
            </a:pPr>
            <a:endParaRPr lang="en-US" sz="3000" dirty="0">
              <a:latin typeface="Alexandria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# Reading a CSV file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loans = </a:t>
            </a:r>
            <a:r>
              <a:rPr lang="en-US" sz="3000" dirty="0" err="1">
                <a:latin typeface="Alexandria" charset="0"/>
              </a:rPr>
              <a:t>pd.read_csv</a:t>
            </a:r>
            <a:r>
              <a:rPr lang="en-US" sz="3000" dirty="0">
                <a:latin typeface="Alexandria" charset="0"/>
              </a:rPr>
              <a:t>("</a:t>
            </a:r>
            <a:r>
              <a:rPr lang="en-US" sz="3000" dirty="0" err="1">
                <a:latin typeface="Alexandria" charset="0"/>
              </a:rPr>
              <a:t>loan_data.csv</a:t>
            </a:r>
            <a:r>
              <a:rPr lang="en-US" sz="3000" dirty="0">
                <a:latin typeface="Alexandria" charset="0"/>
              </a:rPr>
              <a:t>")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print(</a:t>
            </a:r>
            <a:r>
              <a:rPr lang="en-US" sz="3000" dirty="0" err="1">
                <a:latin typeface="Alexandria" charset="0"/>
              </a:rPr>
              <a:t>loans.head</a:t>
            </a:r>
            <a:r>
              <a:rPr lang="en-US" sz="3000" dirty="0">
                <a:latin typeface="Alexandria" charset="0"/>
              </a:rPr>
              <a:t>())</a:t>
            </a:r>
          </a:p>
          <a:p>
            <a:pPr marL="0" indent="0">
              <a:lnSpc>
                <a:spcPct val="100000"/>
              </a:lnSpc>
              <a:buNone/>
            </a:pPr>
            <a:endParaRPr lang="en-US" sz="3000" dirty="0">
              <a:latin typeface="Alexandria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# Reading a JSON file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transactions = </a:t>
            </a:r>
            <a:r>
              <a:rPr lang="en-US" sz="3000" dirty="0" err="1">
                <a:latin typeface="Alexandria" charset="0"/>
              </a:rPr>
              <a:t>pd.read_json</a:t>
            </a:r>
            <a:r>
              <a:rPr lang="en-US" sz="3000" dirty="0">
                <a:latin typeface="Alexandria" charset="0"/>
              </a:rPr>
              <a:t>("</a:t>
            </a:r>
            <a:r>
              <a:rPr lang="en-US" sz="3000" dirty="0" err="1">
                <a:latin typeface="Alexandria" charset="0"/>
              </a:rPr>
              <a:t>transactions.json</a:t>
            </a:r>
            <a:r>
              <a:rPr lang="en-US" sz="3000" dirty="0">
                <a:latin typeface="Alexandria" charset="0"/>
              </a:rPr>
              <a:t>")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print(</a:t>
            </a:r>
            <a:r>
              <a:rPr lang="en-US" sz="3000" dirty="0" err="1">
                <a:latin typeface="Alexandria" charset="0"/>
              </a:rPr>
              <a:t>transactions.head</a:t>
            </a:r>
            <a:r>
              <a:rPr lang="en-US" sz="3000" dirty="0">
                <a:latin typeface="Alexandria" charset="0"/>
              </a:rPr>
              <a:t>())</a:t>
            </a:r>
          </a:p>
        </p:txBody>
      </p:sp>
    </p:spTree>
    <p:extLst>
      <p:ext uri="{BB962C8B-B14F-4D97-AF65-F5344CB8AC3E}">
        <p14:creationId xmlns:p14="http://schemas.microsoft.com/office/powerpoint/2010/main" val="3581053012"/>
      </p:ext>
    </p:extLst>
  </p:cSld>
  <p:clrMapOvr>
    <a:masterClrMapping/>
  </p:clrMapOvr>
  <p:transition spd="slow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587009"/>
            <a:ext cx="10515600" cy="1325563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Alexandria" charset="0"/>
                <a:ea typeface="+mn-ea"/>
                <a:cs typeface="+mn-cs"/>
              </a:rPr>
              <a:t>Demo Lab2: Reading CSV in Python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72529"/>
            <a:ext cx="10515600" cy="4670473"/>
          </a:xfrm>
        </p:spPr>
        <p:txBody>
          <a:bodyPr rtlCol="0">
            <a:normAutofit fontScale="70000" lnSpcReduction="20000"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import pandas as </a:t>
            </a:r>
            <a:r>
              <a:rPr lang="en-US" sz="3000" dirty="0" err="1">
                <a:latin typeface="Alexandria" charset="0"/>
              </a:rPr>
              <a:t>pd</a:t>
            </a:r>
            <a:endParaRPr lang="en-US" sz="3000" dirty="0">
              <a:latin typeface="Alexandria" charset="0"/>
            </a:endParaRPr>
          </a:p>
          <a:p>
            <a:pPr marL="0" indent="0">
              <a:lnSpc>
                <a:spcPct val="100000"/>
              </a:lnSpc>
              <a:buNone/>
            </a:pPr>
            <a:endParaRPr lang="en-US" sz="3000" dirty="0">
              <a:latin typeface="Alexandria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# Example: Loan dataset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data = {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    "age": [25, 40, None, 35, -5],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    "salary": [50000, 60000, 55000, None, 45000],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    "</a:t>
            </a:r>
            <a:r>
              <a:rPr lang="en-US" sz="3000" dirty="0" err="1">
                <a:latin typeface="Alexandria" charset="0"/>
              </a:rPr>
              <a:t>loan_amount</a:t>
            </a:r>
            <a:r>
              <a:rPr lang="en-US" sz="3000" dirty="0">
                <a:latin typeface="Alexandria" charset="0"/>
              </a:rPr>
              <a:t>": [20000, 25000, 22000, 18000, 30000],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    "default": ["No", "Yes", "No", "No", "Yes"]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}</a:t>
            </a:r>
          </a:p>
          <a:p>
            <a:pPr marL="0" indent="0">
              <a:lnSpc>
                <a:spcPct val="100000"/>
              </a:lnSpc>
              <a:buNone/>
            </a:pPr>
            <a:endParaRPr lang="en-US" sz="3000" dirty="0">
              <a:latin typeface="Alexandria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loans = </a:t>
            </a:r>
            <a:r>
              <a:rPr lang="en-US" sz="3000" dirty="0" err="1">
                <a:latin typeface="Alexandria" charset="0"/>
              </a:rPr>
              <a:t>pd.DataFrame</a:t>
            </a:r>
            <a:r>
              <a:rPr lang="en-US" sz="3000" dirty="0">
                <a:latin typeface="Alexandria" charset="0"/>
              </a:rPr>
              <a:t>(data)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print(loans)</a:t>
            </a:r>
          </a:p>
          <a:p>
            <a:pPr marL="0" indent="0">
              <a:buNone/>
            </a:pPr>
            <a:endParaRPr lang="en-US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0118799"/>
      </p:ext>
    </p:extLst>
  </p:cSld>
  <p:clrMapOvr>
    <a:masterClrMapping/>
  </p:clrMapOvr>
  <p:transition spd="slow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58FBD309-08D9-234B-833C-F1FA65373130}"/>
              </a:ext>
            </a:extLst>
          </p:cNvPr>
          <p:cNvSpPr/>
          <p:nvPr/>
        </p:nvSpPr>
        <p:spPr>
          <a:xfrm>
            <a:off x="389596" y="1081895"/>
            <a:ext cx="4126131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latin typeface="Alexandria" charset="0"/>
              </a:rPr>
              <a:t>Understanding Data Issues</a:t>
            </a:r>
          </a:p>
          <a:p>
            <a:r>
              <a:rPr lang="en-US" sz="2400" dirty="0">
                <a:latin typeface="Alexandria" charset="0"/>
              </a:rPr>
              <a:t>From the example dataset, notice:</a:t>
            </a:r>
          </a:p>
          <a:p>
            <a:endParaRPr lang="en-US" sz="2400" dirty="0">
              <a:latin typeface="Alexandria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>
                <a:latin typeface="Alexandria" charset="0"/>
              </a:rPr>
              <a:t>Missing Values</a:t>
            </a:r>
            <a:r>
              <a:rPr lang="en-US" sz="2400" dirty="0">
                <a:latin typeface="Alexandria" charset="0"/>
              </a:rPr>
              <a:t>: age (row 3), salary (row 4).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>
                <a:latin typeface="Alexandria" charset="0"/>
              </a:rPr>
              <a:t>Outlier/Wrong Value</a:t>
            </a:r>
            <a:r>
              <a:rPr lang="en-US" sz="2400" dirty="0">
                <a:latin typeface="Alexandria" charset="0"/>
              </a:rPr>
              <a:t>: age = -5 (not realistic).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>
                <a:latin typeface="Alexandria" charset="0"/>
              </a:rPr>
              <a:t>Target Variable</a:t>
            </a:r>
            <a:r>
              <a:rPr lang="en-US" sz="2400" dirty="0">
                <a:latin typeface="Alexandria" charset="0"/>
              </a:rPr>
              <a:t>: default (Yes/No).</a:t>
            </a:r>
          </a:p>
          <a:p>
            <a:endParaRPr lang="en-US" sz="2400" dirty="0">
              <a:latin typeface="Alexandria" charset="0"/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en-US" sz="2400" dirty="0">
                <a:latin typeface="Alexandria" charset="0"/>
              </a:rPr>
              <a:t>These issues must be fixed before analysis or ML modeling.</a:t>
            </a:r>
          </a:p>
        </p:txBody>
      </p:sp>
      <p:pic>
        <p:nvPicPr>
          <p:cNvPr id="13" name="Content Placeholder 12">
            <a:extLst>
              <a:ext uri="{FF2B5EF4-FFF2-40B4-BE49-F238E27FC236}">
                <a16:creationId xmlns:a16="http://schemas.microsoft.com/office/drawing/2014/main" id="{4C99C890-05B0-2642-AD41-3E13BE23EEF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5728" y="1449179"/>
            <a:ext cx="7286967" cy="4079423"/>
          </a:xfrm>
        </p:spPr>
      </p:pic>
    </p:spTree>
    <p:extLst>
      <p:ext uri="{BB962C8B-B14F-4D97-AF65-F5344CB8AC3E}">
        <p14:creationId xmlns:p14="http://schemas.microsoft.com/office/powerpoint/2010/main" val="3618641872"/>
      </p:ext>
    </p:extLst>
  </p:cSld>
  <p:clrMapOvr>
    <a:masterClrMapping/>
  </p:clrMapOvr>
  <p:transition spd="slow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69388" y="727686"/>
            <a:ext cx="10515600" cy="1325563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Alexandria" charset="0"/>
              </a:rPr>
              <a:t>Reading &amp; understanding our dataset </a:t>
            </a:r>
            <a:r>
              <a:rPr lang="en-US" sz="4000" dirty="0">
                <a:latin typeface="Alexandria" charset="0"/>
                <a:ea typeface="+mn-ea"/>
                <a:cs typeface="+mn-cs"/>
              </a:rPr>
              <a:t>: (</a:t>
            </a:r>
            <a:r>
              <a:rPr lang="en-US" sz="4000" dirty="0">
                <a:latin typeface="Alexandria" charset="0"/>
              </a:rPr>
              <a:t>Inspecting the Dataset</a:t>
            </a:r>
            <a:r>
              <a:rPr lang="en-US" sz="4000" dirty="0">
                <a:latin typeface="Alexandria" charset="0"/>
                <a:ea typeface="+mn-ea"/>
                <a:cs typeface="+mn-cs"/>
              </a:rPr>
              <a:t>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0064" y="1856935"/>
            <a:ext cx="10515600" cy="4670473"/>
          </a:xfrm>
        </p:spPr>
        <p:txBody>
          <a:bodyPr rtlCol="0"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sz="2600" dirty="0">
                <a:latin typeface="Alexandria" charset="0"/>
              </a:rPr>
              <a:t># Basic info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2600" dirty="0" err="1">
                <a:latin typeface="Alexandria" charset="0"/>
              </a:rPr>
              <a:t>loans.</a:t>
            </a:r>
            <a:r>
              <a:rPr lang="en-US" sz="2600" dirty="0" err="1">
                <a:solidFill>
                  <a:srgbClr val="00B0F0"/>
                </a:solidFill>
                <a:latin typeface="Alexandria" charset="0"/>
              </a:rPr>
              <a:t>info</a:t>
            </a:r>
            <a:r>
              <a:rPr lang="en-US" sz="2600" dirty="0">
                <a:solidFill>
                  <a:srgbClr val="00B0F0"/>
                </a:solidFill>
                <a:latin typeface="Alexandria" charset="0"/>
              </a:rPr>
              <a:t>()</a:t>
            </a:r>
          </a:p>
          <a:p>
            <a:pPr marL="0" indent="0">
              <a:lnSpc>
                <a:spcPct val="100000"/>
              </a:lnSpc>
              <a:buNone/>
            </a:pPr>
            <a:endParaRPr lang="en-US" sz="2600" dirty="0">
              <a:latin typeface="Alexandria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sz="2600" dirty="0">
                <a:latin typeface="Alexandria" charset="0"/>
              </a:rPr>
              <a:t># Summary statistics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2600" dirty="0" err="1">
                <a:latin typeface="Alexandria" charset="0"/>
              </a:rPr>
              <a:t>loans.</a:t>
            </a:r>
            <a:r>
              <a:rPr lang="en-US" sz="2600" dirty="0" err="1">
                <a:solidFill>
                  <a:srgbClr val="00B0F0"/>
                </a:solidFill>
                <a:latin typeface="Alexandria" charset="0"/>
              </a:rPr>
              <a:t>describe</a:t>
            </a:r>
            <a:r>
              <a:rPr lang="en-US" sz="2600" dirty="0">
                <a:solidFill>
                  <a:srgbClr val="00B0F0"/>
                </a:solidFill>
                <a:latin typeface="Alexandria" charset="0"/>
              </a:rPr>
              <a:t>()</a:t>
            </a:r>
          </a:p>
          <a:p>
            <a:pPr marL="0" indent="0">
              <a:lnSpc>
                <a:spcPct val="100000"/>
              </a:lnSpc>
              <a:buNone/>
            </a:pPr>
            <a:endParaRPr lang="en-US" sz="2600" dirty="0">
              <a:latin typeface="Alexandria" charset="0"/>
            </a:endParaRPr>
          </a:p>
          <a:p>
            <a:r>
              <a:rPr lang="en-US" sz="2600" dirty="0">
                <a:solidFill>
                  <a:srgbClr val="00B0F0"/>
                </a:solidFill>
                <a:latin typeface="Alexandria" charset="0"/>
              </a:rPr>
              <a:t>info() </a:t>
            </a:r>
            <a:r>
              <a:rPr lang="en-US" sz="2600" dirty="0">
                <a:latin typeface="Alexandria" charset="0"/>
              </a:rPr>
              <a:t>→ column types, non-null counts</a:t>
            </a:r>
          </a:p>
          <a:p>
            <a:r>
              <a:rPr lang="en-US" sz="2600" dirty="0">
                <a:solidFill>
                  <a:srgbClr val="00B0F0"/>
                </a:solidFill>
                <a:latin typeface="Alexandria" charset="0"/>
              </a:rPr>
              <a:t>describe() </a:t>
            </a:r>
            <a:r>
              <a:rPr lang="en-US" sz="2600" dirty="0">
                <a:latin typeface="Alexandria" charset="0"/>
              </a:rPr>
              <a:t>→ mean, </a:t>
            </a:r>
            <a:r>
              <a:rPr lang="en-US" sz="2600" dirty="0" err="1">
                <a:latin typeface="Alexandria" charset="0"/>
              </a:rPr>
              <a:t>std</a:t>
            </a:r>
            <a:r>
              <a:rPr lang="en-US" sz="2600" dirty="0">
                <a:latin typeface="Alexandria" charset="0"/>
              </a:rPr>
              <a:t>, min, max, quartiles</a:t>
            </a:r>
          </a:p>
          <a:p>
            <a:r>
              <a:rPr lang="en-US" sz="2600" dirty="0">
                <a:latin typeface="Alexandria" charset="0"/>
              </a:rPr>
              <a:t>Helps identify missing values and suspicious entries (e.g., negative age)</a:t>
            </a:r>
          </a:p>
          <a:p>
            <a:pPr marL="0" indent="0">
              <a:lnSpc>
                <a:spcPct val="100000"/>
              </a:lnSpc>
              <a:buNone/>
            </a:pPr>
            <a:endParaRPr lang="en-US" dirty="0">
              <a:solidFill>
                <a:srgbClr val="00B0F0"/>
              </a:solidFill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5213313"/>
      </p:ext>
    </p:extLst>
  </p:cSld>
  <p:clrMapOvr>
    <a:masterClrMapping/>
  </p:clrMapOvr>
  <p:transition spd="slow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558873"/>
            <a:ext cx="10515600" cy="1325563"/>
          </a:xfrm>
        </p:spPr>
        <p:txBody>
          <a:bodyPr>
            <a:normAutofit/>
          </a:bodyPr>
          <a:lstStyle/>
          <a:p>
            <a:r>
              <a:rPr lang="en-US" sz="3200" dirty="0">
                <a:latin typeface="Alexandria" charset="0"/>
              </a:rPr>
              <a:t>Reading &amp; understanding our dataset </a:t>
            </a:r>
            <a:r>
              <a:rPr lang="en-US" sz="3200" dirty="0">
                <a:latin typeface="Alexandria" charset="0"/>
                <a:ea typeface="+mn-ea"/>
                <a:cs typeface="+mn-cs"/>
              </a:rPr>
              <a:t>: (</a:t>
            </a:r>
            <a:r>
              <a:rPr lang="en-US" sz="3200" dirty="0">
                <a:latin typeface="Alexandria" charset="0"/>
              </a:rPr>
              <a:t>Checking for Duplicates and Unique Index</a:t>
            </a:r>
            <a:r>
              <a:rPr lang="en-US" sz="3200" dirty="0">
                <a:latin typeface="Alexandria" charset="0"/>
                <a:ea typeface="+mn-ea"/>
                <a:cs typeface="+mn-cs"/>
              </a:rPr>
              <a:t>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72529"/>
            <a:ext cx="10515600" cy="4670473"/>
          </a:xfrm>
        </p:spPr>
        <p:txBody>
          <a:bodyPr rtlCol="0">
            <a:normAutofit fontScale="92500" lnSpcReduction="20000"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sz="2600" dirty="0">
                <a:latin typeface="Alexandria" charset="0"/>
              </a:rPr>
              <a:t># Check duplicates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2600" dirty="0">
                <a:latin typeface="Alexandria" charset="0"/>
              </a:rPr>
              <a:t>print(</a:t>
            </a:r>
            <a:r>
              <a:rPr lang="en-US" sz="2600" dirty="0" err="1">
                <a:latin typeface="Alexandria" charset="0"/>
              </a:rPr>
              <a:t>loans.</a:t>
            </a:r>
            <a:r>
              <a:rPr lang="en-US" sz="2600" dirty="0" err="1">
                <a:solidFill>
                  <a:srgbClr val="00B0F0"/>
                </a:solidFill>
                <a:latin typeface="Alexandria" charset="0"/>
              </a:rPr>
              <a:t>duplicated</a:t>
            </a:r>
            <a:r>
              <a:rPr lang="en-US" sz="2600" dirty="0">
                <a:solidFill>
                  <a:srgbClr val="00B0F0"/>
                </a:solidFill>
                <a:latin typeface="Alexandria" charset="0"/>
              </a:rPr>
              <a:t>())</a:t>
            </a:r>
          </a:p>
          <a:p>
            <a:pPr marL="0" indent="0">
              <a:lnSpc>
                <a:spcPct val="100000"/>
              </a:lnSpc>
              <a:buNone/>
            </a:pPr>
            <a:endParaRPr lang="en-US" sz="2600" dirty="0">
              <a:latin typeface="Alexandria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sz="2600" dirty="0">
                <a:latin typeface="Alexandria" charset="0"/>
              </a:rPr>
              <a:t># Drop duplicates if any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2600" dirty="0">
                <a:latin typeface="Alexandria" charset="0"/>
              </a:rPr>
              <a:t>loans = </a:t>
            </a:r>
            <a:r>
              <a:rPr lang="en-US" sz="2600" dirty="0" err="1">
                <a:latin typeface="Alexandria" charset="0"/>
              </a:rPr>
              <a:t>loans.</a:t>
            </a:r>
            <a:r>
              <a:rPr lang="en-US" sz="2600" dirty="0" err="1">
                <a:solidFill>
                  <a:srgbClr val="00B0F0"/>
                </a:solidFill>
                <a:latin typeface="Alexandria" charset="0"/>
              </a:rPr>
              <a:t>drop_duplicates</a:t>
            </a:r>
            <a:r>
              <a:rPr lang="en-US" sz="2600" dirty="0">
                <a:solidFill>
                  <a:srgbClr val="00B0F0"/>
                </a:solidFill>
                <a:latin typeface="Alexandria" charset="0"/>
              </a:rPr>
              <a:t>()</a:t>
            </a:r>
          </a:p>
          <a:p>
            <a:pPr marL="0" indent="0">
              <a:lnSpc>
                <a:spcPct val="100000"/>
              </a:lnSpc>
              <a:buNone/>
            </a:pPr>
            <a:endParaRPr lang="en-US" sz="2600" dirty="0">
              <a:latin typeface="Alexandria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sz="2600" dirty="0">
                <a:latin typeface="Alexandria" charset="0"/>
              </a:rPr>
              <a:t># Check if index is unique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2600" dirty="0">
                <a:latin typeface="Alexandria" charset="0"/>
              </a:rPr>
              <a:t>print(</a:t>
            </a:r>
            <a:r>
              <a:rPr lang="en-US" sz="2600" dirty="0" err="1">
                <a:latin typeface="Alexandria" charset="0"/>
              </a:rPr>
              <a:t>loans.</a:t>
            </a:r>
            <a:r>
              <a:rPr lang="en-US" sz="2600" dirty="0" err="1">
                <a:solidFill>
                  <a:srgbClr val="00B0F0"/>
                </a:solidFill>
                <a:latin typeface="Alexandria" charset="0"/>
              </a:rPr>
              <a:t>index.is_unique</a:t>
            </a:r>
            <a:r>
              <a:rPr lang="en-US" sz="2600" dirty="0">
                <a:latin typeface="Alexandria" charset="0"/>
              </a:rPr>
              <a:t>)</a:t>
            </a:r>
          </a:p>
          <a:p>
            <a:pPr marL="0" indent="0">
              <a:lnSpc>
                <a:spcPct val="100000"/>
              </a:lnSpc>
              <a:buNone/>
            </a:pPr>
            <a:endParaRPr lang="en-US" sz="2600" dirty="0">
              <a:latin typeface="Alexandria" charset="0"/>
            </a:endParaRPr>
          </a:p>
          <a:p>
            <a:pPr>
              <a:lnSpc>
                <a:spcPct val="100000"/>
              </a:lnSpc>
            </a:pPr>
            <a:r>
              <a:rPr lang="en-US" dirty="0">
                <a:latin typeface="Alexandria" charset="0"/>
              </a:rPr>
              <a:t>Ensures dataset is clean and unique before ML</a:t>
            </a:r>
          </a:p>
          <a:p>
            <a:pPr>
              <a:lnSpc>
                <a:spcPct val="100000"/>
              </a:lnSpc>
            </a:pPr>
            <a:r>
              <a:rPr lang="en-US" dirty="0">
                <a:latin typeface="Alexandria" charset="0"/>
              </a:rPr>
              <a:t>Important for financial datasets to avoid double counting loans</a:t>
            </a:r>
          </a:p>
          <a:p>
            <a:pPr marL="0" indent="0">
              <a:lnSpc>
                <a:spcPct val="100000"/>
              </a:lnSpc>
              <a:buNone/>
            </a:pPr>
            <a:endParaRPr lang="en-US" dirty="0">
              <a:solidFill>
                <a:srgbClr val="00B0F0"/>
              </a:solidFill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920951"/>
      </p:ext>
    </p:extLst>
  </p:cSld>
  <p:clrMapOvr>
    <a:masterClrMapping/>
  </p:clrMapOvr>
  <p:transition spd="slow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587009"/>
            <a:ext cx="10515600" cy="1325563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Alexandria" charset="0"/>
                <a:ea typeface="+mn-ea"/>
                <a:cs typeface="+mn-cs"/>
              </a:rPr>
              <a:t>Demo Lab: Checking Missing Values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72529"/>
            <a:ext cx="10515600" cy="4670473"/>
          </a:xfrm>
        </p:spPr>
        <p:txBody>
          <a:bodyPr rtlCol="0">
            <a:normAutofit fontScale="92500" lnSpcReduction="20000"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# Check for missing values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print(</a:t>
            </a:r>
            <a:r>
              <a:rPr lang="en-US" sz="3000" dirty="0" err="1">
                <a:latin typeface="Alexandria" charset="0"/>
              </a:rPr>
              <a:t>loans.</a:t>
            </a:r>
            <a:r>
              <a:rPr lang="en-US" sz="3000" dirty="0" err="1">
                <a:solidFill>
                  <a:srgbClr val="00B0F0"/>
                </a:solidFill>
                <a:latin typeface="Alexandria" charset="0"/>
              </a:rPr>
              <a:t>isnull</a:t>
            </a:r>
            <a:r>
              <a:rPr lang="en-US" sz="3000" dirty="0">
                <a:solidFill>
                  <a:srgbClr val="00B0F0"/>
                </a:solidFill>
                <a:latin typeface="Alexandria" charset="0"/>
              </a:rPr>
              <a:t>().sum())</a:t>
            </a:r>
          </a:p>
          <a:p>
            <a:pPr marL="0" indent="0">
              <a:buNone/>
            </a:pPr>
            <a:endParaRPr lang="en-US" dirty="0">
              <a:latin typeface="Alexandria" charset="0"/>
            </a:endParaRPr>
          </a:p>
          <a:p>
            <a:pPr marL="0" indent="0">
              <a:buNone/>
            </a:pPr>
            <a:r>
              <a:rPr lang="en-US" b="1" dirty="0">
                <a:latin typeface="Alexandria" charset="0"/>
              </a:rPr>
              <a:t>Output:</a:t>
            </a:r>
          </a:p>
          <a:p>
            <a:pPr marL="0" indent="0">
              <a:buNone/>
            </a:pPr>
            <a:r>
              <a:rPr lang="en-US" dirty="0">
                <a:latin typeface="Alexandria" charset="0"/>
              </a:rPr>
              <a:t>age → 1 missing</a:t>
            </a:r>
          </a:p>
          <a:p>
            <a:pPr marL="0" indent="0">
              <a:buNone/>
            </a:pPr>
            <a:r>
              <a:rPr lang="en-US" dirty="0">
                <a:latin typeface="Alexandria" charset="0"/>
              </a:rPr>
              <a:t>salary → 1 missing</a:t>
            </a:r>
          </a:p>
          <a:p>
            <a:pPr marL="0" indent="0">
              <a:buNone/>
            </a:pPr>
            <a:r>
              <a:rPr lang="en-US" dirty="0" err="1">
                <a:solidFill>
                  <a:srgbClr val="00B0F0"/>
                </a:solidFill>
                <a:latin typeface="Alexandria" charset="0"/>
              </a:rPr>
              <a:t>isnull</a:t>
            </a:r>
            <a:r>
              <a:rPr lang="en-US" dirty="0">
                <a:solidFill>
                  <a:srgbClr val="00B0F0"/>
                </a:solidFill>
                <a:latin typeface="Alexandria" charset="0"/>
              </a:rPr>
              <a:t>():</a:t>
            </a:r>
            <a:r>
              <a:rPr lang="en-US" dirty="0">
                <a:latin typeface="Alexandria" charset="0"/>
              </a:rPr>
              <a:t>Checks each value in the </a:t>
            </a:r>
            <a:r>
              <a:rPr lang="en-US" dirty="0" err="1">
                <a:latin typeface="Alexandria" charset="0"/>
              </a:rPr>
              <a:t>DataFrame</a:t>
            </a:r>
            <a:r>
              <a:rPr lang="en-US" dirty="0">
                <a:latin typeface="Alexandria" charset="0"/>
              </a:rPr>
              <a:t> to see if it is missing (i.e., </a:t>
            </a:r>
            <a:r>
              <a:rPr lang="en-US" dirty="0" err="1">
                <a:latin typeface="Alexandria" charset="0"/>
              </a:rPr>
              <a:t>NaN</a:t>
            </a:r>
            <a:r>
              <a:rPr lang="en-US" dirty="0">
                <a:latin typeface="Alexandria" charset="0"/>
              </a:rPr>
              <a:t> in Python).</a:t>
            </a:r>
          </a:p>
          <a:p>
            <a:pPr marL="0" indent="0">
              <a:buNone/>
            </a:pPr>
            <a:r>
              <a:rPr lang="en-US" dirty="0">
                <a:latin typeface="Alexandria" charset="0"/>
              </a:rPr>
              <a:t>Output: True where the value is missing and False where it is not.</a:t>
            </a:r>
          </a:p>
          <a:p>
            <a:pPr marL="0" indent="0">
              <a:buNone/>
            </a:pPr>
            <a:r>
              <a:rPr lang="en-US" dirty="0">
                <a:solidFill>
                  <a:srgbClr val="00B0F0"/>
                </a:solidFill>
                <a:latin typeface="Alexandria" charset="0"/>
              </a:rPr>
              <a:t>sum()</a:t>
            </a:r>
            <a:r>
              <a:rPr lang="en-US" dirty="0">
                <a:latin typeface="Alexandria" charset="0"/>
              </a:rPr>
              <a:t>: When applied to a </a:t>
            </a:r>
            <a:r>
              <a:rPr lang="en-US" dirty="0" err="1">
                <a:latin typeface="Alexandria" charset="0"/>
              </a:rPr>
              <a:t>DataFrame</a:t>
            </a:r>
            <a:r>
              <a:rPr lang="en-US" dirty="0">
                <a:latin typeface="Alexandria" charset="0"/>
              </a:rPr>
              <a:t> of </a:t>
            </a:r>
            <a:r>
              <a:rPr lang="en-US" dirty="0" err="1">
                <a:latin typeface="Alexandria" charset="0"/>
              </a:rPr>
              <a:t>boolean</a:t>
            </a:r>
            <a:r>
              <a:rPr lang="en-US" dirty="0">
                <a:latin typeface="Alexandria" charset="0"/>
              </a:rPr>
              <a:t> values, sum() treats True as 1 and False as 0, and counts how many missing values there are in each column.</a:t>
            </a:r>
          </a:p>
          <a:p>
            <a:pPr marL="0" indent="0">
              <a:buNone/>
            </a:pPr>
            <a:endParaRPr lang="en-US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3439354"/>
      </p:ext>
    </p:extLst>
  </p:cSld>
  <p:clrMapOvr>
    <a:masterClrMapping/>
  </p:clrMapOvr>
  <p:transition spd="slow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587009"/>
            <a:ext cx="10515600" cy="1325563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Alexandria" charset="0"/>
                <a:ea typeface="+mn-ea"/>
                <a:cs typeface="+mn-cs"/>
              </a:rPr>
              <a:t>Sorting and Inspecting Extreme Values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72529"/>
            <a:ext cx="10515600" cy="4670473"/>
          </a:xfrm>
        </p:spPr>
        <p:txBody>
          <a:bodyPr rtlCol="0">
            <a:normAutofit fontScale="77500" lnSpcReduction="20000"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# Count missing values per column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print(</a:t>
            </a:r>
            <a:r>
              <a:rPr lang="en-US" sz="3000" dirty="0" err="1">
                <a:latin typeface="Alexandria" charset="0"/>
              </a:rPr>
              <a:t>loans.isnull</a:t>
            </a:r>
            <a:r>
              <a:rPr lang="en-US" sz="3000" dirty="0">
                <a:latin typeface="Alexandria" charset="0"/>
              </a:rPr>
              <a:t>().sum().</a:t>
            </a:r>
            <a:r>
              <a:rPr lang="en-US" sz="3000" dirty="0" err="1">
                <a:solidFill>
                  <a:srgbClr val="00B0F0"/>
                </a:solidFill>
                <a:latin typeface="Alexandria" charset="0"/>
              </a:rPr>
              <a:t>sort_values</a:t>
            </a:r>
            <a:r>
              <a:rPr lang="en-US" sz="3000" dirty="0">
                <a:solidFill>
                  <a:srgbClr val="00B0F0"/>
                </a:solidFill>
                <a:latin typeface="Alexandria" charset="0"/>
              </a:rPr>
              <a:t>())</a:t>
            </a:r>
          </a:p>
          <a:p>
            <a:pPr marL="0" indent="0">
              <a:buNone/>
            </a:pPr>
            <a:endParaRPr lang="en-US" sz="3000" dirty="0">
              <a:latin typeface="Alexandria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dirty="0">
                <a:latin typeface="Alexandria" charset="0"/>
              </a:rPr>
              <a:t># Top 2 largest loans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dirty="0">
                <a:latin typeface="Alexandria" charset="0"/>
              </a:rPr>
              <a:t>print(</a:t>
            </a:r>
            <a:r>
              <a:rPr lang="en-US" dirty="0" err="1">
                <a:latin typeface="Alexandria" charset="0"/>
              </a:rPr>
              <a:t>loans.sort_values</a:t>
            </a:r>
            <a:r>
              <a:rPr lang="en-US" dirty="0">
                <a:latin typeface="Alexandria" charset="0"/>
              </a:rPr>
              <a:t>(by='</a:t>
            </a:r>
            <a:r>
              <a:rPr lang="en-US" dirty="0" err="1">
                <a:latin typeface="Alexandria" charset="0"/>
              </a:rPr>
              <a:t>loan_amount</a:t>
            </a:r>
            <a:r>
              <a:rPr lang="en-US" dirty="0">
                <a:latin typeface="Alexandria" charset="0"/>
              </a:rPr>
              <a:t>', ascending=False)[:2])</a:t>
            </a:r>
          </a:p>
          <a:p>
            <a:pPr marL="0" indent="0">
              <a:lnSpc>
                <a:spcPct val="100000"/>
              </a:lnSpc>
              <a:buNone/>
            </a:pPr>
            <a:endParaRPr lang="en-US" dirty="0">
              <a:latin typeface="Alexandria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dirty="0">
                <a:latin typeface="Alexandria" charset="0"/>
              </a:rPr>
              <a:t># Top 2 highest salaries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dirty="0">
                <a:latin typeface="Alexandria" charset="0"/>
              </a:rPr>
              <a:t>print(</a:t>
            </a:r>
            <a:r>
              <a:rPr lang="en-US" dirty="0" err="1">
                <a:latin typeface="Alexandria" charset="0"/>
              </a:rPr>
              <a:t>loans.sort_values</a:t>
            </a:r>
            <a:r>
              <a:rPr lang="en-US" dirty="0">
                <a:latin typeface="Alexandria" charset="0"/>
              </a:rPr>
              <a:t>(by='salary', ascending=False)[:2])</a:t>
            </a:r>
          </a:p>
          <a:p>
            <a:pPr marL="0" indent="0">
              <a:lnSpc>
                <a:spcPct val="100000"/>
              </a:lnSpc>
              <a:buNone/>
            </a:pPr>
            <a:endParaRPr lang="en-US" dirty="0">
              <a:latin typeface="Alexandria" charset="0"/>
            </a:endParaRPr>
          </a:p>
          <a:p>
            <a:pPr marL="0" indent="0">
              <a:buNone/>
            </a:pPr>
            <a:r>
              <a:rPr lang="en-US" dirty="0" err="1">
                <a:solidFill>
                  <a:srgbClr val="00B0F0"/>
                </a:solidFill>
                <a:latin typeface="Alexandria" charset="0"/>
              </a:rPr>
              <a:t>sort_values</a:t>
            </a:r>
            <a:r>
              <a:rPr lang="en-US" dirty="0">
                <a:solidFill>
                  <a:srgbClr val="00B0F0"/>
                </a:solidFill>
                <a:latin typeface="Alexandria" charset="0"/>
              </a:rPr>
              <a:t>(): </a:t>
            </a:r>
            <a:r>
              <a:rPr lang="en-US" dirty="0">
                <a:latin typeface="Alexandria" charset="0"/>
              </a:rPr>
              <a:t>Shows missing values sorted from least to most. </a:t>
            </a:r>
          </a:p>
          <a:p>
            <a:pPr marL="0" indent="0">
              <a:buNone/>
            </a:pPr>
            <a:r>
              <a:rPr lang="en-US" dirty="0">
                <a:latin typeface="Alexandria" charset="0"/>
              </a:rPr>
              <a:t>-Helps prioritize cleaning steps (age &amp; salary)</a:t>
            </a:r>
          </a:p>
          <a:p>
            <a:pPr marL="0" indent="0">
              <a:buNone/>
            </a:pPr>
            <a:r>
              <a:rPr lang="en-US" dirty="0">
                <a:latin typeface="Alexandria" charset="0"/>
              </a:rPr>
              <a:t>-Useful to identify extreme values or outliers</a:t>
            </a:r>
          </a:p>
          <a:p>
            <a:pPr marL="0" indent="0">
              <a:lnSpc>
                <a:spcPct val="100000"/>
              </a:lnSpc>
              <a:buNone/>
            </a:pPr>
            <a:endParaRPr lang="en-US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806851"/>
      </p:ext>
    </p:extLst>
  </p:cSld>
  <p:clrMapOvr>
    <a:masterClrMapping/>
  </p:clrMapOvr>
  <p:transition spd="slow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446967"/>
            <a:ext cx="10515600" cy="1114548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Alexandria" charset="0"/>
                <a:ea typeface="+mn-ea"/>
                <a:cs typeface="+mn-cs"/>
              </a:rPr>
              <a:t>Demo Lab: Handling Missing Values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48973"/>
            <a:ext cx="10515600" cy="4994030"/>
          </a:xfrm>
        </p:spPr>
        <p:txBody>
          <a:bodyPr rtlCol="0">
            <a:normAutofit fontScale="77500" lnSpcReduction="20000"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# Option 1: Drop missing values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 err="1">
                <a:latin typeface="Alexandria" charset="0"/>
              </a:rPr>
              <a:t>loans_drop</a:t>
            </a:r>
            <a:r>
              <a:rPr lang="en-US" sz="3000" dirty="0">
                <a:latin typeface="Alexandria" charset="0"/>
              </a:rPr>
              <a:t> = </a:t>
            </a:r>
            <a:r>
              <a:rPr lang="en-US" sz="3000" dirty="0" err="1">
                <a:latin typeface="Alexandria" charset="0"/>
              </a:rPr>
              <a:t>loans.</a:t>
            </a:r>
            <a:r>
              <a:rPr lang="en-US" sz="3000" dirty="0" err="1">
                <a:solidFill>
                  <a:srgbClr val="00B0F0"/>
                </a:solidFill>
                <a:latin typeface="Alexandria" charset="0"/>
              </a:rPr>
              <a:t>dropna</a:t>
            </a:r>
            <a:r>
              <a:rPr lang="en-US" sz="3000" dirty="0">
                <a:solidFill>
                  <a:srgbClr val="00B0F0"/>
                </a:solidFill>
                <a:latin typeface="Alexandria" charset="0"/>
              </a:rPr>
              <a:t>()</a:t>
            </a:r>
          </a:p>
          <a:p>
            <a:pPr marL="0" indent="0">
              <a:lnSpc>
                <a:spcPct val="100000"/>
              </a:lnSpc>
              <a:buNone/>
            </a:pPr>
            <a:endParaRPr lang="en-US" sz="3000" dirty="0">
              <a:latin typeface="Alexandria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# Option 2: Fill with mean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 err="1">
                <a:latin typeface="Alexandria" charset="0"/>
              </a:rPr>
              <a:t>loans_fill</a:t>
            </a:r>
            <a:r>
              <a:rPr lang="en-US" sz="3000" dirty="0">
                <a:latin typeface="Alexandria" charset="0"/>
              </a:rPr>
              <a:t> = </a:t>
            </a:r>
            <a:r>
              <a:rPr lang="en-US" sz="3000" dirty="0" err="1">
                <a:latin typeface="Alexandria" charset="0"/>
              </a:rPr>
              <a:t>loans.copy</a:t>
            </a:r>
            <a:r>
              <a:rPr lang="en-US" sz="3000" dirty="0">
                <a:latin typeface="Alexandria" charset="0"/>
              </a:rPr>
              <a:t>()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 err="1">
                <a:latin typeface="Alexandria" charset="0"/>
              </a:rPr>
              <a:t>loans_fill</a:t>
            </a:r>
            <a:r>
              <a:rPr lang="en-US" sz="3000" dirty="0">
                <a:latin typeface="Alexandria" charset="0"/>
              </a:rPr>
              <a:t>["age"].</a:t>
            </a:r>
            <a:r>
              <a:rPr lang="en-US" sz="3000" dirty="0" err="1">
                <a:solidFill>
                  <a:srgbClr val="00B0F0"/>
                </a:solidFill>
                <a:latin typeface="Alexandria" charset="0"/>
              </a:rPr>
              <a:t>fillna</a:t>
            </a:r>
            <a:r>
              <a:rPr lang="en-US" sz="3000" dirty="0">
                <a:solidFill>
                  <a:srgbClr val="00B0F0"/>
                </a:solidFill>
                <a:latin typeface="Alexandria" charset="0"/>
              </a:rPr>
              <a:t>(</a:t>
            </a:r>
            <a:r>
              <a:rPr lang="en-US" sz="3000" dirty="0" err="1">
                <a:latin typeface="Alexandria" charset="0"/>
              </a:rPr>
              <a:t>loans_fill</a:t>
            </a:r>
            <a:r>
              <a:rPr lang="en-US" sz="3000" dirty="0">
                <a:latin typeface="Alexandria" charset="0"/>
              </a:rPr>
              <a:t>["age"].mean(), </a:t>
            </a:r>
            <a:r>
              <a:rPr lang="en-US" sz="3000" dirty="0" err="1">
                <a:latin typeface="Alexandria" charset="0"/>
              </a:rPr>
              <a:t>inplace</a:t>
            </a:r>
            <a:r>
              <a:rPr lang="en-US" sz="3000" dirty="0">
                <a:latin typeface="Alexandria" charset="0"/>
              </a:rPr>
              <a:t>=True</a:t>
            </a:r>
            <a:r>
              <a:rPr lang="en-US" sz="3000" dirty="0">
                <a:solidFill>
                  <a:srgbClr val="00B0F0"/>
                </a:solidFill>
                <a:latin typeface="Alexandria" charset="0"/>
              </a:rPr>
              <a:t>)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 err="1">
                <a:latin typeface="Alexandria" charset="0"/>
              </a:rPr>
              <a:t>loans_fill</a:t>
            </a:r>
            <a:r>
              <a:rPr lang="en-US" sz="3000" dirty="0">
                <a:latin typeface="Alexandria" charset="0"/>
              </a:rPr>
              <a:t>["salary"].</a:t>
            </a:r>
            <a:r>
              <a:rPr lang="en-US" sz="3000" dirty="0" err="1">
                <a:latin typeface="Alexandria" charset="0"/>
              </a:rPr>
              <a:t>fillna</a:t>
            </a:r>
            <a:r>
              <a:rPr lang="en-US" sz="3000" dirty="0">
                <a:latin typeface="Alexandria" charset="0"/>
              </a:rPr>
              <a:t>(</a:t>
            </a:r>
            <a:r>
              <a:rPr lang="en-US" sz="3000" dirty="0" err="1">
                <a:latin typeface="Alexandria" charset="0"/>
              </a:rPr>
              <a:t>loans_fill</a:t>
            </a:r>
            <a:r>
              <a:rPr lang="en-US" sz="3000" dirty="0">
                <a:latin typeface="Alexandria" charset="0"/>
              </a:rPr>
              <a:t>["salary"].mean(), </a:t>
            </a:r>
            <a:r>
              <a:rPr lang="en-US" sz="3000" dirty="0" err="1">
                <a:latin typeface="Alexandria" charset="0"/>
              </a:rPr>
              <a:t>inplace</a:t>
            </a:r>
            <a:r>
              <a:rPr lang="en-US" sz="3000" dirty="0">
                <a:latin typeface="Alexandria" charset="0"/>
              </a:rPr>
              <a:t>=True)</a:t>
            </a:r>
          </a:p>
          <a:p>
            <a:pPr marL="0" indent="0">
              <a:lnSpc>
                <a:spcPct val="100000"/>
              </a:lnSpc>
              <a:buNone/>
            </a:pPr>
            <a:endParaRPr lang="en-US" sz="3000" dirty="0">
              <a:latin typeface="Alexandria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dirty="0" err="1">
                <a:solidFill>
                  <a:srgbClr val="00B0F0"/>
                </a:solidFill>
                <a:latin typeface="Alexandria" charset="0"/>
              </a:rPr>
              <a:t>dropna</a:t>
            </a:r>
            <a:r>
              <a:rPr lang="en-US" dirty="0">
                <a:solidFill>
                  <a:srgbClr val="00B0F0"/>
                </a:solidFill>
                <a:latin typeface="Alexandria" charset="0"/>
              </a:rPr>
              <a:t>():</a:t>
            </a:r>
            <a:r>
              <a:rPr lang="en-US" dirty="0">
                <a:latin typeface="Alexandria" charset="0"/>
              </a:rPr>
              <a:t>Removes rows (or columns) that have missing values (</a:t>
            </a:r>
            <a:r>
              <a:rPr lang="en-US" dirty="0" err="1">
                <a:latin typeface="Alexandria" charset="0"/>
              </a:rPr>
              <a:t>NaN</a:t>
            </a:r>
            <a:r>
              <a:rPr lang="en-US" dirty="0">
                <a:latin typeface="Alexandria" charset="0"/>
              </a:rPr>
              <a:t>). A smaller dataset, but no missing values.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dirty="0" err="1">
                <a:solidFill>
                  <a:srgbClr val="00B0F0"/>
                </a:solidFill>
                <a:latin typeface="Alexandria" charset="0"/>
              </a:rPr>
              <a:t>fillna</a:t>
            </a:r>
            <a:r>
              <a:rPr lang="en-US" dirty="0">
                <a:solidFill>
                  <a:srgbClr val="00B0F0"/>
                </a:solidFill>
                <a:latin typeface="Alexandria" charset="0"/>
              </a:rPr>
              <a:t>():</a:t>
            </a:r>
            <a:r>
              <a:rPr lang="en-US" dirty="0">
                <a:latin typeface="Alexandria" charset="0"/>
              </a:rPr>
              <a:t>Replaces missing values with a specified value (like mean, median, 0, or a custom value).</a:t>
            </a:r>
          </a:p>
          <a:p>
            <a:pPr>
              <a:lnSpc>
                <a:spcPct val="100000"/>
              </a:lnSpc>
              <a:buFont typeface="Wingdings" pitchFamily="2" charset="2"/>
              <a:buChar char="v"/>
            </a:pPr>
            <a:r>
              <a:rPr lang="en-US" dirty="0">
                <a:latin typeface="Alexandria" charset="0"/>
              </a:rPr>
              <a:t>In finance: Missing salary can be replaced with average salary of customers.</a:t>
            </a:r>
          </a:p>
          <a:p>
            <a:pPr marL="0" indent="0">
              <a:lnSpc>
                <a:spcPct val="100000"/>
              </a:lnSpc>
              <a:buNone/>
            </a:pPr>
            <a:endParaRPr lang="en-US" dirty="0">
              <a:latin typeface="Alexandria" charset="0"/>
            </a:endParaRPr>
          </a:p>
          <a:p>
            <a:pPr marL="0" indent="0">
              <a:lnSpc>
                <a:spcPct val="100000"/>
              </a:lnSpc>
              <a:buNone/>
            </a:pPr>
            <a:endParaRPr lang="en-US" dirty="0">
              <a:latin typeface="Alexandria" charset="0"/>
            </a:endParaRPr>
          </a:p>
          <a:p>
            <a:pPr marL="0" indent="0">
              <a:lnSpc>
                <a:spcPct val="100000"/>
              </a:lnSpc>
              <a:buNone/>
            </a:pPr>
            <a:endParaRPr lang="en-US" dirty="0">
              <a:latin typeface="Alexandria" charset="0"/>
            </a:endParaRPr>
          </a:p>
          <a:p>
            <a:pPr marL="0" indent="0">
              <a:lnSpc>
                <a:spcPct val="100000"/>
              </a:lnSpc>
              <a:buNone/>
            </a:pPr>
            <a:endParaRPr lang="en-US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199756"/>
      </p:ext>
    </p:extLst>
  </p:cSld>
  <p:clrMapOvr>
    <a:masterClrMapping/>
  </p:clrMapOvr>
  <p:transition spd="slow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446967"/>
            <a:ext cx="10515600" cy="1114548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Alexandria" charset="0"/>
                <a:ea typeface="+mn-ea"/>
                <a:cs typeface="+mn-cs"/>
              </a:rPr>
              <a:t>Demo Lab: Handling Missing Values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48973"/>
            <a:ext cx="10515600" cy="4994030"/>
          </a:xfrm>
        </p:spPr>
        <p:txBody>
          <a:bodyPr rtlCol="0"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#Filling Missing Values: Categorical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# If default had missing values, fill with mode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 loans["default"].</a:t>
            </a:r>
            <a:r>
              <a:rPr lang="en-US" sz="3000" dirty="0" err="1">
                <a:latin typeface="Alexandria" charset="0"/>
              </a:rPr>
              <a:t>fillna</a:t>
            </a:r>
            <a:r>
              <a:rPr lang="en-US" sz="3000" dirty="0">
                <a:latin typeface="Alexandria" charset="0"/>
              </a:rPr>
              <a:t>(loans["default"].</a:t>
            </a:r>
            <a:r>
              <a:rPr lang="en-US" sz="3000" dirty="0">
                <a:solidFill>
                  <a:srgbClr val="00B0F0"/>
                </a:solidFill>
                <a:latin typeface="Alexandria" charset="0"/>
              </a:rPr>
              <a:t>mode()</a:t>
            </a:r>
            <a:r>
              <a:rPr lang="en-US" sz="3000" dirty="0">
                <a:latin typeface="Alexandria" charset="0"/>
              </a:rPr>
              <a:t>[0], </a:t>
            </a:r>
            <a:r>
              <a:rPr lang="en-US" sz="3000" dirty="0" err="1">
                <a:latin typeface="Alexandria" charset="0"/>
              </a:rPr>
              <a:t>inplace</a:t>
            </a:r>
            <a:r>
              <a:rPr lang="en-US" sz="3000" dirty="0">
                <a:latin typeface="Alexandria" charset="0"/>
              </a:rPr>
              <a:t>=True) </a:t>
            </a:r>
          </a:p>
          <a:p>
            <a:pPr marL="0" indent="0">
              <a:lnSpc>
                <a:spcPct val="100000"/>
              </a:lnSpc>
              <a:buNone/>
            </a:pPr>
            <a:endParaRPr lang="en-US" dirty="0">
              <a:latin typeface="Alexandria" charset="0"/>
            </a:endParaRPr>
          </a:p>
          <a:p>
            <a:pPr>
              <a:lnSpc>
                <a:spcPct val="100000"/>
              </a:lnSpc>
            </a:pPr>
            <a:r>
              <a:rPr lang="en-US" dirty="0">
                <a:solidFill>
                  <a:srgbClr val="00B0F0"/>
                </a:solidFill>
                <a:latin typeface="Alexandria" charset="0"/>
              </a:rPr>
              <a:t>mode()</a:t>
            </a:r>
            <a:r>
              <a:rPr lang="en-US" dirty="0">
                <a:latin typeface="Alexandria" charset="0"/>
              </a:rPr>
              <a:t>→ finds the most frequent value (mode) in the default column.</a:t>
            </a:r>
          </a:p>
          <a:p>
            <a:pPr>
              <a:lnSpc>
                <a:spcPct val="100000"/>
              </a:lnSpc>
            </a:pPr>
            <a:r>
              <a:rPr lang="en-US" dirty="0">
                <a:solidFill>
                  <a:srgbClr val="00B0F0"/>
                </a:solidFill>
                <a:latin typeface="Alexandria" charset="0"/>
              </a:rPr>
              <a:t>mean() </a:t>
            </a:r>
            <a:r>
              <a:rPr lang="en-US" dirty="0">
                <a:latin typeface="Alexandria" charset="0"/>
              </a:rPr>
              <a:t>→ calculates the average value of a column.</a:t>
            </a:r>
          </a:p>
          <a:p>
            <a:pPr marL="0" indent="0">
              <a:lnSpc>
                <a:spcPct val="100000"/>
              </a:lnSpc>
              <a:buNone/>
            </a:pPr>
            <a:endParaRPr lang="en-US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5258255"/>
      </p:ext>
    </p:extLst>
  </p:cSld>
  <p:clrMapOvr>
    <a:masterClrMapping/>
  </p:clrMapOvr>
  <p:transition spd="slow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446967"/>
            <a:ext cx="10515600" cy="1114548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Alexandria" charset="0"/>
                <a:ea typeface="+mn-ea"/>
                <a:cs typeface="+mn-cs"/>
              </a:rPr>
              <a:t>Demo Lab: Handling Wrong / Outlier Values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48972"/>
            <a:ext cx="10515600" cy="5219113"/>
          </a:xfrm>
        </p:spPr>
        <p:txBody>
          <a:bodyPr rtlCol="0">
            <a:normAutofit fontScale="77500" lnSpcReduction="20000"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# Detect outliers (z-score method)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 err="1">
                <a:latin typeface="Alexandria" charset="0"/>
              </a:rPr>
              <a:t>z_scores</a:t>
            </a:r>
            <a:r>
              <a:rPr lang="en-US" sz="3000" dirty="0">
                <a:latin typeface="Alexandria" charset="0"/>
              </a:rPr>
              <a:t>=</a:t>
            </a:r>
            <a:r>
              <a:rPr lang="en-US" sz="3000" dirty="0" err="1">
                <a:latin typeface="Alexandria" charset="0"/>
              </a:rPr>
              <a:t>np.abs</a:t>
            </a:r>
            <a:r>
              <a:rPr lang="en-US" sz="3000" dirty="0">
                <a:latin typeface="Alexandria" charset="0"/>
              </a:rPr>
              <a:t>(</a:t>
            </a:r>
            <a:r>
              <a:rPr lang="en-US" sz="3000" dirty="0" err="1">
                <a:latin typeface="Alexandria" charset="0"/>
              </a:rPr>
              <a:t>stats.</a:t>
            </a:r>
            <a:r>
              <a:rPr lang="en-US" sz="3000" dirty="0" err="1">
                <a:solidFill>
                  <a:srgbClr val="00B0F0"/>
                </a:solidFill>
                <a:latin typeface="Alexandria" charset="0"/>
              </a:rPr>
              <a:t>zscore</a:t>
            </a:r>
            <a:r>
              <a:rPr lang="en-US" sz="3000" dirty="0">
                <a:solidFill>
                  <a:srgbClr val="00B0F0"/>
                </a:solidFill>
                <a:latin typeface="Alexandria" charset="0"/>
              </a:rPr>
              <a:t>(</a:t>
            </a:r>
            <a:r>
              <a:rPr lang="en-US" sz="3000" dirty="0" err="1">
                <a:latin typeface="Alexandria" charset="0"/>
              </a:rPr>
              <a:t>loans_fill</a:t>
            </a:r>
            <a:r>
              <a:rPr lang="en-US" sz="3000" dirty="0">
                <a:latin typeface="Alexandria" charset="0"/>
              </a:rPr>
              <a:t>[["age","salary","</a:t>
            </a:r>
            <a:r>
              <a:rPr lang="en-US" sz="3000" dirty="0" err="1">
                <a:latin typeface="Alexandria" charset="0"/>
              </a:rPr>
              <a:t>loan_amount</a:t>
            </a:r>
            <a:r>
              <a:rPr lang="en-US" sz="3000" dirty="0">
                <a:latin typeface="Alexandria" charset="0"/>
              </a:rPr>
              <a:t>"]])</a:t>
            </a:r>
            <a:r>
              <a:rPr lang="en-US" sz="3000" dirty="0">
                <a:solidFill>
                  <a:srgbClr val="00B0F0"/>
                </a:solidFill>
                <a:latin typeface="Alexandria" charset="0"/>
              </a:rPr>
              <a:t>)</a:t>
            </a:r>
          </a:p>
          <a:p>
            <a:pPr marL="0" indent="0">
              <a:lnSpc>
                <a:spcPct val="100000"/>
              </a:lnSpc>
              <a:buNone/>
            </a:pPr>
            <a:endParaRPr lang="en-US" sz="3000" dirty="0">
              <a:latin typeface="Alexandria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# Replace negative ages with median age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 err="1">
                <a:latin typeface="Alexandria" charset="0"/>
              </a:rPr>
              <a:t>loans_clean</a:t>
            </a:r>
            <a:r>
              <a:rPr lang="en-US" sz="3000" dirty="0">
                <a:latin typeface="Alexandria" charset="0"/>
              </a:rPr>
              <a:t> = </a:t>
            </a:r>
            <a:r>
              <a:rPr lang="en-US" sz="3000" dirty="0" err="1">
                <a:latin typeface="Alexandria" charset="0"/>
              </a:rPr>
              <a:t>loans_fill.copy</a:t>
            </a:r>
            <a:r>
              <a:rPr lang="en-US" sz="3000" dirty="0">
                <a:latin typeface="Alexandria" charset="0"/>
              </a:rPr>
              <a:t>()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 err="1">
                <a:latin typeface="Alexandria" charset="0"/>
              </a:rPr>
              <a:t>loans_clean.</a:t>
            </a:r>
            <a:r>
              <a:rPr lang="en-US" sz="3000" dirty="0" err="1">
                <a:solidFill>
                  <a:srgbClr val="00B0F0"/>
                </a:solidFill>
                <a:latin typeface="Alexandria" charset="0"/>
              </a:rPr>
              <a:t>loc</a:t>
            </a:r>
            <a:r>
              <a:rPr lang="en-US" sz="3000" dirty="0">
                <a:latin typeface="Alexandria" charset="0"/>
              </a:rPr>
              <a:t>[</a:t>
            </a:r>
            <a:r>
              <a:rPr lang="en-US" sz="3000" dirty="0" err="1">
                <a:latin typeface="Alexandria" charset="0"/>
              </a:rPr>
              <a:t>loans_clean</a:t>
            </a:r>
            <a:r>
              <a:rPr lang="en-US" sz="3000" dirty="0">
                <a:latin typeface="Alexandria" charset="0"/>
              </a:rPr>
              <a:t>["age"] &lt; 0, "age"] = </a:t>
            </a:r>
            <a:r>
              <a:rPr lang="en-US" sz="3000" dirty="0" err="1">
                <a:latin typeface="Alexandria" charset="0"/>
              </a:rPr>
              <a:t>loans_fill</a:t>
            </a:r>
            <a:r>
              <a:rPr lang="en-US" sz="3000" dirty="0">
                <a:latin typeface="Alexandria" charset="0"/>
              </a:rPr>
              <a:t>["age"].</a:t>
            </a:r>
            <a:r>
              <a:rPr lang="en-US" sz="3000" dirty="0">
                <a:solidFill>
                  <a:srgbClr val="00B0F0"/>
                </a:solidFill>
                <a:latin typeface="Alexandria" charset="0"/>
              </a:rPr>
              <a:t>median()</a:t>
            </a:r>
          </a:p>
          <a:p>
            <a:pPr marL="0" indent="0">
              <a:lnSpc>
                <a:spcPct val="100000"/>
              </a:lnSpc>
              <a:buNone/>
            </a:pPr>
            <a:endParaRPr lang="en-US" dirty="0">
              <a:solidFill>
                <a:srgbClr val="00B0F0"/>
              </a:solidFill>
              <a:latin typeface="Alexandria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dirty="0">
                <a:solidFill>
                  <a:srgbClr val="00B0F0"/>
                </a:solidFill>
                <a:latin typeface="Alexandria" charset="0"/>
              </a:rPr>
              <a:t>Z-scores(</a:t>
            </a:r>
            <a:r>
              <a:rPr lang="en-US" dirty="0">
                <a:latin typeface="Alexandria" charset="0"/>
              </a:rPr>
              <a:t>): Measures how far a value is from the mean in terms of standard deviations.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dirty="0">
                <a:latin typeface="Alexandria" charset="0"/>
              </a:rPr>
              <a:t>Large absolute z-scores (commonly &gt; 3) indicate outliers (negative age → high z-score).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dirty="0">
                <a:solidFill>
                  <a:srgbClr val="00B0F0"/>
                </a:solidFill>
                <a:latin typeface="Alexandria" charset="0"/>
              </a:rPr>
              <a:t>Median</a:t>
            </a:r>
            <a:r>
              <a:rPr lang="en-US" dirty="0">
                <a:latin typeface="Alexandria" charset="0"/>
              </a:rPr>
              <a:t>: The middle value of a dataset when sorted.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dirty="0">
                <a:latin typeface="Alexandria" charset="0"/>
              </a:rPr>
              <a:t>Example: For [10, 20, 30], median = 20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dirty="0">
                <a:latin typeface="Alexandria" charset="0"/>
              </a:rPr>
              <a:t>Less affected by outliers than the mean.</a:t>
            </a:r>
          </a:p>
          <a:p>
            <a:pPr marL="0" indent="0">
              <a:lnSpc>
                <a:spcPct val="100000"/>
              </a:lnSpc>
              <a:buNone/>
            </a:pPr>
            <a:endParaRPr lang="en-US" dirty="0">
              <a:latin typeface="Alexandria" charset="0"/>
            </a:endParaRPr>
          </a:p>
          <a:p>
            <a:pPr marL="0" indent="0">
              <a:lnSpc>
                <a:spcPct val="100000"/>
              </a:lnSpc>
              <a:buNone/>
            </a:pPr>
            <a:endParaRPr lang="en-US" dirty="0">
              <a:latin typeface="Alexandria" charset="0"/>
            </a:endParaRPr>
          </a:p>
          <a:p>
            <a:pPr marL="0" indent="0">
              <a:lnSpc>
                <a:spcPct val="100000"/>
              </a:lnSpc>
              <a:buNone/>
            </a:pPr>
            <a:endParaRPr lang="en-US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809961"/>
      </p:ext>
    </p:extLst>
  </p:cSld>
  <p:clrMapOvr>
    <a:masterClrMapping/>
  </p:clrMapOvr>
  <p:transition spd="slow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06556" y="446967"/>
            <a:ext cx="10515600" cy="1114548"/>
          </a:xfrm>
        </p:spPr>
        <p:txBody>
          <a:bodyPr>
            <a:normAutofit/>
          </a:bodyPr>
          <a:lstStyle/>
          <a:p>
            <a:r>
              <a:rPr lang="en-US" sz="3600" dirty="0">
                <a:latin typeface="Alexandria" charset="0"/>
                <a:ea typeface="+mn-ea"/>
                <a:cs typeface="+mn-cs"/>
              </a:rPr>
              <a:t>Demo Lab: Handling Outlier (Visualizing Outliers)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48972"/>
            <a:ext cx="10515600" cy="5219113"/>
          </a:xfrm>
        </p:spPr>
        <p:txBody>
          <a:bodyPr rtlCol="0">
            <a:normAutofit fontScale="77500" lnSpcReduction="20000"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!pip install seaborn  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import seaborn as </a:t>
            </a:r>
            <a:r>
              <a:rPr lang="en-US" sz="3000" dirty="0" err="1">
                <a:latin typeface="Alexandria" charset="0"/>
              </a:rPr>
              <a:t>sns</a:t>
            </a:r>
            <a:endParaRPr lang="en-US" sz="3000" dirty="0">
              <a:latin typeface="Alexandria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import </a:t>
            </a:r>
            <a:r>
              <a:rPr lang="en-US" sz="3000" dirty="0" err="1">
                <a:latin typeface="Alexandria" charset="0"/>
              </a:rPr>
              <a:t>matplotlib.pyplot</a:t>
            </a:r>
            <a:r>
              <a:rPr lang="en-US" sz="3000" dirty="0">
                <a:latin typeface="Alexandria" charset="0"/>
              </a:rPr>
              <a:t> as </a:t>
            </a:r>
            <a:r>
              <a:rPr lang="en-US" sz="3000" dirty="0" err="1">
                <a:latin typeface="Alexandria" charset="0"/>
              </a:rPr>
              <a:t>plt</a:t>
            </a:r>
            <a:endParaRPr lang="en-US" sz="3000" dirty="0">
              <a:latin typeface="Alexandria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# Boxplot for numeric columns (</a:t>
            </a:r>
            <a:r>
              <a:rPr lang="en-US" sz="3200" dirty="0"/>
              <a:t>Creates a boxplot for </a:t>
            </a:r>
            <a:r>
              <a:rPr lang="en-US" sz="3200" b="1" dirty="0"/>
              <a:t>age</a:t>
            </a:r>
            <a:r>
              <a:rPr lang="en-US" sz="3200" dirty="0"/>
              <a:t> to visualize its </a:t>
            </a:r>
            <a:r>
              <a:rPr lang="en-US" sz="3200" b="1" dirty="0"/>
              <a:t>spread and outliers</a:t>
            </a:r>
            <a:r>
              <a:rPr lang="en-US" sz="3000" dirty="0">
                <a:latin typeface="Alexandria" charset="0"/>
              </a:rPr>
              <a:t>)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 err="1">
                <a:latin typeface="Alexandria" charset="0"/>
              </a:rPr>
              <a:t>sns.</a:t>
            </a:r>
            <a:r>
              <a:rPr lang="en-US" sz="3000" dirty="0" err="1">
                <a:solidFill>
                  <a:srgbClr val="00B0F0"/>
                </a:solidFill>
                <a:latin typeface="Alexandria" charset="0"/>
              </a:rPr>
              <a:t>boxplot</a:t>
            </a:r>
            <a:r>
              <a:rPr lang="en-US" sz="3000" dirty="0">
                <a:latin typeface="Alexandria" charset="0"/>
              </a:rPr>
              <a:t>(x=loans["</a:t>
            </a:r>
            <a:r>
              <a:rPr lang="en-US" sz="3000" dirty="0">
                <a:solidFill>
                  <a:srgbClr val="00B0F0"/>
                </a:solidFill>
                <a:latin typeface="Alexandria" charset="0"/>
              </a:rPr>
              <a:t>age</a:t>
            </a:r>
            <a:r>
              <a:rPr lang="en-US" sz="3000" dirty="0">
                <a:latin typeface="Alexandria" charset="0"/>
              </a:rPr>
              <a:t>"])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 err="1">
                <a:latin typeface="Alexandria" charset="0"/>
              </a:rPr>
              <a:t>plt.title</a:t>
            </a:r>
            <a:r>
              <a:rPr lang="en-US" sz="3000" dirty="0">
                <a:latin typeface="Alexandria" charset="0"/>
              </a:rPr>
              <a:t>("</a:t>
            </a:r>
            <a:r>
              <a:rPr lang="en-US" sz="3000" dirty="0">
                <a:solidFill>
                  <a:srgbClr val="00B0F0"/>
                </a:solidFill>
                <a:latin typeface="Alexandria" charset="0"/>
              </a:rPr>
              <a:t>Age Distribution &amp; Outliers</a:t>
            </a:r>
            <a:r>
              <a:rPr lang="en-US" sz="3000" dirty="0">
                <a:latin typeface="Alexandria" charset="0"/>
              </a:rPr>
              <a:t>")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 err="1">
                <a:latin typeface="Alexandria" charset="0"/>
              </a:rPr>
              <a:t>plt.show</a:t>
            </a:r>
            <a:r>
              <a:rPr lang="en-US" sz="3000" dirty="0">
                <a:latin typeface="Alexandria" charset="0"/>
              </a:rPr>
              <a:t>()</a:t>
            </a:r>
          </a:p>
          <a:p>
            <a:pPr marL="0" indent="0">
              <a:lnSpc>
                <a:spcPct val="100000"/>
              </a:lnSpc>
              <a:buNone/>
            </a:pPr>
            <a:endParaRPr lang="en-US" sz="3000" dirty="0">
              <a:latin typeface="Alexandria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dirty="0">
                <a:solidFill>
                  <a:srgbClr val="00B0F0"/>
                </a:solidFill>
                <a:latin typeface="Alexandria" charset="0"/>
              </a:rPr>
              <a:t>Boxplot</a:t>
            </a:r>
            <a:r>
              <a:rPr lang="en-US" dirty="0">
                <a:latin typeface="Alexandria" charset="0"/>
              </a:rPr>
              <a:t>: A graphical way to see the distribution of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dirty="0">
                <a:latin typeface="Alexandria" charset="0"/>
              </a:rPr>
              <a:t>numeric data.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dirty="0">
                <a:latin typeface="Alexandria" charset="0"/>
              </a:rPr>
              <a:t>Shows: Median (middle line), Quartiles (box edges),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dirty="0">
                <a:latin typeface="Alexandria" charset="0"/>
              </a:rPr>
              <a:t>Outliers (points outside the whiskers)</a:t>
            </a:r>
          </a:p>
          <a:p>
            <a:pPr marL="0" indent="0">
              <a:lnSpc>
                <a:spcPct val="100000"/>
              </a:lnSpc>
              <a:buNone/>
            </a:pPr>
            <a:endParaRPr lang="en-US" dirty="0">
              <a:latin typeface="Alexandria" charset="0"/>
            </a:endParaRPr>
          </a:p>
          <a:p>
            <a:pPr marL="0" indent="0">
              <a:lnSpc>
                <a:spcPct val="100000"/>
              </a:lnSpc>
              <a:buNone/>
            </a:pPr>
            <a:endParaRPr lang="en-US" dirty="0">
              <a:latin typeface="Alexandria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A0CD913-E149-3E4C-9CB9-CEDE9A01E7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16420" y="3305907"/>
            <a:ext cx="4369024" cy="3010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0043094"/>
      </p:ext>
    </p:extLst>
  </p:cSld>
  <p:clrMapOvr>
    <a:masterClrMapping/>
  </p:clrMapOvr>
  <p:transition spd="slow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97523" y="446967"/>
            <a:ext cx="10515600" cy="1114548"/>
          </a:xfrm>
        </p:spPr>
        <p:txBody>
          <a:bodyPr>
            <a:normAutofit/>
          </a:bodyPr>
          <a:lstStyle/>
          <a:p>
            <a:r>
              <a:rPr lang="en-US" sz="3600" dirty="0">
                <a:latin typeface="Alexandria" charset="0"/>
                <a:ea typeface="+mn-ea"/>
                <a:cs typeface="+mn-cs"/>
              </a:rPr>
              <a:t>Demo Lab: Handling Outlier (Visualizing Outliers)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48972"/>
            <a:ext cx="10515600" cy="5219113"/>
          </a:xfrm>
        </p:spPr>
        <p:txBody>
          <a:bodyPr rtlCol="0">
            <a:normAutofit lnSpcReduction="10000"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dirty="0" err="1">
                <a:latin typeface="Alexandria" charset="0"/>
              </a:rPr>
              <a:t>sns.boxplot</a:t>
            </a:r>
            <a:r>
              <a:rPr lang="en-US" dirty="0">
                <a:latin typeface="Alexandria" charset="0"/>
              </a:rPr>
              <a:t>(</a:t>
            </a:r>
            <a:r>
              <a:rPr lang="en-US" dirty="0">
                <a:solidFill>
                  <a:srgbClr val="00B0F0"/>
                </a:solidFill>
                <a:latin typeface="Alexandria" charset="0"/>
              </a:rPr>
              <a:t>x=</a:t>
            </a:r>
            <a:r>
              <a:rPr lang="en-US" dirty="0">
                <a:latin typeface="Alexandria" charset="0"/>
              </a:rPr>
              <a:t>loans["</a:t>
            </a:r>
            <a:r>
              <a:rPr lang="en-US" dirty="0">
                <a:solidFill>
                  <a:srgbClr val="00B0F0"/>
                </a:solidFill>
                <a:latin typeface="Alexandria" charset="0"/>
              </a:rPr>
              <a:t>salary</a:t>
            </a:r>
            <a:r>
              <a:rPr lang="en-US" dirty="0">
                <a:latin typeface="Alexandria" charset="0"/>
              </a:rPr>
              <a:t>"])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dirty="0" err="1">
                <a:latin typeface="Alexandria" charset="0"/>
              </a:rPr>
              <a:t>plt.title</a:t>
            </a:r>
            <a:r>
              <a:rPr lang="en-US" dirty="0">
                <a:latin typeface="Alexandria" charset="0"/>
              </a:rPr>
              <a:t>("</a:t>
            </a:r>
            <a:r>
              <a:rPr lang="en-US" dirty="0">
                <a:solidFill>
                  <a:srgbClr val="00B0F0"/>
                </a:solidFill>
                <a:latin typeface="Alexandria" charset="0"/>
              </a:rPr>
              <a:t>Salary Distribution &amp; Outliers</a:t>
            </a:r>
            <a:r>
              <a:rPr lang="en-US" dirty="0">
                <a:latin typeface="Alexandria" charset="0"/>
              </a:rPr>
              <a:t>")</a:t>
            </a:r>
          </a:p>
          <a:p>
            <a:pPr marL="0" indent="0">
              <a:lnSpc>
                <a:spcPct val="100000"/>
              </a:lnSpc>
              <a:buNone/>
            </a:pPr>
            <a:endParaRPr lang="en-US" dirty="0">
              <a:latin typeface="Alexandria" charset="0"/>
            </a:endParaRPr>
          </a:p>
          <a:p>
            <a:pPr>
              <a:lnSpc>
                <a:spcPct val="100000"/>
              </a:lnSpc>
            </a:pPr>
            <a:r>
              <a:rPr lang="en-US" dirty="0">
                <a:latin typeface="Alexandria" charset="0"/>
              </a:rPr>
              <a:t>Boxplots make it easy to see the center,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dirty="0">
                <a:latin typeface="Alexandria" charset="0"/>
              </a:rPr>
              <a:t>spread, and unusual values in numeric columns.</a:t>
            </a:r>
          </a:p>
          <a:p>
            <a:pPr>
              <a:lnSpc>
                <a:spcPct val="100000"/>
              </a:lnSpc>
            </a:pPr>
            <a:r>
              <a:rPr lang="en-US" dirty="0">
                <a:solidFill>
                  <a:srgbClr val="00B0F0"/>
                </a:solidFill>
                <a:latin typeface="Alexandria" charset="0"/>
              </a:rPr>
              <a:t>x=column </a:t>
            </a:r>
            <a:r>
              <a:rPr lang="en-US" dirty="0">
                <a:latin typeface="Alexandria" charset="0"/>
              </a:rPr>
              <a:t>in </a:t>
            </a:r>
            <a:r>
              <a:rPr lang="en-US" dirty="0" err="1">
                <a:latin typeface="Alexandria" charset="0"/>
              </a:rPr>
              <a:t>sns.boxplot</a:t>
            </a:r>
            <a:r>
              <a:rPr lang="en-US" dirty="0">
                <a:latin typeface="Alexandria" charset="0"/>
              </a:rPr>
              <a:t>(): Specifies which column of your </a:t>
            </a:r>
            <a:r>
              <a:rPr lang="en-US" dirty="0" err="1">
                <a:latin typeface="Alexandria" charset="0"/>
              </a:rPr>
              <a:t>DataFrame</a:t>
            </a:r>
            <a:r>
              <a:rPr lang="en-US" dirty="0">
                <a:latin typeface="Alexandria" charset="0"/>
              </a:rPr>
              <a:t> to plot on the x-axis.</a:t>
            </a:r>
          </a:p>
          <a:p>
            <a:pPr>
              <a:lnSpc>
                <a:spcPct val="100000"/>
              </a:lnSpc>
            </a:pPr>
            <a:r>
              <a:rPr lang="en-US" dirty="0">
                <a:latin typeface="Alexandria" charset="0"/>
              </a:rPr>
              <a:t>Plots the age column along the x-axis.</a:t>
            </a:r>
          </a:p>
          <a:p>
            <a:pPr>
              <a:lnSpc>
                <a:spcPct val="100000"/>
              </a:lnSpc>
            </a:pPr>
            <a:r>
              <a:rPr lang="en-US" dirty="0">
                <a:latin typeface="Alexandria" charset="0"/>
              </a:rPr>
              <a:t>If you use </a:t>
            </a:r>
            <a:r>
              <a:rPr lang="en-US" dirty="0">
                <a:solidFill>
                  <a:srgbClr val="00B0F0"/>
                </a:solidFill>
                <a:latin typeface="Alexandria" charset="0"/>
              </a:rPr>
              <a:t>y=column</a:t>
            </a:r>
            <a:r>
              <a:rPr lang="en-US" dirty="0">
                <a:latin typeface="Alexandria" charset="0"/>
              </a:rPr>
              <a:t>, it would plot the values vertically instead.</a:t>
            </a:r>
          </a:p>
          <a:p>
            <a:pPr>
              <a:lnSpc>
                <a:spcPct val="100000"/>
              </a:lnSpc>
            </a:pPr>
            <a:r>
              <a:rPr lang="en-US" dirty="0">
                <a:latin typeface="Alexandria" charset="0"/>
              </a:rPr>
              <a:t>In short: x= tells Seaborn which data to visualize horizontally.</a:t>
            </a:r>
          </a:p>
          <a:p>
            <a:pPr>
              <a:lnSpc>
                <a:spcPct val="100000"/>
              </a:lnSpc>
            </a:pPr>
            <a:endParaRPr lang="en-US" dirty="0">
              <a:latin typeface="Alexandria" charset="0"/>
            </a:endParaRPr>
          </a:p>
          <a:p>
            <a:pPr>
              <a:lnSpc>
                <a:spcPct val="100000"/>
              </a:lnSpc>
            </a:pPr>
            <a:endParaRPr lang="en-US" sz="3000" dirty="0">
              <a:latin typeface="Alexandria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330E0DB-F94B-7D48-B3C7-061F2347C5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412" y="1266093"/>
            <a:ext cx="3595857" cy="28416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3008996"/>
      </p:ext>
    </p:extLst>
  </p:cSld>
  <p:clrMapOvr>
    <a:masterClrMapping/>
  </p:clrMapOvr>
  <p:transition spd="slow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446967"/>
            <a:ext cx="10515600" cy="1114548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Alexandria" charset="0"/>
                <a:ea typeface="+mn-ea"/>
                <a:cs typeface="+mn-cs"/>
              </a:rPr>
              <a:t>Normalizing Data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48972"/>
            <a:ext cx="10515600" cy="5219113"/>
          </a:xfrm>
        </p:spPr>
        <p:txBody>
          <a:bodyPr rtlCol="0">
            <a:normAutofit lnSpcReduction="10000"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from </a:t>
            </a:r>
            <a:r>
              <a:rPr lang="en-US" sz="3000" dirty="0" err="1">
                <a:solidFill>
                  <a:srgbClr val="00B0F0"/>
                </a:solidFill>
                <a:latin typeface="Alexandria" charset="0"/>
              </a:rPr>
              <a:t>sklearn.preprocessing</a:t>
            </a:r>
            <a:r>
              <a:rPr lang="en-US" sz="3000" dirty="0">
                <a:solidFill>
                  <a:srgbClr val="00B0F0"/>
                </a:solidFill>
                <a:latin typeface="Alexandria" charset="0"/>
              </a:rPr>
              <a:t> </a:t>
            </a:r>
            <a:r>
              <a:rPr lang="en-US" sz="3000" dirty="0">
                <a:latin typeface="Alexandria" charset="0"/>
              </a:rPr>
              <a:t>import </a:t>
            </a:r>
            <a:r>
              <a:rPr lang="en-US" sz="3000" dirty="0" err="1">
                <a:solidFill>
                  <a:srgbClr val="00B0F0"/>
                </a:solidFill>
                <a:latin typeface="Alexandria" charset="0"/>
              </a:rPr>
              <a:t>MinMaxScaler</a:t>
            </a:r>
            <a:endParaRPr lang="en-US" sz="3000" dirty="0">
              <a:solidFill>
                <a:srgbClr val="00B0F0"/>
              </a:solidFill>
              <a:latin typeface="Alexandria" charset="0"/>
            </a:endParaRPr>
          </a:p>
          <a:p>
            <a:pPr marL="0" indent="0">
              <a:lnSpc>
                <a:spcPct val="100000"/>
              </a:lnSpc>
              <a:buNone/>
            </a:pPr>
            <a:endParaRPr lang="en-US" sz="3000" dirty="0">
              <a:latin typeface="Alexandria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scaler = </a:t>
            </a:r>
            <a:r>
              <a:rPr lang="en-US" sz="3000" dirty="0" err="1">
                <a:latin typeface="Alexandria" charset="0"/>
              </a:rPr>
              <a:t>MinMaxScaler</a:t>
            </a:r>
            <a:r>
              <a:rPr lang="en-US" sz="3000" dirty="0">
                <a:latin typeface="Alexandria" charset="0"/>
              </a:rPr>
              <a:t>()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loans[["age","salary","</a:t>
            </a:r>
            <a:r>
              <a:rPr lang="en-US" sz="3000" dirty="0" err="1">
                <a:latin typeface="Alexandria" charset="0"/>
              </a:rPr>
              <a:t>loan_amount</a:t>
            </a:r>
            <a:r>
              <a:rPr lang="en-US" sz="3000" dirty="0">
                <a:latin typeface="Alexandria" charset="0"/>
              </a:rPr>
              <a:t>"]] = </a:t>
            </a:r>
            <a:r>
              <a:rPr lang="en-US" sz="3000" dirty="0" err="1">
                <a:latin typeface="Alexandria" charset="0"/>
              </a:rPr>
              <a:t>scaler.</a:t>
            </a:r>
            <a:r>
              <a:rPr lang="en-US" sz="3000" dirty="0" err="1">
                <a:solidFill>
                  <a:srgbClr val="00B0F0"/>
                </a:solidFill>
                <a:latin typeface="Alexandria" charset="0"/>
              </a:rPr>
              <a:t>fit_transform</a:t>
            </a:r>
            <a:r>
              <a:rPr lang="en-US" sz="3000" dirty="0">
                <a:latin typeface="Alexandria" charset="0"/>
              </a:rPr>
              <a:t>(loans[["age","salary","</a:t>
            </a:r>
            <a:r>
              <a:rPr lang="en-US" sz="3000" dirty="0" err="1">
                <a:latin typeface="Alexandria" charset="0"/>
              </a:rPr>
              <a:t>loan_amount</a:t>
            </a:r>
            <a:r>
              <a:rPr lang="en-US" sz="3000" dirty="0">
                <a:latin typeface="Alexandria" charset="0"/>
              </a:rPr>
              <a:t>"]])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print(loans)</a:t>
            </a:r>
          </a:p>
          <a:p>
            <a:pPr marL="0" indent="0">
              <a:lnSpc>
                <a:spcPct val="100000"/>
              </a:lnSpc>
              <a:buNone/>
            </a:pPr>
            <a:endParaRPr lang="en-US" sz="3000" dirty="0">
              <a:latin typeface="Alexandria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dirty="0" err="1">
                <a:latin typeface="Alexandria" charset="0"/>
              </a:rPr>
              <a:t>MinMaxScaler</a:t>
            </a:r>
            <a:r>
              <a:rPr lang="en-US" dirty="0">
                <a:latin typeface="Alexandria" charset="0"/>
              </a:rPr>
              <a:t>():</a:t>
            </a:r>
          </a:p>
          <a:p>
            <a:r>
              <a:rPr lang="en-US" dirty="0"/>
              <a:t>Scales numeric features between 0–1</a:t>
            </a:r>
          </a:p>
          <a:p>
            <a:r>
              <a:rPr lang="en-US" dirty="0"/>
              <a:t>Essential for ML algorithms (SVM, KNN)</a:t>
            </a:r>
          </a:p>
          <a:p>
            <a:pPr marL="0" indent="0">
              <a:lnSpc>
                <a:spcPct val="100000"/>
              </a:lnSpc>
              <a:buNone/>
            </a:pPr>
            <a:endParaRPr lang="en-US" dirty="0">
              <a:latin typeface="Alexandria" charset="0"/>
            </a:endParaRPr>
          </a:p>
          <a:p>
            <a:pPr marL="0" indent="0">
              <a:lnSpc>
                <a:spcPct val="100000"/>
              </a:lnSpc>
              <a:buNone/>
            </a:pPr>
            <a:endParaRPr lang="en-US" dirty="0">
              <a:latin typeface="Alexandria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28C35AF-D73D-A54C-8B29-4E561D490B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3164" y="3990815"/>
            <a:ext cx="4099949" cy="2339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7163982"/>
      </p:ext>
    </p:extLst>
  </p:cSld>
  <p:clrMapOvr>
    <a:masterClrMapping/>
  </p:clrMapOvr>
  <p:transition spd="slow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446967"/>
            <a:ext cx="10515600" cy="1114548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Alexandria" charset="0"/>
                <a:ea typeface="+mn-ea"/>
                <a:cs typeface="+mn-cs"/>
              </a:rPr>
              <a:t>Lab Activity: Data preparation 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48972"/>
            <a:ext cx="10515600" cy="5219113"/>
          </a:xfrm>
        </p:spPr>
        <p:txBody>
          <a:bodyPr rtlCol="0">
            <a:normAutofit fontScale="77500" lnSpcReduction="20000"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# =========================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# Lecture 2 Demo: Data Preparation I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# =========================</a:t>
            </a:r>
          </a:p>
          <a:p>
            <a:pPr marL="0" indent="0">
              <a:lnSpc>
                <a:spcPct val="100000"/>
              </a:lnSpc>
              <a:buNone/>
            </a:pPr>
            <a:endParaRPr lang="en-US" sz="3000" dirty="0">
              <a:latin typeface="Alexandria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# Approved libraries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import pandas as </a:t>
            </a:r>
            <a:r>
              <a:rPr lang="en-US" sz="3000" dirty="0" err="1">
                <a:latin typeface="Alexandria" charset="0"/>
              </a:rPr>
              <a:t>pd</a:t>
            </a:r>
            <a:endParaRPr lang="en-US" sz="3000" dirty="0">
              <a:latin typeface="Alexandria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import </a:t>
            </a:r>
            <a:r>
              <a:rPr lang="en-US" sz="3000" dirty="0" err="1">
                <a:latin typeface="Alexandria" charset="0"/>
              </a:rPr>
              <a:t>numpy</a:t>
            </a:r>
            <a:r>
              <a:rPr lang="en-US" sz="3000" dirty="0">
                <a:latin typeface="Alexandria" charset="0"/>
              </a:rPr>
              <a:t> as np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import seaborn as </a:t>
            </a:r>
            <a:r>
              <a:rPr lang="en-US" sz="3000" dirty="0" err="1">
                <a:latin typeface="Alexandria" charset="0"/>
              </a:rPr>
              <a:t>sns</a:t>
            </a:r>
            <a:endParaRPr lang="en-US" sz="3000" dirty="0">
              <a:latin typeface="Alexandria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import </a:t>
            </a:r>
            <a:r>
              <a:rPr lang="en-US" sz="3000" dirty="0" err="1">
                <a:latin typeface="Alexandria" charset="0"/>
              </a:rPr>
              <a:t>matplotlib.pyplot</a:t>
            </a:r>
            <a:r>
              <a:rPr lang="en-US" sz="3000" dirty="0">
                <a:latin typeface="Alexandria" charset="0"/>
              </a:rPr>
              <a:t> as </a:t>
            </a:r>
            <a:r>
              <a:rPr lang="en-US" sz="3000" dirty="0" err="1">
                <a:latin typeface="Alexandria" charset="0"/>
              </a:rPr>
              <a:t>plt</a:t>
            </a:r>
            <a:endParaRPr lang="en-US" sz="3000" dirty="0">
              <a:latin typeface="Alexandria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from </a:t>
            </a:r>
            <a:r>
              <a:rPr lang="en-US" sz="3000" dirty="0" err="1">
                <a:latin typeface="Alexandria" charset="0"/>
              </a:rPr>
              <a:t>sklearn.preprocessing</a:t>
            </a:r>
            <a:r>
              <a:rPr lang="en-US" sz="3000" dirty="0">
                <a:latin typeface="Alexandria" charset="0"/>
              </a:rPr>
              <a:t> import </a:t>
            </a:r>
            <a:r>
              <a:rPr lang="en-US" sz="3000" dirty="0" err="1">
                <a:latin typeface="Alexandria" charset="0"/>
              </a:rPr>
              <a:t>MinMaxScaler</a:t>
            </a:r>
            <a:endParaRPr lang="en-US" sz="3000" dirty="0">
              <a:latin typeface="Alexandria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from </a:t>
            </a:r>
            <a:r>
              <a:rPr lang="en-US" sz="3000" dirty="0" err="1">
                <a:latin typeface="Alexandria" charset="0"/>
              </a:rPr>
              <a:t>scipy</a:t>
            </a:r>
            <a:r>
              <a:rPr lang="en-US" sz="3000" dirty="0">
                <a:latin typeface="Alexandria" charset="0"/>
              </a:rPr>
              <a:t> import stats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%matplotlib inline</a:t>
            </a:r>
          </a:p>
          <a:p>
            <a:pPr marL="0" indent="0">
              <a:lnSpc>
                <a:spcPct val="100000"/>
              </a:lnSpc>
              <a:buNone/>
            </a:pPr>
            <a:endParaRPr lang="en-US" dirty="0">
              <a:latin typeface="Alexandria" charset="0"/>
            </a:endParaRPr>
          </a:p>
          <a:p>
            <a:pPr marL="0" indent="0">
              <a:lnSpc>
                <a:spcPct val="100000"/>
              </a:lnSpc>
              <a:buNone/>
            </a:pPr>
            <a:endParaRPr lang="en-US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0550406"/>
      </p:ext>
    </p:extLst>
  </p:cSld>
  <p:clrMapOvr>
    <a:masterClrMapping/>
  </p:clrMapOvr>
  <p:transition spd="slow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446967"/>
            <a:ext cx="10515600" cy="1114548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Alexandria" charset="0"/>
                <a:ea typeface="+mn-ea"/>
                <a:cs typeface="+mn-cs"/>
              </a:rPr>
              <a:t>Lab Activity: Data preparation 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48972"/>
            <a:ext cx="10515600" cy="5219113"/>
          </a:xfrm>
        </p:spPr>
        <p:txBody>
          <a:bodyPr rtlCol="0">
            <a:normAutofit fontScale="70000" lnSpcReduction="20000"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# -------------------------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# 1. Create loan dataset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# -------------------------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data = {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    "age": [25, 40, None, 35, -5],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    "salary": [50000, 60000, 55000, None, 45000],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    "</a:t>
            </a:r>
            <a:r>
              <a:rPr lang="en-US" sz="3000" dirty="0" err="1">
                <a:latin typeface="Alexandria" charset="0"/>
              </a:rPr>
              <a:t>loan_amount</a:t>
            </a:r>
            <a:r>
              <a:rPr lang="en-US" sz="3000" dirty="0">
                <a:latin typeface="Alexandria" charset="0"/>
              </a:rPr>
              <a:t>": [20000, 25000, 22000, 18000, 30000],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    "default": ["No", "Yes", "No", "No", "Yes"]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}</a:t>
            </a:r>
          </a:p>
          <a:p>
            <a:pPr marL="0" indent="0">
              <a:lnSpc>
                <a:spcPct val="100000"/>
              </a:lnSpc>
              <a:buNone/>
            </a:pPr>
            <a:endParaRPr lang="en-US" sz="3000" dirty="0">
              <a:latin typeface="Alexandria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loans = </a:t>
            </a:r>
            <a:r>
              <a:rPr lang="en-US" sz="3000" dirty="0" err="1">
                <a:latin typeface="Alexandria" charset="0"/>
              </a:rPr>
              <a:t>pd.DataFrame</a:t>
            </a:r>
            <a:r>
              <a:rPr lang="en-US" sz="3000" dirty="0">
                <a:latin typeface="Alexandria" charset="0"/>
              </a:rPr>
              <a:t>(data)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print("Original Dataset:")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display(loans)</a:t>
            </a:r>
            <a:endParaRPr lang="en-US" dirty="0">
              <a:latin typeface="Alexandria" charset="0"/>
            </a:endParaRPr>
          </a:p>
          <a:p>
            <a:pPr marL="0" indent="0">
              <a:lnSpc>
                <a:spcPct val="100000"/>
              </a:lnSpc>
              <a:buNone/>
            </a:pPr>
            <a:endParaRPr lang="en-US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6268900"/>
      </p:ext>
    </p:extLst>
  </p:cSld>
  <p:clrMapOvr>
    <a:masterClrMapping/>
  </p:clrMapOvr>
  <p:transition spd="slow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446967"/>
            <a:ext cx="10515600" cy="1114548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Alexandria" charset="0"/>
                <a:ea typeface="+mn-ea"/>
                <a:cs typeface="+mn-cs"/>
              </a:rPr>
              <a:t>Lab Activity: Data preparation 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20836"/>
            <a:ext cx="10515600" cy="5247249"/>
          </a:xfrm>
        </p:spPr>
        <p:txBody>
          <a:bodyPr rtlCol="0">
            <a:normAutofit fontScale="70000" lnSpcReduction="20000"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# -------------------------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# 2. Inspecting the dataset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# -------------------------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print("\n--- Info ---") print(</a:t>
            </a:r>
            <a:r>
              <a:rPr lang="en-US" sz="3000" dirty="0" err="1">
                <a:latin typeface="Alexandria" charset="0"/>
              </a:rPr>
              <a:t>loans.info</a:t>
            </a:r>
            <a:r>
              <a:rPr lang="en-US" sz="3000" dirty="0">
                <a:latin typeface="Alexandria" charset="0"/>
              </a:rPr>
              <a:t>())</a:t>
            </a:r>
          </a:p>
          <a:p>
            <a:pPr marL="0" indent="0">
              <a:lnSpc>
                <a:spcPct val="100000"/>
              </a:lnSpc>
              <a:buNone/>
            </a:pPr>
            <a:endParaRPr lang="en-US" sz="3000" dirty="0">
              <a:latin typeface="Alexandria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print("\n--- Describe ---") print(</a:t>
            </a:r>
            <a:r>
              <a:rPr lang="en-US" sz="3000" dirty="0" err="1">
                <a:latin typeface="Alexandria" charset="0"/>
              </a:rPr>
              <a:t>loans.describe</a:t>
            </a:r>
            <a:r>
              <a:rPr lang="en-US" sz="3000" dirty="0">
                <a:latin typeface="Alexandria" charset="0"/>
              </a:rPr>
              <a:t>().round(3))</a:t>
            </a:r>
          </a:p>
          <a:p>
            <a:pPr marL="0" indent="0">
              <a:lnSpc>
                <a:spcPct val="100000"/>
              </a:lnSpc>
              <a:buNone/>
            </a:pPr>
            <a:endParaRPr lang="en-US" sz="3000" dirty="0">
              <a:latin typeface="Alexandria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print("\n--- Check for duplicates ---") print(</a:t>
            </a:r>
            <a:r>
              <a:rPr lang="en-US" sz="3000" dirty="0" err="1">
                <a:latin typeface="Alexandria" charset="0"/>
              </a:rPr>
              <a:t>loans.duplicated</a:t>
            </a:r>
            <a:r>
              <a:rPr lang="en-US" sz="3000" dirty="0">
                <a:latin typeface="Alexandria" charset="0"/>
              </a:rPr>
              <a:t>())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loans = </a:t>
            </a:r>
            <a:r>
              <a:rPr lang="en-US" sz="3000" dirty="0" err="1">
                <a:latin typeface="Alexandria" charset="0"/>
              </a:rPr>
              <a:t>loans.drop_duplicates</a:t>
            </a:r>
            <a:r>
              <a:rPr lang="en-US" sz="3000" dirty="0">
                <a:latin typeface="Alexandria" charset="0"/>
              </a:rPr>
              <a:t>()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print("After dropping duplicates:")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display(loans)</a:t>
            </a:r>
          </a:p>
          <a:p>
            <a:pPr marL="0" indent="0">
              <a:lnSpc>
                <a:spcPct val="100000"/>
              </a:lnSpc>
              <a:buNone/>
            </a:pPr>
            <a:endParaRPr lang="en-US" sz="3000" dirty="0">
              <a:latin typeface="Alexandria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print("\n--- Check if index is unique ---") print(</a:t>
            </a:r>
            <a:r>
              <a:rPr lang="en-US" sz="3000" dirty="0" err="1">
                <a:latin typeface="Alexandria" charset="0"/>
              </a:rPr>
              <a:t>loans.index.is_unique</a:t>
            </a:r>
            <a:r>
              <a:rPr lang="en-US" sz="3000" dirty="0">
                <a:latin typeface="Alexandria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308824183"/>
      </p:ext>
    </p:extLst>
  </p:cSld>
  <p:clrMapOvr>
    <a:masterClrMapping/>
  </p:clrMapOvr>
  <p:transition spd="slow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446967"/>
            <a:ext cx="10515600" cy="1114548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Alexandria" charset="0"/>
                <a:ea typeface="+mn-ea"/>
                <a:cs typeface="+mn-cs"/>
              </a:rPr>
              <a:t>Lab Activity: Data preparation 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20836"/>
            <a:ext cx="10515600" cy="5247249"/>
          </a:xfrm>
        </p:spPr>
        <p:txBody>
          <a:bodyPr rtlCol="0">
            <a:normAutofit fontScale="92500" lnSpcReduction="10000"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# -------------------------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# 3. Checking missing values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# -------------------------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print("\n--- Missing Values ---")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print(</a:t>
            </a:r>
            <a:r>
              <a:rPr lang="en-US" sz="3000" dirty="0" err="1">
                <a:latin typeface="Alexandria" charset="0"/>
              </a:rPr>
              <a:t>loans.isnull</a:t>
            </a:r>
            <a:r>
              <a:rPr lang="en-US" sz="3000" dirty="0">
                <a:latin typeface="Alexandria" charset="0"/>
              </a:rPr>
              <a:t>().sum().</a:t>
            </a:r>
            <a:r>
              <a:rPr lang="en-US" sz="3000" dirty="0" err="1">
                <a:latin typeface="Alexandria" charset="0"/>
              </a:rPr>
              <a:t>sort_values</a:t>
            </a:r>
            <a:r>
              <a:rPr lang="en-US" sz="3000" dirty="0">
                <a:latin typeface="Alexandria" charset="0"/>
              </a:rPr>
              <a:t>())</a:t>
            </a:r>
          </a:p>
          <a:p>
            <a:pPr marL="0" indent="0">
              <a:lnSpc>
                <a:spcPct val="100000"/>
              </a:lnSpc>
              <a:buNone/>
            </a:pPr>
            <a:endParaRPr lang="en-US" sz="3000" dirty="0">
              <a:latin typeface="Alexandria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# Visualize missing data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 err="1">
                <a:latin typeface="Alexandria" charset="0"/>
              </a:rPr>
              <a:t>sns.heatmap</a:t>
            </a:r>
            <a:r>
              <a:rPr lang="en-US" sz="3000" dirty="0">
                <a:latin typeface="Alexandria" charset="0"/>
              </a:rPr>
              <a:t>(</a:t>
            </a:r>
            <a:r>
              <a:rPr lang="en-US" sz="3000" dirty="0" err="1">
                <a:latin typeface="Alexandria" charset="0"/>
              </a:rPr>
              <a:t>loans.isnull</a:t>
            </a:r>
            <a:r>
              <a:rPr lang="en-US" sz="3000" dirty="0">
                <a:latin typeface="Alexandria" charset="0"/>
              </a:rPr>
              <a:t>(), cbar=False, </a:t>
            </a:r>
            <a:r>
              <a:rPr lang="en-US" sz="3000" dirty="0" err="1">
                <a:latin typeface="Alexandria" charset="0"/>
              </a:rPr>
              <a:t>cmap</a:t>
            </a:r>
            <a:r>
              <a:rPr lang="en-US" sz="3000" dirty="0">
                <a:latin typeface="Alexandria" charset="0"/>
              </a:rPr>
              <a:t>="</a:t>
            </a:r>
            <a:r>
              <a:rPr lang="en-US" sz="3000" dirty="0" err="1">
                <a:latin typeface="Alexandria" charset="0"/>
              </a:rPr>
              <a:t>viridis</a:t>
            </a:r>
            <a:r>
              <a:rPr lang="en-US" sz="3000" dirty="0">
                <a:latin typeface="Alexandria" charset="0"/>
              </a:rPr>
              <a:t>")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 err="1">
                <a:latin typeface="Alexandria" charset="0"/>
              </a:rPr>
              <a:t>plt.title</a:t>
            </a:r>
            <a:r>
              <a:rPr lang="en-US" sz="3000" dirty="0">
                <a:latin typeface="Alexandria" charset="0"/>
              </a:rPr>
              <a:t>("Missing Values in Loan Dataset")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 err="1">
                <a:latin typeface="Alexandria" charset="0"/>
              </a:rPr>
              <a:t>plt.show</a:t>
            </a:r>
            <a:r>
              <a:rPr lang="en-US" sz="3000" dirty="0">
                <a:latin typeface="Alexandria" charset="0"/>
              </a:rPr>
              <a:t>()</a:t>
            </a:r>
          </a:p>
          <a:p>
            <a:pPr marL="0" indent="0">
              <a:lnSpc>
                <a:spcPct val="100000"/>
              </a:lnSpc>
              <a:buNone/>
            </a:pPr>
            <a:endParaRPr lang="en-US" sz="3000" dirty="0">
              <a:latin typeface="Alexandria" charset="0"/>
            </a:endParaRPr>
          </a:p>
          <a:p>
            <a:pPr marL="0" indent="0">
              <a:lnSpc>
                <a:spcPct val="100000"/>
              </a:lnSpc>
              <a:buNone/>
            </a:pPr>
            <a:endParaRPr lang="en-US" sz="3000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2683038"/>
      </p:ext>
    </p:extLst>
  </p:cSld>
  <p:clrMapOvr>
    <a:masterClrMapping/>
  </p:clrMapOvr>
  <p:transition spd="slow"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446967"/>
            <a:ext cx="10515600" cy="1114548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Alexandria" charset="0"/>
                <a:ea typeface="+mn-ea"/>
                <a:cs typeface="+mn-cs"/>
              </a:rPr>
              <a:t>Lab Activity: Data preparation 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20836"/>
            <a:ext cx="10515600" cy="5247249"/>
          </a:xfrm>
        </p:spPr>
        <p:txBody>
          <a:bodyPr rtlCol="0"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# -------------------------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# 4. Inspecting extreme values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# -------------------------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print("\n--- Top 2 largest loan amounts ---")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print(</a:t>
            </a:r>
            <a:r>
              <a:rPr lang="en-US" sz="3000" dirty="0" err="1">
                <a:latin typeface="Alexandria" charset="0"/>
              </a:rPr>
              <a:t>loans.sort_values</a:t>
            </a:r>
            <a:r>
              <a:rPr lang="en-US" sz="3000" dirty="0">
                <a:latin typeface="Alexandria" charset="0"/>
              </a:rPr>
              <a:t>(by='</a:t>
            </a:r>
            <a:r>
              <a:rPr lang="en-US" sz="3000" dirty="0" err="1">
                <a:latin typeface="Alexandria" charset="0"/>
              </a:rPr>
              <a:t>loan_amount</a:t>
            </a:r>
            <a:r>
              <a:rPr lang="en-US" sz="3000" dirty="0">
                <a:latin typeface="Alexandria" charset="0"/>
              </a:rPr>
              <a:t>', ascending=False)[:2])</a:t>
            </a:r>
          </a:p>
          <a:p>
            <a:pPr marL="0" indent="0">
              <a:lnSpc>
                <a:spcPct val="100000"/>
              </a:lnSpc>
              <a:buNone/>
            </a:pPr>
            <a:endParaRPr lang="en-US" sz="3000" dirty="0">
              <a:latin typeface="Alexandria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print("\n--- Top 2 highest salaries ---")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print(</a:t>
            </a:r>
            <a:r>
              <a:rPr lang="en-US" sz="3000" dirty="0" err="1">
                <a:latin typeface="Alexandria" charset="0"/>
              </a:rPr>
              <a:t>loans.sort_values</a:t>
            </a:r>
            <a:r>
              <a:rPr lang="en-US" sz="3000" dirty="0">
                <a:latin typeface="Alexandria" charset="0"/>
              </a:rPr>
              <a:t>(by='salary', ascending=False)[:2])</a:t>
            </a:r>
          </a:p>
        </p:txBody>
      </p:sp>
    </p:spTree>
    <p:extLst>
      <p:ext uri="{BB962C8B-B14F-4D97-AF65-F5344CB8AC3E}">
        <p14:creationId xmlns:p14="http://schemas.microsoft.com/office/powerpoint/2010/main" val="94085240"/>
      </p:ext>
    </p:extLst>
  </p:cSld>
  <p:clrMapOvr>
    <a:masterClrMapping/>
  </p:clrMapOvr>
  <p:transition spd="slow"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446967"/>
            <a:ext cx="10515600" cy="1114548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Alexandria" charset="0"/>
                <a:ea typeface="+mn-ea"/>
                <a:cs typeface="+mn-cs"/>
              </a:rPr>
              <a:t>Lab Activity: Data preparation 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20836"/>
            <a:ext cx="10515600" cy="5247249"/>
          </a:xfrm>
        </p:spPr>
        <p:txBody>
          <a:bodyPr rtlCol="0">
            <a:normAutofit fontScale="77500" lnSpcReduction="20000"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# -------------------------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# 5. Handling missing values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# -------------------------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# Numeric columns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loans["age"].</a:t>
            </a:r>
            <a:r>
              <a:rPr lang="en-US" sz="3000" dirty="0" err="1">
                <a:latin typeface="Alexandria" charset="0"/>
              </a:rPr>
              <a:t>fillna</a:t>
            </a:r>
            <a:r>
              <a:rPr lang="en-US" sz="3000" dirty="0">
                <a:latin typeface="Alexandria" charset="0"/>
              </a:rPr>
              <a:t>(loans["age"].mean(), </a:t>
            </a:r>
            <a:r>
              <a:rPr lang="en-US" sz="3000" dirty="0" err="1">
                <a:latin typeface="Alexandria" charset="0"/>
              </a:rPr>
              <a:t>inplace</a:t>
            </a:r>
            <a:r>
              <a:rPr lang="en-US" sz="3000" dirty="0">
                <a:latin typeface="Alexandria" charset="0"/>
              </a:rPr>
              <a:t>=True)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loans["salary"].</a:t>
            </a:r>
            <a:r>
              <a:rPr lang="en-US" sz="3000" dirty="0" err="1">
                <a:latin typeface="Alexandria" charset="0"/>
              </a:rPr>
              <a:t>fillna</a:t>
            </a:r>
            <a:r>
              <a:rPr lang="en-US" sz="3000" dirty="0">
                <a:latin typeface="Alexandria" charset="0"/>
              </a:rPr>
              <a:t>(loans["salary"].median(), </a:t>
            </a:r>
            <a:r>
              <a:rPr lang="en-US" sz="3000" dirty="0" err="1">
                <a:latin typeface="Alexandria" charset="0"/>
              </a:rPr>
              <a:t>inplace</a:t>
            </a:r>
            <a:r>
              <a:rPr lang="en-US" sz="3000" dirty="0">
                <a:latin typeface="Alexandria" charset="0"/>
              </a:rPr>
              <a:t>=True)</a:t>
            </a:r>
          </a:p>
          <a:p>
            <a:pPr marL="0" indent="0">
              <a:lnSpc>
                <a:spcPct val="100000"/>
              </a:lnSpc>
              <a:buNone/>
            </a:pPr>
            <a:endParaRPr lang="en-US" sz="3000" dirty="0">
              <a:latin typeface="Alexandria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# Categorical column (if any missing, not in this case)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loans["default"].</a:t>
            </a:r>
            <a:r>
              <a:rPr lang="en-US" sz="3000" dirty="0" err="1">
                <a:latin typeface="Alexandria" charset="0"/>
              </a:rPr>
              <a:t>fillna</a:t>
            </a:r>
            <a:r>
              <a:rPr lang="en-US" sz="3000" dirty="0">
                <a:latin typeface="Alexandria" charset="0"/>
              </a:rPr>
              <a:t>(loans["default"].mode()[0], </a:t>
            </a:r>
            <a:r>
              <a:rPr lang="en-US" sz="3000" dirty="0" err="1">
                <a:latin typeface="Alexandria" charset="0"/>
              </a:rPr>
              <a:t>inplace</a:t>
            </a:r>
            <a:r>
              <a:rPr lang="en-US" sz="3000" dirty="0">
                <a:latin typeface="Alexandria" charset="0"/>
              </a:rPr>
              <a:t>=True)</a:t>
            </a:r>
          </a:p>
          <a:p>
            <a:pPr marL="0" indent="0">
              <a:lnSpc>
                <a:spcPct val="100000"/>
              </a:lnSpc>
              <a:buNone/>
            </a:pPr>
            <a:endParaRPr lang="en-US" sz="3000" dirty="0">
              <a:latin typeface="Alexandria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print("\</a:t>
            </a:r>
            <a:r>
              <a:rPr lang="en-US" sz="3000" dirty="0" err="1">
                <a:latin typeface="Alexandria" charset="0"/>
              </a:rPr>
              <a:t>nDataset</a:t>
            </a:r>
            <a:r>
              <a:rPr lang="en-US" sz="3000" dirty="0">
                <a:latin typeface="Alexandria" charset="0"/>
              </a:rPr>
              <a:t> after filling missing values:")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display(loans)</a:t>
            </a:r>
          </a:p>
        </p:txBody>
      </p:sp>
    </p:spTree>
    <p:extLst>
      <p:ext uri="{BB962C8B-B14F-4D97-AF65-F5344CB8AC3E}">
        <p14:creationId xmlns:p14="http://schemas.microsoft.com/office/powerpoint/2010/main" val="2140453043"/>
      </p:ext>
    </p:extLst>
  </p:cSld>
  <p:clrMapOvr>
    <a:masterClrMapping/>
  </p:clrMapOvr>
  <p:transition spd="slow"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446967"/>
            <a:ext cx="10515600" cy="1114548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Alexandria" charset="0"/>
                <a:ea typeface="+mn-ea"/>
                <a:cs typeface="+mn-cs"/>
              </a:rPr>
              <a:t>Lab Activity: Data preparation 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20836"/>
            <a:ext cx="10515600" cy="5247249"/>
          </a:xfrm>
        </p:spPr>
        <p:txBody>
          <a:bodyPr rtlCol="0"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# -------------------------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# 6. Detecting outliers (Z-score method)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# -------------------------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 err="1">
                <a:latin typeface="Alexandria" charset="0"/>
              </a:rPr>
              <a:t>numeric_cols</a:t>
            </a:r>
            <a:r>
              <a:rPr lang="en-US" sz="3000" dirty="0">
                <a:latin typeface="Alexandria" charset="0"/>
              </a:rPr>
              <a:t> = ["age", "salary", "</a:t>
            </a:r>
            <a:r>
              <a:rPr lang="en-US" sz="3000" dirty="0" err="1">
                <a:latin typeface="Alexandria" charset="0"/>
              </a:rPr>
              <a:t>loan_amount</a:t>
            </a:r>
            <a:r>
              <a:rPr lang="en-US" sz="3000" dirty="0">
                <a:latin typeface="Alexandria" charset="0"/>
              </a:rPr>
              <a:t>"]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 err="1">
                <a:latin typeface="Alexandria" charset="0"/>
              </a:rPr>
              <a:t>z_scores</a:t>
            </a:r>
            <a:r>
              <a:rPr lang="en-US" sz="3000" dirty="0">
                <a:latin typeface="Alexandria" charset="0"/>
              </a:rPr>
              <a:t> = </a:t>
            </a:r>
            <a:r>
              <a:rPr lang="en-US" sz="3000" dirty="0" err="1">
                <a:latin typeface="Alexandria" charset="0"/>
              </a:rPr>
              <a:t>np.abs</a:t>
            </a:r>
            <a:r>
              <a:rPr lang="en-US" sz="3000" dirty="0">
                <a:latin typeface="Alexandria" charset="0"/>
              </a:rPr>
              <a:t>(</a:t>
            </a:r>
            <a:r>
              <a:rPr lang="en-US" sz="3000" dirty="0" err="1">
                <a:latin typeface="Alexandria" charset="0"/>
              </a:rPr>
              <a:t>stats.zscore</a:t>
            </a:r>
            <a:r>
              <a:rPr lang="en-US" sz="3000" dirty="0">
                <a:latin typeface="Alexandria" charset="0"/>
              </a:rPr>
              <a:t>(loans[</a:t>
            </a:r>
            <a:r>
              <a:rPr lang="en-US" sz="3000" dirty="0" err="1">
                <a:latin typeface="Alexandria" charset="0"/>
              </a:rPr>
              <a:t>numeric_cols</a:t>
            </a:r>
            <a:r>
              <a:rPr lang="en-US" sz="3000" dirty="0">
                <a:latin typeface="Alexandria" charset="0"/>
              </a:rPr>
              <a:t>]))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print("\n--- Z-scores ---")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display(</a:t>
            </a:r>
            <a:r>
              <a:rPr lang="en-US" sz="3000" dirty="0" err="1">
                <a:latin typeface="Alexandria" charset="0"/>
              </a:rPr>
              <a:t>pd.DataFrame</a:t>
            </a:r>
            <a:r>
              <a:rPr lang="en-US" sz="3000" dirty="0">
                <a:latin typeface="Alexandria" charset="0"/>
              </a:rPr>
              <a:t>(</a:t>
            </a:r>
            <a:r>
              <a:rPr lang="en-US" sz="3000" dirty="0" err="1">
                <a:latin typeface="Alexandria" charset="0"/>
              </a:rPr>
              <a:t>z_scores</a:t>
            </a:r>
            <a:r>
              <a:rPr lang="en-US" sz="3000" dirty="0">
                <a:latin typeface="Alexandria" charset="0"/>
              </a:rPr>
              <a:t>, columns=</a:t>
            </a:r>
            <a:r>
              <a:rPr lang="en-US" sz="3000" dirty="0" err="1">
                <a:latin typeface="Alexandria" charset="0"/>
              </a:rPr>
              <a:t>numeric_cols</a:t>
            </a:r>
            <a:r>
              <a:rPr lang="en-US" sz="3000" dirty="0">
                <a:latin typeface="Alexandria" charset="0"/>
              </a:rPr>
              <a:t>))</a:t>
            </a:r>
          </a:p>
          <a:p>
            <a:pPr marL="0" indent="0">
              <a:lnSpc>
                <a:spcPct val="100000"/>
              </a:lnSpc>
              <a:buNone/>
            </a:pPr>
            <a:endParaRPr lang="en-US" sz="3000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1150319"/>
      </p:ext>
    </p:extLst>
  </p:cSld>
  <p:clrMapOvr>
    <a:masterClrMapping/>
  </p:clrMapOvr>
  <p:transition spd="slow"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446967"/>
            <a:ext cx="10515600" cy="1114548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Alexandria" charset="0"/>
                <a:ea typeface="+mn-ea"/>
                <a:cs typeface="+mn-cs"/>
              </a:rPr>
              <a:t>Lab Activity: Data preparation 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20836"/>
            <a:ext cx="10515600" cy="5247249"/>
          </a:xfrm>
        </p:spPr>
        <p:txBody>
          <a:bodyPr rtlCol="0">
            <a:normAutofit fontScale="70000" lnSpcReduction="20000"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# -------------------------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# 7. Treating outliers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# -------------------------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# Replace negative ages with median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 err="1">
                <a:latin typeface="Alexandria" charset="0"/>
              </a:rPr>
              <a:t>median_age</a:t>
            </a:r>
            <a:r>
              <a:rPr lang="en-US" sz="3000" dirty="0">
                <a:latin typeface="Alexandria" charset="0"/>
              </a:rPr>
              <a:t> = loans["age"].median()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 err="1">
                <a:latin typeface="Alexandria" charset="0"/>
              </a:rPr>
              <a:t>loans.loc</a:t>
            </a:r>
            <a:r>
              <a:rPr lang="en-US" sz="3000" dirty="0">
                <a:latin typeface="Alexandria" charset="0"/>
              </a:rPr>
              <a:t>[loans["age"] &lt; 0, "age"] = </a:t>
            </a:r>
            <a:r>
              <a:rPr lang="en-US" sz="3000" dirty="0" err="1">
                <a:latin typeface="Alexandria" charset="0"/>
              </a:rPr>
              <a:t>median_age</a:t>
            </a:r>
            <a:endParaRPr lang="en-US" sz="3000" dirty="0">
              <a:latin typeface="Alexandria" charset="0"/>
            </a:endParaRPr>
          </a:p>
          <a:p>
            <a:pPr marL="0" indent="0">
              <a:lnSpc>
                <a:spcPct val="100000"/>
              </a:lnSpc>
              <a:buNone/>
            </a:pPr>
            <a:endParaRPr lang="en-US" sz="3000" dirty="0">
              <a:latin typeface="Alexandria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# Cap salary outliers (95th percentile)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 err="1">
                <a:latin typeface="Alexandria" charset="0"/>
              </a:rPr>
              <a:t>upper_salary</a:t>
            </a:r>
            <a:r>
              <a:rPr lang="en-US" sz="3000" dirty="0">
                <a:latin typeface="Alexandria" charset="0"/>
              </a:rPr>
              <a:t> = loans["salary"].quantile(0.95)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loans["salary"] = </a:t>
            </a:r>
            <a:r>
              <a:rPr lang="en-US" sz="3000" dirty="0" err="1">
                <a:latin typeface="Alexandria" charset="0"/>
              </a:rPr>
              <a:t>np.where</a:t>
            </a:r>
            <a:r>
              <a:rPr lang="en-US" sz="3000" dirty="0">
                <a:latin typeface="Alexandria" charset="0"/>
              </a:rPr>
              <a:t>(loans["salary"] &gt; </a:t>
            </a:r>
            <a:r>
              <a:rPr lang="en-US" sz="3000" dirty="0" err="1">
                <a:latin typeface="Alexandria" charset="0"/>
              </a:rPr>
              <a:t>upper_salary</a:t>
            </a:r>
            <a:r>
              <a:rPr lang="en-US" sz="3000" dirty="0">
                <a:latin typeface="Alexandria" charset="0"/>
              </a:rPr>
              <a:t>, </a:t>
            </a:r>
            <a:r>
              <a:rPr lang="en-US" sz="3000" dirty="0" err="1">
                <a:latin typeface="Alexandria" charset="0"/>
              </a:rPr>
              <a:t>upper_salary</a:t>
            </a:r>
            <a:r>
              <a:rPr lang="en-US" sz="3000" dirty="0">
                <a:latin typeface="Alexandria" charset="0"/>
              </a:rPr>
              <a:t>, loans["salary"])</a:t>
            </a:r>
          </a:p>
          <a:p>
            <a:pPr marL="0" indent="0">
              <a:lnSpc>
                <a:spcPct val="100000"/>
              </a:lnSpc>
              <a:buNone/>
            </a:pPr>
            <a:endParaRPr lang="en-US" sz="3000" dirty="0">
              <a:latin typeface="Alexandria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print("\</a:t>
            </a:r>
            <a:r>
              <a:rPr lang="en-US" sz="3000" dirty="0" err="1">
                <a:latin typeface="Alexandria" charset="0"/>
              </a:rPr>
              <a:t>nDataset</a:t>
            </a:r>
            <a:r>
              <a:rPr lang="en-US" sz="3000" dirty="0">
                <a:latin typeface="Alexandria" charset="0"/>
              </a:rPr>
              <a:t> after treating outliers:")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display(loans)</a:t>
            </a:r>
          </a:p>
        </p:txBody>
      </p:sp>
    </p:spTree>
    <p:extLst>
      <p:ext uri="{BB962C8B-B14F-4D97-AF65-F5344CB8AC3E}">
        <p14:creationId xmlns:p14="http://schemas.microsoft.com/office/powerpoint/2010/main" val="154135333"/>
      </p:ext>
    </p:extLst>
  </p:cSld>
  <p:clrMapOvr>
    <a:masterClrMapping/>
  </p:clrMapOvr>
  <p:transition spd="slow"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446967"/>
            <a:ext cx="10515600" cy="1114548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Alexandria" charset="0"/>
                <a:ea typeface="+mn-ea"/>
                <a:cs typeface="+mn-cs"/>
              </a:rPr>
              <a:t>Lab Activity: Data preparation 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20836"/>
            <a:ext cx="10515600" cy="5247249"/>
          </a:xfrm>
        </p:spPr>
        <p:txBody>
          <a:bodyPr rtlCol="0"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# -------------------------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# 8. Visualizing cleaned data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# -------------------------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# Boxplots for numeric columns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for col in </a:t>
            </a:r>
            <a:r>
              <a:rPr lang="en-US" sz="3000" dirty="0" err="1">
                <a:latin typeface="Alexandria" charset="0"/>
              </a:rPr>
              <a:t>numeric_cols</a:t>
            </a:r>
            <a:r>
              <a:rPr lang="en-US" sz="3000" dirty="0">
                <a:latin typeface="Alexandria" charset="0"/>
              </a:rPr>
              <a:t>: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    </a:t>
            </a:r>
            <a:r>
              <a:rPr lang="en-US" sz="3000" dirty="0" err="1">
                <a:latin typeface="Alexandria" charset="0"/>
              </a:rPr>
              <a:t>sns.boxplot</a:t>
            </a:r>
            <a:r>
              <a:rPr lang="en-US" sz="3000" dirty="0">
                <a:latin typeface="Alexandria" charset="0"/>
              </a:rPr>
              <a:t>(x=loans[col])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    </a:t>
            </a:r>
            <a:r>
              <a:rPr lang="en-US" sz="3000" dirty="0" err="1">
                <a:latin typeface="Alexandria" charset="0"/>
              </a:rPr>
              <a:t>plt.title</a:t>
            </a:r>
            <a:r>
              <a:rPr lang="en-US" sz="3000" dirty="0">
                <a:latin typeface="Alexandria" charset="0"/>
              </a:rPr>
              <a:t>(f"{col} Distribution &amp; Outliers")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    </a:t>
            </a:r>
            <a:r>
              <a:rPr lang="en-US" sz="3000" dirty="0" err="1">
                <a:latin typeface="Alexandria" charset="0"/>
              </a:rPr>
              <a:t>plt.show</a:t>
            </a:r>
            <a:r>
              <a:rPr lang="en-US" sz="3000" dirty="0">
                <a:latin typeface="Alexandria" charset="0"/>
              </a:rPr>
              <a:t>()</a:t>
            </a:r>
          </a:p>
        </p:txBody>
      </p:sp>
    </p:spTree>
    <p:extLst>
      <p:ext uri="{BB962C8B-B14F-4D97-AF65-F5344CB8AC3E}">
        <p14:creationId xmlns:p14="http://schemas.microsoft.com/office/powerpoint/2010/main" val="3013269566"/>
      </p:ext>
    </p:extLst>
  </p:cSld>
  <p:clrMapOvr>
    <a:masterClrMapping/>
  </p:clrMapOvr>
  <p:transition spd="slow"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446967"/>
            <a:ext cx="10515600" cy="1114548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Alexandria" charset="0"/>
                <a:ea typeface="+mn-ea"/>
                <a:cs typeface="+mn-cs"/>
              </a:rPr>
              <a:t>Lab Activity: Data preparation 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20836"/>
            <a:ext cx="10515600" cy="5247249"/>
          </a:xfrm>
        </p:spPr>
        <p:txBody>
          <a:bodyPr rtlCol="0">
            <a:normAutofit fontScale="85000" lnSpcReduction="20000"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# </a:t>
            </a:r>
            <a:r>
              <a:rPr lang="en-US" sz="3000" dirty="0" err="1">
                <a:latin typeface="Alexandria" charset="0"/>
              </a:rPr>
              <a:t>Pairplot</a:t>
            </a:r>
            <a:r>
              <a:rPr lang="en-US" sz="3000" dirty="0">
                <a:latin typeface="Alexandria" charset="0"/>
              </a:rPr>
              <a:t> for relationships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 err="1">
                <a:latin typeface="Alexandria" charset="0"/>
              </a:rPr>
              <a:t>sns.pairplot</a:t>
            </a:r>
            <a:r>
              <a:rPr lang="en-US" sz="3000" dirty="0">
                <a:latin typeface="Alexandria" charset="0"/>
              </a:rPr>
              <a:t>(loans, hue="default")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 err="1">
                <a:latin typeface="Alexandria" charset="0"/>
              </a:rPr>
              <a:t>plt.show</a:t>
            </a:r>
            <a:r>
              <a:rPr lang="en-US" sz="3000" dirty="0">
                <a:latin typeface="Alexandria" charset="0"/>
              </a:rPr>
              <a:t>()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# -------------------------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# 9. Normalizing numeric columns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# -------------------------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scaler = </a:t>
            </a:r>
            <a:r>
              <a:rPr lang="en-US" sz="3000" dirty="0" err="1">
                <a:latin typeface="Alexandria" charset="0"/>
              </a:rPr>
              <a:t>MinMaxScaler</a:t>
            </a:r>
            <a:r>
              <a:rPr lang="en-US" sz="3000" dirty="0">
                <a:latin typeface="Alexandria" charset="0"/>
              </a:rPr>
              <a:t>()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loans[</a:t>
            </a:r>
            <a:r>
              <a:rPr lang="en-US" sz="3000" dirty="0" err="1">
                <a:latin typeface="Alexandria" charset="0"/>
              </a:rPr>
              <a:t>numeric_cols</a:t>
            </a:r>
            <a:r>
              <a:rPr lang="en-US" sz="3000" dirty="0">
                <a:latin typeface="Alexandria" charset="0"/>
              </a:rPr>
              <a:t>] = </a:t>
            </a:r>
            <a:r>
              <a:rPr lang="en-US" sz="3000" dirty="0" err="1">
                <a:latin typeface="Alexandria" charset="0"/>
              </a:rPr>
              <a:t>scaler.fit_transform</a:t>
            </a:r>
            <a:r>
              <a:rPr lang="en-US" sz="3000" dirty="0">
                <a:latin typeface="Alexandria" charset="0"/>
              </a:rPr>
              <a:t>(loans[</a:t>
            </a:r>
            <a:r>
              <a:rPr lang="en-US" sz="3000" dirty="0" err="1">
                <a:latin typeface="Alexandria" charset="0"/>
              </a:rPr>
              <a:t>numeric_cols</a:t>
            </a:r>
            <a:r>
              <a:rPr lang="en-US" sz="3000" dirty="0">
                <a:latin typeface="Alexandria" charset="0"/>
              </a:rPr>
              <a:t>])</a:t>
            </a:r>
          </a:p>
          <a:p>
            <a:pPr marL="0" indent="0">
              <a:lnSpc>
                <a:spcPct val="100000"/>
              </a:lnSpc>
              <a:buNone/>
            </a:pPr>
            <a:endParaRPr lang="en-US" sz="3000" dirty="0">
              <a:latin typeface="Alexandria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print("\</a:t>
            </a:r>
            <a:r>
              <a:rPr lang="en-US" sz="3000" dirty="0" err="1">
                <a:latin typeface="Alexandria" charset="0"/>
              </a:rPr>
              <a:t>nDataset</a:t>
            </a:r>
            <a:r>
              <a:rPr lang="en-US" sz="3000" dirty="0">
                <a:latin typeface="Alexandria" charset="0"/>
              </a:rPr>
              <a:t> after normalization:")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dirty="0">
                <a:latin typeface="Alexandria" charset="0"/>
              </a:rPr>
              <a:t>display(loans)</a:t>
            </a:r>
          </a:p>
        </p:txBody>
      </p:sp>
    </p:spTree>
    <p:extLst>
      <p:ext uri="{BB962C8B-B14F-4D97-AF65-F5344CB8AC3E}">
        <p14:creationId xmlns:p14="http://schemas.microsoft.com/office/powerpoint/2010/main" val="1247832451"/>
      </p:ext>
    </p:extLst>
  </p:cSld>
  <p:clrMapOvr>
    <a:masterClrMapping/>
  </p:clrMapOvr>
  <p:transition spd="slow"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10061" y="854916"/>
            <a:ext cx="4985827" cy="779370"/>
          </a:xfrm>
        </p:spPr>
        <p:txBody>
          <a:bodyPr>
            <a:normAutofit fontScale="90000"/>
          </a:bodyPr>
          <a:lstStyle/>
          <a:p>
            <a:r>
              <a:rPr lang="en-US" sz="4000" dirty="0">
                <a:latin typeface="Alexandria" charset="0"/>
                <a:ea typeface="+mn-ea"/>
                <a:cs typeface="+mn-cs"/>
              </a:rPr>
              <a:t>Example of Demo Output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0062" y="1856935"/>
            <a:ext cx="4521591" cy="4107767"/>
          </a:xfrm>
        </p:spPr>
        <p:txBody>
          <a:bodyPr rtlCol="0">
            <a:normAutofit/>
          </a:bodyPr>
          <a:lstStyle/>
          <a:p>
            <a:pPr algn="just">
              <a:lnSpc>
                <a:spcPct val="100000"/>
              </a:lnSpc>
            </a:pPr>
            <a:r>
              <a:rPr lang="en-US" dirty="0">
                <a:latin typeface="Alexandria" charset="0"/>
              </a:rPr>
              <a:t>Dataset after filling missing values</a:t>
            </a:r>
          </a:p>
          <a:p>
            <a:pPr algn="just">
              <a:lnSpc>
                <a:spcPct val="100000"/>
              </a:lnSpc>
            </a:pPr>
            <a:endParaRPr lang="en-US" dirty="0">
              <a:latin typeface="Alexandria" charset="0"/>
            </a:endParaRPr>
          </a:p>
          <a:p>
            <a:pPr algn="just">
              <a:lnSpc>
                <a:spcPct val="100000"/>
              </a:lnSpc>
            </a:pPr>
            <a:r>
              <a:rPr lang="en-US" dirty="0">
                <a:latin typeface="Alexandria" charset="0"/>
              </a:rPr>
              <a:t>Filled missing values with mean (numeric) and mode (categorical).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5F4B926-D800-FB4D-99ED-F0CE346865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5381" y="1856935"/>
            <a:ext cx="5847781" cy="3425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3972231"/>
      </p:ext>
    </p:extLst>
  </p:cSld>
  <p:clrMapOvr>
    <a:masterClrMapping/>
  </p:clrMapOvr>
  <p:transition spd="slow"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10061" y="854916"/>
            <a:ext cx="4985827" cy="779370"/>
          </a:xfrm>
        </p:spPr>
        <p:txBody>
          <a:bodyPr>
            <a:normAutofit fontScale="90000"/>
          </a:bodyPr>
          <a:lstStyle/>
          <a:p>
            <a:r>
              <a:rPr lang="en-US" sz="4000" dirty="0">
                <a:latin typeface="Alexandria" charset="0"/>
                <a:ea typeface="+mn-ea"/>
                <a:cs typeface="+mn-cs"/>
              </a:rPr>
              <a:t>Example of Demo Output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0062" y="1856935"/>
            <a:ext cx="4521591" cy="4107767"/>
          </a:xfrm>
        </p:spPr>
        <p:txBody>
          <a:bodyPr rtlCol="0">
            <a:normAutofit/>
          </a:bodyPr>
          <a:lstStyle/>
          <a:p>
            <a:pPr algn="just">
              <a:lnSpc>
                <a:spcPct val="100000"/>
              </a:lnSpc>
            </a:pPr>
            <a:r>
              <a:rPr lang="en-US" sz="3000" dirty="0">
                <a:latin typeface="Alexandria" charset="0"/>
              </a:rPr>
              <a:t>This heatmap provides a visual overview of missing values in the loan dataset, making data cleaning decisions easier.</a:t>
            </a:r>
          </a:p>
          <a:p>
            <a:pPr algn="just">
              <a:lnSpc>
                <a:spcPct val="100000"/>
              </a:lnSpc>
            </a:pPr>
            <a:r>
              <a:rPr lang="en-US" sz="3000" dirty="0">
                <a:latin typeface="Alexandria" charset="0"/>
              </a:rPr>
              <a:t>Helps decide whether to drop or fill missing values.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E416239-9558-D940-8105-697283B008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5889" y="995593"/>
            <a:ext cx="5861537" cy="4673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6111101"/>
      </p:ext>
    </p:extLst>
  </p:cSld>
  <p:clrMapOvr>
    <a:masterClrMapping/>
  </p:clrMapOvr>
  <p:transition spd="slow"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18978" y="854916"/>
            <a:ext cx="4276579" cy="779370"/>
          </a:xfrm>
        </p:spPr>
        <p:txBody>
          <a:bodyPr>
            <a:normAutofit fontScale="90000"/>
          </a:bodyPr>
          <a:lstStyle/>
          <a:p>
            <a:r>
              <a:rPr lang="en-US" sz="4000" dirty="0">
                <a:latin typeface="Alexandria" charset="0"/>
                <a:ea typeface="+mn-ea"/>
                <a:cs typeface="+mn-cs"/>
              </a:rPr>
              <a:t>Example of Demo Output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07364" y="2010019"/>
            <a:ext cx="3699805" cy="4107767"/>
          </a:xfrm>
        </p:spPr>
        <p:txBody>
          <a:bodyPr rtlCol="0">
            <a:normAutofit fontScale="77500" lnSpcReduction="20000"/>
          </a:bodyPr>
          <a:lstStyle/>
          <a:p>
            <a:r>
              <a:rPr lang="en-US" dirty="0">
                <a:latin typeface="Alexandria" charset="0"/>
              </a:rPr>
              <a:t>Orange color = people who defaulted.</a:t>
            </a:r>
          </a:p>
          <a:p>
            <a:r>
              <a:rPr lang="en-US" dirty="0">
                <a:latin typeface="Alexandria" charset="0"/>
              </a:rPr>
              <a:t>Blue color = people who did not default.</a:t>
            </a:r>
          </a:p>
          <a:p>
            <a:endParaRPr lang="en-US" dirty="0">
              <a:latin typeface="Alexandria" charset="0"/>
            </a:endParaRPr>
          </a:p>
          <a:p>
            <a:r>
              <a:rPr lang="en-US" dirty="0">
                <a:latin typeface="Alexandria" charset="0"/>
              </a:rPr>
              <a:t>Look at each scatterplot → do the colors mix together or do they separate?</a:t>
            </a:r>
          </a:p>
          <a:p>
            <a:r>
              <a:rPr lang="en-US" dirty="0">
                <a:latin typeface="Alexandria" charset="0"/>
              </a:rPr>
              <a:t>If they separate → those variables help predict default.</a:t>
            </a:r>
          </a:p>
          <a:p>
            <a:r>
              <a:rPr lang="en-US" dirty="0">
                <a:latin typeface="Alexandria" charset="0"/>
              </a:rPr>
              <a:t>If they mix → no strong relationship.</a:t>
            </a:r>
          </a:p>
          <a:p>
            <a:endParaRPr lang="en-US" dirty="0">
              <a:latin typeface="Alexandria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55FB59C-559B-994D-9121-496AD64724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0083" y="1244601"/>
            <a:ext cx="7327483" cy="4549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8254224"/>
      </p:ext>
    </p:extLst>
  </p:cSld>
  <p:clrMapOvr>
    <a:masterClrMapping/>
  </p:clrMapOvr>
  <p:transition spd="slow"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446967"/>
            <a:ext cx="10515600" cy="1114548"/>
          </a:xfrm>
        </p:spPr>
        <p:txBody>
          <a:bodyPr>
            <a:normAutofit/>
          </a:bodyPr>
          <a:lstStyle/>
          <a:p>
            <a:r>
              <a:rPr lang="en-US" sz="4000" b="1" dirty="0"/>
              <a:t>What this demo does?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20836"/>
            <a:ext cx="10515600" cy="5247249"/>
          </a:xfrm>
        </p:spPr>
        <p:txBody>
          <a:bodyPr rtlCol="0">
            <a:normAutofit/>
          </a:bodyPr>
          <a:lstStyle/>
          <a:p>
            <a:r>
              <a:rPr lang="en-US" dirty="0">
                <a:latin typeface="Alexandria" charset="0"/>
              </a:rPr>
              <a:t>Creates a loan dataset with missing and wrong values.</a:t>
            </a:r>
          </a:p>
          <a:p>
            <a:r>
              <a:rPr lang="en-US" dirty="0">
                <a:latin typeface="Alexandria" charset="0"/>
              </a:rPr>
              <a:t>Uses info(), describe(), duplicated(), </a:t>
            </a:r>
            <a:r>
              <a:rPr lang="en-US" dirty="0" err="1">
                <a:latin typeface="Alexandria" charset="0"/>
              </a:rPr>
              <a:t>index.is_unique</a:t>
            </a:r>
            <a:r>
              <a:rPr lang="en-US" dirty="0">
                <a:latin typeface="Alexandria" charset="0"/>
              </a:rPr>
              <a:t>, </a:t>
            </a:r>
            <a:r>
              <a:rPr lang="en-US" dirty="0" err="1">
                <a:latin typeface="Alexandria" charset="0"/>
              </a:rPr>
              <a:t>isnull</a:t>
            </a:r>
            <a:r>
              <a:rPr lang="en-US" dirty="0">
                <a:latin typeface="Alexandria" charset="0"/>
              </a:rPr>
              <a:t>().sum().</a:t>
            </a:r>
            <a:r>
              <a:rPr lang="en-US" dirty="0" err="1">
                <a:latin typeface="Alexandria" charset="0"/>
              </a:rPr>
              <a:t>sort_values</a:t>
            </a:r>
            <a:r>
              <a:rPr lang="en-US" dirty="0">
                <a:latin typeface="Alexandria" charset="0"/>
              </a:rPr>
              <a:t>() for inspection.</a:t>
            </a:r>
          </a:p>
          <a:p>
            <a:r>
              <a:rPr lang="en-US" dirty="0">
                <a:latin typeface="Alexandria" charset="0"/>
              </a:rPr>
              <a:t>Visualizes missing values with a heatmap.</a:t>
            </a:r>
          </a:p>
          <a:p>
            <a:r>
              <a:rPr lang="en-US" dirty="0">
                <a:latin typeface="Alexandria" charset="0"/>
              </a:rPr>
              <a:t>Handles missing numeric and categorical values.</a:t>
            </a:r>
          </a:p>
          <a:p>
            <a:r>
              <a:rPr lang="en-US" dirty="0">
                <a:latin typeface="Alexandria" charset="0"/>
              </a:rPr>
              <a:t>Detects outliers with z-scores.</a:t>
            </a:r>
          </a:p>
          <a:p>
            <a:r>
              <a:rPr lang="en-US" dirty="0">
                <a:latin typeface="Alexandria" charset="0"/>
              </a:rPr>
              <a:t>Treats outliers (negative age → median, salary → capped at 95th percentile).</a:t>
            </a:r>
          </a:p>
          <a:p>
            <a:r>
              <a:rPr lang="en-US" dirty="0">
                <a:latin typeface="Alexandria" charset="0"/>
              </a:rPr>
              <a:t>Visualizes the cleaned dataset with boxplots and </a:t>
            </a:r>
            <a:r>
              <a:rPr lang="en-US" dirty="0" err="1">
                <a:latin typeface="Alexandria" charset="0"/>
              </a:rPr>
              <a:t>pairplots</a:t>
            </a:r>
            <a:r>
              <a:rPr lang="en-US" dirty="0">
                <a:latin typeface="Alexandria" charset="0"/>
              </a:rPr>
              <a:t>.</a:t>
            </a:r>
          </a:p>
          <a:p>
            <a:r>
              <a:rPr lang="en-US" dirty="0">
                <a:latin typeface="Alexandria" charset="0"/>
              </a:rPr>
              <a:t>Normalizes numeric columns with </a:t>
            </a:r>
            <a:r>
              <a:rPr lang="en-US" dirty="0" err="1">
                <a:latin typeface="Alexandria" charset="0"/>
              </a:rPr>
              <a:t>MinMaxScaler</a:t>
            </a:r>
            <a:r>
              <a:rPr lang="en-US" dirty="0">
                <a:latin typeface="Alexandria" charset="0"/>
              </a:rPr>
              <a:t> for ML readiness.</a:t>
            </a:r>
          </a:p>
        </p:txBody>
      </p:sp>
    </p:spTree>
    <p:extLst>
      <p:ext uri="{BB962C8B-B14F-4D97-AF65-F5344CB8AC3E}">
        <p14:creationId xmlns:p14="http://schemas.microsoft.com/office/powerpoint/2010/main" val="1289905800"/>
      </p:ext>
    </p:extLst>
  </p:cSld>
  <p:clrMapOvr>
    <a:masterClrMapping/>
  </p:clrMapOvr>
  <p:transition spd="slow"/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446967"/>
            <a:ext cx="10515600" cy="1114548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Alexandria" charset="0"/>
              </a:rPr>
              <a:t>Recap: Data Preparation I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20836"/>
            <a:ext cx="10515600" cy="5247249"/>
          </a:xfrm>
        </p:spPr>
        <p:txBody>
          <a:bodyPr rtlCol="0">
            <a:normAutofit fontScale="92500" lnSpcReduction="20000"/>
          </a:bodyPr>
          <a:lstStyle/>
          <a:p>
            <a:r>
              <a:rPr lang="en-US" dirty="0">
                <a:latin typeface="Alexandria" charset="0"/>
              </a:rPr>
              <a:t>Data cleaning ensures accuracy, consistency, and reliability of financial datasets.</a:t>
            </a:r>
          </a:p>
          <a:p>
            <a:r>
              <a:rPr lang="en-US" dirty="0">
                <a:latin typeface="Alexandria" charset="0"/>
              </a:rPr>
              <a:t>We covered how to:</a:t>
            </a:r>
          </a:p>
          <a:p>
            <a:r>
              <a:rPr lang="en-US" dirty="0">
                <a:latin typeface="Alexandria" charset="0"/>
              </a:rPr>
              <a:t>Retrieve data from CSV, JSON, SQL databases, APIs, and cloud sources.</a:t>
            </a:r>
          </a:p>
          <a:p>
            <a:r>
              <a:rPr lang="en-US" dirty="0">
                <a:latin typeface="Alexandria" charset="0"/>
              </a:rPr>
              <a:t>Inspect datasets with info(), describe(), duplicated(), </a:t>
            </a:r>
            <a:r>
              <a:rPr lang="en-US" dirty="0" err="1">
                <a:latin typeface="Alexandria" charset="0"/>
              </a:rPr>
              <a:t>isnull</a:t>
            </a:r>
            <a:r>
              <a:rPr lang="en-US" dirty="0">
                <a:latin typeface="Alexandria" charset="0"/>
              </a:rPr>
              <a:t>().sum().</a:t>
            </a:r>
          </a:p>
          <a:p>
            <a:r>
              <a:rPr lang="en-US" dirty="0">
                <a:latin typeface="Alexandria" charset="0"/>
              </a:rPr>
              <a:t>Handle missing values using mean, median, mode, and categorical imputation.</a:t>
            </a:r>
          </a:p>
          <a:p>
            <a:r>
              <a:rPr lang="en-US" dirty="0">
                <a:latin typeface="Alexandria" charset="0"/>
              </a:rPr>
              <a:t>Detect and treat outliers (negative values, z-score, capping).</a:t>
            </a:r>
          </a:p>
          <a:p>
            <a:r>
              <a:rPr lang="en-US" dirty="0">
                <a:latin typeface="Alexandria" charset="0"/>
              </a:rPr>
              <a:t>Remove or merge duplicates.</a:t>
            </a:r>
          </a:p>
          <a:p>
            <a:r>
              <a:rPr lang="en-US" dirty="0">
                <a:latin typeface="Alexandria" charset="0"/>
              </a:rPr>
              <a:t>Apply sorting and indexing for better data quality control.</a:t>
            </a:r>
          </a:p>
          <a:p>
            <a:r>
              <a:rPr lang="en-US" dirty="0">
                <a:latin typeface="Alexandria" charset="0"/>
              </a:rPr>
              <a:t>Normalize features with </a:t>
            </a:r>
            <a:r>
              <a:rPr lang="en-US" dirty="0" err="1">
                <a:latin typeface="Alexandria" charset="0"/>
              </a:rPr>
              <a:t>MinMaxScaler</a:t>
            </a:r>
            <a:r>
              <a:rPr lang="en-US" dirty="0">
                <a:latin typeface="Alexandria" charset="0"/>
              </a:rPr>
              <a:t> for ML readiness.</a:t>
            </a:r>
          </a:p>
          <a:p>
            <a:r>
              <a:rPr lang="en-US" dirty="0">
                <a:latin typeface="Alexandria" charset="0"/>
              </a:rPr>
              <a:t>Cleaned data is the foundation for trustworthy machine learning models in finance.</a:t>
            </a:r>
          </a:p>
        </p:txBody>
      </p:sp>
    </p:spTree>
    <p:extLst>
      <p:ext uri="{BB962C8B-B14F-4D97-AF65-F5344CB8AC3E}">
        <p14:creationId xmlns:p14="http://schemas.microsoft.com/office/powerpoint/2010/main" val="2481945196"/>
      </p:ext>
    </p:extLst>
  </p:cSld>
  <p:clrMapOvr>
    <a:masterClrMapping/>
  </p:clrMapOvr>
  <p:transition spd="slow"/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446967"/>
            <a:ext cx="10515600" cy="1114548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Alexandria" charset="0"/>
              </a:rPr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20836"/>
            <a:ext cx="10515600" cy="5247249"/>
          </a:xfrm>
        </p:spPr>
        <p:txBody>
          <a:bodyPr rtlCol="0">
            <a:normAutofit fontScale="92500"/>
          </a:bodyPr>
          <a:lstStyle/>
          <a:p>
            <a:r>
              <a:rPr lang="en-US" dirty="0">
                <a:latin typeface="Alexandria" charset="0"/>
              </a:rPr>
              <a:t>Han, J., </a:t>
            </a:r>
            <a:r>
              <a:rPr lang="en-US" dirty="0" err="1">
                <a:latin typeface="Alexandria" charset="0"/>
              </a:rPr>
              <a:t>Kamber</a:t>
            </a:r>
            <a:r>
              <a:rPr lang="en-US" dirty="0">
                <a:latin typeface="Alexandria" charset="0"/>
              </a:rPr>
              <a:t>, M., &amp; Pei, J. (2011). Data Mining: Concepts and Techniques. Morgan Kaufmann.</a:t>
            </a:r>
          </a:p>
          <a:p>
            <a:r>
              <a:rPr lang="en-US" dirty="0" err="1">
                <a:latin typeface="Alexandria" charset="0"/>
              </a:rPr>
              <a:t>Géron</a:t>
            </a:r>
            <a:r>
              <a:rPr lang="en-US" dirty="0">
                <a:latin typeface="Alexandria" charset="0"/>
              </a:rPr>
              <a:t>, A. (2019). Hands-On Machine Learning with </a:t>
            </a:r>
            <a:r>
              <a:rPr lang="en-US" dirty="0" err="1">
                <a:latin typeface="Alexandria" charset="0"/>
              </a:rPr>
              <a:t>Scikit</a:t>
            </a:r>
            <a:r>
              <a:rPr lang="en-US" dirty="0">
                <a:latin typeface="Alexandria" charset="0"/>
              </a:rPr>
              <a:t>-Learn, </a:t>
            </a:r>
            <a:r>
              <a:rPr lang="en-US" dirty="0" err="1">
                <a:latin typeface="Alexandria" charset="0"/>
              </a:rPr>
              <a:t>Keras</a:t>
            </a:r>
            <a:r>
              <a:rPr lang="en-US" dirty="0">
                <a:latin typeface="Alexandria" charset="0"/>
              </a:rPr>
              <a:t>, and TensorFlow. O’Reilly Media.</a:t>
            </a:r>
          </a:p>
          <a:p>
            <a:r>
              <a:rPr lang="en-US" dirty="0">
                <a:latin typeface="Alexandria" charset="0"/>
              </a:rPr>
              <a:t>Provost, F., &amp; Fawcett, T. (2013). Data Science for Business. O’Reilly Media.</a:t>
            </a:r>
          </a:p>
          <a:p>
            <a:r>
              <a:rPr lang="en-US" dirty="0">
                <a:latin typeface="Alexandria" charset="0"/>
              </a:rPr>
              <a:t>Kuhn, M., &amp; Johnson, K. (2013). Applied Predictive Modeling. Springer.</a:t>
            </a:r>
          </a:p>
          <a:p>
            <a:r>
              <a:rPr lang="en-US" dirty="0">
                <a:latin typeface="Alexandria" charset="0"/>
              </a:rPr>
              <a:t>McKinney, W. (2017). Python for Data Analysis: Data Wrangling with Pandas, NumPy, and </a:t>
            </a:r>
            <a:r>
              <a:rPr lang="en-US" dirty="0" err="1">
                <a:latin typeface="Alexandria" charset="0"/>
              </a:rPr>
              <a:t>IPython</a:t>
            </a:r>
            <a:r>
              <a:rPr lang="en-US" dirty="0">
                <a:latin typeface="Alexandria" charset="0"/>
              </a:rPr>
              <a:t>. O’Reilly.</a:t>
            </a:r>
          </a:p>
          <a:p>
            <a:r>
              <a:rPr lang="en-US" dirty="0" err="1">
                <a:latin typeface="Alexandria" charset="0"/>
              </a:rPr>
              <a:t>VanderPlas</a:t>
            </a:r>
            <a:r>
              <a:rPr lang="en-US" dirty="0">
                <a:latin typeface="Alexandria" charset="0"/>
              </a:rPr>
              <a:t>, J. (2016). Python Data Science Handbook. O’Reilly.</a:t>
            </a:r>
          </a:p>
          <a:p>
            <a:r>
              <a:rPr lang="en-US" dirty="0">
                <a:latin typeface="Alexandria" charset="0"/>
              </a:rPr>
              <a:t>Articles from IEEE Xplore and Springer on data preprocessing in financial machine learning.</a:t>
            </a:r>
          </a:p>
        </p:txBody>
      </p:sp>
    </p:spTree>
    <p:extLst>
      <p:ext uri="{BB962C8B-B14F-4D97-AF65-F5344CB8AC3E}">
        <p14:creationId xmlns:p14="http://schemas.microsoft.com/office/powerpoint/2010/main" val="1156151394"/>
      </p:ext>
    </p:extLst>
  </p:cSld>
  <p:clrMapOvr>
    <a:masterClrMapping/>
  </p:clrMapOvr>
  <p:transition spd="slow"/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42B7F2E-3881-654C-898B-2AED290852AE}"/>
              </a:ext>
            </a:extLst>
          </p:cNvPr>
          <p:cNvSpPr txBox="1"/>
          <p:nvPr/>
        </p:nvSpPr>
        <p:spPr>
          <a:xfrm>
            <a:off x="6316394" y="2733647"/>
            <a:ext cx="279948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dirty="0"/>
              <a:t>Thank you!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9C49034-44AD-8540-9EED-D18F19E1E0B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4381" y="1069145"/>
            <a:ext cx="5402185" cy="54021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ThemeMidocea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Midocean" id="{287B35FA-9EAD-7F4D-8049-0CFD1E79B479}" vid="{6EFCDA38-2FC0-E74B-B35B-99DDF38C09F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880dc9877293ebf2faca7b9d343d34ce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5dfb1ab78987afd1256aa7b970095f3f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32ef5781-8f8c-4057-974c-55245c1549f7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E52707A2-3A36-4813-8161-67D8DC4C668C}"/>
</file>

<file path=customXml/itemProps2.xml><?xml version="1.0" encoding="utf-8"?>
<ds:datastoreItem xmlns:ds="http://schemas.openxmlformats.org/officeDocument/2006/customXml" ds:itemID="{48BFCB2D-C3FF-4ECF-B723-56B1DECD043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A9A7FA7-7B12-479B-A341-9E4307F990AC}"/>
</file>

<file path=docProps/app.xml><?xml version="1.0" encoding="utf-8"?>
<Properties xmlns="http://schemas.openxmlformats.org/officeDocument/2006/extended-properties" xmlns:vt="http://schemas.openxmlformats.org/officeDocument/2006/docPropsVTypes">
  <Template>ThemeMidocean</Template>
  <TotalTime>2780</TotalTime>
  <Words>3440</Words>
  <Application>Microsoft Macintosh PowerPoint</Application>
  <PresentationFormat>Widescreen</PresentationFormat>
  <Paragraphs>402</Paragraphs>
  <Slides>43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51" baseType="lpstr">
      <vt:lpstr>Alexandria</vt:lpstr>
      <vt:lpstr>Arial</vt:lpstr>
      <vt:lpstr>Calibri</vt:lpstr>
      <vt:lpstr>Calibri Light</vt:lpstr>
      <vt:lpstr>Söhne</vt:lpstr>
      <vt:lpstr>Times New Roman</vt:lpstr>
      <vt:lpstr>Wingdings</vt:lpstr>
      <vt:lpstr>ThemeMidocean</vt:lpstr>
      <vt:lpstr>PowerPoint Presentation</vt:lpstr>
      <vt:lpstr>Learning Goals</vt:lpstr>
      <vt:lpstr>Why Data Preparation Matters</vt:lpstr>
      <vt:lpstr>Why Data Preparation Matters</vt:lpstr>
      <vt:lpstr>Data Science Life Cycle Context </vt:lpstr>
      <vt:lpstr>Data Cleaning: Key Steps</vt:lpstr>
      <vt:lpstr>Definition of Data Cleaning</vt:lpstr>
      <vt:lpstr>Why Cleaning is Important</vt:lpstr>
      <vt:lpstr>Common Errors in Financial Data</vt:lpstr>
      <vt:lpstr>Real Finance Example</vt:lpstr>
      <vt:lpstr>Consequences of Poor Cleaning</vt:lpstr>
      <vt:lpstr>Retrieving &amp; Inspecting Data</vt:lpstr>
      <vt:lpstr>Python setup</vt:lpstr>
      <vt:lpstr>Demo Lab1: Reading CSV in Python</vt:lpstr>
      <vt:lpstr>Demo Lab2: Reading CSV in Python</vt:lpstr>
      <vt:lpstr>PowerPoint Presentation</vt:lpstr>
      <vt:lpstr>Reading &amp; understanding our dataset : (Inspecting the Dataset)</vt:lpstr>
      <vt:lpstr>Reading &amp; understanding our dataset : (Checking for Duplicates and Unique Index)</vt:lpstr>
      <vt:lpstr>Demo Lab: Checking Missing Values</vt:lpstr>
      <vt:lpstr>Sorting and Inspecting Extreme Values</vt:lpstr>
      <vt:lpstr>Demo Lab: Handling Missing Values</vt:lpstr>
      <vt:lpstr>Demo Lab: Handling Missing Values</vt:lpstr>
      <vt:lpstr>Demo Lab: Handling Wrong / Outlier Values</vt:lpstr>
      <vt:lpstr>Demo Lab: Handling Outlier (Visualizing Outliers)</vt:lpstr>
      <vt:lpstr>Demo Lab: Handling Outlier (Visualizing Outliers)</vt:lpstr>
      <vt:lpstr>Normalizing Data</vt:lpstr>
      <vt:lpstr>Lab Activity: Data preparation 1</vt:lpstr>
      <vt:lpstr>Lab Activity: Data preparation 1</vt:lpstr>
      <vt:lpstr>Lab Activity: Data preparation 1</vt:lpstr>
      <vt:lpstr>Lab Activity: Data preparation 1</vt:lpstr>
      <vt:lpstr>Lab Activity: Data preparation 1</vt:lpstr>
      <vt:lpstr>Lab Activity: Data preparation 1</vt:lpstr>
      <vt:lpstr>Lab Activity: Data preparation 1</vt:lpstr>
      <vt:lpstr>Lab Activity: Data preparation 1</vt:lpstr>
      <vt:lpstr>Lab Activity: Data preparation 1</vt:lpstr>
      <vt:lpstr>Lab Activity: Data preparation 1</vt:lpstr>
      <vt:lpstr>Example of Demo Output</vt:lpstr>
      <vt:lpstr>Example of Demo Output</vt:lpstr>
      <vt:lpstr>Example of Demo Output</vt:lpstr>
      <vt:lpstr>What this demo does?</vt:lpstr>
      <vt:lpstr>Recap: Data Preparation I</vt:lpstr>
      <vt:lpstr>References</vt:lpstr>
      <vt:lpstr>PowerPoint Presentation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Mohamed Sleem</dc:creator>
  <cp:lastModifiedBy>Author</cp:lastModifiedBy>
  <cp:revision>114</cp:revision>
  <cp:lastPrinted>2025-10-03T12:02:54Z</cp:lastPrinted>
  <dcterms:created xsi:type="dcterms:W3CDTF">2023-09-20T05:57:41Z</dcterms:created>
  <dcterms:modified xsi:type="dcterms:W3CDTF">2025-10-03T12:02:57Z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