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theme/theme2.xml" ContentType="application/vnd.openxmlformats-officedocument.theme+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89" r:id="rId5"/>
    <p:sldMasterId id="2147483707" r:id="rId6"/>
  </p:sldMasterIdLst>
  <p:notesMasterIdLst>
    <p:notesMasterId r:id="rId48"/>
  </p:notesMasterIdLst>
  <p:sldIdLst>
    <p:sldId id="480" r:id="rId7"/>
    <p:sldId id="853" r:id="rId8"/>
    <p:sldId id="517" r:id="rId9"/>
    <p:sldId id="858" r:id="rId10"/>
    <p:sldId id="857" r:id="rId11"/>
    <p:sldId id="859" r:id="rId12"/>
    <p:sldId id="518" r:id="rId13"/>
    <p:sldId id="521" r:id="rId14"/>
    <p:sldId id="522" r:id="rId15"/>
    <p:sldId id="861" r:id="rId16"/>
    <p:sldId id="860" r:id="rId17"/>
    <p:sldId id="524" r:id="rId18"/>
    <p:sldId id="523" r:id="rId19"/>
    <p:sldId id="862" r:id="rId20"/>
    <p:sldId id="863" r:id="rId21"/>
    <p:sldId id="864" r:id="rId22"/>
    <p:sldId id="866" r:id="rId23"/>
    <p:sldId id="534" r:id="rId24"/>
    <p:sldId id="538" r:id="rId25"/>
    <p:sldId id="539" r:id="rId26"/>
    <p:sldId id="867" r:id="rId27"/>
    <p:sldId id="541" r:id="rId28"/>
    <p:sldId id="542" r:id="rId29"/>
    <p:sldId id="562" r:id="rId30"/>
    <p:sldId id="543" r:id="rId31"/>
    <p:sldId id="868" r:id="rId32"/>
    <p:sldId id="870" r:id="rId33"/>
    <p:sldId id="869" r:id="rId34"/>
    <p:sldId id="871" r:id="rId35"/>
    <p:sldId id="544" r:id="rId36"/>
    <p:sldId id="566" r:id="rId37"/>
    <p:sldId id="545" r:id="rId38"/>
    <p:sldId id="563" r:id="rId39"/>
    <p:sldId id="567" r:id="rId40"/>
    <p:sldId id="568" r:id="rId41"/>
    <p:sldId id="548" r:id="rId42"/>
    <p:sldId id="564" r:id="rId43"/>
    <p:sldId id="549" r:id="rId44"/>
    <p:sldId id="550" r:id="rId45"/>
    <p:sldId id="560" r:id="rId46"/>
    <p:sldId id="55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853"/>
            <p14:sldId id="517"/>
            <p14:sldId id="858"/>
            <p14:sldId id="857"/>
            <p14:sldId id="859"/>
            <p14:sldId id="518"/>
            <p14:sldId id="521"/>
            <p14:sldId id="522"/>
            <p14:sldId id="861"/>
            <p14:sldId id="860"/>
            <p14:sldId id="524"/>
            <p14:sldId id="523"/>
            <p14:sldId id="862"/>
            <p14:sldId id="863"/>
            <p14:sldId id="864"/>
            <p14:sldId id="866"/>
            <p14:sldId id="534"/>
            <p14:sldId id="538"/>
            <p14:sldId id="539"/>
            <p14:sldId id="867"/>
            <p14:sldId id="541"/>
            <p14:sldId id="542"/>
            <p14:sldId id="562"/>
            <p14:sldId id="543"/>
            <p14:sldId id="868"/>
            <p14:sldId id="870"/>
            <p14:sldId id="869"/>
            <p14:sldId id="871"/>
            <p14:sldId id="544"/>
            <p14:sldId id="566"/>
            <p14:sldId id="545"/>
            <p14:sldId id="563"/>
            <p14:sldId id="567"/>
            <p14:sldId id="568"/>
            <p14:sldId id="548"/>
            <p14:sldId id="564"/>
            <p14:sldId id="549"/>
            <p14:sldId id="550"/>
            <p14:sldId id="560"/>
            <p14:sldId id="55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E1AA830-7AD5-AE79-7D82-921823537C85}" v="2" dt="2025-02-25T07:17:52.894"/>
    <p1510:client id="{343AAD6A-73D6-36B7-ECE4-CEFE90867F44}" v="2" dt="2025-02-23T11:37:34.36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331" autoAdjust="0"/>
    <p:restoredTop sz="92340" autoAdjust="0"/>
  </p:normalViewPr>
  <p:slideViewPr>
    <p:cSldViewPr snapToGrid="0">
      <p:cViewPr varScale="1">
        <p:scale>
          <a:sx n="60" d="100"/>
          <a:sy n="60" d="100"/>
        </p:scale>
        <p:origin x="378"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viewProps" Target="viewProp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microsoft.com/office/2016/11/relationships/changesInfo" Target="changesInfos/changesInfo1.xml"/><Relationship Id="rId5" Type="http://schemas.openxmlformats.org/officeDocument/2006/relationships/slideMaster" Target="slideMasters/slideMaster2.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notesMaster" Target="notesMasters/notesMaster1.xml"/><Relationship Id="rId8" Type="http://schemas.openxmlformats.org/officeDocument/2006/relationships/slide" Target="slides/slide2.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54"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clId="Web-{C35CB73D-E361-C615-0A17-C99CDF3E1534}"/>
    <pc:docChg chg="modSld">
      <pc:chgData name="" userId="" providerId="" clId="Web-{C35CB73D-E361-C615-0A17-C99CDF3E1534}" dt="2025-02-21T07:59:54.361" v="0" actId="20577"/>
      <pc:docMkLst>
        <pc:docMk/>
      </pc:docMkLst>
      <pc:sldChg chg="modSp">
        <pc:chgData name="" userId="" providerId="" clId="Web-{C35CB73D-E361-C615-0A17-C99CDF3E1534}" dt="2025-02-21T07:59:54.361" v="0" actId="20577"/>
        <pc:sldMkLst>
          <pc:docMk/>
          <pc:sldMk cId="0" sldId="480"/>
        </pc:sldMkLst>
        <pc:spChg chg="mod">
          <ac:chgData name="" userId="" providerId="" clId="Web-{C35CB73D-E361-C615-0A17-C99CDF3E1534}" dt="2025-02-21T07:59:54.361" v="0" actId="20577"/>
          <ac:spMkLst>
            <pc:docMk/>
            <pc:sldMk cId="0" sldId="480"/>
            <ac:spMk id="34" creationId="{00000000-0000-0000-0000-000000000000}"/>
          </ac:spMkLst>
        </pc:spChg>
      </pc:sldChg>
    </pc:docChg>
  </pc:docChgLst>
  <pc:docChgLst>
    <pc:chgData name="MerhanMohsen" userId="S::merhan.mohsen@midocean.edu.km::915209ea-22f9-4a6e-8eff-031f2de1bb6f" providerId="AD" clId="Web-{C35CB73D-E361-C615-0A17-C99CDF3E1534}"/>
    <pc:docChg chg="modSld">
      <pc:chgData name="MerhanMohsen" userId="S::merhan.mohsen@midocean.edu.km::915209ea-22f9-4a6e-8eff-031f2de1bb6f" providerId="AD" clId="Web-{C35CB73D-E361-C615-0A17-C99CDF3E1534}" dt="2025-02-21T08:01:20.175" v="12" actId="20577"/>
      <pc:docMkLst>
        <pc:docMk/>
      </pc:docMkLst>
      <pc:sldChg chg="modSp">
        <pc:chgData name="MerhanMohsen" userId="S::merhan.mohsen@midocean.edu.km::915209ea-22f9-4a6e-8eff-031f2de1bb6f" providerId="AD" clId="Web-{C35CB73D-E361-C615-0A17-C99CDF3E1534}" dt="2025-02-21T07:59:58.251" v="0" actId="20577"/>
        <pc:sldMkLst>
          <pc:docMk/>
          <pc:sldMk cId="0" sldId="480"/>
        </pc:sldMkLst>
        <pc:spChg chg="mod">
          <ac:chgData name="MerhanMohsen" userId="S::merhan.mohsen@midocean.edu.km::915209ea-22f9-4a6e-8eff-031f2de1bb6f" providerId="AD" clId="Web-{C35CB73D-E361-C615-0A17-C99CDF3E1534}" dt="2025-02-21T07:59:58.251" v="0" actId="20577"/>
          <ac:spMkLst>
            <pc:docMk/>
            <pc:sldMk cId="0" sldId="480"/>
            <ac:spMk id="34" creationId="{00000000-0000-0000-0000-000000000000}"/>
          </ac:spMkLst>
        </pc:spChg>
      </pc:sldChg>
      <pc:sldChg chg="modSp">
        <pc:chgData name="MerhanMohsen" userId="S::merhan.mohsen@midocean.edu.km::915209ea-22f9-4a6e-8eff-031f2de1bb6f" providerId="AD" clId="Web-{C35CB73D-E361-C615-0A17-C99CDF3E1534}" dt="2025-02-21T08:01:20.175" v="12" actId="20577"/>
        <pc:sldMkLst>
          <pc:docMk/>
          <pc:sldMk cId="518045332" sldId="868"/>
        </pc:sldMkLst>
        <pc:spChg chg="mod">
          <ac:chgData name="MerhanMohsen" userId="S::merhan.mohsen@midocean.edu.km::915209ea-22f9-4a6e-8eff-031f2de1bb6f" providerId="AD" clId="Web-{C35CB73D-E361-C615-0A17-C99CDF3E1534}" dt="2025-02-21T08:01:20.175" v="12" actId="20577"/>
          <ac:spMkLst>
            <pc:docMk/>
            <pc:sldMk cId="518045332" sldId="868"/>
            <ac:spMk id="48" creationId="{B496189D-2282-57C0-6857-A8D743BA64ED}"/>
          </ac:spMkLst>
        </pc:spChg>
      </pc:sldChg>
    </pc:docChg>
  </pc:docChgLst>
  <pc:docChgLst>
    <pc:chgData name="Shimaa Mansour" userId="S::shimaamansour@midocean.edu.km::f03e7fc3-32df-4d22-8152-7a522396b3e9" providerId="AD" clId="Web-{343AAD6A-73D6-36B7-ECE4-CEFE90867F44}"/>
    <pc:docChg chg="modSld">
      <pc:chgData name="Shimaa Mansour" userId="S::shimaamansour@midocean.edu.km::f03e7fc3-32df-4d22-8152-7a522396b3e9" providerId="AD" clId="Web-{343AAD6A-73D6-36B7-ECE4-CEFE90867F44}" dt="2025-02-23T11:37:34.365" v="1"/>
      <pc:docMkLst>
        <pc:docMk/>
      </pc:docMkLst>
      <pc:sldChg chg="addSp delSp">
        <pc:chgData name="Shimaa Mansour" userId="S::shimaamansour@midocean.edu.km::f03e7fc3-32df-4d22-8152-7a522396b3e9" providerId="AD" clId="Web-{343AAD6A-73D6-36B7-ECE4-CEFE90867F44}" dt="2025-02-23T11:37:34.365" v="1"/>
        <pc:sldMkLst>
          <pc:docMk/>
          <pc:sldMk cId="0" sldId="303"/>
        </pc:sldMkLst>
        <pc:picChg chg="add del">
          <ac:chgData name="Shimaa Mansour" userId="S::shimaamansour@midocean.edu.km::f03e7fc3-32df-4d22-8152-7a522396b3e9" providerId="AD" clId="Web-{343AAD6A-73D6-36B7-ECE4-CEFE90867F44}" dt="2025-02-23T11:37:34.365" v="1"/>
          <ac:picMkLst>
            <pc:docMk/>
            <pc:sldMk cId="0" sldId="303"/>
            <ac:picMk id="22" creationId="{00000000-0000-0000-0000-000000000000}"/>
          </ac:picMkLst>
        </pc:picChg>
      </pc:sldChg>
    </pc:docChg>
  </pc:docChgLst>
  <pc:docChgLst>
    <pc:chgData name="Shimaa Mansour" userId="S::shimaamansour@midocean.edu.km::f03e7fc3-32df-4d22-8152-7a522396b3e9" providerId="AD" clId="Web-{0E1AA830-7AD5-AE79-7D82-921823537C85}"/>
    <pc:docChg chg="delSld modSld modSection">
      <pc:chgData name="Shimaa Mansour" userId="S::shimaamansour@midocean.edu.km::f03e7fc3-32df-4d22-8152-7a522396b3e9" providerId="AD" clId="Web-{0E1AA830-7AD5-AE79-7D82-921823537C85}" dt="2025-02-25T07:17:52.894" v="1"/>
      <pc:docMkLst>
        <pc:docMk/>
      </pc:docMkLst>
      <pc:sldChg chg="del">
        <pc:chgData name="Shimaa Mansour" userId="S::shimaamansour@midocean.edu.km::f03e7fc3-32df-4d22-8152-7a522396b3e9" providerId="AD" clId="Web-{0E1AA830-7AD5-AE79-7D82-921823537C85}" dt="2025-02-25T07:17:44.862" v="0"/>
        <pc:sldMkLst>
          <pc:docMk/>
          <pc:sldMk cId="0" sldId="303"/>
        </pc:sldMkLst>
      </pc:sldChg>
      <pc:sldChg chg="delSp">
        <pc:chgData name="Shimaa Mansour" userId="S::shimaamansour@midocean.edu.km::f03e7fc3-32df-4d22-8152-7a522396b3e9" providerId="AD" clId="Web-{0E1AA830-7AD5-AE79-7D82-921823537C85}" dt="2025-02-25T07:17:52.894" v="1"/>
        <pc:sldMkLst>
          <pc:docMk/>
          <pc:sldMk cId="4248818909" sldId="559"/>
        </pc:sldMkLst>
        <pc:picChg chg="del">
          <ac:chgData name="Shimaa Mansour" userId="S::shimaamansour@midocean.edu.km::f03e7fc3-32df-4d22-8152-7a522396b3e9" providerId="AD" clId="Web-{0E1AA830-7AD5-AE79-7D82-921823537C85}" dt="2025-02-25T07:17:52.894" v="1"/>
          <ac:picMkLst>
            <pc:docMk/>
            <pc:sldMk cId="4248818909" sldId="559"/>
            <ac:picMk id="23" creationId="{00000000-0000-0000-0000-000000000000}"/>
          </ac:picMkLst>
        </pc:picChg>
      </pc:sldChg>
    </pc:docChg>
  </pc:docChgLst>
  <pc:docChgLst>
    <pc:chgData name="MerhanMohsen" userId="S::merhan.mohsen@midocean.edu.km::915209ea-22f9-4a6e-8eff-031f2de1bb6f" providerId="AD" clId="Web-{F47EFA92-0C61-D8D9-95F4-FCB4C315E7A5}"/>
    <pc:docChg chg="modSld">
      <pc:chgData name="MerhanMohsen" userId="S::merhan.mohsen@midocean.edu.km::915209ea-22f9-4a6e-8eff-031f2de1bb6f" providerId="AD" clId="Web-{F47EFA92-0C61-D8D9-95F4-FCB4C315E7A5}" dt="2025-02-21T08:01:52.382" v="2" actId="20577"/>
      <pc:docMkLst>
        <pc:docMk/>
      </pc:docMkLst>
      <pc:sldChg chg="modSp">
        <pc:chgData name="MerhanMohsen" userId="S::merhan.mohsen@midocean.edu.km::915209ea-22f9-4a6e-8eff-031f2de1bb6f" providerId="AD" clId="Web-{F47EFA92-0C61-D8D9-95F4-FCB4C315E7A5}" dt="2025-02-21T08:01:52.382" v="2" actId="20577"/>
        <pc:sldMkLst>
          <pc:docMk/>
          <pc:sldMk cId="518045332" sldId="868"/>
        </pc:sldMkLst>
        <pc:spChg chg="mod">
          <ac:chgData name="MerhanMohsen" userId="S::merhan.mohsen@midocean.edu.km::915209ea-22f9-4a6e-8eff-031f2de1bb6f" providerId="AD" clId="Web-{F47EFA92-0C61-D8D9-95F4-FCB4C315E7A5}" dt="2025-02-21T08:01:52.382" v="2" actId="20577"/>
          <ac:spMkLst>
            <pc:docMk/>
            <pc:sldMk cId="518045332" sldId="868"/>
            <ac:spMk id="48" creationId="{B496189D-2282-57C0-6857-A8D743BA64E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2/24/2025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32016813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2/24/2025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5881671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2/24/2025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539424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2/24/2025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92453542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2/24/2025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0357741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2/24/2025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27551889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2/24/2025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08906683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2/24/2025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75805670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2/24/2025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909063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2/24/2025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09397586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2/24/2025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6598163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35589311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39828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79038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127272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6668476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42258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A0BF8-6686-4F02-AB36-9614142B369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3B406FE-1165-421C-8D35-96F0CFEA6D5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A7B22AA-13F6-430C-B5C3-3ED6A1325F28}"/>
              </a:ext>
            </a:extLst>
          </p:cNvPr>
          <p:cNvSpPr>
            <a:spLocks noGrp="1"/>
          </p:cNvSpPr>
          <p:nvPr>
            <p:ph type="dt" sz="half" idx="10"/>
          </p:nvPr>
        </p:nvSpPr>
        <p:spPr/>
        <p:txBody>
          <a:bodyPr/>
          <a:lstStyle/>
          <a:p>
            <a:fld id="{1661375A-C223-44C8-917C-F7C3A1BCD50F}" type="datetimeFigureOut">
              <a:rPr lang="en-GB" smtClean="0"/>
              <a:t>24/02/2025</a:t>
            </a:fld>
            <a:endParaRPr lang="en-GB"/>
          </a:p>
        </p:txBody>
      </p:sp>
      <p:sp>
        <p:nvSpPr>
          <p:cNvPr id="5" name="Footer Placeholder 4">
            <a:extLst>
              <a:ext uri="{FF2B5EF4-FFF2-40B4-BE49-F238E27FC236}">
                <a16:creationId xmlns:a16="http://schemas.microsoft.com/office/drawing/2014/main" id="{12FB799C-1B8A-42C0-AD53-6DBEF2EC7E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8C035E-958A-44D5-9920-E77375E90336}"/>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206843609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28C7A-67F3-4CAD-9852-569FF656AD4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D1E717F-25DD-4AF6-8E4C-C3F0B725876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B9BF79-C6C8-4A28-B317-36AB52011BBD}"/>
              </a:ext>
            </a:extLst>
          </p:cNvPr>
          <p:cNvSpPr>
            <a:spLocks noGrp="1"/>
          </p:cNvSpPr>
          <p:nvPr>
            <p:ph type="dt" sz="half" idx="10"/>
          </p:nvPr>
        </p:nvSpPr>
        <p:spPr/>
        <p:txBody>
          <a:bodyPr/>
          <a:lstStyle/>
          <a:p>
            <a:fld id="{1661375A-C223-44C8-917C-F7C3A1BCD50F}" type="datetimeFigureOut">
              <a:rPr lang="en-GB" smtClean="0"/>
              <a:t>24/02/2025</a:t>
            </a:fld>
            <a:endParaRPr lang="en-GB"/>
          </a:p>
        </p:txBody>
      </p:sp>
      <p:sp>
        <p:nvSpPr>
          <p:cNvPr id="5" name="Footer Placeholder 4">
            <a:extLst>
              <a:ext uri="{FF2B5EF4-FFF2-40B4-BE49-F238E27FC236}">
                <a16:creationId xmlns:a16="http://schemas.microsoft.com/office/drawing/2014/main" id="{A052C1D1-F1BF-42DD-A7C6-2ED272DF8AF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5916BF-016F-4056-985B-466516E68445}"/>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18013782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9FAECB-6827-4D91-8EB5-800DD8EA28F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3CEBD6D-8344-4937-9A0D-E2DBE531B3F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40598055-7F4B-4E57-92A1-C43CE07ED7D1}"/>
              </a:ext>
            </a:extLst>
          </p:cNvPr>
          <p:cNvSpPr>
            <a:spLocks noGrp="1"/>
          </p:cNvSpPr>
          <p:nvPr>
            <p:ph type="dt" sz="half" idx="10"/>
          </p:nvPr>
        </p:nvSpPr>
        <p:spPr/>
        <p:txBody>
          <a:bodyPr/>
          <a:lstStyle/>
          <a:p>
            <a:fld id="{1661375A-C223-44C8-917C-F7C3A1BCD50F}" type="datetimeFigureOut">
              <a:rPr lang="en-GB" smtClean="0"/>
              <a:t>24/02/2025</a:t>
            </a:fld>
            <a:endParaRPr lang="en-GB"/>
          </a:p>
        </p:txBody>
      </p:sp>
      <p:sp>
        <p:nvSpPr>
          <p:cNvPr id="5" name="Footer Placeholder 4">
            <a:extLst>
              <a:ext uri="{FF2B5EF4-FFF2-40B4-BE49-F238E27FC236}">
                <a16:creationId xmlns:a16="http://schemas.microsoft.com/office/drawing/2014/main" id="{0BC8293C-337A-46B9-801C-405BA28F919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FE3A87-6EF6-4E32-958D-D3BDE968EC61}"/>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25540934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C1E4F-8411-4152-A040-45E4E38D46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C93C882-D441-40BC-AAB7-FB3EF79F6F5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80FF742-A50B-4EB6-86AE-E67F120A5B6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ACB9172-F4DE-4657-A074-EF8778EE7E7D}"/>
              </a:ext>
            </a:extLst>
          </p:cNvPr>
          <p:cNvSpPr>
            <a:spLocks noGrp="1"/>
          </p:cNvSpPr>
          <p:nvPr>
            <p:ph type="dt" sz="half" idx="10"/>
          </p:nvPr>
        </p:nvSpPr>
        <p:spPr/>
        <p:txBody>
          <a:bodyPr/>
          <a:lstStyle/>
          <a:p>
            <a:fld id="{1661375A-C223-44C8-917C-F7C3A1BCD50F}" type="datetimeFigureOut">
              <a:rPr lang="en-GB" smtClean="0"/>
              <a:t>24/02/2025</a:t>
            </a:fld>
            <a:endParaRPr lang="en-GB"/>
          </a:p>
        </p:txBody>
      </p:sp>
      <p:sp>
        <p:nvSpPr>
          <p:cNvPr id="6" name="Footer Placeholder 5">
            <a:extLst>
              <a:ext uri="{FF2B5EF4-FFF2-40B4-BE49-F238E27FC236}">
                <a16:creationId xmlns:a16="http://schemas.microsoft.com/office/drawing/2014/main" id="{77507DBE-C8F7-423C-9124-EE7B3D22E36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881AC0B-71D5-43A5-AD86-9668B4D92263}"/>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175637311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204D3-549C-4770-B620-7E3D4678A946}"/>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306D22-9474-474E-A4DD-36D304E576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D9ED9F3-E75B-4CB6-9C20-44656AF0159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2AB8604-4E78-4EF6-AF81-B832751C75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4C7266C-4F95-4B63-B8A4-5D430A6FCB5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DA605C0-AC58-49C3-BFDA-E7ADCFC7B8CA}"/>
              </a:ext>
            </a:extLst>
          </p:cNvPr>
          <p:cNvSpPr>
            <a:spLocks noGrp="1"/>
          </p:cNvSpPr>
          <p:nvPr>
            <p:ph type="dt" sz="half" idx="10"/>
          </p:nvPr>
        </p:nvSpPr>
        <p:spPr/>
        <p:txBody>
          <a:bodyPr/>
          <a:lstStyle/>
          <a:p>
            <a:fld id="{1661375A-C223-44C8-917C-F7C3A1BCD50F}" type="datetimeFigureOut">
              <a:rPr lang="en-GB" smtClean="0"/>
              <a:t>24/02/2025</a:t>
            </a:fld>
            <a:endParaRPr lang="en-GB"/>
          </a:p>
        </p:txBody>
      </p:sp>
      <p:sp>
        <p:nvSpPr>
          <p:cNvPr id="8" name="Footer Placeholder 7">
            <a:extLst>
              <a:ext uri="{FF2B5EF4-FFF2-40B4-BE49-F238E27FC236}">
                <a16:creationId xmlns:a16="http://schemas.microsoft.com/office/drawing/2014/main" id="{A8CDB99B-8E2F-47DA-B6C3-50842D8C3DD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00ACA83-753D-4AEE-B568-755DCF5ED7F7}"/>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129038573"/>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738EDC-8D44-427B-90E0-FBD0FBAC969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A8AE544B-A36F-473A-86AF-50F02429182D}"/>
              </a:ext>
            </a:extLst>
          </p:cNvPr>
          <p:cNvSpPr>
            <a:spLocks noGrp="1"/>
          </p:cNvSpPr>
          <p:nvPr>
            <p:ph type="dt" sz="half" idx="10"/>
          </p:nvPr>
        </p:nvSpPr>
        <p:spPr/>
        <p:txBody>
          <a:bodyPr/>
          <a:lstStyle/>
          <a:p>
            <a:fld id="{1661375A-C223-44C8-917C-F7C3A1BCD50F}" type="datetimeFigureOut">
              <a:rPr lang="en-GB" smtClean="0"/>
              <a:t>24/02/2025</a:t>
            </a:fld>
            <a:endParaRPr lang="en-GB"/>
          </a:p>
        </p:txBody>
      </p:sp>
      <p:sp>
        <p:nvSpPr>
          <p:cNvPr id="4" name="Footer Placeholder 3">
            <a:extLst>
              <a:ext uri="{FF2B5EF4-FFF2-40B4-BE49-F238E27FC236}">
                <a16:creationId xmlns:a16="http://schemas.microsoft.com/office/drawing/2014/main" id="{3E6F2748-531A-4318-A370-27EDE490E8C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5AD6E57-F20B-43D2-A268-2449E7D4ADF8}"/>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228947847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CEC2F6E-BB8D-4A07-B873-A379FEAE4F53}"/>
              </a:ext>
            </a:extLst>
          </p:cNvPr>
          <p:cNvSpPr>
            <a:spLocks noGrp="1"/>
          </p:cNvSpPr>
          <p:nvPr>
            <p:ph type="dt" sz="half" idx="10"/>
          </p:nvPr>
        </p:nvSpPr>
        <p:spPr/>
        <p:txBody>
          <a:bodyPr/>
          <a:lstStyle/>
          <a:p>
            <a:fld id="{1661375A-C223-44C8-917C-F7C3A1BCD50F}" type="datetimeFigureOut">
              <a:rPr lang="en-GB" smtClean="0"/>
              <a:t>24/02/2025</a:t>
            </a:fld>
            <a:endParaRPr lang="en-GB"/>
          </a:p>
        </p:txBody>
      </p:sp>
      <p:sp>
        <p:nvSpPr>
          <p:cNvPr id="3" name="Footer Placeholder 2">
            <a:extLst>
              <a:ext uri="{FF2B5EF4-FFF2-40B4-BE49-F238E27FC236}">
                <a16:creationId xmlns:a16="http://schemas.microsoft.com/office/drawing/2014/main" id="{29C64672-2E28-45BB-AB1E-9CA10E90883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33CCF35-5028-4E4D-8F6E-2E2DF0FB4299}"/>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244865366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0471D-7A64-4A50-B9A6-0F3A78088AB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16427B1-871E-4C56-AF97-3F78ADBFA9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CF52702-EC0A-4FBA-9939-DCF10E412D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1EDDBB8-93FE-4585-A97D-0E391EE246F7}"/>
              </a:ext>
            </a:extLst>
          </p:cNvPr>
          <p:cNvSpPr>
            <a:spLocks noGrp="1"/>
          </p:cNvSpPr>
          <p:nvPr>
            <p:ph type="dt" sz="half" idx="10"/>
          </p:nvPr>
        </p:nvSpPr>
        <p:spPr/>
        <p:txBody>
          <a:bodyPr/>
          <a:lstStyle/>
          <a:p>
            <a:fld id="{1661375A-C223-44C8-917C-F7C3A1BCD50F}" type="datetimeFigureOut">
              <a:rPr lang="en-GB" smtClean="0"/>
              <a:t>24/02/2025</a:t>
            </a:fld>
            <a:endParaRPr lang="en-GB"/>
          </a:p>
        </p:txBody>
      </p:sp>
      <p:sp>
        <p:nvSpPr>
          <p:cNvPr id="6" name="Footer Placeholder 5">
            <a:extLst>
              <a:ext uri="{FF2B5EF4-FFF2-40B4-BE49-F238E27FC236}">
                <a16:creationId xmlns:a16="http://schemas.microsoft.com/office/drawing/2014/main" id="{2CB77A2A-D97D-4B06-A029-77A3A88DA3E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BF4E011-48A8-486A-BF53-E7C085173F29}"/>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169542907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EA2B76-0D50-4AE7-8E70-B69B2F112A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E700288-1A1C-45A8-B99A-68E661D708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8D19D42-4449-4938-BE9F-F8A026382E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15CB693-3AD5-4FB5-9BD7-DDA6EA895AA0}"/>
              </a:ext>
            </a:extLst>
          </p:cNvPr>
          <p:cNvSpPr>
            <a:spLocks noGrp="1"/>
          </p:cNvSpPr>
          <p:nvPr>
            <p:ph type="dt" sz="half" idx="10"/>
          </p:nvPr>
        </p:nvSpPr>
        <p:spPr/>
        <p:txBody>
          <a:bodyPr/>
          <a:lstStyle/>
          <a:p>
            <a:fld id="{1661375A-C223-44C8-917C-F7C3A1BCD50F}" type="datetimeFigureOut">
              <a:rPr lang="en-GB" smtClean="0"/>
              <a:t>24/02/2025</a:t>
            </a:fld>
            <a:endParaRPr lang="en-GB"/>
          </a:p>
        </p:txBody>
      </p:sp>
      <p:sp>
        <p:nvSpPr>
          <p:cNvPr id="6" name="Footer Placeholder 5">
            <a:extLst>
              <a:ext uri="{FF2B5EF4-FFF2-40B4-BE49-F238E27FC236}">
                <a16:creationId xmlns:a16="http://schemas.microsoft.com/office/drawing/2014/main" id="{BB28CAAB-378F-4646-836D-6723AF22695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8A5F22-2F00-4B7E-95E3-D4E37EE6F9BD}"/>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220466791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BE3A36-A7B5-4AED-90CE-DAABE341C72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26DD818-2AC6-4AD8-ADB0-757AE6DE1FE6}"/>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B561BE-2670-413D-B85D-350DC6A08AAC}"/>
              </a:ext>
            </a:extLst>
          </p:cNvPr>
          <p:cNvSpPr>
            <a:spLocks noGrp="1"/>
          </p:cNvSpPr>
          <p:nvPr>
            <p:ph type="dt" sz="half" idx="10"/>
          </p:nvPr>
        </p:nvSpPr>
        <p:spPr/>
        <p:txBody>
          <a:bodyPr/>
          <a:lstStyle/>
          <a:p>
            <a:fld id="{1661375A-C223-44C8-917C-F7C3A1BCD50F}" type="datetimeFigureOut">
              <a:rPr lang="en-GB" smtClean="0"/>
              <a:t>24/02/2025</a:t>
            </a:fld>
            <a:endParaRPr lang="en-GB"/>
          </a:p>
        </p:txBody>
      </p:sp>
      <p:sp>
        <p:nvSpPr>
          <p:cNvPr id="5" name="Footer Placeholder 4">
            <a:extLst>
              <a:ext uri="{FF2B5EF4-FFF2-40B4-BE49-F238E27FC236}">
                <a16:creationId xmlns:a16="http://schemas.microsoft.com/office/drawing/2014/main" id="{8A7469BC-9B02-4F1D-9332-C52CAA6CD6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8F37A4D-841D-4B35-BD23-CCB82FC1C5BF}"/>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316777395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24028CB-78B2-414A-9948-C32EA4A46C8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52AA2E1-9030-407F-A8FB-98BCFFFDF77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0722082-BED4-46DC-B1C0-9696140EF480}"/>
              </a:ext>
            </a:extLst>
          </p:cNvPr>
          <p:cNvSpPr>
            <a:spLocks noGrp="1"/>
          </p:cNvSpPr>
          <p:nvPr>
            <p:ph type="dt" sz="half" idx="10"/>
          </p:nvPr>
        </p:nvSpPr>
        <p:spPr/>
        <p:txBody>
          <a:bodyPr/>
          <a:lstStyle/>
          <a:p>
            <a:fld id="{1661375A-C223-44C8-917C-F7C3A1BCD50F}" type="datetimeFigureOut">
              <a:rPr lang="en-GB" smtClean="0"/>
              <a:t>24/02/2025</a:t>
            </a:fld>
            <a:endParaRPr lang="en-GB"/>
          </a:p>
        </p:txBody>
      </p:sp>
      <p:sp>
        <p:nvSpPr>
          <p:cNvPr id="5" name="Footer Placeholder 4">
            <a:extLst>
              <a:ext uri="{FF2B5EF4-FFF2-40B4-BE49-F238E27FC236}">
                <a16:creationId xmlns:a16="http://schemas.microsoft.com/office/drawing/2014/main" id="{F9485038-E165-45A4-8C75-C8A3CA8177E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79D7943-C606-446E-B743-3AB1AE587BA9}"/>
              </a:ext>
            </a:extLst>
          </p:cNvPr>
          <p:cNvSpPr>
            <a:spLocks noGrp="1"/>
          </p:cNvSpPr>
          <p:nvPr>
            <p:ph type="sldNum" sz="quarter" idx="12"/>
          </p:nvPr>
        </p:nvSpPr>
        <p:spPr/>
        <p:txBody>
          <a:bodyPr/>
          <a:lstStyle/>
          <a:p>
            <a:fld id="{6983841B-0DB4-4C99-B5E5-79625F01DBF7}" type="slidenum">
              <a:rPr lang="en-GB" smtClean="0"/>
              <a:t>‹#›</a:t>
            </a:fld>
            <a:endParaRPr lang="en-GB"/>
          </a:p>
        </p:txBody>
      </p:sp>
    </p:spTree>
    <p:extLst>
      <p:ext uri="{BB962C8B-B14F-4D97-AF65-F5344CB8AC3E}">
        <p14:creationId xmlns:p14="http://schemas.microsoft.com/office/powerpoint/2010/main" val="25252611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18" Type="http://schemas.openxmlformats.org/officeDocument/2006/relationships/theme" Target="../theme/theme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slideLayout" Target="../slideLayouts/slideLayout31.xml"/><Relationship Id="rId2" Type="http://schemas.openxmlformats.org/officeDocument/2006/relationships/slideLayout" Target="../slideLayouts/slideLayout16.xml"/><Relationship Id="rId16" Type="http://schemas.openxmlformats.org/officeDocument/2006/relationships/slideLayout" Target="../slideLayouts/slideLayout30.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19" Type="http://schemas.openxmlformats.org/officeDocument/2006/relationships/image" Target="../media/image1.png"/><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9.xml"/><Relationship Id="rId3" Type="http://schemas.openxmlformats.org/officeDocument/2006/relationships/slideLayout" Target="../slideLayouts/slideLayout34.xml"/><Relationship Id="rId7" Type="http://schemas.openxmlformats.org/officeDocument/2006/relationships/slideLayout" Target="../slideLayouts/slideLayout38.xml"/><Relationship Id="rId12" Type="http://schemas.openxmlformats.org/officeDocument/2006/relationships/theme" Target="../theme/theme3.xml"/><Relationship Id="rId2" Type="http://schemas.openxmlformats.org/officeDocument/2006/relationships/slideLayout" Target="../slideLayouts/slideLayout33.xml"/><Relationship Id="rId1" Type="http://schemas.openxmlformats.org/officeDocument/2006/relationships/slideLayout" Target="../slideLayouts/slideLayout32.xml"/><Relationship Id="rId6" Type="http://schemas.openxmlformats.org/officeDocument/2006/relationships/slideLayout" Target="../slideLayouts/slideLayout37.xml"/><Relationship Id="rId11" Type="http://schemas.openxmlformats.org/officeDocument/2006/relationships/slideLayout" Target="../slideLayouts/slideLayout42.xml"/><Relationship Id="rId5" Type="http://schemas.openxmlformats.org/officeDocument/2006/relationships/slideLayout" Target="../slideLayouts/slideLayout36.xml"/><Relationship Id="rId10" Type="http://schemas.openxmlformats.org/officeDocument/2006/relationships/slideLayout" Target="../slideLayouts/slideLayout41.xml"/><Relationship Id="rId4" Type="http://schemas.openxmlformats.org/officeDocument/2006/relationships/slideLayout" Target="../slideLayouts/slideLayout35.xml"/><Relationship Id="rId9" Type="http://schemas.openxmlformats.org/officeDocument/2006/relationships/slideLayout" Target="../slideLayouts/slideLayout4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2/24/2025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4"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2/24/2025</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232170166"/>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 id="2147483701" r:id="rId12"/>
    <p:sldLayoutId id="2147483702" r:id="rId13"/>
    <p:sldLayoutId id="2147483703" r:id="rId14"/>
    <p:sldLayoutId id="2147483704" r:id="rId15"/>
    <p:sldLayoutId id="2147483705" r:id="rId16"/>
    <p:sldLayoutId id="214748370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C73493B-E27E-4DC0-A41A-7E254FDDD4F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B619A8B-408B-4DCB-AC39-AC640BF8562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A87CC5-FBB1-4FE5-893F-7BD071C75E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661375A-C223-44C8-917C-F7C3A1BCD50F}" type="datetimeFigureOut">
              <a:rPr lang="en-GB" smtClean="0"/>
              <a:t>24/02/2025</a:t>
            </a:fld>
            <a:endParaRPr lang="en-GB"/>
          </a:p>
        </p:txBody>
      </p:sp>
      <p:sp>
        <p:nvSpPr>
          <p:cNvPr id="5" name="Footer Placeholder 4">
            <a:extLst>
              <a:ext uri="{FF2B5EF4-FFF2-40B4-BE49-F238E27FC236}">
                <a16:creationId xmlns:a16="http://schemas.microsoft.com/office/drawing/2014/main" id="{068E1BCB-E2F2-4D1B-BCFC-521169C8EA8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111173B-B48E-4DCF-8715-58053905491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83841B-0DB4-4C99-B5E5-79625F01DBF7}" type="slidenum">
              <a:rPr lang="en-GB" smtClean="0"/>
              <a:t>‹#›</a:t>
            </a:fld>
            <a:endParaRPr lang="en-GB"/>
          </a:p>
        </p:txBody>
      </p:sp>
    </p:spTree>
    <p:extLst>
      <p:ext uri="{BB962C8B-B14F-4D97-AF65-F5344CB8AC3E}">
        <p14:creationId xmlns:p14="http://schemas.microsoft.com/office/powerpoint/2010/main" val="1440170872"/>
      </p:ext>
    </p:extLst>
  </p:cSld>
  <p:clrMap bg1="lt1" tx1="dk1" bg2="lt2" tx2="dk2" accent1="accent1" accent2="accent2" accent3="accent3" accent4="accent4" accent5="accent5" accent6="accent6" hlink="hlink" folHlink="folHlink"/>
  <p:sldLayoutIdLst>
    <p:sldLayoutId id="2147483708" r:id="rId1"/>
    <p:sldLayoutId id="2147483709" r:id="rId2"/>
    <p:sldLayoutId id="2147483710" r:id="rId3"/>
    <p:sldLayoutId id="2147483711" r:id="rId4"/>
    <p:sldLayoutId id="2147483712" r:id="rId5"/>
    <p:sldLayoutId id="2147483713" r:id="rId6"/>
    <p:sldLayoutId id="2147483714" r:id="rId7"/>
    <p:sldLayoutId id="2147483715" r:id="rId8"/>
    <p:sldLayoutId id="2147483716" r:id="rId9"/>
    <p:sldLayoutId id="2147483717" r:id="rId10"/>
    <p:sldLayoutId id="214748371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30.xml"/><Relationship Id="rId4" Type="http://schemas.openxmlformats.org/officeDocument/2006/relationships/image" Target="../media/image3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5345542" y="254144"/>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41973" y="3812675"/>
            <a:ext cx="4886463" cy="461665"/>
          </a:xfrm>
          <a:prstGeom prst="rect">
            <a:avLst/>
          </a:prstGeom>
          <a:noFill/>
        </p:spPr>
        <p:txBody>
          <a:bodyPr wrap="square" rtlCol="0">
            <a:spAutoFit/>
          </a:bodyPr>
          <a:lstStyle/>
          <a:p>
            <a:r>
              <a:rPr lang="ar-EG" sz="2400" b="1" dirty="0">
                <a:latin typeface="Alexandria" pitchFamily="2" charset="-78"/>
                <a:cs typeface="Alexandria" pitchFamily="2" charset="-78"/>
              </a:rPr>
              <a:t>إعداد د/</a:t>
            </a:r>
            <a:r>
              <a:rPr lang="ar-BH" sz="2400" b="1" dirty="0">
                <a:latin typeface="Alexandria" pitchFamily="2" charset="-78"/>
                <a:cs typeface="Alexandria" pitchFamily="2" charset="-78"/>
              </a:rPr>
              <a:t>ماريهان سيد  </a:t>
            </a:r>
            <a:endParaRPr lang="en-US" sz="2400" b="1" dirty="0">
              <a:latin typeface="Alexandria" pitchFamily="2" charset="-78"/>
              <a:cs typeface="Alexandria" pitchFamily="2" charset="-78"/>
            </a:endParaRPr>
          </a:p>
        </p:txBody>
      </p:sp>
      <p:sp>
        <p:nvSpPr>
          <p:cNvPr id="31" name="TextBox 30"/>
          <p:cNvSpPr txBox="1"/>
          <p:nvPr/>
        </p:nvSpPr>
        <p:spPr>
          <a:xfrm>
            <a:off x="465958" y="1938000"/>
            <a:ext cx="5525701"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مقرر حملات العلاقات العامة </a:t>
            </a:r>
            <a:endParaRPr lang="en-US" sz="2000" b="1" dirty="0">
              <a:latin typeface="Alexandria" pitchFamily="2" charset="-78"/>
              <a:cs typeface="Alexandria" pitchFamily="2" charset="-78"/>
            </a:endParaRPr>
          </a:p>
        </p:txBody>
      </p:sp>
      <p:sp>
        <p:nvSpPr>
          <p:cNvPr id="34" name="Rectangle: Rounded Corners 33"/>
          <p:cNvSpPr/>
          <p:nvPr/>
        </p:nvSpPr>
        <p:spPr>
          <a:xfrm>
            <a:off x="519758" y="574890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en-US" b="1" dirty="0">
                <a:solidFill>
                  <a:schemeClr val="bg1"/>
                </a:solidFill>
                <a:latin typeface="Alexandria" pitchFamily="2" charset="-78"/>
                <a:cs typeface="Alexandria"/>
              </a:rPr>
              <a:t>Lecture </a:t>
            </a:r>
            <a:r>
              <a:rPr lang="ar-EG" b="1" dirty="0">
                <a:solidFill>
                  <a:schemeClr val="bg1"/>
                </a:solidFill>
                <a:latin typeface="Alexandria" pitchFamily="2" charset="-78"/>
                <a:cs typeface="Alexandria"/>
              </a:rPr>
              <a:t>5</a:t>
            </a:r>
            <a:endParaRPr lang="en-US" b="1" dirty="0">
              <a:solidFill>
                <a:schemeClr val="bg1"/>
              </a:solidFill>
              <a:latin typeface="Alexandria" pitchFamily="2" charset="-78"/>
              <a:cs typeface="Alexandria" pitchFamily="2" charset="-78"/>
            </a:endParaRPr>
          </a:p>
        </p:txBody>
      </p:sp>
      <p:sp>
        <p:nvSpPr>
          <p:cNvPr id="46" name="TextBox 45"/>
          <p:cNvSpPr txBox="1"/>
          <p:nvPr/>
        </p:nvSpPr>
        <p:spPr>
          <a:xfrm>
            <a:off x="538246" y="6278072"/>
            <a:ext cx="1125629" cy="369332"/>
          </a:xfrm>
          <a:prstGeom prst="rect">
            <a:avLst/>
          </a:prstGeom>
          <a:noFill/>
        </p:spPr>
        <p:txBody>
          <a:bodyPr wrap="none" rtlCol="0">
            <a:spAutoFit/>
          </a:bodyPr>
          <a:lstStyle/>
          <a:p>
            <a:r>
              <a:rPr lang="en-US" b="1" dirty="0">
                <a:latin typeface="Alexandria" pitchFamily="2" charset="-78"/>
                <a:cs typeface="Alexandria" pitchFamily="2" charset="-78"/>
              </a:rPr>
              <a:t>PRL 622</a:t>
            </a:r>
          </a:p>
        </p:txBody>
      </p:sp>
      <p:sp>
        <p:nvSpPr>
          <p:cNvPr id="14" name="Oval 13"/>
          <p:cNvSpPr/>
          <p:nvPr/>
        </p:nvSpPr>
        <p:spPr>
          <a:xfrm>
            <a:off x="5531495" y="498618"/>
            <a:ext cx="7410450" cy="7089775"/>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280973"/>
    </mc:Choice>
    <mc:Fallback xmlns="">
      <p:transition spd="slow" advTm="528097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6699AC3C-FE44-4341-B799-F20DE8937C2B}"/>
              </a:ext>
            </a:extLst>
          </p:cNvPr>
          <p:cNvSpPr txBox="1"/>
          <p:nvPr/>
        </p:nvSpPr>
        <p:spPr>
          <a:xfrm>
            <a:off x="1202749" y="235148"/>
            <a:ext cx="967370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sng"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rPr>
              <a:t>محتوى المحاضرة  </a:t>
            </a:r>
            <a:endParaRPr kumimoji="0" lang="en-US" sz="2000" b="1" i="0" u="sng"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endParaRPr>
          </a:p>
        </p:txBody>
      </p:sp>
      <p:sp>
        <p:nvSpPr>
          <p:cNvPr id="2" name="Arrow: Pentagon 1">
            <a:extLst>
              <a:ext uri="{FF2B5EF4-FFF2-40B4-BE49-F238E27FC236}">
                <a16:creationId xmlns:a16="http://schemas.microsoft.com/office/drawing/2014/main" id="{E20D09A7-83DA-47D7-8835-65AA6E22E227}"/>
              </a:ext>
            </a:extLst>
          </p:cNvPr>
          <p:cNvSpPr/>
          <p:nvPr/>
        </p:nvSpPr>
        <p:spPr>
          <a:xfrm>
            <a:off x="303635" y="1294538"/>
            <a:ext cx="2139830" cy="829844"/>
          </a:xfrm>
          <a:prstGeom prst="homePlate">
            <a:avLst/>
          </a:prstGeom>
          <a:solidFill>
            <a:srgbClr val="FEE0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4" name="Group 3">
            <a:extLst>
              <a:ext uri="{FF2B5EF4-FFF2-40B4-BE49-F238E27FC236}">
                <a16:creationId xmlns:a16="http://schemas.microsoft.com/office/drawing/2014/main" id="{F75430F2-C29B-490A-A12B-C953EE76E860}"/>
              </a:ext>
            </a:extLst>
          </p:cNvPr>
          <p:cNvGrpSpPr/>
          <p:nvPr/>
        </p:nvGrpSpPr>
        <p:grpSpPr>
          <a:xfrm>
            <a:off x="2075996" y="1269070"/>
            <a:ext cx="9378130" cy="859540"/>
            <a:chOff x="2189480" y="2153920"/>
            <a:chExt cx="7213599" cy="1137920"/>
          </a:xfrm>
          <a:solidFill>
            <a:srgbClr val="FEE0B1"/>
          </a:solidFill>
        </p:grpSpPr>
        <p:sp>
          <p:nvSpPr>
            <p:cNvPr id="3" name="Arrow: Chevron 2">
              <a:extLst>
                <a:ext uri="{FF2B5EF4-FFF2-40B4-BE49-F238E27FC236}">
                  <a16:creationId xmlns:a16="http://schemas.microsoft.com/office/drawing/2014/main" id="{E4902C58-E153-4BF7-950A-D1AAB4AFC98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7" name="Rectangle 6">
              <a:extLst>
                <a:ext uri="{FF2B5EF4-FFF2-40B4-BE49-F238E27FC236}">
                  <a16:creationId xmlns:a16="http://schemas.microsoft.com/office/drawing/2014/main" id="{AAE41742-CF4A-4F94-8B35-9ACD7CFFA56B}"/>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9" name="Arrow: Pentagon 8">
            <a:extLst>
              <a:ext uri="{FF2B5EF4-FFF2-40B4-BE49-F238E27FC236}">
                <a16:creationId xmlns:a16="http://schemas.microsoft.com/office/drawing/2014/main" id="{83FC3BF6-085A-465A-AC29-C6850C13445A}"/>
              </a:ext>
            </a:extLst>
          </p:cNvPr>
          <p:cNvSpPr/>
          <p:nvPr/>
        </p:nvSpPr>
        <p:spPr>
          <a:xfrm>
            <a:off x="960434" y="2321998"/>
            <a:ext cx="1483031" cy="709209"/>
          </a:xfrm>
          <a:prstGeom prst="homePlate">
            <a:avLst/>
          </a:prstGeom>
          <a:solidFill>
            <a:srgbClr val="FFCC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0" name="Group 9">
            <a:extLst>
              <a:ext uri="{FF2B5EF4-FFF2-40B4-BE49-F238E27FC236}">
                <a16:creationId xmlns:a16="http://schemas.microsoft.com/office/drawing/2014/main" id="{C62A3799-0CD7-4C64-8242-AC9EA24CA07C}"/>
              </a:ext>
            </a:extLst>
          </p:cNvPr>
          <p:cNvGrpSpPr/>
          <p:nvPr/>
        </p:nvGrpSpPr>
        <p:grpSpPr>
          <a:xfrm>
            <a:off x="2128829" y="2224551"/>
            <a:ext cx="9378130" cy="859540"/>
            <a:chOff x="2189480" y="2153920"/>
            <a:chExt cx="7213599" cy="1137920"/>
          </a:xfrm>
          <a:solidFill>
            <a:srgbClr val="FFCC00"/>
          </a:solidFill>
        </p:grpSpPr>
        <p:sp>
          <p:nvSpPr>
            <p:cNvPr id="11" name="Arrow: Chevron 10">
              <a:extLst>
                <a:ext uri="{FF2B5EF4-FFF2-40B4-BE49-F238E27FC236}">
                  <a16:creationId xmlns:a16="http://schemas.microsoft.com/office/drawing/2014/main" id="{69D05AF8-0362-40E3-A7E7-10278B88F503}"/>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0053719-8142-4D73-BD76-5FA6F7C9E069}"/>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3" name="Arrow: Pentagon 12">
            <a:extLst>
              <a:ext uri="{FF2B5EF4-FFF2-40B4-BE49-F238E27FC236}">
                <a16:creationId xmlns:a16="http://schemas.microsoft.com/office/drawing/2014/main" id="{8645047F-D9CB-4CC1-BC0F-1C4292F5A94A}"/>
              </a:ext>
            </a:extLst>
          </p:cNvPr>
          <p:cNvSpPr/>
          <p:nvPr/>
        </p:nvSpPr>
        <p:spPr>
          <a:xfrm>
            <a:off x="1041024" y="3270158"/>
            <a:ext cx="1468358" cy="706709"/>
          </a:xfrm>
          <a:prstGeom prst="homePlate">
            <a:avLst/>
          </a:prstGeom>
          <a:solidFill>
            <a:srgbClr val="F5822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4" name="Group 13">
            <a:extLst>
              <a:ext uri="{FF2B5EF4-FFF2-40B4-BE49-F238E27FC236}">
                <a16:creationId xmlns:a16="http://schemas.microsoft.com/office/drawing/2014/main" id="{1F283355-3C29-4FB8-A131-09D9EB725ACF}"/>
              </a:ext>
            </a:extLst>
          </p:cNvPr>
          <p:cNvGrpSpPr/>
          <p:nvPr/>
        </p:nvGrpSpPr>
        <p:grpSpPr>
          <a:xfrm>
            <a:off x="2240161" y="3206395"/>
            <a:ext cx="9286821" cy="859540"/>
            <a:chOff x="2189480" y="2153920"/>
            <a:chExt cx="7213599" cy="1137920"/>
          </a:xfrm>
          <a:solidFill>
            <a:srgbClr val="F58221"/>
          </a:solidFill>
        </p:grpSpPr>
        <p:sp>
          <p:nvSpPr>
            <p:cNvPr id="15" name="Arrow: Chevron 14">
              <a:extLst>
                <a:ext uri="{FF2B5EF4-FFF2-40B4-BE49-F238E27FC236}">
                  <a16:creationId xmlns:a16="http://schemas.microsoft.com/office/drawing/2014/main" id="{7CEDD191-1D4E-49C5-8444-8F22619709F6}"/>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C065D71D-6D12-4F7F-8EFA-813DA9004804}"/>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17" name="Arrow: Pentagon 16">
            <a:extLst>
              <a:ext uri="{FF2B5EF4-FFF2-40B4-BE49-F238E27FC236}">
                <a16:creationId xmlns:a16="http://schemas.microsoft.com/office/drawing/2014/main" id="{BF9B6AB6-6147-424D-8F82-81A2B273645F}"/>
              </a:ext>
            </a:extLst>
          </p:cNvPr>
          <p:cNvSpPr/>
          <p:nvPr/>
        </p:nvSpPr>
        <p:spPr>
          <a:xfrm>
            <a:off x="1292833" y="4214641"/>
            <a:ext cx="1299564" cy="709210"/>
          </a:xfrm>
          <a:prstGeom prst="homePlate">
            <a:avLst/>
          </a:prstGeom>
          <a:solidFill>
            <a:srgbClr val="203E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nvGrpSpPr>
          <p:cNvPr id="18" name="Group 17">
            <a:extLst>
              <a:ext uri="{FF2B5EF4-FFF2-40B4-BE49-F238E27FC236}">
                <a16:creationId xmlns:a16="http://schemas.microsoft.com/office/drawing/2014/main" id="{E733BE8E-BFBE-43EA-A9FD-BD45F197DD84}"/>
              </a:ext>
            </a:extLst>
          </p:cNvPr>
          <p:cNvGrpSpPr/>
          <p:nvPr/>
        </p:nvGrpSpPr>
        <p:grpSpPr>
          <a:xfrm>
            <a:off x="2313530" y="4130879"/>
            <a:ext cx="9213452" cy="859540"/>
            <a:chOff x="2189480" y="2153920"/>
            <a:chExt cx="7213599" cy="1137920"/>
          </a:xfrm>
          <a:solidFill>
            <a:srgbClr val="203E5F"/>
          </a:solidFill>
        </p:grpSpPr>
        <p:sp>
          <p:nvSpPr>
            <p:cNvPr id="19" name="Arrow: Chevron 18">
              <a:extLst>
                <a:ext uri="{FF2B5EF4-FFF2-40B4-BE49-F238E27FC236}">
                  <a16:creationId xmlns:a16="http://schemas.microsoft.com/office/drawing/2014/main" id="{1E05DB33-7027-4243-B2B1-AE959B934587}"/>
                </a:ext>
              </a:extLst>
            </p:cNvPr>
            <p:cNvSpPr/>
            <p:nvPr/>
          </p:nvSpPr>
          <p:spPr>
            <a:xfrm>
              <a:off x="2189480" y="2153920"/>
              <a:ext cx="7172960" cy="1137920"/>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282F39"/>
                </a:solidFill>
                <a:effectLst/>
                <a:uLnTx/>
                <a:uFillTx/>
                <a:latin typeface="Calibri" panose="020F0502020204030204"/>
                <a:ea typeface="+mn-ea"/>
                <a:cs typeface="+mn-cs"/>
              </a:endParaRPr>
            </a:p>
          </p:txBody>
        </p:sp>
        <p:sp>
          <p:nvSpPr>
            <p:cNvPr id="20" name="Rectangle 19">
              <a:extLst>
                <a:ext uri="{FF2B5EF4-FFF2-40B4-BE49-F238E27FC236}">
                  <a16:creationId xmlns:a16="http://schemas.microsoft.com/office/drawing/2014/main" id="{53CAB0D8-22D4-44B8-BBE1-517EC44C45DC}"/>
                </a:ext>
              </a:extLst>
            </p:cNvPr>
            <p:cNvSpPr/>
            <p:nvPr/>
          </p:nvSpPr>
          <p:spPr>
            <a:xfrm>
              <a:off x="7779408" y="2153920"/>
              <a:ext cx="1623671" cy="113792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pSp>
      <p:sp>
        <p:nvSpPr>
          <p:cNvPr id="27" name="TextBox 26">
            <a:extLst>
              <a:ext uri="{FF2B5EF4-FFF2-40B4-BE49-F238E27FC236}">
                <a16:creationId xmlns:a16="http://schemas.microsoft.com/office/drawing/2014/main" id="{72A83EA8-E44D-4CC9-982F-1B8B609D21F2}"/>
              </a:ext>
            </a:extLst>
          </p:cNvPr>
          <p:cNvSpPr txBox="1"/>
          <p:nvPr/>
        </p:nvSpPr>
        <p:spPr>
          <a:xfrm>
            <a:off x="454003" y="1406056"/>
            <a:ext cx="1108637" cy="707886"/>
          </a:xfrm>
          <a:prstGeom prst="rect">
            <a:avLst/>
          </a:prstGeom>
          <a:solidFill>
            <a:srgbClr val="FEE0B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282F39"/>
                </a:solidFill>
                <a:effectLst/>
                <a:uLnTx/>
                <a:uFillTx/>
                <a:latin typeface="Open Sans" panose="020B0606030504020204" pitchFamily="34" charset="0"/>
                <a:ea typeface="+mn-ea"/>
                <a:cs typeface="Arial" panose="020B0604020202020204" pitchFamily="34" charset="0"/>
              </a:rPr>
              <a:t>1</a:t>
            </a:r>
            <a:endParaRPr kumimoji="0" lang="en-GB" sz="4000" b="1" i="0" u="none" strike="noStrike" kern="1200" cap="none" spc="0" normalizeH="0" baseline="0" noProof="0" dirty="0">
              <a:ln>
                <a:noFill/>
              </a:ln>
              <a:solidFill>
                <a:srgbClr val="282F39"/>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8" name="TextBox 27">
            <a:extLst>
              <a:ext uri="{FF2B5EF4-FFF2-40B4-BE49-F238E27FC236}">
                <a16:creationId xmlns:a16="http://schemas.microsoft.com/office/drawing/2014/main" id="{AF674A17-AAE5-4964-89E9-E927EF4D90FD}"/>
              </a:ext>
            </a:extLst>
          </p:cNvPr>
          <p:cNvSpPr txBox="1"/>
          <p:nvPr/>
        </p:nvSpPr>
        <p:spPr>
          <a:xfrm>
            <a:off x="336304" y="2321998"/>
            <a:ext cx="1344033" cy="707886"/>
          </a:xfrm>
          <a:prstGeom prst="rect">
            <a:avLst/>
          </a:prstGeom>
          <a:solidFill>
            <a:srgbClr val="FFCC0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Arial" panose="020B0604020202020204" pitchFamily="34" charset="0"/>
              </a:rPr>
              <a:t>2</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29" name="TextBox 28">
            <a:extLst>
              <a:ext uri="{FF2B5EF4-FFF2-40B4-BE49-F238E27FC236}">
                <a16:creationId xmlns:a16="http://schemas.microsoft.com/office/drawing/2014/main" id="{F09FA8CE-2609-4B18-A96B-C2D56CF5BE9D}"/>
              </a:ext>
            </a:extLst>
          </p:cNvPr>
          <p:cNvSpPr txBox="1"/>
          <p:nvPr/>
        </p:nvSpPr>
        <p:spPr>
          <a:xfrm>
            <a:off x="336304" y="3268981"/>
            <a:ext cx="1344033" cy="707886"/>
          </a:xfrm>
          <a:prstGeom prst="rect">
            <a:avLst/>
          </a:prstGeom>
          <a:solidFill>
            <a:srgbClr val="F5822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3</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0" name="TextBox 29">
            <a:extLst>
              <a:ext uri="{FF2B5EF4-FFF2-40B4-BE49-F238E27FC236}">
                <a16:creationId xmlns:a16="http://schemas.microsoft.com/office/drawing/2014/main" id="{0FB775DB-7BDA-40F8-8943-FE3A0A82B375}"/>
              </a:ext>
            </a:extLst>
          </p:cNvPr>
          <p:cNvSpPr txBox="1"/>
          <p:nvPr/>
        </p:nvSpPr>
        <p:spPr>
          <a:xfrm>
            <a:off x="92059" y="4215965"/>
            <a:ext cx="1832522" cy="707886"/>
          </a:xfrm>
          <a:prstGeom prst="rect">
            <a:avLst/>
          </a:prstGeom>
          <a:solidFill>
            <a:srgbClr val="203E5F"/>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FFFFFF"/>
                </a:solidFill>
                <a:effectLst/>
                <a:uLnTx/>
                <a:uFillTx/>
                <a:latin typeface="Open Sans" panose="020B0606030504020204" pitchFamily="34" charset="0"/>
                <a:ea typeface="+mn-ea"/>
                <a:cs typeface="+mn-cs"/>
              </a:rPr>
              <a:t>4</a:t>
            </a:r>
            <a:endParaRPr kumimoji="0" lang="en-GB" sz="4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Noto Sans" panose="020B0502040504020204" pitchFamily="34"/>
            </a:endParaRPr>
          </a:p>
        </p:txBody>
      </p:sp>
      <p:sp>
        <p:nvSpPr>
          <p:cNvPr id="38" name="TextBox 37">
            <a:extLst>
              <a:ext uri="{FF2B5EF4-FFF2-40B4-BE49-F238E27FC236}">
                <a16:creationId xmlns:a16="http://schemas.microsoft.com/office/drawing/2014/main" id="{D21EF9FC-F363-4D04-8D70-B84B5D145B65}"/>
              </a:ext>
            </a:extLst>
          </p:cNvPr>
          <p:cNvSpPr txBox="1"/>
          <p:nvPr/>
        </p:nvSpPr>
        <p:spPr>
          <a:xfrm>
            <a:off x="2695418" y="2383553"/>
            <a:ext cx="866571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2000" b="1" i="0" u="none" strike="noStrike" kern="1200" cap="none" spc="0" normalizeH="0" baseline="0" noProof="0" dirty="0">
                <a:ln>
                  <a:noFill/>
                </a:ln>
                <a:solidFill>
                  <a:srgbClr val="FFFFFF"/>
                </a:solidFill>
                <a:effectLst/>
                <a:uLnTx/>
                <a:uFillTx/>
                <a:latin typeface="Alexandria" pitchFamily="2" charset="-78"/>
                <a:ea typeface="Noto Sans" panose="020B0502040504020204" pitchFamily="34"/>
                <a:cs typeface="Alexandria" pitchFamily="2" charset="-78"/>
              </a:rPr>
              <a:t>أهداف إطلاق حملات العلاقات العامة عبر شبكات التواصل</a:t>
            </a:r>
          </a:p>
        </p:txBody>
      </p:sp>
      <p:sp>
        <p:nvSpPr>
          <p:cNvPr id="39" name="TextBox 38">
            <a:extLst>
              <a:ext uri="{FF2B5EF4-FFF2-40B4-BE49-F238E27FC236}">
                <a16:creationId xmlns:a16="http://schemas.microsoft.com/office/drawing/2014/main" id="{3A837B94-CD7C-46F8-B906-D4E292308213}"/>
              </a:ext>
            </a:extLst>
          </p:cNvPr>
          <p:cNvSpPr txBox="1"/>
          <p:nvPr/>
        </p:nvSpPr>
        <p:spPr>
          <a:xfrm>
            <a:off x="2529569" y="3217015"/>
            <a:ext cx="8997413"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BH" sz="2000" b="1" dirty="0">
                <a:solidFill>
                  <a:srgbClr val="FFFFFF"/>
                </a:solidFill>
                <a:latin typeface="Alexandria" pitchFamily="2" charset="-78"/>
                <a:ea typeface="Noto Sans" panose="020B0502040504020204" pitchFamily="34"/>
                <a:cs typeface="Alexandria" pitchFamily="2" charset="-78"/>
              </a:rPr>
              <a:t>مواقع التواصل الإجتماعي سماتها وخصائصها </a:t>
            </a:r>
            <a:endParaRPr kumimoji="0" lang="en-GB" sz="2000" b="1" i="0" u="none" strike="noStrike" kern="1200" cap="none" spc="0" normalizeH="0" baseline="0" noProof="0" dirty="0">
              <a:ln>
                <a:noFill/>
              </a:ln>
              <a:solidFill>
                <a:srgbClr val="FFFFFF"/>
              </a:solidFill>
              <a:effectLst/>
              <a:uLnTx/>
              <a:uFillTx/>
              <a:latin typeface="Noto Sans" panose="020B0502040504020204" pitchFamily="34"/>
              <a:ea typeface="Noto Sans" panose="020B0502040504020204" pitchFamily="34"/>
              <a:cs typeface="+mn-cs"/>
            </a:endParaRPr>
          </a:p>
        </p:txBody>
      </p:sp>
      <p:sp>
        <p:nvSpPr>
          <p:cNvPr id="43" name="TextBox 42">
            <a:extLst>
              <a:ext uri="{FF2B5EF4-FFF2-40B4-BE49-F238E27FC236}">
                <a16:creationId xmlns:a16="http://schemas.microsoft.com/office/drawing/2014/main" id="{BB2D7612-B51C-417D-8AB4-D43CA5AFCC99}"/>
              </a:ext>
            </a:extLst>
          </p:cNvPr>
          <p:cNvSpPr txBox="1"/>
          <p:nvPr/>
        </p:nvSpPr>
        <p:spPr>
          <a:xfrm>
            <a:off x="2321665" y="4413300"/>
            <a:ext cx="9213452"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BH" sz="2000" b="1" i="0" u="none" strike="noStrike" kern="1200" cap="none" spc="0" normalizeH="0" baseline="0" noProof="0" dirty="0">
                <a:ln>
                  <a:noFill/>
                </a:ln>
                <a:solidFill>
                  <a:srgbClr val="FFFFFF"/>
                </a:solidFill>
                <a:effectLst/>
                <a:uLnTx/>
                <a:uFillTx/>
                <a:latin typeface="Alexandria" pitchFamily="2" charset="-78"/>
                <a:ea typeface="+mn-ea"/>
                <a:cs typeface="Alexandria" pitchFamily="2" charset="-78"/>
              </a:rPr>
              <a:t>تقييم الحملات الرقمية عبر وسائل التواصل الإجتماعي </a:t>
            </a:r>
            <a:endParaRPr kumimoji="0" lang="en-GB" sz="2000" b="0" i="0" u="none" strike="noStrike" kern="1200" cap="none" spc="0" normalizeH="0" baseline="0" noProof="0" dirty="0">
              <a:ln>
                <a:noFill/>
              </a:ln>
              <a:solidFill>
                <a:srgbClr val="282F39"/>
              </a:solidFill>
              <a:effectLst/>
              <a:uLnTx/>
              <a:uFillTx/>
              <a:latin typeface="Alexandria" pitchFamily="2" charset="-78"/>
              <a:ea typeface="Noto Sans" panose="020B0502040504020204" pitchFamily="34"/>
              <a:cs typeface="Alexandria" pitchFamily="2" charset="-78"/>
            </a:endParaRPr>
          </a:p>
        </p:txBody>
      </p:sp>
      <p:sp>
        <p:nvSpPr>
          <p:cNvPr id="21" name="TextBox 20">
            <a:extLst>
              <a:ext uri="{FF2B5EF4-FFF2-40B4-BE49-F238E27FC236}">
                <a16:creationId xmlns:a16="http://schemas.microsoft.com/office/drawing/2014/main" id="{83C2DC81-8790-CD5C-78C7-798FDEB82B27}"/>
              </a:ext>
            </a:extLst>
          </p:cNvPr>
          <p:cNvSpPr txBox="1"/>
          <p:nvPr/>
        </p:nvSpPr>
        <p:spPr>
          <a:xfrm>
            <a:off x="2956821" y="1581699"/>
            <a:ext cx="7119453" cy="400110"/>
          </a:xfrm>
          <a:prstGeom prst="rect">
            <a:avLst/>
          </a:prstGeom>
          <a:noFill/>
        </p:spPr>
        <p:txBody>
          <a:bodyPr wrap="square">
            <a:spAutoFit/>
          </a:bodyPr>
          <a:lstStyle/>
          <a:p>
            <a:r>
              <a:rPr lang="ar-BH" sz="2000" b="1" dirty="0">
                <a:latin typeface="Alexandria" pitchFamily="2" charset="-78"/>
                <a:cs typeface="Alexandria" pitchFamily="2" charset="-78"/>
              </a:rPr>
              <a:t>كيف يمكن التخطيط لحملة ناجحة عبر الإعلام الجديد </a:t>
            </a:r>
          </a:p>
        </p:txBody>
      </p:sp>
    </p:spTree>
    <p:extLst>
      <p:ext uri="{BB962C8B-B14F-4D97-AF65-F5344CB8AC3E}">
        <p14:creationId xmlns:p14="http://schemas.microsoft.com/office/powerpoint/2010/main" val="24778693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907948" y="2172364"/>
            <a:ext cx="6388338" cy="3293209"/>
          </a:xfrm>
          <a:prstGeom prst="rect">
            <a:avLst/>
          </a:prstGeom>
          <a:noFill/>
        </p:spPr>
        <p:txBody>
          <a:bodyPr wrap="square" rtlCol="0">
            <a:spAutoFit/>
          </a:bodyPr>
          <a:lstStyle/>
          <a:p>
            <a:pPr lvl="0" algn="just" rtl="1">
              <a:defRPr/>
            </a:pPr>
            <a:r>
              <a:rPr lang="ar-EG" sz="1600" dirty="0">
                <a:solidFill>
                  <a:prstClr val="black"/>
                </a:solidFill>
                <a:latin typeface="Alexandria" pitchFamily="2" charset="-78"/>
                <a:cs typeface="Alexandria" pitchFamily="2" charset="-78"/>
              </a:rPr>
              <a:t>أتاح الإعلام الجديد مميزات هائلة لتنفيذ حملات العلاقات العامة</a:t>
            </a:r>
            <a:r>
              <a:rPr lang="ar-BH" sz="1600" dirty="0">
                <a:solidFill>
                  <a:prstClr val="black"/>
                </a:solidFill>
                <a:latin typeface="Alexandria" pitchFamily="2" charset="-78"/>
                <a:cs typeface="Alexandria" pitchFamily="2" charset="-78"/>
              </a:rPr>
              <a:t>  </a:t>
            </a: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من خلال إمتلاك العديد من المواصفات المختلفة لحملات</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العلاقات العامة والمقومات والتقنيات المتطورة التي نقلت</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حملات العلاقات العامة لآفاق أرحب تتناسب مع قدرات</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ومقومات الإعلام الجديد.</a:t>
            </a:r>
            <a:endParaRPr lang="ar-BH" sz="1600" dirty="0">
              <a:solidFill>
                <a:prstClr val="black"/>
              </a:solidFill>
              <a:latin typeface="Alexandria" pitchFamily="2" charset="-78"/>
              <a:cs typeface="Alexandria" pitchFamily="2" charset="-78"/>
            </a:endParaRPr>
          </a:p>
          <a:p>
            <a:pPr lvl="0" algn="just" rtl="1">
              <a:defRPr/>
            </a:pPr>
            <a:endParaRPr lang="ar-EG" sz="1600" dirty="0">
              <a:solidFill>
                <a:prstClr val="black"/>
              </a:solidFill>
              <a:latin typeface="Alexandria" pitchFamily="2" charset="-78"/>
              <a:cs typeface="Alexandria" pitchFamily="2" charset="-78"/>
            </a:endParaRPr>
          </a:p>
          <a:p>
            <a:pPr lvl="0" algn="just" rtl="1">
              <a:defRPr/>
            </a:pPr>
            <a:r>
              <a:rPr lang="ar-EG" sz="1600" b="1" dirty="0">
                <a:solidFill>
                  <a:prstClr val="black"/>
                </a:solidFill>
                <a:latin typeface="Alexandria" pitchFamily="2" charset="-78"/>
                <a:cs typeface="Alexandria" pitchFamily="2" charset="-78"/>
              </a:rPr>
              <a:t>وثمة عناصر ينبغى على مسؤولي العلاقات العامة مراعاتها</a:t>
            </a:r>
            <a:endParaRPr lang="ar-BH" sz="1600" b="1" dirty="0">
              <a:solidFill>
                <a:prstClr val="black"/>
              </a:solidFill>
              <a:latin typeface="Alexandria" pitchFamily="2" charset="-78"/>
              <a:cs typeface="Alexandria" pitchFamily="2" charset="-78"/>
            </a:endParaRPr>
          </a:p>
          <a:p>
            <a:pPr lvl="0" algn="just" rtl="1">
              <a:defRPr/>
            </a:pPr>
            <a:endParaRPr lang="ar-BH" sz="1600" b="1" dirty="0">
              <a:solidFill>
                <a:prstClr val="black"/>
              </a:solidFill>
              <a:latin typeface="Alexandria" pitchFamily="2" charset="-78"/>
              <a:cs typeface="Alexandria" pitchFamily="2" charset="-78"/>
            </a:endParaRPr>
          </a:p>
          <a:p>
            <a:pPr lvl="0" algn="just" rtl="1">
              <a:defRPr/>
            </a:pPr>
            <a:r>
              <a:rPr lang="ar-EG" sz="1600" b="1" dirty="0">
                <a:solidFill>
                  <a:prstClr val="black"/>
                </a:solidFill>
                <a:latin typeface="Alexandria" pitchFamily="2" charset="-78"/>
                <a:cs typeface="Alexandria" pitchFamily="2" charset="-78"/>
              </a:rPr>
              <a:t> لكي تحقق حملة العلاقات العامة الرقمية  أهدافها وتشمل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p:cNvSpPr txBox="1">
            <a:spLocks/>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300" kern="1200">
                <a:solidFill>
                  <a:schemeClr val="tx2"/>
                </a:solidFill>
                <a:latin typeface="+mj-lt"/>
                <a:ea typeface="+mj-ea"/>
                <a:cs typeface="+mj-cs"/>
              </a:defRPr>
            </a:lvl1pPr>
            <a:lvl2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5pPr>
            <a:lvl6pPr marL="3429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6pPr>
            <a:lvl7pPr marL="6858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7pPr>
            <a:lvl8pPr marL="10287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8pPr>
            <a:lvl9pPr marL="13716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ar-EG" sz="18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lexandria" pitchFamily="2" charset="-78"/>
                <a:cs typeface="Alexandria" pitchFamily="2" charset="-78"/>
              </a:rPr>
              <a:t>كيف يمكن التخطيط لحملة ناجحة عبر الإعلام الجديد؟ </a:t>
            </a:r>
          </a:p>
        </p:txBody>
      </p:sp>
      <p:pic>
        <p:nvPicPr>
          <p:cNvPr id="2" name="Picture 1"/>
          <p:cNvPicPr>
            <a:picLocks noChangeAspect="1"/>
          </p:cNvPicPr>
          <p:nvPr/>
        </p:nvPicPr>
        <p:blipFill>
          <a:blip r:embed="rId3"/>
          <a:stretch>
            <a:fillRect/>
          </a:stretch>
        </p:blipFill>
        <p:spPr>
          <a:xfrm>
            <a:off x="895714" y="2084136"/>
            <a:ext cx="3733800" cy="3573129"/>
          </a:xfrm>
          <a:prstGeom prst="rect">
            <a:avLst/>
          </a:prstGeom>
        </p:spPr>
      </p:pic>
    </p:spTree>
    <p:extLst>
      <p:ext uri="{BB962C8B-B14F-4D97-AF65-F5344CB8AC3E}">
        <p14:creationId xmlns:p14="http://schemas.microsoft.com/office/powerpoint/2010/main" val="27564352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797A1C-FE65-39E2-D7AE-A9F9D9A0C6E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0DBA7BB-E516-6C07-6261-63E6F282FBE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26A78122-505C-8A1B-0F53-C78DEED131EC}"/>
              </a:ext>
            </a:extLst>
          </p:cNvPr>
          <p:cNvSpPr txBox="1"/>
          <p:nvPr/>
        </p:nvSpPr>
        <p:spPr>
          <a:xfrm>
            <a:off x="947530" y="2125517"/>
            <a:ext cx="10296939" cy="3046988"/>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i="0" strike="noStrike" kern="1200" cap="none" spc="0" normalizeH="0" baseline="0" noProof="0" dirty="0">
                <a:ln>
                  <a:noFill/>
                </a:ln>
                <a:solidFill>
                  <a:prstClr val="black"/>
                </a:solidFill>
                <a:effectLst/>
                <a:uLnTx/>
                <a:uFillTx/>
                <a:latin typeface="Alexandria" pitchFamily="2" charset="-78"/>
                <a:ea typeface="+mn-ea"/>
                <a:cs typeface="Alexandria" pitchFamily="2" charset="-78"/>
              </a:rPr>
              <a:t>1- </a:t>
            </a:r>
            <a:r>
              <a:rPr kumimoji="0" lang="ar-EG" sz="1600" b="1" i="1"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اعرف جمهورك المستهدف</a:t>
            </a:r>
            <a:r>
              <a:rPr lang="ar-BH" sz="1600" b="1" i="1" dirty="0">
                <a:solidFill>
                  <a:prstClr val="black"/>
                </a:solidFill>
                <a:latin typeface="Alexandria" pitchFamily="2" charset="-78"/>
                <a:cs typeface="Alexandria" pitchFamily="2" charset="-78"/>
              </a:rPr>
              <a:t> رقمياُ </a:t>
            </a:r>
            <a:endParaRPr kumimoji="0" lang="ar-EG" sz="1600" b="1" i="1"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i="0"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استخدم الاستطلاعات والتفاعل عبر وسائل التواصل الاجتماعي للتعرف على الأشخاص المهتمين بعلامتك التجارية ورسالتها، كما أن إنشاء شخصيات افتراضية مميزة لجمهورك سيساعدك أيضًا على معرفتهم بشكل أفضل.</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i="0"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i="0" strike="noStrike" kern="1200" cap="none" spc="0" normalizeH="0" baseline="0" noProof="0" dirty="0">
                <a:ln>
                  <a:noFill/>
                </a:ln>
                <a:solidFill>
                  <a:prstClr val="black"/>
                </a:solidFill>
                <a:effectLst/>
                <a:uLnTx/>
                <a:uFillTx/>
                <a:latin typeface="Alexandria" pitchFamily="2" charset="-78"/>
                <a:ea typeface="+mn-ea"/>
                <a:cs typeface="Alexandria" pitchFamily="2" charset="-78"/>
              </a:rPr>
              <a:t>2- </a:t>
            </a:r>
            <a:r>
              <a:rPr kumimoji="0" lang="ar-EG" sz="1600" b="1" i="1"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حدد أهدافك</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i="0"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احرص دائمًا على تحديد هدف واضح ومعرفة ما تسعى إلى تحقيقه، ستكون الأهداف العامة للتسويق والاتصالات دائمًا هي الخيط الذهبي الذي يجب اتباعه، ولكن عليك أن تكون محددًا بشأن الأهداف التي تريد تحقيقها من خلال إنشاء محتوى العلاقات العامة، وقد تختلف الأهداف تبعًا لنشاط شركتك.</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1" i="1"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1" i="1" strike="noStrike" kern="1200" cap="none" spc="0" normalizeH="0" baseline="0" noProof="0" dirty="0">
                <a:ln>
                  <a:noFill/>
                </a:ln>
                <a:solidFill>
                  <a:prstClr val="black"/>
                </a:solidFill>
                <a:effectLst/>
                <a:uLnTx/>
                <a:uFillTx/>
                <a:latin typeface="Alexandria" pitchFamily="2" charset="-78"/>
                <a:ea typeface="+mn-ea"/>
                <a:cs typeface="Alexandria" pitchFamily="2" charset="-78"/>
              </a:rPr>
              <a:t>3- البحث</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i="0"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يجب أن تفهم ما تتحدث عنه، فكلما زادت المعلومات التي تجمعها، أصبح من الأسهل تطوير الرسائل الرئيسية لمحتواك، إضافة إلى ذلك فكر في بعض القصص الجذابة التي تدعم نجاح محتواك وتزيده إثارة وقوة</a:t>
            </a:r>
            <a:r>
              <a:rPr kumimoji="0" lang="ar-EG" sz="16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p>
        </p:txBody>
      </p:sp>
      <p:sp>
        <p:nvSpPr>
          <p:cNvPr id="4" name="TextBox 3">
            <a:extLst>
              <a:ext uri="{FF2B5EF4-FFF2-40B4-BE49-F238E27FC236}">
                <a16:creationId xmlns:a16="http://schemas.microsoft.com/office/drawing/2014/main" id="{F4BDA960-4BA2-B713-0D4D-0ADE9771CFC3}"/>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9CCAC0AD-1538-857A-9D3B-DDB3139C05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29213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2D89B4-BDDA-5258-86E5-5F3BDDE0E3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7E0D08-7ABA-EF46-45F1-FBFD0D9A947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F5C71704-2340-4369-4C88-372F81A1DAC3}"/>
              </a:ext>
            </a:extLst>
          </p:cNvPr>
          <p:cNvSpPr txBox="1"/>
          <p:nvPr/>
        </p:nvSpPr>
        <p:spPr>
          <a:xfrm>
            <a:off x="947530" y="1685495"/>
            <a:ext cx="10296939" cy="452431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1" strike="noStrike" kern="1200" cap="none" spc="0" normalizeH="0" baseline="0" noProof="0" dirty="0">
                <a:ln>
                  <a:noFill/>
                </a:ln>
                <a:solidFill>
                  <a:prstClr val="black"/>
                </a:solidFill>
                <a:effectLst/>
                <a:uLnTx/>
                <a:uFillTx/>
                <a:latin typeface="Alexandria" pitchFamily="2" charset="-78"/>
                <a:ea typeface="+mn-ea"/>
                <a:cs typeface="Alexandria" pitchFamily="2" charset="-78"/>
              </a:rPr>
              <a:t>4- تحديد المنشورات الرئيسية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i="0"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بعد ذلك، بمجرد حصولك على المحتوى، فكر في منافذ الأخبار أو الصحفيين الذين يتشاركون معك نفس القواسم المشتركة في قصصك الإخبارية، من المهم أيضًا التأكد من أن المحتوى جديدًا ومثيرًا للاهتمام بالنسبة للصحفيين.</a:t>
            </a:r>
            <a:endParaRPr kumimoji="0" lang="ar-BH" sz="1600" i="0"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i="0"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1" strike="noStrike" kern="1200" cap="none" spc="0" normalizeH="0" baseline="0" noProof="0" dirty="0">
                <a:ln>
                  <a:noFill/>
                </a:ln>
                <a:solidFill>
                  <a:prstClr val="black"/>
                </a:solidFill>
                <a:effectLst/>
                <a:uLnTx/>
                <a:uFillTx/>
                <a:latin typeface="Alexandria" pitchFamily="2" charset="-78"/>
                <a:ea typeface="+mn-ea"/>
                <a:cs typeface="Alexandria" pitchFamily="2" charset="-78"/>
              </a:rPr>
              <a:t>5- تصميم الاستراتيجية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i="0"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تشمل استراتيجية العلاقات العامة الرقمية الفعلية استخدام عدد قليل من التكتيكات المختلفة أو مزيج منها، يشمل ذلك:</a:t>
            </a:r>
            <a:endParaRPr kumimoji="0" lang="ar-BH" sz="1600" i="0"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i="0"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i="0"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i="0" strike="noStrike" kern="1200" cap="none" spc="0" normalizeH="0" baseline="0" noProof="0" dirty="0">
                <a:ln>
                  <a:noFill/>
                </a:ln>
                <a:solidFill>
                  <a:prstClr val="black"/>
                </a:solidFill>
                <a:effectLst/>
                <a:uLnTx/>
                <a:uFillTx/>
                <a:latin typeface="Alexandria" pitchFamily="2" charset="-78"/>
                <a:ea typeface="+mn-ea"/>
                <a:cs typeface="Alexandria" pitchFamily="2" charset="-78"/>
              </a:rPr>
              <a:t>نشر مقالات أصلية على الإنترنت للحصول على روابط خلفية عالية الجودة.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i="0"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التواصل مع الصحفيين للحصول على روابط خلفية.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i="0" strike="noStrike" kern="1200" cap="none" spc="0" normalizeH="0" baseline="0" noProof="0" dirty="0">
                <a:ln>
                  <a:noFill/>
                </a:ln>
                <a:solidFill>
                  <a:prstClr val="black"/>
                </a:solidFill>
                <a:effectLst/>
                <a:uLnTx/>
                <a:uFillTx/>
                <a:latin typeface="Alexandria" pitchFamily="2" charset="-78"/>
                <a:ea typeface="+mn-ea"/>
                <a:cs typeface="Alexandria" pitchFamily="2" charset="-78"/>
              </a:rPr>
              <a:t>نشر البيانات الصحفية لكسب مميزات صحفية.</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i="0" strike="noStrike" kern="1200" cap="none" spc="0" normalizeH="0" baseline="0" noProof="0" dirty="0">
                <a:ln>
                  <a:noFill/>
                </a:ln>
                <a:solidFill>
                  <a:prstClr val="black"/>
                </a:solidFill>
                <a:effectLst/>
                <a:uLnTx/>
                <a:uFillTx/>
                <a:latin typeface="Alexandria" pitchFamily="2" charset="-78"/>
                <a:ea typeface="+mn-ea"/>
                <a:cs typeface="Alexandria" pitchFamily="2" charset="-78"/>
              </a:rPr>
              <a:t>نشر قطعة محتوى كـ مدونة ضيف أو جست بوست.</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i="0"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التسويق المؤثر عبر وسائل التواصل الاجتماعي.</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i="0"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هذه الخطوات ستجتمع معًا لتشكيل استراتيجية علاقات عامة رقمية جيدة التنفيذ تُحقق هدفك.</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i="0"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i="0"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a:extLst>
              <a:ext uri="{FF2B5EF4-FFF2-40B4-BE49-F238E27FC236}">
                <a16:creationId xmlns:a16="http://schemas.microsoft.com/office/drawing/2014/main" id="{B1ABE5A8-7DCA-9329-DE8E-A986F8C0BA6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6D29F8E2-8B8C-162B-1795-D12ABA3606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568444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CBAA44-FCA2-4738-75AD-12544C8F7EA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9C847D3-96FA-B40E-C7EE-F5DC5E46DDA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40398300-EE69-1868-FCA5-CA2EEEF464A2}"/>
              </a:ext>
            </a:extLst>
          </p:cNvPr>
          <p:cNvSpPr txBox="1"/>
          <p:nvPr/>
        </p:nvSpPr>
        <p:spPr>
          <a:xfrm>
            <a:off x="947530" y="2125517"/>
            <a:ext cx="10296939" cy="353943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1"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6-</a:t>
            </a:r>
            <a:r>
              <a:rPr kumimoji="0" lang="ar-EG" sz="1600" b="1"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إنشاء المحتوى</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بمجرد أن تثق في عرضك وخطة العلاقات العامة الخاصة بك، حان الوقت لبدء إنشاء محتواك، تأكد من توضيح التفاصيل والحصول على نبرة صوت مثالية، إذا كانت قطعة المحتوى الخاصة بك عبارة عن مقالة عبر الإنترنت أو منشور مدونة، فتأكد من وجود عناوين واضحة.</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1" u="sng"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1"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7- التواصل مع وسائل الإعلام</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الآن بعد أن أصبح المحتوى الخاص بك جاهزًا للمشاركة، تواصل مع الصحفيين والمدونين المهتمين بمجالك، المحتوى المناسب والعرض الجيد من شأنهما أن يؤديا إلى نجاحك، لذلك استمر في عرض المحتوى والعمل نحو تحقيق هدفك.</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1"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8- مراقبة وسائل الإعلام وتحليل النتائج</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أدوات المراقبة هي صديقتك، يمكنك بسهولة إعداد أداة لمراقبة الوسائط مثل </a:t>
            </a:r>
            <a:r>
              <a:rPr kumimoji="0" lang="en-US" sz="160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SEMrush </a:t>
            </a:r>
            <a:r>
              <a:rPr kumimoji="0" lang="ar-EG" sz="160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لتلقي إشعار في كل مرة يتم فيها ذكر اسمك أو منتجك في الوسائط، من خلال مراقبة ذلك وتحليل النتائج، ستعرف ما إذا كان هناك تقدم في حملتك لتقوية علاقاتك العامة الرقمية أم لا</a:t>
            </a:r>
            <a:endParaRPr kumimoji="0" lang="ar-EG" sz="1600" u="sng"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a:extLst>
              <a:ext uri="{FF2B5EF4-FFF2-40B4-BE49-F238E27FC236}">
                <a16:creationId xmlns:a16="http://schemas.microsoft.com/office/drawing/2014/main" id="{3F3EF104-C5F0-036A-2EF4-108840D2E0A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FEDDCEE0-BB64-9A5C-9DF5-28861C9CA77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828605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875170" y="2059394"/>
            <a:ext cx="10296939" cy="3385542"/>
          </a:xfrm>
          <a:prstGeom prst="rect">
            <a:avLst/>
          </a:prstGeom>
          <a:noFill/>
        </p:spPr>
        <p:txBody>
          <a:bodyPr wrap="square" rtlCol="0">
            <a:spAutoFit/>
          </a:bodyPr>
          <a:lstStyle/>
          <a:p>
            <a:pPr lvl="0" algn="just" rtl="1">
              <a:defRPr/>
            </a:pPr>
            <a:endParaRPr lang="ar-EG" sz="1600" dirty="0">
              <a:solidFill>
                <a:prstClr val="black"/>
              </a:solidFill>
              <a:latin typeface="Alexandria" pitchFamily="2" charset="-78"/>
              <a:cs typeface="Alexandria" pitchFamily="2" charset="-78"/>
            </a:endParaRPr>
          </a:p>
          <a:p>
            <a:pPr lvl="0" algn="just" rtl="1">
              <a:defRPr/>
            </a:pPr>
            <a:r>
              <a:rPr lang="ar-EG" sz="1400" b="1" u="sng" dirty="0">
                <a:solidFill>
                  <a:prstClr val="black"/>
                </a:solidFill>
                <a:latin typeface="Alexandria" pitchFamily="2" charset="-78"/>
                <a:cs typeface="Alexandria" pitchFamily="2" charset="-78"/>
              </a:rPr>
              <a:t>بناء العلاقات </a:t>
            </a:r>
            <a:r>
              <a:rPr lang="ar-EG" sz="1400" dirty="0">
                <a:solidFill>
                  <a:prstClr val="black"/>
                </a:solidFill>
                <a:latin typeface="Alexandria" pitchFamily="2" charset="-78"/>
                <a:cs typeface="Alexandria" pitchFamily="2" charset="-78"/>
              </a:rPr>
              <a:t>...فالعلاقات هي مفتاح اي محاولة إتصالية وفي كثير من الاحيان نجد ان  العلامات التجارية</a:t>
            </a:r>
            <a:r>
              <a:rPr lang="ar-BH" sz="1400" dirty="0">
                <a:solidFill>
                  <a:prstClr val="black"/>
                </a:solidFill>
                <a:latin typeface="Alexandria" pitchFamily="2" charset="-78"/>
                <a:cs typeface="Alexandria" pitchFamily="2" charset="-78"/>
              </a:rPr>
              <a:t> </a:t>
            </a:r>
            <a:r>
              <a:rPr lang="ar-EG" sz="1400" dirty="0">
                <a:solidFill>
                  <a:prstClr val="black"/>
                </a:solidFill>
                <a:latin typeface="Alexandria" pitchFamily="2" charset="-78"/>
                <a:cs typeface="Alexandria" pitchFamily="2" charset="-78"/>
              </a:rPr>
              <a:t> المعروفة تركز على</a:t>
            </a:r>
            <a:endParaRPr lang="ar-BH" sz="1400" dirty="0">
              <a:solidFill>
                <a:prstClr val="black"/>
              </a:solidFill>
              <a:latin typeface="Alexandria" pitchFamily="2" charset="-78"/>
              <a:cs typeface="Alexandria" pitchFamily="2" charset="-78"/>
            </a:endParaRPr>
          </a:p>
          <a:p>
            <a:pPr lvl="0" algn="just" rtl="1">
              <a:defRPr/>
            </a:pPr>
            <a:endParaRPr lang="ar-BH" sz="1400" dirty="0">
              <a:solidFill>
                <a:prstClr val="black"/>
              </a:solidFill>
              <a:latin typeface="Alexandria" pitchFamily="2" charset="-78"/>
              <a:cs typeface="Alexandria" pitchFamily="2" charset="-78"/>
            </a:endParaRPr>
          </a:p>
          <a:p>
            <a:pPr lvl="0" algn="just" rtl="1">
              <a:defRPr/>
            </a:pPr>
            <a:r>
              <a:rPr lang="ar-EG" sz="1400" dirty="0">
                <a:solidFill>
                  <a:prstClr val="black"/>
                </a:solidFill>
                <a:latin typeface="Alexandria" pitchFamily="2" charset="-78"/>
                <a:cs typeface="Alexandria" pitchFamily="2" charset="-78"/>
              </a:rPr>
              <a:t> الحصول على صفقة في الشبكات الإجتماعية وإستثمار الوقت والجهد لتكوين علاقات عن</a:t>
            </a:r>
            <a:r>
              <a:rPr lang="ar-BH" sz="1400" dirty="0">
                <a:solidFill>
                  <a:prstClr val="black"/>
                </a:solidFill>
                <a:latin typeface="Alexandria" pitchFamily="2" charset="-78"/>
                <a:cs typeface="Alexandria" pitchFamily="2" charset="-78"/>
              </a:rPr>
              <a:t> </a:t>
            </a:r>
            <a:r>
              <a:rPr lang="ar-EG" sz="1400" dirty="0">
                <a:solidFill>
                  <a:prstClr val="black"/>
                </a:solidFill>
                <a:latin typeface="Alexandria" pitchFamily="2" charset="-78"/>
                <a:cs typeface="Alexandria" pitchFamily="2" charset="-78"/>
              </a:rPr>
              <a:t> طريق أشخاص مؤثرين.</a:t>
            </a:r>
            <a:endParaRPr lang="ar-BH" sz="1400" dirty="0">
              <a:solidFill>
                <a:prstClr val="black"/>
              </a:solidFill>
              <a:latin typeface="Alexandria" pitchFamily="2" charset="-78"/>
              <a:cs typeface="Alexandria" pitchFamily="2" charset="-78"/>
            </a:endParaRPr>
          </a:p>
          <a:p>
            <a:pPr lvl="0" algn="just" rtl="1">
              <a:defRPr/>
            </a:pPr>
            <a:endParaRPr lang="ar-BH" sz="1400" dirty="0">
              <a:solidFill>
                <a:prstClr val="black"/>
              </a:solidFill>
              <a:latin typeface="Alexandria" pitchFamily="2" charset="-78"/>
              <a:cs typeface="Alexandria" pitchFamily="2" charset="-78"/>
            </a:endParaRPr>
          </a:p>
          <a:p>
            <a:pPr lvl="0" algn="just" rtl="1">
              <a:defRPr/>
            </a:pPr>
            <a:r>
              <a:rPr lang="ar-EG" sz="1400" b="1" dirty="0">
                <a:solidFill>
                  <a:prstClr val="black"/>
                </a:solidFill>
                <a:latin typeface="Alexandria" pitchFamily="2" charset="-78"/>
                <a:cs typeface="Alexandria" pitchFamily="2" charset="-78"/>
              </a:rPr>
              <a:t>بناء الثقة مع العاملين في الحملة ، وبناء الثقة بينك وبين الجمهور.</a:t>
            </a:r>
          </a:p>
          <a:p>
            <a:pPr lvl="0" algn="just" rtl="1">
              <a:defRPr/>
            </a:pPr>
            <a:endParaRPr lang="ar-EG" sz="1400" dirty="0">
              <a:solidFill>
                <a:prstClr val="black"/>
              </a:solidFill>
              <a:latin typeface="Alexandria" pitchFamily="2" charset="-78"/>
              <a:cs typeface="Alexandria" pitchFamily="2" charset="-78"/>
            </a:endParaRPr>
          </a:p>
          <a:p>
            <a:pPr lvl="0" algn="just" rtl="1">
              <a:defRPr/>
            </a:pPr>
            <a:r>
              <a:rPr lang="ar-EG" sz="1400" dirty="0">
                <a:solidFill>
                  <a:prstClr val="black"/>
                </a:solidFill>
                <a:latin typeface="Alexandria" pitchFamily="2" charset="-78"/>
                <a:cs typeface="Alexandria" pitchFamily="2" charset="-78"/>
              </a:rPr>
              <a:t>أن تكون حملتك على الشبكات الإجتماعية مرتبطة بمواقع أخرى ،وهذا أنه عند القيام بحملة علاقات</a:t>
            </a:r>
            <a:r>
              <a:rPr lang="ar-BH" sz="1400" dirty="0">
                <a:solidFill>
                  <a:prstClr val="black"/>
                </a:solidFill>
                <a:latin typeface="Alexandria" pitchFamily="2" charset="-78"/>
                <a:cs typeface="Alexandria" pitchFamily="2" charset="-78"/>
              </a:rPr>
              <a:t> </a:t>
            </a:r>
            <a:r>
              <a:rPr lang="ar-EG" sz="1400" dirty="0">
                <a:solidFill>
                  <a:prstClr val="black"/>
                </a:solidFill>
                <a:latin typeface="Alexandria" pitchFamily="2" charset="-78"/>
                <a:cs typeface="Alexandria" pitchFamily="2" charset="-78"/>
              </a:rPr>
              <a:t> عامة على الفيس بوك أو تويتر</a:t>
            </a:r>
            <a:endParaRPr lang="ar-BH" sz="1400" dirty="0">
              <a:solidFill>
                <a:prstClr val="black"/>
              </a:solidFill>
              <a:latin typeface="Alexandria" pitchFamily="2" charset="-78"/>
              <a:cs typeface="Alexandria" pitchFamily="2" charset="-78"/>
            </a:endParaRPr>
          </a:p>
          <a:p>
            <a:pPr lvl="0" algn="just" rtl="1">
              <a:defRPr/>
            </a:pPr>
            <a:endParaRPr lang="ar-BH" sz="1400" dirty="0">
              <a:solidFill>
                <a:prstClr val="black"/>
              </a:solidFill>
              <a:latin typeface="Alexandria" pitchFamily="2" charset="-78"/>
              <a:cs typeface="Alexandria" pitchFamily="2" charset="-78"/>
            </a:endParaRPr>
          </a:p>
          <a:p>
            <a:pPr lvl="0" algn="just" rtl="1">
              <a:defRPr/>
            </a:pPr>
            <a:r>
              <a:rPr lang="ar-EG" sz="1400" dirty="0">
                <a:solidFill>
                  <a:prstClr val="black"/>
                </a:solidFill>
                <a:latin typeface="Alexandria" pitchFamily="2" charset="-78"/>
                <a:cs typeface="Alexandria" pitchFamily="2" charset="-78"/>
              </a:rPr>
              <a:t> لابد من عمل موقع للحملة أو مدونة والمدونة يجب أن تكون موجهة</a:t>
            </a:r>
            <a:r>
              <a:rPr lang="ar-BH" sz="1400" dirty="0">
                <a:solidFill>
                  <a:prstClr val="black"/>
                </a:solidFill>
                <a:latin typeface="Alexandria" pitchFamily="2" charset="-78"/>
                <a:cs typeface="Alexandria" pitchFamily="2" charset="-78"/>
              </a:rPr>
              <a:t> </a:t>
            </a:r>
            <a:r>
              <a:rPr lang="ar-EG" sz="1400" dirty="0">
                <a:solidFill>
                  <a:prstClr val="black"/>
                </a:solidFill>
                <a:latin typeface="Alexandria" pitchFamily="2" charset="-78"/>
                <a:cs typeface="Alexandria" pitchFamily="2" charset="-78"/>
              </a:rPr>
              <a:t> لجمهور مستهدف ،ووضع أيقونة مشاركة مع الشبكة</a:t>
            </a:r>
            <a:endParaRPr lang="ar-BH" sz="1400" dirty="0">
              <a:solidFill>
                <a:prstClr val="black"/>
              </a:solidFill>
              <a:latin typeface="Alexandria" pitchFamily="2" charset="-78"/>
              <a:cs typeface="Alexandria" pitchFamily="2" charset="-78"/>
            </a:endParaRPr>
          </a:p>
          <a:p>
            <a:pPr lvl="0" algn="just" rtl="1">
              <a:defRPr/>
            </a:pPr>
            <a:endParaRPr lang="ar-BH" sz="1400" dirty="0">
              <a:solidFill>
                <a:prstClr val="black"/>
              </a:solidFill>
              <a:latin typeface="Alexandria" pitchFamily="2" charset="-78"/>
              <a:cs typeface="Alexandria" pitchFamily="2" charset="-78"/>
            </a:endParaRPr>
          </a:p>
          <a:p>
            <a:pPr lvl="0" algn="just" rtl="1">
              <a:defRPr/>
            </a:pPr>
            <a:r>
              <a:rPr lang="ar-EG" sz="1400" dirty="0">
                <a:solidFill>
                  <a:prstClr val="black"/>
                </a:solidFill>
                <a:latin typeface="Alexandria" pitchFamily="2" charset="-78"/>
                <a:cs typeface="Alexandria" pitchFamily="2" charset="-78"/>
              </a:rPr>
              <a:t> الإجتماعية حتى يسهل على الناس المشاركة والانتقال</a:t>
            </a:r>
            <a:r>
              <a:rPr lang="ar-BH" sz="1400" dirty="0">
                <a:solidFill>
                  <a:prstClr val="black"/>
                </a:solidFill>
                <a:latin typeface="Alexandria" pitchFamily="2" charset="-78"/>
                <a:cs typeface="Alexandria" pitchFamily="2" charset="-78"/>
              </a:rPr>
              <a:t> </a:t>
            </a:r>
            <a:r>
              <a:rPr lang="ar-EG" sz="1400" dirty="0">
                <a:solidFill>
                  <a:prstClr val="black"/>
                </a:solidFill>
                <a:latin typeface="Alexandria" pitchFamily="2" charset="-78"/>
                <a:cs typeface="Alexandria" pitchFamily="2" charset="-78"/>
              </a:rPr>
              <a:t> لمحتوى مدونتك ، ويعتبر التحدي الحقييقي هو إنشاء موقع إلكتروني يسهل</a:t>
            </a:r>
            <a:endParaRPr lang="ar-BH" sz="1400" dirty="0">
              <a:solidFill>
                <a:prstClr val="black"/>
              </a:solidFill>
              <a:latin typeface="Alexandria" pitchFamily="2" charset="-78"/>
              <a:cs typeface="Alexandria" pitchFamily="2" charset="-78"/>
            </a:endParaRPr>
          </a:p>
          <a:p>
            <a:pPr lvl="0" algn="just" rtl="1">
              <a:defRPr/>
            </a:pPr>
            <a:endParaRPr lang="ar-BH" sz="1400" dirty="0">
              <a:solidFill>
                <a:prstClr val="black"/>
              </a:solidFill>
              <a:latin typeface="Alexandria" pitchFamily="2" charset="-78"/>
              <a:cs typeface="Alexandria" pitchFamily="2" charset="-78"/>
            </a:endParaRPr>
          </a:p>
          <a:p>
            <a:pPr lvl="0" algn="just" rtl="1">
              <a:defRPr/>
            </a:pPr>
            <a:r>
              <a:rPr lang="ar-EG" sz="1400" dirty="0">
                <a:solidFill>
                  <a:prstClr val="black"/>
                </a:solidFill>
                <a:latin typeface="Alexandria" pitchFamily="2" charset="-78"/>
                <a:cs typeface="Alexandria" pitchFamily="2" charset="-78"/>
              </a:rPr>
              <a:t> الوصول إليه وجذاب لشريحة</a:t>
            </a:r>
            <a:r>
              <a:rPr lang="ar-BH" sz="1400" dirty="0">
                <a:solidFill>
                  <a:prstClr val="black"/>
                </a:solidFill>
                <a:latin typeface="Alexandria" pitchFamily="2" charset="-78"/>
                <a:cs typeface="Alexandria" pitchFamily="2" charset="-78"/>
              </a:rPr>
              <a:t> </a:t>
            </a:r>
            <a:r>
              <a:rPr lang="ar-EG" sz="1400" dirty="0">
                <a:solidFill>
                  <a:prstClr val="black"/>
                </a:solidFill>
                <a:latin typeface="Alexandria" pitchFamily="2" charset="-78"/>
                <a:cs typeface="Alexandria" pitchFamily="2" charset="-78"/>
              </a:rPr>
              <a:t> كبيرة من الناس وفي نفس الوقت يحتوي على معلومات كافية للمهتمين بالموضوع </a:t>
            </a:r>
          </a:p>
          <a:p>
            <a:pPr lvl="0" algn="just" rtl="1">
              <a:defRPr/>
            </a:pPr>
            <a:endParaRPr lang="ar-EG" sz="1600" dirty="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595285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675586" y="2890391"/>
            <a:ext cx="5356711" cy="1815882"/>
          </a:xfrm>
          <a:prstGeom prst="rect">
            <a:avLst/>
          </a:prstGeom>
          <a:noFill/>
        </p:spPr>
        <p:txBody>
          <a:bodyPr wrap="square" rtlCol="0">
            <a:spAutoFit/>
          </a:bodyPr>
          <a:lstStyle/>
          <a:p>
            <a:pPr lvl="0" algn="just" rtl="1">
              <a:defRPr/>
            </a:pPr>
            <a:r>
              <a:rPr lang="ar-EG" sz="1600" b="1" dirty="0">
                <a:solidFill>
                  <a:prstClr val="black"/>
                </a:solidFill>
                <a:latin typeface="Alexandria" pitchFamily="2" charset="-78"/>
                <a:cs typeface="Alexandria" pitchFamily="2" charset="-78"/>
              </a:rPr>
              <a:t>استخدام الوسائط المتعددة والصور والفيديوهات</a:t>
            </a:r>
            <a:endParaRPr lang="ar-BH" sz="1600" b="1" dirty="0">
              <a:solidFill>
                <a:prstClr val="black"/>
              </a:solidFill>
              <a:latin typeface="Alexandria" pitchFamily="2" charset="-78"/>
              <a:cs typeface="Alexandria" pitchFamily="2" charset="-78"/>
            </a:endParaRPr>
          </a:p>
          <a:p>
            <a:pPr lvl="0" algn="just" rtl="1">
              <a:defRPr/>
            </a:pPr>
            <a:endParaRPr lang="ar-BH" sz="1600" b="1" dirty="0">
              <a:solidFill>
                <a:prstClr val="black"/>
              </a:solidFill>
              <a:latin typeface="Alexandria" pitchFamily="2" charset="-78"/>
              <a:cs typeface="Alexandria" pitchFamily="2" charset="-78"/>
            </a:endParaRPr>
          </a:p>
          <a:p>
            <a:pPr lvl="0" algn="just" rtl="1">
              <a:defRPr/>
            </a:pPr>
            <a:r>
              <a:rPr lang="ar-EG" sz="1600" b="1" dirty="0">
                <a:solidFill>
                  <a:prstClr val="black"/>
                </a:solidFill>
                <a:latin typeface="Alexandria" pitchFamily="2" charset="-78"/>
                <a:cs typeface="Alexandria" pitchFamily="2" charset="-78"/>
              </a:rPr>
              <a:t> لتحقيق مزيد من التأثير</a:t>
            </a:r>
            <a:r>
              <a:rPr lang="ar-EG" sz="1600" dirty="0">
                <a:solidFill>
                  <a:prstClr val="black"/>
                </a:solidFill>
                <a:latin typeface="Alexandria" pitchFamily="2" charset="-78"/>
                <a:cs typeface="Alexandria" pitchFamily="2" charset="-78"/>
              </a:rPr>
              <a:t>.</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b="1" dirty="0">
                <a:solidFill>
                  <a:prstClr val="black"/>
                </a:solidFill>
                <a:latin typeface="Alexandria" pitchFamily="2" charset="-78"/>
                <a:cs typeface="Alexandria" pitchFamily="2" charset="-78"/>
              </a:rPr>
              <a:t>المتابعة والتقويم على الانترنت ، </a:t>
            </a:r>
            <a:r>
              <a:rPr lang="ar-EG" sz="1600" dirty="0">
                <a:solidFill>
                  <a:prstClr val="black"/>
                </a:solidFill>
                <a:latin typeface="Alexandria" pitchFamily="2" charset="-78"/>
                <a:cs typeface="Alexandria" pitchFamily="2" charset="-78"/>
              </a:rPr>
              <a:t>وذلك من خلال</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a:t>
            </a:r>
            <a:r>
              <a:rPr lang="en-US" sz="1600" dirty="0">
                <a:solidFill>
                  <a:prstClr val="black"/>
                </a:solidFill>
                <a:latin typeface="Alexandria" pitchFamily="2" charset="-78"/>
                <a:cs typeface="Alexandria" pitchFamily="2" charset="-78"/>
              </a:rPr>
              <a:t>Google Analytics </a:t>
            </a:r>
            <a:r>
              <a:rPr lang="ar-EG" sz="1600" dirty="0">
                <a:solidFill>
                  <a:prstClr val="black"/>
                </a:solidFill>
                <a:latin typeface="Alexandria" pitchFamily="2" charset="-78"/>
                <a:cs typeface="Alexandria" pitchFamily="2" charset="-78"/>
              </a:rPr>
              <a:t>على صفحتك في الفيس بوك.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894522" y="1952359"/>
            <a:ext cx="4651513" cy="4103548"/>
          </a:xfrm>
          <a:prstGeom prst="rect">
            <a:avLst/>
          </a:prstGeom>
        </p:spPr>
      </p:pic>
    </p:spTree>
    <p:extLst>
      <p:ext uri="{BB962C8B-B14F-4D97-AF65-F5344CB8AC3E}">
        <p14:creationId xmlns:p14="http://schemas.microsoft.com/office/powerpoint/2010/main" val="42008455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62000" y="2052032"/>
            <a:ext cx="10667999" cy="3539430"/>
          </a:xfrm>
          <a:prstGeom prst="rect">
            <a:avLst/>
          </a:prstGeom>
          <a:noFill/>
        </p:spPr>
        <p:txBody>
          <a:bodyPr wrap="square" rtlCol="0">
            <a:spAutoFit/>
          </a:bodyPr>
          <a:lstStyle/>
          <a:p>
            <a:pPr lvl="0" algn="just" rtl="1">
              <a:defRPr/>
            </a:pPr>
            <a:r>
              <a:rPr lang="ar-EG" sz="1600" dirty="0">
                <a:solidFill>
                  <a:prstClr val="black"/>
                </a:solidFill>
                <a:latin typeface="Alexandria" pitchFamily="2" charset="-78"/>
                <a:cs typeface="Alexandria" pitchFamily="2" charset="-78"/>
              </a:rPr>
              <a:t>- زيادة الوعي بالعلامة التجارية </a:t>
            </a:r>
            <a:r>
              <a:rPr lang="en-US" sz="1600" dirty="0">
                <a:solidFill>
                  <a:prstClr val="black"/>
                </a:solidFill>
                <a:latin typeface="Alexandria" pitchFamily="2" charset="-78"/>
                <a:cs typeface="Alexandria" pitchFamily="2" charset="-78"/>
              </a:rPr>
              <a:t>Brand Awareness) </a:t>
            </a:r>
            <a:r>
              <a:rPr lang="ar-EG" sz="1600" dirty="0">
                <a:solidFill>
                  <a:prstClr val="black"/>
                </a:solidFill>
                <a:latin typeface="Alexandria" pitchFamily="2" charset="-78"/>
                <a:cs typeface="Alexandria" pitchFamily="2" charset="-78"/>
              </a:rPr>
              <a:t>)من خلال زيادة عدد المتابعين على السوشيال ميديا وزيادة التفاعل</a:t>
            </a:r>
            <a:r>
              <a:rPr lang="ar-BH"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 مع المحتوى المنشور</a:t>
            </a:r>
            <a:endParaRPr lang="ar-BH" sz="1600" dirty="0">
              <a:solidFill>
                <a:prstClr val="black"/>
              </a:solidFill>
              <a:latin typeface="Alexandria" pitchFamily="2" charset="-78"/>
              <a:cs typeface="Alexandria" pitchFamily="2" charset="-78"/>
            </a:endParaRPr>
          </a:p>
          <a:p>
            <a:pPr lvl="0" algn="just" rtl="1">
              <a:defRPr/>
            </a:pPr>
            <a:endParaRPr lang="ar-EG"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الوصول إلى أكبر عدد من العملاء المحتملين </a:t>
            </a:r>
            <a:endParaRPr lang="ar-BH" sz="1600" dirty="0">
              <a:solidFill>
                <a:prstClr val="black"/>
              </a:solidFill>
              <a:latin typeface="Alexandria" pitchFamily="2" charset="-78"/>
              <a:cs typeface="Alexandria" pitchFamily="2" charset="-78"/>
            </a:endParaRPr>
          </a:p>
          <a:p>
            <a:pPr lvl="0" algn="just" rtl="1">
              <a:defRPr/>
            </a:pPr>
            <a:endParaRPr lang="ar-EG"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زيادة حجم المبيعات من خلال جذب أكبر عدد من العملاء المحتملين</a:t>
            </a:r>
            <a:endParaRPr lang="ar-BH" sz="1600" dirty="0">
              <a:solidFill>
                <a:prstClr val="black"/>
              </a:solidFill>
              <a:latin typeface="Alexandria" pitchFamily="2" charset="-78"/>
              <a:cs typeface="Alexandria" pitchFamily="2" charset="-78"/>
            </a:endParaRPr>
          </a:p>
          <a:p>
            <a:pPr lvl="0" algn="just" rtl="1">
              <a:defRPr/>
            </a:pPr>
            <a:endParaRPr lang="ar-EG"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زيادة ثقة العملاء في النشاط التجاري من خلال المحتوى المفيد والتقييمات الإيجابية .</a:t>
            </a:r>
            <a:endParaRPr lang="ar-BH" sz="1600" dirty="0">
              <a:solidFill>
                <a:prstClr val="black"/>
              </a:solidFill>
              <a:latin typeface="Alexandria" pitchFamily="2" charset="-78"/>
              <a:cs typeface="Alexandria" pitchFamily="2" charset="-78"/>
            </a:endParaRPr>
          </a:p>
          <a:p>
            <a:pPr lvl="0" algn="just" rtl="1">
              <a:defRPr/>
            </a:pPr>
            <a:endParaRPr lang="ar-EG"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تحسين مستوى خدمة العملاء من خلال التواصل بشكل شخصي أسرع من خلال قنوات التواصل المختلفة المتاحة</a:t>
            </a:r>
            <a:endParaRPr lang="ar-BH" sz="1600" dirty="0">
              <a:solidFill>
                <a:prstClr val="black"/>
              </a:solidFill>
              <a:latin typeface="Alexandria" pitchFamily="2" charset="-78"/>
              <a:cs typeface="Alexandria" pitchFamily="2" charset="-78"/>
            </a:endParaRPr>
          </a:p>
          <a:p>
            <a:pPr lvl="0" algn="just" rtl="1">
              <a:defRPr/>
            </a:pPr>
            <a:endParaRPr lang="ar-EG"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أن الأهداف من وراء الحملات التسويقية على مواقع التواصل الاجتماعي قد تختلف بناءاً على عدة عوامل لكن</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تظل ركن أساسي في استراتيچية التسويق لا غنى عنه.</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itle 1"/>
          <p:cNvSpPr txBox="1">
            <a:spLocks/>
          </p:cNvSpPr>
          <p:nvPr/>
        </p:nvSpPr>
        <p:spPr bwMode="auto">
          <a:xfrm>
            <a:off x="877340" y="596270"/>
            <a:ext cx="7951787" cy="12375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300" kern="1200">
                <a:solidFill>
                  <a:schemeClr val="tx2"/>
                </a:solidFill>
                <a:latin typeface="+mj-lt"/>
                <a:ea typeface="+mj-ea"/>
                <a:cs typeface="+mj-cs"/>
              </a:defRPr>
            </a:lvl1pPr>
            <a:lvl2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5pPr>
            <a:lvl6pPr marL="3429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6pPr>
            <a:lvl7pPr marL="6858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7pPr>
            <a:lvl8pPr marL="10287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8pPr>
            <a:lvl9pPr marL="13716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ar-EG" altLang="en-US" sz="1800" b="1" i="0" u="sng" strike="noStrike" kern="1200" cap="none" spc="0" normalizeH="0" baseline="0" noProof="0" dirty="0">
                <a:ln>
                  <a:noFill/>
                </a:ln>
                <a:solidFill>
                  <a:srgbClr val="000000"/>
                </a:solidFill>
                <a:effectLst/>
                <a:uLnTx/>
                <a:uFillTx/>
                <a:latin typeface="Alexandria" pitchFamily="2" charset="-78"/>
                <a:cs typeface="Alexandria" pitchFamily="2" charset="-78"/>
              </a:rPr>
              <a:t>أهداف إطلاق حملات العلاقات العامة عبر شبكات التواصل فيما يلي </a:t>
            </a:r>
            <a:r>
              <a:rPr kumimoji="0" lang="ar-EG" altLang="en-US" sz="1800" b="0" i="0" u="none" strike="noStrike" kern="1200" cap="none" spc="0" normalizeH="0" baseline="0" noProof="0" dirty="0">
                <a:ln>
                  <a:noFill/>
                </a:ln>
                <a:solidFill>
                  <a:srgbClr val="000000"/>
                </a:solidFill>
                <a:effectLst/>
                <a:uLnTx/>
                <a:uFillTx/>
                <a:latin typeface="Alexandria" pitchFamily="2" charset="-78"/>
                <a:cs typeface="Alexandria" pitchFamily="2" charset="-78"/>
              </a:rPr>
              <a:t>:</a:t>
            </a:r>
            <a:endParaRPr kumimoji="0" lang="en-US" altLang="en-US" sz="1800" b="0" i="0" u="none" strike="noStrike" kern="1200" cap="none" spc="0" normalizeH="0" baseline="0" noProof="0" dirty="0">
              <a:ln>
                <a:noFill/>
              </a:ln>
              <a:solidFill>
                <a:srgbClr val="000000"/>
              </a:solidFill>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7010097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114734-8D6E-910B-23C5-B347C04D906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FF18A18-C14D-F3FC-51A7-58F4A7EEEFA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15E28692-3A2C-BA5D-2F6B-3CE5E8665969}"/>
              </a:ext>
            </a:extLst>
          </p:cNvPr>
          <p:cNvSpPr txBox="1"/>
          <p:nvPr/>
        </p:nvSpPr>
        <p:spPr>
          <a:xfrm>
            <a:off x="907395" y="1926142"/>
            <a:ext cx="10377210" cy="3785652"/>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عد الإعلام الجديد أحد أهم مفاهيم التقنيات المتقدمة، ويعتبر مصطلح شـامل</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ل</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جميع المواقع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التي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تعتمد على</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تطبيقات البرمجيات التي يتم تزويد المحتوى فيهـا</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من قبل المستخدمين، وتشتمل هذه التطبيقات والخـدمات</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علـى مواقـع شـبكات</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التواصل الاجتماعي والصفحات الإلكترونية، المدونات، مشاركة الصور، النشرات</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الإلكترونية،</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العالم الافتراضي</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وكلها تقنيات وتطبيقات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اعتمدت على اشراك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المواطن ودمجه في المحتوى الإعلامي، حيث</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أصبح الفرد مـن خـلال الإعـلام</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الجديد ه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هو من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يقوم بإنتاج وتأليف المحتوى، فهو من يدون في مدونته الخاصة،</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lvl="0" algn="r" rtl="1">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أو</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يقوم برفع مقاطع الفيديو، أو يعلق بصوته، أو يستعين بمقاطع صوتيه للتعليق على</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بعض الأخبار</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lvl="0" algn="r" rtl="1">
              <a:defRPr/>
            </a:pPr>
            <a:endParaRPr lang="ar-BH" sz="1600" dirty="0">
              <a:solidFill>
                <a:prstClr val="black"/>
              </a:solidFill>
              <a:latin typeface="Alexandria" pitchFamily="2" charset="-78"/>
              <a:cs typeface="Alexandria" pitchFamily="2" charset="-78"/>
            </a:endParaRPr>
          </a:p>
          <a:p>
            <a:pPr lvl="0" algn="r" rtl="1">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أو</a:t>
            </a:r>
            <a:r>
              <a:rPr lang="ar-BH" sz="1600" dirty="0">
                <a:solidFill>
                  <a:prstClr val="black"/>
                </a:solidFill>
                <a:latin typeface="Alexandria" pitchFamily="2" charset="-78"/>
                <a:cs typeface="Alexandria" pitchFamily="2" charset="-78"/>
              </a:rPr>
              <a:t>الموضوعات</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 من ثم فقد يكون المواطن هو صـاحب الحملـة</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 ومصممها معتمداً في ذلك على كافة</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التقنيات</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lvl="0" algn="r" rtl="1">
              <a:defRPr/>
            </a:pPr>
            <a:endParaRPr lang="ar-BH" sz="1600" dirty="0">
              <a:solidFill>
                <a:prstClr val="black"/>
              </a:solidFill>
              <a:latin typeface="Alexandria" pitchFamily="2" charset="-78"/>
              <a:cs typeface="Alexandria" pitchFamily="2" charset="-78"/>
            </a:endParaRPr>
          </a:p>
          <a:p>
            <a:pPr lvl="0" algn="r" rtl="1">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التي أتاحها الإعلام الجديـد</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لتصميم وتنفيذ الحملات</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p>
        </p:txBody>
      </p:sp>
      <p:sp>
        <p:nvSpPr>
          <p:cNvPr id="4" name="TextBox 3">
            <a:extLst>
              <a:ext uri="{FF2B5EF4-FFF2-40B4-BE49-F238E27FC236}">
                <a16:creationId xmlns:a16="http://schemas.microsoft.com/office/drawing/2014/main" id="{5F6F33BE-EBF8-E7F1-BEA8-3C95B78DB36E}"/>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038EA011-C465-FB9C-BEF4-4F6B97D5DE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itle 1">
            <a:extLst>
              <a:ext uri="{FF2B5EF4-FFF2-40B4-BE49-F238E27FC236}">
                <a16:creationId xmlns:a16="http://schemas.microsoft.com/office/drawing/2014/main" id="{CEB8FEB5-50A8-B984-6ADD-ED4752404179}"/>
              </a:ext>
            </a:extLst>
          </p:cNvPr>
          <p:cNvSpPr txBox="1">
            <a:spLocks/>
          </p:cNvSpPr>
          <p:nvPr/>
        </p:nvSpPr>
        <p:spPr bwMode="auto">
          <a:xfrm>
            <a:off x="1141813" y="507337"/>
            <a:ext cx="7662863"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300" kern="1200">
                <a:solidFill>
                  <a:schemeClr val="tx2"/>
                </a:solidFill>
                <a:latin typeface="+mj-lt"/>
                <a:ea typeface="+mj-ea"/>
                <a:cs typeface="+mj-cs"/>
              </a:defRPr>
            </a:lvl1pPr>
            <a:lvl2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5pPr>
            <a:lvl6pPr marL="3429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6pPr>
            <a:lvl7pPr marL="6858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7pPr>
            <a:lvl8pPr marL="10287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8pPr>
            <a:lvl9pPr marL="13716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ar-BH" altLang="en-US" sz="1800" b="1" i="0" u="sng" strike="noStrike" kern="1200" cap="none" spc="0" normalizeH="0" baseline="0" noProof="0" dirty="0">
                <a:ln>
                  <a:noFill/>
                </a:ln>
                <a:solidFill>
                  <a:srgbClr val="000000"/>
                </a:solidFill>
                <a:effectLst/>
                <a:uLnTx/>
                <a:uFillTx/>
                <a:latin typeface="Alexandria" pitchFamily="2" charset="-78"/>
                <a:ea typeface="+mj-ea"/>
                <a:cs typeface="Alexandria" pitchFamily="2" charset="-78"/>
              </a:rPr>
              <a:t>توظيف أدوات الإعلام الجديد في حملات العلاقات العامة:</a:t>
            </a:r>
            <a:endParaRPr kumimoji="0" lang="en-US" altLang="en-US" sz="1800" b="1" i="0" u="sng" strike="noStrike" kern="1200" cap="none" spc="0" normalizeH="0" baseline="0" noProof="0" dirty="0">
              <a:ln>
                <a:noFill/>
              </a:ln>
              <a:solidFill>
                <a:srgbClr val="000000"/>
              </a:solidFill>
              <a:effectLst/>
              <a:uLnTx/>
              <a:uFillTx/>
              <a:latin typeface="Alexandria" pitchFamily="2" charset="-78"/>
              <a:ea typeface="+mj-ea"/>
              <a:cs typeface="Alexandria" pitchFamily="2" charset="-78"/>
            </a:endParaRPr>
          </a:p>
        </p:txBody>
      </p:sp>
    </p:spTree>
    <p:extLst>
      <p:ext uri="{BB962C8B-B14F-4D97-AF65-F5344CB8AC3E}">
        <p14:creationId xmlns:p14="http://schemas.microsoft.com/office/powerpoint/2010/main" val="18361115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5F1771-7D58-A486-3F08-E6F64076673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37DE7DF-E87E-6DD5-1F9B-4BF05A761FCF}"/>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CD6205AF-2272-BDBC-8CA6-6D274B7B14D0}"/>
              </a:ext>
            </a:extLst>
          </p:cNvPr>
          <p:cNvSpPr txBox="1"/>
          <p:nvPr/>
        </p:nvSpPr>
        <p:spPr>
          <a:xfrm>
            <a:off x="5406189" y="2371738"/>
            <a:ext cx="5674578" cy="2800767"/>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كما يتصف الإعلام الجديد بكونه تفاعلي، حيث </a:t>
            </a:r>
            <a:r>
              <a:rPr lang="ar-BH" sz="1600" dirty="0">
                <a:solidFill>
                  <a:prstClr val="black"/>
                </a:solidFill>
                <a:latin typeface="Alexandria" pitchFamily="2" charset="-78"/>
                <a:cs typeface="Alexandria" pitchFamily="2" charset="-78"/>
              </a:rPr>
              <a:t>يع</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د التفاعل</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في حقيقة الأمـر</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من أهم ضروريات المحتوى الإعلامي</a:t>
            </a:r>
            <a:r>
              <a:rPr lang="ar-BH" sz="1600" dirty="0">
                <a:solidFill>
                  <a:prstClr val="black"/>
                </a:solidFill>
                <a:latin typeface="Alexandria" pitchFamily="2" charset="-78"/>
                <a:cs typeface="Alexandria" pitchFamily="2" charset="-78"/>
              </a:rPr>
              <a:t> عبر</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lang="ar-BH" sz="1600" dirty="0">
                <a:solidFill>
                  <a:prstClr val="black"/>
                </a:solidFill>
                <a:latin typeface="Alexandria" pitchFamily="2" charset="-78"/>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لإعلام الجديد،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ولم يعد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هناك المزيـد</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من الانتظار لكي تصل</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الرسالة إلى المحرر لنشرها في الصـحيفة أو المجلـة، أو</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الانتظار</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على الهاتف للتحدث مع الضيف أو المحاور من خلال البرنامج</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الإذاعي،</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أو التليفزيوني </a:t>
            </a:r>
          </a:p>
        </p:txBody>
      </p:sp>
      <p:sp>
        <p:nvSpPr>
          <p:cNvPr id="4" name="TextBox 3">
            <a:extLst>
              <a:ext uri="{FF2B5EF4-FFF2-40B4-BE49-F238E27FC236}">
                <a16:creationId xmlns:a16="http://schemas.microsoft.com/office/drawing/2014/main" id="{230B8836-B20F-1650-E631-F8DA05B0896A}"/>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F6936484-6975-D270-489E-96444DE858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1A948110-C9F0-7C48-32F2-B005C7297786}"/>
              </a:ext>
            </a:extLst>
          </p:cNvPr>
          <p:cNvPicPr>
            <a:picLocks noChangeAspect="1"/>
          </p:cNvPicPr>
          <p:nvPr/>
        </p:nvPicPr>
        <p:blipFill>
          <a:blip r:embed="rId3"/>
          <a:stretch>
            <a:fillRect/>
          </a:stretch>
        </p:blipFill>
        <p:spPr>
          <a:xfrm>
            <a:off x="617280" y="1685495"/>
            <a:ext cx="4420546" cy="4370412"/>
          </a:xfrm>
          <a:prstGeom prst="rect">
            <a:avLst/>
          </a:prstGeom>
        </p:spPr>
      </p:pic>
    </p:spTree>
    <p:extLst>
      <p:ext uri="{BB962C8B-B14F-4D97-AF65-F5344CB8AC3E}">
        <p14:creationId xmlns:p14="http://schemas.microsoft.com/office/powerpoint/2010/main" val="5739205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750903" y="2271959"/>
            <a:ext cx="6539948" cy="3477875"/>
          </a:xfrm>
          <a:prstGeom prst="rect">
            <a:avLst/>
          </a:prstGeom>
          <a:noFill/>
        </p:spPr>
        <p:txBody>
          <a:bodyPr wrap="square" rtlCol="0">
            <a:spAutoFit/>
          </a:bodyPr>
          <a:lstStyle/>
          <a:p>
            <a:pPr lvl="0" algn="just" rtl="1">
              <a:defRPr/>
            </a:pPr>
            <a:r>
              <a:rPr lang="ar-EG" sz="1600" b="1" dirty="0">
                <a:solidFill>
                  <a:prstClr val="black"/>
                </a:solidFill>
                <a:latin typeface="Alexandria" pitchFamily="2" charset="-78"/>
                <a:cs typeface="Alexandria" pitchFamily="2" charset="-78"/>
              </a:rPr>
              <a:t>تعرف الشبكات الإجتماعية </a:t>
            </a:r>
            <a:r>
              <a:rPr lang="ar-EG" sz="1600" dirty="0">
                <a:solidFill>
                  <a:prstClr val="black"/>
                </a:solidFill>
                <a:latin typeface="Alexandria" pitchFamily="2" charset="-78"/>
                <a:cs typeface="Alexandria" pitchFamily="2" charset="-78"/>
              </a:rPr>
              <a:t>بأنها "مواقع تتشكل من خلال شبكة</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الإنترنت وتسمح للأفراد بتقديم لمحة عن حياتهم العامة،وإتاحة</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الفرصة للتواصل مع الآخرين والتعبير عن وجهات نظر الأفراد ومناقشة</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مدى واسع من القضايا والموضوعات من خلال عملية الإتصال.</a:t>
            </a:r>
            <a:endParaRPr lang="ar-BH" sz="1600" dirty="0">
              <a:solidFill>
                <a:prstClr val="black"/>
              </a:solidFill>
              <a:latin typeface="Alexandria" pitchFamily="2" charset="-78"/>
              <a:cs typeface="Alexandria" pitchFamily="2" charset="-78"/>
            </a:endParaRPr>
          </a:p>
          <a:p>
            <a:pPr lvl="0" algn="just" rtl="1">
              <a:defRPr/>
            </a:pPr>
            <a:endParaRPr lang="ar-EG"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وتتيح هذه المواقع العديد  من الخدمات وتتنوع عناصر وسائل التواصل</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الإجتماعي لتشمل "فيسبوك"، "تويتر"، واليوتيوب والتي تعد الأبرز في</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الحملات الرقمي</a:t>
            </a:r>
            <a:r>
              <a:rPr lang="ar-BH" sz="1600" dirty="0">
                <a:solidFill>
                  <a:prstClr val="black"/>
                </a:solidFill>
                <a:latin typeface="Alexandria" pitchFamily="2" charset="-78"/>
                <a:cs typeface="Alexandria" pitchFamily="2" charset="-78"/>
              </a:rPr>
              <a:t>ة </a:t>
            </a:r>
            <a:r>
              <a:rPr lang="ar-EG" sz="1600" dirty="0">
                <a:solidFill>
                  <a:prstClr val="black"/>
                </a:solidFill>
                <a:latin typeface="Alexandria" pitchFamily="2" charset="-78"/>
                <a:cs typeface="Alexandria" pitchFamily="2" charset="-78"/>
              </a:rPr>
              <a:t> </a:t>
            </a:r>
            <a:r>
              <a:rPr lang="ar-EG" sz="2800" dirty="0">
                <a:solidFill>
                  <a:prstClr val="black"/>
                </a:solidFill>
                <a:latin typeface="Times New Roman" panose="02020603050405020304" pitchFamily="18" charset="0"/>
                <a:cs typeface="Times New Roman" panose="02020603050405020304" pitchFamily="18" charset="0"/>
              </a:rPr>
              <a:t>.</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itle 1"/>
          <p:cNvSpPr txBox="1">
            <a:spLocks/>
          </p:cNvSpPr>
          <p:nvPr/>
        </p:nvSpPr>
        <p:spPr bwMode="auto">
          <a:xfrm>
            <a:off x="1473690" y="440708"/>
            <a:ext cx="7662863" cy="10080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300" kern="1200">
                <a:solidFill>
                  <a:schemeClr val="tx2"/>
                </a:solidFill>
                <a:latin typeface="+mj-lt"/>
                <a:ea typeface="+mj-ea"/>
                <a:cs typeface="+mj-cs"/>
              </a:defRPr>
            </a:lvl1pPr>
            <a:lvl2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5pPr>
            <a:lvl6pPr marL="3429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6pPr>
            <a:lvl7pPr marL="6858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7pPr>
            <a:lvl8pPr marL="10287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8pPr>
            <a:lvl9pPr marL="13716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ar-EG" altLang="en-US" sz="1800" b="1" u="sng" dirty="0">
                <a:solidFill>
                  <a:srgbClr val="000000"/>
                </a:solidFill>
                <a:latin typeface="Alexandria" pitchFamily="2" charset="-78"/>
                <a:cs typeface="Alexandria" pitchFamily="2" charset="-78"/>
              </a:rPr>
              <a:t>مفهوم </a:t>
            </a:r>
            <a:r>
              <a:rPr kumimoji="0" lang="ar-EG" altLang="en-US" sz="1800" b="1" i="0" u="sng" strike="noStrike" kern="1200" cap="none" spc="0" normalizeH="0" baseline="0" noProof="0" dirty="0">
                <a:ln>
                  <a:noFill/>
                </a:ln>
                <a:solidFill>
                  <a:srgbClr val="000000"/>
                </a:solidFill>
                <a:effectLst/>
                <a:uLnTx/>
                <a:uFillTx/>
                <a:latin typeface="Alexandria" pitchFamily="2" charset="-78"/>
                <a:cs typeface="Alexandria" pitchFamily="2" charset="-78"/>
              </a:rPr>
              <a:t>مواقع التواصل الإجتماعي</a:t>
            </a:r>
            <a:endParaRPr kumimoji="0" lang="en-US" altLang="en-US" sz="1800" b="1" i="0" u="sng" strike="noStrike" kern="1200" cap="none" spc="0" normalizeH="0" baseline="0" noProof="0" dirty="0">
              <a:ln>
                <a:noFill/>
              </a:ln>
              <a:solidFill>
                <a:srgbClr val="000000"/>
              </a:solidFill>
              <a:effectLst/>
              <a:uLnTx/>
              <a:uFillTx/>
              <a:latin typeface="Alexandria" pitchFamily="2" charset="-78"/>
              <a:cs typeface="Alexandria" pitchFamily="2" charset="-78"/>
            </a:endParaRPr>
          </a:p>
        </p:txBody>
      </p:sp>
      <p:pic>
        <p:nvPicPr>
          <p:cNvPr id="2" name="Picture 1"/>
          <p:cNvPicPr>
            <a:picLocks noChangeAspect="1"/>
          </p:cNvPicPr>
          <p:nvPr/>
        </p:nvPicPr>
        <p:blipFill>
          <a:blip r:embed="rId3"/>
          <a:stretch>
            <a:fillRect/>
          </a:stretch>
        </p:blipFill>
        <p:spPr>
          <a:xfrm>
            <a:off x="617279" y="1685495"/>
            <a:ext cx="4133623" cy="4370412"/>
          </a:xfrm>
          <a:prstGeom prst="rect">
            <a:avLst/>
          </a:prstGeom>
        </p:spPr>
      </p:pic>
    </p:spTree>
    <p:extLst>
      <p:ext uri="{BB962C8B-B14F-4D97-AF65-F5344CB8AC3E}">
        <p14:creationId xmlns:p14="http://schemas.microsoft.com/office/powerpoint/2010/main" val="26638056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751042" y="2664806"/>
            <a:ext cx="6400524" cy="2308324"/>
          </a:xfrm>
          <a:prstGeom prst="rect">
            <a:avLst/>
          </a:prstGeom>
          <a:noFill/>
        </p:spPr>
        <p:txBody>
          <a:bodyPr wrap="square" rtlCol="0">
            <a:spAutoFit/>
          </a:bodyPr>
          <a:lstStyle/>
          <a:p>
            <a:pPr lvl="0" algn="just" rtl="1">
              <a:defRPr/>
            </a:pPr>
            <a:r>
              <a:rPr lang="ar-BH" sz="1600" dirty="0">
                <a:solidFill>
                  <a:prstClr val="black"/>
                </a:solidFill>
                <a:latin typeface="Alexandria" pitchFamily="2" charset="-78"/>
                <a:cs typeface="Alexandria" pitchFamily="2" charset="-78"/>
              </a:rPr>
              <a:t>و</a:t>
            </a:r>
            <a:r>
              <a:rPr lang="ar-EG" sz="1600" dirty="0">
                <a:solidFill>
                  <a:prstClr val="black"/>
                </a:solidFill>
                <a:latin typeface="Alexandria" pitchFamily="2" charset="-78"/>
                <a:cs typeface="Alexandria" pitchFamily="2" charset="-78"/>
              </a:rPr>
              <a:t>هيمنت شبكات التواصل الإجتماعي بشكل كبير على الحملات الرقمية</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وحملات العلاقات العامة وأصبح لها تأثير إقناعي كبير على الجمهور .</a:t>
            </a:r>
            <a:endParaRPr lang="ar-BH" sz="1600" dirty="0">
              <a:solidFill>
                <a:prstClr val="black"/>
              </a:solidFill>
              <a:latin typeface="Alexandria" pitchFamily="2" charset="-78"/>
              <a:cs typeface="Alexandria" pitchFamily="2" charset="-78"/>
            </a:endParaRPr>
          </a:p>
          <a:p>
            <a:pPr lvl="0" algn="just" rtl="1">
              <a:defRPr/>
            </a:pPr>
            <a:endParaRPr lang="ar-EG"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واصبحت المنظمات تعتمد بشكل كبير في حملاتها على</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شبكات الإعلام الإجتماعي بإستخدام الوسائط المتعددة للوصول لأكبر</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عدد ممكن من الجماهير المستهدفة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a:extLst>
              <a:ext uri="{FF2B5EF4-FFF2-40B4-BE49-F238E27FC236}">
                <a16:creationId xmlns:a16="http://schemas.microsoft.com/office/drawing/2014/main" id="{ADB4C114-3777-3186-96E2-875FCEB70404}"/>
              </a:ext>
            </a:extLst>
          </p:cNvPr>
          <p:cNvPicPr>
            <a:picLocks noChangeAspect="1"/>
          </p:cNvPicPr>
          <p:nvPr/>
        </p:nvPicPr>
        <p:blipFill>
          <a:blip r:embed="rId3"/>
          <a:stretch>
            <a:fillRect/>
          </a:stretch>
        </p:blipFill>
        <p:spPr>
          <a:xfrm>
            <a:off x="472205" y="1685495"/>
            <a:ext cx="4423913" cy="4370412"/>
          </a:xfrm>
          <a:prstGeom prst="rect">
            <a:avLst/>
          </a:prstGeom>
        </p:spPr>
      </p:pic>
    </p:spTree>
    <p:extLst>
      <p:ext uri="{BB962C8B-B14F-4D97-AF65-F5344CB8AC3E}">
        <p14:creationId xmlns:p14="http://schemas.microsoft.com/office/powerpoint/2010/main" val="25764014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59BC64-FC69-2903-447D-8C117D6D233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890970A-E981-575A-E585-0BDD5FA3BF5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FA3F5935-5E2D-B38E-A57B-7CAC61D67848}"/>
              </a:ext>
            </a:extLst>
          </p:cNvPr>
          <p:cNvSpPr txBox="1"/>
          <p:nvPr/>
        </p:nvSpPr>
        <p:spPr>
          <a:xfrm>
            <a:off x="5462832" y="1915117"/>
            <a:ext cx="5814581" cy="3785652"/>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وتتسم المدونات بالعديد من الخصائص التي تجعلها تسهم بفاعلية في نجـاح</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حملات العلاقات العامة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عبر الإعلام الجديد، حيث تمكن القـائم بالحملـة مـن تجديـد</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المعلومات الخاصة بالحملة بشكل مستمر، فضلاً عن إمكانية تواصله مع الجمهور</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المستهدف والتعرف على مقترحاتهم وآرائهم حول موضوع الحملة مهما تباعـدت</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تلك الجماهير جغر افياً وكان من الصعب الوصول لها على أرض الواقع، بالإضافة</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إلى أن المدونات غير مكلفة لمن يريد أن يمتلك مدونة، بعكـس وسـائل الإعـلام</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التقليدية كالصحف مثلاً التي تتطلب توافر رؤو س أموال ضخمة، بالإضـافة إلـى</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ضرورة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المرور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بقائمة من الإجراءات القانونية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التي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تـنظم إصـدار ا لصـحف</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والإشراف عليها، كما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تتميز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المدونات بإمكانية استغلال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لمضامين المتعددة الوسائط</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ونشرها بشكل فني وسريع على شبكة الإنترنت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وتستخدم المدونات بما تتضمنه من سمات وخصائص في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حملات العلاقات العامة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عبر الإعلام الجديد من </a:t>
            </a:r>
            <a:r>
              <a:rPr kumimoji="0" lang="ar-EG"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خلال ما يلي :</a:t>
            </a:r>
          </a:p>
        </p:txBody>
      </p:sp>
      <p:sp>
        <p:nvSpPr>
          <p:cNvPr id="4" name="TextBox 3">
            <a:extLst>
              <a:ext uri="{FF2B5EF4-FFF2-40B4-BE49-F238E27FC236}">
                <a16:creationId xmlns:a16="http://schemas.microsoft.com/office/drawing/2014/main" id="{9ABE62A7-8D17-0266-F6E5-185E09DDA584}"/>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B473A7DF-6667-4B17-1878-BB7BD42730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a:extLst>
              <a:ext uri="{FF2B5EF4-FFF2-40B4-BE49-F238E27FC236}">
                <a16:creationId xmlns:a16="http://schemas.microsoft.com/office/drawing/2014/main" id="{938F981C-AA06-3C7A-ED0F-F344881CFE4A}"/>
              </a:ext>
            </a:extLst>
          </p:cNvPr>
          <p:cNvSpPr txBox="1">
            <a:spLocks/>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300" kern="1200">
                <a:solidFill>
                  <a:schemeClr val="tx2"/>
                </a:solidFill>
                <a:latin typeface="+mj-lt"/>
                <a:ea typeface="+mj-ea"/>
                <a:cs typeface="+mj-cs"/>
              </a:defRPr>
            </a:lvl1pPr>
            <a:lvl2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5pPr>
            <a:lvl6pPr marL="3429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6pPr>
            <a:lvl7pPr marL="6858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7pPr>
            <a:lvl8pPr marL="10287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8pPr>
            <a:lvl9pPr marL="13716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ar-EG" altLang="en-US" sz="1800" b="1" i="0" u="sng" strike="noStrike" kern="1200" cap="none" spc="0" normalizeH="0" baseline="0" noProof="0" dirty="0">
                <a:ln>
                  <a:noFill/>
                </a:ln>
                <a:solidFill>
                  <a:srgbClr val="000000"/>
                </a:solidFill>
                <a:effectLst/>
                <a:uLnTx/>
                <a:uFillTx/>
                <a:latin typeface="Alexandria" pitchFamily="2" charset="-78"/>
                <a:ea typeface="+mj-ea"/>
                <a:cs typeface="Alexandria" pitchFamily="2" charset="-78"/>
              </a:rPr>
              <a:t>الحملات الرقمية </a:t>
            </a:r>
            <a:r>
              <a:rPr lang="ar-BH" altLang="en-US" sz="1800" b="1" u="sng" dirty="0">
                <a:solidFill>
                  <a:srgbClr val="000000"/>
                </a:solidFill>
                <a:latin typeface="Alexandria" pitchFamily="2" charset="-78"/>
                <a:cs typeface="Alexandria" pitchFamily="2" charset="-78"/>
              </a:rPr>
              <a:t>عبر المدونات </a:t>
            </a:r>
            <a:endParaRPr kumimoji="0" lang="en-US" altLang="en-US" sz="1800" b="1" i="0" u="sng" strike="noStrike" kern="1200" cap="none" spc="0" normalizeH="0" baseline="0" noProof="0" dirty="0">
              <a:ln>
                <a:noFill/>
              </a:ln>
              <a:solidFill>
                <a:srgbClr val="000000"/>
              </a:solidFill>
              <a:effectLst/>
              <a:uLnTx/>
              <a:uFillTx/>
              <a:latin typeface="Alexandria" pitchFamily="2" charset="-78"/>
              <a:ea typeface="+mj-ea"/>
              <a:cs typeface="Alexandria" pitchFamily="2" charset="-78"/>
            </a:endParaRPr>
          </a:p>
        </p:txBody>
      </p:sp>
      <p:pic>
        <p:nvPicPr>
          <p:cNvPr id="3" name="Picture 2">
            <a:extLst>
              <a:ext uri="{FF2B5EF4-FFF2-40B4-BE49-F238E27FC236}">
                <a16:creationId xmlns:a16="http://schemas.microsoft.com/office/drawing/2014/main" id="{10C69184-97F3-23CB-2EEC-666A002B0BEA}"/>
              </a:ext>
            </a:extLst>
          </p:cNvPr>
          <p:cNvPicPr>
            <a:picLocks noChangeAspect="1"/>
          </p:cNvPicPr>
          <p:nvPr/>
        </p:nvPicPr>
        <p:blipFill>
          <a:blip r:embed="rId3"/>
          <a:stretch>
            <a:fillRect/>
          </a:stretch>
        </p:blipFill>
        <p:spPr>
          <a:xfrm>
            <a:off x="754133" y="1915117"/>
            <a:ext cx="4571846" cy="3731794"/>
          </a:xfrm>
          <a:prstGeom prst="rect">
            <a:avLst/>
          </a:prstGeom>
        </p:spPr>
      </p:pic>
    </p:spTree>
    <p:extLst>
      <p:ext uri="{BB962C8B-B14F-4D97-AF65-F5344CB8AC3E}">
        <p14:creationId xmlns:p14="http://schemas.microsoft.com/office/powerpoint/2010/main" val="4668573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92DA2F-2654-AD4E-3561-FCF320DFE6B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69BDD64-4EB9-3CF3-FF3C-09E036AFC4D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83848F6A-88E1-C9F3-965D-7E8D82C8674A}"/>
              </a:ext>
            </a:extLst>
          </p:cNvPr>
          <p:cNvSpPr txBox="1"/>
          <p:nvPr/>
        </p:nvSpPr>
        <p:spPr>
          <a:xfrm>
            <a:off x="1106583" y="1854764"/>
            <a:ext cx="9834113" cy="4031873"/>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١ـ </a:t>
            </a:r>
            <a:r>
              <a:rPr kumimoji="0" lang="ar-EG" sz="16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إنشاء مدونة للحملة</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يتم تصميمه ا من أجل خدمة أهداف الحملة، وأن يستخدم من خلالها كافة عناصر الوسائط الإعلامية المتعددة، التي يتاح من خلالهـا</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التواصل مع الجمهور المستهدف، وإشراكه بفاعليه في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حملة العلاقات العامة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من</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خلال التعليقات، أو طرح تساؤلات، أو إضافة بعض المعلومات التـي قـد</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تثري موضوع الحملة .</a:t>
            </a:r>
            <a:endPar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٢ـ لابد أن تصمم مدونة الحملة بشكل مبسط وسهل ومنظم</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وتكون خاليـة مـن</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الأخطاء النحوية والاحتفاظ بسلامة اللغة قدر الإمكان حتـى تكـون مهمـة</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وجاذبة للمستخدم ويستطيع من خلالها التعامل مع المعلومات بسهولة، فضلاً</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عن ضرورة تصميم شعار للحملة يتم وضعه على المدونة بشكل د ائم ليعبـر</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عن الحملة، وكمحاولة لأن يرتبط ذلك الشعار بأذهان الجمهـور بموضـوع</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الحملة .</a:t>
            </a:r>
            <a:endPar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٣ـ أن تتضمن صفحتك علي التويتر الإعلان عن الحملة وأهميتها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،وكذلك ينبغي</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الرد علي المنضمين للحملة بشك ل فـوري علـي مقترحـاتهم وتعليقـاتهم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وإبلاغهم بكل ما هو جديد حول الحملة ورصد تقيي ماتهم حو ل مدي اعجابهم</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ورضائهم عن الحملة .</a:t>
            </a:r>
            <a:endPar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٤ـ ضرورة التواصل مع المدونات الأخرى كمحاولة لنشـر موضـوع الحملـة</a:t>
            </a:r>
            <a:r>
              <a:rPr kumimoji="0" lang="en-US" sz="16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بطرق متعددة، والاستفادة من تلك المدونات عن طريق ربطها بمدونة القـائم</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بالحملة وبموقعه الإلكتروني</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a:extLst>
              <a:ext uri="{FF2B5EF4-FFF2-40B4-BE49-F238E27FC236}">
                <a16:creationId xmlns:a16="http://schemas.microsoft.com/office/drawing/2014/main" id="{A68B911D-C256-CD1A-3FE4-E51B13CEB4B0}"/>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0EBC12CA-7DD6-7655-05DE-AB4C9AA72F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103563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0ED427-FB9A-9BD7-9888-D2D898B6210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3DA1487-09BD-8A16-DEB9-A1B05D6E7A0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098DE1F8-948C-29B9-A0D7-BEC447D2CF6B}"/>
              </a:ext>
            </a:extLst>
          </p:cNvPr>
          <p:cNvSpPr txBox="1"/>
          <p:nvPr/>
        </p:nvSpPr>
        <p:spPr>
          <a:xfrm>
            <a:off x="5149516" y="1972301"/>
            <a:ext cx="6037068" cy="4278094"/>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lang="ar-BH" sz="1600" dirty="0">
                <a:solidFill>
                  <a:prstClr val="black"/>
                </a:solidFill>
                <a:latin typeface="Alexandria" pitchFamily="2" charset="-78"/>
                <a:cs typeface="Alexandria" pitchFamily="2" charset="-78"/>
              </a:rPr>
              <a:t>حملات العلاقات العامة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على الفيس بوك على اختلاف أنواعها وتبـاين</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أهدافها تلقي رواجاً وانتشاراً بين الجمهور المستهدف، ولعل ذلك يرجع إلى العديـد</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من المميزات والخصائص التي يتسم بها موقع الفيس بوك لتجعله من أهم مواقـع</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التواصل الاجتماعي الذي يمكن الاعتماد عليه في تـرويج الحمـلات،</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وتتمثل تلك</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الخصائص فيما يلي :</a:t>
            </a:r>
            <a:endParaRPr kumimoji="0" lang="ar-BH" sz="16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1" i="0" u="sng"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١ـ أن موقع الفيس بوك هو الأكثر استخداماً بـين مواقـع شـبكات التواصـل</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الاجتماعي، لدى الملايين من جمهور الإنترنت في جميـع أنحـاء العـالم،</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وخاصة الشباب</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٢ـ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ن موقع الفيس بوك هو الموقـع</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الأكثر تفضيلاً، والأكثر استخداماً، والأشد تأثيراً على المستخدمين وخاصـة</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الشباب، كما توصلت نتائج تلك الدراسات إلى أن أهم استخدامات الجمهـور</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بصفة عامة، والشباب على وجه الخصوص للفيس بوك تتمثل في : التواصل</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الاجتماعي، والبحث عن أصدقاء جدد، وتدعيم صداقات قديمـة، والتعبيـر</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بحرية عن الآراء والأفكار</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p>
        </p:txBody>
      </p:sp>
      <p:sp>
        <p:nvSpPr>
          <p:cNvPr id="4" name="TextBox 3">
            <a:extLst>
              <a:ext uri="{FF2B5EF4-FFF2-40B4-BE49-F238E27FC236}">
                <a16:creationId xmlns:a16="http://schemas.microsoft.com/office/drawing/2014/main" id="{A9C5150B-7A14-DAF7-5B67-3C14AB8B1A62}"/>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83EFB67F-9BAD-ECC4-19A3-203B5B45D1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a:extLst>
              <a:ext uri="{FF2B5EF4-FFF2-40B4-BE49-F238E27FC236}">
                <a16:creationId xmlns:a16="http://schemas.microsoft.com/office/drawing/2014/main" id="{F337C2A0-14C6-C826-EEEB-15A8722B92A6}"/>
              </a:ext>
            </a:extLst>
          </p:cNvPr>
          <p:cNvSpPr txBox="1">
            <a:spLocks/>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300" kern="1200">
                <a:solidFill>
                  <a:schemeClr val="tx2"/>
                </a:solidFill>
                <a:latin typeface="+mj-lt"/>
                <a:ea typeface="+mj-ea"/>
                <a:cs typeface="+mj-cs"/>
              </a:defRPr>
            </a:lvl1pPr>
            <a:lvl2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5pPr>
            <a:lvl6pPr marL="3429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6pPr>
            <a:lvl7pPr marL="6858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7pPr>
            <a:lvl8pPr marL="10287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8pPr>
            <a:lvl9pPr marL="13716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ar-EG" altLang="en-US" sz="1800" b="1" i="0" u="sng" strike="noStrike" kern="1200" cap="none" spc="0" normalizeH="0" baseline="0" noProof="0" dirty="0">
                <a:ln>
                  <a:noFill/>
                </a:ln>
                <a:solidFill>
                  <a:srgbClr val="000000"/>
                </a:solidFill>
                <a:effectLst/>
                <a:uLnTx/>
                <a:uFillTx/>
                <a:latin typeface="Alexandria" pitchFamily="2" charset="-78"/>
                <a:ea typeface="+mj-ea"/>
                <a:cs typeface="Alexandria" pitchFamily="2" charset="-78"/>
              </a:rPr>
              <a:t>الحملات الرقمية في الفيس بوك </a:t>
            </a:r>
            <a:endParaRPr kumimoji="0" lang="en-US" altLang="en-US" sz="1800" b="1" i="0" u="sng" strike="noStrike" kern="1200" cap="none" spc="0" normalizeH="0" baseline="0" noProof="0" dirty="0">
              <a:ln>
                <a:noFill/>
              </a:ln>
              <a:solidFill>
                <a:srgbClr val="000000"/>
              </a:solidFill>
              <a:effectLst/>
              <a:uLnTx/>
              <a:uFillTx/>
              <a:latin typeface="Alexandria" pitchFamily="2" charset="-78"/>
              <a:ea typeface="+mj-ea"/>
              <a:cs typeface="Alexandria" pitchFamily="2" charset="-78"/>
            </a:endParaRPr>
          </a:p>
        </p:txBody>
      </p:sp>
      <p:pic>
        <p:nvPicPr>
          <p:cNvPr id="3" name="Picture 2">
            <a:extLst>
              <a:ext uri="{FF2B5EF4-FFF2-40B4-BE49-F238E27FC236}">
                <a16:creationId xmlns:a16="http://schemas.microsoft.com/office/drawing/2014/main" id="{D9B46FA9-374D-E89E-EF01-1CF005286B43}"/>
              </a:ext>
            </a:extLst>
          </p:cNvPr>
          <p:cNvPicPr>
            <a:picLocks noChangeAspect="1"/>
          </p:cNvPicPr>
          <p:nvPr/>
        </p:nvPicPr>
        <p:blipFill>
          <a:blip r:embed="rId3"/>
          <a:stretch>
            <a:fillRect/>
          </a:stretch>
        </p:blipFill>
        <p:spPr>
          <a:xfrm>
            <a:off x="457200" y="1685495"/>
            <a:ext cx="4448900" cy="4370412"/>
          </a:xfrm>
          <a:prstGeom prst="rect">
            <a:avLst/>
          </a:prstGeom>
        </p:spPr>
      </p:pic>
    </p:spTree>
    <p:extLst>
      <p:ext uri="{BB962C8B-B14F-4D97-AF65-F5344CB8AC3E}">
        <p14:creationId xmlns:p14="http://schemas.microsoft.com/office/powerpoint/2010/main" val="1285582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4A931B-2AA1-3360-295F-4A71F6C1D86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3EC9DDC-FC59-10A5-1084-F1236EB60B0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62D551E9-04E4-3FF2-1B30-9F0EB30315A6}"/>
              </a:ext>
            </a:extLst>
          </p:cNvPr>
          <p:cNvSpPr txBox="1"/>
          <p:nvPr/>
        </p:nvSpPr>
        <p:spPr>
          <a:xfrm>
            <a:off x="5149516" y="1982102"/>
            <a:ext cx="6037068" cy="3293209"/>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3-يتسم الفيس بوك بتطبيقاته المتعددة، حيث يمكنه ا لعمل ضمن تطبيقـات عديدة مثل اليو تيوب، التويتر، خدمات التليفون النقال، مما يتيح للقائم بالحملة ربط الفيس بوك بموقعة الإلكتروني وبالوسائل الاجتماعية الأخرى.</a:t>
            </a:r>
            <a:endPar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4ـيتيح الفيس بوك عمل مجموعـات، وإجراء المقـابلات والمناقشـات،والوصول إلى الجماهير المستهدفة من الحملة بسهولة .</a:t>
            </a:r>
            <a:endPar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5ـكما أصبح الفيس بوك بيئة افتراضية للحريـات، والمطالبـة بالمزيـد مـن الحقوق، وسلاحاً لمواجهة الفساد والقهر، وطرح ومناقشة العديد من القضايا التي كان من الصعب إبداء الآراء فيها بحرية عبر وسائل الإعلام التقليديـة، أو على أرض الواقع</a:t>
            </a: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a:extLst>
              <a:ext uri="{FF2B5EF4-FFF2-40B4-BE49-F238E27FC236}">
                <a16:creationId xmlns:a16="http://schemas.microsoft.com/office/drawing/2014/main" id="{C1700DAA-6342-2749-8141-CE36E45DEB56}"/>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21CBDF67-6477-73B8-027B-26F99F2939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BFA8AB08-74C9-BAAE-826F-600A5DE409B5}"/>
              </a:ext>
            </a:extLst>
          </p:cNvPr>
          <p:cNvPicPr>
            <a:picLocks noChangeAspect="1"/>
          </p:cNvPicPr>
          <p:nvPr/>
        </p:nvPicPr>
        <p:blipFill>
          <a:blip r:embed="rId3"/>
          <a:stretch>
            <a:fillRect/>
          </a:stretch>
        </p:blipFill>
        <p:spPr>
          <a:xfrm>
            <a:off x="617280" y="1685494"/>
            <a:ext cx="4099099" cy="4370411"/>
          </a:xfrm>
          <a:prstGeom prst="rect">
            <a:avLst/>
          </a:prstGeom>
        </p:spPr>
      </p:pic>
    </p:spTree>
    <p:extLst>
      <p:ext uri="{BB962C8B-B14F-4D97-AF65-F5344CB8AC3E}">
        <p14:creationId xmlns:p14="http://schemas.microsoft.com/office/powerpoint/2010/main" val="24171242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293895" y="1922540"/>
            <a:ext cx="5983704" cy="3539430"/>
          </a:xfrm>
          <a:prstGeom prst="rect">
            <a:avLst/>
          </a:prstGeom>
          <a:noFill/>
        </p:spPr>
        <p:txBody>
          <a:bodyPr wrap="square" rtlCol="0">
            <a:spAutoFit/>
          </a:bodyPr>
          <a:lstStyle/>
          <a:p>
            <a:pPr lvl="0" algn="just" rtl="1">
              <a:defRPr/>
            </a:pPr>
            <a:r>
              <a:rPr lang="ar-EG" sz="1600" dirty="0">
                <a:solidFill>
                  <a:prstClr val="black"/>
                </a:solidFill>
                <a:latin typeface="Alexandria" pitchFamily="2" charset="-78"/>
                <a:cs typeface="Alexandria" pitchFamily="2" charset="-78"/>
              </a:rPr>
              <a:t>- إنشاء صفحات </a:t>
            </a:r>
            <a:r>
              <a:rPr lang="en-US" sz="1600" dirty="0">
                <a:solidFill>
                  <a:prstClr val="black"/>
                </a:solidFill>
                <a:latin typeface="Alexandria" pitchFamily="2" charset="-78"/>
                <a:cs typeface="Alexandria" pitchFamily="2" charset="-78"/>
              </a:rPr>
              <a:t>Facebook </a:t>
            </a:r>
            <a:r>
              <a:rPr lang="ar-EG" sz="1600" dirty="0">
                <a:solidFill>
                  <a:prstClr val="black"/>
                </a:solidFill>
                <a:latin typeface="Alexandria" pitchFamily="2" charset="-78"/>
                <a:cs typeface="Alexandria" pitchFamily="2" charset="-78"/>
              </a:rPr>
              <a:t>مُنتقل إليها ليس لجذب الجمهور الحالي فقط، ولكن للزائرين الجدد على صفحتك على</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 موقع </a:t>
            </a:r>
            <a:r>
              <a:rPr lang="en-US" sz="1600" dirty="0">
                <a:solidFill>
                  <a:prstClr val="black"/>
                </a:solidFill>
                <a:latin typeface="Alexandria" pitchFamily="2" charset="-78"/>
                <a:cs typeface="Alexandria" pitchFamily="2" charset="-78"/>
              </a:rPr>
              <a:t>Facebook.</a:t>
            </a:r>
            <a:endParaRPr lang="ar-BH" sz="1600" dirty="0">
              <a:solidFill>
                <a:prstClr val="black"/>
              </a:solidFill>
              <a:latin typeface="Alexandria" pitchFamily="2" charset="-78"/>
              <a:cs typeface="Alexandria" pitchFamily="2" charset="-78"/>
            </a:endParaRPr>
          </a:p>
          <a:p>
            <a:pPr lvl="0" algn="just" rtl="1">
              <a:defRPr/>
            </a:pPr>
            <a:endParaRPr lang="en-US"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a:t>
            </a:r>
            <a:r>
              <a:rPr lang="ar-EG" sz="1600" b="1" i="1" dirty="0">
                <a:solidFill>
                  <a:prstClr val="black"/>
                </a:solidFill>
                <a:latin typeface="Alexandria" pitchFamily="2" charset="-78"/>
                <a:cs typeface="Alexandria" pitchFamily="2" charset="-78"/>
              </a:rPr>
              <a:t>دعوة المشتركين إلى "الإعجاب" </a:t>
            </a:r>
            <a:r>
              <a:rPr lang="ar-EG" sz="1600" dirty="0">
                <a:solidFill>
                  <a:prstClr val="black"/>
                </a:solidFill>
                <a:latin typeface="Alexandria" pitchFamily="2" charset="-78"/>
                <a:cs typeface="Alexandria" pitchFamily="2" charset="-78"/>
              </a:rPr>
              <a:t>بصفحتك على </a:t>
            </a:r>
            <a:r>
              <a:rPr lang="en-US" sz="1600" dirty="0">
                <a:solidFill>
                  <a:prstClr val="black"/>
                </a:solidFill>
                <a:latin typeface="Alexandria" pitchFamily="2" charset="-78"/>
                <a:cs typeface="Alexandria" pitchFamily="2" charset="-78"/>
              </a:rPr>
              <a:t>Facebook </a:t>
            </a:r>
            <a:r>
              <a:rPr lang="ar-EG" sz="1600" dirty="0">
                <a:solidFill>
                  <a:prstClr val="black"/>
                </a:solidFill>
                <a:latin typeface="Alexandria" pitchFamily="2" charset="-78"/>
                <a:cs typeface="Alexandria" pitchFamily="2" charset="-78"/>
              </a:rPr>
              <a:t>عن طريق إرسال الحملة  الرقمية عبر صفحة </a:t>
            </a:r>
            <a:r>
              <a:rPr lang="en-US" sz="1600" dirty="0">
                <a:solidFill>
                  <a:prstClr val="black"/>
                </a:solidFill>
                <a:latin typeface="Alexandria" pitchFamily="2" charset="-78"/>
                <a:cs typeface="Alexandria" pitchFamily="2" charset="-78"/>
              </a:rPr>
              <a:t>Facebook </a:t>
            </a:r>
            <a:r>
              <a:rPr lang="ar-EG" sz="1600" dirty="0">
                <a:solidFill>
                  <a:prstClr val="black"/>
                </a:solidFill>
                <a:latin typeface="Alexandria" pitchFamily="2" charset="-78"/>
                <a:cs typeface="Alexandria" pitchFamily="2" charset="-78"/>
              </a:rPr>
              <a:t>عبر البريد الإلكتروني</a:t>
            </a: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a:t>
            </a:r>
            <a:r>
              <a:rPr lang="ar-EG" sz="1600" b="1" i="1" dirty="0">
                <a:solidFill>
                  <a:prstClr val="black"/>
                </a:solidFill>
                <a:latin typeface="Alexandria" pitchFamily="2" charset="-78"/>
                <a:cs typeface="Alexandria" pitchFamily="2" charset="-78"/>
              </a:rPr>
              <a:t>التعرف على عدد الزائرين الجدد </a:t>
            </a:r>
            <a:r>
              <a:rPr lang="ar-EG" sz="1600" dirty="0">
                <a:solidFill>
                  <a:prstClr val="black"/>
                </a:solidFill>
                <a:latin typeface="Alexandria" pitchFamily="2" charset="-78"/>
                <a:cs typeface="Alexandria" pitchFamily="2" charset="-78"/>
              </a:rPr>
              <a:t>الذين أصبحوا معجبين على صفحة </a:t>
            </a:r>
            <a:r>
              <a:rPr lang="en-US" sz="1600" dirty="0">
                <a:solidFill>
                  <a:prstClr val="black"/>
                </a:solidFill>
                <a:latin typeface="Alexandria" pitchFamily="2" charset="-78"/>
                <a:cs typeface="Alexandria" pitchFamily="2" charset="-78"/>
              </a:rPr>
              <a:t>Facebook</a:t>
            </a: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a:t>
            </a:r>
            <a:r>
              <a:rPr lang="ar-EG" sz="1600" b="1" i="1" dirty="0">
                <a:solidFill>
                  <a:prstClr val="black"/>
                </a:solidFill>
                <a:latin typeface="Alexandria" pitchFamily="2" charset="-78"/>
                <a:cs typeface="Alexandria" pitchFamily="2" charset="-78"/>
              </a:rPr>
              <a:t>نشر الحملات على </a:t>
            </a:r>
            <a:r>
              <a:rPr lang="en-US" sz="1600" b="1" i="1" dirty="0">
                <a:solidFill>
                  <a:prstClr val="black"/>
                </a:solidFill>
                <a:latin typeface="Alexandria" pitchFamily="2" charset="-78"/>
                <a:cs typeface="Alexandria" pitchFamily="2" charset="-78"/>
              </a:rPr>
              <a:t>Twitter </a:t>
            </a:r>
            <a:r>
              <a:rPr lang="ar-EG" sz="1600" b="1" i="1" dirty="0">
                <a:solidFill>
                  <a:prstClr val="black"/>
                </a:solidFill>
                <a:latin typeface="Alexandria" pitchFamily="2" charset="-78"/>
                <a:cs typeface="Alexandria" pitchFamily="2" charset="-78"/>
              </a:rPr>
              <a:t>و</a:t>
            </a:r>
            <a:r>
              <a:rPr lang="en-US" sz="1600" b="1" i="1" dirty="0">
                <a:solidFill>
                  <a:prstClr val="black"/>
                </a:solidFill>
                <a:latin typeface="Alexandria" pitchFamily="2" charset="-78"/>
                <a:cs typeface="Alexandria" pitchFamily="2" charset="-78"/>
              </a:rPr>
              <a:t>Facebook </a:t>
            </a:r>
            <a:r>
              <a:rPr lang="ar-EG" sz="1600" b="1" i="1" dirty="0">
                <a:solidFill>
                  <a:prstClr val="black"/>
                </a:solidFill>
                <a:latin typeface="Alexandria" pitchFamily="2" charset="-78"/>
                <a:cs typeface="Alexandria" pitchFamily="2" charset="-78"/>
              </a:rPr>
              <a:t>و</a:t>
            </a:r>
            <a:r>
              <a:rPr lang="en-US" sz="1600" b="1" i="1" dirty="0">
                <a:solidFill>
                  <a:prstClr val="black"/>
                </a:solidFill>
                <a:latin typeface="Alexandria" pitchFamily="2" charset="-78"/>
                <a:cs typeface="Alexandria" pitchFamily="2" charset="-78"/>
              </a:rPr>
              <a:t>LinkedIn</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في صورة روابط أو صور أو رسائل الحالة أو عروض أسعار</a:t>
            </a: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a:t>
            </a:r>
            <a:r>
              <a:rPr lang="ar-EG" sz="1600" b="1" i="1" u="sng" dirty="0">
                <a:solidFill>
                  <a:prstClr val="black"/>
                </a:solidFill>
                <a:latin typeface="Alexandria" pitchFamily="2" charset="-78"/>
                <a:cs typeface="Alexandria" pitchFamily="2" charset="-78"/>
              </a:rPr>
              <a:t>قس أداء حملاتك الإعلامية وتعرّف </a:t>
            </a:r>
            <a:r>
              <a:rPr lang="ar-EG" sz="1600" dirty="0">
                <a:solidFill>
                  <a:prstClr val="black"/>
                </a:solidFill>
                <a:latin typeface="Alexandria" pitchFamily="2" charset="-78"/>
                <a:cs typeface="Alexandria" pitchFamily="2" charset="-78"/>
              </a:rPr>
              <a:t>على عدد الإعجابات وإعادة التغريدات والتعليقات وعدد مرات المشاهدة</a:t>
            </a: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a:t>
            </a:r>
            <a:r>
              <a:rPr lang="ar-EG" sz="1600" b="1" i="1" dirty="0">
                <a:solidFill>
                  <a:prstClr val="black"/>
                </a:solidFill>
                <a:latin typeface="Alexandria" pitchFamily="2" charset="-78"/>
                <a:cs typeface="Alexandria" pitchFamily="2" charset="-78"/>
              </a:rPr>
              <a:t>مشاركة حملتك على مواقع </a:t>
            </a:r>
            <a:r>
              <a:rPr lang="en-US" sz="1600" dirty="0">
                <a:solidFill>
                  <a:prstClr val="black"/>
                </a:solidFill>
                <a:latin typeface="Alexandria" pitchFamily="2" charset="-78"/>
                <a:cs typeface="Alexandria" pitchFamily="2" charset="-78"/>
              </a:rPr>
              <a:t>Facebook </a:t>
            </a:r>
            <a:r>
              <a:rPr lang="ar-EG" sz="1600" dirty="0">
                <a:solidFill>
                  <a:prstClr val="black"/>
                </a:solidFill>
                <a:latin typeface="Alexandria" pitchFamily="2" charset="-78"/>
                <a:cs typeface="Alexandria" pitchFamily="2" charset="-78"/>
              </a:rPr>
              <a:t>و</a:t>
            </a:r>
            <a:r>
              <a:rPr lang="en-US" sz="1600" dirty="0">
                <a:solidFill>
                  <a:prstClr val="black"/>
                </a:solidFill>
                <a:latin typeface="Alexandria" pitchFamily="2" charset="-78"/>
                <a:cs typeface="Alexandria" pitchFamily="2" charset="-78"/>
              </a:rPr>
              <a:t>Twitter </a:t>
            </a:r>
            <a:r>
              <a:rPr lang="ar-EG" sz="1600" dirty="0">
                <a:solidFill>
                  <a:prstClr val="black"/>
                </a:solidFill>
                <a:latin typeface="Alexandria" pitchFamily="2" charset="-78"/>
                <a:cs typeface="Alexandria" pitchFamily="2" charset="-78"/>
              </a:rPr>
              <a:t>و</a:t>
            </a:r>
            <a:r>
              <a:rPr lang="en-US" sz="1600" dirty="0">
                <a:solidFill>
                  <a:prstClr val="black"/>
                </a:solidFill>
                <a:latin typeface="Alexandria" pitchFamily="2" charset="-78"/>
                <a:cs typeface="Alexandria" pitchFamily="2" charset="-78"/>
              </a:rPr>
              <a:t>LinkedIn</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itle 1"/>
          <p:cNvSpPr txBox="1">
            <a:spLocks/>
          </p:cNvSpPr>
          <p:nvPr/>
        </p:nvSpPr>
        <p:spPr bwMode="auto">
          <a:xfrm>
            <a:off x="208009" y="124983"/>
            <a:ext cx="9216833" cy="1323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300" kern="1200">
                <a:solidFill>
                  <a:schemeClr val="tx2"/>
                </a:solidFill>
                <a:latin typeface="+mj-lt"/>
                <a:ea typeface="+mj-ea"/>
                <a:cs typeface="+mj-cs"/>
              </a:defRPr>
            </a:lvl1pPr>
            <a:lvl2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5pPr>
            <a:lvl6pPr marL="3429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6pPr>
            <a:lvl7pPr marL="6858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7pPr>
            <a:lvl8pPr marL="10287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8pPr>
            <a:lvl9pPr marL="13716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9pPr>
          </a:lstStyle>
          <a:p>
            <a:pPr lvl="0" eaLnBrk="1" hangingPunct="1">
              <a:defRPr/>
            </a:pPr>
            <a:r>
              <a:rPr lang="ar-BH" altLang="en-US" sz="1800" b="1" u="sng" dirty="0">
                <a:solidFill>
                  <a:srgbClr val="000000"/>
                </a:solidFill>
                <a:latin typeface="Alexandria" pitchFamily="2" charset="-78"/>
                <a:cs typeface="Alexandria" pitchFamily="2" charset="-78"/>
              </a:rPr>
              <a:t>يمكن </a:t>
            </a:r>
            <a:r>
              <a:rPr kumimoji="0" lang="ar-EG" altLang="en-US" sz="1800" b="1" i="0" u="sng" strike="noStrike" kern="1200" cap="none" spc="0" normalizeH="0" baseline="0" noProof="0" dirty="0">
                <a:ln>
                  <a:noFill/>
                </a:ln>
                <a:solidFill>
                  <a:srgbClr val="000000"/>
                </a:solidFill>
                <a:effectLst/>
                <a:uLnTx/>
                <a:uFillTx/>
                <a:latin typeface="Alexandria" pitchFamily="2" charset="-78"/>
                <a:cs typeface="Alexandria" pitchFamily="2" charset="-78"/>
              </a:rPr>
              <a:t>استخدام الفيس بوك في </a:t>
            </a:r>
            <a:r>
              <a:rPr lang="ar-BH" altLang="en-US" sz="1800" b="1" u="sng" dirty="0">
                <a:solidFill>
                  <a:srgbClr val="000000"/>
                </a:solidFill>
                <a:latin typeface="Alexandria" pitchFamily="2" charset="-78"/>
                <a:cs typeface="Alexandria" pitchFamily="2" charset="-78"/>
              </a:rPr>
              <a:t>حملات العلاقات العامة </a:t>
            </a:r>
            <a:r>
              <a:rPr kumimoji="0" lang="ar-EG" altLang="en-US" sz="1800" b="1" i="0" u="sng" strike="noStrike" kern="1200" cap="none" spc="0" normalizeH="0" baseline="0" noProof="0" dirty="0">
                <a:ln>
                  <a:noFill/>
                </a:ln>
                <a:solidFill>
                  <a:srgbClr val="000000"/>
                </a:solidFill>
                <a:effectLst/>
                <a:uLnTx/>
                <a:uFillTx/>
                <a:latin typeface="Alexandria" pitchFamily="2" charset="-78"/>
                <a:cs typeface="Alexandria" pitchFamily="2" charset="-78"/>
              </a:rPr>
              <a:t>ضـمن </a:t>
            </a:r>
            <a:r>
              <a:rPr lang="ar-EG" altLang="en-US" sz="1800" b="1" u="sng" dirty="0">
                <a:solidFill>
                  <a:srgbClr val="000000"/>
                </a:solidFill>
                <a:latin typeface="Alexandria" pitchFamily="2" charset="-78"/>
                <a:cs typeface="Alexandria" pitchFamily="2" charset="-78"/>
              </a:rPr>
              <a:t>مجموعـة مـن</a:t>
            </a:r>
            <a:r>
              <a:rPr lang="ar-BH" altLang="en-US" sz="1800" b="1" u="sng" dirty="0">
                <a:solidFill>
                  <a:srgbClr val="000000"/>
                </a:solidFill>
                <a:latin typeface="Alexandria" pitchFamily="2" charset="-78"/>
                <a:cs typeface="Alexandria" pitchFamily="2" charset="-78"/>
              </a:rPr>
              <a:t> </a:t>
            </a:r>
            <a:r>
              <a:rPr kumimoji="0" lang="ar-EG" altLang="en-US" sz="1800" b="1" i="0" u="sng" strike="noStrike" kern="1200" cap="none" spc="0" normalizeH="0" baseline="0" noProof="0" dirty="0">
                <a:ln>
                  <a:noFill/>
                </a:ln>
                <a:solidFill>
                  <a:srgbClr val="000000"/>
                </a:solidFill>
                <a:effectLst/>
                <a:uLnTx/>
                <a:uFillTx/>
                <a:latin typeface="Alexandria" pitchFamily="2" charset="-78"/>
                <a:cs typeface="Alexandria" pitchFamily="2" charset="-78"/>
              </a:rPr>
              <a:t>الوسائل الاجتماعية الأخرى التي تعتمد عليها الحملة من خلال ما يلي :</a:t>
            </a:r>
            <a:endParaRPr kumimoji="0" lang="en-US" altLang="en-US" sz="1800" b="1" i="0" u="sng" strike="noStrike" kern="1200" cap="none" spc="0" normalizeH="0" baseline="0" noProof="0" dirty="0">
              <a:ln>
                <a:noFill/>
              </a:ln>
              <a:solidFill>
                <a:srgbClr val="000000"/>
              </a:solidFill>
              <a:effectLst/>
              <a:uLnTx/>
              <a:uFillTx/>
              <a:latin typeface="Alexandria" pitchFamily="2" charset="-78"/>
              <a:cs typeface="Alexandria" pitchFamily="2" charset="-78"/>
            </a:endParaRPr>
          </a:p>
        </p:txBody>
      </p:sp>
      <p:pic>
        <p:nvPicPr>
          <p:cNvPr id="2" name="Picture 1">
            <a:extLst>
              <a:ext uri="{FF2B5EF4-FFF2-40B4-BE49-F238E27FC236}">
                <a16:creationId xmlns:a16="http://schemas.microsoft.com/office/drawing/2014/main" id="{E77AB482-CA5B-CFC2-B795-3AECF69CCA70}"/>
              </a:ext>
            </a:extLst>
          </p:cNvPr>
          <p:cNvPicPr>
            <a:picLocks noChangeAspect="1"/>
          </p:cNvPicPr>
          <p:nvPr/>
        </p:nvPicPr>
        <p:blipFill>
          <a:blip r:embed="rId3"/>
          <a:stretch>
            <a:fillRect/>
          </a:stretch>
        </p:blipFill>
        <p:spPr>
          <a:xfrm>
            <a:off x="617280" y="1685495"/>
            <a:ext cx="4307646" cy="4370412"/>
          </a:xfrm>
          <a:prstGeom prst="rect">
            <a:avLst/>
          </a:prstGeom>
        </p:spPr>
      </p:pic>
    </p:spTree>
    <p:extLst>
      <p:ext uri="{BB962C8B-B14F-4D97-AF65-F5344CB8AC3E}">
        <p14:creationId xmlns:p14="http://schemas.microsoft.com/office/powerpoint/2010/main" val="14018130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803850" y="2495529"/>
            <a:ext cx="6510656" cy="2308324"/>
          </a:xfrm>
          <a:prstGeom prst="rect">
            <a:avLst/>
          </a:prstGeom>
          <a:noFill/>
        </p:spPr>
        <p:txBody>
          <a:bodyPr wrap="square" rtlCol="0">
            <a:spAutoFit/>
          </a:bodyPr>
          <a:lstStyle/>
          <a:p>
            <a:pPr lvl="0" algn="just" rtl="1">
              <a:defRPr/>
            </a:pPr>
            <a:r>
              <a:rPr lang="ar-EG" sz="1600" dirty="0">
                <a:solidFill>
                  <a:prstClr val="black"/>
                </a:solidFill>
                <a:latin typeface="Alexandria" pitchFamily="2" charset="-78"/>
                <a:cs typeface="Alexandria" pitchFamily="2" charset="-78"/>
              </a:rPr>
              <a:t>يعد موقع اليوتيوب من أهم وأشهر أنواع الشبكات الإجتماعية ويمثل</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اهمية كبيرة كأداة للتواصل بين الجماهير من خلال الإستفادة من</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الطاقة الكامنة في الفيديو ويتميز اليوتيوب بإرتفاع عدد مستخدمية</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ويحظي بعدد كبير من المتابعين ،وهو ما يفرض على المؤسسات</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الإعلامية الإستعانه به كمنصه إعلاميه لتحقيق ما تصبو اليه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itle 1"/>
          <p:cNvSpPr txBox="1">
            <a:spLocks/>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300" kern="1200">
                <a:solidFill>
                  <a:schemeClr val="tx2"/>
                </a:solidFill>
                <a:latin typeface="+mj-lt"/>
                <a:ea typeface="+mj-ea"/>
                <a:cs typeface="+mj-cs"/>
              </a:defRPr>
            </a:lvl1pPr>
            <a:lvl2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5pPr>
            <a:lvl6pPr marL="3429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6pPr>
            <a:lvl7pPr marL="6858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7pPr>
            <a:lvl8pPr marL="10287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8pPr>
            <a:lvl9pPr marL="13716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ar-EG" altLang="en-US" sz="1800" b="1" i="0" u="sng" strike="noStrike" kern="1200" cap="none" spc="0" normalizeH="0" baseline="0" noProof="0" dirty="0">
                <a:ln>
                  <a:noFill/>
                </a:ln>
                <a:solidFill>
                  <a:srgbClr val="000000"/>
                </a:solidFill>
                <a:effectLst/>
                <a:uLnTx/>
                <a:uFillTx/>
                <a:latin typeface="Alexandria" pitchFamily="2" charset="-78"/>
                <a:cs typeface="Alexandria" pitchFamily="2" charset="-78"/>
              </a:rPr>
              <a:t>الحملات الرقمية  عبر اليوتيوب </a:t>
            </a:r>
            <a:endParaRPr kumimoji="0" lang="en-US" altLang="en-US" sz="1800" b="1" i="0" u="sng" strike="noStrike" kern="1200" cap="none" spc="0" normalizeH="0" baseline="0" noProof="0" dirty="0">
              <a:ln>
                <a:noFill/>
              </a:ln>
              <a:solidFill>
                <a:srgbClr val="000000"/>
              </a:solidFill>
              <a:effectLst/>
              <a:uLnTx/>
              <a:uFillTx/>
              <a:latin typeface="Alexandria" pitchFamily="2" charset="-78"/>
              <a:cs typeface="Alexandria" pitchFamily="2" charset="-78"/>
            </a:endParaRPr>
          </a:p>
        </p:txBody>
      </p:sp>
      <p:pic>
        <p:nvPicPr>
          <p:cNvPr id="2" name="Picture 1"/>
          <p:cNvPicPr>
            <a:picLocks noChangeAspect="1"/>
          </p:cNvPicPr>
          <p:nvPr/>
        </p:nvPicPr>
        <p:blipFill>
          <a:blip r:embed="rId3"/>
          <a:stretch>
            <a:fillRect/>
          </a:stretch>
        </p:blipFill>
        <p:spPr>
          <a:xfrm>
            <a:off x="617280" y="1685495"/>
            <a:ext cx="4186570" cy="4370412"/>
          </a:xfrm>
          <a:prstGeom prst="rect">
            <a:avLst/>
          </a:prstGeom>
        </p:spPr>
      </p:pic>
    </p:spTree>
    <p:extLst>
      <p:ext uri="{BB962C8B-B14F-4D97-AF65-F5344CB8AC3E}">
        <p14:creationId xmlns:p14="http://schemas.microsoft.com/office/powerpoint/2010/main" val="19468969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569373" y="2521059"/>
            <a:ext cx="6409894" cy="1815882"/>
          </a:xfrm>
          <a:prstGeom prst="rect">
            <a:avLst/>
          </a:prstGeom>
          <a:noFill/>
        </p:spPr>
        <p:txBody>
          <a:bodyPr wrap="square" rtlCol="0">
            <a:spAutoFit/>
          </a:bodyPr>
          <a:lstStyle/>
          <a:p>
            <a:pPr lvl="0" algn="just" rtl="1">
              <a:defRPr/>
            </a:pPr>
            <a:r>
              <a:rPr lang="ar-EG" sz="1600" dirty="0">
                <a:solidFill>
                  <a:prstClr val="black"/>
                </a:solidFill>
                <a:latin typeface="Alexandria" pitchFamily="2" charset="-78"/>
                <a:cs typeface="Alexandria" pitchFamily="2" charset="-78"/>
              </a:rPr>
              <a:t>يستقبل الموقع شهريا ما يزيد عن مليار مستخدم </a:t>
            </a:r>
            <a:r>
              <a:rPr lang="ar-BH" sz="1600" dirty="0">
                <a:solidFill>
                  <a:prstClr val="black"/>
                </a:solidFill>
                <a:latin typeface="Alexandria" pitchFamily="2" charset="-78"/>
                <a:cs typeface="Alexandria" pitchFamily="2" charset="-78"/>
              </a:rPr>
              <a:t> </a:t>
            </a:r>
          </a:p>
          <a:p>
            <a:pPr lvl="0" algn="just" rtl="1">
              <a:defRPr/>
            </a:pPr>
            <a:endParaRPr lang="ar-EG"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يتجاوز عدد ساعات الفيديو التي تتم مشاهدتها 6 مليارات ساعه</a:t>
            </a: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a:t>
            </a:r>
          </a:p>
          <a:p>
            <a:pPr lvl="0" algn="just" rtl="1">
              <a:defRPr/>
            </a:pPr>
            <a:r>
              <a:rPr lang="ar-EG" sz="1600" dirty="0">
                <a:solidFill>
                  <a:prstClr val="black"/>
                </a:solidFill>
                <a:latin typeface="Alexandria" pitchFamily="2" charset="-78"/>
                <a:cs typeface="Alexandria" pitchFamily="2" charset="-78"/>
              </a:rPr>
              <a:t>يتم تحميل 100 ساعة فيديو كل دقيقة </a:t>
            </a:r>
            <a:endParaRPr lang="ar-BH" sz="1600" dirty="0">
              <a:solidFill>
                <a:prstClr val="black"/>
              </a:solidFill>
              <a:latin typeface="Alexandria" pitchFamily="2" charset="-78"/>
              <a:cs typeface="Alexandria" pitchFamily="2" charset="-78"/>
            </a:endParaRPr>
          </a:p>
          <a:p>
            <a:pPr lvl="0" algn="just" rtl="1">
              <a:defRPr/>
            </a:pPr>
            <a:endParaRPr lang="ar-EG"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يتم يومياً تسجيل ملايين الإشتراكات على قنوات اليوتيوب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itle 1"/>
          <p:cNvSpPr txBox="1">
            <a:spLocks/>
          </p:cNvSpPr>
          <p:nvPr/>
        </p:nvSpPr>
        <p:spPr bwMode="auto">
          <a:xfrm>
            <a:off x="457200" y="274638"/>
            <a:ext cx="9462052"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300" kern="1200">
                <a:solidFill>
                  <a:schemeClr val="tx2"/>
                </a:solidFill>
                <a:latin typeface="+mj-lt"/>
                <a:ea typeface="+mj-ea"/>
                <a:cs typeface="+mj-cs"/>
              </a:defRPr>
            </a:lvl1pPr>
            <a:lvl2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5pPr>
            <a:lvl6pPr marL="3429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6pPr>
            <a:lvl7pPr marL="6858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7pPr>
            <a:lvl8pPr marL="10287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8pPr>
            <a:lvl9pPr marL="13716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9pPr>
          </a:lstStyle>
          <a:p>
            <a:pPr lvl="0" eaLnBrk="1" hangingPunct="1"/>
            <a:r>
              <a:rPr lang="ar-EG" altLang="en-US" sz="1800" b="1" u="sng" dirty="0">
                <a:solidFill>
                  <a:srgbClr val="000000"/>
                </a:solidFill>
                <a:latin typeface="Alexandria" pitchFamily="2" charset="-78"/>
                <a:cs typeface="Alexandria" pitchFamily="2" charset="-78"/>
              </a:rPr>
              <a:t>يتميز اليوتيوب بعدد من المزايا لمنتجي الحملات الرقمية  ابرزها </a:t>
            </a:r>
            <a:endParaRPr kumimoji="0" lang="en-US" altLang="en-US" sz="1800" b="1" i="0" u="sng" strike="noStrike" kern="1200" cap="none" spc="0" normalizeH="0" baseline="0" noProof="0" dirty="0">
              <a:ln>
                <a:noFill/>
              </a:ln>
              <a:solidFill>
                <a:srgbClr val="000000"/>
              </a:solidFill>
              <a:effectLst/>
              <a:uLnTx/>
              <a:uFillTx/>
              <a:latin typeface="Alexandria" pitchFamily="2" charset="-78"/>
              <a:cs typeface="Alexandria" pitchFamily="2" charset="-78"/>
            </a:endParaRPr>
          </a:p>
        </p:txBody>
      </p:sp>
      <p:pic>
        <p:nvPicPr>
          <p:cNvPr id="2" name="Picture 1"/>
          <p:cNvPicPr>
            <a:picLocks noChangeAspect="1"/>
          </p:cNvPicPr>
          <p:nvPr/>
        </p:nvPicPr>
        <p:blipFill>
          <a:blip r:embed="rId3"/>
          <a:stretch>
            <a:fillRect/>
          </a:stretch>
        </p:blipFill>
        <p:spPr>
          <a:xfrm>
            <a:off x="617279" y="1685494"/>
            <a:ext cx="3501361" cy="4490453"/>
          </a:xfrm>
          <a:prstGeom prst="rect">
            <a:avLst/>
          </a:prstGeom>
        </p:spPr>
      </p:pic>
    </p:spTree>
    <p:extLst>
      <p:ext uri="{BB962C8B-B14F-4D97-AF65-F5344CB8AC3E}">
        <p14:creationId xmlns:p14="http://schemas.microsoft.com/office/powerpoint/2010/main" val="26077240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0665E0-CA35-F2AC-A15C-3E518D44DA2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0B452F1-3350-8D9A-C89F-726731D97A5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E732F164-B9CF-009E-9FED-655756859168}"/>
              </a:ext>
            </a:extLst>
          </p:cNvPr>
          <p:cNvSpPr txBox="1"/>
          <p:nvPr/>
        </p:nvSpPr>
        <p:spPr>
          <a:xfrm>
            <a:off x="990610" y="2100986"/>
            <a:ext cx="10066060" cy="353943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يتيح موقع اليوتيوب للأفراد إنتاج مقاطع فيديو خاصـة بهـم، أو بـآخرين</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ورفعها على الموقع، على اختلاف طبيعة ونوعية مقاطع الفيديو التي ينتجها</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الأفراد</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endPar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120650" marR="0" lvl="0" indent="-120650" algn="just" defTabSz="914400" rtl="1" eaLnBrk="1" fontAlgn="auto" latinLnBrk="0" hangingPunct="1">
              <a:lnSpc>
                <a:spcPct val="100000"/>
              </a:lnSpc>
              <a:spcBef>
                <a:spcPts val="0"/>
              </a:spcBef>
              <a:spcAft>
                <a:spcPts val="0"/>
              </a:spcAft>
              <a:buClrTx/>
              <a:buSzTx/>
              <a:buFontTx/>
              <a:buChar char="-"/>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يسمح الموقع للمستخدم بتبادل ملفات الفيديو، وإرسال روابط الفيـديو إلـى الآخرين، وهو ما يسهم في انتشار الحملة إذا لاقت قبولاً لـدى المسـتخدم، فيمكـن أن يرسل روابط مقاطع الفيـديو الخـاص بهـا إلـى الأصـ دقاء والمعارف .</a:t>
            </a:r>
          </a:p>
          <a:p>
            <a:pPr marL="285750" marR="0" lvl="0" indent="-285750" algn="just" defTabSz="914400" rtl="1" eaLnBrk="1" fontAlgn="auto" latinLnBrk="0" hangingPunct="1">
              <a:lnSpc>
                <a:spcPct val="100000"/>
              </a:lnSpc>
              <a:spcBef>
                <a:spcPts val="0"/>
              </a:spcBef>
              <a:spcAft>
                <a:spcPts val="0"/>
              </a:spcAft>
              <a:buClrTx/>
              <a:buSzTx/>
              <a:buFontTx/>
              <a:buChar char="-"/>
              <a:tabLst/>
              <a:defRPr/>
            </a:pP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ـ كما يتيح الموقع للمستخدم التعليق على المقاطع المعروضة، فقد يرسل الفرد تعليقات رداً على التعليقات   والردود التي استقبلها بخصوص مقاطع الفيـديو التي رفعها على اليو تيوب، أو قد يرسل الفرد تعليقات أو سؤال مـا حـول فيديو المعلق، وهو ما يدعم قدرة الم وقع على التواصل الاجتماعي، وإقامـة صداقات جديدة .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ـ إمكانية التأثير على الآخرين وفقاً للمحتوى المعروض، حيث تستطيع المقاطع المعروضة أن تنقل الرسالة بشكل مباشر وحيوي، كما لـو كـان المشـاهد متواجد على أرض الحدث .</a:t>
            </a:r>
            <a:endParaRPr kumimoji="0" lang="en-US" sz="16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a:extLst>
              <a:ext uri="{FF2B5EF4-FFF2-40B4-BE49-F238E27FC236}">
                <a16:creationId xmlns:a16="http://schemas.microsoft.com/office/drawing/2014/main" id="{D6F8E5AC-E9D2-C5DD-36E2-4B8A63652306}"/>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AFFF713C-8983-33FE-AD63-2D2D6CEE60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itle 1">
            <a:extLst>
              <a:ext uri="{FF2B5EF4-FFF2-40B4-BE49-F238E27FC236}">
                <a16:creationId xmlns:a16="http://schemas.microsoft.com/office/drawing/2014/main" id="{92C9B753-9FEC-7469-CE83-3DED272DC017}"/>
              </a:ext>
            </a:extLst>
          </p:cNvPr>
          <p:cNvSpPr txBox="1">
            <a:spLocks/>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300" kern="1200">
                <a:solidFill>
                  <a:schemeClr val="tx2"/>
                </a:solidFill>
                <a:latin typeface="+mj-lt"/>
                <a:ea typeface="+mj-ea"/>
                <a:cs typeface="+mj-cs"/>
              </a:defRPr>
            </a:lvl1pPr>
            <a:lvl2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5pPr>
            <a:lvl6pPr marL="3429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6pPr>
            <a:lvl7pPr marL="6858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7pPr>
            <a:lvl8pPr marL="10287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8pPr>
            <a:lvl9pPr marL="13716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br>
              <a:rPr kumimoji="0" lang="ar-EG" altLang="en-US" sz="3300" b="1" i="0" u="sng" strike="noStrike" kern="1200" cap="none" spc="0" normalizeH="0" baseline="0" noProof="0" dirty="0">
                <a:ln>
                  <a:noFill/>
                </a:ln>
                <a:solidFill>
                  <a:srgbClr val="000000"/>
                </a:solidFill>
                <a:effectLst/>
                <a:uLnTx/>
                <a:uFillTx/>
                <a:latin typeface="Arial"/>
                <a:ea typeface="+mj-ea"/>
                <a:cs typeface="Arial"/>
              </a:rPr>
            </a:br>
            <a:r>
              <a:rPr kumimoji="0" lang="ar-EG" altLang="en-US" sz="1800" b="1" i="0" u="sng" strike="noStrike" kern="1200" cap="none" spc="0" normalizeH="0" baseline="0" noProof="0" dirty="0">
                <a:ln>
                  <a:noFill/>
                </a:ln>
                <a:solidFill>
                  <a:srgbClr val="000000"/>
                </a:solidFill>
                <a:effectLst/>
                <a:uLnTx/>
                <a:uFillTx/>
                <a:latin typeface="Alexandria" pitchFamily="2" charset="-78"/>
                <a:ea typeface="+mj-ea"/>
                <a:cs typeface="Alexandria" pitchFamily="2" charset="-78"/>
              </a:rPr>
              <a:t>مميزات الحملات الرقمية  عبر اليوتيوب</a:t>
            </a:r>
            <a:br>
              <a:rPr kumimoji="0" lang="ar-EG" altLang="en-US" sz="3300" b="1" i="0" u="sng" strike="noStrike" kern="1200" cap="none" spc="0" normalizeH="0" baseline="0" noProof="0" dirty="0">
                <a:ln>
                  <a:noFill/>
                </a:ln>
                <a:solidFill>
                  <a:srgbClr val="000000"/>
                </a:solidFill>
                <a:effectLst/>
                <a:uLnTx/>
                <a:uFillTx/>
                <a:latin typeface="Arial"/>
                <a:ea typeface="+mj-ea"/>
                <a:cs typeface="Arial"/>
              </a:rPr>
            </a:br>
            <a:endParaRPr kumimoji="0" lang="en-US" altLang="en-US" sz="3300" b="1" i="0" u="sng" strike="noStrike" kern="1200" cap="none" spc="0" normalizeH="0" baseline="0" noProof="0" dirty="0">
              <a:ln>
                <a:noFill/>
              </a:ln>
              <a:solidFill>
                <a:srgbClr val="000000"/>
              </a:solidFill>
              <a:effectLst/>
              <a:uLnTx/>
              <a:uFillTx/>
              <a:latin typeface="Arial"/>
              <a:ea typeface="+mj-ea"/>
              <a:cs typeface="Arial"/>
            </a:endParaRPr>
          </a:p>
        </p:txBody>
      </p:sp>
    </p:spTree>
    <p:extLst>
      <p:ext uri="{BB962C8B-B14F-4D97-AF65-F5344CB8AC3E}">
        <p14:creationId xmlns:p14="http://schemas.microsoft.com/office/powerpoint/2010/main" val="37888624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538158" y="2274838"/>
            <a:ext cx="5313872" cy="3046988"/>
          </a:xfrm>
          <a:prstGeom prst="rect">
            <a:avLst/>
          </a:prstGeom>
          <a:noFill/>
        </p:spPr>
        <p:txBody>
          <a:bodyPr wrap="square" rtlCol="0">
            <a:spAutoFit/>
          </a:bodyPr>
          <a:lstStyle/>
          <a:p>
            <a:pPr lvl="0" algn="just" rtl="1">
              <a:defRPr/>
            </a:pPr>
            <a:r>
              <a:rPr lang="ar-BH" sz="1600" dirty="0">
                <a:solidFill>
                  <a:prstClr val="black"/>
                </a:solidFill>
                <a:latin typeface="Alexandria" pitchFamily="2" charset="-78"/>
                <a:cs typeface="Alexandria" pitchFamily="2" charset="-78"/>
              </a:rPr>
              <a:t>٥ـ كما يتيح موقع اليوتيوب للمستخدمين إدارة التحكم ف ي المقاطع الخاصة بهـم، حيث يستطيع الأفراد التحكم في انتشار الفيديوهات الخاصـة بهـم، وكـذلك التحكم في تقييد وصولها إلى الآخرين .</a:t>
            </a: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BH" sz="1600" dirty="0">
                <a:solidFill>
                  <a:prstClr val="black"/>
                </a:solidFill>
                <a:latin typeface="Alexandria" pitchFamily="2" charset="-78"/>
                <a:cs typeface="Alexandria" pitchFamily="2" charset="-78"/>
              </a:rPr>
              <a:t>٦ـأتاح موقع اليوتيوب للأفراد المغمورين التعبير عن اهتماماتهم وأفكارهم من خلال مقاطع الفيديو المعبرة عن مواهبهم وإبداعاتهم ووضعها على الموقع ، بل وسمح لهم بإرسالها لمن يريدون التواصل معهم بشأنها </a:t>
            </a:r>
            <a:endParaRPr lang="en-US" sz="1600" dirty="0">
              <a:solidFill>
                <a:prstClr val="black"/>
              </a:solidFill>
              <a:latin typeface="Alexandria" pitchFamily="2" charset="-78"/>
              <a:cs typeface="Alexandria" pitchFamily="2" charset="-78"/>
            </a:endParaRPr>
          </a:p>
          <a:p>
            <a:pPr lvl="0" algn="just" rtl="1">
              <a:defRPr/>
            </a:pPr>
            <a:endParaRPr lang="en-US" sz="1600" b="1" dirty="0">
              <a:solidFill>
                <a:prstClr val="black"/>
              </a:solidFill>
              <a:latin typeface="Alexandria" pitchFamily="2" charset="-78"/>
              <a:cs typeface="Alexandria" pitchFamily="2" charset="-78"/>
            </a:endParaRPr>
          </a:p>
          <a:p>
            <a:pPr lvl="0" algn="just" rtl="1">
              <a:defRPr/>
            </a:pPr>
            <a:endParaRPr lang="en-US" sz="1600" b="1" dirty="0">
              <a:solidFill>
                <a:prstClr val="black"/>
              </a:solidFill>
              <a:latin typeface="Alexandria" pitchFamily="2" charset="-78"/>
              <a:cs typeface="Alexandria" pitchFamily="2" charset="-78"/>
            </a:endParaRPr>
          </a:p>
          <a:p>
            <a:pPr lvl="0" algn="just" rtl="1">
              <a:defRPr/>
            </a:pPr>
            <a:endParaRPr lang="ar-EG" sz="1600" dirty="0">
              <a:solidFill>
                <a:prstClr val="black"/>
              </a:solidFill>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5B2D0BA-E1B6-D58B-42C7-2C23A9278C74}"/>
              </a:ext>
            </a:extLst>
          </p:cNvPr>
          <p:cNvPicPr>
            <a:picLocks noChangeAspect="1"/>
          </p:cNvPicPr>
          <p:nvPr/>
        </p:nvPicPr>
        <p:blipFill>
          <a:blip r:embed="rId3"/>
          <a:stretch>
            <a:fillRect/>
          </a:stretch>
        </p:blipFill>
        <p:spPr>
          <a:xfrm>
            <a:off x="617280" y="1685496"/>
            <a:ext cx="4575822" cy="4398878"/>
          </a:xfrm>
          <a:prstGeom prst="rect">
            <a:avLst/>
          </a:prstGeom>
        </p:spPr>
      </p:pic>
    </p:spTree>
    <p:extLst>
      <p:ext uri="{BB962C8B-B14F-4D97-AF65-F5344CB8AC3E}">
        <p14:creationId xmlns:p14="http://schemas.microsoft.com/office/powerpoint/2010/main" val="1265263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541525" y="2393333"/>
            <a:ext cx="5584883" cy="2000548"/>
          </a:xfrm>
          <a:prstGeom prst="rect">
            <a:avLst/>
          </a:prstGeom>
          <a:noFill/>
        </p:spPr>
        <p:txBody>
          <a:bodyPr wrap="square" rtlCol="0">
            <a:spAutoFit/>
          </a:bodyPr>
          <a:lstStyle/>
          <a:p>
            <a:pPr marL="285750" lvl="0" indent="-285750" algn="just" rtl="1">
              <a:buFontTx/>
              <a:buChar char="-"/>
              <a:defRPr/>
            </a:pPr>
            <a:r>
              <a:rPr lang="ar-EG" sz="1600" dirty="0">
                <a:solidFill>
                  <a:prstClr val="black"/>
                </a:solidFill>
                <a:latin typeface="Alexandria" pitchFamily="2" charset="-78"/>
                <a:cs typeface="Alexandria" pitchFamily="2" charset="-78"/>
              </a:rPr>
              <a:t>تعد المدونات الصغيرة أداة للربط بين عنص</a:t>
            </a:r>
            <a:r>
              <a:rPr lang="ar-BH" sz="1600" dirty="0">
                <a:solidFill>
                  <a:prstClr val="black"/>
                </a:solidFill>
                <a:latin typeface="Alexandria" pitchFamily="2" charset="-78"/>
                <a:cs typeface="Alexandria" pitchFamily="2" charset="-78"/>
              </a:rPr>
              <a:t>ري </a:t>
            </a:r>
            <a:r>
              <a:rPr lang="ar-EG" sz="1600" dirty="0">
                <a:solidFill>
                  <a:prstClr val="black"/>
                </a:solidFill>
                <a:latin typeface="Alexandria" pitchFamily="2" charset="-78"/>
                <a:cs typeface="Alexandria" pitchFamily="2" charset="-78"/>
              </a:rPr>
              <a:t>التدوين، وخدمة الرسائل</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من أفضل </a:t>
            </a:r>
            <a:r>
              <a:rPr lang="en-US" sz="1600" dirty="0">
                <a:solidFill>
                  <a:prstClr val="black"/>
                </a:solidFill>
                <a:latin typeface="Alexandria" pitchFamily="2" charset="-78"/>
                <a:cs typeface="Alexandria" pitchFamily="2" charset="-78"/>
              </a:rPr>
              <a:t>Twitter </a:t>
            </a:r>
            <a:r>
              <a:rPr lang="ar-EG" sz="1600" dirty="0">
                <a:solidFill>
                  <a:prstClr val="black"/>
                </a:solidFill>
                <a:latin typeface="Alexandria" pitchFamily="2" charset="-78"/>
                <a:cs typeface="Alexandria" pitchFamily="2" charset="-78"/>
              </a:rPr>
              <a:t>الفورية، وشبكات التواصل الاجتماعي، وتعتبر خدمة التويتر</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الأمثلة التي توضح المعنى الشامل للمدونات الصغيرة، ويمكن للمستخدم الاشتراك</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في التويتر بشكل مباشر عن طريق الصفحة الرئيسية للموقع، </a:t>
            </a:r>
            <a:endParaRPr lang="ar-BH" sz="1600" dirty="0">
              <a:solidFill>
                <a:prstClr val="black"/>
              </a:solidFill>
              <a:latin typeface="Alexandria" pitchFamily="2" charset="-78"/>
              <a:cs typeface="Alexandria" pitchFamily="2" charset="-78"/>
            </a:endParaRPr>
          </a:p>
          <a:p>
            <a:pPr lvl="0" algn="just" rtl="1">
              <a:defRPr/>
            </a:pPr>
            <a:endParaRPr lang="ar-EG" sz="2800" dirty="0">
              <a:solidFill>
                <a:prstClr val="black"/>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itle 1"/>
          <p:cNvSpPr txBox="1">
            <a:spLocks/>
          </p:cNvSpPr>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300" kern="1200">
                <a:solidFill>
                  <a:schemeClr val="tx2"/>
                </a:solidFill>
                <a:latin typeface="+mj-lt"/>
                <a:ea typeface="+mj-ea"/>
                <a:cs typeface="+mj-cs"/>
              </a:defRPr>
            </a:lvl1pPr>
            <a:lvl2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5pPr>
            <a:lvl6pPr marL="3429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6pPr>
            <a:lvl7pPr marL="6858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7pPr>
            <a:lvl8pPr marL="10287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8pPr>
            <a:lvl9pPr marL="13716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br>
              <a:rPr kumimoji="0" lang="ar-EG" altLang="en-US" sz="3300" b="1" i="0" u="sng" strike="noStrike" kern="1200" cap="none" spc="0" normalizeH="0" baseline="0" noProof="0" dirty="0">
                <a:ln>
                  <a:noFill/>
                </a:ln>
                <a:solidFill>
                  <a:srgbClr val="000000"/>
                </a:solidFill>
                <a:effectLst/>
                <a:uLnTx/>
                <a:uFillTx/>
                <a:latin typeface="Arial"/>
                <a:ea typeface="+mj-ea"/>
                <a:cs typeface="Arial"/>
              </a:rPr>
            </a:br>
            <a:r>
              <a:rPr kumimoji="0" lang="ar-EG" altLang="en-US" sz="1800" b="1" i="0" u="sng" strike="noStrike" kern="1200" cap="none" spc="0" normalizeH="0" baseline="0" noProof="0" dirty="0">
                <a:ln>
                  <a:noFill/>
                </a:ln>
                <a:solidFill>
                  <a:srgbClr val="000000"/>
                </a:solidFill>
                <a:effectLst/>
                <a:uLnTx/>
                <a:uFillTx/>
                <a:latin typeface="Alexandria" pitchFamily="2" charset="-78"/>
                <a:cs typeface="Alexandria" pitchFamily="2" charset="-78"/>
              </a:rPr>
              <a:t>مميزات الحملات الرقمية  على تويتر</a:t>
            </a:r>
            <a:br>
              <a:rPr kumimoji="0" lang="ar-EG" altLang="en-US" sz="3300" b="1" i="0" u="sng" strike="noStrike" kern="1200" cap="none" spc="0" normalizeH="0" baseline="0" noProof="0" dirty="0">
                <a:ln>
                  <a:noFill/>
                </a:ln>
                <a:solidFill>
                  <a:srgbClr val="000000"/>
                </a:solidFill>
                <a:effectLst/>
                <a:uLnTx/>
                <a:uFillTx/>
                <a:latin typeface="Arial"/>
                <a:ea typeface="+mj-ea"/>
                <a:cs typeface="Arial"/>
              </a:rPr>
            </a:br>
            <a:endParaRPr kumimoji="0" lang="en-US" altLang="en-US" sz="3300" b="1" i="0" u="sng" strike="noStrike" kern="1200" cap="none" spc="0" normalizeH="0" baseline="0" noProof="0" dirty="0">
              <a:ln>
                <a:noFill/>
              </a:ln>
              <a:solidFill>
                <a:srgbClr val="000000"/>
              </a:solidFill>
              <a:effectLst/>
              <a:uLnTx/>
              <a:uFillTx/>
              <a:latin typeface="Arial"/>
              <a:ea typeface="+mj-ea"/>
              <a:cs typeface="Arial"/>
            </a:endParaRPr>
          </a:p>
        </p:txBody>
      </p:sp>
      <p:pic>
        <p:nvPicPr>
          <p:cNvPr id="3" name="Picture 2">
            <a:extLst>
              <a:ext uri="{FF2B5EF4-FFF2-40B4-BE49-F238E27FC236}">
                <a16:creationId xmlns:a16="http://schemas.microsoft.com/office/drawing/2014/main" id="{CE00BC06-11A0-923F-C6B7-0F998A8BDCC7}"/>
              </a:ext>
            </a:extLst>
          </p:cNvPr>
          <p:cNvPicPr>
            <a:picLocks noChangeAspect="1"/>
          </p:cNvPicPr>
          <p:nvPr/>
        </p:nvPicPr>
        <p:blipFill>
          <a:blip r:embed="rId3"/>
          <a:stretch>
            <a:fillRect/>
          </a:stretch>
        </p:blipFill>
        <p:spPr>
          <a:xfrm>
            <a:off x="1065592" y="1941095"/>
            <a:ext cx="4315853" cy="3705726"/>
          </a:xfrm>
          <a:prstGeom prst="rect">
            <a:avLst/>
          </a:prstGeom>
        </p:spPr>
      </p:pic>
    </p:spTree>
    <p:extLst>
      <p:ext uri="{BB962C8B-B14F-4D97-AF65-F5344CB8AC3E}">
        <p14:creationId xmlns:p14="http://schemas.microsoft.com/office/powerpoint/2010/main" val="3881582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091199" y="1777813"/>
            <a:ext cx="7297443" cy="4278094"/>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strike="noStrike" kern="1200" cap="none" spc="0" normalizeH="0" baseline="0" noProof="0" dirty="0">
                <a:ln>
                  <a:noFill/>
                </a:ln>
                <a:solidFill>
                  <a:prstClr val="black"/>
                </a:solidFill>
                <a:effectLst/>
                <a:uLnTx/>
                <a:uFillTx/>
                <a:latin typeface="Alexandria" pitchFamily="2" charset="-78"/>
                <a:cs typeface="Alexandria" pitchFamily="2" charset="-78"/>
              </a:rPr>
              <a:t>ويمكن أن يستخدم موقع التويتر بما يتضمنه من خصائص تجعله من أهم</a:t>
            </a:r>
            <a:r>
              <a:rPr kumimoji="0" lang="en-US" sz="1600"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1600" strike="noStrike" kern="1200" cap="none" spc="0" normalizeH="0" baseline="0" noProof="0" dirty="0">
                <a:ln>
                  <a:noFill/>
                </a:ln>
                <a:solidFill>
                  <a:prstClr val="black"/>
                </a:solidFill>
                <a:effectLst/>
                <a:uLnTx/>
                <a:uFillTx/>
                <a:latin typeface="Alexandria" pitchFamily="2" charset="-78"/>
                <a:cs typeface="Alexandria" pitchFamily="2" charset="-78"/>
              </a:rPr>
              <a:t>مواقع شبكات التواصل الاجتماعي في نشر </a:t>
            </a:r>
            <a:r>
              <a:rPr kumimoji="0" lang="ar-BH" sz="1600" strike="noStrike" kern="1200" cap="none" spc="0" normalizeH="0" baseline="0" noProof="0" dirty="0">
                <a:ln>
                  <a:noFill/>
                </a:ln>
                <a:solidFill>
                  <a:prstClr val="black"/>
                </a:solidFill>
                <a:effectLst/>
                <a:uLnTx/>
                <a:uFillTx/>
                <a:latin typeface="Alexandria" pitchFamily="2" charset="-78"/>
                <a:cs typeface="Alexandria" pitchFamily="2" charset="-78"/>
              </a:rPr>
              <a:t>الحملات </a:t>
            </a:r>
            <a:r>
              <a:rPr kumimoji="0" lang="ar-EG" sz="1600" strike="noStrike" kern="1200" cap="none" spc="0" normalizeH="0" baseline="0" noProof="0" dirty="0">
                <a:ln>
                  <a:noFill/>
                </a:ln>
                <a:solidFill>
                  <a:prstClr val="black"/>
                </a:solidFill>
                <a:effectLst/>
                <a:uLnTx/>
                <a:uFillTx/>
                <a:latin typeface="Alexandria" pitchFamily="2" charset="-78"/>
                <a:cs typeface="Alexandria" pitchFamily="2" charset="-78"/>
              </a:rPr>
              <a:t>، وخاصة التي</a:t>
            </a:r>
            <a:r>
              <a:rPr kumimoji="0" lang="en-US" sz="1600"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1600" strike="noStrike" kern="1200" cap="none" spc="0" normalizeH="0" baseline="0" noProof="0" dirty="0">
                <a:ln>
                  <a:noFill/>
                </a:ln>
                <a:solidFill>
                  <a:prstClr val="black"/>
                </a:solidFill>
                <a:effectLst/>
                <a:uLnTx/>
                <a:uFillTx/>
                <a:latin typeface="Alexandria" pitchFamily="2" charset="-78"/>
                <a:cs typeface="Alexandria" pitchFamily="2" charset="-78"/>
              </a:rPr>
              <a:t>تتطلب التفاعل مع الحملة بشكل سريع، من خلال ما يلي:</a:t>
            </a:r>
            <a:endParaRPr kumimoji="0" lang="en-US" sz="1600"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i="1"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i="1" u="sng" strike="noStrike" kern="1200" cap="none" spc="0" normalizeH="0" baseline="0" noProof="0" dirty="0">
                <a:ln>
                  <a:noFill/>
                </a:ln>
                <a:solidFill>
                  <a:prstClr val="black"/>
                </a:solidFill>
                <a:effectLst/>
                <a:uLnTx/>
                <a:uFillTx/>
                <a:latin typeface="Alexandria" pitchFamily="2" charset="-78"/>
                <a:cs typeface="Alexandria" pitchFamily="2" charset="-78"/>
              </a:rPr>
              <a:t>١</a:t>
            </a:r>
            <a:r>
              <a:rPr kumimoji="0" lang="ar-EG" sz="1600" u="sng"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1600" strike="noStrike" kern="1200" cap="none" spc="0" normalizeH="0" baseline="0" noProof="0" dirty="0">
                <a:ln>
                  <a:noFill/>
                </a:ln>
                <a:solidFill>
                  <a:prstClr val="black"/>
                </a:solidFill>
                <a:effectLst/>
                <a:uLnTx/>
                <a:uFillTx/>
                <a:latin typeface="Alexandria" pitchFamily="2" charset="-78"/>
                <a:cs typeface="Alexandria" pitchFamily="2" charset="-78"/>
              </a:rPr>
              <a:t>صياغة رسائل نصية مبسطة وواضحة حول موضوع الحملة وأهدافها،</a:t>
            </a:r>
            <a:r>
              <a:rPr kumimoji="0" lang="en-US" sz="1600"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1600" strike="noStrike" kern="1200" cap="none" spc="0" normalizeH="0" baseline="0" noProof="0" dirty="0">
                <a:ln>
                  <a:noFill/>
                </a:ln>
                <a:solidFill>
                  <a:prstClr val="black"/>
                </a:solidFill>
                <a:effectLst/>
                <a:uLnTx/>
                <a:uFillTx/>
                <a:latin typeface="Alexandria" pitchFamily="2" charset="-78"/>
                <a:cs typeface="Alexandria" pitchFamily="2" charset="-78"/>
              </a:rPr>
              <a:t>وبالطبع لابد أن تصاغ رسالة الحملة في أقل عدد ممكن من الكلمات فيما لا</a:t>
            </a:r>
            <a:r>
              <a:rPr kumimoji="0" lang="en-US" sz="1600"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1600" strike="noStrike" kern="1200" cap="none" spc="0" normalizeH="0" baseline="0" noProof="0" dirty="0">
                <a:ln>
                  <a:noFill/>
                </a:ln>
                <a:solidFill>
                  <a:prstClr val="black"/>
                </a:solidFill>
                <a:effectLst/>
                <a:uLnTx/>
                <a:uFillTx/>
                <a:latin typeface="Alexandria" pitchFamily="2" charset="-78"/>
                <a:cs typeface="Alexandria" pitchFamily="2" charset="-78"/>
              </a:rPr>
              <a:t>يزيد عن ١٤٠ حرف.</a:t>
            </a:r>
            <a:endParaRPr kumimoji="0" lang="ar-BH" sz="1600"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strike="noStrike" kern="1200" cap="none" spc="0" normalizeH="0" baseline="0" noProof="0" dirty="0">
                <a:ln>
                  <a:noFill/>
                </a:ln>
                <a:solidFill>
                  <a:prstClr val="black"/>
                </a:solidFill>
                <a:effectLst/>
                <a:uLnTx/>
                <a:uFillTx/>
                <a:latin typeface="Alexandria" pitchFamily="2" charset="-78"/>
                <a:cs typeface="Alexandria" pitchFamily="2" charset="-78"/>
              </a:rPr>
              <a:t>٢ وضع صورة قوية ومؤثرة ليضغط عليها المستخدم لمشاهدة مقطع الفيديو</a:t>
            </a:r>
            <a:r>
              <a:rPr kumimoji="0" lang="en-US" sz="1600"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1600" strike="noStrike" kern="1200" cap="none" spc="0" normalizeH="0" baseline="0" noProof="0" dirty="0">
                <a:ln>
                  <a:noFill/>
                </a:ln>
                <a:solidFill>
                  <a:prstClr val="black"/>
                </a:solidFill>
                <a:effectLst/>
                <a:uLnTx/>
                <a:uFillTx/>
                <a:latin typeface="Alexandria" pitchFamily="2" charset="-78"/>
                <a:cs typeface="Alexandria" pitchFamily="2" charset="-78"/>
              </a:rPr>
              <a:t>الخاص بالحملة.</a:t>
            </a:r>
            <a:endParaRPr kumimoji="0" lang="ar-BH" sz="1600"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strike="noStrike" kern="1200" cap="none" spc="0" normalizeH="0" baseline="0" noProof="0" dirty="0">
                <a:ln>
                  <a:noFill/>
                </a:ln>
                <a:solidFill>
                  <a:prstClr val="black"/>
                </a:solidFill>
                <a:effectLst/>
                <a:uLnTx/>
                <a:uFillTx/>
                <a:latin typeface="Alexandria" pitchFamily="2" charset="-78"/>
                <a:cs typeface="Alexandria" pitchFamily="2" charset="-78"/>
              </a:rPr>
              <a:t>٣ الاستعانة ببعض الوسائط الإعلامية المتعددة كمقاطع الصوت، والصور،ومقاطع الفيديو التي تدعم أهمية الحملة.</a:t>
            </a:r>
            <a:endParaRPr kumimoji="0" lang="ar-BH" sz="1600"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strike="noStrike" kern="1200" cap="none" spc="0" normalizeH="0" baseline="0" noProof="0" dirty="0">
                <a:ln>
                  <a:noFill/>
                </a:ln>
                <a:solidFill>
                  <a:prstClr val="black"/>
                </a:solidFill>
                <a:effectLst/>
                <a:uLnTx/>
                <a:uFillTx/>
                <a:latin typeface="Alexandria" pitchFamily="2" charset="-78"/>
                <a:cs typeface="Alexandria" pitchFamily="2" charset="-78"/>
              </a:rPr>
              <a:t>٤ وضع الروابط ال تي تقود المستخدمين لزيارة مواقع أخرى، أو مدونات</a:t>
            </a:r>
            <a:r>
              <a:rPr kumimoji="0" lang="ar-BH" sz="1600"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1600" strike="noStrike" kern="1200" cap="none" spc="0" normalizeH="0" baseline="0" noProof="0" dirty="0">
                <a:ln>
                  <a:noFill/>
                </a:ln>
                <a:solidFill>
                  <a:prstClr val="black"/>
                </a:solidFill>
                <a:effectLst/>
                <a:uLnTx/>
                <a:uFillTx/>
                <a:latin typeface="Alexandria" pitchFamily="2" charset="-78"/>
                <a:cs typeface="Alexandria" pitchFamily="2" charset="-78"/>
              </a:rPr>
              <a:t>خاصة تؤكد فكرة الحملة.</a:t>
            </a:r>
            <a:r>
              <a:rPr kumimoji="0" lang="ar-BH" sz="1600" strike="noStrike" kern="1200" cap="none" spc="0" normalizeH="0" baseline="0" noProof="0" dirty="0">
                <a:ln>
                  <a:noFill/>
                </a:ln>
                <a:solidFill>
                  <a:prstClr val="black"/>
                </a:solidFill>
                <a:effectLst/>
                <a:uLnTx/>
                <a:uFillTx/>
                <a:latin typeface="Alexandria" pitchFamily="2" charset="-78"/>
                <a:cs typeface="Alexandria" pitchFamily="2" charset="-78"/>
              </a:rPr>
              <a:t> </a:t>
            </a: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strike="noStrike" kern="1200" cap="none" spc="0" normalizeH="0" baseline="0" noProof="0" dirty="0">
                <a:ln>
                  <a:noFill/>
                </a:ln>
                <a:solidFill>
                  <a:prstClr val="black"/>
                </a:solidFill>
                <a:effectLst/>
                <a:uLnTx/>
                <a:uFillTx/>
                <a:latin typeface="Alexandria" pitchFamily="2" charset="-78"/>
                <a:cs typeface="Alexandria" pitchFamily="2" charset="-78"/>
              </a:rPr>
              <a:t>٥ وضع شعار للحملة على مقطع الفيديو الخاص بالحملة.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p:cNvPicPr>
            <a:picLocks noChangeAspect="1"/>
          </p:cNvPicPr>
          <p:nvPr/>
        </p:nvPicPr>
        <p:blipFill>
          <a:blip r:embed="rId3"/>
          <a:stretch>
            <a:fillRect/>
          </a:stretch>
        </p:blipFill>
        <p:spPr>
          <a:xfrm>
            <a:off x="617280" y="2266984"/>
            <a:ext cx="3329199" cy="3207433"/>
          </a:xfrm>
          <a:prstGeom prst="rect">
            <a:avLst/>
          </a:prstGeom>
        </p:spPr>
      </p:pic>
    </p:spTree>
    <p:extLst>
      <p:ext uri="{BB962C8B-B14F-4D97-AF65-F5344CB8AC3E}">
        <p14:creationId xmlns:p14="http://schemas.microsoft.com/office/powerpoint/2010/main" val="1235040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831457" y="2229686"/>
            <a:ext cx="5522342" cy="3293209"/>
          </a:xfrm>
          <a:prstGeom prst="rect">
            <a:avLst/>
          </a:prstGeom>
          <a:noFill/>
        </p:spPr>
        <p:txBody>
          <a:bodyPr wrap="square" rtlCol="0">
            <a:spAutoFit/>
          </a:bodyPr>
          <a:lstStyle/>
          <a:p>
            <a:pPr lvl="0" algn="just" rtl="1">
              <a:defRPr/>
            </a:pPr>
            <a:r>
              <a:rPr lang="ar-EG" sz="1600" dirty="0">
                <a:solidFill>
                  <a:prstClr val="black"/>
                </a:solidFill>
                <a:latin typeface="Alexandria" pitchFamily="2" charset="-78"/>
                <a:cs typeface="Alexandria" pitchFamily="2" charset="-78"/>
              </a:rPr>
              <a:t>٦ المشاركة في النقاش مع المستخدمين حول موضوع الحملة، وإتاحة الفرصة</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لديهم للتفاعل بالإضافة إلى ضرورة قراءة التعليقات ونقاط الاستيضاح ا لتي</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يرسلها الجمهور المستهدف، مع أهمية ان يقوم القائم بالحملة بالردود على</a:t>
            </a:r>
          </a:p>
          <a:p>
            <a:pPr lvl="0" algn="just" rtl="1">
              <a:defRPr/>
            </a:pPr>
            <a:r>
              <a:rPr lang="ar-EG" sz="1600" dirty="0">
                <a:solidFill>
                  <a:prstClr val="black"/>
                </a:solidFill>
                <a:latin typeface="Alexandria" pitchFamily="2" charset="-78"/>
                <a:cs typeface="Alexandria" pitchFamily="2" charset="-78"/>
              </a:rPr>
              <a:t>كافة ما يصل إليه من تعليقات وتساؤلات.</a:t>
            </a:r>
            <a:endParaRPr lang="en-US" sz="1600" dirty="0">
              <a:solidFill>
                <a:prstClr val="black"/>
              </a:solidFill>
              <a:latin typeface="Alexandria" pitchFamily="2" charset="-78"/>
              <a:cs typeface="Alexandria" pitchFamily="2" charset="-78"/>
            </a:endParaRPr>
          </a:p>
          <a:p>
            <a:pPr lvl="0" algn="just" rtl="1">
              <a:defRPr/>
            </a:pPr>
            <a:endParaRPr lang="en-US" sz="1600" dirty="0">
              <a:solidFill>
                <a:prstClr val="black"/>
              </a:solidFill>
              <a:latin typeface="Alexandria" pitchFamily="2" charset="-78"/>
              <a:cs typeface="Alexandria" pitchFamily="2" charset="-78"/>
            </a:endParaRPr>
          </a:p>
          <a:p>
            <a:pPr lvl="0" algn="just" rtl="1">
              <a:defRPr/>
            </a:pPr>
            <a:r>
              <a:rPr lang="en-US" sz="1600" dirty="0">
                <a:solidFill>
                  <a:prstClr val="black"/>
                </a:solidFill>
                <a:latin typeface="Alexandria" pitchFamily="2" charset="-78"/>
                <a:cs typeface="Alexandria" pitchFamily="2" charset="-78"/>
              </a:rPr>
              <a:t>7</a:t>
            </a:r>
            <a:r>
              <a:rPr lang="ar-BH" sz="1600" dirty="0">
                <a:solidFill>
                  <a:prstClr val="black"/>
                </a:solidFill>
                <a:latin typeface="Alexandria" pitchFamily="2" charset="-78"/>
                <a:cs typeface="Alexandria" pitchFamily="2" charset="-78"/>
              </a:rPr>
              <a:t>- الإستفادة </a:t>
            </a:r>
            <a:r>
              <a:rPr lang="ar-EG" sz="1600" dirty="0">
                <a:solidFill>
                  <a:prstClr val="black"/>
                </a:solidFill>
                <a:latin typeface="Alexandria" pitchFamily="2" charset="-78"/>
                <a:cs typeface="Alexandria" pitchFamily="2" charset="-78"/>
              </a:rPr>
              <a:t>من تعليقات الجمهور المستهدف، فقد تحتوي على بعض المعلومات</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التي يمكن الاستفادة منها في تطور مسار الحملة.</a:t>
            </a:r>
            <a:r>
              <a:rPr lang="en-US" sz="1600" dirty="0">
                <a:solidFill>
                  <a:prstClr val="black"/>
                </a:solidFill>
                <a:latin typeface="Alexandria" pitchFamily="2" charset="-78"/>
                <a:cs typeface="Alexandria" pitchFamily="2" charset="-78"/>
              </a:rPr>
              <a:t>  </a:t>
            </a:r>
          </a:p>
          <a:p>
            <a:pPr lvl="0" algn="just" rtl="1">
              <a:defRPr/>
            </a:pPr>
            <a:endParaRPr lang="ar-EG"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٨</a:t>
            </a:r>
            <a:r>
              <a:rPr lang="en-US" sz="1600" dirty="0">
                <a:solidFill>
                  <a:prstClr val="black"/>
                </a:solidFill>
                <a:latin typeface="Alexandria" pitchFamily="2" charset="-78"/>
                <a:cs typeface="Alexandria" pitchFamily="2" charset="-78"/>
              </a:rPr>
              <a:t>-</a:t>
            </a:r>
            <a:r>
              <a:rPr lang="ar-EG" sz="1600" dirty="0">
                <a:solidFill>
                  <a:prstClr val="black"/>
                </a:solidFill>
                <a:latin typeface="Alexandria" pitchFamily="2" charset="-78"/>
                <a:cs typeface="Alexandria" pitchFamily="2" charset="-78"/>
              </a:rPr>
              <a:t> ويمكن تقييم مدى نجاح الحمل ة أو إخفاقها عن طريق قياس ردود فعل</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الجمهور بشأنها ومعرفه مدى التأييد أو المعارضة لموضوع الحملة</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5DC0E6D8-E29E-0E31-2DB9-EBC0BE7C4284}"/>
              </a:ext>
            </a:extLst>
          </p:cNvPr>
          <p:cNvPicPr>
            <a:picLocks noChangeAspect="1"/>
          </p:cNvPicPr>
          <p:nvPr/>
        </p:nvPicPr>
        <p:blipFill>
          <a:blip r:embed="rId3"/>
          <a:stretch>
            <a:fillRect/>
          </a:stretch>
        </p:blipFill>
        <p:spPr>
          <a:xfrm>
            <a:off x="617280" y="1685494"/>
            <a:ext cx="5214177" cy="4370411"/>
          </a:xfrm>
          <a:prstGeom prst="rect">
            <a:avLst/>
          </a:prstGeom>
        </p:spPr>
      </p:pic>
    </p:spTree>
    <p:extLst>
      <p:ext uri="{BB962C8B-B14F-4D97-AF65-F5344CB8AC3E}">
        <p14:creationId xmlns:p14="http://schemas.microsoft.com/office/powerpoint/2010/main" val="13072194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F6431B-FB52-D779-7CB3-98F9659D42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2CA603E-99E0-B957-851E-C641BBFBD8C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B496189D-2282-57C0-6857-A8D743BA64ED}"/>
              </a:ext>
            </a:extLst>
          </p:cNvPr>
          <p:cNvSpPr txBox="1"/>
          <p:nvPr/>
        </p:nvSpPr>
        <p:spPr>
          <a:xfrm>
            <a:off x="5598695" y="2049253"/>
            <a:ext cx="5502442" cy="2616101"/>
          </a:xfrm>
          <a:prstGeom prst="rect">
            <a:avLst/>
          </a:prstGeom>
          <a:noFill/>
        </p:spPr>
        <p:txBody>
          <a:bodyPr wrap="square" lIns="91440" tIns="45720" rIns="91440" bIns="45720" rtlCol="0" anchor="t">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BH" sz="1600" b="0" i="0" u="none" strike="noStrike" kern="1200" cap="none" spc="0" normalizeH="0" baseline="0" noProof="0" dirty="0">
                <a:ln>
                  <a:noFill/>
                </a:ln>
                <a:solidFill>
                  <a:prstClr val="black"/>
                </a:solidFill>
                <a:effectLst/>
                <a:uLnTx/>
                <a:uFillTx/>
                <a:latin typeface="Alexandria" pitchFamily="2" charset="-78"/>
                <a:cs typeface="Alexandria"/>
              </a:rPr>
              <a:t>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a:rPr>
              <a:t>Multimedia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a:rPr>
              <a:t>تعرف الوسائط المتعددة</a:t>
            </a:r>
            <a:endParaRPr lang="en-US">
              <a:solidFill>
                <a:prstClr val="black"/>
              </a:solidFill>
              <a:ea typeface="Calibri"/>
              <a:cs typeface="Alexandria"/>
            </a:endParaRPr>
          </a:p>
          <a:p>
            <a:pPr algn="just" rtl="1">
              <a:defRPr/>
            </a:pPr>
            <a:r>
              <a:rPr lang="ar-EG" sz="2000" b="1" dirty="0">
                <a:solidFill>
                  <a:prstClr val="black"/>
                </a:solidFill>
                <a:cs typeface="Alexandria"/>
              </a:rPr>
              <a:t>بأنها "مجموعة من تطبيقا</a:t>
            </a:r>
            <a:r>
              <a:rPr lang="ar-BH" sz="2000" b="1" dirty="0">
                <a:solidFill>
                  <a:prstClr val="black"/>
                </a:solidFill>
                <a:cs typeface="Alexandria"/>
              </a:rPr>
              <a:t>ت الحاسوب التي يمكنها تخزين </a:t>
            </a:r>
            <a:endParaRPr lang="ar-EG" sz="2000" b="1" dirty="0">
              <a:solidFill>
                <a:prstClr val="black"/>
              </a:solidFill>
            </a:endParaRPr>
          </a:p>
          <a:p>
            <a:pPr lvl="0" algn="just" rtl="1">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المعلومات بأشكال متنوعة وجمالية، ومتقنة بشك</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ل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احترافي، تتضمن النصوص، والصور، والرسوم المتحركة، والأصوات، </a:t>
            </a:r>
            <a:r>
              <a:rPr lang="ar-EG" sz="1600" dirty="0">
                <a:solidFill>
                  <a:prstClr val="black"/>
                </a:solidFill>
                <a:latin typeface="Alexandria" pitchFamily="2" charset="-78"/>
                <a:cs typeface="Alexandria" pitchFamily="2" charset="-78"/>
              </a:rPr>
              <a:t>والفيديو، ثم عرضها بطريقة تفاعلية وفقًا لمسارات المستخدم</a:t>
            </a:r>
            <a:endParaRPr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وُتعد الوسائط المتعددة من التقنيات الرقمية الرائعة لكونها سريعة من حي</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ث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معدل تحركها وتغيرها، وقدرتها على نقل المعلومات، والتآلف في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جمع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وتوزيع</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رسائل (سمعية، بصرية ونصي ة)، والتركيز على وضع تتابع المعلومات من خلال</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مجموعة من القواعد النمطية والتشغيل الآلي والتغيرية، والمرونة في الاستخدام، مما يؤخذ الفرد إلى عالم معقد صناعيًا</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endParaRPr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a:extLst>
              <a:ext uri="{FF2B5EF4-FFF2-40B4-BE49-F238E27FC236}">
                <a16:creationId xmlns:a16="http://schemas.microsoft.com/office/drawing/2014/main" id="{AA0635C8-DB39-7ED5-5347-693CD3070F28}"/>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DD5BB68A-000F-F5BF-5B98-AA387A115E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7409C776-0250-63FB-0865-510F8CF19D2E}"/>
              </a:ext>
            </a:extLst>
          </p:cNvPr>
          <p:cNvSpPr txBox="1"/>
          <p:nvPr/>
        </p:nvSpPr>
        <p:spPr>
          <a:xfrm>
            <a:off x="2531853" y="858746"/>
            <a:ext cx="6098874" cy="461665"/>
          </a:xfrm>
          <a:prstGeom prst="rect">
            <a:avLst/>
          </a:prstGeom>
          <a:noFill/>
        </p:spPr>
        <p:txBody>
          <a:bodyPr wrap="square">
            <a:spAutoFit/>
          </a:bodyPr>
          <a:lstStyle/>
          <a:p>
            <a:r>
              <a:rPr lang="ar-BH" sz="2400" b="1" u="sng" dirty="0"/>
              <a:t>توظيف الوسائط المتعددة في حملات العلاقات العامة </a:t>
            </a:r>
            <a:endParaRPr lang="en-US" sz="2400" b="1" u="sng" dirty="0"/>
          </a:p>
        </p:txBody>
      </p:sp>
      <p:pic>
        <p:nvPicPr>
          <p:cNvPr id="5" name="Picture 4">
            <a:extLst>
              <a:ext uri="{FF2B5EF4-FFF2-40B4-BE49-F238E27FC236}">
                <a16:creationId xmlns:a16="http://schemas.microsoft.com/office/drawing/2014/main" id="{91880792-6A79-3FD5-64EC-6A53FD089A12}"/>
              </a:ext>
            </a:extLst>
          </p:cNvPr>
          <p:cNvPicPr>
            <a:picLocks noChangeAspect="1"/>
          </p:cNvPicPr>
          <p:nvPr/>
        </p:nvPicPr>
        <p:blipFill>
          <a:blip r:embed="rId3"/>
          <a:stretch>
            <a:fillRect/>
          </a:stretch>
        </p:blipFill>
        <p:spPr>
          <a:xfrm>
            <a:off x="617280" y="1685495"/>
            <a:ext cx="4675650" cy="4342085"/>
          </a:xfrm>
          <a:prstGeom prst="rect">
            <a:avLst/>
          </a:prstGeom>
        </p:spPr>
      </p:pic>
    </p:spTree>
    <p:extLst>
      <p:ext uri="{BB962C8B-B14F-4D97-AF65-F5344CB8AC3E}">
        <p14:creationId xmlns:p14="http://schemas.microsoft.com/office/powerpoint/2010/main" val="5180453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518B32-3062-5008-A710-923CCF073D1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1A098F-25FB-A76B-F639-D88CA62DDA8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E9C0ECFD-97D1-9B81-04BF-1AE9791193DE}"/>
              </a:ext>
            </a:extLst>
          </p:cNvPr>
          <p:cNvSpPr txBox="1"/>
          <p:nvPr/>
        </p:nvSpPr>
        <p:spPr>
          <a:xfrm>
            <a:off x="4873489" y="2250590"/>
            <a:ext cx="6136159" cy="2800767"/>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وهي موضوع أو الرسا لة التي تتضمنها الحملة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Text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النصوص</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والتي لابد أن تصمم وتصاغ بشكل يتوافق مع تقنيات الإعلام الجديد، وأن</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تتسم رسالة الحملة بالبساطة والوضوح.</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وهي الصور المعبرة عن موضوع الحملة، والتي ينبغي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Pictures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الصور</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أن يراعى فيها النقاء والوضوح، وأن تكون مؤثرة لكي تدعم موضوع</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الحملة.</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وهو عبارة عن تعليقات صوتية، أو موسيقى، أو مؤثرات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Sound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الصوت</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خاصة، وعند استخدام الصوت في </a:t>
            </a:r>
            <a:r>
              <a:rPr lang="ar-BH" sz="1600" dirty="0">
                <a:solidFill>
                  <a:prstClr val="black"/>
                </a:solidFill>
                <a:latin typeface="Alexandria" pitchFamily="2" charset="-78"/>
                <a:cs typeface="Alexandria" pitchFamily="2" charset="-78"/>
              </a:rPr>
              <a:t>حملة العلاقات العامة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يجعلها فعالة ويزيد تفاعل الجمهور معها.</a:t>
            </a:r>
          </a:p>
        </p:txBody>
      </p:sp>
      <p:sp>
        <p:nvSpPr>
          <p:cNvPr id="4" name="TextBox 3">
            <a:extLst>
              <a:ext uri="{FF2B5EF4-FFF2-40B4-BE49-F238E27FC236}">
                <a16:creationId xmlns:a16="http://schemas.microsoft.com/office/drawing/2014/main" id="{9F1E49ED-01DF-E9C1-4BEC-6A89D393F7E6}"/>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820088A8-8666-6D6B-E1EA-8E3B7201C8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C23B32EA-9E6A-B6EF-E4AB-4D0B678F184D}"/>
              </a:ext>
            </a:extLst>
          </p:cNvPr>
          <p:cNvSpPr txBox="1"/>
          <p:nvPr/>
        </p:nvSpPr>
        <p:spPr>
          <a:xfrm>
            <a:off x="2974203" y="698975"/>
            <a:ext cx="6098874" cy="830997"/>
          </a:xfrm>
          <a:prstGeom prst="rect">
            <a:avLst/>
          </a:prstGeom>
          <a:noFill/>
        </p:spPr>
        <p:txBody>
          <a:bodyPr wrap="square">
            <a:spAutoFit/>
          </a:bodyPr>
          <a:lstStyle/>
          <a:p>
            <a:pPr algn="ctr"/>
            <a:r>
              <a:rPr lang="ar-BH" sz="2400" b="1" u="sng" dirty="0"/>
              <a:t>وتتمثل عناصر الوسائط المتعددة، والتي يمكن استخدامها في حملات العلاقات العامة عبر الإعلام الجديد فيما يلي:</a:t>
            </a:r>
            <a:endParaRPr lang="en-US" sz="2400" b="1" u="sng" dirty="0"/>
          </a:p>
        </p:txBody>
      </p:sp>
      <p:pic>
        <p:nvPicPr>
          <p:cNvPr id="5" name="Picture 4">
            <a:extLst>
              <a:ext uri="{FF2B5EF4-FFF2-40B4-BE49-F238E27FC236}">
                <a16:creationId xmlns:a16="http://schemas.microsoft.com/office/drawing/2014/main" id="{6F5DE3C4-40A6-CC2D-3705-44A56B8408C9}"/>
              </a:ext>
            </a:extLst>
          </p:cNvPr>
          <p:cNvPicPr>
            <a:picLocks noChangeAspect="1"/>
          </p:cNvPicPr>
          <p:nvPr/>
        </p:nvPicPr>
        <p:blipFill>
          <a:blip r:embed="rId3"/>
          <a:stretch>
            <a:fillRect/>
          </a:stretch>
        </p:blipFill>
        <p:spPr>
          <a:xfrm>
            <a:off x="408787" y="1685495"/>
            <a:ext cx="4291550" cy="4370412"/>
          </a:xfrm>
          <a:prstGeom prst="rect">
            <a:avLst/>
          </a:prstGeom>
        </p:spPr>
      </p:pic>
    </p:spTree>
    <p:extLst>
      <p:ext uri="{BB962C8B-B14F-4D97-AF65-F5344CB8AC3E}">
        <p14:creationId xmlns:p14="http://schemas.microsoft.com/office/powerpoint/2010/main" val="29104484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774A55-6845-B8E5-CEDB-18B510F5D6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865C129-6E0E-5F82-D707-A8DF3502803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6E6760E6-85C6-37FD-3F26-A6A11C5232EA}"/>
              </a:ext>
            </a:extLst>
          </p:cNvPr>
          <p:cNvSpPr txBox="1"/>
          <p:nvPr/>
        </p:nvSpPr>
        <p:spPr>
          <a:xfrm>
            <a:off x="5534526" y="2230997"/>
            <a:ext cx="5759313" cy="255454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وهي مقاطع مصورة حول موضوع الحملة، ويجب أن تتسم </a:t>
            </a:r>
            <a:r>
              <a:rPr kumimoji="0" lang="en-US"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Video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الفيديو</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تلك المقاطع بتوظيف المحت وى المؤثر الجاذب للجمهور نحو رسالة الحملة،كما يجب أن يكون الفيديو موجز بمعنى أن يقدم في دقائق معدودة، وأنيجذب المشاهدين بصورة متميزة وقوية يضغط عليها المستخدم ليشاهد</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الفيديو، وبهذا الشكل يعتبر الفيديو أقوى الوسائط التي يمكن أن تعتمد عليها</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الحملة حيث يلجأ القائم بالحملة إلى تصوير بعض مقاطع الفيديو</a:t>
            </a:r>
          </a:p>
        </p:txBody>
      </p:sp>
      <p:sp>
        <p:nvSpPr>
          <p:cNvPr id="4" name="TextBox 3">
            <a:extLst>
              <a:ext uri="{FF2B5EF4-FFF2-40B4-BE49-F238E27FC236}">
                <a16:creationId xmlns:a16="http://schemas.microsoft.com/office/drawing/2014/main" id="{7353DCA5-3636-DCB5-54B6-786F0B81653D}"/>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22E6C4DA-80E2-8218-9B91-760BDCD339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EB6D76F4-70CD-D6EB-47E5-8CDD828238D2}"/>
              </a:ext>
            </a:extLst>
          </p:cNvPr>
          <p:cNvPicPr>
            <a:picLocks noChangeAspect="1"/>
          </p:cNvPicPr>
          <p:nvPr/>
        </p:nvPicPr>
        <p:blipFill>
          <a:blip r:embed="rId3"/>
          <a:stretch>
            <a:fillRect/>
          </a:stretch>
        </p:blipFill>
        <p:spPr>
          <a:xfrm flipH="1">
            <a:off x="617279" y="1668721"/>
            <a:ext cx="4692657" cy="4387186"/>
          </a:xfrm>
          <a:prstGeom prst="rect">
            <a:avLst/>
          </a:prstGeom>
        </p:spPr>
      </p:pic>
    </p:spTree>
    <p:extLst>
      <p:ext uri="{BB962C8B-B14F-4D97-AF65-F5344CB8AC3E}">
        <p14:creationId xmlns:p14="http://schemas.microsoft.com/office/powerpoint/2010/main" val="14982330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E8D852-F0D6-3F90-E5A1-2475B8ACF6E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FD6A61B-51E0-AA2D-6BF0-EC4DD4375FF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a:extLst>
              <a:ext uri="{FF2B5EF4-FFF2-40B4-BE49-F238E27FC236}">
                <a16:creationId xmlns:a16="http://schemas.microsoft.com/office/drawing/2014/main" id="{3F97331B-D573-08C7-CAD5-4046B7322C67}"/>
              </a:ext>
            </a:extLst>
          </p:cNvPr>
          <p:cNvSpPr txBox="1"/>
          <p:nvPr/>
        </p:nvSpPr>
        <p:spPr>
          <a:xfrm>
            <a:off x="617280" y="1977875"/>
            <a:ext cx="10672279" cy="3785652"/>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ولابد أن تعتمد الحملة على وسائط إعلامية متعددة، ويتطلب ذلك</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إعداد مجموعة من الرسائل المتناسبة</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مع الوسائط المستخدمة، بهدف التواصل مع</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المتلقي، وإحداث أكبر قدر من التأثير الذي قد يكون بهدف إقناع الجمهور</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أو الرأي</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العام برسالة اجتماعية، أو سياسية معينة، أو قد يكون لأهداف تجارية، كالترويج</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عن منتج ما، أو </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سلعة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بعينه</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a:t>
            </a: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ولعل أهم الخصائص التي تميز وسائل الإعلام</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الجديدة، هي امتلاكها لأدوات التفاعل بين المرسل والمتلقي، وإزالة</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الفوارق بينهما،</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فضلاُ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عن قدرتها على الفورية في نقل المعلومات، واستخدامها للعديد من الوسائط</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الإعلامية</a:t>
            </a:r>
            <a:endPar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المتعددة، وتبادل الرسائل بين أطراف العملية الاتصالي</a:t>
            </a:r>
            <a:r>
              <a:rPr kumimoji="0" lang="ar-BH"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ة. </a:t>
            </a:r>
          </a:p>
          <a:p>
            <a:pPr marL="0" marR="0" lvl="0" indent="0" algn="r"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endParaRPr>
          </a:p>
        </p:txBody>
      </p:sp>
      <p:sp>
        <p:nvSpPr>
          <p:cNvPr id="4" name="TextBox 3">
            <a:extLst>
              <a:ext uri="{FF2B5EF4-FFF2-40B4-BE49-F238E27FC236}">
                <a16:creationId xmlns:a16="http://schemas.microsoft.com/office/drawing/2014/main" id="{2ABB7271-D3F9-CF51-FADF-3D2BA44336D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a:extLst>
              <a:ext uri="{FF2B5EF4-FFF2-40B4-BE49-F238E27FC236}">
                <a16:creationId xmlns:a16="http://schemas.microsoft.com/office/drawing/2014/main" id="{14283D65-73BF-630C-3B29-7547A33783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498418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itle 1"/>
          <p:cNvSpPr txBox="1">
            <a:spLocks/>
          </p:cNvSpPr>
          <p:nvPr/>
        </p:nvSpPr>
        <p:spPr bwMode="auto">
          <a:xfrm>
            <a:off x="1403350" y="268963"/>
            <a:ext cx="7375525" cy="1560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300" kern="1200">
                <a:solidFill>
                  <a:schemeClr val="tx2"/>
                </a:solidFill>
                <a:latin typeface="+mj-lt"/>
                <a:ea typeface="+mj-ea"/>
                <a:cs typeface="+mj-cs"/>
              </a:defRPr>
            </a:lvl1pPr>
            <a:lvl2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5pPr>
            <a:lvl6pPr marL="3429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6pPr>
            <a:lvl7pPr marL="6858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7pPr>
            <a:lvl8pPr marL="10287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8pPr>
            <a:lvl9pPr marL="13716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ar-EG" altLang="en-US" sz="1800" b="1" i="0" u="sng" strike="noStrike" kern="1200" cap="none" spc="0" normalizeH="0" baseline="0" noProof="0" dirty="0">
                <a:ln>
                  <a:noFill/>
                </a:ln>
                <a:solidFill>
                  <a:srgbClr val="000000"/>
                </a:solidFill>
                <a:effectLst/>
                <a:uLnTx/>
                <a:uFillTx/>
                <a:latin typeface="Alexandria" pitchFamily="2" charset="-78"/>
                <a:cs typeface="Alexandria" pitchFamily="2" charset="-78"/>
              </a:rPr>
              <a:t>تقييم الحملات الرقمية عبر وسائل التواصل </a:t>
            </a:r>
            <a:endParaRPr kumimoji="0" lang="en-US" altLang="en-US" sz="1800" b="1" i="0" u="sng" strike="noStrike" kern="1200" cap="none" spc="0" normalizeH="0" baseline="0" noProof="0" dirty="0">
              <a:ln>
                <a:noFill/>
              </a:ln>
              <a:solidFill>
                <a:srgbClr val="000000"/>
              </a:solidFill>
              <a:effectLst/>
              <a:uLnTx/>
              <a:uFillTx/>
              <a:latin typeface="Alexandria" pitchFamily="2" charset="-78"/>
              <a:cs typeface="Alexandria" pitchFamily="2" charset="-78"/>
            </a:endParaRPr>
          </a:p>
        </p:txBody>
      </p:sp>
      <p:pic>
        <p:nvPicPr>
          <p:cNvPr id="3" name="Picture 2"/>
          <p:cNvPicPr>
            <a:picLocks noChangeAspect="1"/>
          </p:cNvPicPr>
          <p:nvPr/>
        </p:nvPicPr>
        <p:blipFill>
          <a:blip r:embed="rId3"/>
          <a:stretch>
            <a:fillRect/>
          </a:stretch>
        </p:blipFill>
        <p:spPr>
          <a:xfrm>
            <a:off x="617280" y="1685495"/>
            <a:ext cx="10812719" cy="4370411"/>
          </a:xfrm>
          <a:prstGeom prst="rect">
            <a:avLst/>
          </a:prstGeom>
        </p:spPr>
      </p:pic>
    </p:spTree>
    <p:extLst>
      <p:ext uri="{BB962C8B-B14F-4D97-AF65-F5344CB8AC3E}">
        <p14:creationId xmlns:p14="http://schemas.microsoft.com/office/powerpoint/2010/main" val="4607863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762000" y="2230997"/>
            <a:ext cx="10531839" cy="3293209"/>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قد تعتقد أن قياس نجاح حملة العلاقات العامة أمر صعب إلى حد ما لأن المقاييس يمكن أن تكون مرنة ويصعب</a:t>
            </a: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وضعها في الأرقام. بعد كل شيء، كيف تقيس السمعة والثقة والولاء والمصداقية وما إلى ذلك ؟ هناك العديد من</a:t>
            </a: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المتغيرات المختلفة في العمل عندما يتعلق الأمر بالوعي بالعلامة التجارية ونمو المبيعات، مما يجعل من الصعب</a:t>
            </a: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ربط نجاح الشركة بشكل مباشر بالترويج لحملة العلاقات العامة.</a:t>
            </a: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ومع ذلك، هناك بعض المقاييس التي يمكن أن تخبرك بمدى نجاح حملة العلاقات العامة الخاصة بك.</a:t>
            </a: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مقاييس العلاقات العامة هي تجميع للقياسات التي تشير إلى أداء مشاريع محددة للعلاقات العامة. وهي قابلة</a:t>
            </a: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للقياس الكمي، وقد أنشئت بهدف تأمين أهداف الاتصالات العامة لهذه المشاريع.</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3132070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678905" y="2254205"/>
            <a:ext cx="5440069" cy="3046988"/>
          </a:xfrm>
          <a:prstGeom prst="rect">
            <a:avLst/>
          </a:prstGeom>
          <a:noFill/>
        </p:spPr>
        <p:txBody>
          <a:bodyPr wrap="square" rtlCol="0">
            <a:spAutoFit/>
          </a:bodyPr>
          <a:lstStyle/>
          <a:p>
            <a:pPr lvl="0" algn="just" rtl="1">
              <a:defRPr/>
            </a:pPr>
            <a:r>
              <a:rPr lang="ar-EG" sz="1600" b="1" u="sng" dirty="0">
                <a:solidFill>
                  <a:prstClr val="black"/>
                </a:solidFill>
                <a:latin typeface="Alexandria" pitchFamily="2" charset="-78"/>
                <a:cs typeface="Alexandria" pitchFamily="2" charset="-78"/>
              </a:rPr>
              <a:t>نسبة النقر إلى الظهور </a:t>
            </a:r>
            <a:r>
              <a:rPr lang="ar-EG" sz="1600" dirty="0">
                <a:solidFill>
                  <a:prstClr val="black"/>
                </a:solidFill>
                <a:latin typeface="Alexandria" pitchFamily="2" charset="-78"/>
                <a:cs typeface="Alexandria" pitchFamily="2" charset="-78"/>
              </a:rPr>
              <a:t>(إذا كنت تعرض إعلانات مدفوعة</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أو التسويق عبر البريد الإلكتروني كجزء من حملتك</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BH"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 التسويقية ، فيمكن أن تخبرك نسبة النقر إلى الظهور</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BH"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 بالمحتوى الذي يحقق أكبر عدد من النقرات من الزوار.</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يجب</a:t>
            </a:r>
            <a:r>
              <a:rPr lang="ar-BH"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 أن تقاس نسبة النقر إلى الظهور مقابل المتوسط ​​في</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مجال عملك</a:t>
            </a:r>
            <a:endPar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617280" y="1815641"/>
            <a:ext cx="4805534" cy="4006654"/>
          </a:xfrm>
          <a:prstGeom prst="rect">
            <a:avLst/>
          </a:prstGeom>
        </p:spPr>
      </p:pic>
    </p:spTree>
    <p:extLst>
      <p:ext uri="{BB962C8B-B14F-4D97-AF65-F5344CB8AC3E}">
        <p14:creationId xmlns:p14="http://schemas.microsoft.com/office/powerpoint/2010/main" val="12277351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891133" y="2474922"/>
            <a:ext cx="5390305" cy="2800767"/>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1" i="0" u="sng" strike="noStrike" kern="1200" cap="none" spc="0" normalizeH="0" baseline="0" noProof="0" dirty="0">
                <a:ln>
                  <a:noFill/>
                </a:ln>
                <a:solidFill>
                  <a:prstClr val="black"/>
                </a:solidFill>
                <a:effectLst/>
                <a:uLnTx/>
                <a:uFillTx/>
                <a:latin typeface="Alexandria" pitchFamily="2" charset="-78"/>
                <a:cs typeface="Alexandria" pitchFamily="2" charset="-78"/>
              </a:rPr>
              <a:t>حركة المرورعلى موقعك....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تعد التغييرات في حجم أو نوع</a:t>
            </a: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حركة المرور إلى موقع الويب الخاص بك مؤشراً جيدًا على</a:t>
            </a: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فعالية أنشطة التسويق الرقمي. يتضمن ذلك عوامل مثل</a:t>
            </a: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إجمالي عدد زيارات الموقع ومصادر الحركة (من أين يأتي</a:t>
            </a: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عملاؤك) والوقت في الموقع ومعدل الارتداد ، ويمكن</a:t>
            </a: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قياسها باستخدام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Google Analytics.</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p:cNvPicPr>
            <a:picLocks noChangeAspect="1"/>
          </p:cNvPicPr>
          <p:nvPr/>
        </p:nvPicPr>
        <p:blipFill>
          <a:blip r:embed="rId3"/>
          <a:stretch>
            <a:fillRect/>
          </a:stretch>
        </p:blipFill>
        <p:spPr>
          <a:xfrm>
            <a:off x="1293141" y="2209699"/>
            <a:ext cx="4227602" cy="3322003"/>
          </a:xfrm>
          <a:prstGeom prst="rect">
            <a:avLst/>
          </a:prstGeom>
        </p:spPr>
      </p:pic>
    </p:spTree>
    <p:extLst>
      <p:ext uri="{BB962C8B-B14F-4D97-AF65-F5344CB8AC3E}">
        <p14:creationId xmlns:p14="http://schemas.microsoft.com/office/powerpoint/2010/main" val="23532384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75348" y="2664806"/>
            <a:ext cx="9896584" cy="2308324"/>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1" i="0" u="sng" strike="noStrike" kern="1200" cap="none" spc="0" normalizeH="0" baseline="0" noProof="0" dirty="0">
                <a:ln>
                  <a:noFill/>
                </a:ln>
                <a:solidFill>
                  <a:prstClr val="black"/>
                </a:solidFill>
                <a:effectLst/>
                <a:uLnTx/>
                <a:uFillTx/>
                <a:latin typeface="Alexandria" pitchFamily="2" charset="-78"/>
                <a:cs typeface="Alexandria" pitchFamily="2" charset="-78"/>
              </a:rPr>
              <a:t>المشاركة</a:t>
            </a:r>
            <a:r>
              <a:rPr kumimoji="0" lang="en-US" sz="1600" b="1" i="0" u="sng" strike="noStrike" kern="1200" cap="none" spc="0" normalizeH="0" noProof="0" dirty="0">
                <a:ln>
                  <a:noFill/>
                </a:ln>
                <a:solidFill>
                  <a:prstClr val="black"/>
                </a:solidFill>
                <a:effectLst/>
                <a:uLnTx/>
                <a:uFillTx/>
                <a:latin typeface="Alexandria" pitchFamily="2" charset="-78"/>
                <a:cs typeface="Alexandria" pitchFamily="2" charset="-78"/>
              </a:rPr>
              <a:t> SHARE</a:t>
            </a:r>
            <a:endParaRPr kumimoji="0" lang="ar-BH" sz="1600" b="1" i="0" u="sng" strike="noStrike" kern="1200" cap="none" spc="0" normalizeH="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1" i="0" u="sng"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المشاركة </a:t>
            </a:r>
            <a:r>
              <a:rPr lang="en-US"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ويتم من خلالها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قياس مدى تفاعل جمهورك مع علامتك التجارية وحملتك. يمكن تحديده من خلال</a:t>
            </a: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الإعجابات والتعليقات والمشاركة وما إلى ذلك على المنشورات عبر الإنترنت المتعلقة بشركتك. إذا زاد هذا الرقم،</a:t>
            </a: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فإن</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حملتك تعمل بشكل جيد. بالإضافة إلى ذلك، تتجلى المشاركة في عدد الأشخاص الذين يتفاعلون مع</a:t>
            </a: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جهة الاتصال</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الخاصة بك .</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436752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1074821" y="2249308"/>
            <a:ext cx="10057005" cy="3046988"/>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1" i="0" u="sng" strike="noStrike" kern="1200" cap="none" spc="0" normalizeH="0" baseline="0" noProof="0" dirty="0">
                <a:ln>
                  <a:noFill/>
                </a:ln>
                <a:solidFill>
                  <a:prstClr val="black"/>
                </a:solidFill>
                <a:effectLst/>
                <a:uLnTx/>
                <a:uFillTx/>
                <a:latin typeface="Alexandria" pitchFamily="2" charset="-78"/>
                <a:cs typeface="Alexandria" pitchFamily="2" charset="-78"/>
              </a:rPr>
              <a:t>الإحاله </a:t>
            </a:r>
            <a:r>
              <a:rPr kumimoji="0" lang="en-US" sz="1600" b="1" i="0" u="sng" strike="noStrike" kern="1200" cap="none" spc="0" normalizeH="0" baseline="0" noProof="0" dirty="0">
                <a:ln>
                  <a:noFill/>
                </a:ln>
                <a:solidFill>
                  <a:prstClr val="black"/>
                </a:solidFill>
                <a:effectLst/>
                <a:uLnTx/>
                <a:uFillTx/>
                <a:latin typeface="Alexandria" pitchFamily="2" charset="-78"/>
                <a:cs typeface="Alexandria" pitchFamily="2" charset="-78"/>
              </a:rPr>
              <a:t>Mentions</a:t>
            </a:r>
            <a:endParaRPr kumimoji="0" lang="ar-BH" sz="1600" b="1" i="0" u="sng"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b="1" u="sng"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1" i="0" u="sng"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تتضمن الإشارات أي مناسبة يتم فيها ذكر علامتك التجارية في وسائل الإعلام أو عبر الإنترنت. إنه مقياس غني</a:t>
            </a: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بالمعلومات وقائم على البيانات يساعدك على إثبات رؤية العلامة التجارية. إنها طريقة جيدة لمعرفة أن حملة</a:t>
            </a: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العلاقات العامة الخاصة بك يتم مشاهدتها، ليس فقط من قبل العملاء ولكن أيضًا من قبل الصحفيين</a:t>
            </a: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والمدونين</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عبر الإنترنت وما إلى ذلك. الطريقة الجيدة لقياس الإشارات هي مع البرامج المتاحة، على سبيل</a:t>
            </a: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المثال تنبيهات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Google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هي نقطة انطلاق جيدة، ولكن هناك العديد من أدوات مراقبة الوسائط الأخرى</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610542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437089" y="2905467"/>
            <a:ext cx="6844350" cy="2308324"/>
          </a:xfrm>
          <a:prstGeom prst="rect">
            <a:avLst/>
          </a:prstGeom>
          <a:noFill/>
        </p:spPr>
        <p:txBody>
          <a:bodyPr wrap="square" rtlCol="0">
            <a:spAutoFit/>
          </a:bodyPr>
          <a:lstStyle/>
          <a:p>
            <a:pPr algn="r" rtl="1">
              <a:defRPr/>
            </a:pPr>
            <a:r>
              <a:rPr lang="en-US" altLang="en-US" sz="1600" b="1" u="sng" dirty="0">
                <a:solidFill>
                  <a:srgbClr val="000000"/>
                </a:solidFill>
                <a:latin typeface="Alexandria" pitchFamily="2" charset="-78"/>
                <a:ea typeface="+mj-ea"/>
                <a:cs typeface="Alexandria" pitchFamily="2" charset="-78"/>
              </a:rPr>
              <a:t>Nike </a:t>
            </a:r>
            <a:r>
              <a:rPr lang="ar-EG" altLang="en-US" sz="1600" b="1" u="sng" dirty="0">
                <a:solidFill>
                  <a:srgbClr val="000000"/>
                </a:solidFill>
                <a:latin typeface="Alexandria" pitchFamily="2" charset="-78"/>
                <a:ea typeface="+mj-ea"/>
                <a:cs typeface="Alexandria" pitchFamily="2" charset="-78"/>
              </a:rPr>
              <a:t>ماراثون في أقل من ساعتين  </a:t>
            </a:r>
            <a:r>
              <a:rPr lang="ar-EG" sz="1600" dirty="0">
                <a:solidFill>
                  <a:prstClr val="black"/>
                </a:solidFill>
                <a:latin typeface="Alexandria" pitchFamily="2" charset="-78"/>
                <a:cs typeface="Alexandria" pitchFamily="2" charset="-78"/>
              </a:rPr>
              <a:t>أعلنت شركة عن إطلاقها لحملة</a:t>
            </a:r>
            <a:endParaRPr lang="ar-BH" sz="1600" dirty="0">
              <a:solidFill>
                <a:prstClr val="black"/>
              </a:solidFill>
              <a:latin typeface="Alexandria" pitchFamily="2" charset="-78"/>
              <a:cs typeface="Alexandria" pitchFamily="2" charset="-78"/>
            </a:endParaRPr>
          </a:p>
          <a:p>
            <a:pPr algn="r" rtl="1">
              <a:defRPr/>
            </a:pPr>
            <a:endParaRPr lang="ar-BH" sz="1600" dirty="0">
              <a:solidFill>
                <a:prstClr val="black"/>
              </a:solidFill>
              <a:latin typeface="Alexandria" pitchFamily="2" charset="-78"/>
              <a:cs typeface="Alexandria" pitchFamily="2" charset="-78"/>
            </a:endParaRPr>
          </a:p>
          <a:p>
            <a:pPr algn="r" rtl="1">
              <a:defRPr/>
            </a:pPr>
            <a:r>
              <a:rPr lang="ar-EG" sz="1600" dirty="0">
                <a:solidFill>
                  <a:prstClr val="black"/>
                </a:solidFill>
                <a:latin typeface="Alexandria" pitchFamily="2" charset="-78"/>
                <a:cs typeface="Alexandria" pitchFamily="2" charset="-78"/>
              </a:rPr>
              <a:t> جديدة استضافت فيها ثلاثة(</a:t>
            </a:r>
            <a:r>
              <a:rPr lang="en-US" sz="1600" dirty="0">
                <a:solidFill>
                  <a:prstClr val="black"/>
                </a:solidFill>
                <a:latin typeface="Alexandria" pitchFamily="2" charset="-78"/>
                <a:cs typeface="Alexandria" pitchFamily="2" charset="-78"/>
              </a:rPr>
              <a:t>Nike)  </a:t>
            </a:r>
            <a:r>
              <a:rPr lang="ar-EG" sz="1600" dirty="0">
                <a:solidFill>
                  <a:prstClr val="black"/>
                </a:solidFill>
                <a:latin typeface="Alexandria" pitchFamily="2" charset="-78"/>
                <a:cs typeface="Alexandria" pitchFamily="2" charset="-78"/>
              </a:rPr>
              <a:t>من أفضل العدائين في العالم بهدف</a:t>
            </a:r>
            <a:endParaRPr lang="ar-BH" sz="1600" dirty="0">
              <a:solidFill>
                <a:prstClr val="black"/>
              </a:solidFill>
              <a:latin typeface="Alexandria" pitchFamily="2" charset="-78"/>
              <a:cs typeface="Alexandria" pitchFamily="2" charset="-78"/>
            </a:endParaRPr>
          </a:p>
          <a:p>
            <a:pPr algn="r" rtl="1">
              <a:defRPr/>
            </a:pPr>
            <a:endParaRPr lang="ar-BH" sz="1600" dirty="0">
              <a:solidFill>
                <a:prstClr val="black"/>
              </a:solidFill>
              <a:latin typeface="Alexandria" pitchFamily="2" charset="-78"/>
              <a:cs typeface="Alexandria" pitchFamily="2" charset="-78"/>
            </a:endParaRPr>
          </a:p>
          <a:p>
            <a:pPr algn="r" rtl="1">
              <a:defRPr/>
            </a:pPr>
            <a:r>
              <a:rPr lang="ar-EG" sz="1600" dirty="0">
                <a:solidFill>
                  <a:prstClr val="black"/>
                </a:solidFill>
                <a:latin typeface="Alexandria" pitchFamily="2" charset="-78"/>
                <a:cs typeface="Alexandria" pitchFamily="2" charset="-78"/>
              </a:rPr>
              <a:t> قطع سباق الماراثون في أقل من ساعتين. هذا الحدث لو تحقق سيكون</a:t>
            </a:r>
            <a:endParaRPr lang="ar-BH" sz="1600" dirty="0">
              <a:solidFill>
                <a:prstClr val="black"/>
              </a:solidFill>
              <a:latin typeface="Alexandria" pitchFamily="2" charset="-78"/>
              <a:cs typeface="Alexandria" pitchFamily="2" charset="-78"/>
            </a:endParaRPr>
          </a:p>
          <a:p>
            <a:pPr algn="r" rtl="1">
              <a:defRPr/>
            </a:pPr>
            <a:endParaRPr lang="ar-BH" sz="1600" dirty="0">
              <a:solidFill>
                <a:prstClr val="black"/>
              </a:solidFill>
              <a:latin typeface="Alexandria" pitchFamily="2" charset="-78"/>
              <a:cs typeface="Alexandria" pitchFamily="2" charset="-78"/>
            </a:endParaRPr>
          </a:p>
          <a:p>
            <a:pPr algn="r" rtl="1">
              <a:defRPr/>
            </a:pPr>
            <a:r>
              <a:rPr lang="ar-EG" sz="1600" dirty="0">
                <a:solidFill>
                  <a:prstClr val="black"/>
                </a:solidFill>
                <a:latin typeface="Alexandria" pitchFamily="2" charset="-78"/>
                <a:cs typeface="Alexandria" pitchFamily="2" charset="-78"/>
              </a:rPr>
              <a:t> تاريخياً في عالم ألعاب القوى، مما جعل متابعي هذه الرياضة في حالة من</a:t>
            </a:r>
            <a:endParaRPr lang="ar-BH" sz="1600" dirty="0">
              <a:solidFill>
                <a:prstClr val="black"/>
              </a:solidFill>
              <a:latin typeface="Alexandria" pitchFamily="2" charset="-78"/>
              <a:cs typeface="Alexandria" pitchFamily="2" charset="-78"/>
            </a:endParaRPr>
          </a:p>
          <a:p>
            <a:pPr algn="r" rtl="1">
              <a:defRPr/>
            </a:pPr>
            <a:endParaRPr lang="ar-BH" sz="1600" dirty="0">
              <a:solidFill>
                <a:prstClr val="black"/>
              </a:solidFill>
              <a:latin typeface="Alexandria" pitchFamily="2" charset="-78"/>
              <a:cs typeface="Alexandria" pitchFamily="2" charset="-78"/>
            </a:endParaRPr>
          </a:p>
          <a:p>
            <a:pPr algn="r" rtl="1">
              <a:defRPr/>
            </a:pPr>
            <a:r>
              <a:rPr lang="ar-EG" sz="1600" dirty="0">
                <a:solidFill>
                  <a:prstClr val="black"/>
                </a:solidFill>
                <a:latin typeface="Alexandria" pitchFamily="2" charset="-78"/>
                <a:cs typeface="Alexandria" pitchFamily="2" charset="-78"/>
              </a:rPr>
              <a:t> الترقب.</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Title 1"/>
          <p:cNvSpPr txBox="1">
            <a:spLocks/>
          </p:cNvSpPr>
          <p:nvPr/>
        </p:nvSpPr>
        <p:spPr bwMode="auto">
          <a:xfrm>
            <a:off x="2756057" y="756569"/>
            <a:ext cx="5157788" cy="7635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300" kern="1200">
                <a:solidFill>
                  <a:schemeClr val="tx2"/>
                </a:solidFill>
                <a:latin typeface="+mj-lt"/>
                <a:ea typeface="+mj-ea"/>
                <a:cs typeface="+mj-cs"/>
              </a:defRPr>
            </a:lvl1pPr>
            <a:lvl2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3300">
                <a:solidFill>
                  <a:schemeClr val="tx2"/>
                </a:solidFill>
                <a:latin typeface="Arial" panose="020B0604020202020204" pitchFamily="34" charset="0"/>
                <a:cs typeface="Arial" panose="020B0604020202020204" pitchFamily="34" charset="0"/>
              </a:defRPr>
            </a:lvl5pPr>
            <a:lvl6pPr marL="3429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6pPr>
            <a:lvl7pPr marL="6858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7pPr>
            <a:lvl8pPr marL="10287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8pPr>
            <a:lvl9pPr marL="1371600" algn="ctr" rtl="0" fontAlgn="base">
              <a:spcBef>
                <a:spcPct val="0"/>
              </a:spcBef>
              <a:spcAft>
                <a:spcPct val="0"/>
              </a:spcAft>
              <a:defRPr sz="3300">
                <a:solidFill>
                  <a:schemeClr val="tx2"/>
                </a:solidFill>
                <a:latin typeface="Arial" panose="020B0604020202020204" pitchFamily="34" charset="0"/>
                <a:cs typeface="Arial" panose="020B0604020202020204" pitchFamily="34" charset="0"/>
              </a:defRPr>
            </a:lvl9pPr>
          </a:lstStyle>
          <a:p>
            <a:pPr lvl="0" rtl="1">
              <a:defRPr/>
            </a:pPr>
            <a:r>
              <a:rPr lang="ar-EG" altLang="en-US" sz="1800" b="1" u="sng" dirty="0">
                <a:solidFill>
                  <a:srgbClr val="000000"/>
                </a:solidFill>
                <a:latin typeface="Alexandria" pitchFamily="2" charset="-78"/>
                <a:cs typeface="Alexandria" pitchFamily="2" charset="-78"/>
              </a:rPr>
              <a:t>أمثلة عملية لحملات علاقات عامة </a:t>
            </a:r>
          </a:p>
        </p:txBody>
      </p:sp>
      <p:pic>
        <p:nvPicPr>
          <p:cNvPr id="2" name="Picture 1"/>
          <p:cNvPicPr>
            <a:picLocks noChangeAspect="1"/>
          </p:cNvPicPr>
          <p:nvPr/>
        </p:nvPicPr>
        <p:blipFill>
          <a:blip r:embed="rId3"/>
          <a:stretch>
            <a:fillRect/>
          </a:stretch>
        </p:blipFill>
        <p:spPr>
          <a:xfrm>
            <a:off x="760297" y="2184984"/>
            <a:ext cx="3533775" cy="3371434"/>
          </a:xfrm>
          <a:prstGeom prst="rect">
            <a:avLst/>
          </a:prstGeom>
        </p:spPr>
      </p:pic>
    </p:spTree>
    <p:extLst>
      <p:ext uri="{BB962C8B-B14F-4D97-AF65-F5344CB8AC3E}">
        <p14:creationId xmlns:p14="http://schemas.microsoft.com/office/powerpoint/2010/main" val="29475157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5245768" y="2521059"/>
            <a:ext cx="5743099" cy="1815882"/>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يقول المتابعون أن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Nike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كانت صادقة في رغبتها لتحقيق هذا</a:t>
            </a: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الإنجاز</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الرياضي. ولكن في الوقت ذاته، استفادت </a:t>
            </a:r>
            <a:r>
              <a:rPr kumimoji="0" lang="en-US"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Nike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أيضاً من</a:t>
            </a: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تسليط</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الضوء</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على</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مزايا أحذية الجري الخاصة بها، وخاصة</a:t>
            </a: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العلامة</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التي</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خُصصت ليرتديها</a:t>
            </a:r>
            <a:r>
              <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a:t>
            </a: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المشاركون في السباق.</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Picture 2"/>
          <p:cNvPicPr>
            <a:picLocks noChangeAspect="1"/>
          </p:cNvPicPr>
          <p:nvPr/>
        </p:nvPicPr>
        <p:blipFill>
          <a:blip r:embed="rId3"/>
          <a:stretch>
            <a:fillRect/>
          </a:stretch>
        </p:blipFill>
        <p:spPr>
          <a:xfrm>
            <a:off x="617281" y="1685495"/>
            <a:ext cx="4131182" cy="4370411"/>
          </a:xfrm>
          <a:prstGeom prst="rect">
            <a:avLst/>
          </a:prstGeom>
        </p:spPr>
      </p:pic>
    </p:spTree>
    <p:extLst>
      <p:ext uri="{BB962C8B-B14F-4D97-AF65-F5344CB8AC3E}">
        <p14:creationId xmlns:p14="http://schemas.microsoft.com/office/powerpoint/2010/main" val="38611803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978568" y="2049253"/>
            <a:ext cx="10302871" cy="3323987"/>
          </a:xfrm>
          <a:prstGeom prst="rect">
            <a:avLst/>
          </a:prstGeom>
          <a:noFill/>
        </p:spPr>
        <p:txBody>
          <a:bodyPr wrap="square" rtlCol="0">
            <a:spAutoFit/>
          </a:bodyPr>
          <a:lstStyle/>
          <a:p>
            <a:pPr lvl="0" algn="just" rtl="1">
              <a:defRPr/>
            </a:pPr>
            <a:r>
              <a:rPr lang="ar-EG" sz="1600" dirty="0">
                <a:solidFill>
                  <a:prstClr val="black"/>
                </a:solidFill>
                <a:latin typeface="Alexandria" pitchFamily="2" charset="-78"/>
                <a:cs typeface="Alexandria" pitchFamily="2" charset="-78"/>
              </a:rPr>
              <a:t>يقول المتابعون أن </a:t>
            </a:r>
            <a:r>
              <a:rPr lang="en-US" sz="1600" dirty="0">
                <a:solidFill>
                  <a:prstClr val="black"/>
                </a:solidFill>
                <a:latin typeface="Alexandria" pitchFamily="2" charset="-78"/>
                <a:cs typeface="Alexandria" pitchFamily="2" charset="-78"/>
              </a:rPr>
              <a:t>Nike </a:t>
            </a:r>
            <a:r>
              <a:rPr lang="ar-EG" sz="1600" dirty="0">
                <a:solidFill>
                  <a:prstClr val="black"/>
                </a:solidFill>
                <a:latin typeface="Alexandria" pitchFamily="2" charset="-78"/>
                <a:cs typeface="Alexandria" pitchFamily="2" charset="-78"/>
              </a:rPr>
              <a:t>كانت صادقة في رغبتها لتحقيق هذا الإنجاز الرياضي. ولكن في الوقت ذاته، استفادت </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en-US" sz="1600" dirty="0">
                <a:solidFill>
                  <a:prstClr val="black"/>
                </a:solidFill>
                <a:latin typeface="Alexandria" pitchFamily="2" charset="-78"/>
                <a:cs typeface="Alexandria" pitchFamily="2" charset="-78"/>
              </a:rPr>
              <a:t>Nike </a:t>
            </a:r>
            <a:r>
              <a:rPr lang="ar-EG" sz="1600" dirty="0">
                <a:solidFill>
                  <a:prstClr val="black"/>
                </a:solidFill>
                <a:latin typeface="Alexandria" pitchFamily="2" charset="-78"/>
                <a:cs typeface="Alexandria" pitchFamily="2" charset="-78"/>
              </a:rPr>
              <a:t>أيضاً من تسليط الضوء على مزايا أحذية الجري الخاصة بها، وخاصة العلامة </a:t>
            </a:r>
            <a:r>
              <a:rPr lang="en-US" sz="1600" dirty="0">
                <a:solidFill>
                  <a:prstClr val="black"/>
                </a:solidFill>
                <a:latin typeface="Alexandria" pitchFamily="2" charset="-78"/>
                <a:cs typeface="Alexandria" pitchFamily="2" charset="-78"/>
              </a:rPr>
              <a:t>Zoom </a:t>
            </a:r>
            <a:r>
              <a:rPr lang="en-US" sz="1600" dirty="0" err="1">
                <a:solidFill>
                  <a:prstClr val="black"/>
                </a:solidFill>
                <a:latin typeface="Alexandria" pitchFamily="2" charset="-78"/>
                <a:cs typeface="Alexandria" pitchFamily="2" charset="-78"/>
              </a:rPr>
              <a:t>VaporFly</a:t>
            </a:r>
            <a:r>
              <a:rPr lang="en-US" sz="1600" dirty="0">
                <a:solidFill>
                  <a:prstClr val="black"/>
                </a:solidFill>
                <a:latin typeface="Alexandria" pitchFamily="2" charset="-78"/>
                <a:cs typeface="Alexandria" pitchFamily="2" charset="-78"/>
              </a:rPr>
              <a:t> Elite </a:t>
            </a:r>
            <a:r>
              <a:rPr lang="ar-EG" sz="1600" dirty="0">
                <a:solidFill>
                  <a:prstClr val="black"/>
                </a:solidFill>
                <a:latin typeface="Alexandria" pitchFamily="2" charset="-78"/>
                <a:cs typeface="Alexandria" pitchFamily="2" charset="-78"/>
              </a:rPr>
              <a:t>التي</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خُصصت</a:t>
            </a:r>
            <a:r>
              <a:rPr lang="ar-BH" sz="1600" dirty="0">
                <a:solidFill>
                  <a:prstClr val="black"/>
                </a:solidFill>
                <a:latin typeface="Alexandria" pitchFamily="2" charset="-78"/>
                <a:cs typeface="Alexandria" pitchFamily="2" charset="-78"/>
              </a:rPr>
              <a:t> </a:t>
            </a:r>
            <a:r>
              <a:rPr lang="ar-EG" sz="1600" dirty="0">
                <a:solidFill>
                  <a:prstClr val="black"/>
                </a:solidFill>
                <a:latin typeface="Alexandria" pitchFamily="2" charset="-78"/>
                <a:cs typeface="Alexandria" pitchFamily="2" charset="-78"/>
              </a:rPr>
              <a:t> ليرتديها المشاركون في السباق.</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endParaRPr lang="ar-EG" sz="1600" dirty="0">
              <a:solidFill>
                <a:prstClr val="black"/>
              </a:solidFill>
              <a:latin typeface="Alexandria" pitchFamily="2" charset="-78"/>
              <a:cs typeface="Alexandria" pitchFamily="2" charset="-78"/>
            </a:endParaRPr>
          </a:p>
          <a:p>
            <a:pPr lvl="0" algn="just" rtl="1">
              <a:defRPr/>
            </a:pPr>
            <a:r>
              <a:rPr lang="ar-EG" b="1" u="sng" dirty="0">
                <a:solidFill>
                  <a:prstClr val="black"/>
                </a:solidFill>
                <a:effectLst>
                  <a:outerShdw blurRad="38100" dist="38100" dir="2700000" algn="tl">
                    <a:srgbClr val="000000">
                      <a:alpha val="43137"/>
                    </a:srgbClr>
                  </a:outerShdw>
                </a:effectLst>
                <a:latin typeface="Alexandria" pitchFamily="2" charset="-78"/>
                <a:cs typeface="Alexandria" pitchFamily="2" charset="-78"/>
              </a:rPr>
              <a:t>النتائج</a:t>
            </a:r>
          </a:p>
          <a:p>
            <a:pPr lvl="0" algn="just" rtl="1">
              <a:defRPr/>
            </a:pPr>
            <a:r>
              <a:rPr lang="ar-EG" sz="1600" dirty="0">
                <a:solidFill>
                  <a:prstClr val="black"/>
                </a:solidFill>
                <a:latin typeface="Alexandria" pitchFamily="2" charset="-78"/>
                <a:cs typeface="Alexandria" pitchFamily="2" charset="-78"/>
              </a:rPr>
              <a:t>وفقا لأداة رصد وسائل الإعلام </a:t>
            </a:r>
            <a:r>
              <a:rPr lang="en-US" sz="1600" dirty="0">
                <a:solidFill>
                  <a:prstClr val="black"/>
                </a:solidFill>
                <a:latin typeface="Alexandria" pitchFamily="2" charset="-78"/>
                <a:cs typeface="Alexandria" pitchFamily="2" charset="-78"/>
              </a:rPr>
              <a:t>(Meltwater)، </a:t>
            </a:r>
            <a:r>
              <a:rPr lang="ar-EG" sz="1600" dirty="0">
                <a:solidFill>
                  <a:prstClr val="black"/>
                </a:solidFill>
                <a:latin typeface="Alexandria" pitchFamily="2" charset="-78"/>
                <a:cs typeface="Alexandria" pitchFamily="2" charset="-78"/>
              </a:rPr>
              <a:t>فإنه بين السادس حتى الثامن من شهر ماي حصدت الحملة أكثر من </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85 ألف تفاعل على وسائل التواصل الاجتماعي. ومنذ الإعلان عن المحاولة </a:t>
            </a:r>
            <a:r>
              <a:rPr lang="en-US" sz="1600" dirty="0">
                <a:solidFill>
                  <a:prstClr val="black"/>
                </a:solidFill>
                <a:latin typeface="Alexandria" pitchFamily="2" charset="-78"/>
                <a:cs typeface="Alexandria" pitchFamily="2" charset="-78"/>
              </a:rPr>
              <a:t>Breaking 2 </a:t>
            </a:r>
            <a:r>
              <a:rPr lang="ar-EG" sz="1600" dirty="0">
                <a:solidFill>
                  <a:prstClr val="black"/>
                </a:solidFill>
                <a:latin typeface="Alexandria" pitchFamily="2" charset="-78"/>
                <a:cs typeface="Alexandria" pitchFamily="2" charset="-78"/>
              </a:rPr>
              <a:t>لأول مرة في الأول من</a:t>
            </a:r>
            <a:endParaRPr lang="ar-BH" sz="1600" dirty="0">
              <a:solidFill>
                <a:prstClr val="black"/>
              </a:solidFill>
              <a:latin typeface="Alexandria" pitchFamily="2" charset="-78"/>
              <a:cs typeface="Alexandria" pitchFamily="2" charset="-78"/>
            </a:endParaRPr>
          </a:p>
          <a:p>
            <a:pPr lvl="0" algn="just" rtl="1">
              <a:defRPr/>
            </a:pPr>
            <a:endParaRPr lang="ar-BH" sz="1600" dirty="0">
              <a:solidFill>
                <a:prstClr val="black"/>
              </a:solidFill>
              <a:latin typeface="Alexandria" pitchFamily="2" charset="-78"/>
              <a:cs typeface="Alexandria" pitchFamily="2" charset="-78"/>
            </a:endParaRPr>
          </a:p>
          <a:p>
            <a:pPr lvl="0" algn="just" rtl="1">
              <a:defRPr/>
            </a:pPr>
            <a:r>
              <a:rPr lang="ar-EG" sz="1600" dirty="0">
                <a:solidFill>
                  <a:prstClr val="black"/>
                </a:solidFill>
                <a:latin typeface="Alexandria" pitchFamily="2" charset="-78"/>
                <a:cs typeface="Alexandria" pitchFamily="2" charset="-78"/>
              </a:rPr>
              <a:t> ديسمبر من سنة 2016، تم ذكرها أكثر من 140 ألف مرة في كل من تويتر وانستقرام وفيسبوك.</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797507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3376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8" name="TextBox 47"/>
          <p:cNvSpPr txBox="1"/>
          <p:nvPr/>
        </p:nvSpPr>
        <p:spPr>
          <a:xfrm>
            <a:off x="4776521" y="2013763"/>
            <a:ext cx="6244744" cy="2739211"/>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لسوء الحظ، المتسابقون تأخروا عن تحقيق هذا الهدف بفارق 25 ثانية</a:t>
            </a: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فقط، ولكن مع ذلك، حصل هذا المشروع على كمية هائلة من</a:t>
            </a: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الدعاية. لأنه لم يكن حدثاً تسويقياً عادياً، وإنما كان حدثاً لا يُفوت</a:t>
            </a: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لصنع التاريخ. وقد تمكنوا في خضم هذه الحملة من إطلاق حذاء</a:t>
            </a:r>
            <a:endParaRPr kumimoji="0" lang="ar-BH" sz="1600" b="0" i="0" u="none" strike="noStrike" kern="1200" cap="none" spc="0" normalizeH="0" baseline="0" noProof="0" dirty="0">
              <a:ln>
                <a:noFill/>
              </a:ln>
              <a:solidFill>
                <a:prstClr val="black"/>
              </a:solidFill>
              <a:effectLst/>
              <a:uLnTx/>
              <a:uFillTx/>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lang="ar-BH" sz="1600" dirty="0">
              <a:solidFill>
                <a:prstClr val="black"/>
              </a:solidFill>
              <a:latin typeface="Alexandria" pitchFamily="2" charset="-78"/>
              <a:cs typeface="Alexandria" pitchFamily="2" charset="-78"/>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1600" b="0" i="0" u="none" strike="noStrike" kern="1200" cap="none" spc="0" normalizeH="0" baseline="0" noProof="0" dirty="0">
                <a:ln>
                  <a:noFill/>
                </a:ln>
                <a:solidFill>
                  <a:prstClr val="black"/>
                </a:solidFill>
                <a:effectLst/>
                <a:uLnTx/>
                <a:uFillTx/>
                <a:latin typeface="Alexandria" pitchFamily="2" charset="-78"/>
                <a:cs typeface="Alexandria" pitchFamily="2" charset="-78"/>
              </a:rPr>
              <a:t> جديد لجمهور متفاعل ومهتم</a:t>
            </a: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753482" y="2008642"/>
            <a:ext cx="3781333" cy="3691980"/>
          </a:xfrm>
          <a:prstGeom prst="rect">
            <a:avLst/>
          </a:prstGeom>
        </p:spPr>
      </p:pic>
    </p:spTree>
    <p:extLst>
      <p:ext uri="{BB962C8B-B14F-4D97-AF65-F5344CB8AC3E}">
        <p14:creationId xmlns:p14="http://schemas.microsoft.com/office/powerpoint/2010/main" val="9639625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762001" y="1974501"/>
            <a:ext cx="10333950" cy="4080171"/>
          </a:xfrm>
          <a:prstGeom prst="rect">
            <a:avLst/>
          </a:prstGeom>
        </p:spPr>
      </p:pic>
      <p:sp>
        <p:nvSpPr>
          <p:cNvPr id="3" name="Rectangle 2"/>
          <p:cNvSpPr/>
          <p:nvPr/>
        </p:nvSpPr>
        <p:spPr>
          <a:xfrm>
            <a:off x="3690694" y="745142"/>
            <a:ext cx="3087705" cy="400110"/>
          </a:xfrm>
          <a:prstGeom prst="rect">
            <a:avLst/>
          </a:prstGeom>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ar-EG" altLang="en-US" sz="2000" b="1" i="0" u="sng" strike="noStrike" kern="0" cap="none" spc="0" normalizeH="0" baseline="0" noProof="0" dirty="0">
                <a:ln>
                  <a:noFill/>
                </a:ln>
                <a:solidFill>
                  <a:srgbClr val="000000"/>
                </a:solidFill>
                <a:effectLst/>
                <a:uLnTx/>
                <a:uFillTx/>
                <a:latin typeface="Alexandria" pitchFamily="2" charset="-78"/>
                <a:ea typeface="+mj-ea"/>
                <a:cs typeface="Alexandria" pitchFamily="2" charset="-78"/>
              </a:rPr>
              <a:t>المراجع لهذه المحاضرة </a:t>
            </a:r>
            <a:endParaRPr kumimoji="0" lang="en-US" sz="2000" b="0" i="0" u="none" strike="noStrike" kern="0" cap="none" spc="0" normalizeH="0" baseline="0" noProof="0" dirty="0">
              <a:ln>
                <a:noFill/>
              </a:ln>
              <a:solidFill>
                <a:sysClr val="windowText" lastClr="000000"/>
              </a:solidFill>
              <a:effectLst/>
              <a:uLnTx/>
              <a:uFillTx/>
              <a:latin typeface="Alexandria" pitchFamily="2" charset="-78"/>
              <a:cs typeface="Alexandria" pitchFamily="2" charset="-78"/>
            </a:endParaRPr>
          </a:p>
        </p:txBody>
      </p:sp>
    </p:spTree>
    <p:extLst>
      <p:ext uri="{BB962C8B-B14F-4D97-AF65-F5344CB8AC3E}">
        <p14:creationId xmlns:p14="http://schemas.microsoft.com/office/powerpoint/2010/main" val="4220444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stretch>
            <a:fillRect/>
          </a:stretch>
        </p:blipFill>
        <p:spPr>
          <a:xfrm>
            <a:off x="9576180" y="6168740"/>
            <a:ext cx="2279266" cy="384052"/>
          </a:xfrm>
          <a:prstGeom prst="rect">
            <a:avLst/>
          </a:prstGeom>
        </p:spPr>
      </p:pic>
      <p:sp>
        <p:nvSpPr>
          <p:cNvPr id="14" name="Parallelogram 13"/>
          <p:cNvSpPr/>
          <p:nvPr/>
        </p:nvSpPr>
        <p:spPr>
          <a:xfrm rot="16200000" flipV="1">
            <a:off x="-1318740" y="410331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42488189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Custom 5">
      <a:dk1>
        <a:srgbClr val="282F39"/>
      </a:dk1>
      <a:lt1>
        <a:srgbClr val="FFFFFF"/>
      </a:lt1>
      <a:dk2>
        <a:srgbClr val="000000"/>
      </a:dk2>
      <a:lt2>
        <a:srgbClr val="EEEEEE"/>
      </a:lt2>
      <a:accent1>
        <a:srgbClr val="C2C923"/>
      </a:accent1>
      <a:accent2>
        <a:srgbClr val="42AFB6"/>
      </a:accent2>
      <a:accent3>
        <a:srgbClr val="074D67"/>
      </a:accent3>
      <a:accent4>
        <a:srgbClr val="CB1B4A"/>
      </a:accent4>
      <a:accent5>
        <a:srgbClr val="FCB414"/>
      </a:accent5>
      <a:accent6>
        <a:srgbClr val="007A7D"/>
      </a:accent6>
      <a:hlink>
        <a:srgbClr val="1EB7EF"/>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230A572-1052-41F3-A23F-E225A7BD881A}">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A8F26CD3-01F8-438B-9806-0BB1258556FC}">
  <ds:schemaRefs>
    <ds:schemaRef ds:uri="http://schemas.microsoft.com/sharepoint/v3/contenttype/forms"/>
  </ds:schemaRefs>
</ds:datastoreItem>
</file>

<file path=customXml/itemProps3.xml><?xml version="1.0" encoding="utf-8"?>
<ds:datastoreItem xmlns:ds="http://schemas.openxmlformats.org/officeDocument/2006/customXml" ds:itemID="{A2BFED1D-BF55-4D49-92F4-F4C7F211EB8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1821</TotalTime>
  <Words>3658</Words>
  <Application>Microsoft Office PowerPoint</Application>
  <PresentationFormat>Widescreen</PresentationFormat>
  <Paragraphs>389</Paragraphs>
  <Slides>41</Slides>
  <Notes>1</Notes>
  <HiddenSlides>0</HiddenSlides>
  <MMClips>0</MMClips>
  <ScaleCrop>false</ScaleCrop>
  <HeadingPairs>
    <vt:vector size="4" baseType="variant">
      <vt:variant>
        <vt:lpstr>Theme</vt:lpstr>
      </vt:variant>
      <vt:variant>
        <vt:i4>3</vt:i4>
      </vt:variant>
      <vt:variant>
        <vt:lpstr>Slide Titles</vt:lpstr>
      </vt:variant>
      <vt:variant>
        <vt:i4>41</vt:i4>
      </vt:variant>
    </vt:vector>
  </HeadingPairs>
  <TitlesOfParts>
    <vt:vector size="44" baseType="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Merhan Tantawy</cp:lastModifiedBy>
  <cp:revision>113</cp:revision>
  <dcterms:created xsi:type="dcterms:W3CDTF">2023-04-29T09:08:00Z</dcterms:created>
  <dcterms:modified xsi:type="dcterms:W3CDTF">2025-02-25T07:17:55Z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MediaServiceImageTags">
    <vt:lpwstr/>
  </property>
</Properties>
</file>