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480" r:id="rId2"/>
    <p:sldId id="303" r:id="rId3"/>
    <p:sldId id="313" r:id="rId4"/>
    <p:sldId id="309" r:id="rId5"/>
    <p:sldId id="261" r:id="rId6"/>
    <p:sldId id="262" r:id="rId7"/>
    <p:sldId id="263" r:id="rId8"/>
    <p:sldId id="264" r:id="rId9"/>
    <p:sldId id="266" r:id="rId10"/>
    <p:sldId id="310" r:id="rId11"/>
    <p:sldId id="267" r:id="rId12"/>
    <p:sldId id="268" r:id="rId13"/>
    <p:sldId id="269" r:id="rId14"/>
    <p:sldId id="270" r:id="rId15"/>
    <p:sldId id="311" r:id="rId16"/>
    <p:sldId id="482" r:id="rId17"/>
    <p:sldId id="272" r:id="rId18"/>
    <p:sldId id="273" r:id="rId19"/>
    <p:sldId id="274" r:id="rId20"/>
    <p:sldId id="275" r:id="rId21"/>
    <p:sldId id="483" r:id="rId22"/>
    <p:sldId id="321" r:id="rId23"/>
    <p:sldId id="277" r:id="rId24"/>
    <p:sldId id="278" r:id="rId25"/>
    <p:sldId id="279" r:id="rId26"/>
    <p:sldId id="280" r:id="rId27"/>
    <p:sldId id="281" r:id="rId28"/>
    <p:sldId id="282" r:id="rId29"/>
    <p:sldId id="283" r:id="rId30"/>
    <p:sldId id="284" r:id="rId31"/>
    <p:sldId id="320" r:id="rId32"/>
    <p:sldId id="285" r:id="rId33"/>
    <p:sldId id="316" r:id="rId34"/>
    <p:sldId id="294" r:id="rId35"/>
    <p:sldId id="318" r:id="rId36"/>
    <p:sldId id="295"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309"/>
            <p14:sldId id="261"/>
            <p14:sldId id="262"/>
            <p14:sldId id="263"/>
            <p14:sldId id="264"/>
            <p14:sldId id="266"/>
            <p14:sldId id="310"/>
            <p14:sldId id="267"/>
            <p14:sldId id="268"/>
            <p14:sldId id="269"/>
            <p14:sldId id="270"/>
            <p14:sldId id="311"/>
            <p14:sldId id="482"/>
            <p14:sldId id="272"/>
            <p14:sldId id="273"/>
            <p14:sldId id="274"/>
            <p14:sldId id="275"/>
            <p14:sldId id="483"/>
            <p14:sldId id="321"/>
            <p14:sldId id="277"/>
            <p14:sldId id="278"/>
            <p14:sldId id="279"/>
            <p14:sldId id="280"/>
            <p14:sldId id="281"/>
            <p14:sldId id="282"/>
            <p14:sldId id="283"/>
            <p14:sldId id="284"/>
            <p14:sldId id="320"/>
            <p14:sldId id="285"/>
            <p14:sldId id="316"/>
            <p14:sldId id="294"/>
            <p14:sldId id="318"/>
            <p14:sldId id="29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56"/>
    <p:restoredTop sz="93693" autoAdjust="0"/>
  </p:normalViewPr>
  <p:slideViewPr>
    <p:cSldViewPr snapToGrid="0">
      <p:cViewPr varScale="1">
        <p:scale>
          <a:sx n="106" d="100"/>
          <a:sy n="106" d="100"/>
        </p:scale>
        <p:origin x="55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10/31/23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br>
              <a:rPr lang="en-US" dirty="0"/>
            </a:br>
            <a:endParaRPr lang="en-US" dirty="0"/>
          </a:p>
        </p:txBody>
      </p:sp>
    </p:spTree>
    <p:extLst>
      <p:ext uri="{BB962C8B-B14F-4D97-AF65-F5344CB8AC3E}">
        <p14:creationId xmlns:p14="http://schemas.microsoft.com/office/powerpoint/2010/main" val="27242040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34147"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dirty="0"/>
              <a:t>To see how accounts receivable from credit sales are recognized in the accounting records, we look at two transactions on July 1 between TechCom and its credit customer.</a:t>
            </a:r>
          </a:p>
          <a:p>
            <a:endParaRPr lang="en-US" dirty="0"/>
          </a:p>
          <a:p>
            <a:r>
              <a:rPr lang="en-US" dirty="0"/>
              <a:t>The first is a credit sale of $950 to CompStore. </a:t>
            </a:r>
          </a:p>
          <a:p>
            <a:endParaRPr lang="en-US" dirty="0"/>
          </a:p>
          <a:p>
            <a:r>
              <a:rPr lang="en-US" dirty="0"/>
              <a:t>The second transaction is a collection of $720 from RDA Electronics from a prior credit sale. </a:t>
            </a:r>
            <a:endParaRPr lang="en-US" altLang="en-US" dirty="0">
              <a:ea typeface="ＭＳ Ｐゴシック" pitchFamily="34" charset="-128"/>
            </a:endParaRPr>
          </a:p>
        </p:txBody>
      </p:sp>
    </p:spTree>
    <p:extLst>
      <p:ext uri="{BB962C8B-B14F-4D97-AF65-F5344CB8AC3E}">
        <p14:creationId xmlns:p14="http://schemas.microsoft.com/office/powerpoint/2010/main" val="9754273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35171"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dirty="0"/>
              <a:t>This slide shows the general ledger and the accounts receivable ledger after recording the two July 1 transactions. The general ledger shows the effects of the sale, the collection, and the resulting balance of $3,230. These events are also reflected in the individual customer accounts: RDA Electronics has an ending balance of $280, and CompStore’s ending balance is $2,950. The $3,230 sum of the individual accounts equals the debit balance of the Accounts Receivable account in the general ledger.</a:t>
            </a:r>
          </a:p>
        </p:txBody>
      </p:sp>
    </p:spTree>
    <p:extLst>
      <p:ext uri="{BB962C8B-B14F-4D97-AF65-F5344CB8AC3E}">
        <p14:creationId xmlns:p14="http://schemas.microsoft.com/office/powerpoint/2010/main" val="3013834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36195"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dirty="0"/>
              <a:t>Many large retailers such as Home Depot sell on credit and maintain their own credit cards to grant credit to approved customers and to earn interest on any balance past due.  The entries are the same as those described for Tech-Com except for added interest revenue.</a:t>
            </a:r>
          </a:p>
          <a:p>
            <a:endParaRPr lang="en-US" altLang="en-US" dirty="0"/>
          </a:p>
          <a:p>
            <a:pPr algn="l">
              <a:defRPr/>
            </a:pPr>
            <a:r>
              <a:rPr lang="en-US" sz="1200" dirty="0"/>
              <a:t>On November 1, </a:t>
            </a:r>
            <a:r>
              <a:rPr lang="en-US" sz="1200" dirty="0" err="1"/>
              <a:t>TechCom</a:t>
            </a:r>
            <a:r>
              <a:rPr lang="en-US" sz="1200" dirty="0"/>
              <a:t> recorded sales on their own credit card in the amount of $1,000.  </a:t>
            </a:r>
          </a:p>
          <a:p>
            <a:pPr algn="l">
              <a:defRPr/>
            </a:pPr>
            <a:endParaRPr lang="en-US" sz="1200" dirty="0"/>
          </a:p>
          <a:p>
            <a:pPr algn="l">
              <a:defRPr/>
            </a:pPr>
            <a:r>
              <a:rPr lang="en-US" sz="1200" dirty="0"/>
              <a:t>On December 31, </a:t>
            </a:r>
            <a:r>
              <a:rPr lang="en-US" sz="1200" dirty="0" err="1"/>
              <a:t>TechCom</a:t>
            </a:r>
            <a:r>
              <a:rPr lang="en-US" sz="1200" dirty="0"/>
              <a:t> recorded an adjusting entry for the interest earned at the rate of 1.5% per month on seller credit card.</a:t>
            </a:r>
          </a:p>
          <a:p>
            <a:endParaRPr lang="en-US" altLang="en-US" dirty="0"/>
          </a:p>
        </p:txBody>
      </p:sp>
    </p:spTree>
    <p:extLst>
      <p:ext uri="{BB962C8B-B14F-4D97-AF65-F5344CB8AC3E}">
        <p14:creationId xmlns:p14="http://schemas.microsoft.com/office/powerpoint/2010/main" val="40677998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37219" name="Rectangle 3"/>
          <p:cNvSpPr>
            <a:spLocks noGrp="1" noChangeArrowheads="1"/>
          </p:cNvSpPr>
          <p:nvPr>
            <p:ph type="body" idx="1"/>
          </p:nvPr>
        </p:nvSpPr>
        <p:spPr bwMode="auto">
          <a:noFill/>
        </p:spPr>
        <p:txBody>
          <a:bodyPr wrap="square" numCol="1" anchor="t" anchorCtr="0" compatLnSpc="1">
            <a:prstTxWarp prst="textNoShape">
              <a:avLst/>
            </a:prstTxWarp>
            <a:normAutofit/>
          </a:bodyPr>
          <a:lstStyle/>
          <a:p>
            <a:r>
              <a:rPr lang="en-US" dirty="0"/>
              <a:t>Most companies allow customers to pay for products and services using</a:t>
            </a:r>
            <a:r>
              <a:rPr lang="en-US" baseline="0" dirty="0"/>
              <a:t> bank or third-party credit cards such as Visa, MasterCard, or American Express, and debit cards.  S</a:t>
            </a:r>
            <a:r>
              <a:rPr lang="en-US" dirty="0"/>
              <a:t>ellers allow customers to use credit cards and debit cards instead of granting credit directly for several reasons. First, the seller does not have to who gets credit and how much. Second, the seller avoids the risk of customers not paying. This risk is transferred to the card company. Third, the seller typically receives cash from the card company sooner than had it granted credit directly to customers. Fourth, more credit options for customers can lead to more sales. </a:t>
            </a:r>
            <a:endParaRPr lang="en-US" baseline="0" dirty="0"/>
          </a:p>
          <a:p>
            <a:endParaRPr lang="en-US" baseline="0" dirty="0"/>
          </a:p>
          <a:p>
            <a:r>
              <a:rPr lang="en-US" dirty="0"/>
              <a:t>To illustrate, if TechCom has $100 of credit card sales with a 4% fee, and its $96 cash is received immediately on deposit, the entry is a </a:t>
            </a:r>
            <a:r>
              <a:rPr lang="en-US" altLang="en-US" dirty="0">
                <a:ea typeface="ＭＳ Ｐゴシック" pitchFamily="34" charset="-128"/>
              </a:rPr>
              <a:t>credit to Sales for the entire amount of the sale of $100. However, TechCom will debit Cash for $96, which represents how much cash they will collect from the bank. The difference of $4 is the 4% fee that TechCom must pay for allowing customers to use the third-party credit card.  The $4 will be debited to Credit Card Expense.     </a:t>
            </a:r>
          </a:p>
          <a:p>
            <a:endParaRPr lang="en-US" altLang="en-US" dirty="0">
              <a:ea typeface="ＭＳ Ｐゴシック" pitchFamily="34" charset="-128"/>
            </a:endParaRPr>
          </a:p>
        </p:txBody>
      </p:sp>
    </p:spTree>
    <p:extLst>
      <p:ext uri="{BB962C8B-B14F-4D97-AF65-F5344CB8AC3E}">
        <p14:creationId xmlns:p14="http://schemas.microsoft.com/office/powerpoint/2010/main" val="40434942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39267"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dirty="0"/>
              <a:t>Many companies allow their credit customers to make periodic payments over several months. For example, Harley-Davidson reports more than $2 billion in installment receivables. The seller refers to such assets as </a:t>
            </a:r>
            <a:r>
              <a:rPr lang="en-US" i="1" dirty="0"/>
              <a:t>installment accounts </a:t>
            </a:r>
            <a:r>
              <a:rPr lang="en-US" dirty="0"/>
              <a:t>(or </a:t>
            </a:r>
            <a:r>
              <a:rPr lang="en-US" i="1" dirty="0"/>
              <a:t>finance</a:t>
            </a:r>
            <a:r>
              <a:rPr lang="en-US" dirty="0"/>
              <a:t>) </a:t>
            </a:r>
            <a:r>
              <a:rPr lang="en-US" i="1" dirty="0"/>
              <a:t>receivable, </a:t>
            </a:r>
            <a:r>
              <a:rPr lang="en-US" dirty="0"/>
              <a:t>which are amounts owed by customers from credit sales for which payment is required in periodic amounts over an extended time period. Most of these</a:t>
            </a:r>
            <a:r>
              <a:rPr lang="en-US" baseline="0" dirty="0"/>
              <a:t> receivables require interest payments, and they can be either current or noncurrent assets depending on the length of repayment.</a:t>
            </a:r>
            <a:endParaRPr lang="en-US" dirty="0"/>
          </a:p>
          <a:p>
            <a:endParaRPr lang="en-US" dirty="0"/>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a:t>Review what you have learned in the following NEED-TO-KNOW Slides.</a:t>
            </a:r>
            <a:endParaRPr lang="en-US" altLang="en-US" sz="1200" dirty="0">
              <a:ea typeface="ＭＳ Ｐゴシック" pitchFamily="34" charset="-128"/>
            </a:endParaRPr>
          </a:p>
          <a:p>
            <a:endParaRPr lang="en-US" dirty="0"/>
          </a:p>
        </p:txBody>
      </p:sp>
    </p:spTree>
    <p:extLst>
      <p:ext uri="{BB962C8B-B14F-4D97-AF65-F5344CB8AC3E}">
        <p14:creationId xmlns:p14="http://schemas.microsoft.com/office/powerpoint/2010/main" val="22185334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br>
              <a:rPr lang="en-US" dirty="0"/>
            </a:br>
            <a:endParaRPr lang="en-US" dirty="0"/>
          </a:p>
        </p:txBody>
      </p:sp>
    </p:spTree>
    <p:extLst>
      <p:ext uri="{BB962C8B-B14F-4D97-AF65-F5344CB8AC3E}">
        <p14:creationId xmlns:p14="http://schemas.microsoft.com/office/powerpoint/2010/main" val="35014313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3363"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dirty="0"/>
              <a:t>When a company directly grants credit to its customers, it expects that some customers will not pay what they promised. The accounts of these customers are </a:t>
            </a:r>
            <a:r>
              <a:rPr lang="en-US" i="1" dirty="0"/>
              <a:t>uncollectible accounts, </a:t>
            </a:r>
            <a:r>
              <a:rPr lang="en-US" dirty="0"/>
              <a:t>commonly called </a:t>
            </a:r>
            <a:r>
              <a:rPr lang="en-US" b="1" dirty="0"/>
              <a:t>bad debts. </a:t>
            </a:r>
            <a:r>
              <a:rPr lang="en-US" dirty="0"/>
              <a:t>The total amount of uncollectible accounts is an expense of selling on credit. Why do companies sell on credit if they expect some accounts to be uncollectible? The answer is that companies believe that granting credit will increase total sales and net income enough to offset bad debts. Companies use two methods to account for uncollectible accounts: (1) direct write-off method and (2) allowance method. </a:t>
            </a:r>
          </a:p>
        </p:txBody>
      </p:sp>
    </p:spTree>
    <p:extLst>
      <p:ext uri="{BB962C8B-B14F-4D97-AF65-F5344CB8AC3E}">
        <p14:creationId xmlns:p14="http://schemas.microsoft.com/office/powerpoint/2010/main" val="36073804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4387"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dirty="0"/>
              <a:t>The </a:t>
            </a:r>
            <a:r>
              <a:rPr lang="en-US" b="1" dirty="0"/>
              <a:t>direct write-off method </a:t>
            </a:r>
            <a:r>
              <a:rPr lang="en-US" dirty="0"/>
              <a:t>of accounting for bad debts records the loss from an uncollectible account receivable when it is determined to be uncollectible. No attempt is made to predict bad debts expense. To illustrate, if TechCom determines on January 23 that it cannot collect $520 owed to it by its customer J. Kent, it recognizes the loss using the direct write-off method as shown in this slide.</a:t>
            </a:r>
          </a:p>
          <a:p>
            <a:r>
              <a:rPr lang="en-US" dirty="0"/>
              <a:t>The debit in this entry charges the uncollectible amount directly to the current period’s Bad Debts Expense account. The credit removes its balance from the Accounts Receivable account in the general ledger (and its subsidiary ledger).</a:t>
            </a:r>
          </a:p>
          <a:p>
            <a:br>
              <a:rPr lang="en-US" dirty="0"/>
            </a:br>
            <a:r>
              <a:rPr lang="en-US" dirty="0"/>
              <a:t> </a:t>
            </a:r>
          </a:p>
          <a:p>
            <a:endParaRPr lang="en-US" altLang="en-US" dirty="0">
              <a:ea typeface="ＭＳ Ｐゴシック" pitchFamily="34" charset="-128"/>
            </a:endParaRPr>
          </a:p>
        </p:txBody>
      </p:sp>
    </p:spTree>
    <p:extLst>
      <p:ext uri="{BB962C8B-B14F-4D97-AF65-F5344CB8AC3E}">
        <p14:creationId xmlns:p14="http://schemas.microsoft.com/office/powerpoint/2010/main" val="40383409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5411"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dirty="0"/>
              <a:t>Sometimes an account written off is later collected. If the account of J. Kent that was written off directly to Bad Debts Expense is later collected in full, the two entries in this slide record this recovery.</a:t>
            </a:r>
          </a:p>
          <a:p>
            <a:endParaRPr lang="en-US" altLang="en-US" dirty="0">
              <a:ea typeface="ＭＳ Ｐゴシック" pitchFamily="34" charset="-128"/>
            </a:endParaRPr>
          </a:p>
          <a:p>
            <a:endParaRPr lang="en-US" altLang="en-US" dirty="0">
              <a:ea typeface="ＭＳ Ｐゴシック" pitchFamily="34" charset="-128"/>
            </a:endParaRPr>
          </a:p>
        </p:txBody>
      </p:sp>
    </p:spTree>
    <p:extLst>
      <p:ext uri="{BB962C8B-B14F-4D97-AF65-F5344CB8AC3E}">
        <p14:creationId xmlns:p14="http://schemas.microsoft.com/office/powerpoint/2010/main" val="755760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6435"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b="1" dirty="0"/>
              <a:t>Expense Recognition applied to bad debts </a:t>
            </a:r>
            <a:r>
              <a:rPr lang="en-US" dirty="0"/>
              <a:t>requires expenses to be reported in the same accounting period as the sales they helped produce. This means that if extending credit to customers helped produce sales, the bad debts expense linked to those sales is matched and reported in the same period. The direct write-off method usually does </a:t>
            </a:r>
            <a:r>
              <a:rPr lang="en-US" i="1" dirty="0"/>
              <a:t>not </a:t>
            </a:r>
            <a:r>
              <a:rPr lang="en-US" dirty="0"/>
              <a:t>best match sales and expenses because bad debts expense is not recorded until an account becomes uncollectible, which often occurs in a period after that of the credit sale. To match bad debts expense with the sales it produces therefore requires a company to estimate future uncollectibles.</a:t>
            </a:r>
          </a:p>
          <a:p>
            <a:endParaRPr lang="en-US" altLang="en-US" dirty="0"/>
          </a:p>
          <a:p>
            <a:r>
              <a:rPr lang="en-US" b="1" dirty="0"/>
              <a:t>Materiality applied to bad debts </a:t>
            </a:r>
            <a:r>
              <a:rPr lang="en-US" dirty="0"/>
              <a:t>states that an amount can be ignored if its effect on the financial statements is unimportant to users’ business decisions. The materiality constraint permits the use of the direct write-off method when its results are similar to using the allowance method.</a:t>
            </a:r>
          </a:p>
          <a:p>
            <a:endParaRPr lang="en-US" dirty="0"/>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a:t>Review what you have learned in the following NEED-TO-KNOW Slide.</a:t>
            </a:r>
            <a:endParaRPr lang="en-US" altLang="en-US" sz="1200" dirty="0">
              <a:ea typeface="ＭＳ Ｐゴシック" pitchFamily="34" charset="-128"/>
            </a:endParaRPr>
          </a:p>
          <a:p>
            <a:endParaRPr lang="en-US" dirty="0"/>
          </a:p>
          <a:p>
            <a:endParaRPr lang="en-US" altLang="en-US" dirty="0"/>
          </a:p>
          <a:p>
            <a:endParaRPr lang="en-US" altLang="en-US" dirty="0">
              <a:ea typeface="ＭＳ Ｐゴシック" pitchFamily="34" charset="-128"/>
            </a:endParaRPr>
          </a:p>
        </p:txBody>
      </p:sp>
    </p:spTree>
    <p:extLst>
      <p:ext uri="{BB962C8B-B14F-4D97-AF65-F5344CB8AC3E}">
        <p14:creationId xmlns:p14="http://schemas.microsoft.com/office/powerpoint/2010/main" val="41361568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endParaRPr lang="en-US" dirty="0"/>
          </a:p>
        </p:txBody>
      </p:sp>
    </p:spTree>
    <p:extLst>
      <p:ext uri="{BB962C8B-B14F-4D97-AF65-F5344CB8AC3E}">
        <p14:creationId xmlns:p14="http://schemas.microsoft.com/office/powerpoint/2010/main" val="38103601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8612" name="Rectangle 3"/>
          <p:cNvSpPr>
            <a:spLocks noGrp="1" noChangeArrowheads="1"/>
          </p:cNvSpPr>
          <p:nvPr>
            <p:ph type="body" idx="1"/>
          </p:nvPr>
        </p:nvSpPr>
        <p:spPr/>
        <p:txBody>
          <a:bodyPr/>
          <a:lstStyle/>
          <a:p>
            <a:pPr>
              <a:defRPr/>
            </a:pPr>
            <a:r>
              <a:rPr lang="en-US" dirty="0"/>
              <a:t>The </a:t>
            </a:r>
            <a:r>
              <a:rPr lang="en-US" b="1" dirty="0"/>
              <a:t>allowance method </a:t>
            </a:r>
            <a:r>
              <a:rPr lang="en-US" dirty="0"/>
              <a:t>of accounting for bad debts matches the </a:t>
            </a:r>
            <a:r>
              <a:rPr lang="en-US" i="1" dirty="0"/>
              <a:t>estimated </a:t>
            </a:r>
            <a:r>
              <a:rPr lang="en-US" dirty="0"/>
              <a:t>loss from uncollectible accounts receivable against the sales they helped produce. We must use estimated losses because when sales occur, sellers do not know which customers will not pay their bills. This means that at the end of each period, the allowance method requires an estimate of the total bad debts expected from that period’s sales. This method has two advantages over the direct write-off method: </a:t>
            </a:r>
          </a:p>
          <a:p>
            <a:pPr marL="228600" indent="-228600">
              <a:buFontTx/>
              <a:buAutoNum type="arabicParenBoth"/>
              <a:defRPr/>
            </a:pPr>
            <a:r>
              <a:rPr lang="en-US" dirty="0"/>
              <a:t>it records estimated bad debts expense in the period when the related sales are recorded and</a:t>
            </a:r>
          </a:p>
          <a:p>
            <a:pPr marL="228600" indent="-228600">
              <a:buFontTx/>
              <a:buAutoNum type="arabicParenBoth"/>
              <a:defRPr/>
            </a:pPr>
            <a:r>
              <a:rPr lang="en-US" dirty="0"/>
              <a:t>it reports accounts receivable on the balance sheet at the estimated amount of cash to be collected.</a:t>
            </a:r>
          </a:p>
          <a:p>
            <a:pPr>
              <a:defRPr/>
            </a:pPr>
            <a:endParaRPr lang="en-US" dirty="0"/>
          </a:p>
        </p:txBody>
      </p:sp>
    </p:spTree>
    <p:extLst>
      <p:ext uri="{BB962C8B-B14F-4D97-AF65-F5344CB8AC3E}">
        <p14:creationId xmlns:p14="http://schemas.microsoft.com/office/powerpoint/2010/main" val="30395327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9636" name="Rectangle 3"/>
          <p:cNvSpPr>
            <a:spLocks noGrp="1" noChangeArrowheads="1"/>
          </p:cNvSpPr>
          <p:nvPr>
            <p:ph type="body" idx="1"/>
          </p:nvPr>
        </p:nvSpPr>
        <p:spPr/>
        <p:txBody>
          <a:bodyPr>
            <a:normAutofit/>
          </a:bodyPr>
          <a:lstStyle/>
          <a:p>
            <a:r>
              <a:rPr lang="en-US" sz="1200" kern="1200" dirty="0">
                <a:solidFill>
                  <a:schemeClr val="tx1"/>
                </a:solidFill>
                <a:latin typeface="+mn-lt"/>
                <a:ea typeface="+mn-ea"/>
                <a:cs typeface="+mn-cs"/>
              </a:rPr>
              <a:t>The allowance method estimates bad debts expense at the end of each accounting period and records it with an adjusting entry. TechCom, for instance, had credit sales of $300,000 during its first year of operations. At the end of the first year, $20,000 of credit sales remained uncollected. Based on the experience of similar businesses, TechCom estimated that $1,500 of its accounts receivable would be uncollectible and made the </a:t>
            </a:r>
            <a:r>
              <a:rPr lang="en-US" sz="1200" kern="1200" dirty="0" err="1">
                <a:solidFill>
                  <a:schemeClr val="tx1"/>
                </a:solidFill>
                <a:latin typeface="+mn-lt"/>
                <a:ea typeface="+mn-ea"/>
                <a:cs typeface="+mn-cs"/>
              </a:rPr>
              <a:t>djusting</a:t>
            </a:r>
            <a:r>
              <a:rPr lang="en-US" sz="1200" kern="1200" dirty="0">
                <a:solidFill>
                  <a:schemeClr val="tx1"/>
                </a:solidFill>
                <a:latin typeface="+mn-lt"/>
                <a:ea typeface="+mn-ea"/>
                <a:cs typeface="+mn-cs"/>
              </a:rPr>
              <a:t> entry shown in this slide.</a:t>
            </a:r>
          </a:p>
          <a:p>
            <a:endParaRPr lang="en-US" sz="1200" kern="1200" dirty="0">
              <a:solidFill>
                <a:schemeClr val="tx1"/>
              </a:solidFill>
              <a:latin typeface="+mn-lt"/>
              <a:ea typeface="+mn-ea"/>
              <a:cs typeface="+mn-cs"/>
            </a:endParaRPr>
          </a:p>
          <a:p>
            <a:r>
              <a:rPr lang="en-US" sz="1200" kern="1200" dirty="0">
                <a:solidFill>
                  <a:schemeClr val="tx1"/>
                </a:solidFill>
                <a:latin typeface="+mn-lt"/>
                <a:ea typeface="+mn-ea"/>
                <a:cs typeface="+mn-cs"/>
              </a:rPr>
              <a:t>The estimated bad debts expense of $1,500 is reported on the income statement (as either a selling expense or an administrative expense). The </a:t>
            </a:r>
            <a:r>
              <a:rPr lang="en-US" sz="1200" b="1" kern="1200" dirty="0">
                <a:solidFill>
                  <a:schemeClr val="tx1"/>
                </a:solidFill>
                <a:latin typeface="+mn-lt"/>
                <a:ea typeface="+mn-ea"/>
                <a:cs typeface="+mn-cs"/>
              </a:rPr>
              <a:t>Allowance for Doubtful Accounts </a:t>
            </a:r>
            <a:r>
              <a:rPr lang="en-US" sz="1200" kern="1200" dirty="0">
                <a:solidFill>
                  <a:schemeClr val="tx1"/>
                </a:solidFill>
                <a:latin typeface="+mn-lt"/>
                <a:ea typeface="+mn-ea"/>
                <a:cs typeface="+mn-cs"/>
              </a:rPr>
              <a:t>is a contra asset account. A contra account is used instead of reducing accounts receivable directly because at the time of the adjusting entry, the company does not know which customers will not pay. After the bad debts adjusting entry is posted, TechCom’s account balances (in T-account form) for Accounts Receivable and its Allowance for Doubtful Accounts are as shown at the bottom of this slide.</a:t>
            </a:r>
          </a:p>
          <a:p>
            <a:pPr>
              <a:defRPr/>
            </a:pPr>
            <a:endParaRPr lang="en-US" dirty="0">
              <a:ea typeface="ＭＳ Ｐゴシック" pitchFamily="34" charset="-128"/>
            </a:endParaRPr>
          </a:p>
        </p:txBody>
      </p:sp>
    </p:spTree>
    <p:extLst>
      <p:ext uri="{BB962C8B-B14F-4D97-AF65-F5344CB8AC3E}">
        <p14:creationId xmlns:p14="http://schemas.microsoft.com/office/powerpoint/2010/main" val="34243101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50531"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dirty="0"/>
              <a:t>The Allowance for Doubtful Accounts credit balance of $1,500 has the effect of reducing accounts receivable to its </a:t>
            </a:r>
            <a:r>
              <a:rPr lang="en-US" b="1" dirty="0"/>
              <a:t>realizable value</a:t>
            </a:r>
            <a:r>
              <a:rPr lang="en-US" dirty="0"/>
              <a:t>. Although credit customers owe $20,000 to TechCom, only $18,500 is expected to be realized in cash collections from these customers. (TechCom continues to bill its customers a total of $20,000). In the balance sheet, the Allowance for Doubtful Accounts is subtracted from Accounts Receivable and is often reported as shown here.</a:t>
            </a:r>
          </a:p>
          <a:p>
            <a:endParaRPr lang="en-US" altLang="en-US" dirty="0"/>
          </a:p>
        </p:txBody>
      </p:sp>
    </p:spTree>
    <p:extLst>
      <p:ext uri="{BB962C8B-B14F-4D97-AF65-F5344CB8AC3E}">
        <p14:creationId xmlns:p14="http://schemas.microsoft.com/office/powerpoint/2010/main" val="37976104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51555"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dirty="0"/>
              <a:t>When specific accounts are identified as uncollectible, they are written off against the Allowance for Doubtful Accounts. To illustrate, TechCom decides that J. Kent’s $520 account is uncollectible and makes the above entry to write it off.</a:t>
            </a:r>
          </a:p>
          <a:p>
            <a:endParaRPr lang="en-US" altLang="en-US" dirty="0"/>
          </a:p>
          <a:p>
            <a:r>
              <a:rPr lang="en-US" dirty="0"/>
              <a:t>Posting this write-off entry to the Accounts Receivable account removes the amount of the bad debt from the general ledger (it is also posted to the accounts receivable subsidiary ledger). The general ledger accounts now appear as shown (assuming no other transactions affecting these accounts).</a:t>
            </a:r>
          </a:p>
          <a:p>
            <a:endParaRPr lang="en-US" altLang="en-US" dirty="0"/>
          </a:p>
          <a:p>
            <a:endParaRPr lang="en-US" altLang="en-US" dirty="0">
              <a:ea typeface="ＭＳ Ｐゴシック" pitchFamily="34" charset="-128"/>
            </a:endParaRPr>
          </a:p>
        </p:txBody>
      </p:sp>
    </p:spTree>
    <p:extLst>
      <p:ext uri="{BB962C8B-B14F-4D97-AF65-F5344CB8AC3E}">
        <p14:creationId xmlns:p14="http://schemas.microsoft.com/office/powerpoint/2010/main" val="32334902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52579"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dirty="0"/>
              <a:t>The write-off does </a:t>
            </a:r>
            <a:r>
              <a:rPr lang="en-US" i="1" dirty="0"/>
              <a:t>not </a:t>
            </a:r>
            <a:r>
              <a:rPr lang="en-US" dirty="0"/>
              <a:t>affect the realizable value of accounts receivable as shown in this slide. Neither total assets nor net income is affected by the write-off of a specific account. Instead, both assets and net income are affected in the period when bad debts expense is predicted and recorded with an adjusting entry.</a:t>
            </a:r>
          </a:p>
          <a:p>
            <a:endParaRPr lang="en-US" altLang="en-US" dirty="0">
              <a:ea typeface="ＭＳ Ｐゴシック" pitchFamily="34" charset="-128"/>
            </a:endParaRPr>
          </a:p>
        </p:txBody>
      </p:sp>
    </p:spTree>
    <p:extLst>
      <p:ext uri="{BB962C8B-B14F-4D97-AF65-F5344CB8AC3E}">
        <p14:creationId xmlns:p14="http://schemas.microsoft.com/office/powerpoint/2010/main" val="2915972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53603"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dirty="0"/>
              <a:t>When a customer fails to pay and the account is written off as uncollectible, his or her credit standing declines. To help restore credit standing, a customer sometimes volunteers to pay all or part of the amount owed. A company makes two entries when collecting an account previously written off by the allowance method. The first is to reverse the write-off and reinstate the customer’s account. The second is to record the collection of the reinstated account as illustrated here.</a:t>
            </a:r>
          </a:p>
          <a:p>
            <a:endParaRPr lang="en-US" dirty="0"/>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a:t>Review what you have learned in the following NEED-TO-KNOW Slides.</a:t>
            </a:r>
            <a:endParaRPr lang="en-US" altLang="en-US" sz="1200" dirty="0">
              <a:ea typeface="ＭＳ Ｐゴシック" pitchFamily="34" charset="-128"/>
            </a:endParaRPr>
          </a:p>
          <a:p>
            <a:endParaRPr lang="en-US" dirty="0"/>
          </a:p>
        </p:txBody>
      </p:sp>
    </p:spTree>
    <p:extLst>
      <p:ext uri="{BB962C8B-B14F-4D97-AF65-F5344CB8AC3E}">
        <p14:creationId xmlns:p14="http://schemas.microsoft.com/office/powerpoint/2010/main" val="1646806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endParaRPr lang="en-US" dirty="0"/>
          </a:p>
        </p:txBody>
      </p:sp>
    </p:spTree>
    <p:extLst>
      <p:ext uri="{BB962C8B-B14F-4D97-AF65-F5344CB8AC3E}">
        <p14:creationId xmlns:p14="http://schemas.microsoft.com/office/powerpoint/2010/main" val="30450214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1684" name="Rectangle 3"/>
          <p:cNvSpPr>
            <a:spLocks noGrp="1" noChangeArrowheads="1"/>
          </p:cNvSpPr>
          <p:nvPr>
            <p:ph type="body" idx="1"/>
          </p:nvPr>
        </p:nvSpPr>
        <p:spPr/>
        <p:txBody>
          <a:bodyPr/>
          <a:lstStyle/>
          <a:p>
            <a:r>
              <a:rPr lang="en-US" sz="1200" kern="1200" dirty="0">
                <a:solidFill>
                  <a:schemeClr val="tx1"/>
                </a:solidFill>
                <a:latin typeface="+mn-lt"/>
                <a:ea typeface="+mn-ea"/>
                <a:cs typeface="+mn-cs"/>
              </a:rPr>
              <a:t>Under the allowance method only do we require an estimate of bad debts expense to prepare an adjusting entry at the end of each accounting period. There are two common methods. One is based on the income statement relation between bad debts expense and sales. The second is based on the balance sheet relation between accounts receivable and the allowance for doubtful accounts.</a:t>
            </a:r>
          </a:p>
          <a:p>
            <a:pPr marL="218094" indent="-218094">
              <a:defRPr/>
            </a:pPr>
            <a:endParaRPr lang="en-US" dirty="0">
              <a:ea typeface="ＭＳ Ｐゴシック" pitchFamily="34" charset="-128"/>
            </a:endParaRPr>
          </a:p>
        </p:txBody>
      </p:sp>
    </p:spTree>
    <p:extLst>
      <p:ext uri="{BB962C8B-B14F-4D97-AF65-F5344CB8AC3E}">
        <p14:creationId xmlns:p14="http://schemas.microsoft.com/office/powerpoint/2010/main" val="9755792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57699"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dirty="0"/>
              <a:t>The </a:t>
            </a:r>
            <a:r>
              <a:rPr lang="en-US" i="1" dirty="0"/>
              <a:t>percent of sales method, </a:t>
            </a:r>
            <a:r>
              <a:rPr lang="en-US" dirty="0"/>
              <a:t>also called the </a:t>
            </a:r>
            <a:r>
              <a:rPr lang="en-US" i="1" dirty="0"/>
              <a:t>income statement method, </a:t>
            </a:r>
            <a:r>
              <a:rPr lang="en-US" dirty="0"/>
              <a:t>is based on the idea that a percent of a company’s credit sales for the period is uncollectible. </a:t>
            </a:r>
          </a:p>
          <a:p>
            <a:endParaRPr lang="en-US" altLang="en-US" dirty="0"/>
          </a:p>
          <a:p>
            <a:r>
              <a:rPr lang="en-US" altLang="en-US" dirty="0">
                <a:ea typeface="ＭＳ Ｐゴシック" pitchFamily="34" charset="-128"/>
              </a:rPr>
              <a:t>When using the Percent of Sales Method, the estimate at the end of the period is determined by taking current period sales and multiplying by an established bad debt percentage. The bad debt percentage is determined based on past history of the company and current economic trends. Also, the sales transactions included in this computation are typically only the credit sales. There are no collection issues to consider for cash sales transactions. </a:t>
            </a:r>
          </a:p>
          <a:p>
            <a:endParaRPr lang="en-US" altLang="en-US" dirty="0">
              <a:ea typeface="ＭＳ Ｐゴシック" pitchFamily="34" charset="-128"/>
            </a:endParaRPr>
          </a:p>
          <a:p>
            <a:endParaRPr lang="en-US" altLang="en-US" dirty="0">
              <a:ea typeface="ＭＳ Ｐゴシック" pitchFamily="34" charset="-128"/>
            </a:endParaRPr>
          </a:p>
        </p:txBody>
      </p:sp>
    </p:spTree>
    <p:extLst>
      <p:ext uri="{BB962C8B-B14F-4D97-AF65-F5344CB8AC3E}">
        <p14:creationId xmlns:p14="http://schemas.microsoft.com/office/powerpoint/2010/main" val="11151870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58723"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dirty="0"/>
              <a:t>The </a:t>
            </a:r>
            <a:r>
              <a:rPr lang="en-US" i="1" dirty="0"/>
              <a:t>percent of sales method, </a:t>
            </a:r>
            <a:r>
              <a:rPr lang="en-US" dirty="0"/>
              <a:t>also referred to as the </a:t>
            </a:r>
            <a:r>
              <a:rPr lang="en-US" i="1" dirty="0"/>
              <a:t>income statement method, </a:t>
            </a:r>
            <a:r>
              <a:rPr lang="en-US" dirty="0"/>
              <a:t>is based on the idea that a given percent of a company’s credit sales for the period is uncollectible. To illustrate, assume that Musicland has credit sales of $400,000 in year 2016. Based on past experience, Musicland estimates 0.6% of credit sales to be uncollectible. This implies that Musicland expects $2,400 of bad debts expense from its sales (computed as $400,000 x 0.006). The adjusting entry to record this estimated expense is shown here.</a:t>
            </a:r>
          </a:p>
          <a:p>
            <a:endParaRPr lang="en-US" dirty="0"/>
          </a:p>
          <a:p>
            <a:r>
              <a:rPr lang="en-US" dirty="0"/>
              <a:t>The allowance account ending balance on the balance sheet for this method would rarely equal the bad debts expense on the income statement. This is because unless a company is in its first period of operations, its allowance account has a zero balance only if the prior amounts written off as uncollectible </a:t>
            </a:r>
            <a:r>
              <a:rPr lang="en-US" i="1" dirty="0"/>
              <a:t>exactly </a:t>
            </a:r>
            <a:r>
              <a:rPr lang="en-US" dirty="0"/>
              <a:t>equal the prior estimated bad debts expenses. (When computing bad debts expense as a percent of sales, managers monitor and adjust the percent so it is not too high or too low.)</a:t>
            </a:r>
          </a:p>
          <a:p>
            <a:endParaRPr lang="en-US" altLang="en-US" dirty="0">
              <a:ea typeface="ＭＳ Ｐゴシック" pitchFamily="34" charset="-128"/>
            </a:endParaRPr>
          </a:p>
        </p:txBody>
      </p:sp>
    </p:spTree>
    <p:extLst>
      <p:ext uri="{BB962C8B-B14F-4D97-AF65-F5344CB8AC3E}">
        <p14:creationId xmlns:p14="http://schemas.microsoft.com/office/powerpoint/2010/main" val="9808599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59747"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dirty="0"/>
              <a:t>The </a:t>
            </a:r>
            <a:r>
              <a:rPr lang="en-US" i="1" dirty="0"/>
              <a:t>accounts receivable methods, </a:t>
            </a:r>
            <a:r>
              <a:rPr lang="en-US" dirty="0"/>
              <a:t>also called </a:t>
            </a:r>
            <a:r>
              <a:rPr lang="en-US" i="1" dirty="0"/>
              <a:t>balance sheet methods, </a:t>
            </a:r>
            <a:r>
              <a:rPr lang="en-US" dirty="0"/>
              <a:t>use balance sheet relations to estimate bad debts—mainly the relation between accounts receivable and the allowance amount. The goal of the bad debts adjusting entry for these methods is to make the Allowance for Doubtful Accounts balance equal to the portion of accounts receivable that is estimated to be uncollectible. The estimated balance for the allowance account is obtained in one of two ways: (1) computing the percent uncollectible from the total accounts receivable or (2) aging accounts receivable. </a:t>
            </a:r>
          </a:p>
          <a:p>
            <a:endParaRPr lang="en-US" altLang="en-US" dirty="0"/>
          </a:p>
          <a:p>
            <a:r>
              <a:rPr lang="en-US" dirty="0"/>
              <a:t>The </a:t>
            </a:r>
            <a:r>
              <a:rPr lang="en-US" i="1" dirty="0"/>
              <a:t>percent of accounts receivable method </a:t>
            </a:r>
            <a:r>
              <a:rPr lang="en-US" dirty="0"/>
              <a:t>assumes that a percent of a company’s receivables is uncollectible. This percent is based on past experience and is impacted by current conditions such as economic trends and customer difficulties. The total dollar amount of all receivables is multiplied by this percent to get the estimated dollar amount of uncollectible accounts—reported in the balance sheet as the Allowance for Doubtful Accounts.</a:t>
            </a:r>
          </a:p>
          <a:p>
            <a:endParaRPr lang="en-US" altLang="en-US" dirty="0"/>
          </a:p>
          <a:p>
            <a:endParaRPr lang="en-US" altLang="en-US" dirty="0">
              <a:ea typeface="ＭＳ Ｐゴシック" pitchFamily="34" charset="-128"/>
            </a:endParaRPr>
          </a:p>
          <a:p>
            <a:r>
              <a:rPr lang="en-US" altLang="en-US" dirty="0">
                <a:ea typeface="ＭＳ Ｐゴシック" pitchFamily="34" charset="-128"/>
              </a:rPr>
              <a:t> </a:t>
            </a:r>
          </a:p>
          <a:p>
            <a:endParaRPr lang="en-US" altLang="en-US" dirty="0">
              <a:ea typeface="ＭＳ Ｐゴシック" pitchFamily="34" charset="-128"/>
            </a:endParaRPr>
          </a:p>
        </p:txBody>
      </p:sp>
    </p:spTree>
    <p:extLst>
      <p:ext uri="{BB962C8B-B14F-4D97-AF65-F5344CB8AC3E}">
        <p14:creationId xmlns:p14="http://schemas.microsoft.com/office/powerpoint/2010/main" val="3374355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077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50000"/>
              </a:spcBef>
            </a:pPr>
            <a:r>
              <a:rPr lang="en-US" dirty="0"/>
              <a:t>Musicland has $50,000 of accounts receivable on December 31, 2017. Experience suggests 5% of its receivables is uncollectible. This means that </a:t>
            </a:r>
            <a:r>
              <a:rPr lang="en-US" i="1" dirty="0"/>
              <a:t>after </a:t>
            </a:r>
            <a:r>
              <a:rPr lang="en-US" dirty="0"/>
              <a:t>the adjusting entry is posted, we want the Allowance for Doubtful Accounts to show a $2,500 credit balance (5% of $50,000). We are also told that its beginning balance is $2,200, which is 5% of the $44,000 accounts receivable on December 31, 2016.</a:t>
            </a:r>
          </a:p>
          <a:p>
            <a:pPr>
              <a:spcBef>
                <a:spcPct val="50000"/>
              </a:spcBef>
            </a:pPr>
            <a:endParaRPr lang="en-US" altLang="en-US" dirty="0"/>
          </a:p>
          <a:p>
            <a:pPr>
              <a:spcBef>
                <a:spcPct val="50000"/>
              </a:spcBef>
            </a:pPr>
            <a:r>
              <a:rPr lang="en-US" dirty="0"/>
              <a:t>During 2017, accounts of customers are written off on February 6, July 10, and November 20. Thus, the account has a $200 credit balance </a:t>
            </a:r>
            <a:r>
              <a:rPr lang="en-US" i="1" dirty="0"/>
              <a:t>before </a:t>
            </a:r>
            <a:r>
              <a:rPr lang="en-US" dirty="0"/>
              <a:t>the December 31, 2017, adjustment. The adjusting entry to give the allowance account the estimated $2,500 balance is shown on this slide.</a:t>
            </a:r>
          </a:p>
          <a:p>
            <a:pPr>
              <a:spcBef>
                <a:spcPct val="50000"/>
              </a:spcBef>
            </a:pPr>
            <a:endParaRPr lang="en-US" altLang="en-US" dirty="0"/>
          </a:p>
        </p:txBody>
      </p:sp>
    </p:spTree>
    <p:extLst>
      <p:ext uri="{BB962C8B-B14F-4D97-AF65-F5344CB8AC3E}">
        <p14:creationId xmlns:p14="http://schemas.microsoft.com/office/powerpoint/2010/main" val="128189414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1795"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dirty="0"/>
              <a:t>The </a:t>
            </a:r>
            <a:r>
              <a:rPr lang="en-US" b="1" dirty="0"/>
              <a:t>aging of accounts receivable </a:t>
            </a:r>
            <a:r>
              <a:rPr lang="en-US" dirty="0"/>
              <a:t>method uses both past and current receivables information to estimate the allowance amount. Specifically, each receivable is classified by how long it is past its due date. Then estimates of uncollectible amounts are made assuming that the longer an amount is past due, the more likely it is to be uncollectible. Classifications are often based on 30-day periods. After the amounts are classified (or aged), experience is used to estimate the percent of each uncollectible class. These percents are applied to the amounts in each class and then totaled to get the estimated balance of the Allowance for Doubtful Accounts.</a:t>
            </a:r>
          </a:p>
          <a:p>
            <a:endParaRPr lang="en-US" altLang="en-US" dirty="0">
              <a:ea typeface="ＭＳ Ｐゴシック" pitchFamily="34" charset="-128"/>
            </a:endParaRPr>
          </a:p>
        </p:txBody>
      </p:sp>
    </p:spTree>
    <p:extLst>
      <p:ext uri="{BB962C8B-B14F-4D97-AF65-F5344CB8AC3E}">
        <p14:creationId xmlns:p14="http://schemas.microsoft.com/office/powerpoint/2010/main" val="34161189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2819"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altLang="en-US" dirty="0"/>
              <a:t>This aging of accounts </a:t>
            </a:r>
            <a:r>
              <a:rPr lang="en-US" dirty="0"/>
              <a:t>lists each customer’s individual balances assigned to one of five classes based on its days past due. The amounts in each class are totaled and multiplied by the estimated percent of uncollectible accounts for each class. The percents used are regularly reviewed to reflect changes in the company and economy.</a:t>
            </a:r>
          </a:p>
          <a:p>
            <a:endParaRPr lang="en-US" altLang="en-US" dirty="0"/>
          </a:p>
          <a:p>
            <a:r>
              <a:rPr lang="en-US" dirty="0"/>
              <a:t>Musicland has $3,700 in accounts receivable that are 31 to 60 days past due. Its management estimates 10% of the amounts in this age class are uncollectible, or a total of $370 ($3,700 x 10%). Similar analysis is done for each of the other four classes. The final total of $2,270 ($740 + $325 + 370 + $475 + $360) shown in the first column is the estimated balance for the Allowance for Doubtful Accounts.</a:t>
            </a:r>
          </a:p>
          <a:p>
            <a:endParaRPr lang="en-US" altLang="en-US" dirty="0">
              <a:ea typeface="ＭＳ Ｐゴシック" pitchFamily="34" charset="-128"/>
            </a:endParaRPr>
          </a:p>
        </p:txBody>
      </p:sp>
    </p:spTree>
    <p:extLst>
      <p:ext uri="{BB962C8B-B14F-4D97-AF65-F5344CB8AC3E}">
        <p14:creationId xmlns:p14="http://schemas.microsoft.com/office/powerpoint/2010/main" val="18126276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3843"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altLang="en-US" dirty="0">
                <a:ea typeface="ＭＳ Ｐゴシック" pitchFamily="34" charset="-128"/>
              </a:rPr>
              <a:t>Notice that the </a:t>
            </a:r>
            <a:r>
              <a:rPr lang="en-US" dirty="0"/>
              <a:t>allowance account has an unadjusted credit balance of $200, the required adjustment to the Allowance for Doubtful Accounts is $2,070. (We could also use a T-account for this analysis as shown in the slide.) This yields the following end-of-period adjusting entry shown above.</a:t>
            </a:r>
          </a:p>
          <a:p>
            <a:endParaRPr lang="en-US" altLang="en-US" dirty="0">
              <a:ea typeface="ＭＳ Ｐゴシック" pitchFamily="34" charset="-128"/>
            </a:endParaRPr>
          </a:p>
          <a:p>
            <a:endParaRPr lang="en-US" altLang="en-US" dirty="0">
              <a:ea typeface="ＭＳ Ｐゴシック" pitchFamily="34" charset="-128"/>
            </a:endParaRPr>
          </a:p>
        </p:txBody>
      </p:sp>
    </p:spTree>
    <p:extLst>
      <p:ext uri="{BB962C8B-B14F-4D97-AF65-F5344CB8AC3E}">
        <p14:creationId xmlns:p14="http://schemas.microsoft.com/office/powerpoint/2010/main" val="42836311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3843"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altLang="en-US" dirty="0">
                <a:ea typeface="ＭＳ Ｐゴシック" pitchFamily="34" charset="-128"/>
              </a:rPr>
              <a:t>Notice that if the </a:t>
            </a:r>
            <a:r>
              <a:rPr lang="en-US" dirty="0"/>
              <a:t>allowance account has an unadjusted debit balance of $500, the required adjustment to the Allowance for Doubtful Accounts is $2,770 because we need to add the $500 debit</a:t>
            </a:r>
            <a:r>
              <a:rPr lang="en-US" baseline="0" dirty="0"/>
              <a:t> balance to the desired ending balance</a:t>
            </a:r>
            <a:r>
              <a:rPr lang="en-US" dirty="0"/>
              <a:t>. (We could also use a T-account for this analysis as shown in the slide.) This yields the following end-of-period adjusting entry shown above.</a:t>
            </a:r>
          </a:p>
          <a:p>
            <a:endParaRPr lang="en-US" altLang="en-US" dirty="0">
              <a:ea typeface="ＭＳ Ｐゴシック" pitchFamily="34" charset="-128"/>
            </a:endParaRPr>
          </a:p>
          <a:p>
            <a:endParaRPr lang="en-US" altLang="en-US" dirty="0">
              <a:ea typeface="ＭＳ Ｐゴシック" pitchFamily="34" charset="-128"/>
            </a:endParaRPr>
          </a:p>
        </p:txBody>
      </p:sp>
    </p:spTree>
    <p:extLst>
      <p:ext uri="{BB962C8B-B14F-4D97-AF65-F5344CB8AC3E}">
        <p14:creationId xmlns:p14="http://schemas.microsoft.com/office/powerpoint/2010/main" val="14766426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4867"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dirty="0"/>
              <a:t>This diagram summarizes the three estimation methods and their focus of analysis. Percent of sales, with its income statement focus, does a good job at matching bad debts expense with sales. The accounts receivable methods, with their balance sheet focus, do a better job at reporting accounts receivable at realizable value.</a:t>
            </a:r>
          </a:p>
          <a:p>
            <a:endParaRPr lang="en-US" dirty="0"/>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a:t>Review what you have learned in the following NEED-TO-KNOW Slides.</a:t>
            </a:r>
            <a:endParaRPr lang="en-US" altLang="en-US" sz="1200" dirty="0">
              <a:ea typeface="ＭＳ Ｐゴシック" pitchFamily="34" charset="-128"/>
            </a:endParaRPr>
          </a:p>
          <a:p>
            <a:endParaRPr lang="en-US" dirty="0"/>
          </a:p>
        </p:txBody>
      </p:sp>
    </p:spTree>
    <p:extLst>
      <p:ext uri="{BB962C8B-B14F-4D97-AF65-F5344CB8AC3E}">
        <p14:creationId xmlns:p14="http://schemas.microsoft.com/office/powerpoint/2010/main" val="10760976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br>
              <a:rPr lang="en-US" dirty="0"/>
            </a:br>
            <a:endParaRPr lang="en-US" dirty="0"/>
          </a:p>
        </p:txBody>
      </p:sp>
    </p:spTree>
    <p:extLst>
      <p:ext uri="{BB962C8B-B14F-4D97-AF65-F5344CB8AC3E}">
        <p14:creationId xmlns:p14="http://schemas.microsoft.com/office/powerpoint/2010/main" val="235226089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79203" name="Rectangle 3"/>
          <p:cNvSpPr>
            <a:spLocks noGrp="1" noChangeArrowheads="1"/>
          </p:cNvSpPr>
          <p:nvPr>
            <p:ph type="body" idx="1"/>
          </p:nvPr>
        </p:nvSpPr>
        <p:spPr bwMode="auto">
          <a:noFill/>
        </p:spPr>
        <p:txBody>
          <a:bodyPr wrap="square" numCol="1" anchor="t" anchorCtr="0" compatLnSpc="1">
            <a:prstTxWarp prst="textNoShape">
              <a:avLst/>
            </a:prstTxWarp>
            <a:normAutofit lnSpcReduction="10000"/>
          </a:bodyPr>
          <a:lstStyle/>
          <a:p>
            <a:r>
              <a:rPr lang="en-US" dirty="0"/>
              <a:t>Companies can convert receivables to cash before they are due if they need cash or do not want to be involved in collection activities. Converting receivables is usually done by (1) selling them or (2) using them as security for a loan. </a:t>
            </a:r>
          </a:p>
          <a:p>
            <a:endParaRPr lang="en-US" altLang="en-US" dirty="0"/>
          </a:p>
          <a:p>
            <a:r>
              <a:rPr lang="en-US" dirty="0"/>
              <a:t>A company can sell its receivables to a finance company or bank. The buyer, called a </a:t>
            </a:r>
            <a:r>
              <a:rPr lang="en-US" i="1" dirty="0"/>
              <a:t>factor, </a:t>
            </a:r>
            <a:r>
              <a:rPr lang="en-US" dirty="0"/>
              <a:t>charges the seller a </a:t>
            </a:r>
            <a:r>
              <a:rPr lang="en-US" i="1" dirty="0"/>
              <a:t>factoring fee </a:t>
            </a:r>
            <a:r>
              <a:rPr lang="en-US" dirty="0"/>
              <a:t>and then the buyer takes ownership of the receivables and receives cash when they come due. By incurring a factoring fee, the seller receives cash earlier and can pass the risk of bad debts to the factor. The seller also avoids costs of billing and accounting for the receivables. </a:t>
            </a:r>
          </a:p>
          <a:p>
            <a:endParaRPr lang="en-US" altLang="en-US" dirty="0"/>
          </a:p>
          <a:p>
            <a:r>
              <a:rPr lang="en-US" dirty="0"/>
              <a:t>A company can raise cash by borrowing money and </a:t>
            </a:r>
            <a:r>
              <a:rPr lang="en-US" i="1" dirty="0"/>
              <a:t>pledging </a:t>
            </a:r>
            <a:r>
              <a:rPr lang="en-US" dirty="0"/>
              <a:t>its receivables as security for the loan. Pledging receivables does not transfer the risk of bad debts to the lender because the borrower retains ownership of the receivables. If the borrower defaults on the loan, the lender has a right to be paid from the cash receipts of the receivable when collected. </a:t>
            </a:r>
          </a:p>
          <a:p>
            <a:endParaRPr lang="en-US" dirty="0"/>
          </a:p>
          <a:p>
            <a:r>
              <a:rPr lang="en-US" dirty="0"/>
              <a:t>Since pledged receivables are committed as security for a specific loan, the borrower’s financial statements disclose the pledging of them.  Inventory and accounts receivable are two assets commonly demanded by bankers as collateral when making business loans.</a:t>
            </a:r>
          </a:p>
          <a:p>
            <a:endParaRPr lang="en-US" dirty="0"/>
          </a:p>
        </p:txBody>
      </p:sp>
    </p:spTree>
    <p:extLst>
      <p:ext uri="{BB962C8B-B14F-4D97-AF65-F5344CB8AC3E}">
        <p14:creationId xmlns:p14="http://schemas.microsoft.com/office/powerpoint/2010/main" val="308793669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br>
              <a:rPr lang="en-US" dirty="0"/>
            </a:br>
            <a:endParaRPr lang="en-US" dirty="0"/>
          </a:p>
        </p:txBody>
      </p:sp>
    </p:spTree>
    <p:extLst>
      <p:ext uri="{BB962C8B-B14F-4D97-AF65-F5344CB8AC3E}">
        <p14:creationId xmlns:p14="http://schemas.microsoft.com/office/powerpoint/2010/main" val="257763557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81251" name="Rectangle 3"/>
          <p:cNvSpPr>
            <a:spLocks noGrp="1" noChangeArrowheads="1"/>
          </p:cNvSpPr>
          <p:nvPr>
            <p:ph type="body" idx="1"/>
          </p:nvPr>
        </p:nvSpPr>
        <p:spPr bwMode="auto">
          <a:noFill/>
        </p:spPr>
        <p:txBody>
          <a:bodyPr wrap="square" numCol="1" anchor="t" anchorCtr="0" compatLnSpc="1">
            <a:prstTxWarp prst="textNoShape">
              <a:avLst/>
            </a:prstTxWarp>
          </a:bodyPr>
          <a:lstStyle/>
          <a:p>
            <a:r>
              <a:rPr lang="en-US" b="1" dirty="0"/>
              <a:t>Accounts receivable turnover </a:t>
            </a:r>
            <a:r>
              <a:rPr lang="en-US" dirty="0"/>
              <a:t>is a measure of both the quality and liquidity of accounts receivable. It indicates how often, on average, receivables are received and collected during the period. The formula for this ratio is shown above.</a:t>
            </a:r>
          </a:p>
          <a:p>
            <a:endParaRPr lang="en-US" altLang="en-US" dirty="0"/>
          </a:p>
          <a:p>
            <a:r>
              <a:rPr lang="en-US" dirty="0"/>
              <a:t>Accounts receivable turnover also reflects how well management is doing in granting credit to customers in a desire to increase sales. A high turnover in comparison with competitors suggests that management should consider using more liberal credit terms to increase sales. A low turnover suggests management should consider stricter credit terms and more aggressive collection efforts to avoid having its resources tied up in accounts receivable.</a:t>
            </a:r>
          </a:p>
          <a:p>
            <a:endParaRPr lang="en-US" altLang="en-US" dirty="0">
              <a:ea typeface="ＭＳ Ｐゴシック" pitchFamily="34" charset="-128"/>
            </a:endParaRPr>
          </a:p>
          <a:p>
            <a:r>
              <a:rPr lang="en-US" dirty="0"/>
              <a:t>IBM’s 2015 turnover is 9.4, computed as $81,741/$8,712 ($ millions). This means that IBM’s average accounts receivable balance was converted into cash 9.4 times in 2015. Its turnover slightly decreased in 2015 (9.4) compared with 2014 (9.5). However, IBM’s turnover exceeds that for Oracle in each of the four years shown here. Both IBM and Oracle seem to be doing an adequate job of managing receivables.</a:t>
            </a:r>
          </a:p>
        </p:txBody>
      </p:sp>
    </p:spTree>
    <p:extLst>
      <p:ext uri="{BB962C8B-B14F-4D97-AF65-F5344CB8AC3E}">
        <p14:creationId xmlns:p14="http://schemas.microsoft.com/office/powerpoint/2010/main" val="275211217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10/31/23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10/31/23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10/31/23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10/31/23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10/31/23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10/31/23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10/31/23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10/31/23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10/31/23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10/31/23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10/31/23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10/31/23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24.xml"/><Relationship Id="rId1" Type="http://schemas.openxmlformats.org/officeDocument/2006/relationships/slideLayout" Target="../slideLayouts/slideLayout6.xml"/><Relationship Id="rId4" Type="http://schemas.openxmlformats.org/officeDocument/2006/relationships/image" Target="../media/image25.e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25.xml"/><Relationship Id="rId1" Type="http://schemas.openxmlformats.org/officeDocument/2006/relationships/slideLayout" Target="../slideLayouts/slideLayout6.xml"/><Relationship Id="rId5" Type="http://schemas.openxmlformats.org/officeDocument/2006/relationships/image" Target="../media/image27.png"/><Relationship Id="rId4" Type="http://schemas.openxmlformats.org/officeDocument/2006/relationships/image" Target="../media/image26.emf"/></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27.xml"/><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emf"/></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30.xml"/><Relationship Id="rId1" Type="http://schemas.openxmlformats.org/officeDocument/2006/relationships/slideLayout" Target="../slideLayouts/slideLayout6.xml"/><Relationship Id="rId5" Type="http://schemas.openxmlformats.org/officeDocument/2006/relationships/image" Target="../media/image33.png"/><Relationship Id="rId4" Type="http://schemas.openxmlformats.org/officeDocument/2006/relationships/image" Target="../media/image32.emf"/></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31.xml"/><Relationship Id="rId1" Type="http://schemas.openxmlformats.org/officeDocument/2006/relationships/slideLayout" Target="../slideLayouts/slideLayout6.xml"/><Relationship Id="rId5" Type="http://schemas.openxmlformats.org/officeDocument/2006/relationships/image" Target="../media/image35.png"/><Relationship Id="rId4" Type="http://schemas.openxmlformats.org/officeDocument/2006/relationships/image" Target="../media/image34.emf"/></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image" Target="../media/image38.png"/></Relationships>
</file>

<file path=ppt/slides/_rels/slide37.xml.rels><?xml version="1.0" encoding="UTF-8" standalone="yes"?>
<Relationships xmlns="http://schemas.openxmlformats.org/package/2006/relationships"><Relationship Id="rId8" Type="http://schemas.openxmlformats.org/officeDocument/2006/relationships/image" Target="../media/image41.jpg"/><Relationship Id="rId3" Type="http://schemas.openxmlformats.org/officeDocument/2006/relationships/image" Target="../media/image39.png"/><Relationship Id="rId7"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332" y="-3923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Sara Ahmed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3288" y="2600865"/>
            <a:ext cx="531196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Financial Accounting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67337" y="5860443"/>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6</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65218"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935116"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Accounting for </a:t>
            </a:r>
          </a:p>
          <a:p>
            <a:r>
              <a:rPr lang="en-US" sz="4400" b="1" dirty="0">
                <a:solidFill>
                  <a:srgbClr val="00B0F0"/>
                </a:solidFill>
                <a:latin typeface="Times New Roman" panose="02020603050405020304" pitchFamily="18" charset="0"/>
                <a:cs typeface="Times New Roman" panose="02020603050405020304" pitchFamily="18" charset="0"/>
              </a:rPr>
              <a:t>Receivables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6521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611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0782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TOPIC</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77C6B962-048D-5F42-632E-A784B00431D4}"/>
              </a:ext>
            </a:extLst>
          </p:cNvPr>
          <p:cNvSpPr/>
          <p:nvPr/>
        </p:nvSpPr>
        <p:spPr>
          <a:xfrm>
            <a:off x="3578592" y="2690427"/>
            <a:ext cx="8610600" cy="3046988"/>
          </a:xfrm>
          <a:prstGeom prst="rect">
            <a:avLst/>
          </a:prstGeom>
        </p:spPr>
        <p:txBody>
          <a:bodyPr wrap="square">
            <a:spAutoFit/>
          </a:bodyPr>
          <a:lstStyle/>
          <a:p>
            <a:r>
              <a:rPr lang="en-US" sz="2400" dirty="0">
                <a:solidFill>
                  <a:schemeClr val="bg1"/>
                </a:solidFill>
              </a:rPr>
              <a:t>-Describe accounts receivable and how they occur and are recorded.</a:t>
            </a:r>
          </a:p>
          <a:p>
            <a:r>
              <a:rPr lang="en-US" sz="2400" dirty="0">
                <a:solidFill>
                  <a:schemeClr val="bg1"/>
                </a:solidFill>
              </a:rPr>
              <a:t>-Explain how receivables can be converted to cash before maturity.</a:t>
            </a:r>
          </a:p>
          <a:p>
            <a:r>
              <a:rPr lang="en-US" sz="2400" dirty="0">
                <a:solidFill>
                  <a:schemeClr val="bg1"/>
                </a:solidFill>
              </a:rPr>
              <a:t>-Compute accounts receivable turnover and use it to help assess financial condition.</a:t>
            </a:r>
          </a:p>
          <a:p>
            <a:r>
              <a:rPr lang="en-US" sz="2400" dirty="0">
                <a:solidFill>
                  <a:schemeClr val="bg1"/>
                </a:solidFill>
              </a:rPr>
              <a:t>-Apply the direct write-off method to accounts receivable.</a:t>
            </a:r>
          </a:p>
          <a:p>
            <a:r>
              <a:rPr lang="en-US" sz="2400" dirty="0">
                <a:solidFill>
                  <a:schemeClr val="bg1"/>
                </a:solidFill>
              </a:rPr>
              <a:t>-Apply the allowance method to accounts receivable. </a:t>
            </a:r>
          </a:p>
          <a:p>
            <a:r>
              <a:rPr lang="en-US" sz="2400" dirty="0">
                <a:solidFill>
                  <a:schemeClr val="bg1"/>
                </a:solidFill>
              </a:rPr>
              <a:t>-Estimate </a:t>
            </a:r>
            <a:r>
              <a:rPr lang="en-US" sz="2400" dirty="0" err="1">
                <a:solidFill>
                  <a:schemeClr val="bg1"/>
                </a:solidFill>
              </a:rPr>
              <a:t>uncollectibles</a:t>
            </a:r>
            <a:r>
              <a:rPr lang="en-US" sz="2400" dirty="0">
                <a:solidFill>
                  <a:schemeClr val="bg1"/>
                </a:solidFill>
              </a:rPr>
              <a:t> based on sales and accounts receivable.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A9BB1EF-BD9F-787E-DB94-29EBACD7DE5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24545" y="3733800"/>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Describe accounts receivable and how they occur and are recorded.</a:t>
            </a:r>
            <a:br>
              <a:rPr lang="en-US" dirty="0"/>
            </a:br>
            <a:br>
              <a:rPr lang="en-US" altLang="en-US" dirty="0"/>
            </a:br>
            <a:br>
              <a:rPr lang="en-US" altLang="en-US" dirty="0"/>
            </a:br>
            <a:endParaRPr lang="en-US" altLang="en-US" dirty="0"/>
          </a:p>
        </p:txBody>
      </p:sp>
      <p:sp>
        <p:nvSpPr>
          <p:cNvPr id="130051" name="Slide Number Placeholder 3"/>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B119A4F8-1B21-44AA-97CF-B3BE3340BA9F}" type="slidenum">
              <a:rPr lang="en-US" altLang="en-US" smtClean="0">
                <a:solidFill>
                  <a:srgbClr val="898989"/>
                </a:solidFill>
              </a:rPr>
              <a:pPr/>
              <a:t>4</a:t>
            </a:fld>
            <a:endParaRPr lang="en-US" altLang="en-US" dirty="0">
              <a:solidFill>
                <a:srgbClr val="898989"/>
              </a:solidFill>
            </a:endParaRPr>
          </a:p>
        </p:txBody>
      </p:sp>
      <p:pic>
        <p:nvPicPr>
          <p:cNvPr id="130053" name="Picture 2"/>
          <p:cNvPicPr>
            <a:picLocks noChangeAspect="1" noChangeArrowheads="1"/>
          </p:cNvPicPr>
          <p:nvPr/>
        </p:nvPicPr>
        <p:blipFill>
          <a:blip r:embed="rId3" cstate="print"/>
          <a:srcRect/>
          <a:stretch>
            <a:fillRect/>
          </a:stretch>
        </p:blipFill>
        <p:spPr bwMode="auto">
          <a:xfrm>
            <a:off x="2424545" y="1821728"/>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24545" y="4953001"/>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76D7B2EE-8414-CF82-9F76-0AB019ED312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E1E0601-1091-4870-8C68-9EA61294801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1922" name="Rectangle 3"/>
          <p:cNvSpPr>
            <a:spLocks noGrp="1" noChangeArrowheads="1"/>
          </p:cNvSpPr>
          <p:nvPr>
            <p:ph type="title"/>
          </p:nvPr>
        </p:nvSpPr>
        <p:spPr>
          <a:xfrm>
            <a:off x="1981200" y="609601"/>
            <a:ext cx="8229600" cy="1066800"/>
          </a:xfrm>
        </p:spPr>
        <p:txBody>
          <a:bodyPr/>
          <a:lstStyle/>
          <a:p>
            <a:r>
              <a:rPr lang="en-US" altLang="en-US" b="1" dirty="0"/>
              <a:t>Sales on Credit</a:t>
            </a:r>
          </a:p>
        </p:txBody>
      </p:sp>
      <p:sp>
        <p:nvSpPr>
          <p:cNvPr id="11" name="Rectangle 10"/>
          <p:cNvSpPr/>
          <p:nvPr/>
        </p:nvSpPr>
        <p:spPr>
          <a:xfrm>
            <a:off x="2171700" y="1676401"/>
            <a:ext cx="7848600" cy="1200329"/>
          </a:xfrm>
          <a:prstGeom prst="rect">
            <a:avLst/>
          </a:prstGeom>
          <a:solidFill>
            <a:schemeClr val="accent2">
              <a:lumMod val="40000"/>
              <a:lumOff val="60000"/>
            </a:schemeClr>
          </a:solidFill>
          <a:ln>
            <a:solidFill>
              <a:schemeClr val="tx1"/>
            </a:solidFill>
          </a:ln>
        </p:spPr>
        <p:txBody>
          <a:bodyPr wrap="square">
            <a:spAutoFit/>
          </a:bodyPr>
          <a:lstStyle/>
          <a:p>
            <a:pPr algn="ctr">
              <a:defRPr/>
            </a:pPr>
            <a:r>
              <a:rPr lang="en-US" sz="2400" dirty="0"/>
              <a:t>On July 1, TechCom had a credit sale of $950 to CompStore and a collection of $720 from RDA Electronics from a prior credit sale.</a:t>
            </a:r>
          </a:p>
        </p:txBody>
      </p:sp>
      <p:pic>
        <p:nvPicPr>
          <p:cNvPr id="12697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3287" y="3339214"/>
            <a:ext cx="8853487" cy="2223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56E7A309-BD6D-0453-0D27-5E513B9C2B2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02F5B06-925B-AC4E-D544-024AC880F76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12800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3062" y="3200400"/>
            <a:ext cx="8905875" cy="2943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2946" name="Rectangle 2"/>
          <p:cNvSpPr>
            <a:spLocks noGrp="1" noChangeArrowheads="1"/>
          </p:cNvSpPr>
          <p:nvPr>
            <p:ph type="title"/>
          </p:nvPr>
        </p:nvSpPr>
        <p:spPr>
          <a:xfrm>
            <a:off x="1981199" y="647700"/>
            <a:ext cx="8229600" cy="960438"/>
          </a:xfrm>
        </p:spPr>
        <p:txBody>
          <a:bodyPr/>
          <a:lstStyle/>
          <a:p>
            <a:r>
              <a:rPr lang="en-US" altLang="en-US" b="1" dirty="0"/>
              <a:t>Sales on Credit</a:t>
            </a:r>
          </a:p>
        </p:txBody>
      </p:sp>
      <p:pic>
        <p:nvPicPr>
          <p:cNvPr id="12800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0714" y="1371600"/>
            <a:ext cx="8410575" cy="1828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5562600" y="3366870"/>
            <a:ext cx="1066800" cy="369332"/>
          </a:xfrm>
          <a:prstGeom prst="rect">
            <a:avLst/>
          </a:prstGeom>
          <a:solidFill>
            <a:srgbClr val="FFFF99"/>
          </a:solidFill>
        </p:spPr>
        <p:txBody>
          <a:bodyPr wrap="square" rtlCol="0">
            <a:spAutoFit/>
          </a:bodyPr>
          <a:lstStyle/>
          <a:p>
            <a:pPr algn="ctr">
              <a:defRPr/>
            </a:pPr>
            <a:r>
              <a:rPr lang="en-US" kern="0" dirty="0">
                <a:latin typeface="Berlin Sans FB" panose="020E0602020502020306" pitchFamily="34" charset="0"/>
              </a:rPr>
              <a:t>Exhibit 9.</a:t>
            </a:r>
          </a:p>
        </p:txBody>
      </p:sp>
      <p:sp>
        <p:nvSpPr>
          <p:cNvPr id="3" name="TextBox 2">
            <a:extLst>
              <a:ext uri="{FF2B5EF4-FFF2-40B4-BE49-F238E27FC236}">
                <a16:creationId xmlns:a16="http://schemas.microsoft.com/office/drawing/2014/main" id="{66EF79C6-D580-942A-557E-2B5E49880DE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39A1CBB-95C0-0201-BC2E-DBA21D64B7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3970" name="Rectangle 7"/>
          <p:cNvSpPr>
            <a:spLocks noGrp="1" noChangeArrowheads="1"/>
          </p:cNvSpPr>
          <p:nvPr>
            <p:ph type="title"/>
          </p:nvPr>
        </p:nvSpPr>
        <p:spPr>
          <a:xfrm>
            <a:off x="1980250" y="704850"/>
            <a:ext cx="8229600" cy="914400"/>
          </a:xfrm>
        </p:spPr>
        <p:txBody>
          <a:bodyPr/>
          <a:lstStyle/>
          <a:p>
            <a:r>
              <a:rPr lang="en-US" altLang="en-US" b="1" dirty="0"/>
              <a:t>Sales on Store Credit Card</a:t>
            </a:r>
          </a:p>
        </p:txBody>
      </p:sp>
      <p:sp>
        <p:nvSpPr>
          <p:cNvPr id="12" name="Rectangle 11"/>
          <p:cNvSpPr/>
          <p:nvPr/>
        </p:nvSpPr>
        <p:spPr>
          <a:xfrm>
            <a:off x="2171700" y="1676400"/>
            <a:ext cx="7848600" cy="2308324"/>
          </a:xfrm>
          <a:prstGeom prst="rect">
            <a:avLst/>
          </a:prstGeom>
          <a:solidFill>
            <a:schemeClr val="accent2">
              <a:lumMod val="40000"/>
              <a:lumOff val="60000"/>
            </a:schemeClr>
          </a:solidFill>
          <a:ln>
            <a:solidFill>
              <a:schemeClr val="tx1"/>
            </a:solidFill>
          </a:ln>
        </p:spPr>
        <p:txBody>
          <a:bodyPr wrap="square">
            <a:spAutoFit/>
          </a:bodyPr>
          <a:lstStyle/>
          <a:p>
            <a:pPr algn="ctr">
              <a:defRPr/>
            </a:pPr>
            <a:r>
              <a:rPr lang="en-US" sz="2400" dirty="0"/>
              <a:t>On November 1, </a:t>
            </a:r>
            <a:r>
              <a:rPr lang="en-US" sz="2400" dirty="0" err="1"/>
              <a:t>TechCom</a:t>
            </a:r>
            <a:r>
              <a:rPr lang="en-US" sz="2400" dirty="0"/>
              <a:t> recorded sales on their own credit card in the amount of $1,000.  </a:t>
            </a:r>
          </a:p>
          <a:p>
            <a:pPr algn="ctr">
              <a:defRPr/>
            </a:pPr>
            <a:endParaRPr lang="en-US" sz="2400" dirty="0"/>
          </a:p>
          <a:p>
            <a:pPr algn="ctr">
              <a:defRPr/>
            </a:pPr>
            <a:r>
              <a:rPr lang="en-US" sz="2400" dirty="0"/>
              <a:t>On December 31, </a:t>
            </a:r>
            <a:r>
              <a:rPr lang="en-US" sz="2400" dirty="0" err="1"/>
              <a:t>TechCom</a:t>
            </a:r>
            <a:r>
              <a:rPr lang="en-US" sz="2400" dirty="0"/>
              <a:t> recorded an adjusting entry for the interest earned at the rate of 1.5% per month on seller credit card.</a:t>
            </a:r>
          </a:p>
        </p:txBody>
      </p:sp>
      <p:pic>
        <p:nvPicPr>
          <p:cNvPr id="3" name="Picture 2"/>
          <p:cNvPicPr>
            <a:picLocks noChangeAspect="1"/>
          </p:cNvPicPr>
          <p:nvPr/>
        </p:nvPicPr>
        <p:blipFill>
          <a:blip r:embed="rId3"/>
          <a:stretch>
            <a:fillRect/>
          </a:stretch>
        </p:blipFill>
        <p:spPr>
          <a:xfrm>
            <a:off x="2169800" y="4289524"/>
            <a:ext cx="7850500" cy="1654076"/>
          </a:xfrm>
          <a:prstGeom prst="rect">
            <a:avLst/>
          </a:prstGeom>
        </p:spPr>
      </p:pic>
      <p:sp>
        <p:nvSpPr>
          <p:cNvPr id="4" name="TextBox 3">
            <a:extLst>
              <a:ext uri="{FF2B5EF4-FFF2-40B4-BE49-F238E27FC236}">
                <a16:creationId xmlns:a16="http://schemas.microsoft.com/office/drawing/2014/main" id="{366423EB-4D50-2EAF-2EB9-A85AF9381BA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9F64D3A-3A83-92EA-0D16-178F4DA4615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4994" name="Rectangle 3"/>
          <p:cNvSpPr>
            <a:spLocks noGrp="1" noChangeArrowheads="1"/>
          </p:cNvSpPr>
          <p:nvPr>
            <p:ph type="title"/>
          </p:nvPr>
        </p:nvSpPr>
        <p:spPr>
          <a:xfrm>
            <a:off x="1981200" y="457200"/>
            <a:ext cx="8229600" cy="1143000"/>
          </a:xfrm>
        </p:spPr>
        <p:txBody>
          <a:bodyPr/>
          <a:lstStyle/>
          <a:p>
            <a:r>
              <a:rPr lang="en-US" altLang="en-US" b="1" dirty="0"/>
              <a:t>Sales on Bank Credit Card</a:t>
            </a:r>
          </a:p>
        </p:txBody>
      </p:sp>
      <p:sp>
        <p:nvSpPr>
          <p:cNvPr id="7" name="Rectangle 6"/>
          <p:cNvSpPr/>
          <p:nvPr/>
        </p:nvSpPr>
        <p:spPr>
          <a:xfrm>
            <a:off x="2819400" y="1828800"/>
            <a:ext cx="6553200" cy="1200150"/>
          </a:xfrm>
          <a:prstGeom prst="rect">
            <a:avLst/>
          </a:prstGeom>
          <a:solidFill>
            <a:schemeClr val="accent2">
              <a:lumMod val="40000"/>
              <a:lumOff val="60000"/>
            </a:schemeClr>
          </a:solidFill>
          <a:ln>
            <a:solidFill>
              <a:schemeClr val="tx1"/>
            </a:solidFill>
          </a:ln>
        </p:spPr>
        <p:txBody>
          <a:bodyPr>
            <a:spAutoFit/>
          </a:bodyPr>
          <a:lstStyle/>
          <a:p>
            <a:pPr algn="ctr">
              <a:defRPr/>
            </a:pPr>
            <a:r>
              <a:rPr lang="en-US" sz="2400" dirty="0"/>
              <a:t>On July 15, TechCom has $100 of credit card sales with a 4% fee, and its $96 cash is received immediately on deposit. </a:t>
            </a:r>
          </a:p>
        </p:txBody>
      </p:sp>
      <p:pic>
        <p:nvPicPr>
          <p:cNvPr id="2" name="Picture 1"/>
          <p:cNvPicPr>
            <a:picLocks noChangeAspect="1"/>
          </p:cNvPicPr>
          <p:nvPr/>
        </p:nvPicPr>
        <p:blipFill>
          <a:blip r:embed="rId3"/>
          <a:stretch>
            <a:fillRect/>
          </a:stretch>
        </p:blipFill>
        <p:spPr>
          <a:xfrm>
            <a:off x="2286000" y="3505201"/>
            <a:ext cx="7368824" cy="1522805"/>
          </a:xfrm>
          <a:prstGeom prst="rect">
            <a:avLst/>
          </a:prstGeom>
        </p:spPr>
      </p:pic>
      <p:sp>
        <p:nvSpPr>
          <p:cNvPr id="4" name="TextBox 3">
            <a:extLst>
              <a:ext uri="{FF2B5EF4-FFF2-40B4-BE49-F238E27FC236}">
                <a16:creationId xmlns:a16="http://schemas.microsoft.com/office/drawing/2014/main" id="{E4226C9A-AA30-A651-B5E9-7DD7755FFDA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3E4E98F-4F8E-6353-43A1-AF0E42166B8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5" name="TextBox 4"/>
          <p:cNvSpPr txBox="1"/>
          <p:nvPr/>
        </p:nvSpPr>
        <p:spPr>
          <a:xfrm>
            <a:off x="1752600" y="1600200"/>
            <a:ext cx="8534400" cy="1938338"/>
          </a:xfrm>
          <a:prstGeom prst="rect">
            <a:avLst/>
          </a:prstGeom>
          <a:solidFill>
            <a:schemeClr val="accent1">
              <a:lumMod val="20000"/>
              <a:lumOff val="80000"/>
            </a:schemeClr>
          </a:solidFill>
          <a:ln>
            <a:solidFill>
              <a:schemeClr val="tx1"/>
            </a:solidFill>
          </a:ln>
        </p:spPr>
        <p:txBody>
          <a:bodyPr>
            <a:spAutoFit/>
          </a:bodyPr>
          <a:lstStyle/>
          <a:p>
            <a:pPr algn="ctr">
              <a:defRPr/>
            </a:pPr>
            <a:r>
              <a:rPr lang="en-US" sz="3000" dirty="0">
                <a:effectLst>
                  <a:outerShdw blurRad="38100" dist="38100" dir="2700000" algn="tl">
                    <a:srgbClr val="000000">
                      <a:alpha val="43137"/>
                    </a:srgbClr>
                  </a:outerShdw>
                </a:effectLst>
                <a:latin typeface="Calibri" pitchFamily="34" charset="0"/>
                <a:ea typeface="ＭＳ Ｐゴシック" pitchFamily="-108" charset="-128"/>
              </a:rPr>
              <a:t>Amounts owed by customers from credit sales for which payment is required in periodic amounts over an extended time period. The customer is usually charged interest.</a:t>
            </a:r>
            <a:endParaRPr lang="en-US" sz="3000" dirty="0">
              <a:ea typeface="ＭＳ Ｐゴシック" pitchFamily="-108" charset="-128"/>
            </a:endParaRPr>
          </a:p>
        </p:txBody>
      </p:sp>
      <p:sp>
        <p:nvSpPr>
          <p:cNvPr id="87045" name="Title 6"/>
          <p:cNvSpPr>
            <a:spLocks noGrp="1"/>
          </p:cNvSpPr>
          <p:nvPr>
            <p:ph type="title"/>
          </p:nvPr>
        </p:nvSpPr>
        <p:spPr>
          <a:xfrm>
            <a:off x="1905000" y="609600"/>
            <a:ext cx="8229600" cy="990600"/>
          </a:xfrm>
        </p:spPr>
        <p:txBody>
          <a:bodyPr/>
          <a:lstStyle/>
          <a:p>
            <a:r>
              <a:rPr lang="en-US" altLang="en-US" b="1" dirty="0"/>
              <a:t>Sales on Installment</a:t>
            </a:r>
          </a:p>
        </p:txBody>
      </p:sp>
      <p:sp>
        <p:nvSpPr>
          <p:cNvPr id="3" name="TextBox 2">
            <a:extLst>
              <a:ext uri="{FF2B5EF4-FFF2-40B4-BE49-F238E27FC236}">
                <a16:creationId xmlns:a16="http://schemas.microsoft.com/office/drawing/2014/main" id="{32FB7004-9D8B-0F51-E1AF-D121C5B07BF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EAF6D1D-F1CD-AE69-9D08-77AFBBB6793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594811" y="2943090"/>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Apply the direct write-off method to accounts receivable.</a:t>
            </a:r>
            <a:br>
              <a:rPr 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38400" y="1893093"/>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4894785"/>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BAD9E1A1-5C9D-7C1D-FC83-32694128BF5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2225FEB-8089-9935-5954-B93522213BF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1138" name="Rectangle 3"/>
          <p:cNvSpPr>
            <a:spLocks noGrp="1" noChangeArrowheads="1"/>
          </p:cNvSpPr>
          <p:nvPr>
            <p:ph type="title"/>
          </p:nvPr>
        </p:nvSpPr>
        <p:spPr>
          <a:xfrm>
            <a:off x="1981200" y="622300"/>
            <a:ext cx="8229600" cy="1066800"/>
          </a:xfrm>
        </p:spPr>
        <p:txBody>
          <a:bodyPr/>
          <a:lstStyle/>
          <a:p>
            <a:r>
              <a:rPr lang="en-US" altLang="en-US" b="1" dirty="0"/>
              <a:t>Direct Write-Off Method</a:t>
            </a:r>
          </a:p>
        </p:txBody>
      </p:sp>
      <p:sp>
        <p:nvSpPr>
          <p:cNvPr id="7" name="Rectangle 6"/>
          <p:cNvSpPr/>
          <p:nvPr/>
        </p:nvSpPr>
        <p:spPr>
          <a:xfrm>
            <a:off x="3886200" y="3221289"/>
            <a:ext cx="4572000" cy="1816100"/>
          </a:xfrm>
          <a:prstGeom prst="rect">
            <a:avLst/>
          </a:prstGeom>
          <a:solidFill>
            <a:schemeClr val="accent2">
              <a:lumMod val="20000"/>
              <a:lumOff val="80000"/>
            </a:schemeClr>
          </a:solidFill>
          <a:ln>
            <a:solidFill>
              <a:schemeClr val="accent2">
                <a:lumMod val="50000"/>
              </a:schemeClr>
            </a:solidFill>
          </a:ln>
        </p:spPr>
        <p:txBody>
          <a:bodyPr>
            <a:spAutoFit/>
          </a:bodyPr>
          <a:lstStyle/>
          <a:p>
            <a:pPr>
              <a:buFont typeface="Wingdings" pitchFamily="-108" charset="2"/>
              <a:buNone/>
              <a:defRPr/>
            </a:pPr>
            <a:r>
              <a:rPr lang="en-US" sz="2800" dirty="0">
                <a:solidFill>
                  <a:schemeClr val="accent2">
                    <a:lumMod val="50000"/>
                  </a:schemeClr>
                </a:solidFill>
              </a:rPr>
              <a:t>There are two methods of accounting for bad debts:</a:t>
            </a:r>
          </a:p>
          <a:p>
            <a:pPr lvl="1">
              <a:buClr>
                <a:schemeClr val="accent2">
                  <a:lumMod val="50000"/>
                </a:schemeClr>
              </a:buClr>
              <a:buFont typeface="Arial" pitchFamily="34" charset="0"/>
              <a:buChar char="•"/>
              <a:defRPr/>
            </a:pPr>
            <a:r>
              <a:rPr lang="en-US" sz="2800" dirty="0">
                <a:solidFill>
                  <a:schemeClr val="accent2">
                    <a:lumMod val="50000"/>
                  </a:schemeClr>
                </a:solidFill>
              </a:rPr>
              <a:t>Direct Write-Off Method</a:t>
            </a:r>
          </a:p>
          <a:p>
            <a:pPr lvl="1">
              <a:buClr>
                <a:schemeClr val="accent2">
                  <a:lumMod val="50000"/>
                </a:schemeClr>
              </a:buClr>
              <a:buFont typeface="Arial" pitchFamily="34" charset="0"/>
              <a:buChar char="•"/>
              <a:defRPr/>
            </a:pPr>
            <a:r>
              <a:rPr lang="en-US" sz="2800" dirty="0">
                <a:solidFill>
                  <a:schemeClr val="accent2">
                    <a:lumMod val="50000"/>
                  </a:schemeClr>
                </a:solidFill>
              </a:rPr>
              <a:t>Allowance Method</a:t>
            </a:r>
          </a:p>
        </p:txBody>
      </p:sp>
      <p:sp>
        <p:nvSpPr>
          <p:cNvPr id="8" name="Rectangle 7"/>
          <p:cNvSpPr/>
          <p:nvPr/>
        </p:nvSpPr>
        <p:spPr>
          <a:xfrm>
            <a:off x="1814945" y="1948657"/>
            <a:ext cx="8458200" cy="954087"/>
          </a:xfrm>
          <a:prstGeom prst="rect">
            <a:avLst/>
          </a:prstGeom>
          <a:solidFill>
            <a:schemeClr val="accent2">
              <a:lumMod val="20000"/>
              <a:lumOff val="80000"/>
            </a:schemeClr>
          </a:solidFill>
          <a:ln>
            <a:solidFill>
              <a:schemeClr val="accent2">
                <a:lumMod val="50000"/>
              </a:schemeClr>
            </a:solidFill>
          </a:ln>
        </p:spPr>
        <p:txBody>
          <a:bodyPr>
            <a:spAutoFit/>
          </a:bodyPr>
          <a:lstStyle/>
          <a:p>
            <a:pPr algn="ctr">
              <a:buFont typeface="Wingdings" pitchFamily="-108" charset="2"/>
              <a:buNone/>
              <a:defRPr/>
            </a:pPr>
            <a:r>
              <a:rPr lang="en-US" sz="2800" dirty="0">
                <a:solidFill>
                  <a:schemeClr val="accent2">
                    <a:lumMod val="50000"/>
                  </a:schemeClr>
                </a:solidFill>
              </a:rPr>
              <a:t>Some customers may not pay their account. Uncollectible amounts are referred to as bad debts. </a:t>
            </a:r>
          </a:p>
        </p:txBody>
      </p:sp>
      <p:sp>
        <p:nvSpPr>
          <p:cNvPr id="3" name="TextBox 2">
            <a:extLst>
              <a:ext uri="{FF2B5EF4-FFF2-40B4-BE49-F238E27FC236}">
                <a16:creationId xmlns:a16="http://schemas.microsoft.com/office/drawing/2014/main" id="{2148074C-26BF-05E2-640F-39F43FE04A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5F6616A-C486-A89F-6862-395A2B2C37E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2162" name="Rectangle 3"/>
          <p:cNvSpPr>
            <a:spLocks noGrp="1" noChangeArrowheads="1"/>
          </p:cNvSpPr>
          <p:nvPr>
            <p:ph type="title"/>
          </p:nvPr>
        </p:nvSpPr>
        <p:spPr>
          <a:xfrm>
            <a:off x="1783773" y="584895"/>
            <a:ext cx="8624455" cy="1371600"/>
          </a:xfrm>
        </p:spPr>
        <p:txBody>
          <a:bodyPr>
            <a:normAutofit fontScale="90000"/>
          </a:bodyPr>
          <a:lstStyle/>
          <a:p>
            <a:r>
              <a:rPr lang="en-US" altLang="en-US" b="1" dirty="0"/>
              <a:t>Direct Write-Off Method - Recording and Writing Off Bad Debts </a:t>
            </a:r>
          </a:p>
        </p:txBody>
      </p:sp>
      <p:sp>
        <p:nvSpPr>
          <p:cNvPr id="7" name="Rectangle 6"/>
          <p:cNvSpPr/>
          <p:nvPr/>
        </p:nvSpPr>
        <p:spPr>
          <a:xfrm>
            <a:off x="1981200" y="1956495"/>
            <a:ext cx="8229600" cy="990600"/>
          </a:xfrm>
          <a:prstGeom prst="rect">
            <a:avLst/>
          </a:prstGeom>
          <a:solidFill>
            <a:schemeClr val="accent2">
              <a:lumMod val="20000"/>
              <a:lumOff val="80000"/>
            </a:schemeClr>
          </a:solidFill>
          <a:ln>
            <a:solidFill>
              <a:schemeClr val="accent2">
                <a:lumMod val="50000"/>
              </a:schemeClr>
            </a:solidFill>
          </a:ln>
        </p:spPr>
        <p:txBody>
          <a:bodyPr wrap="square">
            <a:spAutoFit/>
          </a:bodyPr>
          <a:lstStyle/>
          <a:p>
            <a:pPr algn="ctr">
              <a:defRPr/>
            </a:pPr>
            <a:r>
              <a:rPr lang="en-US" sz="2800" dirty="0">
                <a:solidFill>
                  <a:schemeClr val="accent2">
                    <a:lumMod val="50000"/>
                  </a:schemeClr>
                </a:solidFill>
                <a:ea typeface="ＭＳ Ｐゴシック" pitchFamily="34" charset="-128"/>
              </a:rPr>
              <a:t>TechCom </a:t>
            </a:r>
            <a:r>
              <a:rPr lang="en-US" sz="2800" dirty="0">
                <a:solidFill>
                  <a:schemeClr val="accent2">
                    <a:lumMod val="50000"/>
                  </a:schemeClr>
                </a:solidFill>
              </a:rPr>
              <a:t>determines on January 23 that it cannot collect $520 owed to it by its customer J. Kent.</a:t>
            </a:r>
          </a:p>
        </p:txBody>
      </p:sp>
      <p:pic>
        <p:nvPicPr>
          <p:cNvPr id="92165" name="Picture 3"/>
          <p:cNvPicPr>
            <a:picLocks noChangeAspect="1" noChangeArrowheads="1"/>
          </p:cNvPicPr>
          <p:nvPr/>
        </p:nvPicPr>
        <p:blipFill>
          <a:blip r:embed="rId3" cstate="print"/>
          <a:srcRect/>
          <a:stretch>
            <a:fillRect/>
          </a:stretch>
        </p:blipFill>
        <p:spPr bwMode="auto">
          <a:xfrm>
            <a:off x="1967345" y="3202128"/>
            <a:ext cx="8243456" cy="1128919"/>
          </a:xfrm>
          <a:prstGeom prst="rect">
            <a:avLst/>
          </a:prstGeom>
          <a:noFill/>
          <a:ln w="9525">
            <a:solidFill>
              <a:schemeClr val="tx1"/>
            </a:solidFill>
            <a:miter lim="800000"/>
            <a:headEnd/>
            <a:tailEnd/>
          </a:ln>
        </p:spPr>
      </p:pic>
      <p:sp>
        <p:nvSpPr>
          <p:cNvPr id="9" name="Rectangle 8"/>
          <p:cNvSpPr/>
          <p:nvPr/>
        </p:nvSpPr>
        <p:spPr>
          <a:xfrm>
            <a:off x="1981200" y="4495801"/>
            <a:ext cx="8229600" cy="1384995"/>
          </a:xfrm>
          <a:prstGeom prst="rect">
            <a:avLst/>
          </a:prstGeom>
          <a:solidFill>
            <a:schemeClr val="accent2">
              <a:lumMod val="20000"/>
              <a:lumOff val="80000"/>
            </a:schemeClr>
          </a:solidFill>
          <a:ln>
            <a:solidFill>
              <a:schemeClr val="accent2">
                <a:lumMod val="50000"/>
              </a:schemeClr>
            </a:solidFill>
          </a:ln>
        </p:spPr>
        <p:txBody>
          <a:bodyPr wrap="square">
            <a:spAutoFit/>
          </a:bodyPr>
          <a:lstStyle/>
          <a:p>
            <a:pPr algn="ctr">
              <a:defRPr/>
            </a:pPr>
            <a:r>
              <a:rPr lang="en-US" sz="2800" dirty="0">
                <a:solidFill>
                  <a:schemeClr val="accent2">
                    <a:lumMod val="50000"/>
                  </a:schemeClr>
                </a:solidFill>
                <a:ea typeface="ＭＳ Ｐゴシック" pitchFamily="34" charset="-128"/>
              </a:rPr>
              <a:t>Notice that the specific customer is noted in the transaction so we can make the proper entry in the customer’s Accounts Receivable subsidiary ledger. </a:t>
            </a:r>
            <a:endParaRPr lang="en-US" sz="2800" dirty="0">
              <a:solidFill>
                <a:schemeClr val="accent2">
                  <a:lumMod val="50000"/>
                </a:schemeClr>
              </a:solidFill>
            </a:endParaRPr>
          </a:p>
        </p:txBody>
      </p:sp>
      <p:sp>
        <p:nvSpPr>
          <p:cNvPr id="3" name="TextBox 2">
            <a:extLst>
              <a:ext uri="{FF2B5EF4-FFF2-40B4-BE49-F238E27FC236}">
                <a16:creationId xmlns:a16="http://schemas.microsoft.com/office/drawing/2014/main" id="{281E56CE-A95C-608C-FC30-3EAFD17F371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2C2C961-B3A6-5858-8EBD-FFCEAB7DEBA7}"/>
              </a:ext>
            </a:extLst>
          </p:cNvPr>
          <p:cNvSpPr/>
          <p:nvPr/>
        </p:nvSpPr>
        <p:spPr>
          <a:xfrm>
            <a:off x="762000" y="659732"/>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3186" name="Rectangle 3"/>
          <p:cNvSpPr>
            <a:spLocks noGrp="1" noChangeArrowheads="1"/>
          </p:cNvSpPr>
          <p:nvPr>
            <p:ph type="title"/>
          </p:nvPr>
        </p:nvSpPr>
        <p:spPr>
          <a:xfrm>
            <a:off x="1981200" y="789071"/>
            <a:ext cx="8229600" cy="1066800"/>
          </a:xfrm>
        </p:spPr>
        <p:txBody>
          <a:bodyPr>
            <a:normAutofit fontScale="90000"/>
          </a:bodyPr>
          <a:lstStyle/>
          <a:p>
            <a:r>
              <a:rPr lang="en-US" altLang="en-US" b="1" dirty="0"/>
              <a:t>Direct Write-Off Method –</a:t>
            </a:r>
            <a:br>
              <a:rPr lang="en-US" altLang="en-US" b="1" dirty="0"/>
            </a:br>
            <a:r>
              <a:rPr lang="en-US" altLang="en-US" b="1" dirty="0"/>
              <a:t>Recovering a Bad Debt</a:t>
            </a:r>
          </a:p>
        </p:txBody>
      </p:sp>
      <p:sp>
        <p:nvSpPr>
          <p:cNvPr id="5123" name="Rectangle 2"/>
          <p:cNvSpPr>
            <a:spLocks noGrp="1" noChangeArrowheads="1"/>
          </p:cNvSpPr>
          <p:nvPr>
            <p:ph type="body" idx="4294967295"/>
          </p:nvPr>
        </p:nvSpPr>
        <p:spPr>
          <a:xfrm>
            <a:off x="2057401" y="1905000"/>
            <a:ext cx="8112125" cy="1066800"/>
          </a:xfrm>
          <a:solidFill>
            <a:schemeClr val="bg2">
              <a:lumMod val="90000"/>
            </a:schemeClr>
          </a:solidFill>
          <a:ln w="12700" cap="flat">
            <a:solidFill>
              <a:schemeClr val="tx1"/>
            </a:solidFill>
          </a:ln>
        </p:spPr>
        <p:txBody>
          <a:bodyPr vert="horz" lIns="90488" tIns="44450" rIns="90488" bIns="44450" rtlCol="0">
            <a:normAutofit/>
          </a:bodyPr>
          <a:lstStyle/>
          <a:p>
            <a:pPr algn="ctr">
              <a:buFont typeface="Wingdings" pitchFamily="2" charset="2"/>
              <a:buNone/>
              <a:defRPr/>
            </a:pPr>
            <a:r>
              <a:rPr lang="en-US" dirty="0"/>
              <a:t>     On March 11, J. Kent was able to make full payment to TechCom for the amount previously written-off.</a:t>
            </a:r>
          </a:p>
        </p:txBody>
      </p:sp>
      <p:pic>
        <p:nvPicPr>
          <p:cNvPr id="93189" name="Picture 3"/>
          <p:cNvPicPr>
            <a:picLocks noChangeAspect="1" noChangeArrowheads="1"/>
          </p:cNvPicPr>
          <p:nvPr/>
        </p:nvPicPr>
        <p:blipFill>
          <a:blip r:embed="rId3" cstate="print"/>
          <a:srcRect/>
          <a:stretch>
            <a:fillRect/>
          </a:stretch>
        </p:blipFill>
        <p:spPr bwMode="auto">
          <a:xfrm>
            <a:off x="2057400" y="3319361"/>
            <a:ext cx="8153400" cy="1633639"/>
          </a:xfrm>
          <a:prstGeom prst="rect">
            <a:avLst/>
          </a:prstGeom>
          <a:noFill/>
          <a:ln w="9525">
            <a:solidFill>
              <a:schemeClr val="tx1"/>
            </a:solidFill>
            <a:miter lim="800000"/>
            <a:headEnd/>
            <a:tailEnd/>
          </a:ln>
        </p:spPr>
      </p:pic>
      <p:sp>
        <p:nvSpPr>
          <p:cNvPr id="3" name="TextBox 2">
            <a:extLst>
              <a:ext uri="{FF2B5EF4-FFF2-40B4-BE49-F238E27FC236}">
                <a16:creationId xmlns:a16="http://schemas.microsoft.com/office/drawing/2014/main" id="{653D9FB4-EFD3-0D4F-E1FE-298CC59681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0AFBDC5-04E3-F309-017C-C436C27DAC3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4210" name="Rectangle 2"/>
          <p:cNvSpPr>
            <a:spLocks noGrp="1" noChangeArrowheads="1"/>
          </p:cNvSpPr>
          <p:nvPr>
            <p:ph type="title"/>
          </p:nvPr>
        </p:nvSpPr>
        <p:spPr>
          <a:xfrm>
            <a:off x="1981200" y="457200"/>
            <a:ext cx="8229600" cy="1066800"/>
          </a:xfrm>
        </p:spPr>
        <p:txBody>
          <a:bodyPr/>
          <a:lstStyle/>
          <a:p>
            <a:r>
              <a:rPr lang="en-US" altLang="en-US" b="1" dirty="0"/>
              <a:t>Matching vs. Materiality</a:t>
            </a:r>
          </a:p>
        </p:txBody>
      </p:sp>
      <p:sp>
        <p:nvSpPr>
          <p:cNvPr id="94212" name="Rectangle 9"/>
          <p:cNvSpPr>
            <a:spLocks noChangeArrowheads="1"/>
          </p:cNvSpPr>
          <p:nvPr/>
        </p:nvSpPr>
        <p:spPr bwMode="auto">
          <a:xfrm>
            <a:off x="1985963" y="5029201"/>
            <a:ext cx="8305800" cy="954107"/>
          </a:xfrm>
          <a:prstGeom prst="rect">
            <a:avLst/>
          </a:prstGeom>
          <a:noFill/>
          <a:ln w="9525">
            <a:noFill/>
            <a:miter lim="800000"/>
            <a:headEnd/>
            <a:tailEnd/>
          </a:ln>
        </p:spPr>
        <p:txBody>
          <a:bodyPr wrap="square">
            <a:spAutoFit/>
          </a:bodyPr>
          <a:lstStyle/>
          <a:p>
            <a:pPr algn="ctr"/>
            <a:r>
              <a:rPr lang="en-US" altLang="en-US" sz="2800" dirty="0"/>
              <a:t>The direct write-off method usually does not best match sales and expenses. </a:t>
            </a:r>
          </a:p>
        </p:txBody>
      </p:sp>
      <p:sp>
        <p:nvSpPr>
          <p:cNvPr id="11" name="Rectangle 10"/>
          <p:cNvSpPr/>
          <p:nvPr/>
        </p:nvSpPr>
        <p:spPr>
          <a:xfrm>
            <a:off x="2709863" y="1676400"/>
            <a:ext cx="3200400" cy="30480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r>
              <a:rPr lang="en-US" sz="2400" dirty="0">
                <a:latin typeface="Arial" pitchFamily="34" charset="0"/>
                <a:cs typeface="Arial" pitchFamily="34" charset="0"/>
              </a:rPr>
              <a:t>Expense recognition principle requires expenses to be reported in the same accounting period as the sales they helped produce. </a:t>
            </a:r>
          </a:p>
        </p:txBody>
      </p:sp>
      <p:sp>
        <p:nvSpPr>
          <p:cNvPr id="13" name="Rectangle 12"/>
          <p:cNvSpPr/>
          <p:nvPr/>
        </p:nvSpPr>
        <p:spPr>
          <a:xfrm>
            <a:off x="6629400" y="1679575"/>
            <a:ext cx="3200400" cy="30480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spcBef>
                <a:spcPct val="50000"/>
              </a:spcBef>
              <a:defRPr/>
            </a:pPr>
            <a:r>
              <a:rPr lang="en-US" sz="2400" dirty="0">
                <a:latin typeface="Arial" pitchFamily="34" charset="0"/>
                <a:ea typeface="ＭＳ Ｐゴシック" pitchFamily="-108" charset="-128"/>
                <a:cs typeface="Arial" pitchFamily="34" charset="0"/>
              </a:rPr>
              <a:t>Materiality constraint states that an amount can be ignored if its effect on the financial statements is unimportant to users’ business decisions.</a:t>
            </a:r>
          </a:p>
        </p:txBody>
      </p:sp>
      <p:sp>
        <p:nvSpPr>
          <p:cNvPr id="3" name="TextBox 2">
            <a:extLst>
              <a:ext uri="{FF2B5EF4-FFF2-40B4-BE49-F238E27FC236}">
                <a16:creationId xmlns:a16="http://schemas.microsoft.com/office/drawing/2014/main" id="{10B76D62-B8D5-DCE7-F335-C31BE50C03B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D31CB68-5ED3-F170-A9F9-C7A00EFB91B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38400" y="3733800"/>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Apply the allowance method to accounts receivable. </a:t>
            </a:r>
            <a:br>
              <a:rPr lang="en-US" dirty="0"/>
            </a:br>
            <a:br>
              <a:rPr 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38400" y="1865858"/>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4724401"/>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88BC1277-7409-CDDE-4C72-F4F725449B43}"/>
              </a:ext>
            </a:extLst>
          </p:cNvPr>
          <p:cNvSpPr txBox="1"/>
          <p:nvPr/>
        </p:nvSpPr>
        <p:spPr>
          <a:xfrm>
            <a:off x="4787900" y="6388734"/>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3474AA-DD5F-0E54-6483-BB43FF3711C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6258" name="Rectangle 3"/>
          <p:cNvSpPr>
            <a:spLocks noGrp="1" noChangeArrowheads="1"/>
          </p:cNvSpPr>
          <p:nvPr>
            <p:ph type="title"/>
          </p:nvPr>
        </p:nvSpPr>
        <p:spPr>
          <a:xfrm>
            <a:off x="1981200" y="685800"/>
            <a:ext cx="8229600" cy="838200"/>
          </a:xfrm>
        </p:spPr>
        <p:txBody>
          <a:bodyPr/>
          <a:lstStyle/>
          <a:p>
            <a:r>
              <a:rPr lang="en-US" altLang="en-US" b="1" dirty="0"/>
              <a:t>Allowance Method</a:t>
            </a:r>
          </a:p>
        </p:txBody>
      </p:sp>
      <p:sp>
        <p:nvSpPr>
          <p:cNvPr id="7" name="Rectangle 6"/>
          <p:cNvSpPr/>
          <p:nvPr/>
        </p:nvSpPr>
        <p:spPr>
          <a:xfrm>
            <a:off x="2133600" y="4114800"/>
            <a:ext cx="7924800" cy="1938992"/>
          </a:xfrm>
          <a:prstGeom prst="rect">
            <a:avLst/>
          </a:prstGeom>
          <a:solidFill>
            <a:schemeClr val="accent2">
              <a:lumMod val="20000"/>
              <a:lumOff val="80000"/>
            </a:schemeClr>
          </a:solidFill>
          <a:ln>
            <a:solidFill>
              <a:schemeClr val="tx1"/>
            </a:solidFill>
          </a:ln>
        </p:spPr>
        <p:txBody>
          <a:bodyPr wrap="square">
            <a:spAutoFit/>
          </a:bodyPr>
          <a:lstStyle/>
          <a:p>
            <a:pPr marL="571500" indent="-571500" algn="ctr">
              <a:buSzPct val="80000"/>
              <a:defRPr/>
            </a:pPr>
            <a:r>
              <a:rPr lang="en-US" sz="2400" dirty="0"/>
              <a:t>Two advantages to the allowance method:</a:t>
            </a:r>
          </a:p>
          <a:p>
            <a:pPr marL="571500" indent="-571500">
              <a:buSzPct val="100000"/>
              <a:buFont typeface="Monotype Sorts" pitchFamily="2" charset="2"/>
              <a:buAutoNum type="arabicPeriod"/>
              <a:defRPr/>
            </a:pPr>
            <a:r>
              <a:rPr lang="en-US" sz="2400" dirty="0"/>
              <a:t>It records estimated bad debts expense in the period when the related sales are recorded.</a:t>
            </a:r>
          </a:p>
          <a:p>
            <a:pPr marL="571500" indent="-571500">
              <a:buSzPct val="100000"/>
              <a:buFont typeface="Monotype Sorts" pitchFamily="2" charset="2"/>
              <a:buAutoNum type="arabicPeriod"/>
              <a:defRPr/>
            </a:pPr>
            <a:r>
              <a:rPr lang="en-US" sz="2400" dirty="0"/>
              <a:t>It reports accounts receivable on the balance sheet at the estimated amount of cash to be collected.</a:t>
            </a:r>
          </a:p>
        </p:txBody>
      </p:sp>
      <p:sp>
        <p:nvSpPr>
          <p:cNvPr id="8" name="Rectangle 7"/>
          <p:cNvSpPr/>
          <p:nvPr/>
        </p:nvSpPr>
        <p:spPr>
          <a:xfrm>
            <a:off x="4000500" y="1637942"/>
            <a:ext cx="4191000" cy="1815882"/>
          </a:xfrm>
          <a:prstGeom prst="rect">
            <a:avLst/>
          </a:prstGeom>
          <a:solidFill>
            <a:schemeClr val="accent2">
              <a:lumMod val="20000"/>
              <a:lumOff val="80000"/>
            </a:schemeClr>
          </a:solidFill>
          <a:ln>
            <a:solidFill>
              <a:schemeClr val="tx1"/>
            </a:solidFill>
          </a:ln>
        </p:spPr>
        <p:txBody>
          <a:bodyPr wrap="square">
            <a:spAutoFit/>
          </a:bodyPr>
          <a:lstStyle/>
          <a:p>
            <a:pPr algn="ctr">
              <a:buSzPct val="80000"/>
              <a:buFont typeface="Monotype Sorts" pitchFamily="2" charset="2"/>
              <a:buNone/>
              <a:defRPr/>
            </a:pPr>
            <a:r>
              <a:rPr lang="en-US" sz="2800" dirty="0"/>
              <a:t>At the end of each period, </a:t>
            </a:r>
            <a:r>
              <a:rPr lang="en-US" sz="2800" dirty="0">
                <a:solidFill>
                  <a:srgbClr val="3333CC"/>
                </a:solidFill>
              </a:rPr>
              <a:t>estimate</a:t>
            </a:r>
            <a:r>
              <a:rPr lang="en-US" sz="2800" dirty="0"/>
              <a:t> total bad debts expected to be realized from that period’s sales.</a:t>
            </a:r>
          </a:p>
        </p:txBody>
      </p:sp>
      <p:sp>
        <p:nvSpPr>
          <p:cNvPr id="3" name="TextBox 2">
            <a:extLst>
              <a:ext uri="{FF2B5EF4-FFF2-40B4-BE49-F238E27FC236}">
                <a16:creationId xmlns:a16="http://schemas.microsoft.com/office/drawing/2014/main" id="{F495F097-0747-28A6-19E4-E195D7BB16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E674F67-30E2-F6A3-6CC2-7544CC09DA0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7282" name="Rectangle 2"/>
          <p:cNvSpPr>
            <a:spLocks noGrp="1" noChangeArrowheads="1"/>
          </p:cNvSpPr>
          <p:nvPr>
            <p:ph type="title"/>
          </p:nvPr>
        </p:nvSpPr>
        <p:spPr>
          <a:xfrm>
            <a:off x="1905000" y="722809"/>
            <a:ext cx="8229600" cy="1066800"/>
          </a:xfrm>
        </p:spPr>
        <p:txBody>
          <a:bodyPr>
            <a:normAutofit fontScale="90000"/>
          </a:bodyPr>
          <a:lstStyle/>
          <a:p>
            <a:r>
              <a:rPr lang="en-US" altLang="en-US" b="1" dirty="0"/>
              <a:t>Allowance Method -</a:t>
            </a:r>
            <a:br>
              <a:rPr lang="en-US" altLang="en-US" b="1" dirty="0"/>
            </a:br>
            <a:r>
              <a:rPr lang="en-US" altLang="en-US" b="1" dirty="0"/>
              <a:t>Recording Bad Debts Expense</a:t>
            </a:r>
          </a:p>
        </p:txBody>
      </p:sp>
      <p:sp>
        <p:nvSpPr>
          <p:cNvPr id="97283" name="Text Box 3"/>
          <p:cNvSpPr txBox="1">
            <a:spLocks noChangeArrowheads="1"/>
          </p:cNvSpPr>
          <p:nvPr/>
        </p:nvSpPr>
        <p:spPr bwMode="auto">
          <a:xfrm>
            <a:off x="1905000" y="1772475"/>
            <a:ext cx="8305800" cy="1938338"/>
          </a:xfrm>
          <a:prstGeom prst="rect">
            <a:avLst/>
          </a:prstGeom>
          <a:solidFill>
            <a:schemeClr val="accent2">
              <a:lumMod val="20000"/>
              <a:lumOff val="80000"/>
            </a:schemeClr>
          </a:solidFill>
          <a:ln w="12700">
            <a:solidFill>
              <a:schemeClr val="tx1"/>
            </a:solidFill>
            <a:miter lim="800000"/>
            <a:headEnd/>
            <a:tailEnd/>
          </a:ln>
          <a:effectLst>
            <a:outerShdw dist="35921" dir="2700000" algn="ctr" rotWithShape="0">
              <a:schemeClr val="tx1"/>
            </a:outerShdw>
          </a:effectLst>
        </p:spPr>
        <p:txBody>
          <a:bodyPr>
            <a:spAutoFit/>
          </a:bodyPr>
          <a:lstStyle/>
          <a:p>
            <a:pPr algn="ctr">
              <a:spcBef>
                <a:spcPct val="50000"/>
              </a:spcBef>
            </a:pPr>
            <a:r>
              <a:rPr lang="en-US" altLang="en-US" sz="2400" dirty="0"/>
              <a:t>TechCom had credit sales of $300,000 during its first year of operations. At the end of the first year, $20,000 of credit sales remained uncollected. Based on the experience of similar businesses, TechCom estimated that $1,500 of its accounts receivable would be uncollectible.</a:t>
            </a:r>
            <a:endParaRPr lang="en-US" altLang="en-US" sz="2400" dirty="0">
              <a:solidFill>
                <a:srgbClr val="3333CC"/>
              </a:solidFill>
              <a:ea typeface="ＭＳ Ｐゴシック" pitchFamily="34" charset="-128"/>
            </a:endParaRPr>
          </a:p>
        </p:txBody>
      </p:sp>
      <p:pic>
        <p:nvPicPr>
          <p:cNvPr id="97284" name="Picture 5"/>
          <p:cNvPicPr>
            <a:picLocks noChangeAspect="1" noChangeArrowheads="1"/>
          </p:cNvPicPr>
          <p:nvPr/>
        </p:nvPicPr>
        <p:blipFill>
          <a:blip r:embed="rId3" cstate="print"/>
          <a:srcRect/>
          <a:stretch>
            <a:fillRect/>
          </a:stretch>
        </p:blipFill>
        <p:spPr bwMode="auto">
          <a:xfrm>
            <a:off x="1905000" y="4107124"/>
            <a:ext cx="8305800" cy="865751"/>
          </a:xfrm>
          <a:prstGeom prst="rect">
            <a:avLst/>
          </a:prstGeom>
          <a:noFill/>
          <a:ln w="9525">
            <a:solidFill>
              <a:schemeClr val="tx1"/>
            </a:solidFill>
            <a:miter lim="800000"/>
            <a:headEnd/>
            <a:tailEnd/>
          </a:ln>
        </p:spPr>
      </p:pic>
      <p:pic>
        <p:nvPicPr>
          <p:cNvPr id="97285" name="Picture 6"/>
          <p:cNvPicPr>
            <a:picLocks noChangeAspect="1" noChangeArrowheads="1"/>
          </p:cNvPicPr>
          <p:nvPr/>
        </p:nvPicPr>
        <p:blipFill>
          <a:blip r:embed="rId4" cstate="print"/>
          <a:srcRect/>
          <a:stretch>
            <a:fillRect/>
          </a:stretch>
        </p:blipFill>
        <p:spPr bwMode="auto">
          <a:xfrm>
            <a:off x="1905000" y="5427681"/>
            <a:ext cx="8305800" cy="663359"/>
          </a:xfrm>
          <a:prstGeom prst="rect">
            <a:avLst/>
          </a:prstGeom>
          <a:noFill/>
          <a:ln w="9525">
            <a:noFill/>
            <a:miter lim="800000"/>
            <a:headEnd/>
            <a:tailEnd/>
          </a:ln>
        </p:spPr>
      </p:pic>
      <p:sp>
        <p:nvSpPr>
          <p:cNvPr id="3" name="TextBox 2">
            <a:extLst>
              <a:ext uri="{FF2B5EF4-FFF2-40B4-BE49-F238E27FC236}">
                <a16:creationId xmlns:a16="http://schemas.microsoft.com/office/drawing/2014/main" id="{57849332-7F2D-07FA-39B8-A3B3302B7B3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4E1C419-B9B7-D7C5-1D9F-D6CACB3EAEF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8306" name="Rectangle 2"/>
          <p:cNvSpPr>
            <a:spLocks noGrp="1" noChangeArrowheads="1"/>
          </p:cNvSpPr>
          <p:nvPr>
            <p:ph type="title"/>
          </p:nvPr>
        </p:nvSpPr>
        <p:spPr>
          <a:xfrm>
            <a:off x="1981200" y="685800"/>
            <a:ext cx="8229600" cy="731838"/>
          </a:xfrm>
        </p:spPr>
        <p:txBody>
          <a:bodyPr/>
          <a:lstStyle/>
          <a:p>
            <a:r>
              <a:rPr lang="en-US" altLang="en-US" b="1" dirty="0"/>
              <a:t>Balance Sheet Presentation</a:t>
            </a:r>
          </a:p>
        </p:txBody>
      </p:sp>
      <p:sp>
        <p:nvSpPr>
          <p:cNvPr id="98307" name="Text Box 3"/>
          <p:cNvSpPr txBox="1">
            <a:spLocks noChangeArrowheads="1"/>
          </p:cNvSpPr>
          <p:nvPr/>
        </p:nvSpPr>
        <p:spPr bwMode="auto">
          <a:xfrm>
            <a:off x="1905000" y="1600201"/>
            <a:ext cx="8305800" cy="1200329"/>
          </a:xfrm>
          <a:prstGeom prst="rect">
            <a:avLst/>
          </a:prstGeom>
          <a:solidFill>
            <a:schemeClr val="accent2">
              <a:lumMod val="20000"/>
              <a:lumOff val="80000"/>
            </a:schemeClr>
          </a:solidFill>
          <a:ln w="12700">
            <a:solidFill>
              <a:schemeClr val="tx1"/>
            </a:solidFill>
            <a:miter lim="800000"/>
            <a:headEnd/>
            <a:tailEnd/>
          </a:ln>
          <a:effectLst>
            <a:outerShdw dist="35921" dir="2700000" algn="ctr" rotWithShape="0">
              <a:schemeClr val="tx1"/>
            </a:outerShdw>
          </a:effectLst>
        </p:spPr>
        <p:txBody>
          <a:bodyPr wrap="square">
            <a:spAutoFit/>
          </a:bodyPr>
          <a:lstStyle/>
          <a:p>
            <a:pPr algn="ctr">
              <a:spcBef>
                <a:spcPct val="50000"/>
              </a:spcBef>
            </a:pPr>
            <a:r>
              <a:rPr lang="en-US" altLang="en-US" dirty="0"/>
              <a:t>TechCom had credit sales of $300,000 during its first year of operations. At the end of the first year, $20,000 of credit sales remained uncollected. Based on the experience of similar businesses, TechCom estimated that $1,500 of its accounts receivable would be uncollectible.</a:t>
            </a:r>
            <a:endParaRPr lang="en-US" altLang="en-US" dirty="0">
              <a:solidFill>
                <a:srgbClr val="3333CC"/>
              </a:solidFill>
              <a:ea typeface="ＭＳ Ｐゴシック" pitchFamily="34" charset="-128"/>
            </a:endParaRPr>
          </a:p>
        </p:txBody>
      </p:sp>
      <p:pic>
        <p:nvPicPr>
          <p:cNvPr id="129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3309593"/>
            <a:ext cx="8305800" cy="10338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9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000" y="4667189"/>
            <a:ext cx="8305800" cy="7430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22DAE3BC-17A4-2219-C443-F53B6FBBF0A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7944D4A-A950-3D6B-FEEF-E5F567DDFF9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9330" name="Rectangle 2"/>
          <p:cNvSpPr>
            <a:spLocks noGrp="1" noChangeArrowheads="1"/>
          </p:cNvSpPr>
          <p:nvPr>
            <p:ph type="title"/>
          </p:nvPr>
        </p:nvSpPr>
        <p:spPr>
          <a:xfrm>
            <a:off x="1981200" y="645090"/>
            <a:ext cx="8229600" cy="1143000"/>
          </a:xfrm>
        </p:spPr>
        <p:txBody>
          <a:bodyPr>
            <a:normAutofit fontScale="90000"/>
          </a:bodyPr>
          <a:lstStyle/>
          <a:p>
            <a:r>
              <a:rPr lang="en-US" altLang="en-US" b="1" dirty="0"/>
              <a:t>Allowance Method – </a:t>
            </a:r>
            <a:br>
              <a:rPr lang="en-US" altLang="en-US" b="1" dirty="0"/>
            </a:br>
            <a:r>
              <a:rPr lang="en-US" altLang="en-US" b="1" dirty="0"/>
              <a:t>Writing Off a Bad Debt</a:t>
            </a:r>
          </a:p>
        </p:txBody>
      </p:sp>
      <p:sp>
        <p:nvSpPr>
          <p:cNvPr id="99331" name="Text Box 3"/>
          <p:cNvSpPr txBox="1">
            <a:spLocks noChangeArrowheads="1"/>
          </p:cNvSpPr>
          <p:nvPr/>
        </p:nvSpPr>
        <p:spPr bwMode="auto">
          <a:xfrm>
            <a:off x="1943100" y="2147591"/>
            <a:ext cx="8305800" cy="830263"/>
          </a:xfrm>
          <a:prstGeom prst="rect">
            <a:avLst/>
          </a:prstGeom>
          <a:solidFill>
            <a:schemeClr val="accent2">
              <a:lumMod val="20000"/>
              <a:lumOff val="80000"/>
            </a:schemeClr>
          </a:solidFill>
          <a:ln w="12700">
            <a:solidFill>
              <a:schemeClr val="tx1"/>
            </a:solidFill>
            <a:miter lim="800000"/>
            <a:headEnd/>
            <a:tailEnd/>
          </a:ln>
          <a:effectLst>
            <a:outerShdw dist="35921" dir="2700000" algn="ctr" rotWithShape="0">
              <a:schemeClr val="tx1"/>
            </a:outerShdw>
          </a:effectLst>
        </p:spPr>
        <p:txBody>
          <a:bodyPr>
            <a:spAutoFit/>
          </a:bodyPr>
          <a:lstStyle/>
          <a:p>
            <a:pPr algn="ctr">
              <a:spcBef>
                <a:spcPct val="50000"/>
              </a:spcBef>
            </a:pPr>
            <a:r>
              <a:rPr lang="en-US" altLang="en-US" sz="2400" dirty="0"/>
              <a:t>TechCom has determined that J. Kent’s $520 account is uncollectible.</a:t>
            </a:r>
            <a:endParaRPr lang="en-US" altLang="en-US" sz="2400" dirty="0">
              <a:solidFill>
                <a:srgbClr val="3333CC"/>
              </a:solidFill>
              <a:ea typeface="ＭＳ Ｐゴシック" pitchFamily="34" charset="-128"/>
            </a:endParaRPr>
          </a:p>
        </p:txBody>
      </p:sp>
      <p:pic>
        <p:nvPicPr>
          <p:cNvPr id="136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0681" y="3334881"/>
            <a:ext cx="8420100" cy="1038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619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9731" y="4874183"/>
            <a:ext cx="8401050" cy="981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ED0E6DAA-9CD9-EBA2-7C36-D3074260485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A606847-C70C-7D40-B440-1C1F50723D9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0354" name="Rectangle 2"/>
          <p:cNvSpPr>
            <a:spLocks noGrp="1" noChangeArrowheads="1"/>
          </p:cNvSpPr>
          <p:nvPr>
            <p:ph type="title"/>
          </p:nvPr>
        </p:nvSpPr>
        <p:spPr>
          <a:xfrm>
            <a:off x="1981200" y="457200"/>
            <a:ext cx="8229600" cy="1219200"/>
          </a:xfrm>
        </p:spPr>
        <p:txBody>
          <a:bodyPr/>
          <a:lstStyle/>
          <a:p>
            <a:r>
              <a:rPr lang="en-US" altLang="en-US" b="1" dirty="0"/>
              <a:t>Writing Off a Bad Debt</a:t>
            </a:r>
          </a:p>
        </p:txBody>
      </p:sp>
      <p:sp>
        <p:nvSpPr>
          <p:cNvPr id="10" name="Rectangle 9"/>
          <p:cNvSpPr/>
          <p:nvPr/>
        </p:nvSpPr>
        <p:spPr>
          <a:xfrm>
            <a:off x="1981200" y="1984833"/>
            <a:ext cx="8229600" cy="950454"/>
          </a:xfrm>
          <a:prstGeom prst="rect">
            <a:avLst/>
          </a:prstGeom>
          <a:solidFill>
            <a:schemeClr val="accent2">
              <a:lumMod val="40000"/>
              <a:lumOff val="60000"/>
            </a:schemeClr>
          </a:solidFill>
          <a:ln>
            <a:solidFill>
              <a:schemeClr val="tx1"/>
            </a:solidFill>
          </a:ln>
        </p:spPr>
        <p:txBody>
          <a:bodyPr wrap="square">
            <a:spAutoFit/>
          </a:bodyPr>
          <a:lstStyle/>
          <a:p>
            <a:pPr algn="ctr">
              <a:defRPr/>
            </a:pPr>
            <a:r>
              <a:rPr lang="en-US" sz="2800" dirty="0"/>
              <a:t>The write-off does not affect the realizable value of accounts receivable.</a:t>
            </a:r>
          </a:p>
        </p:txBody>
      </p:sp>
      <p:pic>
        <p:nvPicPr>
          <p:cNvPr id="2" name="Picture 1"/>
          <p:cNvPicPr>
            <a:picLocks noChangeAspect="1"/>
          </p:cNvPicPr>
          <p:nvPr/>
        </p:nvPicPr>
        <p:blipFill>
          <a:blip r:embed="rId3"/>
          <a:stretch>
            <a:fillRect/>
          </a:stretch>
        </p:blipFill>
        <p:spPr>
          <a:xfrm>
            <a:off x="2236212" y="3422993"/>
            <a:ext cx="7719577" cy="1366179"/>
          </a:xfrm>
          <a:prstGeom prst="rect">
            <a:avLst/>
          </a:prstGeom>
        </p:spPr>
      </p:pic>
      <p:sp>
        <p:nvSpPr>
          <p:cNvPr id="4" name="TextBox 3">
            <a:extLst>
              <a:ext uri="{FF2B5EF4-FFF2-40B4-BE49-F238E27FC236}">
                <a16:creationId xmlns:a16="http://schemas.microsoft.com/office/drawing/2014/main" id="{2A1343FE-47D8-D7C7-18C8-14080555AC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8B15A52-4F42-B46E-D23E-C99A07119FE4}"/>
              </a:ext>
            </a:extLst>
          </p:cNvPr>
          <p:cNvSpPr/>
          <p:nvPr/>
        </p:nvSpPr>
        <p:spPr>
          <a:xfrm>
            <a:off x="762000" y="659732"/>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1378" name="Rectangle 2"/>
          <p:cNvSpPr>
            <a:spLocks noGrp="1" noChangeArrowheads="1"/>
          </p:cNvSpPr>
          <p:nvPr>
            <p:ph type="title"/>
          </p:nvPr>
        </p:nvSpPr>
        <p:spPr>
          <a:xfrm>
            <a:off x="1981200" y="657573"/>
            <a:ext cx="8229600" cy="1326049"/>
          </a:xfrm>
        </p:spPr>
        <p:txBody>
          <a:bodyPr/>
          <a:lstStyle/>
          <a:p>
            <a:r>
              <a:rPr lang="en-US" altLang="en-US" b="1" dirty="0"/>
              <a:t>Allowance Method -</a:t>
            </a:r>
            <a:br>
              <a:rPr lang="en-US" altLang="en-US" b="1" dirty="0"/>
            </a:br>
            <a:r>
              <a:rPr lang="en-US" altLang="en-US" b="1" dirty="0"/>
              <a:t>Recovering a Bad Debt</a:t>
            </a:r>
          </a:p>
        </p:txBody>
      </p:sp>
      <p:sp>
        <p:nvSpPr>
          <p:cNvPr id="6" name="Rectangle 5"/>
          <p:cNvSpPr/>
          <p:nvPr/>
        </p:nvSpPr>
        <p:spPr>
          <a:xfrm>
            <a:off x="1916665" y="3319545"/>
            <a:ext cx="8154705" cy="830997"/>
          </a:xfrm>
          <a:prstGeom prst="rect">
            <a:avLst/>
          </a:prstGeom>
          <a:solidFill>
            <a:schemeClr val="accent2">
              <a:lumMod val="40000"/>
              <a:lumOff val="60000"/>
            </a:schemeClr>
          </a:solidFill>
          <a:ln>
            <a:solidFill>
              <a:schemeClr val="tx1"/>
            </a:solidFill>
          </a:ln>
        </p:spPr>
        <p:txBody>
          <a:bodyPr wrap="square">
            <a:spAutoFit/>
          </a:bodyPr>
          <a:lstStyle/>
          <a:p>
            <a:pPr algn="ctr">
              <a:defRPr/>
            </a:pPr>
            <a:r>
              <a:rPr lang="en-US" sz="2400" dirty="0"/>
              <a:t>On March 11, Kent pays in full his $520 account previously written off.</a:t>
            </a:r>
          </a:p>
        </p:txBody>
      </p:sp>
      <p:pic>
        <p:nvPicPr>
          <p:cNvPr id="101380" name="Picture 2"/>
          <p:cNvPicPr>
            <a:picLocks noChangeAspect="1" noChangeArrowheads="1"/>
          </p:cNvPicPr>
          <p:nvPr/>
        </p:nvPicPr>
        <p:blipFill>
          <a:blip r:embed="rId3" cstate="print"/>
          <a:srcRect/>
          <a:stretch>
            <a:fillRect/>
          </a:stretch>
        </p:blipFill>
        <p:spPr bwMode="auto">
          <a:xfrm>
            <a:off x="1903696" y="4331456"/>
            <a:ext cx="8180645" cy="1756063"/>
          </a:xfrm>
          <a:prstGeom prst="rect">
            <a:avLst/>
          </a:prstGeom>
          <a:noFill/>
          <a:ln w="9525">
            <a:solidFill>
              <a:schemeClr val="tx1"/>
            </a:solidFill>
            <a:miter lim="800000"/>
            <a:headEnd/>
            <a:tailEnd/>
          </a:ln>
        </p:spPr>
      </p:pic>
      <p:sp>
        <p:nvSpPr>
          <p:cNvPr id="9" name="Rectangle 8"/>
          <p:cNvSpPr/>
          <p:nvPr/>
        </p:nvSpPr>
        <p:spPr>
          <a:xfrm>
            <a:off x="1903695" y="1961596"/>
            <a:ext cx="8154705" cy="1200329"/>
          </a:xfrm>
          <a:prstGeom prst="rect">
            <a:avLst/>
          </a:prstGeom>
          <a:solidFill>
            <a:schemeClr val="bg2">
              <a:lumMod val="90000"/>
            </a:schemeClr>
          </a:solidFill>
          <a:ln>
            <a:solidFill>
              <a:schemeClr val="tx1"/>
            </a:solidFill>
          </a:ln>
        </p:spPr>
        <p:txBody>
          <a:bodyPr wrap="square">
            <a:spAutoFit/>
          </a:bodyPr>
          <a:lstStyle/>
          <a:p>
            <a:pPr algn="ctr">
              <a:defRPr/>
            </a:pPr>
            <a:r>
              <a:rPr lang="en-US" sz="2400" dirty="0"/>
              <a:t>To help restore credit standing, a customer sometimes pays all or part of the amount owed on an account even after it has been written off.</a:t>
            </a:r>
          </a:p>
        </p:txBody>
      </p:sp>
      <p:sp>
        <p:nvSpPr>
          <p:cNvPr id="3" name="TextBox 2">
            <a:extLst>
              <a:ext uri="{FF2B5EF4-FFF2-40B4-BE49-F238E27FC236}">
                <a16:creationId xmlns:a16="http://schemas.microsoft.com/office/drawing/2014/main" id="{1DC9DF77-EED4-F2DA-7E8D-03EEB15D7DB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F955B72-FDD4-6DF1-C057-009FCC6917D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73826" y="3597275"/>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Estimate </a:t>
            </a:r>
            <a:r>
              <a:rPr lang="en-US" dirty="0" err="1"/>
              <a:t>uncollectibles</a:t>
            </a:r>
            <a:r>
              <a:rPr lang="en-US" dirty="0"/>
              <a:t> based on sales and accounts receivable. </a:t>
            </a:r>
            <a:br>
              <a:rPr lang="en-US" dirty="0"/>
            </a:br>
            <a:br>
              <a:rPr lang="en-US" dirty="0"/>
            </a:br>
            <a:br>
              <a:rPr lang="en-US" altLang="en-US" dirty="0"/>
            </a:br>
            <a:endParaRPr lang="en-US" altLang="en-US" dirty="0"/>
          </a:p>
        </p:txBody>
      </p:sp>
      <p:sp>
        <p:nvSpPr>
          <p:cNvPr id="130051" name="Slide Number Placeholder 3"/>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B119A4F8-1B21-44AA-97CF-B3BE3340BA9F}" type="slidenum">
              <a:rPr lang="en-US" altLang="en-US" smtClean="0">
                <a:solidFill>
                  <a:srgbClr val="898989"/>
                </a:solidFill>
              </a:rPr>
              <a:pPr/>
              <a:t>22</a:t>
            </a:fld>
            <a:endParaRPr lang="en-US" altLang="en-US" dirty="0">
              <a:solidFill>
                <a:srgbClr val="898989"/>
              </a:solidFill>
            </a:endParaRPr>
          </a:p>
        </p:txBody>
      </p:sp>
      <p:pic>
        <p:nvPicPr>
          <p:cNvPr id="130053" name="Picture 2"/>
          <p:cNvPicPr>
            <a:picLocks noChangeAspect="1" noChangeArrowheads="1"/>
          </p:cNvPicPr>
          <p:nvPr/>
        </p:nvPicPr>
        <p:blipFill>
          <a:blip r:embed="rId3" cstate="print"/>
          <a:srcRect/>
          <a:stretch>
            <a:fillRect/>
          </a:stretch>
        </p:blipFill>
        <p:spPr bwMode="auto">
          <a:xfrm>
            <a:off x="2438400" y="1865858"/>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4724401"/>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solidFill>
                  <a:prstClr val="black"/>
                </a:solidFill>
                <a:latin typeface="Calibri"/>
              </a:rPr>
              <a:t>Learning Objective</a:t>
            </a:r>
            <a:endParaRPr lang="en-US" sz="4400" dirty="0">
              <a:solidFill>
                <a:prstClr val="black"/>
              </a:solidFill>
              <a:latin typeface="Calibri"/>
            </a:endParaRPr>
          </a:p>
        </p:txBody>
      </p:sp>
      <p:sp>
        <p:nvSpPr>
          <p:cNvPr id="3" name="TextBox 2">
            <a:extLst>
              <a:ext uri="{FF2B5EF4-FFF2-40B4-BE49-F238E27FC236}">
                <a16:creationId xmlns:a16="http://schemas.microsoft.com/office/drawing/2014/main" id="{593AE320-BC82-17AE-1406-EBA094758D2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19895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D86EA4E-B619-6601-8EED-966D3721E5D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4450" name="Rectangle 4"/>
          <p:cNvSpPr>
            <a:spLocks noGrp="1" noChangeArrowheads="1"/>
          </p:cNvSpPr>
          <p:nvPr>
            <p:ph type="title"/>
          </p:nvPr>
        </p:nvSpPr>
        <p:spPr>
          <a:xfrm>
            <a:off x="1981200" y="457200"/>
            <a:ext cx="8229600" cy="1219200"/>
          </a:xfrm>
        </p:spPr>
        <p:txBody>
          <a:bodyPr/>
          <a:lstStyle/>
          <a:p>
            <a:r>
              <a:rPr lang="en-US" altLang="en-US" dirty="0"/>
              <a:t>Estimating Bad Debts Expense</a:t>
            </a:r>
          </a:p>
        </p:txBody>
      </p:sp>
      <p:sp>
        <p:nvSpPr>
          <p:cNvPr id="104451" name="Rectangle 2"/>
          <p:cNvSpPr>
            <a:spLocks noGrp="1" noChangeArrowheads="1"/>
          </p:cNvSpPr>
          <p:nvPr>
            <p:ph type="body" idx="4294967295"/>
          </p:nvPr>
        </p:nvSpPr>
        <p:spPr>
          <a:xfrm>
            <a:off x="2895600" y="1905000"/>
            <a:ext cx="6172200" cy="2819400"/>
          </a:xfrm>
          <a:solidFill>
            <a:schemeClr val="accent2">
              <a:lumMod val="20000"/>
              <a:lumOff val="80000"/>
            </a:schemeClr>
          </a:solidFill>
          <a:ln w="12700" cap="flat">
            <a:solidFill>
              <a:srgbClr val="414141"/>
            </a:solidFill>
          </a:ln>
          <a:effectLst>
            <a:outerShdw dist="107763" dir="2700000" algn="ctr" rotWithShape="0">
              <a:srgbClr val="414141"/>
            </a:outerShdw>
          </a:effectLst>
        </p:spPr>
        <p:txBody>
          <a:bodyPr vert="horz" lIns="90488" tIns="44450" rIns="90488" bIns="44450" rtlCol="0">
            <a:normAutofit/>
          </a:bodyPr>
          <a:lstStyle/>
          <a:p>
            <a:pPr marL="690563" indent="-571500" algn="ctr">
              <a:buNone/>
            </a:pPr>
            <a:r>
              <a:rPr lang="en-US" altLang="en-US" dirty="0"/>
              <a:t>Two Methods</a:t>
            </a:r>
            <a:r>
              <a:rPr lang="en-US" altLang="en-US" u="sng" dirty="0"/>
              <a:t> </a:t>
            </a:r>
            <a:endParaRPr lang="en-US" altLang="en-US" dirty="0"/>
          </a:p>
          <a:p>
            <a:pPr marL="690563" indent="-571500">
              <a:buFont typeface="Monotype Sorts"/>
              <a:buAutoNum type="arabicPeriod"/>
            </a:pPr>
            <a:r>
              <a:rPr lang="en-US" altLang="en-US" dirty="0"/>
              <a:t>Percent of Sales Method </a:t>
            </a:r>
          </a:p>
          <a:p>
            <a:pPr marL="690563" indent="-571500">
              <a:buFont typeface="Monotype Sorts"/>
              <a:buAutoNum type="arabicPeriod"/>
            </a:pPr>
            <a:r>
              <a:rPr lang="en-US" altLang="en-US" dirty="0"/>
              <a:t>Accounts Receivable Methods</a:t>
            </a:r>
          </a:p>
          <a:p>
            <a:pPr marL="1466850" lvl="1" indent="-533400">
              <a:buSzPct val="75000"/>
              <a:buFont typeface="Monotype Sorts"/>
              <a:buChar char="l"/>
            </a:pPr>
            <a:r>
              <a:rPr lang="en-US" altLang="en-US" dirty="0"/>
              <a:t>Percent of Accounts Receivable</a:t>
            </a:r>
          </a:p>
          <a:p>
            <a:pPr marL="1466850" lvl="1" indent="-533400">
              <a:buSzPct val="75000"/>
              <a:buFont typeface="Monotype Sorts"/>
              <a:buChar char="l"/>
            </a:pPr>
            <a:r>
              <a:rPr lang="en-US" altLang="en-US" dirty="0"/>
              <a:t>Aging of Accounts Receivable</a:t>
            </a:r>
          </a:p>
        </p:txBody>
      </p:sp>
      <p:sp>
        <p:nvSpPr>
          <p:cNvPr id="3" name="TextBox 2">
            <a:extLst>
              <a:ext uri="{FF2B5EF4-FFF2-40B4-BE49-F238E27FC236}">
                <a16:creationId xmlns:a16="http://schemas.microsoft.com/office/drawing/2014/main" id="{6E0A8913-9813-8A30-6960-D49A25C49EC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51FCB83-CB8F-B4AF-C9B2-C400DE21CC6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5474" name="Rectangle 4"/>
          <p:cNvSpPr>
            <a:spLocks noGrp="1" noChangeArrowheads="1"/>
          </p:cNvSpPr>
          <p:nvPr>
            <p:ph type="title"/>
          </p:nvPr>
        </p:nvSpPr>
        <p:spPr>
          <a:xfrm>
            <a:off x="1981200" y="457200"/>
            <a:ext cx="8229600" cy="1219200"/>
          </a:xfrm>
        </p:spPr>
        <p:txBody>
          <a:bodyPr/>
          <a:lstStyle/>
          <a:p>
            <a:r>
              <a:rPr lang="en-US" altLang="en-US" b="1" dirty="0"/>
              <a:t>Percent of Sales Method</a:t>
            </a:r>
          </a:p>
        </p:txBody>
      </p:sp>
      <p:sp>
        <p:nvSpPr>
          <p:cNvPr id="105475" name="Rectangle 2"/>
          <p:cNvSpPr>
            <a:spLocks noGrp="1" noChangeArrowheads="1"/>
          </p:cNvSpPr>
          <p:nvPr>
            <p:ph type="body" idx="4294967295"/>
          </p:nvPr>
        </p:nvSpPr>
        <p:spPr>
          <a:xfrm>
            <a:off x="2057400" y="1676400"/>
            <a:ext cx="8077200" cy="685800"/>
          </a:xfrm>
          <a:noFill/>
        </p:spPr>
        <p:txBody>
          <a:bodyPr vert="horz" lIns="90488" tIns="44450" rIns="90488" bIns="44450" rtlCol="0">
            <a:normAutofit/>
          </a:bodyPr>
          <a:lstStyle/>
          <a:p>
            <a:pPr algn="ctr">
              <a:buFont typeface="Wingdings" pitchFamily="2" charset="2"/>
              <a:buNone/>
            </a:pPr>
            <a:r>
              <a:rPr lang="en-US" altLang="en-US" dirty="0">
                <a:solidFill>
                  <a:srgbClr val="002060"/>
                </a:solidFill>
              </a:rPr>
              <a:t>Bad debts expense is computed as follows:</a:t>
            </a:r>
          </a:p>
        </p:txBody>
      </p:sp>
      <p:graphicFrame>
        <p:nvGraphicFramePr>
          <p:cNvPr id="105476" name="Object 2"/>
          <p:cNvGraphicFramePr>
            <a:graphicFrameLocks/>
          </p:cNvGraphicFramePr>
          <p:nvPr/>
        </p:nvGraphicFramePr>
        <p:xfrm>
          <a:off x="2971801" y="2362200"/>
          <a:ext cx="6553200" cy="1752600"/>
        </p:xfrm>
        <a:graphic>
          <a:graphicData uri="http://schemas.openxmlformats.org/presentationml/2006/ole">
            <mc:AlternateContent xmlns:mc="http://schemas.openxmlformats.org/markup-compatibility/2006">
              <mc:Choice xmlns:v="urn:schemas-microsoft-com:vml" Requires="v">
                <p:oleObj name="Worksheet" r:id="rId3" imgW="2876702" imgH="838200" progId="Excel.Sheet.8">
                  <p:embed/>
                </p:oleObj>
              </mc:Choice>
              <mc:Fallback>
                <p:oleObj name="Worksheet" r:id="rId3" imgW="2876702" imgH="838200" progId="Excel.Sheet.8">
                  <p:embed/>
                  <p:pic>
                    <p:nvPicPr>
                      <p:cNvPr id="105476" name="Object 2"/>
                      <p:cNvPicPr>
                        <a:picLocks noChangeArrowheads="1"/>
                      </p:cNvPicPr>
                      <p:nvPr/>
                    </p:nvPicPr>
                    <p:blipFill>
                      <a:blip r:embed="rId4">
                        <a:extLst>
                          <a:ext uri="{28A0092B-C50C-407E-A947-70E740481C1C}">
                            <a14:useLocalDpi xmlns:a14="http://schemas.microsoft.com/office/drawing/2010/main" val="0"/>
                          </a:ext>
                        </a:extLst>
                      </a:blip>
                      <a:srcRect l="6252" t="10620" r="13704" b="11769"/>
                      <a:stretch>
                        <a:fillRect/>
                      </a:stretch>
                    </p:blipFill>
                    <p:spPr bwMode="auto">
                      <a:xfrm>
                        <a:off x="2971801" y="2362200"/>
                        <a:ext cx="6553200" cy="1752600"/>
                      </a:xfrm>
                      <a:prstGeom prst="rect">
                        <a:avLst/>
                      </a:prstGeom>
                      <a:noFill/>
                      <a:ln>
                        <a:noFill/>
                      </a:ln>
                      <a:effectLst/>
                    </p:spPr>
                  </p:pic>
                </p:oleObj>
              </mc:Fallback>
            </mc:AlternateContent>
          </a:graphicData>
        </a:graphic>
      </p:graphicFrame>
      <p:sp>
        <p:nvSpPr>
          <p:cNvPr id="3" name="TextBox 2">
            <a:extLst>
              <a:ext uri="{FF2B5EF4-FFF2-40B4-BE49-F238E27FC236}">
                <a16:creationId xmlns:a16="http://schemas.microsoft.com/office/drawing/2014/main" id="{F98A6BFE-8AB2-FC3D-5B0C-1EA7E07A8B9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D692331-0373-20C2-6D04-5AAB018D944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 name="Rectangle 8"/>
          <p:cNvSpPr/>
          <p:nvPr/>
        </p:nvSpPr>
        <p:spPr>
          <a:xfrm>
            <a:off x="1968230" y="3058400"/>
            <a:ext cx="8305800" cy="1905000"/>
          </a:xfrm>
          <a:prstGeom prst="rect">
            <a:avLst/>
          </a:prstGeom>
          <a:solidFill>
            <a:schemeClr val="accent2">
              <a:lumMod val="40000"/>
              <a:lumOff val="60000"/>
            </a:schemeClr>
          </a:solidFill>
          <a:ln>
            <a:solidFill>
              <a:schemeClr val="tx1"/>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dirty="0"/>
          </a:p>
        </p:txBody>
      </p:sp>
      <p:graphicFrame>
        <p:nvGraphicFramePr>
          <p:cNvPr id="106499" name="Object 2"/>
          <p:cNvGraphicFramePr>
            <a:graphicFrameLocks/>
          </p:cNvGraphicFramePr>
          <p:nvPr/>
        </p:nvGraphicFramePr>
        <p:xfrm>
          <a:off x="2225540" y="3152255"/>
          <a:ext cx="3155950" cy="1600200"/>
        </p:xfrm>
        <a:graphic>
          <a:graphicData uri="http://schemas.openxmlformats.org/presentationml/2006/ole">
            <mc:AlternateContent xmlns:mc="http://schemas.openxmlformats.org/markup-compatibility/2006">
              <mc:Choice xmlns:v="urn:schemas-microsoft-com:vml" Requires="v">
                <p:oleObj name="Worksheet" r:id="rId3" imgW="3047870" imgH="838140" progId="Excel.Sheet.8">
                  <p:embed/>
                </p:oleObj>
              </mc:Choice>
              <mc:Fallback>
                <p:oleObj name="Worksheet" r:id="rId3" imgW="3047870" imgH="838140" progId="Excel.Sheet.8">
                  <p:embed/>
                  <p:pic>
                    <p:nvPicPr>
                      <p:cNvPr id="106499" name="Object 2"/>
                      <p:cNvPicPr>
                        <a:picLocks noChangeArrowheads="1"/>
                      </p:cNvPicPr>
                      <p:nvPr/>
                    </p:nvPicPr>
                    <p:blipFill>
                      <a:blip r:embed="rId4">
                        <a:extLst>
                          <a:ext uri="{28A0092B-C50C-407E-A947-70E740481C1C}">
                            <a14:useLocalDpi xmlns:a14="http://schemas.microsoft.com/office/drawing/2010/main" val="0"/>
                          </a:ext>
                        </a:extLst>
                      </a:blip>
                      <a:srcRect l="5032" t="10574" r="57910" b="11714"/>
                      <a:stretch>
                        <a:fillRect/>
                      </a:stretch>
                    </p:blipFill>
                    <p:spPr bwMode="auto">
                      <a:xfrm>
                        <a:off x="2225540" y="3152255"/>
                        <a:ext cx="3155950"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6500" name="Rectangle 3"/>
          <p:cNvSpPr>
            <a:spLocks noChangeArrowheads="1"/>
          </p:cNvSpPr>
          <p:nvPr/>
        </p:nvSpPr>
        <p:spPr bwMode="auto">
          <a:xfrm>
            <a:off x="5638801" y="3045696"/>
            <a:ext cx="4264025" cy="1382430"/>
          </a:xfrm>
          <a:prstGeom prst="rect">
            <a:avLst/>
          </a:prstGeom>
          <a:noFill/>
          <a:ln w="12700">
            <a:noFill/>
            <a:miter lim="800000"/>
            <a:headEnd/>
            <a:tailEnd/>
          </a:ln>
        </p:spPr>
        <p:txBody>
          <a:bodyPr wrap="square" lIns="90488" tIns="44450" rIns="90488" bIns="44450">
            <a:spAutoFit/>
          </a:bodyPr>
          <a:lstStyle/>
          <a:p>
            <a:pPr algn="ctr">
              <a:spcBef>
                <a:spcPct val="50000"/>
              </a:spcBef>
            </a:pPr>
            <a:r>
              <a:rPr lang="en-US" altLang="en-US" sz="2800" dirty="0"/>
              <a:t>Musicland’s accountant computes estimated Bad Debts Expense of $2,400.</a:t>
            </a:r>
          </a:p>
        </p:txBody>
      </p:sp>
      <p:sp>
        <p:nvSpPr>
          <p:cNvPr id="106501" name="Rectangle 4"/>
          <p:cNvSpPr>
            <a:spLocks noGrp="1" noChangeArrowheads="1"/>
          </p:cNvSpPr>
          <p:nvPr>
            <p:ph type="title"/>
          </p:nvPr>
        </p:nvSpPr>
        <p:spPr>
          <a:xfrm>
            <a:off x="1981200" y="647700"/>
            <a:ext cx="8229600" cy="914400"/>
          </a:xfrm>
        </p:spPr>
        <p:txBody>
          <a:bodyPr/>
          <a:lstStyle/>
          <a:p>
            <a:r>
              <a:rPr lang="en-US" altLang="en-US" b="1" dirty="0"/>
              <a:t>Percent of Sales Method</a:t>
            </a:r>
          </a:p>
        </p:txBody>
      </p:sp>
      <p:pic>
        <p:nvPicPr>
          <p:cNvPr id="106503" name="Picture 4"/>
          <p:cNvPicPr>
            <a:picLocks noChangeAspect="1" noChangeArrowheads="1"/>
          </p:cNvPicPr>
          <p:nvPr/>
        </p:nvPicPr>
        <p:blipFill>
          <a:blip r:embed="rId5" cstate="print"/>
          <a:srcRect/>
          <a:stretch>
            <a:fillRect/>
          </a:stretch>
        </p:blipFill>
        <p:spPr bwMode="auto">
          <a:xfrm>
            <a:off x="1954213" y="5093575"/>
            <a:ext cx="8305801" cy="1002424"/>
          </a:xfrm>
          <a:prstGeom prst="rect">
            <a:avLst/>
          </a:prstGeom>
          <a:noFill/>
          <a:ln w="9525">
            <a:solidFill>
              <a:schemeClr val="tx1"/>
            </a:solidFill>
            <a:miter lim="800000"/>
            <a:headEnd/>
            <a:tailEnd/>
          </a:ln>
        </p:spPr>
      </p:pic>
      <p:sp>
        <p:nvSpPr>
          <p:cNvPr id="10" name="Rectangle 2"/>
          <p:cNvSpPr>
            <a:spLocks noChangeArrowheads="1"/>
          </p:cNvSpPr>
          <p:nvPr/>
        </p:nvSpPr>
        <p:spPr bwMode="auto">
          <a:xfrm>
            <a:off x="1932405" y="1409708"/>
            <a:ext cx="8305801" cy="1382430"/>
          </a:xfrm>
          <a:prstGeom prst="rect">
            <a:avLst/>
          </a:prstGeom>
          <a:solidFill>
            <a:schemeClr val="accent2">
              <a:lumMod val="40000"/>
              <a:lumOff val="6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wrap="square" lIns="90488" tIns="44450" rIns="90488" bIns="44450">
            <a:spAutoFit/>
          </a:bodyPr>
          <a:lstStyle/>
          <a:p>
            <a:pPr algn="ctr">
              <a:spcBef>
                <a:spcPct val="50000"/>
              </a:spcBef>
              <a:defRPr/>
            </a:pPr>
            <a:r>
              <a:rPr lang="en-US" sz="2400" dirty="0">
                <a:ea typeface="ＭＳ Ｐゴシック" pitchFamily="-108" charset="-128"/>
              </a:rPr>
              <a:t>Musicland has credit sales of $400,000 in 2017.  It is estimated that 0.6% of credit sales will eventually prove uncollectible.</a:t>
            </a:r>
          </a:p>
          <a:p>
            <a:pPr algn="ctr">
              <a:spcBef>
                <a:spcPct val="50000"/>
              </a:spcBef>
              <a:defRPr/>
            </a:pPr>
            <a:r>
              <a:rPr lang="en-US" sz="2400" dirty="0">
                <a:ea typeface="ＭＳ Ｐゴシック" pitchFamily="-108" charset="-128"/>
              </a:rPr>
              <a:t>Let’s look at recording Bad Debts Expense for 2017.</a:t>
            </a:r>
          </a:p>
        </p:txBody>
      </p:sp>
      <p:sp>
        <p:nvSpPr>
          <p:cNvPr id="3" name="TextBox 2">
            <a:extLst>
              <a:ext uri="{FF2B5EF4-FFF2-40B4-BE49-F238E27FC236}">
                <a16:creationId xmlns:a16="http://schemas.microsoft.com/office/drawing/2014/main" id="{B2749874-ACD8-F314-B525-6A50215E864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B21FD1-3CCB-E601-F31D-27C89E0CB38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7522" name="Rectangle 5"/>
          <p:cNvSpPr>
            <a:spLocks noGrp="1" noChangeArrowheads="1"/>
          </p:cNvSpPr>
          <p:nvPr>
            <p:ph type="title"/>
          </p:nvPr>
        </p:nvSpPr>
        <p:spPr>
          <a:xfrm>
            <a:off x="1676400" y="609600"/>
            <a:ext cx="8534400" cy="838200"/>
          </a:xfrm>
        </p:spPr>
        <p:txBody>
          <a:bodyPr/>
          <a:lstStyle/>
          <a:p>
            <a:r>
              <a:rPr lang="en-US" altLang="en-US" b="1" dirty="0"/>
              <a:t>Percent of Receivables Method</a:t>
            </a:r>
          </a:p>
        </p:txBody>
      </p:sp>
      <p:sp>
        <p:nvSpPr>
          <p:cNvPr id="11267" name="Rectangle 2"/>
          <p:cNvSpPr>
            <a:spLocks noGrp="1" noChangeArrowheads="1"/>
          </p:cNvSpPr>
          <p:nvPr>
            <p:ph type="body" idx="4294967295"/>
          </p:nvPr>
        </p:nvSpPr>
        <p:spPr>
          <a:xfrm>
            <a:off x="2376488" y="1600200"/>
            <a:ext cx="7453312" cy="4419600"/>
          </a:xfrm>
          <a:solidFill>
            <a:schemeClr val="bg2">
              <a:lumMod val="90000"/>
            </a:schemeClr>
          </a:solidFill>
          <a:ln>
            <a:solidFill>
              <a:schemeClr val="tx1"/>
            </a:solidFill>
          </a:ln>
        </p:spPr>
        <p:txBody>
          <a:bodyPr vert="horz" lIns="90488" tIns="44450" rIns="90488" bIns="44450" rtlCol="0">
            <a:normAutofit/>
          </a:bodyPr>
          <a:lstStyle/>
          <a:p>
            <a:pPr marL="0" indent="0">
              <a:buSzPct val="100000"/>
              <a:buNone/>
              <a:defRPr/>
            </a:pPr>
            <a:r>
              <a:rPr lang="en-US" b="1" dirty="0">
                <a:solidFill>
                  <a:srgbClr val="002060"/>
                </a:solidFill>
              </a:rPr>
              <a:t>Compute the estimate of the Allowance for Doubtful Accounts.</a:t>
            </a:r>
          </a:p>
          <a:p>
            <a:pPr marL="0" indent="0">
              <a:buSzPct val="100000"/>
              <a:buNone/>
              <a:defRPr/>
            </a:pPr>
            <a:r>
              <a:rPr lang="en-US" b="1" dirty="0">
                <a:solidFill>
                  <a:srgbClr val="002060"/>
                </a:solidFill>
              </a:rPr>
              <a:t>      </a:t>
            </a:r>
            <a:r>
              <a:rPr lang="en-US" sz="2600" b="1" dirty="0">
                <a:solidFill>
                  <a:srgbClr val="FF0000"/>
                </a:solidFill>
              </a:rPr>
              <a:t>Year-end Accounts Receivable x Bad Debt %</a:t>
            </a:r>
            <a:br>
              <a:rPr lang="en-US" b="1" dirty="0">
                <a:solidFill>
                  <a:srgbClr val="002060"/>
                </a:solidFill>
              </a:rPr>
            </a:br>
            <a:r>
              <a:rPr lang="en-US" b="1" dirty="0">
                <a:solidFill>
                  <a:srgbClr val="002060"/>
                </a:solidFill>
              </a:rPr>
              <a:t> Bad Debts Expense is computed as:</a:t>
            </a:r>
          </a:p>
        </p:txBody>
      </p:sp>
      <p:graphicFrame>
        <p:nvGraphicFramePr>
          <p:cNvPr id="8" name="Table 7"/>
          <p:cNvGraphicFramePr>
            <a:graphicFrameLocks noGrp="1"/>
          </p:cNvGraphicFramePr>
          <p:nvPr/>
        </p:nvGraphicFramePr>
        <p:xfrm>
          <a:off x="2895600" y="3962401"/>
          <a:ext cx="6477000" cy="1938363"/>
        </p:xfrm>
        <a:graphic>
          <a:graphicData uri="http://schemas.openxmlformats.org/drawingml/2006/table">
            <a:tbl>
              <a:tblPr/>
              <a:tblGrid>
                <a:gridCol w="794575">
                  <a:extLst>
                    <a:ext uri="{9D8B030D-6E8A-4147-A177-3AD203B41FA5}">
                      <a16:colId xmlns:a16="http://schemas.microsoft.com/office/drawing/2014/main" val="20000"/>
                    </a:ext>
                  </a:extLst>
                </a:gridCol>
                <a:gridCol w="5682425">
                  <a:extLst>
                    <a:ext uri="{9D8B030D-6E8A-4147-A177-3AD203B41FA5}">
                      <a16:colId xmlns:a16="http://schemas.microsoft.com/office/drawing/2014/main" val="20001"/>
                    </a:ext>
                  </a:extLst>
                </a:gridCol>
              </a:tblGrid>
              <a:tr h="514120">
                <a:tc gridSpan="2">
                  <a:txBody>
                    <a:bodyPr/>
                    <a:lstStyle/>
                    <a:p>
                      <a:pPr algn="l" fontAlgn="b"/>
                      <a:r>
                        <a:rPr lang="en-US" sz="2400" b="0" i="0" u="none" strike="noStrike" dirty="0">
                          <a:solidFill>
                            <a:srgbClr val="1F497D"/>
                          </a:solidFill>
                          <a:latin typeface="Arial"/>
                        </a:rPr>
                        <a:t>    Total Estimated Bad Debts Expense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8CCE4"/>
                    </a:solidFill>
                  </a:tcPr>
                </a:tc>
                <a:tc hMerge="1">
                  <a:txBody>
                    <a:bodyPr/>
                    <a:lstStyle/>
                    <a:p>
                      <a:endParaRPr lang="en-US"/>
                    </a:p>
                  </a:txBody>
                  <a:tcPr/>
                </a:tc>
                <a:extLst>
                  <a:ext uri="{0D108BD9-81ED-4DB2-BD59-A6C34878D82A}">
                    <a16:rowId xmlns:a16="http://schemas.microsoft.com/office/drawing/2014/main" val="10000"/>
                  </a:ext>
                </a:extLst>
              </a:tr>
              <a:tr h="514120">
                <a:tc gridSpan="2">
                  <a:txBody>
                    <a:bodyPr/>
                    <a:lstStyle/>
                    <a:p>
                      <a:pPr algn="l" fontAlgn="b"/>
                      <a:r>
                        <a:rPr lang="en-US" sz="2400" b="0" i="0" u="none" strike="noStrike" dirty="0">
                          <a:solidFill>
                            <a:srgbClr val="1F497D"/>
                          </a:solidFill>
                          <a:latin typeface="Arial"/>
                        </a:rPr>
                        <a:t> </a:t>
                      </a:r>
                      <a:r>
                        <a:rPr lang="en-US" sz="2400" b="1" i="0" u="none" strike="noStrike" dirty="0">
                          <a:solidFill>
                            <a:srgbClr val="1F497D"/>
                          </a:solidFill>
                          <a:latin typeface="Arial"/>
                        </a:rPr>
                        <a:t>–</a:t>
                      </a:r>
                      <a:r>
                        <a:rPr lang="en-US" sz="2400" b="0" i="0" u="none" strike="noStrike" dirty="0">
                          <a:solidFill>
                            <a:srgbClr val="1F497D"/>
                          </a:solidFill>
                          <a:latin typeface="Arial"/>
                        </a:rPr>
                        <a:t>  Previous Balance in Allowance Account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8CCE4"/>
                    </a:solidFill>
                  </a:tcPr>
                </a:tc>
                <a:tc hMerge="1">
                  <a:txBody>
                    <a:bodyPr/>
                    <a:lstStyle/>
                    <a:p>
                      <a:endParaRPr lang="en-US"/>
                    </a:p>
                  </a:txBody>
                  <a:tcPr/>
                </a:tc>
                <a:extLst>
                  <a:ext uri="{0D108BD9-81ED-4DB2-BD59-A6C34878D82A}">
                    <a16:rowId xmlns:a16="http://schemas.microsoft.com/office/drawing/2014/main" val="10001"/>
                  </a:ext>
                </a:extLst>
              </a:tr>
              <a:tr h="544363">
                <a:tc gridSpan="2">
                  <a:txBody>
                    <a:bodyPr/>
                    <a:lstStyle/>
                    <a:p>
                      <a:pPr algn="l" fontAlgn="b"/>
                      <a:r>
                        <a:rPr lang="en-US" sz="2400" b="0" i="0" u="none" strike="noStrike" dirty="0">
                          <a:solidFill>
                            <a:srgbClr val="1F497D"/>
                          </a:solidFill>
                          <a:latin typeface="Arial"/>
                        </a:rPr>
                        <a:t> = Current Bad Debts Expense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rgbClr val="B8CCE4"/>
                    </a:solidFill>
                  </a:tcPr>
                </a:tc>
                <a:tc hMerge="1">
                  <a:txBody>
                    <a:bodyPr/>
                    <a:lstStyle/>
                    <a:p>
                      <a:endParaRPr lang="en-US"/>
                    </a:p>
                  </a:txBody>
                  <a:tcPr/>
                </a:tc>
                <a:extLst>
                  <a:ext uri="{0D108BD9-81ED-4DB2-BD59-A6C34878D82A}">
                    <a16:rowId xmlns:a16="http://schemas.microsoft.com/office/drawing/2014/main" val="10002"/>
                  </a:ext>
                </a:extLst>
              </a:tr>
              <a:tr h="365734">
                <a:tc>
                  <a:txBody>
                    <a:bodyPr/>
                    <a:lstStyle/>
                    <a:p>
                      <a:pPr algn="l" fontAlgn="b"/>
                      <a:r>
                        <a:rPr lang="en-US" sz="2400" b="1" i="0" u="none" strike="noStrike" dirty="0">
                          <a:solidFill>
                            <a:srgbClr val="1F497D"/>
                          </a:solidFill>
                          <a:latin typeface="Arial"/>
                        </a:rPr>
                        <a:t> </a:t>
                      </a:r>
                    </a:p>
                  </a:txBody>
                  <a:tcPr marL="0" marR="0" marT="0" marB="0" anchor="b">
                    <a:lnL w="6350" cap="flat" cmpd="sng" algn="ctr">
                      <a:solidFill>
                        <a:srgbClr val="000000"/>
                      </a:solidFill>
                      <a:prstDash val="solid"/>
                      <a:round/>
                      <a:headEnd type="none" w="med" len="med"/>
                      <a:tailEnd type="none" w="med" len="med"/>
                    </a:lnL>
                    <a:lnR>
                      <a:noFill/>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8CCE4"/>
                    </a:solidFill>
                  </a:tcPr>
                </a:tc>
                <a:tc>
                  <a:txBody>
                    <a:bodyPr/>
                    <a:lstStyle/>
                    <a:p>
                      <a:pPr algn="l" fontAlgn="b"/>
                      <a:r>
                        <a:rPr lang="en-US" sz="2400" b="1" i="0" u="none" strike="noStrike" dirty="0">
                          <a:solidFill>
                            <a:srgbClr val="1F497D"/>
                          </a:solidFill>
                          <a:latin typeface="Arial"/>
                        </a:rPr>
                        <a:t> </a:t>
                      </a:r>
                    </a:p>
                  </a:txBody>
                  <a:tcPr marL="0" marR="0" marT="0" marB="0" anchor="b">
                    <a:lnL>
                      <a:noFill/>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8CCE4"/>
                    </a:solidFill>
                  </a:tcPr>
                </a:tc>
                <a:extLst>
                  <a:ext uri="{0D108BD9-81ED-4DB2-BD59-A6C34878D82A}">
                    <a16:rowId xmlns:a16="http://schemas.microsoft.com/office/drawing/2014/main" val="10003"/>
                  </a:ext>
                </a:extLst>
              </a:tr>
            </a:tbl>
          </a:graphicData>
        </a:graphic>
      </p:graphicFrame>
      <p:sp>
        <p:nvSpPr>
          <p:cNvPr id="3" name="TextBox 2">
            <a:extLst>
              <a:ext uri="{FF2B5EF4-FFF2-40B4-BE49-F238E27FC236}">
                <a16:creationId xmlns:a16="http://schemas.microsoft.com/office/drawing/2014/main" id="{74D7ED4D-1EFD-494E-7F8C-D48E3C307E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83F942F-9F92-6F75-33CA-5B382C640C5B}"/>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 name="Rectangle 7"/>
          <p:cNvSpPr/>
          <p:nvPr/>
        </p:nvSpPr>
        <p:spPr>
          <a:xfrm>
            <a:off x="1790519" y="1277255"/>
            <a:ext cx="8229600" cy="1107996"/>
          </a:xfrm>
          <a:prstGeom prst="rect">
            <a:avLst/>
          </a:prstGeom>
          <a:solidFill>
            <a:schemeClr val="bg2">
              <a:lumMod val="90000"/>
            </a:schemeClr>
          </a:solidFill>
          <a:ln>
            <a:solidFill>
              <a:schemeClr val="tx1"/>
            </a:solidFill>
          </a:ln>
        </p:spPr>
        <p:txBody>
          <a:bodyPr wrap="square">
            <a:spAutoFit/>
          </a:bodyPr>
          <a:lstStyle/>
          <a:p>
            <a:pPr algn="ctr">
              <a:spcBef>
                <a:spcPct val="50000"/>
              </a:spcBef>
              <a:defRPr/>
            </a:pPr>
            <a:r>
              <a:rPr lang="en-US" sz="2200" dirty="0">
                <a:solidFill>
                  <a:srgbClr val="002060"/>
                </a:solidFill>
                <a:ea typeface="ＭＳ Ｐゴシック" pitchFamily="-108" charset="-128"/>
              </a:rPr>
              <a:t>Musicland has $50,000 in accounts receivable and a $200 credit balance in Allowance for Doubtful Accounts on December 31, 2017. Past experience suggests that 5% of receivables are uncollectible. </a:t>
            </a:r>
          </a:p>
        </p:txBody>
      </p:sp>
      <p:grpSp>
        <p:nvGrpSpPr>
          <p:cNvPr id="108548" name="Group 11"/>
          <p:cNvGrpSpPr>
            <a:grpSpLocks/>
          </p:cNvGrpSpPr>
          <p:nvPr/>
        </p:nvGrpSpPr>
        <p:grpSpPr bwMode="auto">
          <a:xfrm>
            <a:off x="1828800" y="2895600"/>
            <a:ext cx="4343400" cy="2209800"/>
            <a:chOff x="0" y="2971800"/>
            <a:chExt cx="4343400" cy="1981200"/>
          </a:xfrm>
        </p:grpSpPr>
        <p:sp>
          <p:nvSpPr>
            <p:cNvPr id="11" name="Rectangle 10"/>
            <p:cNvSpPr/>
            <p:nvPr/>
          </p:nvSpPr>
          <p:spPr>
            <a:xfrm>
              <a:off x="0" y="2971800"/>
              <a:ext cx="4343400" cy="1981200"/>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graphicFrame>
          <p:nvGraphicFramePr>
            <p:cNvPr id="108554" name="Object 4"/>
            <p:cNvGraphicFramePr>
              <a:graphicFrameLocks/>
            </p:cNvGraphicFramePr>
            <p:nvPr/>
          </p:nvGraphicFramePr>
          <p:xfrm>
            <a:off x="514350" y="3581400"/>
            <a:ext cx="2838450" cy="1295400"/>
          </p:xfrm>
          <a:graphic>
            <a:graphicData uri="http://schemas.openxmlformats.org/presentationml/2006/ole">
              <mc:AlternateContent xmlns:mc="http://schemas.openxmlformats.org/markup-compatibility/2006">
                <mc:Choice xmlns:v="urn:schemas-microsoft-com:vml" Requires="v">
                  <p:oleObj name="Worksheet" r:id="rId3" imgW="3114602" imgH="838140" progId="Excel.Sheet.8">
                    <p:embed/>
                  </p:oleObj>
                </mc:Choice>
                <mc:Fallback>
                  <p:oleObj name="Worksheet" r:id="rId3" imgW="3114602" imgH="838140" progId="Excel.Sheet.8">
                    <p:embed/>
                    <p:pic>
                      <p:nvPicPr>
                        <p:cNvPr id="108554" name="Object 4"/>
                        <p:cNvPicPr>
                          <a:picLocks noChangeArrowheads="1"/>
                        </p:cNvPicPr>
                        <p:nvPr/>
                      </p:nvPicPr>
                      <p:blipFill>
                        <a:blip r:embed="rId4">
                          <a:extLst>
                            <a:ext uri="{28A0092B-C50C-407E-A947-70E740481C1C}">
                              <a14:useLocalDpi xmlns:a14="http://schemas.microsoft.com/office/drawing/2010/main" val="0"/>
                            </a:ext>
                          </a:extLst>
                        </a:blip>
                        <a:srcRect l="3415" t="13129" r="55428" b="11711"/>
                        <a:stretch>
                          <a:fillRect/>
                        </a:stretch>
                      </p:blipFill>
                      <p:spPr bwMode="auto">
                        <a:xfrm>
                          <a:off x="514350" y="3581400"/>
                          <a:ext cx="2838450" cy="129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8555" name="Rectangle 4"/>
            <p:cNvSpPr>
              <a:spLocks noChangeArrowheads="1"/>
            </p:cNvSpPr>
            <p:nvPr/>
          </p:nvSpPr>
          <p:spPr bwMode="auto">
            <a:xfrm>
              <a:off x="77788" y="3035300"/>
              <a:ext cx="4264025" cy="632357"/>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000" b="1" dirty="0">
                  <a:ea typeface="ＭＳ Ｐゴシック" pitchFamily="34" charset="-128"/>
                </a:rPr>
                <a:t>Desired balance in Allowance for Doubtful Accounts.</a:t>
              </a:r>
            </a:p>
          </p:txBody>
        </p:sp>
      </p:grpSp>
      <p:sp>
        <p:nvSpPr>
          <p:cNvPr id="108550" name="Rectangle 5"/>
          <p:cNvSpPr>
            <a:spLocks noGrp="1" noChangeArrowheads="1"/>
          </p:cNvSpPr>
          <p:nvPr>
            <p:ph type="title"/>
          </p:nvPr>
        </p:nvSpPr>
        <p:spPr>
          <a:xfrm>
            <a:off x="1524000" y="552547"/>
            <a:ext cx="9144000" cy="838200"/>
          </a:xfrm>
        </p:spPr>
        <p:txBody>
          <a:bodyPr/>
          <a:lstStyle/>
          <a:p>
            <a:r>
              <a:rPr lang="en-US" altLang="en-US" b="1" dirty="0"/>
              <a:t>Percent of Receivables Method</a:t>
            </a:r>
          </a:p>
        </p:txBody>
      </p:sp>
      <p:pic>
        <p:nvPicPr>
          <p:cNvPr id="4" name="Picture 3"/>
          <p:cNvPicPr>
            <a:picLocks noChangeAspect="1"/>
          </p:cNvPicPr>
          <p:nvPr/>
        </p:nvPicPr>
        <p:blipFill>
          <a:blip r:embed="rId5"/>
          <a:stretch>
            <a:fillRect/>
          </a:stretch>
        </p:blipFill>
        <p:spPr>
          <a:xfrm>
            <a:off x="6283801" y="2954943"/>
            <a:ext cx="3655693" cy="2072336"/>
          </a:xfrm>
          <a:prstGeom prst="rect">
            <a:avLst/>
          </a:prstGeom>
        </p:spPr>
      </p:pic>
      <p:pic>
        <p:nvPicPr>
          <p:cNvPr id="5" name="Picture 4"/>
          <p:cNvPicPr>
            <a:picLocks noChangeAspect="1"/>
          </p:cNvPicPr>
          <p:nvPr/>
        </p:nvPicPr>
        <p:blipFill>
          <a:blip r:embed="rId6"/>
          <a:stretch>
            <a:fillRect/>
          </a:stretch>
        </p:blipFill>
        <p:spPr>
          <a:xfrm>
            <a:off x="1866015" y="5306029"/>
            <a:ext cx="8121961" cy="846589"/>
          </a:xfrm>
          <a:prstGeom prst="rect">
            <a:avLst/>
          </a:prstGeom>
        </p:spPr>
      </p:pic>
      <p:cxnSp>
        <p:nvCxnSpPr>
          <p:cNvPr id="17" name="Shape 16"/>
          <p:cNvCxnSpPr/>
          <p:nvPr/>
        </p:nvCxnSpPr>
        <p:spPr>
          <a:xfrm rot="5400000">
            <a:off x="9400783" y="4955866"/>
            <a:ext cx="895957" cy="190319"/>
          </a:xfrm>
          <a:prstGeom prst="bentConnector3">
            <a:avLst>
              <a:gd name="adj1" fmla="val 50000"/>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29DD4B8E-4FCB-BBD8-04D2-E63DE98D629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180DDC3-0EB5-E2E9-896D-9BA683A9D05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7891" name="Rectangle 3"/>
          <p:cNvSpPr>
            <a:spLocks noChangeArrowheads="1"/>
          </p:cNvSpPr>
          <p:nvPr/>
        </p:nvSpPr>
        <p:spPr bwMode="auto">
          <a:xfrm>
            <a:off x="3276600" y="3294772"/>
            <a:ext cx="5473700" cy="1358900"/>
          </a:xfrm>
          <a:prstGeom prst="rect">
            <a:avLst/>
          </a:prstGeom>
          <a:solidFill>
            <a:schemeClr val="bg2">
              <a:lumMod val="90000"/>
            </a:schemeClr>
          </a:solidFill>
          <a:ln w="12700">
            <a:solidFill>
              <a:srgbClr val="414141"/>
            </a:solidFill>
            <a:miter lim="800000"/>
            <a:headEnd/>
            <a:tailEnd/>
          </a:ln>
          <a:effectLst>
            <a:outerShdw dist="107763" dir="2700000" algn="ctr" rotWithShape="0">
              <a:srgbClr val="414141"/>
            </a:outerShdw>
          </a:effectLst>
        </p:spPr>
        <p:txBody>
          <a:bodyPr lIns="0" tIns="0" rIns="0" bIns="0" anchor="ctr" anchorCtr="1"/>
          <a:lstStyle/>
          <a:p>
            <a:pPr algn="ctr">
              <a:spcBef>
                <a:spcPct val="50000"/>
              </a:spcBef>
              <a:buSzPct val="125000"/>
              <a:defRPr/>
            </a:pPr>
            <a:r>
              <a:rPr lang="en-US" sz="2400" b="1" dirty="0">
                <a:solidFill>
                  <a:schemeClr val="accent3">
                    <a:lumMod val="50000"/>
                  </a:schemeClr>
                </a:solidFill>
              </a:rPr>
              <a:t>Each age group is multiplied by its estimated bad debts percentage.</a:t>
            </a:r>
          </a:p>
        </p:txBody>
      </p:sp>
      <p:sp>
        <p:nvSpPr>
          <p:cNvPr id="37892" name="Rectangle 4"/>
          <p:cNvSpPr>
            <a:spLocks noChangeArrowheads="1"/>
          </p:cNvSpPr>
          <p:nvPr/>
        </p:nvSpPr>
        <p:spPr bwMode="auto">
          <a:xfrm>
            <a:off x="3276600" y="5038347"/>
            <a:ext cx="5562600" cy="1054100"/>
          </a:xfrm>
          <a:prstGeom prst="rect">
            <a:avLst/>
          </a:prstGeom>
          <a:solidFill>
            <a:schemeClr val="bg2">
              <a:lumMod val="90000"/>
            </a:schemeClr>
          </a:solidFill>
          <a:ln w="12700">
            <a:solidFill>
              <a:srgbClr val="414141"/>
            </a:solidFill>
            <a:miter lim="800000"/>
            <a:headEnd/>
            <a:tailEnd/>
          </a:ln>
          <a:effectLst>
            <a:outerShdw dist="107763" dir="2700000" algn="ctr" rotWithShape="0">
              <a:srgbClr val="414141"/>
            </a:outerShdw>
          </a:effectLst>
        </p:spPr>
        <p:txBody>
          <a:bodyPr lIns="0" tIns="0" rIns="0" bIns="0" anchor="ctr" anchorCtr="1"/>
          <a:lstStyle/>
          <a:p>
            <a:pPr algn="ctr">
              <a:spcBef>
                <a:spcPct val="20000"/>
              </a:spcBef>
              <a:buClr>
                <a:srgbClr val="006600"/>
              </a:buClr>
              <a:buSzPct val="125000"/>
              <a:defRPr/>
            </a:pPr>
            <a:r>
              <a:rPr lang="en-US" sz="2400" b="1" dirty="0">
                <a:solidFill>
                  <a:schemeClr val="accent3">
                    <a:lumMod val="50000"/>
                  </a:schemeClr>
                </a:solidFill>
                <a:latin typeface="Arial" charset="0"/>
                <a:ea typeface="ＭＳ Ｐゴシック" pitchFamily="-108" charset="-128"/>
              </a:rPr>
              <a:t>Estimated bad debts for each group are totaled.</a:t>
            </a:r>
          </a:p>
        </p:txBody>
      </p:sp>
      <p:sp>
        <p:nvSpPr>
          <p:cNvPr id="109572" name="Rectangle 6"/>
          <p:cNvSpPr>
            <a:spLocks noGrp="1" noChangeArrowheads="1"/>
          </p:cNvSpPr>
          <p:nvPr>
            <p:ph type="title"/>
          </p:nvPr>
        </p:nvSpPr>
        <p:spPr>
          <a:xfrm>
            <a:off x="1981200" y="457200"/>
            <a:ext cx="8229600" cy="1066800"/>
          </a:xfrm>
        </p:spPr>
        <p:txBody>
          <a:bodyPr/>
          <a:lstStyle/>
          <a:p>
            <a:r>
              <a:rPr lang="en-US" altLang="en-US" b="1" dirty="0"/>
              <a:t>Aging of Receivables Method</a:t>
            </a:r>
          </a:p>
        </p:txBody>
      </p:sp>
      <p:sp>
        <p:nvSpPr>
          <p:cNvPr id="11" name="Rectangle 3"/>
          <p:cNvSpPr>
            <a:spLocks noChangeArrowheads="1"/>
          </p:cNvSpPr>
          <p:nvPr/>
        </p:nvSpPr>
        <p:spPr bwMode="auto">
          <a:xfrm>
            <a:off x="3276600" y="1600200"/>
            <a:ext cx="5473700" cy="1358900"/>
          </a:xfrm>
          <a:prstGeom prst="rect">
            <a:avLst/>
          </a:prstGeom>
          <a:solidFill>
            <a:schemeClr val="bg2">
              <a:lumMod val="90000"/>
            </a:schemeClr>
          </a:solidFill>
          <a:ln w="12700">
            <a:solidFill>
              <a:srgbClr val="414141"/>
            </a:solidFill>
            <a:miter lim="800000"/>
            <a:headEnd/>
            <a:tailEnd/>
          </a:ln>
          <a:effectLst>
            <a:outerShdw dist="107763" dir="2700000" algn="ctr" rotWithShape="0">
              <a:srgbClr val="414141"/>
            </a:outerShdw>
          </a:effectLst>
        </p:spPr>
        <p:txBody>
          <a:bodyPr lIns="0" tIns="0" rIns="0" bIns="0" anchor="ctr" anchorCtr="1"/>
          <a:lstStyle/>
          <a:p>
            <a:pPr algn="ctr">
              <a:spcBef>
                <a:spcPct val="50000"/>
              </a:spcBef>
              <a:buSzPct val="125000"/>
              <a:defRPr/>
            </a:pPr>
            <a:r>
              <a:rPr lang="en-US" sz="2400" b="1" dirty="0">
                <a:solidFill>
                  <a:schemeClr val="accent3">
                    <a:lumMod val="50000"/>
                  </a:schemeClr>
                </a:solidFill>
              </a:rPr>
              <a:t>Classify each receivable by how </a:t>
            </a:r>
            <a:br>
              <a:rPr lang="en-US" sz="2400" b="1" dirty="0">
                <a:solidFill>
                  <a:schemeClr val="accent3">
                    <a:lumMod val="50000"/>
                  </a:schemeClr>
                </a:solidFill>
              </a:rPr>
            </a:br>
            <a:r>
              <a:rPr lang="en-US" sz="2400" b="1" dirty="0">
                <a:solidFill>
                  <a:schemeClr val="accent3">
                    <a:lumMod val="50000"/>
                  </a:schemeClr>
                </a:solidFill>
              </a:rPr>
              <a:t>long it is past due.</a:t>
            </a:r>
          </a:p>
        </p:txBody>
      </p:sp>
      <p:sp>
        <p:nvSpPr>
          <p:cNvPr id="3" name="TextBox 2">
            <a:extLst>
              <a:ext uri="{FF2B5EF4-FFF2-40B4-BE49-F238E27FC236}">
                <a16:creationId xmlns:a16="http://schemas.microsoft.com/office/drawing/2014/main" id="{0D40309D-6269-DD4A-72AA-2BD97EC7135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6E5CC24-2034-D5B5-87DE-A2EFF13C022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10594" name="Rectangle 4"/>
          <p:cNvSpPr>
            <a:spLocks noGrp="1" noChangeArrowheads="1"/>
          </p:cNvSpPr>
          <p:nvPr>
            <p:ph type="title"/>
          </p:nvPr>
        </p:nvSpPr>
        <p:spPr/>
        <p:txBody>
          <a:bodyPr/>
          <a:lstStyle/>
          <a:p>
            <a:r>
              <a:rPr lang="en-US" altLang="en-US" b="1" dirty="0"/>
              <a:t>Aging of Accounts Receivable</a:t>
            </a:r>
          </a:p>
        </p:txBody>
      </p:sp>
      <p:pic>
        <p:nvPicPr>
          <p:cNvPr id="2" name="Picture 2" descr="C:\Users\User\AppData\Local\Temp\SNAGHTML19538d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2158" y="1492178"/>
            <a:ext cx="7947685" cy="337141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1EBAE96-1D59-6F5B-B7E4-BA59CAEF9E8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DC85B17-FA68-3E55-B499-91FCD95E9C4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9938" name="Rectangle 2"/>
          <p:cNvSpPr>
            <a:spLocks noChangeArrowheads="1"/>
          </p:cNvSpPr>
          <p:nvPr/>
        </p:nvSpPr>
        <p:spPr bwMode="auto">
          <a:xfrm>
            <a:off x="1818599" y="1702716"/>
            <a:ext cx="5136916" cy="3044423"/>
          </a:xfrm>
          <a:prstGeom prst="rect">
            <a:avLst/>
          </a:prstGeom>
          <a:solidFill>
            <a:schemeClr val="bg2">
              <a:lumMod val="90000"/>
            </a:schemeClr>
          </a:solidFill>
          <a:ln w="12700">
            <a:solidFill>
              <a:schemeClr val="tx1"/>
            </a:solidFill>
            <a:miter lim="800000"/>
            <a:headEnd/>
            <a:tailEnd/>
          </a:ln>
          <a:effectLst>
            <a:outerShdw dist="71842" dir="2700000" algn="ctr" rotWithShape="0">
              <a:schemeClr val="tx1"/>
            </a:outerShdw>
          </a:effectLst>
        </p:spPr>
        <p:txBody>
          <a:bodyPr wrap="square" lIns="90488" tIns="44450" rIns="90488" bIns="44450">
            <a:spAutoFit/>
          </a:bodyPr>
          <a:lstStyle/>
          <a:p>
            <a:pPr>
              <a:spcBef>
                <a:spcPct val="50000"/>
              </a:spcBef>
              <a:defRPr/>
            </a:pPr>
            <a:r>
              <a:rPr lang="en-US" sz="2400" dirty="0">
                <a:solidFill>
                  <a:schemeClr val="accent3">
                    <a:lumMod val="50000"/>
                  </a:schemeClr>
                </a:solidFill>
                <a:latin typeface="Arial" charset="0"/>
                <a:ea typeface="ＭＳ Ｐゴシック" pitchFamily="-108" charset="-128"/>
              </a:rPr>
              <a:t>Step 1: Determine what current balance equals: $200 credit.</a:t>
            </a:r>
          </a:p>
          <a:p>
            <a:pPr>
              <a:spcBef>
                <a:spcPct val="50000"/>
              </a:spcBef>
              <a:defRPr/>
            </a:pPr>
            <a:r>
              <a:rPr lang="en-US" sz="2400" dirty="0">
                <a:solidFill>
                  <a:schemeClr val="accent3">
                    <a:lumMod val="50000"/>
                  </a:schemeClr>
                </a:solidFill>
                <a:latin typeface="Arial" charset="0"/>
                <a:ea typeface="ＭＳ Ｐゴシック" pitchFamily="-108" charset="-128"/>
              </a:rPr>
              <a:t>Step 2: Determine what the account balance should be: $2,270.</a:t>
            </a:r>
          </a:p>
          <a:p>
            <a:pPr>
              <a:spcBef>
                <a:spcPct val="50000"/>
              </a:spcBef>
              <a:defRPr/>
            </a:pPr>
            <a:r>
              <a:rPr lang="en-US" sz="2400" dirty="0">
                <a:solidFill>
                  <a:schemeClr val="accent3">
                    <a:lumMod val="50000"/>
                  </a:schemeClr>
                </a:solidFill>
                <a:latin typeface="Arial" charset="0"/>
                <a:ea typeface="ＭＳ Ｐゴシック" pitchFamily="-108" charset="-128"/>
              </a:rPr>
              <a:t>Step 3: Make adjusting entry to get from step 1 to step 2: </a:t>
            </a:r>
            <a:br>
              <a:rPr lang="en-US" sz="2400" dirty="0">
                <a:solidFill>
                  <a:schemeClr val="accent3">
                    <a:lumMod val="50000"/>
                  </a:schemeClr>
                </a:solidFill>
                <a:latin typeface="Arial" charset="0"/>
                <a:ea typeface="ＭＳ Ｐゴシック" pitchFamily="-108" charset="-128"/>
              </a:rPr>
            </a:br>
            <a:r>
              <a:rPr lang="en-US" sz="2400" dirty="0">
                <a:solidFill>
                  <a:schemeClr val="accent3">
                    <a:lumMod val="50000"/>
                  </a:schemeClr>
                </a:solidFill>
                <a:latin typeface="Arial" charset="0"/>
                <a:ea typeface="ＭＳ Ｐゴシック" pitchFamily="-108" charset="-128"/>
              </a:rPr>
              <a:t>$2,270 - 200 = $2,070.</a:t>
            </a:r>
          </a:p>
        </p:txBody>
      </p:sp>
      <p:graphicFrame>
        <p:nvGraphicFramePr>
          <p:cNvPr id="144386" name="Object 2"/>
          <p:cNvGraphicFramePr>
            <a:graphicFrameLocks/>
          </p:cNvGraphicFramePr>
          <p:nvPr/>
        </p:nvGraphicFramePr>
        <p:xfrm>
          <a:off x="7113588" y="1993901"/>
          <a:ext cx="2944812" cy="1503363"/>
        </p:xfrm>
        <a:graphic>
          <a:graphicData uri="http://schemas.openxmlformats.org/presentationml/2006/ole">
            <mc:AlternateContent xmlns:mc="http://schemas.openxmlformats.org/markup-compatibility/2006">
              <mc:Choice xmlns:v="urn:schemas-microsoft-com:vml" Requires="v">
                <p:oleObj name="Worksheet" r:id="rId3" imgW="3019271" imgH="1238146" progId="Excel.Sheet.8">
                  <p:embed/>
                </p:oleObj>
              </mc:Choice>
              <mc:Fallback>
                <p:oleObj name="Worksheet" r:id="rId3" imgW="3019271" imgH="1238146" progId="Excel.Sheet.8">
                  <p:embed/>
                  <p:pic>
                    <p:nvPicPr>
                      <p:cNvPr id="144386" name="Object 2"/>
                      <p:cNvPicPr>
                        <a:picLocks noChangeArrowheads="1"/>
                      </p:cNvPicPr>
                      <p:nvPr/>
                    </p:nvPicPr>
                    <p:blipFill>
                      <a:blip r:embed="rId4">
                        <a:extLst>
                          <a:ext uri="{28A0092B-C50C-407E-A947-70E740481C1C}">
                            <a14:useLocalDpi xmlns:a14="http://schemas.microsoft.com/office/drawing/2010/main" val="0"/>
                          </a:ext>
                        </a:extLst>
                      </a:blip>
                      <a:srcRect l="6946" t="1590" r="46478" b="17973"/>
                      <a:stretch>
                        <a:fillRect/>
                      </a:stretch>
                    </p:blipFill>
                    <p:spPr bwMode="auto">
                      <a:xfrm>
                        <a:off x="7113588" y="1993901"/>
                        <a:ext cx="2944812" cy="1503363"/>
                      </a:xfrm>
                      <a:prstGeom prst="rect">
                        <a:avLst/>
                      </a:prstGeom>
                      <a:solidFill>
                        <a:schemeClr val="tx1"/>
                      </a:solidFill>
                      <a:ln w="9525">
                        <a:solidFill>
                          <a:schemeClr val="tx1"/>
                        </a:solidFill>
                        <a:miter lim="800000"/>
                        <a:headEnd/>
                        <a:tailEnd/>
                      </a:ln>
                      <a:effectLst>
                        <a:outerShdw dist="71842" dir="2700000" algn="ctr" rotWithShape="0">
                          <a:schemeClr val="tx1"/>
                        </a:outerShdw>
                      </a:effectLst>
                    </p:spPr>
                  </p:pic>
                </p:oleObj>
              </mc:Fallback>
            </mc:AlternateContent>
          </a:graphicData>
        </a:graphic>
      </p:graphicFrame>
      <p:sp>
        <p:nvSpPr>
          <p:cNvPr id="111620" name="Rectangle 4"/>
          <p:cNvSpPr>
            <a:spLocks noGrp="1" noChangeArrowheads="1"/>
          </p:cNvSpPr>
          <p:nvPr>
            <p:ph type="title"/>
          </p:nvPr>
        </p:nvSpPr>
        <p:spPr>
          <a:xfrm>
            <a:off x="1981200" y="685800"/>
            <a:ext cx="8229600" cy="838200"/>
          </a:xfrm>
        </p:spPr>
        <p:txBody>
          <a:bodyPr/>
          <a:lstStyle/>
          <a:p>
            <a:r>
              <a:rPr lang="en-US" altLang="en-US" b="1" dirty="0"/>
              <a:t>Aging of Accounts Receivable</a:t>
            </a:r>
          </a:p>
        </p:txBody>
      </p:sp>
      <p:pic>
        <p:nvPicPr>
          <p:cNvPr id="111622" name="Picture 4"/>
          <p:cNvPicPr>
            <a:picLocks noChangeAspect="1" noChangeArrowheads="1"/>
          </p:cNvPicPr>
          <p:nvPr/>
        </p:nvPicPr>
        <p:blipFill>
          <a:blip r:embed="rId5" cstate="print"/>
          <a:srcRect/>
          <a:stretch>
            <a:fillRect/>
          </a:stretch>
        </p:blipFill>
        <p:spPr bwMode="auto">
          <a:xfrm>
            <a:off x="1818599" y="4958463"/>
            <a:ext cx="8283575" cy="897543"/>
          </a:xfrm>
          <a:prstGeom prst="rect">
            <a:avLst/>
          </a:prstGeom>
          <a:noFill/>
          <a:ln w="9525">
            <a:solidFill>
              <a:schemeClr val="tx1"/>
            </a:solidFill>
            <a:miter lim="800000"/>
            <a:headEnd/>
            <a:tailEnd/>
          </a:ln>
        </p:spPr>
      </p:pic>
      <p:cxnSp>
        <p:nvCxnSpPr>
          <p:cNvPr id="11" name="Straight Connector 10"/>
          <p:cNvCxnSpPr/>
          <p:nvPr/>
        </p:nvCxnSpPr>
        <p:spPr>
          <a:xfrm>
            <a:off x="9829800" y="2895600"/>
            <a:ext cx="114300"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cxnSpLocks/>
          </p:cNvCxnSpPr>
          <p:nvPr/>
        </p:nvCxnSpPr>
        <p:spPr>
          <a:xfrm>
            <a:off x="9944100" y="2907632"/>
            <a:ext cx="0" cy="1851539"/>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0A15AA31-F1AF-1278-8509-4F81986562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144386"/>
                                        </p:tgtEl>
                                        <p:attrNameLst>
                                          <p:attrName>style.visibility</p:attrName>
                                        </p:attrNameLst>
                                      </p:cBhvr>
                                      <p:to>
                                        <p:strVal val="visible"/>
                                      </p:to>
                                    </p:set>
                                    <p:animEffect transition="in" filter="dissolve">
                                      <p:cBhvr>
                                        <p:cTn id="7" dur="500"/>
                                        <p:tgtEl>
                                          <p:spTgt spid="144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3849CE8-524C-AFD1-F967-AA8C1B81087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9938" name="Rectangle 2"/>
          <p:cNvSpPr>
            <a:spLocks noChangeArrowheads="1"/>
          </p:cNvSpPr>
          <p:nvPr/>
        </p:nvSpPr>
        <p:spPr bwMode="auto">
          <a:xfrm>
            <a:off x="1976337" y="1676401"/>
            <a:ext cx="4657725" cy="3413755"/>
          </a:xfrm>
          <a:prstGeom prst="rect">
            <a:avLst/>
          </a:prstGeom>
          <a:solidFill>
            <a:schemeClr val="bg2">
              <a:lumMod val="90000"/>
            </a:schemeClr>
          </a:solidFill>
          <a:ln w="12700">
            <a:solidFill>
              <a:schemeClr val="tx1"/>
            </a:solidFill>
            <a:miter lim="800000"/>
            <a:headEnd/>
            <a:tailEnd/>
          </a:ln>
          <a:effectLst>
            <a:outerShdw dist="71842" dir="2700000" algn="ctr" rotWithShape="0">
              <a:schemeClr val="tx1"/>
            </a:outerShdw>
          </a:effectLst>
        </p:spPr>
        <p:txBody>
          <a:bodyPr lIns="90488" tIns="44450" rIns="90488" bIns="44450">
            <a:spAutoFit/>
          </a:bodyPr>
          <a:lstStyle/>
          <a:p>
            <a:pPr>
              <a:spcBef>
                <a:spcPct val="50000"/>
              </a:spcBef>
              <a:defRPr/>
            </a:pPr>
            <a:r>
              <a:rPr lang="en-US" sz="2400" dirty="0">
                <a:solidFill>
                  <a:schemeClr val="accent3">
                    <a:lumMod val="50000"/>
                  </a:schemeClr>
                </a:solidFill>
                <a:latin typeface="Arial" charset="0"/>
                <a:ea typeface="ＭＳ Ｐゴシック" pitchFamily="-108" charset="-128"/>
              </a:rPr>
              <a:t>Step 1: Determine what current balance equals: $500 debit.</a:t>
            </a:r>
          </a:p>
          <a:p>
            <a:pPr>
              <a:spcBef>
                <a:spcPct val="50000"/>
              </a:spcBef>
              <a:defRPr/>
            </a:pPr>
            <a:r>
              <a:rPr lang="en-US" sz="2400" dirty="0">
                <a:solidFill>
                  <a:schemeClr val="accent3">
                    <a:lumMod val="50000"/>
                  </a:schemeClr>
                </a:solidFill>
                <a:latin typeface="Arial" charset="0"/>
                <a:ea typeface="ＭＳ Ｐゴシック" pitchFamily="-108" charset="-128"/>
              </a:rPr>
              <a:t>Step 2: Determine what the account balance should be: $2,270.</a:t>
            </a:r>
          </a:p>
          <a:p>
            <a:pPr>
              <a:spcBef>
                <a:spcPct val="50000"/>
              </a:spcBef>
              <a:defRPr/>
            </a:pPr>
            <a:r>
              <a:rPr lang="en-US" sz="2400" dirty="0">
                <a:solidFill>
                  <a:schemeClr val="accent3">
                    <a:lumMod val="50000"/>
                  </a:schemeClr>
                </a:solidFill>
                <a:latin typeface="Arial" charset="0"/>
                <a:ea typeface="ＭＳ Ｐゴシック" pitchFamily="-108" charset="-128"/>
              </a:rPr>
              <a:t>Step 3: Make adjusting entry to get from step 1 to step 2: </a:t>
            </a:r>
            <a:br>
              <a:rPr lang="en-US" sz="2400" dirty="0">
                <a:solidFill>
                  <a:schemeClr val="accent3">
                    <a:lumMod val="50000"/>
                  </a:schemeClr>
                </a:solidFill>
                <a:latin typeface="Arial" charset="0"/>
                <a:ea typeface="ＭＳ Ｐゴシック" pitchFamily="-108" charset="-128"/>
              </a:rPr>
            </a:br>
            <a:r>
              <a:rPr lang="en-US" sz="2400" dirty="0">
                <a:solidFill>
                  <a:schemeClr val="accent3">
                    <a:lumMod val="50000"/>
                  </a:schemeClr>
                </a:solidFill>
                <a:latin typeface="Arial" charset="0"/>
                <a:ea typeface="ＭＳ Ｐゴシック" pitchFamily="-108" charset="-128"/>
              </a:rPr>
              <a:t>$2,270 + 500 = $2,770.</a:t>
            </a:r>
          </a:p>
        </p:txBody>
      </p:sp>
      <p:graphicFrame>
        <p:nvGraphicFramePr>
          <p:cNvPr id="144386" name="Object 2"/>
          <p:cNvGraphicFramePr>
            <a:graphicFrameLocks/>
          </p:cNvGraphicFramePr>
          <p:nvPr/>
        </p:nvGraphicFramePr>
        <p:xfrm>
          <a:off x="7113588" y="1993901"/>
          <a:ext cx="2944812" cy="1503363"/>
        </p:xfrm>
        <a:graphic>
          <a:graphicData uri="http://schemas.openxmlformats.org/presentationml/2006/ole">
            <mc:AlternateContent xmlns:mc="http://schemas.openxmlformats.org/markup-compatibility/2006">
              <mc:Choice xmlns:v="urn:schemas-microsoft-com:vml" Requires="v">
                <p:oleObj name="Worksheet" r:id="rId3" imgW="3019419" imgH="1238305" progId="Excel.Sheet.8">
                  <p:embed/>
                </p:oleObj>
              </mc:Choice>
              <mc:Fallback>
                <p:oleObj name="Worksheet" r:id="rId3" imgW="3019419" imgH="1238305" progId="Excel.Sheet.8">
                  <p:embed/>
                  <p:pic>
                    <p:nvPicPr>
                      <p:cNvPr id="144386" name="Object 2"/>
                      <p:cNvPicPr>
                        <a:picLocks noChangeArrowheads="1"/>
                      </p:cNvPicPr>
                      <p:nvPr/>
                    </p:nvPicPr>
                    <p:blipFill>
                      <a:blip r:embed="rId4"/>
                      <a:srcRect l="6946" t="1590" r="46478" b="17973"/>
                      <a:stretch>
                        <a:fillRect/>
                      </a:stretch>
                    </p:blipFill>
                    <p:spPr bwMode="auto">
                      <a:xfrm>
                        <a:off x="7113588" y="1993901"/>
                        <a:ext cx="2944812" cy="1503363"/>
                      </a:xfrm>
                      <a:prstGeom prst="rect">
                        <a:avLst/>
                      </a:prstGeom>
                      <a:solidFill>
                        <a:schemeClr val="tx1"/>
                      </a:solidFill>
                      <a:ln w="9525">
                        <a:solidFill>
                          <a:schemeClr val="tx1"/>
                        </a:solidFill>
                        <a:miter lim="800000"/>
                        <a:headEnd/>
                        <a:tailEnd/>
                      </a:ln>
                      <a:effectLst>
                        <a:outerShdw dist="71842" dir="2700000" algn="ctr" rotWithShape="0">
                          <a:schemeClr val="tx1"/>
                        </a:outerShdw>
                      </a:effectLst>
                    </p:spPr>
                  </p:pic>
                </p:oleObj>
              </mc:Fallback>
            </mc:AlternateContent>
          </a:graphicData>
        </a:graphic>
      </p:graphicFrame>
      <p:sp>
        <p:nvSpPr>
          <p:cNvPr id="111620" name="Rectangle 4"/>
          <p:cNvSpPr>
            <a:spLocks noGrp="1" noChangeArrowheads="1"/>
          </p:cNvSpPr>
          <p:nvPr>
            <p:ph type="title"/>
          </p:nvPr>
        </p:nvSpPr>
        <p:spPr>
          <a:xfrm>
            <a:off x="1981200" y="685800"/>
            <a:ext cx="8229600" cy="838200"/>
          </a:xfrm>
        </p:spPr>
        <p:txBody>
          <a:bodyPr/>
          <a:lstStyle/>
          <a:p>
            <a:r>
              <a:rPr lang="en-US" altLang="en-US" b="1" dirty="0"/>
              <a:t>Aging of Accounts Receivable</a:t>
            </a:r>
          </a:p>
        </p:txBody>
      </p:sp>
      <p:cxnSp>
        <p:nvCxnSpPr>
          <p:cNvPr id="11" name="Straight Connector 10"/>
          <p:cNvCxnSpPr/>
          <p:nvPr/>
        </p:nvCxnSpPr>
        <p:spPr>
          <a:xfrm>
            <a:off x="9829800" y="2895600"/>
            <a:ext cx="114300" cy="0"/>
          </a:xfrm>
          <a:prstGeom prst="line">
            <a:avLst/>
          </a:prstGeom>
          <a:ln w="22225"/>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5"/>
          <a:stretch>
            <a:fillRect/>
          </a:stretch>
        </p:blipFill>
        <p:spPr>
          <a:xfrm>
            <a:off x="1749148" y="5173635"/>
            <a:ext cx="8693704" cy="945222"/>
          </a:xfrm>
          <a:prstGeom prst="rect">
            <a:avLst/>
          </a:prstGeom>
        </p:spPr>
      </p:pic>
      <p:cxnSp>
        <p:nvCxnSpPr>
          <p:cNvPr id="13" name="Straight Arrow Connector 12"/>
          <p:cNvCxnSpPr>
            <a:cxnSpLocks/>
          </p:cNvCxnSpPr>
          <p:nvPr/>
        </p:nvCxnSpPr>
        <p:spPr>
          <a:xfrm>
            <a:off x="9944100" y="2895600"/>
            <a:ext cx="0" cy="2194556"/>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29BD543F-C961-44C1-71CF-2B1FF39CB71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65922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144386"/>
                                        </p:tgtEl>
                                        <p:attrNameLst>
                                          <p:attrName>style.visibility</p:attrName>
                                        </p:attrNameLst>
                                      </p:cBhvr>
                                      <p:to>
                                        <p:strVal val="visible"/>
                                      </p:to>
                                    </p:set>
                                    <p:animEffect transition="in" filter="dissolve">
                                      <p:cBhvr>
                                        <p:cTn id="7" dur="500"/>
                                        <p:tgtEl>
                                          <p:spTgt spid="144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AB313E7-7078-2011-636E-D2BB1B23287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12642" name="Rectangle 28"/>
          <p:cNvSpPr>
            <a:spLocks noGrp="1" noChangeArrowheads="1"/>
          </p:cNvSpPr>
          <p:nvPr>
            <p:ph type="title"/>
          </p:nvPr>
        </p:nvSpPr>
        <p:spPr>
          <a:xfrm>
            <a:off x="1981200" y="457200"/>
            <a:ext cx="8229600" cy="1143000"/>
          </a:xfrm>
        </p:spPr>
        <p:txBody>
          <a:bodyPr/>
          <a:lstStyle/>
          <a:p>
            <a:r>
              <a:rPr lang="en-US" altLang="en-US" b="1" dirty="0"/>
              <a:t>Summary of Methods</a:t>
            </a:r>
          </a:p>
        </p:txBody>
      </p:sp>
      <p:pic>
        <p:nvPicPr>
          <p:cNvPr id="131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2114" y="1752600"/>
            <a:ext cx="8867775"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C7580247-F106-5FC7-27E7-E382F02A7ED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54F2A0-8914-9F6C-395E-5F58884FAFC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21082" y="3657600"/>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Explain how receivables can be converted to cash before maturity.</a:t>
            </a:r>
            <a:br>
              <a:rPr lang="en-US" dirty="0"/>
            </a:br>
            <a:r>
              <a:rPr lang="en-US" dirty="0"/>
              <a:t> </a:t>
            </a:r>
            <a:br>
              <a:rPr lang="en-US" alt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21082" y="1741488"/>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46283" y="4724401"/>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4196A8EA-FF50-F1F3-E904-3F59AF36536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4229C74-1AB6-A686-68BE-E3A6B252C10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6978" name="Rectangle 2"/>
          <p:cNvSpPr>
            <a:spLocks noGrp="1" noChangeArrowheads="1"/>
          </p:cNvSpPr>
          <p:nvPr>
            <p:ph type="title"/>
          </p:nvPr>
        </p:nvSpPr>
        <p:spPr>
          <a:xfrm>
            <a:off x="1981200" y="457200"/>
            <a:ext cx="8229600" cy="1143000"/>
          </a:xfrm>
        </p:spPr>
        <p:txBody>
          <a:bodyPr/>
          <a:lstStyle/>
          <a:p>
            <a:r>
              <a:rPr lang="en-US" altLang="en-US" b="1" dirty="0"/>
              <a:t>Disposal of Receivables</a:t>
            </a:r>
          </a:p>
        </p:txBody>
      </p:sp>
      <p:sp>
        <p:nvSpPr>
          <p:cNvPr id="6" name="Rectangle 5"/>
          <p:cNvSpPr/>
          <p:nvPr/>
        </p:nvSpPr>
        <p:spPr>
          <a:xfrm>
            <a:off x="2362200" y="1676401"/>
            <a:ext cx="7467600" cy="1077913"/>
          </a:xfrm>
          <a:prstGeom prst="rect">
            <a:avLst/>
          </a:prstGeom>
          <a:solidFill>
            <a:schemeClr val="bg2">
              <a:lumMod val="90000"/>
            </a:schemeClr>
          </a:solidFill>
          <a:ln>
            <a:solidFill>
              <a:schemeClr val="tx1"/>
            </a:solidFill>
          </a:ln>
        </p:spPr>
        <p:txBody>
          <a:bodyPr>
            <a:spAutoFit/>
          </a:bodyPr>
          <a:lstStyle/>
          <a:p>
            <a:pPr algn="ctr">
              <a:defRPr/>
            </a:pPr>
            <a:r>
              <a:rPr lang="en-US" sz="3200" dirty="0"/>
              <a:t>Companies can convert receivables to cash before they are due.</a:t>
            </a:r>
          </a:p>
        </p:txBody>
      </p:sp>
      <p:sp>
        <p:nvSpPr>
          <p:cNvPr id="7" name="Oval 6"/>
          <p:cNvSpPr/>
          <p:nvPr/>
        </p:nvSpPr>
        <p:spPr>
          <a:xfrm>
            <a:off x="1905000" y="3276600"/>
            <a:ext cx="4191000" cy="2286000"/>
          </a:xfrm>
          <a:prstGeom prst="ellipse">
            <a:avLst/>
          </a:prstGeom>
          <a:solidFill>
            <a:schemeClr val="bg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b="1" dirty="0">
                <a:solidFill>
                  <a:schemeClr val="bg2">
                    <a:lumMod val="90000"/>
                  </a:schemeClr>
                </a:solidFill>
                <a:latin typeface="Arial" pitchFamily="34" charset="0"/>
                <a:cs typeface="Arial" pitchFamily="34" charset="0"/>
              </a:rPr>
              <a:t>Selling Receivables</a:t>
            </a:r>
          </a:p>
        </p:txBody>
      </p:sp>
      <p:sp>
        <p:nvSpPr>
          <p:cNvPr id="8" name="Oval 7"/>
          <p:cNvSpPr/>
          <p:nvPr/>
        </p:nvSpPr>
        <p:spPr>
          <a:xfrm>
            <a:off x="6324600" y="3276600"/>
            <a:ext cx="4191000" cy="2286000"/>
          </a:xfrm>
          <a:prstGeom prst="ellipse">
            <a:avLst/>
          </a:prstGeom>
          <a:solidFill>
            <a:schemeClr val="bg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b="1" dirty="0">
                <a:solidFill>
                  <a:schemeClr val="bg2">
                    <a:lumMod val="90000"/>
                  </a:schemeClr>
                </a:solidFill>
                <a:latin typeface="Arial" pitchFamily="34" charset="0"/>
                <a:cs typeface="Arial" pitchFamily="34" charset="0"/>
              </a:rPr>
              <a:t>Pledging Receivables</a:t>
            </a:r>
          </a:p>
        </p:txBody>
      </p:sp>
      <p:sp>
        <p:nvSpPr>
          <p:cNvPr id="3" name="TextBox 2">
            <a:extLst>
              <a:ext uri="{FF2B5EF4-FFF2-40B4-BE49-F238E27FC236}">
                <a16:creationId xmlns:a16="http://schemas.microsoft.com/office/drawing/2014/main" id="{4BB0D248-C6D6-B090-5D59-12AF0A3B70A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DF53782-8910-C125-1C04-8163444B9EB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29681" y="3995781"/>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Compute accounts receivable turnover and use it to help assess financial condition.</a:t>
            </a:r>
            <a:br>
              <a:rPr lang="en-US" dirty="0"/>
            </a:br>
            <a:br>
              <a:rPr lang="en-US" alt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514600" y="1735387"/>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47119" y="4724401"/>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44CAC0C3-0327-EB26-13BD-4DC4E8BDD0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A26F269-CB23-DB8E-545B-866A09E8ED2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9026" name="Rectangle 4"/>
          <p:cNvSpPr>
            <a:spLocks noGrp="1" noChangeArrowheads="1"/>
          </p:cNvSpPr>
          <p:nvPr>
            <p:ph type="title"/>
          </p:nvPr>
        </p:nvSpPr>
        <p:spPr>
          <a:xfrm>
            <a:off x="1943100" y="619125"/>
            <a:ext cx="8229600" cy="838200"/>
          </a:xfrm>
        </p:spPr>
        <p:txBody>
          <a:bodyPr/>
          <a:lstStyle/>
          <a:p>
            <a:r>
              <a:rPr lang="en-US" altLang="en-US" b="1" dirty="0"/>
              <a:t>Accounts Receivable Turnover</a:t>
            </a:r>
          </a:p>
        </p:txBody>
      </p:sp>
      <p:sp>
        <p:nvSpPr>
          <p:cNvPr id="51202" name="Rectangle 2"/>
          <p:cNvSpPr>
            <a:spLocks noGrp="1" noChangeArrowheads="1"/>
          </p:cNvSpPr>
          <p:nvPr>
            <p:ph type="body" idx="4294967295"/>
          </p:nvPr>
        </p:nvSpPr>
        <p:spPr>
          <a:xfrm>
            <a:off x="1828800" y="1371600"/>
            <a:ext cx="8458200" cy="1371600"/>
          </a:xfrm>
          <a:solidFill>
            <a:schemeClr val="bg2">
              <a:lumMod val="90000"/>
            </a:schemeClr>
          </a:solidFill>
          <a:ln w="12700">
            <a:solidFill>
              <a:schemeClr val="accent2">
                <a:lumMod val="50000"/>
              </a:schemeClr>
            </a:solidFill>
          </a:ln>
        </p:spPr>
        <p:txBody>
          <a:bodyPr vert="horz" lIns="90488" tIns="44450" rIns="90488" bIns="44450" rtlCol="0">
            <a:normAutofit/>
          </a:bodyPr>
          <a:lstStyle/>
          <a:p>
            <a:pPr algn="ctr">
              <a:buFont typeface="Wingdings" pitchFamily="2" charset="2"/>
              <a:buNone/>
              <a:defRPr/>
            </a:pPr>
            <a:r>
              <a:rPr lang="en-US" b="1" dirty="0">
                <a:solidFill>
                  <a:schemeClr val="accent2">
                    <a:lumMod val="50000"/>
                  </a:schemeClr>
                </a:solidFill>
              </a:rPr>
              <a:t>    This ratio provides useful information for evaluating how efficient management has been in granting credit to produce revenue.</a:t>
            </a:r>
          </a:p>
        </p:txBody>
      </p:sp>
      <p:sp>
        <p:nvSpPr>
          <p:cNvPr id="129029" name="Line 5"/>
          <p:cNvSpPr>
            <a:spLocks noChangeShapeType="1"/>
          </p:cNvSpPr>
          <p:nvPr/>
        </p:nvSpPr>
        <p:spPr bwMode="auto">
          <a:xfrm>
            <a:off x="3783013" y="3429000"/>
            <a:ext cx="4633912" cy="0"/>
          </a:xfrm>
          <a:prstGeom prst="line">
            <a:avLst/>
          </a:prstGeom>
          <a:noFill/>
          <a:ln w="38100">
            <a:solidFill>
              <a:schemeClr val="bg1"/>
            </a:solidFill>
            <a:round/>
            <a:headEnd/>
            <a:tailEnd/>
          </a:ln>
        </p:spPr>
        <p:txBody>
          <a:bodyPr/>
          <a:lstStyle/>
          <a:p>
            <a:endParaRPr lang="en-US" dirty="0"/>
          </a:p>
        </p:txBody>
      </p:sp>
      <p:pic>
        <p:nvPicPr>
          <p:cNvPr id="135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0850" y="3076575"/>
            <a:ext cx="6210300" cy="704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p:cNvPicPr>
            <a:picLocks noChangeAspect="1"/>
          </p:cNvPicPr>
          <p:nvPr/>
        </p:nvPicPr>
        <p:blipFill>
          <a:blip r:embed="rId4"/>
          <a:stretch>
            <a:fillRect/>
          </a:stretch>
        </p:blipFill>
        <p:spPr>
          <a:xfrm>
            <a:off x="2703786" y="3898900"/>
            <a:ext cx="6784429" cy="1844888"/>
          </a:xfrm>
          <a:prstGeom prst="rect">
            <a:avLst/>
          </a:prstGeom>
        </p:spPr>
      </p:pic>
      <p:sp>
        <p:nvSpPr>
          <p:cNvPr id="4" name="TextBox 3">
            <a:extLst>
              <a:ext uri="{FF2B5EF4-FFF2-40B4-BE49-F238E27FC236}">
                <a16:creationId xmlns:a16="http://schemas.microsoft.com/office/drawing/2014/main" id="{30B18DB9-0B87-2606-34FE-018ECCB5396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635</TotalTime>
  <Words>4575</Words>
  <Application>Microsoft Macintosh PowerPoint</Application>
  <PresentationFormat>Widescreen</PresentationFormat>
  <Paragraphs>241</Paragraphs>
  <Slides>37</Slides>
  <Notes>37</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46" baseType="lpstr">
      <vt:lpstr>Arial</vt:lpstr>
      <vt:lpstr>Berlin Sans FB</vt:lpstr>
      <vt:lpstr>Calibri</vt:lpstr>
      <vt:lpstr>Calibri Light</vt:lpstr>
      <vt:lpstr>Monotype Sorts</vt:lpstr>
      <vt:lpstr>Times New Roman</vt:lpstr>
      <vt:lpstr>Wingdings</vt:lpstr>
      <vt:lpstr>Office Theme</vt:lpstr>
      <vt:lpstr>Worksheet</vt:lpstr>
      <vt:lpstr>PowerPoint Presentation</vt:lpstr>
      <vt:lpstr>PowerPoint Presentation</vt:lpstr>
      <vt:lpstr>PowerPoint Presentation</vt:lpstr>
      <vt:lpstr>    Describe accounts receivable and how they occur and are recorded.   </vt:lpstr>
      <vt:lpstr>Sales on Credit</vt:lpstr>
      <vt:lpstr>Sales on Credit</vt:lpstr>
      <vt:lpstr>Sales on Store Credit Card</vt:lpstr>
      <vt:lpstr>Sales on Bank Credit Card</vt:lpstr>
      <vt:lpstr>Sales on Installment</vt:lpstr>
      <vt:lpstr>    Apply the direct write-off method to accounts receivable.  </vt:lpstr>
      <vt:lpstr>Direct Write-Off Method</vt:lpstr>
      <vt:lpstr>Direct Write-Off Method - Recording and Writing Off Bad Debts </vt:lpstr>
      <vt:lpstr>Direct Write-Off Method – Recovering a Bad Debt</vt:lpstr>
      <vt:lpstr>Matching vs. Materiality</vt:lpstr>
      <vt:lpstr>    Apply the allowance method to accounts receivable.    </vt:lpstr>
      <vt:lpstr>Allowance Method</vt:lpstr>
      <vt:lpstr>Allowance Method - Recording Bad Debts Expense</vt:lpstr>
      <vt:lpstr>Balance Sheet Presentation</vt:lpstr>
      <vt:lpstr>Allowance Method –  Writing Off a Bad Debt</vt:lpstr>
      <vt:lpstr>Writing Off a Bad Debt</vt:lpstr>
      <vt:lpstr>Allowance Method - Recovering a Bad Debt</vt:lpstr>
      <vt:lpstr>    Estimate uncollectibles based on sales and accounts receivable.    </vt:lpstr>
      <vt:lpstr>Estimating Bad Debts Expense</vt:lpstr>
      <vt:lpstr>Percent of Sales Method</vt:lpstr>
      <vt:lpstr>Percent of Sales Method</vt:lpstr>
      <vt:lpstr>Percent of Receivables Method</vt:lpstr>
      <vt:lpstr>Percent of Receivables Method</vt:lpstr>
      <vt:lpstr>Aging of Receivables Method</vt:lpstr>
      <vt:lpstr>Aging of Accounts Receivable</vt:lpstr>
      <vt:lpstr>Aging of Accounts Receivable</vt:lpstr>
      <vt:lpstr>Aging of Accounts Receivable</vt:lpstr>
      <vt:lpstr>Summary of Methods</vt:lpstr>
      <vt:lpstr>    Explain how receivables can be converted to cash before maturity.    </vt:lpstr>
      <vt:lpstr>Disposal of Receivables</vt:lpstr>
      <vt:lpstr>    Compute accounts receivable turnover and use it to help assess financial condition.   </vt:lpstr>
      <vt:lpstr>Accounts Receivable Turnover</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Sarah Abdullah</cp:lastModifiedBy>
  <cp:revision>19</cp:revision>
  <dcterms:created xsi:type="dcterms:W3CDTF">2023-04-29T09:08:23Z</dcterms:created>
  <dcterms:modified xsi:type="dcterms:W3CDTF">2023-10-31T12:32:41Z</dcterms:modified>
</cp:coreProperties>
</file>