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58"/>
  </p:notesMasterIdLst>
  <p:sldIdLst>
    <p:sldId id="480" r:id="rId5"/>
    <p:sldId id="303" r:id="rId6"/>
    <p:sldId id="612" r:id="rId7"/>
    <p:sldId id="532" r:id="rId8"/>
    <p:sldId id="386" r:id="rId9"/>
    <p:sldId id="387" r:id="rId10"/>
    <p:sldId id="388" r:id="rId11"/>
    <p:sldId id="389" r:id="rId12"/>
    <p:sldId id="390" r:id="rId13"/>
    <p:sldId id="391" r:id="rId14"/>
    <p:sldId id="392" r:id="rId15"/>
    <p:sldId id="393" r:id="rId16"/>
    <p:sldId id="395" r:id="rId17"/>
    <p:sldId id="396" r:id="rId18"/>
    <p:sldId id="447" r:id="rId19"/>
    <p:sldId id="397" r:id="rId20"/>
    <p:sldId id="398" r:id="rId21"/>
    <p:sldId id="399" r:id="rId22"/>
    <p:sldId id="400" r:id="rId23"/>
    <p:sldId id="401" r:id="rId24"/>
    <p:sldId id="402" r:id="rId25"/>
    <p:sldId id="403" r:id="rId26"/>
    <p:sldId id="560" r:id="rId27"/>
    <p:sldId id="561" r:id="rId28"/>
    <p:sldId id="562" r:id="rId29"/>
    <p:sldId id="563" r:id="rId30"/>
    <p:sldId id="448" r:id="rId31"/>
    <p:sldId id="613" r:id="rId32"/>
    <p:sldId id="427" r:id="rId33"/>
    <p:sldId id="614" r:id="rId34"/>
    <p:sldId id="434" r:id="rId35"/>
    <p:sldId id="615" r:id="rId36"/>
    <p:sldId id="616" r:id="rId37"/>
    <p:sldId id="617" r:id="rId38"/>
    <p:sldId id="618" r:id="rId39"/>
    <p:sldId id="449" r:id="rId40"/>
    <p:sldId id="404" r:id="rId41"/>
    <p:sldId id="405" r:id="rId42"/>
    <p:sldId id="406" r:id="rId43"/>
    <p:sldId id="407" r:id="rId44"/>
    <p:sldId id="408" r:id="rId45"/>
    <p:sldId id="619" r:id="rId46"/>
    <p:sldId id="437" r:id="rId47"/>
    <p:sldId id="450" r:id="rId48"/>
    <p:sldId id="436" r:id="rId49"/>
    <p:sldId id="620" r:id="rId50"/>
    <p:sldId id="621" r:id="rId51"/>
    <p:sldId id="622" r:id="rId52"/>
    <p:sldId id="623" r:id="rId53"/>
    <p:sldId id="624" r:id="rId54"/>
    <p:sldId id="625" r:id="rId55"/>
    <p:sldId id="626" r:id="rId56"/>
    <p:sldId id="349" r:id="rId5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612"/>
            <p14:sldId id="532"/>
            <p14:sldId id="386"/>
            <p14:sldId id="387"/>
            <p14:sldId id="388"/>
            <p14:sldId id="389"/>
            <p14:sldId id="390"/>
            <p14:sldId id="391"/>
            <p14:sldId id="392"/>
            <p14:sldId id="393"/>
            <p14:sldId id="395"/>
            <p14:sldId id="396"/>
            <p14:sldId id="447"/>
            <p14:sldId id="397"/>
            <p14:sldId id="398"/>
            <p14:sldId id="399"/>
            <p14:sldId id="400"/>
            <p14:sldId id="401"/>
            <p14:sldId id="402"/>
            <p14:sldId id="403"/>
            <p14:sldId id="560"/>
            <p14:sldId id="561"/>
            <p14:sldId id="562"/>
            <p14:sldId id="563"/>
            <p14:sldId id="448"/>
            <p14:sldId id="613"/>
            <p14:sldId id="427"/>
            <p14:sldId id="614"/>
            <p14:sldId id="434"/>
            <p14:sldId id="615"/>
            <p14:sldId id="616"/>
            <p14:sldId id="617"/>
            <p14:sldId id="618"/>
            <p14:sldId id="449"/>
            <p14:sldId id="404"/>
            <p14:sldId id="405"/>
            <p14:sldId id="406"/>
            <p14:sldId id="407"/>
            <p14:sldId id="408"/>
            <p14:sldId id="619"/>
            <p14:sldId id="437"/>
            <p14:sldId id="450"/>
            <p14:sldId id="436"/>
            <p14:sldId id="620"/>
            <p14:sldId id="621"/>
            <p14:sldId id="622"/>
            <p14:sldId id="623"/>
            <p14:sldId id="624"/>
            <p14:sldId id="625"/>
            <p14:sldId id="626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472C4"/>
    <a:srgbClr val="000000"/>
    <a:srgbClr val="669BBC"/>
    <a:srgbClr val="2D3956"/>
    <a:srgbClr val="8E5A6D"/>
    <a:srgbClr val="FAC748"/>
    <a:srgbClr val="852F4A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65" d="100"/>
          <a:sy n="65" d="100"/>
        </p:scale>
        <p:origin x="91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61" Type="http://schemas.openxmlformats.org/officeDocument/2006/relationships/theme" Target="theme/theme1.xml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slide" Target="slides/slide52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presProps" Target="presProps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slide" Target="slides/slide53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2/15/2024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357E1AA-3B5C-7144-BCE2-DB2BE2D704A0}" type="slidenum">
              <a:rPr lang="en-US"/>
              <a:pPr/>
              <a:t>5</a:t>
            </a:fld>
            <a:endParaRPr lang="en-US"/>
          </a:p>
        </p:txBody>
      </p:sp>
      <p:sp>
        <p:nvSpPr>
          <p:cNvPr id="64515" name="Rectangle 2"/>
          <p:cNvSpPr>
            <a:spLocks noGrp="1" noRot="1" noChangeAspect="1" noChangeArrowheads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64516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2223D22-0F96-2447-8062-54A2324D8AD1}" type="slidenum">
              <a:rPr lang="en-US"/>
              <a:pPr/>
              <a:t>6</a:t>
            </a:fld>
            <a:endParaRPr lang="en-US"/>
          </a:p>
        </p:txBody>
      </p:sp>
      <p:sp>
        <p:nvSpPr>
          <p:cNvPr id="665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65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AAAF750-AC54-8649-86DE-2549480B55BA}" type="slidenum">
              <a:rPr lang="en-US"/>
              <a:pPr/>
              <a:t>7</a:t>
            </a:fld>
            <a:endParaRPr lang="en-US"/>
          </a:p>
        </p:txBody>
      </p:sp>
      <p:sp>
        <p:nvSpPr>
          <p:cNvPr id="68611" name="Rectangle 2"/>
          <p:cNvSpPr>
            <a:spLocks noGrp="1" noRot="1" noChangeAspect="1" noChangeArrowheads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en-US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24D5933-64A4-6347-B6F5-7474C2DA1EC7}" type="slidenum">
              <a:rPr lang="en-US"/>
              <a:pPr/>
              <a:t>8</a:t>
            </a:fld>
            <a:endParaRPr lang="en-US"/>
          </a:p>
        </p:txBody>
      </p:sp>
      <p:sp>
        <p:nvSpPr>
          <p:cNvPr id="70659" name="Rectangle 2"/>
          <p:cNvSpPr>
            <a:spLocks noGrp="1" noRot="1" noChangeAspect="1" noChangeArrowheads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70660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DB5D5E7-7ECC-C547-B760-70A49FF3CCB1}" type="slidenum">
              <a:rPr lang="en-US"/>
              <a:pPr/>
              <a:t>9</a:t>
            </a:fld>
            <a:endParaRPr lang="en-US"/>
          </a:p>
        </p:txBody>
      </p:sp>
      <p:sp>
        <p:nvSpPr>
          <p:cNvPr id="727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27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6C90346-8C42-B949-9ED1-59E585D457E3}" type="slidenum">
              <a:rPr lang="en-US"/>
              <a:pPr/>
              <a:t>10</a:t>
            </a:fld>
            <a:endParaRPr lang="en-US"/>
          </a:p>
        </p:txBody>
      </p:sp>
      <p:sp>
        <p:nvSpPr>
          <p:cNvPr id="76803" name="Rectangle 2"/>
          <p:cNvSpPr>
            <a:spLocks noGrp="1" noRot="1" noChangeAspect="1" noChangeArrowheads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76804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6C90346-8C42-B949-9ED1-59E585D457E3}" type="slidenum">
              <a:rPr lang="en-US"/>
              <a:pPr/>
              <a:t>11</a:t>
            </a:fld>
            <a:endParaRPr lang="en-US"/>
          </a:p>
        </p:txBody>
      </p:sp>
      <p:sp>
        <p:nvSpPr>
          <p:cNvPr id="76803" name="Rectangle 2"/>
          <p:cNvSpPr>
            <a:spLocks noGrp="1" noRot="1" noChangeAspect="1" noChangeArrowheads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76804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F1DC5F2-6B6E-FD48-8039-2DB790B32523}" type="slidenum">
              <a:rPr lang="en-US"/>
              <a:pPr/>
              <a:t>12</a:t>
            </a:fld>
            <a:endParaRPr lang="en-US"/>
          </a:p>
        </p:txBody>
      </p:sp>
      <p:sp>
        <p:nvSpPr>
          <p:cNvPr id="78851" name="Rectangle 2"/>
          <p:cNvSpPr>
            <a:spLocks noGrp="1" noRot="1" noChangeAspect="1" noChangeArrowheads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78852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F1DC5F2-6B6E-FD48-8039-2DB790B32523}" type="slidenum">
              <a:rPr lang="en-US"/>
              <a:pPr/>
              <a:t>13</a:t>
            </a:fld>
            <a:endParaRPr lang="en-US"/>
          </a:p>
        </p:txBody>
      </p:sp>
      <p:sp>
        <p:nvSpPr>
          <p:cNvPr id="78851" name="Rectangle 2"/>
          <p:cNvSpPr>
            <a:spLocks noGrp="1" noRot="1" noChangeAspect="1" noChangeArrowheads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78852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F1DC5F2-6B6E-FD48-8039-2DB790B32523}" type="slidenum">
              <a:rPr lang="en-US"/>
              <a:pPr/>
              <a:t>14</a:t>
            </a:fld>
            <a:endParaRPr lang="en-US"/>
          </a:p>
        </p:txBody>
      </p:sp>
      <p:sp>
        <p:nvSpPr>
          <p:cNvPr id="78851" name="Rectangle 2"/>
          <p:cNvSpPr>
            <a:spLocks noGrp="1" noRot="1" noChangeAspect="1" noChangeArrowheads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78852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8DD14ED-9F17-3C4B-92FE-F8C6D73CA7E0}" type="slidenum">
              <a:rPr lang="en-US"/>
              <a:pPr/>
              <a:t>15</a:t>
            </a:fld>
            <a:endParaRPr lang="en-US"/>
          </a:p>
        </p:txBody>
      </p:sp>
      <p:sp>
        <p:nvSpPr>
          <p:cNvPr id="174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61A37D4-2F67-9A41-B61D-68722A521FD4}" type="slidenum">
              <a:rPr lang="en-US"/>
              <a:pPr/>
              <a:t>16</a:t>
            </a:fld>
            <a:endParaRPr lang="en-US"/>
          </a:p>
        </p:txBody>
      </p:sp>
      <p:sp>
        <p:nvSpPr>
          <p:cNvPr id="808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09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551B35A-A25C-A94E-9FD5-654338FF1842}" type="slidenum">
              <a:rPr lang="en-US"/>
              <a:pPr/>
              <a:t>17</a:t>
            </a:fld>
            <a:endParaRPr lang="en-US"/>
          </a:p>
        </p:txBody>
      </p:sp>
      <p:sp>
        <p:nvSpPr>
          <p:cNvPr id="829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29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DCDB1FB-B553-8842-96AB-B949BC658A96}" type="slidenum">
              <a:rPr lang="en-US"/>
              <a:pPr/>
              <a:t>18</a:t>
            </a:fld>
            <a:endParaRPr lang="en-US"/>
          </a:p>
        </p:txBody>
      </p:sp>
      <p:sp>
        <p:nvSpPr>
          <p:cNvPr id="870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70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FB2B866-E83E-5A43-8CC5-7901D97D29F5}" type="slidenum">
              <a:rPr lang="en-US"/>
              <a:pPr/>
              <a:t>19</a:t>
            </a:fld>
            <a:endParaRPr lang="en-US"/>
          </a:p>
        </p:txBody>
      </p:sp>
      <p:sp>
        <p:nvSpPr>
          <p:cNvPr id="890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90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C8F4263-5B2E-CA40-9150-52BFC1C4104E}" type="slidenum">
              <a:rPr lang="en-US"/>
              <a:pPr/>
              <a:t>20</a:t>
            </a:fld>
            <a:endParaRPr lang="en-US"/>
          </a:p>
        </p:txBody>
      </p:sp>
      <p:sp>
        <p:nvSpPr>
          <p:cNvPr id="911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11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1ABB749-D528-AD4D-9574-3C4930FCBF69}" type="slidenum">
              <a:rPr lang="en-US"/>
              <a:pPr/>
              <a:t>21</a:t>
            </a:fld>
            <a:endParaRPr lang="en-US"/>
          </a:p>
        </p:txBody>
      </p:sp>
      <p:sp>
        <p:nvSpPr>
          <p:cNvPr id="931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31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385F8AA-3268-C048-AE98-290B11BD1BCF}" type="slidenum">
              <a:rPr lang="en-US"/>
              <a:pPr/>
              <a:t>22</a:t>
            </a:fld>
            <a:endParaRPr lang="en-US"/>
          </a:p>
        </p:txBody>
      </p:sp>
      <p:sp>
        <p:nvSpPr>
          <p:cNvPr id="952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52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5DA7D60-81B6-1445-80B8-DE5A6AFB51DE}" type="slidenum">
              <a:rPr lang="en-US"/>
              <a:pPr/>
              <a:t>23</a:t>
            </a:fld>
            <a:endParaRPr lang="en-US"/>
          </a:p>
        </p:txBody>
      </p:sp>
      <p:sp>
        <p:nvSpPr>
          <p:cNvPr id="123907" name="Rectangle 2"/>
          <p:cNvSpPr>
            <a:spLocks noGrp="1" noRot="1" noChangeAspect="1" noChangeArrowheads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23908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14F729A-4249-1742-AADD-33BB3B70F773}" type="slidenum">
              <a:rPr lang="en-US"/>
              <a:pPr/>
              <a:t>24</a:t>
            </a:fld>
            <a:endParaRPr lang="en-US"/>
          </a:p>
        </p:txBody>
      </p:sp>
      <p:sp>
        <p:nvSpPr>
          <p:cNvPr id="125955" name="Rectangle 2"/>
          <p:cNvSpPr>
            <a:spLocks noGrp="1" noRot="1" noChangeAspect="1" noChangeArrowheads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25956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4859A4C-9875-4B42-BF3D-1C5A14F9F2BD}" type="slidenum">
              <a:rPr lang="en-US"/>
              <a:pPr/>
              <a:t>25</a:t>
            </a:fld>
            <a:endParaRPr lang="en-US"/>
          </a:p>
        </p:txBody>
      </p:sp>
      <p:sp>
        <p:nvSpPr>
          <p:cNvPr id="128003" name="Rectangle 2"/>
          <p:cNvSpPr>
            <a:spLocks noGrp="1" noRot="1" noChangeAspect="1" noChangeArrowheads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28004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BE7A258-057A-1F47-A835-7E9E58AEF94B}" type="slidenum">
              <a:rPr lang="en-US"/>
              <a:pPr/>
              <a:t>26</a:t>
            </a:fld>
            <a:endParaRPr lang="en-US"/>
          </a:p>
        </p:txBody>
      </p:sp>
      <p:sp>
        <p:nvSpPr>
          <p:cNvPr id="130051" name="Rectangle 2"/>
          <p:cNvSpPr>
            <a:spLocks noGrp="1" noRot="1" noChangeAspect="1" noChangeArrowheads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30052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8DD14ED-9F17-3C4B-92FE-F8C6D73CA7E0}" type="slidenum">
              <a:rPr lang="en-US"/>
              <a:pPr/>
              <a:t>27</a:t>
            </a:fld>
            <a:endParaRPr lang="en-US"/>
          </a:p>
        </p:txBody>
      </p:sp>
      <p:sp>
        <p:nvSpPr>
          <p:cNvPr id="174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2E30983-8456-3646-A731-6FFF29DE70A4}" type="slidenum">
              <a:rPr lang="en-US"/>
              <a:pPr/>
              <a:t>28</a:t>
            </a:fld>
            <a:endParaRPr lang="en-US"/>
          </a:p>
        </p:txBody>
      </p:sp>
      <p:sp>
        <p:nvSpPr>
          <p:cNvPr id="1320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21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A8AC387-3E46-1143-BAAD-D9B1D56CD6CB}" type="slidenum">
              <a:rPr lang="en-US"/>
              <a:pPr/>
              <a:t>29</a:t>
            </a:fld>
            <a:endParaRPr lang="en-US"/>
          </a:p>
        </p:txBody>
      </p:sp>
      <p:sp>
        <p:nvSpPr>
          <p:cNvPr id="134147" name="Rectangle 2"/>
          <p:cNvSpPr>
            <a:spLocks noGrp="1" noRot="1" noChangeAspect="1" noChangeArrowheads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34148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AC2B776-986B-2545-8075-7FDAA4407823}" type="slidenum">
              <a:rPr lang="en-US"/>
              <a:pPr/>
              <a:t>30</a:t>
            </a:fld>
            <a:endParaRPr lang="en-US"/>
          </a:p>
        </p:txBody>
      </p:sp>
      <p:sp>
        <p:nvSpPr>
          <p:cNvPr id="136195" name="Rectangle 2"/>
          <p:cNvSpPr>
            <a:spLocks noGrp="1" noRot="1" noChangeAspect="1" noChangeArrowheads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36196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2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33EBD86-0A01-3B4B-B540-6B90BD60E5F2}" type="slidenum">
              <a:rPr lang="en-US"/>
              <a:pPr/>
              <a:t>32</a:t>
            </a:fld>
            <a:endParaRPr lang="en-US"/>
          </a:p>
        </p:txBody>
      </p:sp>
      <p:sp>
        <p:nvSpPr>
          <p:cNvPr id="138243" name="Rectangle 2"/>
          <p:cNvSpPr>
            <a:spLocks noGrp="1" noRot="1" noChangeAspect="1" noChangeArrowheads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38244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2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17E7037-918C-AD43-B18B-F7E97BD73A15}" type="slidenum">
              <a:rPr lang="en-US"/>
              <a:pPr/>
              <a:t>33</a:t>
            </a:fld>
            <a:endParaRPr lang="en-US"/>
          </a:p>
        </p:txBody>
      </p:sp>
      <p:sp>
        <p:nvSpPr>
          <p:cNvPr id="140291" name="Rectangle 2"/>
          <p:cNvSpPr>
            <a:spLocks noGrp="1" noRot="1" noChangeAspect="1" noChangeArrowheads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40292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3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89A74BD-9984-AD46-A37E-56B3C0F9FC15}" type="slidenum">
              <a:rPr lang="en-US"/>
              <a:pPr/>
              <a:t>34</a:t>
            </a:fld>
            <a:endParaRPr lang="en-US"/>
          </a:p>
        </p:txBody>
      </p:sp>
      <p:sp>
        <p:nvSpPr>
          <p:cNvPr id="1423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23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3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073864A-ADC2-1B43-A5CC-41DA2E2D0DBB}" type="slidenum">
              <a:rPr lang="en-US"/>
              <a:pPr/>
              <a:t>35</a:t>
            </a:fld>
            <a:endParaRPr lang="en-US"/>
          </a:p>
        </p:txBody>
      </p:sp>
      <p:sp>
        <p:nvSpPr>
          <p:cNvPr id="1443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43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8DD14ED-9F17-3C4B-92FE-F8C6D73CA7E0}" type="slidenum">
              <a:rPr lang="en-US"/>
              <a:pPr/>
              <a:t>36</a:t>
            </a:fld>
            <a:endParaRPr lang="en-US"/>
          </a:p>
        </p:txBody>
      </p:sp>
      <p:sp>
        <p:nvSpPr>
          <p:cNvPr id="174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4D3ED4E-DB9F-744D-9849-EACE796ACD8F}" type="slidenum">
              <a:rPr lang="en-US"/>
              <a:pPr/>
              <a:t>37</a:t>
            </a:fld>
            <a:endParaRPr lang="en-US"/>
          </a:p>
        </p:txBody>
      </p:sp>
      <p:sp>
        <p:nvSpPr>
          <p:cNvPr id="972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72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AE80086-1B83-2040-8086-B47A972B7777}" type="slidenum">
              <a:rPr lang="en-US"/>
              <a:pPr/>
              <a:t>38</a:t>
            </a:fld>
            <a:endParaRPr lang="en-US"/>
          </a:p>
        </p:txBody>
      </p:sp>
      <p:sp>
        <p:nvSpPr>
          <p:cNvPr id="993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93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80D5628-1D87-E04A-B86B-0EF3EEC2AD53}" type="slidenum">
              <a:rPr lang="en-US"/>
              <a:pPr/>
              <a:t>39</a:t>
            </a:fld>
            <a:endParaRPr lang="en-US"/>
          </a:p>
        </p:txBody>
      </p:sp>
      <p:sp>
        <p:nvSpPr>
          <p:cNvPr id="1013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13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29AE968-BC95-3747-90B0-3E8B9B166255}" type="slidenum">
              <a:rPr lang="en-US"/>
              <a:pPr/>
              <a:t>40</a:t>
            </a:fld>
            <a:endParaRPr lang="en-US"/>
          </a:p>
        </p:txBody>
      </p:sp>
      <p:sp>
        <p:nvSpPr>
          <p:cNvPr id="1034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34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F976AF8-D263-4B45-97F7-441DF3B68CF6}" type="slidenum">
              <a:rPr lang="en-US"/>
              <a:pPr/>
              <a:t>41</a:t>
            </a:fld>
            <a:endParaRPr lang="en-US"/>
          </a:p>
        </p:txBody>
      </p:sp>
      <p:sp>
        <p:nvSpPr>
          <p:cNvPr id="105475" name="Rectangle 2"/>
          <p:cNvSpPr>
            <a:spLocks noGrp="1" noRot="1" noChangeAspect="1" noChangeArrowheads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05476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5D138486-EADF-6047-899A-01D4ECB9C2CD}" type="slidenum">
              <a:rPr lang="en-US" sz="1200">
                <a:latin typeface="Calibri" charset="0"/>
              </a:rPr>
              <a:pPr eaLnBrk="1" hangingPunct="1"/>
              <a:t>42</a:t>
            </a:fld>
            <a:endParaRPr lang="en-US" sz="1200">
              <a:latin typeface="Calibri" charset="0"/>
            </a:endParaRPr>
          </a:p>
        </p:txBody>
      </p:sp>
      <p:sp>
        <p:nvSpPr>
          <p:cNvPr id="655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>
              <a:latin typeface="Calibri" charset="0"/>
              <a:ea typeface="ＭＳ Ｐゴシック" charset="0"/>
              <a:cs typeface="ＭＳ Ｐゴシック" charset="0"/>
            </a:endParaRPr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8DD14ED-9F17-3C4B-92FE-F8C6D73CA7E0}" type="slidenum">
              <a:rPr lang="en-US"/>
              <a:pPr/>
              <a:t>44</a:t>
            </a:fld>
            <a:endParaRPr lang="en-US"/>
          </a:p>
        </p:txBody>
      </p:sp>
      <p:sp>
        <p:nvSpPr>
          <p:cNvPr id="174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5D138486-EADF-6047-899A-01D4ECB9C2CD}" type="slidenum">
              <a:rPr lang="en-US" sz="1200">
                <a:latin typeface="Calibri" charset="0"/>
              </a:rPr>
              <a:pPr eaLnBrk="1" hangingPunct="1"/>
              <a:t>45</a:t>
            </a:fld>
            <a:endParaRPr lang="en-US" sz="1200">
              <a:latin typeface="Calibri" charset="0"/>
            </a:endParaRPr>
          </a:p>
        </p:txBody>
      </p:sp>
      <p:sp>
        <p:nvSpPr>
          <p:cNvPr id="655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>
              <a:latin typeface="Calibri" charset="0"/>
              <a:ea typeface="ＭＳ Ｐゴシック" charset="0"/>
              <a:cs typeface="ＭＳ Ｐゴシック" charset="0"/>
            </a:endParaRPr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00714BF-B725-3A42-9963-355062504B2E}" type="slidenum">
              <a:rPr lang="en-US"/>
              <a:pPr/>
              <a:t>46</a:t>
            </a:fld>
            <a:endParaRPr lang="en-US"/>
          </a:p>
        </p:txBody>
      </p:sp>
      <p:sp>
        <p:nvSpPr>
          <p:cNvPr id="111619" name="Rectangle 2"/>
          <p:cNvSpPr>
            <a:spLocks noGrp="1" noRot="1" noChangeAspect="1" noChangeArrowheads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11620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F7CB46A-BDA9-BF4B-8B31-B0B558F3313A}" type="slidenum">
              <a:rPr lang="en-US"/>
              <a:pPr/>
              <a:t>47</a:t>
            </a:fld>
            <a:endParaRPr lang="en-US"/>
          </a:p>
        </p:txBody>
      </p:sp>
      <p:sp>
        <p:nvSpPr>
          <p:cNvPr id="849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49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2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C281DC2A-315A-1A4F-89A0-2FADEFC62277}" type="slidenum">
              <a:rPr lang="en-US" sz="1200">
                <a:latin typeface="Calibri" charset="0"/>
              </a:rPr>
              <a:pPr eaLnBrk="1" hangingPunct="1"/>
              <a:t>48</a:t>
            </a:fld>
            <a:endParaRPr lang="en-US" sz="1200">
              <a:latin typeface="Calibri" charset="0"/>
            </a:endParaRPr>
          </a:p>
        </p:txBody>
      </p:sp>
      <p:sp>
        <p:nvSpPr>
          <p:cNvPr id="73730" name="Rectangle 2"/>
          <p:cNvSpPr>
            <a:spLocks noGrp="1" noRot="1" noChangeAspect="1" noChangeArrowheads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73731" name="Rectangle 3"/>
          <p:cNvSpPr>
            <a:spLocks noGrp="1" noChangeArrowheads="1"/>
          </p:cNvSpPr>
          <p:nvPr>
            <p:ph type="body" idx="1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>
              <a:latin typeface="Calibri" charset="0"/>
              <a:ea typeface="ＭＳ Ｐゴシック" charset="0"/>
              <a:cs typeface="ＭＳ Ｐゴシック" charset="0"/>
            </a:endParaRPr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280DD158-683E-CA43-8AEA-0C7A6F3C7159}" type="slidenum">
              <a:rPr lang="en-US" sz="1200">
                <a:latin typeface="Calibri" charset="0"/>
              </a:rPr>
              <a:pPr eaLnBrk="1" hangingPunct="1"/>
              <a:t>49</a:t>
            </a:fld>
            <a:endParaRPr lang="en-US" sz="1200">
              <a:latin typeface="Calibri" charset="0"/>
            </a:endParaRPr>
          </a:p>
        </p:txBody>
      </p:sp>
      <p:sp>
        <p:nvSpPr>
          <p:cNvPr id="75778" name="Rectangle 2"/>
          <p:cNvSpPr>
            <a:spLocks noGrp="1" noRot="1" noChangeAspect="1" noChangeArrowheads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75779" name="Rectangle 3"/>
          <p:cNvSpPr>
            <a:spLocks noGrp="1" noChangeArrowheads="1"/>
          </p:cNvSpPr>
          <p:nvPr>
            <p:ph type="body" idx="1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dirty="0">
              <a:latin typeface="Calibri" charset="0"/>
              <a:ea typeface="ＭＳ Ｐゴシック" charset="0"/>
              <a:cs typeface="ＭＳ Ｐゴシック" charset="0"/>
            </a:endParaRPr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C1C26481-6374-7A4A-85A2-FE0A76AD0611}" type="slidenum">
              <a:rPr lang="en-US" sz="1200">
                <a:latin typeface="Calibri" charset="0"/>
              </a:rPr>
              <a:pPr eaLnBrk="1" hangingPunct="1"/>
              <a:t>50</a:t>
            </a:fld>
            <a:endParaRPr lang="en-US" sz="1200">
              <a:latin typeface="Calibri" charset="0"/>
            </a:endParaRPr>
          </a:p>
        </p:txBody>
      </p:sp>
      <p:sp>
        <p:nvSpPr>
          <p:cNvPr id="77826" name="Rectangle 2"/>
          <p:cNvSpPr>
            <a:spLocks noGrp="1" noRot="1" noChangeAspect="1" noChangeArrowheads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77827" name="Rectangle 3"/>
          <p:cNvSpPr>
            <a:spLocks noGrp="1" noChangeArrowheads="1"/>
          </p:cNvSpPr>
          <p:nvPr>
            <p:ph type="body" idx="1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>
              <a:latin typeface="Calibri" charset="0"/>
              <a:ea typeface="ＭＳ Ｐゴシック" charset="0"/>
              <a:cs typeface="ＭＳ Ｐゴシック" charset="0"/>
            </a:endParaRPr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148DC6ED-55DD-354E-B142-4C651FCA36AE}" type="slidenum">
              <a:rPr lang="en-US" sz="1200">
                <a:latin typeface="Calibri" charset="0"/>
              </a:rPr>
              <a:pPr eaLnBrk="1" hangingPunct="1"/>
              <a:t>51</a:t>
            </a:fld>
            <a:endParaRPr lang="en-US" sz="1200">
              <a:latin typeface="Calibri" charset="0"/>
            </a:endParaRPr>
          </a:p>
        </p:txBody>
      </p:sp>
      <p:sp>
        <p:nvSpPr>
          <p:cNvPr id="798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79875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pPr eaLnBrk="1" hangingPunct="1"/>
            <a:r>
              <a:rPr lang="en-US" sz="2400" dirty="0">
                <a:latin typeface="Calibri" charset="0"/>
              </a:rPr>
              <a:t>C(want to) went from 608 to 238, </a:t>
            </a:r>
            <a:r>
              <a:rPr lang="en-US" dirty="0">
                <a:latin typeface="Calibri" charset="0"/>
              </a:rPr>
              <a:t> </a:t>
            </a:r>
            <a:r>
              <a:rPr lang="en-US" sz="2400" dirty="0">
                <a:latin typeface="Calibri" charset="0"/>
              </a:rPr>
              <a:t>P(</a:t>
            </a:r>
            <a:r>
              <a:rPr lang="en-US" sz="2400" dirty="0" err="1">
                <a:latin typeface="Calibri" charset="0"/>
              </a:rPr>
              <a:t>to|want</a:t>
            </a:r>
            <a:r>
              <a:rPr lang="en-US" sz="2400" dirty="0">
                <a:latin typeface="Calibri" charset="0"/>
              </a:rPr>
              <a:t>) from .66 to .26!</a:t>
            </a:r>
          </a:p>
          <a:p>
            <a:pPr eaLnBrk="1" hangingPunct="1"/>
            <a:r>
              <a:rPr lang="en-US" sz="2400" dirty="0">
                <a:latin typeface="Calibri" charset="0"/>
              </a:rPr>
              <a:t>Discount d= c*/c</a:t>
            </a:r>
          </a:p>
          <a:p>
            <a:pPr lvl="1" eaLnBrk="1" hangingPunct="1"/>
            <a:r>
              <a:rPr lang="en-US" sz="2000" dirty="0">
                <a:latin typeface="Calibri" charset="0"/>
              </a:rPr>
              <a:t>d for “</a:t>
            </a:r>
            <a:r>
              <a:rPr lang="en-US" sz="2000" dirty="0" err="1">
                <a:latin typeface="Calibri" charset="0"/>
              </a:rPr>
              <a:t>chinese</a:t>
            </a:r>
            <a:r>
              <a:rPr lang="en-US" sz="2000" dirty="0">
                <a:latin typeface="Calibri" charset="0"/>
              </a:rPr>
              <a:t> food” =.10!!!   A 10x reduction</a:t>
            </a:r>
          </a:p>
          <a:p>
            <a:pPr eaLnBrk="1" hangingPunct="1">
              <a:spcBef>
                <a:spcPct val="0"/>
              </a:spcBef>
            </a:pPr>
            <a:endParaRPr lang="en-US" dirty="0">
              <a:latin typeface="Calibri" charset="0"/>
              <a:ea typeface="ＭＳ Ｐゴシック" charset="0"/>
              <a:cs typeface="ＭＳ Ｐゴシック" charset="0"/>
            </a:endParaRPr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DFC8D75-8A9A-0B40-A7CB-F4679CC4E3D2}" type="slidenum">
              <a:rPr lang="en-US"/>
              <a:pPr/>
              <a:t>52</a:t>
            </a:fld>
            <a:endParaRPr lang="en-US"/>
          </a:p>
        </p:txBody>
      </p:sp>
      <p:sp>
        <p:nvSpPr>
          <p:cNvPr id="119811" name="Rectangle 2"/>
          <p:cNvSpPr>
            <a:spLocks noGrp="1" noRot="1" noChangeAspect="1" noChangeArrowheads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19812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2/15/2024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2/15/2024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2/15/2024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56458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2/15/2024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4" r:id="rId14"/>
    <p:sldLayoutId id="2147483667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8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9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emf"/><Relationship Id="rId5" Type="http://schemas.openxmlformats.org/officeDocument/2006/relationships/oleObject" Target="../embeddings/oleObject4.bin"/><Relationship Id="rId4" Type="http://schemas.openxmlformats.org/officeDocument/2006/relationships/image" Target="../media/image10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emf"/><Relationship Id="rId5" Type="http://schemas.openxmlformats.org/officeDocument/2006/relationships/oleObject" Target="../embeddings/oleObject6.bin"/><Relationship Id="rId4" Type="http://schemas.openxmlformats.org/officeDocument/2006/relationships/image" Target="../media/image12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15.emf"/><Relationship Id="rId4" Type="http://schemas.openxmlformats.org/officeDocument/2006/relationships/oleObject" Target="../embeddings/oleObject7.bin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16.emf"/><Relationship Id="rId4" Type="http://schemas.openxmlformats.org/officeDocument/2006/relationships/oleObject" Target="../embeddings/oleObject8.bin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emf"/><Relationship Id="rId5" Type="http://schemas.openxmlformats.org/officeDocument/2006/relationships/oleObject" Target="../embeddings/oleObject10.bin"/><Relationship Id="rId4" Type="http://schemas.openxmlformats.org/officeDocument/2006/relationships/image" Target="../media/image17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18.emf"/><Relationship Id="rId4" Type="http://schemas.openxmlformats.org/officeDocument/2006/relationships/oleObject" Target="../embeddings/oleObject11.bin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emf"/><Relationship Id="rId5" Type="http://schemas.openxmlformats.org/officeDocument/2006/relationships/oleObject" Target="../embeddings/oleObject12.bin"/><Relationship Id="rId4" Type="http://schemas.openxmlformats.org/officeDocument/2006/relationships/image" Target="../media/image2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3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peech.sri.com/projects/srilm/" TargetMode="Externa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tiff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5.tif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://googleresearch.blogspot.com/2006/08/all-our-n-gram-are-belong-to-you.html" TargetMode="Externa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emf"/><Relationship Id="rId5" Type="http://schemas.openxmlformats.org/officeDocument/2006/relationships/oleObject" Target="../embeddings/oleObject14.bin"/><Relationship Id="rId4" Type="http://schemas.openxmlformats.org/officeDocument/2006/relationships/image" Target="../media/image27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5.bin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emf"/><Relationship Id="rId5" Type="http://schemas.openxmlformats.org/officeDocument/2006/relationships/oleObject" Target="../embeddings/oleObject16.bin"/><Relationship Id="rId4" Type="http://schemas.openxmlformats.org/officeDocument/2006/relationships/image" Target="../media/image32.emf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36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38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38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7" Type="http://schemas.openxmlformats.org/officeDocument/2006/relationships/image" Target="../media/image7.sv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6.png"/><Relationship Id="rId5" Type="http://schemas.openxmlformats.org/officeDocument/2006/relationships/image" Target="../media/image3.png"/><Relationship Id="rId4" Type="http://schemas.openxmlformats.org/officeDocument/2006/relationships/image" Target="../media/image41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Ashraf Elsayed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1108644" y="2424037"/>
            <a:ext cx="4730782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Natural Language </a:t>
            </a:r>
          </a:p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Processing (AI615)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415085" y="5486541"/>
            <a:ext cx="3516608" cy="1101806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3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499848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Language Modeling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3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Ashraf Elsayed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60F619-E88E-2A34-FC02-BB47B205C5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BAC933BC-45E6-C19D-4264-FD2916CE8FE9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F3D7C2D-C36F-DFDD-67CD-54ACD78BFEDE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B6517AB1-2690-6B1F-8090-8FA9DD9959C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4" name="Title 13">
            <a:extLst>
              <a:ext uri="{FF2B5EF4-FFF2-40B4-BE49-F238E27FC236}">
                <a16:creationId xmlns:a16="http://schemas.microsoft.com/office/drawing/2014/main" id="{692DAD0F-486E-21BF-DD76-B66CED667B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6187" y="1155869"/>
            <a:ext cx="10515600" cy="1325563"/>
          </a:xfrm>
        </p:spPr>
        <p:txBody>
          <a:bodyPr/>
          <a:lstStyle/>
          <a:p>
            <a:r>
              <a:rPr lang="en-US" dirty="0">
                <a:latin typeface="Andalus" panose="02020603050405020304" pitchFamily="18" charset="-78"/>
                <a:cs typeface="Andalus" panose="02020603050405020304" pitchFamily="18" charset="-78"/>
              </a:rPr>
              <a:t>The objectives of this lecture is to:</a:t>
            </a:r>
          </a:p>
        </p:txBody>
      </p:sp>
      <p:sp>
        <p:nvSpPr>
          <p:cNvPr id="3" name="Content Placeholder 12">
            <a:extLst>
              <a:ext uri="{FF2B5EF4-FFF2-40B4-BE49-F238E27FC236}">
                <a16:creationId xmlns:a16="http://schemas.microsoft.com/office/drawing/2014/main" id="{6D6DF1B4-B606-316A-AA7C-6FEE93B79AF5}"/>
              </a:ext>
            </a:extLst>
          </p:cNvPr>
          <p:cNvSpPr txBox="1">
            <a:spLocks/>
          </p:cNvSpPr>
          <p:nvPr/>
        </p:nvSpPr>
        <p:spPr>
          <a:xfrm>
            <a:off x="720214" y="2120590"/>
            <a:ext cx="10515600" cy="43513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00000"/>
              </a:lnSpc>
            </a:pPr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BE5F489-5CD3-94BE-70A4-F59798DF2C19}"/>
              </a:ext>
            </a:extLst>
          </p:cNvPr>
          <p:cNvSpPr txBox="1"/>
          <p:nvPr/>
        </p:nvSpPr>
        <p:spPr>
          <a:xfrm>
            <a:off x="180431" y="2566585"/>
            <a:ext cx="11485543" cy="26108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Understand Language Modeling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Define and explain Estimating N-gram Probabilities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Understand Evaluation and Perplexity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Understand Smoothing: Add-one (Laplace) smoothing</a:t>
            </a:r>
          </a:p>
        </p:txBody>
      </p:sp>
    </p:spTree>
    <p:extLst>
      <p:ext uri="{BB962C8B-B14F-4D97-AF65-F5344CB8AC3E}">
        <p14:creationId xmlns:p14="http://schemas.microsoft.com/office/powerpoint/2010/main" val="33282014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979DE8C-1CBC-BAD0-F4C0-A67009C520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AFBA5E08-EACA-8807-5BE6-F8A951F947E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F0CAE6A-86B2-4D20-D4C6-3490C23D25EE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C38A185E-2262-76DF-6B4A-FD84AC1A2BD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B21DB476-9DDF-F6D1-1231-8841887F3447}"/>
              </a:ext>
            </a:extLst>
          </p:cNvPr>
          <p:cNvSpPr txBox="1"/>
          <p:nvPr/>
        </p:nvSpPr>
        <p:spPr>
          <a:xfrm>
            <a:off x="1151869" y="2886672"/>
            <a:ext cx="9888262" cy="542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521437" rtl="0" eaLnBrk="1" fontAlgn="auto" latinLnBrk="0" hangingPunct="1">
              <a:lnSpc>
                <a:spcPts val="3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200" b="1" i="0" u="none" strike="noStrike" kern="1200" cap="none" spc="0" normalizeH="0" baseline="0" noProof="0" dirty="0">
                <a:ln>
                  <a:noFill/>
                </a:ln>
                <a:solidFill>
                  <a:srgbClr val="004B89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Introduction to Language Models</a:t>
            </a:r>
            <a:endParaRPr kumimoji="0" lang="en-US" altLang="en-US" sz="4200" b="1" i="0" u="none" strike="noStrike" kern="1200" cap="none" spc="0" normalizeH="0" baseline="0" noProof="0" dirty="0">
              <a:ln>
                <a:noFill/>
              </a:ln>
              <a:solidFill>
                <a:srgbClr val="004B89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0016430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1043551"/>
            <a:ext cx="10515600" cy="1325563"/>
          </a:xfrm>
        </p:spPr>
        <p:txBody>
          <a:bodyPr/>
          <a:lstStyle/>
          <a:p>
            <a:pPr eaLnBrk="1" hangingPunct="1"/>
            <a:r>
              <a:rPr lang="en-US" dirty="0"/>
              <a:t>Probabilistic Language Modeling</a:t>
            </a:r>
          </a:p>
        </p:txBody>
      </p:sp>
      <p:sp>
        <p:nvSpPr>
          <p:cNvPr id="63491" name="Rectangle 3"/>
          <p:cNvSpPr>
            <a:spLocks noGrp="1" noChangeArrowheads="1"/>
          </p:cNvSpPr>
          <p:nvPr>
            <p:ph idx="1"/>
          </p:nvPr>
        </p:nvSpPr>
        <p:spPr>
          <a:xfrm>
            <a:off x="1815160" y="2734327"/>
            <a:ext cx="8803991" cy="3533712"/>
          </a:xfrm>
        </p:spPr>
        <p:txBody>
          <a:bodyPr>
            <a:normAutofit fontScale="92500" lnSpcReduction="10000"/>
          </a:bodyPr>
          <a:lstStyle/>
          <a:p>
            <a:pPr eaLnBrk="1" hangingPunct="1"/>
            <a:r>
              <a:rPr lang="en-US" sz="2968" dirty="0">
                <a:latin typeface="Calibri" charset="0"/>
              </a:rPr>
              <a:t>Goal: compute the probability of a sentence or sequence of words:</a:t>
            </a:r>
          </a:p>
          <a:p>
            <a:pPr lvl="1" eaLnBrk="1" hangingPunct="1">
              <a:buNone/>
            </a:pPr>
            <a:r>
              <a:rPr lang="en-US" sz="2968" dirty="0">
                <a:latin typeface="Calibri" charset="0"/>
              </a:rPr>
              <a:t>     </a:t>
            </a:r>
            <a:r>
              <a:rPr lang="en-US" dirty="0">
                <a:latin typeface="Calibri" charset="0"/>
              </a:rPr>
              <a:t>P(W) = P(w</a:t>
            </a:r>
            <a:r>
              <a:rPr lang="en-US" baseline="-25000" dirty="0">
                <a:latin typeface="Calibri" charset="0"/>
              </a:rPr>
              <a:t>1</a:t>
            </a:r>
            <a:r>
              <a:rPr lang="en-US" dirty="0">
                <a:latin typeface="Calibri" charset="0"/>
              </a:rPr>
              <a:t>,w</a:t>
            </a:r>
            <a:r>
              <a:rPr lang="en-US" baseline="-25000" dirty="0">
                <a:latin typeface="Calibri" charset="0"/>
              </a:rPr>
              <a:t>2</a:t>
            </a:r>
            <a:r>
              <a:rPr lang="en-US" dirty="0">
                <a:latin typeface="Calibri" charset="0"/>
              </a:rPr>
              <a:t>,w</a:t>
            </a:r>
            <a:r>
              <a:rPr lang="en-US" baseline="-25000" dirty="0">
                <a:latin typeface="Calibri" charset="0"/>
              </a:rPr>
              <a:t>3</a:t>
            </a:r>
            <a:r>
              <a:rPr lang="en-US" dirty="0">
                <a:latin typeface="Calibri" charset="0"/>
              </a:rPr>
              <a:t>,w</a:t>
            </a:r>
            <a:r>
              <a:rPr lang="en-US" baseline="-25000" dirty="0">
                <a:latin typeface="Calibri" charset="0"/>
              </a:rPr>
              <a:t>4</a:t>
            </a:r>
            <a:r>
              <a:rPr lang="en-US" dirty="0">
                <a:latin typeface="Calibri" charset="0"/>
              </a:rPr>
              <a:t>,w</a:t>
            </a:r>
            <a:r>
              <a:rPr lang="en-US" baseline="-25000" dirty="0">
                <a:latin typeface="Calibri" charset="0"/>
              </a:rPr>
              <a:t>5</a:t>
            </a:r>
            <a:r>
              <a:rPr lang="en-US" dirty="0">
                <a:latin typeface="Calibri" charset="0"/>
              </a:rPr>
              <a:t>…</a:t>
            </a:r>
            <a:r>
              <a:rPr lang="en-US" dirty="0" err="1">
                <a:latin typeface="Calibri" charset="0"/>
              </a:rPr>
              <a:t>w</a:t>
            </a:r>
            <a:r>
              <a:rPr lang="en-US" baseline="-25000" dirty="0" err="1">
                <a:latin typeface="Calibri" charset="0"/>
              </a:rPr>
              <a:t>n</a:t>
            </a:r>
            <a:r>
              <a:rPr lang="en-US" dirty="0">
                <a:latin typeface="Calibri" charset="0"/>
              </a:rPr>
              <a:t>)</a:t>
            </a:r>
          </a:p>
          <a:p>
            <a:pPr eaLnBrk="1" hangingPunct="1"/>
            <a:r>
              <a:rPr lang="en-US" sz="2968" dirty="0">
                <a:latin typeface="Calibri" charset="0"/>
              </a:rPr>
              <a:t>Related task: probability of an upcoming word:</a:t>
            </a:r>
          </a:p>
          <a:p>
            <a:pPr lvl="1" eaLnBrk="1" hangingPunct="1">
              <a:buNone/>
            </a:pPr>
            <a:r>
              <a:rPr lang="en-US" dirty="0">
                <a:latin typeface="Calibri" charset="0"/>
              </a:rPr>
              <a:t>      P(w</a:t>
            </a:r>
            <a:r>
              <a:rPr lang="en-US" baseline="-25000" dirty="0">
                <a:latin typeface="Calibri" charset="0"/>
              </a:rPr>
              <a:t>5</a:t>
            </a:r>
            <a:r>
              <a:rPr lang="en-US" dirty="0">
                <a:latin typeface="Calibri" charset="0"/>
              </a:rPr>
              <a:t>|w</a:t>
            </a:r>
            <a:r>
              <a:rPr lang="en-US" baseline="-25000" dirty="0">
                <a:latin typeface="Calibri" charset="0"/>
              </a:rPr>
              <a:t>1</a:t>
            </a:r>
            <a:r>
              <a:rPr lang="en-US" dirty="0">
                <a:latin typeface="Calibri" charset="0"/>
              </a:rPr>
              <a:t>,w</a:t>
            </a:r>
            <a:r>
              <a:rPr lang="en-US" baseline="-25000" dirty="0">
                <a:latin typeface="Calibri" charset="0"/>
              </a:rPr>
              <a:t>2</a:t>
            </a:r>
            <a:r>
              <a:rPr lang="en-US" dirty="0">
                <a:latin typeface="Calibri" charset="0"/>
              </a:rPr>
              <a:t>,w</a:t>
            </a:r>
            <a:r>
              <a:rPr lang="en-US" baseline="-25000" dirty="0">
                <a:latin typeface="Calibri" charset="0"/>
              </a:rPr>
              <a:t>3</a:t>
            </a:r>
            <a:r>
              <a:rPr lang="en-US" dirty="0">
                <a:latin typeface="Calibri" charset="0"/>
              </a:rPr>
              <a:t>,w</a:t>
            </a:r>
            <a:r>
              <a:rPr lang="en-US" baseline="-25000" dirty="0">
                <a:latin typeface="Calibri" charset="0"/>
              </a:rPr>
              <a:t>4</a:t>
            </a:r>
            <a:r>
              <a:rPr lang="en-US" dirty="0">
                <a:latin typeface="Calibri" charset="0"/>
              </a:rPr>
              <a:t>)</a:t>
            </a:r>
          </a:p>
          <a:p>
            <a:pPr eaLnBrk="1" hangingPunct="1"/>
            <a:r>
              <a:rPr lang="en-US" sz="2968" dirty="0">
                <a:latin typeface="Calibri" charset="0"/>
              </a:rPr>
              <a:t>A model that computes either of these:</a:t>
            </a:r>
          </a:p>
          <a:p>
            <a:pPr lvl="1" eaLnBrk="1" hangingPunct="1">
              <a:buNone/>
            </a:pPr>
            <a:r>
              <a:rPr lang="en-US" dirty="0">
                <a:latin typeface="Calibri" charset="0"/>
              </a:rPr>
              <a:t>          P(W)     or     P(w</a:t>
            </a:r>
            <a:r>
              <a:rPr lang="en-US" baseline="-25000" dirty="0">
                <a:latin typeface="Calibri" charset="0"/>
              </a:rPr>
              <a:t>n</a:t>
            </a:r>
            <a:r>
              <a:rPr lang="en-US" dirty="0">
                <a:latin typeface="Calibri" charset="0"/>
              </a:rPr>
              <a:t>|w</a:t>
            </a:r>
            <a:r>
              <a:rPr lang="en-US" baseline="-25000" dirty="0">
                <a:latin typeface="Calibri" charset="0"/>
              </a:rPr>
              <a:t>1</a:t>
            </a:r>
            <a:r>
              <a:rPr lang="en-US" dirty="0">
                <a:latin typeface="Calibri" charset="0"/>
              </a:rPr>
              <a:t>,w</a:t>
            </a:r>
            <a:r>
              <a:rPr lang="en-US" baseline="-25000" dirty="0">
                <a:latin typeface="Calibri" charset="0"/>
              </a:rPr>
              <a:t>2</a:t>
            </a:r>
            <a:r>
              <a:rPr lang="en-US" dirty="0">
                <a:latin typeface="Calibri" charset="0"/>
              </a:rPr>
              <a:t>…w</a:t>
            </a:r>
            <a:r>
              <a:rPr lang="en-US" baseline="-25000" dirty="0">
                <a:latin typeface="Calibri" charset="0"/>
              </a:rPr>
              <a:t>n-1</a:t>
            </a:r>
            <a:r>
              <a:rPr lang="en-US" dirty="0">
                <a:latin typeface="Calibri" charset="0"/>
              </a:rPr>
              <a:t>)       </a:t>
            </a:r>
          </a:p>
          <a:p>
            <a:pPr lvl="1" eaLnBrk="1" hangingPunct="1">
              <a:buNone/>
            </a:pPr>
            <a:endParaRPr lang="en-US" dirty="0">
              <a:latin typeface="Calibri" charset="0"/>
            </a:endParaRPr>
          </a:p>
          <a:p>
            <a:pPr lvl="1" eaLnBrk="1" hangingPunct="1">
              <a:buNone/>
            </a:pPr>
            <a:r>
              <a:rPr lang="en-US" dirty="0">
                <a:latin typeface="Calibri" charset="0"/>
              </a:rPr>
              <a:t>  </a:t>
            </a:r>
            <a:r>
              <a:rPr lang="en-US" sz="2544" dirty="0">
                <a:latin typeface="Calibri" charset="0"/>
              </a:rPr>
              <a:t> is called a </a:t>
            </a:r>
            <a:r>
              <a:rPr lang="en-US" sz="2544" b="1" dirty="0">
                <a:solidFill>
                  <a:srgbClr val="A50021"/>
                </a:solidFill>
                <a:latin typeface="Calibri" charset="0"/>
              </a:rPr>
              <a:t>language model</a:t>
            </a:r>
            <a:r>
              <a:rPr lang="en-US" sz="2544" dirty="0">
                <a:latin typeface="Calibri" charset="0"/>
              </a:rPr>
              <a:t>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4F23D3E-491B-2F06-3CDC-EFBEB1BC13F5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CF9E768-885D-CE09-A4D2-9E38A5739E1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5A7B6D2-4E3D-1D8C-23E1-3034EBF7B88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63771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969809"/>
            <a:ext cx="10515600" cy="1325563"/>
          </a:xfrm>
        </p:spPr>
        <p:txBody>
          <a:bodyPr/>
          <a:lstStyle/>
          <a:p>
            <a:pPr eaLnBrk="1" hangingPunct="1"/>
            <a:r>
              <a:rPr lang="en-US"/>
              <a:t>How to compute P(W)</a:t>
            </a:r>
          </a:p>
        </p:txBody>
      </p:sp>
      <p:sp>
        <p:nvSpPr>
          <p:cNvPr id="65539" name="Rectangle 3"/>
          <p:cNvSpPr>
            <a:spLocks noGrp="1" noChangeArrowheads="1"/>
          </p:cNvSpPr>
          <p:nvPr>
            <p:ph idx="1"/>
          </p:nvPr>
        </p:nvSpPr>
        <p:spPr>
          <a:xfrm>
            <a:off x="838200" y="2430309"/>
            <a:ext cx="10515600" cy="4351338"/>
          </a:xfrm>
        </p:spPr>
        <p:txBody>
          <a:bodyPr/>
          <a:lstStyle/>
          <a:p>
            <a:pPr eaLnBrk="1" hangingPunct="1"/>
            <a:r>
              <a:rPr lang="en-US">
                <a:latin typeface="Calibri" charset="0"/>
              </a:rPr>
              <a:t>How to compute this joint probability:</a:t>
            </a:r>
          </a:p>
          <a:p>
            <a:pPr eaLnBrk="1" hangingPunct="1"/>
            <a:endParaRPr lang="en-US">
              <a:latin typeface="Calibri" charset="0"/>
            </a:endParaRPr>
          </a:p>
          <a:p>
            <a:pPr lvl="1" eaLnBrk="1" hangingPunct="1"/>
            <a:r>
              <a:rPr lang="en-US" sz="2968">
                <a:latin typeface="Calibri" charset="0"/>
              </a:rPr>
              <a:t>P(its, water, is, so, transparent, that)</a:t>
            </a:r>
          </a:p>
          <a:p>
            <a:pPr lvl="1" eaLnBrk="1" hangingPunct="1"/>
            <a:endParaRPr lang="en-US">
              <a:latin typeface="Calibri" charset="0"/>
            </a:endParaRPr>
          </a:p>
          <a:p>
            <a:pPr eaLnBrk="1" hangingPunct="1"/>
            <a:r>
              <a:rPr lang="en-US">
                <a:latin typeface="Calibri" charset="0"/>
              </a:rPr>
              <a:t>Intuition: let’s rely on the Chain Rule of Probability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05D49ADE-BCEC-BF87-6382-855851095F3B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A3483B3-642C-0687-1A9C-EA5FFB6F877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3EB19D8C-166F-AAB6-5276-7E2AFC532BD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62533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8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660090"/>
            <a:ext cx="10515600" cy="1325563"/>
          </a:xfrm>
        </p:spPr>
        <p:txBody>
          <a:bodyPr/>
          <a:lstStyle/>
          <a:p>
            <a:pPr eaLnBrk="1" hangingPunct="1"/>
            <a:r>
              <a:rPr lang="en-US" dirty="0"/>
              <a:t>Reminder: The Chain Rule</a:t>
            </a:r>
          </a:p>
        </p:txBody>
      </p:sp>
      <p:sp>
        <p:nvSpPr>
          <p:cNvPr id="67589" name="Rectangle 3"/>
          <p:cNvSpPr>
            <a:spLocks noGrp="1" noChangeArrowheads="1"/>
          </p:cNvSpPr>
          <p:nvPr>
            <p:ph idx="1"/>
          </p:nvPr>
        </p:nvSpPr>
        <p:spPr>
          <a:xfrm>
            <a:off x="1734390" y="2431636"/>
            <a:ext cx="8884762" cy="3876987"/>
          </a:xfrm>
        </p:spPr>
        <p:txBody>
          <a:bodyPr/>
          <a:lstStyle/>
          <a:p>
            <a:pPr eaLnBrk="1" hangingPunct="1"/>
            <a:r>
              <a:rPr lang="en-US" sz="2968" dirty="0">
                <a:latin typeface="Calibri" charset="0"/>
              </a:rPr>
              <a:t>Recall the definition of conditional probabilities</a:t>
            </a:r>
            <a:endParaRPr lang="en-US" sz="3816" dirty="0">
              <a:latin typeface="Calibri" charset="0"/>
            </a:endParaRPr>
          </a:p>
          <a:p>
            <a:pPr marL="484613" lvl="1" indent="0">
              <a:buNone/>
            </a:pPr>
            <a:r>
              <a:rPr lang="en-US" sz="2544" b="1" dirty="0">
                <a:latin typeface="Calibri" charset="0"/>
              </a:rPr>
              <a:t>p(B|A) = P(A,B)/P(A)</a:t>
            </a:r>
            <a:r>
              <a:rPr lang="en-US" sz="3816" dirty="0">
                <a:latin typeface="Calibri" charset="0"/>
              </a:rPr>
              <a:t>	</a:t>
            </a:r>
            <a:r>
              <a:rPr lang="en-US" dirty="0">
                <a:latin typeface="Calibri" charset="0"/>
              </a:rPr>
              <a:t>Rewriting:   </a:t>
            </a:r>
            <a:r>
              <a:rPr lang="en-US" sz="2544" b="1" dirty="0">
                <a:latin typeface="Calibri" charset="0"/>
              </a:rPr>
              <a:t>P(A,B) = P(A)P(B|A)</a:t>
            </a:r>
          </a:p>
          <a:p>
            <a:pPr marL="484613" lvl="1" indent="0">
              <a:buNone/>
            </a:pPr>
            <a:endParaRPr lang="en-US" dirty="0">
              <a:latin typeface="Calibri" charset="0"/>
            </a:endParaRPr>
          </a:p>
          <a:p>
            <a:r>
              <a:rPr lang="en-US" sz="2968" dirty="0">
                <a:latin typeface="Calibri" charset="0"/>
              </a:rPr>
              <a:t>More variables:</a:t>
            </a:r>
          </a:p>
          <a:p>
            <a:pPr marL="484613" lvl="1" indent="0">
              <a:buNone/>
            </a:pPr>
            <a:r>
              <a:rPr lang="en-US" sz="2544" dirty="0">
                <a:latin typeface="Calibri" charset="0"/>
              </a:rPr>
              <a:t> P(A,B,C,D) = P(A)P(B|A)P(C|A,B)P(D|A,B,C)</a:t>
            </a:r>
            <a:endParaRPr lang="en-US" sz="3391" dirty="0">
              <a:latin typeface="Calibri" charset="0"/>
            </a:endParaRPr>
          </a:p>
          <a:p>
            <a:pPr eaLnBrk="1" hangingPunct="1"/>
            <a:r>
              <a:rPr lang="en-US" sz="2968" dirty="0">
                <a:latin typeface="Calibri" charset="0"/>
              </a:rPr>
              <a:t>The Chain Rule in General</a:t>
            </a:r>
          </a:p>
          <a:p>
            <a:pPr eaLnBrk="1" hangingPunct="1">
              <a:buNone/>
            </a:pPr>
            <a:r>
              <a:rPr lang="en-US" sz="2968" dirty="0">
                <a:latin typeface="Calibri" charset="0"/>
              </a:rPr>
              <a:t>  P(x</a:t>
            </a:r>
            <a:r>
              <a:rPr lang="en-US" sz="2968" baseline="-25000" dirty="0">
                <a:latin typeface="Calibri" charset="0"/>
              </a:rPr>
              <a:t>1</a:t>
            </a:r>
            <a:r>
              <a:rPr lang="en-US" sz="2968" dirty="0">
                <a:latin typeface="Calibri" charset="0"/>
              </a:rPr>
              <a:t>,x</a:t>
            </a:r>
            <a:r>
              <a:rPr lang="en-US" sz="2968" baseline="-25000" dirty="0">
                <a:latin typeface="Calibri" charset="0"/>
              </a:rPr>
              <a:t>2</a:t>
            </a:r>
            <a:r>
              <a:rPr lang="en-US" sz="2968" dirty="0">
                <a:latin typeface="Calibri" charset="0"/>
              </a:rPr>
              <a:t>,x</a:t>
            </a:r>
            <a:r>
              <a:rPr lang="en-US" sz="2968" baseline="-25000" dirty="0">
                <a:latin typeface="Calibri" charset="0"/>
              </a:rPr>
              <a:t>3</a:t>
            </a:r>
            <a:r>
              <a:rPr lang="en-US" sz="2968" dirty="0">
                <a:latin typeface="Calibri" charset="0"/>
              </a:rPr>
              <a:t>,…,</a:t>
            </a:r>
            <a:r>
              <a:rPr lang="en-US" sz="2968" dirty="0" err="1">
                <a:latin typeface="Calibri" charset="0"/>
              </a:rPr>
              <a:t>x</a:t>
            </a:r>
            <a:r>
              <a:rPr lang="en-US" sz="2968" baseline="-25000" dirty="0" err="1">
                <a:latin typeface="Calibri" charset="0"/>
              </a:rPr>
              <a:t>n</a:t>
            </a:r>
            <a:r>
              <a:rPr lang="en-US" sz="2968" dirty="0">
                <a:latin typeface="Calibri" charset="0"/>
              </a:rPr>
              <a:t>) = P(x</a:t>
            </a:r>
            <a:r>
              <a:rPr lang="en-US" sz="2968" baseline="-25000" dirty="0">
                <a:latin typeface="Calibri" charset="0"/>
              </a:rPr>
              <a:t>1</a:t>
            </a:r>
            <a:r>
              <a:rPr lang="en-US" sz="2968" dirty="0">
                <a:latin typeface="Calibri" charset="0"/>
              </a:rPr>
              <a:t>)P(x</a:t>
            </a:r>
            <a:r>
              <a:rPr lang="en-US" sz="2968" baseline="-25000" dirty="0">
                <a:latin typeface="Calibri" charset="0"/>
              </a:rPr>
              <a:t>2</a:t>
            </a:r>
            <a:r>
              <a:rPr lang="en-US" sz="2968" dirty="0">
                <a:latin typeface="Calibri" charset="0"/>
              </a:rPr>
              <a:t>|x</a:t>
            </a:r>
            <a:r>
              <a:rPr lang="en-US" sz="2968" baseline="-25000" dirty="0">
                <a:latin typeface="Calibri" charset="0"/>
              </a:rPr>
              <a:t>1</a:t>
            </a:r>
            <a:r>
              <a:rPr lang="en-US" sz="2968" dirty="0">
                <a:latin typeface="Calibri" charset="0"/>
              </a:rPr>
              <a:t>)P(x</a:t>
            </a:r>
            <a:r>
              <a:rPr lang="en-US" sz="2968" baseline="-25000" dirty="0">
                <a:latin typeface="Calibri" charset="0"/>
              </a:rPr>
              <a:t>3</a:t>
            </a:r>
            <a:r>
              <a:rPr lang="en-US" sz="2968" dirty="0">
                <a:latin typeface="Calibri" charset="0"/>
              </a:rPr>
              <a:t>|x</a:t>
            </a:r>
            <a:r>
              <a:rPr lang="en-US" sz="2968" baseline="-25000" dirty="0">
                <a:latin typeface="Calibri" charset="0"/>
              </a:rPr>
              <a:t>1</a:t>
            </a:r>
            <a:r>
              <a:rPr lang="en-US" sz="2968" dirty="0">
                <a:latin typeface="Calibri" charset="0"/>
              </a:rPr>
              <a:t>,x</a:t>
            </a:r>
            <a:r>
              <a:rPr lang="en-US" sz="2968" baseline="-25000" dirty="0">
                <a:latin typeface="Calibri" charset="0"/>
              </a:rPr>
              <a:t>2</a:t>
            </a:r>
            <a:r>
              <a:rPr lang="en-US" sz="2968" dirty="0">
                <a:latin typeface="Calibri" charset="0"/>
              </a:rPr>
              <a:t>)…P(x</a:t>
            </a:r>
            <a:r>
              <a:rPr lang="en-US" sz="2968" baseline="-25000" dirty="0">
                <a:latin typeface="Calibri" charset="0"/>
              </a:rPr>
              <a:t>n</a:t>
            </a:r>
            <a:r>
              <a:rPr lang="en-US" sz="2968" dirty="0">
                <a:latin typeface="Calibri" charset="0"/>
              </a:rPr>
              <a:t>|x</a:t>
            </a:r>
            <a:r>
              <a:rPr lang="en-US" sz="2968" baseline="-25000" dirty="0">
                <a:latin typeface="Calibri" charset="0"/>
              </a:rPr>
              <a:t>1</a:t>
            </a:r>
            <a:r>
              <a:rPr lang="en-US" sz="2968" dirty="0">
                <a:latin typeface="Calibri" charset="0"/>
              </a:rPr>
              <a:t>,…,x</a:t>
            </a:r>
            <a:r>
              <a:rPr lang="en-US" sz="2968" baseline="-25000" dirty="0">
                <a:latin typeface="Calibri" charset="0"/>
              </a:rPr>
              <a:t>n-1</a:t>
            </a:r>
            <a:r>
              <a:rPr lang="en-US" sz="2968" dirty="0">
                <a:latin typeface="Calibri" charset="0"/>
              </a:rPr>
              <a:t>)</a:t>
            </a:r>
          </a:p>
          <a:p>
            <a:pPr eaLnBrk="1" hangingPunct="1">
              <a:buFont typeface="Wingdings" charset="2"/>
              <a:buNone/>
            </a:pPr>
            <a:endParaRPr lang="en-US" dirty="0">
              <a:latin typeface="Calibri" charset="0"/>
              <a:sym typeface="Symbol" charset="2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6C1D482-E0C4-C570-1B47-0DFE1F8A1B6D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12984BC-62EB-501A-9B3A-7102CBC83CC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851054E4-F96B-62B5-BF28-DBD5E1164EA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11402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title"/>
          </p:nvPr>
        </p:nvSpPr>
        <p:spPr>
          <a:xfrm>
            <a:off x="2122089" y="1617596"/>
            <a:ext cx="7996286" cy="721208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sz="3816" dirty="0"/>
              <a:t>The Chain Rule applied to compute joint probability of words in sentence</a:t>
            </a:r>
          </a:p>
        </p:txBody>
      </p:sp>
      <p:sp>
        <p:nvSpPr>
          <p:cNvPr id="69635" name="Rectangle 3"/>
          <p:cNvSpPr>
            <a:spLocks noGrp="1" noChangeArrowheads="1"/>
          </p:cNvSpPr>
          <p:nvPr>
            <p:ph idx="1"/>
          </p:nvPr>
        </p:nvSpPr>
        <p:spPr>
          <a:xfrm>
            <a:off x="2122089" y="2506072"/>
            <a:ext cx="8658604" cy="3634675"/>
          </a:xfrm>
        </p:spPr>
        <p:txBody>
          <a:bodyPr>
            <a:normAutofit fontScale="92500"/>
          </a:bodyPr>
          <a:lstStyle/>
          <a:p>
            <a:pPr eaLnBrk="1" hangingPunct="1"/>
            <a:endParaRPr lang="en-US" dirty="0">
              <a:latin typeface="Calibri" charset="0"/>
            </a:endParaRPr>
          </a:p>
          <a:p>
            <a:pPr eaLnBrk="1" hangingPunct="1">
              <a:buNone/>
            </a:pPr>
            <a:endParaRPr lang="en-US" dirty="0">
              <a:latin typeface="Calibri" charset="0"/>
            </a:endParaRPr>
          </a:p>
          <a:p>
            <a:pPr eaLnBrk="1" hangingPunct="1">
              <a:buNone/>
            </a:pPr>
            <a:endParaRPr lang="en-US" sz="2968" dirty="0">
              <a:latin typeface="Calibri" charset="0"/>
            </a:endParaRPr>
          </a:p>
          <a:p>
            <a:pPr eaLnBrk="1" hangingPunct="1">
              <a:buNone/>
            </a:pPr>
            <a:endParaRPr lang="en-US" sz="2968" dirty="0">
              <a:latin typeface="Calibri" charset="0"/>
            </a:endParaRPr>
          </a:p>
          <a:p>
            <a:pPr eaLnBrk="1" hangingPunct="1">
              <a:buNone/>
            </a:pPr>
            <a:r>
              <a:rPr lang="en-US" sz="2968" dirty="0">
                <a:latin typeface="Calibri" charset="0"/>
              </a:rPr>
              <a:t>P(“its water is so transparent”) =</a:t>
            </a:r>
          </a:p>
          <a:p>
            <a:pPr eaLnBrk="1" hangingPunct="1">
              <a:buFont typeface="Times" charset="0"/>
              <a:buNone/>
            </a:pPr>
            <a:r>
              <a:rPr lang="en-US" dirty="0">
                <a:latin typeface="Calibri" charset="0"/>
              </a:rPr>
              <a:t>	</a:t>
            </a:r>
            <a:r>
              <a:rPr lang="en-US" sz="2968" dirty="0">
                <a:solidFill>
                  <a:srgbClr val="404040"/>
                </a:solidFill>
                <a:latin typeface="Calibri" charset="0"/>
              </a:rPr>
              <a:t>P(its) × P(</a:t>
            </a:r>
            <a:r>
              <a:rPr lang="en-US" sz="2968" dirty="0" err="1">
                <a:solidFill>
                  <a:srgbClr val="404040"/>
                </a:solidFill>
                <a:latin typeface="Calibri" charset="0"/>
              </a:rPr>
              <a:t>water|its</a:t>
            </a:r>
            <a:r>
              <a:rPr lang="en-US" sz="2968" dirty="0">
                <a:solidFill>
                  <a:srgbClr val="404040"/>
                </a:solidFill>
                <a:latin typeface="Calibri" charset="0"/>
              </a:rPr>
              <a:t>) ×  P(</a:t>
            </a:r>
            <a:r>
              <a:rPr lang="en-US" sz="2968" dirty="0" err="1">
                <a:solidFill>
                  <a:srgbClr val="404040"/>
                </a:solidFill>
                <a:latin typeface="Calibri" charset="0"/>
              </a:rPr>
              <a:t>is|its</a:t>
            </a:r>
            <a:r>
              <a:rPr lang="en-US" sz="2968" dirty="0">
                <a:solidFill>
                  <a:srgbClr val="404040"/>
                </a:solidFill>
                <a:latin typeface="Calibri" charset="0"/>
              </a:rPr>
              <a:t> water) </a:t>
            </a:r>
          </a:p>
          <a:p>
            <a:pPr eaLnBrk="1" hangingPunct="1">
              <a:buFont typeface="Times" charset="0"/>
              <a:buNone/>
            </a:pPr>
            <a:r>
              <a:rPr lang="en-US" sz="2968" dirty="0">
                <a:solidFill>
                  <a:srgbClr val="404040"/>
                </a:solidFill>
                <a:latin typeface="Calibri" charset="0"/>
              </a:rPr>
              <a:t>         ×  P(</a:t>
            </a:r>
            <a:r>
              <a:rPr lang="en-US" sz="2968" dirty="0" err="1">
                <a:solidFill>
                  <a:srgbClr val="404040"/>
                </a:solidFill>
                <a:latin typeface="Calibri" charset="0"/>
              </a:rPr>
              <a:t>so|its</a:t>
            </a:r>
            <a:r>
              <a:rPr lang="en-US" sz="2968" dirty="0">
                <a:solidFill>
                  <a:srgbClr val="404040"/>
                </a:solidFill>
                <a:latin typeface="Calibri" charset="0"/>
              </a:rPr>
              <a:t> water is) ×  P(</a:t>
            </a:r>
            <a:r>
              <a:rPr lang="en-US" sz="2968" dirty="0" err="1">
                <a:solidFill>
                  <a:srgbClr val="404040"/>
                </a:solidFill>
                <a:latin typeface="Calibri" charset="0"/>
              </a:rPr>
              <a:t>transparent|its</a:t>
            </a:r>
            <a:r>
              <a:rPr lang="en-US" sz="2968" dirty="0">
                <a:solidFill>
                  <a:srgbClr val="404040"/>
                </a:solidFill>
                <a:latin typeface="Calibri" charset="0"/>
              </a:rPr>
              <a:t> water is so)</a:t>
            </a:r>
          </a:p>
        </p:txBody>
      </p:sp>
      <p:graphicFrame>
        <p:nvGraphicFramePr>
          <p:cNvPr id="5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61718084"/>
              </p:ext>
            </p:extLst>
          </p:nvPr>
        </p:nvGraphicFramePr>
        <p:xfrm>
          <a:off x="2623094" y="3152357"/>
          <a:ext cx="6945813" cy="1037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2387600" imgH="355600" progId="Equation.3">
                  <p:embed/>
                </p:oleObj>
              </mc:Choice>
              <mc:Fallback>
                <p:oleObj name="Equation" r:id="rId3" imgW="2387600" imgH="355600" progId="Equation.3">
                  <p:embed/>
                  <p:pic>
                    <p:nvPicPr>
                      <p:cNvPr id="5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23094" y="3152357"/>
                        <a:ext cx="6945813" cy="1037913"/>
                      </a:xfrm>
                      <a:prstGeom prst="rect">
                        <a:avLst/>
                      </a:prstGeom>
                      <a:noFill/>
                      <a:effectLst/>
                      <a:extLst>
                        <a:ext uri="{909E8E84-426E-40dd-AFC4-6F175D3DCCD1}">
                          <a14:hiddenFill xmlns=""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AF507438-7753-43e0-B8FC-AC1667EBCBE1}">
                          <a14:hiddenEffects xmlns="" xmlns:a14="http://schemas.microsoft.com/office/drawing/2010/main">
                            <a:effectLst>
                              <a:outerShdw blurRad="63500" dist="38099" dir="2700000" algn="ctr" rotWithShape="0">
                                <a:srgbClr val="808080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CBED661C-7B10-46D8-8E9B-C314D38E958A}"/>
              </a:ext>
            </a:extLst>
          </p:cNvPr>
          <p:cNvSpPr txBox="1"/>
          <p:nvPr/>
        </p:nvSpPr>
        <p:spPr>
          <a:xfrm>
            <a:off x="4036192" y="3157005"/>
            <a:ext cx="453156" cy="53893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902" dirty="0">
                <a:latin typeface="Calibri" charset="0"/>
              </a:rPr>
              <a:t>…</a:t>
            </a:r>
            <a:endParaRPr lang="en-US" sz="1632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096EA74-ED07-45E3-BF09-386F3612BECB}"/>
              </a:ext>
            </a:extLst>
          </p:cNvPr>
          <p:cNvSpPr txBox="1"/>
          <p:nvPr/>
        </p:nvSpPr>
        <p:spPr>
          <a:xfrm>
            <a:off x="8223881" y="3208426"/>
            <a:ext cx="453156" cy="53893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902" dirty="0">
                <a:latin typeface="Calibri" charset="0"/>
              </a:rPr>
              <a:t>…</a:t>
            </a:r>
            <a:endParaRPr lang="en-US" sz="1632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29E5654B-D841-A4BD-79D8-5F3D57501F2D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774DBAC-501E-BDAE-62C7-0FA5ADD8E5C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3470EA3-2936-5B35-36B4-DF6E6E42F6CC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96273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35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586345"/>
            <a:ext cx="10515600" cy="1325563"/>
          </a:xfrm>
        </p:spPr>
        <p:txBody>
          <a:bodyPr/>
          <a:lstStyle/>
          <a:p>
            <a:pPr eaLnBrk="1" hangingPunct="1"/>
            <a:r>
              <a:rPr lang="en-US"/>
              <a:t>How to estimate these probabilities</a:t>
            </a:r>
          </a:p>
        </p:txBody>
      </p:sp>
      <p:sp>
        <p:nvSpPr>
          <p:cNvPr id="71683" name="Rectangle 3"/>
          <p:cNvSpPr>
            <a:spLocks noGrp="1" noChangeArrowheads="1"/>
          </p:cNvSpPr>
          <p:nvPr>
            <p:ph idx="1"/>
          </p:nvPr>
        </p:nvSpPr>
        <p:spPr>
          <a:xfrm>
            <a:off x="838200" y="2046845"/>
            <a:ext cx="10515600" cy="4351338"/>
          </a:xfrm>
        </p:spPr>
        <p:txBody>
          <a:bodyPr>
            <a:normAutofit/>
          </a:bodyPr>
          <a:lstStyle/>
          <a:p>
            <a:pPr eaLnBrk="1" hangingPunct="1"/>
            <a:r>
              <a:rPr lang="en-US" dirty="0">
                <a:latin typeface="Calibri" charset="0"/>
              </a:rPr>
              <a:t>Could we just count and divide?</a:t>
            </a:r>
          </a:p>
          <a:p>
            <a:pPr eaLnBrk="1" hangingPunct="1"/>
            <a:endParaRPr lang="en-US" dirty="0">
              <a:latin typeface="Calibri" charset="0"/>
            </a:endParaRPr>
          </a:p>
          <a:p>
            <a:pPr eaLnBrk="1" hangingPunct="1"/>
            <a:endParaRPr lang="en-US" dirty="0">
              <a:latin typeface="Calibri" charset="0"/>
            </a:endParaRPr>
          </a:p>
          <a:p>
            <a:pPr eaLnBrk="1" hangingPunct="1"/>
            <a:endParaRPr lang="en-US" dirty="0">
              <a:latin typeface="Calibri" charset="0"/>
            </a:endParaRPr>
          </a:p>
          <a:p>
            <a:pPr eaLnBrk="1" hangingPunct="1"/>
            <a:endParaRPr lang="en-US" dirty="0">
              <a:latin typeface="Calibri" charset="0"/>
            </a:endParaRPr>
          </a:p>
          <a:p>
            <a:pPr eaLnBrk="1" hangingPunct="1"/>
            <a:endParaRPr lang="en-US" dirty="0">
              <a:latin typeface="Calibri" charset="0"/>
            </a:endParaRPr>
          </a:p>
          <a:p>
            <a:pPr eaLnBrk="1" hangingPunct="1"/>
            <a:r>
              <a:rPr lang="en-US" sz="2756" dirty="0">
                <a:latin typeface="Calibri" charset="0"/>
              </a:rPr>
              <a:t>No!  Too many possible sentences!</a:t>
            </a:r>
          </a:p>
          <a:p>
            <a:pPr eaLnBrk="1" hangingPunct="1"/>
            <a:r>
              <a:rPr lang="en-US" sz="2756" dirty="0">
                <a:latin typeface="Calibri" charset="0"/>
              </a:rPr>
              <a:t>We’ll never see enough data for estimating these</a:t>
            </a:r>
          </a:p>
          <a:p>
            <a:pPr eaLnBrk="1" hangingPunct="1"/>
            <a:endParaRPr lang="en-US" dirty="0">
              <a:latin typeface="Calibri" charset="0"/>
            </a:endParaRPr>
          </a:p>
          <a:p>
            <a:pPr lvl="1" eaLnBrk="1" hangingPunct="1"/>
            <a:endParaRPr lang="en-US" dirty="0">
              <a:latin typeface="Calibri" charset="0"/>
            </a:endParaRPr>
          </a:p>
        </p:txBody>
      </p:sp>
      <p:graphicFrame>
        <p:nvGraphicFramePr>
          <p:cNvPr id="5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83540350"/>
              </p:ext>
            </p:extLst>
          </p:nvPr>
        </p:nvGraphicFramePr>
        <p:xfrm>
          <a:off x="2784407" y="2842515"/>
          <a:ext cx="6380874" cy="211407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2578100" imgH="850900" progId="Equation.3">
                  <p:embed/>
                </p:oleObj>
              </mc:Choice>
              <mc:Fallback>
                <p:oleObj name="Equation" r:id="rId3" imgW="2578100" imgH="850900" progId="Equation.3">
                  <p:embed/>
                  <p:pic>
                    <p:nvPicPr>
                      <p:cNvPr id="5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84407" y="2842515"/>
                        <a:ext cx="6380874" cy="2114076"/>
                      </a:xfrm>
                      <a:prstGeom prst="rect">
                        <a:avLst/>
                      </a:prstGeom>
                      <a:noFill/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ectangle 1">
            <a:extLst>
              <a:ext uri="{FF2B5EF4-FFF2-40B4-BE49-F238E27FC236}">
                <a16:creationId xmlns:a16="http://schemas.microsoft.com/office/drawing/2014/main" id="{555AEB2D-0B3D-0A6F-C87E-10A308B361EF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B9C14C-DE19-F85F-B607-16F54D4390C7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AEC37DF-67A9-907D-35F9-822D8616E875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11414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683" grpId="0" uiExpand="1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/>
          <p:cNvSpPr>
            <a:spLocks noGrp="1" noChangeArrowheads="1"/>
          </p:cNvSpPr>
          <p:nvPr>
            <p:ph type="title"/>
          </p:nvPr>
        </p:nvSpPr>
        <p:spPr>
          <a:xfrm>
            <a:off x="2703637" y="1005884"/>
            <a:ext cx="7915515" cy="787513"/>
          </a:xfrm>
        </p:spPr>
        <p:txBody>
          <a:bodyPr/>
          <a:lstStyle/>
          <a:p>
            <a:pPr eaLnBrk="1" hangingPunct="1"/>
            <a:r>
              <a:rPr lang="en-US"/>
              <a:t>Markov Assumption</a:t>
            </a:r>
          </a:p>
        </p:txBody>
      </p:sp>
      <p:sp>
        <p:nvSpPr>
          <p:cNvPr id="75779" name="Rectangle 3"/>
          <p:cNvSpPr>
            <a:spLocks noGrp="1" noChangeArrowheads="1"/>
          </p:cNvSpPr>
          <p:nvPr>
            <p:ph idx="1"/>
          </p:nvPr>
        </p:nvSpPr>
        <p:spPr>
          <a:xfrm>
            <a:off x="1562114" y="2303689"/>
            <a:ext cx="7996286" cy="3634675"/>
          </a:xfrm>
        </p:spPr>
        <p:txBody>
          <a:bodyPr/>
          <a:lstStyle/>
          <a:p>
            <a:pPr eaLnBrk="1" hangingPunct="1"/>
            <a:r>
              <a:rPr lang="en-US" sz="3816" dirty="0">
                <a:latin typeface="Calibri" charset="0"/>
              </a:rPr>
              <a:t>Simplifying assumption:</a:t>
            </a:r>
          </a:p>
          <a:p>
            <a:pPr marL="484613" lvl="1" indent="0">
              <a:buNone/>
            </a:pPr>
            <a:endParaRPr lang="en-US" sz="3816" dirty="0">
              <a:latin typeface="Calibri" charset="0"/>
            </a:endParaRPr>
          </a:p>
          <a:p>
            <a:pPr marL="484613" lvl="1" indent="0">
              <a:buNone/>
            </a:pPr>
            <a:endParaRPr lang="en-US" sz="3391" dirty="0">
              <a:solidFill>
                <a:srgbClr val="A50021"/>
              </a:solidFill>
              <a:latin typeface="Calibri" charset="0"/>
            </a:endParaRPr>
          </a:p>
          <a:p>
            <a:pPr eaLnBrk="1" hangingPunct="1"/>
            <a:r>
              <a:rPr lang="en-US" sz="3816" dirty="0">
                <a:latin typeface="Calibri" charset="0"/>
              </a:rPr>
              <a:t>Or maybe</a:t>
            </a:r>
          </a:p>
          <a:p>
            <a:pPr eaLnBrk="1" hangingPunct="1"/>
            <a:endParaRPr lang="en-US" dirty="0">
              <a:latin typeface="Calibri" charset="0"/>
            </a:endParaRPr>
          </a:p>
          <a:p>
            <a:pPr eaLnBrk="1" hangingPunct="1">
              <a:buFont typeface="Wingdings" charset="2"/>
              <a:buNone/>
            </a:pPr>
            <a:endParaRPr lang="en-US" dirty="0">
              <a:latin typeface="Calibri" charset="0"/>
            </a:endParaRPr>
          </a:p>
        </p:txBody>
      </p:sp>
      <p:graphicFrame>
        <p:nvGraphicFramePr>
          <p:cNvPr id="6" name="Object 2"/>
          <p:cNvGraphicFramePr>
            <a:graphicFrameLocks noChangeAspect="1"/>
          </p:cNvGraphicFramePr>
          <p:nvPr/>
        </p:nvGraphicFramePr>
        <p:xfrm>
          <a:off x="1734389" y="3322474"/>
          <a:ext cx="8157827" cy="107577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3187700" imgH="419100" progId="Equation.3">
                  <p:embed/>
                </p:oleObj>
              </mc:Choice>
              <mc:Fallback>
                <p:oleObj name="Equation" r:id="rId3" imgW="3187700" imgH="419100" progId="Equation.3">
                  <p:embed/>
                  <p:pic>
                    <p:nvPicPr>
                      <p:cNvPr id="6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34389" y="3322474"/>
                        <a:ext cx="8157827" cy="1075773"/>
                      </a:xfrm>
                      <a:prstGeom prst="rect">
                        <a:avLst/>
                      </a:prstGeom>
                      <a:noFill/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3"/>
          <p:cNvGraphicFramePr>
            <a:graphicFrameLocks noChangeAspect="1"/>
          </p:cNvGraphicFramePr>
          <p:nvPr/>
        </p:nvGraphicFramePr>
        <p:xfrm>
          <a:off x="1492078" y="5136133"/>
          <a:ext cx="9450156" cy="101887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5" imgW="3898900" imgH="419100" progId="Equation.3">
                  <p:embed/>
                </p:oleObj>
              </mc:Choice>
              <mc:Fallback>
                <p:oleObj name="Equation" r:id="rId5" imgW="3898900" imgH="419100" progId="Equation.3">
                  <p:embed/>
                  <p:pic>
                    <p:nvPicPr>
                      <p:cNvPr id="7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92078" y="5136133"/>
                        <a:ext cx="9450156" cy="1018874"/>
                      </a:xfrm>
                      <a:prstGeom prst="rect">
                        <a:avLst/>
                      </a:prstGeom>
                      <a:noFill/>
                      <a:effectLst/>
                      <a:extLst>
                        <a:ext uri="{909E8E84-426E-40dd-AFC4-6F175D3DCCD1}">
                          <a14:hiddenFill xmlns=""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AF507438-7753-43e0-B8FC-AC1667EBCBE1}">
                          <a14:hiddenEffects xmlns="" xmlns:a14="http://schemas.microsoft.com/office/drawing/2010/main">
                            <a:effectLst>
                              <a:outerShdw blurRad="63500" dist="38099" dir="2700000" algn="ctr" rotWithShape="0">
                                <a:srgbClr val="808080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ectangle 1">
            <a:extLst>
              <a:ext uri="{FF2B5EF4-FFF2-40B4-BE49-F238E27FC236}">
                <a16:creationId xmlns:a16="http://schemas.microsoft.com/office/drawing/2014/main" id="{96D3384B-080E-DAB8-2973-46750640527B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668D5DD-891E-4D88-5515-D80A02A0DA29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8D265036-AB03-3327-936C-98605C0CCF0F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36609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779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/>
          <p:cNvSpPr>
            <a:spLocks noGrp="1" noChangeArrowheads="1"/>
          </p:cNvSpPr>
          <p:nvPr>
            <p:ph type="title"/>
          </p:nvPr>
        </p:nvSpPr>
        <p:spPr>
          <a:xfrm>
            <a:off x="2703637" y="936872"/>
            <a:ext cx="7915515" cy="787513"/>
          </a:xfrm>
        </p:spPr>
        <p:txBody>
          <a:bodyPr/>
          <a:lstStyle/>
          <a:p>
            <a:pPr eaLnBrk="1" hangingPunct="1"/>
            <a:r>
              <a:rPr lang="en-US" dirty="0"/>
              <a:t>Markov Assumption</a:t>
            </a:r>
          </a:p>
        </p:txBody>
      </p:sp>
      <p:sp>
        <p:nvSpPr>
          <p:cNvPr id="75779" name="Rectangle 3"/>
          <p:cNvSpPr>
            <a:spLocks noGrp="1" noChangeArrowheads="1"/>
          </p:cNvSpPr>
          <p:nvPr>
            <p:ph idx="1"/>
          </p:nvPr>
        </p:nvSpPr>
        <p:spPr>
          <a:xfrm>
            <a:off x="1734389" y="2249135"/>
            <a:ext cx="9120342" cy="4525963"/>
          </a:xfrm>
        </p:spPr>
        <p:txBody>
          <a:bodyPr/>
          <a:lstStyle/>
          <a:p>
            <a:endParaRPr lang="en-US" sz="3816" dirty="0"/>
          </a:p>
          <a:p>
            <a:endParaRPr lang="en-US" sz="3391" dirty="0"/>
          </a:p>
          <a:p>
            <a:r>
              <a:rPr lang="en-US" sz="3391" dirty="0"/>
              <a:t>In other words, we approximate each component in the product</a:t>
            </a:r>
            <a:endParaRPr lang="en-US" sz="3391" dirty="0">
              <a:latin typeface="Calibri" charset="0"/>
            </a:endParaRPr>
          </a:p>
          <a:p>
            <a:pPr eaLnBrk="1" hangingPunct="1"/>
            <a:endParaRPr lang="en-US" sz="3816" dirty="0">
              <a:latin typeface="Calibri" charset="0"/>
            </a:endParaRPr>
          </a:p>
          <a:p>
            <a:pPr lvl="1" eaLnBrk="1" hangingPunct="1"/>
            <a:endParaRPr lang="en-US" sz="3816" dirty="0">
              <a:solidFill>
                <a:srgbClr val="A50021"/>
              </a:solidFill>
              <a:latin typeface="Calibri" charset="0"/>
            </a:endParaRPr>
          </a:p>
          <a:p>
            <a:pPr eaLnBrk="1" hangingPunct="1"/>
            <a:endParaRPr lang="en-US" dirty="0">
              <a:latin typeface="Calibri" charset="0"/>
            </a:endParaRPr>
          </a:p>
          <a:p>
            <a:pPr eaLnBrk="1" hangingPunct="1">
              <a:buFont typeface="Wingdings" charset="2"/>
              <a:buNone/>
            </a:pPr>
            <a:endParaRPr lang="en-US" dirty="0">
              <a:latin typeface="Calibri" charset="0"/>
            </a:endParaRPr>
          </a:p>
        </p:txBody>
      </p:sp>
      <p:graphicFrame>
        <p:nvGraphicFramePr>
          <p:cNvPr id="6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9342921"/>
              </p:ext>
            </p:extLst>
          </p:nvPr>
        </p:nvGraphicFramePr>
        <p:xfrm>
          <a:off x="2138244" y="2532684"/>
          <a:ext cx="7530173" cy="11526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2336800" imgH="355600" progId="Equation.3">
                  <p:embed/>
                </p:oleObj>
              </mc:Choice>
              <mc:Fallback>
                <p:oleObj name="Equation" r:id="rId3" imgW="2336800" imgH="355600" progId="Equation.3">
                  <p:embed/>
                  <p:pic>
                    <p:nvPicPr>
                      <p:cNvPr id="6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38244" y="2532684"/>
                        <a:ext cx="7530173" cy="1152663"/>
                      </a:xfrm>
                      <a:prstGeom prst="rect">
                        <a:avLst/>
                      </a:prstGeom>
                      <a:noFill/>
                      <a:effectLst/>
                      <a:extLst>
                        <a:ext uri="{909E8E84-426E-40dd-AFC4-6F175D3DCCD1}">
                          <a14:hiddenFill xmlns=""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AF507438-7753-43e0-B8FC-AC1667EBCBE1}">
                          <a14:hiddenEffects xmlns="" xmlns:a14="http://schemas.microsoft.com/office/drawing/2010/main">
                            <a:effectLst>
                              <a:outerShdw blurRad="63500" dist="38099" dir="2700000" algn="ctr" rotWithShape="0">
                                <a:srgbClr val="808080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92981507"/>
              </p:ext>
            </p:extLst>
          </p:nvPr>
        </p:nvGraphicFramePr>
        <p:xfrm>
          <a:off x="1821892" y="5370264"/>
          <a:ext cx="9120342" cy="66803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5" imgW="2438400" imgH="177800" progId="Equation.3">
                  <p:embed/>
                </p:oleObj>
              </mc:Choice>
              <mc:Fallback>
                <p:oleObj name="Equation" r:id="rId5" imgW="2438400" imgH="177800" progId="Equation.3">
                  <p:embed/>
                  <p:pic>
                    <p:nvPicPr>
                      <p:cNvPr id="7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21892" y="5370264"/>
                        <a:ext cx="9120342" cy="668039"/>
                      </a:xfrm>
                      <a:prstGeom prst="rect">
                        <a:avLst/>
                      </a:prstGeom>
                      <a:noFill/>
                      <a:effectLst/>
                      <a:extLst>
                        <a:ext uri="{909E8E84-426E-40dd-AFC4-6F175D3DCCD1}">
                          <a14:hiddenFill xmlns=""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AF507438-7753-43e0-B8FC-AC1667EBCBE1}">
                          <a14:hiddenEffects xmlns="" xmlns:a14="http://schemas.microsoft.com/office/drawing/2010/main">
                            <a:effectLst>
                              <a:outerShdw blurRad="63500" dist="38099" dir="2700000" algn="ctr" rotWithShape="0">
                                <a:srgbClr val="808080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35ABA3C3-0729-408B-A786-8C8C7E5C096B}"/>
              </a:ext>
            </a:extLst>
          </p:cNvPr>
          <p:cNvSpPr txBox="1"/>
          <p:nvPr/>
        </p:nvSpPr>
        <p:spPr>
          <a:xfrm>
            <a:off x="3698729" y="2684273"/>
            <a:ext cx="453156" cy="53893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902" dirty="0">
                <a:latin typeface="Calibri" charset="0"/>
              </a:rPr>
              <a:t>…</a:t>
            </a:r>
            <a:endParaRPr lang="en-US" sz="1632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E92DCBE-31E5-42AB-A336-FED58D0E9859}"/>
              </a:ext>
            </a:extLst>
          </p:cNvPr>
          <p:cNvSpPr txBox="1"/>
          <p:nvPr/>
        </p:nvSpPr>
        <p:spPr>
          <a:xfrm>
            <a:off x="8182097" y="2683331"/>
            <a:ext cx="453156" cy="53893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902" dirty="0">
                <a:latin typeface="Calibri" charset="0"/>
              </a:rPr>
              <a:t>…</a:t>
            </a:r>
            <a:endParaRPr lang="en-US" sz="1632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318F5D5-FB24-45E0-894D-F23DB41CF771}"/>
              </a:ext>
            </a:extLst>
          </p:cNvPr>
          <p:cNvSpPr txBox="1"/>
          <p:nvPr/>
        </p:nvSpPr>
        <p:spPr>
          <a:xfrm>
            <a:off x="4527924" y="5396155"/>
            <a:ext cx="453156" cy="53893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902" dirty="0">
                <a:latin typeface="Calibri" charset="0"/>
              </a:rPr>
              <a:t>…</a:t>
            </a:r>
            <a:endParaRPr lang="en-US" sz="1632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1498F01-CAB5-4DD6-BB77-C257E0340BB2}"/>
              </a:ext>
            </a:extLst>
          </p:cNvPr>
          <p:cNvSpPr txBox="1"/>
          <p:nvPr/>
        </p:nvSpPr>
        <p:spPr>
          <a:xfrm>
            <a:off x="9198935" y="5394739"/>
            <a:ext cx="453156" cy="53893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902" dirty="0">
                <a:latin typeface="Calibri" charset="0"/>
              </a:rPr>
              <a:t>…</a:t>
            </a:r>
            <a:endParaRPr lang="en-US" sz="1632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92A393C-1CE4-8FB6-A116-58198F75C00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0053EF3-DE56-01F8-CC89-D3D701A44E6B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BE6C1877-F371-1200-1EF1-65672CD26A8B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168901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8" name="Rectangle 2"/>
          <p:cNvSpPr>
            <a:spLocks noChangeArrowheads="1"/>
          </p:cNvSpPr>
          <p:nvPr/>
        </p:nvSpPr>
        <p:spPr bwMode="auto">
          <a:xfrm>
            <a:off x="1976702" y="2278019"/>
            <a:ext cx="8238597" cy="3271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marL="363460" indent="-363460">
              <a:spcBef>
                <a:spcPct val="20000"/>
              </a:spcBef>
              <a:buClr>
                <a:schemeClr val="tx2"/>
              </a:buClr>
              <a:buBlip>
                <a:blip r:embed="rId3"/>
              </a:buBlip>
            </a:pPr>
            <a:endParaRPr lang="en-US" sz="2544">
              <a:solidFill>
                <a:srgbClr val="5400A8"/>
              </a:solidFill>
              <a:latin typeface="Tahoma" charset="0"/>
            </a:endParaRPr>
          </a:p>
          <a:p>
            <a:pPr marL="363460" indent="-363460">
              <a:spcBef>
                <a:spcPct val="20000"/>
              </a:spcBef>
              <a:buClr>
                <a:schemeClr val="tx2"/>
              </a:buClr>
              <a:buBlip>
                <a:blip r:embed="rId3"/>
              </a:buBlip>
            </a:pPr>
            <a:endParaRPr lang="en-US" sz="2544">
              <a:solidFill>
                <a:srgbClr val="5400A8"/>
              </a:solidFill>
              <a:latin typeface="Tahoma" charset="0"/>
            </a:endParaRPr>
          </a:p>
          <a:p>
            <a:pPr marL="363460" indent="-363460">
              <a:spcBef>
                <a:spcPct val="20000"/>
              </a:spcBef>
              <a:buClr>
                <a:schemeClr val="tx2"/>
              </a:buClr>
              <a:buBlip>
                <a:blip r:embed="rId3"/>
              </a:buBlip>
            </a:pPr>
            <a:endParaRPr lang="en-US" sz="2544">
              <a:solidFill>
                <a:srgbClr val="5400A8"/>
              </a:solidFill>
              <a:latin typeface="Tahoma" charset="0"/>
            </a:endParaRPr>
          </a:p>
          <a:p>
            <a:pPr marL="363460" indent="-363460">
              <a:spcBef>
                <a:spcPct val="20000"/>
              </a:spcBef>
              <a:buClr>
                <a:schemeClr val="tx2"/>
              </a:buClr>
              <a:buBlip>
                <a:blip r:embed="rId3"/>
              </a:buBlip>
            </a:pPr>
            <a:endParaRPr lang="en-US" sz="2544">
              <a:solidFill>
                <a:srgbClr val="5400A8"/>
              </a:solidFill>
              <a:latin typeface="Tahoma" charset="0"/>
            </a:endParaRPr>
          </a:p>
        </p:txBody>
      </p:sp>
      <p:sp>
        <p:nvSpPr>
          <p:cNvPr id="77829" name="Rectangle 4"/>
          <p:cNvSpPr>
            <a:spLocks noGrp="1" noChangeArrowheads="1"/>
          </p:cNvSpPr>
          <p:nvPr>
            <p:ph type="title"/>
          </p:nvPr>
        </p:nvSpPr>
        <p:spPr>
          <a:xfrm>
            <a:off x="2703637" y="844342"/>
            <a:ext cx="7915515" cy="787513"/>
          </a:xfrm>
        </p:spPr>
        <p:txBody>
          <a:bodyPr/>
          <a:lstStyle/>
          <a:p>
            <a:pPr eaLnBrk="1" hangingPunct="1"/>
            <a:r>
              <a:rPr lang="en-US" dirty="0"/>
              <a:t>Simplest case: Unigram model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976701" y="3663171"/>
            <a:ext cx="8561680" cy="2441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120" dirty="0">
                <a:latin typeface="Courier"/>
                <a:cs typeface="Courier"/>
              </a:rPr>
              <a:t>fifth, an, of, futures, the, an, incorporated, a, a, the, inflation, most, dollars, quarter, in, is, mass</a:t>
            </a:r>
          </a:p>
          <a:p>
            <a:endParaRPr lang="en-US" sz="2120" dirty="0">
              <a:latin typeface="Courier"/>
              <a:cs typeface="Courier"/>
            </a:endParaRPr>
          </a:p>
          <a:p>
            <a:r>
              <a:rPr lang="en-US" sz="2120" dirty="0">
                <a:latin typeface="Courier"/>
                <a:cs typeface="Courier"/>
              </a:rPr>
              <a:t>thrift, did, eighty, said, hard, 'm, </a:t>
            </a:r>
            <a:r>
              <a:rPr lang="en-US" sz="2120" dirty="0" err="1">
                <a:latin typeface="Courier"/>
                <a:cs typeface="Courier"/>
              </a:rPr>
              <a:t>july</a:t>
            </a:r>
            <a:r>
              <a:rPr lang="en-US" sz="2120" dirty="0">
                <a:latin typeface="Courier"/>
                <a:cs typeface="Courier"/>
              </a:rPr>
              <a:t>, bullish</a:t>
            </a:r>
          </a:p>
          <a:p>
            <a:endParaRPr lang="en-US" sz="2544" dirty="0">
              <a:latin typeface="Courier"/>
              <a:cs typeface="Courier"/>
            </a:endParaRPr>
          </a:p>
          <a:p>
            <a:r>
              <a:rPr lang="en-US" sz="2120" dirty="0">
                <a:latin typeface="Courier"/>
                <a:cs typeface="Courier"/>
              </a:rPr>
              <a:t>that, or, limited, the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492079" y="3085663"/>
            <a:ext cx="7217873" cy="4185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120" dirty="0">
                <a:latin typeface="Calibri"/>
                <a:cs typeface="Calibri"/>
              </a:rPr>
              <a:t>Some automatically generated sentences from a unigram model</a:t>
            </a:r>
          </a:p>
        </p:txBody>
      </p:sp>
      <p:graphicFrame>
        <p:nvGraphicFramePr>
          <p:cNvPr id="8" name="Object 6"/>
          <p:cNvGraphicFramePr>
            <a:graphicFrameLocks noChangeAspect="1"/>
          </p:cNvGraphicFramePr>
          <p:nvPr/>
        </p:nvGraphicFramePr>
        <p:xfrm>
          <a:off x="3107490" y="1894359"/>
          <a:ext cx="4927004" cy="111019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1587500" imgH="355600" progId="Equation.3">
                  <p:embed/>
                </p:oleObj>
              </mc:Choice>
              <mc:Fallback>
                <p:oleObj name="Equation" r:id="rId4" imgW="1587500" imgH="355600" progId="Equation.3">
                  <p:embed/>
                  <p:pic>
                    <p:nvPicPr>
                      <p:cNvPr id="8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07490" y="1894359"/>
                        <a:ext cx="4927004" cy="1110196"/>
                      </a:xfrm>
                      <a:prstGeom prst="rect">
                        <a:avLst/>
                      </a:prstGeom>
                      <a:noFill/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66DBF5E0-866F-43B5-8C05-C24631CD8380}"/>
              </a:ext>
            </a:extLst>
          </p:cNvPr>
          <p:cNvSpPr txBox="1"/>
          <p:nvPr/>
        </p:nvSpPr>
        <p:spPr>
          <a:xfrm>
            <a:off x="4576123" y="1902084"/>
            <a:ext cx="453156" cy="53893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902" dirty="0">
                <a:latin typeface="Calibri" charset="0"/>
              </a:rPr>
              <a:t>…</a:t>
            </a:r>
            <a:endParaRPr lang="en-US" sz="1632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377FA8D8-193D-A92B-74D6-5CE8AA731D57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B295DF5-C8F4-6794-791B-41EA03F6ED3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569E9D55-0CB5-3342-2A39-247D8871D3F2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500739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8" name="Rectangle 2"/>
          <p:cNvSpPr>
            <a:spLocks noChangeArrowheads="1"/>
          </p:cNvSpPr>
          <p:nvPr/>
        </p:nvSpPr>
        <p:spPr bwMode="auto">
          <a:xfrm>
            <a:off x="2057472" y="2581398"/>
            <a:ext cx="8238597" cy="3876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marL="363460" indent="-363460">
              <a:spcBef>
                <a:spcPct val="20000"/>
              </a:spcBef>
              <a:buClr>
                <a:schemeClr val="tx2"/>
              </a:buClr>
              <a:buBlip>
                <a:blip r:embed="rId3"/>
              </a:buBlip>
            </a:pPr>
            <a:r>
              <a:rPr lang="en-US" sz="2544" dirty="0">
                <a:latin typeface="Calibri"/>
                <a:cs typeface="Calibri"/>
              </a:rPr>
              <a:t>Condition on the previous word:</a:t>
            </a:r>
          </a:p>
          <a:p>
            <a:pPr marL="363460" indent="-363460">
              <a:spcBef>
                <a:spcPct val="20000"/>
              </a:spcBef>
              <a:buClr>
                <a:schemeClr val="tx2"/>
              </a:buClr>
            </a:pPr>
            <a:endParaRPr lang="en-US" sz="2544" dirty="0">
              <a:latin typeface="Tahoma" charset="0"/>
            </a:endParaRPr>
          </a:p>
          <a:p>
            <a:pPr marL="363460" indent="-363460">
              <a:spcBef>
                <a:spcPct val="20000"/>
              </a:spcBef>
              <a:buClr>
                <a:schemeClr val="tx2"/>
              </a:buClr>
            </a:pPr>
            <a:endParaRPr lang="en-US" sz="2544" dirty="0">
              <a:latin typeface="Tahoma" charset="0"/>
            </a:endParaRPr>
          </a:p>
          <a:p>
            <a:pPr marL="848073" lvl="1" indent="-363460">
              <a:spcBef>
                <a:spcPct val="20000"/>
              </a:spcBef>
              <a:buClr>
                <a:schemeClr val="tx2"/>
              </a:buClr>
              <a:buBlip>
                <a:blip r:embed="rId3"/>
              </a:buBlip>
            </a:pPr>
            <a:endParaRPr lang="en-US" sz="2544" dirty="0">
              <a:solidFill>
                <a:srgbClr val="5400A8"/>
              </a:solidFill>
              <a:latin typeface="Tahoma" charset="0"/>
            </a:endParaRPr>
          </a:p>
          <a:p>
            <a:pPr marL="363460" indent="-363460">
              <a:spcBef>
                <a:spcPct val="20000"/>
              </a:spcBef>
              <a:buClr>
                <a:schemeClr val="tx2"/>
              </a:buClr>
              <a:buBlip>
                <a:blip r:embed="rId3"/>
              </a:buBlip>
            </a:pPr>
            <a:endParaRPr lang="en-US" sz="2544" dirty="0">
              <a:solidFill>
                <a:srgbClr val="5400A8"/>
              </a:solidFill>
              <a:latin typeface="Tahoma" charset="0"/>
            </a:endParaRPr>
          </a:p>
          <a:p>
            <a:pPr marL="363460" indent="-363460">
              <a:spcBef>
                <a:spcPct val="20000"/>
              </a:spcBef>
              <a:buClr>
                <a:schemeClr val="tx2"/>
              </a:buClr>
              <a:buBlip>
                <a:blip r:embed="rId3"/>
              </a:buBlip>
            </a:pPr>
            <a:endParaRPr lang="en-US" sz="2544" dirty="0">
              <a:solidFill>
                <a:srgbClr val="5400A8"/>
              </a:solidFill>
              <a:latin typeface="Tahoma" charset="0"/>
            </a:endParaRPr>
          </a:p>
        </p:txBody>
      </p:sp>
      <p:sp>
        <p:nvSpPr>
          <p:cNvPr id="77829" name="Rectangle 4"/>
          <p:cNvSpPr>
            <a:spLocks noGrp="1" noChangeArrowheads="1"/>
          </p:cNvSpPr>
          <p:nvPr>
            <p:ph type="title"/>
          </p:nvPr>
        </p:nvSpPr>
        <p:spPr>
          <a:xfrm>
            <a:off x="838200" y="910815"/>
            <a:ext cx="10515600" cy="1325563"/>
          </a:xfrm>
        </p:spPr>
        <p:txBody>
          <a:bodyPr/>
          <a:lstStyle/>
          <a:p>
            <a:pPr eaLnBrk="1" hangingPunct="1"/>
            <a:r>
              <a:rPr lang="en-US"/>
              <a:t>Bigram model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492078" y="4193339"/>
            <a:ext cx="9127074" cy="24411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908" dirty="0" err="1">
                <a:latin typeface="Courier"/>
                <a:cs typeface="Courier"/>
              </a:rPr>
              <a:t>texaco</a:t>
            </a:r>
            <a:r>
              <a:rPr lang="en-US" sz="1908" dirty="0">
                <a:latin typeface="Courier"/>
                <a:cs typeface="Courier"/>
              </a:rPr>
              <a:t>, rose, one, in, this, issue, is, pursuing, growth, in, a, boiler, house, said, </a:t>
            </a:r>
            <a:r>
              <a:rPr lang="en-US" sz="1908" dirty="0" err="1">
                <a:latin typeface="Courier"/>
                <a:cs typeface="Courier"/>
              </a:rPr>
              <a:t>mr.</a:t>
            </a:r>
            <a:r>
              <a:rPr lang="en-US" sz="1908" dirty="0">
                <a:latin typeface="Courier"/>
                <a:cs typeface="Courier"/>
              </a:rPr>
              <a:t>, </a:t>
            </a:r>
            <a:r>
              <a:rPr lang="en-US" sz="1908" dirty="0" err="1">
                <a:latin typeface="Courier"/>
                <a:cs typeface="Courier"/>
              </a:rPr>
              <a:t>gurria</a:t>
            </a:r>
            <a:r>
              <a:rPr lang="en-US" sz="1908" dirty="0">
                <a:latin typeface="Courier"/>
                <a:cs typeface="Courier"/>
              </a:rPr>
              <a:t>, </a:t>
            </a:r>
            <a:r>
              <a:rPr lang="en-US" sz="1908" dirty="0" err="1">
                <a:latin typeface="Courier"/>
                <a:cs typeface="Courier"/>
              </a:rPr>
              <a:t>mexico</a:t>
            </a:r>
            <a:r>
              <a:rPr lang="en-US" sz="1908" dirty="0">
                <a:latin typeface="Courier"/>
                <a:cs typeface="Courier"/>
              </a:rPr>
              <a:t>, 's, motion, control, proposal, without, permission, from, five, hundred, fifty, five, yen</a:t>
            </a:r>
          </a:p>
          <a:p>
            <a:endParaRPr lang="en-US" sz="1908" dirty="0">
              <a:latin typeface="Courier"/>
              <a:cs typeface="Courier"/>
            </a:endParaRPr>
          </a:p>
          <a:p>
            <a:r>
              <a:rPr lang="en-US" sz="1908" dirty="0">
                <a:latin typeface="Courier"/>
                <a:cs typeface="Courier"/>
              </a:rPr>
              <a:t>outside, new, car, parking, lot, of, the, agreement, reached</a:t>
            </a:r>
          </a:p>
          <a:p>
            <a:endParaRPr lang="en-US" sz="1908" dirty="0">
              <a:latin typeface="Courier"/>
              <a:cs typeface="Courier"/>
            </a:endParaRPr>
          </a:p>
          <a:p>
            <a:r>
              <a:rPr lang="en-US" sz="1908" dirty="0">
                <a:latin typeface="Courier"/>
                <a:cs typeface="Courier"/>
              </a:rPr>
              <a:t>this, would, be, a, record, </a:t>
            </a:r>
            <a:r>
              <a:rPr lang="en-US" sz="1908" dirty="0" err="1">
                <a:latin typeface="Courier"/>
                <a:cs typeface="Courier"/>
              </a:rPr>
              <a:t>november</a:t>
            </a:r>
            <a:endParaRPr lang="en-US" sz="1908" dirty="0">
              <a:latin typeface="Courier"/>
              <a:cs typeface="Courier"/>
            </a:endParaRPr>
          </a:p>
        </p:txBody>
      </p:sp>
      <p:graphicFrame>
        <p:nvGraphicFramePr>
          <p:cNvPr id="6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16352390"/>
              </p:ext>
            </p:extLst>
          </p:nvPr>
        </p:nvGraphicFramePr>
        <p:xfrm>
          <a:off x="2057473" y="3247756"/>
          <a:ext cx="7149877" cy="63232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2019300" imgH="177800" progId="Equation.3">
                  <p:embed/>
                </p:oleObj>
              </mc:Choice>
              <mc:Fallback>
                <p:oleObj name="Equation" r:id="rId4" imgW="2019300" imgH="177800" progId="Equation.3">
                  <p:embed/>
                  <p:pic>
                    <p:nvPicPr>
                      <p:cNvPr id="6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57473" y="3247756"/>
                        <a:ext cx="7149877" cy="632324"/>
                      </a:xfrm>
                      <a:prstGeom prst="rect">
                        <a:avLst/>
                      </a:prstGeom>
                      <a:noFill/>
                      <a:effectLst/>
                      <a:extLst>
                        <a:ext uri="{909E8E84-426E-40dd-AFC4-6F175D3DCCD1}">
                          <a14:hiddenFill xmlns=""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AF507438-7753-43e0-B8FC-AC1667EBCBE1}">
                          <a14:hiddenEffects xmlns="" xmlns:a14="http://schemas.microsoft.com/office/drawing/2010/main">
                            <a:effectLst>
                              <a:outerShdw blurRad="63500" dist="38099" dir="2700000" algn="ctr" rotWithShape="0">
                                <a:srgbClr val="808080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3A3DBFD7-05A9-4996-8596-BE194383CCA0}"/>
              </a:ext>
            </a:extLst>
          </p:cNvPr>
          <p:cNvSpPr txBox="1"/>
          <p:nvPr/>
        </p:nvSpPr>
        <p:spPr>
          <a:xfrm>
            <a:off x="4605048" y="3283394"/>
            <a:ext cx="453156" cy="53893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902" dirty="0">
                <a:latin typeface="Calibri" charset="0"/>
              </a:rPr>
              <a:t>…</a:t>
            </a:r>
            <a:endParaRPr lang="en-US" sz="1632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03E85E9-5FC6-EBF6-0C6F-04ADD35FF658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E865EB9-8B11-4A0B-B5B2-C9140A3D5F2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1876FBB9-595D-D4BB-3DB7-BACC1E359B4E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92891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9" name="Rectangle 4"/>
          <p:cNvSpPr>
            <a:spLocks noGrp="1" noChangeArrowheads="1"/>
          </p:cNvSpPr>
          <p:nvPr>
            <p:ph type="title"/>
          </p:nvPr>
        </p:nvSpPr>
        <p:spPr>
          <a:xfrm>
            <a:off x="838200" y="468361"/>
            <a:ext cx="10515600" cy="1325563"/>
          </a:xfrm>
        </p:spPr>
        <p:txBody>
          <a:bodyPr/>
          <a:lstStyle/>
          <a:p>
            <a:r>
              <a:rPr lang="en-US"/>
              <a:t>N-gram models</a:t>
            </a:r>
            <a:endParaRPr 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219013" y="2239907"/>
            <a:ext cx="8400138" cy="3876987"/>
          </a:xfrm>
        </p:spPr>
        <p:txBody>
          <a:bodyPr/>
          <a:lstStyle/>
          <a:p>
            <a:r>
              <a:rPr lang="en-US" sz="2968" dirty="0"/>
              <a:t>We can extend to trigrams, 4-grams, 5-grams</a:t>
            </a:r>
          </a:p>
          <a:p>
            <a:r>
              <a:rPr lang="en-US" sz="2968" dirty="0"/>
              <a:t>In general this is an insufficient model of language</a:t>
            </a:r>
          </a:p>
          <a:p>
            <a:pPr lvl="1"/>
            <a:r>
              <a:rPr lang="en-US" sz="2544" dirty="0"/>
              <a:t>because language has </a:t>
            </a:r>
            <a:r>
              <a:rPr lang="en-US" sz="2544" b="1" dirty="0">
                <a:solidFill>
                  <a:srgbClr val="008000"/>
                </a:solidFill>
              </a:rPr>
              <a:t>long-distance dependencies</a:t>
            </a:r>
            <a:r>
              <a:rPr lang="en-US" sz="2544" dirty="0"/>
              <a:t>:</a:t>
            </a:r>
          </a:p>
          <a:p>
            <a:pPr marL="484613" lvl="1" indent="0">
              <a:buNone/>
            </a:pPr>
            <a:endParaRPr lang="en-US" sz="848" dirty="0"/>
          </a:p>
          <a:p>
            <a:pPr marL="484613" lvl="1" indent="0">
              <a:buNone/>
            </a:pPr>
            <a:r>
              <a:rPr lang="en-US" sz="2544" dirty="0"/>
              <a:t>“The computer which I had just put into the machine room on the fifth floor crashed.”</a:t>
            </a:r>
          </a:p>
          <a:p>
            <a:pPr lvl="1"/>
            <a:endParaRPr lang="en-US" sz="848" dirty="0"/>
          </a:p>
          <a:p>
            <a:r>
              <a:rPr lang="en-US" sz="2968" dirty="0"/>
              <a:t>But we can often get away with N-gram models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89F7B882-81A6-1FE8-6F98-2DCC61CCCEB8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3F69C98-6180-26E2-6128-01C38A33FC9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FE157254-37D8-F5E8-3EC6-7230A55C948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43429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3"/>
          <p:cNvSpPr>
            <a:spLocks noGrp="1" noChangeArrowheads="1"/>
          </p:cNvSpPr>
          <p:nvPr>
            <p:ph idx="1"/>
          </p:nvPr>
        </p:nvSpPr>
        <p:spPr>
          <a:xfrm>
            <a:off x="2734575" y="1716208"/>
            <a:ext cx="7356654" cy="4107327"/>
          </a:xfrm>
        </p:spPr>
        <p:txBody>
          <a:bodyPr/>
          <a:lstStyle/>
          <a:p>
            <a:pPr eaLnBrk="1" hangingPunct="1"/>
            <a:endParaRPr lang="en-US" dirty="0">
              <a:solidFill>
                <a:srgbClr val="A50021"/>
              </a:solidFill>
              <a:latin typeface="Calibri" charset="0"/>
            </a:endParaRPr>
          </a:p>
          <a:p>
            <a:pPr marL="0" indent="0">
              <a:spcAft>
                <a:spcPts val="636"/>
              </a:spcAft>
              <a:buNone/>
            </a:pPr>
            <a:r>
              <a:rPr lang="en-US" sz="4353" dirty="0">
                <a:solidFill>
                  <a:srgbClr val="A50021"/>
                </a:solidFill>
                <a:latin typeface="Calibri" charset="0"/>
              </a:rPr>
              <a:t>Estimating N-gram Probabilities</a:t>
            </a:r>
          </a:p>
          <a:p>
            <a:pPr eaLnBrk="1" hangingPunct="1"/>
            <a:endParaRPr lang="en-US" dirty="0">
              <a:latin typeface="Calibri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876972F-C93D-78C7-420E-A9E479BC4178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23A6D52-374B-1C56-D3CA-CF1793CAC42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671806C4-FDF3-8B7A-DFFB-FBA42833E76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742423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7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1220531"/>
            <a:ext cx="10515600" cy="1325563"/>
          </a:xfrm>
        </p:spPr>
        <p:txBody>
          <a:bodyPr/>
          <a:lstStyle/>
          <a:p>
            <a:pPr eaLnBrk="1" hangingPunct="1"/>
            <a:r>
              <a:rPr lang="en-US"/>
              <a:t>Estimating bigram probabilities</a:t>
            </a:r>
          </a:p>
        </p:txBody>
      </p:sp>
      <p:sp>
        <p:nvSpPr>
          <p:cNvPr id="79878" name="Rectangle 3"/>
          <p:cNvSpPr>
            <a:spLocks noGrp="1" noChangeArrowheads="1"/>
          </p:cNvSpPr>
          <p:nvPr>
            <p:ph idx="1"/>
          </p:nvPr>
        </p:nvSpPr>
        <p:spPr>
          <a:xfrm>
            <a:off x="838200" y="2681031"/>
            <a:ext cx="10515600" cy="4351338"/>
          </a:xfrm>
        </p:spPr>
        <p:txBody>
          <a:bodyPr/>
          <a:lstStyle/>
          <a:p>
            <a:pPr eaLnBrk="1" hangingPunct="1"/>
            <a:r>
              <a:rPr lang="en-US">
                <a:latin typeface="Calibri" charset="0"/>
              </a:rPr>
              <a:t>The Maximum Likelihood Estimate</a:t>
            </a:r>
          </a:p>
        </p:txBody>
      </p:sp>
      <p:graphicFrame>
        <p:nvGraphicFramePr>
          <p:cNvPr id="7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93276283"/>
              </p:ext>
            </p:extLst>
          </p:nvPr>
        </p:nvGraphicFramePr>
        <p:xfrm>
          <a:off x="3107490" y="3663875"/>
          <a:ext cx="5734710" cy="132895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1752600" imgH="406400" progId="Equation.3">
                  <p:embed/>
                </p:oleObj>
              </mc:Choice>
              <mc:Fallback>
                <p:oleObj name="Equation" r:id="rId3" imgW="1752600" imgH="406400" progId="Equation.3">
                  <p:embed/>
                  <p:pic>
                    <p:nvPicPr>
                      <p:cNvPr id="7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07490" y="3663875"/>
                        <a:ext cx="5734710" cy="132895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27915985"/>
              </p:ext>
            </p:extLst>
          </p:nvPr>
        </p:nvGraphicFramePr>
        <p:xfrm>
          <a:off x="3486288" y="5602369"/>
          <a:ext cx="4862998" cy="132895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5" imgW="1485900" imgH="406400" progId="Equation.3">
                  <p:embed/>
                </p:oleObj>
              </mc:Choice>
              <mc:Fallback>
                <p:oleObj name="Equation" r:id="rId5" imgW="1485900" imgH="406400" progId="Equation.3">
                  <p:embed/>
                  <p:pic>
                    <p:nvPicPr>
                      <p:cNvPr id="8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86288" y="5602369"/>
                        <a:ext cx="4862998" cy="132895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ectangle 1">
            <a:extLst>
              <a:ext uri="{FF2B5EF4-FFF2-40B4-BE49-F238E27FC236}">
                <a16:creationId xmlns:a16="http://schemas.microsoft.com/office/drawing/2014/main" id="{022FC204-E234-399E-C080-AB8968456C0E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0DF4B38-2F8F-5B54-5679-781D83FACF1B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5DB02F61-4BA6-90F3-1EFC-CC7666859F31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269539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Grp="1" noChangeArrowheads="1"/>
          </p:cNvSpPr>
          <p:nvPr>
            <p:ph type="title"/>
          </p:nvPr>
        </p:nvSpPr>
        <p:spPr>
          <a:xfrm>
            <a:off x="2178628" y="1087603"/>
            <a:ext cx="7834744" cy="730721"/>
          </a:xfrm>
        </p:spPr>
        <p:txBody>
          <a:bodyPr>
            <a:normAutofit/>
          </a:bodyPr>
          <a:lstStyle/>
          <a:p>
            <a:pPr eaLnBrk="1" hangingPunct="1"/>
            <a:r>
              <a:rPr lang="en-US" dirty="0"/>
              <a:t>An example</a:t>
            </a:r>
          </a:p>
        </p:txBody>
      </p:sp>
      <p:sp>
        <p:nvSpPr>
          <p:cNvPr id="81923" name="Rectangle 3"/>
          <p:cNvSpPr>
            <a:spLocks noGrp="1" noChangeArrowheads="1"/>
          </p:cNvSpPr>
          <p:nvPr>
            <p:ph idx="1"/>
          </p:nvPr>
        </p:nvSpPr>
        <p:spPr>
          <a:xfrm>
            <a:off x="5369065" y="2756103"/>
            <a:ext cx="5734710" cy="1615412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None/>
            </a:pPr>
            <a:r>
              <a:rPr lang="en-US" sz="2544" dirty="0">
                <a:latin typeface="Calibri" charset="0"/>
              </a:rPr>
              <a:t>&lt;s&gt; I am Sam &lt;/s&gt;</a:t>
            </a:r>
          </a:p>
          <a:p>
            <a:pPr eaLnBrk="1" hangingPunct="1">
              <a:lnSpc>
                <a:spcPct val="90000"/>
              </a:lnSpc>
              <a:buNone/>
            </a:pPr>
            <a:r>
              <a:rPr lang="en-US" sz="2544" dirty="0">
                <a:latin typeface="Calibri" charset="0"/>
              </a:rPr>
              <a:t>&lt;s&gt; Sam I am &lt;/s&gt;</a:t>
            </a:r>
          </a:p>
          <a:p>
            <a:pPr eaLnBrk="1" hangingPunct="1">
              <a:lnSpc>
                <a:spcPct val="90000"/>
              </a:lnSpc>
              <a:buNone/>
            </a:pPr>
            <a:r>
              <a:rPr lang="en-US" sz="2544" dirty="0">
                <a:latin typeface="Calibri" charset="0"/>
              </a:rPr>
              <a:t>&lt;s&gt; I do not like green eggs and ham &lt;/s&gt;</a:t>
            </a:r>
          </a:p>
          <a:p>
            <a:pPr marL="0" indent="0">
              <a:buNone/>
            </a:pPr>
            <a:endParaRPr lang="en-US" sz="2120" dirty="0">
              <a:latin typeface="Calibri" charset="0"/>
            </a:endParaRPr>
          </a:p>
          <a:p>
            <a:pPr eaLnBrk="1" hangingPunct="1">
              <a:lnSpc>
                <a:spcPct val="90000"/>
              </a:lnSpc>
            </a:pPr>
            <a:endParaRPr lang="en-US" sz="2120" dirty="0">
              <a:latin typeface="Calibri" charset="0"/>
            </a:endParaRPr>
          </a:p>
          <a:p>
            <a:pPr eaLnBrk="1" hangingPunct="1">
              <a:lnSpc>
                <a:spcPct val="90000"/>
              </a:lnSpc>
            </a:pPr>
            <a:endParaRPr lang="en-US" sz="2120" dirty="0">
              <a:latin typeface="Calibri" charset="0"/>
            </a:endParaRPr>
          </a:p>
          <a:p>
            <a:pPr eaLnBrk="1" hangingPunct="1">
              <a:lnSpc>
                <a:spcPct val="90000"/>
              </a:lnSpc>
            </a:pPr>
            <a:endParaRPr lang="en-US" sz="2120" dirty="0">
              <a:latin typeface="Calibri" charset="0"/>
            </a:endParaRPr>
          </a:p>
          <a:p>
            <a:pPr eaLnBrk="1" hangingPunct="1">
              <a:lnSpc>
                <a:spcPct val="90000"/>
              </a:lnSpc>
            </a:pPr>
            <a:endParaRPr lang="en-US" sz="2120" dirty="0">
              <a:latin typeface="Calibri" charset="0"/>
            </a:endParaRPr>
          </a:p>
          <a:p>
            <a:pPr eaLnBrk="1" hangingPunct="1">
              <a:lnSpc>
                <a:spcPct val="90000"/>
              </a:lnSpc>
            </a:pPr>
            <a:endParaRPr lang="en-US" sz="2120" dirty="0">
              <a:latin typeface="Calibri" charset="0"/>
            </a:endParaRPr>
          </a:p>
          <a:p>
            <a:pPr eaLnBrk="1" hangingPunct="1">
              <a:lnSpc>
                <a:spcPct val="90000"/>
              </a:lnSpc>
            </a:pPr>
            <a:endParaRPr lang="en-US" sz="2120" dirty="0">
              <a:latin typeface="Calibri" charset="0"/>
            </a:endParaRPr>
          </a:p>
        </p:txBody>
      </p:sp>
      <p:pic>
        <p:nvPicPr>
          <p:cNvPr id="6" name="Picture 7" descr="sam.tif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92078" y="4815892"/>
            <a:ext cx="9288615" cy="10094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17131557"/>
              </p:ext>
            </p:extLst>
          </p:nvPr>
        </p:nvGraphicFramePr>
        <p:xfrm>
          <a:off x="1411308" y="2969313"/>
          <a:ext cx="3634675" cy="9932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1485900" imgH="406400" progId="Equation.3">
                  <p:embed/>
                </p:oleObj>
              </mc:Choice>
              <mc:Fallback>
                <p:oleObj name="Equation" r:id="rId4" imgW="1485900" imgH="406400" progId="Equation.3">
                  <p:embed/>
                  <p:pic>
                    <p:nvPicPr>
                      <p:cNvPr id="8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11308" y="2969313"/>
                        <a:ext cx="3634675" cy="99328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ectangle 1">
            <a:extLst>
              <a:ext uri="{FF2B5EF4-FFF2-40B4-BE49-F238E27FC236}">
                <a16:creationId xmlns:a16="http://schemas.microsoft.com/office/drawing/2014/main" id="{E945EE38-CDC7-A264-13F8-D0D46173F203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47226F3-9D9C-F623-77C0-069B60AA48F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524DC254-DED0-DB21-586D-C62C2847E0E5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85593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/>
          <p:cNvSpPr>
            <a:spLocks noGrp="1" noChangeArrowheads="1"/>
          </p:cNvSpPr>
          <p:nvPr>
            <p:ph type="title"/>
          </p:nvPr>
        </p:nvSpPr>
        <p:spPr>
          <a:xfrm>
            <a:off x="2088587" y="1319315"/>
            <a:ext cx="8520923" cy="787513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dirty="0"/>
              <a:t>More examples: </a:t>
            </a:r>
            <a:br>
              <a:rPr lang="en-US" dirty="0"/>
            </a:br>
            <a:r>
              <a:rPr lang="en-US" dirty="0"/>
              <a:t>Berkeley Restaurant Project sentences</a:t>
            </a:r>
          </a:p>
        </p:txBody>
      </p:sp>
      <p:sp>
        <p:nvSpPr>
          <p:cNvPr id="86019" name="Rectangle 3"/>
          <p:cNvSpPr>
            <a:spLocks noGrp="1" noChangeArrowheads="1"/>
          </p:cNvSpPr>
          <p:nvPr>
            <p:ph idx="1"/>
          </p:nvPr>
        </p:nvSpPr>
        <p:spPr>
          <a:xfrm>
            <a:off x="1587223" y="2789740"/>
            <a:ext cx="9193470" cy="3533712"/>
          </a:xfrm>
        </p:spPr>
        <p:txBody>
          <a:bodyPr>
            <a:normAutofit/>
          </a:bodyPr>
          <a:lstStyle/>
          <a:p>
            <a:pPr eaLnBrk="1" hangingPunct="1"/>
            <a:r>
              <a:rPr lang="en-US" sz="2650" dirty="0">
                <a:solidFill>
                  <a:srgbClr val="330099"/>
                </a:solidFill>
                <a:latin typeface="Calibri" charset="0"/>
              </a:rPr>
              <a:t>can you tell me about any good </a:t>
            </a:r>
            <a:r>
              <a:rPr lang="en-US" sz="2650" dirty="0" err="1">
                <a:solidFill>
                  <a:srgbClr val="330099"/>
                </a:solidFill>
                <a:latin typeface="Calibri" charset="0"/>
              </a:rPr>
              <a:t>cantonese</a:t>
            </a:r>
            <a:r>
              <a:rPr lang="en-US" sz="2650" dirty="0">
                <a:solidFill>
                  <a:srgbClr val="330099"/>
                </a:solidFill>
                <a:latin typeface="Calibri" charset="0"/>
              </a:rPr>
              <a:t> restaurants close by</a:t>
            </a:r>
          </a:p>
          <a:p>
            <a:pPr eaLnBrk="1" hangingPunct="1"/>
            <a:r>
              <a:rPr lang="en-US" sz="2650" dirty="0">
                <a:solidFill>
                  <a:srgbClr val="330099"/>
                </a:solidFill>
                <a:latin typeface="Calibri" charset="0"/>
              </a:rPr>
              <a:t>mid priced </a:t>
            </a:r>
            <a:r>
              <a:rPr lang="en-US" sz="2650" dirty="0" err="1">
                <a:solidFill>
                  <a:srgbClr val="330099"/>
                </a:solidFill>
                <a:latin typeface="Calibri" charset="0"/>
              </a:rPr>
              <a:t>thai</a:t>
            </a:r>
            <a:r>
              <a:rPr lang="en-US" sz="2650" dirty="0">
                <a:solidFill>
                  <a:srgbClr val="330099"/>
                </a:solidFill>
                <a:latin typeface="Calibri" charset="0"/>
              </a:rPr>
              <a:t> food is what </a:t>
            </a:r>
            <a:r>
              <a:rPr lang="en-US" sz="2650" dirty="0" err="1">
                <a:solidFill>
                  <a:srgbClr val="330099"/>
                </a:solidFill>
                <a:latin typeface="Calibri" charset="0"/>
              </a:rPr>
              <a:t>i’m</a:t>
            </a:r>
            <a:r>
              <a:rPr lang="en-US" sz="2650" dirty="0">
                <a:solidFill>
                  <a:srgbClr val="330099"/>
                </a:solidFill>
                <a:latin typeface="Calibri" charset="0"/>
              </a:rPr>
              <a:t> looking for</a:t>
            </a:r>
          </a:p>
          <a:p>
            <a:pPr eaLnBrk="1" hangingPunct="1"/>
            <a:r>
              <a:rPr lang="en-US" sz="2650" dirty="0">
                <a:solidFill>
                  <a:srgbClr val="330099"/>
                </a:solidFill>
                <a:latin typeface="Calibri" charset="0"/>
              </a:rPr>
              <a:t>tell me about chez </a:t>
            </a:r>
            <a:r>
              <a:rPr lang="en-US" sz="2650" dirty="0" err="1">
                <a:solidFill>
                  <a:srgbClr val="330099"/>
                </a:solidFill>
                <a:latin typeface="Calibri" charset="0"/>
              </a:rPr>
              <a:t>panisse</a:t>
            </a:r>
            <a:endParaRPr lang="en-US" sz="2650" dirty="0">
              <a:solidFill>
                <a:srgbClr val="330099"/>
              </a:solidFill>
              <a:latin typeface="Calibri" charset="0"/>
            </a:endParaRPr>
          </a:p>
          <a:p>
            <a:pPr eaLnBrk="1" hangingPunct="1"/>
            <a:r>
              <a:rPr lang="en-US" sz="2650" dirty="0">
                <a:solidFill>
                  <a:srgbClr val="330099"/>
                </a:solidFill>
                <a:latin typeface="Calibri" charset="0"/>
              </a:rPr>
              <a:t>can you give me a listing of the kinds of food that are available</a:t>
            </a:r>
          </a:p>
          <a:p>
            <a:pPr eaLnBrk="1" hangingPunct="1"/>
            <a:r>
              <a:rPr lang="en-US" sz="2650" dirty="0" err="1">
                <a:solidFill>
                  <a:srgbClr val="330099"/>
                </a:solidFill>
                <a:latin typeface="Calibri" charset="0"/>
              </a:rPr>
              <a:t>i’m</a:t>
            </a:r>
            <a:r>
              <a:rPr lang="en-US" sz="2650" dirty="0">
                <a:solidFill>
                  <a:srgbClr val="330099"/>
                </a:solidFill>
                <a:latin typeface="Calibri" charset="0"/>
              </a:rPr>
              <a:t> looking for a good place to eat breakfast</a:t>
            </a:r>
          </a:p>
          <a:p>
            <a:pPr eaLnBrk="1" hangingPunct="1"/>
            <a:r>
              <a:rPr lang="en-US" sz="2650" dirty="0">
                <a:solidFill>
                  <a:srgbClr val="330099"/>
                </a:solidFill>
                <a:latin typeface="Calibri" charset="0"/>
              </a:rPr>
              <a:t>when is </a:t>
            </a:r>
            <a:r>
              <a:rPr lang="en-US" sz="2650" dirty="0" err="1">
                <a:solidFill>
                  <a:srgbClr val="330099"/>
                </a:solidFill>
                <a:latin typeface="Calibri" charset="0"/>
              </a:rPr>
              <a:t>caffe</a:t>
            </a:r>
            <a:r>
              <a:rPr lang="en-US" sz="2650" dirty="0">
                <a:solidFill>
                  <a:srgbClr val="330099"/>
                </a:solidFill>
                <a:latin typeface="Calibri" charset="0"/>
              </a:rPr>
              <a:t> </a:t>
            </a:r>
            <a:r>
              <a:rPr lang="en-US" sz="2650" dirty="0" err="1">
                <a:solidFill>
                  <a:srgbClr val="330099"/>
                </a:solidFill>
                <a:latin typeface="Calibri" charset="0"/>
              </a:rPr>
              <a:t>venezia</a:t>
            </a:r>
            <a:r>
              <a:rPr lang="en-US" sz="2650" dirty="0">
                <a:solidFill>
                  <a:srgbClr val="330099"/>
                </a:solidFill>
                <a:latin typeface="Calibri" charset="0"/>
              </a:rPr>
              <a:t> open during the day</a:t>
            </a:r>
            <a:endParaRPr lang="en-US" sz="2650" dirty="0">
              <a:solidFill>
                <a:srgbClr val="330099"/>
              </a:solidFill>
              <a:latin typeface="Verdana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C36DB3F6-DEB9-FD1D-CE69-1309B2FD26F1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336172D-AB61-330E-3E75-438F6A6E5799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A8D8C7E7-65E9-9672-39F8-EAF7D0E519D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77594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2"/>
          <p:cNvSpPr>
            <a:spLocks noGrp="1" noChangeArrowheads="1"/>
          </p:cNvSpPr>
          <p:nvPr>
            <p:ph type="title"/>
          </p:nvPr>
        </p:nvSpPr>
        <p:spPr>
          <a:xfrm>
            <a:off x="2192632" y="787929"/>
            <a:ext cx="7915515" cy="787513"/>
          </a:xfrm>
        </p:spPr>
        <p:txBody>
          <a:bodyPr/>
          <a:lstStyle/>
          <a:p>
            <a:pPr eaLnBrk="1" hangingPunct="1"/>
            <a:r>
              <a:rPr lang="en-US" dirty="0"/>
              <a:t>Raw bigram counts</a:t>
            </a:r>
          </a:p>
        </p:txBody>
      </p:sp>
      <p:sp>
        <p:nvSpPr>
          <p:cNvPr id="88067" name="Rectangle 3"/>
          <p:cNvSpPr>
            <a:spLocks noGrp="1" noChangeArrowheads="1"/>
          </p:cNvSpPr>
          <p:nvPr>
            <p:ph idx="1"/>
          </p:nvPr>
        </p:nvSpPr>
        <p:spPr>
          <a:xfrm>
            <a:off x="1572849" y="2023864"/>
            <a:ext cx="9046303" cy="3533712"/>
          </a:xfrm>
        </p:spPr>
        <p:txBody>
          <a:bodyPr/>
          <a:lstStyle/>
          <a:p>
            <a:pPr eaLnBrk="1" hangingPunct="1"/>
            <a:r>
              <a:rPr lang="en-US" dirty="0">
                <a:latin typeface="Calibri" charset="0"/>
              </a:rPr>
              <a:t>Out of 9222 sentences</a:t>
            </a:r>
          </a:p>
        </p:txBody>
      </p:sp>
      <p:pic>
        <p:nvPicPr>
          <p:cNvPr id="5" name="Picture 4" descr="berp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72849" y="2672439"/>
            <a:ext cx="9207844" cy="330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57F35F53-AA03-B0A0-E956-B0598A3E75EF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B39759F-F716-A897-FB07-F1B001AAC1DA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19F89710-60BD-9008-496D-B19D1C58AECC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781174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2"/>
          <p:cNvSpPr>
            <a:spLocks noGrp="1" noChangeArrowheads="1"/>
          </p:cNvSpPr>
          <p:nvPr>
            <p:ph type="title"/>
          </p:nvPr>
        </p:nvSpPr>
        <p:spPr>
          <a:xfrm>
            <a:off x="1734390" y="645960"/>
            <a:ext cx="8723221" cy="1143000"/>
          </a:xfrm>
        </p:spPr>
        <p:txBody>
          <a:bodyPr/>
          <a:lstStyle/>
          <a:p>
            <a:pPr eaLnBrk="1" hangingPunct="1"/>
            <a:r>
              <a:rPr lang="en-US"/>
              <a:t>Raw bigram probabilities</a:t>
            </a:r>
          </a:p>
        </p:txBody>
      </p:sp>
      <p:sp>
        <p:nvSpPr>
          <p:cNvPr id="90115" name="Rectangle 3"/>
          <p:cNvSpPr>
            <a:spLocks noGrp="1" noChangeArrowheads="1"/>
          </p:cNvSpPr>
          <p:nvPr>
            <p:ph idx="1"/>
          </p:nvPr>
        </p:nvSpPr>
        <p:spPr>
          <a:xfrm>
            <a:off x="1734390" y="2123201"/>
            <a:ext cx="8723221" cy="4525963"/>
          </a:xfrm>
        </p:spPr>
        <p:txBody>
          <a:bodyPr/>
          <a:lstStyle/>
          <a:p>
            <a:pPr eaLnBrk="1" hangingPunct="1"/>
            <a:r>
              <a:rPr lang="en-US" sz="2120" dirty="0">
                <a:latin typeface="Calibri" charset="0"/>
              </a:rPr>
              <a:t>Normalize by unigrams:</a:t>
            </a:r>
          </a:p>
          <a:p>
            <a:pPr eaLnBrk="1" hangingPunct="1"/>
            <a:endParaRPr lang="en-US" sz="2120" dirty="0">
              <a:latin typeface="Calibri" charset="0"/>
            </a:endParaRPr>
          </a:p>
          <a:p>
            <a:pPr eaLnBrk="1" hangingPunct="1">
              <a:lnSpc>
                <a:spcPct val="180000"/>
              </a:lnSpc>
            </a:pPr>
            <a:r>
              <a:rPr lang="en-US" sz="2120" dirty="0">
                <a:latin typeface="Calibri" charset="0"/>
              </a:rPr>
              <a:t>Result:</a:t>
            </a:r>
          </a:p>
        </p:txBody>
      </p:sp>
      <p:pic>
        <p:nvPicPr>
          <p:cNvPr id="6" name="Picture 4" descr="berp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26719" y="3968872"/>
            <a:ext cx="7430891" cy="26331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5" descr="berp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69031" y="3012964"/>
            <a:ext cx="7121271" cy="654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" name="Object 4">
            <a:extLst>
              <a:ext uri="{FF2B5EF4-FFF2-40B4-BE49-F238E27FC236}">
                <a16:creationId xmlns:a16="http://schemas.microsoft.com/office/drawing/2014/main" id="{2793A857-5E53-C97E-5C3E-96BDD4753B03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85912606"/>
              </p:ext>
            </p:extLst>
          </p:nvPr>
        </p:nvGraphicFramePr>
        <p:xfrm>
          <a:off x="7078059" y="2089953"/>
          <a:ext cx="3379048" cy="9232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5" imgW="1485900" imgH="406400" progId="Equation.3">
                  <p:embed/>
                </p:oleObj>
              </mc:Choice>
              <mc:Fallback>
                <p:oleObj name="Equation" r:id="rId5" imgW="1485900" imgH="406400" progId="Equation.3">
                  <p:embed/>
                  <p:pic>
                    <p:nvPicPr>
                      <p:cNvPr id="2" name="Object 4">
                        <a:extLst>
                          <a:ext uri="{FF2B5EF4-FFF2-40B4-BE49-F238E27FC236}">
                            <a16:creationId xmlns:a16="http://schemas.microsoft.com/office/drawing/2014/main" id="{2793A857-5E53-C97E-5C3E-96BDD4753B03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078059" y="2089953"/>
                        <a:ext cx="3379048" cy="9232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F7C3FD9C-9CAB-DAF0-74F5-CBB5F281156B}"/>
              </a:ext>
            </a:extLst>
          </p:cNvPr>
          <p:cNvSpPr txBox="1"/>
          <p:nvPr/>
        </p:nvSpPr>
        <p:spPr>
          <a:xfrm>
            <a:off x="5521732" y="1962637"/>
            <a:ext cx="1656940" cy="483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539" dirty="0">
                <a:solidFill>
                  <a:srgbClr val="FF0000"/>
                </a:solidFill>
              </a:rPr>
              <a:t>Remember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47981DB-E418-FADD-8528-09773EB45DDF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B70D8CA-FD66-6408-9CA7-EE8B3128BD6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E9FFE474-E172-E045-83D1-FB531CC070CD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39975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822325"/>
            <a:ext cx="10515600" cy="1325563"/>
          </a:xfrm>
        </p:spPr>
        <p:txBody>
          <a:bodyPr>
            <a:normAutofit/>
          </a:bodyPr>
          <a:lstStyle/>
          <a:p>
            <a:pPr eaLnBrk="1" hangingPunct="1"/>
            <a:r>
              <a:rPr lang="en-US" dirty="0"/>
              <a:t>Bigram estimates of sentence probabilities</a:t>
            </a:r>
          </a:p>
        </p:txBody>
      </p:sp>
      <p:sp>
        <p:nvSpPr>
          <p:cNvPr id="92163" name="Rectangle 3"/>
          <p:cNvSpPr>
            <a:spLocks noGrp="1" noChangeArrowheads="1"/>
          </p:cNvSpPr>
          <p:nvPr>
            <p:ph idx="1"/>
          </p:nvPr>
        </p:nvSpPr>
        <p:spPr>
          <a:xfrm>
            <a:off x="1895931" y="2593871"/>
            <a:ext cx="9046303" cy="3533712"/>
          </a:xfrm>
        </p:spPr>
        <p:txBody>
          <a:bodyPr>
            <a:normAutofit lnSpcReduction="10000"/>
          </a:bodyPr>
          <a:lstStyle/>
          <a:p>
            <a:pPr eaLnBrk="1" hangingPunct="1">
              <a:buNone/>
            </a:pPr>
            <a:r>
              <a:rPr lang="en-US" sz="2968" dirty="0">
                <a:latin typeface="Calibri" charset="0"/>
              </a:rPr>
              <a:t>P(&lt;s&gt; I want </a:t>
            </a:r>
            <a:r>
              <a:rPr lang="en-US" sz="2968" dirty="0" err="1">
                <a:latin typeface="Calibri" charset="0"/>
              </a:rPr>
              <a:t>english</a:t>
            </a:r>
            <a:r>
              <a:rPr lang="en-US" sz="2968" dirty="0">
                <a:latin typeface="Calibri" charset="0"/>
              </a:rPr>
              <a:t> food &lt;/s&gt;) =</a:t>
            </a:r>
          </a:p>
          <a:p>
            <a:pPr eaLnBrk="1" hangingPunct="1">
              <a:buFont typeface="Wingdings" charset="2"/>
              <a:buNone/>
            </a:pPr>
            <a:r>
              <a:rPr lang="en-US" sz="2968" dirty="0">
                <a:latin typeface="Calibri" charset="0"/>
              </a:rPr>
              <a:t>	P(I|&lt;s&gt;)   </a:t>
            </a:r>
          </a:p>
          <a:p>
            <a:pPr eaLnBrk="1" hangingPunct="1">
              <a:buFont typeface="Wingdings" charset="2"/>
              <a:buNone/>
            </a:pPr>
            <a:r>
              <a:rPr lang="en-US" sz="2968" dirty="0">
                <a:latin typeface="Calibri" charset="0"/>
              </a:rPr>
              <a:t> 	×  P(</a:t>
            </a:r>
            <a:r>
              <a:rPr lang="en-US" sz="2968" dirty="0" err="1">
                <a:latin typeface="Calibri" charset="0"/>
              </a:rPr>
              <a:t>want|I</a:t>
            </a:r>
            <a:r>
              <a:rPr lang="en-US" sz="2968" dirty="0">
                <a:latin typeface="Calibri" charset="0"/>
              </a:rPr>
              <a:t>)  </a:t>
            </a:r>
          </a:p>
          <a:p>
            <a:pPr>
              <a:buNone/>
            </a:pPr>
            <a:r>
              <a:rPr lang="en-US" sz="2968" dirty="0">
                <a:latin typeface="Calibri" charset="0"/>
              </a:rPr>
              <a:t>		×  P(</a:t>
            </a:r>
            <a:r>
              <a:rPr lang="en-US" sz="2968" dirty="0" err="1">
                <a:latin typeface="Calibri" charset="0"/>
              </a:rPr>
              <a:t>english|want</a:t>
            </a:r>
            <a:r>
              <a:rPr lang="en-US" sz="2968" dirty="0">
                <a:latin typeface="Calibri" charset="0"/>
              </a:rPr>
              <a:t>)   </a:t>
            </a:r>
          </a:p>
          <a:p>
            <a:pPr>
              <a:buNone/>
            </a:pPr>
            <a:r>
              <a:rPr lang="en-US" sz="2968" dirty="0">
                <a:latin typeface="Calibri" charset="0"/>
              </a:rPr>
              <a:t>		×  P(</a:t>
            </a:r>
            <a:r>
              <a:rPr lang="en-US" sz="2968" dirty="0" err="1">
                <a:latin typeface="Calibri" charset="0"/>
              </a:rPr>
              <a:t>food|english</a:t>
            </a:r>
            <a:r>
              <a:rPr lang="en-US" sz="2968" dirty="0">
                <a:latin typeface="Calibri" charset="0"/>
              </a:rPr>
              <a:t>)   </a:t>
            </a:r>
          </a:p>
          <a:p>
            <a:pPr>
              <a:buNone/>
            </a:pPr>
            <a:r>
              <a:rPr lang="en-US" sz="2968" dirty="0">
                <a:latin typeface="Calibri" charset="0"/>
              </a:rPr>
              <a:t>		×  P(&lt;/s&gt;|food)</a:t>
            </a:r>
          </a:p>
          <a:p>
            <a:pPr eaLnBrk="1" hangingPunct="1">
              <a:buFont typeface="Wingdings" charset="2"/>
              <a:buNone/>
            </a:pPr>
            <a:r>
              <a:rPr lang="en-US" sz="2968" dirty="0">
                <a:latin typeface="Calibri" charset="0"/>
              </a:rPr>
              <a:t>       =  .000031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B9F666E2-CEA0-78A4-BCBA-B643511BB900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4199B73-ADF0-4A5B-E1E1-3FDA07C3B9E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5173AF29-C693-0D47-3DE8-B27853AB3E8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477402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837565"/>
            <a:ext cx="10515600" cy="1325563"/>
          </a:xfrm>
        </p:spPr>
        <p:txBody>
          <a:bodyPr/>
          <a:lstStyle/>
          <a:p>
            <a:pPr eaLnBrk="1" hangingPunct="1"/>
            <a:r>
              <a:rPr lang="en-US"/>
              <a:t>What kinds of knowledge?</a:t>
            </a:r>
          </a:p>
        </p:txBody>
      </p:sp>
      <p:sp>
        <p:nvSpPr>
          <p:cNvPr id="94211" name="Rectangle 3"/>
          <p:cNvSpPr>
            <a:spLocks noGrp="1" noChangeArrowheads="1"/>
          </p:cNvSpPr>
          <p:nvPr>
            <p:ph idx="1"/>
          </p:nvPr>
        </p:nvSpPr>
        <p:spPr>
          <a:xfrm>
            <a:off x="838200" y="2298065"/>
            <a:ext cx="10515600" cy="4351338"/>
          </a:xfrm>
        </p:spPr>
        <p:txBody>
          <a:bodyPr>
            <a:normAutofit/>
          </a:bodyPr>
          <a:lstStyle/>
          <a:p>
            <a:pPr eaLnBrk="1" hangingPunct="1"/>
            <a:r>
              <a:rPr lang="en-US" sz="2968" dirty="0">
                <a:latin typeface="Calibri" charset="0"/>
              </a:rPr>
              <a:t>P(</a:t>
            </a:r>
            <a:r>
              <a:rPr lang="en-US" sz="2968" dirty="0" err="1">
                <a:latin typeface="Calibri" charset="0"/>
              </a:rPr>
              <a:t>english|want</a:t>
            </a:r>
            <a:r>
              <a:rPr lang="en-US" sz="2968" dirty="0">
                <a:latin typeface="Calibri" charset="0"/>
              </a:rPr>
              <a:t>)  = .0011</a:t>
            </a:r>
          </a:p>
          <a:p>
            <a:pPr eaLnBrk="1" hangingPunct="1"/>
            <a:r>
              <a:rPr lang="en-US" sz="2968" dirty="0">
                <a:latin typeface="Calibri" charset="0"/>
              </a:rPr>
              <a:t>P(</a:t>
            </a:r>
            <a:r>
              <a:rPr lang="en-US" sz="2968" dirty="0" err="1">
                <a:latin typeface="Calibri" charset="0"/>
              </a:rPr>
              <a:t>chinese|want</a:t>
            </a:r>
            <a:r>
              <a:rPr lang="en-US" sz="2968" dirty="0">
                <a:latin typeface="Calibri" charset="0"/>
              </a:rPr>
              <a:t>) =  .0065</a:t>
            </a:r>
          </a:p>
          <a:p>
            <a:pPr eaLnBrk="1" hangingPunct="1"/>
            <a:r>
              <a:rPr lang="en-US" sz="2968" dirty="0">
                <a:latin typeface="Calibri" charset="0"/>
              </a:rPr>
              <a:t>P(</a:t>
            </a:r>
            <a:r>
              <a:rPr lang="en-US" sz="2968" dirty="0" err="1">
                <a:latin typeface="Calibri" charset="0"/>
              </a:rPr>
              <a:t>to|want</a:t>
            </a:r>
            <a:r>
              <a:rPr lang="en-US" sz="2968" dirty="0">
                <a:latin typeface="Calibri" charset="0"/>
              </a:rPr>
              <a:t>) = .66</a:t>
            </a:r>
          </a:p>
          <a:p>
            <a:pPr eaLnBrk="1" hangingPunct="1"/>
            <a:r>
              <a:rPr lang="en-US" sz="2968" dirty="0">
                <a:latin typeface="Calibri" charset="0"/>
              </a:rPr>
              <a:t>P(eat | to) = .28</a:t>
            </a:r>
          </a:p>
          <a:p>
            <a:pPr eaLnBrk="1" hangingPunct="1"/>
            <a:r>
              <a:rPr lang="en-US" sz="2968" dirty="0">
                <a:latin typeface="Calibri" charset="0"/>
              </a:rPr>
              <a:t>P(food | to) = 0</a:t>
            </a:r>
          </a:p>
          <a:p>
            <a:pPr eaLnBrk="1" hangingPunct="1"/>
            <a:r>
              <a:rPr lang="en-US" sz="2968" dirty="0">
                <a:latin typeface="Calibri" charset="0"/>
              </a:rPr>
              <a:t>P(want | spend) = 0</a:t>
            </a:r>
          </a:p>
          <a:p>
            <a:pPr eaLnBrk="1" hangingPunct="1"/>
            <a:r>
              <a:rPr lang="en-US" sz="2968" dirty="0">
                <a:latin typeface="Calibri" charset="0"/>
              </a:rPr>
              <a:t>P (</a:t>
            </a:r>
            <a:r>
              <a:rPr lang="en-US" sz="2968" dirty="0" err="1">
                <a:latin typeface="Calibri" charset="0"/>
              </a:rPr>
              <a:t>i</a:t>
            </a:r>
            <a:r>
              <a:rPr lang="en-US" sz="2968" dirty="0">
                <a:latin typeface="Calibri" charset="0"/>
              </a:rPr>
              <a:t> | &lt;s&gt;) = .25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7632EF49-F5F9-28AF-A083-AAD219BC9B35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ABFC01-E277-BC3B-4822-2BACBE8483C9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E2F15F9F-62BF-9673-34FA-C657C3F585B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142827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837565"/>
            <a:ext cx="10515600" cy="1325563"/>
          </a:xfrm>
        </p:spPr>
        <p:txBody>
          <a:bodyPr/>
          <a:lstStyle/>
          <a:p>
            <a:pPr eaLnBrk="1" hangingPunct="1"/>
            <a:r>
              <a:rPr lang="en-US"/>
              <a:t>Practical Issues</a:t>
            </a:r>
          </a:p>
        </p:txBody>
      </p:sp>
      <p:sp>
        <p:nvSpPr>
          <p:cNvPr id="122883" name="Rectangle 3"/>
          <p:cNvSpPr>
            <a:spLocks noGrp="1" noChangeArrowheads="1"/>
          </p:cNvSpPr>
          <p:nvPr>
            <p:ph idx="1"/>
          </p:nvPr>
        </p:nvSpPr>
        <p:spPr>
          <a:xfrm>
            <a:off x="838200" y="2298065"/>
            <a:ext cx="10515600" cy="4351338"/>
          </a:xfrm>
        </p:spPr>
        <p:txBody>
          <a:bodyPr/>
          <a:lstStyle/>
          <a:p>
            <a:pPr eaLnBrk="1" hangingPunct="1"/>
            <a:r>
              <a:rPr lang="en-US" sz="3391" dirty="0">
                <a:latin typeface="Calibri" charset="0"/>
              </a:rPr>
              <a:t>We do everything in log space</a:t>
            </a:r>
          </a:p>
          <a:p>
            <a:pPr lvl="1" eaLnBrk="1" hangingPunct="1"/>
            <a:r>
              <a:rPr lang="en-US" sz="3391" dirty="0">
                <a:latin typeface="Calibri" charset="0"/>
              </a:rPr>
              <a:t>Avoid underflow</a:t>
            </a:r>
          </a:p>
          <a:p>
            <a:pPr lvl="1" eaLnBrk="1" hangingPunct="1"/>
            <a:r>
              <a:rPr lang="en-US" sz="3391" dirty="0">
                <a:latin typeface="Calibri" charset="0"/>
              </a:rPr>
              <a:t>(also adding is faster than multiplying)</a:t>
            </a:r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60696975"/>
              </p:ext>
            </p:extLst>
          </p:nvPr>
        </p:nvGraphicFramePr>
        <p:xfrm>
          <a:off x="1572849" y="5195112"/>
          <a:ext cx="9127074" cy="60106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3276600" imgH="215900" progId="Equation.3">
                  <p:embed/>
                </p:oleObj>
              </mc:Choice>
              <mc:Fallback>
                <p:oleObj name="Equation" r:id="rId3" imgW="3276600" imgH="215900" progId="Equation.3">
                  <p:embed/>
                  <p:pic>
                    <p:nvPicPr>
                      <p:cNvPr id="2" name="Object 1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72849" y="5195112"/>
                        <a:ext cx="9127074" cy="60106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Rectangle 2">
            <a:extLst>
              <a:ext uri="{FF2B5EF4-FFF2-40B4-BE49-F238E27FC236}">
                <a16:creationId xmlns:a16="http://schemas.microsoft.com/office/drawing/2014/main" id="{56971492-F2EE-E435-28C6-34BE49CA9BDE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7C54F7F-2132-8861-6792-1B9D1EF3C42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761E6A06-8457-39F0-B678-3A64741DFBE8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7004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896067"/>
            <a:ext cx="10515600" cy="1325563"/>
          </a:xfrm>
        </p:spPr>
        <p:txBody>
          <a:bodyPr/>
          <a:lstStyle/>
          <a:p>
            <a:pPr eaLnBrk="1" hangingPunct="1"/>
            <a:r>
              <a:rPr lang="en-US"/>
              <a:t>Language Modeling Toolkits</a:t>
            </a:r>
          </a:p>
        </p:txBody>
      </p:sp>
      <p:sp>
        <p:nvSpPr>
          <p:cNvPr id="124931" name="Rectangle 3"/>
          <p:cNvSpPr>
            <a:spLocks noGrp="1" noChangeArrowheads="1"/>
          </p:cNvSpPr>
          <p:nvPr>
            <p:ph idx="1"/>
          </p:nvPr>
        </p:nvSpPr>
        <p:spPr>
          <a:xfrm>
            <a:off x="2044952" y="2506072"/>
            <a:ext cx="8723220" cy="3634675"/>
          </a:xfrm>
        </p:spPr>
        <p:txBody>
          <a:bodyPr/>
          <a:lstStyle/>
          <a:p>
            <a:pPr eaLnBrk="1" hangingPunct="1"/>
            <a:r>
              <a:rPr lang="en-US" sz="3391" dirty="0">
                <a:latin typeface="Calibri" charset="0"/>
              </a:rPr>
              <a:t>SRILM</a:t>
            </a:r>
          </a:p>
          <a:p>
            <a:pPr lvl="1" eaLnBrk="1" hangingPunct="1"/>
            <a:r>
              <a:rPr lang="en-US" sz="3391" dirty="0">
                <a:latin typeface="Calibri" charset="0"/>
                <a:hlinkClick r:id="rId3"/>
              </a:rPr>
              <a:t>http://www.speech.sri.com/projects/srilm/</a:t>
            </a:r>
            <a:endParaRPr lang="en-US" sz="3391" dirty="0">
              <a:latin typeface="Calibri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150AF880-AC76-6BEA-7391-2DE8A65A9101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7FACFDE-299C-36F3-5B8D-E8D0FF87A4C1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6B58CFB5-C7D9-4EF5-8FE8-DFAFE0E39A4F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820995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8" name="Rectangle 2"/>
          <p:cNvSpPr>
            <a:spLocks noGrp="1" noChangeArrowheads="1"/>
          </p:cNvSpPr>
          <p:nvPr>
            <p:ph type="title"/>
          </p:nvPr>
        </p:nvSpPr>
        <p:spPr>
          <a:xfrm>
            <a:off x="2001813" y="1271062"/>
            <a:ext cx="8617339" cy="787513"/>
          </a:xfrm>
        </p:spPr>
        <p:txBody>
          <a:bodyPr>
            <a:normAutofit/>
          </a:bodyPr>
          <a:lstStyle/>
          <a:p>
            <a:pPr eaLnBrk="1" hangingPunct="1"/>
            <a:r>
              <a:rPr lang="en-US" dirty="0"/>
              <a:t>Google N-Gram Release, August 2006</a:t>
            </a:r>
          </a:p>
        </p:txBody>
      </p:sp>
      <p:pic>
        <p:nvPicPr>
          <p:cNvPr id="2" name="Picture 1" descr="ngram1.tif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2078" y="2600275"/>
            <a:ext cx="9450156" cy="1438481"/>
          </a:xfrm>
          <a:prstGeom prst="rect">
            <a:avLst/>
          </a:prstGeom>
        </p:spPr>
      </p:pic>
      <p:pic>
        <p:nvPicPr>
          <p:cNvPr id="3" name="Picture 2" descr="ngram2.tif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2078" y="5020998"/>
            <a:ext cx="9450156" cy="853986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360054" y="4293721"/>
            <a:ext cx="381836" cy="4348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226" dirty="0"/>
              <a:t>…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F6D0002-C910-903B-4C80-7A32B8496252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40A4F48-7B32-EAEA-0797-7BDBA5E6EB46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C597D07-3A70-39C4-7A9A-3DCCECADB7B2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31934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6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776605"/>
            <a:ext cx="10515600" cy="1325563"/>
          </a:xfrm>
        </p:spPr>
        <p:txBody>
          <a:bodyPr/>
          <a:lstStyle/>
          <a:p>
            <a:pPr eaLnBrk="1" hangingPunct="1"/>
            <a:r>
              <a:rPr lang="en-US"/>
              <a:t>Google N-Gram Release</a:t>
            </a:r>
          </a:p>
        </p:txBody>
      </p:sp>
      <p:sp>
        <p:nvSpPr>
          <p:cNvPr id="129027" name="Rectangle 3"/>
          <p:cNvSpPr>
            <a:spLocks noGrp="1" noChangeArrowheads="1"/>
          </p:cNvSpPr>
          <p:nvPr>
            <p:ph idx="1"/>
          </p:nvPr>
        </p:nvSpPr>
        <p:spPr>
          <a:xfrm>
            <a:off x="838200" y="2237105"/>
            <a:ext cx="10515600" cy="4351338"/>
          </a:xfrm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</a:pPr>
            <a:r>
              <a:rPr lang="en-US" sz="1908" dirty="0">
                <a:solidFill>
                  <a:srgbClr val="333333"/>
                </a:solidFill>
                <a:latin typeface="Courier" charset="0"/>
              </a:rPr>
              <a:t>serve as the incoming 92</a:t>
            </a:r>
          </a:p>
          <a:p>
            <a:pPr eaLnBrk="1" hangingPunct="1">
              <a:lnSpc>
                <a:spcPct val="90000"/>
              </a:lnSpc>
            </a:pPr>
            <a:r>
              <a:rPr lang="en-US" sz="1908" dirty="0">
                <a:solidFill>
                  <a:srgbClr val="333333"/>
                </a:solidFill>
                <a:latin typeface="Courier" charset="0"/>
              </a:rPr>
              <a:t>serve as the incubator 99</a:t>
            </a:r>
          </a:p>
          <a:p>
            <a:pPr eaLnBrk="1" hangingPunct="1">
              <a:lnSpc>
                <a:spcPct val="90000"/>
              </a:lnSpc>
            </a:pPr>
            <a:r>
              <a:rPr lang="en-US" sz="1908" dirty="0">
                <a:solidFill>
                  <a:srgbClr val="333333"/>
                </a:solidFill>
                <a:latin typeface="Courier" charset="0"/>
              </a:rPr>
              <a:t>serve as the independent 794</a:t>
            </a:r>
          </a:p>
          <a:p>
            <a:pPr eaLnBrk="1" hangingPunct="1">
              <a:lnSpc>
                <a:spcPct val="90000"/>
              </a:lnSpc>
            </a:pPr>
            <a:r>
              <a:rPr lang="en-US" sz="1908" dirty="0">
                <a:solidFill>
                  <a:srgbClr val="333333"/>
                </a:solidFill>
                <a:latin typeface="Courier" charset="0"/>
              </a:rPr>
              <a:t>serve as the index 223</a:t>
            </a:r>
          </a:p>
          <a:p>
            <a:pPr eaLnBrk="1" hangingPunct="1">
              <a:lnSpc>
                <a:spcPct val="90000"/>
              </a:lnSpc>
            </a:pPr>
            <a:r>
              <a:rPr lang="en-US" sz="1908" dirty="0">
                <a:solidFill>
                  <a:srgbClr val="333333"/>
                </a:solidFill>
                <a:latin typeface="Courier" charset="0"/>
              </a:rPr>
              <a:t>serve as the indication 72</a:t>
            </a:r>
          </a:p>
          <a:p>
            <a:pPr eaLnBrk="1" hangingPunct="1">
              <a:lnSpc>
                <a:spcPct val="90000"/>
              </a:lnSpc>
            </a:pPr>
            <a:r>
              <a:rPr lang="en-US" sz="1908" dirty="0">
                <a:solidFill>
                  <a:srgbClr val="333333"/>
                </a:solidFill>
                <a:latin typeface="Courier" charset="0"/>
              </a:rPr>
              <a:t>serve as the indicator 120</a:t>
            </a:r>
          </a:p>
          <a:p>
            <a:pPr eaLnBrk="1" hangingPunct="1">
              <a:lnSpc>
                <a:spcPct val="90000"/>
              </a:lnSpc>
            </a:pPr>
            <a:r>
              <a:rPr lang="en-US" sz="1908" dirty="0">
                <a:solidFill>
                  <a:srgbClr val="333333"/>
                </a:solidFill>
                <a:latin typeface="Courier" charset="0"/>
              </a:rPr>
              <a:t>serve as the indicators 45</a:t>
            </a:r>
          </a:p>
          <a:p>
            <a:pPr eaLnBrk="1" hangingPunct="1">
              <a:lnSpc>
                <a:spcPct val="90000"/>
              </a:lnSpc>
            </a:pPr>
            <a:r>
              <a:rPr lang="en-US" sz="1908" dirty="0">
                <a:solidFill>
                  <a:srgbClr val="333333"/>
                </a:solidFill>
                <a:latin typeface="Courier" charset="0"/>
              </a:rPr>
              <a:t>serve as the indispensable 111</a:t>
            </a:r>
          </a:p>
          <a:p>
            <a:pPr eaLnBrk="1" hangingPunct="1">
              <a:lnSpc>
                <a:spcPct val="90000"/>
              </a:lnSpc>
            </a:pPr>
            <a:r>
              <a:rPr lang="en-US" sz="1908" dirty="0">
                <a:solidFill>
                  <a:srgbClr val="333333"/>
                </a:solidFill>
                <a:latin typeface="Courier" charset="0"/>
              </a:rPr>
              <a:t>serve as the indispensible 40</a:t>
            </a:r>
          </a:p>
          <a:p>
            <a:pPr eaLnBrk="1" hangingPunct="1">
              <a:lnSpc>
                <a:spcPct val="90000"/>
              </a:lnSpc>
            </a:pPr>
            <a:r>
              <a:rPr lang="en-US" sz="1908" dirty="0">
                <a:solidFill>
                  <a:srgbClr val="333333"/>
                </a:solidFill>
                <a:latin typeface="Courier" charset="0"/>
              </a:rPr>
              <a:t>serve as the individual 234</a:t>
            </a:r>
          </a:p>
        </p:txBody>
      </p:sp>
      <p:sp>
        <p:nvSpPr>
          <p:cNvPr id="129028" name="TextBox 4"/>
          <p:cNvSpPr txBox="1">
            <a:spLocks noChangeArrowheads="1"/>
          </p:cNvSpPr>
          <p:nvPr/>
        </p:nvSpPr>
        <p:spPr bwMode="auto">
          <a:xfrm>
            <a:off x="1411309" y="6021285"/>
            <a:ext cx="7692299" cy="3533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en-US" sz="1696" dirty="0">
                <a:hlinkClick r:id="rId3"/>
              </a:rPr>
              <a:t>http://googleresearch.blogspot.com/2006/08/all-our-n-gram-are-belong-to-you.html</a:t>
            </a:r>
            <a:endParaRPr lang="en-US" sz="1696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51579D14-CE09-F703-BD16-17D7DD5B4D6F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4FE60A8-E482-BCF4-D7B8-B8EC237DE58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DDBD64DB-C9FB-96C9-3946-E42D457D9D1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394155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419492" y="3356434"/>
            <a:ext cx="7353016" cy="1817338"/>
          </a:xfrm>
        </p:spPr>
        <p:txBody>
          <a:bodyPr/>
          <a:lstStyle/>
          <a:p>
            <a:pPr eaLnBrk="1" hangingPunct="1"/>
            <a:endParaRPr lang="en-US" dirty="0">
              <a:solidFill>
                <a:srgbClr val="A50021"/>
              </a:solidFill>
              <a:latin typeface="Calibri" charset="0"/>
            </a:endParaRPr>
          </a:p>
          <a:p>
            <a:pPr>
              <a:spcAft>
                <a:spcPts val="636"/>
              </a:spcAft>
            </a:pPr>
            <a:r>
              <a:rPr lang="en-US" sz="3391" dirty="0">
                <a:solidFill>
                  <a:srgbClr val="A50021"/>
                </a:solidFill>
                <a:latin typeface="Calibri" charset="0"/>
              </a:rPr>
              <a:t>Evaluation and Perplexity</a:t>
            </a:r>
            <a:endParaRPr lang="en-US" sz="3391" dirty="0">
              <a:latin typeface="Calibri" charset="0"/>
            </a:endParaRPr>
          </a:p>
          <a:p>
            <a:pPr eaLnBrk="1" hangingPunct="1"/>
            <a:endParaRPr lang="en-US" dirty="0">
              <a:latin typeface="Calibri" charset="0"/>
            </a:endParaRPr>
          </a:p>
        </p:txBody>
      </p:sp>
      <p:sp>
        <p:nvSpPr>
          <p:cNvPr id="16387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003445" y="2166857"/>
            <a:ext cx="6185110" cy="1211559"/>
          </a:xfrm>
        </p:spPr>
        <p:txBody>
          <a:bodyPr>
            <a:normAutofit fontScale="90000"/>
          </a:bodyPr>
          <a:lstStyle/>
          <a:p>
            <a:pPr eaLnBrk="1" hangingPunct="1"/>
            <a:br>
              <a:rPr sz="4664" dirty="0"/>
            </a:br>
            <a:r>
              <a:rPr lang="en-US" sz="4664" dirty="0"/>
              <a:t>Language Modeling</a:t>
            </a:r>
            <a:endParaRPr sz="4664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E722FD34-51D8-D1A2-2E20-C266CB73A0D9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2E020A3-181D-B18F-CC99-812EBF2C5D60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C9A206C5-A040-B397-0BF4-07F563A56EC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166506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4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837565"/>
            <a:ext cx="10515600" cy="1325563"/>
          </a:xfrm>
        </p:spPr>
        <p:txBody>
          <a:bodyPr/>
          <a:lstStyle/>
          <a:p>
            <a:r>
              <a:rPr lang="en-US"/>
              <a:t>Evaluation: How good is our model?</a:t>
            </a:r>
            <a:endParaRPr lang="en-US" dirty="0"/>
          </a:p>
        </p:txBody>
      </p:sp>
      <p:sp>
        <p:nvSpPr>
          <p:cNvPr id="131075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838200" y="2298065"/>
            <a:ext cx="10515600" cy="4351338"/>
          </a:xfrm>
        </p:spPr>
        <p:txBody>
          <a:bodyPr>
            <a:normAutofit/>
          </a:bodyPr>
          <a:lstStyle/>
          <a:p>
            <a:r>
              <a:rPr lang="en-US" dirty="0"/>
              <a:t>Does our language model prefer good sentences to bad ones?</a:t>
            </a:r>
          </a:p>
          <a:p>
            <a:pPr lvl="1"/>
            <a:r>
              <a:rPr lang="en-US" dirty="0"/>
              <a:t>Assign higher probability to “</a:t>
            </a:r>
            <a:r>
              <a:rPr lang="en-US" altLang="ja-JP" dirty="0"/>
              <a:t>real” or “frequently observed” sentences </a:t>
            </a:r>
          </a:p>
          <a:p>
            <a:pPr lvl="2"/>
            <a:r>
              <a:rPr lang="en-US" altLang="ja-JP" dirty="0"/>
              <a:t>Than “ungrammatical” or “rarely observed” sentences?</a:t>
            </a:r>
          </a:p>
          <a:p>
            <a:r>
              <a:rPr lang="en-US" dirty="0"/>
              <a:t>We train parameters of our model on a </a:t>
            </a:r>
            <a:r>
              <a:rPr lang="en-US" b="1" dirty="0">
                <a:solidFill>
                  <a:srgbClr val="008000"/>
                </a:solidFill>
              </a:rPr>
              <a:t>training set</a:t>
            </a:r>
            <a:r>
              <a:rPr lang="en-US" dirty="0"/>
              <a:t>.</a:t>
            </a:r>
          </a:p>
          <a:p>
            <a:r>
              <a:rPr lang="en-US" dirty="0"/>
              <a:t>We test the model’s performance on data we haven’t seen.</a:t>
            </a:r>
          </a:p>
          <a:p>
            <a:pPr lvl="1"/>
            <a:r>
              <a:rPr lang="en-US" dirty="0"/>
              <a:t>A </a:t>
            </a:r>
            <a:r>
              <a:rPr lang="en-US" b="1" dirty="0">
                <a:solidFill>
                  <a:srgbClr val="008000"/>
                </a:solidFill>
              </a:rPr>
              <a:t>test set </a:t>
            </a:r>
            <a:r>
              <a:rPr lang="en-US" dirty="0"/>
              <a:t>is an unseen dataset that is different from our training set, totally unused.</a:t>
            </a:r>
          </a:p>
          <a:p>
            <a:pPr lvl="1"/>
            <a:r>
              <a:rPr lang="en-US" dirty="0"/>
              <a:t>An </a:t>
            </a:r>
            <a:r>
              <a:rPr lang="en-US" b="1" dirty="0">
                <a:solidFill>
                  <a:srgbClr val="008000"/>
                </a:solidFill>
              </a:rPr>
              <a:t>evaluation metric </a:t>
            </a:r>
            <a:r>
              <a:rPr lang="en-US" dirty="0"/>
              <a:t>tells us how well our model does on the test set.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8922009B-A23C-ED26-AD5D-FC79152FD2BF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575C18E-60BC-8966-069B-CA6311E56AC6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D3AAF92A-1E2A-FCC0-A503-DCBBE88FC69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44742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837565"/>
            <a:ext cx="10515600" cy="1325563"/>
          </a:xfrm>
        </p:spPr>
        <p:txBody>
          <a:bodyPr>
            <a:normAutofit/>
          </a:bodyPr>
          <a:lstStyle/>
          <a:p>
            <a:r>
              <a:rPr lang="en-US"/>
              <a:t>Extrinsic evaluation of N-gram models</a:t>
            </a:r>
            <a:endParaRPr lang="en-US" dirty="0"/>
          </a:p>
        </p:txBody>
      </p:sp>
      <p:sp>
        <p:nvSpPr>
          <p:cNvPr id="133123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838200" y="2298065"/>
            <a:ext cx="10515600" cy="4351338"/>
          </a:xfrm>
        </p:spPr>
        <p:txBody>
          <a:bodyPr/>
          <a:lstStyle/>
          <a:p>
            <a:r>
              <a:rPr lang="en-US" sz="2968" dirty="0"/>
              <a:t>Best evaluation for comparing models A and B</a:t>
            </a:r>
          </a:p>
          <a:p>
            <a:pPr lvl="1"/>
            <a:r>
              <a:rPr lang="en-US" sz="2544" dirty="0"/>
              <a:t>Put each model in a task</a:t>
            </a:r>
          </a:p>
          <a:p>
            <a:pPr lvl="2"/>
            <a:r>
              <a:rPr lang="en-US" sz="2544" dirty="0"/>
              <a:t> spelling corrector, speech recognizer, MT system</a:t>
            </a:r>
          </a:p>
          <a:p>
            <a:pPr lvl="1"/>
            <a:r>
              <a:rPr lang="en-US" sz="2544" dirty="0"/>
              <a:t>Run the task, get an accuracy for A and for B</a:t>
            </a:r>
          </a:p>
          <a:p>
            <a:pPr lvl="2"/>
            <a:r>
              <a:rPr lang="en-US" sz="2544" dirty="0"/>
              <a:t>How many misspelled words corrected properly</a:t>
            </a:r>
          </a:p>
          <a:p>
            <a:pPr lvl="2"/>
            <a:r>
              <a:rPr lang="en-US" sz="2544" dirty="0"/>
              <a:t>How many words translated correctly</a:t>
            </a:r>
          </a:p>
          <a:p>
            <a:pPr lvl="1"/>
            <a:r>
              <a:rPr lang="en-US" sz="2544" dirty="0"/>
              <a:t>Compare accuracy for A and B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86DF33D5-7C2F-0C06-F9D0-A1713B5724F7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758A46A-6D08-B602-EB92-A1B3CC245CB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C2F0207B-137D-74FE-F262-D320A230B89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79253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0" name="Rectangle 2"/>
          <p:cNvSpPr>
            <a:spLocks noGrp="1" noChangeArrowheads="1"/>
          </p:cNvSpPr>
          <p:nvPr>
            <p:ph type="title"/>
          </p:nvPr>
        </p:nvSpPr>
        <p:spPr>
          <a:xfrm>
            <a:off x="2216522" y="879323"/>
            <a:ext cx="7758957" cy="11430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dirty="0"/>
              <a:t>Difficulty of extrinsic evaluation of  N-gram models</a:t>
            </a:r>
          </a:p>
        </p:txBody>
      </p:sp>
      <p:sp>
        <p:nvSpPr>
          <p:cNvPr id="135171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1734390" y="2233810"/>
            <a:ext cx="8723221" cy="4525963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968" dirty="0">
                <a:latin typeface="Calibri" charset="0"/>
              </a:rPr>
              <a:t>Extrinsic evaluation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544" dirty="0">
                <a:latin typeface="Calibri" charset="0"/>
              </a:rPr>
              <a:t>Time-consuming; can take days or weeks</a:t>
            </a:r>
          </a:p>
          <a:p>
            <a:pPr eaLnBrk="1" hangingPunct="1">
              <a:lnSpc>
                <a:spcPct val="90000"/>
              </a:lnSpc>
            </a:pPr>
            <a:r>
              <a:rPr lang="en-US" sz="2968" dirty="0">
                <a:latin typeface="Calibri" charset="0"/>
              </a:rPr>
              <a:t>So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544" dirty="0">
                <a:latin typeface="Calibri"/>
                <a:cs typeface="Calibri"/>
              </a:rPr>
              <a:t>Sometimes use </a:t>
            </a:r>
            <a:r>
              <a:rPr lang="en-US" sz="2544" b="1" dirty="0">
                <a:solidFill>
                  <a:srgbClr val="A50021"/>
                </a:solidFill>
                <a:latin typeface="Calibri"/>
                <a:cs typeface="Calibri"/>
              </a:rPr>
              <a:t>intrinsic</a:t>
            </a:r>
            <a:r>
              <a:rPr lang="en-US" sz="2544" dirty="0">
                <a:latin typeface="Calibri"/>
                <a:cs typeface="Calibri"/>
              </a:rPr>
              <a:t> evaluation: </a:t>
            </a:r>
            <a:r>
              <a:rPr lang="en-US" sz="2544" b="1" dirty="0">
                <a:latin typeface="Calibri"/>
                <a:cs typeface="Calibri"/>
              </a:rPr>
              <a:t>perplexity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544" dirty="0">
                <a:latin typeface="Calibri"/>
                <a:cs typeface="Calibri"/>
              </a:rPr>
              <a:t>Bad approximation </a:t>
            </a:r>
          </a:p>
          <a:p>
            <a:pPr lvl="2">
              <a:lnSpc>
                <a:spcPct val="90000"/>
              </a:lnSpc>
            </a:pPr>
            <a:r>
              <a:rPr lang="en-US" sz="2544" dirty="0">
                <a:latin typeface="Calibri"/>
                <a:cs typeface="Calibri"/>
              </a:rPr>
              <a:t>unless the test data looks </a:t>
            </a:r>
            <a:r>
              <a:rPr lang="en-US" sz="2544" b="1" dirty="0">
                <a:latin typeface="Calibri"/>
                <a:cs typeface="Calibri"/>
              </a:rPr>
              <a:t>just</a:t>
            </a:r>
            <a:r>
              <a:rPr lang="en-US" sz="2544" dirty="0">
                <a:latin typeface="Calibri"/>
                <a:cs typeface="Calibri"/>
              </a:rPr>
              <a:t> like the training data</a:t>
            </a:r>
          </a:p>
          <a:p>
            <a:pPr lvl="2">
              <a:lnSpc>
                <a:spcPct val="90000"/>
              </a:lnSpc>
            </a:pPr>
            <a:r>
              <a:rPr lang="en-US" sz="2544" dirty="0">
                <a:latin typeface="Calibri"/>
                <a:cs typeface="Calibri"/>
              </a:rPr>
              <a:t>So </a:t>
            </a:r>
            <a:r>
              <a:rPr lang="en-US" sz="2544" b="1" dirty="0">
                <a:latin typeface="Calibri"/>
                <a:cs typeface="Calibri"/>
              </a:rPr>
              <a:t>generally only useful in pilot experiments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544" dirty="0">
                <a:latin typeface="Calibri"/>
                <a:cs typeface="Calibri"/>
              </a:rPr>
              <a:t>But is helpful to think about.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57FE36B3-69E9-BD8B-8582-97B26B10FF52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3972F07-118E-5283-B3BA-80FAE48D5610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8641E617-3E22-3C7F-36E2-E235BE3A9CC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47056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9541" y="479016"/>
            <a:ext cx="7915515" cy="787513"/>
          </a:xfrm>
        </p:spPr>
        <p:txBody>
          <a:bodyPr/>
          <a:lstStyle/>
          <a:p>
            <a:r>
              <a:rPr lang="en-US" dirty="0"/>
              <a:t>Intuition of Perplexity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20190" y="1343607"/>
            <a:ext cx="8723221" cy="5640344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sz="2332" dirty="0">
                <a:latin typeface="Calibri"/>
                <a:ea typeface="ＭＳ Ｐゴシック" charset="0"/>
                <a:cs typeface="Calibri"/>
              </a:rPr>
              <a:t>The Shannon Game:</a:t>
            </a:r>
          </a:p>
          <a:p>
            <a:pPr lvl="1">
              <a:lnSpc>
                <a:spcPct val="90000"/>
              </a:lnSpc>
            </a:pPr>
            <a:r>
              <a:rPr lang="en-US" sz="2539" dirty="0">
                <a:latin typeface="Calibri"/>
                <a:ea typeface="ＭＳ Ｐゴシック" charset="0"/>
                <a:cs typeface="Calibri"/>
              </a:rPr>
              <a:t>How well can we predict the next word?</a:t>
            </a:r>
          </a:p>
          <a:p>
            <a:pPr lvl="1">
              <a:lnSpc>
                <a:spcPct val="90000"/>
              </a:lnSpc>
            </a:pPr>
            <a:endParaRPr lang="en-US" sz="2539" dirty="0">
              <a:latin typeface="Calibri"/>
              <a:ea typeface="ＭＳ Ｐゴシック" charset="0"/>
              <a:cs typeface="Calibri"/>
            </a:endParaRPr>
          </a:p>
          <a:p>
            <a:pPr lvl="1">
              <a:lnSpc>
                <a:spcPct val="90000"/>
              </a:lnSpc>
            </a:pPr>
            <a:endParaRPr lang="en-US" sz="2539" dirty="0">
              <a:latin typeface="Calibri"/>
              <a:ea typeface="ＭＳ Ｐゴシック" charset="0"/>
              <a:cs typeface="Calibri"/>
            </a:endParaRPr>
          </a:p>
          <a:p>
            <a:pPr lvl="1">
              <a:lnSpc>
                <a:spcPct val="90000"/>
              </a:lnSpc>
            </a:pPr>
            <a:endParaRPr lang="en-US" sz="2539" dirty="0">
              <a:latin typeface="Calibri"/>
              <a:ea typeface="ＭＳ Ｐゴシック" charset="0"/>
              <a:cs typeface="Calibri"/>
            </a:endParaRPr>
          </a:p>
          <a:p>
            <a:pPr lvl="1">
              <a:lnSpc>
                <a:spcPct val="90000"/>
              </a:lnSpc>
            </a:pPr>
            <a:endParaRPr lang="en-US" sz="2539" dirty="0">
              <a:latin typeface="Calibri"/>
              <a:ea typeface="ＭＳ Ｐゴシック" charset="0"/>
              <a:cs typeface="Calibri"/>
            </a:endParaRPr>
          </a:p>
          <a:p>
            <a:pPr lvl="1">
              <a:lnSpc>
                <a:spcPct val="90000"/>
              </a:lnSpc>
            </a:pPr>
            <a:endParaRPr lang="en-US" sz="2539" dirty="0">
              <a:latin typeface="Calibri"/>
              <a:ea typeface="ＭＳ Ｐゴシック" charset="0"/>
              <a:cs typeface="Calibri"/>
            </a:endParaRPr>
          </a:p>
          <a:p>
            <a:pPr lvl="1">
              <a:lnSpc>
                <a:spcPct val="90000"/>
              </a:lnSpc>
            </a:pPr>
            <a:endParaRPr lang="en-US" sz="2539" dirty="0">
              <a:latin typeface="Calibri"/>
              <a:ea typeface="ＭＳ Ｐゴシック" charset="0"/>
              <a:cs typeface="Calibri"/>
            </a:endParaRPr>
          </a:p>
          <a:p>
            <a:pPr lvl="1">
              <a:lnSpc>
                <a:spcPct val="90000"/>
              </a:lnSpc>
            </a:pPr>
            <a:r>
              <a:rPr lang="en-US" sz="2539" dirty="0">
                <a:latin typeface="Calibri"/>
                <a:ea typeface="ＭＳ Ｐゴシック" charset="0"/>
                <a:cs typeface="Calibri"/>
              </a:rPr>
              <a:t>Unigrams are terrible at this game.  (Why?)</a:t>
            </a:r>
          </a:p>
          <a:p>
            <a:pPr>
              <a:lnSpc>
                <a:spcPct val="90000"/>
              </a:lnSpc>
            </a:pPr>
            <a:r>
              <a:rPr lang="en-US" sz="2902" dirty="0">
                <a:latin typeface="Calibri"/>
                <a:ea typeface="ＭＳ Ｐゴシック" charset="0"/>
                <a:cs typeface="Calibri"/>
              </a:rPr>
              <a:t>A better model of a text</a:t>
            </a:r>
          </a:p>
          <a:p>
            <a:pPr lvl="1">
              <a:lnSpc>
                <a:spcPct val="90000"/>
              </a:lnSpc>
            </a:pPr>
            <a:r>
              <a:rPr lang="en-US" sz="2539" dirty="0">
                <a:latin typeface="Calibri"/>
                <a:ea typeface="ＭＳ Ｐゴシック" charset="0"/>
                <a:cs typeface="Calibri"/>
              </a:rPr>
              <a:t> is one which assigns a higher probability to the word that actually occurs</a:t>
            </a:r>
          </a:p>
          <a:p>
            <a:endParaRPr lang="en-US" dirty="0"/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3550978" y="2966784"/>
            <a:ext cx="4846234" cy="12668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908" dirty="0">
                <a:solidFill>
                  <a:srgbClr val="FF0000"/>
                </a:solidFill>
                <a:latin typeface="Calibri"/>
                <a:cs typeface="Calibri"/>
              </a:rPr>
              <a:t>I always order pizza with cheese and ____</a:t>
            </a:r>
          </a:p>
          <a:p>
            <a:pPr eaLnBrk="1" hangingPunct="1">
              <a:spcBef>
                <a:spcPct val="50000"/>
              </a:spcBef>
            </a:pPr>
            <a:r>
              <a:rPr lang="en-US" sz="1908" dirty="0">
                <a:solidFill>
                  <a:srgbClr val="FF0000"/>
                </a:solidFill>
                <a:latin typeface="Calibri"/>
                <a:cs typeface="Calibri"/>
              </a:rPr>
              <a:t>The 33</a:t>
            </a:r>
            <a:r>
              <a:rPr lang="en-US" sz="1908" baseline="30000" dirty="0">
                <a:solidFill>
                  <a:srgbClr val="FF0000"/>
                </a:solidFill>
                <a:latin typeface="Calibri"/>
                <a:cs typeface="Calibri"/>
              </a:rPr>
              <a:t>rd</a:t>
            </a:r>
            <a:r>
              <a:rPr lang="en-US" sz="1908" dirty="0">
                <a:solidFill>
                  <a:srgbClr val="FF0000"/>
                </a:solidFill>
                <a:latin typeface="Calibri"/>
                <a:cs typeface="Calibri"/>
              </a:rPr>
              <a:t> President of the US was ____</a:t>
            </a:r>
          </a:p>
          <a:p>
            <a:pPr eaLnBrk="1" hangingPunct="1">
              <a:spcBef>
                <a:spcPct val="50000"/>
              </a:spcBef>
            </a:pPr>
            <a:r>
              <a:rPr lang="en-US" sz="1908" dirty="0">
                <a:solidFill>
                  <a:srgbClr val="FF0000"/>
                </a:solidFill>
                <a:latin typeface="Calibri"/>
                <a:cs typeface="Calibri"/>
              </a:rPr>
              <a:t>I saw a ____</a:t>
            </a:r>
          </a:p>
        </p:txBody>
      </p:sp>
      <p:sp>
        <p:nvSpPr>
          <p:cNvPr id="7" name="Text Box 6"/>
          <p:cNvSpPr txBox="1">
            <a:spLocks noChangeArrowheads="1"/>
          </p:cNvSpPr>
          <p:nvPr/>
        </p:nvSpPr>
        <p:spPr bwMode="auto">
          <a:xfrm>
            <a:off x="8397211" y="2107527"/>
            <a:ext cx="1938494" cy="27020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696" dirty="0"/>
              <a:t>mushrooms 0.1</a:t>
            </a:r>
          </a:p>
          <a:p>
            <a:pPr eaLnBrk="1" hangingPunct="1">
              <a:spcBef>
                <a:spcPct val="50000"/>
              </a:spcBef>
            </a:pPr>
            <a:r>
              <a:rPr lang="en-US" sz="1696" dirty="0"/>
              <a:t>pepperoni 0.1</a:t>
            </a:r>
          </a:p>
          <a:p>
            <a:pPr eaLnBrk="1" hangingPunct="1">
              <a:spcBef>
                <a:spcPct val="50000"/>
              </a:spcBef>
            </a:pPr>
            <a:r>
              <a:rPr lang="en-US" sz="1696" dirty="0"/>
              <a:t>anchovies 0.01</a:t>
            </a:r>
          </a:p>
          <a:p>
            <a:pPr eaLnBrk="1" hangingPunct="1">
              <a:spcBef>
                <a:spcPct val="50000"/>
              </a:spcBef>
            </a:pPr>
            <a:r>
              <a:rPr lang="en-US" sz="1696" dirty="0"/>
              <a:t>….</a:t>
            </a:r>
          </a:p>
          <a:p>
            <a:pPr eaLnBrk="1" hangingPunct="1">
              <a:spcBef>
                <a:spcPct val="50000"/>
              </a:spcBef>
            </a:pPr>
            <a:r>
              <a:rPr lang="en-US" sz="1696" dirty="0"/>
              <a:t>fried rice 0.0001</a:t>
            </a:r>
          </a:p>
          <a:p>
            <a:pPr eaLnBrk="1" hangingPunct="1">
              <a:spcBef>
                <a:spcPct val="50000"/>
              </a:spcBef>
            </a:pPr>
            <a:r>
              <a:rPr lang="en-US" sz="1696" dirty="0"/>
              <a:t>….</a:t>
            </a:r>
          </a:p>
          <a:p>
            <a:pPr eaLnBrk="1" hangingPunct="1">
              <a:spcBef>
                <a:spcPct val="50000"/>
              </a:spcBef>
            </a:pPr>
            <a:r>
              <a:rPr lang="en-US" sz="1696" dirty="0"/>
              <a:t>and 1e-100</a:t>
            </a:r>
          </a:p>
        </p:txBody>
      </p:sp>
      <p:sp>
        <p:nvSpPr>
          <p:cNvPr id="8" name="AutoShape 7"/>
          <p:cNvSpPr>
            <a:spLocks/>
          </p:cNvSpPr>
          <p:nvPr/>
        </p:nvSpPr>
        <p:spPr bwMode="auto">
          <a:xfrm>
            <a:off x="8074129" y="2188295"/>
            <a:ext cx="323082" cy="2503887"/>
          </a:xfrm>
          <a:prstGeom prst="leftBrace">
            <a:avLst>
              <a:gd name="adj1" fmla="val 75000"/>
              <a:gd name="adj2" fmla="val 39352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 sz="2226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46B921A-24AC-27C2-C820-979922C7EE94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0D0ED7F-2B05-A47B-27B9-6E9AE0A23761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B6AF0615-8208-CFAD-720B-ACD1AB2467D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67067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Rectangle 2"/>
          <p:cNvSpPr>
            <a:spLocks noGrp="1" noChangeArrowheads="1"/>
          </p:cNvSpPr>
          <p:nvPr>
            <p:ph type="title"/>
          </p:nvPr>
        </p:nvSpPr>
        <p:spPr>
          <a:xfrm>
            <a:off x="1855545" y="603031"/>
            <a:ext cx="7915515" cy="787513"/>
          </a:xfrm>
        </p:spPr>
        <p:txBody>
          <a:bodyPr/>
          <a:lstStyle/>
          <a:p>
            <a:pPr eaLnBrk="1" hangingPunct="1"/>
            <a:r>
              <a:rPr lang="en-US" dirty="0"/>
              <a:t>Perplexity</a:t>
            </a:r>
          </a:p>
        </p:txBody>
      </p:sp>
      <p:sp>
        <p:nvSpPr>
          <p:cNvPr id="137219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1572849" y="3112788"/>
            <a:ext cx="4523152" cy="3327545"/>
          </a:xfrm>
        </p:spPr>
        <p:txBody>
          <a:bodyPr/>
          <a:lstStyle/>
          <a:p>
            <a:pPr marL="0" indent="0">
              <a:buNone/>
            </a:pPr>
            <a:r>
              <a:rPr lang="en-US" sz="2120" dirty="0">
                <a:latin typeface="Calibri" charset="0"/>
              </a:rPr>
              <a:t>Perplexity is the inverse probability of the test set, normalized by the number of words:</a:t>
            </a:r>
          </a:p>
          <a:p>
            <a:pPr eaLnBrk="1" hangingPunct="1"/>
            <a:endParaRPr lang="en-US" sz="2120" dirty="0">
              <a:latin typeface="Calibri" charset="0"/>
            </a:endParaRPr>
          </a:p>
          <a:p>
            <a:pPr marL="0" indent="0">
              <a:buNone/>
            </a:pPr>
            <a:r>
              <a:rPr lang="en-US" sz="2120" dirty="0">
                <a:latin typeface="Calibri" charset="0"/>
              </a:rPr>
              <a:t>                                               Chain rule:</a:t>
            </a:r>
          </a:p>
          <a:p>
            <a:pPr marL="0" indent="0">
              <a:buNone/>
            </a:pPr>
            <a:endParaRPr lang="en-US" sz="2120" dirty="0">
              <a:latin typeface="Calibri" charset="0"/>
            </a:endParaRPr>
          </a:p>
          <a:p>
            <a:pPr marL="0" indent="0">
              <a:buNone/>
            </a:pPr>
            <a:r>
              <a:rPr lang="en-US" sz="2120" dirty="0">
                <a:latin typeface="Calibri" charset="0"/>
              </a:rPr>
              <a:t>                                              For bigrams:</a:t>
            </a:r>
          </a:p>
        </p:txBody>
      </p:sp>
      <p:pic>
        <p:nvPicPr>
          <p:cNvPr id="137221" name="Picture 5" descr="pp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83327" y="4364725"/>
            <a:ext cx="2689660" cy="757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7222" name="Picture 6" descr="pp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295036" y="5333972"/>
            <a:ext cx="2384347" cy="7689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Box 1"/>
          <p:cNvSpPr txBox="1"/>
          <p:nvPr/>
        </p:nvSpPr>
        <p:spPr>
          <a:xfrm>
            <a:off x="1572850" y="6047837"/>
            <a:ext cx="7388122" cy="3859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908" b="1" dirty="0">
                <a:latin typeface="Calibri"/>
                <a:cs typeface="Calibri"/>
              </a:rPr>
              <a:t>Minimizing perplexity is the same as maximizing probability</a:t>
            </a:r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1653619" y="1715110"/>
            <a:ext cx="8319368" cy="4038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6924" tIns="48462" rIns="96924" bIns="48462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Font typeface="Times" charset="0"/>
              <a:buChar char="•"/>
              <a:defRPr sz="2400">
                <a:solidFill>
                  <a:schemeClr val="tx1"/>
                </a:solidFill>
                <a:latin typeface="+mn-lt"/>
                <a:ea typeface="ＭＳ Ｐゴシック" pitchFamily="-65" charset="-128"/>
                <a:cs typeface="ＭＳ Ｐゴシック" pitchFamily="-65" charset="-128"/>
              </a:defRPr>
            </a:lvl1pPr>
            <a:lvl2pPr marL="685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Times" charset="0"/>
              <a:buChar char="•"/>
              <a:defRPr sz="2000">
                <a:solidFill>
                  <a:schemeClr val="tx1"/>
                </a:solidFill>
                <a:latin typeface="+mn-lt"/>
                <a:ea typeface="ＭＳ Ｐゴシック" pitchFamily="-65" charset="-128"/>
              </a:defRPr>
            </a:lvl2pPr>
            <a:lvl3pPr marL="10287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Font typeface="Times" charset="0"/>
              <a:buChar char="•"/>
              <a:defRPr sz="2000">
                <a:solidFill>
                  <a:schemeClr val="tx1"/>
                </a:solidFill>
                <a:latin typeface="+mn-lt"/>
                <a:ea typeface="ＭＳ Ｐゴシック" pitchFamily="-65" charset="-128"/>
              </a:defRPr>
            </a:lvl3pPr>
            <a:lvl4pPr marL="1371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Times" charset="0"/>
              <a:buChar char="•"/>
              <a:defRPr>
                <a:solidFill>
                  <a:schemeClr val="tx1"/>
                </a:solidFill>
                <a:latin typeface="+mn-lt"/>
                <a:ea typeface="ＭＳ Ｐゴシック" pitchFamily="-65" charset="-128"/>
              </a:defRPr>
            </a:lvl4pPr>
            <a:lvl5pPr marL="17145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Font typeface="Times" charset="0"/>
              <a:buChar char="•"/>
              <a:defRPr>
                <a:solidFill>
                  <a:schemeClr val="tx1"/>
                </a:solidFill>
                <a:latin typeface="+mn-lt"/>
                <a:ea typeface="ＭＳ Ｐゴシック" pitchFamily="-65" charset="-128"/>
              </a:defRPr>
            </a:lvl5pPr>
            <a:lvl6pPr marL="21717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Font typeface="Times" pitchFamily="-65" charset="0"/>
              <a:buChar char="•"/>
              <a:defRPr sz="1400">
                <a:solidFill>
                  <a:schemeClr val="tx1"/>
                </a:solidFill>
                <a:latin typeface="+mn-lt"/>
                <a:ea typeface="ＭＳ Ｐゴシック" pitchFamily="-65" charset="-128"/>
              </a:defRPr>
            </a:lvl6pPr>
            <a:lvl7pPr marL="26289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Font typeface="Times" pitchFamily="-65" charset="0"/>
              <a:buChar char="•"/>
              <a:defRPr sz="1400">
                <a:solidFill>
                  <a:schemeClr val="tx1"/>
                </a:solidFill>
                <a:latin typeface="+mn-lt"/>
                <a:ea typeface="ＭＳ Ｐゴシック" pitchFamily="-65" charset="-128"/>
              </a:defRPr>
            </a:lvl7pPr>
            <a:lvl8pPr marL="30861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Font typeface="Times" pitchFamily="-65" charset="0"/>
              <a:buChar char="•"/>
              <a:defRPr sz="1400">
                <a:solidFill>
                  <a:schemeClr val="tx1"/>
                </a:solidFill>
                <a:latin typeface="+mn-lt"/>
                <a:ea typeface="ＭＳ Ｐゴシック" pitchFamily="-65" charset="-128"/>
              </a:defRPr>
            </a:lvl8pPr>
            <a:lvl9pPr marL="35433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Font typeface="Times" pitchFamily="-65" charset="0"/>
              <a:buChar char="•"/>
              <a:defRPr sz="1400">
                <a:solidFill>
                  <a:schemeClr val="tx1"/>
                </a:solidFill>
                <a:latin typeface="+mn-lt"/>
                <a:ea typeface="ＭＳ Ｐゴシック" pitchFamily="-65" charset="-128"/>
              </a:defRPr>
            </a:lvl9pPr>
          </a:lstStyle>
          <a:p>
            <a:pPr marL="0" indent="0">
              <a:buNone/>
            </a:pPr>
            <a:r>
              <a:rPr lang="en-US" sz="2120" dirty="0">
                <a:latin typeface="Calibri" charset="0"/>
              </a:rPr>
              <a:t>The best language model is one that best predicts an unseen test set</a:t>
            </a:r>
          </a:p>
          <a:p>
            <a:pPr lvl="1"/>
            <a:r>
              <a:rPr lang="en-US" sz="2120" dirty="0">
                <a:latin typeface="Calibri" charset="0"/>
              </a:rPr>
              <a:t>Gives the highest P(sentence)</a:t>
            </a:r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98768478"/>
              </p:ext>
            </p:extLst>
          </p:nvPr>
        </p:nvGraphicFramePr>
        <p:xfrm>
          <a:off x="6933185" y="2668542"/>
          <a:ext cx="2904633" cy="177695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5" imgW="2159000" imgH="1320800" progId="Equation.3">
                  <p:embed/>
                </p:oleObj>
              </mc:Choice>
              <mc:Fallback>
                <p:oleObj name="Equation" r:id="rId5" imgW="2159000" imgH="1320800" progId="Equation.3">
                  <p:embed/>
                  <p:pic>
                    <p:nvPicPr>
                      <p:cNvPr id="3" name="Object 2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6933185" y="2668542"/>
                        <a:ext cx="2904633" cy="177695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Rectangle 3">
            <a:extLst>
              <a:ext uri="{FF2B5EF4-FFF2-40B4-BE49-F238E27FC236}">
                <a16:creationId xmlns:a16="http://schemas.microsoft.com/office/drawing/2014/main" id="{65441F66-64BE-C3DD-C978-80C7EB1871BA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5214034-EA69-7087-A60B-A4936F753B1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2FFAEA39-0C8D-7566-90E2-1AC692FBE829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198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6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896067"/>
            <a:ext cx="10515600" cy="1325563"/>
          </a:xfrm>
        </p:spPr>
        <p:txBody>
          <a:bodyPr>
            <a:normAutofit/>
          </a:bodyPr>
          <a:lstStyle/>
          <a:p>
            <a:pPr eaLnBrk="1" hangingPunct="1"/>
            <a:r>
              <a:rPr lang="en-US" dirty="0"/>
              <a:t>The Shannon Game intuition for perplexity</a:t>
            </a:r>
          </a:p>
        </p:txBody>
      </p:sp>
      <p:sp>
        <p:nvSpPr>
          <p:cNvPr id="139267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1734390" y="2256489"/>
            <a:ext cx="8723221" cy="4811473"/>
          </a:xfrm>
        </p:spPr>
        <p:txBody>
          <a:bodyPr/>
          <a:lstStyle/>
          <a:p>
            <a:pPr eaLnBrk="1" hangingPunct="1"/>
            <a:r>
              <a:rPr lang="en-US" sz="2902" dirty="0">
                <a:latin typeface="Calibri" charset="0"/>
              </a:rPr>
              <a:t>How hard is the task of recognizing digits ‘0,1,2,3,4,5,6,7,8,9’</a:t>
            </a:r>
          </a:p>
          <a:p>
            <a:pPr lvl="1"/>
            <a:r>
              <a:rPr lang="en-US" sz="2176" dirty="0">
                <a:latin typeface="Calibri" charset="0"/>
              </a:rPr>
              <a:t>Perplexity 10</a:t>
            </a:r>
          </a:p>
          <a:p>
            <a:pPr lvl="1"/>
            <a:endParaRPr lang="en-US" sz="2176" dirty="0">
              <a:latin typeface="Calibri" charset="0"/>
            </a:endParaRPr>
          </a:p>
          <a:p>
            <a:pPr eaLnBrk="1" hangingPunct="1"/>
            <a:r>
              <a:rPr lang="en-US" sz="2902" dirty="0">
                <a:latin typeface="Calibri" charset="0"/>
              </a:rPr>
              <a:t>How hard is recognizing (30,000) names at Microsoft. </a:t>
            </a:r>
          </a:p>
          <a:p>
            <a:pPr lvl="1"/>
            <a:r>
              <a:rPr lang="en-US" sz="2176" dirty="0">
                <a:latin typeface="Calibri" charset="0"/>
              </a:rPr>
              <a:t>Perplexity = 30,000</a:t>
            </a:r>
          </a:p>
          <a:p>
            <a:pPr eaLnBrk="1" hangingPunct="1"/>
            <a:endParaRPr lang="en-US" sz="2902" dirty="0">
              <a:latin typeface="Calibri" charset="0"/>
            </a:endParaRPr>
          </a:p>
          <a:p>
            <a:pPr eaLnBrk="1" hangingPunct="1"/>
            <a:r>
              <a:rPr lang="en-US" sz="2902" dirty="0">
                <a:latin typeface="Calibri" charset="0"/>
              </a:rPr>
              <a:t>Perplexity is weighted equivalent branching factor</a:t>
            </a:r>
          </a:p>
          <a:p>
            <a:pPr eaLnBrk="1" hangingPunct="1"/>
            <a:endParaRPr lang="en-US" sz="1484" dirty="0">
              <a:latin typeface="Calibri" charset="0"/>
            </a:endParaRPr>
          </a:p>
        </p:txBody>
      </p:sp>
      <p:sp>
        <p:nvSpPr>
          <p:cNvPr id="139268" name="Rectangle 4"/>
          <p:cNvSpPr>
            <a:spLocks noChangeArrowheads="1"/>
          </p:cNvSpPr>
          <p:nvPr/>
        </p:nvSpPr>
        <p:spPr bwMode="auto">
          <a:xfrm>
            <a:off x="1798334" y="6266952"/>
            <a:ext cx="184731" cy="4185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endParaRPr lang="en-US" sz="2120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CBF2DA64-BD68-5700-F796-4D901FAC570E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74A72F2-C0C0-4FBC-99DE-61542E0DCD70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918A95C8-387F-F9F2-D1B8-C116B6CC32D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49202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314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654685"/>
            <a:ext cx="10515600" cy="1325563"/>
          </a:xfrm>
        </p:spPr>
        <p:txBody>
          <a:bodyPr/>
          <a:lstStyle/>
          <a:p>
            <a:pPr eaLnBrk="1" hangingPunct="1"/>
            <a:r>
              <a:rPr lang="en-US"/>
              <a:t>Perplexity as branching factor</a:t>
            </a:r>
          </a:p>
        </p:txBody>
      </p:sp>
      <p:sp>
        <p:nvSpPr>
          <p:cNvPr id="141315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838200" y="2115185"/>
            <a:ext cx="10515600" cy="4351338"/>
          </a:xfrm>
        </p:spPr>
        <p:txBody>
          <a:bodyPr/>
          <a:lstStyle/>
          <a:p>
            <a:pPr eaLnBrk="1" hangingPunct="1"/>
            <a:r>
              <a:rPr lang="en-US" dirty="0">
                <a:latin typeface="Calibri" charset="0"/>
              </a:rPr>
              <a:t>Let’s suppose a sentence consisting of random digits</a:t>
            </a:r>
          </a:p>
          <a:p>
            <a:pPr eaLnBrk="1" hangingPunct="1"/>
            <a:r>
              <a:rPr lang="en-US" dirty="0">
                <a:latin typeface="Calibri" charset="0"/>
              </a:rPr>
              <a:t>What is the perplexity of this sentence according to a model that assign P=1/10 to each digit?</a:t>
            </a:r>
          </a:p>
        </p:txBody>
      </p:sp>
      <p:pic>
        <p:nvPicPr>
          <p:cNvPr id="141316" name="Picture 4" descr="perp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52312" y="4122413"/>
            <a:ext cx="3068480" cy="22008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C13CCAB2-E5BC-76AA-884E-E8DE75A7890C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ECE0866-A46C-48C8-1B4D-2AF22DDB123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24EF511C-98E4-4675-A72F-4CDA8B0B770E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74156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62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852805"/>
            <a:ext cx="10515600" cy="1325563"/>
          </a:xfrm>
        </p:spPr>
        <p:txBody>
          <a:bodyPr/>
          <a:lstStyle/>
          <a:p>
            <a:pPr eaLnBrk="1" hangingPunct="1"/>
            <a:r>
              <a:rPr lang="en-US"/>
              <a:t>Lower perplexity = better model</a:t>
            </a:r>
          </a:p>
        </p:txBody>
      </p:sp>
      <p:sp>
        <p:nvSpPr>
          <p:cNvPr id="143363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838200" y="2313305"/>
            <a:ext cx="10515600" cy="4351338"/>
          </a:xfrm>
        </p:spPr>
        <p:txBody>
          <a:bodyPr/>
          <a:lstStyle/>
          <a:p>
            <a:pPr lvl="3" eaLnBrk="1" hangingPunct="1">
              <a:buFont typeface="Wingdings" charset="2"/>
              <a:buNone/>
            </a:pPr>
            <a:endParaRPr lang="en-US" dirty="0">
              <a:latin typeface="Calibri" charset="0"/>
            </a:endParaRPr>
          </a:p>
          <a:p>
            <a:pPr eaLnBrk="1" hangingPunct="1"/>
            <a:r>
              <a:rPr lang="en-US" sz="2968" dirty="0">
                <a:latin typeface="Calibri" charset="0"/>
              </a:rPr>
              <a:t>Training 38 million words, test 1.5 million words, WSJ</a:t>
            </a: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39202675"/>
              </p:ext>
            </p:extLst>
          </p:nvPr>
        </p:nvGraphicFramePr>
        <p:xfrm>
          <a:off x="2339269" y="3756410"/>
          <a:ext cx="7963896" cy="21832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9097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9097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9097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99097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130788">
                <a:tc>
                  <a:txBody>
                    <a:bodyPr/>
                    <a:lstStyle/>
                    <a:p>
                      <a:r>
                        <a:rPr lang="en-US" sz="3400" dirty="0"/>
                        <a:t>N-gram Order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3400" dirty="0"/>
                        <a:t>Unigram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3400" dirty="0"/>
                        <a:t>Bigram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3400" dirty="0"/>
                        <a:t>Trigram</a:t>
                      </a:r>
                    </a:p>
                  </a:txBody>
                  <a:tcPr marL="96924" marR="96924" marT="48462" marB="48462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50018">
                <a:tc>
                  <a:txBody>
                    <a:bodyPr/>
                    <a:lstStyle/>
                    <a:p>
                      <a:r>
                        <a:rPr lang="en-US" sz="3400" dirty="0"/>
                        <a:t>Perplexity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3400" dirty="0"/>
                        <a:t>962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3400" dirty="0"/>
                        <a:t>170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3400" dirty="0"/>
                        <a:t>109</a:t>
                      </a:r>
                    </a:p>
                  </a:txBody>
                  <a:tcPr marL="96924" marR="96924" marT="48462" marB="48462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3" name="Rectangle 2">
            <a:extLst>
              <a:ext uri="{FF2B5EF4-FFF2-40B4-BE49-F238E27FC236}">
                <a16:creationId xmlns:a16="http://schemas.microsoft.com/office/drawing/2014/main" id="{C6A8EF85-3B98-A83D-E5E1-C62C71A87151}"/>
              </a:ext>
            </a:extLst>
          </p:cNvPr>
          <p:cNvSpPr/>
          <p:nvPr/>
        </p:nvSpPr>
        <p:spPr>
          <a:xfrm>
            <a:off x="2626178" y="51614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5672495-D460-E1F2-E206-D2C296229740}"/>
              </a:ext>
            </a:extLst>
          </p:cNvPr>
          <p:cNvSpPr txBox="1"/>
          <p:nvPr/>
        </p:nvSpPr>
        <p:spPr>
          <a:xfrm>
            <a:off x="9264625" y="630787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392A38BE-870F-8C4D-B001-A876F1DDACB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9476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444477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134474" y="2918537"/>
            <a:ext cx="5923053" cy="1817338"/>
          </a:xfrm>
        </p:spPr>
        <p:txBody>
          <a:bodyPr/>
          <a:lstStyle/>
          <a:p>
            <a:pPr eaLnBrk="1" hangingPunct="1"/>
            <a:endParaRPr lang="en-US" dirty="0">
              <a:solidFill>
                <a:srgbClr val="A50021"/>
              </a:solidFill>
              <a:latin typeface="Calibri" charset="0"/>
            </a:endParaRPr>
          </a:p>
          <a:p>
            <a:pPr>
              <a:spcAft>
                <a:spcPts val="636"/>
              </a:spcAft>
            </a:pPr>
            <a:r>
              <a:rPr lang="en-US" sz="3391" dirty="0">
                <a:solidFill>
                  <a:srgbClr val="A50021"/>
                </a:solidFill>
                <a:latin typeface="Calibri" charset="0"/>
              </a:rPr>
              <a:t>Generalization and zeros</a:t>
            </a:r>
            <a:endParaRPr lang="en-US" sz="3391" dirty="0">
              <a:latin typeface="Calibri" charset="0"/>
            </a:endParaRPr>
          </a:p>
          <a:p>
            <a:pPr eaLnBrk="1" hangingPunct="1"/>
            <a:endParaRPr lang="en-US" dirty="0">
              <a:latin typeface="Calibri" charset="0"/>
            </a:endParaRPr>
          </a:p>
        </p:txBody>
      </p:sp>
      <p:sp>
        <p:nvSpPr>
          <p:cNvPr id="16387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451780" y="1767556"/>
            <a:ext cx="5288440" cy="1211559"/>
          </a:xfrm>
        </p:spPr>
        <p:txBody>
          <a:bodyPr>
            <a:normAutofit fontScale="90000"/>
          </a:bodyPr>
          <a:lstStyle/>
          <a:p>
            <a:pPr eaLnBrk="1" hangingPunct="1"/>
            <a:br>
              <a:rPr sz="4664" dirty="0"/>
            </a:br>
            <a:r>
              <a:rPr lang="en-US" sz="4664" dirty="0"/>
              <a:t>Language Modeling</a:t>
            </a:r>
            <a:endParaRPr sz="4664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A81C796C-A241-BD53-2B76-4DE7966E52B0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FC76B60-0C5B-130A-881B-816D454AC19B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3F0872E8-92C3-8EF7-0F8B-0F995C19C79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68052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913765"/>
            <a:ext cx="10515600" cy="1325563"/>
          </a:xfrm>
        </p:spPr>
        <p:txBody>
          <a:bodyPr/>
          <a:lstStyle/>
          <a:p>
            <a:pPr eaLnBrk="1" hangingPunct="1"/>
            <a:r>
              <a:rPr lang="en-US" dirty="0"/>
              <a:t>The Shannon Visualization Method</a:t>
            </a:r>
          </a:p>
        </p:txBody>
      </p:sp>
      <p:sp>
        <p:nvSpPr>
          <p:cNvPr id="96259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1088225" y="2685311"/>
            <a:ext cx="4684693" cy="3392363"/>
          </a:xfrm>
        </p:spPr>
        <p:txBody>
          <a:bodyPr/>
          <a:lstStyle/>
          <a:p>
            <a:pPr eaLnBrk="1" hangingPunct="1"/>
            <a:r>
              <a:rPr lang="en-US" sz="1908" dirty="0">
                <a:latin typeface="Calibri" charset="0"/>
              </a:rPr>
              <a:t>Choose a random bigram </a:t>
            </a:r>
          </a:p>
          <a:p>
            <a:pPr marL="0" indent="0">
              <a:buNone/>
            </a:pPr>
            <a:r>
              <a:rPr lang="en-US" sz="1908" dirty="0">
                <a:latin typeface="Calibri" charset="0"/>
              </a:rPr>
              <a:t>     (&lt;s&gt;, w) according to its probability</a:t>
            </a:r>
          </a:p>
          <a:p>
            <a:pPr eaLnBrk="1" hangingPunct="1"/>
            <a:r>
              <a:rPr lang="en-US" sz="1908" dirty="0">
                <a:latin typeface="Calibri" charset="0"/>
              </a:rPr>
              <a:t>Now choose a random bigram        (w, x) according to its probability</a:t>
            </a:r>
          </a:p>
          <a:p>
            <a:pPr eaLnBrk="1" hangingPunct="1"/>
            <a:r>
              <a:rPr lang="en-US" sz="1908" dirty="0">
                <a:latin typeface="Calibri" charset="0"/>
              </a:rPr>
              <a:t>And so on until we choose &lt;/s&gt;</a:t>
            </a:r>
          </a:p>
          <a:p>
            <a:pPr eaLnBrk="1" hangingPunct="1">
              <a:lnSpc>
                <a:spcPct val="90000"/>
              </a:lnSpc>
            </a:pPr>
            <a:r>
              <a:rPr lang="en-US" sz="1908" dirty="0">
                <a:latin typeface="Calibri" charset="0"/>
              </a:rPr>
              <a:t>Then string the words together</a:t>
            </a:r>
            <a:endParaRPr lang="en-US" sz="1908" dirty="0">
              <a:solidFill>
                <a:srgbClr val="A50021"/>
              </a:solidFill>
              <a:latin typeface="Calibri" charset="0"/>
            </a:endParaRP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5530606" y="2846852"/>
            <a:ext cx="5573169" cy="3533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6924" tIns="48462" rIns="96924" bIns="48462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Font typeface="Times" charset="0"/>
              <a:buChar char="•"/>
              <a:defRPr sz="2400">
                <a:solidFill>
                  <a:schemeClr val="tx1"/>
                </a:solidFill>
                <a:latin typeface="+mn-lt"/>
                <a:ea typeface="ＭＳ Ｐゴシック" pitchFamily="-65" charset="-128"/>
                <a:cs typeface="ＭＳ Ｐゴシック" pitchFamily="-65" charset="-128"/>
              </a:defRPr>
            </a:lvl1pPr>
            <a:lvl2pPr marL="685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Times" charset="0"/>
              <a:buChar char="•"/>
              <a:defRPr sz="2000">
                <a:solidFill>
                  <a:schemeClr val="tx1"/>
                </a:solidFill>
                <a:latin typeface="+mn-lt"/>
                <a:ea typeface="ＭＳ Ｐゴシック" pitchFamily="-65" charset="-128"/>
              </a:defRPr>
            </a:lvl2pPr>
            <a:lvl3pPr marL="10287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Font typeface="Times" charset="0"/>
              <a:buChar char="•"/>
              <a:defRPr sz="2000">
                <a:solidFill>
                  <a:schemeClr val="tx1"/>
                </a:solidFill>
                <a:latin typeface="+mn-lt"/>
                <a:ea typeface="ＭＳ Ｐゴシック" pitchFamily="-65" charset="-128"/>
              </a:defRPr>
            </a:lvl3pPr>
            <a:lvl4pPr marL="1371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Times" charset="0"/>
              <a:buChar char="•"/>
              <a:defRPr>
                <a:solidFill>
                  <a:schemeClr val="tx1"/>
                </a:solidFill>
                <a:latin typeface="+mn-lt"/>
                <a:ea typeface="ＭＳ Ｐゴシック" pitchFamily="-65" charset="-128"/>
              </a:defRPr>
            </a:lvl4pPr>
            <a:lvl5pPr marL="17145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Font typeface="Times" charset="0"/>
              <a:buChar char="•"/>
              <a:defRPr>
                <a:solidFill>
                  <a:schemeClr val="tx1"/>
                </a:solidFill>
                <a:latin typeface="+mn-lt"/>
                <a:ea typeface="ＭＳ Ｐゴシック" pitchFamily="-65" charset="-128"/>
              </a:defRPr>
            </a:lvl5pPr>
            <a:lvl6pPr marL="21717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Font typeface="Times" pitchFamily="-65" charset="0"/>
              <a:buChar char="•"/>
              <a:defRPr sz="1400">
                <a:solidFill>
                  <a:schemeClr val="tx1"/>
                </a:solidFill>
                <a:latin typeface="+mn-lt"/>
                <a:ea typeface="ＭＳ Ｐゴシック" pitchFamily="-65" charset="-128"/>
              </a:defRPr>
            </a:lvl6pPr>
            <a:lvl7pPr marL="26289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Font typeface="Times" pitchFamily="-65" charset="0"/>
              <a:buChar char="•"/>
              <a:defRPr sz="1400">
                <a:solidFill>
                  <a:schemeClr val="tx1"/>
                </a:solidFill>
                <a:latin typeface="+mn-lt"/>
                <a:ea typeface="ＭＳ Ｐゴシック" pitchFamily="-65" charset="-128"/>
              </a:defRPr>
            </a:lvl7pPr>
            <a:lvl8pPr marL="30861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Font typeface="Times" pitchFamily="-65" charset="0"/>
              <a:buChar char="•"/>
              <a:defRPr sz="1400">
                <a:solidFill>
                  <a:schemeClr val="tx1"/>
                </a:solidFill>
                <a:latin typeface="+mn-lt"/>
                <a:ea typeface="ＭＳ Ｐゴシック" pitchFamily="-65" charset="-128"/>
              </a:defRPr>
            </a:lvl8pPr>
            <a:lvl9pPr marL="35433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Font typeface="Times" pitchFamily="-65" charset="0"/>
              <a:buChar char="•"/>
              <a:defRPr sz="1400">
                <a:solidFill>
                  <a:schemeClr val="tx1"/>
                </a:solidFill>
                <a:latin typeface="+mn-lt"/>
                <a:ea typeface="ＭＳ Ｐゴシック" pitchFamily="-65" charset="-128"/>
              </a:defRPr>
            </a:lvl9pPr>
          </a:lstStyle>
          <a:p>
            <a:pPr marL="0" indent="0">
              <a:lnSpc>
                <a:spcPct val="90000"/>
              </a:lnSpc>
              <a:buNone/>
            </a:pPr>
            <a:r>
              <a:rPr lang="en-US" sz="1908" dirty="0">
                <a:solidFill>
                  <a:srgbClr val="A50021"/>
                </a:solidFill>
                <a:latin typeface="Courier"/>
                <a:cs typeface="Courier"/>
              </a:rPr>
              <a:t>&lt;s&gt; I</a:t>
            </a:r>
          </a:p>
          <a:p>
            <a:pPr>
              <a:lnSpc>
                <a:spcPct val="90000"/>
              </a:lnSpc>
              <a:buFont typeface="Wingdings" charset="2"/>
              <a:buNone/>
            </a:pPr>
            <a:r>
              <a:rPr lang="en-US" sz="1908" dirty="0">
                <a:solidFill>
                  <a:srgbClr val="A50021"/>
                </a:solidFill>
                <a:latin typeface="Courier"/>
                <a:cs typeface="Courier"/>
              </a:rPr>
              <a:t>    I</a:t>
            </a:r>
            <a:r>
              <a:rPr lang="en-US" sz="1908" dirty="0">
                <a:latin typeface="Courier"/>
                <a:cs typeface="Courier"/>
              </a:rPr>
              <a:t> want</a:t>
            </a:r>
          </a:p>
          <a:p>
            <a:pPr>
              <a:lnSpc>
                <a:spcPct val="90000"/>
              </a:lnSpc>
              <a:buFont typeface="Wingdings" charset="2"/>
              <a:buNone/>
            </a:pPr>
            <a:r>
              <a:rPr lang="en-US" sz="1908" dirty="0">
                <a:solidFill>
                  <a:srgbClr val="A50021"/>
                </a:solidFill>
                <a:latin typeface="Courier"/>
                <a:cs typeface="Courier"/>
              </a:rPr>
              <a:t>      want</a:t>
            </a:r>
            <a:r>
              <a:rPr lang="en-US" sz="1908" dirty="0">
                <a:latin typeface="Courier"/>
                <a:cs typeface="Courier"/>
              </a:rPr>
              <a:t> to</a:t>
            </a:r>
          </a:p>
          <a:p>
            <a:pPr>
              <a:lnSpc>
                <a:spcPct val="90000"/>
              </a:lnSpc>
              <a:buFont typeface="Wingdings" charset="2"/>
              <a:buNone/>
            </a:pPr>
            <a:r>
              <a:rPr lang="en-US" sz="1908" dirty="0">
                <a:solidFill>
                  <a:srgbClr val="A50021"/>
                </a:solidFill>
                <a:latin typeface="Courier"/>
                <a:cs typeface="Courier"/>
              </a:rPr>
              <a:t>           to</a:t>
            </a:r>
            <a:r>
              <a:rPr lang="en-US" sz="1908" dirty="0">
                <a:latin typeface="Courier"/>
                <a:cs typeface="Courier"/>
              </a:rPr>
              <a:t> eat</a:t>
            </a:r>
          </a:p>
          <a:p>
            <a:pPr>
              <a:lnSpc>
                <a:spcPct val="90000"/>
              </a:lnSpc>
              <a:buFont typeface="Wingdings" charset="2"/>
              <a:buNone/>
            </a:pPr>
            <a:r>
              <a:rPr lang="en-US" sz="1908" dirty="0">
                <a:solidFill>
                  <a:srgbClr val="A50021"/>
                </a:solidFill>
                <a:latin typeface="Courier"/>
                <a:cs typeface="Courier"/>
              </a:rPr>
              <a:t>              eat</a:t>
            </a:r>
            <a:r>
              <a:rPr lang="en-US" sz="1908" dirty="0">
                <a:latin typeface="Courier"/>
                <a:cs typeface="Courier"/>
              </a:rPr>
              <a:t> Chinese</a:t>
            </a:r>
          </a:p>
          <a:p>
            <a:pPr>
              <a:lnSpc>
                <a:spcPct val="90000"/>
              </a:lnSpc>
              <a:buFont typeface="Wingdings" charset="2"/>
              <a:buNone/>
            </a:pPr>
            <a:r>
              <a:rPr lang="en-US" sz="1908" dirty="0">
                <a:solidFill>
                  <a:srgbClr val="A50021"/>
                </a:solidFill>
                <a:latin typeface="Courier"/>
                <a:cs typeface="Courier"/>
              </a:rPr>
              <a:t>                  Chinese</a:t>
            </a:r>
            <a:r>
              <a:rPr lang="en-US" sz="1908" dirty="0">
                <a:latin typeface="Courier"/>
                <a:cs typeface="Courier"/>
              </a:rPr>
              <a:t> food</a:t>
            </a:r>
          </a:p>
          <a:p>
            <a:pPr>
              <a:lnSpc>
                <a:spcPct val="90000"/>
              </a:lnSpc>
              <a:buFont typeface="Wingdings" charset="2"/>
              <a:buNone/>
            </a:pPr>
            <a:r>
              <a:rPr lang="en-US" sz="1908" dirty="0">
                <a:solidFill>
                  <a:srgbClr val="A50021"/>
                </a:solidFill>
                <a:latin typeface="Courier"/>
                <a:cs typeface="Courier"/>
              </a:rPr>
              <a:t>                          food </a:t>
            </a:r>
            <a:r>
              <a:rPr lang="en-US" sz="1908" dirty="0">
                <a:latin typeface="Courier"/>
                <a:cs typeface="Courier"/>
              </a:rPr>
              <a:t> &lt;/s&gt;</a:t>
            </a:r>
          </a:p>
          <a:p>
            <a:pPr>
              <a:lnSpc>
                <a:spcPct val="90000"/>
              </a:lnSpc>
              <a:buFont typeface="Wingdings" charset="2"/>
              <a:buNone/>
            </a:pPr>
            <a:r>
              <a:rPr lang="en-US" sz="1908" dirty="0">
                <a:solidFill>
                  <a:srgbClr val="CC0000"/>
                </a:solidFill>
                <a:latin typeface="Courier"/>
                <a:cs typeface="Courier"/>
              </a:rPr>
              <a:t>I want to eat Chinese food</a:t>
            </a:r>
          </a:p>
          <a:p>
            <a:endParaRPr lang="en-US" sz="1908" dirty="0">
              <a:latin typeface="Calibri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4C84FDB3-7DA9-EC9B-D241-4E7122F431CB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0124259-2F58-366C-ABE9-4C2B640BC349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CD2467B6-7BA5-FC95-5777-DB73C3DDD31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62167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2"/>
          <p:cNvSpPr>
            <a:spLocks noGrp="1" noChangeArrowheads="1"/>
          </p:cNvSpPr>
          <p:nvPr>
            <p:ph type="title"/>
          </p:nvPr>
        </p:nvSpPr>
        <p:spPr>
          <a:xfrm>
            <a:off x="2703637" y="951022"/>
            <a:ext cx="7915515" cy="787513"/>
          </a:xfrm>
        </p:spPr>
        <p:txBody>
          <a:bodyPr/>
          <a:lstStyle/>
          <a:p>
            <a:pPr eaLnBrk="1" hangingPunct="1"/>
            <a:r>
              <a:rPr lang="en-US" dirty="0"/>
              <a:t>Approximating Shakespeare</a:t>
            </a:r>
          </a:p>
        </p:txBody>
      </p:sp>
      <p:sp>
        <p:nvSpPr>
          <p:cNvPr id="98307" name="Content Placeholder 7"/>
          <p:cNvSpPr>
            <a:spLocks noGrp="1"/>
          </p:cNvSpPr>
          <p:nvPr>
            <p:ph sz="quarter" idx="1"/>
          </p:nvPr>
        </p:nvSpPr>
        <p:spPr>
          <a:xfrm>
            <a:off x="838200" y="1932305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en-US" dirty="0">
                <a:latin typeface="Calibri" charset="0"/>
              </a:rPr>
              <a:t> </a:t>
            </a:r>
          </a:p>
        </p:txBody>
      </p:sp>
      <p:pic>
        <p:nvPicPr>
          <p:cNvPr id="5" name="Picture 8" descr="fig 4.3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80555" y="2081811"/>
            <a:ext cx="7910980" cy="4011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B94C3473-2841-22D5-74A9-6D48924588DB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A6D4A1F-EDC0-3A45-20FD-E8837164D141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DE0EFC7-3FE4-E5D5-BE88-8708BD66F0B9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155372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704335"/>
            <a:ext cx="10515600" cy="1325563"/>
          </a:xfrm>
        </p:spPr>
        <p:txBody>
          <a:bodyPr/>
          <a:lstStyle/>
          <a:p>
            <a:pPr eaLnBrk="1" hangingPunct="1"/>
            <a:r>
              <a:rPr lang="en-US"/>
              <a:t>Shakespeare as corpus</a:t>
            </a:r>
          </a:p>
        </p:txBody>
      </p:sp>
      <p:sp>
        <p:nvSpPr>
          <p:cNvPr id="100355" name="Rectangle 3"/>
          <p:cNvSpPr>
            <a:spLocks noGrp="1" noChangeArrowheads="1"/>
          </p:cNvSpPr>
          <p:nvPr>
            <p:ph idx="1"/>
          </p:nvPr>
        </p:nvSpPr>
        <p:spPr>
          <a:xfrm>
            <a:off x="2057472" y="2475881"/>
            <a:ext cx="8561680" cy="3876987"/>
          </a:xfrm>
        </p:spPr>
        <p:txBody>
          <a:bodyPr>
            <a:normAutofit/>
          </a:bodyPr>
          <a:lstStyle/>
          <a:p>
            <a:pPr eaLnBrk="1" hangingPunct="1"/>
            <a:r>
              <a:rPr lang="en-US" sz="3391" dirty="0">
                <a:latin typeface="Calibri" charset="0"/>
              </a:rPr>
              <a:t>N=884,647 tokens, V=29,066</a:t>
            </a:r>
          </a:p>
          <a:p>
            <a:pPr eaLnBrk="1" hangingPunct="1"/>
            <a:r>
              <a:rPr lang="en-US" sz="3391" dirty="0">
                <a:latin typeface="Calibri" charset="0"/>
              </a:rPr>
              <a:t>Shakespeare produced 300,000 bigram types out of V</a:t>
            </a:r>
            <a:r>
              <a:rPr lang="en-US" sz="3391" baseline="30000" dirty="0">
                <a:latin typeface="Calibri" charset="0"/>
              </a:rPr>
              <a:t>2</a:t>
            </a:r>
            <a:r>
              <a:rPr lang="en-US" sz="3391" dirty="0">
                <a:latin typeface="Calibri" charset="0"/>
              </a:rPr>
              <a:t>= 844 million possible bigrams.</a:t>
            </a:r>
          </a:p>
          <a:p>
            <a:pPr lvl="1"/>
            <a:r>
              <a:rPr lang="en-US" sz="2968" dirty="0">
                <a:latin typeface="Calibri" charset="0"/>
              </a:rPr>
              <a:t>So 99.96% of the possible bigrams were never seen (have zero entries in the table)</a:t>
            </a:r>
          </a:p>
          <a:p>
            <a:pPr eaLnBrk="1" hangingPunct="1"/>
            <a:r>
              <a:rPr lang="en-US" sz="3391" dirty="0" err="1">
                <a:latin typeface="Calibri" charset="0"/>
              </a:rPr>
              <a:t>Quadrigrams</a:t>
            </a:r>
            <a:r>
              <a:rPr lang="en-US" sz="3391" dirty="0">
                <a:latin typeface="Calibri" charset="0"/>
              </a:rPr>
              <a:t> worse:   What's coming out looks like Shakespeare because it </a:t>
            </a:r>
            <a:r>
              <a:rPr lang="en-US" sz="3391" b="1" i="1" dirty="0">
                <a:latin typeface="Calibri" charset="0"/>
              </a:rPr>
              <a:t>is</a:t>
            </a:r>
            <a:r>
              <a:rPr lang="en-US" sz="3391" dirty="0">
                <a:latin typeface="Calibri" charset="0"/>
              </a:rPr>
              <a:t> Shakespeare</a:t>
            </a:r>
          </a:p>
          <a:p>
            <a:pPr eaLnBrk="1" hangingPunct="1"/>
            <a:endParaRPr lang="en-US" dirty="0">
              <a:latin typeface="Calibri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B18CABDF-20D6-F855-62E7-3CE8535A3D4A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4145AE4-E060-70D2-9631-F4F51C396AE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8B547DFE-5A53-A17D-25CF-A93F084C3E9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95842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761365"/>
            <a:ext cx="10515600" cy="1325563"/>
          </a:xfrm>
        </p:spPr>
        <p:txBody>
          <a:bodyPr>
            <a:normAutofit/>
          </a:bodyPr>
          <a:lstStyle/>
          <a:p>
            <a:pPr eaLnBrk="1" hangingPunct="1"/>
            <a:r>
              <a:rPr lang="en-US" dirty="0"/>
              <a:t>The wall street journal is not </a:t>
            </a:r>
            <a:r>
              <a:rPr lang="en-US" dirty="0" err="1"/>
              <a:t>shakespeare</a:t>
            </a:r>
            <a:endParaRPr lang="en-US" dirty="0"/>
          </a:p>
        </p:txBody>
      </p:sp>
      <p:pic>
        <p:nvPicPr>
          <p:cNvPr id="5" name="Picture 6" descr="fig 4.4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72849" y="2694453"/>
            <a:ext cx="9199791" cy="3172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0E61EACC-8A27-F72C-13C9-AE5D016ECF87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5220D09-83C5-75A9-3216-796FB8376641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826028B2-7EE7-3917-CCBC-A2DDD1679346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061108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563245"/>
            <a:ext cx="10515600" cy="1325563"/>
          </a:xfrm>
        </p:spPr>
        <p:txBody>
          <a:bodyPr/>
          <a:lstStyle/>
          <a:p>
            <a:pPr eaLnBrk="1" hangingPunct="1"/>
            <a:r>
              <a:rPr lang="en-US" dirty="0"/>
              <a:t>Overfitting</a:t>
            </a:r>
          </a:p>
        </p:txBody>
      </p:sp>
      <p:sp>
        <p:nvSpPr>
          <p:cNvPr id="104451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838200" y="2023745"/>
            <a:ext cx="10515600" cy="4351338"/>
          </a:xfrm>
        </p:spPr>
        <p:txBody>
          <a:bodyPr/>
          <a:lstStyle/>
          <a:p>
            <a:pPr eaLnBrk="1" hangingPunct="1"/>
            <a:r>
              <a:rPr lang="en-US" sz="2968" dirty="0">
                <a:latin typeface="Calibri" charset="0"/>
              </a:rPr>
              <a:t>N-grams only work well for word prediction if the test corpus looks like the training corpus</a:t>
            </a:r>
          </a:p>
          <a:p>
            <a:pPr lvl="1" eaLnBrk="1" hangingPunct="1"/>
            <a:r>
              <a:rPr lang="en-US" sz="2968" dirty="0">
                <a:latin typeface="Calibri" charset="0"/>
              </a:rPr>
              <a:t>In real life, it often doesn’t</a:t>
            </a:r>
          </a:p>
          <a:p>
            <a:pPr lvl="1" eaLnBrk="1" hangingPunct="1"/>
            <a:r>
              <a:rPr lang="en-US" sz="2968" dirty="0">
                <a:latin typeface="Calibri" charset="0"/>
              </a:rPr>
              <a:t>We need to train robust models that generalize!</a:t>
            </a:r>
          </a:p>
          <a:p>
            <a:pPr lvl="1" eaLnBrk="1" hangingPunct="1"/>
            <a:r>
              <a:rPr lang="en-US" sz="2968" dirty="0">
                <a:latin typeface="Calibri" charset="0"/>
              </a:rPr>
              <a:t>One kind of generalization: Zeros!</a:t>
            </a:r>
          </a:p>
          <a:p>
            <a:pPr lvl="2"/>
            <a:r>
              <a:rPr lang="en-US" sz="2968" dirty="0">
                <a:latin typeface="Calibri" charset="0"/>
              </a:rPr>
              <a:t>Things that don’t ever occur in the training set</a:t>
            </a:r>
          </a:p>
          <a:p>
            <a:pPr lvl="3"/>
            <a:r>
              <a:rPr lang="en-US" sz="2968" dirty="0">
                <a:latin typeface="Calibri" charset="0"/>
              </a:rPr>
              <a:t>But occur in the test set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66117CCC-8ACB-1577-21EB-A5258ED4174F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4CE1E2B-CCB0-2DB8-C1AE-8DB75CF4C1D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230040B2-63CD-8B24-E7F8-B0B98FC564B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02740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3" name="Rectangle 2"/>
          <p:cNvSpPr>
            <a:spLocks noGrp="1" noChangeArrowheads="1"/>
          </p:cNvSpPr>
          <p:nvPr>
            <p:ph type="title"/>
          </p:nvPr>
        </p:nvSpPr>
        <p:spPr>
          <a:xfrm>
            <a:off x="2335682" y="686559"/>
            <a:ext cx="7915515" cy="787513"/>
          </a:xfrm>
        </p:spPr>
        <p:txBody>
          <a:bodyPr/>
          <a:lstStyle/>
          <a:p>
            <a:pPr eaLnBrk="1" hangingPunct="1"/>
            <a:r>
              <a:rPr lang="en-US" sz="3816" dirty="0">
                <a:latin typeface="Arial" charset="0"/>
                <a:ea typeface="ＭＳ Ｐゴシック" charset="0"/>
                <a:cs typeface="ＭＳ Ｐゴシック" charset="0"/>
              </a:rPr>
              <a:t>Zeros</a:t>
            </a:r>
          </a:p>
        </p:txBody>
      </p:sp>
      <p:sp>
        <p:nvSpPr>
          <p:cNvPr id="6451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330537" y="2176154"/>
            <a:ext cx="5411628" cy="4280840"/>
          </a:xfrm>
        </p:spPr>
        <p:txBody>
          <a:bodyPr/>
          <a:lstStyle/>
          <a:p>
            <a:pPr eaLnBrk="1" hangingPunct="1">
              <a:lnSpc>
                <a:spcPct val="70000"/>
              </a:lnSpc>
            </a:pPr>
            <a:r>
              <a:rPr lang="en-US" sz="3391" dirty="0">
                <a:latin typeface="Calibri"/>
                <a:ea typeface="ＭＳ Ｐゴシック" charset="0"/>
                <a:cs typeface="Calibri"/>
              </a:rPr>
              <a:t>Training set:</a:t>
            </a:r>
          </a:p>
          <a:p>
            <a:pPr marL="484613" lvl="1" indent="0">
              <a:lnSpc>
                <a:spcPct val="70000"/>
              </a:lnSpc>
              <a:buNone/>
            </a:pPr>
            <a:r>
              <a:rPr lang="en-US" sz="3391" dirty="0">
                <a:latin typeface="Calibri"/>
                <a:ea typeface="ＭＳ Ｐゴシック" charset="0"/>
                <a:cs typeface="Calibri"/>
              </a:rPr>
              <a:t>… denied the allegations</a:t>
            </a:r>
          </a:p>
          <a:p>
            <a:pPr marL="484613" lvl="1" indent="0">
              <a:lnSpc>
                <a:spcPct val="70000"/>
              </a:lnSpc>
              <a:buNone/>
            </a:pPr>
            <a:r>
              <a:rPr lang="en-US" sz="3391" dirty="0">
                <a:latin typeface="Calibri"/>
                <a:ea typeface="ＭＳ Ｐゴシック" charset="0"/>
                <a:cs typeface="Calibri"/>
              </a:rPr>
              <a:t>… denied the reports</a:t>
            </a:r>
          </a:p>
          <a:p>
            <a:pPr marL="484613" lvl="1" indent="0">
              <a:lnSpc>
                <a:spcPct val="70000"/>
              </a:lnSpc>
              <a:buNone/>
            </a:pPr>
            <a:r>
              <a:rPr lang="en-US" sz="3391" dirty="0">
                <a:latin typeface="Calibri"/>
                <a:ea typeface="ＭＳ Ｐゴシック" charset="0"/>
                <a:cs typeface="Calibri"/>
              </a:rPr>
              <a:t>… denied the claims</a:t>
            </a:r>
          </a:p>
          <a:p>
            <a:pPr marL="484613" lvl="1" indent="0">
              <a:lnSpc>
                <a:spcPct val="70000"/>
              </a:lnSpc>
              <a:buNone/>
            </a:pPr>
            <a:r>
              <a:rPr lang="en-US" sz="3391" dirty="0">
                <a:latin typeface="Calibri"/>
                <a:ea typeface="ＭＳ Ｐゴシック" charset="0"/>
                <a:cs typeface="Calibri"/>
              </a:rPr>
              <a:t>… denied the request</a:t>
            </a:r>
          </a:p>
          <a:p>
            <a:pPr marL="484613" lvl="1" indent="0">
              <a:lnSpc>
                <a:spcPct val="70000"/>
              </a:lnSpc>
              <a:buNone/>
            </a:pPr>
            <a:endParaRPr lang="en-US" sz="3391" dirty="0">
              <a:latin typeface="Calibri"/>
              <a:ea typeface="ＭＳ Ｐゴシック" charset="0"/>
              <a:cs typeface="Calibri"/>
            </a:endParaRPr>
          </a:p>
          <a:p>
            <a:pPr marL="484613" lvl="1" indent="0">
              <a:lnSpc>
                <a:spcPct val="70000"/>
              </a:lnSpc>
              <a:buNone/>
            </a:pPr>
            <a:r>
              <a:rPr lang="en-US" sz="3391" dirty="0">
                <a:latin typeface="Calibri"/>
                <a:ea typeface="ＭＳ Ｐゴシック" charset="0"/>
                <a:cs typeface="Calibri"/>
              </a:rPr>
              <a:t>P(“offer” | denied the) = 0</a:t>
            </a:r>
            <a:endParaRPr lang="en-US" sz="1908" dirty="0">
              <a:latin typeface="Arial" charset="0"/>
              <a:ea typeface="ＭＳ Ｐゴシック" charset="0"/>
              <a:cs typeface="ＭＳ Ｐゴシック" charset="0"/>
            </a:endParaRPr>
          </a:p>
          <a:p>
            <a:pPr eaLnBrk="1" hangingPunct="1">
              <a:lnSpc>
                <a:spcPct val="70000"/>
              </a:lnSpc>
            </a:pPr>
            <a:endParaRPr lang="en-US" sz="1484" dirty="0">
              <a:latin typeface="Arial" charset="0"/>
              <a:ea typeface="ＭＳ Ｐゴシック" charset="0"/>
              <a:cs typeface="ＭＳ Ｐゴシック" charset="0"/>
            </a:endParaRPr>
          </a:p>
          <a:p>
            <a:pPr eaLnBrk="1" hangingPunct="1">
              <a:lnSpc>
                <a:spcPct val="70000"/>
              </a:lnSpc>
            </a:pPr>
            <a:endParaRPr lang="en-US" sz="1484" dirty="0">
              <a:latin typeface="Arial" charset="0"/>
              <a:ea typeface="ＭＳ Ｐゴシック" charset="0"/>
              <a:cs typeface="ＭＳ Ｐゴシック" charset="0"/>
            </a:endParaRPr>
          </a:p>
          <a:p>
            <a:pPr eaLnBrk="1" hangingPunct="1">
              <a:lnSpc>
                <a:spcPct val="70000"/>
              </a:lnSpc>
            </a:pPr>
            <a:endParaRPr lang="en-US" sz="1484" dirty="0">
              <a:latin typeface="Arial" charset="0"/>
              <a:ea typeface="ＭＳ Ｐゴシック" charset="0"/>
              <a:cs typeface="ＭＳ Ｐゴシック" charset="0"/>
            </a:endParaRPr>
          </a:p>
          <a:p>
            <a:pPr eaLnBrk="1" hangingPunct="1">
              <a:lnSpc>
                <a:spcPct val="70000"/>
              </a:lnSpc>
            </a:pPr>
            <a:endParaRPr lang="en-US" sz="1484" dirty="0">
              <a:latin typeface="Arial" charset="0"/>
              <a:ea typeface="ＭＳ Ｐゴシック" charset="0"/>
              <a:cs typeface="ＭＳ Ｐゴシック" charset="0"/>
            </a:endParaRPr>
          </a:p>
          <a:p>
            <a:pPr eaLnBrk="1" hangingPunct="1">
              <a:lnSpc>
                <a:spcPct val="70000"/>
              </a:lnSpc>
            </a:pPr>
            <a:endParaRPr lang="en-US" sz="1484" dirty="0">
              <a:latin typeface="Arial" charset="0"/>
              <a:ea typeface="ＭＳ Ｐゴシック" charset="0"/>
              <a:cs typeface="ＭＳ Ｐゴシック" charset="0"/>
            </a:endParaRPr>
          </a:p>
          <a:p>
            <a:pPr eaLnBrk="1" hangingPunct="1">
              <a:lnSpc>
                <a:spcPct val="70000"/>
              </a:lnSpc>
            </a:pPr>
            <a:endParaRPr lang="en-US" sz="1484" dirty="0">
              <a:latin typeface="Arial" charset="0"/>
              <a:ea typeface="ＭＳ Ｐゴシック" charset="0"/>
              <a:cs typeface="ＭＳ Ｐゴシック" charset="0"/>
            </a:endParaRPr>
          </a:p>
          <a:p>
            <a:pPr eaLnBrk="1" hangingPunct="1">
              <a:lnSpc>
                <a:spcPct val="70000"/>
              </a:lnSpc>
            </a:pPr>
            <a:endParaRPr lang="en-US" sz="1484" dirty="0">
              <a:latin typeface="Arial" charset="0"/>
              <a:ea typeface="ＭＳ Ｐゴシック" charset="0"/>
              <a:cs typeface="ＭＳ Ｐゴシック" charset="0"/>
            </a:endParaRPr>
          </a:p>
          <a:p>
            <a:pPr eaLnBrk="1" hangingPunct="1">
              <a:lnSpc>
                <a:spcPct val="70000"/>
              </a:lnSpc>
              <a:buFont typeface="Wingdings" charset="0"/>
              <a:buNone/>
            </a:pPr>
            <a:endParaRPr lang="en-US" sz="1484" dirty="0">
              <a:latin typeface="Arial" charset="0"/>
              <a:ea typeface="ＭＳ Ｐゴシック" charset="0"/>
              <a:cs typeface="ＭＳ Ｐゴシック" charset="0"/>
            </a:endParaRPr>
          </a:p>
          <a:p>
            <a:pPr eaLnBrk="1" hangingPunct="1">
              <a:lnSpc>
                <a:spcPct val="70000"/>
              </a:lnSpc>
            </a:pPr>
            <a:endParaRPr lang="en-US" sz="1484" dirty="0">
              <a:latin typeface="Arial" charset="0"/>
              <a:ea typeface="ＭＳ Ｐゴシック" charset="0"/>
              <a:cs typeface="ＭＳ Ｐゴシック" charset="0"/>
            </a:endParaRPr>
          </a:p>
          <a:p>
            <a:pPr eaLnBrk="1" hangingPunct="1">
              <a:lnSpc>
                <a:spcPct val="70000"/>
              </a:lnSpc>
            </a:pPr>
            <a:endParaRPr lang="en-US" sz="1484" dirty="0">
              <a:latin typeface="Arial" charset="0"/>
              <a:ea typeface="ＭＳ Ｐゴシック" charset="0"/>
              <a:cs typeface="ＭＳ Ｐゴシック" charset="0"/>
            </a:endParaRPr>
          </a:p>
          <a:p>
            <a:pPr eaLnBrk="1" hangingPunct="1">
              <a:lnSpc>
                <a:spcPct val="70000"/>
              </a:lnSpc>
            </a:pPr>
            <a:endParaRPr lang="en-US" sz="1484" dirty="0">
              <a:latin typeface="Arial" charset="0"/>
              <a:ea typeface="ＭＳ Ｐゴシック" charset="0"/>
              <a:cs typeface="ＭＳ Ｐゴシック" charset="0"/>
            </a:endParaRPr>
          </a:p>
          <a:p>
            <a:pPr eaLnBrk="1" hangingPunct="1">
              <a:lnSpc>
                <a:spcPct val="70000"/>
              </a:lnSpc>
            </a:pPr>
            <a:endParaRPr lang="en-US" sz="1484" dirty="0">
              <a:latin typeface="Arial" charset="0"/>
              <a:ea typeface="ＭＳ Ｐゴシック" charset="0"/>
              <a:cs typeface="ＭＳ Ｐゴシック" charset="0"/>
            </a:endParaRPr>
          </a:p>
          <a:p>
            <a:pPr eaLnBrk="1" hangingPunct="1">
              <a:lnSpc>
                <a:spcPct val="70000"/>
              </a:lnSpc>
            </a:pPr>
            <a:endParaRPr lang="en-US" sz="1484" dirty="0">
              <a:latin typeface="Arial" charset="0"/>
              <a:ea typeface="ＭＳ Ｐゴシック" charset="0"/>
              <a:cs typeface="ＭＳ Ｐゴシック" charset="0"/>
            </a:endParaRPr>
          </a:p>
          <a:p>
            <a:pPr eaLnBrk="1" hangingPunct="1">
              <a:lnSpc>
                <a:spcPct val="70000"/>
              </a:lnSpc>
            </a:pPr>
            <a:endParaRPr lang="en-US" sz="1484" dirty="0">
              <a:latin typeface="Arial" charset="0"/>
              <a:ea typeface="ＭＳ Ｐゴシック" charset="0"/>
              <a:cs typeface="ＭＳ Ｐゴシック" charset="0"/>
            </a:endParaRPr>
          </a:p>
          <a:p>
            <a:pPr eaLnBrk="1" hangingPunct="1">
              <a:lnSpc>
                <a:spcPct val="70000"/>
              </a:lnSpc>
            </a:pPr>
            <a:endParaRPr lang="en-US" sz="1484" dirty="0">
              <a:latin typeface="Arial" charset="0"/>
              <a:ea typeface="ＭＳ Ｐゴシック" charset="0"/>
              <a:cs typeface="ＭＳ Ｐゴシック" charset="0"/>
            </a:endParaRPr>
          </a:p>
          <a:p>
            <a:pPr eaLnBrk="1" hangingPunct="1">
              <a:lnSpc>
                <a:spcPct val="70000"/>
              </a:lnSpc>
            </a:pPr>
            <a:endParaRPr lang="en-US" sz="1484" dirty="0">
              <a:latin typeface="Arial" charset="0"/>
              <a:ea typeface="ＭＳ Ｐゴシック" charset="0"/>
              <a:cs typeface="ＭＳ Ｐゴシック" charset="0"/>
            </a:endParaRPr>
          </a:p>
          <a:p>
            <a:pPr marL="0" indent="0">
              <a:lnSpc>
                <a:spcPct val="70000"/>
              </a:lnSpc>
              <a:buNone/>
            </a:pPr>
            <a:endParaRPr lang="en-US" sz="1484" dirty="0">
              <a:latin typeface="Arial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6293440" y="2130332"/>
            <a:ext cx="4684693" cy="42808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6924" tIns="48462" rIns="96924" bIns="48462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Font typeface="Times" charset="0"/>
              <a:buChar char="•"/>
              <a:defRPr sz="2400">
                <a:solidFill>
                  <a:schemeClr val="tx1"/>
                </a:solidFill>
                <a:latin typeface="+mn-lt"/>
                <a:ea typeface="ＭＳ Ｐゴシック" pitchFamily="-65" charset="-128"/>
                <a:cs typeface="ＭＳ Ｐゴシック" pitchFamily="-65" charset="-128"/>
              </a:defRPr>
            </a:lvl1pPr>
            <a:lvl2pPr marL="685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Times" charset="0"/>
              <a:buChar char="•"/>
              <a:defRPr sz="2000">
                <a:solidFill>
                  <a:schemeClr val="tx1"/>
                </a:solidFill>
                <a:latin typeface="+mn-lt"/>
                <a:ea typeface="ＭＳ Ｐゴシック" pitchFamily="-65" charset="-128"/>
              </a:defRPr>
            </a:lvl2pPr>
            <a:lvl3pPr marL="10287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Font typeface="Times" charset="0"/>
              <a:buChar char="•"/>
              <a:defRPr sz="2000">
                <a:solidFill>
                  <a:schemeClr val="tx1"/>
                </a:solidFill>
                <a:latin typeface="+mn-lt"/>
                <a:ea typeface="ＭＳ Ｐゴシック" pitchFamily="-65" charset="-128"/>
              </a:defRPr>
            </a:lvl3pPr>
            <a:lvl4pPr marL="1371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Times" charset="0"/>
              <a:buChar char="•"/>
              <a:defRPr>
                <a:solidFill>
                  <a:schemeClr val="tx1"/>
                </a:solidFill>
                <a:latin typeface="+mn-lt"/>
                <a:ea typeface="ＭＳ Ｐゴシック" pitchFamily="-65" charset="-128"/>
              </a:defRPr>
            </a:lvl4pPr>
            <a:lvl5pPr marL="17145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Font typeface="Times" charset="0"/>
              <a:buChar char="•"/>
              <a:defRPr>
                <a:solidFill>
                  <a:schemeClr val="tx1"/>
                </a:solidFill>
                <a:latin typeface="+mn-lt"/>
                <a:ea typeface="ＭＳ Ｐゴシック" pitchFamily="-65" charset="-128"/>
              </a:defRPr>
            </a:lvl5pPr>
            <a:lvl6pPr marL="21717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Font typeface="Times" pitchFamily="-65" charset="0"/>
              <a:buChar char="•"/>
              <a:defRPr sz="1400">
                <a:solidFill>
                  <a:schemeClr val="tx1"/>
                </a:solidFill>
                <a:latin typeface="+mn-lt"/>
                <a:ea typeface="ＭＳ Ｐゴシック" pitchFamily="-65" charset="-128"/>
              </a:defRPr>
            </a:lvl6pPr>
            <a:lvl7pPr marL="26289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Font typeface="Times" pitchFamily="-65" charset="0"/>
              <a:buChar char="•"/>
              <a:defRPr sz="1400">
                <a:solidFill>
                  <a:schemeClr val="tx1"/>
                </a:solidFill>
                <a:latin typeface="+mn-lt"/>
                <a:ea typeface="ＭＳ Ｐゴシック" pitchFamily="-65" charset="-128"/>
              </a:defRPr>
            </a:lvl7pPr>
            <a:lvl8pPr marL="30861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Font typeface="Times" pitchFamily="-65" charset="0"/>
              <a:buChar char="•"/>
              <a:defRPr sz="1400">
                <a:solidFill>
                  <a:schemeClr val="tx1"/>
                </a:solidFill>
                <a:latin typeface="+mn-lt"/>
                <a:ea typeface="ＭＳ Ｐゴシック" pitchFamily="-65" charset="-128"/>
              </a:defRPr>
            </a:lvl8pPr>
            <a:lvl9pPr marL="35433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Font typeface="Times" pitchFamily="-65" charset="0"/>
              <a:buChar char="•"/>
              <a:defRPr sz="1400">
                <a:solidFill>
                  <a:schemeClr val="tx1"/>
                </a:solidFill>
                <a:latin typeface="+mn-lt"/>
                <a:ea typeface="ＭＳ Ｐゴシック" pitchFamily="-65" charset="-128"/>
              </a:defRPr>
            </a:lvl9pPr>
          </a:lstStyle>
          <a:p>
            <a:pPr>
              <a:lnSpc>
                <a:spcPct val="70000"/>
              </a:lnSpc>
            </a:pPr>
            <a:r>
              <a:rPr lang="en-US" sz="3391" dirty="0">
                <a:latin typeface="Calibri"/>
                <a:ea typeface="ＭＳ Ｐゴシック" charset="0"/>
                <a:cs typeface="Calibri"/>
              </a:rPr>
              <a:t>Test set</a:t>
            </a:r>
          </a:p>
          <a:p>
            <a:pPr marL="484613" lvl="1" indent="0">
              <a:lnSpc>
                <a:spcPct val="70000"/>
              </a:lnSpc>
              <a:buNone/>
            </a:pPr>
            <a:r>
              <a:rPr lang="en-US" sz="3391" dirty="0">
                <a:latin typeface="Calibri"/>
                <a:ea typeface="ＭＳ Ｐゴシック" charset="0"/>
                <a:cs typeface="Calibri"/>
              </a:rPr>
              <a:t>… denied the offer</a:t>
            </a:r>
          </a:p>
          <a:p>
            <a:pPr marL="484613" lvl="1" indent="0">
              <a:lnSpc>
                <a:spcPct val="70000"/>
              </a:lnSpc>
              <a:buNone/>
            </a:pPr>
            <a:r>
              <a:rPr lang="en-US" sz="3391" dirty="0">
                <a:latin typeface="Calibri"/>
                <a:ea typeface="ＭＳ Ｐゴシック" charset="0"/>
                <a:cs typeface="Calibri"/>
              </a:rPr>
              <a:t>… denied the loan</a:t>
            </a:r>
          </a:p>
        </p:txBody>
      </p:sp>
      <p:sp>
        <p:nvSpPr>
          <p:cNvPr id="2" name="Arrow: Down 1">
            <a:extLst>
              <a:ext uri="{FF2B5EF4-FFF2-40B4-BE49-F238E27FC236}">
                <a16:creationId xmlns:a16="http://schemas.microsoft.com/office/drawing/2014/main" id="{28CAE78E-D38E-F5C7-2AE8-D70AB6F95E71}"/>
              </a:ext>
            </a:extLst>
          </p:cNvPr>
          <p:cNvSpPr/>
          <p:nvPr/>
        </p:nvSpPr>
        <p:spPr>
          <a:xfrm>
            <a:off x="8227002" y="3664973"/>
            <a:ext cx="262911" cy="1060700"/>
          </a:xfrm>
          <a:prstGeom prst="down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32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ACE4632-775D-44B3-79A5-D27DBA71FC88}"/>
              </a:ext>
            </a:extLst>
          </p:cNvPr>
          <p:cNvSpPr txBox="1"/>
          <p:nvPr/>
        </p:nvSpPr>
        <p:spPr>
          <a:xfrm>
            <a:off x="8489913" y="3991242"/>
            <a:ext cx="1366918" cy="3434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32" dirty="0"/>
              <a:t>Probability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C3EC00C-0739-DF90-4003-D146A604976F}"/>
              </a:ext>
            </a:extLst>
          </p:cNvPr>
          <p:cNvSpPr txBox="1"/>
          <p:nvPr/>
        </p:nvSpPr>
        <p:spPr>
          <a:xfrm>
            <a:off x="7418048" y="4733727"/>
            <a:ext cx="1880820" cy="13203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980" b="1" dirty="0"/>
              <a:t>0</a:t>
            </a:r>
            <a:endParaRPr lang="en-US" sz="1632" b="1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4032743-1F30-3FB3-E2C4-5B8543D034B9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637A2CC-0400-FFBE-C428-68B08EDE2C3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2AE10394-0098-CC9E-48A4-D13B3E2FF8C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57432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514" grpId="0" build="p"/>
      <p:bldP spid="4" grpId="0"/>
      <p:bldP spid="2" grpId="0" animBg="1"/>
      <p:bldP spid="3" grpId="0"/>
      <p:bldP spid="5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837565"/>
            <a:ext cx="10515600" cy="1325563"/>
          </a:xfrm>
        </p:spPr>
        <p:txBody>
          <a:bodyPr/>
          <a:lstStyle/>
          <a:p>
            <a:r>
              <a:rPr lang="en-US" dirty="0"/>
              <a:t>Zero probability bigrams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298065"/>
            <a:ext cx="10515600" cy="4351338"/>
          </a:xfrm>
        </p:spPr>
        <p:txBody>
          <a:bodyPr/>
          <a:lstStyle/>
          <a:p>
            <a:r>
              <a:rPr lang="en-US" dirty="0"/>
              <a:t>Bigrams with zero probability</a:t>
            </a:r>
          </a:p>
          <a:p>
            <a:pPr lvl="1"/>
            <a:r>
              <a:rPr lang="en-US" dirty="0"/>
              <a:t>mean that we will assign 0 probability to the test set!</a:t>
            </a:r>
          </a:p>
          <a:p>
            <a:r>
              <a:rPr lang="en-US" dirty="0"/>
              <a:t>And hence we cannot compute perplexity (can’t divide by 0)!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1625503-CE23-7FC1-7584-D66A3AC518BA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95F8EB4-DDA2-0950-D171-F5311D121909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7EF5E7C2-29CA-685D-CE12-5759746AAD5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9911699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496263" y="3138667"/>
            <a:ext cx="5380020" cy="1817338"/>
          </a:xfrm>
        </p:spPr>
        <p:txBody>
          <a:bodyPr/>
          <a:lstStyle/>
          <a:p>
            <a:pPr eaLnBrk="1" hangingPunct="1"/>
            <a:endParaRPr lang="en-US" dirty="0">
              <a:solidFill>
                <a:srgbClr val="A50021"/>
              </a:solidFill>
              <a:latin typeface="Calibri" charset="0"/>
            </a:endParaRPr>
          </a:p>
          <a:p>
            <a:pPr>
              <a:spcAft>
                <a:spcPts val="636"/>
              </a:spcAft>
            </a:pPr>
            <a:r>
              <a:rPr lang="en-US" sz="3391" dirty="0">
                <a:solidFill>
                  <a:srgbClr val="A50021"/>
                </a:solidFill>
                <a:latin typeface="Calibri" charset="0"/>
              </a:rPr>
              <a:t>Smoothing: Add-one (Laplace) smoothing</a:t>
            </a:r>
            <a:endParaRPr lang="en-US" sz="3391" dirty="0">
              <a:latin typeface="Calibri" charset="0"/>
            </a:endParaRPr>
          </a:p>
          <a:p>
            <a:pPr eaLnBrk="1" hangingPunct="1"/>
            <a:endParaRPr lang="en-US" dirty="0">
              <a:latin typeface="Calibri" charset="0"/>
            </a:endParaRPr>
          </a:p>
        </p:txBody>
      </p:sp>
      <p:sp>
        <p:nvSpPr>
          <p:cNvPr id="16387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492430" y="1613703"/>
            <a:ext cx="5207140" cy="1211559"/>
          </a:xfrm>
        </p:spPr>
        <p:txBody>
          <a:bodyPr>
            <a:normAutofit fontScale="90000"/>
          </a:bodyPr>
          <a:lstStyle/>
          <a:p>
            <a:pPr eaLnBrk="1" hangingPunct="1"/>
            <a:br>
              <a:rPr sz="4664" dirty="0"/>
            </a:br>
            <a:r>
              <a:rPr lang="en-US" sz="4664" dirty="0"/>
              <a:t>Language Modeling</a:t>
            </a:r>
            <a:endParaRPr sz="4664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F4493F63-EA14-0B33-5782-86213F5E6EC5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6B6D8EC-5FE6-0691-B48B-2A498D8641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72CCE77A-491A-ABD1-1C87-0B1FD2B73DD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7524891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3" name="Rectangle 2"/>
          <p:cNvSpPr>
            <a:spLocks noGrp="1" noChangeArrowheads="1"/>
          </p:cNvSpPr>
          <p:nvPr>
            <p:ph type="title"/>
          </p:nvPr>
        </p:nvSpPr>
        <p:spPr>
          <a:xfrm>
            <a:off x="2703637" y="844342"/>
            <a:ext cx="7915515" cy="787513"/>
          </a:xfrm>
        </p:spPr>
        <p:txBody>
          <a:bodyPr/>
          <a:lstStyle/>
          <a:p>
            <a:pPr eaLnBrk="1" hangingPunct="1"/>
            <a:r>
              <a:rPr lang="en-US" sz="2544" dirty="0">
                <a:latin typeface="Arial" charset="0"/>
                <a:ea typeface="ＭＳ Ｐゴシック" charset="0"/>
                <a:cs typeface="ＭＳ Ｐゴシック" charset="0"/>
              </a:rPr>
              <a:t>The intuition of smoothing (from Dan Klein)</a:t>
            </a:r>
          </a:p>
        </p:txBody>
      </p:sp>
      <p:sp>
        <p:nvSpPr>
          <p:cNvPr id="6451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330537" y="1911256"/>
            <a:ext cx="8723221" cy="4280840"/>
          </a:xfrm>
        </p:spPr>
        <p:txBody>
          <a:bodyPr/>
          <a:lstStyle/>
          <a:p>
            <a:pPr eaLnBrk="1" hangingPunct="1">
              <a:lnSpc>
                <a:spcPct val="70000"/>
              </a:lnSpc>
            </a:pPr>
            <a:r>
              <a:rPr lang="en-US" sz="1908" dirty="0">
                <a:latin typeface="Calibri"/>
                <a:ea typeface="ＭＳ Ｐゴシック" charset="0"/>
                <a:cs typeface="Calibri"/>
              </a:rPr>
              <a:t>When we have sparse statistics:</a:t>
            </a:r>
          </a:p>
          <a:p>
            <a:pPr eaLnBrk="1" hangingPunct="1">
              <a:lnSpc>
                <a:spcPct val="70000"/>
              </a:lnSpc>
            </a:pPr>
            <a:endParaRPr lang="en-US" sz="1484" dirty="0">
              <a:latin typeface="Calibri"/>
              <a:ea typeface="ＭＳ Ｐゴシック" charset="0"/>
              <a:cs typeface="Calibri"/>
            </a:endParaRPr>
          </a:p>
          <a:p>
            <a:pPr eaLnBrk="1" hangingPunct="1">
              <a:lnSpc>
                <a:spcPct val="70000"/>
              </a:lnSpc>
            </a:pPr>
            <a:endParaRPr lang="en-US" sz="1484" dirty="0">
              <a:latin typeface="Calibri"/>
              <a:ea typeface="ＭＳ Ｐゴシック" charset="0"/>
              <a:cs typeface="Calibri"/>
            </a:endParaRPr>
          </a:p>
          <a:p>
            <a:pPr eaLnBrk="1" hangingPunct="1">
              <a:lnSpc>
                <a:spcPct val="70000"/>
              </a:lnSpc>
            </a:pPr>
            <a:endParaRPr lang="en-US" sz="1484" dirty="0">
              <a:latin typeface="Calibri"/>
              <a:ea typeface="ＭＳ Ｐゴシック" charset="0"/>
              <a:cs typeface="Calibri"/>
            </a:endParaRPr>
          </a:p>
          <a:p>
            <a:pPr eaLnBrk="1" hangingPunct="1">
              <a:lnSpc>
                <a:spcPct val="70000"/>
              </a:lnSpc>
            </a:pPr>
            <a:endParaRPr lang="en-US" sz="1484" dirty="0">
              <a:latin typeface="Calibri"/>
              <a:ea typeface="ＭＳ Ｐゴシック" charset="0"/>
              <a:cs typeface="Calibri"/>
            </a:endParaRPr>
          </a:p>
          <a:p>
            <a:pPr eaLnBrk="1" hangingPunct="1">
              <a:lnSpc>
                <a:spcPct val="70000"/>
              </a:lnSpc>
            </a:pPr>
            <a:endParaRPr lang="en-US" sz="1484" dirty="0">
              <a:latin typeface="Calibri"/>
              <a:ea typeface="ＭＳ Ｐゴシック" charset="0"/>
              <a:cs typeface="Calibri"/>
            </a:endParaRPr>
          </a:p>
          <a:p>
            <a:pPr eaLnBrk="1" hangingPunct="1">
              <a:lnSpc>
                <a:spcPct val="70000"/>
              </a:lnSpc>
            </a:pPr>
            <a:endParaRPr lang="en-US" sz="1484" dirty="0">
              <a:latin typeface="Calibri"/>
              <a:ea typeface="ＭＳ Ｐゴシック" charset="0"/>
              <a:cs typeface="Calibri"/>
            </a:endParaRPr>
          </a:p>
          <a:p>
            <a:pPr eaLnBrk="1" hangingPunct="1">
              <a:lnSpc>
                <a:spcPct val="70000"/>
              </a:lnSpc>
            </a:pPr>
            <a:r>
              <a:rPr lang="en-US" sz="1908" dirty="0">
                <a:latin typeface="Calibri"/>
                <a:ea typeface="ＭＳ Ｐゴシック" charset="0"/>
                <a:cs typeface="Calibri"/>
              </a:rPr>
              <a:t>Steal probability mass to generalize better</a:t>
            </a:r>
          </a:p>
          <a:p>
            <a:pPr eaLnBrk="1" hangingPunct="1">
              <a:lnSpc>
                <a:spcPct val="70000"/>
              </a:lnSpc>
            </a:pPr>
            <a:endParaRPr lang="en-US" sz="1484" dirty="0">
              <a:latin typeface="Calibri"/>
              <a:ea typeface="ＭＳ Ｐゴシック" charset="0"/>
              <a:cs typeface="Calibri"/>
            </a:endParaRPr>
          </a:p>
          <a:p>
            <a:pPr eaLnBrk="1" hangingPunct="1">
              <a:lnSpc>
                <a:spcPct val="70000"/>
              </a:lnSpc>
            </a:pPr>
            <a:endParaRPr lang="en-US" sz="1484" dirty="0">
              <a:latin typeface="Calibri"/>
              <a:ea typeface="ＭＳ Ｐゴシック" charset="0"/>
              <a:cs typeface="Calibri"/>
            </a:endParaRPr>
          </a:p>
          <a:p>
            <a:pPr eaLnBrk="1" hangingPunct="1">
              <a:lnSpc>
                <a:spcPct val="70000"/>
              </a:lnSpc>
            </a:pPr>
            <a:endParaRPr lang="en-US" sz="1484" dirty="0">
              <a:latin typeface="Calibri"/>
              <a:ea typeface="ＭＳ Ｐゴシック" charset="0"/>
              <a:cs typeface="Calibri"/>
            </a:endParaRPr>
          </a:p>
          <a:p>
            <a:pPr eaLnBrk="1" hangingPunct="1">
              <a:lnSpc>
                <a:spcPct val="70000"/>
              </a:lnSpc>
            </a:pPr>
            <a:endParaRPr lang="en-US" sz="1484" dirty="0">
              <a:latin typeface="Calibri"/>
              <a:ea typeface="ＭＳ Ｐゴシック" charset="0"/>
              <a:cs typeface="Calibri"/>
            </a:endParaRPr>
          </a:p>
          <a:p>
            <a:pPr eaLnBrk="1" hangingPunct="1">
              <a:lnSpc>
                <a:spcPct val="70000"/>
              </a:lnSpc>
            </a:pPr>
            <a:endParaRPr lang="en-US" sz="1484" dirty="0">
              <a:latin typeface="Calibri"/>
              <a:ea typeface="ＭＳ Ｐゴシック" charset="0"/>
              <a:cs typeface="Calibri"/>
            </a:endParaRPr>
          </a:p>
          <a:p>
            <a:pPr eaLnBrk="1" hangingPunct="1">
              <a:lnSpc>
                <a:spcPct val="70000"/>
              </a:lnSpc>
            </a:pPr>
            <a:endParaRPr lang="en-US" sz="1484" dirty="0">
              <a:latin typeface="Calibri"/>
              <a:ea typeface="ＭＳ Ｐゴシック" charset="0"/>
              <a:cs typeface="Calibri"/>
            </a:endParaRPr>
          </a:p>
          <a:p>
            <a:pPr eaLnBrk="1" hangingPunct="1">
              <a:lnSpc>
                <a:spcPct val="70000"/>
              </a:lnSpc>
            </a:pPr>
            <a:endParaRPr lang="en-US" sz="1484" dirty="0">
              <a:latin typeface="Calibri"/>
              <a:ea typeface="ＭＳ Ｐゴシック" charset="0"/>
              <a:cs typeface="Calibri"/>
            </a:endParaRPr>
          </a:p>
          <a:p>
            <a:pPr eaLnBrk="1" hangingPunct="1">
              <a:lnSpc>
                <a:spcPct val="70000"/>
              </a:lnSpc>
            </a:pPr>
            <a:endParaRPr lang="en-US" sz="1484" dirty="0">
              <a:latin typeface="Calibri"/>
              <a:ea typeface="ＭＳ Ｐゴシック" charset="0"/>
              <a:cs typeface="Calibri"/>
            </a:endParaRPr>
          </a:p>
          <a:p>
            <a:pPr marL="0" indent="0">
              <a:lnSpc>
                <a:spcPct val="70000"/>
              </a:lnSpc>
              <a:buNone/>
            </a:pPr>
            <a:endParaRPr lang="en-US" sz="1484" dirty="0">
              <a:latin typeface="Calibri"/>
              <a:ea typeface="ＭＳ Ｐゴシック" charset="0"/>
              <a:cs typeface="Calibri"/>
            </a:endParaRPr>
          </a:p>
        </p:txBody>
      </p:sp>
      <p:sp>
        <p:nvSpPr>
          <p:cNvPr id="64515" name="Text Box 4"/>
          <p:cNvSpPr txBox="1">
            <a:spLocks noChangeArrowheads="1"/>
          </p:cNvSpPr>
          <p:nvPr/>
        </p:nvSpPr>
        <p:spPr bwMode="auto">
          <a:xfrm>
            <a:off x="2784407" y="2217443"/>
            <a:ext cx="2584658" cy="17234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1696" dirty="0">
                <a:latin typeface="Calibri"/>
                <a:cs typeface="Calibri"/>
              </a:rPr>
              <a:t>P(w | denied the)</a:t>
            </a:r>
          </a:p>
          <a:p>
            <a:pPr eaLnBrk="1" hangingPunct="1"/>
            <a:r>
              <a:rPr lang="en-US" sz="1696" dirty="0">
                <a:latin typeface="Calibri"/>
                <a:cs typeface="Calibri"/>
              </a:rPr>
              <a:t>  3 allegations</a:t>
            </a:r>
          </a:p>
          <a:p>
            <a:pPr eaLnBrk="1" hangingPunct="1"/>
            <a:r>
              <a:rPr lang="en-US" sz="1696" dirty="0">
                <a:latin typeface="Calibri"/>
                <a:cs typeface="Calibri"/>
              </a:rPr>
              <a:t>  2 reports</a:t>
            </a:r>
          </a:p>
          <a:p>
            <a:pPr eaLnBrk="1" hangingPunct="1"/>
            <a:r>
              <a:rPr lang="en-US" sz="1696" dirty="0">
                <a:latin typeface="Calibri"/>
                <a:cs typeface="Calibri"/>
              </a:rPr>
              <a:t>  1 claims</a:t>
            </a:r>
          </a:p>
          <a:p>
            <a:pPr eaLnBrk="1" hangingPunct="1"/>
            <a:r>
              <a:rPr lang="en-US" sz="1696" dirty="0">
                <a:latin typeface="Calibri"/>
                <a:cs typeface="Calibri"/>
              </a:rPr>
              <a:t>  1 request</a:t>
            </a:r>
          </a:p>
          <a:p>
            <a:pPr eaLnBrk="1" hangingPunct="1"/>
            <a:endParaRPr lang="en-US" sz="424" dirty="0">
              <a:latin typeface="Calibri"/>
              <a:cs typeface="Calibri"/>
            </a:endParaRPr>
          </a:p>
          <a:p>
            <a:pPr eaLnBrk="1" hangingPunct="1"/>
            <a:r>
              <a:rPr lang="en-US" sz="1696" dirty="0">
                <a:latin typeface="Calibri"/>
                <a:cs typeface="Calibri"/>
              </a:rPr>
              <a:t>  7 total</a:t>
            </a:r>
          </a:p>
        </p:txBody>
      </p:sp>
      <p:sp>
        <p:nvSpPr>
          <p:cNvPr id="64541" name="Text Box 30"/>
          <p:cNvSpPr txBox="1">
            <a:spLocks noChangeArrowheads="1"/>
          </p:cNvSpPr>
          <p:nvPr/>
        </p:nvSpPr>
        <p:spPr bwMode="auto">
          <a:xfrm>
            <a:off x="2865178" y="4236706"/>
            <a:ext cx="2584658" cy="19843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1696" dirty="0">
                <a:latin typeface="Calibri"/>
                <a:cs typeface="Calibri"/>
              </a:rPr>
              <a:t>P(w | denied the)</a:t>
            </a:r>
          </a:p>
          <a:p>
            <a:pPr eaLnBrk="1" hangingPunct="1"/>
            <a:r>
              <a:rPr lang="en-US" sz="1696" dirty="0">
                <a:latin typeface="Calibri"/>
                <a:cs typeface="Calibri"/>
              </a:rPr>
              <a:t>  2.5 allegations</a:t>
            </a:r>
          </a:p>
          <a:p>
            <a:pPr eaLnBrk="1" hangingPunct="1"/>
            <a:r>
              <a:rPr lang="en-US" sz="1696" dirty="0">
                <a:latin typeface="Calibri"/>
                <a:cs typeface="Calibri"/>
              </a:rPr>
              <a:t>  1.5 reports</a:t>
            </a:r>
          </a:p>
          <a:p>
            <a:pPr eaLnBrk="1" hangingPunct="1"/>
            <a:r>
              <a:rPr lang="en-US" sz="1696" dirty="0">
                <a:latin typeface="Calibri"/>
                <a:cs typeface="Calibri"/>
              </a:rPr>
              <a:t>  0.5 claims</a:t>
            </a:r>
          </a:p>
          <a:p>
            <a:pPr eaLnBrk="1" hangingPunct="1"/>
            <a:r>
              <a:rPr lang="en-US" sz="1696" dirty="0">
                <a:latin typeface="Calibri"/>
                <a:cs typeface="Calibri"/>
              </a:rPr>
              <a:t>  0.5 request</a:t>
            </a:r>
          </a:p>
          <a:p>
            <a:pPr eaLnBrk="1" hangingPunct="1"/>
            <a:r>
              <a:rPr lang="en-US" sz="1696" dirty="0">
                <a:latin typeface="Calibri"/>
                <a:cs typeface="Calibri"/>
              </a:rPr>
              <a:t>  </a:t>
            </a:r>
            <a:r>
              <a:rPr lang="en-US" sz="1696" dirty="0">
                <a:solidFill>
                  <a:srgbClr val="CC0000"/>
                </a:solidFill>
                <a:latin typeface="Calibri"/>
                <a:cs typeface="Calibri"/>
              </a:rPr>
              <a:t>2 other</a:t>
            </a:r>
          </a:p>
          <a:p>
            <a:pPr eaLnBrk="1" hangingPunct="1"/>
            <a:endParaRPr lang="en-US" sz="424" dirty="0">
              <a:latin typeface="Calibri"/>
              <a:cs typeface="Calibri"/>
            </a:endParaRPr>
          </a:p>
          <a:p>
            <a:pPr eaLnBrk="1" hangingPunct="1"/>
            <a:r>
              <a:rPr lang="en-US" sz="1696" dirty="0">
                <a:latin typeface="Calibri"/>
                <a:cs typeface="Calibri"/>
              </a:rPr>
              <a:t>  7 total</a:t>
            </a:r>
          </a:p>
        </p:txBody>
      </p:sp>
      <p:sp>
        <p:nvSpPr>
          <p:cNvPr id="41" name="Rectangle 14"/>
          <p:cNvSpPr>
            <a:spLocks noChangeArrowheads="1"/>
          </p:cNvSpPr>
          <p:nvPr/>
        </p:nvSpPr>
        <p:spPr bwMode="auto">
          <a:xfrm>
            <a:off x="6257542" y="1894359"/>
            <a:ext cx="4200069" cy="177695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 sz="2226"/>
          </a:p>
        </p:txBody>
      </p:sp>
      <p:sp>
        <p:nvSpPr>
          <p:cNvPr id="42" name="Rectangle 15"/>
          <p:cNvSpPr>
            <a:spLocks noChangeArrowheads="1"/>
          </p:cNvSpPr>
          <p:nvPr/>
        </p:nvSpPr>
        <p:spPr bwMode="auto">
          <a:xfrm rot="16200000">
            <a:off x="5813303" y="2661679"/>
            <a:ext cx="1615412" cy="40385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1484"/>
              <a:t>allegations</a:t>
            </a:r>
          </a:p>
        </p:txBody>
      </p:sp>
      <p:sp>
        <p:nvSpPr>
          <p:cNvPr id="43" name="Rectangle 16"/>
          <p:cNvSpPr>
            <a:spLocks noChangeArrowheads="1"/>
          </p:cNvSpPr>
          <p:nvPr/>
        </p:nvSpPr>
        <p:spPr bwMode="auto">
          <a:xfrm rot="16200000">
            <a:off x="6540238" y="2903991"/>
            <a:ext cx="1130788" cy="40385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1484"/>
              <a:t>reports</a:t>
            </a:r>
          </a:p>
        </p:txBody>
      </p:sp>
      <p:sp>
        <p:nvSpPr>
          <p:cNvPr id="44" name="Rectangle 17"/>
          <p:cNvSpPr>
            <a:spLocks noChangeArrowheads="1"/>
          </p:cNvSpPr>
          <p:nvPr/>
        </p:nvSpPr>
        <p:spPr bwMode="auto">
          <a:xfrm rot="16200000">
            <a:off x="7267173" y="3146303"/>
            <a:ext cx="646165" cy="40385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1484"/>
              <a:t>claims</a:t>
            </a:r>
          </a:p>
        </p:txBody>
      </p:sp>
      <p:sp>
        <p:nvSpPr>
          <p:cNvPr id="45" name="Text Box 18"/>
          <p:cNvSpPr txBox="1">
            <a:spLocks noChangeArrowheads="1"/>
          </p:cNvSpPr>
          <p:nvPr/>
        </p:nvSpPr>
        <p:spPr bwMode="auto">
          <a:xfrm rot="16200000">
            <a:off x="8058052" y="2880469"/>
            <a:ext cx="1211559" cy="3533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696"/>
              <a:t>attack</a:t>
            </a:r>
          </a:p>
        </p:txBody>
      </p:sp>
      <p:sp>
        <p:nvSpPr>
          <p:cNvPr id="46" name="Rectangle 19"/>
          <p:cNvSpPr>
            <a:spLocks noChangeArrowheads="1"/>
          </p:cNvSpPr>
          <p:nvPr/>
        </p:nvSpPr>
        <p:spPr bwMode="auto">
          <a:xfrm rot="16200000">
            <a:off x="7751796" y="3146303"/>
            <a:ext cx="646165" cy="40385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1272"/>
              <a:t>request</a:t>
            </a:r>
          </a:p>
        </p:txBody>
      </p:sp>
      <p:sp>
        <p:nvSpPr>
          <p:cNvPr id="47" name="Text Box 20"/>
          <p:cNvSpPr txBox="1">
            <a:spLocks noChangeArrowheads="1"/>
          </p:cNvSpPr>
          <p:nvPr/>
        </p:nvSpPr>
        <p:spPr bwMode="auto">
          <a:xfrm rot="16200000">
            <a:off x="8461904" y="2888882"/>
            <a:ext cx="1211559" cy="3533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696"/>
              <a:t>man</a:t>
            </a:r>
          </a:p>
        </p:txBody>
      </p:sp>
      <p:sp>
        <p:nvSpPr>
          <p:cNvPr id="48" name="Text Box 21"/>
          <p:cNvSpPr txBox="1">
            <a:spLocks noChangeArrowheads="1"/>
          </p:cNvSpPr>
          <p:nvPr/>
        </p:nvSpPr>
        <p:spPr bwMode="auto">
          <a:xfrm rot="16200000">
            <a:off x="8865756" y="2888882"/>
            <a:ext cx="1211559" cy="3533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696"/>
              <a:t>outcome</a:t>
            </a:r>
          </a:p>
        </p:txBody>
      </p:sp>
      <p:sp>
        <p:nvSpPr>
          <p:cNvPr id="49" name="Text Box 22"/>
          <p:cNvSpPr txBox="1">
            <a:spLocks noChangeArrowheads="1"/>
          </p:cNvSpPr>
          <p:nvPr/>
        </p:nvSpPr>
        <p:spPr bwMode="auto">
          <a:xfrm>
            <a:off x="9730675" y="2944377"/>
            <a:ext cx="565394" cy="6141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3391"/>
              <a:t>…</a:t>
            </a:r>
          </a:p>
        </p:txBody>
      </p:sp>
      <p:sp>
        <p:nvSpPr>
          <p:cNvPr id="50" name="Rectangle 5"/>
          <p:cNvSpPr>
            <a:spLocks noChangeArrowheads="1"/>
          </p:cNvSpPr>
          <p:nvPr/>
        </p:nvSpPr>
        <p:spPr bwMode="auto">
          <a:xfrm>
            <a:off x="6257542" y="4236706"/>
            <a:ext cx="4200069" cy="177695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 sz="2226"/>
          </a:p>
        </p:txBody>
      </p:sp>
      <p:sp>
        <p:nvSpPr>
          <p:cNvPr id="51" name="Rectangle 6"/>
          <p:cNvSpPr>
            <a:spLocks noChangeArrowheads="1"/>
          </p:cNvSpPr>
          <p:nvPr/>
        </p:nvSpPr>
        <p:spPr bwMode="auto">
          <a:xfrm rot="16200000">
            <a:off x="5813303" y="5004026"/>
            <a:ext cx="1615412" cy="40385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1484"/>
              <a:t>allegations</a:t>
            </a:r>
          </a:p>
        </p:txBody>
      </p:sp>
      <p:sp>
        <p:nvSpPr>
          <p:cNvPr id="52" name="Rectangle 7"/>
          <p:cNvSpPr>
            <a:spLocks noChangeArrowheads="1"/>
          </p:cNvSpPr>
          <p:nvPr/>
        </p:nvSpPr>
        <p:spPr bwMode="auto">
          <a:xfrm rot="16200000">
            <a:off x="6540238" y="5246337"/>
            <a:ext cx="1130788" cy="40385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pPr algn="ctr"/>
            <a:endParaRPr lang="en-US" sz="1484"/>
          </a:p>
        </p:txBody>
      </p:sp>
      <p:sp>
        <p:nvSpPr>
          <p:cNvPr id="53" name="Rectangle 8"/>
          <p:cNvSpPr>
            <a:spLocks noChangeArrowheads="1"/>
          </p:cNvSpPr>
          <p:nvPr/>
        </p:nvSpPr>
        <p:spPr bwMode="auto">
          <a:xfrm rot="16200000">
            <a:off x="7267173" y="5488649"/>
            <a:ext cx="646165" cy="40385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pPr algn="ctr"/>
            <a:endParaRPr lang="en-US" sz="1484"/>
          </a:p>
        </p:txBody>
      </p:sp>
      <p:sp>
        <p:nvSpPr>
          <p:cNvPr id="54" name="Text Box 9"/>
          <p:cNvSpPr txBox="1">
            <a:spLocks noChangeArrowheads="1"/>
          </p:cNvSpPr>
          <p:nvPr/>
        </p:nvSpPr>
        <p:spPr bwMode="auto">
          <a:xfrm rot="16200000">
            <a:off x="7977281" y="5150457"/>
            <a:ext cx="1211559" cy="3533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696"/>
              <a:t>attack</a:t>
            </a:r>
          </a:p>
        </p:txBody>
      </p:sp>
      <p:sp>
        <p:nvSpPr>
          <p:cNvPr id="55" name="Rectangle 10"/>
          <p:cNvSpPr>
            <a:spLocks noChangeArrowheads="1"/>
          </p:cNvSpPr>
          <p:nvPr/>
        </p:nvSpPr>
        <p:spPr bwMode="auto">
          <a:xfrm rot="16200000">
            <a:off x="7751796" y="5488649"/>
            <a:ext cx="646165" cy="40385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pPr algn="ctr"/>
            <a:endParaRPr lang="en-US" sz="1272"/>
          </a:p>
        </p:txBody>
      </p:sp>
      <p:sp>
        <p:nvSpPr>
          <p:cNvPr id="56" name="Text Box 11"/>
          <p:cNvSpPr txBox="1">
            <a:spLocks noChangeArrowheads="1"/>
          </p:cNvSpPr>
          <p:nvPr/>
        </p:nvSpPr>
        <p:spPr bwMode="auto">
          <a:xfrm rot="16200000">
            <a:off x="8414788" y="5150457"/>
            <a:ext cx="1211559" cy="3533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696"/>
              <a:t>man</a:t>
            </a:r>
          </a:p>
        </p:txBody>
      </p:sp>
      <p:sp>
        <p:nvSpPr>
          <p:cNvPr id="57" name="Text Box 12"/>
          <p:cNvSpPr txBox="1">
            <a:spLocks noChangeArrowheads="1"/>
          </p:cNvSpPr>
          <p:nvPr/>
        </p:nvSpPr>
        <p:spPr bwMode="auto">
          <a:xfrm rot="16200000">
            <a:off x="8899411" y="5150457"/>
            <a:ext cx="1211559" cy="3533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696"/>
              <a:t>outcome</a:t>
            </a:r>
          </a:p>
        </p:txBody>
      </p:sp>
      <p:sp>
        <p:nvSpPr>
          <p:cNvPr id="58" name="Text Box 13"/>
          <p:cNvSpPr txBox="1">
            <a:spLocks noChangeArrowheads="1"/>
          </p:cNvSpPr>
          <p:nvPr/>
        </p:nvSpPr>
        <p:spPr bwMode="auto">
          <a:xfrm>
            <a:off x="9730675" y="5286723"/>
            <a:ext cx="565394" cy="6141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3391"/>
              <a:t>…</a:t>
            </a:r>
          </a:p>
        </p:txBody>
      </p:sp>
      <p:sp>
        <p:nvSpPr>
          <p:cNvPr id="59" name="Rectangle 23"/>
          <p:cNvSpPr>
            <a:spLocks noChangeArrowheads="1"/>
          </p:cNvSpPr>
          <p:nvPr/>
        </p:nvSpPr>
        <p:spPr bwMode="auto">
          <a:xfrm rot="16200000">
            <a:off x="5934459" y="5125182"/>
            <a:ext cx="1373100" cy="403853"/>
          </a:xfrm>
          <a:prstGeom prst="rect">
            <a:avLst/>
          </a:prstGeom>
          <a:solidFill>
            <a:srgbClr val="FF99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1484"/>
              <a:t>allegations</a:t>
            </a:r>
          </a:p>
        </p:txBody>
      </p:sp>
      <p:sp>
        <p:nvSpPr>
          <p:cNvPr id="60" name="Rectangle 24"/>
          <p:cNvSpPr>
            <a:spLocks noChangeArrowheads="1"/>
          </p:cNvSpPr>
          <p:nvPr/>
        </p:nvSpPr>
        <p:spPr bwMode="auto">
          <a:xfrm rot="16200000">
            <a:off x="6661394" y="5367493"/>
            <a:ext cx="888476" cy="403853"/>
          </a:xfrm>
          <a:prstGeom prst="rect">
            <a:avLst/>
          </a:prstGeom>
          <a:solidFill>
            <a:srgbClr val="FF99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1484"/>
              <a:t>reports</a:t>
            </a:r>
          </a:p>
        </p:txBody>
      </p:sp>
      <p:sp>
        <p:nvSpPr>
          <p:cNvPr id="61" name="Rectangle 25"/>
          <p:cNvSpPr>
            <a:spLocks noChangeArrowheads="1"/>
          </p:cNvSpPr>
          <p:nvPr/>
        </p:nvSpPr>
        <p:spPr bwMode="auto">
          <a:xfrm rot="16200000">
            <a:off x="7347944" y="5569419"/>
            <a:ext cx="484623" cy="403853"/>
          </a:xfrm>
          <a:prstGeom prst="rect">
            <a:avLst/>
          </a:prstGeom>
          <a:solidFill>
            <a:srgbClr val="FF99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1272"/>
              <a:t>claims</a:t>
            </a:r>
          </a:p>
        </p:txBody>
      </p:sp>
      <p:sp>
        <p:nvSpPr>
          <p:cNvPr id="62" name="Rectangle 26"/>
          <p:cNvSpPr>
            <a:spLocks noChangeArrowheads="1"/>
          </p:cNvSpPr>
          <p:nvPr/>
        </p:nvSpPr>
        <p:spPr bwMode="auto">
          <a:xfrm rot="16200000">
            <a:off x="7832567" y="5569419"/>
            <a:ext cx="484623" cy="403853"/>
          </a:xfrm>
          <a:prstGeom prst="rect">
            <a:avLst/>
          </a:prstGeom>
          <a:solidFill>
            <a:srgbClr val="FF99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1060"/>
              <a:t>request</a:t>
            </a:r>
          </a:p>
        </p:txBody>
      </p:sp>
      <p:sp>
        <p:nvSpPr>
          <p:cNvPr id="63" name="Rectangle 27"/>
          <p:cNvSpPr>
            <a:spLocks noChangeArrowheads="1"/>
          </p:cNvSpPr>
          <p:nvPr/>
        </p:nvSpPr>
        <p:spPr bwMode="auto">
          <a:xfrm rot="16200000">
            <a:off x="8519116" y="5771346"/>
            <a:ext cx="80771" cy="403853"/>
          </a:xfrm>
          <a:prstGeom prst="rect">
            <a:avLst/>
          </a:prstGeom>
          <a:solidFill>
            <a:srgbClr val="FF99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pPr algn="ctr"/>
            <a:endParaRPr lang="en-US" sz="1060"/>
          </a:p>
        </p:txBody>
      </p:sp>
      <p:sp>
        <p:nvSpPr>
          <p:cNvPr id="64" name="Rectangle 28"/>
          <p:cNvSpPr>
            <a:spLocks noChangeArrowheads="1"/>
          </p:cNvSpPr>
          <p:nvPr/>
        </p:nvSpPr>
        <p:spPr bwMode="auto">
          <a:xfrm rot="16200000">
            <a:off x="9003740" y="5771346"/>
            <a:ext cx="80771" cy="403853"/>
          </a:xfrm>
          <a:prstGeom prst="rect">
            <a:avLst/>
          </a:prstGeom>
          <a:solidFill>
            <a:srgbClr val="FF99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pPr algn="ctr"/>
            <a:endParaRPr lang="en-US" sz="1060"/>
          </a:p>
        </p:txBody>
      </p:sp>
      <p:sp>
        <p:nvSpPr>
          <p:cNvPr id="65" name="Rectangle 29"/>
          <p:cNvSpPr>
            <a:spLocks noChangeArrowheads="1"/>
          </p:cNvSpPr>
          <p:nvPr/>
        </p:nvSpPr>
        <p:spPr bwMode="auto">
          <a:xfrm rot="16200000">
            <a:off x="9488363" y="5771346"/>
            <a:ext cx="80771" cy="403853"/>
          </a:xfrm>
          <a:prstGeom prst="rect">
            <a:avLst/>
          </a:prstGeom>
          <a:solidFill>
            <a:srgbClr val="FF99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pPr algn="ctr"/>
            <a:endParaRPr lang="en-US" sz="106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01D5FB55-6A74-CFED-D240-5195BF9FE373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D2A7C9B-3EC7-A4E0-E99A-471686B59770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F0E6F924-2F59-D80B-3947-13FC121E9CA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4072847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Rectangle 2"/>
          <p:cNvSpPr>
            <a:spLocks noGrp="1" noChangeArrowheads="1"/>
          </p:cNvSpPr>
          <p:nvPr>
            <p:ph type="title"/>
          </p:nvPr>
        </p:nvSpPr>
        <p:spPr>
          <a:xfrm>
            <a:off x="3188260" y="706290"/>
            <a:ext cx="7592433" cy="1026528"/>
          </a:xfrm>
        </p:spPr>
        <p:txBody>
          <a:bodyPr/>
          <a:lstStyle/>
          <a:p>
            <a:pPr eaLnBrk="1" hangingPunct="1"/>
            <a:r>
              <a:rPr lang="en-US" dirty="0"/>
              <a:t>Add-one estimation</a:t>
            </a:r>
          </a:p>
        </p:txBody>
      </p:sp>
      <p:sp>
        <p:nvSpPr>
          <p:cNvPr id="110595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 eaLnBrk="1" hangingPunct="1"/>
            <a:r>
              <a:rPr lang="en-US" sz="2968" dirty="0">
                <a:latin typeface="Calibri" charset="0"/>
              </a:rPr>
              <a:t>Also called Laplace smoothing</a:t>
            </a:r>
          </a:p>
          <a:p>
            <a:pPr eaLnBrk="1" hangingPunct="1"/>
            <a:r>
              <a:rPr lang="en-US" sz="2968" dirty="0">
                <a:latin typeface="Calibri" charset="0"/>
              </a:rPr>
              <a:t>Pretend we saw each word one more time than we did</a:t>
            </a:r>
          </a:p>
          <a:p>
            <a:pPr eaLnBrk="1" hangingPunct="1"/>
            <a:r>
              <a:rPr lang="en-US" sz="2968" dirty="0">
                <a:latin typeface="Calibri" charset="0"/>
              </a:rPr>
              <a:t>Just add one to all the counts!</a:t>
            </a:r>
          </a:p>
          <a:p>
            <a:pPr eaLnBrk="1" hangingPunct="1"/>
            <a:endParaRPr lang="en-US" sz="2968" dirty="0">
              <a:latin typeface="Calibri" charset="0"/>
            </a:endParaRPr>
          </a:p>
          <a:p>
            <a:pPr eaLnBrk="1" hangingPunct="1"/>
            <a:r>
              <a:rPr lang="en-US" sz="2968" dirty="0">
                <a:latin typeface="Calibri" charset="0"/>
              </a:rPr>
              <a:t>MLE estimate:</a:t>
            </a:r>
          </a:p>
          <a:p>
            <a:pPr eaLnBrk="1" hangingPunct="1"/>
            <a:endParaRPr lang="en-US" sz="2968" dirty="0">
              <a:latin typeface="Calibri" charset="0"/>
            </a:endParaRPr>
          </a:p>
          <a:p>
            <a:pPr eaLnBrk="1" hangingPunct="1"/>
            <a:r>
              <a:rPr lang="en-US" sz="2968" dirty="0">
                <a:latin typeface="Calibri" charset="0"/>
              </a:rPr>
              <a:t>Add-1 estimate:</a:t>
            </a:r>
          </a:p>
          <a:p>
            <a:pPr eaLnBrk="1" hangingPunct="1"/>
            <a:endParaRPr lang="en-US" sz="2968" dirty="0">
              <a:latin typeface="Calibri" charset="0"/>
            </a:endParaRPr>
          </a:p>
        </p:txBody>
      </p:sp>
      <p:graphicFrame>
        <p:nvGraphicFramePr>
          <p:cNvPr id="9" name="Object 4"/>
          <p:cNvGraphicFramePr>
            <a:graphicFrameLocks noChangeAspect="1"/>
          </p:cNvGraphicFramePr>
          <p:nvPr/>
        </p:nvGraphicFramePr>
        <p:xfrm>
          <a:off x="5530606" y="3747034"/>
          <a:ext cx="3944296" cy="10550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1612900" imgH="431800" progId="Equation.3">
                  <p:embed/>
                </p:oleObj>
              </mc:Choice>
              <mc:Fallback>
                <p:oleObj name="Equation" r:id="rId3" imgW="1612900" imgH="431800" progId="Equation.3">
                  <p:embed/>
                  <p:pic>
                    <p:nvPicPr>
                      <p:cNvPr id="9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30606" y="3747034"/>
                        <a:ext cx="3944296" cy="10550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4"/>
          <p:cNvGraphicFramePr>
            <a:graphicFrameLocks noChangeAspect="1"/>
          </p:cNvGraphicFramePr>
          <p:nvPr/>
        </p:nvGraphicFramePr>
        <p:xfrm>
          <a:off x="5406085" y="5039363"/>
          <a:ext cx="4504642" cy="105506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5" imgW="1841500" imgH="431800" progId="Equation.3">
                  <p:embed/>
                </p:oleObj>
              </mc:Choice>
              <mc:Fallback>
                <p:oleObj name="Equation" r:id="rId5" imgW="1841500" imgH="431800" progId="Equation.3">
                  <p:embed/>
                  <p:pic>
                    <p:nvPicPr>
                      <p:cNvPr id="1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06085" y="5039363"/>
                        <a:ext cx="4504642" cy="105506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ectangle 1">
            <a:extLst>
              <a:ext uri="{FF2B5EF4-FFF2-40B4-BE49-F238E27FC236}">
                <a16:creationId xmlns:a16="http://schemas.microsoft.com/office/drawing/2014/main" id="{80CDE15A-A7CA-8307-5525-0C364D84317F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AEC8A69-CB39-FEAC-7BE2-51EEC02815F1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C053FB3D-CE1D-53DB-576C-32F23372B0C1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23710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837565"/>
            <a:ext cx="10515600" cy="1325563"/>
          </a:xfrm>
        </p:spPr>
        <p:txBody>
          <a:bodyPr/>
          <a:lstStyle/>
          <a:p>
            <a:pPr eaLnBrk="1" hangingPunct="1"/>
            <a:r>
              <a:rPr lang="en-US"/>
              <a:t>Maximum Likelihood Estimates</a:t>
            </a:r>
          </a:p>
        </p:txBody>
      </p:sp>
      <p:sp>
        <p:nvSpPr>
          <p:cNvPr id="83971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1572849" y="2528341"/>
            <a:ext cx="9046303" cy="3876987"/>
          </a:xfrm>
        </p:spPr>
        <p:txBody>
          <a:bodyPr/>
          <a:lstStyle/>
          <a:p>
            <a:pPr eaLnBrk="1" hangingPunct="1"/>
            <a:r>
              <a:rPr lang="en-US" sz="2120" dirty="0">
                <a:latin typeface="Calibri" charset="0"/>
              </a:rPr>
              <a:t>The maximum likelihood estimate</a:t>
            </a:r>
          </a:p>
          <a:p>
            <a:pPr lvl="1"/>
            <a:r>
              <a:rPr lang="en-US" sz="1908" dirty="0">
                <a:latin typeface="Calibri" charset="0"/>
              </a:rPr>
              <a:t>of some parameter of a model M from a training set T</a:t>
            </a:r>
          </a:p>
          <a:p>
            <a:pPr lvl="1" eaLnBrk="1" hangingPunct="1"/>
            <a:r>
              <a:rPr lang="en-US" sz="1908" dirty="0">
                <a:latin typeface="Calibri" charset="0"/>
              </a:rPr>
              <a:t>maximizes the likelihood of the training set T given the model M</a:t>
            </a:r>
          </a:p>
          <a:p>
            <a:pPr eaLnBrk="1" hangingPunct="1"/>
            <a:r>
              <a:rPr lang="en-US" sz="2120" dirty="0">
                <a:latin typeface="Calibri" charset="0"/>
              </a:rPr>
              <a:t>Suppose the word “bagel” occurs 400 times in a corpus of a million words</a:t>
            </a:r>
          </a:p>
          <a:p>
            <a:pPr eaLnBrk="1" hangingPunct="1"/>
            <a:r>
              <a:rPr lang="en-US" sz="2120" dirty="0">
                <a:latin typeface="Calibri" charset="0"/>
              </a:rPr>
              <a:t>What is the probability that a random word from some other text will be “bagel”?</a:t>
            </a:r>
          </a:p>
          <a:p>
            <a:pPr eaLnBrk="1" hangingPunct="1"/>
            <a:r>
              <a:rPr lang="en-US" sz="2120" dirty="0">
                <a:latin typeface="Calibri" charset="0"/>
              </a:rPr>
              <a:t>MLE estimate is 400/1,000,000 = .0004</a:t>
            </a:r>
          </a:p>
          <a:p>
            <a:r>
              <a:rPr lang="en-US" sz="2332" dirty="0">
                <a:latin typeface="Calibri" charset="0"/>
              </a:rPr>
              <a:t>This may be a bad estimate for some other corpus</a:t>
            </a:r>
          </a:p>
          <a:p>
            <a:pPr lvl="1"/>
            <a:r>
              <a:rPr lang="en-US" sz="1908" dirty="0">
                <a:latin typeface="Calibri" charset="0"/>
              </a:rPr>
              <a:t>But it is the </a:t>
            </a:r>
            <a:r>
              <a:rPr lang="en-US" sz="1908" b="1" dirty="0">
                <a:latin typeface="Calibri" charset="0"/>
              </a:rPr>
              <a:t>estimate</a:t>
            </a:r>
            <a:r>
              <a:rPr lang="en-US" sz="1908" dirty="0">
                <a:latin typeface="Calibri" charset="0"/>
              </a:rPr>
              <a:t> that makes it </a:t>
            </a:r>
            <a:r>
              <a:rPr lang="en-US" sz="1908" b="1" dirty="0">
                <a:latin typeface="Calibri" charset="0"/>
              </a:rPr>
              <a:t>most likely</a:t>
            </a:r>
            <a:r>
              <a:rPr lang="en-US" sz="1908" dirty="0">
                <a:latin typeface="Calibri" charset="0"/>
              </a:rPr>
              <a:t> that “bagel” will occur 400 times in a million word corpus.</a:t>
            </a:r>
            <a:endParaRPr lang="en-US" sz="2544" dirty="0">
              <a:latin typeface="Calibri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A083FB91-159B-6D9E-B60C-06B46BC8C0BF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0F49E33-AA21-44B0-A787-6CFB66552100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3A0228D5-3905-B4B6-4D7A-7898F44E675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29367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5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1309021"/>
            <a:ext cx="10515600" cy="1325563"/>
          </a:xfrm>
        </p:spPr>
        <p:txBody>
          <a:bodyPr>
            <a:normAutofit/>
          </a:bodyPr>
          <a:lstStyle/>
          <a:p>
            <a:pPr eaLnBrk="1" hangingPunct="1"/>
            <a:r>
              <a:rPr lang="en-US">
                <a:latin typeface="Arial" charset="0"/>
                <a:ea typeface="ＭＳ Ｐゴシック" charset="0"/>
                <a:cs typeface="ＭＳ Ｐゴシック" charset="0"/>
              </a:rPr>
              <a:t>Berkeley Restaurant Corpus: Laplace smoothed bigram counts</a:t>
            </a:r>
          </a:p>
        </p:txBody>
      </p:sp>
      <p:pic>
        <p:nvPicPr>
          <p:cNvPr id="5" name="Picture 4" descr="addone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57187" y="2708019"/>
            <a:ext cx="8831719" cy="34865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92AB3639-FA66-39A7-2614-F7CFF24BDE2A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8264F65-CC6B-7BB2-787A-C8059FFDDE0B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9CDC0FC0-0728-790A-0699-03ACE60B49F5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8719700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3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822325"/>
            <a:ext cx="10515600" cy="1325563"/>
          </a:xfrm>
        </p:spPr>
        <p:txBody>
          <a:bodyPr/>
          <a:lstStyle/>
          <a:p>
            <a:pPr eaLnBrk="1" hangingPunct="1"/>
            <a:r>
              <a:rPr lang="en-US">
                <a:latin typeface="Arial" charset="0"/>
                <a:ea typeface="ＭＳ Ｐゴシック" charset="0"/>
                <a:cs typeface="ＭＳ Ｐゴシック" charset="0"/>
              </a:rPr>
              <a:t>Laplace-smoothed bigrams</a:t>
            </a:r>
          </a:p>
        </p:txBody>
      </p:sp>
      <p:pic>
        <p:nvPicPr>
          <p:cNvPr id="6" name="Picture 4" descr="addone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65178" y="2562030"/>
            <a:ext cx="5815481" cy="12433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5" descr="laplace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72849" y="3966972"/>
            <a:ext cx="9082454" cy="24519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36B87FF5-86D9-30F8-CC3A-A44DA68D95F2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74C80DF-3BE1-C2DB-8722-4CC6D2FCC27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0790814E-9F18-11E4-2430-2212D3A9BD39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5767837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1" name="Rectangle 2"/>
          <p:cNvSpPr>
            <a:spLocks noGrp="1" noChangeArrowheads="1"/>
          </p:cNvSpPr>
          <p:nvPr>
            <p:ph type="title"/>
          </p:nvPr>
        </p:nvSpPr>
        <p:spPr>
          <a:xfrm>
            <a:off x="2703637" y="961692"/>
            <a:ext cx="7915515" cy="644103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dirty="0">
                <a:latin typeface="Arial" charset="0"/>
                <a:ea typeface="ＭＳ Ｐゴシック" charset="0"/>
                <a:cs typeface="ＭＳ Ｐゴシック" charset="0"/>
              </a:rPr>
              <a:t>Reconstituted counts</a:t>
            </a:r>
          </a:p>
        </p:txBody>
      </p:sp>
      <p:pic>
        <p:nvPicPr>
          <p:cNvPr id="6" name="Picture 4" descr="addone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65178" y="2092480"/>
            <a:ext cx="6058691" cy="1083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5" descr="laplace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72849" y="3367186"/>
            <a:ext cx="9046303" cy="3018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4E0D54A5-FCFF-4A59-AEDB-D34D63F26769}"/>
              </a:ext>
            </a:extLst>
          </p:cNvPr>
          <p:cNvSpPr/>
          <p:nvPr/>
        </p:nvSpPr>
        <p:spPr>
          <a:xfrm>
            <a:off x="2956332" y="1866120"/>
            <a:ext cx="6739488" cy="366381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1632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A7867421-3643-2980-E875-8E252615AD28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9D280FA-847A-5E62-54FB-FE873B5FE8B6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FB0EDD9-6A3F-EBD4-9E67-DE92EE276425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2769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49" name="Rectangle 2"/>
          <p:cNvSpPr>
            <a:spLocks noGrp="1" noChangeArrowheads="1"/>
          </p:cNvSpPr>
          <p:nvPr>
            <p:ph type="title"/>
          </p:nvPr>
        </p:nvSpPr>
        <p:spPr>
          <a:xfrm>
            <a:off x="2703637" y="730832"/>
            <a:ext cx="7915515" cy="787513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dirty="0">
                <a:latin typeface="Arial" charset="0"/>
                <a:ea typeface="ＭＳ Ｐゴシック" charset="0"/>
                <a:cs typeface="ＭＳ Ｐゴシック" charset="0"/>
              </a:rPr>
              <a:t>Compare with raw bigram counts</a:t>
            </a:r>
          </a:p>
        </p:txBody>
      </p:sp>
      <p:pic>
        <p:nvPicPr>
          <p:cNvPr id="5" name="Picture 4" descr="berp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4869" y="1571278"/>
            <a:ext cx="6526577" cy="23423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 descr="laplace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69031" y="3891076"/>
            <a:ext cx="6784727" cy="22639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02DEA365-C1EF-3EFA-3443-04F620B5041E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706E6C1-4CBD-5393-987E-A9187DD6A5E6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E2DADDEF-8221-B0D2-E447-E92BB371F27D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6314366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669925"/>
            <a:ext cx="10515600" cy="1325563"/>
          </a:xfrm>
        </p:spPr>
        <p:txBody>
          <a:bodyPr>
            <a:normAutofit/>
          </a:bodyPr>
          <a:lstStyle/>
          <a:p>
            <a:pPr eaLnBrk="1" hangingPunct="1"/>
            <a:r>
              <a:rPr lang="en-US" dirty="0"/>
              <a:t>Add-1 estimation is a blunt instrument</a:t>
            </a:r>
          </a:p>
        </p:txBody>
      </p:sp>
      <p:sp>
        <p:nvSpPr>
          <p:cNvPr id="118787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838200" y="2130425"/>
            <a:ext cx="10515600" cy="4351338"/>
          </a:xfrm>
        </p:spPr>
        <p:txBody>
          <a:bodyPr/>
          <a:lstStyle/>
          <a:p>
            <a:pPr eaLnBrk="1" hangingPunct="1"/>
            <a:r>
              <a:rPr lang="en-US" sz="2544" dirty="0">
                <a:latin typeface="Calibri" charset="0"/>
              </a:rPr>
              <a:t>So add-1 isn’t used for N-grams: </a:t>
            </a:r>
          </a:p>
          <a:p>
            <a:pPr lvl="1"/>
            <a:r>
              <a:rPr lang="en-US" sz="2120" dirty="0">
                <a:latin typeface="Calibri" charset="0"/>
              </a:rPr>
              <a:t>We’ll see better methods</a:t>
            </a:r>
          </a:p>
          <a:p>
            <a:pPr eaLnBrk="1" hangingPunct="1"/>
            <a:r>
              <a:rPr lang="en-US" sz="2544" dirty="0">
                <a:latin typeface="Calibri" charset="0"/>
              </a:rPr>
              <a:t>But add-1 is used to smooth other NLP models</a:t>
            </a:r>
          </a:p>
          <a:p>
            <a:pPr lvl="1"/>
            <a:r>
              <a:rPr lang="en-US" sz="2544" dirty="0">
                <a:latin typeface="Calibri" charset="0"/>
              </a:rPr>
              <a:t>For text classification </a:t>
            </a:r>
          </a:p>
          <a:p>
            <a:pPr lvl="1" eaLnBrk="1" hangingPunct="1"/>
            <a:r>
              <a:rPr lang="en-US" sz="2544" dirty="0">
                <a:latin typeface="Calibri" charset="0"/>
              </a:rPr>
              <a:t>In domains where the number of zeros isn’t so huge.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ACADF333-C752-A16D-925C-188DA4CDBB74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CFB8F78-D96F-DFF8-F65E-6E90F8E573D0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DC969C84-C6DF-FB93-E50F-E7FD8A5C9BD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40457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0" ma:contentTypeDescription="Create a new document." ma:contentTypeScope="" ma:versionID="ffdc4f1c77f00ab600cca569207c3b47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c2e862ff68316f879b6e5e756a58323c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7A12F40-ED65-4AAB-8790-BFC23C736C9B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EB93FC8B-7B16-4C40-9A84-D294640D2FF3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8EA87B61-93A0-497D-A1D8-332E95F69DD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983</TotalTime>
  <Words>2363</Words>
  <Application>Microsoft Office PowerPoint</Application>
  <PresentationFormat>Widescreen</PresentationFormat>
  <Paragraphs>490</Paragraphs>
  <Slides>53</Slides>
  <Notes>48</Notes>
  <HiddenSlides>0</HiddenSlides>
  <MMClips>0</MMClips>
  <ScaleCrop>false</ScaleCrop>
  <HeadingPairs>
    <vt:vector size="8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53</vt:i4>
      </vt:variant>
    </vt:vector>
  </HeadingPairs>
  <TitlesOfParts>
    <vt:vector size="65" baseType="lpstr">
      <vt:lpstr>Andalus</vt:lpstr>
      <vt:lpstr>Arial</vt:lpstr>
      <vt:lpstr>Calibri</vt:lpstr>
      <vt:lpstr>Calibri Light</vt:lpstr>
      <vt:lpstr>Courier</vt:lpstr>
      <vt:lpstr>Tahoma</vt:lpstr>
      <vt:lpstr>Times</vt:lpstr>
      <vt:lpstr>Times New Roman</vt:lpstr>
      <vt:lpstr>Verdana</vt:lpstr>
      <vt:lpstr>Wingdings</vt:lpstr>
      <vt:lpstr>Office Theme</vt:lpstr>
      <vt:lpstr>Equation</vt:lpstr>
      <vt:lpstr>PowerPoint Presentation</vt:lpstr>
      <vt:lpstr>PowerPoint Presentation</vt:lpstr>
      <vt:lpstr>The objectives of this lecture is to:</vt:lpstr>
      <vt:lpstr>PowerPoint Presentation</vt:lpstr>
      <vt:lpstr>Probabilistic Language Modeling</vt:lpstr>
      <vt:lpstr>How to compute P(W)</vt:lpstr>
      <vt:lpstr>Reminder: The Chain Rule</vt:lpstr>
      <vt:lpstr>The Chain Rule applied to compute joint probability of words in sentence</vt:lpstr>
      <vt:lpstr>How to estimate these probabilities</vt:lpstr>
      <vt:lpstr>Markov Assumption</vt:lpstr>
      <vt:lpstr>Markov Assumption</vt:lpstr>
      <vt:lpstr>Simplest case: Unigram model</vt:lpstr>
      <vt:lpstr>Bigram model</vt:lpstr>
      <vt:lpstr>N-gram models</vt:lpstr>
      <vt:lpstr>PowerPoint Presentation</vt:lpstr>
      <vt:lpstr>Estimating bigram probabilities</vt:lpstr>
      <vt:lpstr>An example</vt:lpstr>
      <vt:lpstr>More examples:  Berkeley Restaurant Project sentences</vt:lpstr>
      <vt:lpstr>Raw bigram counts</vt:lpstr>
      <vt:lpstr>Raw bigram probabilities</vt:lpstr>
      <vt:lpstr>Bigram estimates of sentence probabilities</vt:lpstr>
      <vt:lpstr>What kinds of knowledge?</vt:lpstr>
      <vt:lpstr>Practical Issues</vt:lpstr>
      <vt:lpstr>Language Modeling Toolkits</vt:lpstr>
      <vt:lpstr>Google N-Gram Release, August 2006</vt:lpstr>
      <vt:lpstr>Google N-Gram Release</vt:lpstr>
      <vt:lpstr> Language Modeling</vt:lpstr>
      <vt:lpstr>Evaluation: How good is our model?</vt:lpstr>
      <vt:lpstr>Extrinsic evaluation of N-gram models</vt:lpstr>
      <vt:lpstr>Difficulty of extrinsic evaluation of  N-gram models</vt:lpstr>
      <vt:lpstr>Intuition of Perplexity</vt:lpstr>
      <vt:lpstr>Perplexity</vt:lpstr>
      <vt:lpstr>The Shannon Game intuition for perplexity</vt:lpstr>
      <vt:lpstr>Perplexity as branching factor</vt:lpstr>
      <vt:lpstr>Lower perplexity = better model</vt:lpstr>
      <vt:lpstr> Language Modeling</vt:lpstr>
      <vt:lpstr>The Shannon Visualization Method</vt:lpstr>
      <vt:lpstr>Approximating Shakespeare</vt:lpstr>
      <vt:lpstr>Shakespeare as corpus</vt:lpstr>
      <vt:lpstr>The wall street journal is not shakespeare</vt:lpstr>
      <vt:lpstr>Overfitting</vt:lpstr>
      <vt:lpstr>Zeros</vt:lpstr>
      <vt:lpstr>Zero probability bigrams</vt:lpstr>
      <vt:lpstr> Language Modeling</vt:lpstr>
      <vt:lpstr>The intuition of smoothing (from Dan Klein)</vt:lpstr>
      <vt:lpstr>Add-one estimation</vt:lpstr>
      <vt:lpstr>Maximum Likelihood Estimates</vt:lpstr>
      <vt:lpstr>Berkeley Restaurant Corpus: Laplace smoothed bigram counts</vt:lpstr>
      <vt:lpstr>Laplace-smoothed bigrams</vt:lpstr>
      <vt:lpstr>Reconstituted counts</vt:lpstr>
      <vt:lpstr>Compare with raw bigram counts</vt:lpstr>
      <vt:lpstr>Add-1 estimation is a blunt instrument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Ashraf Elsayed</cp:lastModifiedBy>
  <cp:revision>48</cp:revision>
  <dcterms:created xsi:type="dcterms:W3CDTF">2023-04-29T09:08:23Z</dcterms:created>
  <dcterms:modified xsi:type="dcterms:W3CDTF">2024-02-15T19:54:01Z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