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482" r:id="rId4"/>
    <p:sldId id="483" r:id="rId5"/>
    <p:sldId id="276" r:id="rId6"/>
    <p:sldId id="536" r:id="rId7"/>
    <p:sldId id="537" r:id="rId8"/>
    <p:sldId id="538" r:id="rId9"/>
    <p:sldId id="539" r:id="rId10"/>
    <p:sldId id="540" r:id="rId11"/>
    <p:sldId id="541" r:id="rId12"/>
    <p:sldId id="542" r:id="rId13"/>
    <p:sldId id="543" r:id="rId14"/>
    <p:sldId id="544" r:id="rId15"/>
    <p:sldId id="545" r:id="rId16"/>
    <p:sldId id="546" r:id="rId17"/>
    <p:sldId id="547" r:id="rId18"/>
    <p:sldId id="548" r:id="rId19"/>
    <p:sldId id="549" r:id="rId20"/>
    <p:sldId id="550" r:id="rId21"/>
    <p:sldId id="553" r:id="rId22"/>
    <p:sldId id="552" r:id="rId23"/>
    <p:sldId id="551" r:id="rId24"/>
    <p:sldId id="554" r:id="rId25"/>
    <p:sldId id="555" r:id="rId26"/>
    <p:sldId id="556" r:id="rId27"/>
    <p:sldId id="557" r:id="rId28"/>
    <p:sldId id="560" r:id="rId29"/>
    <p:sldId id="559" r:id="rId30"/>
    <p:sldId id="558" r:id="rId31"/>
    <p:sldId id="561" r:id="rId32"/>
    <p:sldId id="562" r:id="rId33"/>
    <p:sldId id="563" r:id="rId34"/>
    <p:sldId id="564" r:id="rId35"/>
    <p:sldId id="565" r:id="rId36"/>
    <p:sldId id="566" r:id="rId37"/>
    <p:sldId id="567" r:id="rId38"/>
    <p:sldId id="568" r:id="rId39"/>
    <p:sldId id="570" r:id="rId40"/>
    <p:sldId id="572" r:id="rId41"/>
    <p:sldId id="573" r:id="rId42"/>
    <p:sldId id="574" r:id="rId43"/>
    <p:sldId id="575" r:id="rId44"/>
    <p:sldId id="576" r:id="rId45"/>
    <p:sldId id="578" r:id="rId46"/>
    <p:sldId id="57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483"/>
            <p14:sldId id="276"/>
            <p14:sldId id="536"/>
            <p14:sldId id="537"/>
            <p14:sldId id="538"/>
            <p14:sldId id="539"/>
            <p14:sldId id="540"/>
            <p14:sldId id="541"/>
            <p14:sldId id="542"/>
            <p14:sldId id="543"/>
            <p14:sldId id="544"/>
            <p14:sldId id="545"/>
            <p14:sldId id="546"/>
            <p14:sldId id="547"/>
            <p14:sldId id="548"/>
            <p14:sldId id="549"/>
            <p14:sldId id="550"/>
            <p14:sldId id="553"/>
            <p14:sldId id="552"/>
            <p14:sldId id="551"/>
            <p14:sldId id="554"/>
            <p14:sldId id="555"/>
            <p14:sldId id="556"/>
            <p14:sldId id="557"/>
            <p14:sldId id="560"/>
            <p14:sldId id="559"/>
            <p14:sldId id="558"/>
            <p14:sldId id="561"/>
            <p14:sldId id="562"/>
            <p14:sldId id="563"/>
            <p14:sldId id="564"/>
            <p14:sldId id="565"/>
            <p14:sldId id="566"/>
            <p14:sldId id="567"/>
            <p14:sldId id="568"/>
            <p14:sldId id="570"/>
            <p14:sldId id="572"/>
            <p14:sldId id="573"/>
            <p14:sldId id="574"/>
            <p14:sldId id="575"/>
            <p14:sldId id="576"/>
            <p14:sldId id="578"/>
            <p14:sldId id="57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18" d="100"/>
          <a:sy n="118" d="100"/>
        </p:scale>
        <p:origin x="2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تسليط الضوء على أجهزة الاستشعار التي تسمح للروبوتات "بالشعور" ببيئتها والاستجابة للتفاعلات الجسدية أو التغييرات في محيطها.الأنواع:أجهزة الاستشعار اللمسية: تمكن الروبوتات من اكتشاف الاتصال الجسدي والضغط والأنسجة. المفتاح في التطبيقات التي تتطلب معالجة أو معالجة دقيقة، مثل الأيدي الآلية.أجهزة الاستشعار البيئية: قياس درجة الحرارة أو الرطوبة أو تركيزات الغاز، وهو أمر بالغ الأهمية للروبوتات التي تعمل في ظروف مختلفة أو قاسية، مثل روبوتات الاستجابة للكوارث.التطبيقات:كشف المخاطر ومعالجة المواد والتكيف مع الظروف البيئية.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89599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84907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google.ca/search?sca_esv=599339112&amp;hl=en&amp;q=inauthor:%22Tony+Belpaeme%22&amp;tbm=bks" TargetMode="External"/><Relationship Id="rId7" Type="http://schemas.openxmlformats.org/officeDocument/2006/relationships/hyperlink" Target="https://www.google.ca/search?sca_esv=599339112&amp;hl=en&amp;q=inauthor:%22Selma+%C5%A0abanovi%C4%87%22&amp;tbm=bks" TargetMode="External"/><Relationship Id="rId2" Type="http://schemas.openxmlformats.org/officeDocument/2006/relationships/hyperlink" Target="https://www.google.ca/search?sca_esv=599339112&amp;hl=en&amp;q=inauthor:%22Christoph+Bartneck%22&amp;tbm=bks" TargetMode="External"/><Relationship Id="rId1" Type="http://schemas.openxmlformats.org/officeDocument/2006/relationships/slideLayout" Target="../slideLayouts/slideLayout13.xml"/><Relationship Id="rId6" Type="http://schemas.openxmlformats.org/officeDocument/2006/relationships/hyperlink" Target="https://www.google.ca/search?sca_esv=599339112&amp;hl=en&amp;q=inauthor:%22Merel+Keijsers%22&amp;tbm=bks" TargetMode="External"/><Relationship Id="rId11" Type="http://schemas.openxmlformats.org/officeDocument/2006/relationships/image" Target="../media/image3.png"/><Relationship Id="rId5" Type="http://schemas.openxmlformats.org/officeDocument/2006/relationships/hyperlink" Target="https://www.google.ca/search?sca_esv=599339112&amp;hl=en&amp;q=inauthor:%22Takayuki+Kanda%22&amp;tbm=bks" TargetMode="External"/><Relationship Id="rId10" Type="http://schemas.openxmlformats.org/officeDocument/2006/relationships/image" Target="../media/image12.png"/><Relationship Id="rId4" Type="http://schemas.openxmlformats.org/officeDocument/2006/relationships/hyperlink" Target="https://www.google.ca/search?sca_esv=599339112&amp;hl=en&amp;q=inauthor:%22Friederike+Eyssel%22&amp;tbm=bks" TargetMode="External"/><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hyperlink" Target="https://blog.wokwi.com/explore-pwm-with-logic-analyzer/" TargetMode="External"/><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9.png"/><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56.png"/><Relationship Id="rId4" Type="http://schemas.openxmlformats.org/officeDocument/2006/relationships/image" Target="../media/image55.jpe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60.png"/><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63.png"/><Relationship Id="rId4" Type="http://schemas.openxmlformats.org/officeDocument/2006/relationships/image" Target="../media/image62.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65.png"/><Relationship Id="rId4" Type="http://schemas.openxmlformats.org/officeDocument/2006/relationships/image" Target="../media/image64.jpeg"/></Relationships>
</file>

<file path=ppt/slides/_rels/slide4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69.jpeg"/><Relationship Id="rId4" Type="http://schemas.openxmlformats.org/officeDocument/2006/relationships/image" Target="../media/image68.png"/></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70.jpeg"/></Relationships>
</file>

<file path=ppt/slides/_rels/slide4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72.png"/></Relationships>
</file>

<file path=ppt/slides/_rels/slide4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75.jpeg"/><Relationship Id="rId4" Type="http://schemas.openxmlformats.org/officeDocument/2006/relationships/image" Target="../media/image74.jpeg"/></Relationships>
</file>

<file path=ppt/slides/_rels/slide4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77.jpeg"/></Relationships>
</file>

<file path=ppt/slides/_rels/slide47.xml.rels><?xml version="1.0" encoding="UTF-8" standalone="yes"?>
<Relationships xmlns="http://schemas.openxmlformats.org/package/2006/relationships"><Relationship Id="rId3" Type="http://schemas.openxmlformats.org/officeDocument/2006/relationships/image" Target="../media/image79.png"/><Relationship Id="rId7" Type="http://schemas.openxmlformats.org/officeDocument/2006/relationships/image" Target="../media/image7.svg"/><Relationship Id="rId2" Type="http://schemas.openxmlformats.org/officeDocument/2006/relationships/image" Target="../media/image78.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8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103860"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729505" y="1066018"/>
            <a:ext cx="5190530"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Khaled Eskaf</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1024768"/>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63BEF3E-5B40-B942-9F34-48DD1F4E2E87}"/>
              </a:ext>
            </a:extLst>
          </p:cNvPr>
          <p:cNvSpPr>
            <a:spLocks noChangeArrowheads="1"/>
          </p:cNvSpPr>
          <p:nvPr/>
        </p:nvSpPr>
        <p:spPr bwMode="auto">
          <a:xfrm>
            <a:off x="262466" y="-42594"/>
            <a:ext cx="468206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1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2500" b="0" i="0" u="none" strike="noStrike" cap="none" normalizeH="0" baseline="0" dirty="0">
                <a:ln>
                  <a:noFill/>
                </a:ln>
                <a:solidFill>
                  <a:srgbClr val="000000"/>
                </a:solidFill>
                <a:effectLst/>
                <a:latin typeface="Google Sans"/>
                <a:cs typeface="Calibri" panose="020F0502020204030204" pitchFamily="34" charset="0"/>
              </a:rPr>
              <a:t>Human-Robot Interaction</a:t>
            </a:r>
            <a:r>
              <a:rPr lang="en-CA" altLang="en-US" sz="1100" dirty="0">
                <a:latin typeface="Calibri" panose="020F0502020204030204" pitchFamily="34" charset="0"/>
                <a:cs typeface="Calibri" panose="020F0502020204030204" pitchFamily="34" charset="0"/>
              </a:rPr>
              <a:t> </a:t>
            </a:r>
            <a:r>
              <a:rPr kumimoji="0" lang="en-CA" altLang="en-US" sz="1700" b="0" i="0" u="none" strike="noStrike" cap="none" normalizeH="0" baseline="0" dirty="0">
                <a:ln>
                  <a:noFill/>
                </a:ln>
                <a:solidFill>
                  <a:srgbClr val="4D5156"/>
                </a:solidFill>
                <a:effectLst/>
                <a:latin typeface="Google Sans"/>
                <a:cs typeface="Calibri" panose="020F0502020204030204" pitchFamily="34" charset="0"/>
              </a:rPr>
              <a:t>An Introduction</a:t>
            </a:r>
            <a:endParaRPr kumimoji="0" lang="en-CA" altLang="en-US" sz="11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By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2"/>
              </a:rPr>
              <a:t>Christoph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2"/>
              </a:rPr>
              <a:t>Bartneck</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3"/>
              </a:rPr>
              <a:t>Tony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3"/>
              </a:rPr>
              <a:t>Belpaeme</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4"/>
              </a:rPr>
              <a:t>Friederike</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4"/>
              </a:rPr>
              <a:t> Eyssel</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5"/>
              </a:rPr>
              <a:t>Takayuki Kanda</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6"/>
              </a:rPr>
              <a:t>Merel</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6"/>
              </a:rPr>
              <a:t>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6"/>
              </a:rPr>
              <a:t>Keijsers</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a:t>
            </a:r>
            <a:r>
              <a:rPr kumimoji="0" lang="en-CA" altLang="en-US" sz="1100" b="0" i="0" u="none" strike="noStrike" cap="none" normalizeH="0" baseline="0" dirty="0">
                <a:ln>
                  <a:noFill/>
                </a:ln>
                <a:solidFill>
                  <a:schemeClr val="tx1"/>
                </a:solidFill>
                <a:effectLst/>
                <a:latin typeface="Roboto" panose="02000000000000000000" pitchFamily="2" charset="0"/>
                <a:cs typeface="Calibri" panose="020F0502020204030204" pitchFamily="34" charset="0"/>
                <a:hlinkClick r:id="rId7"/>
              </a:rPr>
              <a:t>Selma </a:t>
            </a:r>
            <a:r>
              <a:rPr kumimoji="0" lang="en-CA" altLang="en-US" sz="1100" b="0" i="0" u="none" strike="noStrike" cap="none" normalizeH="0" baseline="0" dirty="0" err="1">
                <a:ln>
                  <a:noFill/>
                </a:ln>
                <a:solidFill>
                  <a:schemeClr val="tx1"/>
                </a:solidFill>
                <a:effectLst/>
                <a:latin typeface="Roboto" panose="02000000000000000000" pitchFamily="2" charset="0"/>
                <a:cs typeface="Calibri" panose="020F0502020204030204" pitchFamily="34" charset="0"/>
                <a:hlinkClick r:id="rId7"/>
              </a:rPr>
              <a:t>Šabanović</a:t>
            </a:r>
            <a:r>
              <a:rPr kumimoji="0" lang="en-CA" altLang="en-US" sz="1100" b="0" i="0" u="none" strike="noStrike" cap="none" normalizeH="0" baseline="0" dirty="0">
                <a:ln>
                  <a:noFill/>
                </a:ln>
                <a:solidFill>
                  <a:srgbClr val="70757A"/>
                </a:solidFill>
                <a:effectLst/>
                <a:latin typeface="Roboto" panose="02000000000000000000" pitchFamily="2" charset="0"/>
                <a:cs typeface="Calibri" panose="020F0502020204030204" pitchFamily="34" charset="0"/>
              </a:rPr>
              <a:t> · </a:t>
            </a:r>
            <a:r>
              <a:rPr kumimoji="0" lang="en-CA" altLang="en-US" sz="1600" b="1" i="0" u="none" strike="noStrike" cap="none" normalizeH="0" baseline="0" dirty="0">
                <a:ln>
                  <a:noFill/>
                </a:ln>
                <a:solidFill>
                  <a:srgbClr val="70757A"/>
                </a:solidFill>
                <a:effectLst/>
                <a:latin typeface="Roboto" panose="02000000000000000000" pitchFamily="2" charset="0"/>
                <a:cs typeface="Calibri" panose="020F0502020204030204" pitchFamily="34" charset="0"/>
              </a:rPr>
              <a:t>2020</a:t>
            </a:r>
            <a:endParaRPr kumimoji="0" lang="en-CA" altLang="en-US" sz="1800" b="1" i="0" u="none" strike="noStrike" cap="none" normalizeH="0" baseline="0" dirty="0">
              <a:ln>
                <a:noFill/>
              </a:ln>
              <a:solidFill>
                <a:schemeClr val="tx1"/>
              </a:solidFill>
              <a:effectLst/>
              <a:latin typeface="Arial" panose="020B0604020202020204" pitchFamily="34" charset="0"/>
            </a:endParaRPr>
          </a:p>
        </p:txBody>
      </p:sp>
      <p:pic>
        <p:nvPicPr>
          <p:cNvPr id="3074" name="Picture 2">
            <a:extLst>
              <a:ext uri="{FF2B5EF4-FFF2-40B4-BE49-F238E27FC236}">
                <a16:creationId xmlns:a16="http://schemas.microsoft.com/office/drawing/2014/main" id="{7E6694F9-A032-EB61-C075-F612550062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8666" y="1795992"/>
            <a:ext cx="3133725" cy="4419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948EA46-D321-E493-F6D5-F57B2FB7F72B}"/>
              </a:ext>
            </a:extLst>
          </p:cNvPr>
          <p:cNvSpPr/>
          <p:nvPr/>
        </p:nvSpPr>
        <p:spPr>
          <a:xfrm>
            <a:off x="127000" y="110067"/>
            <a:ext cx="4580467" cy="648546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a:extLst>
              <a:ext uri="{FF2B5EF4-FFF2-40B4-BE49-F238E27FC236}">
                <a16:creationId xmlns:a16="http://schemas.microsoft.com/office/drawing/2014/main" id="{955C7899-6131-1E32-F73D-141892AF1140}"/>
              </a:ext>
            </a:extLst>
          </p:cNvPr>
          <p:cNvSpPr/>
          <p:nvPr/>
        </p:nvSpPr>
        <p:spPr>
          <a:xfrm>
            <a:off x="6502400" y="110067"/>
            <a:ext cx="4580467" cy="648546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solidFill>
                <a:schemeClr val="tx1"/>
              </a:solidFill>
            </a:endParaRPr>
          </a:p>
        </p:txBody>
      </p:sp>
      <p:sp>
        <p:nvSpPr>
          <p:cNvPr id="7" name="TextBox 6">
            <a:extLst>
              <a:ext uri="{FF2B5EF4-FFF2-40B4-BE49-F238E27FC236}">
                <a16:creationId xmlns:a16="http://schemas.microsoft.com/office/drawing/2014/main" id="{5AC9B576-93DD-4B89-5540-03E98DC64321}"/>
              </a:ext>
            </a:extLst>
          </p:cNvPr>
          <p:cNvSpPr txBox="1"/>
          <p:nvPr/>
        </p:nvSpPr>
        <p:spPr>
          <a:xfrm>
            <a:off x="6663267" y="338667"/>
            <a:ext cx="4038600" cy="4524315"/>
          </a:xfrm>
          <a:prstGeom prst="rect">
            <a:avLst/>
          </a:prstGeom>
          <a:noFill/>
        </p:spPr>
        <p:txBody>
          <a:bodyPr wrap="square" rtlCol="0">
            <a:spAutoFit/>
          </a:bodyPr>
          <a:lstStyle/>
          <a:p>
            <a:endParaRPr lang="en-CA" dirty="0">
              <a:solidFill>
                <a:schemeClr val="tx1"/>
              </a:solidFill>
            </a:endParaRPr>
          </a:p>
          <a:p>
            <a:endParaRPr lang="en-US" b="1" i="0" dirty="0">
              <a:solidFill>
                <a:srgbClr val="5F6368"/>
              </a:solidFill>
              <a:effectLst/>
              <a:latin typeface="arial" panose="020B0604020202020204" pitchFamily="34" charset="0"/>
            </a:endParaRPr>
          </a:p>
          <a:p>
            <a:endParaRPr lang="en-US" b="1" dirty="0">
              <a:solidFill>
                <a:srgbClr val="5F6368"/>
              </a:solidFill>
              <a:latin typeface="arial" panose="020B0604020202020204" pitchFamily="34" charset="0"/>
            </a:endParaRPr>
          </a:p>
          <a:p>
            <a:endParaRPr lang="en-US" b="1" i="0" dirty="0">
              <a:solidFill>
                <a:srgbClr val="5F6368"/>
              </a:solidFill>
              <a:effectLst/>
              <a:latin typeface="arial" panose="020B0604020202020204" pitchFamily="34" charset="0"/>
            </a:endParaRPr>
          </a:p>
          <a:p>
            <a:endParaRPr lang="en-US" b="1" dirty="0">
              <a:solidFill>
                <a:srgbClr val="5F6368"/>
              </a:solidFill>
              <a:latin typeface="arial" panose="020B0604020202020204" pitchFamily="34" charset="0"/>
            </a:endParaRPr>
          </a:p>
          <a:p>
            <a:r>
              <a:rPr lang="en-US" b="1" i="0" dirty="0" err="1">
                <a:solidFill>
                  <a:srgbClr val="5F6368"/>
                </a:solidFill>
                <a:effectLst/>
                <a:latin typeface="arial" panose="020B0604020202020204" pitchFamily="34" charset="0"/>
              </a:rPr>
              <a:t>Webots</a:t>
            </a:r>
            <a:r>
              <a:rPr lang="en-US" b="0" i="0" dirty="0">
                <a:solidFill>
                  <a:srgbClr val="4D5156"/>
                </a:solidFill>
                <a:effectLst/>
                <a:latin typeface="arial" panose="020B0604020202020204" pitchFamily="34" charset="0"/>
              </a:rPr>
              <a:t> is an open source and multi-platform desktop application used to </a:t>
            </a:r>
            <a:r>
              <a:rPr lang="en-US" b="1" i="0" dirty="0">
                <a:solidFill>
                  <a:srgbClr val="5F6368"/>
                </a:solidFill>
                <a:effectLst/>
                <a:latin typeface="arial" panose="020B0604020202020204" pitchFamily="34" charset="0"/>
              </a:rPr>
              <a:t>simulate</a:t>
            </a:r>
            <a:r>
              <a:rPr lang="en-US" b="0" i="0" dirty="0">
                <a:solidFill>
                  <a:srgbClr val="4D5156"/>
                </a:solidFill>
                <a:effectLst/>
                <a:latin typeface="arial" panose="020B0604020202020204" pitchFamily="34" charset="0"/>
              </a:rPr>
              <a:t> robots</a:t>
            </a:r>
            <a:endParaRPr lang="en-CA" dirty="0">
              <a:solidFill>
                <a:schemeClr val="tx1"/>
              </a:solidFill>
            </a:endParaRPr>
          </a:p>
          <a:p>
            <a:endParaRPr lang="en-CA" dirty="0"/>
          </a:p>
          <a:p>
            <a:r>
              <a:rPr lang="en-CA" dirty="0">
                <a:solidFill>
                  <a:schemeClr val="tx1"/>
                </a:solidFill>
              </a:rPr>
              <a:t>https://cyberbotics.com/</a:t>
            </a:r>
          </a:p>
          <a:p>
            <a:endParaRPr lang="en-CA" dirty="0"/>
          </a:p>
          <a:p>
            <a:endParaRPr lang="en-CA" dirty="0"/>
          </a:p>
          <a:p>
            <a:endParaRPr lang="en-CA" dirty="0"/>
          </a:p>
          <a:p>
            <a:endParaRPr lang="en-CA" dirty="0"/>
          </a:p>
          <a:p>
            <a:endParaRPr lang="en-CA" dirty="0"/>
          </a:p>
          <a:p>
            <a:endParaRPr lang="en-CA" dirty="0"/>
          </a:p>
        </p:txBody>
      </p:sp>
      <p:pic>
        <p:nvPicPr>
          <p:cNvPr id="8" name="Picture 4" descr="GitHub - cyberbotics/webots: Webots Robot Simulator">
            <a:extLst>
              <a:ext uri="{FF2B5EF4-FFF2-40B4-BE49-F238E27FC236}">
                <a16:creationId xmlns:a16="http://schemas.microsoft.com/office/drawing/2014/main" id="{C62BC141-745A-F20D-87FF-BAA42703661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68092" y="174096"/>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Webots documentation: Webots User Guide">
            <a:extLst>
              <a:ext uri="{FF2B5EF4-FFF2-40B4-BE49-F238E27FC236}">
                <a16:creationId xmlns:a16="http://schemas.microsoft.com/office/drawing/2014/main" id="{A7A4F745-97B5-4678-20A6-6EBEBD13795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01933" y="3334220"/>
            <a:ext cx="3581400" cy="285019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FAA6054-8D6D-4616-EC6C-03118A4BF431}"/>
              </a:ext>
            </a:extLst>
          </p:cNvPr>
          <p:cNvSpPr txBox="1"/>
          <p:nvPr/>
        </p:nvSpPr>
        <p:spPr>
          <a:xfrm>
            <a:off x="9774767" y="6424023"/>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A430BB33-526D-AB98-4D31-02FDEA150ABA}"/>
              </a:ext>
            </a:extLst>
          </p:cNvPr>
          <p:cNvPicPr>
            <a:picLocks noChangeAspect="1"/>
          </p:cNvPicPr>
          <p:nvPr/>
        </p:nvPicPr>
        <p:blipFill rotWithShape="1">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42325" y="-42594"/>
            <a:ext cx="2305141" cy="1076343"/>
          </a:xfrm>
          <a:prstGeom prst="rect">
            <a:avLst/>
          </a:prstGeom>
        </p:spPr>
      </p:pic>
    </p:spTree>
    <p:extLst>
      <p:ext uri="{BB962C8B-B14F-4D97-AF65-F5344CB8AC3E}">
        <p14:creationId xmlns:p14="http://schemas.microsoft.com/office/powerpoint/2010/main" val="2432874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49007" cy="523220"/>
          </a:xfrm>
          <a:prstGeom prst="rect">
            <a:avLst/>
          </a:prstGeom>
          <a:noFill/>
        </p:spPr>
        <p:txBody>
          <a:bodyPr wrap="square" rtlCol="0">
            <a:spAutoFit/>
          </a:bodyPr>
          <a:lstStyle/>
          <a:p>
            <a:pPr algn="l"/>
            <a:r>
              <a:rPr lang="en-CA" sz="2800" b="1" i="0" dirty="0">
                <a:effectLst/>
                <a:latin typeface="Söhne"/>
              </a:rPr>
              <a:t>Fundamentals of Robot Control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919315-B397-0C5B-CB76-4E654BF2509C}"/>
              </a:ext>
            </a:extLst>
          </p:cNvPr>
          <p:cNvPicPr>
            <a:picLocks noChangeAspect="1"/>
          </p:cNvPicPr>
          <p:nvPr/>
        </p:nvPicPr>
        <p:blipFill>
          <a:blip r:embed="rId3"/>
          <a:stretch>
            <a:fillRect/>
          </a:stretch>
        </p:blipFill>
        <p:spPr>
          <a:xfrm>
            <a:off x="1982410" y="2095405"/>
            <a:ext cx="8369904" cy="3661833"/>
          </a:xfrm>
          <a:prstGeom prst="rect">
            <a:avLst/>
          </a:prstGeom>
          <a:ln>
            <a:noFill/>
          </a:ln>
          <a:effectLst>
            <a:softEdge rad="112500"/>
          </a:effectLst>
        </p:spPr>
      </p:pic>
    </p:spTree>
    <p:extLst>
      <p:ext uri="{BB962C8B-B14F-4D97-AF65-F5344CB8AC3E}">
        <p14:creationId xmlns:p14="http://schemas.microsoft.com/office/powerpoint/2010/main" val="22280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6157" cy="523220"/>
          </a:xfrm>
          <a:prstGeom prst="rect">
            <a:avLst/>
          </a:prstGeom>
          <a:noFill/>
        </p:spPr>
        <p:txBody>
          <a:bodyPr wrap="square" rtlCol="0">
            <a:spAutoFit/>
          </a:bodyPr>
          <a:lstStyle/>
          <a:p>
            <a:r>
              <a:rPr lang="en-CA" sz="2800" b="1" i="0" dirty="0">
                <a:effectLst/>
                <a:latin typeface="Söhne"/>
              </a:rPr>
              <a:t>Introduction to Robot Control</a:t>
            </a:r>
            <a:endParaRPr lang="en-CA" sz="2800"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50E058-1CDB-8066-24CB-C830D74AEFC8}"/>
              </a:ext>
            </a:extLst>
          </p:cNvPr>
          <p:cNvSpPr txBox="1"/>
          <p:nvPr/>
        </p:nvSpPr>
        <p:spPr>
          <a:xfrm>
            <a:off x="1026631" y="2380686"/>
            <a:ext cx="7194805" cy="369332"/>
          </a:xfrm>
          <a:prstGeom prst="rect">
            <a:avLst/>
          </a:prstGeom>
          <a:noFill/>
        </p:spPr>
        <p:txBody>
          <a:bodyPr wrap="square">
            <a:spAutoFit/>
          </a:bodyPr>
          <a:lstStyle/>
          <a:p>
            <a:r>
              <a:rPr lang="en-US" b="0" i="0" dirty="0">
                <a:solidFill>
                  <a:srgbClr val="374151"/>
                </a:solidFill>
                <a:effectLst/>
                <a:latin typeface="Söhne"/>
              </a:rPr>
              <a:t>Objective: Understanding the Fundamentals of Robot Control</a:t>
            </a:r>
            <a:endParaRPr lang="en-CA" dirty="0"/>
          </a:p>
        </p:txBody>
      </p:sp>
      <p:sp>
        <p:nvSpPr>
          <p:cNvPr id="8" name="TextBox 7">
            <a:extLst>
              <a:ext uri="{FF2B5EF4-FFF2-40B4-BE49-F238E27FC236}">
                <a16:creationId xmlns:a16="http://schemas.microsoft.com/office/drawing/2014/main" id="{4A96BA2C-0D7D-CF43-2A87-D9F1296C710E}"/>
              </a:ext>
            </a:extLst>
          </p:cNvPr>
          <p:cNvSpPr txBox="1"/>
          <p:nvPr/>
        </p:nvSpPr>
        <p:spPr>
          <a:xfrm>
            <a:off x="1047967" y="3036198"/>
            <a:ext cx="9247197" cy="1477328"/>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What is Robot Control?</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Definition:</a:t>
            </a:r>
          </a:p>
          <a:p>
            <a:pPr marL="1143000" lvl="2" indent="-228600" algn="l">
              <a:buFont typeface="+mj-lt"/>
              <a:buAutoNum type="arabicPeriod"/>
            </a:pPr>
            <a:r>
              <a:rPr lang="en-US" b="1" i="0" dirty="0">
                <a:solidFill>
                  <a:srgbClr val="FF0000"/>
                </a:solidFill>
                <a:effectLst/>
                <a:latin typeface="Söhne"/>
              </a:rPr>
              <a:t>Robot Control refers to the various methods and algorithms that enable a robot to perceive, navigate, and interact with its environment.</a:t>
            </a:r>
          </a:p>
          <a:p>
            <a:pPr marL="742950" lvl="1" indent="-285750" algn="l">
              <a:buFont typeface="+mj-lt"/>
              <a:buAutoNum type="arabicPeriod"/>
            </a:pPr>
            <a:endParaRPr lang="en-US" b="0" i="0" dirty="0">
              <a:solidFill>
                <a:srgbClr val="374151"/>
              </a:solidFill>
              <a:effectLst/>
              <a:latin typeface="Söhne"/>
            </a:endParaRPr>
          </a:p>
        </p:txBody>
      </p:sp>
    </p:spTree>
    <p:extLst>
      <p:ext uri="{BB962C8B-B14F-4D97-AF65-F5344CB8AC3E}">
        <p14:creationId xmlns:p14="http://schemas.microsoft.com/office/powerpoint/2010/main" val="301977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957171" cy="523220"/>
          </a:xfrm>
          <a:prstGeom prst="rect">
            <a:avLst/>
          </a:prstGeom>
          <a:noFill/>
        </p:spPr>
        <p:txBody>
          <a:bodyPr wrap="square" rtlCol="0">
            <a:spAutoFit/>
          </a:bodyPr>
          <a:lstStyle/>
          <a:p>
            <a:r>
              <a:rPr lang="en-CA" sz="2800" b="1" i="0" dirty="0">
                <a:effectLst/>
                <a:latin typeface="Söhne"/>
              </a:rPr>
              <a:t>Introduction to Robot Control</a:t>
            </a:r>
            <a:endParaRPr lang="en-CA" sz="2800"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8F9CB4-273B-9370-EE68-06B4EFE5F8F0}"/>
              </a:ext>
            </a:extLst>
          </p:cNvPr>
          <p:cNvSpPr txBox="1"/>
          <p:nvPr/>
        </p:nvSpPr>
        <p:spPr>
          <a:xfrm>
            <a:off x="1330778" y="2441585"/>
            <a:ext cx="8743950" cy="1754326"/>
          </a:xfrm>
          <a:prstGeom prst="rect">
            <a:avLst/>
          </a:prstGeom>
          <a:noFill/>
        </p:spPr>
        <p:txBody>
          <a:bodyPr wrap="square">
            <a:spAutoFit/>
          </a:bodyPr>
          <a:lstStyle/>
          <a:p>
            <a:pPr algn="l"/>
            <a:r>
              <a:rPr lang="en-US" b="1" i="0" dirty="0">
                <a:solidFill>
                  <a:srgbClr val="374151"/>
                </a:solidFill>
                <a:effectLst/>
                <a:latin typeface="Söhne"/>
              </a:rPr>
              <a:t>2.Why is Robot Control Important?</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Key to Robot Performance:</a:t>
            </a:r>
          </a:p>
          <a:p>
            <a:pPr marL="1143000" lvl="2" indent="-228600" algn="l">
              <a:buFont typeface="+mj-lt"/>
              <a:buAutoNum type="arabicPeriod"/>
            </a:pPr>
            <a:r>
              <a:rPr lang="en-US" b="0" i="0" dirty="0">
                <a:solidFill>
                  <a:srgbClr val="374151"/>
                </a:solidFill>
                <a:effectLst/>
                <a:latin typeface="Söhne"/>
              </a:rPr>
              <a:t>Efficiency: Ensures that the robot can complete tasks quickly and accurately.</a:t>
            </a:r>
          </a:p>
          <a:p>
            <a:pPr marL="1143000" lvl="2" indent="-228600" algn="l">
              <a:buFont typeface="+mj-lt"/>
              <a:buAutoNum type="arabicPeriod"/>
            </a:pPr>
            <a:r>
              <a:rPr lang="en-US" b="0" i="0" dirty="0">
                <a:solidFill>
                  <a:srgbClr val="374151"/>
                </a:solidFill>
                <a:effectLst/>
                <a:latin typeface="Söhne"/>
              </a:rPr>
              <a:t>Safety: Critical for preventing accidents, especially when robots work near humans.</a:t>
            </a:r>
          </a:p>
          <a:p>
            <a:pPr marL="1143000" lvl="2" indent="-228600" algn="l">
              <a:buFont typeface="+mj-lt"/>
              <a:buAutoNum type="arabicPeriod"/>
            </a:pPr>
            <a:r>
              <a:rPr lang="en-US" b="0" i="0" dirty="0">
                <a:solidFill>
                  <a:srgbClr val="374151"/>
                </a:solidFill>
                <a:effectLst/>
                <a:latin typeface="Söhne"/>
              </a:rPr>
              <a:t>Functionality: Determines the range and quality of tasks a robot can perform.</a:t>
            </a:r>
          </a:p>
        </p:txBody>
      </p:sp>
    </p:spTree>
    <p:extLst>
      <p:ext uri="{BB962C8B-B14F-4D97-AF65-F5344CB8AC3E}">
        <p14:creationId xmlns:p14="http://schemas.microsoft.com/office/powerpoint/2010/main" val="3561388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861"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2901B4-3800-AED5-4D41-D7DD3EE63BD0}"/>
              </a:ext>
            </a:extLst>
          </p:cNvPr>
          <p:cNvSpPr txBox="1"/>
          <p:nvPr/>
        </p:nvSpPr>
        <p:spPr>
          <a:xfrm>
            <a:off x="2557606" y="1083696"/>
            <a:ext cx="4957171" cy="523220"/>
          </a:xfrm>
          <a:prstGeom prst="rect">
            <a:avLst/>
          </a:prstGeom>
          <a:noFill/>
        </p:spPr>
        <p:txBody>
          <a:bodyPr wrap="square" rtlCol="0">
            <a:spAutoFit/>
          </a:bodyPr>
          <a:lstStyle/>
          <a:p>
            <a:r>
              <a:rPr lang="en-CA" sz="2800" b="1" i="0" dirty="0">
                <a:effectLst/>
                <a:latin typeface="Söhne"/>
              </a:rPr>
              <a:t>Introduction to Robot Control</a:t>
            </a:r>
            <a:endParaRPr lang="en-CA" sz="2800" dirty="0"/>
          </a:p>
        </p:txBody>
      </p:sp>
      <p:sp>
        <p:nvSpPr>
          <p:cNvPr id="8" name="TextBox 7">
            <a:extLst>
              <a:ext uri="{FF2B5EF4-FFF2-40B4-BE49-F238E27FC236}">
                <a16:creationId xmlns:a16="http://schemas.microsoft.com/office/drawing/2014/main" id="{9D39C64E-BF16-79D3-6A9A-C9575EA55ECB}"/>
              </a:ext>
            </a:extLst>
          </p:cNvPr>
          <p:cNvSpPr txBox="1"/>
          <p:nvPr/>
        </p:nvSpPr>
        <p:spPr>
          <a:xfrm>
            <a:off x="942308" y="2724497"/>
            <a:ext cx="9173242" cy="1200329"/>
          </a:xfrm>
          <a:prstGeom prst="rect">
            <a:avLst/>
          </a:prstGeom>
          <a:noFill/>
        </p:spPr>
        <p:txBody>
          <a:bodyPr wrap="square">
            <a:spAutoFit/>
          </a:bodyPr>
          <a:lstStyle/>
          <a:p>
            <a:pPr algn="l"/>
            <a:r>
              <a:rPr lang="en-US" b="1" i="0" dirty="0">
                <a:solidFill>
                  <a:srgbClr val="374151"/>
                </a:solidFill>
                <a:effectLst/>
                <a:latin typeface="Söhne"/>
              </a:rPr>
              <a:t>3.The Role of Control Systems in Robotics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Central to Robotic Applications:</a:t>
            </a:r>
          </a:p>
          <a:p>
            <a:pPr marL="1143000" lvl="2" indent="-228600" algn="l">
              <a:buFont typeface="+mj-lt"/>
              <a:buAutoNum type="arabicPeriod"/>
            </a:pPr>
            <a:r>
              <a:rPr lang="en-US" b="0" i="0" dirty="0">
                <a:solidFill>
                  <a:srgbClr val="374151"/>
                </a:solidFill>
                <a:effectLst/>
                <a:latin typeface="Söhne"/>
              </a:rPr>
              <a:t>Control systems act as the brain of a robot, making decisions based on the programming and sensors.</a:t>
            </a:r>
          </a:p>
        </p:txBody>
      </p:sp>
    </p:spTree>
    <p:extLst>
      <p:ext uri="{BB962C8B-B14F-4D97-AF65-F5344CB8AC3E}">
        <p14:creationId xmlns:p14="http://schemas.microsoft.com/office/powerpoint/2010/main" val="125684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935396"/>
            <a:ext cx="5360943" cy="523220"/>
          </a:xfrm>
          <a:prstGeom prst="rect">
            <a:avLst/>
          </a:prstGeom>
          <a:noFill/>
        </p:spPr>
        <p:txBody>
          <a:bodyPr wrap="square" rtlCol="0">
            <a:spAutoFit/>
          </a:bodyPr>
          <a:lstStyle/>
          <a:p>
            <a:pPr algn="l"/>
            <a:r>
              <a:rPr lang="en-US" sz="2800" b="1" i="0" dirty="0">
                <a:effectLst/>
                <a:latin typeface="Söhne"/>
              </a:rPr>
              <a:t>Basic Concepts in Robot Control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8AA976-FC8E-A9A8-9968-67F4A05310D8}"/>
              </a:ext>
            </a:extLst>
          </p:cNvPr>
          <p:cNvSpPr txBox="1"/>
          <p:nvPr/>
        </p:nvSpPr>
        <p:spPr>
          <a:xfrm>
            <a:off x="1214179" y="2338120"/>
            <a:ext cx="8836057" cy="1477328"/>
          </a:xfrm>
          <a:prstGeom prst="rect">
            <a:avLst/>
          </a:prstGeom>
          <a:noFill/>
        </p:spPr>
        <p:txBody>
          <a:bodyPr wrap="square">
            <a:spAutoFit/>
          </a:bodyPr>
          <a:lstStyle/>
          <a:p>
            <a:pPr algn="l"/>
            <a:r>
              <a:rPr lang="en-US" b="1" i="0" dirty="0">
                <a:solidFill>
                  <a:srgbClr val="374151"/>
                </a:solidFill>
                <a:effectLst/>
                <a:latin typeface="Söhne"/>
              </a:rPr>
              <a:t>Kinematics</a:t>
            </a:r>
            <a:r>
              <a:rPr lang="en-US" b="0" i="0" dirty="0">
                <a:solidFill>
                  <a:srgbClr val="374151"/>
                </a:solidFill>
                <a:effectLst/>
                <a:latin typeface="Söhne"/>
              </a:rPr>
              <a:t>:</a:t>
            </a:r>
            <a:r>
              <a:rPr lang="ar-SA" b="0" i="0" dirty="0">
                <a:solidFill>
                  <a:srgbClr val="374151"/>
                </a:solidFill>
                <a:effectLst/>
                <a:latin typeface="Söhne"/>
              </a:rPr>
              <a:t>علم الحركة</a:t>
            </a:r>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Kinematics in robotics refers to the study of the motion of robots </a:t>
            </a:r>
            <a:r>
              <a:rPr lang="en-US" b="1" i="0" u="sng" dirty="0">
                <a:solidFill>
                  <a:srgbClr val="374151"/>
                </a:solidFill>
                <a:effectLst/>
                <a:latin typeface="Söhne"/>
              </a:rPr>
              <a:t>without</a:t>
            </a:r>
            <a:r>
              <a:rPr lang="en-US" b="0" i="0" dirty="0">
                <a:solidFill>
                  <a:srgbClr val="374151"/>
                </a:solidFill>
                <a:effectLst/>
                <a:latin typeface="Söhne"/>
              </a:rPr>
              <a:t> considering the forces that cause this motion.</a:t>
            </a:r>
          </a:p>
          <a:p>
            <a:pPr marL="742950" lvl="1" indent="-285750" algn="l">
              <a:buFont typeface="Arial" panose="020B0604020202020204" pitchFamily="34" charset="0"/>
              <a:buChar char="•"/>
            </a:pPr>
            <a:r>
              <a:rPr lang="en-US" b="0" i="0" dirty="0">
                <a:solidFill>
                  <a:srgbClr val="374151"/>
                </a:solidFill>
                <a:effectLst/>
                <a:latin typeface="Söhne"/>
              </a:rPr>
              <a:t>It involves understanding how a robot moves from one point to another.</a:t>
            </a:r>
          </a:p>
        </p:txBody>
      </p:sp>
      <p:pic>
        <p:nvPicPr>
          <p:cNvPr id="8" name="Picture 2" descr="Kinematics">
            <a:extLst>
              <a:ext uri="{FF2B5EF4-FFF2-40B4-BE49-F238E27FC236}">
                <a16:creationId xmlns:a16="http://schemas.microsoft.com/office/drawing/2014/main" id="{FFC99AB0-1118-D024-23BB-8989461A61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3221" y="4020043"/>
            <a:ext cx="2610612" cy="1590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5CF11AF-ECF5-FDC7-B89E-FC4E18A0C3FC}"/>
              </a:ext>
            </a:extLst>
          </p:cNvPr>
          <p:cNvSpPr txBox="1"/>
          <p:nvPr/>
        </p:nvSpPr>
        <p:spPr>
          <a:xfrm>
            <a:off x="1214179" y="4570538"/>
            <a:ext cx="6527205" cy="923330"/>
          </a:xfrm>
          <a:prstGeom prst="rect">
            <a:avLst/>
          </a:prstGeom>
          <a:noFill/>
        </p:spPr>
        <p:txBody>
          <a:bodyPr wrap="square">
            <a:spAutoFit/>
          </a:bodyPr>
          <a:lstStyle/>
          <a:p>
            <a:r>
              <a:rPr lang="en-US" b="0" i="0" dirty="0">
                <a:solidFill>
                  <a:srgbClr val="374151"/>
                </a:solidFill>
                <a:effectLst/>
                <a:latin typeface="Söhne"/>
              </a:rPr>
              <a:t>For example, if we move the robot's arm up, down, or in a circle, we're seeing kinematics in action - it's all about the movements, not what's making them happen!</a:t>
            </a:r>
            <a:endParaRPr lang="en-CA" dirty="0"/>
          </a:p>
        </p:txBody>
      </p:sp>
    </p:spTree>
    <p:extLst>
      <p:ext uri="{BB962C8B-B14F-4D97-AF65-F5344CB8AC3E}">
        <p14:creationId xmlns:p14="http://schemas.microsoft.com/office/powerpoint/2010/main" val="3773199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D2EF076-5710-5B8C-95D3-CE2204DFBC9C}"/>
              </a:ext>
            </a:extLst>
          </p:cNvPr>
          <p:cNvSpPr txBox="1"/>
          <p:nvPr/>
        </p:nvSpPr>
        <p:spPr>
          <a:xfrm>
            <a:off x="1005731" y="2410934"/>
            <a:ext cx="9811948" cy="1292662"/>
          </a:xfrm>
          <a:prstGeom prst="rect">
            <a:avLst/>
          </a:prstGeom>
          <a:noFill/>
        </p:spPr>
        <p:txBody>
          <a:bodyPr wrap="square">
            <a:spAutoFit/>
          </a:bodyPr>
          <a:lstStyle/>
          <a:p>
            <a:pPr algn="l"/>
            <a:r>
              <a:rPr lang="en-US" sz="2400" b="1" i="0" dirty="0">
                <a:solidFill>
                  <a:srgbClr val="374151"/>
                </a:solidFill>
                <a:effectLst/>
                <a:latin typeface="Söhne"/>
              </a:rPr>
              <a:t>Dynamics</a:t>
            </a:r>
            <a:r>
              <a:rPr lang="en-US" sz="2400" b="0" i="0" dirty="0">
                <a:solidFill>
                  <a:srgbClr val="374151"/>
                </a:solidFill>
                <a:effectLst/>
                <a:latin typeface="Söhne"/>
              </a:rPr>
              <a:t>:</a:t>
            </a: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Dynamics is about the forces and torques that cause the motion of robots. It considers the physical principles that govern movement.</a:t>
            </a:r>
          </a:p>
        </p:txBody>
      </p:sp>
      <p:pic>
        <p:nvPicPr>
          <p:cNvPr id="8" name="Picture 7">
            <a:extLst>
              <a:ext uri="{FF2B5EF4-FFF2-40B4-BE49-F238E27FC236}">
                <a16:creationId xmlns:a16="http://schemas.microsoft.com/office/drawing/2014/main" id="{0D14062A-2945-2023-200F-45BF472EBB08}"/>
              </a:ext>
            </a:extLst>
          </p:cNvPr>
          <p:cNvPicPr>
            <a:picLocks noChangeAspect="1"/>
          </p:cNvPicPr>
          <p:nvPr/>
        </p:nvPicPr>
        <p:blipFill>
          <a:blip r:embed="rId3"/>
          <a:stretch>
            <a:fillRect/>
          </a:stretch>
        </p:blipFill>
        <p:spPr>
          <a:xfrm>
            <a:off x="6799443" y="3537669"/>
            <a:ext cx="3562350" cy="2228850"/>
          </a:xfrm>
          <a:prstGeom prst="rect">
            <a:avLst/>
          </a:prstGeom>
          <a:ln>
            <a:noFill/>
          </a:ln>
          <a:effectLst>
            <a:softEdge rad="112500"/>
          </a:effectLst>
        </p:spPr>
      </p:pic>
    </p:spTree>
    <p:extLst>
      <p:ext uri="{BB962C8B-B14F-4D97-AF65-F5344CB8AC3E}">
        <p14:creationId xmlns:p14="http://schemas.microsoft.com/office/powerpoint/2010/main" val="2487022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303CA9-2574-7551-9BAC-C612B90FF526}"/>
              </a:ext>
            </a:extLst>
          </p:cNvPr>
          <p:cNvSpPr txBox="1"/>
          <p:nvPr/>
        </p:nvSpPr>
        <p:spPr>
          <a:xfrm>
            <a:off x="831154" y="1941195"/>
            <a:ext cx="10384971" cy="4204356"/>
          </a:xfrm>
          <a:prstGeom prst="rect">
            <a:avLst/>
          </a:prstGeom>
          <a:noFill/>
        </p:spPr>
        <p:txBody>
          <a:bodyPr wrap="square">
            <a:spAutoFit/>
          </a:bodyPr>
          <a:lstStyle/>
          <a:p>
            <a:pPr algn="l">
              <a:lnSpc>
                <a:spcPct val="150000"/>
              </a:lnSpc>
              <a:buFont typeface="+mj-lt"/>
              <a:buAutoNum type="arabicPeriod"/>
            </a:pPr>
            <a:r>
              <a:rPr lang="en-US" b="1" i="0" dirty="0">
                <a:solidFill>
                  <a:srgbClr val="374151"/>
                </a:solidFill>
                <a:effectLst/>
                <a:latin typeface="Söhne"/>
              </a:rPr>
              <a:t>Forces</a:t>
            </a:r>
            <a:r>
              <a:rPr lang="en-US" b="0" i="0" dirty="0">
                <a:solidFill>
                  <a:srgbClr val="374151"/>
                </a:solidFill>
                <a:effectLst/>
                <a:latin typeface="Söhne"/>
              </a:rPr>
              <a:t>: This is like a push or a pull. If you push a toy car, it moves, right? That's a force. Robots use forces to move their arms, legs, or wheels.</a:t>
            </a:r>
          </a:p>
          <a:p>
            <a:pPr algn="l">
              <a:lnSpc>
                <a:spcPct val="150000"/>
              </a:lnSpc>
              <a:buFont typeface="+mj-lt"/>
              <a:buAutoNum type="arabicPeriod"/>
            </a:pPr>
            <a:r>
              <a:rPr lang="en-US" b="1" i="0" dirty="0">
                <a:solidFill>
                  <a:srgbClr val="374151"/>
                </a:solidFill>
                <a:effectLst/>
                <a:latin typeface="Söhne"/>
              </a:rPr>
              <a:t>Torques</a:t>
            </a:r>
            <a:r>
              <a:rPr lang="en-US" b="0" i="0" dirty="0">
                <a:solidFill>
                  <a:srgbClr val="374151"/>
                </a:solidFill>
                <a:effectLst/>
                <a:latin typeface="Söhne"/>
              </a:rPr>
              <a:t>: This is a twisty force. Think of opening a jar of cookies by twisting the lid - that’s using torque. Robots use torques to turn their heads or twist their arms.</a:t>
            </a:r>
          </a:p>
          <a:p>
            <a:pPr algn="l">
              <a:lnSpc>
                <a:spcPct val="150000"/>
              </a:lnSpc>
            </a:pPr>
            <a:r>
              <a:rPr lang="en-US" b="0" i="0" dirty="0">
                <a:solidFill>
                  <a:srgbClr val="374151"/>
                </a:solidFill>
                <a:effectLst/>
                <a:latin typeface="Söhne"/>
              </a:rPr>
              <a:t>Now, how do robots get these powers? They have motors and gears, kind of like the muscles and bones in your body.</a:t>
            </a:r>
          </a:p>
          <a:p>
            <a:pPr algn="l">
              <a:lnSpc>
                <a:spcPct val="150000"/>
              </a:lnSpc>
              <a:buFont typeface="Arial" panose="020B0604020202020204" pitchFamily="34" charset="0"/>
              <a:buChar char="•"/>
            </a:pPr>
            <a:r>
              <a:rPr lang="en-US" b="1" i="0" dirty="0">
                <a:solidFill>
                  <a:srgbClr val="374151"/>
                </a:solidFill>
                <a:effectLst/>
                <a:latin typeface="Söhne"/>
              </a:rPr>
              <a:t>Motors</a:t>
            </a:r>
            <a:r>
              <a:rPr lang="en-US" b="0" i="0" dirty="0">
                <a:solidFill>
                  <a:srgbClr val="374151"/>
                </a:solidFill>
                <a:effectLst/>
                <a:latin typeface="Söhne"/>
              </a:rPr>
              <a:t>: These are like robot muscles. They help the robot to move. When the robot wants to lift its arm, the motor works like your muscle does when you lift something.</a:t>
            </a:r>
          </a:p>
          <a:p>
            <a:pPr algn="l">
              <a:lnSpc>
                <a:spcPct val="150000"/>
              </a:lnSpc>
              <a:buFont typeface="Arial" panose="020B0604020202020204" pitchFamily="34" charset="0"/>
              <a:buChar char="•"/>
            </a:pPr>
            <a:r>
              <a:rPr lang="en-US" b="1" i="0" dirty="0">
                <a:solidFill>
                  <a:srgbClr val="374151"/>
                </a:solidFill>
                <a:effectLst/>
                <a:latin typeface="Söhne"/>
              </a:rPr>
              <a:t>Gears</a:t>
            </a:r>
            <a:r>
              <a:rPr lang="en-US" b="0" i="0" dirty="0">
                <a:solidFill>
                  <a:srgbClr val="374151"/>
                </a:solidFill>
                <a:effectLst/>
                <a:latin typeface="Söhne"/>
              </a:rPr>
              <a:t>: These are like the bones in your hand that help you grab and hold things. Gears work with the motors to control how fast or how strong the robot's movement should be.</a:t>
            </a:r>
          </a:p>
        </p:txBody>
      </p:sp>
    </p:spTree>
    <p:extLst>
      <p:ext uri="{BB962C8B-B14F-4D97-AF65-F5344CB8AC3E}">
        <p14:creationId xmlns:p14="http://schemas.microsoft.com/office/powerpoint/2010/main" val="3598756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5637" y="1601121"/>
            <a:ext cx="10812720" cy="4767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0" i="0" dirty="0">
              <a:solidFill>
                <a:srgbClr val="374151"/>
              </a:solidFill>
              <a:effectLst/>
              <a:latin typeface="Söhne"/>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193936" cy="523220"/>
          </a:xfrm>
          <a:prstGeom prst="rect">
            <a:avLst/>
          </a:prstGeom>
          <a:noFill/>
        </p:spPr>
        <p:txBody>
          <a:bodyPr wrap="square" rtlCol="0">
            <a:spAutoFit/>
          </a:bodyPr>
          <a:lstStyle/>
          <a:p>
            <a:pPr algn="l"/>
            <a:r>
              <a:rPr lang="en-CA" sz="2800" b="1" i="0" dirty="0">
                <a:effectLst/>
                <a:latin typeface="Söhne"/>
              </a:rPr>
              <a:t>Control Algorithms in Robotics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56133A3-20DB-81FB-A609-75AB35ACB240}"/>
              </a:ext>
            </a:extLst>
          </p:cNvPr>
          <p:cNvSpPr txBox="1"/>
          <p:nvPr/>
        </p:nvSpPr>
        <p:spPr>
          <a:xfrm>
            <a:off x="786493" y="2338120"/>
            <a:ext cx="10561864" cy="1477328"/>
          </a:xfrm>
          <a:prstGeom prst="rect">
            <a:avLst/>
          </a:prstGeom>
          <a:noFill/>
        </p:spPr>
        <p:txBody>
          <a:bodyPr wrap="square">
            <a:spAutoFit/>
          </a:bodyPr>
          <a:lstStyle/>
          <a:p>
            <a:pPr algn="l"/>
            <a:r>
              <a:rPr lang="en-US" b="1" i="0" dirty="0">
                <a:solidFill>
                  <a:srgbClr val="374151"/>
                </a:solidFill>
                <a:effectLst/>
                <a:latin typeface="Söhne"/>
              </a:rPr>
              <a:t>What are Control Algorithms?</a:t>
            </a:r>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Control Algorithms in robotics are sets of step-by-step instructions that guide a robot's actions and decisions.</a:t>
            </a:r>
          </a:p>
          <a:p>
            <a:pPr marL="742950" lvl="1" indent="-285750" algn="l">
              <a:buFont typeface="Arial" panose="020B0604020202020204" pitchFamily="34" charset="0"/>
              <a:buChar char="•"/>
            </a:pPr>
            <a:r>
              <a:rPr lang="en-US" b="0" i="0" dirty="0">
                <a:solidFill>
                  <a:srgbClr val="374151"/>
                </a:solidFill>
                <a:effectLst/>
                <a:latin typeface="Söhne"/>
              </a:rPr>
              <a:t>They are like recipes that tell the robot how to respond to various situations.</a:t>
            </a:r>
          </a:p>
        </p:txBody>
      </p:sp>
      <p:sp>
        <p:nvSpPr>
          <p:cNvPr id="8" name="TextBox 7">
            <a:extLst>
              <a:ext uri="{FF2B5EF4-FFF2-40B4-BE49-F238E27FC236}">
                <a16:creationId xmlns:a16="http://schemas.microsoft.com/office/drawing/2014/main" id="{3D8EF4E2-0F6D-8EE4-BCE1-CEFB9C2AA348}"/>
              </a:ext>
            </a:extLst>
          </p:cNvPr>
          <p:cNvSpPr txBox="1"/>
          <p:nvPr/>
        </p:nvSpPr>
        <p:spPr>
          <a:xfrm>
            <a:off x="2513150" y="3937633"/>
            <a:ext cx="6144610" cy="2308324"/>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Line-Following Algorithm</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A basic but practical example where a robot follows a predefined path, like a line on the floor. Used in automated guided vehicles in factories.</a:t>
            </a:r>
          </a:p>
          <a:p>
            <a:pPr algn="l">
              <a:buFont typeface="Arial" panose="020B0604020202020204" pitchFamily="34" charset="0"/>
              <a:buChar char="•"/>
            </a:pPr>
            <a:r>
              <a:rPr lang="en-US" b="1" i="0" dirty="0">
                <a:solidFill>
                  <a:srgbClr val="374151"/>
                </a:solidFill>
                <a:effectLst/>
                <a:latin typeface="Söhne"/>
              </a:rPr>
              <a:t>Obstacle Avoidance Algorithm</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This algorithm helps a robot detect and navigate around obstacles. Imagine a robot vacuum that changes direction when it encounters a chair leg.</a:t>
            </a:r>
          </a:p>
        </p:txBody>
      </p:sp>
    </p:spTree>
    <p:extLst>
      <p:ext uri="{BB962C8B-B14F-4D97-AF65-F5344CB8AC3E}">
        <p14:creationId xmlns:p14="http://schemas.microsoft.com/office/powerpoint/2010/main" val="899055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D3B62-D86D-1D73-C03C-9A04B90802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96EEE9-F510-90A2-F0FE-0BDFC35C8B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F432AED-E1CC-5117-F31D-A313FD06FF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60DFE5-18EB-E2AC-1154-50CF7B1E3B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584826-4658-0DE7-3171-780CF7ACD2E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D79518-2BD5-7B56-B60B-F652CE7967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1E9898-EBEB-46D5-225B-F6F2AA843D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CADD51-AABF-0466-037D-FA4192D6A90E}"/>
              </a:ext>
            </a:extLst>
          </p:cNvPr>
          <p:cNvSpPr txBox="1"/>
          <p:nvPr/>
        </p:nvSpPr>
        <p:spPr>
          <a:xfrm>
            <a:off x="1000172" y="2285690"/>
            <a:ext cx="10291035" cy="2862322"/>
          </a:xfrm>
          <a:prstGeom prst="rect">
            <a:avLst/>
          </a:prstGeom>
          <a:noFill/>
        </p:spPr>
        <p:txBody>
          <a:bodyPr wrap="square">
            <a:spAutoFit/>
          </a:bodyPr>
          <a:lstStyle/>
          <a:p>
            <a:pPr algn="l"/>
            <a:r>
              <a:rPr lang="en-US" b="1" i="0" dirty="0">
                <a:effectLst/>
                <a:latin typeface="Söhne"/>
              </a:rPr>
              <a:t>Robotics Classification - Capabilities and Applications</a:t>
            </a:r>
          </a:p>
          <a:p>
            <a:pPr algn="l"/>
            <a:r>
              <a:rPr lang="en-US" b="1" i="0" dirty="0">
                <a:solidFill>
                  <a:srgbClr val="374151"/>
                </a:solidFill>
                <a:effectLst/>
                <a:latin typeface="Söhne"/>
              </a:rPr>
              <a:t>Objective: </a:t>
            </a:r>
            <a:r>
              <a:rPr lang="en-US" b="0" i="0" dirty="0">
                <a:solidFill>
                  <a:srgbClr val="374151"/>
                </a:solidFill>
                <a:effectLst/>
                <a:latin typeface="Söhne"/>
              </a:rPr>
              <a:t>Understanding Robotics: Capabilities and Applications</a:t>
            </a:r>
          </a:p>
          <a:p>
            <a:pPr algn="l"/>
            <a:endParaRPr lang="en-US" b="0" i="0" dirty="0">
              <a:solidFill>
                <a:srgbClr val="374151"/>
              </a:solidFill>
              <a:effectLst/>
              <a:latin typeface="Söhne"/>
            </a:endParaRPr>
          </a:p>
          <a:p>
            <a:pPr algn="l">
              <a:buFont typeface="Arial" panose="020B0604020202020204" pitchFamily="34" charset="0"/>
              <a:buChar char="•"/>
            </a:pPr>
            <a:r>
              <a:rPr lang="en-US" b="1" i="0" dirty="0">
                <a:solidFill>
                  <a:srgbClr val="374151"/>
                </a:solidFill>
                <a:effectLst/>
                <a:latin typeface="Söhne"/>
              </a:rPr>
              <a:t>Operational Capabilities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Industrial Robots</a:t>
            </a:r>
            <a:r>
              <a:rPr lang="en-US" b="0" i="0" dirty="0">
                <a:solidFill>
                  <a:srgbClr val="374151"/>
                </a:solidFill>
                <a:effectLst/>
                <a:latin typeface="Söhne"/>
              </a:rPr>
              <a:t>: For manufacturing tasks like assembly and welding.</a:t>
            </a:r>
          </a:p>
          <a:p>
            <a:pPr marL="742950" lvl="1" indent="-285750" algn="l">
              <a:buFont typeface="Arial" panose="020B0604020202020204" pitchFamily="34" charset="0"/>
              <a:buChar char="•"/>
            </a:pPr>
            <a:r>
              <a:rPr lang="en-US" b="1" i="0" dirty="0">
                <a:solidFill>
                  <a:srgbClr val="374151"/>
                </a:solidFill>
                <a:effectLst/>
                <a:latin typeface="Söhne"/>
              </a:rPr>
              <a:t>Service Robots</a:t>
            </a:r>
            <a:r>
              <a:rPr lang="en-US" b="0" i="0" dirty="0">
                <a:solidFill>
                  <a:srgbClr val="374151"/>
                </a:solidFill>
                <a:effectLst/>
                <a:latin typeface="Söhne"/>
              </a:rPr>
              <a:t>: Used in non-industrial settings such as homes, hospitals.</a:t>
            </a:r>
          </a:p>
          <a:p>
            <a:pPr algn="l">
              <a:buFont typeface="Arial" panose="020B0604020202020204" pitchFamily="34" charset="0"/>
              <a:buChar char="•"/>
            </a:pPr>
            <a:r>
              <a:rPr lang="en-US" b="1" i="0" dirty="0">
                <a:solidFill>
                  <a:srgbClr val="374151"/>
                </a:solidFill>
                <a:effectLst/>
                <a:latin typeface="Söhne"/>
              </a:rPr>
              <a:t>Application Areas</a:t>
            </a:r>
            <a:endParaRPr lang="en-US" b="0" i="0" dirty="0">
              <a:solidFill>
                <a:srgbClr val="374151"/>
              </a:solidFill>
              <a:effectLst/>
              <a:latin typeface="Söhne"/>
            </a:endParaRPr>
          </a:p>
          <a:p>
            <a:pPr marL="742950" lvl="1" indent="-285750" algn="l">
              <a:buFont typeface="Arial" panose="020B0604020202020204" pitchFamily="34" charset="0"/>
              <a:buChar char="•"/>
            </a:pPr>
            <a:r>
              <a:rPr lang="en-US" b="1" i="0" dirty="0">
                <a:solidFill>
                  <a:srgbClr val="374151"/>
                </a:solidFill>
                <a:effectLst/>
                <a:latin typeface="Söhne"/>
              </a:rPr>
              <a:t>Medical Robots</a:t>
            </a:r>
            <a:r>
              <a:rPr lang="en-US" b="0" i="0" dirty="0">
                <a:solidFill>
                  <a:srgbClr val="374151"/>
                </a:solidFill>
                <a:effectLst/>
                <a:latin typeface="Söhne"/>
              </a:rPr>
              <a:t>: In surgeries and rehabilitation.</a:t>
            </a:r>
          </a:p>
          <a:p>
            <a:pPr marL="742950" lvl="1" indent="-285750" algn="l">
              <a:buFont typeface="Arial" panose="020B0604020202020204" pitchFamily="34" charset="0"/>
              <a:buChar char="•"/>
            </a:pPr>
            <a:r>
              <a:rPr lang="en-US" b="1" i="0" dirty="0">
                <a:solidFill>
                  <a:srgbClr val="374151"/>
                </a:solidFill>
                <a:effectLst/>
                <a:latin typeface="Söhne"/>
              </a:rPr>
              <a:t>Military Robots</a:t>
            </a:r>
            <a:r>
              <a:rPr lang="en-US" b="0" i="0" dirty="0">
                <a:solidFill>
                  <a:srgbClr val="374151"/>
                </a:solidFill>
                <a:effectLst/>
                <a:latin typeface="Söhne"/>
              </a:rPr>
              <a:t>: For surveillance and defense.</a:t>
            </a:r>
          </a:p>
          <a:p>
            <a:pPr marL="742950" lvl="1" indent="-285750" algn="l">
              <a:buFont typeface="Arial" panose="020B0604020202020204" pitchFamily="34" charset="0"/>
              <a:buChar char="•"/>
            </a:pPr>
            <a:r>
              <a:rPr lang="en-US" b="1" i="0" dirty="0">
                <a:solidFill>
                  <a:srgbClr val="374151"/>
                </a:solidFill>
                <a:effectLst/>
                <a:latin typeface="Söhne"/>
              </a:rPr>
              <a:t>Space Robots</a:t>
            </a:r>
            <a:r>
              <a:rPr lang="en-US" b="0" i="0" dirty="0">
                <a:solidFill>
                  <a:srgbClr val="374151"/>
                </a:solidFill>
                <a:effectLst/>
                <a:latin typeface="Söhne"/>
              </a:rPr>
              <a:t>: Employed in space exploration and operations.</a:t>
            </a:r>
          </a:p>
        </p:txBody>
      </p:sp>
    </p:spTree>
    <p:extLst>
      <p:ext uri="{BB962C8B-B14F-4D97-AF65-F5344CB8AC3E}">
        <p14:creationId xmlns:p14="http://schemas.microsoft.com/office/powerpoint/2010/main" val="426467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8F671-ED4F-224F-A25C-BFD11F5A1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98C436-4550-F6BD-B072-99C439CB44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FE3C52-61C4-511E-9E08-07DF178E8855}"/>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Virtual LAB</a:t>
            </a:r>
          </a:p>
        </p:txBody>
      </p:sp>
      <p:sp>
        <p:nvSpPr>
          <p:cNvPr id="5" name="Rectangle 4">
            <a:extLst>
              <a:ext uri="{FF2B5EF4-FFF2-40B4-BE49-F238E27FC236}">
                <a16:creationId xmlns:a16="http://schemas.microsoft.com/office/drawing/2014/main" id="{DC58244D-0237-7889-C4B7-4FDF632B13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FE03E5-2349-02D4-BA27-521B30F0A0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A2601A-989B-E739-5F16-AE4B3E7440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D5CD79-64DC-FB82-5D61-53C7B70225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6879B91-84C2-F253-49F1-E1BC4AC88F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182996-A98D-BA13-3D90-6C2E51CFC54F}"/>
              </a:ext>
            </a:extLst>
          </p:cNvPr>
          <p:cNvPicPr>
            <a:picLocks noChangeAspect="1"/>
          </p:cNvPicPr>
          <p:nvPr/>
        </p:nvPicPr>
        <p:blipFill>
          <a:blip r:embed="rId3"/>
          <a:stretch>
            <a:fillRect/>
          </a:stretch>
        </p:blipFill>
        <p:spPr>
          <a:xfrm>
            <a:off x="2512920" y="2097166"/>
            <a:ext cx="2836808" cy="1331496"/>
          </a:xfrm>
          <a:prstGeom prst="rect">
            <a:avLst/>
          </a:prstGeom>
        </p:spPr>
      </p:pic>
      <p:pic>
        <p:nvPicPr>
          <p:cNvPr id="8" name="Picture 2" descr="webots · GitHub Topics · GitHub">
            <a:extLst>
              <a:ext uri="{FF2B5EF4-FFF2-40B4-BE49-F238E27FC236}">
                <a16:creationId xmlns:a16="http://schemas.microsoft.com/office/drawing/2014/main" id="{08813470-0746-43C2-3C8F-D8BABB6657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6740" y="2382949"/>
            <a:ext cx="2091425" cy="10457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Webots — Aldebaran 2.5.11.14a documentation">
            <a:extLst>
              <a:ext uri="{FF2B5EF4-FFF2-40B4-BE49-F238E27FC236}">
                <a16:creationId xmlns:a16="http://schemas.microsoft.com/office/drawing/2014/main" id="{03BF92AE-A362-72D6-A5A6-CBAA885819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0815" y="3612203"/>
            <a:ext cx="2577826" cy="1848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41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7E269-F760-B4C3-9091-CC4EFBC90A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769ED7-3358-AA83-E5CA-DC9BF5FB70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1C919-CF59-0B2D-F691-B432B6928A8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a:t>
            </a:r>
          </a:p>
        </p:txBody>
      </p:sp>
      <p:sp>
        <p:nvSpPr>
          <p:cNvPr id="5" name="Rectangle 4">
            <a:extLst>
              <a:ext uri="{FF2B5EF4-FFF2-40B4-BE49-F238E27FC236}">
                <a16:creationId xmlns:a16="http://schemas.microsoft.com/office/drawing/2014/main" id="{D1CF5725-238B-9B5F-7461-CC59C460BC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506C02-07B6-CE09-87AC-AC1D0D0D9B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865C3-0FBD-AA96-5271-138EA7B13CC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028D40-54F2-AA0B-EED5-C81FD8BC4D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1DA914-C07B-CFB7-4616-7AB89CF3DB8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AFBD861-1F3B-9E12-BCD1-36B9E583140C}"/>
              </a:ext>
            </a:extLst>
          </p:cNvPr>
          <p:cNvPicPr>
            <a:picLocks noChangeAspect="1"/>
          </p:cNvPicPr>
          <p:nvPr/>
        </p:nvPicPr>
        <p:blipFill>
          <a:blip r:embed="rId3"/>
          <a:stretch>
            <a:fillRect/>
          </a:stretch>
        </p:blipFill>
        <p:spPr>
          <a:xfrm>
            <a:off x="1153149" y="2128837"/>
            <a:ext cx="9484916" cy="2600325"/>
          </a:xfrm>
          <a:prstGeom prst="rect">
            <a:avLst/>
          </a:prstGeom>
        </p:spPr>
      </p:pic>
    </p:spTree>
    <p:extLst>
      <p:ext uri="{BB962C8B-B14F-4D97-AF65-F5344CB8AC3E}">
        <p14:creationId xmlns:p14="http://schemas.microsoft.com/office/powerpoint/2010/main" val="2501329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A8C33-FCFF-BEF4-8C49-2D05A16F4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6B9A-C1A6-3B7F-2678-48424866B9DC}"/>
              </a:ext>
            </a:extLst>
          </p:cNvPr>
          <p:cNvSpPr/>
          <p:nvPr/>
        </p:nvSpPr>
        <p:spPr>
          <a:xfrm>
            <a:off x="58845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CC9ACD-73DE-BE40-9CBA-9E75F26A72F0}"/>
              </a:ext>
            </a:extLst>
          </p:cNvPr>
          <p:cNvSpPr txBox="1"/>
          <p:nvPr/>
        </p:nvSpPr>
        <p:spPr>
          <a:xfrm>
            <a:off x="2513150" y="1019069"/>
            <a:ext cx="5462008" cy="523220"/>
          </a:xfrm>
          <a:prstGeom prst="rect">
            <a:avLst/>
          </a:prstGeom>
          <a:noFill/>
        </p:spPr>
        <p:txBody>
          <a:bodyPr wrap="square" rtlCol="0">
            <a:spAutoFit/>
          </a:bodyPr>
          <a:lstStyle/>
          <a:p>
            <a:r>
              <a:rPr lang="en-US" sz="2800" b="1" i="0" dirty="0">
                <a:solidFill>
                  <a:srgbClr val="374151"/>
                </a:solidFill>
                <a:effectLst/>
                <a:latin typeface="Söhne"/>
              </a:rPr>
              <a:t>The Core Components of a Robot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6B5F774-6EA6-FEAC-AEE1-F51C575B4C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968748-72B2-1095-F8EF-994D0AD036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AA49B9-1DAC-B79A-7D99-F05212CE5F8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DA205F-605B-9098-5A95-622B746209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E7865C-2EDE-D479-ADBE-27719DCC6E0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A91C6E6-1240-A89B-6C6D-2403BB751CEC}"/>
              </a:ext>
            </a:extLst>
          </p:cNvPr>
          <p:cNvSpPr txBox="1"/>
          <p:nvPr/>
        </p:nvSpPr>
        <p:spPr>
          <a:xfrm>
            <a:off x="788173" y="2262578"/>
            <a:ext cx="10613003" cy="646331"/>
          </a:xfrm>
          <a:prstGeom prst="rect">
            <a:avLst/>
          </a:prstGeom>
          <a:noFill/>
        </p:spPr>
        <p:txBody>
          <a:bodyPr wrap="square">
            <a:spAutoFit/>
          </a:bodyPr>
          <a:lstStyle/>
          <a:p>
            <a:r>
              <a:rPr lang="en-US" b="0" i="0" dirty="0">
                <a:solidFill>
                  <a:srgbClr val="374151"/>
                </a:solidFill>
                <a:effectLst/>
                <a:latin typeface="Söhne"/>
              </a:rPr>
              <a:t>An illustrative diagram showing the robot's core components: Computer Parts, Mechanical Components, Sensors, and Embedded Systems, leading to Human-Robot Interaction.</a:t>
            </a:r>
            <a:endParaRPr lang="en-CA" dirty="0"/>
          </a:p>
        </p:txBody>
      </p:sp>
      <p:pic>
        <p:nvPicPr>
          <p:cNvPr id="11" name="Picture 10">
            <a:extLst>
              <a:ext uri="{FF2B5EF4-FFF2-40B4-BE49-F238E27FC236}">
                <a16:creationId xmlns:a16="http://schemas.microsoft.com/office/drawing/2014/main" id="{CE87CA8A-D59C-EEA4-04E8-50E003D7D04D}"/>
              </a:ext>
            </a:extLst>
          </p:cNvPr>
          <p:cNvPicPr>
            <a:picLocks noChangeAspect="1"/>
          </p:cNvPicPr>
          <p:nvPr/>
        </p:nvPicPr>
        <p:blipFill>
          <a:blip r:embed="rId3"/>
          <a:stretch>
            <a:fillRect/>
          </a:stretch>
        </p:blipFill>
        <p:spPr>
          <a:xfrm>
            <a:off x="5116169" y="2908909"/>
            <a:ext cx="3526899" cy="2822563"/>
          </a:xfrm>
          <a:prstGeom prst="rect">
            <a:avLst/>
          </a:prstGeom>
        </p:spPr>
      </p:pic>
      <p:sp>
        <p:nvSpPr>
          <p:cNvPr id="13" name="TextBox 12">
            <a:extLst>
              <a:ext uri="{FF2B5EF4-FFF2-40B4-BE49-F238E27FC236}">
                <a16:creationId xmlns:a16="http://schemas.microsoft.com/office/drawing/2014/main" id="{B6F2E414-1DD8-719F-FFA0-0EBC647D9BEB}"/>
              </a:ext>
            </a:extLst>
          </p:cNvPr>
          <p:cNvSpPr txBox="1"/>
          <p:nvPr/>
        </p:nvSpPr>
        <p:spPr>
          <a:xfrm>
            <a:off x="4240033" y="62767"/>
            <a:ext cx="3735125" cy="523220"/>
          </a:xfrm>
          <a:prstGeom prst="rect">
            <a:avLst/>
          </a:prstGeom>
          <a:noFill/>
        </p:spPr>
        <p:txBody>
          <a:bodyPr wrap="square">
            <a:spAutoFit/>
          </a:bodyPr>
          <a:lstStyle/>
          <a:p>
            <a:pPr algn="l"/>
            <a:r>
              <a:rPr lang="en-CA" sz="2800" b="1" i="0" dirty="0">
                <a:effectLst/>
                <a:latin typeface="Söhne"/>
              </a:rPr>
              <a:t>The Core of Robotics</a:t>
            </a:r>
          </a:p>
        </p:txBody>
      </p:sp>
    </p:spTree>
    <p:extLst>
      <p:ext uri="{BB962C8B-B14F-4D97-AF65-F5344CB8AC3E}">
        <p14:creationId xmlns:p14="http://schemas.microsoft.com/office/powerpoint/2010/main" val="2363514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C109C-FA54-B35A-26C4-C3FE665C19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C489-D174-A621-AD4F-79EE32FD4D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B3E820-881C-2BCF-0325-9A1B7AC28DBA}"/>
              </a:ext>
            </a:extLst>
          </p:cNvPr>
          <p:cNvSpPr txBox="1"/>
          <p:nvPr/>
        </p:nvSpPr>
        <p:spPr>
          <a:xfrm>
            <a:off x="2513150" y="1019069"/>
            <a:ext cx="4666878" cy="523220"/>
          </a:xfrm>
          <a:prstGeom prst="rect">
            <a:avLst/>
          </a:prstGeom>
          <a:noFill/>
        </p:spPr>
        <p:txBody>
          <a:bodyPr wrap="square" rtlCol="0">
            <a:spAutoFit/>
          </a:bodyPr>
          <a:lstStyle/>
          <a:p>
            <a:r>
              <a:rPr lang="en-CA" sz="2800" b="0" i="0" dirty="0">
                <a:solidFill>
                  <a:srgbClr val="374151"/>
                </a:solidFill>
                <a:effectLst/>
                <a:latin typeface="Söhne"/>
              </a:rPr>
              <a:t>Computer Parts in Robotics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C3A8CB7-9931-BE24-AC5F-D96B1AAA75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269F75-09F5-77E9-B535-6B7C11243B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B8F268-0F85-89E1-5355-538B53CB09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7D5180A-47A9-0866-94EE-82D2C678AE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A6F662-D393-0C1B-7090-7AEA2CD75E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B20099-19BE-E7E2-2A70-264CAC6F3422}"/>
              </a:ext>
            </a:extLst>
          </p:cNvPr>
          <p:cNvSpPr txBox="1"/>
          <p:nvPr/>
        </p:nvSpPr>
        <p:spPr>
          <a:xfrm>
            <a:off x="1379281" y="62767"/>
            <a:ext cx="10812720" cy="523220"/>
          </a:xfrm>
          <a:prstGeom prst="rect">
            <a:avLst/>
          </a:prstGeom>
          <a:noFill/>
        </p:spPr>
        <p:txBody>
          <a:bodyPr wrap="square">
            <a:spAutoFit/>
          </a:bodyPr>
          <a:lstStyle/>
          <a:p>
            <a:r>
              <a:rPr lang="en-CA" sz="2800" b="1" i="0" dirty="0">
                <a:effectLst/>
                <a:latin typeface="Söhne"/>
              </a:rPr>
              <a:t>The Core of Robotics : Understanding Computer Parts</a:t>
            </a:r>
          </a:p>
        </p:txBody>
      </p:sp>
      <p:sp>
        <p:nvSpPr>
          <p:cNvPr id="9" name="TextBox 8">
            <a:extLst>
              <a:ext uri="{FF2B5EF4-FFF2-40B4-BE49-F238E27FC236}">
                <a16:creationId xmlns:a16="http://schemas.microsoft.com/office/drawing/2014/main" id="{684B6B2F-8F42-4E9C-8709-41E10A797632}"/>
              </a:ext>
            </a:extLst>
          </p:cNvPr>
          <p:cNvSpPr txBox="1"/>
          <p:nvPr/>
        </p:nvSpPr>
        <p:spPr>
          <a:xfrm>
            <a:off x="762000" y="2357211"/>
            <a:ext cx="10668000" cy="646331"/>
          </a:xfrm>
          <a:prstGeom prst="rect">
            <a:avLst/>
          </a:prstGeom>
          <a:noFill/>
        </p:spPr>
        <p:txBody>
          <a:bodyPr wrap="square">
            <a:spAutoFit/>
          </a:bodyPr>
          <a:lstStyle/>
          <a:p>
            <a:r>
              <a:rPr lang="en-US" b="0" i="0" dirty="0">
                <a:solidFill>
                  <a:srgbClr val="374151"/>
                </a:solidFill>
                <a:effectLst/>
                <a:latin typeface="Söhne"/>
              </a:rPr>
              <a:t>Simplified explanations of CPUs, Memory, and Storage, using metaphors like the robot's "brain" and "memory bank."</a:t>
            </a:r>
            <a:endParaRPr lang="en-CA" dirty="0"/>
          </a:p>
        </p:txBody>
      </p:sp>
      <p:pic>
        <p:nvPicPr>
          <p:cNvPr id="1026" name="Picture 2" descr="mBot Ranger – Transformable STEM Educational Robot Kit">
            <a:extLst>
              <a:ext uri="{FF2B5EF4-FFF2-40B4-BE49-F238E27FC236}">
                <a16:creationId xmlns:a16="http://schemas.microsoft.com/office/drawing/2014/main" id="{9C61F576-18B1-093D-DB23-17E6EDC2AE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741" y="3200904"/>
            <a:ext cx="3180522" cy="27767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Sc Robotics and Embedded AI | Maynooth University">
            <a:extLst>
              <a:ext uri="{FF2B5EF4-FFF2-40B4-BE49-F238E27FC236}">
                <a16:creationId xmlns:a16="http://schemas.microsoft.com/office/drawing/2014/main" id="{662BFE5B-6913-2DE7-91B7-BC587A38D5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3656" y="3429000"/>
            <a:ext cx="5245958" cy="18548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643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E5F58-3C91-88FD-7CEC-1B76F4E4E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8B927-15B8-CFA6-B5B0-82C14A9BF0DB}"/>
              </a:ext>
            </a:extLst>
          </p:cNvPr>
          <p:cNvSpPr/>
          <p:nvPr/>
        </p:nvSpPr>
        <p:spPr>
          <a:xfrm>
            <a:off x="617280" y="1685494"/>
            <a:ext cx="10812720" cy="4667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59052C-44A1-A3B8-6AEA-C8130439F44A}"/>
              </a:ext>
            </a:extLst>
          </p:cNvPr>
          <p:cNvSpPr txBox="1"/>
          <p:nvPr/>
        </p:nvSpPr>
        <p:spPr>
          <a:xfrm>
            <a:off x="2513149" y="1019069"/>
            <a:ext cx="5684645" cy="523220"/>
          </a:xfrm>
          <a:prstGeom prst="rect">
            <a:avLst/>
          </a:prstGeom>
          <a:noFill/>
        </p:spPr>
        <p:txBody>
          <a:bodyPr wrap="square" rtlCol="0">
            <a:spAutoFit/>
          </a:bodyPr>
          <a:lstStyle/>
          <a:p>
            <a:r>
              <a:rPr lang="en-US" sz="2800" b="0" i="0" dirty="0">
                <a:solidFill>
                  <a:srgbClr val="374151"/>
                </a:solidFill>
                <a:effectLst/>
                <a:latin typeface="Söhne"/>
              </a:rPr>
              <a:t>Actuators: The Muscles of Robots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6ED5469-E4DB-20A9-159C-F51F078949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5030D7-0B50-BF6B-1BA3-E54C57BF3A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5DC9B3-5231-6E45-4024-03F1349305B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D9DF40-1882-E5DC-66CB-D0A5D56265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8B9A8C-C2C6-EC84-C452-EAF7344FCDD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93D2B14-FC65-4447-57D4-FCA0E83C4F78}"/>
              </a:ext>
            </a:extLst>
          </p:cNvPr>
          <p:cNvSpPr txBox="1"/>
          <p:nvPr/>
        </p:nvSpPr>
        <p:spPr>
          <a:xfrm>
            <a:off x="3373342" y="157239"/>
            <a:ext cx="3367844" cy="369332"/>
          </a:xfrm>
          <a:prstGeom prst="rect">
            <a:avLst/>
          </a:prstGeom>
          <a:noFill/>
        </p:spPr>
        <p:txBody>
          <a:bodyPr wrap="square">
            <a:spAutoFit/>
          </a:bodyPr>
          <a:lstStyle/>
          <a:p>
            <a:pPr algn="l"/>
            <a:r>
              <a:rPr lang="en-CA" b="1" i="0" dirty="0">
                <a:effectLst/>
                <a:latin typeface="Söhne"/>
              </a:rPr>
              <a:t>The Robot's Muscles - Actuators</a:t>
            </a:r>
          </a:p>
        </p:txBody>
      </p:sp>
      <p:sp>
        <p:nvSpPr>
          <p:cNvPr id="13" name="TextBox 12">
            <a:extLst>
              <a:ext uri="{FF2B5EF4-FFF2-40B4-BE49-F238E27FC236}">
                <a16:creationId xmlns:a16="http://schemas.microsoft.com/office/drawing/2014/main" id="{14C87A35-AD7F-FCCA-8447-5D0C93A074B6}"/>
              </a:ext>
            </a:extLst>
          </p:cNvPr>
          <p:cNvSpPr txBox="1"/>
          <p:nvPr/>
        </p:nvSpPr>
        <p:spPr>
          <a:xfrm>
            <a:off x="646512" y="2061522"/>
            <a:ext cx="10783488" cy="3139321"/>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What Are Actuators?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Brief Definition: Devices that convert electrical energy into physical motion.</a:t>
            </a:r>
          </a:p>
          <a:p>
            <a:pPr marL="742950" lvl="1" indent="-285750" algn="l">
              <a:buFont typeface="+mj-lt"/>
              <a:buAutoNum type="arabicPeriod"/>
            </a:pPr>
            <a:r>
              <a:rPr lang="en-US" b="0" i="0" dirty="0">
                <a:solidFill>
                  <a:srgbClr val="374151"/>
                </a:solidFill>
                <a:effectLst/>
                <a:latin typeface="Söhne"/>
              </a:rPr>
              <a:t>Analogy: Just as muscles allow humans and animals to move, actuators enable robots to walk, grasp, lift, and perform other actions.</a:t>
            </a:r>
          </a:p>
          <a:p>
            <a:pPr algn="l">
              <a:buFont typeface="+mj-lt"/>
              <a:buAutoNum type="arabicPeriod"/>
            </a:pPr>
            <a:r>
              <a:rPr lang="en-US" b="1" i="0" dirty="0">
                <a:solidFill>
                  <a:srgbClr val="374151"/>
                </a:solidFill>
                <a:effectLst/>
                <a:latin typeface="Söhne"/>
              </a:rPr>
              <a:t>Types of Actuators</a:t>
            </a:r>
            <a:endParaRPr lang="en-US" b="0" i="0" dirty="0">
              <a:solidFill>
                <a:srgbClr val="374151"/>
              </a:solidFill>
              <a:effectLst/>
              <a:latin typeface="Söhne"/>
            </a:endParaRPr>
          </a:p>
          <a:p>
            <a:pPr lvl="1" algn="l"/>
            <a:r>
              <a:rPr lang="en-US" b="1" i="0" dirty="0">
                <a:solidFill>
                  <a:srgbClr val="374151"/>
                </a:solidFill>
                <a:effectLst/>
                <a:latin typeface="Söhne"/>
              </a:rPr>
              <a:t>Electric Motors</a:t>
            </a:r>
            <a:r>
              <a:rPr lang="en-US" b="0" i="0" dirty="0">
                <a:solidFill>
                  <a:srgbClr val="374151"/>
                </a:solidFill>
                <a:effectLst/>
                <a:latin typeface="Söhne"/>
              </a:rPr>
              <a:t>: The most common type, used in robotic arms, drones, and more. Illustrate with a snippet showing an electric motor in a robotic arm.</a:t>
            </a:r>
            <a:endParaRPr lang="en-US" dirty="0">
              <a:solidFill>
                <a:srgbClr val="374151"/>
              </a:solidFill>
              <a:latin typeface="Söhne"/>
            </a:endParaRPr>
          </a:p>
          <a:p>
            <a:pPr algn="l"/>
            <a:r>
              <a:rPr lang="en-US" b="1" i="0" dirty="0">
                <a:solidFill>
                  <a:srgbClr val="374151"/>
                </a:solidFill>
                <a:effectLst/>
                <a:latin typeface="Söhne"/>
              </a:rPr>
              <a:t>3. Why Actuators Are Important</a:t>
            </a:r>
            <a:endParaRPr lang="en-US" b="0" i="0" dirty="0">
              <a:solidFill>
                <a:srgbClr val="374151"/>
              </a:solidFill>
              <a:effectLst/>
              <a:latin typeface="Söhne"/>
            </a:endParaRPr>
          </a:p>
          <a:p>
            <a:pPr algn="l"/>
            <a:r>
              <a:rPr lang="en-US" b="0" i="0" dirty="0">
                <a:solidFill>
                  <a:srgbClr val="374151"/>
                </a:solidFill>
                <a:effectLst/>
                <a:latin typeface="Söhne"/>
              </a:rPr>
              <a:t>	Emphasize the role of actuators in expanding what robots can do, making them capable of interacting with the physical world in diverse and complex ways.</a:t>
            </a:r>
          </a:p>
          <a:p>
            <a:pPr lvl="1" algn="l"/>
            <a:endParaRPr lang="en-US" b="0" i="0" dirty="0">
              <a:solidFill>
                <a:srgbClr val="374151"/>
              </a:solidFill>
              <a:effectLst/>
              <a:latin typeface="Söhne"/>
            </a:endParaRPr>
          </a:p>
        </p:txBody>
      </p:sp>
      <p:pic>
        <p:nvPicPr>
          <p:cNvPr id="16" name="Picture 15">
            <a:extLst>
              <a:ext uri="{FF2B5EF4-FFF2-40B4-BE49-F238E27FC236}">
                <a16:creationId xmlns:a16="http://schemas.microsoft.com/office/drawing/2014/main" id="{4366758E-3F2C-2D0C-0C91-4DEFDCCE5711}"/>
              </a:ext>
            </a:extLst>
          </p:cNvPr>
          <p:cNvPicPr>
            <a:picLocks noChangeAspect="1"/>
          </p:cNvPicPr>
          <p:nvPr/>
        </p:nvPicPr>
        <p:blipFill>
          <a:blip r:embed="rId3"/>
          <a:stretch>
            <a:fillRect/>
          </a:stretch>
        </p:blipFill>
        <p:spPr>
          <a:xfrm>
            <a:off x="7571495" y="4707868"/>
            <a:ext cx="2423295" cy="1584763"/>
          </a:xfrm>
          <a:prstGeom prst="rect">
            <a:avLst/>
          </a:prstGeom>
        </p:spPr>
      </p:pic>
    </p:spTree>
    <p:extLst>
      <p:ext uri="{BB962C8B-B14F-4D97-AF65-F5344CB8AC3E}">
        <p14:creationId xmlns:p14="http://schemas.microsoft.com/office/powerpoint/2010/main" val="258588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79209-7F9A-631F-BF67-B1E4F2CA47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6F11B9-8650-6B90-EBBB-0D88476EF618}"/>
              </a:ext>
            </a:extLst>
          </p:cNvPr>
          <p:cNvSpPr/>
          <p:nvPr/>
        </p:nvSpPr>
        <p:spPr>
          <a:xfrm>
            <a:off x="135173" y="1685495"/>
            <a:ext cx="1184881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87575D-A780-3E70-D0B9-785410BC3C5E}"/>
              </a:ext>
            </a:extLst>
          </p:cNvPr>
          <p:cNvSpPr txBox="1"/>
          <p:nvPr/>
        </p:nvSpPr>
        <p:spPr>
          <a:xfrm>
            <a:off x="2513150" y="1019069"/>
            <a:ext cx="6241236" cy="523220"/>
          </a:xfrm>
          <a:prstGeom prst="rect">
            <a:avLst/>
          </a:prstGeom>
          <a:noFill/>
        </p:spPr>
        <p:txBody>
          <a:bodyPr wrap="square" rtlCol="0">
            <a:spAutoFit/>
          </a:bodyPr>
          <a:lstStyle/>
          <a:p>
            <a:r>
              <a:rPr lang="en-CA" sz="2800" b="0" i="0" dirty="0">
                <a:solidFill>
                  <a:srgbClr val="374151"/>
                </a:solidFill>
                <a:effectLst/>
                <a:latin typeface="Söhne"/>
              </a:rPr>
              <a:t>Motors: Powering Robotic Movement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FA291A5-03D0-763D-7131-E8136E8321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22E953-D72E-6814-12F2-6CA03D9DCE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87D7F2-0020-B2B0-C2DE-7B0F6D6EFB6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4A6CDEF-7B2F-4196-3595-8E8B101B89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9FF7FB-4389-7136-611B-EA33ED74C8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B1BFF2C-5D0A-9180-FEFC-5933CB95C27A}"/>
              </a:ext>
            </a:extLst>
          </p:cNvPr>
          <p:cNvSpPr txBox="1"/>
          <p:nvPr/>
        </p:nvSpPr>
        <p:spPr>
          <a:xfrm>
            <a:off x="3390569" y="84297"/>
            <a:ext cx="3280575" cy="369332"/>
          </a:xfrm>
          <a:prstGeom prst="rect">
            <a:avLst/>
          </a:prstGeom>
          <a:noFill/>
        </p:spPr>
        <p:txBody>
          <a:bodyPr wrap="square">
            <a:spAutoFit/>
          </a:bodyPr>
          <a:lstStyle/>
          <a:p>
            <a:pPr algn="l"/>
            <a:r>
              <a:rPr lang="en-CA" b="1" i="0" dirty="0">
                <a:effectLst/>
                <a:latin typeface="Söhne"/>
              </a:rPr>
              <a:t>Motors - Powering Movement</a:t>
            </a:r>
          </a:p>
        </p:txBody>
      </p:sp>
      <p:sp>
        <p:nvSpPr>
          <p:cNvPr id="11" name="TextBox 10">
            <a:extLst>
              <a:ext uri="{FF2B5EF4-FFF2-40B4-BE49-F238E27FC236}">
                <a16:creationId xmlns:a16="http://schemas.microsoft.com/office/drawing/2014/main" id="{0CBBBEB6-8D7E-6AF4-A334-F46BAF58E185}"/>
              </a:ext>
            </a:extLst>
          </p:cNvPr>
          <p:cNvSpPr txBox="1"/>
          <p:nvPr/>
        </p:nvSpPr>
        <p:spPr>
          <a:xfrm>
            <a:off x="208009" y="2188707"/>
            <a:ext cx="11775982" cy="3693319"/>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Introduction to Motors in Robotics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Brief explanation of how motors are the driving force behind robotic movement, acting as the "muscle" that powers everything from robotic arms to autonomous vehicles.</a:t>
            </a:r>
          </a:p>
          <a:p>
            <a:pPr algn="l">
              <a:buFont typeface="+mj-lt"/>
              <a:buAutoNum type="arabicPeriod"/>
            </a:pPr>
            <a:r>
              <a:rPr lang="en-US" b="1" i="0" dirty="0">
                <a:solidFill>
                  <a:srgbClr val="374151"/>
                </a:solidFill>
                <a:effectLst/>
                <a:latin typeface="Söhne"/>
              </a:rPr>
              <a:t>Types of Motors</a:t>
            </a:r>
            <a:endParaRPr lang="en-US" b="0" i="0" dirty="0">
              <a:solidFill>
                <a:srgbClr val="374151"/>
              </a:solidFill>
              <a:effectLst/>
              <a:latin typeface="Söhne"/>
            </a:endParaRPr>
          </a:p>
          <a:p>
            <a:pPr marL="742950" lvl="1" indent="-285750" algn="l">
              <a:buFont typeface="+mj-lt"/>
              <a:buAutoNum type="arabicPeriod"/>
            </a:pPr>
            <a:r>
              <a:rPr lang="en-US" b="1" i="0" dirty="0">
                <a:solidFill>
                  <a:srgbClr val="374151"/>
                </a:solidFill>
                <a:effectLst/>
                <a:latin typeface="Söhne"/>
              </a:rPr>
              <a:t>Servo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Characterized by their ability to control angular position with precision. Commonly used in robotic arms, antennas, or any application where precise positioning is required.</a:t>
            </a:r>
          </a:p>
          <a:p>
            <a:pPr marL="742950" lvl="1" indent="-285750" algn="l">
              <a:buFont typeface="+mj-lt"/>
              <a:buAutoNum type="arabicPeriod"/>
            </a:pPr>
            <a:r>
              <a:rPr lang="en-US" b="1" i="0" dirty="0">
                <a:solidFill>
                  <a:srgbClr val="374151"/>
                </a:solidFill>
                <a:effectLst/>
                <a:latin typeface="Söhne"/>
              </a:rPr>
              <a:t>Stepper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Known for their accuracy in controlling steps, making them ideal for applications requiring exact movements, such as 3D printers and CNC machines.</a:t>
            </a:r>
          </a:p>
          <a:p>
            <a:pPr marL="742950" lvl="1" indent="-285750" algn="l">
              <a:buFont typeface="+mj-lt"/>
              <a:buAutoNum type="arabicPeriod"/>
            </a:pPr>
            <a:r>
              <a:rPr lang="en-US" b="1" i="0" dirty="0">
                <a:solidFill>
                  <a:srgbClr val="374151"/>
                </a:solidFill>
                <a:effectLst/>
                <a:latin typeface="Söhne"/>
              </a:rPr>
              <a:t>DC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Direct Current motors offer simple control and are used in a wide range of applications due to their speed variability and torque. Examples include hobby robots, drones, and electric vehicles.</a:t>
            </a:r>
          </a:p>
        </p:txBody>
      </p:sp>
    </p:spTree>
    <p:extLst>
      <p:ext uri="{BB962C8B-B14F-4D97-AF65-F5344CB8AC3E}">
        <p14:creationId xmlns:p14="http://schemas.microsoft.com/office/powerpoint/2010/main" val="2167068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FFA39-5ECE-6E3D-DB6D-9844D38682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6E6C07-5343-8538-BAF4-F574D8933F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CCE426-D6F4-FDF4-9623-CB8E98489D47}"/>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Servo Motor</a:t>
            </a:r>
          </a:p>
        </p:txBody>
      </p:sp>
      <p:sp>
        <p:nvSpPr>
          <p:cNvPr id="5" name="Rectangle 4">
            <a:extLst>
              <a:ext uri="{FF2B5EF4-FFF2-40B4-BE49-F238E27FC236}">
                <a16:creationId xmlns:a16="http://schemas.microsoft.com/office/drawing/2014/main" id="{7B5A36DF-A9B6-A618-92A5-0F9A2D9A5D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90CABD-08BD-CFDC-ACC5-1073ABF3E4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8AEB59-9F02-9445-732B-BC599DA4F4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A46538-DD01-E24E-1B92-9D39BEF53B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8FDFA3-F66B-466C-EDA0-8D14E9F87F2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C34BE81-B1CE-3C26-FA85-8D7551077CCF}"/>
              </a:ext>
            </a:extLst>
          </p:cNvPr>
          <p:cNvPicPr>
            <a:picLocks noChangeAspect="1"/>
          </p:cNvPicPr>
          <p:nvPr/>
        </p:nvPicPr>
        <p:blipFill>
          <a:blip r:embed="rId3"/>
          <a:stretch>
            <a:fillRect/>
          </a:stretch>
        </p:blipFill>
        <p:spPr>
          <a:xfrm>
            <a:off x="862795" y="2851495"/>
            <a:ext cx="3431658" cy="2028984"/>
          </a:xfrm>
          <a:prstGeom prst="rect">
            <a:avLst/>
          </a:prstGeom>
        </p:spPr>
      </p:pic>
      <p:pic>
        <p:nvPicPr>
          <p:cNvPr id="11" name="Picture 10">
            <a:extLst>
              <a:ext uri="{FF2B5EF4-FFF2-40B4-BE49-F238E27FC236}">
                <a16:creationId xmlns:a16="http://schemas.microsoft.com/office/drawing/2014/main" id="{66FB1AC5-A0E6-F67D-8639-254182544338}"/>
              </a:ext>
            </a:extLst>
          </p:cNvPr>
          <p:cNvPicPr>
            <a:picLocks noChangeAspect="1"/>
          </p:cNvPicPr>
          <p:nvPr/>
        </p:nvPicPr>
        <p:blipFill>
          <a:blip r:embed="rId4"/>
          <a:stretch>
            <a:fillRect/>
          </a:stretch>
        </p:blipFill>
        <p:spPr>
          <a:xfrm>
            <a:off x="4595854" y="2851495"/>
            <a:ext cx="2516169" cy="1981483"/>
          </a:xfrm>
          <a:prstGeom prst="rect">
            <a:avLst/>
          </a:prstGeom>
          <a:ln>
            <a:noFill/>
          </a:ln>
          <a:effectLst>
            <a:softEdge rad="112500"/>
          </a:effectLst>
        </p:spPr>
      </p:pic>
      <p:pic>
        <p:nvPicPr>
          <p:cNvPr id="13" name="Picture 12">
            <a:extLst>
              <a:ext uri="{FF2B5EF4-FFF2-40B4-BE49-F238E27FC236}">
                <a16:creationId xmlns:a16="http://schemas.microsoft.com/office/drawing/2014/main" id="{1C066D2B-27AE-0670-0E90-C9D5F2EB65D0}"/>
              </a:ext>
            </a:extLst>
          </p:cNvPr>
          <p:cNvPicPr>
            <a:picLocks noChangeAspect="1"/>
          </p:cNvPicPr>
          <p:nvPr/>
        </p:nvPicPr>
        <p:blipFill>
          <a:blip r:embed="rId5"/>
          <a:stretch>
            <a:fillRect/>
          </a:stretch>
        </p:blipFill>
        <p:spPr>
          <a:xfrm>
            <a:off x="7549970" y="3007280"/>
            <a:ext cx="3398976" cy="1767467"/>
          </a:xfrm>
          <a:prstGeom prst="rect">
            <a:avLst/>
          </a:prstGeom>
          <a:ln>
            <a:noFill/>
          </a:ln>
          <a:effectLst>
            <a:softEdge rad="112500"/>
          </a:effectLst>
        </p:spPr>
      </p:pic>
    </p:spTree>
    <p:extLst>
      <p:ext uri="{BB962C8B-B14F-4D97-AF65-F5344CB8AC3E}">
        <p14:creationId xmlns:p14="http://schemas.microsoft.com/office/powerpoint/2010/main" val="354854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FEA52-C7C8-782A-53B2-ED421822C9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71BF82-D36C-3F7C-1867-B5FCE0517233}"/>
              </a:ext>
            </a:extLst>
          </p:cNvPr>
          <p:cNvSpPr/>
          <p:nvPr/>
        </p:nvSpPr>
        <p:spPr>
          <a:xfrm>
            <a:off x="246490" y="1685495"/>
            <a:ext cx="1180560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51B443-161D-FD9C-42B1-6BB8BA67C9D5}"/>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Servo motor</a:t>
            </a:r>
          </a:p>
        </p:txBody>
      </p:sp>
      <p:sp>
        <p:nvSpPr>
          <p:cNvPr id="5" name="Rectangle 4">
            <a:extLst>
              <a:ext uri="{FF2B5EF4-FFF2-40B4-BE49-F238E27FC236}">
                <a16:creationId xmlns:a16="http://schemas.microsoft.com/office/drawing/2014/main" id="{6D9572E1-3710-84C1-0DA9-EC0712DA8D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B587A9-9AD5-C6C9-4591-49CAF733FC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A6FB2B-42B6-34E1-4A93-80BE467C18B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C0E856-2E9C-8241-E8ED-E666CA0623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1DFAE7-17E1-A5FA-5F14-903F788137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1DE6F489-9AA7-167F-F336-B28357A1BF76}"/>
              </a:ext>
            </a:extLst>
          </p:cNvPr>
          <p:cNvSpPr>
            <a:spLocks noChangeArrowheads="1"/>
          </p:cNvSpPr>
          <p:nvPr/>
        </p:nvSpPr>
        <p:spPr bwMode="auto">
          <a:xfrm>
            <a:off x="2513150" y="1765731"/>
            <a:ext cx="8828458" cy="246221"/>
          </a:xfrm>
          <a:prstGeom prst="rect">
            <a:avLst/>
          </a:prstGeom>
          <a:solidFill>
            <a:srgbClr val="F0F6F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You can rotate the servo motor shaft from 0°</a:t>
            </a:r>
            <a:r>
              <a:rPr kumimoji="0" lang="en-US" altLang="en-US" sz="1600" b="1"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a:t>
            </a: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to 180° by varying the PWM pulse width from 1 </a:t>
            </a:r>
            <a:r>
              <a:rPr kumimoji="0" lang="en-US" altLang="en-US" sz="16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ms</a:t>
            </a: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to 2 </a:t>
            </a:r>
            <a:r>
              <a:rPr kumimoji="0" lang="en-US" altLang="en-US" sz="16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ms</a:t>
            </a:r>
            <a:r>
              <a:rPr kumimoji="0" lang="en-US" altLang="en-US" sz="14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a:t>
            </a:r>
            <a:r>
              <a:rPr kumimoji="0" lang="en-US" altLang="en-US" sz="14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5A08CDDC-4E95-22AD-4689-45E7ACF6B929}"/>
              </a:ext>
            </a:extLst>
          </p:cNvPr>
          <p:cNvSpPr txBox="1"/>
          <p:nvPr/>
        </p:nvSpPr>
        <p:spPr>
          <a:xfrm>
            <a:off x="7937739" y="2064010"/>
            <a:ext cx="3817289" cy="369332"/>
          </a:xfrm>
          <a:prstGeom prst="rect">
            <a:avLst/>
          </a:prstGeom>
          <a:noFill/>
        </p:spPr>
        <p:txBody>
          <a:bodyPr wrap="square">
            <a:spAutoFit/>
          </a:bodyPr>
          <a:lstStyle/>
          <a:p>
            <a:r>
              <a:rPr lang="en-CA" b="0" i="0" u="sng" dirty="0">
                <a:effectLst/>
                <a:latin typeface="Georgia" panose="02040502050405020303" pitchFamily="18" charset="0"/>
                <a:hlinkClick r:id="rId3"/>
              </a:rPr>
              <a:t>PWM</a:t>
            </a:r>
            <a:r>
              <a:rPr lang="en-CA" b="0" i="0" dirty="0">
                <a:solidFill>
                  <a:srgbClr val="15171A"/>
                </a:solidFill>
                <a:effectLst/>
                <a:latin typeface="Georgia" panose="02040502050405020303" pitchFamily="18" charset="0"/>
              </a:rPr>
              <a:t> (Pulse Width Modulation)</a:t>
            </a:r>
            <a:endParaRPr lang="en-CA" dirty="0"/>
          </a:p>
        </p:txBody>
      </p:sp>
      <p:pic>
        <p:nvPicPr>
          <p:cNvPr id="4101" name="Picture 5">
            <a:extLst>
              <a:ext uri="{FF2B5EF4-FFF2-40B4-BE49-F238E27FC236}">
                <a16:creationId xmlns:a16="http://schemas.microsoft.com/office/drawing/2014/main" id="{DF5218AE-AE39-3F84-7E50-6E3EEB59F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8028" y="2716522"/>
            <a:ext cx="3021556" cy="15382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able 10">
            <a:extLst>
              <a:ext uri="{FF2B5EF4-FFF2-40B4-BE49-F238E27FC236}">
                <a16:creationId xmlns:a16="http://schemas.microsoft.com/office/drawing/2014/main" id="{877C48FE-64AD-7A7E-9CB9-AF458759CE33}"/>
              </a:ext>
            </a:extLst>
          </p:cNvPr>
          <p:cNvGraphicFramePr>
            <a:graphicFrameLocks noGrp="1"/>
          </p:cNvGraphicFramePr>
          <p:nvPr>
            <p:extLst>
              <p:ext uri="{D42A27DB-BD31-4B8C-83A1-F6EECF244321}">
                <p14:modId xmlns:p14="http://schemas.microsoft.com/office/powerpoint/2010/main" val="458250466"/>
              </p:ext>
            </p:extLst>
          </p:nvPr>
        </p:nvGraphicFramePr>
        <p:xfrm>
          <a:off x="7919478" y="4397975"/>
          <a:ext cx="3518743" cy="1624502"/>
        </p:xfrm>
        <a:graphic>
          <a:graphicData uri="http://schemas.openxmlformats.org/drawingml/2006/table">
            <a:tbl>
              <a:tblPr/>
              <a:tblGrid>
                <a:gridCol w="738505">
                  <a:extLst>
                    <a:ext uri="{9D8B030D-6E8A-4147-A177-3AD203B41FA5}">
                      <a16:colId xmlns:a16="http://schemas.microsoft.com/office/drawing/2014/main" val="3782584069"/>
                    </a:ext>
                  </a:extLst>
                </a:gridCol>
                <a:gridCol w="1133793">
                  <a:extLst>
                    <a:ext uri="{9D8B030D-6E8A-4147-A177-3AD203B41FA5}">
                      <a16:colId xmlns:a16="http://schemas.microsoft.com/office/drawing/2014/main" val="1877547222"/>
                    </a:ext>
                  </a:extLst>
                </a:gridCol>
                <a:gridCol w="1646445">
                  <a:extLst>
                    <a:ext uri="{9D8B030D-6E8A-4147-A177-3AD203B41FA5}">
                      <a16:colId xmlns:a16="http://schemas.microsoft.com/office/drawing/2014/main" val="791927848"/>
                    </a:ext>
                  </a:extLst>
                </a:gridCol>
              </a:tblGrid>
              <a:tr h="211468">
                <a:tc>
                  <a:txBody>
                    <a:bodyPr/>
                    <a:lstStyle/>
                    <a:p>
                      <a:pPr algn="l" fontAlgn="base"/>
                      <a:r>
                        <a:rPr lang="en-CA" sz="1400" b="1" cap="all">
                          <a:effectLst/>
                          <a:latin typeface="inherit"/>
                        </a:rPr>
                        <a:t>NAME</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tc>
                  <a:txBody>
                    <a:bodyPr/>
                    <a:lstStyle/>
                    <a:p>
                      <a:pPr algn="l" fontAlgn="base"/>
                      <a:r>
                        <a:rPr lang="en-CA" sz="1400" b="1" cap="all">
                          <a:effectLst/>
                          <a:latin typeface="inherit"/>
                        </a:rPr>
                        <a:t>WIRE COLOR</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tc>
                  <a:txBody>
                    <a:bodyPr/>
                    <a:lstStyle/>
                    <a:p>
                      <a:pPr algn="l" fontAlgn="base"/>
                      <a:r>
                        <a:rPr lang="en-CA" sz="1400" b="1" cap="all">
                          <a:effectLst/>
                          <a:latin typeface="inherit"/>
                        </a:rPr>
                        <a:t>DESCRIPTION</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extLst>
                  <a:ext uri="{0D108BD9-81ED-4DB2-BD59-A6C34878D82A}">
                    <a16:rowId xmlns:a16="http://schemas.microsoft.com/office/drawing/2014/main" val="798380857"/>
                  </a:ext>
                </a:extLst>
              </a:tr>
              <a:tr h="542462">
                <a:tc>
                  <a:txBody>
                    <a:bodyPr/>
                    <a:lstStyle/>
                    <a:p>
                      <a:pPr fontAlgn="base"/>
                      <a:r>
                        <a:rPr lang="en-CA" sz="1400" dirty="0">
                          <a:effectLst/>
                          <a:latin typeface="inherit"/>
                        </a:rPr>
                        <a:t>PWM</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a:effectLst/>
                          <a:latin typeface="inherit"/>
                        </a:rPr>
                        <a:t>Yellow</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US" sz="1400">
                          <a:effectLst/>
                          <a:latin typeface="inherit"/>
                        </a:rPr>
                        <a:t>Input control signal for the motor</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extLst>
                  <a:ext uri="{0D108BD9-81ED-4DB2-BD59-A6C34878D82A}">
                    <a16:rowId xmlns:a16="http://schemas.microsoft.com/office/drawing/2014/main" val="1888993748"/>
                  </a:ext>
                </a:extLst>
              </a:tr>
              <a:tr h="376965">
                <a:tc>
                  <a:txBody>
                    <a:bodyPr/>
                    <a:lstStyle/>
                    <a:p>
                      <a:pPr fontAlgn="base"/>
                      <a:r>
                        <a:rPr lang="en-CA" sz="1400">
                          <a:effectLst/>
                          <a:latin typeface="inherit"/>
                        </a:rPr>
                        <a:t>V+</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tc>
                  <a:txBody>
                    <a:bodyPr/>
                    <a:lstStyle/>
                    <a:p>
                      <a:pPr fontAlgn="base"/>
                      <a:r>
                        <a:rPr lang="en-CA" sz="1400">
                          <a:effectLst/>
                          <a:latin typeface="inherit"/>
                        </a:rPr>
                        <a:t>Red</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tc>
                  <a:txBody>
                    <a:bodyPr/>
                    <a:lstStyle/>
                    <a:p>
                      <a:pPr fontAlgn="base"/>
                      <a:r>
                        <a:rPr lang="en-CA" sz="1400">
                          <a:effectLst/>
                          <a:latin typeface="inherit"/>
                        </a:rPr>
                        <a:t>Positive supply terminal</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extLst>
                  <a:ext uri="{0D108BD9-81ED-4DB2-BD59-A6C34878D82A}">
                    <a16:rowId xmlns:a16="http://schemas.microsoft.com/office/drawing/2014/main" val="1198606699"/>
                  </a:ext>
                </a:extLst>
              </a:tr>
              <a:tr h="211468">
                <a:tc>
                  <a:txBody>
                    <a:bodyPr/>
                    <a:lstStyle/>
                    <a:p>
                      <a:pPr fontAlgn="base"/>
                      <a:r>
                        <a:rPr lang="en-CA" sz="1400" dirty="0">
                          <a:effectLst/>
                          <a:latin typeface="inherit"/>
                        </a:rPr>
                        <a:t>Ground</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dirty="0">
                          <a:effectLst/>
                          <a:latin typeface="inherit"/>
                        </a:rPr>
                        <a:t>Brown</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dirty="0">
                          <a:effectLst/>
                          <a:latin typeface="inherit"/>
                        </a:rPr>
                        <a:t>Ground terminal</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extLst>
                  <a:ext uri="{0D108BD9-81ED-4DB2-BD59-A6C34878D82A}">
                    <a16:rowId xmlns:a16="http://schemas.microsoft.com/office/drawing/2014/main" val="2202678795"/>
                  </a:ext>
                </a:extLst>
              </a:tr>
            </a:tbl>
          </a:graphicData>
        </a:graphic>
      </p:graphicFrame>
      <p:pic>
        <p:nvPicPr>
          <p:cNvPr id="12" name="Picture 11">
            <a:extLst>
              <a:ext uri="{FF2B5EF4-FFF2-40B4-BE49-F238E27FC236}">
                <a16:creationId xmlns:a16="http://schemas.microsoft.com/office/drawing/2014/main" id="{5090B9BD-A787-5DD8-4CE8-5BA14B1B3BB3}"/>
              </a:ext>
            </a:extLst>
          </p:cNvPr>
          <p:cNvPicPr>
            <a:picLocks noChangeAspect="1"/>
          </p:cNvPicPr>
          <p:nvPr/>
        </p:nvPicPr>
        <p:blipFill>
          <a:blip r:embed="rId5"/>
          <a:stretch>
            <a:fillRect/>
          </a:stretch>
        </p:blipFill>
        <p:spPr>
          <a:xfrm>
            <a:off x="1153149" y="2716522"/>
            <a:ext cx="4505325" cy="2571750"/>
          </a:xfrm>
          <a:prstGeom prst="rect">
            <a:avLst/>
          </a:prstGeom>
        </p:spPr>
      </p:pic>
    </p:spTree>
    <p:extLst>
      <p:ext uri="{BB962C8B-B14F-4D97-AF65-F5344CB8AC3E}">
        <p14:creationId xmlns:p14="http://schemas.microsoft.com/office/powerpoint/2010/main" val="93194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3240C-39EC-FE70-7A14-22B025A161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58BF1-01F5-8DDD-2A0B-BAC860D4C3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DAF845-0F95-F6A7-753D-C046846FFF9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3F5D647C-F0FF-F027-8F85-DE5054696C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AA131D-9011-FDE6-D0C0-FC024977D0C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34A854-E833-5EC7-6128-ABAFFEBB775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0D4C1CB-2F3D-F96B-BBD0-4C643DE49F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D1C611-3793-1331-DDF2-E996EF7914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B15DE6BB-F7AF-DEBB-26EB-510510D8815B}"/>
              </a:ext>
            </a:extLst>
          </p:cNvPr>
          <p:cNvPicPr>
            <a:picLocks noChangeAspect="1"/>
          </p:cNvPicPr>
          <p:nvPr/>
        </p:nvPicPr>
        <p:blipFill>
          <a:blip r:embed="rId3"/>
          <a:stretch>
            <a:fillRect/>
          </a:stretch>
        </p:blipFill>
        <p:spPr>
          <a:xfrm>
            <a:off x="1153149" y="2361941"/>
            <a:ext cx="2106886" cy="2570238"/>
          </a:xfrm>
          <a:prstGeom prst="rect">
            <a:avLst/>
          </a:prstGeom>
        </p:spPr>
      </p:pic>
      <p:pic>
        <p:nvPicPr>
          <p:cNvPr id="15" name="Picture 14">
            <a:extLst>
              <a:ext uri="{FF2B5EF4-FFF2-40B4-BE49-F238E27FC236}">
                <a16:creationId xmlns:a16="http://schemas.microsoft.com/office/drawing/2014/main" id="{02974752-E4D9-EA91-6415-1E95D46BFC4A}"/>
              </a:ext>
            </a:extLst>
          </p:cNvPr>
          <p:cNvPicPr>
            <a:picLocks noChangeAspect="1"/>
          </p:cNvPicPr>
          <p:nvPr/>
        </p:nvPicPr>
        <p:blipFill>
          <a:blip r:embed="rId4"/>
          <a:stretch>
            <a:fillRect/>
          </a:stretch>
        </p:blipFill>
        <p:spPr>
          <a:xfrm>
            <a:off x="3531906" y="1950622"/>
            <a:ext cx="3000369" cy="3256059"/>
          </a:xfrm>
          <a:prstGeom prst="rect">
            <a:avLst/>
          </a:prstGeom>
        </p:spPr>
      </p:pic>
      <p:pic>
        <p:nvPicPr>
          <p:cNvPr id="17" name="Picture 16">
            <a:extLst>
              <a:ext uri="{FF2B5EF4-FFF2-40B4-BE49-F238E27FC236}">
                <a16:creationId xmlns:a16="http://schemas.microsoft.com/office/drawing/2014/main" id="{5E096AC3-4BC9-B978-31F7-B50497E2B705}"/>
              </a:ext>
            </a:extLst>
          </p:cNvPr>
          <p:cNvPicPr>
            <a:picLocks noChangeAspect="1"/>
          </p:cNvPicPr>
          <p:nvPr/>
        </p:nvPicPr>
        <p:blipFill>
          <a:blip r:embed="rId5"/>
          <a:stretch>
            <a:fillRect/>
          </a:stretch>
        </p:blipFill>
        <p:spPr>
          <a:xfrm>
            <a:off x="6722555" y="2019030"/>
            <a:ext cx="2745549" cy="3256059"/>
          </a:xfrm>
          <a:prstGeom prst="rect">
            <a:avLst/>
          </a:prstGeom>
          <a:ln>
            <a:noFill/>
          </a:ln>
          <a:effectLst>
            <a:softEdge rad="112500"/>
          </a:effectLst>
        </p:spPr>
      </p:pic>
    </p:spTree>
    <p:extLst>
      <p:ext uri="{BB962C8B-B14F-4D97-AF65-F5344CB8AC3E}">
        <p14:creationId xmlns:p14="http://schemas.microsoft.com/office/powerpoint/2010/main" val="4234195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0C1E0-0DC8-52B2-8488-C4874C8BC8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358729-DE34-CA86-B5EC-75BED8BD9873}"/>
              </a:ext>
            </a:extLst>
          </p:cNvPr>
          <p:cNvSpPr/>
          <p:nvPr/>
        </p:nvSpPr>
        <p:spPr>
          <a:xfrm>
            <a:off x="111319" y="1685495"/>
            <a:ext cx="11872672" cy="4699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6B552F-6D21-BB6E-E82E-C3DEBC3C5F7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BE4AE95D-7C70-1F0C-643B-495F2EA25B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943D98-B08C-4AF6-B468-18BC1651E6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A584CE-A354-44BB-D7B7-41D9DD8546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1FBF8A-401C-148D-785A-0ACF6B4E85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3D8249-7819-3F22-C225-1B7DCD4445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2E8265C-47CF-6CEC-FD59-32362B11BC3F}"/>
              </a:ext>
            </a:extLst>
          </p:cNvPr>
          <p:cNvPicPr>
            <a:picLocks noChangeAspect="1"/>
          </p:cNvPicPr>
          <p:nvPr/>
        </p:nvPicPr>
        <p:blipFill>
          <a:blip r:embed="rId3"/>
          <a:stretch>
            <a:fillRect/>
          </a:stretch>
        </p:blipFill>
        <p:spPr>
          <a:xfrm>
            <a:off x="530938" y="2446955"/>
            <a:ext cx="4476750" cy="2524125"/>
          </a:xfrm>
          <a:prstGeom prst="rect">
            <a:avLst/>
          </a:prstGeom>
        </p:spPr>
      </p:pic>
      <p:pic>
        <p:nvPicPr>
          <p:cNvPr id="11" name="Picture 10">
            <a:extLst>
              <a:ext uri="{FF2B5EF4-FFF2-40B4-BE49-F238E27FC236}">
                <a16:creationId xmlns:a16="http://schemas.microsoft.com/office/drawing/2014/main" id="{A88686FE-C0D8-4408-5AAE-C43FB515FDDF}"/>
              </a:ext>
            </a:extLst>
          </p:cNvPr>
          <p:cNvPicPr>
            <a:picLocks noChangeAspect="1"/>
          </p:cNvPicPr>
          <p:nvPr/>
        </p:nvPicPr>
        <p:blipFill>
          <a:blip r:embed="rId4"/>
          <a:stretch>
            <a:fillRect/>
          </a:stretch>
        </p:blipFill>
        <p:spPr>
          <a:xfrm>
            <a:off x="6047655" y="2446955"/>
            <a:ext cx="3914775" cy="2705100"/>
          </a:xfrm>
          <a:prstGeom prst="rect">
            <a:avLst/>
          </a:prstGeom>
        </p:spPr>
      </p:pic>
    </p:spTree>
    <p:extLst>
      <p:ext uri="{BB962C8B-B14F-4D97-AF65-F5344CB8AC3E}">
        <p14:creationId xmlns:p14="http://schemas.microsoft.com/office/powerpoint/2010/main" val="69968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44877-325C-EE79-7D98-5712887C73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940861-98FD-0186-6FEB-E9EE5249008F}"/>
              </a:ext>
            </a:extLst>
          </p:cNvPr>
          <p:cNvSpPr/>
          <p:nvPr/>
        </p:nvSpPr>
        <p:spPr>
          <a:xfrm>
            <a:off x="174929" y="1685494"/>
            <a:ext cx="11809061" cy="4691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E5ED7C-B9CA-A918-37E2-455CC3F4B693}"/>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8D1A4369-D7A7-C2F7-C969-C7EA8F8795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6CEFF9-BAB7-CB41-3EAF-965144C9149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88BFC6-6A1F-1442-6421-25042C4B8BB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42AF13-2045-9C82-0EC0-A7EF41B66C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E3FCB1-B9A5-597F-A556-A6010899C3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5CAE261-EBD1-F09E-77F5-385E78092288}"/>
              </a:ext>
            </a:extLst>
          </p:cNvPr>
          <p:cNvPicPr>
            <a:picLocks noChangeAspect="1"/>
          </p:cNvPicPr>
          <p:nvPr/>
        </p:nvPicPr>
        <p:blipFill>
          <a:blip r:embed="rId3"/>
          <a:stretch>
            <a:fillRect/>
          </a:stretch>
        </p:blipFill>
        <p:spPr>
          <a:xfrm>
            <a:off x="488757" y="2410934"/>
            <a:ext cx="3014989" cy="2399472"/>
          </a:xfrm>
          <a:prstGeom prst="rect">
            <a:avLst/>
          </a:prstGeom>
        </p:spPr>
      </p:pic>
      <p:pic>
        <p:nvPicPr>
          <p:cNvPr id="12" name="Picture 11">
            <a:extLst>
              <a:ext uri="{FF2B5EF4-FFF2-40B4-BE49-F238E27FC236}">
                <a16:creationId xmlns:a16="http://schemas.microsoft.com/office/drawing/2014/main" id="{7649310F-431F-DCDC-C4D8-42F3E6774FC2}"/>
              </a:ext>
            </a:extLst>
          </p:cNvPr>
          <p:cNvPicPr>
            <a:picLocks noChangeAspect="1"/>
          </p:cNvPicPr>
          <p:nvPr/>
        </p:nvPicPr>
        <p:blipFill>
          <a:blip r:embed="rId4"/>
          <a:stretch>
            <a:fillRect/>
          </a:stretch>
        </p:blipFill>
        <p:spPr>
          <a:xfrm>
            <a:off x="7514169" y="2148817"/>
            <a:ext cx="2982402" cy="3237839"/>
          </a:xfrm>
          <a:prstGeom prst="rect">
            <a:avLst/>
          </a:prstGeom>
        </p:spPr>
      </p:pic>
      <p:pic>
        <p:nvPicPr>
          <p:cNvPr id="9" name="Picture 8">
            <a:extLst>
              <a:ext uri="{FF2B5EF4-FFF2-40B4-BE49-F238E27FC236}">
                <a16:creationId xmlns:a16="http://schemas.microsoft.com/office/drawing/2014/main" id="{ADF4C487-35AD-CB5D-D83A-4783F7E55533}"/>
              </a:ext>
            </a:extLst>
          </p:cNvPr>
          <p:cNvPicPr>
            <a:picLocks noChangeAspect="1"/>
          </p:cNvPicPr>
          <p:nvPr/>
        </p:nvPicPr>
        <p:blipFill>
          <a:blip r:embed="rId5"/>
          <a:stretch>
            <a:fillRect/>
          </a:stretch>
        </p:blipFill>
        <p:spPr>
          <a:xfrm>
            <a:off x="4275470" y="2539011"/>
            <a:ext cx="2466975" cy="2457450"/>
          </a:xfrm>
          <a:prstGeom prst="rect">
            <a:avLst/>
          </a:prstGeom>
        </p:spPr>
      </p:pic>
    </p:spTree>
    <p:extLst>
      <p:ext uri="{BB962C8B-B14F-4D97-AF65-F5344CB8AC3E}">
        <p14:creationId xmlns:p14="http://schemas.microsoft.com/office/powerpoint/2010/main" val="824456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25363-BB56-4119-91C9-B813084E0E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661FA0-898A-E41E-6B7A-6956FA3D66E3}"/>
              </a:ext>
            </a:extLst>
          </p:cNvPr>
          <p:cNvSpPr/>
          <p:nvPr/>
        </p:nvSpPr>
        <p:spPr>
          <a:xfrm>
            <a:off x="151075" y="1685495"/>
            <a:ext cx="1183291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BC0CB6-2067-EAD1-525E-C6B4C919F77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67DFD0DA-CA84-5BBA-1B82-ABC602F509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C4248B-489C-5BE4-21A8-E0C7FD71D4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EF6F23-0C69-6845-8458-D6C3EAD24F9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1605E9D-2D4F-B857-43CD-2E69DB856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3AC0D5-BEC6-A1D9-BF65-870181D2C5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A051D49-52CB-04EA-07EC-106DA5F8CE49}"/>
              </a:ext>
            </a:extLst>
          </p:cNvPr>
          <p:cNvPicPr>
            <a:picLocks noChangeAspect="1"/>
          </p:cNvPicPr>
          <p:nvPr/>
        </p:nvPicPr>
        <p:blipFill>
          <a:blip r:embed="rId3"/>
          <a:stretch>
            <a:fillRect/>
          </a:stretch>
        </p:blipFill>
        <p:spPr>
          <a:xfrm>
            <a:off x="358939" y="2244602"/>
            <a:ext cx="3376988" cy="3666221"/>
          </a:xfrm>
          <a:prstGeom prst="rect">
            <a:avLst/>
          </a:prstGeom>
        </p:spPr>
      </p:pic>
      <p:graphicFrame>
        <p:nvGraphicFramePr>
          <p:cNvPr id="9" name="Table 8">
            <a:extLst>
              <a:ext uri="{FF2B5EF4-FFF2-40B4-BE49-F238E27FC236}">
                <a16:creationId xmlns:a16="http://schemas.microsoft.com/office/drawing/2014/main" id="{988A540D-B285-5C0C-03DD-0079906CA15B}"/>
              </a:ext>
            </a:extLst>
          </p:cNvPr>
          <p:cNvGraphicFramePr>
            <a:graphicFrameLocks noGrp="1"/>
          </p:cNvGraphicFramePr>
          <p:nvPr>
            <p:extLst>
              <p:ext uri="{D42A27DB-BD31-4B8C-83A1-F6EECF244321}">
                <p14:modId xmlns:p14="http://schemas.microsoft.com/office/powerpoint/2010/main" val="3616639418"/>
              </p:ext>
            </p:extLst>
          </p:nvPr>
        </p:nvGraphicFramePr>
        <p:xfrm>
          <a:off x="3943791" y="2963354"/>
          <a:ext cx="3810000" cy="1371600"/>
        </p:xfrm>
        <a:graphic>
          <a:graphicData uri="http://schemas.openxmlformats.org/drawingml/2006/table">
            <a:tbl>
              <a:tblPr/>
              <a:tblGrid>
                <a:gridCol w="635000">
                  <a:extLst>
                    <a:ext uri="{9D8B030D-6E8A-4147-A177-3AD203B41FA5}">
                      <a16:colId xmlns:a16="http://schemas.microsoft.com/office/drawing/2014/main" val="3554744151"/>
                    </a:ext>
                  </a:extLst>
                </a:gridCol>
                <a:gridCol w="635000">
                  <a:extLst>
                    <a:ext uri="{9D8B030D-6E8A-4147-A177-3AD203B41FA5}">
                      <a16:colId xmlns:a16="http://schemas.microsoft.com/office/drawing/2014/main" val="2307430214"/>
                    </a:ext>
                  </a:extLst>
                </a:gridCol>
                <a:gridCol w="635000">
                  <a:extLst>
                    <a:ext uri="{9D8B030D-6E8A-4147-A177-3AD203B41FA5}">
                      <a16:colId xmlns:a16="http://schemas.microsoft.com/office/drawing/2014/main" val="3675930519"/>
                    </a:ext>
                  </a:extLst>
                </a:gridCol>
                <a:gridCol w="635000">
                  <a:extLst>
                    <a:ext uri="{9D8B030D-6E8A-4147-A177-3AD203B41FA5}">
                      <a16:colId xmlns:a16="http://schemas.microsoft.com/office/drawing/2014/main" val="888996503"/>
                    </a:ext>
                  </a:extLst>
                </a:gridCol>
                <a:gridCol w="635000">
                  <a:extLst>
                    <a:ext uri="{9D8B030D-6E8A-4147-A177-3AD203B41FA5}">
                      <a16:colId xmlns:a16="http://schemas.microsoft.com/office/drawing/2014/main" val="1135983669"/>
                    </a:ext>
                  </a:extLst>
                </a:gridCol>
                <a:gridCol w="635000">
                  <a:extLst>
                    <a:ext uri="{9D8B030D-6E8A-4147-A177-3AD203B41FA5}">
                      <a16:colId xmlns:a16="http://schemas.microsoft.com/office/drawing/2014/main" val="2148364992"/>
                    </a:ext>
                  </a:extLst>
                </a:gridCol>
              </a:tblGrid>
              <a:tr h="190500">
                <a:tc>
                  <a:txBody>
                    <a:bodyPr/>
                    <a:lstStyle/>
                    <a:p>
                      <a:pPr algn="ctr"/>
                      <a:r>
                        <a:rPr lang="en-CA" b="1">
                          <a:effectLst/>
                        </a:rPr>
                        <a:t>Steps</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A</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B</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C</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D</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HEX</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760140394"/>
                  </a:ext>
                </a:extLst>
              </a:tr>
              <a:tr h="182880">
                <a:tc>
                  <a:txBody>
                    <a:bodyPr/>
                    <a:lstStyle/>
                    <a:p>
                      <a:pPr algn="ctr"/>
                      <a:r>
                        <a:rPr lang="en-CA" b="1">
                          <a:effectLst/>
                        </a:rPr>
                        <a:t>1</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0x08</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extLst>
                  <a:ext uri="{0D108BD9-81ED-4DB2-BD59-A6C34878D82A}">
                    <a16:rowId xmlns:a16="http://schemas.microsoft.com/office/drawing/2014/main" val="2033619237"/>
                  </a:ext>
                </a:extLst>
              </a:tr>
              <a:tr h="182880">
                <a:tc>
                  <a:txBody>
                    <a:bodyPr/>
                    <a:lstStyle/>
                    <a:p>
                      <a:pPr algn="ctr"/>
                      <a:r>
                        <a:rPr lang="en-CA" b="1">
                          <a:effectLst/>
                        </a:rPr>
                        <a:t>2</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0x04</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577568256"/>
                  </a:ext>
                </a:extLst>
              </a:tr>
              <a:tr h="182880">
                <a:tc>
                  <a:txBody>
                    <a:bodyPr/>
                    <a:lstStyle/>
                    <a:p>
                      <a:pPr algn="ctr"/>
                      <a:r>
                        <a:rPr lang="en-CA" b="1">
                          <a:effectLst/>
                        </a:rPr>
                        <a:t>3</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dirty="0">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0x02</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extLst>
                  <a:ext uri="{0D108BD9-81ED-4DB2-BD59-A6C34878D82A}">
                    <a16:rowId xmlns:a16="http://schemas.microsoft.com/office/drawing/2014/main" val="2397531189"/>
                  </a:ext>
                </a:extLst>
              </a:tr>
              <a:tr h="190500">
                <a:tc>
                  <a:txBody>
                    <a:bodyPr/>
                    <a:lstStyle/>
                    <a:p>
                      <a:pPr algn="ctr"/>
                      <a:r>
                        <a:rPr lang="en-CA" b="1">
                          <a:effectLst/>
                        </a:rPr>
                        <a:t>4</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dirty="0">
                          <a:effectLst/>
                        </a:rPr>
                        <a:t>0x01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587587125"/>
                  </a:ext>
                </a:extLst>
              </a:tr>
            </a:tbl>
          </a:graphicData>
        </a:graphic>
      </p:graphicFrame>
      <p:sp>
        <p:nvSpPr>
          <p:cNvPr id="11" name="Rectangle 1">
            <a:extLst>
              <a:ext uri="{FF2B5EF4-FFF2-40B4-BE49-F238E27FC236}">
                <a16:creationId xmlns:a16="http://schemas.microsoft.com/office/drawing/2014/main" id="{95BDD96C-D6CA-21A8-CDA1-32BA74617E2F}"/>
              </a:ext>
            </a:extLst>
          </p:cNvPr>
          <p:cNvSpPr>
            <a:spLocks noChangeArrowheads="1"/>
          </p:cNvSpPr>
          <p:nvPr/>
        </p:nvSpPr>
        <p:spPr bwMode="auto">
          <a:xfrm>
            <a:off x="3954428" y="1791059"/>
            <a:ext cx="626486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404040"/>
                </a:solidFill>
                <a:effectLst/>
                <a:latin typeface="Times New Roman" panose="02020603050405020304" pitchFamily="18" charset="0"/>
                <a:cs typeface="Times New Roman" panose="02020603050405020304" pitchFamily="18" charset="0"/>
              </a:rPr>
              <a:t>In the following table, A-B-C-D refers to the stator coils, that are to be energized sequentially in the manner and ‘1’s and ‘0’s refers to ‘HIGH‘ and ‘LOW’ states.</a:t>
            </a:r>
            <a:endPar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 name="Picture 11">
            <a:extLst>
              <a:ext uri="{FF2B5EF4-FFF2-40B4-BE49-F238E27FC236}">
                <a16:creationId xmlns:a16="http://schemas.microsoft.com/office/drawing/2014/main" id="{A385F98F-FD00-70CF-E1CE-586289F42FA3}"/>
              </a:ext>
            </a:extLst>
          </p:cNvPr>
          <p:cNvPicPr>
            <a:picLocks noChangeAspect="1"/>
          </p:cNvPicPr>
          <p:nvPr/>
        </p:nvPicPr>
        <p:blipFill>
          <a:blip r:embed="rId4"/>
          <a:stretch>
            <a:fillRect/>
          </a:stretch>
        </p:blipFill>
        <p:spPr>
          <a:xfrm>
            <a:off x="7835239" y="2849283"/>
            <a:ext cx="3933825" cy="2219325"/>
          </a:xfrm>
          <a:prstGeom prst="rect">
            <a:avLst/>
          </a:prstGeom>
        </p:spPr>
      </p:pic>
    </p:spTree>
    <p:extLst>
      <p:ext uri="{BB962C8B-B14F-4D97-AF65-F5344CB8AC3E}">
        <p14:creationId xmlns:p14="http://schemas.microsoft.com/office/powerpoint/2010/main" val="368245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4D858-FECC-825A-9D19-44A9722869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4ACC41-07BA-8DB0-6993-EC0905BC24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0CEBBF-135D-3701-B1CC-A081300F2D7D}"/>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5F5C5E8D-8A7F-8DA7-C73F-3C2742F08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27C0A7-6BEA-F265-3840-4B075F9F7C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BE7FB8-E796-5039-B502-BE3F523A007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187528-71B8-7153-7083-5D7E4CE14A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E6011A-B4A6-E147-4D7D-E1BCA6ED87A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C9BB959-0D83-31FB-77D3-4485F86161DE}"/>
              </a:ext>
            </a:extLst>
          </p:cNvPr>
          <p:cNvPicPr>
            <a:picLocks noChangeAspect="1"/>
          </p:cNvPicPr>
          <p:nvPr/>
        </p:nvPicPr>
        <p:blipFill>
          <a:blip r:embed="rId3"/>
          <a:stretch>
            <a:fillRect/>
          </a:stretch>
        </p:blipFill>
        <p:spPr>
          <a:xfrm>
            <a:off x="1066926" y="2293703"/>
            <a:ext cx="4086225" cy="3057525"/>
          </a:xfrm>
          <a:prstGeom prst="rect">
            <a:avLst/>
          </a:prstGeom>
        </p:spPr>
      </p:pic>
      <p:pic>
        <p:nvPicPr>
          <p:cNvPr id="11" name="Picture 10">
            <a:extLst>
              <a:ext uri="{FF2B5EF4-FFF2-40B4-BE49-F238E27FC236}">
                <a16:creationId xmlns:a16="http://schemas.microsoft.com/office/drawing/2014/main" id="{C96D1BDF-9743-400B-648C-6434A66DB692}"/>
              </a:ext>
            </a:extLst>
          </p:cNvPr>
          <p:cNvPicPr>
            <a:picLocks noChangeAspect="1"/>
          </p:cNvPicPr>
          <p:nvPr/>
        </p:nvPicPr>
        <p:blipFill>
          <a:blip r:embed="rId4"/>
          <a:stretch>
            <a:fillRect/>
          </a:stretch>
        </p:blipFill>
        <p:spPr>
          <a:xfrm>
            <a:off x="5602797" y="2293703"/>
            <a:ext cx="5429250" cy="3057525"/>
          </a:xfrm>
          <a:prstGeom prst="rect">
            <a:avLst/>
          </a:prstGeom>
        </p:spPr>
      </p:pic>
    </p:spTree>
    <p:extLst>
      <p:ext uri="{BB962C8B-B14F-4D97-AF65-F5344CB8AC3E}">
        <p14:creationId xmlns:p14="http://schemas.microsoft.com/office/powerpoint/2010/main" val="159286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63538-516D-312C-C2F6-FD443712B9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4014CB-464C-57E4-6542-21FA33EC4B5D}"/>
              </a:ext>
            </a:extLst>
          </p:cNvPr>
          <p:cNvSpPr/>
          <p:nvPr/>
        </p:nvSpPr>
        <p:spPr>
          <a:xfrm>
            <a:off x="143123" y="1542289"/>
            <a:ext cx="11942859" cy="475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6620FA-32F9-5EBC-E6EF-64A00086237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DC Motor</a:t>
            </a:r>
          </a:p>
        </p:txBody>
      </p:sp>
      <p:sp>
        <p:nvSpPr>
          <p:cNvPr id="5" name="Rectangle 4">
            <a:extLst>
              <a:ext uri="{FF2B5EF4-FFF2-40B4-BE49-F238E27FC236}">
                <a16:creationId xmlns:a16="http://schemas.microsoft.com/office/drawing/2014/main" id="{A9D9BE9A-CCE0-C2DF-585A-2E5293EF94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05739-378A-B1E4-83BD-63A072ABB0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BCEFC1-DBE1-1ECA-CD50-F74C49CB3F3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B49DF4-E821-A2FF-DE63-E2504F0B8F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207950-0203-13CB-3397-7586CA6A84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7D740A9-7695-FEA1-443F-A9348D84B81C}"/>
              </a:ext>
            </a:extLst>
          </p:cNvPr>
          <p:cNvPicPr>
            <a:picLocks noChangeAspect="1"/>
          </p:cNvPicPr>
          <p:nvPr/>
        </p:nvPicPr>
        <p:blipFill>
          <a:blip r:embed="rId3"/>
          <a:stretch>
            <a:fillRect/>
          </a:stretch>
        </p:blipFill>
        <p:spPr>
          <a:xfrm>
            <a:off x="720835" y="2678339"/>
            <a:ext cx="4038600" cy="2181225"/>
          </a:xfrm>
          <a:prstGeom prst="rect">
            <a:avLst/>
          </a:prstGeom>
        </p:spPr>
      </p:pic>
      <p:pic>
        <p:nvPicPr>
          <p:cNvPr id="12" name="Picture 11">
            <a:extLst>
              <a:ext uri="{FF2B5EF4-FFF2-40B4-BE49-F238E27FC236}">
                <a16:creationId xmlns:a16="http://schemas.microsoft.com/office/drawing/2014/main" id="{83DA94FD-7235-735E-BFEB-37AB8443E863}"/>
              </a:ext>
            </a:extLst>
          </p:cNvPr>
          <p:cNvPicPr>
            <a:picLocks noChangeAspect="1"/>
          </p:cNvPicPr>
          <p:nvPr/>
        </p:nvPicPr>
        <p:blipFill>
          <a:blip r:embed="rId4"/>
          <a:stretch>
            <a:fillRect/>
          </a:stretch>
        </p:blipFill>
        <p:spPr>
          <a:xfrm>
            <a:off x="5429225" y="2149182"/>
            <a:ext cx="5143500" cy="2895600"/>
          </a:xfrm>
          <a:prstGeom prst="rect">
            <a:avLst/>
          </a:prstGeom>
        </p:spPr>
      </p:pic>
    </p:spTree>
    <p:extLst>
      <p:ext uri="{BB962C8B-B14F-4D97-AF65-F5344CB8AC3E}">
        <p14:creationId xmlns:p14="http://schemas.microsoft.com/office/powerpoint/2010/main" val="1649733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CCE6-D60A-C97A-4ED0-4A8762C55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D00DCD-2620-8A95-E5A2-3005A00C08FE}"/>
              </a:ext>
            </a:extLst>
          </p:cNvPr>
          <p:cNvSpPr/>
          <p:nvPr/>
        </p:nvSpPr>
        <p:spPr>
          <a:xfrm>
            <a:off x="119269" y="1685495"/>
            <a:ext cx="11864721" cy="4683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930B41-1749-BC29-80A1-014A7C6BC6D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DC Motor</a:t>
            </a:r>
          </a:p>
        </p:txBody>
      </p:sp>
      <p:sp>
        <p:nvSpPr>
          <p:cNvPr id="5" name="Rectangle 4">
            <a:extLst>
              <a:ext uri="{FF2B5EF4-FFF2-40B4-BE49-F238E27FC236}">
                <a16:creationId xmlns:a16="http://schemas.microsoft.com/office/drawing/2014/main" id="{C2844715-1FBE-ACE0-E3C1-1019F5F936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8ED3D3-2364-8C5D-CFA9-FFCC9DBF91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41AAF8-9C92-666B-D1F3-1E98EE84B4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10558E-3A8C-2D43-EF79-EF8B8B70C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65C6D2-26B9-FD08-3777-E6C16E93ABD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222" name="Picture 6">
            <a:extLst>
              <a:ext uri="{FF2B5EF4-FFF2-40B4-BE49-F238E27FC236}">
                <a16:creationId xmlns:a16="http://schemas.microsoft.com/office/drawing/2014/main" id="{B5000ABD-8063-260D-41A7-EE166F5089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6167" y="2031696"/>
            <a:ext cx="3625961" cy="21030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EED124B-D050-4652-741C-9A64961A6293}"/>
              </a:ext>
            </a:extLst>
          </p:cNvPr>
          <p:cNvSpPr txBox="1"/>
          <p:nvPr/>
        </p:nvSpPr>
        <p:spPr>
          <a:xfrm>
            <a:off x="5978057" y="4361603"/>
            <a:ext cx="3700793" cy="1200329"/>
          </a:xfrm>
          <a:prstGeom prst="rect">
            <a:avLst/>
          </a:prstGeom>
          <a:noFill/>
        </p:spPr>
        <p:txBody>
          <a:bodyPr wrap="square">
            <a:spAutoFit/>
          </a:bodyPr>
          <a:lstStyle/>
          <a:p>
            <a:pPr algn="just"/>
            <a:r>
              <a:rPr lang="en-CA" b="0" i="0" dirty="0">
                <a:solidFill>
                  <a:srgbClr val="000000"/>
                </a:solidFill>
                <a:effectLst/>
                <a:latin typeface="Open Sans" panose="020B0606030504020204" pitchFamily="34" charset="0"/>
              </a:rPr>
              <a:t>Arduino uno            Motor driver</a:t>
            </a:r>
          </a:p>
          <a:p>
            <a:pPr algn="just"/>
            <a:r>
              <a:rPr lang="en-CA" b="0" i="0" dirty="0">
                <a:solidFill>
                  <a:srgbClr val="000000"/>
                </a:solidFill>
                <a:effectLst/>
                <a:latin typeface="Open Sans" panose="020B0606030504020204" pitchFamily="34" charset="0"/>
              </a:rPr>
              <a:t>D5                             IN1</a:t>
            </a:r>
          </a:p>
          <a:p>
            <a:pPr algn="just"/>
            <a:r>
              <a:rPr lang="en-CA" b="0" i="0" dirty="0">
                <a:solidFill>
                  <a:srgbClr val="000000"/>
                </a:solidFill>
                <a:effectLst/>
                <a:latin typeface="Open Sans" panose="020B0606030504020204" pitchFamily="34" charset="0"/>
              </a:rPr>
              <a:t>D4                             IN2</a:t>
            </a:r>
          </a:p>
          <a:p>
            <a:pPr algn="just"/>
            <a:r>
              <a:rPr lang="en-CA" b="0" i="0" dirty="0">
                <a:solidFill>
                  <a:srgbClr val="000000"/>
                </a:solidFill>
                <a:effectLst/>
                <a:latin typeface="Open Sans" panose="020B0606030504020204" pitchFamily="34" charset="0"/>
              </a:rPr>
              <a:t>GND                          </a:t>
            </a:r>
            <a:r>
              <a:rPr lang="en-CA" b="0" i="0" dirty="0" err="1">
                <a:solidFill>
                  <a:srgbClr val="000000"/>
                </a:solidFill>
                <a:effectLst/>
                <a:latin typeface="Open Sans" panose="020B0606030504020204" pitchFamily="34" charset="0"/>
              </a:rPr>
              <a:t>GND</a:t>
            </a:r>
            <a:endParaRPr lang="en-CA" b="0" i="0" dirty="0">
              <a:solidFill>
                <a:srgbClr val="000000"/>
              </a:solidFill>
              <a:effectLst/>
              <a:latin typeface="Open Sans" panose="020B0606030504020204" pitchFamily="34" charset="0"/>
            </a:endParaRPr>
          </a:p>
        </p:txBody>
      </p:sp>
      <p:pic>
        <p:nvPicPr>
          <p:cNvPr id="9" name="Picture 8">
            <a:extLst>
              <a:ext uri="{FF2B5EF4-FFF2-40B4-BE49-F238E27FC236}">
                <a16:creationId xmlns:a16="http://schemas.microsoft.com/office/drawing/2014/main" id="{D250EB7E-788B-F73E-3F85-1D72EE99F516}"/>
              </a:ext>
            </a:extLst>
          </p:cNvPr>
          <p:cNvPicPr>
            <a:picLocks noChangeAspect="1"/>
          </p:cNvPicPr>
          <p:nvPr/>
        </p:nvPicPr>
        <p:blipFill>
          <a:blip r:embed="rId4"/>
          <a:stretch>
            <a:fillRect/>
          </a:stretch>
        </p:blipFill>
        <p:spPr>
          <a:xfrm>
            <a:off x="774123" y="2495308"/>
            <a:ext cx="4305300" cy="2419350"/>
          </a:xfrm>
          <a:prstGeom prst="rect">
            <a:avLst/>
          </a:prstGeom>
        </p:spPr>
      </p:pic>
    </p:spTree>
    <p:extLst>
      <p:ext uri="{BB962C8B-B14F-4D97-AF65-F5344CB8AC3E}">
        <p14:creationId xmlns:p14="http://schemas.microsoft.com/office/powerpoint/2010/main" val="162337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14BC4-C1DA-9E48-E7F8-65087B9022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A8D32-C8F6-2458-BC7A-0D857A3EB3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C200D1-0AFC-8740-1411-20D28AD6240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Motor Conclusion</a:t>
            </a:r>
          </a:p>
        </p:txBody>
      </p:sp>
      <p:sp>
        <p:nvSpPr>
          <p:cNvPr id="5" name="Rectangle 4">
            <a:extLst>
              <a:ext uri="{FF2B5EF4-FFF2-40B4-BE49-F238E27FC236}">
                <a16:creationId xmlns:a16="http://schemas.microsoft.com/office/drawing/2014/main" id="{1C45FC8A-EFEF-0837-B6B7-BAB90D2238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567266-C4C7-6E00-A23B-B359ABDAA8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E86D85-546D-3B3D-1422-E927B22B135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CBD923-5E1C-DB67-2FCE-A4D6066B5D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B44C99-A879-41C7-2BCF-19F3EDE29BD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9612BA4-A269-5681-D6C5-BD03341BC161}"/>
              </a:ext>
            </a:extLst>
          </p:cNvPr>
          <p:cNvPicPr>
            <a:picLocks noChangeAspect="1"/>
          </p:cNvPicPr>
          <p:nvPr/>
        </p:nvPicPr>
        <p:blipFill>
          <a:blip r:embed="rId3"/>
          <a:stretch>
            <a:fillRect/>
          </a:stretch>
        </p:blipFill>
        <p:spPr>
          <a:xfrm>
            <a:off x="1964800" y="2292388"/>
            <a:ext cx="7950476" cy="3011544"/>
          </a:xfrm>
          <a:prstGeom prst="rect">
            <a:avLst/>
          </a:prstGeom>
          <a:ln>
            <a:noFill/>
          </a:ln>
          <a:effectLst>
            <a:softEdge rad="112500"/>
          </a:effectLst>
        </p:spPr>
      </p:pic>
    </p:spTree>
    <p:extLst>
      <p:ext uri="{BB962C8B-B14F-4D97-AF65-F5344CB8AC3E}">
        <p14:creationId xmlns:p14="http://schemas.microsoft.com/office/powerpoint/2010/main" val="2686502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1548B-DA11-4BEA-B05E-B031ECBB07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62ADE-0009-3C26-945F-D6FEC8E1C7D5}"/>
              </a:ext>
            </a:extLst>
          </p:cNvPr>
          <p:cNvSpPr/>
          <p:nvPr/>
        </p:nvSpPr>
        <p:spPr>
          <a:xfrm>
            <a:off x="87465" y="1542289"/>
            <a:ext cx="12014420" cy="4818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FED609-055B-7CC0-0BC4-34828B1CC0F9}"/>
              </a:ext>
            </a:extLst>
          </p:cNvPr>
          <p:cNvSpPr txBox="1"/>
          <p:nvPr/>
        </p:nvSpPr>
        <p:spPr>
          <a:xfrm>
            <a:off x="2257339" y="1019069"/>
            <a:ext cx="9747761" cy="523220"/>
          </a:xfrm>
          <a:prstGeom prst="rect">
            <a:avLst/>
          </a:prstGeom>
          <a:noFill/>
        </p:spPr>
        <p:txBody>
          <a:bodyPr wrap="square" rtlCol="0">
            <a:spAutoFit/>
          </a:bodyPr>
          <a:lstStyle/>
          <a:p>
            <a:r>
              <a:rPr lang="en-US" sz="2800" b="0" i="0" dirty="0">
                <a:solidFill>
                  <a:srgbClr val="374151"/>
                </a:solidFill>
                <a:effectLst/>
                <a:latin typeface="Söhne"/>
              </a:rPr>
              <a:t>fundamental differences between DC, Servo, and Stepper motors </a:t>
            </a:r>
            <a:endParaRPr lang="en-US" sz="2800" b="1"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DE2561A4-D810-8C13-3624-34AFEF0AD0E9}"/>
              </a:ext>
            </a:extLst>
          </p:cNvPr>
          <p:cNvGrpSpPr/>
          <p:nvPr/>
        </p:nvGrpSpPr>
        <p:grpSpPr>
          <a:xfrm>
            <a:off x="958210" y="496957"/>
            <a:ext cx="1404457" cy="1219723"/>
            <a:chOff x="942308" y="935396"/>
            <a:chExt cx="1404457" cy="1219723"/>
          </a:xfrm>
        </p:grpSpPr>
        <p:sp>
          <p:nvSpPr>
            <p:cNvPr id="5" name="Rectangle 4">
              <a:extLst>
                <a:ext uri="{FF2B5EF4-FFF2-40B4-BE49-F238E27FC236}">
                  <a16:creationId xmlns:a16="http://schemas.microsoft.com/office/drawing/2014/main" id="{FE5ACFC5-CBE8-34B1-1812-BDEEC15162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84F86-AD9D-370E-1CF5-F305332539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8A5D93-0A1E-1718-FF8A-3CF37E819AD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87336E6B-0936-ADE9-F7AA-35C53D5C83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C8C96E-9B45-D6D0-09CC-E874A7D3E59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4E6BA9C-0D28-D05B-150D-3F898668B1BC}"/>
              </a:ext>
            </a:extLst>
          </p:cNvPr>
          <p:cNvGraphicFramePr>
            <a:graphicFrameLocks noGrp="1"/>
          </p:cNvGraphicFramePr>
          <p:nvPr>
            <p:extLst>
              <p:ext uri="{D42A27DB-BD31-4B8C-83A1-F6EECF244321}">
                <p14:modId xmlns:p14="http://schemas.microsoft.com/office/powerpoint/2010/main" val="2284534536"/>
              </p:ext>
            </p:extLst>
          </p:nvPr>
        </p:nvGraphicFramePr>
        <p:xfrm>
          <a:off x="504328" y="1793453"/>
          <a:ext cx="10327092" cy="4329360"/>
        </p:xfrm>
        <a:graphic>
          <a:graphicData uri="http://schemas.openxmlformats.org/drawingml/2006/table">
            <a:tbl>
              <a:tblPr>
                <a:tableStyleId>{BDBED569-4797-4DF1-A0F4-6AAB3CD982D8}</a:tableStyleId>
              </a:tblPr>
              <a:tblGrid>
                <a:gridCol w="1721182">
                  <a:extLst>
                    <a:ext uri="{9D8B030D-6E8A-4147-A177-3AD203B41FA5}">
                      <a16:colId xmlns:a16="http://schemas.microsoft.com/office/drawing/2014/main" val="3934405759"/>
                    </a:ext>
                  </a:extLst>
                </a:gridCol>
                <a:gridCol w="1721182">
                  <a:extLst>
                    <a:ext uri="{9D8B030D-6E8A-4147-A177-3AD203B41FA5}">
                      <a16:colId xmlns:a16="http://schemas.microsoft.com/office/drawing/2014/main" val="3329340905"/>
                    </a:ext>
                  </a:extLst>
                </a:gridCol>
                <a:gridCol w="1721182">
                  <a:extLst>
                    <a:ext uri="{9D8B030D-6E8A-4147-A177-3AD203B41FA5}">
                      <a16:colId xmlns:a16="http://schemas.microsoft.com/office/drawing/2014/main" val="3231906616"/>
                    </a:ext>
                  </a:extLst>
                </a:gridCol>
                <a:gridCol w="1721182">
                  <a:extLst>
                    <a:ext uri="{9D8B030D-6E8A-4147-A177-3AD203B41FA5}">
                      <a16:colId xmlns:a16="http://schemas.microsoft.com/office/drawing/2014/main" val="1042812577"/>
                    </a:ext>
                  </a:extLst>
                </a:gridCol>
                <a:gridCol w="1721182">
                  <a:extLst>
                    <a:ext uri="{9D8B030D-6E8A-4147-A177-3AD203B41FA5}">
                      <a16:colId xmlns:a16="http://schemas.microsoft.com/office/drawing/2014/main" val="894005051"/>
                    </a:ext>
                  </a:extLst>
                </a:gridCol>
                <a:gridCol w="1721182">
                  <a:extLst>
                    <a:ext uri="{9D8B030D-6E8A-4147-A177-3AD203B41FA5}">
                      <a16:colId xmlns:a16="http://schemas.microsoft.com/office/drawing/2014/main" val="1791715975"/>
                    </a:ext>
                  </a:extLst>
                </a:gridCol>
              </a:tblGrid>
              <a:tr h="376226">
                <a:tc>
                  <a:txBody>
                    <a:bodyPr/>
                    <a:lstStyle/>
                    <a:p>
                      <a:pPr fontAlgn="b"/>
                      <a:r>
                        <a:rPr lang="en-CA" sz="1400" b="1" dirty="0">
                          <a:effectLst/>
                        </a:rPr>
                        <a:t>Motor Type</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Control</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Precision</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Speed</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Torque</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Primary Use in Robotics</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extLst>
                  <a:ext uri="{0D108BD9-81ED-4DB2-BD59-A6C34878D82A}">
                    <a16:rowId xmlns:a16="http://schemas.microsoft.com/office/drawing/2014/main" val="111955802"/>
                  </a:ext>
                </a:extLst>
              </a:tr>
              <a:tr h="920735">
                <a:tc>
                  <a:txBody>
                    <a:bodyPr/>
                    <a:lstStyle/>
                    <a:p>
                      <a:pPr fontAlgn="base"/>
                      <a:r>
                        <a:rPr lang="en-CA" sz="1400" b="1">
                          <a:effectLst/>
                        </a:rPr>
                        <a:t>DC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Variable speed control</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Low</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High</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Medium</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a:effectLst/>
                        </a:rPr>
                        <a:t>Ideal for applications requiring variable speed and direction, such as robot wheels or drones.</a:t>
                      </a:r>
                      <a:endParaRPr lang="en-US" sz="140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2825646567"/>
                  </a:ext>
                </a:extLst>
              </a:tr>
              <a:tr h="920735">
                <a:tc>
                  <a:txBody>
                    <a:bodyPr/>
                    <a:lstStyle/>
                    <a:p>
                      <a:pPr fontAlgn="base"/>
                      <a:r>
                        <a:rPr lang="en-CA" sz="1400" b="1">
                          <a:effectLst/>
                        </a:rPr>
                        <a:t>Servo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Positional control</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Medium</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 at low speeds</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a:effectLst/>
                        </a:rPr>
                        <a:t>Best for precise control of movement, such as robotic arms or where specific positioning is crucial.</a:t>
                      </a:r>
                      <a:endParaRPr lang="en-US" sz="140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1356426936"/>
                  </a:ext>
                </a:extLst>
              </a:tr>
              <a:tr h="1465243">
                <a:tc>
                  <a:txBody>
                    <a:bodyPr/>
                    <a:lstStyle/>
                    <a:p>
                      <a:pPr fontAlgn="base"/>
                      <a:r>
                        <a:rPr lang="en-CA" sz="1400" b="1">
                          <a:effectLst/>
                        </a:rPr>
                        <a:t>Stepper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Step control</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Low to Medium</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High at low speeds</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dirty="0">
                          <a:effectLst/>
                        </a:rPr>
                        <a:t>Suited for precise steps in motion, making them perfect for 3D printers, CNC machines, and robots requiring detailed positioning without feedback.</a:t>
                      </a:r>
                      <a:endParaRPr lang="en-US" sz="1400" dirty="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545788928"/>
                  </a:ext>
                </a:extLst>
              </a:tr>
            </a:tbl>
          </a:graphicData>
        </a:graphic>
      </p:graphicFrame>
    </p:spTree>
    <p:extLst>
      <p:ext uri="{BB962C8B-B14F-4D97-AF65-F5344CB8AC3E}">
        <p14:creationId xmlns:p14="http://schemas.microsoft.com/office/powerpoint/2010/main" val="636594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C277C-0CEE-FA06-C6C1-29D6EF3EB2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BF07FA-C854-5329-1C55-0215D08355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E97CF1-BBA0-616E-5765-B9256053501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Sensors</a:t>
            </a:r>
          </a:p>
        </p:txBody>
      </p:sp>
      <p:sp>
        <p:nvSpPr>
          <p:cNvPr id="5" name="Rectangle 4">
            <a:extLst>
              <a:ext uri="{FF2B5EF4-FFF2-40B4-BE49-F238E27FC236}">
                <a16:creationId xmlns:a16="http://schemas.microsoft.com/office/drawing/2014/main" id="{9AB855F7-571A-8371-BD00-0A2AA75DF0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857890-CBE7-C24A-D4AA-DFD9AB786A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1B2BD9-FC02-C512-A6F4-6DB084D4B4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FEE5E4F-E2CD-F6B6-4C3E-5C330B23F8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F15F5D-AA25-9437-C3E0-93CCF2AAE6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314" name="Picture 2" descr="Robot Sensors: Types, Characteristics and Applications">
            <a:extLst>
              <a:ext uri="{FF2B5EF4-FFF2-40B4-BE49-F238E27FC236}">
                <a16:creationId xmlns:a16="http://schemas.microsoft.com/office/drawing/2014/main" id="{84D5FBE0-7CCC-4962-01CC-0A15F8F4E9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636" y="1826927"/>
            <a:ext cx="6573072" cy="4071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310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1326C-3D12-899D-5046-A94A8E051B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09D5D0-7830-3BC7-5F57-18839E871198}"/>
              </a:ext>
            </a:extLst>
          </p:cNvPr>
          <p:cNvSpPr/>
          <p:nvPr/>
        </p:nvSpPr>
        <p:spPr>
          <a:xfrm>
            <a:off x="151075" y="1161436"/>
            <a:ext cx="11974663" cy="5207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2DC478-2168-72B5-3D49-EE9B351DD2B3}"/>
              </a:ext>
            </a:extLst>
          </p:cNvPr>
          <p:cNvSpPr txBox="1"/>
          <p:nvPr/>
        </p:nvSpPr>
        <p:spPr>
          <a:xfrm>
            <a:off x="2618662" y="548785"/>
            <a:ext cx="5867525" cy="523220"/>
          </a:xfrm>
          <a:prstGeom prst="rect">
            <a:avLst/>
          </a:prstGeom>
          <a:noFill/>
        </p:spPr>
        <p:txBody>
          <a:bodyPr wrap="square" rtlCol="0">
            <a:spAutoFit/>
          </a:bodyPr>
          <a:lstStyle/>
          <a:p>
            <a:r>
              <a:rPr lang="en-US" sz="2800" b="0" i="0" dirty="0">
                <a:solidFill>
                  <a:srgbClr val="374151"/>
                </a:solidFill>
                <a:effectLst/>
                <a:latin typeface="Söhne"/>
              </a:rPr>
              <a:t>Vision Sensors: The Eyes of Robots</a:t>
            </a:r>
            <a:endParaRPr lang="en-US" sz="2800" b="1"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762E57AA-CC30-9226-4841-37109370F709}"/>
              </a:ext>
            </a:extLst>
          </p:cNvPr>
          <p:cNvGrpSpPr/>
          <p:nvPr/>
        </p:nvGrpSpPr>
        <p:grpSpPr>
          <a:xfrm>
            <a:off x="1229658" y="159027"/>
            <a:ext cx="1404457" cy="1219723"/>
            <a:chOff x="942308" y="935396"/>
            <a:chExt cx="1404457" cy="1219723"/>
          </a:xfrm>
        </p:grpSpPr>
        <p:sp>
          <p:nvSpPr>
            <p:cNvPr id="5" name="Rectangle 4">
              <a:extLst>
                <a:ext uri="{FF2B5EF4-FFF2-40B4-BE49-F238E27FC236}">
                  <a16:creationId xmlns:a16="http://schemas.microsoft.com/office/drawing/2014/main" id="{27F86E24-B4C8-685F-A128-2870039407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27A773-FB9E-8EA6-124D-226D05D251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0E740E-0D2C-4683-F8FF-FB0269FB9BA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CD626B21-FDD6-2C3E-5635-AD2DAA8939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B16282-89CD-5CE1-C023-0010853190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F40AF6-E149-5328-5D85-ACADAAE1BA5B}"/>
              </a:ext>
            </a:extLst>
          </p:cNvPr>
          <p:cNvSpPr txBox="1"/>
          <p:nvPr/>
        </p:nvSpPr>
        <p:spPr>
          <a:xfrm>
            <a:off x="4391108" y="90022"/>
            <a:ext cx="2733260" cy="369332"/>
          </a:xfrm>
          <a:prstGeom prst="rect">
            <a:avLst/>
          </a:prstGeom>
          <a:noFill/>
        </p:spPr>
        <p:txBody>
          <a:bodyPr wrap="square">
            <a:spAutoFit/>
          </a:bodyPr>
          <a:lstStyle/>
          <a:p>
            <a:pPr algn="l"/>
            <a:r>
              <a:rPr lang="en-CA" b="1" i="0" dirty="0">
                <a:effectLst/>
                <a:latin typeface="Söhne"/>
              </a:rPr>
              <a:t>Vision Sensors in Robotics</a:t>
            </a:r>
          </a:p>
        </p:txBody>
      </p:sp>
      <p:sp>
        <p:nvSpPr>
          <p:cNvPr id="12" name="TextBox 11">
            <a:extLst>
              <a:ext uri="{FF2B5EF4-FFF2-40B4-BE49-F238E27FC236}">
                <a16:creationId xmlns:a16="http://schemas.microsoft.com/office/drawing/2014/main" id="{D9EDC163-A5A1-0D9F-FEAE-4B412006503C}"/>
              </a:ext>
            </a:extLst>
          </p:cNvPr>
          <p:cNvSpPr txBox="1"/>
          <p:nvPr/>
        </p:nvSpPr>
        <p:spPr>
          <a:xfrm>
            <a:off x="208010" y="1382053"/>
            <a:ext cx="11775981" cy="2308324"/>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Introduction to how vision sensors allow robots to perceive their environment visually, simulate human sight.</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Cameras (2D and 3D)</a:t>
            </a:r>
            <a:r>
              <a:rPr lang="en-US" b="0" i="0" dirty="0">
                <a:solidFill>
                  <a:srgbClr val="374151"/>
                </a:solidFill>
                <a:effectLst/>
                <a:latin typeface="Söhne"/>
              </a:rPr>
              <a:t>: Capture visual information. 2D cameras provide flat images, while 3D cameras add depth perception, crucial for tasks requiring spatial understanding.</a:t>
            </a:r>
          </a:p>
          <a:p>
            <a:pPr marL="742950" lvl="1" indent="-285750" algn="l">
              <a:buFont typeface="Arial" panose="020B0604020202020204" pitchFamily="34" charset="0"/>
              <a:buChar char="•"/>
            </a:pPr>
            <a:r>
              <a:rPr lang="en-US" b="1" i="0" dirty="0">
                <a:solidFill>
                  <a:srgbClr val="374151"/>
                </a:solidFill>
                <a:effectLst/>
                <a:latin typeface="Söhne"/>
              </a:rPr>
              <a:t>LIDAR (Light Detection and Ranging)</a:t>
            </a:r>
            <a:r>
              <a:rPr lang="en-US" b="0" i="0" dirty="0">
                <a:solidFill>
                  <a:srgbClr val="374151"/>
                </a:solidFill>
                <a:effectLst/>
                <a:latin typeface="Söhne"/>
              </a:rPr>
              <a:t>: Uses laser pulses to map out the robot's surroundings in high detail, essential for navigation and obstacle avoidance.</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Object recognition, navigation, and environmental mapping.</a:t>
            </a:r>
          </a:p>
        </p:txBody>
      </p:sp>
      <p:pic>
        <p:nvPicPr>
          <p:cNvPr id="15" name="Picture 14">
            <a:extLst>
              <a:ext uri="{FF2B5EF4-FFF2-40B4-BE49-F238E27FC236}">
                <a16:creationId xmlns:a16="http://schemas.microsoft.com/office/drawing/2014/main" id="{CD6C3AE2-5354-6FEF-9475-2EEC79181776}"/>
              </a:ext>
            </a:extLst>
          </p:cNvPr>
          <p:cNvPicPr>
            <a:picLocks noChangeAspect="1"/>
          </p:cNvPicPr>
          <p:nvPr/>
        </p:nvPicPr>
        <p:blipFill>
          <a:blip r:embed="rId3"/>
          <a:stretch>
            <a:fillRect/>
          </a:stretch>
        </p:blipFill>
        <p:spPr>
          <a:xfrm>
            <a:off x="328158" y="3910994"/>
            <a:ext cx="2643990" cy="1967948"/>
          </a:xfrm>
          <a:prstGeom prst="rect">
            <a:avLst/>
          </a:prstGeom>
        </p:spPr>
      </p:pic>
      <p:pic>
        <p:nvPicPr>
          <p:cNvPr id="14344" name="Picture 8" descr="Robot-mounted 3D vision robotics">
            <a:extLst>
              <a:ext uri="{FF2B5EF4-FFF2-40B4-BE49-F238E27FC236}">
                <a16:creationId xmlns:a16="http://schemas.microsoft.com/office/drawing/2014/main" id="{49A0EBA5-07DF-D63A-BDCC-EDF1597EAC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3785" y="3910994"/>
            <a:ext cx="3547906" cy="196794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CAD8A64C-8341-A477-5444-3E2800FDFB55}"/>
              </a:ext>
            </a:extLst>
          </p:cNvPr>
          <p:cNvPicPr>
            <a:picLocks noChangeAspect="1"/>
          </p:cNvPicPr>
          <p:nvPr/>
        </p:nvPicPr>
        <p:blipFill>
          <a:blip r:embed="rId5"/>
          <a:stretch>
            <a:fillRect/>
          </a:stretch>
        </p:blipFill>
        <p:spPr>
          <a:xfrm>
            <a:off x="8347354" y="3910994"/>
            <a:ext cx="3309258" cy="1932745"/>
          </a:xfrm>
          <a:prstGeom prst="rect">
            <a:avLst/>
          </a:prstGeom>
        </p:spPr>
      </p:pic>
    </p:spTree>
    <p:extLst>
      <p:ext uri="{BB962C8B-B14F-4D97-AF65-F5344CB8AC3E}">
        <p14:creationId xmlns:p14="http://schemas.microsoft.com/office/powerpoint/2010/main" val="414542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4B8B2-3F98-210A-4E7F-3FC8E0C8C2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6B6AA6-AD79-D9A4-C89F-34278D5425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0359DF-F906-D247-E51B-EC26247BC6B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2D Camera Sensor</a:t>
            </a:r>
          </a:p>
        </p:txBody>
      </p:sp>
      <p:sp>
        <p:nvSpPr>
          <p:cNvPr id="5" name="Rectangle 4">
            <a:extLst>
              <a:ext uri="{FF2B5EF4-FFF2-40B4-BE49-F238E27FC236}">
                <a16:creationId xmlns:a16="http://schemas.microsoft.com/office/drawing/2014/main" id="{6C25361A-B62A-187C-090C-5BB6500DBB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407B9D-9E44-48B0-9E85-2DB2EC9A7C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27A6FA5-6B29-0DC3-6948-FA4F7F5D025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CB6980-1A10-FB86-3A54-F7CA76ECA8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506F5A-2994-3087-04DF-DCC9CA5E58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PureRobotics - Next Generation Robotic Pipeline Inspection Crawler">
            <a:extLst>
              <a:ext uri="{FF2B5EF4-FFF2-40B4-BE49-F238E27FC236}">
                <a16:creationId xmlns:a16="http://schemas.microsoft.com/office/drawing/2014/main" id="{E500AD98-82A1-7F9C-F90A-29457BCD99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179" y="2410934"/>
            <a:ext cx="4389120" cy="24688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C3A8257-6D9D-64C5-E259-DF5FF69E88E7}"/>
              </a:ext>
            </a:extLst>
          </p:cNvPr>
          <p:cNvPicPr>
            <a:picLocks noChangeAspect="1"/>
          </p:cNvPicPr>
          <p:nvPr/>
        </p:nvPicPr>
        <p:blipFill>
          <a:blip r:embed="rId4"/>
          <a:stretch>
            <a:fillRect/>
          </a:stretch>
        </p:blipFill>
        <p:spPr>
          <a:xfrm>
            <a:off x="6286145" y="2339194"/>
            <a:ext cx="4545275" cy="25567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63644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7CD15-7457-543B-69B2-BCBAB19C11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2EFC69-D499-809F-768B-61F29E1110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29A883-4AC4-9C3E-4C13-5F204B1AAAF6}"/>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3D Camera Sensor</a:t>
            </a:r>
          </a:p>
        </p:txBody>
      </p:sp>
      <p:sp>
        <p:nvSpPr>
          <p:cNvPr id="5" name="Rectangle 4">
            <a:extLst>
              <a:ext uri="{FF2B5EF4-FFF2-40B4-BE49-F238E27FC236}">
                <a16:creationId xmlns:a16="http://schemas.microsoft.com/office/drawing/2014/main" id="{2C27106B-3268-3108-BA22-57076DA79F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0E1B57-B37B-8C3B-652E-90DDF0810E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A994BD-B866-9D1D-BD7D-5B95902D27B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466194-1460-9A71-DAC3-AF3742B9A0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8C0B23-E548-52F5-C1FB-ABC87BB9E2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3D Vision for Production Line_Areascan_Revopoint">
            <a:extLst>
              <a:ext uri="{FF2B5EF4-FFF2-40B4-BE49-F238E27FC236}">
                <a16:creationId xmlns:a16="http://schemas.microsoft.com/office/drawing/2014/main" id="{D71B8241-3B62-F899-E2E0-7725FE05F2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831" y="2577910"/>
            <a:ext cx="3971927" cy="246888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F2B0F0E-3D20-4269-B0EC-E7ECF6D794D7}"/>
              </a:ext>
            </a:extLst>
          </p:cNvPr>
          <p:cNvPicPr>
            <a:picLocks noChangeAspect="1"/>
          </p:cNvPicPr>
          <p:nvPr/>
        </p:nvPicPr>
        <p:blipFill>
          <a:blip r:embed="rId4"/>
          <a:stretch>
            <a:fillRect/>
          </a:stretch>
        </p:blipFill>
        <p:spPr>
          <a:xfrm>
            <a:off x="5289287" y="2095405"/>
            <a:ext cx="5484730" cy="3333945"/>
          </a:xfrm>
          <a:prstGeom prst="rect">
            <a:avLst/>
          </a:prstGeom>
          <a:ln>
            <a:noFill/>
          </a:ln>
          <a:effectLst>
            <a:softEdge rad="112500"/>
          </a:effectLst>
        </p:spPr>
      </p:pic>
    </p:spTree>
    <p:extLst>
      <p:ext uri="{BB962C8B-B14F-4D97-AF65-F5344CB8AC3E}">
        <p14:creationId xmlns:p14="http://schemas.microsoft.com/office/powerpoint/2010/main" val="620381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D72FB-70DA-347A-AC6F-30DF5A349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94CA56-0113-45E9-9627-F438F3B694B8}"/>
              </a:ext>
            </a:extLst>
          </p:cNvPr>
          <p:cNvSpPr/>
          <p:nvPr/>
        </p:nvSpPr>
        <p:spPr>
          <a:xfrm>
            <a:off x="63611" y="1685494"/>
            <a:ext cx="12046226" cy="4691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36AF7F-E8F6-18E0-2107-C9264CDCE55D}"/>
              </a:ext>
            </a:extLst>
          </p:cNvPr>
          <p:cNvSpPr txBox="1"/>
          <p:nvPr/>
        </p:nvSpPr>
        <p:spPr>
          <a:xfrm>
            <a:off x="2513149" y="1019069"/>
            <a:ext cx="5843671" cy="523220"/>
          </a:xfrm>
          <a:prstGeom prst="rect">
            <a:avLst/>
          </a:prstGeom>
          <a:noFill/>
        </p:spPr>
        <p:txBody>
          <a:bodyPr wrap="square" rtlCol="0">
            <a:spAutoFit/>
          </a:bodyPr>
          <a:lstStyle/>
          <a:p>
            <a:r>
              <a:rPr lang="en-US" sz="2800" b="1" i="0" dirty="0">
                <a:solidFill>
                  <a:srgbClr val="374151"/>
                </a:solidFill>
                <a:effectLst/>
                <a:latin typeface="Söhne"/>
              </a:rPr>
              <a:t>LIDAR (Light Detection and Ranging)</a:t>
            </a:r>
            <a:r>
              <a:rPr lang="en-US" sz="2800" b="0" i="0" dirty="0">
                <a:solidFill>
                  <a:srgbClr val="374151"/>
                </a:solidFill>
                <a:effectLst/>
                <a:latin typeface="Söhne"/>
              </a:rPr>
              <a: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B2B35B-0A57-429E-CBF3-DE0AF865CA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83F6D6-E8DC-AAC3-86F2-8C0F66186E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20A68C-AB54-E9FF-AC44-41E4AC1CDC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DADF19-2E7E-117D-A170-B20D1A4DD9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CF96CD-B750-CFDE-7C33-293F00F194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6386" name="Picture 2" descr="Introduction to Lidar - MATLAB &amp; Simulink">
            <a:extLst>
              <a:ext uri="{FF2B5EF4-FFF2-40B4-BE49-F238E27FC236}">
                <a16:creationId xmlns:a16="http://schemas.microsoft.com/office/drawing/2014/main" id="{532F03CE-3EBF-C323-939C-B3890D2369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532" y="2125716"/>
            <a:ext cx="4624254" cy="2733934"/>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What is LiDAR technology and how does it work?">
            <a:extLst>
              <a:ext uri="{FF2B5EF4-FFF2-40B4-BE49-F238E27FC236}">
                <a16:creationId xmlns:a16="http://schemas.microsoft.com/office/drawing/2014/main" id="{C54A43EB-28FE-DA57-C9A7-996C257B4E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9420" y="1771474"/>
            <a:ext cx="3444571" cy="22963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6390" name="Picture 6" descr="What is LiDAR and How does it Work?">
            <a:extLst>
              <a:ext uri="{FF2B5EF4-FFF2-40B4-BE49-F238E27FC236}">
                <a16:creationId xmlns:a16="http://schemas.microsoft.com/office/drawing/2014/main" id="{A7FE439C-79F6-9F2D-9943-98DB0EFA3C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34" y="4067855"/>
            <a:ext cx="3573383" cy="2182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600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EECBF-B7FD-F6E4-C84C-C5E5EA29F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C7553-0FF1-5DA4-1C01-4A5135A35814}"/>
              </a:ext>
            </a:extLst>
          </p:cNvPr>
          <p:cNvSpPr/>
          <p:nvPr/>
        </p:nvSpPr>
        <p:spPr>
          <a:xfrm>
            <a:off x="124570" y="1242574"/>
            <a:ext cx="11942859" cy="5108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4F4CDA-7384-CAFA-56A0-DE757E8B7000}"/>
              </a:ext>
            </a:extLst>
          </p:cNvPr>
          <p:cNvSpPr txBox="1"/>
          <p:nvPr/>
        </p:nvSpPr>
        <p:spPr>
          <a:xfrm>
            <a:off x="2441587" y="660522"/>
            <a:ext cx="6280993" cy="375552"/>
          </a:xfrm>
          <a:prstGeom prst="rect">
            <a:avLst/>
          </a:prstGeom>
          <a:noFill/>
        </p:spPr>
        <p:txBody>
          <a:bodyPr wrap="square" rtlCol="0">
            <a:spAutoFit/>
          </a:bodyPr>
          <a:lstStyle/>
          <a:p>
            <a:pPr>
              <a:lnSpc>
                <a:spcPct val="107000"/>
              </a:lnSpc>
              <a:spcAft>
                <a:spcPts val="1500"/>
              </a:spcAft>
            </a:pPr>
            <a:r>
              <a:rPr lang="en-CA" sz="1800" kern="0" dirty="0">
                <a:solidFill>
                  <a:srgbClr val="374151"/>
                </a:solidFill>
                <a:effectLst/>
                <a:latin typeface="Söhne"/>
                <a:ea typeface="Times New Roman" panose="02020603050405020304" pitchFamily="18" charset="0"/>
                <a:cs typeface="Times New Roman" panose="02020603050405020304" pitchFamily="18" charset="0"/>
              </a:rPr>
              <a:t>Navigating Space: Proximity and Distance Sensors</a:t>
            </a:r>
            <a:endParaRPr lang="en-CA"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2DD8F649-4880-7237-F8B6-B5437B92B0B4}"/>
              </a:ext>
            </a:extLst>
          </p:cNvPr>
          <p:cNvSpPr/>
          <p:nvPr/>
        </p:nvSpPr>
        <p:spPr>
          <a:xfrm>
            <a:off x="870746" y="5768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6EE9AA-B428-5C1F-BA60-553E08278ABD}"/>
              </a:ext>
            </a:extLst>
          </p:cNvPr>
          <p:cNvSpPr txBox="1"/>
          <p:nvPr/>
        </p:nvSpPr>
        <p:spPr>
          <a:xfrm>
            <a:off x="1081587" y="6174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0F21EE-662F-7857-BFAC-BC05626EE9C5}"/>
              </a:ext>
            </a:extLst>
          </p:cNvPr>
          <p:cNvSpPr txBox="1"/>
          <p:nvPr/>
        </p:nvSpPr>
        <p:spPr>
          <a:xfrm>
            <a:off x="1142617" y="8732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DF73A3-727A-CAC6-5AE4-FA6AB1B93B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5CE4B4-4699-E240-A6C4-94E3E992DF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0775E65-DF96-D345-3D88-12D87B72F122}"/>
              </a:ext>
            </a:extLst>
          </p:cNvPr>
          <p:cNvSpPr txBox="1"/>
          <p:nvPr/>
        </p:nvSpPr>
        <p:spPr>
          <a:xfrm>
            <a:off x="4812527" y="84297"/>
            <a:ext cx="3361413" cy="369332"/>
          </a:xfrm>
          <a:prstGeom prst="rect">
            <a:avLst/>
          </a:prstGeom>
          <a:noFill/>
        </p:spPr>
        <p:txBody>
          <a:bodyPr wrap="square">
            <a:spAutoFit/>
          </a:bodyPr>
          <a:lstStyle/>
          <a:p>
            <a:r>
              <a:rPr lang="en-CA" sz="1800" b="1" kern="0" dirty="0">
                <a:effectLst/>
                <a:latin typeface="Söhne"/>
                <a:ea typeface="Times New Roman" panose="02020603050405020304" pitchFamily="18" charset="0"/>
                <a:cs typeface="Times New Roman" panose="02020603050405020304" pitchFamily="18" charset="0"/>
              </a:rPr>
              <a:t>Proximity and Distance Sensors</a:t>
            </a:r>
            <a:endParaRPr lang="en-CA" dirty="0"/>
          </a:p>
        </p:txBody>
      </p:sp>
      <p:sp>
        <p:nvSpPr>
          <p:cNvPr id="11" name="TextBox 10">
            <a:extLst>
              <a:ext uri="{FF2B5EF4-FFF2-40B4-BE49-F238E27FC236}">
                <a16:creationId xmlns:a16="http://schemas.microsoft.com/office/drawing/2014/main" id="{8F38E9A1-D2A9-0733-40D3-AE6B5B612229}"/>
              </a:ext>
            </a:extLst>
          </p:cNvPr>
          <p:cNvSpPr txBox="1"/>
          <p:nvPr/>
        </p:nvSpPr>
        <p:spPr>
          <a:xfrm>
            <a:off x="124570" y="1998664"/>
            <a:ext cx="11762628" cy="2585323"/>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Explaining the role of proximity and distance sensors in detecting the presence of objects and measuring the distance to them.</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Ultrasonic Sensors</a:t>
            </a:r>
            <a:r>
              <a:rPr lang="en-US" b="0" i="0" dirty="0">
                <a:solidFill>
                  <a:srgbClr val="374151"/>
                </a:solidFill>
                <a:effectLst/>
                <a:latin typeface="Söhne"/>
              </a:rPr>
              <a:t>: Emit ultrasonic waves and measure the reflection time to determine distance to objects. Widely used in robotic cars for obstacle detection.</a:t>
            </a:r>
          </a:p>
          <a:p>
            <a:pPr marL="742950" lvl="1" indent="-285750" algn="l">
              <a:buFont typeface="Arial" panose="020B0604020202020204" pitchFamily="34" charset="0"/>
              <a:buChar char="•"/>
            </a:pPr>
            <a:r>
              <a:rPr lang="en-US" b="1" i="0" dirty="0">
                <a:solidFill>
                  <a:srgbClr val="374151"/>
                </a:solidFill>
                <a:effectLst/>
                <a:latin typeface="Söhne"/>
              </a:rPr>
              <a:t>Infrared Sensors</a:t>
            </a:r>
            <a:r>
              <a:rPr lang="en-US" b="0" i="0" dirty="0">
                <a:solidFill>
                  <a:srgbClr val="374151"/>
                </a:solidFill>
                <a:effectLst/>
                <a:latin typeface="Söhne"/>
              </a:rPr>
              <a:t>: Use infrared light to detect objects and estimate distance, useful in line-following robots and simple navigation tasks.</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Collision avoidance, area scanning, and precise movements in tight spaces.</a:t>
            </a:r>
          </a:p>
        </p:txBody>
      </p:sp>
      <p:pic>
        <p:nvPicPr>
          <p:cNvPr id="19458" name="Picture 2" descr="The Ultrasonic Sensor — Micromelon Robotics">
            <a:extLst>
              <a:ext uri="{FF2B5EF4-FFF2-40B4-BE49-F238E27FC236}">
                <a16:creationId xmlns:a16="http://schemas.microsoft.com/office/drawing/2014/main" id="{58DEC286-EFCF-24A5-FB7C-7CF6A56120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155" y="4583987"/>
            <a:ext cx="3029009" cy="1876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874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E3C21-FED2-FE05-EFC9-B871C7F52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BD1E6E-A509-6DCC-E87F-5F83531B4183}"/>
              </a:ext>
            </a:extLst>
          </p:cNvPr>
          <p:cNvSpPr/>
          <p:nvPr/>
        </p:nvSpPr>
        <p:spPr>
          <a:xfrm>
            <a:off x="111318" y="1139456"/>
            <a:ext cx="12080682" cy="5099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D36063-90A4-C79A-7313-B7E885E910E7}"/>
              </a:ext>
            </a:extLst>
          </p:cNvPr>
          <p:cNvSpPr txBox="1"/>
          <p:nvPr/>
        </p:nvSpPr>
        <p:spPr>
          <a:xfrm>
            <a:off x="2303396" y="3604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Ultra Sonic Sensor</a:t>
            </a:r>
          </a:p>
        </p:txBody>
      </p:sp>
      <p:sp>
        <p:nvSpPr>
          <p:cNvPr id="5" name="Rectangle 4">
            <a:extLst>
              <a:ext uri="{FF2B5EF4-FFF2-40B4-BE49-F238E27FC236}">
                <a16:creationId xmlns:a16="http://schemas.microsoft.com/office/drawing/2014/main" id="{D46A2828-5D5E-05E1-C3A0-0DFCC5C7702E}"/>
              </a:ext>
            </a:extLst>
          </p:cNvPr>
          <p:cNvSpPr/>
          <p:nvPr/>
        </p:nvSpPr>
        <p:spPr>
          <a:xfrm>
            <a:off x="84689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C69E7D-4309-ADD5-9898-3E8435D8D45A}"/>
              </a:ext>
            </a:extLst>
          </p:cNvPr>
          <p:cNvSpPr txBox="1"/>
          <p:nvPr/>
        </p:nvSpPr>
        <p:spPr>
          <a:xfrm>
            <a:off x="105773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A15108-D65F-A4D7-D3FF-BB6431F04423}"/>
              </a:ext>
            </a:extLst>
          </p:cNvPr>
          <p:cNvSpPr txBox="1"/>
          <p:nvPr/>
        </p:nvSpPr>
        <p:spPr>
          <a:xfrm>
            <a:off x="111876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C37B46-E7FF-4D7C-A344-F6CB66F809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611528-AAD5-7171-4C8C-5DD640A1D1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8434" name="Picture 2" descr="Choosing the Right Distance Sensor for Your Application">
            <a:extLst>
              <a:ext uri="{FF2B5EF4-FFF2-40B4-BE49-F238E27FC236}">
                <a16:creationId xmlns:a16="http://schemas.microsoft.com/office/drawing/2014/main" id="{6F2B05D5-B4E7-56CE-359A-1CCF1DCC9C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409" y="1880622"/>
            <a:ext cx="3653880" cy="256156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Will Car Sensors Replace Human Drivers Completely?">
            <a:extLst>
              <a:ext uri="{FF2B5EF4-FFF2-40B4-BE49-F238E27FC236}">
                <a16:creationId xmlns:a16="http://schemas.microsoft.com/office/drawing/2014/main" id="{1B750F39-3C62-6F2B-E584-A7AC315F77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2881" y="2015665"/>
            <a:ext cx="3639779" cy="24265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3138D19-E459-F91F-06E6-83EEC4E1393D}"/>
              </a:ext>
            </a:extLst>
          </p:cNvPr>
          <p:cNvPicPr>
            <a:picLocks noChangeAspect="1"/>
          </p:cNvPicPr>
          <p:nvPr/>
        </p:nvPicPr>
        <p:blipFill>
          <a:blip r:embed="rId5"/>
          <a:stretch>
            <a:fillRect/>
          </a:stretch>
        </p:blipFill>
        <p:spPr>
          <a:xfrm>
            <a:off x="5057775" y="1590675"/>
            <a:ext cx="2076450" cy="3676650"/>
          </a:xfrm>
          <a:prstGeom prst="rect">
            <a:avLst/>
          </a:prstGeom>
        </p:spPr>
      </p:pic>
    </p:spTree>
    <p:extLst>
      <p:ext uri="{BB962C8B-B14F-4D97-AF65-F5344CB8AC3E}">
        <p14:creationId xmlns:p14="http://schemas.microsoft.com/office/powerpoint/2010/main" val="2571518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26C63-5A14-B87F-F13B-C562EB4656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4801BD-6483-C1AA-AA14-196B09E993B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1D3F2B-5567-5D39-CFE5-F02657614A1B}"/>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Infra red Sensor</a:t>
            </a:r>
          </a:p>
        </p:txBody>
      </p:sp>
      <p:sp>
        <p:nvSpPr>
          <p:cNvPr id="5" name="Rectangle 4">
            <a:extLst>
              <a:ext uri="{FF2B5EF4-FFF2-40B4-BE49-F238E27FC236}">
                <a16:creationId xmlns:a16="http://schemas.microsoft.com/office/drawing/2014/main" id="{38DDF243-7AEB-A61D-D898-4AAA503A2DA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6172E5-C60C-A6B7-71E1-74ADEDDB7C3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8D9D63-0F82-365A-8D8E-43FC49B9F7A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FB4EAA-1E89-9C57-20F0-3331D78473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337465-040F-27BA-903B-1446EFF6FA7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482" name="Picture 2" descr="Line Following Robot | SANTOSH DAHAL">
            <a:extLst>
              <a:ext uri="{FF2B5EF4-FFF2-40B4-BE49-F238E27FC236}">
                <a16:creationId xmlns:a16="http://schemas.microsoft.com/office/drawing/2014/main" id="{484A2931-7358-E96C-DEDE-34A1BA3AC8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890" y="1759754"/>
            <a:ext cx="3731812" cy="285716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6DF22F05-B611-E4C3-3B7C-6B1A6DE3419D}"/>
              </a:ext>
            </a:extLst>
          </p:cNvPr>
          <p:cNvPicPr>
            <a:picLocks noChangeAspect="1"/>
          </p:cNvPicPr>
          <p:nvPr/>
        </p:nvPicPr>
        <p:blipFill>
          <a:blip r:embed="rId4"/>
          <a:stretch>
            <a:fillRect/>
          </a:stretch>
        </p:blipFill>
        <p:spPr>
          <a:xfrm>
            <a:off x="4460682" y="1993624"/>
            <a:ext cx="2794955" cy="2473188"/>
          </a:xfrm>
          <a:prstGeom prst="rect">
            <a:avLst/>
          </a:prstGeom>
          <a:ln>
            <a:noFill/>
          </a:ln>
          <a:effectLst>
            <a:softEdge rad="112500"/>
          </a:effectLst>
        </p:spPr>
      </p:pic>
      <p:pic>
        <p:nvPicPr>
          <p:cNvPr id="9" name="Picture 8">
            <a:extLst>
              <a:ext uri="{FF2B5EF4-FFF2-40B4-BE49-F238E27FC236}">
                <a16:creationId xmlns:a16="http://schemas.microsoft.com/office/drawing/2014/main" id="{94814A4E-9BE9-0DAD-C2B8-84D16B06C62E}"/>
              </a:ext>
            </a:extLst>
          </p:cNvPr>
          <p:cNvPicPr>
            <a:picLocks noChangeAspect="1"/>
          </p:cNvPicPr>
          <p:nvPr/>
        </p:nvPicPr>
        <p:blipFill>
          <a:blip r:embed="rId5"/>
          <a:stretch>
            <a:fillRect/>
          </a:stretch>
        </p:blipFill>
        <p:spPr>
          <a:xfrm>
            <a:off x="7748617" y="2083438"/>
            <a:ext cx="3810000" cy="2209800"/>
          </a:xfrm>
          <a:prstGeom prst="rect">
            <a:avLst/>
          </a:prstGeom>
        </p:spPr>
      </p:pic>
    </p:spTree>
    <p:extLst>
      <p:ext uri="{BB962C8B-B14F-4D97-AF65-F5344CB8AC3E}">
        <p14:creationId xmlns:p14="http://schemas.microsoft.com/office/powerpoint/2010/main" val="757198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38129-1BFA-15F5-F60D-40AFB623E7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DEC99D-9B2C-F40A-2922-4C486A6F224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0FD17B-B595-F4CC-6236-19820044E1A7}"/>
              </a:ext>
            </a:extLst>
          </p:cNvPr>
          <p:cNvSpPr txBox="1"/>
          <p:nvPr/>
        </p:nvSpPr>
        <p:spPr>
          <a:xfrm>
            <a:off x="1321047" y="319502"/>
            <a:ext cx="7791741" cy="954107"/>
          </a:xfrm>
          <a:prstGeom prst="rect">
            <a:avLst/>
          </a:prstGeom>
          <a:noFill/>
        </p:spPr>
        <p:txBody>
          <a:bodyPr wrap="square" rtlCol="0">
            <a:spAutoFit/>
          </a:bodyPr>
          <a:lstStyle/>
          <a:p>
            <a:pPr algn="ctr"/>
            <a:r>
              <a:rPr lang="en-US" sz="2800" b="0" i="0" dirty="0">
                <a:solidFill>
                  <a:srgbClr val="374151"/>
                </a:solidFill>
                <a:effectLst/>
                <a:latin typeface="Söhne"/>
              </a:rPr>
              <a:t>Feeling and Interacting: Tactile and Environmental Sensors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9DD07DC-7C55-45DF-C69D-F53B48DB0448}"/>
              </a:ext>
            </a:extLst>
          </p:cNvPr>
          <p:cNvSpPr/>
          <p:nvPr/>
        </p:nvSpPr>
        <p:spPr>
          <a:xfrm>
            <a:off x="149895" y="107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D6740-7C97-E492-0E57-7F98E3366E49}"/>
              </a:ext>
            </a:extLst>
          </p:cNvPr>
          <p:cNvSpPr txBox="1"/>
          <p:nvPr/>
        </p:nvSpPr>
        <p:spPr>
          <a:xfrm>
            <a:off x="360736" y="1481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5939F8-0E6B-E3C7-F247-BA140F7D1350}"/>
              </a:ext>
            </a:extLst>
          </p:cNvPr>
          <p:cNvSpPr txBox="1"/>
          <p:nvPr/>
        </p:nvSpPr>
        <p:spPr>
          <a:xfrm>
            <a:off x="421766" y="4040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B351AC5-64B7-2C08-0504-59428E19EF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DA8F89-D4D7-6F5A-D5CF-60601562718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61184E1-656B-D8BB-4044-5F0998A3A86B}"/>
              </a:ext>
            </a:extLst>
          </p:cNvPr>
          <p:cNvSpPr txBox="1"/>
          <p:nvPr/>
        </p:nvSpPr>
        <p:spPr>
          <a:xfrm>
            <a:off x="3345379" y="0"/>
            <a:ext cx="3743076" cy="369332"/>
          </a:xfrm>
          <a:prstGeom prst="rect">
            <a:avLst/>
          </a:prstGeom>
          <a:noFill/>
        </p:spPr>
        <p:txBody>
          <a:bodyPr wrap="square">
            <a:spAutoFit/>
          </a:bodyPr>
          <a:lstStyle/>
          <a:p>
            <a:pPr algn="l"/>
            <a:r>
              <a:rPr lang="en-CA" b="1" i="0" dirty="0">
                <a:effectLst/>
                <a:latin typeface="Söhne"/>
              </a:rPr>
              <a:t>Tactile and Environmental Sensors</a:t>
            </a:r>
          </a:p>
        </p:txBody>
      </p:sp>
      <p:sp>
        <p:nvSpPr>
          <p:cNvPr id="11" name="TextBox 10">
            <a:extLst>
              <a:ext uri="{FF2B5EF4-FFF2-40B4-BE49-F238E27FC236}">
                <a16:creationId xmlns:a16="http://schemas.microsoft.com/office/drawing/2014/main" id="{FD8386B0-A54A-630B-12CC-C65BF377F353}"/>
              </a:ext>
            </a:extLst>
          </p:cNvPr>
          <p:cNvSpPr txBox="1"/>
          <p:nvPr/>
        </p:nvSpPr>
        <p:spPr>
          <a:xfrm>
            <a:off x="208009" y="1291427"/>
            <a:ext cx="11775982" cy="2585323"/>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Highlighting sensors that allow robots to 'feel' their environment and respond to physical interactions or changes in their surroundings.</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Tactile Sensors</a:t>
            </a:r>
            <a:r>
              <a:rPr lang="en-US" b="0" i="0" dirty="0">
                <a:solidFill>
                  <a:srgbClr val="374151"/>
                </a:solidFill>
                <a:effectLst/>
                <a:latin typeface="Söhne"/>
              </a:rPr>
              <a:t>: Enable robots to detect physical contact, pressure, and textures. Key in applications requiring delicate handling or manipulation, like robotic hands.</a:t>
            </a:r>
          </a:p>
          <a:p>
            <a:pPr marL="742950" lvl="1" indent="-285750" algn="l">
              <a:buFont typeface="Arial" panose="020B0604020202020204" pitchFamily="34" charset="0"/>
              <a:buChar char="•"/>
            </a:pPr>
            <a:r>
              <a:rPr lang="en-US" b="1" i="0" dirty="0">
                <a:solidFill>
                  <a:srgbClr val="374151"/>
                </a:solidFill>
                <a:effectLst/>
                <a:latin typeface="Söhne"/>
              </a:rPr>
              <a:t>Environmental Sensors</a:t>
            </a:r>
            <a:r>
              <a:rPr lang="en-US" b="0" i="0" dirty="0">
                <a:solidFill>
                  <a:srgbClr val="374151"/>
                </a:solidFill>
                <a:effectLst/>
                <a:latin typeface="Söhne"/>
              </a:rPr>
              <a:t>: Measure temperature, humidity, or gas concentrations, critical for robots operating in varying or extreme conditions, such as disaster response robots.</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Hazard detection, material handling, and adapting to environmental conditions.</a:t>
            </a:r>
          </a:p>
        </p:txBody>
      </p:sp>
      <p:pic>
        <p:nvPicPr>
          <p:cNvPr id="30724" name="Picture 4" descr="BeBop Sensors Introduces RoboSkin to Give Robots Tactile Awareness -  Robotics 24/7">
            <a:extLst>
              <a:ext uri="{FF2B5EF4-FFF2-40B4-BE49-F238E27FC236}">
                <a16:creationId xmlns:a16="http://schemas.microsoft.com/office/drawing/2014/main" id="{8030E70E-6E01-FEA7-FAAE-5DADC9A29A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766" y="3934824"/>
            <a:ext cx="3625448" cy="22296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26" name="Picture 6" descr="Robotics for Environmental Monitoring - IEEE Life Sciences">
            <a:extLst>
              <a:ext uri="{FF2B5EF4-FFF2-40B4-BE49-F238E27FC236}">
                <a16:creationId xmlns:a16="http://schemas.microsoft.com/office/drawing/2014/main" id="{53D874B6-D8EB-EB5D-6B80-F26AA3A398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9114" y="3771510"/>
            <a:ext cx="3339548" cy="23990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25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49C2A-1009-FCAE-8692-275C0732BC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CAE406-D0A1-CB4F-C452-AC749C71B6B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1C475D-95A2-48BB-0217-FEBE1D43671A}"/>
              </a:ext>
            </a:extLst>
          </p:cNvPr>
          <p:cNvSpPr txBox="1"/>
          <p:nvPr/>
        </p:nvSpPr>
        <p:spPr>
          <a:xfrm>
            <a:off x="2473393" y="312721"/>
            <a:ext cx="3902032" cy="523220"/>
          </a:xfrm>
          <a:prstGeom prst="rect">
            <a:avLst/>
          </a:prstGeom>
          <a:noFill/>
        </p:spPr>
        <p:txBody>
          <a:bodyPr wrap="square" rtlCol="0">
            <a:spAutoFit/>
          </a:bodyPr>
          <a:lstStyle/>
          <a:p>
            <a:r>
              <a:rPr lang="en-US" sz="2800" b="1" i="0" dirty="0">
                <a:solidFill>
                  <a:srgbClr val="374151"/>
                </a:solidFill>
                <a:effectLst/>
                <a:latin typeface="Söhne"/>
              </a:rPr>
              <a:t>Tactile Sensors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492D53F-46FE-114D-E054-6BDA919288D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381AFB-4408-2C2B-D7FC-75915F3A71C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6BDF57-0E89-1DFE-5BB1-A8AB2106559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B5F3EE8-72C5-6A08-036C-103DF8B66D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D3EC8A-26E8-5C5A-8AF7-8C3777D847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Micromachines | Free Full-Text | Development of Fully Flexible Tactile  Pressure Sensor with Bilayer Interlaced Bumps for Robotic Grasping  Applications">
            <a:extLst>
              <a:ext uri="{FF2B5EF4-FFF2-40B4-BE49-F238E27FC236}">
                <a16:creationId xmlns:a16="http://schemas.microsoft.com/office/drawing/2014/main" id="{C148DAEC-19B5-05DF-4ACD-A140FB030A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584" y="2010460"/>
            <a:ext cx="5790482" cy="39832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06032F1-D9DF-5F0C-3290-AF87C51B47CA}"/>
              </a:ext>
            </a:extLst>
          </p:cNvPr>
          <p:cNvPicPr>
            <a:picLocks noChangeAspect="1"/>
          </p:cNvPicPr>
          <p:nvPr/>
        </p:nvPicPr>
        <p:blipFill>
          <a:blip r:embed="rId4"/>
          <a:stretch>
            <a:fillRect/>
          </a:stretch>
        </p:blipFill>
        <p:spPr>
          <a:xfrm>
            <a:off x="7044891" y="1710012"/>
            <a:ext cx="4439467" cy="4569276"/>
          </a:xfrm>
          <a:prstGeom prst="rect">
            <a:avLst/>
          </a:prstGeom>
        </p:spPr>
      </p:pic>
    </p:spTree>
    <p:extLst>
      <p:ext uri="{BB962C8B-B14F-4D97-AF65-F5344CB8AC3E}">
        <p14:creationId xmlns:p14="http://schemas.microsoft.com/office/powerpoint/2010/main" val="3877171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CE4C2-453E-CDEC-ECA2-B30429C79C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D253F-268D-9DC1-48D7-0C8B28B16CF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CDD0C7-1DBE-40B7-3B2B-065A6A9063FE}"/>
              </a:ext>
            </a:extLst>
          </p:cNvPr>
          <p:cNvSpPr txBox="1"/>
          <p:nvPr/>
        </p:nvSpPr>
        <p:spPr>
          <a:xfrm>
            <a:off x="2473393" y="312721"/>
            <a:ext cx="3902032" cy="523220"/>
          </a:xfrm>
          <a:prstGeom prst="rect">
            <a:avLst/>
          </a:prstGeom>
          <a:noFill/>
        </p:spPr>
        <p:txBody>
          <a:bodyPr wrap="square" rtlCol="0">
            <a:spAutoFit/>
          </a:bodyPr>
          <a:lstStyle/>
          <a:p>
            <a:r>
              <a:rPr lang="en-US" sz="2800" b="1" i="0" dirty="0">
                <a:solidFill>
                  <a:srgbClr val="374151"/>
                </a:solidFill>
                <a:effectLst/>
                <a:latin typeface="Söhne"/>
              </a:rPr>
              <a:t>Environmental Sensors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79B726F-51AD-7FBC-8F9B-89F4472AC20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9AA357-9520-F687-9331-575F5D8DDD6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8C2806-B242-1608-9829-D3CC1191846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7D692E-92FF-8EBC-C73D-3E92EAE535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3376DF-5644-E96E-A62C-FD182886C1F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041AA71-EAB9-248B-713E-8A5B99FB5BBA}"/>
              </a:ext>
            </a:extLst>
          </p:cNvPr>
          <p:cNvPicPr>
            <a:picLocks noChangeAspect="1"/>
          </p:cNvPicPr>
          <p:nvPr/>
        </p:nvPicPr>
        <p:blipFill>
          <a:blip r:embed="rId4"/>
          <a:stretch>
            <a:fillRect/>
          </a:stretch>
        </p:blipFill>
        <p:spPr>
          <a:xfrm>
            <a:off x="421005" y="2330449"/>
            <a:ext cx="4400550" cy="2400300"/>
          </a:xfrm>
          <a:prstGeom prst="rect">
            <a:avLst/>
          </a:prstGeom>
          <a:ln>
            <a:noFill/>
          </a:ln>
          <a:effectLst>
            <a:softEdge rad="112500"/>
          </a:effectLst>
        </p:spPr>
      </p:pic>
      <p:pic>
        <p:nvPicPr>
          <p:cNvPr id="28676" name="Picture 4" descr="Various Sensors and Their Applications for Smart Farming and Robotics |  Maker Pro">
            <a:extLst>
              <a:ext uri="{FF2B5EF4-FFF2-40B4-BE49-F238E27FC236}">
                <a16:creationId xmlns:a16="http://schemas.microsoft.com/office/drawing/2014/main" id="{937CA291-D879-BC57-0D89-AA71EE33F5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2765" y="1642919"/>
            <a:ext cx="5942413" cy="39550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0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4D0C4-9E8F-CA79-7D70-B760CC4197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703326-2466-375A-A42D-D3BFD24EC87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50A05E-ADEA-D238-A8B2-5747699112FA}"/>
              </a:ext>
            </a:extLst>
          </p:cNvPr>
          <p:cNvSpPr txBox="1"/>
          <p:nvPr/>
        </p:nvSpPr>
        <p:spPr>
          <a:xfrm>
            <a:off x="2473393" y="312721"/>
            <a:ext cx="3902032" cy="523220"/>
          </a:xfrm>
          <a:prstGeom prst="rect">
            <a:avLst/>
          </a:prstGeom>
          <a:noFill/>
        </p:spPr>
        <p:txBody>
          <a:bodyPr wrap="square" rtlCol="0">
            <a:spAutoFit/>
          </a:bodyPr>
          <a:lstStyle/>
          <a:p>
            <a:pPr algn="l"/>
            <a:r>
              <a:rPr lang="en-CA" sz="2800" b="1" i="0" dirty="0">
                <a:effectLst/>
                <a:latin typeface="Söhne"/>
              </a:rPr>
              <a:t>Bringing It All Together</a:t>
            </a:r>
          </a:p>
        </p:txBody>
      </p:sp>
      <p:sp>
        <p:nvSpPr>
          <p:cNvPr id="5" name="Rectangle 4">
            <a:extLst>
              <a:ext uri="{FF2B5EF4-FFF2-40B4-BE49-F238E27FC236}">
                <a16:creationId xmlns:a16="http://schemas.microsoft.com/office/drawing/2014/main" id="{ED2AC0E9-3740-51F0-5EF6-2E44934343C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924EE0-846E-EA5A-5872-E1427F84A6D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D4D114-A907-54F0-AD6B-B7669D970CC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D6E335-C901-8073-C584-7691843A93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5BE29B-4246-9408-E36E-0F27D8FBD2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8901896-8E64-14CE-9227-898317C44937}"/>
              </a:ext>
            </a:extLst>
          </p:cNvPr>
          <p:cNvPicPr>
            <a:picLocks noChangeAspect="1"/>
          </p:cNvPicPr>
          <p:nvPr/>
        </p:nvPicPr>
        <p:blipFill>
          <a:blip r:embed="rId3"/>
          <a:stretch>
            <a:fillRect/>
          </a:stretch>
        </p:blipFill>
        <p:spPr>
          <a:xfrm>
            <a:off x="226116" y="2001860"/>
            <a:ext cx="4345883" cy="3477993"/>
          </a:xfrm>
          <a:prstGeom prst="rect">
            <a:avLst/>
          </a:prstGeom>
        </p:spPr>
      </p:pic>
      <p:pic>
        <p:nvPicPr>
          <p:cNvPr id="27650" name="Picture 2" descr="Introduction to Robotic Control Systems | GBC Robotics">
            <a:extLst>
              <a:ext uri="{FF2B5EF4-FFF2-40B4-BE49-F238E27FC236}">
                <a16:creationId xmlns:a16="http://schemas.microsoft.com/office/drawing/2014/main" id="{2AAF4D95-A7F7-0AFF-A557-42DA8FC5A2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838" y="2033031"/>
            <a:ext cx="704850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130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2B975-19FB-A912-BB32-FC3B6D4FA6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590FAF-D3D3-BB5C-D3FE-98E2EFC1F47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85EF1B-DFF5-473E-EB36-E558A603B640}"/>
              </a:ext>
            </a:extLst>
          </p:cNvPr>
          <p:cNvSpPr txBox="1"/>
          <p:nvPr/>
        </p:nvSpPr>
        <p:spPr>
          <a:xfrm>
            <a:off x="2473393" y="312721"/>
            <a:ext cx="6861438" cy="954107"/>
          </a:xfrm>
          <a:prstGeom prst="rect">
            <a:avLst/>
          </a:prstGeom>
          <a:noFill/>
        </p:spPr>
        <p:txBody>
          <a:bodyPr wrap="square" rtlCol="0">
            <a:spAutoFit/>
          </a:bodyPr>
          <a:lstStyle/>
          <a:p>
            <a:pPr algn="l"/>
            <a:r>
              <a:rPr lang="en-US" sz="2800" b="1" i="0" dirty="0">
                <a:effectLst/>
                <a:latin typeface="Söhne"/>
              </a:rPr>
              <a:t>Introduction to Human-Robot Interaction (HRI)</a:t>
            </a:r>
          </a:p>
        </p:txBody>
      </p:sp>
      <p:sp>
        <p:nvSpPr>
          <p:cNvPr id="5" name="Rectangle 4">
            <a:extLst>
              <a:ext uri="{FF2B5EF4-FFF2-40B4-BE49-F238E27FC236}">
                <a16:creationId xmlns:a16="http://schemas.microsoft.com/office/drawing/2014/main" id="{9518D606-2324-9C1E-8577-C40F3D5F7D4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C2279D-CFC5-10EE-206A-65D544B4BDE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7CA75A-D336-848B-0F06-387C6D23F4B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ED797F-A4B9-C707-0112-C40EC39688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3E5F44-9A92-80EC-4B21-E86C2E2E69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B5D7189-DFEA-35CD-93A3-7079D8AB727F}"/>
              </a:ext>
            </a:extLst>
          </p:cNvPr>
          <p:cNvSpPr txBox="1"/>
          <p:nvPr/>
        </p:nvSpPr>
        <p:spPr>
          <a:xfrm>
            <a:off x="288235" y="1638262"/>
            <a:ext cx="11592590" cy="646331"/>
          </a:xfrm>
          <a:prstGeom prst="rect">
            <a:avLst/>
          </a:prstGeom>
          <a:noFill/>
        </p:spPr>
        <p:txBody>
          <a:bodyPr wrap="square">
            <a:spAutoFit/>
          </a:bodyPr>
          <a:lstStyle/>
          <a:p>
            <a:pPr algn="l">
              <a:buFont typeface="Arial" panose="020B0604020202020204" pitchFamily="34" charset="0"/>
              <a:buChar char="•"/>
            </a:pPr>
            <a:r>
              <a:rPr lang="en-US" b="0" i="0" dirty="0">
                <a:solidFill>
                  <a:srgbClr val="374151"/>
                </a:solidFill>
                <a:effectLst/>
                <a:latin typeface="Söhne"/>
              </a:rPr>
              <a:t>Brief introduction to HRI as the study of how humans and robots interact and communicate.</a:t>
            </a:r>
          </a:p>
          <a:p>
            <a:pPr algn="l">
              <a:buFont typeface="Arial" panose="020B0604020202020204" pitchFamily="34" charset="0"/>
              <a:buChar char="•"/>
            </a:pPr>
            <a:r>
              <a:rPr lang="en-US" b="0" i="0" dirty="0">
                <a:solidFill>
                  <a:srgbClr val="374151"/>
                </a:solidFill>
                <a:effectLst/>
                <a:latin typeface="Söhne"/>
              </a:rPr>
              <a:t>Highlight the importance of HRI in integrating robots into human environments, from homes to workplaces.</a:t>
            </a:r>
          </a:p>
        </p:txBody>
      </p:sp>
      <p:pic>
        <p:nvPicPr>
          <p:cNvPr id="26628" name="Picture 4" descr="The humanoid robot Nao, from Aldebaran robotics. | Download Scientific  Diagram">
            <a:extLst>
              <a:ext uri="{FF2B5EF4-FFF2-40B4-BE49-F238E27FC236}">
                <a16:creationId xmlns:a16="http://schemas.microsoft.com/office/drawing/2014/main" id="{A8FEEB7E-FF52-3F7B-2D0A-3E4FF3196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235" y="2326732"/>
            <a:ext cx="5507870" cy="345386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6C9039F-A7CB-06F9-4D0D-624E662CDEDF}"/>
              </a:ext>
            </a:extLst>
          </p:cNvPr>
          <p:cNvPicPr>
            <a:picLocks noChangeAspect="1"/>
          </p:cNvPicPr>
          <p:nvPr/>
        </p:nvPicPr>
        <p:blipFill>
          <a:blip r:embed="rId4"/>
          <a:stretch>
            <a:fillRect/>
          </a:stretch>
        </p:blipFill>
        <p:spPr>
          <a:xfrm>
            <a:off x="5904112" y="2474084"/>
            <a:ext cx="5718479" cy="3467478"/>
          </a:xfrm>
          <a:prstGeom prst="rect">
            <a:avLst/>
          </a:prstGeom>
        </p:spPr>
      </p:pic>
    </p:spTree>
    <p:extLst>
      <p:ext uri="{BB962C8B-B14F-4D97-AF65-F5344CB8AC3E}">
        <p14:creationId xmlns:p14="http://schemas.microsoft.com/office/powerpoint/2010/main" val="2096265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95DCC-EBF3-0E2F-381A-CC344982F9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905E34-EE31-8C5F-4D70-0C49BF681A8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EADD8F-33D3-5A45-2F6B-C713BA95ED73}"/>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Education</a:t>
            </a:r>
          </a:p>
        </p:txBody>
      </p:sp>
      <p:sp>
        <p:nvSpPr>
          <p:cNvPr id="5" name="Rectangle 4">
            <a:extLst>
              <a:ext uri="{FF2B5EF4-FFF2-40B4-BE49-F238E27FC236}">
                <a16:creationId xmlns:a16="http://schemas.microsoft.com/office/drawing/2014/main" id="{2205AD3F-2227-CAB9-6D3E-3559AFEB357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B352F9-60DE-5674-600B-3A99F57D32A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2830F2-FD53-761D-0C00-67F8C4E288B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B0B604-D9A5-2364-C6B9-1DAF3054B8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8C340D-1FDE-EE03-8D19-44E4905E3D9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4578" name="Picture 2" descr="Challenges in robotics: Part VII - Human-Robot Interaction (HRI)">
            <a:extLst>
              <a:ext uri="{FF2B5EF4-FFF2-40B4-BE49-F238E27FC236}">
                <a16:creationId xmlns:a16="http://schemas.microsoft.com/office/drawing/2014/main" id="{D11A4505-7E98-4C1B-90A6-F1D121E364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9162" y="3850553"/>
            <a:ext cx="3874234" cy="2584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4580" name="Picture 4" descr="Robots will soon be found in Dubai classrooms - News | Khaleej Times">
            <a:extLst>
              <a:ext uri="{FF2B5EF4-FFF2-40B4-BE49-F238E27FC236}">
                <a16:creationId xmlns:a16="http://schemas.microsoft.com/office/drawing/2014/main" id="{6824CEFB-C2E9-A47B-C97B-8F08D527EC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423" y="1413175"/>
            <a:ext cx="4497193" cy="25296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4582" name="Picture 6" descr="Students use a mathematics teaching robot Ovobot during their lesson at the school in Tampere, Finland March 27, 2017. REUTERS/Attila Cser - RC1639E025C0">
            <a:extLst>
              <a:ext uri="{FF2B5EF4-FFF2-40B4-BE49-F238E27FC236}">
                <a16:creationId xmlns:a16="http://schemas.microsoft.com/office/drawing/2014/main" id="{3F3E1525-6386-3776-0398-78C4DCB287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7300" y="1413175"/>
            <a:ext cx="4163525" cy="23425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765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C8B69-581E-C879-AB53-E1301D62CB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15574A-CF6A-A493-B480-494F5CDAA9C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CA491F-6349-7EEC-1D1E-3CD326AC1D07}"/>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Safety of Human </a:t>
            </a:r>
          </a:p>
        </p:txBody>
      </p:sp>
      <p:sp>
        <p:nvSpPr>
          <p:cNvPr id="5" name="Rectangle 4">
            <a:extLst>
              <a:ext uri="{FF2B5EF4-FFF2-40B4-BE49-F238E27FC236}">
                <a16:creationId xmlns:a16="http://schemas.microsoft.com/office/drawing/2014/main" id="{C2CDB83F-2543-4655-C726-4F4C0FD8B58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579503-D93F-AB75-001E-C0057958608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53E9DA-F93A-24F9-E140-6C738EA44ED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8A57C59-5EFB-88BE-EC30-AC5E088B8F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EA9DF7-5329-839C-48E4-8321B7B1899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5602" name="Picture 2" descr="Depth camera based collision avoidance via active robot control -  ScienceDirect">
            <a:extLst>
              <a:ext uri="{FF2B5EF4-FFF2-40B4-BE49-F238E27FC236}">
                <a16:creationId xmlns:a16="http://schemas.microsoft.com/office/drawing/2014/main" id="{83796745-2DB8-0BC7-0AA5-1466C19797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03" y="2148343"/>
            <a:ext cx="5048250" cy="3086100"/>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Robot Collisions: A Survey on Detection, Isolation, and Identification">
            <a:extLst>
              <a:ext uri="{FF2B5EF4-FFF2-40B4-BE49-F238E27FC236}">
                <a16:creationId xmlns:a16="http://schemas.microsoft.com/office/drawing/2014/main" id="{A3A9E966-09F6-9F83-AD72-0F7B23EC28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5001" y="1954404"/>
            <a:ext cx="4135823" cy="2181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6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2664</TotalTime>
  <Words>2058</Words>
  <Application>Microsoft Office PowerPoint</Application>
  <PresentationFormat>Widescreen</PresentationFormat>
  <Paragraphs>359</Paragraphs>
  <Slides>47</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47</vt:i4>
      </vt:variant>
    </vt:vector>
  </HeadingPairs>
  <TitlesOfParts>
    <vt:vector size="60" baseType="lpstr">
      <vt:lpstr>Arial</vt:lpstr>
      <vt:lpstr>Arial</vt:lpstr>
      <vt:lpstr>Calibri</vt:lpstr>
      <vt:lpstr>Calibri Light</vt:lpstr>
      <vt:lpstr>Georgia</vt:lpstr>
      <vt:lpstr>Google Sans</vt:lpstr>
      <vt:lpstr>inherit</vt:lpstr>
      <vt:lpstr>Open Sans</vt:lpstr>
      <vt:lpstr>Roboto</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97</cp:revision>
  <dcterms:created xsi:type="dcterms:W3CDTF">2023-04-29T09:08:23Z</dcterms:created>
  <dcterms:modified xsi:type="dcterms:W3CDTF">2024-02-09T04:30:02Z</dcterms:modified>
</cp:coreProperties>
</file>