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0" r:id="rId1"/>
    <p:sldMasterId id="2147483651" r:id="rId2"/>
  </p:sldMasterIdLst>
  <p:notesMasterIdLst>
    <p:notesMasterId r:id="rId41"/>
  </p:notesMasterIdLst>
  <p:sldIdLst>
    <p:sldId id="480" r:id="rId3"/>
    <p:sldId id="256" r:id="rId4"/>
    <p:sldId id="482" r:id="rId5"/>
    <p:sldId id="487" r:id="rId6"/>
    <p:sldId id="257" r:id="rId7"/>
    <p:sldId id="259" r:id="rId8"/>
    <p:sldId id="260" r:id="rId9"/>
    <p:sldId id="483" r:id="rId10"/>
    <p:sldId id="261" r:id="rId11"/>
    <p:sldId id="262" r:id="rId12"/>
    <p:sldId id="291" r:id="rId13"/>
    <p:sldId id="263" r:id="rId14"/>
    <p:sldId id="265" r:id="rId15"/>
    <p:sldId id="266" r:id="rId16"/>
    <p:sldId id="267" r:id="rId17"/>
    <p:sldId id="268" r:id="rId18"/>
    <p:sldId id="269" r:id="rId19"/>
    <p:sldId id="484" r:id="rId20"/>
    <p:sldId id="270" r:id="rId21"/>
    <p:sldId id="271" r:id="rId22"/>
    <p:sldId id="272" r:id="rId23"/>
    <p:sldId id="273" r:id="rId24"/>
    <p:sldId id="275" r:id="rId25"/>
    <p:sldId id="485" r:id="rId26"/>
    <p:sldId id="276" r:id="rId27"/>
    <p:sldId id="278" r:id="rId28"/>
    <p:sldId id="279" r:id="rId29"/>
    <p:sldId id="280" r:id="rId30"/>
    <p:sldId id="281" r:id="rId31"/>
    <p:sldId id="488" r:id="rId32"/>
    <p:sldId id="282" r:id="rId33"/>
    <p:sldId id="283" r:id="rId34"/>
    <p:sldId id="286" r:id="rId35"/>
    <p:sldId id="287" r:id="rId36"/>
    <p:sldId id="288" r:id="rId37"/>
    <p:sldId id="289" r:id="rId38"/>
    <p:sldId id="290" r:id="rId39"/>
    <p:sldId id="486" r:id="rId40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E5A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71605" autoAdjust="0"/>
  </p:normalViewPr>
  <p:slideViewPr>
    <p:cSldViewPr>
      <p:cViewPr varScale="1">
        <p:scale>
          <a:sx n="78" d="100"/>
          <a:sy n="78" d="100"/>
        </p:scale>
        <p:origin x="260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6pPr>
            <a:lvl7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7pPr>
            <a:lvl8pPr marL="4572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8pPr>
            <a:lvl9pPr marL="6400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3" name="Shape 3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6pPr>
            <a:lvl7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7pPr>
            <a:lvl8pPr marL="4572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8pPr>
            <a:lvl9pPr marL="6400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4" name="Shape 4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" name="Shape 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ftr" idx="11"/>
          </p:nvPr>
        </p:nvSpPr>
        <p:spPr>
          <a:xfrm>
            <a:off x="0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1pPr>
            <a:lvl2pPr marL="4572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2pPr>
            <a:lvl3pPr marL="914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3pPr>
            <a:lvl4pPr marL="13716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4pPr>
            <a:lvl5pPr marL="1828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5pPr>
            <a:lvl6pPr marL="2286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6pPr>
            <a:lvl7pPr marL="32004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7pPr>
            <a:lvl8pPr marL="45720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8pPr>
            <a:lvl9pPr marL="6400800" marR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>
            <a:lvl1pPr marL="0" marR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 baseline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Calibri"/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buClr>
                  <a:srgbClr val="000000"/>
                </a:buClr>
                <a:buSzPct val="25000"/>
                <a:buFont typeface="Calibri"/>
                <a:buNone/>
              </a:pPr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582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9" name="Shape 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algn="r" defTabSz="914400" rtl="1" eaLnBrk="1" latinLnBrk="0" hangingPunct="1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40" name="Shape 4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>
              <a:spcBef>
                <a:spcPts val="0"/>
              </a:spcBef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Calibri"/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buClr>
                  <a:srgbClr val="000000"/>
                </a:buClr>
                <a:buSzPct val="25000"/>
                <a:buFont typeface="Calibri"/>
                <a:buNone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9804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48" name="Shape 48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5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algn="r" defTabSz="914400" rtl="1" eaLnBrk="1" latinLnBrk="0" hangingPunct="1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64" name="Shape 64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6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en-US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conflict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 a struggle and a clash of interest, opinion, or even principles. Conflict will always be found in society</a:t>
            </a:r>
            <a:endParaRPr lang="ar-SA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endParaRPr lang="ar-SA" sz="1200" b="0" i="0" u="none" strike="noStrike" kern="1200" cap="none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  <a:sym typeface="Arial"/>
            </a:endParaRPr>
          </a:p>
          <a:p>
            <a:pPr marL="0" marR="0" lvl="0" indent="0" algn="l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تضارب في المصالح أو الرأي أو حتى المبادئ. الصراع سيكون دائما موجود في المجتمع</a:t>
            </a: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72" name="Shape 72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7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buSzPct val="25000"/>
            </a:pPr>
            <a:r>
              <a:rPr lang="en-US" sz="1200" b="1" dirty="0">
                <a:latin typeface="Arial" pitchFamily="34" charset="0"/>
                <a:cs typeface="Arial" pitchFamily="34" charset="0"/>
              </a:rPr>
              <a:t>Conflict Causes</a:t>
            </a:r>
          </a:p>
          <a:p>
            <a:pPr lvl="0"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Competition for resources exists between units within organizations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Increasing complexity of organizational life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Changes in organizational structure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Organizations experience tensions due to paradoxes, contradictions, ironies in organizational life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dirty="0"/>
              <a:t>التنافس على الموارد موجود بين الوحدات داخل المنظمات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dirty="0"/>
              <a:t>  زيادة تعقيد الحياة التنظيمية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dirty="0"/>
              <a:t>  التغييرات في الهيكل التنظيمي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dirty="0"/>
              <a:t>  تواجه المنظمات توترات بسبب المفارقات والتناقضات والمفارقات في الحياة التنظيمية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Calibri"/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buClr>
                  <a:srgbClr val="000000"/>
                </a:buClr>
                <a:buSzPct val="25000"/>
                <a:buFont typeface="Calibri"/>
                <a:buNone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124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80" name="Shape 8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9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88" name="Shape 88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10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96" name="Shape 96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12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11" name="Shape 1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/>
              <a:buNone/>
              <a:tabLst/>
              <a:defRPr/>
            </a:pPr>
            <a:r>
              <a:rPr lang="en-US" sz="1200" b="1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Felt conflict : </a:t>
            </a:r>
          </a:p>
          <a:p>
            <a:pPr marL="0" marR="0" lvl="0" indent="0" algn="l" rtl="0">
              <a:spcBef>
                <a:spcPts val="0"/>
              </a:spcBef>
              <a:buSzPct val="25000"/>
              <a:buFont typeface="Arial"/>
              <a:buNone/>
            </a:pP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stage when the conflict is not only perceived but actually felt and recognized. For example, A may be aware that he is in serious argument with B over some policy. But this may not make A tense or anxious and it may have no effect, whatsoever, on A's affection towards B.</a:t>
            </a:r>
          </a:p>
          <a:p>
            <a:pPr marL="0" marR="0" lvl="0" indent="0" algn="l" rtl="0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  <a:sym typeface="Arial"/>
            </a:endParaRPr>
          </a:p>
          <a:p>
            <a:pPr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المرحلة التي لا يُنظر فيها إلى الصراع فحسب ، بل يتم الشعور به والاعتراف به بالفعل. على سبيل المثال ، قد يكون "أ" على علم بأنه في جدال جاد مع "ب" بشأن بعض السياسات. لكن هذا قد لا يجعل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متوترًا أو قلقًا وقد لا يكون له أي تأثير ، على الإطلاق ، على عاطفة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</a:t>
            </a: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تجاه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B.</a:t>
            </a:r>
          </a:p>
          <a:p>
            <a:pPr marL="0" marR="0" lvl="0" indent="0" algn="l" rtl="0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112" name="Shape 112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13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19" name="Shape 11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بناء سمعة إيجابية أو سلبية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إتلاف منظمة أو تحسين الفعالية الشاملة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الصراع قد يدمر العلاقات والنتائج السلبية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6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الصراع السلبي يساهم في العدوان ، الإرهاق ، انخفاض الالتزام ، الصمت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120" name="Shape 12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14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27" name="Shape 12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algn="r" defTabSz="914400" rtl="1" eaLnBrk="1" latinLnBrk="0" hangingPunct="1">
              <a:spcBef>
                <a:spcPts val="0"/>
              </a:spcBef>
              <a:buNone/>
            </a:pPr>
            <a:endParaRPr dirty="0"/>
          </a:p>
        </p:txBody>
      </p:sp>
      <p:sp>
        <p:nvSpPr>
          <p:cNvPr id="128" name="Shape 128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15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5" name="Shape 1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FF0000"/>
                </a:solidFill>
              </a:rPr>
              <a:t>Avoidance</a:t>
            </a:r>
            <a:endParaRPr lang="ar-SA" sz="1200" dirty="0">
              <a:solidFill>
                <a:srgbClr val="FF0000"/>
              </a:solidFill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FF0000"/>
                </a:solidFill>
              </a:rPr>
              <a:t>Competition</a:t>
            </a:r>
            <a:endParaRPr lang="ar-SA" sz="1200" dirty="0">
              <a:solidFill>
                <a:srgbClr val="FF0000"/>
              </a:solidFill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FF0000"/>
                </a:solidFill>
              </a:rPr>
              <a:t>Compromise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FF0000"/>
                </a:solidFill>
              </a:rPr>
              <a:t>Accommodation</a:t>
            </a:r>
            <a:endParaRPr lang="ar-SA" sz="1200" dirty="0">
              <a:solidFill>
                <a:srgbClr val="FF0000"/>
              </a:solidFill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FF0000"/>
                </a:solidFill>
              </a:rPr>
              <a:t>Collaboration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تجنب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مسابقة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مساومة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إقامة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تعاون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r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136" name="Shape 136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16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الأهداف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تفضيلات لأنماط صراع معينة مع تقييم المخاطر التي تنطوي عليها حالات معينة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الدور التنظيمي :  مواقف القوة ، الخبرات السابقة ، قضايا محددة تساهم جميعها في الأهداف الإستراتيجية التي يتبناها المشارك في النزاع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النقطة 2 - الاختيار الاستراتيجي 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محاولة تصعيد أو تقليل أو الحفاظ على أو تجنب الصراع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تؤثر التفضيلات والقرارات الشخصية على ما إذا كان الصراع يتصاعد أو يقلل أو يظل عند المستوى الحالي أو يتم تجنبه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144" name="Shape 144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17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Sharp vs Panasonic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Samsung vs Apple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STC Vs Vodafone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Qatar airways vs Emirates airways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/>
              <a:t>Halal football vs Nasr Saudi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Calibri"/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buClr>
                  <a:srgbClr val="000000"/>
                </a:buClr>
                <a:buSzPct val="25000"/>
                <a:buFont typeface="Calibri"/>
                <a:buNone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9302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Font typeface="Arial"/>
              <a:buNone/>
            </a:pPr>
            <a:r>
              <a:rPr lang="en-US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</a:t>
            </a:r>
          </a:p>
        </p:txBody>
      </p:sp>
      <p:sp>
        <p:nvSpPr>
          <p:cNvPr id="152" name="Shape 152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19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59" name="Shape 15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التواصل في فهم الاستجابات للنزاع والنهج المتبعة في الظروف التنظيمية 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يشمل قمع المشاعر الخلافات المكبوتة وتقليل تدفق المعلومات الصاعد وفقدان الصوت</a:t>
            </a:r>
          </a:p>
          <a:p>
            <a:pPr marL="171450" marR="0" lvl="0" indent="-171450" algn="r" rtl="0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160" name="Shape 16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20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Shape 16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67" name="Shape 16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168" name="Shape 168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21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75" name="Shape 1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176" name="Shape 176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22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91" name="Shape 1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عندما  تتعارض الإجراءات يحدث التوتر بين المجموعات التنظيميه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الصراع داخل المجموعات التنظيميه يحدث عندما لا يتم تنفيذ المسؤوليات</a:t>
            </a:r>
          </a:p>
        </p:txBody>
      </p:sp>
      <p:sp>
        <p:nvSpPr>
          <p:cNvPr id="192" name="Shape 192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23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Shape 19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99" name="Shape 1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200" name="Shape 20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25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Shape 21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15" name="Shape 21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منتجة وغير منتجة</a:t>
            </a: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 الغضب يعيق حل المشكلات بشكل فعال</a:t>
            </a: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غياب الصراع المنتج يعيق فعالية المجموعة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يؤدي إلى مسارات عمل غير مدروسة</a:t>
            </a: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216" name="Shape 216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26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Shape 22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23" name="Shape 2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Font typeface="Arial"/>
              <a:buNone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النقطة 1 - أسباب الاختلاف</a:t>
            </a:r>
          </a:p>
          <a:p>
            <a:pPr marL="0" marR="0" lvl="0" indent="0" algn="r" rtl="0">
              <a:spcBef>
                <a:spcPts val="0"/>
              </a:spcBef>
              <a:buSzPct val="25000"/>
              <a:buFont typeface="Arial"/>
              <a:buNone/>
            </a:pPr>
            <a:endParaRPr lang="ar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 المخاطر المتصورة من قبل الموظفين وأصحاب المصلحة الآخرين</a:t>
            </a: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 الفعالية التنظيمية الشاملة</a:t>
            </a: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 معاملة الموظفين وأصحاب المصلحة</a:t>
            </a: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المخالفات الأخلاقية</a:t>
            </a:r>
          </a:p>
          <a:p>
            <a:pPr marL="0" marR="0" lvl="0" indent="0" algn="r" rtl="0">
              <a:spcBef>
                <a:spcPts val="0"/>
              </a:spcBef>
              <a:buSzPct val="25000"/>
              <a:buFont typeface="Arial"/>
              <a:buNone/>
            </a:pPr>
            <a:endParaRPr lang="ar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buSzPct val="25000"/>
              <a:buFont typeface="Arial"/>
              <a:buNone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النقطة 2 - الدعم التنظيمي للمعارضة</a:t>
            </a:r>
          </a:p>
          <a:p>
            <a:pPr marL="0" marR="0" lvl="0" indent="0" algn="r" rtl="0">
              <a:spcBef>
                <a:spcPts val="0"/>
              </a:spcBef>
              <a:buSzPct val="25000"/>
              <a:buFont typeface="Arial"/>
              <a:buNone/>
            </a:pPr>
            <a:endParaRPr lang="ar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 تختلف المنظمات في دعمها للتعبير</a:t>
            </a:r>
            <a:r>
              <a:rPr lang="en-US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</a:t>
            </a:r>
            <a:r>
              <a:rPr lang="ar-SA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عن </a:t>
            </a: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المعارضه</a:t>
            </a: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يجب اعتبار المعارضة جزءًا مهمًا من عمليات الصراع للمنظمات</a:t>
            </a:r>
          </a:p>
          <a:p>
            <a:pPr marL="171450" marR="0" lvl="0" indent="-171450" algn="r" rtl="1"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ar" sz="1200" b="0" i="0" u="none" strike="noStrike" kern="1200" cap="none" baseline="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  <a:sym typeface="Arial"/>
              </a:rPr>
              <a:t>  يمكن أن تكون المعارضة خلاقة أو تأتي بنتائج عكسية</a:t>
            </a: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224" name="Shape 224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27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31" name="Shape 23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عمليات إدارة الصراع الجماعي 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– التفاوض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المناقشات بين الأفراد لاتخاذ قرار أو مسار عمل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تتفاوض المجموعات حول الإجراءات والقضايا مع الأخذ والعطاء المتوقع بين الأعضاء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النقطة 2 – المساومة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تقديم مقترحات لغرض التوصل إلى اتفاق عمل حول قضايا معينه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3 – الوساطة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الأفراد يوجهون المفاوضات أو جهود المساومة للمجموعات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يشارك أعضاء المجموعة أو المنظمة في العملية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النقطة 4 - تحكيم الطرف الثالث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ينطوي على مفاوض خارجي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يؤدي في كثير من الأحيان إلى سوء النية بسبب الطبيعة القسرية للقرار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232" name="Shape 232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28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Shape 23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39" name="Shape 23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rtl="1"/>
            <a:r>
              <a:rPr lang="a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الصراع على السلطة والتنظيم  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1 - استخدامات المخططات التنظيمية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تحديد هياكل السلطة الرسمية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وصف من له الحق في نقض من يتخذ القرارات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حل الخلافات عند انهيار التعاون أو التنازلات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النقطة 2 - </a:t>
            </a:r>
            <a:r>
              <a:rPr lang="a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العوامل المؤثرة في النزاعات التنظيمية </a:t>
            </a:r>
          </a:p>
          <a:p>
            <a:pPr algn="r" rtl="1"/>
            <a:endParaRPr lang="ar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الأيديولوجية التنظيمية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القيم التنظيمية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الثقافة التنظيمية</a:t>
            </a: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النقطة 3 - </a:t>
            </a:r>
            <a:r>
              <a:rPr lang="ar" sz="1200" b="1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العوامل المؤثرة في عمليات الصراع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القادة غير الرسميين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ائتلافات الأفراد ذوي العلاقات الخاصة </a:t>
            </a: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سياسة افتراضات التفوق</a:t>
            </a:r>
          </a:p>
          <a:p>
            <a:pPr marL="0" marR="0" lvl="0" indent="0" algn="r" defTabSz="914400" rtl="1" eaLnBrk="1" latinLnBrk="0" hangingPunct="1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240" name="Shape 24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29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Shape 24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47" name="Shape 2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1 - تفاعلات العملاء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شخصية 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أسلوب الاتصال 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توقعات متباينة 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مشاكل المنظمة 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الإدارة الفعالة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للنزاع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تحديد مسؤولية المشكلة 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تقييم مسار العمل التصحيحي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التعامل مع مشاكل البائعين 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حل المشاكل </a:t>
            </a:r>
            <a:endParaRPr lang="en-US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واتخاذ القرارات</a:t>
            </a:r>
          </a:p>
          <a:p>
            <a:pPr marL="0" marR="0" lvl="0" indent="0" algn="r" rtl="0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248" name="Shape 248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31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55" name="Shape 25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56" name="Shape 256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32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Shape 278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79" name="Shape 2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280" name="Shape 280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33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Shape 286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87" name="Shape 2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  <p:sp>
        <p:nvSpPr>
          <p:cNvPr id="288" name="Shape 288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34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Shape 29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95" name="Shape 29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المساهمة في البيئات الداعمة والأخلاقية للصراع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1 –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التقييم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vs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وصف المشكلة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محاولات لتلائم كلامنا مع واقع تجربتنا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تجنب الكلمات القوية والمليئة بالمشاعر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2 - التحكم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vs 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اتجاه المشكلة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محاولات السيطرة على سلوك واستجابات الآخرين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ضع المزيد من الوقت والطاقة في الالتزامات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3 - الاستراتيجية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vs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العفوية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يُنظر إليه من خلال الانخراط في سلوكيات متلاعبة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تسهيل حرية الاختيار للفرد من خلال المعلومات الدقيقة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4 - الحياد مقابل التعاطف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تقبل المجموعات القيم والمعتقدات المختلفة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أعضاء الدعم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النقطة 5 - التفوق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vs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المساواة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تشارك المجموعات بالتساوي في حل المشكلات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احترام المساهمات العديدة والمتنوعة في الحلول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r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pPr marL="0" marR="0" lvl="0" indent="0" algn="r" rtl="0">
              <a:spcBef>
                <a:spcPts val="0"/>
              </a:spcBef>
              <a:buSzPct val="25000"/>
              <a:buFont typeface="Arial"/>
              <a:buNone/>
            </a:pPr>
            <a:endParaRPr lang="en-US" sz="1200" b="0" i="0" u="none" strike="noStrike" kern="1200" cap="none" baseline="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  <a:sym typeface="Arial"/>
            </a:endParaRPr>
          </a:p>
        </p:txBody>
      </p:sp>
      <p:sp>
        <p:nvSpPr>
          <p:cNvPr id="296" name="Shape 296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35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hape 3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03" name="Shape 3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FF0000"/>
                </a:solidFill>
              </a:rPr>
              <a:t>Identify common goals and interests between people or in groups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FF0000"/>
                </a:solidFill>
              </a:rPr>
              <a:t>Develop norms to work on problems</a:t>
            </a:r>
          </a:p>
          <a:p>
            <a:pPr marL="171450" marR="0" lvl="0" indent="-1714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 typeface="Arial" panose="020B0604020202020204" pitchFamily="34" charset="0"/>
              <a:buChar char="•"/>
              <a:tabLst/>
              <a:defRPr/>
            </a:pPr>
            <a:r>
              <a:rPr lang="en-US" sz="1200" dirty="0">
                <a:solidFill>
                  <a:srgbClr val="FF0000"/>
                </a:solidFill>
              </a:rPr>
              <a:t>Work on problem identification and definition</a:t>
            </a:r>
          </a:p>
          <a:p>
            <a:pPr marL="171450" marR="0" lvl="0" indent="-171450" algn="l" rtl="0">
              <a:lnSpc>
                <a:spcPct val="90000"/>
              </a:lnSpc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rgbClr val="FF0000"/>
                </a:solidFill>
              </a:rPr>
              <a:t>Focus on mutual gain</a:t>
            </a:r>
            <a:endParaRPr lang="en-US" sz="1200" b="0" i="0" u="none" strike="noStrike" kern="1200" cap="none" baseline="0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Arial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تحديد الأهداف والمصالح المشتركة بين الناس أو في مجموعات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تطوير قواعد للعمل على حل المشاكل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العمل على تحديد المشكلة وتعريفها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indent="-171450" algn="r" rtl="1">
              <a:buFont typeface="Arial" panose="020B0604020202020204" pitchFamily="34" charset="0"/>
              <a:buChar char="•"/>
            </a:pP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ركز على المكاسب المتبادلة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marR="0" lvl="0" indent="-171450" algn="l" rtl="0">
              <a:lnSpc>
                <a:spcPct val="90000"/>
              </a:lnSpc>
              <a:spcBef>
                <a:spcPts val="0"/>
              </a:spcBef>
              <a:buSzPct val="25000"/>
              <a:buFont typeface="Arial" panose="020B0604020202020204" pitchFamily="34" charset="0"/>
              <a:buChar char="•"/>
            </a:pPr>
            <a:endParaRPr lang="en-US" sz="1200" b="0" i="0" u="none" strike="noStrike" kern="1200" cap="none" baseline="0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Arial"/>
            </a:endParaRPr>
          </a:p>
        </p:txBody>
      </p:sp>
      <p:sp>
        <p:nvSpPr>
          <p:cNvPr id="304" name="Shape 304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36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Shape 310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11" name="Shape 31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 sz="1200" b="0" i="0" u="none" strike="noStrike" cap="none" baseline="0" dirty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2" name="Shape 312"/>
          <p:cNvSpPr txBox="1"/>
          <p:nvPr/>
        </p:nvSpPr>
        <p:spPr>
          <a:xfrm>
            <a:off x="3884612" y="8685211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25000"/>
              <a:buFont typeface="Arial"/>
              <a:buNone/>
            </a:pPr>
            <a:fld id="{00000000-1234-1234-1234-123412341234}" type="slidenum">
              <a:rPr lang="en-US" sz="18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ct val="25000"/>
                <a:buFont typeface="Arial"/>
                <a:buNone/>
              </a:pPr>
              <a:t>37</a:t>
            </a:fld>
            <a:endParaRPr lang="en-US" sz="18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prestige film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buClr>
                <a:srgbClr val="000000"/>
              </a:buClr>
              <a:buSzPct val="25000"/>
              <a:buFont typeface="Calibri"/>
              <a:buNone/>
            </a:pPr>
            <a:fld id="{00000000-1234-1234-1234-123412341234}" type="slidenum">
              <a:rPr lang="en-US" smtClean="0"/>
              <a:pPr marL="0" lvl="0" indent="0">
                <a:spcBef>
                  <a:spcPts val="0"/>
                </a:spcBef>
                <a:buClr>
                  <a:srgbClr val="000000"/>
                </a:buClr>
                <a:buSzPct val="25000"/>
                <a:buFont typeface="Calibri"/>
                <a:buNone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416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50144E9-3E1A-BA4C-BF8D-7C26498AAA0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Shape 16"/>
          <p:cNvSpPr txBox="1">
            <a:spLocks noGrp="1"/>
          </p:cNvSpPr>
          <p:nvPr>
            <p:ph type="ctrTitle"/>
          </p:nvPr>
        </p:nvSpPr>
        <p:spPr>
          <a:xfrm>
            <a:off x="152400" y="-76200"/>
            <a:ext cx="8381999" cy="12191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ubTitle" idx="1"/>
          </p:nvPr>
        </p:nvSpPr>
        <p:spPr>
          <a:xfrm>
            <a:off x="5029200" y="2057400"/>
            <a:ext cx="36576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  <a:defRPr/>
            </a:lvl1pPr>
            <a:lvl2pPr marL="742950" marR="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1143000" marR="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1600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20574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25146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29718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34290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3886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F28B14-992D-0649-9E13-9685853383F5}"/>
              </a:ext>
            </a:extLst>
          </p:cNvPr>
          <p:cNvSpPr/>
          <p:nvPr userDrawn="1"/>
        </p:nvSpPr>
        <p:spPr>
          <a:xfrm>
            <a:off x="1969634" y="1232925"/>
            <a:ext cx="7174367" cy="13153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DFE3E2-9E82-694F-A1AE-6531021718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395" y="577554"/>
            <a:ext cx="1527194" cy="1350745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0956A92A-9FD7-2545-A463-FFBAD9F7496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9795" y="6172200"/>
            <a:ext cx="1625603" cy="443746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65CAFFB2-6090-4349-BA6B-BADADCBB9CC5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734263" y="6278110"/>
            <a:ext cx="1409737" cy="2319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  <p:pic>
        <p:nvPicPr>
          <p:cNvPr id="3" name="Picture Placeholder 3">
            <a:extLst>
              <a:ext uri="{FF2B5EF4-FFF2-40B4-BE49-F238E27FC236}">
                <a16:creationId xmlns:a16="http://schemas.microsoft.com/office/drawing/2014/main" id="{D80E991F-5B2E-C549-9FFA-C04559DA958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A352354-87EE-554D-B4FD-BEE688EC5DD4}"/>
              </a:ext>
            </a:extLst>
          </p:cNvPr>
          <p:cNvSpPr/>
          <p:nvPr userDrawn="1"/>
        </p:nvSpPr>
        <p:spPr>
          <a:xfrm>
            <a:off x="1969634" y="1066800"/>
            <a:ext cx="7174367" cy="13153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105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A9B8EB-0554-674F-963B-8679D5FB673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395" y="381000"/>
            <a:ext cx="1527194" cy="1350745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F4F3F49-64E1-C649-88BF-4B43EA9F52A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9795" y="6338054"/>
            <a:ext cx="1625603" cy="443746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9F61F314-2819-F248-9857-26452BEA206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734263" y="6549875"/>
            <a:ext cx="1409737" cy="231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733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/>
            </a:lvl1pPr>
            <a:lvl2pPr algn="l" rtl="0">
              <a:spcBef>
                <a:spcPts val="0"/>
              </a:spcBef>
              <a:spcAft>
                <a:spcPts val="0"/>
              </a:spcAft>
              <a:defRPr/>
            </a:lvl2pPr>
            <a:lvl3pPr algn="l" rtl="0">
              <a:spcBef>
                <a:spcPts val="0"/>
              </a:spcBef>
              <a:spcAft>
                <a:spcPts val="0"/>
              </a:spcAft>
              <a:defRPr/>
            </a:lvl3pPr>
            <a:lvl4pPr algn="l" rtl="0">
              <a:spcBef>
                <a:spcPts val="0"/>
              </a:spcBef>
              <a:spcAft>
                <a:spcPts val="0"/>
              </a:spcAft>
              <a:defRPr/>
            </a:lvl4pPr>
            <a:lvl5pPr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74295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114300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1600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20574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25146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29718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34290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388620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hape 1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15236" y="6364287"/>
            <a:ext cx="1528762" cy="49371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Shape 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742950" marR="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1143000" marR="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1600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20574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25146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29718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34290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3886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746A6EE-C55E-A24E-8D1D-DA984E04D91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/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/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/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/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/>
            </a:lvl5pPr>
            <a:lvl6pPr marL="457200" marR="0" indent="0" algn="l" rtl="0">
              <a:spcBef>
                <a:spcPts val="0"/>
              </a:spcBef>
              <a:spcAft>
                <a:spcPts val="0"/>
              </a:spcAft>
              <a:defRPr/>
            </a:lvl6pPr>
            <a:lvl7pPr marL="914400" marR="0" indent="0" algn="l" rtl="0">
              <a:spcBef>
                <a:spcPts val="0"/>
              </a:spcBef>
              <a:spcAft>
                <a:spcPts val="0"/>
              </a:spcAft>
              <a:defRPr/>
            </a:lvl7pPr>
            <a:lvl8pPr marL="1371600" marR="0" indent="0" algn="l" rtl="0">
              <a:spcBef>
                <a:spcPts val="0"/>
              </a:spcBef>
              <a:spcAft>
                <a:spcPts val="0"/>
              </a:spcAft>
              <a:defRPr/>
            </a:lvl8pPr>
            <a:lvl9pPr marL="1828800" marR="0" indent="0" algn="l" rtl="0">
              <a:spcBef>
                <a:spcPts val="0"/>
              </a:spcBef>
              <a:spcAft>
                <a:spcPts val="0"/>
              </a:spcAft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1397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1pPr>
            <a:lvl2pPr marL="742950" marR="0" indent="-10795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2pPr>
            <a:lvl3pPr marL="1143000" marR="0" indent="-762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•"/>
              <a:defRPr/>
            </a:lvl3pPr>
            <a:lvl4pPr marL="1600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–"/>
              <a:defRPr/>
            </a:lvl4pPr>
            <a:lvl5pPr marL="20574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5pPr>
            <a:lvl6pPr marL="25146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6pPr>
            <a:lvl7pPr marL="29718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7pPr>
            <a:lvl8pPr marL="34290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8pPr>
            <a:lvl9pPr marL="3886200" marR="0" indent="-101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Font typeface="Arial"/>
              <a:buChar char="»"/>
              <a:defRPr/>
            </a:lvl9pPr>
          </a:lstStyle>
          <a:p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3A12CC-59C2-0949-AEE6-8DF7FD3F5F51}"/>
              </a:ext>
            </a:extLst>
          </p:cNvPr>
          <p:cNvSpPr/>
          <p:nvPr userDrawn="1"/>
        </p:nvSpPr>
        <p:spPr>
          <a:xfrm>
            <a:off x="1969634" y="1232925"/>
            <a:ext cx="7174367" cy="131532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07EF4CD-7175-6249-B950-F5069F149E6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395" y="577554"/>
            <a:ext cx="1527194" cy="135074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2DC9952E-A1F7-014D-A964-1D03643C583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09795" y="6172200"/>
            <a:ext cx="1625603" cy="443746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6DE32C30-A06E-164B-89CD-128EB707C0FC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734263" y="6278110"/>
            <a:ext cx="1409737" cy="231925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tif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3">
            <a:extLst>
              <a:ext uri="{FF2B5EF4-FFF2-40B4-BE49-F238E27FC236}">
                <a16:creationId xmlns:a16="http://schemas.microsoft.com/office/drawing/2014/main" id="{A70DE975-0148-7D4C-9A34-F1A0D4DB340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6252" y="-2433"/>
            <a:ext cx="9144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  <a:noFill/>
          <a:ln>
            <a:noFill/>
          </a:ln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241300" y="857250"/>
            <a:ext cx="1518619" cy="14097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3667194" y="823912"/>
            <a:ext cx="1161982" cy="1547813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945843" y="3816351"/>
            <a:ext cx="3891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18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Ibrahem</a:t>
            </a:r>
            <a:r>
              <a:rPr lang="en-US" sz="1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8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Aboelseod</a:t>
            </a:r>
            <a:endParaRPr lang="en-US" sz="18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0" y="842963"/>
            <a:ext cx="5589000" cy="5184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4" cstate="screen">
              <a:alphaModFix amt="7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067317" y="2202144"/>
            <a:ext cx="3947985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3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 </a:t>
            </a:r>
            <a:r>
              <a:rPr lang="en-US" sz="27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of</a:t>
            </a:r>
            <a:r>
              <a:rPr lang="en-US" sz="33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  <a:p>
            <a:r>
              <a:rPr lang="en-US" sz="36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Organizational </a:t>
            </a:r>
          </a:p>
          <a:p>
            <a:r>
              <a:rPr lang="en-US" sz="33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945843" y="5389564"/>
            <a:ext cx="2637456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 # 7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7782" y="513028"/>
            <a:ext cx="2157521" cy="1908245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527551" y="4449379"/>
            <a:ext cx="3274443" cy="215035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36612" y="2174778"/>
            <a:ext cx="1563588" cy="3857625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35259" y="1136494"/>
            <a:ext cx="1843242" cy="50315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FB48B91-9794-4A4E-87BF-B0E4722E5CB0}"/>
              </a:ext>
            </a:extLst>
          </p:cNvPr>
          <p:cNvSpPr txBox="1"/>
          <p:nvPr/>
        </p:nvSpPr>
        <p:spPr>
          <a:xfrm>
            <a:off x="5105400" y="1978223"/>
            <a:ext cx="1485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MGM332</a:t>
            </a:r>
          </a:p>
        </p:txBody>
      </p:sp>
    </p:spTree>
    <p:extLst>
      <p:ext uri="{BB962C8B-B14F-4D97-AF65-F5344CB8AC3E}">
        <p14:creationId xmlns:p14="http://schemas.microsoft.com/office/powerpoint/2010/main" val="100086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86"/>
    </mc:Choice>
    <mc:Fallback xmlns="">
      <p:transition spd="slow" advTm="1388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Shape 31"/>
          <p:cNvSpPr txBox="1">
            <a:spLocks noGrp="1"/>
          </p:cNvSpPr>
          <p:nvPr>
            <p:ph type="ctrTitle"/>
          </p:nvPr>
        </p:nvSpPr>
        <p:spPr>
          <a:xfrm>
            <a:off x="0" y="1022350"/>
            <a:ext cx="9144000" cy="1900237"/>
          </a:xfrm>
          <a:prstGeom prst="rect">
            <a:avLst/>
          </a:prstGeom>
          <a:solidFill>
            <a:srgbClr val="4597A0"/>
          </a:solidFill>
          <a:ln>
            <a:noFill/>
          </a:ln>
        </p:spPr>
        <p:txBody>
          <a:bodyPr lIns="475487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Shockley-Zalabak, </a:t>
            </a:r>
            <a:br>
              <a:rPr lang="en-US" sz="2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9e Update</a:t>
            </a:r>
            <a:br>
              <a:rPr lang="en-US" sz="30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0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Pamela S. Shockley-Zalabak</a:t>
            </a:r>
            <a:br>
              <a:rPr lang="en-US" sz="1800" b="1" i="0" u="none" strike="noStrike" cap="none" baseline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</a:br>
            <a:endParaRPr lang="en-US" sz="1800" b="1" i="0" u="none" strike="noStrike" cap="none" baseline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Shape 33"/>
          <p:cNvSpPr txBox="1">
            <a:spLocks noGrp="1"/>
          </p:cNvSpPr>
          <p:nvPr>
            <p:ph type="subTitle" idx="1"/>
          </p:nvPr>
        </p:nvSpPr>
        <p:spPr>
          <a:xfrm>
            <a:off x="4640262" y="3073400"/>
            <a:ext cx="4503736" cy="242728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3200" b="1" i="0" u="none" strike="noStrike" cap="none" baseline="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Chapter 9</a:t>
            </a:r>
          </a:p>
          <a:p>
            <a:pPr marL="0" marR="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Organizational Conflict:  Communicating for Effectiveness</a:t>
            </a:r>
          </a:p>
        </p:txBody>
      </p:sp>
      <p:pic>
        <p:nvPicPr>
          <p:cNvPr id="34" name="Shape 3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-240000">
            <a:off x="517525" y="604836"/>
            <a:ext cx="3681411" cy="4598986"/>
          </a:xfrm>
          <a:prstGeom prst="rect">
            <a:avLst/>
          </a:prstGeom>
          <a:noFill/>
          <a:ln w="57150" cap="flat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35" name="Shape 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3150" y="933450"/>
            <a:ext cx="2743199" cy="3876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Shape 3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100" y="388937"/>
            <a:ext cx="4300536" cy="5629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E5AFFBF-C338-344D-AFDF-ED1464E51A7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90600" y="2895600"/>
            <a:ext cx="3962400" cy="29718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28DD62-34CE-3145-A660-92B1FDC09E1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9800" y="1600200"/>
            <a:ext cx="1651000" cy="924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D1346E-A65A-AB4E-BE77-F9FC5D79CC1A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3793" y="4479290"/>
            <a:ext cx="1513417" cy="10071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C3D8007-CF8A-304E-B0FA-5545012BAAB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813" y="4492076"/>
            <a:ext cx="1651000" cy="924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D7A620C-E642-5B41-B9AE-F65091C27F5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9549" y="1605201"/>
            <a:ext cx="1651000" cy="924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7E73CC1-C2A1-8E42-BB7F-1D78C6C97504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4606" y="1547094"/>
            <a:ext cx="1584960" cy="96308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1186874-D47A-8446-A92B-BA772DBE4E79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8632" y="2903935"/>
            <a:ext cx="1425363" cy="106764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829DF69-6A74-3B48-9E7F-844CE80BC503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1243" y="2971800"/>
            <a:ext cx="1595967" cy="95758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4DBF4AF-AD26-2D42-846C-C8CEE2C34D8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3624" y="1563262"/>
            <a:ext cx="1651000" cy="9245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1AE6B399-4A5B-934C-A172-0155D2497903}"/>
              </a:ext>
            </a:extLst>
          </p:cNvPr>
          <p:cNvSpPr txBox="1"/>
          <p:nvPr/>
        </p:nvSpPr>
        <p:spPr>
          <a:xfrm>
            <a:off x="1905000" y="152400"/>
            <a:ext cx="68853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Why ORGANIZATION COMMUNICATION CONFLICT EXIST ? </a:t>
            </a:r>
          </a:p>
        </p:txBody>
      </p:sp>
    </p:spTree>
    <p:extLst>
      <p:ext uri="{BB962C8B-B14F-4D97-AF65-F5344CB8AC3E}">
        <p14:creationId xmlns:p14="http://schemas.microsoft.com/office/powerpoint/2010/main" val="1615789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56F0EA-1803-8A42-8675-C86DDAEC1B1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1860" y="2514600"/>
            <a:ext cx="5394797" cy="3641488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4745901-854D-474C-8165-B3BF021A88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1676400"/>
            <a:ext cx="4142639" cy="2209800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5935F40-8050-9F45-B324-E46A8A7B313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400" y="4729843"/>
            <a:ext cx="2920811" cy="1825507"/>
          </a:xfrm>
          <a:prstGeom prst="snip2DiagRect">
            <a:avLst/>
          </a:prstGeom>
          <a:solidFill>
            <a:srgbClr val="8E5A6D"/>
          </a:solidFill>
          <a:ln w="88900" cap="sq">
            <a:solidFill>
              <a:srgbClr val="8E5A6D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75A147D-B9B3-4649-81E9-4CEA35EAA580}"/>
              </a:ext>
            </a:extLst>
          </p:cNvPr>
          <p:cNvSpPr/>
          <p:nvPr/>
        </p:nvSpPr>
        <p:spPr>
          <a:xfrm>
            <a:off x="1905000" y="543580"/>
            <a:ext cx="7239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buClr>
                <a:srgbClr val="009999"/>
              </a:buClr>
              <a:buSzPct val="25000"/>
            </a:pPr>
            <a:r>
              <a:rPr lang="ar-SA" sz="2800" b="1" dirty="0">
                <a:solidFill>
                  <a:srgbClr val="009999"/>
                </a:solidFill>
              </a:rPr>
              <a:t>ما هي الحاجه الي وجود المحاكم الاقتصادية ومكاتب العمل ؟ </a:t>
            </a:r>
            <a:endParaRPr lang="en-US" sz="2800" b="1" dirty="0">
              <a:solidFill>
                <a:srgbClr val="0099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211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>
            <a:spLocks noGrp="1"/>
          </p:cNvSpPr>
          <p:nvPr>
            <p:ph type="title"/>
          </p:nvPr>
        </p:nvSpPr>
        <p:spPr>
          <a:xfrm>
            <a:off x="1905000" y="45720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36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Learning Objectives 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(1 of 2)</a:t>
            </a:r>
          </a:p>
        </p:txBody>
      </p:sp>
      <p:sp>
        <p:nvSpPr>
          <p:cNvPr id="43" name="Shape 43"/>
          <p:cNvSpPr txBox="1">
            <a:spLocks noGrp="1"/>
          </p:cNvSpPr>
          <p:nvPr>
            <p:ph type="body" idx="1"/>
          </p:nvPr>
        </p:nvSpPr>
        <p:spPr>
          <a:xfrm>
            <a:off x="990600" y="1632857"/>
            <a:ext cx="8709024" cy="570388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800" b="1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9.1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Analyze how organizational communicators' knowledge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dirty="0">
                <a:solidFill>
                  <a:schemeClr val="dk1"/>
                </a:solidFill>
              </a:rPr>
              <a:t>     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of conflicts help resolve conflicts effectively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9.2a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Define organizational conflict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9.2b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organizational conflict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9.3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individual conflict styles and strategic objectives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1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9.4</a:t>
            </a: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Describe group conflict approaches</a:t>
            </a:r>
          </a:p>
          <a:p>
            <a:pPr marL="0" lvl="0" indent="0">
              <a:spcBef>
                <a:spcPts val="0"/>
              </a:spcBef>
              <a:buSzPct val="25000"/>
              <a:buNone/>
            </a:pPr>
            <a:r>
              <a:rPr lang="en-US" sz="2000" b="1" dirty="0">
                <a:solidFill>
                  <a:schemeClr val="dk1"/>
                </a:solidFill>
              </a:rPr>
              <a:t>9.5</a:t>
            </a:r>
            <a:r>
              <a:rPr lang="en-US" sz="2000" dirty="0">
                <a:solidFill>
                  <a:schemeClr val="dk1"/>
                </a:solidFill>
              </a:rPr>
              <a:t> Express ethical abuses during conflict</a:t>
            </a:r>
          </a:p>
          <a:p>
            <a:pPr marL="0" lvl="0" indent="0">
              <a:buSzPct val="25000"/>
              <a:buNone/>
            </a:pPr>
            <a:r>
              <a:rPr lang="en-US" sz="2000" b="1" dirty="0">
                <a:solidFill>
                  <a:schemeClr val="dk1"/>
                </a:solidFill>
              </a:rPr>
              <a:t>9.6</a:t>
            </a:r>
            <a:r>
              <a:rPr lang="en-US" sz="2000" dirty="0">
                <a:solidFill>
                  <a:schemeClr val="dk1"/>
                </a:solidFill>
              </a:rPr>
              <a:t> Express individual responsibilities for productive conflict</a:t>
            </a:r>
          </a:p>
          <a:p>
            <a:pPr marL="0" lvl="0" indent="0">
              <a:buSzPct val="25000"/>
              <a:buNone/>
            </a:pPr>
            <a:r>
              <a:rPr lang="en-US" sz="2000" b="1" dirty="0">
                <a:solidFill>
                  <a:schemeClr val="dk1"/>
                </a:solidFill>
              </a:rPr>
              <a:t>9.7</a:t>
            </a:r>
            <a:r>
              <a:rPr lang="en-US" sz="2000" dirty="0">
                <a:solidFill>
                  <a:schemeClr val="dk1"/>
                </a:solidFill>
              </a:rPr>
              <a:t> Develop processes for productive conflict</a:t>
            </a: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endParaRPr lang="en-US" sz="20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AGENDA.mp3">
            <a:hlinkClick r:id="" action="ppaction://media"/>
            <a:extLst>
              <a:ext uri="{FF2B5EF4-FFF2-40B4-BE49-F238E27FC236}">
                <a16:creationId xmlns:a16="http://schemas.microsoft.com/office/drawing/2014/main" id="{69D70DAC-5B4A-A046-9599-17157F176E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5800" y="232229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1828800" y="228600"/>
            <a:ext cx="82296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Introduction: Organizational Conflict: Communicating for Effectiveness </a:t>
            </a:r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685800" y="1752600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9.1 Analyze how organizational communicators' knowledge of conflicts help resolve conflicts effectively</a:t>
            </a:r>
          </a:p>
          <a:p>
            <a:pPr marL="0" lvl="0" indent="0" algn="r">
              <a:buSzPct val="25000"/>
              <a:buNone/>
            </a:pPr>
            <a:endParaRPr lang="ar" sz="3200" dirty="0">
              <a:solidFill>
                <a:schemeClr val="dk1"/>
              </a:solidFill>
            </a:endParaRPr>
          </a:p>
          <a:p>
            <a:pPr marL="0" lvl="0" indent="0" algn="r">
              <a:buSzPct val="25000"/>
              <a:buNone/>
            </a:pPr>
            <a:r>
              <a:rPr lang="ar" sz="3200" dirty="0">
                <a:solidFill>
                  <a:schemeClr val="dk1"/>
                </a:solidFill>
              </a:rPr>
              <a:t>      تحليل :  كيف تساعد معرفة الاتصالات التنظيمية في حل </a:t>
            </a:r>
            <a:r>
              <a:rPr lang="ar-SA" sz="3200" dirty="0">
                <a:solidFill>
                  <a:schemeClr val="dk1"/>
                </a:solidFill>
              </a:rPr>
              <a:t>ال</a:t>
            </a:r>
            <a:r>
              <a:rPr lang="ar" sz="3200" dirty="0">
                <a:solidFill>
                  <a:schemeClr val="dk1"/>
                </a:solidFill>
              </a:rPr>
              <a:t>نزاعات النزاعات بشكل فعال</a:t>
            </a:r>
            <a:r>
              <a:rPr lang="ar-SA" sz="3200" dirty="0">
                <a:solidFill>
                  <a:schemeClr val="dk1"/>
                </a:solidFill>
              </a:rPr>
              <a:t> ؟</a:t>
            </a:r>
            <a:endParaRPr lang="en-US"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5-Point Star 1">
            <a:extLst>
              <a:ext uri="{FF2B5EF4-FFF2-40B4-BE49-F238E27FC236}">
                <a16:creationId xmlns:a16="http://schemas.microsoft.com/office/drawing/2014/main" id="{F63EBEB0-E749-1040-8ED1-798B70D3FA10}"/>
              </a:ext>
            </a:extLst>
          </p:cNvPr>
          <p:cNvSpPr/>
          <p:nvPr/>
        </p:nvSpPr>
        <p:spPr>
          <a:xfrm>
            <a:off x="8425543" y="4495800"/>
            <a:ext cx="413657" cy="381000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>
              <a:ln>
                <a:solidFill>
                  <a:srgbClr val="FFC000"/>
                </a:solidFill>
              </a:ln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title"/>
          </p:nvPr>
        </p:nvSpPr>
        <p:spPr>
          <a:xfrm>
            <a:off x="1981200" y="224633"/>
            <a:ext cx="8229600" cy="20685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9.1 Introduction: Organizational Conflict: Communicating for Effectiveness</a:t>
            </a:r>
          </a:p>
        </p:txBody>
      </p:sp>
      <p:sp>
        <p:nvSpPr>
          <p:cNvPr id="67" name="Shape 67"/>
          <p:cNvSpPr txBox="1">
            <a:spLocks noGrp="1"/>
          </p:cNvSpPr>
          <p:nvPr>
            <p:ph type="body" idx="1"/>
          </p:nvPr>
        </p:nvSpPr>
        <p:spPr>
          <a:xfrm>
            <a:off x="152400" y="1881685"/>
            <a:ext cx="8229600" cy="41005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Char char="-"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Communicating for effectiveness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762699-97B0-504B-9B13-85D84F1B69B9}"/>
              </a:ext>
            </a:extLst>
          </p:cNvPr>
          <p:cNvSpPr/>
          <p:nvPr/>
        </p:nvSpPr>
        <p:spPr>
          <a:xfrm>
            <a:off x="191939" y="2731988"/>
            <a:ext cx="5904061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dirty="0"/>
              <a:t>Point 2 – </a:t>
            </a:r>
            <a:r>
              <a:rPr lang="en-US" sz="2000" b="1" dirty="0">
                <a:solidFill>
                  <a:srgbClr val="FF0000"/>
                </a:solidFill>
              </a:rPr>
              <a:t>Communicating</a:t>
            </a:r>
            <a:endParaRPr lang="ar-SA" sz="2000" b="1" dirty="0">
              <a:solidFill>
                <a:srgbClr val="FF0000"/>
              </a:solidFill>
            </a:endParaRPr>
          </a:p>
          <a:p>
            <a:pPr lvl="0">
              <a:buSzPct val="25000"/>
            </a:pPr>
            <a:r>
              <a:rPr lang="ar-SA" sz="2000" b="1" dirty="0">
                <a:solidFill>
                  <a:srgbClr val="FF0000"/>
                </a:solidFill>
              </a:rPr>
              <a:t>              </a:t>
            </a:r>
            <a:r>
              <a:rPr lang="en-US" sz="2000" b="1" dirty="0">
                <a:solidFill>
                  <a:srgbClr val="FF0000"/>
                </a:solidFill>
              </a:rPr>
              <a:t> for effectiveness</a:t>
            </a:r>
            <a:endParaRPr lang="ar-SA" sz="2000" b="1" dirty="0">
              <a:solidFill>
                <a:srgbClr val="FF0000"/>
              </a:solidFill>
            </a:endParaRPr>
          </a:p>
          <a:p>
            <a:pPr lvl="0">
              <a:buSzPct val="25000"/>
            </a:pPr>
            <a:endParaRPr lang="en-US" sz="2000" b="1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Concept of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Describe its various contexts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Causes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Consequences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0668019-AD26-C640-8CD0-9804CB56AE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5452" y="2819400"/>
            <a:ext cx="4383748" cy="24548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3929EDC-64C0-4F4D-A1F2-D6F59EA0B0DB}"/>
              </a:ext>
            </a:extLst>
          </p:cNvPr>
          <p:cNvSpPr txBox="1"/>
          <p:nvPr/>
        </p:nvSpPr>
        <p:spPr>
          <a:xfrm>
            <a:off x="1828800" y="533400"/>
            <a:ext cx="5867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9999"/>
                </a:solidFill>
              </a:rPr>
              <a:t>Causes</a:t>
            </a:r>
            <a:r>
              <a:rPr lang="ar-SA" sz="3600" b="1" dirty="0">
                <a:solidFill>
                  <a:srgbClr val="009999"/>
                </a:solidFill>
              </a:rPr>
              <a:t>  </a:t>
            </a:r>
            <a:r>
              <a:rPr lang="en-US" sz="3600" b="1" dirty="0">
                <a:solidFill>
                  <a:srgbClr val="009999"/>
                </a:solidFill>
              </a:rPr>
              <a:t>of conflict </a:t>
            </a:r>
          </a:p>
          <a:p>
            <a:r>
              <a:rPr lang="ar-SA" dirty="0"/>
              <a:t> 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A87D22-301D-0246-A74A-37735E6E6E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" y="1600200"/>
            <a:ext cx="87122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174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1981200" y="307296"/>
            <a:ext cx="85852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Defining and Describing</a:t>
            </a:r>
            <a:b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Conflict Processes</a:t>
            </a:r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727075" y="2571750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9.2a Define organizational conflict Objective 9.2b Describe organizational conflict 	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 txBox="1">
            <a:spLocks noGrp="1"/>
          </p:cNvSpPr>
          <p:nvPr>
            <p:ph type="title"/>
          </p:nvPr>
        </p:nvSpPr>
        <p:spPr>
          <a:xfrm>
            <a:off x="1981200" y="2286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9.2 Defining and Describing</a:t>
            </a:r>
            <a:b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 Conflict Processes </a:t>
            </a:r>
            <a:r>
              <a:rPr lang="en-US" sz="1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(1 of 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9FE651B-81AE-F94B-A918-C2E3DD2B0B42}"/>
              </a:ext>
            </a:extLst>
          </p:cNvPr>
          <p:cNvSpPr/>
          <p:nvPr/>
        </p:nvSpPr>
        <p:spPr>
          <a:xfrm>
            <a:off x="228600" y="1752600"/>
            <a:ext cx="4572000" cy="371383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3200" b="1" dirty="0"/>
              <a:t>Defining Conflict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600" b="1" dirty="0">
                <a:solidFill>
                  <a:srgbClr val="FF0000"/>
                </a:solidFill>
              </a:rPr>
              <a:t>Overview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Process that occurs when individuals experience frustration in attaining goals and addressing concerns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Frustration is a result of different values or scarce rewards 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buSzPct val="25000"/>
            </a:pPr>
            <a:r>
              <a:rPr lang="en-US" sz="1200" dirty="0"/>
              <a:t>Point 2 – </a:t>
            </a:r>
            <a:r>
              <a:rPr lang="en-US" sz="1600" b="1" dirty="0">
                <a:solidFill>
                  <a:srgbClr val="FF0000"/>
                </a:solidFill>
              </a:rPr>
              <a:t>Process involved in conflict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Perceptions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Emotions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Behaviors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Outcomes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A4ACBA-C8C5-AF4C-A301-D70EFC857E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697992"/>
            <a:ext cx="4175360" cy="276844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9440B85-D400-4C48-81DD-2AC1F9026800}"/>
              </a:ext>
            </a:extLst>
          </p:cNvPr>
          <p:cNvSpPr/>
          <p:nvPr/>
        </p:nvSpPr>
        <p:spPr>
          <a:xfrm>
            <a:off x="1524000" y="4419600"/>
            <a:ext cx="1219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ar-SA" dirty="0"/>
              <a:t>ا</a:t>
            </a:r>
            <a:r>
              <a:rPr lang="en-US" dirty="0"/>
              <a:t>لتصورات</a:t>
            </a:r>
          </a:p>
          <a:p>
            <a:pPr algn="r"/>
            <a:r>
              <a:rPr lang="en-US" dirty="0"/>
              <a:t>  العواطف</a:t>
            </a:r>
          </a:p>
          <a:p>
            <a:pPr algn="r"/>
            <a:r>
              <a:rPr lang="en-US" dirty="0"/>
              <a:t>  السلوكيات</a:t>
            </a:r>
          </a:p>
          <a:p>
            <a:pPr algn="r"/>
            <a:r>
              <a:rPr lang="en-US" dirty="0"/>
              <a:t>  النتائج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B3B4-DC90-E143-A0FE-2BE6CFD00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247278"/>
            <a:ext cx="8229600" cy="1143000"/>
          </a:xfrm>
        </p:spPr>
        <p:txBody>
          <a:bodyPr/>
          <a:lstStyle/>
          <a:p>
            <a:pPr>
              <a:buClr>
                <a:srgbClr val="009999"/>
              </a:buClr>
              <a:buSzPct val="25000"/>
            </a:pPr>
            <a:r>
              <a:rPr lang="en-US" sz="4400" b="1" dirty="0">
                <a:solidFill>
                  <a:srgbClr val="009999"/>
                </a:solidFill>
              </a:rPr>
              <a:t>Conflict Processes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2E47D8-197F-1B40-B919-6F6ADD52A1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47" y="2438400"/>
            <a:ext cx="8968785" cy="2906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028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>
            <a:spLocks noGrp="1"/>
          </p:cNvSpPr>
          <p:nvPr>
            <p:ph type="title"/>
          </p:nvPr>
        </p:nvSpPr>
        <p:spPr>
          <a:xfrm>
            <a:off x="1828800" y="1524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9.2 Defining and Describing </a:t>
            </a:r>
            <a:b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Conflict Processes </a:t>
            </a:r>
            <a:r>
              <a:rPr lang="en-US" sz="1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(2 of 5)</a:t>
            </a:r>
          </a:p>
        </p:txBody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457200" y="1543050"/>
            <a:ext cx="8229600" cy="49260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14285"/>
              <a:buFont typeface="Arial"/>
              <a:buChar char="•"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Conflict Contexts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The conflict context influences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1A264A1-DB89-4940-9F7C-1F0BA2331CA0}"/>
              </a:ext>
            </a:extLst>
          </p:cNvPr>
          <p:cNvSpPr/>
          <p:nvPr/>
        </p:nvSpPr>
        <p:spPr>
          <a:xfrm>
            <a:off x="457200" y="3141345"/>
            <a:ext cx="4572000" cy="247247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800" b="1" dirty="0"/>
              <a:t>Conflict Contexts</a:t>
            </a:r>
          </a:p>
          <a:p>
            <a:pPr lvl="0">
              <a:buSzPct val="25000"/>
            </a:pPr>
            <a:endParaRPr lang="en-US" sz="1800" b="1" dirty="0"/>
          </a:p>
          <a:p>
            <a:pPr lvl="0">
              <a:buSzPct val="25000"/>
            </a:pPr>
            <a:r>
              <a:rPr lang="en-US" sz="1800" dirty="0"/>
              <a:t>Point 1 – Occurrence of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800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Intrapersonal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kern="1200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 Interpersonal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Small-group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8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Organization-wide 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358042-B6E2-DD46-98E4-5CBDEA60B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3476307"/>
            <a:ext cx="4107150" cy="249566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 txBox="1">
            <a:spLocks noGrp="1"/>
          </p:cNvSpPr>
          <p:nvPr>
            <p:ph type="title"/>
          </p:nvPr>
        </p:nvSpPr>
        <p:spPr>
          <a:xfrm>
            <a:off x="1905000" y="2286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9.2 Defining and Describing </a:t>
            </a:r>
            <a:b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Conflict Processes </a:t>
            </a:r>
            <a:r>
              <a:rPr lang="en-US" sz="1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(4 of 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EC955D6-E68F-834D-AD18-63C06E6DE4A4}"/>
              </a:ext>
            </a:extLst>
          </p:cNvPr>
          <p:cNvSpPr/>
          <p:nvPr/>
        </p:nvSpPr>
        <p:spPr>
          <a:xfrm>
            <a:off x="381000" y="2209800"/>
            <a:ext cx="4572000" cy="37548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000" b="1" dirty="0"/>
              <a:t>Conflict Episodes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600" b="1" dirty="0"/>
              <a:t>Overview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Total interaction of stages determines whether conflict is productive or counterproductive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Stages help to visualize conflict as a process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Stages analyze specific conflicts from a process perspective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b="1" dirty="0"/>
              <a:t>Five basic conflict stages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Latent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Perceived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Felt conflict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Manifest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Conflict aftermath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A7AD1E-5797-7742-A981-A12D090152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9829" y="2437606"/>
            <a:ext cx="3553171" cy="31369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0838C4-EB13-5947-B7CA-C9F8924A08AD}"/>
              </a:ext>
            </a:extLst>
          </p:cNvPr>
          <p:cNvSpPr/>
          <p:nvPr/>
        </p:nvSpPr>
        <p:spPr>
          <a:xfrm>
            <a:off x="2438400" y="4697849"/>
            <a:ext cx="2286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dirty="0"/>
              <a:t>ال</a:t>
            </a:r>
            <a:r>
              <a:rPr lang="en-US" dirty="0"/>
              <a:t>صراع الكامن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الصراع المتصور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شع</a:t>
            </a:r>
            <a:r>
              <a:rPr lang="ar-SA" dirty="0"/>
              <a:t>ور</a:t>
            </a:r>
            <a:r>
              <a:rPr lang="en-US" dirty="0"/>
              <a:t> بالصراع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صراع واضح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dirty="0"/>
              <a:t>  بعد الصراع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 txBox="1">
            <a:spLocks noGrp="1"/>
          </p:cNvSpPr>
          <p:nvPr>
            <p:ph type="title"/>
          </p:nvPr>
        </p:nvSpPr>
        <p:spPr>
          <a:xfrm>
            <a:off x="1828800" y="1524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32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9.2 Defining and Describing</a:t>
            </a:r>
            <a:br>
              <a:rPr lang="en-US" sz="32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32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 Conflict Processes </a:t>
            </a:r>
            <a:r>
              <a:rPr lang="en-US" sz="20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(5 of 5)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4535036-CBD6-1D41-B40F-B9D3A39993FF}"/>
              </a:ext>
            </a:extLst>
          </p:cNvPr>
          <p:cNvSpPr/>
          <p:nvPr/>
        </p:nvSpPr>
        <p:spPr>
          <a:xfrm>
            <a:off x="76200" y="1916112"/>
            <a:ext cx="511399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Conflict Consequences</a:t>
            </a:r>
            <a:endParaRPr lang="ar-SA" sz="20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endParaRPr lang="en-US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Building of positive reputations or negative ones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Damage an organization or improve overall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Destructive conflict damages relationships and negative outcomes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Negative conflict contribute to aggression, burnout, lowered commitment, silence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Benefits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Stimulate creativity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Solve problems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Improve interpersonal relationships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Improve trust</a:t>
            </a:r>
          </a:p>
          <a:p>
            <a:pPr lvl="0">
              <a:buSzPct val="25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FE5799D-82B1-114E-903E-2745BA02C6AB}"/>
              </a:ext>
            </a:extLst>
          </p:cNvPr>
          <p:cNvSpPr/>
          <p:nvPr/>
        </p:nvSpPr>
        <p:spPr>
          <a:xfrm>
            <a:off x="3200400" y="1900535"/>
            <a:ext cx="16802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/>
            <a:r>
              <a:rPr lang="en-US" sz="2400" b="1" dirty="0"/>
              <a:t>عواقب الصراع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F3AB7D-6ABA-1845-B8A9-ACD87B4E9B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43288" y="2743200"/>
            <a:ext cx="3929312" cy="317574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3640A85-9AA1-934A-A66C-C6931623848A}"/>
              </a:ext>
            </a:extLst>
          </p:cNvPr>
          <p:cNvSpPr/>
          <p:nvPr/>
        </p:nvSpPr>
        <p:spPr>
          <a:xfrm>
            <a:off x="2510732" y="4989493"/>
            <a:ext cx="28232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dirty="0"/>
              <a:t>تحفيز الإبداع</a:t>
            </a:r>
          </a:p>
          <a:p>
            <a:pPr algn="r"/>
            <a:r>
              <a:rPr lang="en-US" dirty="0"/>
              <a:t>  حل المشاكل</a:t>
            </a:r>
          </a:p>
          <a:p>
            <a:pPr algn="r"/>
            <a:r>
              <a:rPr lang="en-US" dirty="0"/>
              <a:t>  تحسين العلاقات الشخصية</a:t>
            </a:r>
          </a:p>
          <a:p>
            <a:pPr algn="r"/>
            <a:r>
              <a:rPr lang="en-US" dirty="0"/>
              <a:t>  تحسين الثقة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>
            <a:spLocks noGrp="1"/>
          </p:cNvSpPr>
          <p:nvPr>
            <p:ph type="title"/>
          </p:nvPr>
        </p:nvSpPr>
        <p:spPr>
          <a:xfrm>
            <a:off x="1905000" y="301853"/>
            <a:ext cx="85852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The Individual in Organizational </a:t>
            </a:r>
            <a:b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Conflict</a:t>
            </a:r>
          </a:p>
        </p:txBody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533400" y="2133600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9.3 Describe individual conflict styles and strategic objectives 	</a:t>
            </a:r>
            <a:endParaRPr lang="ar-SA" sz="3200" dirty="0">
              <a:solidFill>
                <a:schemeClr val="dk1"/>
              </a:solidFill>
            </a:endParaRPr>
          </a:p>
          <a:p>
            <a:pPr marL="0" lvl="0" indent="0" algn="r">
              <a:buSzPct val="25000"/>
              <a:buNone/>
            </a:pPr>
            <a:r>
              <a:rPr lang="ar" sz="3200" dirty="0">
                <a:solidFill>
                  <a:schemeClr val="dk1"/>
                </a:solidFill>
              </a:rPr>
              <a:t>وصف أنماط الصراع الفردية والأهداف الاستراتيجية</a:t>
            </a:r>
            <a:endParaRPr lang="en-US"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1905000" y="2286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9.3 The Individual in Organizational</a:t>
            </a:r>
            <a:b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 Conflict </a:t>
            </a:r>
            <a:r>
              <a:rPr lang="en-US" sz="18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(1 of 4)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B71E17-8017-1E4E-B028-76E6EB4F53DC}"/>
              </a:ext>
            </a:extLst>
          </p:cNvPr>
          <p:cNvSpPr/>
          <p:nvPr/>
        </p:nvSpPr>
        <p:spPr>
          <a:xfrm>
            <a:off x="3733800" y="1447800"/>
            <a:ext cx="4572000" cy="491416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800" b="1" dirty="0"/>
              <a:t>Orientations/Predispositions/Styles</a:t>
            </a:r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200" b="1" dirty="0">
                <a:solidFill>
                  <a:srgbClr val="FF0000"/>
                </a:solidFill>
              </a:rPr>
              <a:t>Avoidance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pursue their own goals and support relationships and goals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Organizations employ uses, skills, abilities</a:t>
            </a: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200" b="1" dirty="0">
                <a:solidFill>
                  <a:srgbClr val="FF0000"/>
                </a:solidFill>
              </a:rPr>
              <a:t>Competition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 approaches by emphasizing personal goals and needs without considering opinions or needs of others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Needs competitiveness and counterproductive</a:t>
            </a:r>
          </a:p>
          <a:p>
            <a:pPr lvl="0">
              <a:buSzPct val="25000"/>
            </a:pPr>
            <a:r>
              <a:rPr lang="en-US" sz="1200" dirty="0"/>
              <a:t>Point 3 – </a:t>
            </a:r>
            <a:r>
              <a:rPr lang="en-US" sz="1200" b="1" dirty="0">
                <a:solidFill>
                  <a:srgbClr val="FF0000"/>
                </a:solidFill>
              </a:rPr>
              <a:t>Compromise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Concerns with task issues and approaches with a give-and-take attitude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help organizations make a decision among various viewpoints</a:t>
            </a:r>
          </a:p>
          <a:p>
            <a:pPr lvl="0">
              <a:buSzPct val="25000"/>
            </a:pPr>
            <a:r>
              <a:rPr lang="en-US" sz="1200" dirty="0"/>
              <a:t>Point 4 – </a:t>
            </a:r>
            <a:r>
              <a:rPr lang="en-US" sz="1200" b="1" dirty="0">
                <a:solidFill>
                  <a:srgbClr val="FF0000"/>
                </a:solidFill>
              </a:rPr>
              <a:t>Accommodation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Provides important support to groups engaged in making difficult decisions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Encourages the accommodative individual to abandon issue, goal, or task input when others appear to disagree</a:t>
            </a:r>
          </a:p>
          <a:p>
            <a:pPr lvl="0">
              <a:buSzPct val="25000"/>
            </a:pPr>
            <a:r>
              <a:rPr lang="en-US" sz="1200" dirty="0"/>
              <a:t>Point 5 – </a:t>
            </a:r>
            <a:r>
              <a:rPr lang="en-US" sz="1200" b="1" dirty="0">
                <a:solidFill>
                  <a:srgbClr val="FF0000"/>
                </a:solidFill>
              </a:rPr>
              <a:t>Collaboration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work for goals to examine issues thoughtfully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Task-oriented and goal information to solve the problem thoroughly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DA8791-EE4A-D242-A815-4B6F77D389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500" y="2717800"/>
            <a:ext cx="3289300" cy="24638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>
            <a:spLocks noGrp="1"/>
          </p:cNvSpPr>
          <p:nvPr>
            <p:ph type="title"/>
          </p:nvPr>
        </p:nvSpPr>
        <p:spPr>
          <a:xfrm>
            <a:off x="1981200" y="202407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9.3 The Individual in Organizational 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Conflict (2 of 4)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1309343-E994-1E47-8AB5-796C13DC26DF}"/>
              </a:ext>
            </a:extLst>
          </p:cNvPr>
          <p:cNvSpPr/>
          <p:nvPr/>
        </p:nvSpPr>
        <p:spPr>
          <a:xfrm>
            <a:off x="123430" y="1447800"/>
            <a:ext cx="4572000" cy="44627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800" b="1" dirty="0"/>
              <a:t>Strategic Objectives</a:t>
            </a:r>
            <a:endParaRPr lang="ar-SA" sz="2800" b="1" dirty="0"/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dirty="0"/>
              <a:t>Point 1 – </a:t>
            </a:r>
            <a:r>
              <a:rPr lang="en-US" b="1" dirty="0">
                <a:solidFill>
                  <a:srgbClr val="FF0000"/>
                </a:solidFill>
              </a:rPr>
              <a:t>Objectives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Preferences for particular conflict styles with assessments of risks involved in a particular situation</a:t>
            </a:r>
            <a:endParaRPr lang="ar-SA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role, power positions, previous experiences, specific issues all contribute to the strategic objectives adopted by conflict participant</a:t>
            </a:r>
            <a:endParaRPr lang="ar-SA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/>
              <a:t>Point 2 – </a:t>
            </a:r>
            <a:r>
              <a:rPr lang="en-US" b="1" dirty="0">
                <a:solidFill>
                  <a:srgbClr val="FF0000"/>
                </a:solidFill>
              </a:rPr>
              <a:t>Strategic choice</a:t>
            </a:r>
            <a:endParaRPr lang="ar-SA" b="1" dirty="0">
              <a:solidFill>
                <a:srgbClr val="FF0000"/>
              </a:solidFill>
            </a:endParaRPr>
          </a:p>
          <a:p>
            <a:pPr lvl="0">
              <a:buSzPct val="25000"/>
            </a:pPr>
            <a:endParaRPr lang="en-US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Attempting to escalate, reduce, maintain or avoid a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Personal preferences and decisions affect whether the conflict escalates, reduces, stays at present level, or is avoided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6DFB95-36BE-8548-95C2-9C2378681E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6821" y="2857252"/>
            <a:ext cx="4830979" cy="27053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spd="slow"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B687C-4BA2-494A-A8BB-731F2E7B6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B0F79B-2BBA-C74A-8C77-16E9F69D3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1207AD-2F5B-404D-989C-9811A00197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697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3072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title"/>
          </p:nvPr>
        </p:nvSpPr>
        <p:spPr>
          <a:xfrm>
            <a:off x="1905000" y="209324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9999"/>
              </a:buClr>
              <a:buSzPct val="25000"/>
              <a:buFont typeface="Arial"/>
              <a:buNone/>
            </a:pPr>
            <a:r>
              <a:rPr lang="en-US" sz="2800" b="1" dirty="0">
                <a:solidFill>
                  <a:srgbClr val="009999"/>
                </a:solidFill>
              </a:rPr>
              <a:t>9.3 The Individual in Organizational 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Conflict (3 of 4</a:t>
            </a:r>
            <a:r>
              <a:rPr lang="en-US" sz="2400" b="1" i="0" u="none" strike="noStrike" cap="none" baseline="0" dirty="0">
                <a:solidFill>
                  <a:srgbClr val="009999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2C450B-A154-7445-967C-5259AADCB382}"/>
              </a:ext>
            </a:extLst>
          </p:cNvPr>
          <p:cNvSpPr/>
          <p:nvPr/>
        </p:nvSpPr>
        <p:spPr>
          <a:xfrm>
            <a:off x="327025" y="1646476"/>
            <a:ext cx="4572000" cy="43806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800" b="1" dirty="0"/>
              <a:t>Communication Tactics in Conflict</a:t>
            </a:r>
          </a:p>
          <a:p>
            <a:pPr lvl="0">
              <a:buSzPct val="25000"/>
            </a:pPr>
            <a:endParaRPr lang="en-US" sz="28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200" b="1" dirty="0">
                <a:solidFill>
                  <a:srgbClr val="FF0000"/>
                </a:solidFill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Communication behaviors attempting to move toward escalation, reduction, maintenance at the present level or avoidance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Preferences and strategies for overall organizational values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Understanding cultural context and limitations of categories for productive conflict behaviors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200" b="1" dirty="0">
                <a:solidFill>
                  <a:srgbClr val="FF0000"/>
                </a:solidFill>
              </a:rPr>
              <a:t>Categories of tactics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Tactics for conflict escalation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Tactics for conflict avoidance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Tactics for conflict maintenance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Tactics for conflict reduction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16AD4A-277B-AB44-9E2C-0C77887600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0593" y="2105637"/>
            <a:ext cx="3417207" cy="362098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C5DDF15-8C50-304A-800F-BD91BF8B12C2}"/>
              </a:ext>
            </a:extLst>
          </p:cNvPr>
          <p:cNvSpPr/>
          <p:nvPr/>
        </p:nvSpPr>
        <p:spPr>
          <a:xfrm>
            <a:off x="3200400" y="5092005"/>
            <a:ext cx="23513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" dirty="0">
                <a:solidFill>
                  <a:srgbClr val="3C4043"/>
                </a:solidFill>
                <a:latin typeface="Roboto"/>
              </a:rPr>
              <a:t>تكتيكات تصعيد الصراع </a:t>
            </a:r>
            <a:endParaRPr lang="en-US" dirty="0">
              <a:solidFill>
                <a:srgbClr val="3C4043"/>
              </a:solidFill>
              <a:latin typeface="Roboto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" dirty="0">
                <a:solidFill>
                  <a:srgbClr val="3C4043"/>
                </a:solidFill>
                <a:latin typeface="Roboto"/>
              </a:rPr>
              <a:t>تكتيكات لتجنب الصراع</a:t>
            </a:r>
            <a:endParaRPr lang="en-US" dirty="0">
              <a:solidFill>
                <a:srgbClr val="3C4043"/>
              </a:solidFill>
              <a:latin typeface="Roboto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" dirty="0">
                <a:solidFill>
                  <a:srgbClr val="3C4043"/>
                </a:solidFill>
                <a:latin typeface="Roboto"/>
              </a:rPr>
              <a:t> تكتيكات الحفاظ على الصراع </a:t>
            </a:r>
            <a:endParaRPr lang="en-US" dirty="0">
              <a:solidFill>
                <a:srgbClr val="3C4043"/>
              </a:solidFill>
              <a:latin typeface="Roboto"/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" dirty="0">
                <a:solidFill>
                  <a:srgbClr val="3C4043"/>
                </a:solidFill>
                <a:latin typeface="Roboto"/>
              </a:rPr>
              <a:t>تكتيكات للحد من الصراع</a:t>
            </a:r>
          </a:p>
          <a:p>
            <a:pPr algn="r"/>
            <a:br>
              <a:rPr lang="ar" dirty="0">
                <a:solidFill>
                  <a:srgbClr val="5F6368"/>
                </a:solidFill>
                <a:latin typeface="Roboto"/>
              </a:rPr>
            </a:br>
            <a:endParaRPr lang="ar" dirty="0">
              <a:solidFill>
                <a:srgbClr val="5F6368"/>
              </a:solidFill>
              <a:latin typeface="Roboto"/>
            </a:endParaRPr>
          </a:p>
        </p:txBody>
      </p:sp>
    </p:spTree>
  </p:cSld>
  <p:clrMapOvr>
    <a:masterClrMapping/>
  </p:clrMapOvr>
  <p:transition spd="slow"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>
            <a:spLocks noGrp="1"/>
          </p:cNvSpPr>
          <p:nvPr>
            <p:ph type="title"/>
          </p:nvPr>
        </p:nvSpPr>
        <p:spPr>
          <a:xfrm>
            <a:off x="1981200" y="20785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9.3 The Individual in Organizational 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Conflict (4 of 4)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02863C2-DC25-B345-8F9D-72110A6C8409}"/>
              </a:ext>
            </a:extLst>
          </p:cNvPr>
          <p:cNvSpPr/>
          <p:nvPr/>
        </p:nvSpPr>
        <p:spPr>
          <a:xfrm>
            <a:off x="228600" y="1725573"/>
            <a:ext cx="4572000" cy="439094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000" b="1" dirty="0"/>
              <a:t>Emotion during Conflict</a:t>
            </a:r>
          </a:p>
          <a:p>
            <a:pPr lvl="0">
              <a:buSzPct val="25000"/>
            </a:pPr>
            <a:endParaRPr lang="en-US" sz="20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800" b="1" dirty="0">
                <a:solidFill>
                  <a:srgbClr val="FF0000"/>
                </a:solidFill>
              </a:rPr>
              <a:t>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Communication in understanding responses to conflict and approaches taken in organizational circumstances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Suppression of emotion includes suppressed disagreements, reduced upward information flow, the loss of voice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600" b="1" dirty="0">
                <a:solidFill>
                  <a:srgbClr val="FF0000"/>
                </a:solidFill>
              </a:rPr>
              <a:t>Three components of emotion</a:t>
            </a:r>
          </a:p>
          <a:p>
            <a:pPr lvl="0">
              <a:buSzPct val="25000"/>
            </a:pPr>
            <a:endParaRPr lang="en-US" sz="1200" b="1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Cognitive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Physiological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Behavioral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CD54FE-E0B8-424B-98A9-45426FECF1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1" y="2690811"/>
            <a:ext cx="4343400" cy="272184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25BA9E3-1A4A-BF47-9E22-48BB5E4555BE}"/>
              </a:ext>
            </a:extLst>
          </p:cNvPr>
          <p:cNvSpPr/>
          <p:nvPr/>
        </p:nvSpPr>
        <p:spPr>
          <a:xfrm>
            <a:off x="2129784" y="5181600"/>
            <a:ext cx="1451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800" dirty="0"/>
              <a:t>ذهني</a:t>
            </a:r>
          </a:p>
          <a:p>
            <a:pPr algn="r"/>
            <a:r>
              <a:rPr lang="en-US" sz="1800" dirty="0"/>
              <a:t>  فسيولوجية</a:t>
            </a:r>
          </a:p>
          <a:p>
            <a:pPr algn="r"/>
            <a:r>
              <a:rPr lang="en-US" sz="1800" dirty="0"/>
              <a:t>  سلوكية</a:t>
            </a:r>
          </a:p>
        </p:txBody>
      </p:sp>
    </p:spTree>
  </p:cSld>
  <p:clrMapOvr>
    <a:masterClrMapping/>
  </p:clrMapOvr>
  <p:transition spd="slow"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 txBox="1">
            <a:spLocks noGrp="1"/>
          </p:cNvSpPr>
          <p:nvPr>
            <p:ph type="title"/>
          </p:nvPr>
        </p:nvSpPr>
        <p:spPr>
          <a:xfrm>
            <a:off x="1676400" y="296410"/>
            <a:ext cx="85852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</a:t>
            </a:r>
          </a:p>
        </p:txBody>
      </p:sp>
      <p:sp>
        <p:nvSpPr>
          <p:cNvPr id="163" name="Shape 163"/>
          <p:cNvSpPr txBox="1">
            <a:spLocks noGrp="1"/>
          </p:cNvSpPr>
          <p:nvPr>
            <p:ph type="body" idx="1"/>
          </p:nvPr>
        </p:nvSpPr>
        <p:spPr>
          <a:xfrm>
            <a:off x="727075" y="2571750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9.4 Describe group conflict approaches	</a:t>
            </a:r>
          </a:p>
        </p:txBody>
      </p:sp>
    </p:spTree>
  </p:cSld>
  <p:clrMapOvr>
    <a:masterClrMapping/>
  </p:clrMapOvr>
  <p:transition spd="slow"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>
            <a:spLocks noGrp="1"/>
          </p:cNvSpPr>
          <p:nvPr>
            <p:ph type="title"/>
          </p:nvPr>
        </p:nvSpPr>
        <p:spPr>
          <a:xfrm>
            <a:off x="1828800" y="274638"/>
            <a:ext cx="81534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9.4 Groups in Organizational 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Conflict (1 of 10)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3DC3BA2-A828-1647-9246-97ED659622A5}"/>
              </a:ext>
            </a:extLst>
          </p:cNvPr>
          <p:cNvSpPr/>
          <p:nvPr/>
        </p:nvSpPr>
        <p:spPr>
          <a:xfrm>
            <a:off x="152400" y="2000250"/>
            <a:ext cx="5618957" cy="2882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Group Members in Conflict</a:t>
            </a:r>
            <a:endParaRPr lang="ar-SA" sz="3200" b="1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Styles of conflict</a:t>
            </a:r>
            <a:endParaRPr lang="ar-SA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Avoidance style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Distributive style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4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Competitive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73FAEB-CDE3-D442-B83A-19F36E89443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5000" y="2895600"/>
            <a:ext cx="3352800" cy="27833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21BD918-AEBE-BB45-B2AB-AF132210227E}"/>
              </a:ext>
            </a:extLst>
          </p:cNvPr>
          <p:cNvSpPr/>
          <p:nvPr/>
        </p:nvSpPr>
        <p:spPr>
          <a:xfrm>
            <a:off x="3505200" y="3657600"/>
            <a:ext cx="19812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/>
              <a:t>أسلوب التجنب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/>
              <a:t>  أسلوب التوزيع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000" dirty="0"/>
              <a:t>  أسلوب تنافسي</a:t>
            </a:r>
          </a:p>
        </p:txBody>
      </p:sp>
    </p:spTree>
  </p:cSld>
  <p:clrMapOvr>
    <a:masterClrMapping/>
  </p:clrMapOvr>
  <p:transition spd="slow"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Shape 186"/>
          <p:cNvSpPr txBox="1">
            <a:spLocks noGrp="1"/>
          </p:cNvSpPr>
          <p:nvPr>
            <p:ph type="title"/>
          </p:nvPr>
        </p:nvSpPr>
        <p:spPr>
          <a:xfrm>
            <a:off x="1828800" y="2286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9.4 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(3 of 10)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3535601-B9C4-F24C-8947-CB789163F929}"/>
              </a:ext>
            </a:extLst>
          </p:cNvPr>
          <p:cNvSpPr/>
          <p:nvPr/>
        </p:nvSpPr>
        <p:spPr>
          <a:xfrm>
            <a:off x="1905000" y="1484134"/>
            <a:ext cx="7010400" cy="2195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Procedural Conflict</a:t>
            </a:r>
          </a:p>
          <a:p>
            <a:pPr lvl="0"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1 – Overview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Types of organizational groups conflict over procedures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Tension and conflict within groups occurs when responsibilities are not carried out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Process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Decision making ( Next slide )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Accepting responsibility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49483B-0E27-EA47-B55B-8ED2C9358F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4234655"/>
            <a:ext cx="3810000" cy="262334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EAEC8B-1E01-B743-AF25-427A2E6D4C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7300" y="3810000"/>
            <a:ext cx="3771900" cy="2159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95B8EE3-A239-BC4E-A560-C6F740832D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1752600"/>
            <a:ext cx="7029450" cy="46863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BD092BD-A775-1A47-A35D-4591D18E1ED8}"/>
              </a:ext>
            </a:extLst>
          </p:cNvPr>
          <p:cNvSpPr/>
          <p:nvPr/>
        </p:nvSpPr>
        <p:spPr>
          <a:xfrm>
            <a:off x="1905000" y="304800"/>
            <a:ext cx="7010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4000" b="1" dirty="0">
                <a:solidFill>
                  <a:srgbClr val="009999"/>
                </a:solidFill>
              </a:rPr>
              <a:t>Process : Decision Making</a:t>
            </a:r>
          </a:p>
        </p:txBody>
      </p:sp>
    </p:spTree>
    <p:extLst>
      <p:ext uri="{BB962C8B-B14F-4D97-AF65-F5344CB8AC3E}">
        <p14:creationId xmlns:p14="http://schemas.microsoft.com/office/powerpoint/2010/main" val="15530647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>
            <a:spLocks noGrp="1"/>
          </p:cNvSpPr>
          <p:nvPr>
            <p:ph type="title"/>
          </p:nvPr>
        </p:nvSpPr>
        <p:spPr>
          <a:xfrm>
            <a:off x="1981200" y="274638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9.4 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(4 of 10)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E8A2AC1-EB62-264E-B0DE-A8216C55107D}"/>
              </a:ext>
            </a:extLst>
          </p:cNvPr>
          <p:cNvSpPr/>
          <p:nvPr/>
        </p:nvSpPr>
        <p:spPr>
          <a:xfrm>
            <a:off x="4419600" y="1533465"/>
            <a:ext cx="4572000" cy="536557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Interpersonal Issues</a:t>
            </a:r>
          </a:p>
          <a:p>
            <a:pPr lvl="0">
              <a:buSzPct val="25000"/>
            </a:pPr>
            <a:endParaRPr lang="en-US" sz="24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Overview</a:t>
            </a:r>
          </a:p>
          <a:p>
            <a:pPr lvl="0">
              <a:buSzPct val="25000"/>
            </a:pPr>
            <a:endParaRPr lang="en-US" sz="1100" b="1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Groups produce interpersonal power clashes among members who seek influence and control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Introduce tension and counterproductive behaviors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Disrupts group cohesiveness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6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>
              <a:buSzPct val="25000"/>
            </a:pPr>
            <a:r>
              <a:rPr lang="en-US" sz="1600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How conflict happens</a:t>
            </a:r>
          </a:p>
          <a:p>
            <a:pPr>
              <a:buSzPct val="25000"/>
            </a:pPr>
            <a:endParaRPr lang="en-US" sz="900" b="1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Attempting to force group members to take sides in essentially interpersonal disputes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disagreeing or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disparaging each other in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r>
              <a:rPr lang="en-US" sz="16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 front of a group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EBA4A6-02C6-B94B-AC06-0194CA88DB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2590800"/>
            <a:ext cx="4603829" cy="22874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Shape 210"/>
          <p:cNvSpPr txBox="1">
            <a:spLocks noGrp="1"/>
          </p:cNvSpPr>
          <p:nvPr>
            <p:ph type="title"/>
          </p:nvPr>
        </p:nvSpPr>
        <p:spPr>
          <a:xfrm>
            <a:off x="1828800" y="409259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9.4 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(6 of 10)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78B90E0-8CA3-F848-B4C9-B80FF7FCE013}"/>
              </a:ext>
            </a:extLst>
          </p:cNvPr>
          <p:cNvSpPr/>
          <p:nvPr/>
        </p:nvSpPr>
        <p:spPr>
          <a:xfrm>
            <a:off x="0" y="2438400"/>
            <a:ext cx="5486400" cy="31598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400" b="1" dirty="0"/>
              <a:t>Groupthink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800" b="1" dirty="0">
                <a:solidFill>
                  <a:srgbClr val="FF0000"/>
                </a:solidFill>
              </a:rPr>
              <a:t>Group conflict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Productive and unproductive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Anger blocks effective problem solving</a:t>
            </a:r>
            <a:endParaRPr lang="en-US" sz="20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Absence of productive conflict blocks        group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20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Resulting in ill-conceived courses of action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68E303-71DD-8E4E-A36B-9C88F4736C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600" y="2134871"/>
            <a:ext cx="4118597" cy="274073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 txBox="1">
            <a:spLocks noGrp="1"/>
          </p:cNvSpPr>
          <p:nvPr>
            <p:ph type="title"/>
          </p:nvPr>
        </p:nvSpPr>
        <p:spPr>
          <a:xfrm>
            <a:off x="1752600" y="2286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9.4 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(7 of 10)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8C4EA8A-4DC1-E744-BA08-DEA4D5A90F42}"/>
              </a:ext>
            </a:extLst>
          </p:cNvPr>
          <p:cNvSpPr/>
          <p:nvPr/>
        </p:nvSpPr>
        <p:spPr>
          <a:xfrm>
            <a:off x="76200" y="1600200"/>
            <a:ext cx="4572000" cy="41344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Dissent</a:t>
            </a:r>
          </a:p>
          <a:p>
            <a:pPr lvl="0">
              <a:buSzPct val="25000"/>
            </a:pPr>
            <a:endParaRPr lang="en-US" sz="16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Reasons for dissent</a:t>
            </a:r>
          </a:p>
          <a:p>
            <a:pPr lvl="0">
              <a:buSzPct val="25000"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Perceived risk by employees and other stakeholders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Overall organizational effectiveness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Treatment of employees and stakeholders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Ethical breaches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sz="1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Organizational support for dissent</a:t>
            </a:r>
          </a:p>
          <a:p>
            <a:pPr lvl="0">
              <a:buSzPct val="25000"/>
            </a:pPr>
            <a:endParaRPr lang="en-US" sz="1200" dirty="0">
              <a:latin typeface="Arial" pitchFamily="34" charset="0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Organizations vary in their support for dissent expression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Regardless of tactics utilized and emotions expressed, dissent must be considered an important part of conflict processes of organizations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Dissent can be creative or counterproductive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30FCFC-69F1-8D47-B794-0BC2B88208BE}"/>
              </a:ext>
            </a:extLst>
          </p:cNvPr>
          <p:cNvSpPr/>
          <p:nvPr/>
        </p:nvSpPr>
        <p:spPr>
          <a:xfrm>
            <a:off x="2971538" y="2359223"/>
            <a:ext cx="114326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أسباب المعارضة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2CE62D8-4D95-884A-93FA-ADAF0625E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667000"/>
            <a:ext cx="4222342" cy="280977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8E5A6D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Shape 226"/>
          <p:cNvSpPr txBox="1">
            <a:spLocks noGrp="1"/>
          </p:cNvSpPr>
          <p:nvPr>
            <p:ph type="title"/>
          </p:nvPr>
        </p:nvSpPr>
        <p:spPr>
          <a:xfrm>
            <a:off x="1828800" y="1524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9.4 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(8 of 10)</a:t>
            </a:r>
          </a:p>
        </p:txBody>
      </p:sp>
      <p:sp>
        <p:nvSpPr>
          <p:cNvPr id="227" name="Shape 227"/>
          <p:cNvSpPr txBox="1">
            <a:spLocks noGrp="1"/>
          </p:cNvSpPr>
          <p:nvPr>
            <p:ph type="body" idx="1"/>
          </p:nvPr>
        </p:nvSpPr>
        <p:spPr>
          <a:xfrm>
            <a:off x="-16329" y="1600200"/>
            <a:ext cx="8229600" cy="44688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 Negotiation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 Bargaining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  Mediation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0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 Third-party arbitration</a:t>
            </a:r>
          </a:p>
          <a:p>
            <a:pPr marL="0" marR="0" lvl="0" indent="0" algn="l" rtl="0">
              <a:spcBef>
                <a:spcPts val="0"/>
              </a:spcBef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FDF28B-11F6-F046-835B-51C447BC56EF}"/>
              </a:ext>
            </a:extLst>
          </p:cNvPr>
          <p:cNvSpPr/>
          <p:nvPr/>
        </p:nvSpPr>
        <p:spPr>
          <a:xfrm>
            <a:off x="4098471" y="1600200"/>
            <a:ext cx="4572000" cy="46679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200" b="1" dirty="0"/>
              <a:t>Group Conflict Management Processes</a:t>
            </a:r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200" dirty="0">
                <a:solidFill>
                  <a:srgbClr val="FF0000"/>
                </a:solidFill>
              </a:rPr>
              <a:t>Negotiation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Discussions between individuals for a decision or course of action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Groups negotiate procedures and issues with expected give-and-take among members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200" dirty="0">
                <a:solidFill>
                  <a:srgbClr val="FF0000"/>
                </a:solidFill>
              </a:rPr>
              <a:t>Bargaining</a:t>
            </a:r>
            <a:endParaRPr lang="ar-SA" sz="1200" dirty="0">
              <a:solidFill>
                <a:srgbClr val="FF0000"/>
              </a:solidFill>
            </a:endParaRPr>
          </a:p>
          <a:p>
            <a:pPr lvl="0">
              <a:buSzPct val="25000"/>
            </a:pPr>
            <a:endParaRPr lang="en-US" sz="1200" dirty="0">
              <a:solidFill>
                <a:srgbClr val="FF0000"/>
              </a:solidFill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Presentation of proposals for the purpose of achieving a working agreement on particular issues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3 – </a:t>
            </a:r>
            <a:r>
              <a:rPr lang="en-US" sz="1200" dirty="0">
                <a:solidFill>
                  <a:srgbClr val="FF0000"/>
                </a:solidFill>
              </a:rPr>
              <a:t>Mediation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 guides negotiations or bargaining efforts of groups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Members of group or organization are involved in process</a:t>
            </a:r>
            <a:endParaRPr lang="ar-SA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4 – </a:t>
            </a:r>
            <a:r>
              <a:rPr lang="en-US" sz="1200" dirty="0">
                <a:solidFill>
                  <a:srgbClr val="FF0000"/>
                </a:solidFill>
              </a:rPr>
              <a:t>Third-party arbitration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dirty="0"/>
              <a:t> </a:t>
            </a: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Involves an outside negotiator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Frequently results in ill will because of the forced nature of resolution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AF4C828-BDFC-CA44-A1B5-14B6B6825E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628" y="3124200"/>
            <a:ext cx="2997200" cy="27178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Shape 234"/>
          <p:cNvSpPr txBox="1">
            <a:spLocks noGrp="1"/>
          </p:cNvSpPr>
          <p:nvPr>
            <p:ph type="title"/>
          </p:nvPr>
        </p:nvSpPr>
        <p:spPr>
          <a:xfrm>
            <a:off x="1905000" y="2286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9.4 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(9 of 10)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2BA8898-53FF-4245-8E75-7D21478150FD}"/>
              </a:ext>
            </a:extLst>
          </p:cNvPr>
          <p:cNvSpPr/>
          <p:nvPr/>
        </p:nvSpPr>
        <p:spPr>
          <a:xfrm>
            <a:off x="152400" y="1600200"/>
            <a:ext cx="6934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1800" b="1" dirty="0">
                <a:latin typeface="Arial" pitchFamily="34" charset="0"/>
                <a:cs typeface="Arial" pitchFamily="34" charset="0"/>
              </a:rPr>
              <a:t>Power and Organizational Conflict</a:t>
            </a:r>
            <a:endParaRPr lang="ar-SA" sz="18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endParaRPr lang="en-US" sz="1200" b="1" dirty="0">
              <a:latin typeface="Arial" pitchFamily="34" charset="0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1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Uses of organizational charts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Define formal power structures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Description of who has the right to overrule whom and who makes decisions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Resolution of disagreements when collaborations or compromises break down</a:t>
            </a:r>
            <a:endParaRPr lang="ar-SA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2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Factors affecting organizational conflicts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ideology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values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Organizational culture</a:t>
            </a:r>
            <a:endParaRPr lang="ar-SA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dirty="0">
                <a:latin typeface="Arial" pitchFamily="34" charset="0"/>
                <a:cs typeface="Arial" pitchFamily="34" charset="0"/>
              </a:rPr>
              <a:t>Point 3 – </a:t>
            </a:r>
            <a: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Factors influencing conflict processes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Informal leaders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Coalitions of individuals with special relationships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Politics 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Assumptions of superiority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E87597-8C6E-624C-B9CB-F5BE84CE4B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3800" y="3233283"/>
            <a:ext cx="4572000" cy="38862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4F29F-0870-4949-8682-B1EBFD59F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01851"/>
            <a:ext cx="8229600" cy="1143000"/>
          </a:xfrm>
        </p:spPr>
        <p:txBody>
          <a:bodyPr/>
          <a:lstStyle/>
          <a:p>
            <a:pPr rtl="1"/>
            <a:r>
              <a:rPr lang="en-US" sz="4000" b="1" dirty="0">
                <a:solidFill>
                  <a:srgbClr val="009999"/>
                </a:solidFill>
              </a:rPr>
              <a:t>Organizational Charts</a:t>
            </a:r>
            <a:br>
              <a:rPr lang="en-US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BE63E1-DCB5-E041-B42A-B8894FF282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444851"/>
            <a:ext cx="8915400" cy="450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2137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022B8B7-299D-0641-925A-8C8D2E9907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445423"/>
            <a:ext cx="7404100" cy="4726777"/>
          </a:xfrm>
          <a:prstGeom prst="rect">
            <a:avLst/>
          </a:prstGeom>
        </p:spPr>
      </p:pic>
      <p:sp>
        <p:nvSpPr>
          <p:cNvPr id="242" name="Shape 242"/>
          <p:cNvSpPr txBox="1">
            <a:spLocks noGrp="1"/>
          </p:cNvSpPr>
          <p:nvPr>
            <p:ph type="title"/>
          </p:nvPr>
        </p:nvSpPr>
        <p:spPr>
          <a:xfrm>
            <a:off x="1905000" y="3048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9.4 Groups in Organizational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(10 of 10)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9D80158-0286-CC49-B9D7-5337937AFEF4}"/>
              </a:ext>
            </a:extLst>
          </p:cNvPr>
          <p:cNvSpPr/>
          <p:nvPr/>
        </p:nvSpPr>
        <p:spPr>
          <a:xfrm>
            <a:off x="3124200" y="2349817"/>
            <a:ext cx="4572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3600" b="1" dirty="0"/>
              <a:t>C</a:t>
            </a:r>
            <a:r>
              <a:rPr lang="en-US" sz="2400" b="1" dirty="0"/>
              <a:t>onflict with </a:t>
            </a:r>
          </a:p>
          <a:p>
            <a:pPr lvl="0">
              <a:buSzPct val="25000"/>
            </a:pPr>
            <a:r>
              <a:rPr lang="en-US" sz="2400" b="1" u="sng" dirty="0"/>
              <a:t>Customers</a:t>
            </a:r>
            <a:r>
              <a:rPr lang="en-US" sz="2400" b="1" dirty="0"/>
              <a:t> </a:t>
            </a:r>
            <a:r>
              <a:rPr lang="en-US" sz="3600" b="1" dirty="0">
                <a:solidFill>
                  <a:srgbClr val="FF0000"/>
                </a:solidFill>
              </a:rPr>
              <a:t>&amp;</a:t>
            </a:r>
          </a:p>
          <a:p>
            <a:pPr lvl="0">
              <a:buSzPct val="25000"/>
            </a:pPr>
            <a:r>
              <a:rPr lang="en-US" sz="2400" b="1" dirty="0"/>
              <a:t> </a:t>
            </a:r>
            <a:r>
              <a:rPr lang="en-US" sz="2400" b="1" u="sng" dirty="0"/>
              <a:t>Vendors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Customer interactions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Personality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Communication style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Differing expectations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Organization-generated problems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Effective conflict management</a:t>
            </a:r>
          </a:p>
          <a:p>
            <a:pPr lvl="0">
              <a:buSzPct val="25000"/>
            </a:pPr>
            <a:endParaRPr lang="en-US" sz="1200" dirty="0"/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Identifying problem responsibility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Assessing course of corrective action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Working with vendor problems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Problem-solving and decision-making </a:t>
            </a:r>
          </a:p>
        </p:txBody>
      </p:sp>
    </p:spTree>
  </p:cSld>
  <p:clrMapOvr>
    <a:masterClrMapping/>
  </p:clrMapOvr>
  <p:transition spd="slow"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 txBox="1">
            <a:spLocks noGrp="1"/>
          </p:cNvSpPr>
          <p:nvPr>
            <p:ph type="title"/>
          </p:nvPr>
        </p:nvSpPr>
        <p:spPr>
          <a:xfrm>
            <a:off x="1905000" y="76201"/>
            <a:ext cx="7467600" cy="175259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rm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400" b="1" dirty="0">
                <a:solidFill>
                  <a:srgbClr val="009999"/>
                </a:solidFill>
              </a:rPr>
              <a:t>Special Types of Organizational Conflict:  Harassment, Discrimination, and Ethical</a:t>
            </a:r>
            <a:br>
              <a:rPr lang="ar-SA" sz="2400" b="1" dirty="0">
                <a:solidFill>
                  <a:srgbClr val="009999"/>
                </a:solidFill>
              </a:rPr>
            </a:br>
            <a:r>
              <a:rPr lang="en-US" sz="2400" b="1" dirty="0">
                <a:solidFill>
                  <a:srgbClr val="009999"/>
                </a:solidFill>
              </a:rPr>
              <a:t>Abuses</a:t>
            </a:r>
          </a:p>
        </p:txBody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457200" y="1981200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9.5 Express ethical abuses during conflict	</a:t>
            </a:r>
          </a:p>
          <a:p>
            <a:pPr marL="0" lvl="0" indent="0" algn="r">
              <a:buSzPct val="25000"/>
              <a:buNone/>
            </a:pPr>
            <a:r>
              <a:rPr lang="ar" sz="3200" dirty="0">
                <a:solidFill>
                  <a:schemeClr val="dk1"/>
                </a:solidFill>
              </a:rPr>
              <a:t>التعبير عن الانتهاكات الأخلاقية أثناء النزاع</a:t>
            </a:r>
            <a:endParaRPr lang="en-US" sz="32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Shape 274"/>
          <p:cNvSpPr txBox="1">
            <a:spLocks noGrp="1"/>
          </p:cNvSpPr>
          <p:nvPr>
            <p:ph type="title"/>
          </p:nvPr>
        </p:nvSpPr>
        <p:spPr>
          <a:xfrm>
            <a:off x="1905000" y="6096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9.6 Productively Engaging in Conflict</a:t>
            </a:r>
          </a:p>
        </p:txBody>
      </p:sp>
      <p:sp>
        <p:nvSpPr>
          <p:cNvPr id="275" name="Shape 275"/>
          <p:cNvSpPr txBox="1">
            <a:spLocks noGrp="1"/>
          </p:cNvSpPr>
          <p:nvPr>
            <p:ph type="body" idx="1"/>
          </p:nvPr>
        </p:nvSpPr>
        <p:spPr>
          <a:xfrm>
            <a:off x="0" y="1758137"/>
            <a:ext cx="8229600" cy="3868737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-  Value of conflict</a:t>
            </a:r>
          </a:p>
          <a:p>
            <a:pPr marL="342900" marR="0" lvl="0" indent="-3429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2800" b="0" i="0" u="none" strike="noStrike" cap="none" baseline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-  Responsibilities for productive conflict</a:t>
            </a:r>
          </a:p>
          <a:p>
            <a:pPr marL="0" marR="0" lvl="0" indent="0" algn="l" rtl="0">
              <a:spcBef>
                <a:spcPts val="0"/>
              </a:spcBef>
              <a:buNone/>
            </a:pPr>
            <a:endParaRPr sz="2800" b="0" i="0" u="none" strike="noStrike" cap="none" baseline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EB971A2-56C0-EA45-87CE-F1AA3FB58D80}"/>
              </a:ext>
            </a:extLst>
          </p:cNvPr>
          <p:cNvSpPr/>
          <p:nvPr/>
        </p:nvSpPr>
        <p:spPr>
          <a:xfrm>
            <a:off x="228600" y="3276600"/>
            <a:ext cx="4572000" cy="219547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1 – Value of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Develop knowledge, sensitivity, skills for communication competence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Valuable contribution to individuals and organizations</a:t>
            </a:r>
          </a:p>
          <a:p>
            <a:pPr lvl="0">
              <a:buSzPct val="25000"/>
            </a:pPr>
            <a:r>
              <a:rPr lang="en-US" sz="1200" dirty="0">
                <a:latin typeface="Arial" pitchFamily="34" charset="0"/>
                <a:cs typeface="Arial" pitchFamily="34" charset="0"/>
              </a:rPr>
              <a:t>Point 2 – Responsibilities for productive conflict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Bring relationships up to date and strengthen by addressing underlying problems and working for solutions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Analyze goals and find ways to achieve them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on knowledge, sensitivity, skills toward productive process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EDB232-8F49-B246-A613-39871C240A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7800" y="3337433"/>
            <a:ext cx="3492500" cy="23241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Shape 282"/>
          <p:cNvSpPr txBox="1">
            <a:spLocks noGrp="1"/>
          </p:cNvSpPr>
          <p:nvPr>
            <p:ph type="title"/>
          </p:nvPr>
        </p:nvSpPr>
        <p:spPr>
          <a:xfrm>
            <a:off x="1905000" y="457200"/>
            <a:ext cx="8585200" cy="22971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Guidelines for Productive Conflict</a:t>
            </a:r>
          </a:p>
        </p:txBody>
      </p:sp>
      <p:sp>
        <p:nvSpPr>
          <p:cNvPr id="283" name="Shape 283"/>
          <p:cNvSpPr txBox="1">
            <a:spLocks noGrp="1"/>
          </p:cNvSpPr>
          <p:nvPr>
            <p:ph type="body" idx="1"/>
          </p:nvPr>
        </p:nvSpPr>
        <p:spPr>
          <a:xfrm>
            <a:off x="727075" y="2571750"/>
            <a:ext cx="8229600" cy="3554411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32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Arial"/>
              <a:buNone/>
            </a:pPr>
            <a:r>
              <a:rPr lang="en-US" sz="32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Objective 9.7 Develop processes for productive conflict	</a:t>
            </a:r>
          </a:p>
        </p:txBody>
      </p:sp>
    </p:spTree>
  </p:cSld>
  <p:clrMapOvr>
    <a:masterClrMapping/>
  </p:clrMapOvr>
  <p:transition spd="slow"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Shape 290"/>
          <p:cNvSpPr txBox="1">
            <a:spLocks noGrp="1"/>
          </p:cNvSpPr>
          <p:nvPr>
            <p:ph type="title"/>
          </p:nvPr>
        </p:nvSpPr>
        <p:spPr>
          <a:xfrm>
            <a:off x="1905000" y="228600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9.7 Guidelines for Productive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(1 of 3)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0C81E65-4204-FF4C-96AC-2B1225E2EA8B}"/>
              </a:ext>
            </a:extLst>
          </p:cNvPr>
          <p:cNvSpPr/>
          <p:nvPr/>
        </p:nvSpPr>
        <p:spPr>
          <a:xfrm>
            <a:off x="4114800" y="1524000"/>
            <a:ext cx="4800600" cy="5339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000" b="1" dirty="0"/>
              <a:t>Contribute to Supportive and Ethical Environments for Conflict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200" dirty="0">
                <a:solidFill>
                  <a:srgbClr val="FF0000"/>
                </a:solidFill>
              </a:rPr>
              <a:t>Evaluation versus problem description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Attempts to fit our words to our experience reality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 strong, emotion-laden words</a:t>
            </a:r>
          </a:p>
          <a:p>
            <a:pPr marL="457200" lvl="1" indent="0">
              <a:spcBef>
                <a:spcPts val="360"/>
              </a:spcBef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200" dirty="0">
                <a:solidFill>
                  <a:srgbClr val="FF0000"/>
                </a:solidFill>
              </a:rPr>
              <a:t>Control versus problem orientation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Attempts to control the behavior and responses of others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Put more time and energy into commitments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3 – </a:t>
            </a:r>
            <a:r>
              <a:rPr lang="en-US" sz="1200" dirty="0">
                <a:solidFill>
                  <a:srgbClr val="FF0000"/>
                </a:solidFill>
              </a:rPr>
              <a:t>Strategy versus spontaneity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Perceived by engaging in manipulative behaviors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Facilitate an individual’s freedom of choice through accurate information</a:t>
            </a:r>
          </a:p>
          <a:p>
            <a:pPr lvl="0">
              <a:buSzPct val="25000"/>
            </a:pPr>
            <a:r>
              <a:rPr lang="en-US" sz="1200" dirty="0"/>
              <a:t>Point 4 – </a:t>
            </a:r>
            <a:r>
              <a:rPr lang="en-US" sz="1200" dirty="0">
                <a:solidFill>
                  <a:srgbClr val="FF0000"/>
                </a:solidFill>
              </a:rPr>
              <a:t>Neutrality versus empathy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Groups accept different values and beliefs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Support members</a:t>
            </a:r>
            <a:r>
              <a:rPr lang="en-US" sz="1200" dirty="0"/>
              <a:t>	</a:t>
            </a:r>
          </a:p>
          <a:p>
            <a:pPr lvl="0">
              <a:buSzPct val="25000"/>
            </a:pPr>
            <a:r>
              <a:rPr lang="en-US" sz="1200" dirty="0"/>
              <a:t>Point 5 – </a:t>
            </a:r>
            <a:r>
              <a:rPr lang="en-US" sz="1200" dirty="0">
                <a:solidFill>
                  <a:srgbClr val="FF0000"/>
                </a:solidFill>
              </a:rPr>
              <a:t>Superiority versus equality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Groups participate equally in problem solving</a:t>
            </a:r>
          </a:p>
          <a:p>
            <a:pPr marL="457200" lvl="1" indent="0"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Respecting numerous and diverse contributions to solutions</a:t>
            </a:r>
          </a:p>
          <a:p>
            <a:pPr marL="342900" lvl="0" indent="-342900">
              <a:spcBef>
                <a:spcPts val="560"/>
              </a:spcBef>
              <a:buClr>
                <a:schemeClr val="dk1"/>
              </a:buClr>
            </a:pPr>
            <a:endParaRPr lang="en-US" sz="2800" dirty="0">
              <a:solidFill>
                <a:schemeClr val="dk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156DEE-7B43-9449-AC5B-6438402D9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700" y="2362200"/>
            <a:ext cx="3873500" cy="257763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A9E1C50-A165-874E-B167-6F96476E1AAB}"/>
              </a:ext>
            </a:extLst>
          </p:cNvPr>
          <p:cNvSpPr/>
          <p:nvPr/>
        </p:nvSpPr>
        <p:spPr>
          <a:xfrm>
            <a:off x="7162800" y="304800"/>
            <a:ext cx="14654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r-SA" sz="2400" b="1" dirty="0"/>
              <a:t>ا</a:t>
            </a:r>
            <a:r>
              <a:rPr lang="en-US" sz="2400" b="1" dirty="0"/>
              <a:t>لنزاع المنتج</a:t>
            </a:r>
          </a:p>
        </p:txBody>
      </p:sp>
    </p:spTree>
  </p:cSld>
  <p:clrMapOvr>
    <a:masterClrMapping/>
  </p:clrMapOvr>
  <p:transition spd="slow"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5616608-1962-7F40-A728-E76269F82F41}"/>
              </a:ext>
            </a:extLst>
          </p:cNvPr>
          <p:cNvSpPr/>
          <p:nvPr/>
        </p:nvSpPr>
        <p:spPr>
          <a:xfrm>
            <a:off x="152400" y="1764994"/>
            <a:ext cx="4572000" cy="29956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1 </a:t>
            </a:r>
            <a:r>
              <a:rPr lang="en-US" sz="1200" dirty="0">
                <a:solidFill>
                  <a:srgbClr val="FF0000"/>
                </a:solidFill>
              </a:rPr>
              <a:t>– </a:t>
            </a:r>
            <a:r>
              <a:rPr lang="en-US" sz="1200" b="1" dirty="0">
                <a:solidFill>
                  <a:srgbClr val="FF0000"/>
                </a:solidFill>
              </a:rPr>
              <a:t>Identify common goals and interests between people or in groups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200" dirty="0"/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on common needs, desires, concerns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Identifying common interests and goals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2 – </a:t>
            </a:r>
            <a:r>
              <a:rPr lang="en-US" sz="1200" b="1" dirty="0">
                <a:solidFill>
                  <a:srgbClr val="FF0000"/>
                </a:solidFill>
              </a:rPr>
              <a:t>Develop norms to work on problems</a:t>
            </a:r>
          </a:p>
          <a:p>
            <a:pPr lvl="0">
              <a:lnSpc>
                <a:spcPct val="90000"/>
              </a:lnSpc>
              <a:buSzPct val="25000"/>
            </a:pPr>
            <a:endParaRPr lang="en-US" sz="1200" dirty="0"/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Responsible for assisting in presenting individual opinions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Avoiding win/lose statements and suppression of differences 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Avoiding quick solutions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Making decisions by discussion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Value diverse contributions for effectiveness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91432F-BB40-8B4C-AF1D-97FF455C8702}"/>
              </a:ext>
            </a:extLst>
          </p:cNvPr>
          <p:cNvSpPr/>
          <p:nvPr/>
        </p:nvSpPr>
        <p:spPr>
          <a:xfrm>
            <a:off x="4724400" y="176499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3 – </a:t>
            </a:r>
            <a:r>
              <a:rPr lang="en-US" sz="1200" b="1" dirty="0">
                <a:solidFill>
                  <a:srgbClr val="FF0000"/>
                </a:solidFill>
              </a:rPr>
              <a:t>Work on problem identification and definition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Giving concessions to reach a solution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Talk together about issues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lnSpc>
                <a:spcPct val="90000"/>
              </a:lnSpc>
              <a:buSzPct val="25000"/>
            </a:pPr>
            <a:r>
              <a:rPr lang="en-US" sz="1200" dirty="0"/>
              <a:t>Point 4 – </a:t>
            </a:r>
            <a:r>
              <a:rPr lang="en-US" sz="1200" b="1" dirty="0">
                <a:solidFill>
                  <a:srgbClr val="FF0000"/>
                </a:solidFill>
              </a:rPr>
              <a:t>Focus on mutual gain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Principled negotiation based on ethical communication behaviors and supportive climates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Supports ethical behavior by separating people from problem</a:t>
            </a:r>
          </a:p>
          <a:p>
            <a:pPr marL="457200" lvl="1" indent="0">
              <a:lnSpc>
                <a:spcPct val="90000"/>
              </a:lnSpc>
              <a:spcBef>
                <a:spcPts val="360"/>
              </a:spcBef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Focus on interests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E33D224-696C-024F-A0A7-3D127A699737}"/>
              </a:ext>
            </a:extLst>
          </p:cNvPr>
          <p:cNvSpPr/>
          <p:nvPr/>
        </p:nvSpPr>
        <p:spPr>
          <a:xfrm>
            <a:off x="1905000" y="21771"/>
            <a:ext cx="6955971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9999"/>
              </a:buClr>
              <a:buSzPct val="25000"/>
            </a:pPr>
            <a:r>
              <a:rPr lang="en-US" sz="2400" b="1" dirty="0">
                <a:solidFill>
                  <a:srgbClr val="009999"/>
                </a:solidFill>
              </a:rPr>
              <a:t>Monitor Your Personal Behavior and the Behavior of Others for Signs of Destructive Conflict :</a:t>
            </a:r>
          </a:p>
          <a:p>
            <a:pPr lvl="0" algn="justLow">
              <a:lnSpc>
                <a:spcPct val="90000"/>
              </a:lnSpc>
              <a:buSzPct val="25000"/>
            </a:pPr>
            <a:endParaRPr lang="en-US" sz="1600" b="1" dirty="0"/>
          </a:p>
          <a:p>
            <a:pPr lvl="0" algn="justLow">
              <a:lnSpc>
                <a:spcPct val="90000"/>
              </a:lnSpc>
              <a:buSzPct val="25000"/>
            </a:pPr>
            <a:endParaRPr lang="en-US" sz="1600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324A189-D40C-5341-939D-E6F672E51E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33800"/>
            <a:ext cx="9144000" cy="2336800"/>
          </a:xfrm>
          <a:prstGeom prst="rect">
            <a:avLst/>
          </a:prstGeom>
        </p:spPr>
      </p:pic>
    </p:spTree>
  </p:cSld>
  <p:clrMapOvr>
    <a:masterClrMapping/>
  </p:clrMapOvr>
  <p:transition spd="slow"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Shape 306"/>
          <p:cNvSpPr txBox="1">
            <a:spLocks noGrp="1"/>
          </p:cNvSpPr>
          <p:nvPr>
            <p:ph type="title"/>
          </p:nvPr>
        </p:nvSpPr>
        <p:spPr>
          <a:xfrm>
            <a:off x="1752600" y="354505"/>
            <a:ext cx="8229600" cy="1725612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rgbClr val="009999"/>
              </a:buClr>
              <a:buSzPct val="25000"/>
            </a:pPr>
            <a:r>
              <a:rPr lang="en-US" sz="2800" b="1" dirty="0">
                <a:solidFill>
                  <a:srgbClr val="009999"/>
                </a:solidFill>
              </a:rPr>
              <a:t>9.7 Guidelines for Productive</a:t>
            </a:r>
            <a:br>
              <a:rPr lang="ar-SA" sz="2800" b="1" dirty="0">
                <a:solidFill>
                  <a:srgbClr val="009999"/>
                </a:solidFill>
              </a:rPr>
            </a:br>
            <a:r>
              <a:rPr lang="en-US" sz="2800" b="1" dirty="0">
                <a:solidFill>
                  <a:srgbClr val="009999"/>
                </a:solidFill>
              </a:rPr>
              <a:t> Conflict (3 of 3)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27BFAFA-2724-DA48-9B3E-2A447A14FB8B}"/>
              </a:ext>
            </a:extLst>
          </p:cNvPr>
          <p:cNvSpPr/>
          <p:nvPr/>
        </p:nvSpPr>
        <p:spPr>
          <a:xfrm>
            <a:off x="457200" y="1676400"/>
            <a:ext cx="5105400" cy="4503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SzPct val="25000"/>
            </a:pPr>
            <a:r>
              <a:rPr lang="en-US" sz="2800" b="1" dirty="0"/>
              <a:t>Set a Meeting to Work on the Conflict</a:t>
            </a:r>
          </a:p>
          <a:p>
            <a:pPr lvl="0">
              <a:buSzPct val="25000"/>
            </a:pPr>
            <a:endParaRPr lang="en-US" sz="1200" b="1" dirty="0"/>
          </a:p>
          <a:p>
            <a:pPr lvl="0">
              <a:buSzPct val="25000"/>
            </a:pPr>
            <a:r>
              <a:rPr lang="en-US" sz="1200" dirty="0"/>
              <a:t>Point 1 – </a:t>
            </a:r>
            <a:r>
              <a:rPr lang="en-US" sz="1200" b="1" dirty="0">
                <a:solidFill>
                  <a:srgbClr val="FF0000"/>
                </a:solidFill>
              </a:rPr>
              <a:t>Develop solutions and narrow the choices for action</a:t>
            </a:r>
          </a:p>
          <a:p>
            <a:pPr lvl="0">
              <a:buSzPct val="25000"/>
            </a:pPr>
            <a:endParaRPr lang="en-US" sz="1200" b="1" dirty="0">
              <a:solidFill>
                <a:srgbClr val="FF0000"/>
              </a:solidFill>
            </a:endParaRP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Participants should encourage others to participate in solution generation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Individuals make commitments to generate long-term possibilities for successful conflict resolution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2 – </a:t>
            </a:r>
            <a:r>
              <a:rPr lang="en-US" sz="1200" b="1" dirty="0">
                <a:solidFill>
                  <a:srgbClr val="FF0000"/>
                </a:solidFill>
              </a:rPr>
              <a:t>Commit to solutions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Comes by developing an implementation plan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Agreeing on a solution or approach to problem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</a:pPr>
            <a:endParaRPr lang="en-US" sz="1200" kern="1200" dirty="0">
              <a:solidFill>
                <a:schemeClr val="dk1"/>
              </a:solidFill>
              <a:latin typeface="Arial" pitchFamily="34" charset="0"/>
              <a:ea typeface="Calibri"/>
              <a:cs typeface="Arial" pitchFamily="34" charset="0"/>
            </a:endParaRPr>
          </a:p>
          <a:p>
            <a:pPr lvl="0">
              <a:buSzPct val="25000"/>
            </a:pPr>
            <a:r>
              <a:rPr lang="en-US" sz="1200" dirty="0"/>
              <a:t>Point 3 – </a:t>
            </a:r>
            <a:r>
              <a:rPr lang="en-US" sz="1200" b="1" dirty="0">
                <a:solidFill>
                  <a:srgbClr val="FF0000"/>
                </a:solidFill>
              </a:rPr>
              <a:t>Monitor the process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Establishes a framework for revisiting an issue</a:t>
            </a:r>
          </a:p>
          <a:p>
            <a:pPr marL="457200" lvl="1">
              <a:spcBef>
                <a:spcPts val="360"/>
              </a:spcBef>
              <a:buClr>
                <a:schemeClr val="dk1"/>
              </a:buClr>
              <a:buSzPct val="100000"/>
              <a:buFont typeface="Arial"/>
              <a:buChar char="•"/>
            </a:pPr>
            <a:r>
              <a:rPr lang="en-US" sz="1200" kern="1200" dirty="0">
                <a:solidFill>
                  <a:schemeClr val="dk1"/>
                </a:solidFill>
                <a:latin typeface="Arial" pitchFamily="34" charset="0"/>
                <a:ea typeface="Calibri"/>
                <a:cs typeface="Arial" pitchFamily="34" charset="0"/>
              </a:rPr>
              <a:t> Improves organizational relationships and organizational mechanism for better decision making and adaptation to change</a:t>
            </a:r>
          </a:p>
          <a:p>
            <a:endParaRPr lang="en-US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C26964-CE09-044E-9040-208F9FC01E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6900" y="3043753"/>
            <a:ext cx="3543300" cy="235790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6A0DB9-DD46-7F4F-9396-24EB56A280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609600"/>
            <a:ext cx="3608818" cy="534907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568372340"/>
      </p:ext>
    </p:extLst>
  </p:cSld>
  <p:clrMapOvr>
    <a:masterClrMapping/>
  </p:clrMapOvr>
</p:sld>
</file>

<file path=ppt/theme/theme1.xml><?xml version="1.0" encoding="utf-8"?>
<a:theme xmlns:a="http://schemas.openxmlformats.org/drawingml/2006/main" name="2_Main Slides">
  <a:themeElements>
    <a:clrScheme name="Main Slid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ain Slides">
  <a:themeElements>
    <a:clrScheme name="Main Slid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624</TotalTime>
  <Words>2869</Words>
  <Application>Microsoft Macintosh PowerPoint</Application>
  <PresentationFormat>On-screen Show (4:3)</PresentationFormat>
  <Paragraphs>549</Paragraphs>
  <Slides>38</Slides>
  <Notes>34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Calibri</vt:lpstr>
      <vt:lpstr>Roboto</vt:lpstr>
      <vt:lpstr>Tajawal Medium</vt:lpstr>
      <vt:lpstr>Times New Roman</vt:lpstr>
      <vt:lpstr>2_Main Slides</vt:lpstr>
      <vt:lpstr>3_Main Slides</vt:lpstr>
      <vt:lpstr>PowerPoint Presentation</vt:lpstr>
      <vt:lpstr>Shockley-Zalabak,  9e Update  Pamela S. Shockley-Zalabak </vt:lpstr>
      <vt:lpstr>PowerPoint Presentation</vt:lpstr>
      <vt:lpstr>PowerPoint Presentation</vt:lpstr>
      <vt:lpstr>Learning Objectives (1 of 2)</vt:lpstr>
      <vt:lpstr>Introduction: Organizational Conflict: Communicating for Effectiveness </vt:lpstr>
      <vt:lpstr>9.1 Introduction: Organizational Conflict: Communicating for Effectiveness</vt:lpstr>
      <vt:lpstr>PowerPoint Presentation</vt:lpstr>
      <vt:lpstr>Defining and Describing Conflict Processes</vt:lpstr>
      <vt:lpstr>9.2 Defining and Describing  Conflict Processes (1 of 5)</vt:lpstr>
      <vt:lpstr>Conflict Processes</vt:lpstr>
      <vt:lpstr>9.2 Defining and Describing  Conflict Processes (2 of 5)</vt:lpstr>
      <vt:lpstr>9.2 Defining and Describing  Conflict Processes (4 of 5)</vt:lpstr>
      <vt:lpstr>9.2 Defining and Describing  Conflict Processes (5 of 5)</vt:lpstr>
      <vt:lpstr>The Individual in Organizational  Conflict</vt:lpstr>
      <vt:lpstr>9.3 The Individual in Organizational  Conflict (1 of 4)</vt:lpstr>
      <vt:lpstr>9.3 The Individual in Organizational  Conflict (2 of 4)</vt:lpstr>
      <vt:lpstr>PowerPoint Presentation</vt:lpstr>
      <vt:lpstr>9.3 The Individual in Organizational  Conflict (3 of 4)</vt:lpstr>
      <vt:lpstr>9.3 The Individual in Organizational  Conflict (4 of 4)</vt:lpstr>
      <vt:lpstr>Groups in Organizational  Conflict</vt:lpstr>
      <vt:lpstr>9.4 Groups in Organizational  Conflict (1 of 10)</vt:lpstr>
      <vt:lpstr>9.4 Groups in Organizational  Conflict (3 of 10)</vt:lpstr>
      <vt:lpstr>PowerPoint Presentation</vt:lpstr>
      <vt:lpstr>9.4 Groups in Organizational  Conflict (4 of 10)</vt:lpstr>
      <vt:lpstr>9.4 Groups in Organizational  Conflict (6 of 10)</vt:lpstr>
      <vt:lpstr>9.4 Groups in Organizational  Conflict (7 of 10)</vt:lpstr>
      <vt:lpstr>9.4 Groups in Organizational  Conflict (8 of 10)</vt:lpstr>
      <vt:lpstr>9.4 Groups in Organizational  Conflict (9 of 10)</vt:lpstr>
      <vt:lpstr>Organizational Charts </vt:lpstr>
      <vt:lpstr>9.4 Groups in Organizational  Conflict (10 of 10)</vt:lpstr>
      <vt:lpstr>Special Types of Organizational Conflict:  Harassment, Discrimination, and Ethical Abuses</vt:lpstr>
      <vt:lpstr>9.6 Productively Engaging in Conflict</vt:lpstr>
      <vt:lpstr>Guidelines for Productive Conflict</vt:lpstr>
      <vt:lpstr>9.7 Guidelines for Productive  Conflict (1 of 3)</vt:lpstr>
      <vt:lpstr>PowerPoint Presentation</vt:lpstr>
      <vt:lpstr>9.7 Guidelines for Productive  Conflict (3 of 3)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Shockley-Zalabak,  9e Update  Pamela S. Shockley-Zalabak</dc:title>
  <dc:creator>paramita sengupta</dc:creator>
  <cp:lastModifiedBy>Microsoft Office User</cp:lastModifiedBy>
  <cp:revision>49</cp:revision>
  <dcterms:modified xsi:type="dcterms:W3CDTF">2023-07-21T16:06:19Z</dcterms:modified>
</cp:coreProperties>
</file>