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9"/>
  </p:notesMasterIdLst>
  <p:sldIdLst>
    <p:sldId id="256" r:id="rId2"/>
    <p:sldId id="263" r:id="rId3"/>
    <p:sldId id="433" r:id="rId4"/>
    <p:sldId id="483" r:id="rId5"/>
    <p:sldId id="329" r:id="rId6"/>
    <p:sldId id="492" r:id="rId7"/>
    <p:sldId id="354" r:id="rId8"/>
    <p:sldId id="484" r:id="rId9"/>
    <p:sldId id="485" r:id="rId10"/>
    <p:sldId id="486" r:id="rId11"/>
    <p:sldId id="482" r:id="rId12"/>
    <p:sldId id="352" r:id="rId13"/>
    <p:sldId id="477" r:id="rId14"/>
    <p:sldId id="498" r:id="rId15"/>
    <p:sldId id="478" r:id="rId16"/>
    <p:sldId id="379" r:id="rId17"/>
    <p:sldId id="479" r:id="rId18"/>
    <p:sldId id="380" r:id="rId19"/>
    <p:sldId id="381" r:id="rId20"/>
    <p:sldId id="480" r:id="rId21"/>
    <p:sldId id="382" r:id="rId22"/>
    <p:sldId id="481" r:id="rId23"/>
    <p:sldId id="493" r:id="rId24"/>
    <p:sldId id="383" r:id="rId25"/>
    <p:sldId id="487" r:id="rId26"/>
    <p:sldId id="384" r:id="rId27"/>
    <p:sldId id="494" r:id="rId28"/>
    <p:sldId id="386" r:id="rId29"/>
    <p:sldId id="495" r:id="rId30"/>
    <p:sldId id="377" r:id="rId31"/>
    <p:sldId id="353" r:id="rId32"/>
    <p:sldId id="488" r:id="rId33"/>
    <p:sldId id="475" r:id="rId34"/>
    <p:sldId id="499" r:id="rId35"/>
    <p:sldId id="489" r:id="rId36"/>
    <p:sldId id="355" r:id="rId37"/>
    <p:sldId id="490" r:id="rId38"/>
    <p:sldId id="491" r:id="rId39"/>
    <p:sldId id="476" r:id="rId40"/>
    <p:sldId id="358" r:id="rId41"/>
    <p:sldId id="500" r:id="rId42"/>
    <p:sldId id="501" r:id="rId43"/>
    <p:sldId id="502" r:id="rId44"/>
    <p:sldId id="503" r:id="rId45"/>
    <p:sldId id="504" r:id="rId46"/>
    <p:sldId id="269" r:id="rId47"/>
    <p:sldId id="370" r:id="rId48"/>
    <p:sldId id="271" r:id="rId49"/>
    <p:sldId id="496" r:id="rId50"/>
    <p:sldId id="497" r:id="rId51"/>
    <p:sldId id="277" r:id="rId52"/>
    <p:sldId id="257" r:id="rId53"/>
    <p:sldId id="309" r:id="rId54"/>
    <p:sldId id="505" r:id="rId55"/>
    <p:sldId id="506" r:id="rId56"/>
    <p:sldId id="259" r:id="rId57"/>
    <p:sldId id="260" r:id="rId5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193"/>
    <a:srgbClr val="FF9652"/>
    <a:srgbClr val="818843"/>
    <a:srgbClr val="1607C2"/>
    <a:srgbClr val="F5FAA4"/>
    <a:srgbClr val="91984A"/>
    <a:srgbClr val="AAB356"/>
    <a:srgbClr val="775CFF"/>
    <a:srgbClr val="D2F700"/>
    <a:srgbClr val="E80C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0290" autoAdjust="0"/>
    <p:restoredTop sz="68541"/>
  </p:normalViewPr>
  <p:slideViewPr>
    <p:cSldViewPr snapToGrid="0">
      <p:cViewPr varScale="1">
        <p:scale>
          <a:sx n="73" d="100"/>
          <a:sy n="73" d="100"/>
        </p:scale>
        <p:origin x="192"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06/11/2021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9A0A40E4-2014-3741-8434-333B6C605336}" type="slidenum">
              <a:rPr lang="en-SA" smtClean="0"/>
              <a:t>1</a:t>
            </a:fld>
            <a:endParaRPr lang="en-SA"/>
          </a:p>
        </p:txBody>
      </p:sp>
    </p:spTree>
    <p:extLst>
      <p:ext uri="{BB962C8B-B14F-4D97-AF65-F5344CB8AC3E}">
        <p14:creationId xmlns:p14="http://schemas.microsoft.com/office/powerpoint/2010/main" val="387956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105649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6</a:t>
            </a:fld>
            <a:endParaRPr lang="en-US" altLang="en-US">
              <a:latin typeface="Calibri" panose="020F0502020204030204" pitchFamily="34" charset="0"/>
            </a:endParaRPr>
          </a:p>
        </p:txBody>
      </p:sp>
    </p:spTree>
    <p:extLst>
      <p:ext uri="{BB962C8B-B14F-4D97-AF65-F5344CB8AC3E}">
        <p14:creationId xmlns:p14="http://schemas.microsoft.com/office/powerpoint/2010/main" val="36740490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7</a:t>
            </a:fld>
            <a:endParaRPr lang="en-US" altLang="en-US">
              <a:latin typeface="Calibri" panose="020F0502020204030204" pitchFamily="34" charset="0"/>
            </a:endParaRPr>
          </a:p>
        </p:txBody>
      </p:sp>
    </p:spTree>
    <p:extLst>
      <p:ext uri="{BB962C8B-B14F-4D97-AF65-F5344CB8AC3E}">
        <p14:creationId xmlns:p14="http://schemas.microsoft.com/office/powerpoint/2010/main" val="2603866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8</a:t>
            </a:fld>
            <a:endParaRPr lang="en-US" altLang="en-US">
              <a:latin typeface="Calibri" panose="020F0502020204030204" pitchFamily="34" charset="0"/>
            </a:endParaRPr>
          </a:p>
        </p:txBody>
      </p:sp>
    </p:spTree>
    <p:extLst>
      <p:ext uri="{BB962C8B-B14F-4D97-AF65-F5344CB8AC3E}">
        <p14:creationId xmlns:p14="http://schemas.microsoft.com/office/powerpoint/2010/main" val="35768327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9</a:t>
            </a:fld>
            <a:endParaRPr lang="en-US" altLang="en-US">
              <a:latin typeface="Calibri" panose="020F0502020204030204" pitchFamily="34" charset="0"/>
            </a:endParaRPr>
          </a:p>
        </p:txBody>
      </p:sp>
    </p:spTree>
    <p:extLst>
      <p:ext uri="{BB962C8B-B14F-4D97-AF65-F5344CB8AC3E}">
        <p14:creationId xmlns:p14="http://schemas.microsoft.com/office/powerpoint/2010/main" val="529790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10</a:t>
            </a:fld>
            <a:endParaRPr lang="en-US" altLang="en-US">
              <a:latin typeface="Calibri" panose="020F0502020204030204" pitchFamily="34" charset="0"/>
            </a:endParaRPr>
          </a:p>
        </p:txBody>
      </p:sp>
    </p:spTree>
    <p:extLst>
      <p:ext uri="{BB962C8B-B14F-4D97-AF65-F5344CB8AC3E}">
        <p14:creationId xmlns:p14="http://schemas.microsoft.com/office/powerpoint/2010/main" val="32831925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16758722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12</a:t>
            </a:fld>
            <a:endParaRPr lang="en-US" altLang="en-US">
              <a:latin typeface="Calibri" panose="020F050202020403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13</a:t>
            </a:fld>
            <a:endParaRPr lang="en-US" altLang="en-US">
              <a:latin typeface="Calibri" panose="020F0502020204030204" pitchFamily="34" charset="0"/>
            </a:endParaRPr>
          </a:p>
        </p:txBody>
      </p:sp>
    </p:spTree>
    <p:extLst>
      <p:ext uri="{BB962C8B-B14F-4D97-AF65-F5344CB8AC3E}">
        <p14:creationId xmlns:p14="http://schemas.microsoft.com/office/powerpoint/2010/main" val="4924876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14</a:t>
            </a:fld>
            <a:endParaRPr lang="en-US" altLang="en-US">
              <a:latin typeface="Calibri" panose="020F0502020204030204" pitchFamily="34" charset="0"/>
            </a:endParaRPr>
          </a:p>
        </p:txBody>
      </p:sp>
    </p:spTree>
    <p:extLst>
      <p:ext uri="{BB962C8B-B14F-4D97-AF65-F5344CB8AC3E}">
        <p14:creationId xmlns:p14="http://schemas.microsoft.com/office/powerpoint/2010/main" val="27476172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15</a:t>
            </a:fld>
            <a:endParaRPr lang="en-US" altLang="en-US">
              <a:latin typeface="Calibri" panose="020F0502020204030204" pitchFamily="34" charset="0"/>
            </a:endParaRPr>
          </a:p>
        </p:txBody>
      </p:sp>
    </p:spTree>
    <p:extLst>
      <p:ext uri="{BB962C8B-B14F-4D97-AF65-F5344CB8AC3E}">
        <p14:creationId xmlns:p14="http://schemas.microsoft.com/office/powerpoint/2010/main" val="29629390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16</a:t>
            </a:fld>
            <a:endParaRPr lang="en-US" altLang="en-US">
              <a:latin typeface="Calibri" panose="020F0502020204030204" pitchFamily="34" charset="0"/>
            </a:endParaRPr>
          </a:p>
        </p:txBody>
      </p:sp>
    </p:spTree>
    <p:extLst>
      <p:ext uri="{BB962C8B-B14F-4D97-AF65-F5344CB8AC3E}">
        <p14:creationId xmlns:p14="http://schemas.microsoft.com/office/powerpoint/2010/main" val="23333279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462DF2-E8C4-2241-B4D2-ACD3CD06809B}" type="slidenum">
              <a:rPr lang="en-US" altLang="en-US">
                <a:latin typeface="Calibri" panose="020F0502020204030204" pitchFamily="34" charset="0"/>
              </a:rPr>
              <a:pPr/>
              <a:t>17</a:t>
            </a:fld>
            <a:endParaRPr lang="en-US" altLang="en-US">
              <a:latin typeface="Calibri" panose="020F0502020204030204" pitchFamily="34" charset="0"/>
            </a:endParaRPr>
          </a:p>
        </p:txBody>
      </p:sp>
    </p:spTree>
    <p:extLst>
      <p:ext uri="{BB962C8B-B14F-4D97-AF65-F5344CB8AC3E}">
        <p14:creationId xmlns:p14="http://schemas.microsoft.com/office/powerpoint/2010/main" val="7902754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462DF2-E8C4-2241-B4D2-ACD3CD06809B}" type="slidenum">
              <a:rPr lang="en-US" altLang="en-US">
                <a:latin typeface="Calibri" panose="020F0502020204030204" pitchFamily="34" charset="0"/>
              </a:rPr>
              <a:pPr/>
              <a:t>18</a:t>
            </a:fld>
            <a:endParaRPr lang="en-US" altLang="en-US">
              <a:latin typeface="Calibri" panose="020F0502020204030204" pitchFamily="34" charset="0"/>
            </a:endParaRPr>
          </a:p>
        </p:txBody>
      </p:sp>
    </p:spTree>
    <p:extLst>
      <p:ext uri="{BB962C8B-B14F-4D97-AF65-F5344CB8AC3E}">
        <p14:creationId xmlns:p14="http://schemas.microsoft.com/office/powerpoint/2010/main" val="35433673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6F65D922-E330-9D4C-BEF2-1C20340DE0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B70C12B5-8966-624D-9B50-B0A6C6EB309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3796" name="Slide Number Placeholder 3">
            <a:extLst>
              <a:ext uri="{FF2B5EF4-FFF2-40B4-BE49-F238E27FC236}">
                <a16:creationId xmlns:a16="http://schemas.microsoft.com/office/drawing/2014/main" id="{00E037C7-4FCB-F54B-A400-2D48B3AB626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ECF9827-13E8-2C4E-95A2-F00A5B4EDC59}" type="slidenum">
              <a:rPr lang="en-US" altLang="en-US">
                <a:latin typeface="Calibri" panose="020F0502020204030204" pitchFamily="34" charset="0"/>
              </a:rPr>
              <a:pPr/>
              <a:t>19</a:t>
            </a:fld>
            <a:endParaRPr lang="en-US" altLang="en-US">
              <a:latin typeface="Calibri" panose="020F0502020204030204" pitchFamily="34" charset="0"/>
            </a:endParaRPr>
          </a:p>
        </p:txBody>
      </p:sp>
    </p:spTree>
    <p:extLst>
      <p:ext uri="{BB962C8B-B14F-4D97-AF65-F5344CB8AC3E}">
        <p14:creationId xmlns:p14="http://schemas.microsoft.com/office/powerpoint/2010/main" val="156423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6F65D922-E330-9D4C-BEF2-1C20340DE0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B70C12B5-8966-624D-9B50-B0A6C6EB309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3796" name="Slide Number Placeholder 3">
            <a:extLst>
              <a:ext uri="{FF2B5EF4-FFF2-40B4-BE49-F238E27FC236}">
                <a16:creationId xmlns:a16="http://schemas.microsoft.com/office/drawing/2014/main" id="{00E037C7-4FCB-F54B-A400-2D48B3AB626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ECF9827-13E8-2C4E-95A2-F00A5B4EDC59}" type="slidenum">
              <a:rPr lang="en-US" altLang="en-US">
                <a:latin typeface="Calibri" panose="020F0502020204030204" pitchFamily="34" charset="0"/>
              </a:rPr>
              <a:pPr/>
              <a:t>20</a:t>
            </a:fld>
            <a:endParaRPr lang="en-US" altLang="en-US">
              <a:latin typeface="Calibri" panose="020F0502020204030204" pitchFamily="34" charset="0"/>
            </a:endParaRPr>
          </a:p>
        </p:txBody>
      </p:sp>
    </p:spTree>
    <p:extLst>
      <p:ext uri="{BB962C8B-B14F-4D97-AF65-F5344CB8AC3E}">
        <p14:creationId xmlns:p14="http://schemas.microsoft.com/office/powerpoint/2010/main" val="2350668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56347238-DA5D-6445-A6DD-E014BD908C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77601BDE-25B7-7F4D-BC4D-94CE4197A5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endParaRPr lang="en-US" altLang="en-US" sz="800" dirty="0"/>
          </a:p>
        </p:txBody>
      </p:sp>
      <p:sp>
        <p:nvSpPr>
          <p:cNvPr id="35844" name="Slide Number Placeholder 3">
            <a:extLst>
              <a:ext uri="{FF2B5EF4-FFF2-40B4-BE49-F238E27FC236}">
                <a16:creationId xmlns:a16="http://schemas.microsoft.com/office/drawing/2014/main" id="{B79B3947-7F83-D340-BCFE-D772337D6F2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A5BE5A2-89D8-8545-B408-E2D50FACD31D}" type="slidenum">
              <a:rPr lang="en-US" altLang="en-US">
                <a:latin typeface="Calibri" panose="020F0502020204030204" pitchFamily="34" charset="0"/>
              </a:rPr>
              <a:pPr/>
              <a:t>21</a:t>
            </a:fld>
            <a:endParaRPr lang="en-US" altLang="en-US">
              <a:latin typeface="Calibri" panose="020F0502020204030204" pitchFamily="34" charset="0"/>
            </a:endParaRPr>
          </a:p>
        </p:txBody>
      </p:sp>
    </p:spTree>
    <p:extLst>
      <p:ext uri="{BB962C8B-B14F-4D97-AF65-F5344CB8AC3E}">
        <p14:creationId xmlns:p14="http://schemas.microsoft.com/office/powerpoint/2010/main" val="30989936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56347238-DA5D-6445-A6DD-E014BD908C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77601BDE-25B7-7F4D-BC4D-94CE4197A5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endParaRPr lang="en-US" altLang="en-US" sz="800" dirty="0"/>
          </a:p>
        </p:txBody>
      </p:sp>
      <p:sp>
        <p:nvSpPr>
          <p:cNvPr id="35844" name="Slide Number Placeholder 3">
            <a:extLst>
              <a:ext uri="{FF2B5EF4-FFF2-40B4-BE49-F238E27FC236}">
                <a16:creationId xmlns:a16="http://schemas.microsoft.com/office/drawing/2014/main" id="{B79B3947-7F83-D340-BCFE-D772337D6F2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A5BE5A2-89D8-8545-B408-E2D50FACD31D}" type="slidenum">
              <a:rPr lang="en-US" altLang="en-US">
                <a:latin typeface="Calibri" panose="020F0502020204030204" pitchFamily="34" charset="0"/>
              </a:rPr>
              <a:pPr/>
              <a:t>22</a:t>
            </a:fld>
            <a:endParaRPr lang="en-US" altLang="en-US">
              <a:latin typeface="Calibri" panose="020F0502020204030204" pitchFamily="34" charset="0"/>
            </a:endParaRPr>
          </a:p>
        </p:txBody>
      </p:sp>
    </p:spTree>
    <p:extLst>
      <p:ext uri="{BB962C8B-B14F-4D97-AF65-F5344CB8AC3E}">
        <p14:creationId xmlns:p14="http://schemas.microsoft.com/office/powerpoint/2010/main" val="9466917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23</a:t>
            </a:fld>
            <a:endParaRPr lang="en-US"/>
          </a:p>
        </p:txBody>
      </p:sp>
    </p:spTree>
    <p:extLst>
      <p:ext uri="{BB962C8B-B14F-4D97-AF65-F5344CB8AC3E}">
        <p14:creationId xmlns:p14="http://schemas.microsoft.com/office/powerpoint/2010/main" val="4662744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701614A7-1CD7-8649-A420-14F8ACD83DC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279BDCA8-8EC6-1D4B-956F-E5871A2694C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9940" name="Slide Number Placeholder 3">
            <a:extLst>
              <a:ext uri="{FF2B5EF4-FFF2-40B4-BE49-F238E27FC236}">
                <a16:creationId xmlns:a16="http://schemas.microsoft.com/office/drawing/2014/main" id="{AFFAD0CA-79AF-EC41-A92A-B8B44832751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4963AB4-24A7-1B48-B66E-CE5E61700356}" type="slidenum">
              <a:rPr lang="en-US" altLang="en-US">
                <a:latin typeface="Calibri" panose="020F0502020204030204" pitchFamily="34" charset="0"/>
              </a:rPr>
              <a:pPr/>
              <a:t>24</a:t>
            </a:fld>
            <a:endParaRPr lang="en-US" altLang="en-US">
              <a:latin typeface="Calibri" panose="020F0502020204030204" pitchFamily="34" charset="0"/>
            </a:endParaRPr>
          </a:p>
        </p:txBody>
      </p:sp>
    </p:spTree>
    <p:extLst>
      <p:ext uri="{BB962C8B-B14F-4D97-AF65-F5344CB8AC3E}">
        <p14:creationId xmlns:p14="http://schemas.microsoft.com/office/powerpoint/2010/main" val="41157548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701614A7-1CD7-8649-A420-14F8ACD83DC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279BDCA8-8EC6-1D4B-956F-E5871A2694C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9940" name="Slide Number Placeholder 3">
            <a:extLst>
              <a:ext uri="{FF2B5EF4-FFF2-40B4-BE49-F238E27FC236}">
                <a16:creationId xmlns:a16="http://schemas.microsoft.com/office/drawing/2014/main" id="{AFFAD0CA-79AF-EC41-A92A-B8B44832751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4963AB4-24A7-1B48-B66E-CE5E61700356}" type="slidenum">
              <a:rPr lang="en-US" altLang="en-US">
                <a:latin typeface="Calibri" panose="020F0502020204030204" pitchFamily="34" charset="0"/>
              </a:rPr>
              <a:pPr/>
              <a:t>25</a:t>
            </a:fld>
            <a:endParaRPr lang="en-US" altLang="en-US">
              <a:latin typeface="Calibri" panose="020F0502020204030204" pitchFamily="34" charset="0"/>
            </a:endParaRPr>
          </a:p>
        </p:txBody>
      </p:sp>
    </p:spTree>
    <p:extLst>
      <p:ext uri="{BB962C8B-B14F-4D97-AF65-F5344CB8AC3E}">
        <p14:creationId xmlns:p14="http://schemas.microsoft.com/office/powerpoint/2010/main" val="24710403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933E06A0-F5F2-B14E-95EB-F51347F190B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A49DB3AB-18EC-4F49-861A-DDDA139F349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buFont typeface="Calibri" panose="020F0502020204030204" pitchFamily="34" charset="0"/>
              <a:buAutoNum type="arabicPeriod"/>
            </a:pPr>
            <a:endParaRPr lang="en-US" altLang="en-US" sz="1000" dirty="0"/>
          </a:p>
        </p:txBody>
      </p:sp>
      <p:sp>
        <p:nvSpPr>
          <p:cNvPr id="44036" name="Slide Number Placeholder 3">
            <a:extLst>
              <a:ext uri="{FF2B5EF4-FFF2-40B4-BE49-F238E27FC236}">
                <a16:creationId xmlns:a16="http://schemas.microsoft.com/office/drawing/2014/main" id="{C545DE35-31E0-9F43-A5BF-A9077AFAE0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589E7E-53F1-BB4C-840D-97BB97F98D20}" type="slidenum">
              <a:rPr lang="en-US" altLang="en-US">
                <a:latin typeface="Calibri" panose="020F0502020204030204" pitchFamily="34" charset="0"/>
              </a:rPr>
              <a:pPr/>
              <a:t>26</a:t>
            </a:fld>
            <a:endParaRPr lang="en-US" altLang="en-US">
              <a:latin typeface="Calibri" panose="020F0502020204030204" pitchFamily="34" charset="0"/>
            </a:endParaRPr>
          </a:p>
        </p:txBody>
      </p:sp>
    </p:spTree>
    <p:extLst>
      <p:ext uri="{BB962C8B-B14F-4D97-AF65-F5344CB8AC3E}">
        <p14:creationId xmlns:p14="http://schemas.microsoft.com/office/powerpoint/2010/main" val="3771255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CF4FA203-907B-A243-927A-1C2223AE7D8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02ED2082-B7BC-5148-AD71-1B350E3648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900" dirty="0"/>
          </a:p>
        </p:txBody>
      </p:sp>
      <p:sp>
        <p:nvSpPr>
          <p:cNvPr id="50180" name="Slide Number Placeholder 3">
            <a:extLst>
              <a:ext uri="{FF2B5EF4-FFF2-40B4-BE49-F238E27FC236}">
                <a16:creationId xmlns:a16="http://schemas.microsoft.com/office/drawing/2014/main" id="{9CA1B7E3-825A-D94A-BC94-F8743C010CC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EF6F84E-93EF-EB44-AC3A-678E402EC2FD}" type="slidenum">
              <a:rPr lang="en-US" altLang="en-US">
                <a:latin typeface="Calibri" panose="020F0502020204030204" pitchFamily="34" charset="0"/>
              </a:rPr>
              <a:pPr/>
              <a:t>27</a:t>
            </a:fld>
            <a:endParaRPr lang="en-US" altLang="en-US">
              <a:latin typeface="Calibri" panose="020F0502020204030204" pitchFamily="34" charset="0"/>
            </a:endParaRPr>
          </a:p>
        </p:txBody>
      </p:sp>
    </p:spTree>
    <p:extLst>
      <p:ext uri="{BB962C8B-B14F-4D97-AF65-F5344CB8AC3E}">
        <p14:creationId xmlns:p14="http://schemas.microsoft.com/office/powerpoint/2010/main" val="1584891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CF4FA203-907B-A243-927A-1C2223AE7D8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02ED2082-B7BC-5148-AD71-1B350E3648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900" dirty="0"/>
          </a:p>
        </p:txBody>
      </p:sp>
      <p:sp>
        <p:nvSpPr>
          <p:cNvPr id="50180" name="Slide Number Placeholder 3">
            <a:extLst>
              <a:ext uri="{FF2B5EF4-FFF2-40B4-BE49-F238E27FC236}">
                <a16:creationId xmlns:a16="http://schemas.microsoft.com/office/drawing/2014/main" id="{9CA1B7E3-825A-D94A-BC94-F8743C010CC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EF6F84E-93EF-EB44-AC3A-678E402EC2FD}" type="slidenum">
              <a:rPr lang="en-US" altLang="en-US">
                <a:latin typeface="Calibri" panose="020F0502020204030204" pitchFamily="34" charset="0"/>
              </a:rPr>
              <a:pPr/>
              <a:t>28</a:t>
            </a:fld>
            <a:endParaRPr lang="en-US" altLang="en-US">
              <a:latin typeface="Calibri" panose="020F0502020204030204" pitchFamily="34" charset="0"/>
            </a:endParaRPr>
          </a:p>
        </p:txBody>
      </p:sp>
    </p:spTree>
    <p:extLst>
      <p:ext uri="{BB962C8B-B14F-4D97-AF65-F5344CB8AC3E}">
        <p14:creationId xmlns:p14="http://schemas.microsoft.com/office/powerpoint/2010/main" val="12461396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29</a:t>
            </a:fld>
            <a:endParaRPr lang="en-US"/>
          </a:p>
        </p:txBody>
      </p:sp>
    </p:spTree>
    <p:extLst>
      <p:ext uri="{BB962C8B-B14F-4D97-AF65-F5344CB8AC3E}">
        <p14:creationId xmlns:p14="http://schemas.microsoft.com/office/powerpoint/2010/main" val="17363675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04DC9571-94A3-EC44-8154-9582943ABD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DD577ADB-D941-4449-9AD8-AAF76F0CD9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60420" name="Slide Number Placeholder 3">
            <a:extLst>
              <a:ext uri="{FF2B5EF4-FFF2-40B4-BE49-F238E27FC236}">
                <a16:creationId xmlns:a16="http://schemas.microsoft.com/office/drawing/2014/main" id="{114DB076-B08A-824A-BE9C-0CAD64D5FB8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3DA6E99-5430-944F-BEFB-B03CE2EE002F}" type="slidenum">
              <a:rPr lang="en-US" altLang="en-US">
                <a:latin typeface="Calibri" panose="020F0502020204030204" pitchFamily="34" charset="0"/>
              </a:rPr>
              <a:pPr/>
              <a:t>30</a:t>
            </a:fld>
            <a:endParaRPr lang="en-US" altLang="en-US">
              <a:latin typeface="Calibri" panose="020F0502020204030204" pitchFamily="34" charset="0"/>
            </a:endParaRPr>
          </a:p>
        </p:txBody>
      </p:sp>
    </p:spTree>
    <p:extLst>
      <p:ext uri="{BB962C8B-B14F-4D97-AF65-F5344CB8AC3E}">
        <p14:creationId xmlns:p14="http://schemas.microsoft.com/office/powerpoint/2010/main" val="25612294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807AB803-0F1A-7E4C-81C3-E9865AF788A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4EA21E2F-28D1-AB45-B8DE-CA8D8F89273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66564" name="Slide Number Placeholder 3">
            <a:extLst>
              <a:ext uri="{FF2B5EF4-FFF2-40B4-BE49-F238E27FC236}">
                <a16:creationId xmlns:a16="http://schemas.microsoft.com/office/drawing/2014/main" id="{F43C3AC1-4F8A-CE4E-BC30-00D7BA12DB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29C62C7-E5F9-FF4B-8ABB-214D589F4094}" type="slidenum">
              <a:rPr lang="en-US" altLang="en-US">
                <a:latin typeface="Calibri" panose="020F0502020204030204" pitchFamily="34" charset="0"/>
              </a:rPr>
              <a:pPr/>
              <a:t>31</a:t>
            </a:fld>
            <a:endParaRPr lang="en-US" altLang="en-US">
              <a:latin typeface="Calibri" panose="020F0502020204030204" pitchFamily="34" charset="0"/>
            </a:endParaRPr>
          </a:p>
        </p:txBody>
      </p:sp>
    </p:spTree>
    <p:extLst>
      <p:ext uri="{BB962C8B-B14F-4D97-AF65-F5344CB8AC3E}">
        <p14:creationId xmlns:p14="http://schemas.microsoft.com/office/powerpoint/2010/main" val="21117377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807AB803-0F1A-7E4C-81C3-E9865AF788A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4EA21E2F-28D1-AB45-B8DE-CA8D8F89273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66564" name="Slide Number Placeholder 3">
            <a:extLst>
              <a:ext uri="{FF2B5EF4-FFF2-40B4-BE49-F238E27FC236}">
                <a16:creationId xmlns:a16="http://schemas.microsoft.com/office/drawing/2014/main" id="{F43C3AC1-4F8A-CE4E-BC30-00D7BA12DB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29C62C7-E5F9-FF4B-8ABB-214D589F4094}" type="slidenum">
              <a:rPr lang="en-US" altLang="en-US">
                <a:latin typeface="Calibri" panose="020F0502020204030204" pitchFamily="34" charset="0"/>
              </a:rPr>
              <a:pPr/>
              <a:t>32</a:t>
            </a:fld>
            <a:endParaRPr lang="en-US" altLang="en-US">
              <a:latin typeface="Calibri" panose="020F0502020204030204" pitchFamily="34" charset="0"/>
            </a:endParaRPr>
          </a:p>
        </p:txBody>
      </p:sp>
    </p:spTree>
    <p:extLst>
      <p:ext uri="{BB962C8B-B14F-4D97-AF65-F5344CB8AC3E}">
        <p14:creationId xmlns:p14="http://schemas.microsoft.com/office/powerpoint/2010/main" val="7734122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DFC47EC0-3823-E04A-8A38-1622DF93E0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E003E2E9-F56B-5448-9A8E-F2F511B6661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68612" name="Slide Number Placeholder 3">
            <a:extLst>
              <a:ext uri="{FF2B5EF4-FFF2-40B4-BE49-F238E27FC236}">
                <a16:creationId xmlns:a16="http://schemas.microsoft.com/office/drawing/2014/main" id="{DA78F89F-8792-3344-BA78-24ECA35303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5E976E7-4911-2E4A-83E9-54679FDDC9AE}" type="slidenum">
              <a:rPr lang="en-US" altLang="en-US">
                <a:latin typeface="Calibri" panose="020F0502020204030204" pitchFamily="34" charset="0"/>
              </a:rPr>
              <a:pPr/>
              <a:t>33</a:t>
            </a:fld>
            <a:endParaRPr lang="en-US" altLang="en-US">
              <a:latin typeface="Calibri" panose="020F0502020204030204" pitchFamily="34" charset="0"/>
            </a:endParaRPr>
          </a:p>
        </p:txBody>
      </p:sp>
    </p:spTree>
    <p:extLst>
      <p:ext uri="{BB962C8B-B14F-4D97-AF65-F5344CB8AC3E}">
        <p14:creationId xmlns:p14="http://schemas.microsoft.com/office/powerpoint/2010/main" val="30531666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DFC47EC0-3823-E04A-8A38-1622DF93E0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E003E2E9-F56B-5448-9A8E-F2F511B6661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68612" name="Slide Number Placeholder 3">
            <a:extLst>
              <a:ext uri="{FF2B5EF4-FFF2-40B4-BE49-F238E27FC236}">
                <a16:creationId xmlns:a16="http://schemas.microsoft.com/office/drawing/2014/main" id="{DA78F89F-8792-3344-BA78-24ECA35303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5E976E7-4911-2E4A-83E9-54679FDDC9AE}" type="slidenum">
              <a:rPr lang="en-US" altLang="en-US">
                <a:latin typeface="Calibri" panose="020F0502020204030204" pitchFamily="34" charset="0"/>
              </a:rPr>
              <a:pPr/>
              <a:t>34</a:t>
            </a:fld>
            <a:endParaRPr lang="en-US" altLang="en-US">
              <a:latin typeface="Calibri" panose="020F0502020204030204" pitchFamily="34" charset="0"/>
            </a:endParaRPr>
          </a:p>
        </p:txBody>
      </p:sp>
    </p:spTree>
    <p:extLst>
      <p:ext uri="{BB962C8B-B14F-4D97-AF65-F5344CB8AC3E}">
        <p14:creationId xmlns:p14="http://schemas.microsoft.com/office/powerpoint/2010/main" val="2494201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DFC47EC0-3823-E04A-8A38-1622DF93E0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E003E2E9-F56B-5448-9A8E-F2F511B6661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a:t>
            </a:r>
          </a:p>
        </p:txBody>
      </p:sp>
      <p:sp>
        <p:nvSpPr>
          <p:cNvPr id="68612" name="Slide Number Placeholder 3">
            <a:extLst>
              <a:ext uri="{FF2B5EF4-FFF2-40B4-BE49-F238E27FC236}">
                <a16:creationId xmlns:a16="http://schemas.microsoft.com/office/drawing/2014/main" id="{DA78F89F-8792-3344-BA78-24ECA35303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5E976E7-4911-2E4A-83E9-54679FDDC9AE}" type="slidenum">
              <a:rPr lang="en-US" altLang="en-US">
                <a:latin typeface="Calibri" panose="020F0502020204030204" pitchFamily="34" charset="0"/>
              </a:rPr>
              <a:pPr/>
              <a:t>35</a:t>
            </a:fld>
            <a:endParaRPr lang="en-US" altLang="en-US">
              <a:latin typeface="Calibri" panose="020F0502020204030204" pitchFamily="34" charset="0"/>
            </a:endParaRPr>
          </a:p>
        </p:txBody>
      </p:sp>
    </p:spTree>
    <p:extLst>
      <p:ext uri="{BB962C8B-B14F-4D97-AF65-F5344CB8AC3E}">
        <p14:creationId xmlns:p14="http://schemas.microsoft.com/office/powerpoint/2010/main" val="25302312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F0DBE50B-B4BD-0341-BEC4-AEB8A76FF7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76F4266B-7735-1847-A732-DD1F343E07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0660" name="Slide Number Placeholder 3">
            <a:extLst>
              <a:ext uri="{FF2B5EF4-FFF2-40B4-BE49-F238E27FC236}">
                <a16:creationId xmlns:a16="http://schemas.microsoft.com/office/drawing/2014/main" id="{2E692BA9-ED89-D842-8B65-F64405DF76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96F952-878E-9641-8D8E-1ACE32022A17}" type="slidenum">
              <a:rPr lang="en-US" altLang="en-US">
                <a:latin typeface="Calibri" panose="020F0502020204030204" pitchFamily="34" charset="0"/>
              </a:rPr>
              <a:pPr/>
              <a:t>36</a:t>
            </a:fld>
            <a:endParaRPr lang="en-US" altLang="en-US">
              <a:latin typeface="Calibri" panose="020F0502020204030204" pitchFamily="34" charset="0"/>
            </a:endParaRPr>
          </a:p>
        </p:txBody>
      </p:sp>
    </p:spTree>
    <p:extLst>
      <p:ext uri="{BB962C8B-B14F-4D97-AF65-F5344CB8AC3E}">
        <p14:creationId xmlns:p14="http://schemas.microsoft.com/office/powerpoint/2010/main" val="28862774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F0DBE50B-B4BD-0341-BEC4-AEB8A76FF7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76F4266B-7735-1847-A732-DD1F343E07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0660" name="Slide Number Placeholder 3">
            <a:extLst>
              <a:ext uri="{FF2B5EF4-FFF2-40B4-BE49-F238E27FC236}">
                <a16:creationId xmlns:a16="http://schemas.microsoft.com/office/drawing/2014/main" id="{2E692BA9-ED89-D842-8B65-F64405DF76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96F952-878E-9641-8D8E-1ACE32022A17}" type="slidenum">
              <a:rPr lang="en-US" altLang="en-US">
                <a:latin typeface="Calibri" panose="020F0502020204030204" pitchFamily="34" charset="0"/>
              </a:rPr>
              <a:pPr/>
              <a:t>37</a:t>
            </a:fld>
            <a:endParaRPr lang="en-US" altLang="en-US">
              <a:latin typeface="Calibri" panose="020F0502020204030204" pitchFamily="34" charset="0"/>
            </a:endParaRPr>
          </a:p>
        </p:txBody>
      </p:sp>
    </p:spTree>
    <p:extLst>
      <p:ext uri="{BB962C8B-B14F-4D97-AF65-F5344CB8AC3E}">
        <p14:creationId xmlns:p14="http://schemas.microsoft.com/office/powerpoint/2010/main" val="12168707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F0DBE50B-B4BD-0341-BEC4-AEB8A76FF7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76F4266B-7735-1847-A732-DD1F343E07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0660" name="Slide Number Placeholder 3">
            <a:extLst>
              <a:ext uri="{FF2B5EF4-FFF2-40B4-BE49-F238E27FC236}">
                <a16:creationId xmlns:a16="http://schemas.microsoft.com/office/drawing/2014/main" id="{2E692BA9-ED89-D842-8B65-F64405DF76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96F952-878E-9641-8D8E-1ACE32022A17}" type="slidenum">
              <a:rPr lang="en-US" altLang="en-US">
                <a:latin typeface="Calibri" panose="020F0502020204030204" pitchFamily="34" charset="0"/>
              </a:rPr>
              <a:pPr/>
              <a:t>38</a:t>
            </a:fld>
            <a:endParaRPr lang="en-US" altLang="en-US">
              <a:latin typeface="Calibri" panose="020F0502020204030204" pitchFamily="34" charset="0"/>
            </a:endParaRPr>
          </a:p>
        </p:txBody>
      </p:sp>
    </p:spTree>
    <p:extLst>
      <p:ext uri="{BB962C8B-B14F-4D97-AF65-F5344CB8AC3E}">
        <p14:creationId xmlns:p14="http://schemas.microsoft.com/office/powerpoint/2010/main" val="41659260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AAC73E87-025C-F24D-A511-9FEB004E94B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a:extLst>
              <a:ext uri="{FF2B5EF4-FFF2-40B4-BE49-F238E27FC236}">
                <a16:creationId xmlns:a16="http://schemas.microsoft.com/office/drawing/2014/main" id="{7B4CB111-D2A5-AE43-9CD6-D530394A440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endParaRPr lang="en-US" altLang="en-US" sz="700" dirty="0"/>
          </a:p>
        </p:txBody>
      </p:sp>
      <p:sp>
        <p:nvSpPr>
          <p:cNvPr id="72708" name="Slide Number Placeholder 3">
            <a:extLst>
              <a:ext uri="{FF2B5EF4-FFF2-40B4-BE49-F238E27FC236}">
                <a16:creationId xmlns:a16="http://schemas.microsoft.com/office/drawing/2014/main" id="{BA8AFCF8-C9BD-F24B-84B4-7A57F5A8815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D40C650-1013-C54E-A12B-AB62454798E5}" type="slidenum">
              <a:rPr lang="en-US" altLang="en-US">
                <a:latin typeface="Calibri" panose="020F0502020204030204" pitchFamily="34" charset="0"/>
              </a:rPr>
              <a:pPr/>
              <a:t>39</a:t>
            </a:fld>
            <a:endParaRPr lang="en-US" altLang="en-US">
              <a:latin typeface="Calibri" panose="020F0502020204030204" pitchFamily="34" charset="0"/>
            </a:endParaRPr>
          </a:p>
        </p:txBody>
      </p:sp>
    </p:spTree>
    <p:extLst>
      <p:ext uri="{BB962C8B-B14F-4D97-AF65-F5344CB8AC3E}">
        <p14:creationId xmlns:p14="http://schemas.microsoft.com/office/powerpoint/2010/main" val="24338003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40</a:t>
            </a:fld>
            <a:endParaRPr lang="en-US" altLang="en-US">
              <a:latin typeface="Calibri" panose="020F0502020204030204" pitchFamily="34" charset="0"/>
            </a:endParaRPr>
          </a:p>
        </p:txBody>
      </p:sp>
    </p:spTree>
    <p:extLst>
      <p:ext uri="{BB962C8B-B14F-4D97-AF65-F5344CB8AC3E}">
        <p14:creationId xmlns:p14="http://schemas.microsoft.com/office/powerpoint/2010/main" val="1483494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41</a:t>
            </a:fld>
            <a:endParaRPr lang="en-US" altLang="en-US">
              <a:latin typeface="Calibri" panose="020F0502020204030204" pitchFamily="34" charset="0"/>
            </a:endParaRPr>
          </a:p>
        </p:txBody>
      </p:sp>
    </p:spTree>
    <p:extLst>
      <p:ext uri="{BB962C8B-B14F-4D97-AF65-F5344CB8AC3E}">
        <p14:creationId xmlns:p14="http://schemas.microsoft.com/office/powerpoint/2010/main" val="138642573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42</a:t>
            </a:fld>
            <a:endParaRPr lang="en-US" altLang="en-US">
              <a:latin typeface="Calibri" panose="020F0502020204030204" pitchFamily="34" charset="0"/>
            </a:endParaRPr>
          </a:p>
        </p:txBody>
      </p:sp>
    </p:spTree>
    <p:extLst>
      <p:ext uri="{BB962C8B-B14F-4D97-AF65-F5344CB8AC3E}">
        <p14:creationId xmlns:p14="http://schemas.microsoft.com/office/powerpoint/2010/main" val="239520335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43</a:t>
            </a:fld>
            <a:endParaRPr lang="en-US" altLang="en-US">
              <a:latin typeface="Calibri" panose="020F0502020204030204" pitchFamily="34" charset="0"/>
            </a:endParaRPr>
          </a:p>
        </p:txBody>
      </p:sp>
    </p:spTree>
    <p:extLst>
      <p:ext uri="{BB962C8B-B14F-4D97-AF65-F5344CB8AC3E}">
        <p14:creationId xmlns:p14="http://schemas.microsoft.com/office/powerpoint/2010/main" val="13188373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44</a:t>
            </a:fld>
            <a:endParaRPr lang="en-US" altLang="en-US">
              <a:latin typeface="Calibri" panose="020F0502020204030204" pitchFamily="34" charset="0"/>
            </a:endParaRPr>
          </a:p>
        </p:txBody>
      </p:sp>
    </p:spTree>
    <p:extLst>
      <p:ext uri="{BB962C8B-B14F-4D97-AF65-F5344CB8AC3E}">
        <p14:creationId xmlns:p14="http://schemas.microsoft.com/office/powerpoint/2010/main" val="197365605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45</a:t>
            </a:fld>
            <a:endParaRPr lang="en-US" altLang="en-US">
              <a:latin typeface="Calibri" panose="020F0502020204030204" pitchFamily="34" charset="0"/>
            </a:endParaRPr>
          </a:p>
        </p:txBody>
      </p:sp>
    </p:spTree>
    <p:extLst>
      <p:ext uri="{BB962C8B-B14F-4D97-AF65-F5344CB8AC3E}">
        <p14:creationId xmlns:p14="http://schemas.microsoft.com/office/powerpoint/2010/main" val="184499111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46</a:t>
            </a:fld>
            <a:endParaRPr lang="en-US"/>
          </a:p>
        </p:txBody>
      </p:sp>
    </p:spTree>
    <p:extLst>
      <p:ext uri="{BB962C8B-B14F-4D97-AF65-F5344CB8AC3E}">
        <p14:creationId xmlns:p14="http://schemas.microsoft.com/office/powerpoint/2010/main" val="421311426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baseline="0" dirty="0"/>
              <a:t>.</a:t>
            </a:r>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47</a:t>
            </a:fld>
            <a:endParaRPr lang="en-US"/>
          </a:p>
        </p:txBody>
      </p:sp>
    </p:spTree>
    <p:extLst>
      <p:ext uri="{BB962C8B-B14F-4D97-AF65-F5344CB8AC3E}">
        <p14:creationId xmlns:p14="http://schemas.microsoft.com/office/powerpoint/2010/main" val="24576746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48</a:t>
            </a:fld>
            <a:endParaRPr lang="en-US"/>
          </a:p>
        </p:txBody>
      </p:sp>
    </p:spTree>
    <p:extLst>
      <p:ext uri="{BB962C8B-B14F-4D97-AF65-F5344CB8AC3E}">
        <p14:creationId xmlns:p14="http://schemas.microsoft.com/office/powerpoint/2010/main" val="85599227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49</a:t>
            </a:fld>
            <a:endParaRPr lang="en-US"/>
          </a:p>
        </p:txBody>
      </p:sp>
    </p:spTree>
    <p:extLst>
      <p:ext uri="{BB962C8B-B14F-4D97-AF65-F5344CB8AC3E}">
        <p14:creationId xmlns:p14="http://schemas.microsoft.com/office/powerpoint/2010/main" val="415540998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50</a:t>
            </a:fld>
            <a:endParaRPr lang="en-US"/>
          </a:p>
        </p:txBody>
      </p:sp>
    </p:spTree>
    <p:extLst>
      <p:ext uri="{BB962C8B-B14F-4D97-AF65-F5344CB8AC3E}">
        <p14:creationId xmlns:p14="http://schemas.microsoft.com/office/powerpoint/2010/main" val="354794314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51</a:t>
            </a:fld>
            <a:endParaRPr lang="en-US"/>
          </a:p>
        </p:txBody>
      </p:sp>
    </p:spTree>
    <p:extLst>
      <p:ext uri="{BB962C8B-B14F-4D97-AF65-F5344CB8AC3E}">
        <p14:creationId xmlns:p14="http://schemas.microsoft.com/office/powerpoint/2010/main" val="224091345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53</a:t>
            </a:fld>
            <a:endParaRPr lang="en-US"/>
          </a:p>
        </p:txBody>
      </p:sp>
    </p:spTree>
    <p:extLst>
      <p:ext uri="{BB962C8B-B14F-4D97-AF65-F5344CB8AC3E}">
        <p14:creationId xmlns:p14="http://schemas.microsoft.com/office/powerpoint/2010/main" val="245609968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9A0A40E4-2014-3741-8434-333B6C605336}" type="slidenum">
              <a:rPr lang="en-SA" smtClean="0"/>
              <a:t>55</a:t>
            </a:fld>
            <a:endParaRPr lang="en-SA"/>
          </a:p>
        </p:txBody>
      </p:sp>
    </p:spTree>
    <p:extLst>
      <p:ext uri="{BB962C8B-B14F-4D97-AF65-F5344CB8AC3E}">
        <p14:creationId xmlns:p14="http://schemas.microsoft.com/office/powerpoint/2010/main" val="29996007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11/6/21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11/6/21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11/6/21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11/6/21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11/6/21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11/6/21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11/6/21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11/6/21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11/6/21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11/6/21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11/6/21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11/6/21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hyperlink" Target="https://www.thebalancecareers.com/build-a-strategic-framework-through-strategic-planning-1916834"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news.bbc.co.uk/1/hi/magazine/6246249.stm" TargetMode="External"/><Relationship Id="rId2" Type="http://schemas.openxmlformats.org/officeDocument/2006/relationships/notesSlide" Target="../notesSlides/notesSlide52.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56.xml.rels><?xml version="1.0" encoding="UTF-8" standalone="yes"?>
<Relationships xmlns="http://schemas.openxmlformats.org/package/2006/relationships"><Relationship Id="rId3" Type="http://schemas.openxmlformats.org/officeDocument/2006/relationships/hyperlink" Target="https://www.amazon.com/s/ref=dp_byline_sr_ebooks_1?ie=UTF8&amp;field-author=Samuel+Malachowsky&amp;text=Samuel+Malachowsky&amp;sort=relevancerank&amp;search-alias=digital-text"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44605" y="915611"/>
            <a:ext cx="8567738" cy="3442447"/>
          </a:xfrm>
          <a:gradFill flip="none" rotWithShape="1">
            <a:gsLst>
              <a:gs pos="0">
                <a:srgbClr val="009193">
                  <a:tint val="66000"/>
                  <a:satMod val="160000"/>
                </a:srgbClr>
              </a:gs>
              <a:gs pos="50000">
                <a:srgbClr val="009193">
                  <a:tint val="44500"/>
                  <a:satMod val="160000"/>
                </a:srgbClr>
              </a:gs>
              <a:gs pos="100000">
                <a:srgbClr val="009193">
                  <a:tint val="23500"/>
                  <a:satMod val="160000"/>
                </a:srgbClr>
              </a:gs>
            </a:gsLst>
            <a:lin ang="16200000" scaled="1"/>
            <a:tileRect/>
          </a:gradFill>
          <a:ln>
            <a:solidFill>
              <a:srgbClr val="B3FF00"/>
            </a:solidFill>
          </a:ln>
          <a:effectLst>
            <a:glow rad="101600">
              <a:schemeClr val="accent6">
                <a:satMod val="175000"/>
                <a:alpha val="40000"/>
              </a:schemeClr>
            </a:glow>
            <a:innerShdw blurRad="63500" dist="50800" dir="5400000">
              <a:prstClr val="black">
                <a:alpha val="50000"/>
              </a:prstClr>
            </a:innerShdw>
            <a:softEdge rad="63500"/>
          </a:effectLst>
          <a:scene3d>
            <a:camera prst="orthographicFront"/>
            <a:lightRig rig="threePt" dir="t"/>
          </a:scene3d>
          <a:sp3d>
            <a:bevelT prst="convex"/>
          </a:sp3d>
        </p:spPr>
        <p:txBody>
          <a:bodyPr lIns="274320" tIns="91440" rIns="182880" bIns="91440">
            <a:normAutofit/>
          </a:bodyPr>
          <a:lstStyle/>
          <a:p>
            <a:r>
              <a:rPr lang="en-US" sz="2800" b="1" dirty="0">
                <a:solidFill>
                  <a:schemeClr val="bg1"/>
                </a:solidFill>
                <a:latin typeface="+mn-lt"/>
              </a:rPr>
              <a:t>Chapter 8</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13500000" scaled="1"/>
            <a:tileRect/>
          </a:gradFill>
          <a:ln w="3175">
            <a:solidFill>
              <a:schemeClr val="tx1"/>
            </a:solidFill>
          </a:ln>
          <a:effectLst>
            <a:softEdge rad="635000"/>
          </a:effectLst>
        </p:spPr>
        <p:txBody>
          <a:bodyPr lIns="274320" tIns="91440" rIns="182880" bIns="91440">
            <a:normAutofit/>
          </a:bodyPr>
          <a:lstStyle/>
          <a:p>
            <a:pPr algn="l"/>
            <a:r>
              <a:rPr lang="en-US" b="1" dirty="0">
                <a:solidFill>
                  <a:schemeClr val="accent2">
                    <a:lumMod val="50000"/>
                  </a:schemeClr>
                </a:solidFill>
              </a:rPr>
              <a:t>PMG511</a:t>
            </a:r>
          </a:p>
          <a:p>
            <a:r>
              <a:rPr lang="en-US" b="1" dirty="0">
                <a:solidFill>
                  <a:schemeClr val="accent2">
                    <a:lumMod val="50000"/>
                  </a:schemeClr>
                </a:solidFill>
              </a:rPr>
              <a:t>Project Leadership</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393602" y="6289070"/>
            <a:ext cx="3321800" cy="559967"/>
          </a:xfrm>
          <a:prstGeom prst="roundRect">
            <a:avLst/>
          </a:prstGeom>
          <a:solidFill>
            <a:srgbClr val="0091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bg1"/>
                </a:solidFill>
              </a:rPr>
              <a:t>Dr.Sara Adel</a:t>
            </a:r>
          </a:p>
        </p:txBody>
      </p:sp>
      <p:sp>
        <p:nvSpPr>
          <p:cNvPr id="5" name="Rectangle 4">
            <a:extLst>
              <a:ext uri="{FF2B5EF4-FFF2-40B4-BE49-F238E27FC236}">
                <a16:creationId xmlns:a16="http://schemas.microsoft.com/office/drawing/2014/main" id="{A90CB84D-3444-D345-91B5-ADB094A382E4}"/>
              </a:ext>
            </a:extLst>
          </p:cNvPr>
          <p:cNvSpPr/>
          <p:nvPr/>
        </p:nvSpPr>
        <p:spPr>
          <a:xfrm>
            <a:off x="3594608" y="1240286"/>
            <a:ext cx="7219166" cy="1446550"/>
          </a:xfrm>
          <a:prstGeom prst="rect">
            <a:avLst/>
          </a:prstGeom>
        </p:spPr>
        <p:txBody>
          <a:bodyPr wrap="square">
            <a:spAutoFit/>
          </a:bodyPr>
          <a:lstStyle/>
          <a:p>
            <a:pPr>
              <a:spcBef>
                <a:spcPct val="0"/>
              </a:spcBef>
            </a:pPr>
            <a:r>
              <a:rPr lang="en-US" altLang="en-US" sz="4400" b="1" dirty="0">
                <a:solidFill>
                  <a:srgbClr val="C00000"/>
                </a:solidFill>
              </a:rPr>
              <a:t>Leadership and Motivation</a:t>
            </a: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814" y="666621"/>
            <a:ext cx="9144000" cy="954332"/>
          </a:xfrm>
        </p:spPr>
        <p:txBody>
          <a:bodyPr>
            <a:normAutofit/>
          </a:bodyPr>
          <a:lstStyle/>
          <a:p>
            <a:pPr algn="l"/>
            <a:r>
              <a:rPr lang="en-US" altLang="en-US" sz="4800" b="1" u="sng" dirty="0">
                <a:solidFill>
                  <a:srgbClr val="C00000"/>
                </a:solidFill>
                <a:ea typeface="ＭＳ Ｐゴシック" panose="020B0600070205080204" pitchFamily="34" charset="-128"/>
                <a:cs typeface="Arial" panose="020B0604020202020204" pitchFamily="34" charset="0"/>
              </a:rPr>
              <a:t>Learning Outcomes:</a:t>
            </a:r>
            <a:endParaRPr lang="en-US" sz="4800" b="1" u="sng" dirty="0">
              <a:solidFill>
                <a:srgbClr val="C00000"/>
              </a:solidFill>
            </a:endParaRPr>
          </a:p>
        </p:txBody>
      </p:sp>
      <p:sp>
        <p:nvSpPr>
          <p:cNvPr id="3" name="Subtitle 2"/>
          <p:cNvSpPr>
            <a:spLocks noGrp="1"/>
          </p:cNvSpPr>
          <p:nvPr>
            <p:ph type="subTitle" idx="1"/>
          </p:nvPr>
        </p:nvSpPr>
        <p:spPr>
          <a:xfrm>
            <a:off x="-1" y="1777122"/>
            <a:ext cx="8044249" cy="4117052"/>
          </a:xfrm>
        </p:spPr>
        <p:txBody>
          <a:bodyPr>
            <a:normAutofit/>
          </a:bodyPr>
          <a:lstStyle/>
          <a:p>
            <a:r>
              <a:rPr lang="en-SA" b="1" dirty="0">
                <a:solidFill>
                  <a:schemeClr val="accent2">
                    <a:lumMod val="75000"/>
                  </a:schemeClr>
                </a:solidFill>
              </a:rPr>
              <a:t>8.1 </a:t>
            </a:r>
            <a:r>
              <a:rPr lang="en-US" altLang="en-US" b="1" dirty="0">
                <a:solidFill>
                  <a:schemeClr val="accent2">
                    <a:lumMod val="75000"/>
                  </a:schemeClr>
                </a:solidFill>
              </a:rPr>
              <a:t>Define and explain motivation. </a:t>
            </a:r>
          </a:p>
          <a:p>
            <a:r>
              <a:rPr lang="en-US" altLang="en-US" b="1" dirty="0">
                <a:solidFill>
                  <a:schemeClr val="accent2">
                    <a:lumMod val="75000"/>
                  </a:schemeClr>
                </a:solidFill>
                <a:latin typeface="Arial" panose="020B0604020202020204" pitchFamily="34" charset="0"/>
              </a:rPr>
              <a:t>8.2 Compare and contrast the </a:t>
            </a:r>
            <a:r>
              <a:rPr lang="en-US" b="1" dirty="0">
                <a:solidFill>
                  <a:schemeClr val="accent2">
                    <a:lumMod val="75000"/>
                  </a:schemeClr>
                </a:solidFill>
              </a:rPr>
              <a:t>motivational leadership theories? </a:t>
            </a:r>
          </a:p>
          <a:p>
            <a:r>
              <a:rPr lang="en-SA" b="1" dirty="0">
                <a:solidFill>
                  <a:schemeClr val="accent2">
                    <a:lumMod val="75000"/>
                  </a:schemeClr>
                </a:solidFill>
              </a:rPr>
              <a:t>8.3 </a:t>
            </a:r>
            <a:r>
              <a:rPr lang="en-US" altLang="en-US" b="1" dirty="0">
                <a:solidFill>
                  <a:schemeClr val="accent2">
                    <a:lumMod val="75000"/>
                  </a:schemeClr>
                </a:solidFill>
              </a:rPr>
              <a:t>Compare and contrast contemporary theories of motivation. </a:t>
            </a:r>
          </a:p>
          <a:p>
            <a:r>
              <a:rPr lang="en-SA" b="1" dirty="0">
                <a:solidFill>
                  <a:schemeClr val="accent2">
                    <a:lumMod val="75000"/>
                  </a:schemeClr>
                </a:solidFill>
              </a:rPr>
              <a:t>8.4 </a:t>
            </a:r>
            <a:r>
              <a:rPr lang="en-US" altLang="en-US" b="1" dirty="0">
                <a:solidFill>
                  <a:schemeClr val="accent2">
                    <a:lumMod val="75000"/>
                  </a:schemeClr>
                </a:solidFill>
                <a:cs typeface="Arial" panose="020B0604020202020204" pitchFamily="34" charset="0"/>
              </a:rPr>
              <a:t>How leaders motivate a unique groups of workers?</a:t>
            </a:r>
            <a:endParaRPr lang="en-US" altLang="en-US" b="1" dirty="0">
              <a:solidFill>
                <a:schemeClr val="accent2">
                  <a:lumMod val="75000"/>
                </a:schemeClr>
              </a:solidFill>
            </a:endParaRPr>
          </a:p>
          <a:p>
            <a:r>
              <a:rPr lang="en-US" b="1" dirty="0">
                <a:solidFill>
                  <a:schemeClr val="accent2">
                    <a:lumMod val="75000"/>
                  </a:schemeClr>
                </a:solidFill>
              </a:rPr>
              <a:t>8.5 Summary and Conclusions.</a:t>
            </a:r>
          </a:p>
          <a:p>
            <a:r>
              <a:rPr lang="en-US" b="1" dirty="0">
                <a:solidFill>
                  <a:schemeClr val="accent2">
                    <a:lumMod val="75000"/>
                  </a:schemeClr>
                </a:solidFill>
              </a:rPr>
              <a:t>8.6 Self Assessment.</a:t>
            </a:r>
          </a:p>
          <a:p>
            <a:endParaRPr lang="en-US" b="1" dirty="0">
              <a:solidFill>
                <a:schemeClr val="accent2">
                  <a:lumMod val="75000"/>
                </a:schemeClr>
              </a:solidFill>
            </a:endParaRPr>
          </a:p>
          <a:p>
            <a:endParaRPr lang="en-SA" b="1" dirty="0">
              <a:solidFill>
                <a:srgbClr val="1607C2"/>
              </a:solidFill>
              <a:highlight>
                <a:srgbClr val="FFE2FF"/>
              </a:highlight>
            </a:endParaRPr>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0658" name="Picture 2" descr="Motivation: What Is It and Why Is It Important? | WhatsNext.com">
            <a:extLst>
              <a:ext uri="{FF2B5EF4-FFF2-40B4-BE49-F238E27FC236}">
                <a16:creationId xmlns:a16="http://schemas.microsoft.com/office/drawing/2014/main" id="{AEAB391D-70C2-A343-9BF9-06D36B7AAA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41792" y="1891422"/>
            <a:ext cx="4169556" cy="2749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1682" name="Picture 2" descr="Leadership Quotes">
            <a:extLst>
              <a:ext uri="{FF2B5EF4-FFF2-40B4-BE49-F238E27FC236}">
                <a16:creationId xmlns:a16="http://schemas.microsoft.com/office/drawing/2014/main" id="{439CF43A-F6F0-9340-810C-2FBAEAD767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6260" y="1008797"/>
            <a:ext cx="3781567" cy="48404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155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3730" name="Picture 2" descr="Leadership Quotes">
            <a:extLst>
              <a:ext uri="{FF2B5EF4-FFF2-40B4-BE49-F238E27FC236}">
                <a16:creationId xmlns:a16="http://schemas.microsoft.com/office/drawing/2014/main" id="{E825E1CA-C0FB-184C-8087-9923360A770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272" t="7606" r="4350" b="20830"/>
          <a:stretch/>
        </p:blipFill>
        <p:spPr bwMode="auto">
          <a:xfrm>
            <a:off x="2004646" y="1485899"/>
            <a:ext cx="7582317" cy="38862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919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009193"/>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accent2">
                    <a:lumMod val="50000"/>
                  </a:schemeClr>
                </a:solidFill>
                <a:highlight>
                  <a:srgbClr val="F5FAA4"/>
                </a:highlight>
              </a:rPr>
              <a:t>8.1 </a:t>
            </a:r>
            <a:r>
              <a:rPr lang="en-US" altLang="en-US" sz="4000" b="1" dirty="0">
                <a:solidFill>
                  <a:schemeClr val="accent2">
                    <a:lumMod val="50000"/>
                  </a:schemeClr>
                </a:solidFill>
                <a:highlight>
                  <a:srgbClr val="F5FAA4"/>
                </a:highlight>
              </a:rPr>
              <a:t>Define and explain motivation. </a:t>
            </a:r>
          </a:p>
          <a:p>
            <a:pPr algn="ctr"/>
            <a:endParaRPr lang="en-US" sz="6000" dirty="0">
              <a:solidFill>
                <a:schemeClr val="accent2">
                  <a:lumMod val="50000"/>
                </a:schemeClr>
              </a:solidFill>
              <a:highlight>
                <a:srgbClr val="F5FAA4"/>
              </a:highlight>
            </a:endParaRPr>
          </a:p>
          <a:p>
            <a:pPr algn="ctr"/>
            <a:endParaRPr lang="en-US" sz="6600" b="1" dirty="0">
              <a:solidFill>
                <a:srgbClr val="009193"/>
              </a:solidFill>
            </a:endParaRPr>
          </a:p>
        </p:txBody>
      </p:sp>
    </p:spTree>
    <p:extLst>
      <p:ext uri="{BB962C8B-B14F-4D97-AF65-F5344CB8AC3E}">
        <p14:creationId xmlns:p14="http://schemas.microsoft.com/office/powerpoint/2010/main" val="103905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altLang="en-US" sz="4200" b="1" dirty="0">
                <a:solidFill>
                  <a:srgbClr val="7030A0"/>
                </a:solidFill>
                <a:cs typeface="Arial" panose="020B0604020202020204" pitchFamily="34" charset="0"/>
              </a:rPr>
              <a:t>What is Motivation?</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7B8085BB-0A6F-4549-AD53-C410201227E9}"/>
              </a:ext>
            </a:extLst>
          </p:cNvPr>
          <p:cNvSpPr/>
          <p:nvPr/>
        </p:nvSpPr>
        <p:spPr>
          <a:xfrm>
            <a:off x="314586" y="2286000"/>
            <a:ext cx="7126120" cy="2585323"/>
          </a:xfrm>
          <a:prstGeom prst="rect">
            <a:avLst/>
          </a:prstGeom>
        </p:spPr>
        <p:txBody>
          <a:bodyPr wrap="square">
            <a:spAutoFit/>
          </a:bodyPr>
          <a:lstStyle/>
          <a:p>
            <a:endParaRPr lang="en-US" dirty="0"/>
          </a:p>
          <a:p>
            <a:pPr algn="ctr"/>
            <a:r>
              <a:rPr lang="en-US" sz="3600" b="1" dirty="0">
                <a:solidFill>
                  <a:schemeClr val="accent6">
                    <a:lumMod val="60000"/>
                    <a:lumOff val="40000"/>
                  </a:schemeClr>
                </a:solidFill>
                <a:latin typeface="Calibri" panose="020F0502020204030204" pitchFamily="34" charset="0"/>
              </a:rPr>
              <a:t>Motivation is something that moves the person to action, and continues him in the course of action already initiated. </a:t>
            </a:r>
            <a:endParaRPr lang="en-US" sz="3600" b="1" dirty="0">
              <a:solidFill>
                <a:schemeClr val="accent6">
                  <a:lumMod val="60000"/>
                  <a:lumOff val="40000"/>
                </a:schemeClr>
              </a:solidFill>
              <a:effectLst/>
            </a:endParaRPr>
          </a:p>
        </p:txBody>
      </p:sp>
      <p:pic>
        <p:nvPicPr>
          <p:cNvPr id="97282" name="Picture 2" descr="Ten Best practices to motivating without money">
            <a:extLst>
              <a:ext uri="{FF2B5EF4-FFF2-40B4-BE49-F238E27FC236}">
                <a16:creationId xmlns:a16="http://schemas.microsoft.com/office/drawing/2014/main" id="{D5FF86CE-4448-E34F-984D-0C1621A912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5745" y="2286000"/>
            <a:ext cx="355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863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altLang="en-US" sz="4200" b="1" dirty="0">
                <a:solidFill>
                  <a:srgbClr val="7030A0"/>
                </a:solidFill>
                <a:cs typeface="Arial" panose="020B0604020202020204" pitchFamily="34" charset="0"/>
              </a:rPr>
              <a:t>What is Motivation?</a:t>
            </a:r>
          </a:p>
        </p:txBody>
      </p:sp>
      <p:sp>
        <p:nvSpPr>
          <p:cNvPr id="2" name="Rectangle 1">
            <a:extLst>
              <a:ext uri="{FF2B5EF4-FFF2-40B4-BE49-F238E27FC236}">
                <a16:creationId xmlns:a16="http://schemas.microsoft.com/office/drawing/2014/main" id="{EC0CF375-464D-9F47-B110-A8D6577EF685}"/>
              </a:ext>
            </a:extLst>
          </p:cNvPr>
          <p:cNvSpPr/>
          <p:nvPr/>
        </p:nvSpPr>
        <p:spPr>
          <a:xfrm>
            <a:off x="722374" y="1893307"/>
            <a:ext cx="9302159" cy="4031873"/>
          </a:xfrm>
          <a:prstGeom prst="rect">
            <a:avLst/>
          </a:prstGeom>
        </p:spPr>
        <p:txBody>
          <a:bodyPr wrap="square">
            <a:spAutoFit/>
          </a:bodyPr>
          <a:lstStyle/>
          <a:p>
            <a:pPr>
              <a:lnSpc>
                <a:spcPct val="80000"/>
              </a:lnSpc>
            </a:pPr>
            <a:r>
              <a:rPr lang="en-US" altLang="en-US" sz="2400" b="1" dirty="0">
                <a:solidFill>
                  <a:srgbClr val="818843"/>
                </a:solidFill>
              </a:rPr>
              <a:t>Motivation</a:t>
            </a:r>
            <a:r>
              <a:rPr lang="en-US" altLang="en-US" sz="2400" b="1" dirty="0"/>
              <a:t> </a:t>
            </a:r>
            <a:r>
              <a:rPr lang="en-US" altLang="en-US" sz="2000" dirty="0"/>
              <a:t>refers to the process by which a person’s efforts are energized, directed, and sustained toward attaining a goal.</a:t>
            </a:r>
          </a:p>
          <a:p>
            <a:pPr>
              <a:lnSpc>
                <a:spcPct val="80000"/>
              </a:lnSpc>
            </a:pPr>
            <a:endParaRPr lang="en-US" altLang="en-US" sz="2000" dirty="0"/>
          </a:p>
          <a:p>
            <a:pPr>
              <a:lnSpc>
                <a:spcPct val="80000"/>
              </a:lnSpc>
            </a:pPr>
            <a:r>
              <a:rPr lang="en-US" altLang="en-US" sz="2000" dirty="0"/>
              <a:t>-  Individuals differ in </a:t>
            </a:r>
            <a:r>
              <a:rPr lang="en-US" altLang="en-US" sz="2000" dirty="0">
                <a:highlight>
                  <a:srgbClr val="F5FAA4"/>
                </a:highlight>
              </a:rPr>
              <a:t>motivational drive</a:t>
            </a:r>
            <a:r>
              <a:rPr lang="en-US" altLang="en-US" sz="2000" dirty="0"/>
              <a:t> and their overall motivation varies from </a:t>
            </a:r>
            <a:r>
              <a:rPr lang="en-US" altLang="en-US" sz="2000" dirty="0">
                <a:highlight>
                  <a:srgbClr val="F5FAA4"/>
                </a:highlight>
              </a:rPr>
              <a:t>situation to situation</a:t>
            </a:r>
            <a:r>
              <a:rPr lang="en-US" altLang="en-US" sz="2000" dirty="0"/>
              <a:t>. </a:t>
            </a:r>
          </a:p>
          <a:p>
            <a:pPr>
              <a:lnSpc>
                <a:spcPct val="80000"/>
              </a:lnSpc>
            </a:pPr>
            <a:endParaRPr lang="en-US" altLang="en-US" sz="1400" b="1" dirty="0">
              <a:solidFill>
                <a:srgbClr val="C00000"/>
              </a:solidFill>
            </a:endParaRPr>
          </a:p>
          <a:p>
            <a:pPr>
              <a:lnSpc>
                <a:spcPct val="80000"/>
              </a:lnSpc>
            </a:pPr>
            <a:r>
              <a:rPr lang="en-US" altLang="en-US" sz="2000" b="1" u="sng" dirty="0">
                <a:solidFill>
                  <a:srgbClr val="C00000"/>
                </a:solidFill>
              </a:rPr>
              <a:t>Motivation has three key elements: </a:t>
            </a:r>
            <a:endParaRPr lang="ar-SA" altLang="en-US" sz="2000" b="1" u="sng" dirty="0">
              <a:solidFill>
                <a:srgbClr val="C00000"/>
              </a:solidFill>
            </a:endParaRPr>
          </a:p>
          <a:p>
            <a:pPr>
              <a:lnSpc>
                <a:spcPct val="80000"/>
              </a:lnSpc>
            </a:pPr>
            <a:endParaRPr lang="en-US" altLang="en-US" sz="2000" b="1" u="sng" dirty="0">
              <a:solidFill>
                <a:srgbClr val="C00000"/>
              </a:solidFill>
            </a:endParaRPr>
          </a:p>
          <a:p>
            <a:pPr lvl="1" indent="-231775">
              <a:lnSpc>
                <a:spcPct val="80000"/>
              </a:lnSpc>
              <a:buFontTx/>
              <a:buChar char="•"/>
            </a:pPr>
            <a:r>
              <a:rPr lang="en-US" altLang="en-US" dirty="0"/>
              <a:t>The </a:t>
            </a:r>
            <a:r>
              <a:rPr lang="en-US" altLang="en-US" b="1" dirty="0">
                <a:solidFill>
                  <a:srgbClr val="818843"/>
                </a:solidFill>
              </a:rPr>
              <a:t>energy</a:t>
            </a:r>
            <a:r>
              <a:rPr lang="en-US" altLang="en-US" dirty="0">
                <a:solidFill>
                  <a:srgbClr val="818843"/>
                </a:solidFill>
              </a:rPr>
              <a:t> </a:t>
            </a:r>
            <a:r>
              <a:rPr lang="en-US" altLang="en-US" dirty="0"/>
              <a:t>element is a measure of intensity or drive where the quality of the effort is considered along with its intensity. </a:t>
            </a:r>
          </a:p>
          <a:p>
            <a:pPr lvl="1" indent="-231775">
              <a:lnSpc>
                <a:spcPct val="80000"/>
              </a:lnSpc>
              <a:buFontTx/>
              <a:buChar char="•"/>
            </a:pPr>
            <a:endParaRPr lang="en-US" altLang="en-US" dirty="0"/>
          </a:p>
          <a:p>
            <a:pPr lvl="1" indent="-231775">
              <a:lnSpc>
                <a:spcPct val="80000"/>
              </a:lnSpc>
              <a:buFontTx/>
              <a:buChar char="•"/>
            </a:pPr>
            <a:r>
              <a:rPr lang="en-US" altLang="en-US" dirty="0"/>
              <a:t>High levels of </a:t>
            </a:r>
            <a:r>
              <a:rPr lang="en-US" altLang="en-US" b="1" dirty="0">
                <a:solidFill>
                  <a:srgbClr val="818843"/>
                </a:solidFill>
              </a:rPr>
              <a:t>effort</a:t>
            </a:r>
            <a:r>
              <a:rPr lang="en-US" altLang="en-US" dirty="0"/>
              <a:t> lead to favorable job performance when the effort is </a:t>
            </a:r>
            <a:r>
              <a:rPr lang="en-US" altLang="en-US" b="1" dirty="0">
                <a:solidFill>
                  <a:srgbClr val="818843"/>
                </a:solidFill>
              </a:rPr>
              <a:t>directed</a:t>
            </a:r>
            <a:r>
              <a:rPr lang="en-US" altLang="en-US" dirty="0"/>
              <a:t> toward, and consistent with, organizational goals. </a:t>
            </a:r>
          </a:p>
          <a:p>
            <a:pPr lvl="1" indent="-231775">
              <a:lnSpc>
                <a:spcPct val="80000"/>
              </a:lnSpc>
              <a:buFontTx/>
              <a:buChar char="•"/>
            </a:pPr>
            <a:endParaRPr lang="en-US" altLang="en-US" dirty="0"/>
          </a:p>
          <a:p>
            <a:pPr lvl="1" indent="-231775">
              <a:lnSpc>
                <a:spcPct val="80000"/>
              </a:lnSpc>
              <a:buFontTx/>
              <a:buChar char="•"/>
            </a:pPr>
            <a:r>
              <a:rPr lang="en-US" altLang="en-US" dirty="0"/>
              <a:t>Finally, motivation includes a </a:t>
            </a:r>
            <a:r>
              <a:rPr lang="en-US" altLang="en-US" b="1" dirty="0">
                <a:solidFill>
                  <a:srgbClr val="818843"/>
                </a:solidFill>
              </a:rPr>
              <a:t>persistence</a:t>
            </a:r>
            <a:r>
              <a:rPr lang="en-US" altLang="en-US" dirty="0"/>
              <a:t> dimension where employees keep putting forth effort to achieve those goals.</a:t>
            </a:r>
          </a:p>
          <a:p>
            <a:pPr>
              <a:lnSpc>
                <a:spcPct val="80000"/>
              </a:lnSpc>
            </a:pPr>
            <a:endParaRPr lang="en-US" alt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194" name="Picture 2" descr="Motivation from someone like you | Blog | Nutriton Force">
            <a:extLst>
              <a:ext uri="{FF2B5EF4-FFF2-40B4-BE49-F238E27FC236}">
                <a16:creationId xmlns:a16="http://schemas.microsoft.com/office/drawing/2014/main" id="{B10E0D79-17CD-9F49-8513-C35A99ED74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63921" y="1252872"/>
            <a:ext cx="2613493" cy="1189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88576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altLang="en-US" sz="4200" b="1" dirty="0">
                <a:solidFill>
                  <a:schemeClr val="accent2">
                    <a:lumMod val="75000"/>
                  </a:schemeClr>
                </a:solidFill>
                <a:cs typeface="Arial" panose="020B0604020202020204" pitchFamily="34" charset="0"/>
              </a:rPr>
              <a:t>Leaders and Motivation?</a:t>
            </a:r>
          </a:p>
        </p:txBody>
      </p:sp>
      <p:sp>
        <p:nvSpPr>
          <p:cNvPr id="2" name="Rectangle 1">
            <a:extLst>
              <a:ext uri="{FF2B5EF4-FFF2-40B4-BE49-F238E27FC236}">
                <a16:creationId xmlns:a16="http://schemas.microsoft.com/office/drawing/2014/main" id="{EC0CF375-464D-9F47-B110-A8D6577EF685}"/>
              </a:ext>
            </a:extLst>
          </p:cNvPr>
          <p:cNvSpPr/>
          <p:nvPr/>
        </p:nvSpPr>
        <p:spPr>
          <a:xfrm>
            <a:off x="722374" y="1893307"/>
            <a:ext cx="10537809" cy="3970318"/>
          </a:xfrm>
          <a:prstGeom prst="rect">
            <a:avLst/>
          </a:prstGeom>
        </p:spPr>
        <p:txBody>
          <a:bodyPr wrap="square">
            <a:spAutoFit/>
          </a:bodyPr>
          <a:lstStyle/>
          <a:p>
            <a:r>
              <a:rPr lang="en-US" b="1" dirty="0"/>
              <a:t>- Effective leaders inspire movements that exist only when people choose to move in the same direction.</a:t>
            </a:r>
          </a:p>
          <a:p>
            <a:endParaRPr lang="en-US" b="1" dirty="0"/>
          </a:p>
          <a:p>
            <a:r>
              <a:rPr lang="en-US" dirty="0"/>
              <a:t>- Being proficient at motivating your team will, without a doubt, be a measure of your </a:t>
            </a:r>
            <a:r>
              <a:rPr lang="en-US" b="1" dirty="0">
                <a:solidFill>
                  <a:srgbClr val="C00000"/>
                </a:solidFill>
              </a:rPr>
              <a:t>success as a leader</a:t>
            </a:r>
            <a:r>
              <a:rPr lang="en-US" dirty="0"/>
              <a:t>. </a:t>
            </a:r>
          </a:p>
          <a:p>
            <a:endParaRPr lang="en-US" dirty="0"/>
          </a:p>
          <a:p>
            <a:r>
              <a:rPr lang="en-US" b="1" dirty="0">
                <a:solidFill>
                  <a:srgbClr val="C00000"/>
                </a:solidFill>
              </a:rPr>
              <a:t>- Motivation </a:t>
            </a:r>
            <a:r>
              <a:rPr lang="en-US" dirty="0"/>
              <a:t> is one key performance indicator </a:t>
            </a:r>
            <a:r>
              <a:rPr lang="en-US" b="1" dirty="0">
                <a:solidFill>
                  <a:srgbClr val="C00000"/>
                </a:solidFill>
              </a:rPr>
              <a:t>(KPI) </a:t>
            </a:r>
            <a:r>
              <a:rPr lang="en-US" dirty="0"/>
              <a:t>that should be on any leader's dashboard! </a:t>
            </a:r>
          </a:p>
          <a:p>
            <a:br>
              <a:rPr lang="en-US" dirty="0"/>
            </a:br>
            <a:r>
              <a:rPr lang="en-US" dirty="0"/>
              <a:t>- Without a leader, movements fragment and get nowhere. The leader’s job is to inspire people to work together in the service of something greater than themselves.</a:t>
            </a:r>
          </a:p>
          <a:p>
            <a:br>
              <a:rPr lang="en-US" b="1" dirty="0">
                <a:solidFill>
                  <a:srgbClr val="FF9652"/>
                </a:solidFill>
              </a:rPr>
            </a:br>
            <a:r>
              <a:rPr lang="en-US" b="1" dirty="0">
                <a:solidFill>
                  <a:srgbClr val="FF9652"/>
                </a:solidFill>
              </a:rPr>
              <a:t>- Positive energy is infectious. </a:t>
            </a:r>
            <a:r>
              <a:rPr lang="en-US" dirty="0"/>
              <a:t>It is one of the most powerful tools in the leadership toolbox when it comes to inspiring others in the workplace. </a:t>
            </a:r>
            <a:endParaRPr lang="en-US" alt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0737468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a:bodyPr>
          <a:lstStyle/>
          <a:p>
            <a:r>
              <a:rPr lang="en-US" b="1" dirty="0">
                <a:solidFill>
                  <a:srgbClr val="1607C2"/>
                </a:solidFill>
              </a:rPr>
              <a:t>Why leaders need to motivate  </a:t>
            </a:r>
            <a:r>
              <a:rPr lang="en-US" altLang="en-US" b="1" dirty="0">
                <a:solidFill>
                  <a:srgbClr val="1607C2"/>
                </a:solidFill>
                <a:cs typeface="Arial" panose="020B0604020202020204" pitchFamily="34" charset="0"/>
              </a:rPr>
              <a:t>their followers?</a:t>
            </a:r>
          </a:p>
        </p:txBody>
      </p:sp>
      <p:sp>
        <p:nvSpPr>
          <p:cNvPr id="2" name="Rectangle 1">
            <a:extLst>
              <a:ext uri="{FF2B5EF4-FFF2-40B4-BE49-F238E27FC236}">
                <a16:creationId xmlns:a16="http://schemas.microsoft.com/office/drawing/2014/main" id="{EC0CF375-464D-9F47-B110-A8D6577EF685}"/>
              </a:ext>
            </a:extLst>
          </p:cNvPr>
          <p:cNvSpPr/>
          <p:nvPr/>
        </p:nvSpPr>
        <p:spPr>
          <a:xfrm>
            <a:off x="448054" y="1811722"/>
            <a:ext cx="9302159" cy="1107996"/>
          </a:xfrm>
          <a:prstGeom prst="rect">
            <a:avLst/>
          </a:prstGeom>
        </p:spPr>
        <p:txBody>
          <a:bodyPr wrap="square">
            <a:spAutoFit/>
          </a:bodyPr>
          <a:lstStyle/>
          <a:p>
            <a:r>
              <a:rPr lang="en-US" sz="2400" b="1" dirty="0">
                <a:solidFill>
                  <a:schemeClr val="accent6">
                    <a:lumMod val="60000"/>
                    <a:lumOff val="40000"/>
                  </a:schemeClr>
                </a:solidFill>
              </a:rPr>
              <a:t>Motivation</a:t>
            </a:r>
            <a:r>
              <a:rPr lang="en-US" sz="2400" dirty="0"/>
              <a:t> is important because it allows you as a leader to meet and even exceed your own organizational goals! </a:t>
            </a:r>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7826" name="Picture 2" descr="8 Ways Construction Managers Can Motivate Their Teams | For Construction  Pros">
            <a:extLst>
              <a:ext uri="{FF2B5EF4-FFF2-40B4-BE49-F238E27FC236}">
                <a16:creationId xmlns:a16="http://schemas.microsoft.com/office/drawing/2014/main" id="{727D6F77-1AEC-5E4C-8AE3-2A34DB73D1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3129" y="3131458"/>
            <a:ext cx="5125742" cy="2810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512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b="1" dirty="0">
                <a:solidFill>
                  <a:srgbClr val="1607C2"/>
                </a:solidFill>
              </a:rPr>
              <a:t>Benefits of a motivated workforce:</a:t>
            </a:r>
          </a:p>
        </p:txBody>
      </p:sp>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3754874"/>
          </a:xfrm>
          <a:prstGeom prst="rect">
            <a:avLst/>
          </a:prstGeom>
        </p:spPr>
        <p:txBody>
          <a:bodyPr wrap="square">
            <a:spAutoFit/>
          </a:bodyPr>
          <a:lstStyle/>
          <a:p>
            <a:pPr marL="285750" indent="-285750">
              <a:buFont typeface="Arial" panose="020B0604020202020204" pitchFamily="34" charset="0"/>
              <a:buChar char="•"/>
            </a:pPr>
            <a:r>
              <a:rPr lang="en-US" sz="2000" b="1" dirty="0">
                <a:solidFill>
                  <a:srgbClr val="818843"/>
                </a:solidFill>
              </a:rPr>
              <a:t>Cost savings:</a:t>
            </a:r>
            <a:r>
              <a:rPr lang="en-US" sz="2000" dirty="0">
                <a:solidFill>
                  <a:srgbClr val="818843"/>
                </a:solidFill>
              </a:rPr>
              <a:t> </a:t>
            </a:r>
            <a:r>
              <a:rPr lang="en-US" sz="2000" dirty="0"/>
              <a:t>Motivated employees will not only work faster, but they will use their creativity .</a:t>
            </a:r>
          </a:p>
          <a:p>
            <a:pPr marL="285750" indent="-285750">
              <a:buFont typeface="Arial" panose="020B0604020202020204" pitchFamily="34" charset="0"/>
              <a:buChar char="•"/>
            </a:pPr>
            <a:r>
              <a:rPr lang="en-US" sz="2000" b="1" dirty="0">
                <a:solidFill>
                  <a:srgbClr val="818843"/>
                </a:solidFill>
              </a:rPr>
              <a:t>Increased quality: </a:t>
            </a:r>
            <a:r>
              <a:rPr lang="en-US" sz="2000" dirty="0"/>
              <a:t>Motivated employees will produce quality products, costing you less resources for rework.</a:t>
            </a:r>
          </a:p>
          <a:p>
            <a:pPr marL="285750" indent="-285750">
              <a:buFont typeface="Arial" panose="020B0604020202020204" pitchFamily="34" charset="0"/>
              <a:buChar char="•"/>
            </a:pPr>
            <a:r>
              <a:rPr lang="en-US" sz="2000" b="1" dirty="0">
                <a:solidFill>
                  <a:srgbClr val="818843"/>
                </a:solidFill>
              </a:rPr>
              <a:t>Reduced turn over: </a:t>
            </a:r>
            <a:r>
              <a:rPr lang="en-US" sz="2000" dirty="0"/>
              <a:t>Turn-over doesn't only cost you money to replace the individuals, but it also slows down your organization's progress while replacements are being trained.</a:t>
            </a:r>
          </a:p>
          <a:p>
            <a:pPr marL="285750" indent="-285750">
              <a:buFont typeface="Arial" panose="020B0604020202020204" pitchFamily="34" charset="0"/>
              <a:buChar char="•"/>
            </a:pPr>
            <a:r>
              <a:rPr lang="en-US" sz="2000" b="1" dirty="0">
                <a:solidFill>
                  <a:srgbClr val="818843"/>
                </a:solidFill>
              </a:rPr>
              <a:t>Speed to market:</a:t>
            </a:r>
            <a:r>
              <a:rPr lang="en-US" sz="2000" dirty="0">
                <a:solidFill>
                  <a:srgbClr val="818843"/>
                </a:solidFill>
              </a:rPr>
              <a:t> </a:t>
            </a:r>
            <a:r>
              <a:rPr lang="en-US" sz="2000" dirty="0"/>
              <a:t>Everyone wants their product or services yesterday! </a:t>
            </a:r>
            <a:r>
              <a:rPr lang="en-US" sz="2000" dirty="0">
                <a:solidFill>
                  <a:srgbClr val="FF0000"/>
                </a:solidFill>
              </a:rPr>
              <a:t>Actually, the day you release your new product, people will already want a newer version! Having a motivated workforce will ensure that your product release cycle is reduced minimally.</a:t>
            </a:r>
          </a:p>
          <a:p>
            <a:pPr marL="285750" indent="-285750">
              <a:buFont typeface="Arial" panose="020B0604020202020204" pitchFamily="34" charset="0"/>
              <a:buChar char="•"/>
            </a:pPr>
            <a:r>
              <a:rPr lang="en-US" sz="2000" b="1" dirty="0">
                <a:solidFill>
                  <a:srgbClr val="818843"/>
                </a:solidFill>
              </a:rPr>
              <a:t>Contributing to a better society:</a:t>
            </a:r>
            <a:r>
              <a:rPr lang="en-US" sz="2000" dirty="0">
                <a:solidFill>
                  <a:srgbClr val="818843"/>
                </a:solidFill>
              </a:rPr>
              <a:t> </a:t>
            </a:r>
            <a:r>
              <a:rPr lang="en-US" sz="2000" dirty="0"/>
              <a:t>Motivated employees make happy people, who in turn contribute to a better society.</a:t>
            </a:r>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46424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009193"/>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accent2">
                    <a:lumMod val="50000"/>
                  </a:schemeClr>
                </a:solidFill>
                <a:highlight>
                  <a:srgbClr val="F5FAA4"/>
                </a:highlight>
              </a:rPr>
              <a:t>8.2 </a:t>
            </a:r>
            <a:r>
              <a:rPr lang="en-US" altLang="en-US" sz="4400" b="1" dirty="0">
                <a:solidFill>
                  <a:schemeClr val="accent2">
                    <a:lumMod val="50000"/>
                  </a:schemeClr>
                </a:solidFill>
                <a:highlight>
                  <a:srgbClr val="F5FAA4"/>
                </a:highlight>
                <a:latin typeface="Arial" panose="020B0604020202020204" pitchFamily="34" charset="0"/>
              </a:rPr>
              <a:t>Compare and contrast the </a:t>
            </a:r>
            <a:r>
              <a:rPr lang="en-US" sz="4400" b="1" dirty="0">
                <a:solidFill>
                  <a:schemeClr val="accent2">
                    <a:lumMod val="50000"/>
                  </a:schemeClr>
                </a:solidFill>
                <a:highlight>
                  <a:srgbClr val="F5FAA4"/>
                </a:highlight>
              </a:rPr>
              <a:t>motivational leadership theories?</a:t>
            </a:r>
            <a:endParaRPr lang="en-US" sz="2800" b="1" dirty="0">
              <a:solidFill>
                <a:schemeClr val="accent2">
                  <a:lumMod val="50000"/>
                </a:schemeClr>
              </a:solidFill>
            </a:endParaRPr>
          </a:p>
        </p:txBody>
      </p:sp>
    </p:spTree>
    <p:extLst>
      <p:ext uri="{BB962C8B-B14F-4D97-AF65-F5344CB8AC3E}">
        <p14:creationId xmlns:p14="http://schemas.microsoft.com/office/powerpoint/2010/main" val="2435796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1- Maslow’s Hierarchy of Needs</a:t>
            </a:r>
          </a:p>
        </p:txBody>
      </p:sp>
      <p:pic>
        <p:nvPicPr>
          <p:cNvPr id="26629" name="Content Placeholder 6" descr="EX_11_001.eps">
            <a:extLst>
              <a:ext uri="{FF2B5EF4-FFF2-40B4-BE49-F238E27FC236}">
                <a16:creationId xmlns:a16="http://schemas.microsoft.com/office/drawing/2014/main" id="{FEE0F1F1-E647-E448-8467-028CE2951CB6}"/>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7584" r="-7584"/>
          <a:stretch>
            <a:fillRect/>
          </a:stretch>
        </p:blipFill>
        <p:spPr>
          <a:xfrm>
            <a:off x="2676594" y="1822248"/>
            <a:ext cx="6510625" cy="3761443"/>
          </a:xfrm>
        </p:spPr>
      </p:pic>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7900588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normAutofit/>
          </a:bodyPr>
          <a:lstStyle/>
          <a:p>
            <a:r>
              <a:rPr lang="en-US" altLang="en-US" sz="3600" b="1" dirty="0">
                <a:solidFill>
                  <a:srgbClr val="00B0F0"/>
                </a:solidFill>
                <a:cs typeface="Arial" panose="020B0604020202020204" pitchFamily="34" charset="0"/>
              </a:rPr>
              <a:t>Maslow’s Hierarchy of Needs</a:t>
            </a:r>
          </a:p>
        </p:txBody>
      </p:sp>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330823" y="1943236"/>
            <a:ext cx="8992471" cy="3961440"/>
          </a:xfrm>
        </p:spPr>
        <p:txBody>
          <a:bodyPr>
            <a:normAutofit lnSpcReduction="10000"/>
          </a:bodyPr>
          <a:lstStyle/>
          <a:p>
            <a:pPr>
              <a:lnSpc>
                <a:spcPct val="70000"/>
              </a:lnSpc>
            </a:pPr>
            <a:endParaRPr lang="en-US" altLang="en-US" sz="1400" dirty="0"/>
          </a:p>
          <a:p>
            <a:pPr>
              <a:lnSpc>
                <a:spcPct val="70000"/>
              </a:lnSpc>
            </a:pPr>
            <a:r>
              <a:rPr lang="en-US" altLang="en-US" b="1" dirty="0"/>
              <a:t>Abraham</a:t>
            </a:r>
            <a:r>
              <a:rPr lang="en-US" altLang="en-US" dirty="0"/>
              <a:t> </a:t>
            </a:r>
            <a:r>
              <a:rPr lang="en-US" altLang="en-US" b="1" dirty="0"/>
              <a:t>Maslow’s</a:t>
            </a:r>
            <a:r>
              <a:rPr lang="en-US" altLang="en-US" dirty="0"/>
              <a:t> </a:t>
            </a:r>
            <a:r>
              <a:rPr lang="en-US" altLang="en-US" b="1" dirty="0"/>
              <a:t>Hierarchy of Needs theory (1943)</a:t>
            </a:r>
            <a:r>
              <a:rPr lang="en-US" altLang="en-US" dirty="0"/>
              <a:t>, is one of the most widely known theories of motivation. Maslow was a psychologist who proposed that within every person is a hierarchy of five needs:</a:t>
            </a:r>
          </a:p>
          <a:p>
            <a:pPr>
              <a:lnSpc>
                <a:spcPct val="70000"/>
              </a:lnSpc>
            </a:pPr>
            <a:endParaRPr lang="en-US" altLang="en-US" dirty="0"/>
          </a:p>
          <a:p>
            <a:pPr marL="460375" lvl="1">
              <a:lnSpc>
                <a:spcPct val="70000"/>
              </a:lnSpc>
              <a:buFont typeface="Calibri" panose="020F0502020204030204" pitchFamily="34" charset="0"/>
              <a:buAutoNum type="arabicPeriod"/>
            </a:pPr>
            <a:r>
              <a:rPr lang="en-US" altLang="en-US" sz="2000" b="1" dirty="0">
                <a:solidFill>
                  <a:srgbClr val="00B050"/>
                </a:solidFill>
              </a:rPr>
              <a:t>Physiological needs</a:t>
            </a:r>
            <a:r>
              <a:rPr lang="en-US" altLang="en-US" sz="2000" dirty="0">
                <a:solidFill>
                  <a:srgbClr val="00B050"/>
                </a:solidFill>
              </a:rPr>
              <a:t> </a:t>
            </a:r>
            <a:r>
              <a:rPr lang="en-US" altLang="en-US" sz="2000" dirty="0"/>
              <a:t>such as food, drink, shelter, sleep, and other physical requirements.</a:t>
            </a:r>
          </a:p>
          <a:p>
            <a:pPr marL="460375" lvl="1">
              <a:lnSpc>
                <a:spcPct val="70000"/>
              </a:lnSpc>
              <a:buFont typeface="Calibri" panose="020F0502020204030204" pitchFamily="34" charset="0"/>
              <a:buAutoNum type="arabicPeriod"/>
            </a:pPr>
            <a:r>
              <a:rPr lang="en-US" altLang="en-US" sz="2000" b="1" dirty="0">
                <a:solidFill>
                  <a:srgbClr val="00B050"/>
                </a:solidFill>
              </a:rPr>
              <a:t>Safety needs</a:t>
            </a:r>
            <a:r>
              <a:rPr lang="en-US" altLang="en-US" sz="2000" dirty="0">
                <a:solidFill>
                  <a:srgbClr val="00B050"/>
                </a:solidFill>
              </a:rPr>
              <a:t> </a:t>
            </a:r>
            <a:r>
              <a:rPr lang="en-US" altLang="en-US" sz="2000" dirty="0"/>
              <a:t>such as security and protection from harm as well as assurance that physical needs will continue to be met</a:t>
            </a:r>
          </a:p>
          <a:p>
            <a:pPr marL="460375" lvl="1">
              <a:lnSpc>
                <a:spcPct val="70000"/>
              </a:lnSpc>
              <a:buFont typeface="Calibri" panose="020F0502020204030204" pitchFamily="34" charset="0"/>
              <a:buAutoNum type="arabicPeriod"/>
            </a:pPr>
            <a:r>
              <a:rPr lang="en-US" altLang="en-US" sz="2000" b="1" dirty="0">
                <a:solidFill>
                  <a:srgbClr val="00B050"/>
                </a:solidFill>
              </a:rPr>
              <a:t>Social needs</a:t>
            </a:r>
            <a:r>
              <a:rPr lang="en-US" altLang="en-US" sz="2000" dirty="0">
                <a:solidFill>
                  <a:srgbClr val="00B050"/>
                </a:solidFill>
              </a:rPr>
              <a:t> </a:t>
            </a:r>
            <a:r>
              <a:rPr lang="en-US" altLang="en-US" sz="2000" dirty="0"/>
              <a:t>including affection, belongingness, acceptance, and friendship.</a:t>
            </a:r>
          </a:p>
          <a:p>
            <a:pPr marL="460375" lvl="1">
              <a:lnSpc>
                <a:spcPct val="70000"/>
              </a:lnSpc>
              <a:buFont typeface="Calibri" panose="020F0502020204030204" pitchFamily="34" charset="0"/>
              <a:buAutoNum type="arabicPeriod"/>
            </a:pPr>
            <a:r>
              <a:rPr lang="en-US" altLang="en-US" sz="2000" b="1" dirty="0">
                <a:solidFill>
                  <a:srgbClr val="00B050"/>
                </a:solidFill>
              </a:rPr>
              <a:t>Esteem needs</a:t>
            </a:r>
            <a:r>
              <a:rPr lang="en-US" altLang="en-US" sz="2000" dirty="0"/>
              <a:t>, which include </a:t>
            </a:r>
            <a:r>
              <a:rPr lang="en-US" altLang="en-US" sz="2000" b="1" dirty="0">
                <a:solidFill>
                  <a:srgbClr val="C00000"/>
                </a:solidFill>
              </a:rPr>
              <a:t>internal esteem factors </a:t>
            </a:r>
            <a:r>
              <a:rPr lang="en-US" altLang="en-US" sz="2000" dirty="0"/>
              <a:t>such as self-respect, autonomy, and</a:t>
            </a:r>
            <a:r>
              <a:rPr lang="en-US" altLang="en-US" sz="2000" b="1" dirty="0"/>
              <a:t> </a:t>
            </a:r>
            <a:r>
              <a:rPr lang="en-US" altLang="en-US" sz="2000" dirty="0"/>
              <a:t>achievement, and </a:t>
            </a:r>
            <a:r>
              <a:rPr lang="en-US" altLang="en-US" sz="2000" b="1" dirty="0">
                <a:solidFill>
                  <a:srgbClr val="C00000"/>
                </a:solidFill>
              </a:rPr>
              <a:t>external esteem factors</a:t>
            </a:r>
            <a:r>
              <a:rPr lang="en-US" altLang="en-US" sz="2000" b="1" dirty="0"/>
              <a:t> </a:t>
            </a:r>
            <a:r>
              <a:rPr lang="en-US" altLang="en-US" sz="2000" dirty="0"/>
              <a:t>such as status, recognition, and attention.</a:t>
            </a:r>
          </a:p>
          <a:p>
            <a:pPr marL="460375" lvl="1">
              <a:lnSpc>
                <a:spcPct val="70000"/>
              </a:lnSpc>
              <a:buFont typeface="Calibri" panose="020F0502020204030204" pitchFamily="34" charset="0"/>
              <a:buAutoNum type="arabicPeriod"/>
            </a:pPr>
            <a:r>
              <a:rPr lang="en-US" altLang="en-US" sz="2000" b="1" dirty="0">
                <a:solidFill>
                  <a:srgbClr val="00B050"/>
                </a:solidFill>
              </a:rPr>
              <a:t>Self-actualization</a:t>
            </a:r>
            <a:r>
              <a:rPr lang="en-US" altLang="en-US" sz="2000" b="1" dirty="0"/>
              <a:t> </a:t>
            </a:r>
            <a:r>
              <a:rPr lang="en-US" altLang="en-US" sz="2000" dirty="0"/>
              <a:t>needs that include growth and achieving one’s potential.</a:t>
            </a:r>
          </a:p>
          <a:p>
            <a:pPr marL="460375" lvl="1">
              <a:lnSpc>
                <a:spcPct val="70000"/>
              </a:lnSpc>
              <a:buFont typeface="Calibri" panose="020F0502020204030204" pitchFamily="34" charset="0"/>
              <a:buAutoNum type="arabicPeriod"/>
            </a:pPr>
            <a:endParaRPr lang="en-US" altLang="en-US" sz="2000" dirty="0"/>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 name="Picture 9">
            <a:extLst>
              <a:ext uri="{FF2B5EF4-FFF2-40B4-BE49-F238E27FC236}">
                <a16:creationId xmlns:a16="http://schemas.microsoft.com/office/drawing/2014/main" id="{EDB90807-E007-F14C-BC26-B74AF5C3D94C}"/>
              </a:ext>
            </a:extLst>
          </p:cNvPr>
          <p:cNvPicPr>
            <a:picLocks noChangeAspect="1"/>
          </p:cNvPicPr>
          <p:nvPr/>
        </p:nvPicPr>
        <p:blipFill>
          <a:blip r:embed="rId4"/>
          <a:stretch>
            <a:fillRect/>
          </a:stretch>
        </p:blipFill>
        <p:spPr>
          <a:xfrm>
            <a:off x="9847891" y="1477941"/>
            <a:ext cx="2267909" cy="2706859"/>
          </a:xfrm>
          <a:prstGeom prst="rect">
            <a:avLst/>
          </a:prstGeom>
        </p:spPr>
      </p:pic>
    </p:spTree>
    <p:extLst>
      <p:ext uri="{BB962C8B-B14F-4D97-AF65-F5344CB8AC3E}">
        <p14:creationId xmlns:p14="http://schemas.microsoft.com/office/powerpoint/2010/main" val="16891453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normAutofit/>
          </a:bodyPr>
          <a:lstStyle/>
          <a:p>
            <a:r>
              <a:rPr lang="en-US" altLang="en-US" sz="3600" b="1" dirty="0">
                <a:solidFill>
                  <a:srgbClr val="00B0F0"/>
                </a:solidFill>
                <a:cs typeface="Arial" panose="020B0604020202020204" pitchFamily="34" charset="0"/>
              </a:rPr>
              <a:t>Maslow’s Hierarchy of Needs</a:t>
            </a:r>
          </a:p>
        </p:txBody>
      </p:sp>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645920"/>
            <a:ext cx="11632474" cy="3820425"/>
          </a:xfrm>
        </p:spPr>
        <p:txBody>
          <a:bodyPr/>
          <a:lstStyle/>
          <a:p>
            <a:pPr>
              <a:lnSpc>
                <a:spcPct val="70000"/>
              </a:lnSpc>
            </a:pPr>
            <a:endParaRPr lang="en-US" altLang="en-US" sz="1400" dirty="0"/>
          </a:p>
          <a:p>
            <a:pPr marL="460375" lvl="1">
              <a:lnSpc>
                <a:spcPct val="70000"/>
              </a:lnSpc>
              <a:buFont typeface="Calibri" panose="020F0502020204030204" pitchFamily="34" charset="0"/>
              <a:buAutoNum type="arabicPeriod"/>
            </a:pPr>
            <a:endParaRPr lang="en-US" altLang="en-US" sz="1400" dirty="0"/>
          </a:p>
          <a:p>
            <a:pPr>
              <a:lnSpc>
                <a:spcPct val="80000"/>
              </a:lnSpc>
            </a:pPr>
            <a:r>
              <a:rPr lang="en-US" altLang="en-US" b="1" dirty="0">
                <a:solidFill>
                  <a:srgbClr val="7030A0"/>
                </a:solidFill>
              </a:rPr>
              <a:t>Maslow argued </a:t>
            </a:r>
            <a:r>
              <a:rPr lang="en-US" altLang="en-US" dirty="0"/>
              <a:t>that each level </a:t>
            </a:r>
            <a:r>
              <a:rPr lang="en-US" altLang="en-US" b="1" dirty="0">
                <a:solidFill>
                  <a:srgbClr val="92D050"/>
                </a:solidFill>
              </a:rPr>
              <a:t>must be substantially satisfied before the next need becomes dominant</a:t>
            </a:r>
            <a:r>
              <a:rPr lang="en-US" altLang="en-US" dirty="0"/>
              <a:t>; an individual moves up the hierarchy from one level to the next. Lower-order need are satisfied predominantly externally, while higher-order needs are satisfied internally. </a:t>
            </a:r>
          </a:p>
          <a:p>
            <a:pPr>
              <a:lnSpc>
                <a:spcPct val="80000"/>
              </a:lnSpc>
            </a:pPr>
            <a:endParaRPr lang="en-US" altLang="en-US" dirty="0"/>
          </a:p>
          <a:p>
            <a:pPr>
              <a:lnSpc>
                <a:spcPct val="80000"/>
              </a:lnSpc>
            </a:pPr>
            <a:r>
              <a:rPr lang="en-US" altLang="en-US" dirty="0"/>
              <a:t>leaders will do things to satisfy team needs. But remember: </a:t>
            </a:r>
            <a:r>
              <a:rPr lang="en-US" altLang="en-US" b="1" dirty="0">
                <a:solidFill>
                  <a:srgbClr val="009193"/>
                </a:solidFill>
              </a:rPr>
              <a:t>Once a need is substantially satisfied, it no longer motivates.</a:t>
            </a:r>
            <a:r>
              <a:rPr lang="en-US" altLang="en-US" dirty="0"/>
              <a:t> </a:t>
            </a:r>
          </a:p>
          <a:p>
            <a:pPr>
              <a:lnSpc>
                <a:spcPct val="80000"/>
              </a:lnSpc>
            </a:pPr>
            <a:r>
              <a:rPr lang="en-US" altLang="en-US" dirty="0"/>
              <a:t>This theory is widely popular among practicing managers probably because it’s easy to understand and intuitive. However, there is no empirical support provided for theory; other studies could not validate it.</a:t>
            </a:r>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238655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E86735F8-C13A-7F47-B498-331DA351991C}"/>
              </a:ext>
            </a:extLst>
          </p:cNvPr>
          <p:cNvSpPr>
            <a:spLocks noGrp="1"/>
          </p:cNvSpPr>
          <p:nvPr>
            <p:ph type="title"/>
          </p:nvPr>
        </p:nvSpPr>
        <p:spPr>
          <a:xfrm>
            <a:off x="843669" y="1010289"/>
            <a:ext cx="9972377" cy="1059305"/>
          </a:xfrm>
        </p:spPr>
        <p:txBody>
          <a:bodyPr/>
          <a:lstStyle/>
          <a:p>
            <a:r>
              <a:rPr lang="en-US" altLang="en-US" sz="4200" b="1" dirty="0">
                <a:solidFill>
                  <a:srgbClr val="7030A0"/>
                </a:solidFill>
                <a:cs typeface="Arial" panose="020B0604020202020204" pitchFamily="34" charset="0"/>
              </a:rPr>
              <a:t>2- McGregor’s Theory X and Theory Y</a:t>
            </a:r>
          </a:p>
        </p:txBody>
      </p:sp>
      <p:sp>
        <p:nvSpPr>
          <p:cNvPr id="3" name="Content Placeholder 2">
            <a:extLst>
              <a:ext uri="{FF2B5EF4-FFF2-40B4-BE49-F238E27FC236}">
                <a16:creationId xmlns:a16="http://schemas.microsoft.com/office/drawing/2014/main" id="{851EF867-0211-364B-92E9-E1E3A697B316}"/>
              </a:ext>
            </a:extLst>
          </p:cNvPr>
          <p:cNvSpPr>
            <a:spLocks noGrp="1"/>
          </p:cNvSpPr>
          <p:nvPr>
            <p:ph sz="half" idx="1"/>
          </p:nvPr>
        </p:nvSpPr>
        <p:spPr>
          <a:xfrm>
            <a:off x="623849" y="2069594"/>
            <a:ext cx="10944301" cy="3614030"/>
          </a:xfrm>
        </p:spPr>
        <p:txBody>
          <a:bodyPr/>
          <a:lstStyle/>
          <a:p>
            <a:r>
              <a:rPr lang="en-US" altLang="en-US" b="1" dirty="0">
                <a:solidFill>
                  <a:srgbClr val="009193"/>
                </a:solidFill>
              </a:rPr>
              <a:t>Douglas McGregor </a:t>
            </a:r>
            <a:r>
              <a:rPr lang="en-US" altLang="en-US" dirty="0"/>
              <a:t>is best known for proposing two assumptions about human nature</a:t>
            </a:r>
            <a:r>
              <a:rPr lang="en-US" altLang="en-US" b="1" dirty="0">
                <a:solidFill>
                  <a:srgbClr val="009193"/>
                </a:solidFill>
              </a:rPr>
              <a:t>: Theory X and Theory Y</a:t>
            </a:r>
            <a:r>
              <a:rPr lang="en-US" altLang="en-US" dirty="0"/>
              <a:t>. Simply put </a:t>
            </a:r>
            <a:r>
              <a:rPr lang="en-US" altLang="en-US" b="1" dirty="0"/>
              <a:t>Theory X </a:t>
            </a:r>
            <a:r>
              <a:rPr lang="en-US" altLang="en-US" dirty="0"/>
              <a:t>is a </a:t>
            </a:r>
            <a:r>
              <a:rPr lang="en-US" altLang="en-US" b="1" dirty="0">
                <a:solidFill>
                  <a:srgbClr val="FF0000"/>
                </a:solidFill>
              </a:rPr>
              <a:t>negative view of people</a:t>
            </a:r>
            <a:r>
              <a:rPr lang="en-US" altLang="en-US" dirty="0"/>
              <a:t> and</a:t>
            </a:r>
            <a:r>
              <a:rPr lang="en-US" altLang="en-US" b="1" dirty="0"/>
              <a:t> Theory Y </a:t>
            </a:r>
            <a:r>
              <a:rPr lang="en-US" altLang="en-US" b="1" dirty="0">
                <a:solidFill>
                  <a:schemeClr val="accent4"/>
                </a:solidFill>
              </a:rPr>
              <a:t>is a positive view.</a:t>
            </a:r>
          </a:p>
          <a:p>
            <a:r>
              <a:rPr lang="en-US" altLang="en-US" dirty="0"/>
              <a:t>McGregor believed that </a:t>
            </a:r>
            <a:r>
              <a:rPr lang="en-US" altLang="en-US" b="1" dirty="0">
                <a:solidFill>
                  <a:schemeClr val="accent4"/>
                </a:solidFill>
              </a:rPr>
              <a:t>Theory Y</a:t>
            </a:r>
            <a:r>
              <a:rPr lang="en-US" altLang="en-US" dirty="0"/>
              <a:t> assumptions should guide management practice and proposed that participation in decision making, responsible and challenging jobs, and good group relations would maximize employee motivation.</a:t>
            </a:r>
          </a:p>
          <a:p>
            <a:r>
              <a:rPr lang="en-US" altLang="en-US" dirty="0"/>
              <a:t>Here we see Berkshire Hathaway Chairman and CEO </a:t>
            </a:r>
            <a:r>
              <a:rPr lang="en-US" altLang="en-US" b="1" dirty="0">
                <a:solidFill>
                  <a:srgbClr val="0070C0"/>
                </a:solidFill>
              </a:rPr>
              <a:t>Warren Buffet</a:t>
            </a:r>
            <a:r>
              <a:rPr lang="en-US" altLang="en-US" dirty="0"/>
              <a:t>, </a:t>
            </a:r>
            <a:r>
              <a:rPr lang="en-US" altLang="en-US" b="1" dirty="0">
                <a:solidFill>
                  <a:srgbClr val="0070C0"/>
                </a:solidFill>
              </a:rPr>
              <a:t>a Theory Y leader</a:t>
            </a:r>
            <a:r>
              <a:rPr lang="en-US" altLang="en-US" dirty="0"/>
              <a:t>, participating in the company’s annual shareholders’ meeting.</a:t>
            </a:r>
          </a:p>
          <a:p>
            <a:endParaRPr lang="en-SA" dirty="0"/>
          </a:p>
        </p:txBody>
      </p:sp>
      <p:pic>
        <p:nvPicPr>
          <p:cNvPr id="11" name="عنصر نائب للمحتوى 6">
            <a:extLst>
              <a:ext uri="{FF2B5EF4-FFF2-40B4-BE49-F238E27FC236}">
                <a16:creationId xmlns:a16="http://schemas.microsoft.com/office/drawing/2014/main" id="{EEF1DA8F-5181-0346-A48B-A807894F9E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12" name="Rounded Rectangle 11">
            <a:extLst>
              <a:ext uri="{FF2B5EF4-FFF2-40B4-BE49-F238E27FC236}">
                <a16:creationId xmlns:a16="http://schemas.microsoft.com/office/drawing/2014/main" id="{565D152D-831F-5646-9DDF-63ED43CD251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2685144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E86735F8-C13A-7F47-B498-331DA351991C}"/>
              </a:ext>
            </a:extLst>
          </p:cNvPr>
          <p:cNvSpPr>
            <a:spLocks noGrp="1"/>
          </p:cNvSpPr>
          <p:nvPr>
            <p:ph type="title"/>
          </p:nvPr>
        </p:nvSpPr>
        <p:spPr/>
        <p:txBody>
          <a:bodyPr>
            <a:normAutofit/>
          </a:bodyPr>
          <a:lstStyle/>
          <a:p>
            <a:r>
              <a:rPr lang="en-US" altLang="en-US" sz="3600" b="1" dirty="0">
                <a:solidFill>
                  <a:srgbClr val="00B0F0"/>
                </a:solidFill>
                <a:cs typeface="Arial" panose="020B0604020202020204" pitchFamily="34" charset="0"/>
              </a:rPr>
              <a:t>McGregor’s Theory X and Theory Y</a:t>
            </a:r>
          </a:p>
        </p:txBody>
      </p:sp>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1174596" y="2017342"/>
            <a:ext cx="4038600" cy="3611562"/>
          </a:xfrm>
        </p:spPr>
        <p:txBody>
          <a:bodyPr>
            <a:normAutofit fontScale="92500" lnSpcReduction="10000"/>
          </a:bodyPr>
          <a:lstStyle/>
          <a:p>
            <a:pPr marL="0" indent="0">
              <a:buNone/>
            </a:pPr>
            <a:r>
              <a:rPr lang="en-US" altLang="en-US" sz="3000" b="1" dirty="0">
                <a:solidFill>
                  <a:srgbClr val="FF0000"/>
                </a:solidFill>
              </a:rPr>
              <a:t>Theory X:</a:t>
            </a:r>
          </a:p>
          <a:p>
            <a:pPr marL="0" indent="0"/>
            <a:r>
              <a:rPr lang="en-US" altLang="en-US" sz="3000" dirty="0"/>
              <a:t>Little ambition</a:t>
            </a:r>
          </a:p>
          <a:p>
            <a:pPr marL="0" indent="0"/>
            <a:r>
              <a:rPr lang="en-US" altLang="en-US" sz="3000" dirty="0"/>
              <a:t>Dislike work</a:t>
            </a:r>
          </a:p>
          <a:p>
            <a:pPr marL="0" indent="0"/>
            <a:r>
              <a:rPr lang="en-US" altLang="en-US" sz="3000" dirty="0"/>
              <a:t>Avoid responsibility</a:t>
            </a:r>
          </a:p>
          <a:p>
            <a:pPr marL="0" indent="0"/>
            <a:r>
              <a:rPr lang="en-US" altLang="en-US" sz="3000" dirty="0"/>
              <a:t>Must be closely controlled</a:t>
            </a:r>
          </a:p>
          <a:p>
            <a:pPr marL="0" indent="0">
              <a:buNone/>
            </a:pPr>
            <a:endParaRPr lang="en-US" altLang="en-US" sz="3000" dirty="0"/>
          </a:p>
        </p:txBody>
      </p:sp>
      <p:sp>
        <p:nvSpPr>
          <p:cNvPr id="28676" name="Content Placeholder 6">
            <a:extLst>
              <a:ext uri="{FF2B5EF4-FFF2-40B4-BE49-F238E27FC236}">
                <a16:creationId xmlns:a16="http://schemas.microsoft.com/office/drawing/2014/main" id="{F05EA795-5659-694A-9F6E-135FA7E9EA13}"/>
              </a:ext>
            </a:extLst>
          </p:cNvPr>
          <p:cNvSpPr>
            <a:spLocks noGrp="1"/>
          </p:cNvSpPr>
          <p:nvPr>
            <p:ph sz="half" idx="2"/>
          </p:nvPr>
        </p:nvSpPr>
        <p:spPr>
          <a:xfrm>
            <a:off x="6322423" y="2017342"/>
            <a:ext cx="4038600" cy="3611562"/>
          </a:xfrm>
        </p:spPr>
        <p:txBody>
          <a:bodyPr>
            <a:normAutofit fontScale="92500" lnSpcReduction="10000"/>
          </a:bodyPr>
          <a:lstStyle/>
          <a:p>
            <a:pPr marL="0" indent="0">
              <a:buNone/>
            </a:pPr>
            <a:r>
              <a:rPr lang="en-US" altLang="en-US" sz="3000" b="1" dirty="0">
                <a:solidFill>
                  <a:srgbClr val="00B050"/>
                </a:solidFill>
              </a:rPr>
              <a:t>Theory Y:</a:t>
            </a:r>
          </a:p>
          <a:p>
            <a:pPr marL="0" indent="0"/>
            <a:r>
              <a:rPr lang="en-US" altLang="en-US" sz="3000" dirty="0"/>
              <a:t>Enjoy work</a:t>
            </a:r>
          </a:p>
          <a:p>
            <a:pPr marL="0" indent="0"/>
            <a:r>
              <a:rPr lang="en-US" altLang="en-US" sz="3000" dirty="0"/>
              <a:t>Seek and accept responsibility</a:t>
            </a:r>
          </a:p>
          <a:p>
            <a:pPr marL="0" indent="0"/>
            <a:r>
              <a:rPr lang="en-US" altLang="en-US" sz="3000" dirty="0"/>
              <a:t>Exercise self-direction</a:t>
            </a:r>
            <a:endParaRPr lang="en-US" altLang="en-US" sz="3000" dirty="0">
              <a:solidFill>
                <a:srgbClr val="648596"/>
              </a:solidFill>
            </a:endParaRPr>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921601B-1C09-4549-AEF5-EB5F3CEF3B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8150898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4">
            <a:extLst>
              <a:ext uri="{FF2B5EF4-FFF2-40B4-BE49-F238E27FC236}">
                <a16:creationId xmlns:a16="http://schemas.microsoft.com/office/drawing/2014/main" id="{770DD3C8-869C-F54C-92A7-B1201D16F25C}"/>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3- Herzberg’s Two-Factor Theory</a:t>
            </a:r>
          </a:p>
        </p:txBody>
      </p:sp>
      <p:sp>
        <p:nvSpPr>
          <p:cNvPr id="3" name="Content Placeholder 2">
            <a:extLst>
              <a:ext uri="{FF2B5EF4-FFF2-40B4-BE49-F238E27FC236}">
                <a16:creationId xmlns:a16="http://schemas.microsoft.com/office/drawing/2014/main" id="{570F7B08-8500-B547-BE8C-4B3845AAD3B9}"/>
              </a:ext>
            </a:extLst>
          </p:cNvPr>
          <p:cNvSpPr>
            <a:spLocks noGrp="1"/>
          </p:cNvSpPr>
          <p:nvPr>
            <p:ph idx="1"/>
          </p:nvPr>
        </p:nvSpPr>
        <p:spPr>
          <a:xfrm>
            <a:off x="444137" y="1662318"/>
            <a:ext cx="11064240" cy="3294576"/>
          </a:xfrm>
        </p:spPr>
        <p:txBody>
          <a:bodyPr/>
          <a:lstStyle/>
          <a:p>
            <a:r>
              <a:rPr lang="en-US" altLang="en-US" dirty="0"/>
              <a:t>Frederick Herzberg’s </a:t>
            </a:r>
            <a:r>
              <a:rPr lang="en-US" altLang="en-US" b="1" dirty="0"/>
              <a:t>two-factor theory</a:t>
            </a:r>
            <a:r>
              <a:rPr lang="en-US" altLang="en-US" dirty="0"/>
              <a:t> (or </a:t>
            </a:r>
            <a:r>
              <a:rPr lang="en-US" altLang="en-US" b="1" dirty="0">
                <a:solidFill>
                  <a:srgbClr val="FF0000"/>
                </a:solidFill>
              </a:rPr>
              <a:t>motivation-hygiene theory</a:t>
            </a:r>
            <a:r>
              <a:rPr lang="en-US" altLang="en-US" dirty="0"/>
              <a:t>) proposes that: </a:t>
            </a:r>
          </a:p>
          <a:p>
            <a:r>
              <a:rPr lang="en-US" altLang="en-US" b="1" dirty="0">
                <a:solidFill>
                  <a:schemeClr val="accent2">
                    <a:lumMod val="75000"/>
                  </a:schemeClr>
                </a:solidFill>
              </a:rPr>
              <a:t>Intrinsic factors </a:t>
            </a:r>
            <a:r>
              <a:rPr lang="en-US" altLang="en-US" dirty="0"/>
              <a:t>are related to </a:t>
            </a:r>
            <a:r>
              <a:rPr lang="en-US" altLang="en-US" b="1" dirty="0">
                <a:solidFill>
                  <a:srgbClr val="009193"/>
                </a:solidFill>
              </a:rPr>
              <a:t>job satisfaction.</a:t>
            </a:r>
          </a:p>
          <a:p>
            <a:r>
              <a:rPr lang="en-US" altLang="en-US" b="1" dirty="0">
                <a:solidFill>
                  <a:schemeClr val="accent2">
                    <a:lumMod val="75000"/>
                  </a:schemeClr>
                </a:solidFill>
              </a:rPr>
              <a:t>Extrinsic factors </a:t>
            </a:r>
            <a:r>
              <a:rPr lang="en-US" altLang="en-US" dirty="0"/>
              <a:t>are associated with </a:t>
            </a:r>
            <a:r>
              <a:rPr lang="en-US" altLang="en-US" b="1" dirty="0">
                <a:solidFill>
                  <a:srgbClr val="009193"/>
                </a:solidFill>
              </a:rPr>
              <a:t>job dissatisfaction. </a:t>
            </a:r>
          </a:p>
          <a:p>
            <a:r>
              <a:rPr lang="en-US" altLang="en-US" dirty="0"/>
              <a:t>It was popular from the 1960s to the early 1980s.</a:t>
            </a:r>
            <a:endParaRPr lang="en-SA" dirty="0"/>
          </a:p>
        </p:txBody>
      </p:sp>
      <p:pic>
        <p:nvPicPr>
          <p:cNvPr id="6" name="عنصر نائب للمحتوى 6">
            <a:extLst>
              <a:ext uri="{FF2B5EF4-FFF2-40B4-BE49-F238E27FC236}">
                <a16:creationId xmlns:a16="http://schemas.microsoft.com/office/drawing/2014/main" id="{30071AA2-CF13-9344-A404-14E64400D3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B687098F-00AD-1848-AE55-C131909F4F7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4268852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4">
            <a:extLst>
              <a:ext uri="{FF2B5EF4-FFF2-40B4-BE49-F238E27FC236}">
                <a16:creationId xmlns:a16="http://schemas.microsoft.com/office/drawing/2014/main" id="{770DD3C8-869C-F54C-92A7-B1201D16F25C}"/>
              </a:ext>
            </a:extLst>
          </p:cNvPr>
          <p:cNvSpPr>
            <a:spLocks noGrp="1"/>
          </p:cNvSpPr>
          <p:nvPr>
            <p:ph type="title"/>
          </p:nvPr>
        </p:nvSpPr>
        <p:spPr/>
        <p:txBody>
          <a:bodyPr>
            <a:normAutofit/>
          </a:bodyPr>
          <a:lstStyle/>
          <a:p>
            <a:r>
              <a:rPr lang="en-US" altLang="en-US" sz="3600" b="1" dirty="0">
                <a:solidFill>
                  <a:srgbClr val="00B0F0"/>
                </a:solidFill>
                <a:cs typeface="Arial" panose="020B0604020202020204" pitchFamily="34" charset="0"/>
              </a:rPr>
              <a:t>Herzberg’s Two-Factor Theory</a:t>
            </a:r>
          </a:p>
        </p:txBody>
      </p:sp>
      <p:pic>
        <p:nvPicPr>
          <p:cNvPr id="30725" name="Content Placeholder 6" descr="EX_11_002.eps">
            <a:extLst>
              <a:ext uri="{FF2B5EF4-FFF2-40B4-BE49-F238E27FC236}">
                <a16:creationId xmlns:a16="http://schemas.microsoft.com/office/drawing/2014/main" id="{E87B77F2-9B05-3049-B7F3-4C84B3E8931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6670" b="-6670"/>
          <a:stretch>
            <a:fillRect/>
          </a:stretch>
        </p:blipFill>
        <p:spPr>
          <a:xfrm>
            <a:off x="1981200" y="1490121"/>
            <a:ext cx="8229600" cy="4754562"/>
          </a:xfrm>
        </p:spPr>
      </p:pic>
      <p:pic>
        <p:nvPicPr>
          <p:cNvPr id="6" name="عنصر نائب للمحتوى 6">
            <a:extLst>
              <a:ext uri="{FF2B5EF4-FFF2-40B4-BE49-F238E27FC236}">
                <a16:creationId xmlns:a16="http://schemas.microsoft.com/office/drawing/2014/main" id="{3362CF51-ED7D-7846-853C-59ED6A8483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57F8E8E-AA25-7844-93A1-920C495E630F}"/>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1650269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4">
            <a:extLst>
              <a:ext uri="{FF2B5EF4-FFF2-40B4-BE49-F238E27FC236}">
                <a16:creationId xmlns:a16="http://schemas.microsoft.com/office/drawing/2014/main" id="{36C3A5BD-EA8A-A248-90F3-AC6B5F351336}"/>
              </a:ext>
            </a:extLst>
          </p:cNvPr>
          <p:cNvSpPr>
            <a:spLocks noGrp="1"/>
          </p:cNvSpPr>
          <p:nvPr>
            <p:ph type="title"/>
          </p:nvPr>
        </p:nvSpPr>
        <p:spPr/>
        <p:txBody>
          <a:bodyPr/>
          <a:lstStyle/>
          <a:p>
            <a:r>
              <a:rPr lang="en-US" altLang="en-US" b="1" dirty="0">
                <a:solidFill>
                  <a:srgbClr val="00B050"/>
                </a:solidFill>
                <a:cs typeface="Arial" panose="020B0604020202020204" pitchFamily="34" charset="0"/>
              </a:rPr>
              <a:t>Satisfaction vs. Dissatisfaction</a:t>
            </a:r>
          </a:p>
        </p:txBody>
      </p:sp>
      <p:sp>
        <p:nvSpPr>
          <p:cNvPr id="3" name="Content Placeholder 2">
            <a:extLst>
              <a:ext uri="{FF2B5EF4-FFF2-40B4-BE49-F238E27FC236}">
                <a16:creationId xmlns:a16="http://schemas.microsoft.com/office/drawing/2014/main" id="{80968629-9ACE-AE4B-8EC7-CECB7CC39FB2}"/>
              </a:ext>
            </a:extLst>
          </p:cNvPr>
          <p:cNvSpPr>
            <a:spLocks noGrp="1"/>
          </p:cNvSpPr>
          <p:nvPr>
            <p:ph idx="1"/>
          </p:nvPr>
        </p:nvSpPr>
        <p:spPr/>
        <p:txBody>
          <a:bodyPr/>
          <a:lstStyle/>
          <a:p>
            <a:r>
              <a:rPr lang="en-US" altLang="en-US" dirty="0"/>
              <a:t>Herzberg also concluded that the traditional view –</a:t>
            </a:r>
            <a:r>
              <a:rPr lang="en-US" altLang="en-US" b="1" dirty="0">
                <a:solidFill>
                  <a:srgbClr val="FF0000"/>
                </a:solidFill>
              </a:rPr>
              <a:t>that the opposite of satisfaction was</a:t>
            </a:r>
            <a:r>
              <a:rPr lang="en-US" altLang="en-US" b="1" i="1" dirty="0">
                <a:solidFill>
                  <a:srgbClr val="FF0000"/>
                </a:solidFill>
              </a:rPr>
              <a:t> </a:t>
            </a:r>
            <a:r>
              <a:rPr lang="en-US" altLang="en-US" b="1" dirty="0">
                <a:solidFill>
                  <a:srgbClr val="FF0000"/>
                </a:solidFill>
              </a:rPr>
              <a:t>dissatisfaction–was wrong. </a:t>
            </a:r>
            <a:endParaRPr lang="en-US" altLang="en-US" dirty="0"/>
          </a:p>
          <a:p>
            <a:r>
              <a:rPr lang="en-US" altLang="en-US" dirty="0"/>
              <a:t>The opposite of </a:t>
            </a:r>
            <a:r>
              <a:rPr lang="en-US" altLang="en-US" b="1" dirty="0">
                <a:solidFill>
                  <a:srgbClr val="FF0000"/>
                </a:solidFill>
              </a:rPr>
              <a:t>“satisfaction” is “no satisfaction” </a:t>
            </a:r>
            <a:r>
              <a:rPr lang="en-US" altLang="en-US" dirty="0"/>
              <a:t>and the opposite of </a:t>
            </a:r>
            <a:r>
              <a:rPr lang="en-US" altLang="en-US" b="1" dirty="0">
                <a:solidFill>
                  <a:srgbClr val="FF0000"/>
                </a:solidFill>
              </a:rPr>
              <a:t>“dissatisfaction” is “no dissatisfaction.”</a:t>
            </a:r>
          </a:p>
          <a:p>
            <a:r>
              <a:rPr lang="en-US" altLang="en-US" dirty="0"/>
              <a:t>To motivate people, Herzberg suggested emphasizing motivators, the intrinsic factors having to do with the job itself.</a:t>
            </a:r>
          </a:p>
          <a:p>
            <a:endParaRPr lang="en-SA" dirty="0"/>
          </a:p>
        </p:txBody>
      </p:sp>
      <p:pic>
        <p:nvPicPr>
          <p:cNvPr id="8" name="عنصر نائب للمحتوى 6">
            <a:extLst>
              <a:ext uri="{FF2B5EF4-FFF2-40B4-BE49-F238E27FC236}">
                <a16:creationId xmlns:a16="http://schemas.microsoft.com/office/drawing/2014/main" id="{958E29B8-43C5-D84E-9A0D-5590B6312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0921DA0E-780B-FE47-8254-9A9AC7098E9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6782853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4">
            <a:extLst>
              <a:ext uri="{FF2B5EF4-FFF2-40B4-BE49-F238E27FC236}">
                <a16:creationId xmlns:a16="http://schemas.microsoft.com/office/drawing/2014/main" id="{36C3A5BD-EA8A-A248-90F3-AC6B5F351336}"/>
              </a:ext>
            </a:extLst>
          </p:cNvPr>
          <p:cNvSpPr>
            <a:spLocks noGrp="1"/>
          </p:cNvSpPr>
          <p:nvPr>
            <p:ph type="title"/>
          </p:nvPr>
        </p:nvSpPr>
        <p:spPr/>
        <p:txBody>
          <a:bodyPr/>
          <a:lstStyle/>
          <a:p>
            <a:r>
              <a:rPr lang="en-US" altLang="en-US" b="1" dirty="0">
                <a:solidFill>
                  <a:srgbClr val="00B050"/>
                </a:solidFill>
                <a:cs typeface="Arial" panose="020B0604020202020204" pitchFamily="34" charset="0"/>
              </a:rPr>
              <a:t>Satisfaction vs. Dissatisfaction</a:t>
            </a:r>
          </a:p>
        </p:txBody>
      </p:sp>
      <p:pic>
        <p:nvPicPr>
          <p:cNvPr id="32773" name="Content Placeholder 7" descr="EX_11_003.eps">
            <a:extLst>
              <a:ext uri="{FF2B5EF4-FFF2-40B4-BE49-F238E27FC236}">
                <a16:creationId xmlns:a16="http://schemas.microsoft.com/office/drawing/2014/main" id="{E6EA01DD-0B61-5841-99E1-BD9A7D36B1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28943" b="-28943"/>
          <a:stretch>
            <a:fillRect/>
          </a:stretch>
        </p:blipFill>
        <p:spPr>
          <a:xfrm>
            <a:off x="2286000" y="1570038"/>
            <a:ext cx="8229600" cy="4754562"/>
          </a:xfrm>
        </p:spPr>
      </p:pic>
      <p:pic>
        <p:nvPicPr>
          <p:cNvPr id="6" name="عنصر نائب للمحتوى 6">
            <a:extLst>
              <a:ext uri="{FF2B5EF4-FFF2-40B4-BE49-F238E27FC236}">
                <a16:creationId xmlns:a16="http://schemas.microsoft.com/office/drawing/2014/main" id="{502D0E99-E984-714E-A53C-9E3120DD37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C94C6CB3-98A7-1E4C-9136-A9F66930E59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0625410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4">
            <a:extLst>
              <a:ext uri="{FF2B5EF4-FFF2-40B4-BE49-F238E27FC236}">
                <a16:creationId xmlns:a16="http://schemas.microsoft.com/office/drawing/2014/main" id="{82047470-9892-4E4C-917C-BDEFBE9E9631}"/>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4- McClelland’s Three-Needs Theory</a:t>
            </a:r>
          </a:p>
        </p:txBody>
      </p:sp>
      <p:sp>
        <p:nvSpPr>
          <p:cNvPr id="34821" name="Content Placeholder 5">
            <a:extLst>
              <a:ext uri="{FF2B5EF4-FFF2-40B4-BE49-F238E27FC236}">
                <a16:creationId xmlns:a16="http://schemas.microsoft.com/office/drawing/2014/main" id="{C714AACB-5A65-3445-B0EF-8D0E196094A4}"/>
              </a:ext>
            </a:extLst>
          </p:cNvPr>
          <p:cNvSpPr>
            <a:spLocks noGrp="1"/>
          </p:cNvSpPr>
          <p:nvPr>
            <p:ph idx="1"/>
          </p:nvPr>
        </p:nvSpPr>
        <p:spPr>
          <a:xfrm>
            <a:off x="1817107" y="2316312"/>
            <a:ext cx="8229600" cy="2673699"/>
          </a:xfrm>
        </p:spPr>
        <p:txBody>
          <a:bodyPr/>
          <a:lstStyle/>
          <a:p>
            <a:pPr>
              <a:buFont typeface="Arial" panose="020B0604020202020204" pitchFamily="34" charset="0"/>
              <a:buNone/>
            </a:pPr>
            <a:r>
              <a:rPr lang="en-US" altLang="en-US" dirty="0"/>
              <a:t>Three </a:t>
            </a:r>
            <a:r>
              <a:rPr lang="en-US" altLang="en-US" b="1" dirty="0">
                <a:solidFill>
                  <a:srgbClr val="648596"/>
                </a:solidFill>
              </a:rPr>
              <a:t>acquired </a:t>
            </a:r>
            <a:r>
              <a:rPr lang="en-US" altLang="en-US" dirty="0"/>
              <a:t>needs are work motives:</a:t>
            </a:r>
          </a:p>
          <a:p>
            <a:pPr marL="914400" lvl="1" indent="-514350">
              <a:buFont typeface="Calibri" panose="020F0502020204030204" pitchFamily="34" charset="0"/>
              <a:buAutoNum type="arabicPeriod"/>
            </a:pPr>
            <a:r>
              <a:rPr lang="en-US" altLang="en-US" dirty="0"/>
              <a:t>Need for achievement</a:t>
            </a:r>
          </a:p>
          <a:p>
            <a:pPr marL="914400" lvl="1" indent="-514350">
              <a:buFont typeface="Calibri" panose="020F0502020204030204" pitchFamily="34" charset="0"/>
              <a:buAutoNum type="arabicPeriod"/>
            </a:pPr>
            <a:r>
              <a:rPr lang="en-US" altLang="en-US" dirty="0"/>
              <a:t>Need for power</a:t>
            </a:r>
          </a:p>
          <a:p>
            <a:pPr marL="914400" lvl="1" indent="-514350">
              <a:buFont typeface="Calibri" panose="020F0502020204030204" pitchFamily="34" charset="0"/>
              <a:buAutoNum type="arabicPeriod"/>
            </a:pPr>
            <a:r>
              <a:rPr lang="en-US" altLang="en-US" dirty="0"/>
              <a:t>Need for affiliation</a:t>
            </a:r>
          </a:p>
        </p:txBody>
      </p:sp>
      <p:pic>
        <p:nvPicPr>
          <p:cNvPr id="6" name="عنصر نائب للمحتوى 6">
            <a:extLst>
              <a:ext uri="{FF2B5EF4-FFF2-40B4-BE49-F238E27FC236}">
                <a16:creationId xmlns:a16="http://schemas.microsoft.com/office/drawing/2014/main" id="{3835EA92-4483-F942-B6A3-179894884C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0E1B0B93-8B6E-B449-8CF8-ED6856C7B5C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4589493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4">
            <a:extLst>
              <a:ext uri="{FF2B5EF4-FFF2-40B4-BE49-F238E27FC236}">
                <a16:creationId xmlns:a16="http://schemas.microsoft.com/office/drawing/2014/main" id="{82047470-9892-4E4C-917C-BDEFBE9E9631}"/>
              </a:ext>
            </a:extLst>
          </p:cNvPr>
          <p:cNvSpPr>
            <a:spLocks noGrp="1"/>
          </p:cNvSpPr>
          <p:nvPr>
            <p:ph type="title"/>
          </p:nvPr>
        </p:nvSpPr>
        <p:spPr/>
        <p:txBody>
          <a:bodyPr>
            <a:normAutofit/>
          </a:bodyPr>
          <a:lstStyle/>
          <a:p>
            <a:r>
              <a:rPr lang="en-US" altLang="en-US" b="1" dirty="0">
                <a:solidFill>
                  <a:srgbClr val="00B0F0"/>
                </a:solidFill>
                <a:cs typeface="Arial" panose="020B0604020202020204" pitchFamily="34" charset="0"/>
              </a:rPr>
              <a:t>McClelland’s Three-Needs Theory</a:t>
            </a:r>
          </a:p>
        </p:txBody>
      </p:sp>
      <p:sp>
        <p:nvSpPr>
          <p:cNvPr id="34821" name="Content Placeholder 5">
            <a:extLst>
              <a:ext uri="{FF2B5EF4-FFF2-40B4-BE49-F238E27FC236}">
                <a16:creationId xmlns:a16="http://schemas.microsoft.com/office/drawing/2014/main" id="{C714AACB-5A65-3445-B0EF-8D0E196094A4}"/>
              </a:ext>
            </a:extLst>
          </p:cNvPr>
          <p:cNvSpPr>
            <a:spLocks noGrp="1"/>
          </p:cNvSpPr>
          <p:nvPr>
            <p:ph idx="1"/>
          </p:nvPr>
        </p:nvSpPr>
        <p:spPr>
          <a:xfrm>
            <a:off x="274320" y="1570038"/>
            <a:ext cx="11521440" cy="4754562"/>
          </a:xfrm>
        </p:spPr>
        <p:txBody>
          <a:bodyPr/>
          <a:lstStyle/>
          <a:p>
            <a:pPr>
              <a:lnSpc>
                <a:spcPct val="90000"/>
              </a:lnSpc>
            </a:pPr>
            <a:r>
              <a:rPr lang="en-US" altLang="en-US" dirty="0"/>
              <a:t>David McClelland and his associates proposed the </a:t>
            </a:r>
            <a:r>
              <a:rPr lang="en-US" altLang="en-US" b="1" dirty="0"/>
              <a:t>three-needs theory</a:t>
            </a:r>
            <a:r>
              <a:rPr lang="en-US" altLang="en-US" dirty="0"/>
              <a:t>, which says three acquired needs are major motives in work. </a:t>
            </a:r>
          </a:p>
          <a:p>
            <a:pPr>
              <a:lnSpc>
                <a:spcPct val="90000"/>
              </a:lnSpc>
            </a:pPr>
            <a:endParaRPr lang="en-US" altLang="en-US" dirty="0"/>
          </a:p>
          <a:p>
            <a:pPr>
              <a:lnSpc>
                <a:spcPct val="90000"/>
              </a:lnSpc>
            </a:pPr>
            <a:r>
              <a:rPr lang="en-US" altLang="en-US" dirty="0"/>
              <a:t>These three needs include:</a:t>
            </a:r>
          </a:p>
          <a:p>
            <a:pPr>
              <a:lnSpc>
                <a:spcPct val="90000"/>
              </a:lnSpc>
              <a:buFont typeface="Calibri" panose="020F0502020204030204" pitchFamily="34" charset="0"/>
              <a:buAutoNum type="arabicPeriod"/>
            </a:pPr>
            <a:r>
              <a:rPr lang="en-US" altLang="en-US" dirty="0"/>
              <a:t> The </a:t>
            </a:r>
            <a:r>
              <a:rPr lang="en-US" altLang="en-US" b="1" dirty="0">
                <a:solidFill>
                  <a:srgbClr val="009193"/>
                </a:solidFill>
              </a:rPr>
              <a:t>need for achievement </a:t>
            </a:r>
            <a:r>
              <a:rPr lang="en-US" altLang="en-US" dirty="0"/>
              <a:t>, which is the drive to succeed and excel in relation to a set of standards</a:t>
            </a:r>
          </a:p>
          <a:p>
            <a:pPr>
              <a:lnSpc>
                <a:spcPct val="90000"/>
              </a:lnSpc>
              <a:buFont typeface="Calibri" panose="020F0502020204030204" pitchFamily="34" charset="0"/>
              <a:buAutoNum type="arabicPeriod"/>
            </a:pPr>
            <a:r>
              <a:rPr lang="en-US" altLang="en-US" dirty="0"/>
              <a:t> The </a:t>
            </a:r>
            <a:r>
              <a:rPr lang="en-US" altLang="en-US" b="1" dirty="0">
                <a:solidFill>
                  <a:srgbClr val="009193"/>
                </a:solidFill>
              </a:rPr>
              <a:t>need for power </a:t>
            </a:r>
            <a:r>
              <a:rPr lang="en-US" altLang="en-US" dirty="0"/>
              <a:t> which is the need to make others behave in a way that they would not behave otherwise.</a:t>
            </a:r>
          </a:p>
          <a:p>
            <a:pPr>
              <a:lnSpc>
                <a:spcPct val="90000"/>
              </a:lnSpc>
              <a:buFont typeface="Calibri" panose="020F0502020204030204" pitchFamily="34" charset="0"/>
              <a:buAutoNum type="arabicPeriod"/>
            </a:pPr>
            <a:r>
              <a:rPr lang="en-US" altLang="en-US" dirty="0"/>
              <a:t> The</a:t>
            </a:r>
            <a:r>
              <a:rPr lang="en-US" altLang="en-US" b="1" dirty="0"/>
              <a:t> </a:t>
            </a:r>
            <a:r>
              <a:rPr lang="en-US" altLang="en-US" b="1" dirty="0">
                <a:solidFill>
                  <a:srgbClr val="009193"/>
                </a:solidFill>
              </a:rPr>
              <a:t>need for affiliation </a:t>
            </a:r>
            <a:r>
              <a:rPr lang="en-US" altLang="en-US" dirty="0"/>
              <a:t>, which is the desire for friendly and close interpersonal relationships. </a:t>
            </a:r>
          </a:p>
          <a:p>
            <a:pPr>
              <a:lnSpc>
                <a:spcPct val="90000"/>
              </a:lnSpc>
              <a:buFont typeface="+mj-lt" charset="0"/>
              <a:buNone/>
            </a:pPr>
            <a:endParaRPr lang="en-US" altLang="en-US" dirty="0"/>
          </a:p>
          <a:p>
            <a:pPr>
              <a:lnSpc>
                <a:spcPct val="90000"/>
              </a:lnSpc>
              <a:buFont typeface="+mj-lt" charset="0"/>
              <a:buNone/>
            </a:pPr>
            <a:endParaRPr lang="en-US" altLang="en-US" dirty="0"/>
          </a:p>
          <a:p>
            <a:pPr>
              <a:buFont typeface="Arial" panose="020B0604020202020204" pitchFamily="34" charset="0"/>
              <a:buNone/>
            </a:pPr>
            <a:endParaRPr lang="en-US" altLang="en-US" dirty="0"/>
          </a:p>
        </p:txBody>
      </p:sp>
      <p:pic>
        <p:nvPicPr>
          <p:cNvPr id="6" name="عنصر نائب للمحتوى 6">
            <a:extLst>
              <a:ext uri="{FF2B5EF4-FFF2-40B4-BE49-F238E27FC236}">
                <a16:creationId xmlns:a16="http://schemas.microsoft.com/office/drawing/2014/main" id="{9C48C41F-727D-1D4A-B7B0-9B3CE5FA08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Tree>
    <p:extLst>
      <p:ext uri="{BB962C8B-B14F-4D97-AF65-F5344CB8AC3E}">
        <p14:creationId xmlns:p14="http://schemas.microsoft.com/office/powerpoint/2010/main" val="35266282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009193"/>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3600" b="1" dirty="0">
                <a:solidFill>
                  <a:schemeClr val="accent2">
                    <a:lumMod val="50000"/>
                  </a:schemeClr>
                </a:solidFill>
                <a:highlight>
                  <a:srgbClr val="F5FAA4"/>
                </a:highlight>
              </a:rPr>
              <a:t>8.3</a:t>
            </a:r>
            <a:r>
              <a:rPr lang="en-US" sz="4800" b="1" dirty="0">
                <a:solidFill>
                  <a:schemeClr val="accent2">
                    <a:lumMod val="50000"/>
                  </a:schemeClr>
                </a:solidFill>
                <a:highlight>
                  <a:srgbClr val="F5FAA4"/>
                </a:highlight>
              </a:rPr>
              <a:t> </a:t>
            </a:r>
            <a:r>
              <a:rPr lang="en-US" altLang="en-US" sz="3600" b="1" dirty="0">
                <a:solidFill>
                  <a:schemeClr val="accent2">
                    <a:lumMod val="50000"/>
                  </a:schemeClr>
                </a:solidFill>
                <a:highlight>
                  <a:srgbClr val="F5FAA4"/>
                </a:highlight>
                <a:latin typeface="Arial" panose="020B0604020202020204" pitchFamily="34" charset="0"/>
              </a:rPr>
              <a:t>Compare and contrast contemporary (modern/days) theories of motivation. </a:t>
            </a:r>
          </a:p>
          <a:p>
            <a:pPr algn="ctr"/>
            <a:endParaRPr lang="en-US" sz="2800" b="1" dirty="0">
              <a:solidFill>
                <a:srgbClr val="818843"/>
              </a:solidFill>
            </a:endParaRPr>
          </a:p>
        </p:txBody>
      </p:sp>
    </p:spTree>
    <p:extLst>
      <p:ext uri="{BB962C8B-B14F-4D97-AF65-F5344CB8AC3E}">
        <p14:creationId xmlns:p14="http://schemas.microsoft.com/office/powerpoint/2010/main" val="27709872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4">
            <a:extLst>
              <a:ext uri="{FF2B5EF4-FFF2-40B4-BE49-F238E27FC236}">
                <a16:creationId xmlns:a16="http://schemas.microsoft.com/office/drawing/2014/main" id="{D9999A49-F23B-744D-8EB4-CC3FD7A086FE}"/>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1- Goal-Setting Theory</a:t>
            </a:r>
          </a:p>
        </p:txBody>
      </p:sp>
      <p:pic>
        <p:nvPicPr>
          <p:cNvPr id="38917" name="Content Placeholder 9" descr="EX_11_004.eps">
            <a:extLst>
              <a:ext uri="{FF2B5EF4-FFF2-40B4-BE49-F238E27FC236}">
                <a16:creationId xmlns:a16="http://schemas.microsoft.com/office/drawing/2014/main" id="{73B21568-94B1-DB47-A12D-E63EA173848F}"/>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14159" b="-14159"/>
          <a:stretch>
            <a:fillRect/>
          </a:stretch>
        </p:blipFill>
        <p:spPr>
          <a:xfrm>
            <a:off x="2286000" y="1570038"/>
            <a:ext cx="8229600" cy="4754562"/>
          </a:xfrm>
        </p:spPr>
      </p:pic>
      <p:pic>
        <p:nvPicPr>
          <p:cNvPr id="6" name="عنصر نائب للمحتوى 6">
            <a:extLst>
              <a:ext uri="{FF2B5EF4-FFF2-40B4-BE49-F238E27FC236}">
                <a16:creationId xmlns:a16="http://schemas.microsoft.com/office/drawing/2014/main" id="{11A51E1A-9351-0C43-8975-B03D1D7260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2FA2C31-A32F-6145-9B77-3A9C91A3F5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780932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4">
            <a:extLst>
              <a:ext uri="{FF2B5EF4-FFF2-40B4-BE49-F238E27FC236}">
                <a16:creationId xmlns:a16="http://schemas.microsoft.com/office/drawing/2014/main" id="{D9999A49-F23B-744D-8EB4-CC3FD7A086FE}"/>
              </a:ext>
            </a:extLst>
          </p:cNvPr>
          <p:cNvSpPr>
            <a:spLocks noGrp="1"/>
          </p:cNvSpPr>
          <p:nvPr>
            <p:ph type="title"/>
          </p:nvPr>
        </p:nvSpPr>
        <p:spPr/>
        <p:txBody>
          <a:bodyPr>
            <a:normAutofit/>
          </a:bodyPr>
          <a:lstStyle/>
          <a:p>
            <a:r>
              <a:rPr lang="en-US" altLang="en-US" sz="3600" b="1" dirty="0">
                <a:solidFill>
                  <a:srgbClr val="00B0F0"/>
                </a:solidFill>
                <a:cs typeface="Arial" panose="020B0604020202020204" pitchFamily="34" charset="0"/>
              </a:rPr>
              <a:t>Goal-Setting Theory</a:t>
            </a:r>
          </a:p>
        </p:txBody>
      </p:sp>
      <p:pic>
        <p:nvPicPr>
          <p:cNvPr id="6" name="عنصر نائب للمحتوى 6">
            <a:extLst>
              <a:ext uri="{FF2B5EF4-FFF2-40B4-BE49-F238E27FC236}">
                <a16:creationId xmlns:a16="http://schemas.microsoft.com/office/drawing/2014/main" id="{11A51E1A-9351-0C43-8975-B03D1D726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2FA2C31-A32F-6145-9B77-3A9C91A3F5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78BE06E4-785D-674F-A104-C65225D5065B}"/>
              </a:ext>
            </a:extLst>
          </p:cNvPr>
          <p:cNvSpPr>
            <a:spLocks noGrp="1"/>
          </p:cNvSpPr>
          <p:nvPr>
            <p:ph idx="1"/>
          </p:nvPr>
        </p:nvSpPr>
        <p:spPr>
          <a:xfrm>
            <a:off x="1130269" y="1781712"/>
            <a:ext cx="9603275" cy="3294576"/>
          </a:xfrm>
        </p:spPr>
        <p:txBody>
          <a:bodyPr/>
          <a:lstStyle/>
          <a:p>
            <a:pPr marL="0" indent="0">
              <a:buNone/>
            </a:pPr>
            <a:endParaRPr lang="en-US" altLang="en-US" b="1" dirty="0"/>
          </a:p>
          <a:p>
            <a:r>
              <a:rPr lang="en-US" altLang="en-US" b="1" dirty="0">
                <a:solidFill>
                  <a:srgbClr val="0070C0"/>
                </a:solidFill>
              </a:rPr>
              <a:t>(1) Working toward a goal is a major source of job motivation.</a:t>
            </a:r>
          </a:p>
          <a:p>
            <a:r>
              <a:rPr lang="en-US" altLang="en-US" b="1" dirty="0">
                <a:solidFill>
                  <a:srgbClr val="0070C0"/>
                </a:solidFill>
              </a:rPr>
              <a:t>(2) specific and challenging goals are superior motivating forces.</a:t>
            </a:r>
            <a:r>
              <a:rPr lang="en-US" altLang="en-US" dirty="0">
                <a:solidFill>
                  <a:srgbClr val="FF0000"/>
                </a:solidFill>
              </a:rPr>
              <a:t> </a:t>
            </a:r>
          </a:p>
          <a:p>
            <a:r>
              <a:rPr lang="en-US" altLang="en-US" b="1" dirty="0">
                <a:solidFill>
                  <a:srgbClr val="0070C0"/>
                </a:solidFill>
              </a:rPr>
              <a:t>people do better if they get feedback on how well they’re progressing toward their goals.</a:t>
            </a:r>
          </a:p>
          <a:p>
            <a:endParaRPr lang="en-SA" dirty="0"/>
          </a:p>
        </p:txBody>
      </p:sp>
    </p:spTree>
    <p:extLst>
      <p:ext uri="{BB962C8B-B14F-4D97-AF65-F5344CB8AC3E}">
        <p14:creationId xmlns:p14="http://schemas.microsoft.com/office/powerpoint/2010/main" val="10054591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4">
            <a:extLst>
              <a:ext uri="{FF2B5EF4-FFF2-40B4-BE49-F238E27FC236}">
                <a16:creationId xmlns:a16="http://schemas.microsoft.com/office/drawing/2014/main" id="{AB154C9F-A9BF-3C47-85A1-744D1159811A}"/>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2- Job Characteristics Model (JCM)</a:t>
            </a:r>
          </a:p>
        </p:txBody>
      </p:sp>
      <p:pic>
        <p:nvPicPr>
          <p:cNvPr id="43013" name="Content Placeholder 6" descr="EX_11_005.eps">
            <a:extLst>
              <a:ext uri="{FF2B5EF4-FFF2-40B4-BE49-F238E27FC236}">
                <a16:creationId xmlns:a16="http://schemas.microsoft.com/office/drawing/2014/main" id="{60793CC9-35F2-2E4E-AA7A-2163572CD33A}"/>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12349" r="-12349"/>
          <a:stretch>
            <a:fillRect/>
          </a:stretch>
        </p:blipFill>
        <p:spPr>
          <a:xfrm>
            <a:off x="2064452" y="1736986"/>
            <a:ext cx="8586882" cy="4507697"/>
          </a:xfrm>
        </p:spPr>
      </p:pic>
      <p:pic>
        <p:nvPicPr>
          <p:cNvPr id="6" name="عنصر نائب للمحتوى 6">
            <a:extLst>
              <a:ext uri="{FF2B5EF4-FFF2-40B4-BE49-F238E27FC236}">
                <a16:creationId xmlns:a16="http://schemas.microsoft.com/office/drawing/2014/main" id="{7686EA47-D502-DC4E-8FD0-F1CEA2B9CA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12153488-6B0B-3F43-A8CF-B986839C842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9651040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4">
            <a:extLst>
              <a:ext uri="{FF2B5EF4-FFF2-40B4-BE49-F238E27FC236}">
                <a16:creationId xmlns:a16="http://schemas.microsoft.com/office/drawing/2014/main" id="{9CFF6EC2-8D67-4C48-9181-7336D1083F2B}"/>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3- Equity Theory</a:t>
            </a:r>
          </a:p>
        </p:txBody>
      </p:sp>
      <p:pic>
        <p:nvPicPr>
          <p:cNvPr id="6" name="عنصر نائب للمحتوى 6">
            <a:extLst>
              <a:ext uri="{FF2B5EF4-FFF2-40B4-BE49-F238E27FC236}">
                <a16:creationId xmlns:a16="http://schemas.microsoft.com/office/drawing/2014/main" id="{0BEA80DF-0FC1-DA47-9964-010125CE58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110FC33E-8AA3-2648-8C59-22340D7D5E9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CCBC6268-6520-7144-BE3A-961DD7A302BE}"/>
              </a:ext>
            </a:extLst>
          </p:cNvPr>
          <p:cNvSpPr/>
          <p:nvPr/>
        </p:nvSpPr>
        <p:spPr>
          <a:xfrm>
            <a:off x="326571" y="1710164"/>
            <a:ext cx="11632347" cy="4268156"/>
          </a:xfrm>
          <a:prstGeom prst="rect">
            <a:avLst/>
          </a:prstGeom>
        </p:spPr>
        <p:txBody>
          <a:bodyPr wrap="square">
            <a:spAutoFit/>
          </a:bodyPr>
          <a:lstStyle/>
          <a:p>
            <a:pPr marL="800100" lvl="1" indent="-342900">
              <a:buFont typeface="Arial" panose="020B0604020202020204" pitchFamily="34" charset="0"/>
              <a:buChar char="•"/>
            </a:pPr>
            <a:r>
              <a:rPr lang="en-US" altLang="en-US" sz="2000" dirty="0"/>
              <a:t>The term </a:t>
            </a:r>
            <a:r>
              <a:rPr lang="en-US" altLang="en-US" sz="2000" b="1" dirty="0">
                <a:solidFill>
                  <a:srgbClr val="0070C0"/>
                </a:solidFill>
              </a:rPr>
              <a:t>equity </a:t>
            </a:r>
            <a:r>
              <a:rPr lang="en-US" altLang="en-US" sz="2000" dirty="0"/>
              <a:t>is the concept of </a:t>
            </a:r>
            <a:r>
              <a:rPr lang="en-US" altLang="en-US" sz="2000" b="1" dirty="0">
                <a:solidFill>
                  <a:schemeClr val="accent3">
                    <a:lumMod val="75000"/>
                  </a:schemeClr>
                </a:solidFill>
              </a:rPr>
              <a:t>fairness and comparable treatment when compared with others who behave in similar ways. There’s considerable evidence that employees compare themselves to others and that inequities influence how much effort they exert.</a:t>
            </a:r>
          </a:p>
          <a:p>
            <a:pPr marL="800100" lvl="1" indent="-342900">
              <a:buFont typeface="Arial" panose="020B0604020202020204" pitchFamily="34" charset="0"/>
              <a:buChar char="•"/>
            </a:pPr>
            <a:endParaRPr lang="en-US" altLang="en-US" sz="2000" b="1" dirty="0">
              <a:solidFill>
                <a:schemeClr val="accent3">
                  <a:lumMod val="75000"/>
                </a:schemeClr>
              </a:solidFill>
            </a:endParaRPr>
          </a:p>
          <a:p>
            <a:pPr marL="800100" lvl="1" indent="-342900">
              <a:buFont typeface="Arial" panose="020B0604020202020204" pitchFamily="34" charset="0"/>
              <a:buChar char="•"/>
            </a:pPr>
            <a:r>
              <a:rPr lang="en-US" altLang="en-US" sz="2000" b="1" dirty="0"/>
              <a:t>Equity theory</a:t>
            </a:r>
            <a:r>
              <a:rPr lang="en-US" altLang="en-US" sz="2000" dirty="0"/>
              <a:t>, developed by </a:t>
            </a:r>
            <a:r>
              <a:rPr lang="en-US" altLang="en-US" sz="2000" b="1" dirty="0">
                <a:solidFill>
                  <a:srgbClr val="FF0000"/>
                </a:solidFill>
              </a:rPr>
              <a:t>J. Stacey Adams, </a:t>
            </a:r>
            <a:r>
              <a:rPr lang="en-US" altLang="en-US" sz="2000" dirty="0"/>
              <a:t>proposes that employees compare what they get from a job (outcomes) to what they put into it (inputs) and then compare their inputs-outcomes ratio with the inputs-outcomes ratios of relevant others, </a:t>
            </a:r>
          </a:p>
          <a:p>
            <a:pPr marL="800100" lvl="1" indent="-342900">
              <a:buFont typeface="Arial" panose="020B0604020202020204" pitchFamily="34" charset="0"/>
              <a:buChar char="•"/>
            </a:pPr>
            <a:endParaRPr lang="en-US" altLang="en-US" sz="2000" dirty="0"/>
          </a:p>
          <a:p>
            <a:pPr marL="800100" lvl="1" indent="-342900">
              <a:buFont typeface="Arial" panose="020B0604020202020204" pitchFamily="34" charset="0"/>
              <a:buChar char="•"/>
            </a:pPr>
            <a:r>
              <a:rPr lang="en-US" altLang="en-US" sz="2000" dirty="0"/>
              <a:t>When</a:t>
            </a:r>
            <a:r>
              <a:rPr lang="en-US" altLang="en-US" sz="2000" b="1" dirty="0">
                <a:solidFill>
                  <a:srgbClr val="7030A0"/>
                </a:solidFill>
              </a:rPr>
              <a:t> inequities </a:t>
            </a:r>
            <a:r>
              <a:rPr lang="en-US" altLang="en-US" sz="2000" dirty="0"/>
              <a:t>occur, employees attempt to do something about it. The result might </a:t>
            </a:r>
            <a:r>
              <a:rPr lang="en-US" altLang="en-US" sz="2000" dirty="0">
                <a:solidFill>
                  <a:srgbClr val="7030A0"/>
                </a:solidFill>
              </a:rPr>
              <a:t>be lower or higher productivity, improved or reduced quality of output, increased absenteeism, or voluntary resignation.</a:t>
            </a:r>
          </a:p>
          <a:p>
            <a:pPr>
              <a:lnSpc>
                <a:spcPct val="70000"/>
              </a:lnSpc>
            </a:pPr>
            <a:endParaRPr lang="en-US" altLang="en-US" sz="1600" dirty="0"/>
          </a:p>
        </p:txBody>
      </p:sp>
    </p:spTree>
    <p:extLst>
      <p:ext uri="{BB962C8B-B14F-4D97-AF65-F5344CB8AC3E}">
        <p14:creationId xmlns:p14="http://schemas.microsoft.com/office/powerpoint/2010/main" val="25949449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4">
            <a:extLst>
              <a:ext uri="{FF2B5EF4-FFF2-40B4-BE49-F238E27FC236}">
                <a16:creationId xmlns:a16="http://schemas.microsoft.com/office/drawing/2014/main" id="{9CFF6EC2-8D67-4C48-9181-7336D1083F2B}"/>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3- Equity Theory</a:t>
            </a:r>
          </a:p>
        </p:txBody>
      </p:sp>
      <p:pic>
        <p:nvPicPr>
          <p:cNvPr id="49157" name="Picture 6">
            <a:extLst>
              <a:ext uri="{FF2B5EF4-FFF2-40B4-BE49-F238E27FC236}">
                <a16:creationId xmlns:a16="http://schemas.microsoft.com/office/drawing/2014/main" id="{69977A23-8223-4948-9778-79F64733FCE8}"/>
              </a:ext>
            </a:extLst>
          </p:cNvPr>
          <p:cNvPicPr>
            <a:picLocks noChangeAspect="1"/>
          </p:cNvPicPr>
          <p:nvPr/>
        </p:nvPicPr>
        <p:blipFill rotWithShape="1">
          <a:blip r:embed="rId3">
            <a:extLst>
              <a:ext uri="{28A0092B-C50C-407E-A947-70E740481C1C}">
                <a14:useLocalDpi xmlns:a14="http://schemas.microsoft.com/office/drawing/2010/main" val="0"/>
              </a:ext>
            </a:extLst>
          </a:blip>
          <a:srcRect l="3533" t="12671"/>
          <a:stretch/>
        </p:blipFill>
        <p:spPr bwMode="auto">
          <a:xfrm>
            <a:off x="2429690" y="2002559"/>
            <a:ext cx="8085909" cy="329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عنصر نائب للمحتوى 6">
            <a:extLst>
              <a:ext uri="{FF2B5EF4-FFF2-40B4-BE49-F238E27FC236}">
                <a16:creationId xmlns:a16="http://schemas.microsoft.com/office/drawing/2014/main" id="{0BEA80DF-0FC1-DA47-9964-010125CE58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110FC33E-8AA3-2648-8C59-22340D7D5E9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3966750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009193"/>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3600" b="1" dirty="0">
                <a:solidFill>
                  <a:schemeClr val="accent2">
                    <a:lumMod val="50000"/>
                  </a:schemeClr>
                </a:solidFill>
                <a:highlight>
                  <a:srgbClr val="F5FAA4"/>
                </a:highlight>
              </a:rPr>
              <a:t>8.4</a:t>
            </a:r>
            <a:r>
              <a:rPr lang="en-US" sz="4800" b="1" dirty="0">
                <a:solidFill>
                  <a:schemeClr val="accent2">
                    <a:lumMod val="50000"/>
                  </a:schemeClr>
                </a:solidFill>
                <a:highlight>
                  <a:srgbClr val="F5FAA4"/>
                </a:highlight>
              </a:rPr>
              <a:t> </a:t>
            </a:r>
            <a:r>
              <a:rPr lang="en-US" altLang="en-US" sz="3600" b="1" dirty="0">
                <a:solidFill>
                  <a:schemeClr val="accent2">
                    <a:lumMod val="50000"/>
                  </a:schemeClr>
                </a:solidFill>
                <a:highlight>
                  <a:srgbClr val="F5FAA4"/>
                </a:highlight>
                <a:cs typeface="Arial" panose="020B0604020202020204" pitchFamily="34" charset="0"/>
              </a:rPr>
              <a:t>How leaders motivate a unique groups of workers?</a:t>
            </a:r>
            <a:endParaRPr lang="en-US" sz="2800" b="1" dirty="0">
              <a:solidFill>
                <a:schemeClr val="accent2">
                  <a:lumMod val="50000"/>
                </a:schemeClr>
              </a:solidFill>
            </a:endParaRPr>
          </a:p>
        </p:txBody>
      </p:sp>
    </p:spTree>
    <p:extLst>
      <p:ext uri="{BB962C8B-B14F-4D97-AF65-F5344CB8AC3E}">
        <p14:creationId xmlns:p14="http://schemas.microsoft.com/office/powerpoint/2010/main" val="13333902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7" name="Content Placeholder 6" descr="UNFG_11_001.eps">
            <a:extLst>
              <a:ext uri="{FF2B5EF4-FFF2-40B4-BE49-F238E27FC236}">
                <a16:creationId xmlns:a16="http://schemas.microsoft.com/office/drawing/2014/main" id="{1E955BD8-4A56-6844-BDBC-4ED636167857}"/>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14908" r="-14908"/>
          <a:stretch>
            <a:fillRect/>
          </a:stretch>
        </p:blipFill>
        <p:spPr>
          <a:xfrm>
            <a:off x="1593669" y="1051719"/>
            <a:ext cx="8229600" cy="4754562"/>
          </a:xfrm>
        </p:spPr>
      </p:pic>
      <p:pic>
        <p:nvPicPr>
          <p:cNvPr id="6" name="عنصر نائب للمحتوى 6">
            <a:extLst>
              <a:ext uri="{FF2B5EF4-FFF2-40B4-BE49-F238E27FC236}">
                <a16:creationId xmlns:a16="http://schemas.microsoft.com/office/drawing/2014/main" id="{D79EA53D-8A7E-914D-ACD0-6560670238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04BF1439-A661-3D40-99E9-FE87EF44440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0999964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4">
            <a:extLst>
              <a:ext uri="{FF2B5EF4-FFF2-40B4-BE49-F238E27FC236}">
                <a16:creationId xmlns:a16="http://schemas.microsoft.com/office/drawing/2014/main" id="{82BA4786-EA58-B34B-B63F-2E98EC40C943}"/>
              </a:ext>
            </a:extLst>
          </p:cNvPr>
          <p:cNvSpPr>
            <a:spLocks noGrp="1"/>
          </p:cNvSpPr>
          <p:nvPr>
            <p:ph type="title"/>
          </p:nvPr>
        </p:nvSpPr>
        <p:spPr/>
        <p:txBody>
          <a:bodyPr>
            <a:normAutofit fontScale="90000"/>
          </a:bodyPr>
          <a:lstStyle/>
          <a:p>
            <a:r>
              <a:rPr lang="en-US" altLang="en-US" sz="4200" b="1" dirty="0">
                <a:solidFill>
                  <a:srgbClr val="7030A0"/>
                </a:solidFill>
                <a:cs typeface="Arial" panose="020B0604020202020204" pitchFamily="34" charset="0"/>
              </a:rPr>
              <a:t>How leaders motivate a unique groups of workers?</a:t>
            </a:r>
          </a:p>
        </p:txBody>
      </p:sp>
      <p:sp>
        <p:nvSpPr>
          <p:cNvPr id="65541" name="Content Placeholder 5">
            <a:extLst>
              <a:ext uri="{FF2B5EF4-FFF2-40B4-BE49-F238E27FC236}">
                <a16:creationId xmlns:a16="http://schemas.microsoft.com/office/drawing/2014/main" id="{EC00D0D0-8C66-204C-A997-9AF10409D5D9}"/>
              </a:ext>
            </a:extLst>
          </p:cNvPr>
          <p:cNvSpPr>
            <a:spLocks noGrp="1"/>
          </p:cNvSpPr>
          <p:nvPr>
            <p:ph idx="1"/>
          </p:nvPr>
        </p:nvSpPr>
        <p:spPr>
          <a:xfrm>
            <a:off x="844371" y="2316312"/>
            <a:ext cx="8229600" cy="2239962"/>
          </a:xfrm>
        </p:spPr>
        <p:txBody>
          <a:bodyPr>
            <a:normAutofit fontScale="92500" lnSpcReduction="20000"/>
          </a:bodyPr>
          <a:lstStyle/>
          <a:p>
            <a:pPr>
              <a:buFont typeface="Arial" panose="020B0604020202020204" pitchFamily="34" charset="0"/>
              <a:buNone/>
            </a:pPr>
            <a:r>
              <a:rPr lang="en-US" altLang="en-US" sz="3500" b="1" dirty="0">
                <a:solidFill>
                  <a:srgbClr val="648596"/>
                </a:solidFill>
              </a:rPr>
              <a:t>Motivating:</a:t>
            </a:r>
          </a:p>
          <a:p>
            <a:pPr marL="1143000" lvl="1" indent="-742950">
              <a:buFont typeface="Calibri" panose="020F0502020204030204" pitchFamily="34" charset="0"/>
              <a:buAutoNum type="arabicPeriod"/>
            </a:pPr>
            <a:r>
              <a:rPr lang="en-US" altLang="en-US" sz="3500" b="1" dirty="0"/>
              <a:t>Diverse employees</a:t>
            </a:r>
          </a:p>
          <a:p>
            <a:pPr marL="1143000" lvl="1" indent="-742950">
              <a:buFont typeface="Calibri" panose="020F0502020204030204" pitchFamily="34" charset="0"/>
              <a:buAutoNum type="arabicPeriod"/>
            </a:pPr>
            <a:r>
              <a:rPr lang="en-US" altLang="en-US" sz="3500" b="1" dirty="0"/>
              <a:t>Professionals</a:t>
            </a:r>
          </a:p>
          <a:p>
            <a:pPr marL="1143000" lvl="1" indent="-742950">
              <a:buFont typeface="Calibri" panose="020F0502020204030204" pitchFamily="34" charset="0"/>
              <a:buAutoNum type="arabicPeriod"/>
            </a:pPr>
            <a:r>
              <a:rPr lang="en-US" altLang="en-US" sz="3500" b="1" dirty="0"/>
              <a:t>Contingent workers</a:t>
            </a:r>
            <a:endParaRPr lang="en-US" altLang="en-US" sz="3000" b="1" dirty="0"/>
          </a:p>
        </p:txBody>
      </p:sp>
      <p:pic>
        <p:nvPicPr>
          <p:cNvPr id="6" name="عنصر نائب للمحتوى 6">
            <a:extLst>
              <a:ext uri="{FF2B5EF4-FFF2-40B4-BE49-F238E27FC236}">
                <a16:creationId xmlns:a16="http://schemas.microsoft.com/office/drawing/2014/main" id="{68B34F1C-086C-F74B-9F2C-5B6AD1E057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9466393C-FCA0-8F40-A969-8F7CEC83649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1202" name="Picture 2" descr="Employee Motivation at Chicago's Best Day Spa | Spa Space">
            <a:extLst>
              <a:ext uri="{FF2B5EF4-FFF2-40B4-BE49-F238E27FC236}">
                <a16:creationId xmlns:a16="http://schemas.microsoft.com/office/drawing/2014/main" id="{F3403F56-7E9C-894B-A8CB-22E8884013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830" y="2609850"/>
            <a:ext cx="4297947" cy="1638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32195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1" name="Content Placeholder 5">
            <a:extLst>
              <a:ext uri="{FF2B5EF4-FFF2-40B4-BE49-F238E27FC236}">
                <a16:creationId xmlns:a16="http://schemas.microsoft.com/office/drawing/2014/main" id="{EC00D0D0-8C66-204C-A997-9AF10409D5D9}"/>
              </a:ext>
            </a:extLst>
          </p:cNvPr>
          <p:cNvSpPr>
            <a:spLocks noGrp="1"/>
          </p:cNvSpPr>
          <p:nvPr>
            <p:ph idx="1"/>
          </p:nvPr>
        </p:nvSpPr>
        <p:spPr>
          <a:xfrm>
            <a:off x="887717" y="974180"/>
            <a:ext cx="8229600" cy="1049235"/>
          </a:xfrm>
        </p:spPr>
        <p:txBody>
          <a:bodyPr>
            <a:normAutofit fontScale="85000" lnSpcReduction="20000"/>
          </a:bodyPr>
          <a:lstStyle/>
          <a:p>
            <a:pPr>
              <a:buFont typeface="Arial" panose="020B0604020202020204" pitchFamily="34" charset="0"/>
              <a:buNone/>
            </a:pPr>
            <a:r>
              <a:rPr lang="en-US" altLang="en-US" sz="3000" b="1" dirty="0">
                <a:solidFill>
                  <a:srgbClr val="648596"/>
                </a:solidFill>
              </a:rPr>
              <a:t>Motivating:</a:t>
            </a:r>
          </a:p>
          <a:p>
            <a:pPr>
              <a:buFont typeface="Arial" panose="020B0604020202020204" pitchFamily="34" charset="0"/>
              <a:buNone/>
            </a:pPr>
            <a:r>
              <a:rPr lang="en-US" altLang="en-US" sz="3000" b="1" dirty="0">
                <a:solidFill>
                  <a:srgbClr val="C00000"/>
                </a:solidFill>
              </a:rPr>
              <a:t>1- Diverse employees</a:t>
            </a:r>
          </a:p>
        </p:txBody>
      </p:sp>
      <p:pic>
        <p:nvPicPr>
          <p:cNvPr id="6" name="عنصر نائب للمحتوى 6">
            <a:extLst>
              <a:ext uri="{FF2B5EF4-FFF2-40B4-BE49-F238E27FC236}">
                <a16:creationId xmlns:a16="http://schemas.microsoft.com/office/drawing/2014/main" id="{68B34F1C-086C-F74B-9F2C-5B6AD1E057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9466393C-FCA0-8F40-A969-8F7CEC83649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Rectangle 3">
            <a:extLst>
              <a:ext uri="{FF2B5EF4-FFF2-40B4-BE49-F238E27FC236}">
                <a16:creationId xmlns:a16="http://schemas.microsoft.com/office/drawing/2014/main" id="{3ABDF3F2-94E0-5340-A93F-2C026B05A0EB}"/>
              </a:ext>
            </a:extLst>
          </p:cNvPr>
          <p:cNvSpPr/>
          <p:nvPr/>
        </p:nvSpPr>
        <p:spPr>
          <a:xfrm>
            <a:off x="498764" y="3072650"/>
            <a:ext cx="9249462" cy="2862322"/>
          </a:xfrm>
          <a:prstGeom prst="rect">
            <a:avLst/>
          </a:prstGeom>
        </p:spPr>
        <p:txBody>
          <a:bodyPr wrap="square">
            <a:spAutoFit/>
          </a:bodyPr>
          <a:lstStyle/>
          <a:p>
            <a:r>
              <a:rPr lang="en-US" altLang="en-US" dirty="0"/>
              <a:t>To maximize motivation among today’s </a:t>
            </a:r>
            <a:r>
              <a:rPr lang="en-US" altLang="en-US" b="1" dirty="0"/>
              <a:t>diverse workforce</a:t>
            </a:r>
            <a:r>
              <a:rPr lang="en-US" altLang="en-US" dirty="0"/>
              <a:t>,</a:t>
            </a:r>
            <a:r>
              <a:rPr lang="en-US" altLang="en-US" b="1" dirty="0"/>
              <a:t> </a:t>
            </a:r>
            <a:r>
              <a:rPr lang="en-US" altLang="en-US" dirty="0"/>
              <a:t>leaders need to think in terms of </a:t>
            </a:r>
            <a:r>
              <a:rPr lang="en-US" altLang="en-US" b="1" dirty="0"/>
              <a:t>flexibility</a:t>
            </a:r>
            <a:r>
              <a:rPr lang="en-US" altLang="en-US" dirty="0"/>
              <a:t>. For instance, studies tell us that:</a:t>
            </a:r>
          </a:p>
          <a:p>
            <a:pPr lvl="1" indent="-231775">
              <a:buFontTx/>
              <a:buChar char="•"/>
            </a:pPr>
            <a:r>
              <a:rPr lang="en-US" altLang="en-US" dirty="0"/>
              <a:t>Men place more importance on having autonomy in their jobs than women do. </a:t>
            </a:r>
          </a:p>
          <a:p>
            <a:pPr lvl="1" indent="-231775">
              <a:buFontTx/>
              <a:buChar char="•"/>
            </a:pPr>
            <a:r>
              <a:rPr lang="en-US" altLang="en-US" dirty="0"/>
              <a:t>The opportunity to learn, convenient and flexible work hours, and good interpersonal relations are more important to women than to men.</a:t>
            </a:r>
          </a:p>
          <a:p>
            <a:pPr lvl="1" indent="-231775">
              <a:buFontTx/>
              <a:buChar char="•"/>
            </a:pPr>
            <a:r>
              <a:rPr lang="en-US" altLang="en-US" dirty="0"/>
              <a:t>Having the opportunity to be independent and to be exposed to different experiences is important, whereas older workers may prefer highly structured work opportunities.</a:t>
            </a:r>
          </a:p>
          <a:p>
            <a:pPr lvl="1" indent="-231775"/>
            <a:endParaRPr lang="en-US" altLang="en-US" dirty="0"/>
          </a:p>
        </p:txBody>
      </p:sp>
      <p:pic>
        <p:nvPicPr>
          <p:cNvPr id="86018" name="Picture 2" descr="How To Think Differently About Building Diverse and Inclusive Organizations  | EOE Journal">
            <a:extLst>
              <a:ext uri="{FF2B5EF4-FFF2-40B4-BE49-F238E27FC236}">
                <a16:creationId xmlns:a16="http://schemas.microsoft.com/office/drawing/2014/main" id="{CC350DEE-3C73-DA45-8C3C-F342F71096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99215" y="1152115"/>
            <a:ext cx="3016430" cy="174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29777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9" name="Content Placeholder 5">
            <a:extLst>
              <a:ext uri="{FF2B5EF4-FFF2-40B4-BE49-F238E27FC236}">
                <a16:creationId xmlns:a16="http://schemas.microsoft.com/office/drawing/2014/main" id="{313DDD1C-896B-6146-94EE-FEAC61762FD7}"/>
              </a:ext>
            </a:extLst>
          </p:cNvPr>
          <p:cNvSpPr>
            <a:spLocks noGrp="1"/>
          </p:cNvSpPr>
          <p:nvPr>
            <p:ph idx="1"/>
          </p:nvPr>
        </p:nvSpPr>
        <p:spPr>
          <a:xfrm>
            <a:off x="548640" y="1064314"/>
            <a:ext cx="8283634" cy="4754562"/>
          </a:xfrm>
        </p:spPr>
        <p:txBody>
          <a:bodyPr/>
          <a:lstStyle/>
          <a:p>
            <a:pPr>
              <a:buFont typeface="Arial" panose="020B0604020202020204" pitchFamily="34" charset="0"/>
              <a:buNone/>
            </a:pPr>
            <a:r>
              <a:rPr lang="en-US" altLang="en-US" b="1" dirty="0">
                <a:solidFill>
                  <a:srgbClr val="648596"/>
                </a:solidFill>
              </a:rPr>
              <a:t>Motivating:</a:t>
            </a:r>
          </a:p>
          <a:p>
            <a:pPr marL="400050" lvl="1" indent="0">
              <a:buNone/>
            </a:pPr>
            <a:r>
              <a:rPr lang="en-US" altLang="en-US" sz="2000" b="1" dirty="0">
                <a:solidFill>
                  <a:srgbClr val="C00000"/>
                </a:solidFill>
              </a:rPr>
              <a:t>2- Professionals</a:t>
            </a:r>
          </a:p>
          <a:p>
            <a:pPr marL="1143000" lvl="1" indent="-742950">
              <a:buFont typeface="Calibri" panose="020F0502020204030204" pitchFamily="34" charset="0"/>
              <a:buAutoNum type="arabicPeriod"/>
            </a:pPr>
            <a:endParaRPr lang="en-US" altLang="en-US" b="1" dirty="0"/>
          </a:p>
          <a:p>
            <a:r>
              <a:rPr lang="en-US" altLang="en-US" b="1" dirty="0"/>
              <a:t>Motivating professionals </a:t>
            </a:r>
            <a:r>
              <a:rPr lang="en-US" altLang="en-US" dirty="0"/>
              <a:t>is different from motivating nonprofessionals. Professionals have a strong and long-term commitment to their field of expertise, they need to keep current and regularly update their knowledge, and, because of their commitment to their profession, they work beyond a 40-hour week.</a:t>
            </a:r>
          </a:p>
          <a:p>
            <a:endParaRPr lang="en-US" altLang="en-US" dirty="0"/>
          </a:p>
        </p:txBody>
      </p:sp>
      <p:pic>
        <p:nvPicPr>
          <p:cNvPr id="6" name="عنصر نائب للمحتوى 6">
            <a:extLst>
              <a:ext uri="{FF2B5EF4-FFF2-40B4-BE49-F238E27FC236}">
                <a16:creationId xmlns:a16="http://schemas.microsoft.com/office/drawing/2014/main" id="{C225BDBB-A851-E24C-9919-78C69908A2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10F5F819-CF90-7148-A656-1FF208A7EC3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3252" name="Picture 4" descr="Professional Business Team Flat Color Illustration. Men In Formal.. Royalty  Free Cliparts, Vectors, And Stock Illustration. Image 123386268.">
            <a:extLst>
              <a:ext uri="{FF2B5EF4-FFF2-40B4-BE49-F238E27FC236}">
                <a16:creationId xmlns:a16="http://schemas.microsoft.com/office/drawing/2014/main" id="{1FDAA375-728C-9043-ABD2-640AACA306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0" y="1454727"/>
            <a:ext cx="2971800" cy="2535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6066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9" name="Content Placeholder 5">
            <a:extLst>
              <a:ext uri="{FF2B5EF4-FFF2-40B4-BE49-F238E27FC236}">
                <a16:creationId xmlns:a16="http://schemas.microsoft.com/office/drawing/2014/main" id="{313DDD1C-896B-6146-94EE-FEAC61762FD7}"/>
              </a:ext>
            </a:extLst>
          </p:cNvPr>
          <p:cNvSpPr>
            <a:spLocks noGrp="1"/>
          </p:cNvSpPr>
          <p:nvPr>
            <p:ph idx="1"/>
          </p:nvPr>
        </p:nvSpPr>
        <p:spPr>
          <a:xfrm>
            <a:off x="548640" y="1064314"/>
            <a:ext cx="8283634" cy="4754562"/>
          </a:xfrm>
        </p:spPr>
        <p:txBody>
          <a:bodyPr/>
          <a:lstStyle/>
          <a:p>
            <a:pPr>
              <a:buFont typeface="Arial" panose="020B0604020202020204" pitchFamily="34" charset="0"/>
              <a:buNone/>
            </a:pPr>
            <a:r>
              <a:rPr lang="en-US" altLang="en-US" b="1" dirty="0">
                <a:solidFill>
                  <a:srgbClr val="648596"/>
                </a:solidFill>
              </a:rPr>
              <a:t>Motivating:</a:t>
            </a:r>
          </a:p>
          <a:p>
            <a:pPr marL="400050" lvl="1" indent="0">
              <a:buNone/>
            </a:pPr>
            <a:r>
              <a:rPr lang="en-US" altLang="en-US" sz="2000" b="1" dirty="0">
                <a:solidFill>
                  <a:srgbClr val="C00000"/>
                </a:solidFill>
              </a:rPr>
              <a:t>2- Professionals</a:t>
            </a:r>
          </a:p>
          <a:p>
            <a:pPr marL="1143000" lvl="1" indent="-742950">
              <a:buFont typeface="Calibri" panose="020F0502020204030204" pitchFamily="34" charset="0"/>
              <a:buAutoNum type="arabicPeriod"/>
            </a:pPr>
            <a:endParaRPr lang="en-US" altLang="en-US" b="1" dirty="0"/>
          </a:p>
          <a:p>
            <a:r>
              <a:rPr lang="en-US" altLang="en-US" b="1" dirty="0"/>
              <a:t>Motivating professionals</a:t>
            </a:r>
            <a:endParaRPr lang="en-US" altLang="en-US" dirty="0"/>
          </a:p>
          <a:p>
            <a:r>
              <a:rPr lang="en-US" altLang="en-US" b="1" dirty="0">
                <a:solidFill>
                  <a:srgbClr val="7030A0"/>
                </a:solidFill>
              </a:rPr>
              <a:t>Money and promotions </a:t>
            </a:r>
            <a:r>
              <a:rPr lang="en-US" altLang="en-US" dirty="0"/>
              <a:t>tend to be low motivators for professionals, but </a:t>
            </a:r>
            <a:r>
              <a:rPr lang="en-US" altLang="en-US" b="1" dirty="0">
                <a:solidFill>
                  <a:srgbClr val="7030A0"/>
                </a:solidFill>
              </a:rPr>
              <a:t>job challenge</a:t>
            </a:r>
            <a:r>
              <a:rPr lang="en-US" altLang="en-US" dirty="0"/>
              <a:t> tends to rank high. </a:t>
            </a:r>
          </a:p>
          <a:p>
            <a:r>
              <a:rPr lang="en-US" altLang="en-US" dirty="0"/>
              <a:t>Professionals tend to be focused on their work as their central life interest, whereas nonprofessionals typically have outside interests that can compensate for needs not met on the job.</a:t>
            </a:r>
          </a:p>
        </p:txBody>
      </p:sp>
      <p:pic>
        <p:nvPicPr>
          <p:cNvPr id="6" name="عنصر نائب للمحتوى 6">
            <a:extLst>
              <a:ext uri="{FF2B5EF4-FFF2-40B4-BE49-F238E27FC236}">
                <a16:creationId xmlns:a16="http://schemas.microsoft.com/office/drawing/2014/main" id="{C225BDBB-A851-E24C-9919-78C69908A2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10F5F819-CF90-7148-A656-1FF208A7EC3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3252" name="Picture 4" descr="Professional Business Team Flat Color Illustration. Men In Formal.. Royalty  Free Cliparts, Vectors, And Stock Illustration. Image 123386268.">
            <a:extLst>
              <a:ext uri="{FF2B5EF4-FFF2-40B4-BE49-F238E27FC236}">
                <a16:creationId xmlns:a16="http://schemas.microsoft.com/office/drawing/2014/main" id="{1FDAA375-728C-9043-ABD2-640AACA306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0" y="1454727"/>
            <a:ext cx="2971800" cy="2535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67169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9" name="Content Placeholder 5">
            <a:extLst>
              <a:ext uri="{FF2B5EF4-FFF2-40B4-BE49-F238E27FC236}">
                <a16:creationId xmlns:a16="http://schemas.microsoft.com/office/drawing/2014/main" id="{313DDD1C-896B-6146-94EE-FEAC61762FD7}"/>
              </a:ext>
            </a:extLst>
          </p:cNvPr>
          <p:cNvSpPr>
            <a:spLocks noGrp="1"/>
          </p:cNvSpPr>
          <p:nvPr>
            <p:ph idx="1"/>
          </p:nvPr>
        </p:nvSpPr>
        <p:spPr>
          <a:xfrm>
            <a:off x="483326" y="1219006"/>
            <a:ext cx="10097589" cy="4754562"/>
          </a:xfrm>
        </p:spPr>
        <p:txBody>
          <a:bodyPr/>
          <a:lstStyle/>
          <a:p>
            <a:pPr>
              <a:buFont typeface="Arial" panose="020B0604020202020204" pitchFamily="34" charset="0"/>
              <a:buNone/>
            </a:pPr>
            <a:r>
              <a:rPr lang="en-US" altLang="en-US" b="1" dirty="0">
                <a:solidFill>
                  <a:srgbClr val="648596"/>
                </a:solidFill>
              </a:rPr>
              <a:t>Motivating:</a:t>
            </a:r>
          </a:p>
          <a:p>
            <a:pPr>
              <a:buNone/>
            </a:pPr>
            <a:r>
              <a:rPr lang="en-US" altLang="en-US" b="1" dirty="0">
                <a:solidFill>
                  <a:srgbClr val="C00000"/>
                </a:solidFill>
              </a:rPr>
              <a:t>3- Contingent workers</a:t>
            </a:r>
          </a:p>
          <a:p>
            <a:r>
              <a:rPr lang="en-US" altLang="en-US" dirty="0"/>
              <a:t>There’s no simple solution for motivating contingent employees—temporary part-time and contract workers who don’t have security or stability.</a:t>
            </a:r>
          </a:p>
          <a:p>
            <a:r>
              <a:rPr lang="en-US" altLang="en-US" dirty="0"/>
              <a:t>temporary employee might be </a:t>
            </a:r>
            <a:r>
              <a:rPr lang="en-US" altLang="en-US" b="1" dirty="0">
                <a:solidFill>
                  <a:srgbClr val="7030A0"/>
                </a:solidFill>
              </a:rPr>
              <a:t>motivated by the opportunity to become a permanent employee or an opportunity for training. </a:t>
            </a:r>
          </a:p>
          <a:p>
            <a:pPr marL="1143000" lvl="1" indent="-742950">
              <a:buFont typeface="Calibri" panose="020F0502020204030204" pitchFamily="34" charset="0"/>
              <a:buAutoNum type="arabicPeriod"/>
            </a:pPr>
            <a:endParaRPr lang="en-US" altLang="en-US" b="1" dirty="0">
              <a:solidFill>
                <a:srgbClr val="7030A0"/>
              </a:solidFill>
            </a:endParaRPr>
          </a:p>
          <a:p>
            <a:pPr marL="400050" lvl="1" indent="0">
              <a:buNone/>
            </a:pPr>
            <a:endParaRPr lang="en-US" altLang="en-US" b="1" dirty="0"/>
          </a:p>
        </p:txBody>
      </p:sp>
      <p:pic>
        <p:nvPicPr>
          <p:cNvPr id="6" name="عنصر نائب للمحتوى 6">
            <a:extLst>
              <a:ext uri="{FF2B5EF4-FFF2-40B4-BE49-F238E27FC236}">
                <a16:creationId xmlns:a16="http://schemas.microsoft.com/office/drawing/2014/main" id="{C225BDBB-A851-E24C-9919-78C69908A2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10F5F819-CF90-7148-A656-1FF208A7EC3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2556061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4">
            <a:extLst>
              <a:ext uri="{FF2B5EF4-FFF2-40B4-BE49-F238E27FC236}">
                <a16:creationId xmlns:a16="http://schemas.microsoft.com/office/drawing/2014/main" id="{19D091E7-F5F3-CB42-A8FA-FDB24B51041E}"/>
              </a:ext>
            </a:extLst>
          </p:cNvPr>
          <p:cNvSpPr>
            <a:spLocks noGrp="1"/>
          </p:cNvSpPr>
          <p:nvPr>
            <p:ph type="title"/>
          </p:nvPr>
        </p:nvSpPr>
        <p:spPr>
          <a:xfrm>
            <a:off x="560882" y="1111775"/>
            <a:ext cx="11554918" cy="1219200"/>
          </a:xfrm>
        </p:spPr>
        <p:txBody>
          <a:bodyPr>
            <a:normAutofit/>
          </a:bodyPr>
          <a:lstStyle/>
          <a:p>
            <a:r>
              <a:rPr lang="en-US" altLang="en-US" sz="4200" b="1" dirty="0">
                <a:solidFill>
                  <a:schemeClr val="accent2">
                    <a:lumMod val="75000"/>
                  </a:schemeClr>
                </a:solidFill>
                <a:cs typeface="Arial" panose="020B0604020202020204" pitchFamily="34" charset="0"/>
              </a:rPr>
              <a:t>Designing Appropriate Rewards Programs</a:t>
            </a:r>
          </a:p>
        </p:txBody>
      </p:sp>
      <p:sp>
        <p:nvSpPr>
          <p:cNvPr id="69637" name="Content Placeholder 7">
            <a:extLst>
              <a:ext uri="{FF2B5EF4-FFF2-40B4-BE49-F238E27FC236}">
                <a16:creationId xmlns:a16="http://schemas.microsoft.com/office/drawing/2014/main" id="{CA0E87FF-274F-EA40-B677-03195694B38E}"/>
              </a:ext>
            </a:extLst>
          </p:cNvPr>
          <p:cNvSpPr>
            <a:spLocks noGrp="1"/>
          </p:cNvSpPr>
          <p:nvPr>
            <p:ph idx="1"/>
          </p:nvPr>
        </p:nvSpPr>
        <p:spPr>
          <a:xfrm>
            <a:off x="560882" y="2330975"/>
            <a:ext cx="8229600" cy="2849562"/>
          </a:xfrm>
        </p:spPr>
        <p:txBody>
          <a:bodyPr/>
          <a:lstStyle/>
          <a:p>
            <a:pPr lvl="1"/>
            <a:endParaRPr lang="en-US" altLang="en-US" dirty="0"/>
          </a:p>
          <a:p>
            <a:pPr lvl="1"/>
            <a:r>
              <a:rPr lang="en-US" altLang="en-US" sz="2400" b="1" dirty="0">
                <a:solidFill>
                  <a:srgbClr val="7030A0"/>
                </a:solidFill>
              </a:rPr>
              <a:t>Open-book management</a:t>
            </a:r>
          </a:p>
          <a:p>
            <a:pPr lvl="1"/>
            <a:r>
              <a:rPr lang="en-US" altLang="en-US" sz="2400" b="1" dirty="0">
                <a:solidFill>
                  <a:srgbClr val="7030A0"/>
                </a:solidFill>
              </a:rPr>
              <a:t>Employee recognition programs</a:t>
            </a:r>
          </a:p>
          <a:p>
            <a:pPr lvl="1"/>
            <a:r>
              <a:rPr lang="en-US" altLang="en-US" sz="2400" b="1" dirty="0">
                <a:solidFill>
                  <a:srgbClr val="7030A0"/>
                </a:solidFill>
              </a:rPr>
              <a:t>pay-for-performance.</a:t>
            </a:r>
          </a:p>
          <a:p>
            <a:pPr lvl="1"/>
            <a:endParaRPr lang="en-US" altLang="en-US" dirty="0"/>
          </a:p>
        </p:txBody>
      </p:sp>
      <p:pic>
        <p:nvPicPr>
          <p:cNvPr id="6" name="عنصر نائب للمحتوى 6">
            <a:extLst>
              <a:ext uri="{FF2B5EF4-FFF2-40B4-BE49-F238E27FC236}">
                <a16:creationId xmlns:a16="http://schemas.microsoft.com/office/drawing/2014/main" id="{A871FA1E-5D07-2C4C-B48D-A3B2AE3F97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AD6BA221-580E-5A4A-9752-22B647074BE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5298" name="Picture 2" descr="Rewards Clip Art - Royalty Free - GoGraph">
            <a:extLst>
              <a:ext uri="{FF2B5EF4-FFF2-40B4-BE49-F238E27FC236}">
                <a16:creationId xmlns:a16="http://schemas.microsoft.com/office/drawing/2014/main" id="{1D639626-DE9A-094F-B392-301791F479E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4132" b="20357"/>
          <a:stretch/>
        </p:blipFill>
        <p:spPr bwMode="auto">
          <a:xfrm rot="1480662">
            <a:off x="8411555" y="2513919"/>
            <a:ext cx="2920265" cy="2072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03296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4">
            <a:extLst>
              <a:ext uri="{FF2B5EF4-FFF2-40B4-BE49-F238E27FC236}">
                <a16:creationId xmlns:a16="http://schemas.microsoft.com/office/drawing/2014/main" id="{19D091E7-F5F3-CB42-A8FA-FDB24B51041E}"/>
              </a:ext>
            </a:extLst>
          </p:cNvPr>
          <p:cNvSpPr>
            <a:spLocks noGrp="1"/>
          </p:cNvSpPr>
          <p:nvPr>
            <p:ph type="title"/>
          </p:nvPr>
        </p:nvSpPr>
        <p:spPr>
          <a:xfrm>
            <a:off x="470941" y="790375"/>
            <a:ext cx="10083848" cy="1219200"/>
          </a:xfrm>
        </p:spPr>
        <p:txBody>
          <a:bodyPr>
            <a:normAutofit fontScale="90000"/>
          </a:bodyPr>
          <a:lstStyle/>
          <a:p>
            <a:r>
              <a:rPr lang="en-US" altLang="en-US" sz="4200" b="1" dirty="0">
                <a:solidFill>
                  <a:srgbClr val="7030A0"/>
                </a:solidFill>
                <a:cs typeface="Arial" panose="020B0604020202020204" pitchFamily="34" charset="0"/>
              </a:rPr>
              <a:t>Designing Appropriate Rewards Programs</a:t>
            </a:r>
          </a:p>
        </p:txBody>
      </p:sp>
      <p:sp>
        <p:nvSpPr>
          <p:cNvPr id="69637" name="Content Placeholder 7">
            <a:extLst>
              <a:ext uri="{FF2B5EF4-FFF2-40B4-BE49-F238E27FC236}">
                <a16:creationId xmlns:a16="http://schemas.microsoft.com/office/drawing/2014/main" id="{CA0E87FF-274F-EA40-B677-03195694B38E}"/>
              </a:ext>
            </a:extLst>
          </p:cNvPr>
          <p:cNvSpPr>
            <a:spLocks noGrp="1"/>
          </p:cNvSpPr>
          <p:nvPr>
            <p:ph idx="1"/>
          </p:nvPr>
        </p:nvSpPr>
        <p:spPr>
          <a:xfrm>
            <a:off x="470941" y="1219006"/>
            <a:ext cx="8229600" cy="2849562"/>
          </a:xfrm>
        </p:spPr>
        <p:txBody>
          <a:bodyPr/>
          <a:lstStyle/>
          <a:p>
            <a:pPr lvl="1"/>
            <a:endParaRPr lang="en-US" altLang="en-US" dirty="0"/>
          </a:p>
          <a:p>
            <a:pPr marL="457200" lvl="1" indent="0">
              <a:buNone/>
            </a:pPr>
            <a:r>
              <a:rPr lang="en-US" altLang="en-US" sz="2400" b="1" dirty="0">
                <a:solidFill>
                  <a:srgbClr val="00B0F0"/>
                </a:solidFill>
              </a:rPr>
              <a:t>Open-book management</a:t>
            </a:r>
          </a:p>
          <a:p>
            <a:pPr lvl="1"/>
            <a:endParaRPr lang="en-US" altLang="en-US" dirty="0"/>
          </a:p>
        </p:txBody>
      </p:sp>
      <p:pic>
        <p:nvPicPr>
          <p:cNvPr id="6" name="عنصر نائب للمحتوى 6">
            <a:extLst>
              <a:ext uri="{FF2B5EF4-FFF2-40B4-BE49-F238E27FC236}">
                <a16:creationId xmlns:a16="http://schemas.microsoft.com/office/drawing/2014/main" id="{A871FA1E-5D07-2C4C-B48D-A3B2AE3F97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AD6BA221-580E-5A4A-9752-22B647074BE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TextBox 1">
            <a:extLst>
              <a:ext uri="{FF2B5EF4-FFF2-40B4-BE49-F238E27FC236}">
                <a16:creationId xmlns:a16="http://schemas.microsoft.com/office/drawing/2014/main" id="{F8C07D2B-A1AD-8C41-B816-9A8AC355144F}"/>
              </a:ext>
            </a:extLst>
          </p:cNvPr>
          <p:cNvSpPr txBox="1"/>
          <p:nvPr/>
        </p:nvSpPr>
        <p:spPr>
          <a:xfrm>
            <a:off x="599608" y="2263103"/>
            <a:ext cx="10569135" cy="2031325"/>
          </a:xfrm>
          <a:prstGeom prst="rect">
            <a:avLst/>
          </a:prstGeom>
          <a:noFill/>
        </p:spPr>
        <p:txBody>
          <a:bodyPr wrap="square" rtlCol="0">
            <a:spAutoFit/>
          </a:bodyPr>
          <a:lstStyle/>
          <a:p>
            <a:endParaRPr lang="en-US" altLang="en-US" b="1" dirty="0"/>
          </a:p>
          <a:p>
            <a:r>
              <a:rPr lang="en-US" altLang="en-US" dirty="0"/>
              <a:t>Many organizations of various sizes involve their employees in workplace decisions by opening up the financial statements (the “books”) so that employees will be motivated to make better decisions about their work and be better able to understand the implications of what they do, how they do it, and the ultimate impact on the bottom line. This approach is called </a:t>
            </a:r>
            <a:r>
              <a:rPr lang="en-US" altLang="en-US" b="1" dirty="0"/>
              <a:t>open-book management</a:t>
            </a:r>
            <a:r>
              <a:rPr lang="en-US" altLang="en-US" dirty="0"/>
              <a:t>.</a:t>
            </a:r>
          </a:p>
          <a:p>
            <a:endParaRPr lang="en-SA" dirty="0"/>
          </a:p>
        </p:txBody>
      </p:sp>
    </p:spTree>
    <p:extLst>
      <p:ext uri="{BB962C8B-B14F-4D97-AF65-F5344CB8AC3E}">
        <p14:creationId xmlns:p14="http://schemas.microsoft.com/office/powerpoint/2010/main" val="17081936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7" name="Content Placeholder 7">
            <a:extLst>
              <a:ext uri="{FF2B5EF4-FFF2-40B4-BE49-F238E27FC236}">
                <a16:creationId xmlns:a16="http://schemas.microsoft.com/office/drawing/2014/main" id="{CA0E87FF-274F-EA40-B677-03195694B38E}"/>
              </a:ext>
            </a:extLst>
          </p:cNvPr>
          <p:cNvSpPr>
            <a:spLocks noGrp="1"/>
          </p:cNvSpPr>
          <p:nvPr>
            <p:ph idx="1"/>
          </p:nvPr>
        </p:nvSpPr>
        <p:spPr>
          <a:xfrm>
            <a:off x="833639" y="1031341"/>
            <a:ext cx="10112115" cy="4766785"/>
          </a:xfrm>
        </p:spPr>
        <p:txBody>
          <a:bodyPr/>
          <a:lstStyle/>
          <a:p>
            <a:pPr marL="0" indent="0">
              <a:buNone/>
            </a:pPr>
            <a:r>
              <a:rPr lang="en-US" altLang="en-US" sz="2800" b="1" dirty="0">
                <a:solidFill>
                  <a:srgbClr val="00B0F0"/>
                </a:solidFill>
              </a:rPr>
              <a:t>Employee recognition programs</a:t>
            </a:r>
          </a:p>
          <a:p>
            <a:endParaRPr lang="en-US" altLang="en-US" b="1" dirty="0"/>
          </a:p>
          <a:p>
            <a:pPr marL="0" indent="0">
              <a:buNone/>
            </a:pPr>
            <a:r>
              <a:rPr lang="en-US" altLang="en-US" b="1" dirty="0"/>
              <a:t> </a:t>
            </a:r>
            <a:r>
              <a:rPr lang="en-US" altLang="en-US" dirty="0"/>
              <a:t>Can motivate employees by providing personal attention and expressions of interest, approval, and appreciation for a job well done. </a:t>
            </a:r>
          </a:p>
          <a:p>
            <a:endParaRPr lang="en-US" altLang="en-US" dirty="0"/>
          </a:p>
          <a:p>
            <a:r>
              <a:rPr lang="en-US" altLang="en-US" dirty="0"/>
              <a:t>congratulate an employee in private or public for a good job or send a handwritten note or email message acknowledging something positive that the employee has done.</a:t>
            </a:r>
            <a:endParaRPr lang="en-US" altLang="en-US" sz="300" dirty="0"/>
          </a:p>
          <a:p>
            <a:pPr lvl="1"/>
            <a:endParaRPr lang="en-US" altLang="en-US" dirty="0"/>
          </a:p>
          <a:p>
            <a:pPr lvl="1"/>
            <a:endParaRPr lang="en-US" altLang="en-US" dirty="0"/>
          </a:p>
        </p:txBody>
      </p:sp>
      <p:pic>
        <p:nvPicPr>
          <p:cNvPr id="6" name="عنصر نائب للمحتوى 6">
            <a:extLst>
              <a:ext uri="{FF2B5EF4-FFF2-40B4-BE49-F238E27FC236}">
                <a16:creationId xmlns:a16="http://schemas.microsoft.com/office/drawing/2014/main" id="{A871FA1E-5D07-2C4C-B48D-A3B2AE3F97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AD6BA221-580E-5A4A-9752-22B647074BE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4538181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4">
            <a:extLst>
              <a:ext uri="{FF2B5EF4-FFF2-40B4-BE49-F238E27FC236}">
                <a16:creationId xmlns:a16="http://schemas.microsoft.com/office/drawing/2014/main" id="{5EA42FF3-2A48-DF49-B94E-3BBD67EFCA34}"/>
              </a:ext>
            </a:extLst>
          </p:cNvPr>
          <p:cNvSpPr>
            <a:spLocks noGrp="1"/>
          </p:cNvSpPr>
          <p:nvPr>
            <p:ph type="title"/>
          </p:nvPr>
        </p:nvSpPr>
        <p:spPr/>
        <p:txBody>
          <a:bodyPr/>
          <a:lstStyle/>
          <a:p>
            <a:r>
              <a:rPr lang="en-US" altLang="en-US" b="1" dirty="0">
                <a:solidFill>
                  <a:srgbClr val="00B0F0"/>
                </a:solidFill>
                <a:cs typeface="Arial" panose="020B0604020202020204" pitchFamily="34" charset="0"/>
              </a:rPr>
              <a:t>Pay-for-Performance</a:t>
            </a:r>
          </a:p>
        </p:txBody>
      </p:sp>
      <p:pic>
        <p:nvPicPr>
          <p:cNvPr id="6" name="عنصر نائب للمحتوى 6">
            <a:extLst>
              <a:ext uri="{FF2B5EF4-FFF2-40B4-BE49-F238E27FC236}">
                <a16:creationId xmlns:a16="http://schemas.microsoft.com/office/drawing/2014/main" id="{57B44A08-BC35-1C46-B857-1542B83D57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922A4BF-781C-8146-8DC5-B6950F802A2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7346" name="Picture 2" descr="Pay for Performance - Successful Performance Plans">
            <a:extLst>
              <a:ext uri="{FF2B5EF4-FFF2-40B4-BE49-F238E27FC236}">
                <a16:creationId xmlns:a16="http://schemas.microsoft.com/office/drawing/2014/main" id="{8779C653-A13B-3440-887C-2C94AF75A0C0}"/>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872745" y="1824554"/>
            <a:ext cx="5311270" cy="3208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33767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4">
            <a:extLst>
              <a:ext uri="{FF2B5EF4-FFF2-40B4-BE49-F238E27FC236}">
                <a16:creationId xmlns:a16="http://schemas.microsoft.com/office/drawing/2014/main" id="{0DB0BAF7-80D1-FB41-ADFF-E2E0ED9FA698}"/>
              </a:ext>
            </a:extLst>
          </p:cNvPr>
          <p:cNvSpPr>
            <a:spLocks noGrp="1"/>
          </p:cNvSpPr>
          <p:nvPr>
            <p:ph type="title"/>
          </p:nvPr>
        </p:nvSpPr>
        <p:spPr/>
        <p:txBody>
          <a:bodyPr/>
          <a:lstStyle/>
          <a:p>
            <a:r>
              <a:rPr lang="en-US" altLang="en-US" sz="4200" b="1" dirty="0">
                <a:solidFill>
                  <a:schemeClr val="accent6">
                    <a:lumMod val="60000"/>
                    <a:lumOff val="40000"/>
                  </a:schemeClr>
                </a:solidFill>
                <a:cs typeface="Arial" panose="020B0604020202020204" pitchFamily="34" charset="0"/>
              </a:rPr>
              <a:t>Low-Cost Rewards Program</a:t>
            </a:r>
          </a:p>
        </p:txBody>
      </p:sp>
      <p:sp>
        <p:nvSpPr>
          <p:cNvPr id="73733" name="Content Placeholder 5">
            <a:extLst>
              <a:ext uri="{FF2B5EF4-FFF2-40B4-BE49-F238E27FC236}">
                <a16:creationId xmlns:a16="http://schemas.microsoft.com/office/drawing/2014/main" id="{215D6ED5-7ECA-604B-A474-5E0826315E9D}"/>
              </a:ext>
            </a:extLst>
          </p:cNvPr>
          <p:cNvSpPr>
            <a:spLocks noGrp="1"/>
          </p:cNvSpPr>
          <p:nvPr>
            <p:ph idx="1"/>
          </p:nvPr>
        </p:nvSpPr>
        <p:spPr>
          <a:xfrm>
            <a:off x="2286000" y="2027238"/>
            <a:ext cx="8229600" cy="3154362"/>
          </a:xfrm>
        </p:spPr>
        <p:txBody>
          <a:bodyPr/>
          <a:lstStyle/>
          <a:p>
            <a:pPr lvl="1"/>
            <a:r>
              <a:rPr lang="en-US" altLang="en-US" sz="3000" dirty="0"/>
              <a:t>Clarify role in organization</a:t>
            </a:r>
          </a:p>
          <a:p>
            <a:pPr lvl="1"/>
            <a:r>
              <a:rPr lang="en-US" altLang="en-US" sz="3000" dirty="0"/>
              <a:t>Keep communication open</a:t>
            </a:r>
          </a:p>
          <a:p>
            <a:pPr lvl="1"/>
            <a:r>
              <a:rPr lang="en-US" altLang="en-US" sz="3000" dirty="0"/>
              <a:t>Show individual company cares</a:t>
            </a:r>
          </a:p>
        </p:txBody>
      </p:sp>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DA059B1-D60A-724A-A811-4FE53A1061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2387616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DA059B1-D60A-724A-A811-4FE53A1061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670995" y="1889461"/>
            <a:ext cx="9603275" cy="3294576"/>
          </a:xfrm>
        </p:spPr>
        <p:txBody>
          <a:bodyPr>
            <a:normAutofit fontScale="92500" lnSpcReduction="10000"/>
          </a:bodyPr>
          <a:lstStyle/>
          <a:p>
            <a:pPr marL="0" indent="0" algn="ctr">
              <a:buNone/>
            </a:pPr>
            <a:r>
              <a:rPr lang="en-US" dirty="0"/>
              <a:t> </a:t>
            </a:r>
            <a:r>
              <a:rPr lang="en-US" sz="3600" b="1" dirty="0">
                <a:solidFill>
                  <a:srgbClr val="FF0000"/>
                </a:solidFill>
              </a:rPr>
              <a:t>Speak Loudly Everyday To your team</a:t>
            </a:r>
            <a:endParaRPr lang="en-US" sz="3200" b="1" dirty="0">
              <a:solidFill>
                <a:srgbClr val="FF0000"/>
              </a:solidFill>
            </a:endParaRPr>
          </a:p>
          <a:p>
            <a:pPr marL="0" indent="0" algn="ctr">
              <a:buNone/>
            </a:pPr>
            <a:r>
              <a:rPr lang="en-US" sz="3200" b="1" dirty="0">
                <a:solidFill>
                  <a:schemeClr val="accent6">
                    <a:lumMod val="60000"/>
                    <a:lumOff val="40000"/>
                  </a:schemeClr>
                </a:solidFill>
              </a:rPr>
              <a:t>We are one</a:t>
            </a:r>
          </a:p>
          <a:p>
            <a:pPr marL="0" indent="0" algn="ctr">
              <a:buNone/>
            </a:pPr>
            <a:r>
              <a:rPr lang="en-US" sz="3200" b="1" dirty="0">
                <a:solidFill>
                  <a:schemeClr val="accent6">
                    <a:lumMod val="60000"/>
                    <a:lumOff val="40000"/>
                  </a:schemeClr>
                </a:solidFill>
              </a:rPr>
              <a:t>I am Happy ……..We are Happy</a:t>
            </a:r>
          </a:p>
          <a:p>
            <a:pPr marL="0" indent="0" algn="ctr">
              <a:buNone/>
            </a:pPr>
            <a:r>
              <a:rPr lang="en-US" sz="3200" b="1" dirty="0">
                <a:solidFill>
                  <a:schemeClr val="accent6">
                    <a:lumMod val="60000"/>
                    <a:lumOff val="40000"/>
                  </a:schemeClr>
                </a:solidFill>
              </a:rPr>
              <a:t>I am stronger ……We are Stronger</a:t>
            </a:r>
          </a:p>
          <a:p>
            <a:pPr marL="0" indent="0" algn="ctr">
              <a:buNone/>
            </a:pPr>
            <a:r>
              <a:rPr lang="en-US" sz="3200" b="1" dirty="0">
                <a:solidFill>
                  <a:schemeClr val="accent6">
                    <a:lumMod val="60000"/>
                    <a:lumOff val="40000"/>
                  </a:schemeClr>
                </a:solidFill>
              </a:rPr>
              <a:t>I am the Best …..We are the best</a:t>
            </a:r>
            <a:endParaRPr lang="en-SA" b="1" dirty="0">
              <a:solidFill>
                <a:schemeClr val="accent6">
                  <a:lumMod val="60000"/>
                  <a:lumOff val="40000"/>
                </a:schemeClr>
              </a:solidFill>
            </a:endParaRPr>
          </a:p>
        </p:txBody>
      </p:sp>
      <p:sp>
        <p:nvSpPr>
          <p:cNvPr id="5" name="Title 4">
            <a:extLst>
              <a:ext uri="{FF2B5EF4-FFF2-40B4-BE49-F238E27FC236}">
                <a16:creationId xmlns:a16="http://schemas.microsoft.com/office/drawing/2014/main" id="{C871FB16-3D82-D344-B784-15D8E57684D2}"/>
              </a:ext>
            </a:extLst>
          </p:cNvPr>
          <p:cNvSpPr>
            <a:spLocks noGrp="1"/>
          </p:cNvSpPr>
          <p:nvPr>
            <p:ph type="title"/>
          </p:nvPr>
        </p:nvSpPr>
        <p:spPr/>
        <p:txBody>
          <a:bodyPr/>
          <a:lstStyle/>
          <a:p>
            <a:r>
              <a:rPr lang="en-SA" b="1" dirty="0">
                <a:solidFill>
                  <a:schemeClr val="accent2">
                    <a:lumMod val="75000"/>
                  </a:schemeClr>
                </a:solidFill>
              </a:rPr>
              <a:t>AS A LEADER</a:t>
            </a:r>
          </a:p>
        </p:txBody>
      </p:sp>
    </p:spTree>
    <p:extLst>
      <p:ext uri="{BB962C8B-B14F-4D97-AF65-F5344CB8AC3E}">
        <p14:creationId xmlns:p14="http://schemas.microsoft.com/office/powerpoint/2010/main" val="14393870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DA059B1-D60A-724A-A811-4FE53A1061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670995" y="1889460"/>
            <a:ext cx="9603275" cy="4015215"/>
          </a:xfrm>
        </p:spPr>
        <p:txBody>
          <a:bodyPr/>
          <a:lstStyle/>
          <a:p>
            <a:pPr marL="457200" indent="-457200">
              <a:buFont typeface="+mj-lt"/>
              <a:buAutoNum type="arabicPeriod"/>
            </a:pPr>
            <a:r>
              <a:rPr lang="en-US" b="1" dirty="0"/>
              <a:t> Start with scheduling more one on one time.</a:t>
            </a:r>
          </a:p>
          <a:p>
            <a:pPr marL="457200" indent="-457200">
              <a:buFont typeface="+mj-lt"/>
              <a:buAutoNum type="arabicPeriod"/>
            </a:pPr>
            <a:r>
              <a:rPr lang="en-US" b="1" dirty="0"/>
              <a:t>Find out what motivates them.</a:t>
            </a:r>
          </a:p>
          <a:p>
            <a:pPr marL="457200" indent="-457200">
              <a:buFont typeface="+mj-lt"/>
              <a:buAutoNum type="arabicPeriod"/>
            </a:pPr>
            <a:r>
              <a:rPr lang="en-US" b="1" dirty="0"/>
              <a:t>Provide the resources they need to do their work exceptionally well.</a:t>
            </a:r>
          </a:p>
          <a:p>
            <a:pPr marL="457200" indent="-457200">
              <a:buFont typeface="+mj-lt"/>
              <a:buAutoNum type="arabicPeriod"/>
            </a:pPr>
            <a:r>
              <a:rPr lang="en-US" b="1" dirty="0"/>
              <a:t>Praise and compliment them often.</a:t>
            </a:r>
          </a:p>
          <a:p>
            <a:pPr marL="457200" indent="-457200">
              <a:buFont typeface="+mj-lt"/>
              <a:buAutoNum type="arabicPeriod"/>
            </a:pPr>
            <a:r>
              <a:rPr lang="en-US" b="1" dirty="0"/>
              <a:t>Help co-create purposeful work.</a:t>
            </a:r>
          </a:p>
          <a:p>
            <a:pPr marL="457200" indent="-457200">
              <a:buFont typeface="+mj-lt"/>
              <a:buAutoNum type="arabicPeriod"/>
            </a:pPr>
            <a:r>
              <a:rPr lang="en-US" b="1" dirty="0"/>
              <a:t>Help them develop new skills.</a:t>
            </a:r>
          </a:p>
          <a:p>
            <a:pPr marL="457200" indent="-457200">
              <a:buFont typeface="+mj-lt"/>
              <a:buAutoNum type="arabicPeriod"/>
            </a:pPr>
            <a:r>
              <a:rPr lang="en-US" b="1" dirty="0"/>
              <a:t>Actively involve them.</a:t>
            </a:r>
          </a:p>
          <a:p>
            <a:pPr marL="457200" indent="-457200">
              <a:buFont typeface="+mj-lt"/>
              <a:buAutoNum type="arabicPeriod"/>
            </a:pPr>
            <a:r>
              <a:rPr lang="en-US" b="1" dirty="0"/>
              <a:t>Believe in them.</a:t>
            </a:r>
          </a:p>
          <a:p>
            <a:endParaRPr lang="en-SA" b="1" dirty="0">
              <a:solidFill>
                <a:schemeClr val="accent6">
                  <a:lumMod val="60000"/>
                  <a:lumOff val="40000"/>
                </a:schemeClr>
              </a:solidFill>
            </a:endParaRPr>
          </a:p>
        </p:txBody>
      </p:sp>
      <p:sp>
        <p:nvSpPr>
          <p:cNvPr id="5" name="Title 4">
            <a:extLst>
              <a:ext uri="{FF2B5EF4-FFF2-40B4-BE49-F238E27FC236}">
                <a16:creationId xmlns:a16="http://schemas.microsoft.com/office/drawing/2014/main" id="{C871FB16-3D82-D344-B784-15D8E57684D2}"/>
              </a:ext>
            </a:extLst>
          </p:cNvPr>
          <p:cNvSpPr>
            <a:spLocks noGrp="1"/>
          </p:cNvSpPr>
          <p:nvPr>
            <p:ph type="title"/>
          </p:nvPr>
        </p:nvSpPr>
        <p:spPr/>
        <p:txBody>
          <a:bodyPr/>
          <a:lstStyle/>
          <a:p>
            <a:r>
              <a:rPr lang="en-SA" b="1" dirty="0">
                <a:solidFill>
                  <a:schemeClr val="accent2">
                    <a:lumMod val="75000"/>
                  </a:schemeClr>
                </a:solidFill>
              </a:rPr>
              <a:t>SMART LEADER</a:t>
            </a:r>
          </a:p>
        </p:txBody>
      </p:sp>
    </p:spTree>
    <p:extLst>
      <p:ext uri="{BB962C8B-B14F-4D97-AF65-F5344CB8AC3E}">
        <p14:creationId xmlns:p14="http://schemas.microsoft.com/office/powerpoint/2010/main" val="29211364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DA059B1-D60A-724A-A811-4FE53A1061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670995" y="1889460"/>
            <a:ext cx="9603275" cy="4015215"/>
          </a:xfrm>
        </p:spPr>
        <p:txBody>
          <a:bodyPr>
            <a:normAutofit/>
          </a:bodyPr>
          <a:lstStyle/>
          <a:p>
            <a:pPr marL="0" indent="0" algn="ctr">
              <a:buNone/>
            </a:pPr>
            <a:r>
              <a:rPr lang="en-US" sz="3200" b="1" dirty="0">
                <a:solidFill>
                  <a:srgbClr val="00B050"/>
                </a:solidFill>
              </a:rPr>
              <a:t>"Share your plan for a brighter and better future, talk about the actions you must take, and constantly reiterate the reasons why you will be successful. Create a </a:t>
            </a:r>
            <a:r>
              <a:rPr lang="en-US" sz="3200" b="1" dirty="0">
                <a:solidFill>
                  <a:srgbClr val="00B050"/>
                </a:solidFill>
                <a:hlinkClick r:id="rId4">
                  <a:extLst>
                    <a:ext uri="{A12FA001-AC4F-418D-AE19-62706E023703}">
                      <ahyp:hlinkClr xmlns:ahyp="http://schemas.microsoft.com/office/drawing/2018/hyperlinkcolor" val="tx"/>
                    </a:ext>
                  </a:extLst>
                </a:hlinkClick>
              </a:rPr>
              <a:t>vision statement</a:t>
            </a:r>
            <a:r>
              <a:rPr lang="en-US" sz="3200" b="1" dirty="0">
                <a:solidFill>
                  <a:srgbClr val="00B050"/>
                </a:solidFill>
              </a:rPr>
              <a:t> that inspires and rallies your team and organization."</a:t>
            </a:r>
            <a:endParaRPr lang="en-SA" sz="3200" b="1" dirty="0">
              <a:solidFill>
                <a:srgbClr val="00B050"/>
              </a:solidFill>
            </a:endParaRPr>
          </a:p>
        </p:txBody>
      </p:sp>
      <p:sp>
        <p:nvSpPr>
          <p:cNvPr id="5" name="Title 4">
            <a:extLst>
              <a:ext uri="{FF2B5EF4-FFF2-40B4-BE49-F238E27FC236}">
                <a16:creationId xmlns:a16="http://schemas.microsoft.com/office/drawing/2014/main" id="{C871FB16-3D82-D344-B784-15D8E57684D2}"/>
              </a:ext>
            </a:extLst>
          </p:cNvPr>
          <p:cNvSpPr>
            <a:spLocks noGrp="1"/>
          </p:cNvSpPr>
          <p:nvPr>
            <p:ph type="title"/>
          </p:nvPr>
        </p:nvSpPr>
        <p:spPr/>
        <p:txBody>
          <a:bodyPr/>
          <a:lstStyle/>
          <a:p>
            <a:r>
              <a:rPr lang="en-SA" b="1" dirty="0">
                <a:solidFill>
                  <a:schemeClr val="accent2">
                    <a:lumMod val="75000"/>
                  </a:schemeClr>
                </a:solidFill>
              </a:rPr>
              <a:t>SMART LEADER</a:t>
            </a:r>
          </a:p>
        </p:txBody>
      </p:sp>
    </p:spTree>
    <p:extLst>
      <p:ext uri="{BB962C8B-B14F-4D97-AF65-F5344CB8AC3E}">
        <p14:creationId xmlns:p14="http://schemas.microsoft.com/office/powerpoint/2010/main" val="16070118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DA059B1-D60A-724A-A811-4FE53A1061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1236374" y="1330420"/>
            <a:ext cx="9603275" cy="4015215"/>
          </a:xfrm>
        </p:spPr>
        <p:txBody>
          <a:bodyPr>
            <a:normAutofit/>
          </a:bodyPr>
          <a:lstStyle/>
          <a:p>
            <a:pPr marL="0" indent="0" algn="ctr">
              <a:buNone/>
            </a:pPr>
            <a:endParaRPr lang="en-US" sz="3200" b="1" dirty="0">
              <a:solidFill>
                <a:srgbClr val="7030A0"/>
              </a:solidFill>
            </a:endParaRPr>
          </a:p>
          <a:p>
            <a:pPr marL="0" indent="0" algn="ctr">
              <a:buNone/>
            </a:pPr>
            <a:r>
              <a:rPr lang="en-US" sz="3200" b="1" dirty="0">
                <a:solidFill>
                  <a:srgbClr val="7030A0"/>
                </a:solidFill>
              </a:rPr>
              <a:t>Leadership Builds Relationships </a:t>
            </a:r>
          </a:p>
          <a:p>
            <a:pPr marL="0" indent="0" algn="ctr">
              <a:buNone/>
            </a:pPr>
            <a:r>
              <a:rPr lang="en-US" sz="3200" b="1" dirty="0">
                <a:solidFill>
                  <a:srgbClr val="7030A0"/>
                </a:solidFill>
              </a:rPr>
              <a:t>Relationships build real motivation. </a:t>
            </a:r>
          </a:p>
          <a:p>
            <a:pPr marL="0" indent="0" algn="ctr">
              <a:buNone/>
            </a:pPr>
            <a:r>
              <a:rPr lang="en-US" sz="2800" b="1" dirty="0">
                <a:solidFill>
                  <a:schemeClr val="accent6"/>
                </a:solidFill>
              </a:rPr>
              <a:t>Relationships are the foundation upon which winning teams and organizations are built," </a:t>
            </a:r>
            <a:endParaRPr lang="en-SA" sz="4000" b="1" dirty="0">
              <a:solidFill>
                <a:schemeClr val="accent6"/>
              </a:solidFill>
            </a:endParaRPr>
          </a:p>
        </p:txBody>
      </p:sp>
      <p:sp>
        <p:nvSpPr>
          <p:cNvPr id="5" name="Title 4">
            <a:extLst>
              <a:ext uri="{FF2B5EF4-FFF2-40B4-BE49-F238E27FC236}">
                <a16:creationId xmlns:a16="http://schemas.microsoft.com/office/drawing/2014/main" id="{C871FB16-3D82-D344-B784-15D8E57684D2}"/>
              </a:ext>
            </a:extLst>
          </p:cNvPr>
          <p:cNvSpPr>
            <a:spLocks noGrp="1"/>
          </p:cNvSpPr>
          <p:nvPr>
            <p:ph type="title"/>
          </p:nvPr>
        </p:nvSpPr>
        <p:spPr/>
        <p:txBody>
          <a:bodyPr/>
          <a:lstStyle/>
          <a:p>
            <a:r>
              <a:rPr lang="en-SA" b="1" dirty="0">
                <a:solidFill>
                  <a:schemeClr val="accent2">
                    <a:lumMod val="75000"/>
                  </a:schemeClr>
                </a:solidFill>
              </a:rPr>
              <a:t>SMART LEADER</a:t>
            </a:r>
          </a:p>
        </p:txBody>
      </p:sp>
    </p:spTree>
    <p:extLst>
      <p:ext uri="{BB962C8B-B14F-4D97-AF65-F5344CB8AC3E}">
        <p14:creationId xmlns:p14="http://schemas.microsoft.com/office/powerpoint/2010/main" val="35149981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DA059B1-D60A-724A-A811-4FE53A1061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670995" y="1889460"/>
            <a:ext cx="9603275" cy="4015215"/>
          </a:xfrm>
        </p:spPr>
        <p:txBody>
          <a:bodyPr>
            <a:normAutofit/>
          </a:bodyPr>
          <a:lstStyle/>
          <a:p>
            <a:pPr marL="0" indent="0" algn="ctr">
              <a:buNone/>
            </a:pPr>
            <a:r>
              <a:rPr lang="en-US" b="1" dirty="0">
                <a:solidFill>
                  <a:srgbClr val="C00000"/>
                </a:solidFill>
              </a:rPr>
              <a:t>Leadership Creates Purpose-Driven Goals</a:t>
            </a:r>
          </a:p>
          <a:p>
            <a:pPr marL="0" indent="0" algn="ctr">
              <a:buNone/>
            </a:pPr>
            <a:r>
              <a:rPr lang="en-US" b="1" dirty="0">
                <a:solidFill>
                  <a:srgbClr val="C00000"/>
                </a:solidFill>
              </a:rPr>
              <a:t>Real employee motivation is driven by purpose and a desire to make a difference.</a:t>
            </a:r>
            <a:endParaRPr lang="en-US" sz="3200" b="1" dirty="0">
              <a:solidFill>
                <a:srgbClr val="C00000"/>
              </a:solidFill>
            </a:endParaRPr>
          </a:p>
          <a:p>
            <a:pPr marL="0" indent="0" algn="ctr">
              <a:buNone/>
            </a:pPr>
            <a:r>
              <a:rPr lang="en-US" b="1" dirty="0">
                <a:solidFill>
                  <a:srgbClr val="C00000"/>
                </a:solidFill>
              </a:rPr>
              <a:t>In fact, people are most energized when they are using their strengths for a purpose beyond themselves. When employees feel as though the work they do is playing an integral role in the overall success of the company and the world, they are motivated to work harder.”</a:t>
            </a:r>
            <a:endParaRPr lang="en-US" sz="3200" b="1" dirty="0">
              <a:solidFill>
                <a:srgbClr val="C00000"/>
              </a:solidFill>
            </a:endParaRPr>
          </a:p>
        </p:txBody>
      </p:sp>
      <p:sp>
        <p:nvSpPr>
          <p:cNvPr id="5" name="Title 4">
            <a:extLst>
              <a:ext uri="{FF2B5EF4-FFF2-40B4-BE49-F238E27FC236}">
                <a16:creationId xmlns:a16="http://schemas.microsoft.com/office/drawing/2014/main" id="{C871FB16-3D82-D344-B784-15D8E57684D2}"/>
              </a:ext>
            </a:extLst>
          </p:cNvPr>
          <p:cNvSpPr>
            <a:spLocks noGrp="1"/>
          </p:cNvSpPr>
          <p:nvPr>
            <p:ph type="title"/>
          </p:nvPr>
        </p:nvSpPr>
        <p:spPr/>
        <p:txBody>
          <a:bodyPr/>
          <a:lstStyle/>
          <a:p>
            <a:r>
              <a:rPr lang="en-SA" b="1" dirty="0">
                <a:solidFill>
                  <a:schemeClr val="accent2">
                    <a:lumMod val="75000"/>
                  </a:schemeClr>
                </a:solidFill>
              </a:rPr>
              <a:t>SMART LEADER</a:t>
            </a:r>
          </a:p>
        </p:txBody>
      </p:sp>
    </p:spTree>
    <p:extLst>
      <p:ext uri="{BB962C8B-B14F-4D97-AF65-F5344CB8AC3E}">
        <p14:creationId xmlns:p14="http://schemas.microsoft.com/office/powerpoint/2010/main" val="15450168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30270" y="2171769"/>
            <a:ext cx="6384435" cy="3294576"/>
          </a:xfrm>
        </p:spPr>
        <p:txBody>
          <a:bodyPr>
            <a:normAutofit lnSpcReduction="10000"/>
          </a:bodyPr>
          <a:lstStyle/>
          <a:p>
            <a:r>
              <a:rPr lang="en-US" b="1" dirty="0">
                <a:solidFill>
                  <a:srgbClr val="86166D"/>
                </a:solidFill>
              </a:rPr>
              <a:t>It is what makes us </a:t>
            </a:r>
            <a:r>
              <a:rPr lang="en-US" b="1" i="1" dirty="0">
                <a:solidFill>
                  <a:srgbClr val="86166D"/>
                </a:solidFill>
              </a:rPr>
              <a:t>want</a:t>
            </a:r>
            <a:r>
              <a:rPr lang="en-US" b="1" dirty="0">
                <a:solidFill>
                  <a:srgbClr val="86166D"/>
                </a:solidFill>
              </a:rPr>
              <a:t> to come to work.</a:t>
            </a:r>
          </a:p>
          <a:p>
            <a:r>
              <a:rPr lang="en-US" dirty="0"/>
              <a:t> Norms often established by </a:t>
            </a:r>
            <a:r>
              <a:rPr lang="en-US" dirty="0">
                <a:solidFill>
                  <a:srgbClr val="0070C0"/>
                </a:solidFill>
              </a:rPr>
              <a:t>industry</a:t>
            </a:r>
            <a:r>
              <a:rPr lang="en-US" dirty="0"/>
              <a:t>, </a:t>
            </a:r>
            <a:r>
              <a:rPr lang="en-US" dirty="0">
                <a:solidFill>
                  <a:srgbClr val="0070C0"/>
                </a:solidFill>
              </a:rPr>
              <a:t>organization</a:t>
            </a:r>
            <a:r>
              <a:rPr lang="en-US" dirty="0"/>
              <a:t>, or </a:t>
            </a:r>
            <a:r>
              <a:rPr lang="en-US" dirty="0">
                <a:solidFill>
                  <a:srgbClr val="0070C0"/>
                </a:solidFill>
              </a:rPr>
              <a:t>previous leaders.</a:t>
            </a:r>
          </a:p>
          <a:p>
            <a:r>
              <a:rPr lang="en-US" b="1" dirty="0">
                <a:solidFill>
                  <a:srgbClr val="FF0000"/>
                </a:solidFill>
              </a:rPr>
              <a:t>What motivates you may or may not motivate others?</a:t>
            </a:r>
          </a:p>
          <a:p>
            <a:r>
              <a:rPr lang="en-US" dirty="0"/>
              <a:t>Motivators </a:t>
            </a:r>
            <a:r>
              <a:rPr lang="en-US" b="1" dirty="0">
                <a:solidFill>
                  <a:srgbClr val="86166D"/>
                </a:solidFill>
              </a:rPr>
              <a:t>are highly personal</a:t>
            </a:r>
            <a:r>
              <a:rPr lang="en-US" dirty="0"/>
              <a:t>; the leader must consider each team member individually.</a:t>
            </a:r>
          </a:p>
          <a:p>
            <a:r>
              <a:rPr lang="en-US" dirty="0"/>
              <a:t>Divided into </a:t>
            </a:r>
            <a:r>
              <a:rPr lang="en-US" b="1" dirty="0">
                <a:solidFill>
                  <a:srgbClr val="C00000"/>
                </a:solidFill>
              </a:rPr>
              <a:t>Extrinsic and Intrinsic motivators.</a:t>
            </a:r>
          </a:p>
        </p:txBody>
      </p:sp>
      <p:sp>
        <p:nvSpPr>
          <p:cNvPr id="2" name="Title 1"/>
          <p:cNvSpPr>
            <a:spLocks noGrp="1"/>
          </p:cNvSpPr>
          <p:nvPr>
            <p:ph type="title"/>
          </p:nvPr>
        </p:nvSpPr>
        <p:spPr/>
        <p:txBody>
          <a:bodyPr/>
          <a:lstStyle/>
          <a:p>
            <a:r>
              <a:rPr lang="en-US" b="1" u="sng" dirty="0">
                <a:solidFill>
                  <a:srgbClr val="7030A0"/>
                </a:solidFill>
              </a:rPr>
              <a:t>Motivators</a:t>
            </a:r>
          </a:p>
        </p:txBody>
      </p:sp>
      <p:pic>
        <p:nvPicPr>
          <p:cNvPr id="4" name="عنصر نائب للمحتوى 6">
            <a:extLst>
              <a:ext uri="{FF2B5EF4-FFF2-40B4-BE49-F238E27FC236}">
                <a16:creationId xmlns:a16="http://schemas.microsoft.com/office/drawing/2014/main" id="{AC41557C-C1F4-D244-982F-220A596205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5" name="Rounded Rectangle 4">
            <a:extLst>
              <a:ext uri="{FF2B5EF4-FFF2-40B4-BE49-F238E27FC236}">
                <a16:creationId xmlns:a16="http://schemas.microsoft.com/office/drawing/2014/main" id="{3130488E-914B-DB4B-89B5-4F9FF8B011F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4100" name="Picture 4" descr="Image result for Motivators">
            <a:extLst>
              <a:ext uri="{FF2B5EF4-FFF2-40B4-BE49-F238E27FC236}">
                <a16:creationId xmlns:a16="http://schemas.microsoft.com/office/drawing/2014/main" id="{03511A8A-0CBF-C946-A772-F21A9EBF99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9271" y="2171769"/>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76686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9141" y="1862209"/>
            <a:ext cx="9603275" cy="3294576"/>
          </a:xfrm>
        </p:spPr>
        <p:txBody>
          <a:bodyPr>
            <a:normAutofit fontScale="92500" lnSpcReduction="20000"/>
          </a:bodyPr>
          <a:lstStyle/>
          <a:p>
            <a:r>
              <a:rPr lang="en-US" b="1" dirty="0">
                <a:solidFill>
                  <a:srgbClr val="C00000"/>
                </a:solidFill>
              </a:rPr>
              <a:t>Money / Power</a:t>
            </a:r>
          </a:p>
          <a:p>
            <a:pPr lvl="1"/>
            <a:r>
              <a:rPr lang="en-US" dirty="0"/>
              <a:t>Want to ‘move up’ in the organization or earn higher wages.</a:t>
            </a:r>
          </a:p>
          <a:p>
            <a:pPr lvl="1"/>
            <a:r>
              <a:rPr lang="en-US" dirty="0">
                <a:solidFill>
                  <a:srgbClr val="7030A0"/>
                </a:solidFill>
              </a:rPr>
              <a:t>Ex:  Salespeople, CEO’s, Politicians</a:t>
            </a:r>
          </a:p>
          <a:p>
            <a:r>
              <a:rPr lang="en-US" b="1" dirty="0">
                <a:solidFill>
                  <a:srgbClr val="C00000"/>
                </a:solidFill>
              </a:rPr>
              <a:t>Recognition</a:t>
            </a:r>
          </a:p>
          <a:p>
            <a:pPr lvl="1"/>
            <a:r>
              <a:rPr lang="en-US" dirty="0"/>
              <a:t>Often motivated most by acknowledgement of those in power.</a:t>
            </a:r>
          </a:p>
          <a:p>
            <a:pPr lvl="1"/>
            <a:r>
              <a:rPr lang="en-US" dirty="0">
                <a:solidFill>
                  <a:srgbClr val="7030A0"/>
                </a:solidFill>
              </a:rPr>
              <a:t>Ex: Entertainment, Lawyers, Interns</a:t>
            </a:r>
          </a:p>
          <a:p>
            <a:r>
              <a:rPr lang="en-US" b="1" dirty="0">
                <a:solidFill>
                  <a:srgbClr val="C00000"/>
                </a:solidFill>
              </a:rPr>
              <a:t>Interpersonal Relationships</a:t>
            </a:r>
          </a:p>
          <a:p>
            <a:pPr lvl="1"/>
            <a:r>
              <a:rPr lang="en-US" dirty="0"/>
              <a:t>Relationships with co-workers and a cooperative atmosphere are valued.</a:t>
            </a:r>
          </a:p>
          <a:p>
            <a:pPr lvl="1"/>
            <a:r>
              <a:rPr lang="en-US" dirty="0">
                <a:solidFill>
                  <a:srgbClr val="7030A0"/>
                </a:solidFill>
              </a:rPr>
              <a:t>Ex: Religious Leaders, Social Workers</a:t>
            </a:r>
          </a:p>
        </p:txBody>
      </p:sp>
      <p:sp>
        <p:nvSpPr>
          <p:cNvPr id="2" name="Title 1"/>
          <p:cNvSpPr>
            <a:spLocks noGrp="1"/>
          </p:cNvSpPr>
          <p:nvPr>
            <p:ph type="title"/>
          </p:nvPr>
        </p:nvSpPr>
        <p:spPr/>
        <p:txBody>
          <a:bodyPr/>
          <a:lstStyle/>
          <a:p>
            <a:r>
              <a:rPr lang="en-US" b="1" u="sng" dirty="0">
                <a:solidFill>
                  <a:srgbClr val="86166D"/>
                </a:solidFill>
              </a:rPr>
              <a:t>Extrinsic Motivators</a:t>
            </a:r>
          </a:p>
        </p:txBody>
      </p:sp>
      <p:pic>
        <p:nvPicPr>
          <p:cNvPr id="5" name="عنصر نائب للمحتوى 6">
            <a:extLst>
              <a:ext uri="{FF2B5EF4-FFF2-40B4-BE49-F238E27FC236}">
                <a16:creationId xmlns:a16="http://schemas.microsoft.com/office/drawing/2014/main" id="{4C95E58E-3F50-774A-932B-2A95DDEEB0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6" name="Rounded Rectangle 5">
            <a:extLst>
              <a:ext uri="{FF2B5EF4-FFF2-40B4-BE49-F238E27FC236}">
                <a16:creationId xmlns:a16="http://schemas.microsoft.com/office/drawing/2014/main" id="{24A59994-6548-1B4D-B97F-05A45F97473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2225682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r>
              <a:rPr lang="en-US" b="1" dirty="0">
                <a:solidFill>
                  <a:srgbClr val="C00000"/>
                </a:solidFill>
              </a:rPr>
              <a:t>Autonomy / Interesting Work</a:t>
            </a:r>
          </a:p>
          <a:p>
            <a:pPr lvl="1"/>
            <a:r>
              <a:rPr lang="en-US" dirty="0"/>
              <a:t>Prefer the excitement of new and innovative endeavors.</a:t>
            </a:r>
          </a:p>
          <a:p>
            <a:pPr lvl="1"/>
            <a:r>
              <a:rPr lang="en-US" dirty="0">
                <a:solidFill>
                  <a:srgbClr val="7030A0"/>
                </a:solidFill>
              </a:rPr>
              <a:t>Ex: Architects, Engineers </a:t>
            </a:r>
          </a:p>
          <a:p>
            <a:r>
              <a:rPr lang="en-US" b="1" dirty="0">
                <a:solidFill>
                  <a:srgbClr val="C00000"/>
                </a:solidFill>
              </a:rPr>
              <a:t>Purpose</a:t>
            </a:r>
          </a:p>
          <a:p>
            <a:pPr lvl="1"/>
            <a:r>
              <a:rPr lang="en-US" dirty="0"/>
              <a:t>Need to feel that their work is beneficial to the causes they care about.</a:t>
            </a:r>
          </a:p>
          <a:p>
            <a:pPr lvl="1"/>
            <a:r>
              <a:rPr lang="en-US" dirty="0">
                <a:solidFill>
                  <a:srgbClr val="7030A0"/>
                </a:solidFill>
              </a:rPr>
              <a:t>Ex: Doctors, Teachers, Military</a:t>
            </a:r>
          </a:p>
          <a:p>
            <a:r>
              <a:rPr lang="en-US" b="1" dirty="0">
                <a:solidFill>
                  <a:srgbClr val="C00000"/>
                </a:solidFill>
              </a:rPr>
              <a:t>Mastery / Exploration</a:t>
            </a:r>
          </a:p>
          <a:p>
            <a:pPr lvl="1"/>
            <a:r>
              <a:rPr lang="en-US" dirty="0"/>
              <a:t>Personal achievement, problem solving opportunities, and creative endeavors are sought.</a:t>
            </a:r>
          </a:p>
          <a:p>
            <a:pPr lvl="1"/>
            <a:r>
              <a:rPr lang="en-US" dirty="0">
                <a:solidFill>
                  <a:srgbClr val="7030A0"/>
                </a:solidFill>
              </a:rPr>
              <a:t>Ex: Artists, Scientists</a:t>
            </a:r>
          </a:p>
        </p:txBody>
      </p:sp>
      <p:sp>
        <p:nvSpPr>
          <p:cNvPr id="2" name="Title 1"/>
          <p:cNvSpPr>
            <a:spLocks noGrp="1"/>
          </p:cNvSpPr>
          <p:nvPr>
            <p:ph type="title"/>
          </p:nvPr>
        </p:nvSpPr>
        <p:spPr>
          <a:xfrm>
            <a:off x="1080133" y="867037"/>
            <a:ext cx="9603275" cy="1049235"/>
          </a:xfrm>
        </p:spPr>
        <p:txBody>
          <a:bodyPr/>
          <a:lstStyle/>
          <a:p>
            <a:r>
              <a:rPr lang="en-US" b="1" u="sng" dirty="0">
                <a:solidFill>
                  <a:srgbClr val="86166D"/>
                </a:solidFill>
              </a:rPr>
              <a:t>Intrinsic Motivators</a:t>
            </a:r>
          </a:p>
        </p:txBody>
      </p:sp>
      <p:pic>
        <p:nvPicPr>
          <p:cNvPr id="5" name="عنصر نائب للمحتوى 6">
            <a:extLst>
              <a:ext uri="{FF2B5EF4-FFF2-40B4-BE49-F238E27FC236}">
                <a16:creationId xmlns:a16="http://schemas.microsoft.com/office/drawing/2014/main" id="{019D6523-6F03-294E-8C01-508E036676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6" name="Rounded Rectangle 5">
            <a:extLst>
              <a:ext uri="{FF2B5EF4-FFF2-40B4-BE49-F238E27FC236}">
                <a16:creationId xmlns:a16="http://schemas.microsoft.com/office/drawing/2014/main" id="{A1A5BFCF-47BC-8E4F-B7D8-0A8DA82054E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900108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009193"/>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3600" b="1" dirty="0">
                <a:solidFill>
                  <a:schemeClr val="accent2">
                    <a:lumMod val="50000"/>
                  </a:schemeClr>
                </a:solidFill>
                <a:highlight>
                  <a:srgbClr val="F5FAA4"/>
                </a:highlight>
              </a:rPr>
              <a:t>8.5</a:t>
            </a:r>
            <a:r>
              <a:rPr lang="en-US" sz="4800" b="1" dirty="0">
                <a:solidFill>
                  <a:schemeClr val="accent2">
                    <a:lumMod val="50000"/>
                  </a:schemeClr>
                </a:solidFill>
                <a:highlight>
                  <a:srgbClr val="F5FAA4"/>
                </a:highlight>
              </a:rPr>
              <a:t> </a:t>
            </a:r>
            <a:r>
              <a:rPr lang="en-US" sz="3600" b="1" dirty="0">
                <a:solidFill>
                  <a:schemeClr val="accent2">
                    <a:lumMod val="50000"/>
                  </a:schemeClr>
                </a:solidFill>
                <a:highlight>
                  <a:srgbClr val="F5FAA4"/>
                </a:highlight>
              </a:rPr>
              <a:t>Summary and Conclusions.</a:t>
            </a:r>
          </a:p>
          <a:p>
            <a:pPr algn="ctr"/>
            <a:endParaRPr lang="en-US" sz="2800" b="1" dirty="0">
              <a:solidFill>
                <a:srgbClr val="818843"/>
              </a:solidFill>
            </a:endParaRPr>
          </a:p>
        </p:txBody>
      </p:sp>
    </p:spTree>
    <p:extLst>
      <p:ext uri="{BB962C8B-B14F-4D97-AF65-F5344CB8AC3E}">
        <p14:creationId xmlns:p14="http://schemas.microsoft.com/office/powerpoint/2010/main" val="14519796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Title 5">
            <a:extLst>
              <a:ext uri="{FF2B5EF4-FFF2-40B4-BE49-F238E27FC236}">
                <a16:creationId xmlns:a16="http://schemas.microsoft.com/office/drawing/2014/main" id="{984BFEBE-1494-C64A-9F8E-C44F1E8819F2}"/>
              </a:ext>
            </a:extLst>
          </p:cNvPr>
          <p:cNvSpPr>
            <a:spLocks noGrp="1"/>
          </p:cNvSpPr>
          <p:nvPr>
            <p:ph type="ctrTitle"/>
          </p:nvPr>
        </p:nvSpPr>
        <p:spPr>
          <a:xfrm>
            <a:off x="363866" y="1910366"/>
            <a:ext cx="10737644" cy="3836851"/>
          </a:xfrm>
        </p:spPr>
        <p:txBody>
          <a:bodyPr>
            <a:normAutofit fontScale="90000"/>
          </a:bodyPr>
          <a:lstStyle/>
          <a:p>
            <a:r>
              <a:rPr lang="en-US" sz="2800" dirty="0">
                <a:solidFill>
                  <a:srgbClr val="C00000"/>
                </a:solidFill>
                <a:latin typeface="Arial" panose="020B0604020202020204" pitchFamily="34" charset="0"/>
                <a:cs typeface="Arial" panose="020B0604020202020204" pitchFamily="34" charset="0"/>
              </a:rPr>
              <a:t>- Motivation is something that moves the person to action.</a:t>
            </a:r>
            <a:br>
              <a:rPr lang="en-US" sz="2800" dirty="0">
                <a:solidFill>
                  <a:srgbClr val="C00000"/>
                </a:solidFill>
                <a:latin typeface="Arial" panose="020B0604020202020204" pitchFamily="34" charset="0"/>
                <a:cs typeface="Arial" panose="020B0604020202020204" pitchFamily="34" charset="0"/>
              </a:rPr>
            </a:br>
            <a:r>
              <a:rPr lang="en-US" sz="2800" dirty="0">
                <a:solidFill>
                  <a:srgbClr val="C00000"/>
                </a:solidFill>
                <a:latin typeface="Arial" panose="020B0604020202020204" pitchFamily="34" charset="0"/>
                <a:cs typeface="Arial" panose="020B0604020202020204" pitchFamily="34" charset="0"/>
              </a:rPr>
              <a:t>- </a:t>
            </a:r>
            <a:r>
              <a:rPr lang="en-US" altLang="en-US" sz="2800" dirty="0">
                <a:solidFill>
                  <a:schemeClr val="accent2">
                    <a:lumMod val="75000"/>
                  </a:schemeClr>
                </a:solidFill>
                <a:latin typeface="Arial" panose="020B0604020202020204" pitchFamily="34" charset="0"/>
                <a:cs typeface="Arial" panose="020B0604020202020204" pitchFamily="34" charset="0"/>
              </a:rPr>
              <a:t>Motivation has three key element.</a:t>
            </a:r>
            <a:br>
              <a:rPr lang="en-US" altLang="en-US" sz="2800" dirty="0">
                <a:solidFill>
                  <a:schemeClr val="accent2">
                    <a:lumMod val="75000"/>
                  </a:schemeClr>
                </a:solidFill>
                <a:latin typeface="Arial" panose="020B0604020202020204" pitchFamily="34" charset="0"/>
                <a:cs typeface="Arial" panose="020B0604020202020204" pitchFamily="34" charset="0"/>
              </a:rPr>
            </a:br>
            <a:br>
              <a:rPr lang="en-US" altLang="en-US" sz="2800" dirty="0">
                <a:solidFill>
                  <a:schemeClr val="accent2">
                    <a:lumMod val="75000"/>
                  </a:schemeClr>
                </a:solidFill>
                <a:latin typeface="Arial" panose="020B0604020202020204" pitchFamily="34" charset="0"/>
                <a:cs typeface="Arial" panose="020B0604020202020204" pitchFamily="34" charset="0"/>
              </a:rPr>
            </a:br>
            <a:r>
              <a:rPr lang="en-US" altLang="en-US" sz="2800" dirty="0">
                <a:solidFill>
                  <a:srgbClr val="C00000"/>
                </a:solidFill>
                <a:latin typeface="Arial" panose="020B0604020202020204" pitchFamily="34" charset="0"/>
                <a:cs typeface="Arial" panose="020B0604020202020204" pitchFamily="34" charset="0"/>
              </a:rPr>
              <a:t>- </a:t>
            </a:r>
            <a:r>
              <a:rPr lang="en-US" sz="2800" dirty="0">
                <a:solidFill>
                  <a:srgbClr val="C00000"/>
                </a:solidFill>
                <a:latin typeface="Arial" panose="020B0604020202020204" pitchFamily="34" charset="0"/>
                <a:cs typeface="Arial" panose="020B0604020202020204" pitchFamily="34" charset="0"/>
              </a:rPr>
              <a:t>Effective leaders inspire movements that exist only when people choose to move in the same direction.</a:t>
            </a:r>
            <a:br>
              <a:rPr lang="en-US" sz="2800" dirty="0">
                <a:solidFill>
                  <a:srgbClr val="C00000"/>
                </a:solidFill>
                <a:latin typeface="Arial" panose="020B0604020202020204" pitchFamily="34" charset="0"/>
                <a:cs typeface="Arial" panose="020B0604020202020204" pitchFamily="34" charset="0"/>
              </a:rPr>
            </a:br>
            <a:br>
              <a:rPr lang="en-US" sz="2800" dirty="0">
                <a:solidFill>
                  <a:srgbClr val="C00000"/>
                </a:solidFill>
                <a:latin typeface="Arial" panose="020B0604020202020204" pitchFamily="34" charset="0"/>
                <a:cs typeface="Arial" panose="020B0604020202020204" pitchFamily="34" charset="0"/>
              </a:rPr>
            </a:br>
            <a:r>
              <a:rPr lang="en-US" sz="2800" dirty="0">
                <a:solidFill>
                  <a:srgbClr val="C00000"/>
                </a:solidFill>
                <a:latin typeface="Arial" panose="020B0604020202020204" pitchFamily="34" charset="0"/>
                <a:cs typeface="Arial" panose="020B0604020202020204" pitchFamily="34" charset="0"/>
              </a:rPr>
              <a:t>- </a:t>
            </a:r>
            <a:r>
              <a:rPr lang="en-US" sz="2800" dirty="0">
                <a:solidFill>
                  <a:schemeClr val="accent2">
                    <a:lumMod val="75000"/>
                  </a:schemeClr>
                </a:solidFill>
                <a:latin typeface="Arial" panose="020B0604020202020204" pitchFamily="34" charset="0"/>
                <a:cs typeface="Arial" panose="020B0604020202020204" pitchFamily="34" charset="0"/>
              </a:rPr>
              <a:t>Benefits of a motivated workforce is very important to create healthy environment in organization.</a:t>
            </a:r>
            <a:br>
              <a:rPr lang="en-US" sz="2800" dirty="0">
                <a:solidFill>
                  <a:schemeClr val="accent2">
                    <a:lumMod val="75000"/>
                  </a:schemeClr>
                </a:solidFill>
                <a:latin typeface="Arial" panose="020B0604020202020204" pitchFamily="34" charset="0"/>
                <a:cs typeface="Arial" panose="020B0604020202020204" pitchFamily="34" charset="0"/>
              </a:rPr>
            </a:br>
            <a:r>
              <a:rPr lang="en-US" sz="2800" dirty="0">
                <a:solidFill>
                  <a:srgbClr val="C00000"/>
                </a:solidFill>
                <a:latin typeface="Arial" panose="020B0604020202020204" pitchFamily="34" charset="0"/>
                <a:cs typeface="Arial" panose="020B0604020202020204" pitchFamily="34" charset="0"/>
              </a:rPr>
              <a:t>- Motivational leadership theories.</a:t>
            </a:r>
            <a:br>
              <a:rPr lang="en-US" sz="2800" dirty="0">
                <a:solidFill>
                  <a:srgbClr val="C00000"/>
                </a:solidFill>
                <a:latin typeface="Arial" panose="020B0604020202020204" pitchFamily="34" charset="0"/>
                <a:cs typeface="Arial" panose="020B0604020202020204" pitchFamily="34" charset="0"/>
              </a:rPr>
            </a:br>
            <a:r>
              <a:rPr lang="en-US" sz="2800" dirty="0">
                <a:solidFill>
                  <a:srgbClr val="C00000"/>
                </a:solidFill>
                <a:latin typeface="Arial" panose="020B0604020202020204" pitchFamily="34" charset="0"/>
                <a:cs typeface="Arial" panose="020B0604020202020204" pitchFamily="34" charset="0"/>
              </a:rPr>
              <a:t>- </a:t>
            </a:r>
            <a:r>
              <a:rPr lang="en-US" altLang="en-US" sz="2800" dirty="0">
                <a:solidFill>
                  <a:schemeClr val="accent2">
                    <a:lumMod val="75000"/>
                  </a:schemeClr>
                </a:solidFill>
                <a:latin typeface="Arial" panose="020B0604020202020204" pitchFamily="34" charset="0"/>
                <a:cs typeface="Arial" panose="020B0604020202020204" pitchFamily="34" charset="0"/>
              </a:rPr>
              <a:t>Leaders motivate and rewards his team for effective productivity.</a:t>
            </a:r>
            <a:endParaRPr lang="en-SA" sz="2800" dirty="0">
              <a:solidFill>
                <a:schemeClr val="accent2">
                  <a:lumMod val="75000"/>
                </a:schemeClr>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338C93C6-B507-164E-817A-61F3CE66D8B1}"/>
              </a:ext>
            </a:extLst>
          </p:cNvPr>
          <p:cNvSpPr/>
          <p:nvPr/>
        </p:nvSpPr>
        <p:spPr>
          <a:xfrm>
            <a:off x="415636" y="1202480"/>
            <a:ext cx="9206716" cy="707886"/>
          </a:xfrm>
          <a:prstGeom prst="rect">
            <a:avLst/>
          </a:prstGeom>
        </p:spPr>
        <p:txBody>
          <a:bodyPr wrap="square">
            <a:spAutoFit/>
          </a:bodyPr>
          <a:lstStyle/>
          <a:p>
            <a:r>
              <a:rPr lang="en-US" sz="4000" b="1" dirty="0">
                <a:solidFill>
                  <a:schemeClr val="accent2">
                    <a:lumMod val="50000"/>
                  </a:schemeClr>
                </a:solidFill>
              </a:rPr>
              <a:t>Summary and Conclusions:</a:t>
            </a:r>
          </a:p>
        </p:txBody>
      </p:sp>
    </p:spTree>
    <p:extLst>
      <p:ext uri="{BB962C8B-B14F-4D97-AF65-F5344CB8AC3E}">
        <p14:creationId xmlns:p14="http://schemas.microsoft.com/office/powerpoint/2010/main" val="39168070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343887"/>
            <a:ext cx="10363200" cy="1470025"/>
          </a:xfrm>
        </p:spPr>
        <p:txBody>
          <a:bodyPr/>
          <a:lstStyle/>
          <a:p>
            <a:pPr algn="ctr"/>
            <a:r>
              <a:rPr lang="en-US" b="1" dirty="0">
                <a:solidFill>
                  <a:srgbClr val="1607C2"/>
                </a:solidFill>
                <a:highlight>
                  <a:srgbClr val="F5FAA4"/>
                </a:highlight>
              </a:rPr>
              <a:t>8.6 Self Assessment.</a:t>
            </a:r>
          </a:p>
        </p:txBody>
      </p:sp>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5093627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normAutofit/>
          </a:body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9797" y="0"/>
            <a:ext cx="1222203" cy="1096007"/>
          </a:xfrm>
        </p:spPr>
      </p:pic>
      <p:sp>
        <p:nvSpPr>
          <p:cNvPr id="4" name="Rounded Rectangle 3">
            <a:extLst>
              <a:ext uri="{FF2B5EF4-FFF2-40B4-BE49-F238E27FC236}">
                <a16:creationId xmlns:a16="http://schemas.microsoft.com/office/drawing/2014/main" id="{B0DE3F2D-9E00-124B-ACD6-7CD5E55AA3C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34284119-D9D8-0E41-91F9-92BFC2B710AC}"/>
              </a:ext>
            </a:extLst>
          </p:cNvPr>
          <p:cNvSpPr/>
          <p:nvPr/>
        </p:nvSpPr>
        <p:spPr>
          <a:xfrm>
            <a:off x="377126" y="2712602"/>
            <a:ext cx="10320454" cy="3081869"/>
          </a:xfrm>
          <a:prstGeom prst="rect">
            <a:avLst/>
          </a:prstGeom>
        </p:spPr>
        <p:txBody>
          <a:bodyPr wrap="none">
            <a:spAutoFit/>
          </a:bodyPr>
          <a:lstStyle/>
          <a:p>
            <a:r>
              <a:rPr lang="en-US" sz="2400" dirty="0"/>
              <a:t>1-</a:t>
            </a:r>
            <a:r>
              <a:rPr lang="en-US" sz="3200" b="1" dirty="0">
                <a:solidFill>
                  <a:srgbClr val="FF0000"/>
                </a:solidFill>
              </a:rPr>
              <a:t> </a:t>
            </a:r>
            <a:r>
              <a:rPr lang="en-US" sz="2400" b="1" dirty="0">
                <a:solidFill>
                  <a:srgbClr val="FF0000"/>
                </a:solidFill>
              </a:rPr>
              <a:t> </a:t>
            </a:r>
            <a:r>
              <a:rPr lang="en-US" dirty="0"/>
              <a:t>How would you define the second level of needs in Maslow's hierarchy - safety needs?</a:t>
            </a:r>
          </a:p>
          <a:p>
            <a:br>
              <a:rPr lang="en-US" sz="2400" dirty="0"/>
            </a:br>
            <a:r>
              <a:rPr lang="en-US" sz="2400" dirty="0"/>
              <a:t>2- </a:t>
            </a:r>
            <a:r>
              <a:rPr lang="en-US" dirty="0"/>
              <a:t>How would you define Herzberg's 'motivators’?</a:t>
            </a:r>
          </a:p>
          <a:p>
            <a:endParaRPr lang="en-US" dirty="0"/>
          </a:p>
          <a:p>
            <a:r>
              <a:rPr lang="en-US" sz="2400" dirty="0"/>
              <a:t>3-</a:t>
            </a:r>
            <a:r>
              <a:rPr lang="en-US" sz="2400" b="1" dirty="0">
                <a:solidFill>
                  <a:srgbClr val="FF0000"/>
                </a:solidFill>
              </a:rPr>
              <a:t> </a:t>
            </a:r>
            <a:r>
              <a:rPr lang="en-US" dirty="0"/>
              <a:t>Illustrate how Herzberg's ideas differ from those of Maslow.?</a:t>
            </a:r>
          </a:p>
          <a:p>
            <a:endParaRPr lang="en-US" dirty="0"/>
          </a:p>
          <a:p>
            <a:r>
              <a:rPr lang="en-US" sz="2400" dirty="0"/>
              <a:t>4-</a:t>
            </a:r>
            <a:r>
              <a:rPr lang="en-US" dirty="0"/>
              <a:t> Explain what is meant by (a) equity theory?</a:t>
            </a:r>
            <a:endParaRPr lang="en-US" sz="2400" b="1" dirty="0">
              <a:solidFill>
                <a:srgbClr val="FF0000"/>
              </a:solidFill>
            </a:endParaRPr>
          </a:p>
          <a:p>
            <a:pPr>
              <a:lnSpc>
                <a:spcPct val="200000"/>
              </a:lnSpc>
            </a:pPr>
            <a:endParaRPr lang="en-SA" b="1" dirty="0">
              <a:solidFill>
                <a:srgbClr val="FF0000"/>
              </a:solidFill>
            </a:endParaRPr>
          </a:p>
        </p:txBody>
      </p:sp>
      <p:pic>
        <p:nvPicPr>
          <p:cNvPr id="8" name="Picture 2" descr="3 great reasons to file your tax return early - FreeAgent">
            <a:extLst>
              <a:ext uri="{FF2B5EF4-FFF2-40B4-BE49-F238E27FC236}">
                <a16:creationId xmlns:a16="http://schemas.microsoft.com/office/drawing/2014/main" id="{9CB2E675-6616-0141-B194-1848558988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2643" y="243281"/>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2605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472993" y="1008548"/>
            <a:ext cx="10011170" cy="5636283"/>
          </a:xfrm>
        </p:spPr>
        <p:txBody>
          <a:bodyPr>
            <a:noAutofit/>
          </a:bodyPr>
          <a:lstStyle/>
          <a:p>
            <a:pPr marL="0" indent="0">
              <a:buNone/>
            </a:pPr>
            <a:endParaRPr lang="en-US" sz="1600" b="1" dirty="0">
              <a:solidFill>
                <a:srgbClr val="775CFF"/>
              </a:solidFill>
            </a:endParaRPr>
          </a:p>
          <a:p>
            <a:pPr marL="0" indent="0">
              <a:buNone/>
            </a:pPr>
            <a:r>
              <a:rPr lang="en-US" sz="2400" b="1" u="sng" dirty="0">
                <a:solidFill>
                  <a:srgbClr val="C00000"/>
                </a:solidFill>
              </a:rPr>
              <a:t>Read the article</a:t>
            </a:r>
            <a:endParaRPr lang="en-US" sz="1800" b="1" u="sng" dirty="0">
              <a:solidFill>
                <a:srgbClr val="C00000"/>
              </a:solidFill>
            </a:endParaRPr>
          </a:p>
          <a:p>
            <a:pPr marL="0" indent="0">
              <a:buNone/>
            </a:pPr>
            <a:r>
              <a:rPr lang="en-US" sz="1600" b="1" dirty="0">
                <a:solidFill>
                  <a:srgbClr val="775CFF"/>
                </a:solidFill>
                <a:hlinkClick r:id="rId3"/>
              </a:rPr>
              <a:t>http://news.bbc.co.uk/1/hi/magazine/6246249.stm</a:t>
            </a:r>
            <a:endParaRPr lang="en-US" sz="1600" b="1" dirty="0">
              <a:solidFill>
                <a:srgbClr val="775CFF"/>
              </a:solidFill>
            </a:endParaRPr>
          </a:p>
          <a:p>
            <a:r>
              <a:rPr lang="en-US" sz="1800" b="1" dirty="0"/>
              <a:t>Question 1</a:t>
            </a:r>
          </a:p>
          <a:p>
            <a:r>
              <a:rPr lang="en-US" sz="1800" dirty="0"/>
              <a:t>Identify three non-financial incentives that the companies mentioned in the article are using to try to motivate their employees.</a:t>
            </a:r>
          </a:p>
          <a:p>
            <a:r>
              <a:rPr lang="en-US" sz="1800" b="1" dirty="0"/>
              <a:t>Question 2</a:t>
            </a:r>
          </a:p>
          <a:p>
            <a:r>
              <a:rPr lang="en-US" sz="1800" dirty="0"/>
              <a:t>Analyze the advantages and disadvantages of using non-financial incentives as the principal tool to raise levels of motivation.</a:t>
            </a:r>
          </a:p>
          <a:p>
            <a:r>
              <a:rPr lang="en-US" sz="1800" b="1" dirty="0"/>
              <a:t>Question 3</a:t>
            </a:r>
          </a:p>
          <a:p>
            <a:r>
              <a:rPr lang="en-US" sz="1800" dirty="0"/>
              <a:t>Discuss, with reference to appropriate motivation theory, the extent to which happier employees are more motivated.</a:t>
            </a:r>
          </a:p>
          <a:p>
            <a:pPr marL="0" indent="0">
              <a:buNone/>
            </a:pPr>
            <a:endParaRPr lang="en-US" sz="1600" dirty="0"/>
          </a:p>
        </p:txBody>
      </p:sp>
      <p:sp>
        <p:nvSpPr>
          <p:cNvPr id="2" name="Title 1"/>
          <p:cNvSpPr>
            <a:spLocks noGrp="1"/>
          </p:cNvSpPr>
          <p:nvPr>
            <p:ph type="title"/>
          </p:nvPr>
        </p:nvSpPr>
        <p:spPr/>
        <p:txBody>
          <a:bodyPr/>
          <a:lstStyle/>
          <a:p>
            <a:r>
              <a:rPr lang="en-US" b="1" dirty="0">
                <a:solidFill>
                  <a:srgbClr val="FF9652"/>
                </a:solidFill>
                <a:highlight>
                  <a:srgbClr val="F5FAA4"/>
                </a:highlight>
              </a:rPr>
              <a:t>Self Assessment </a:t>
            </a:r>
            <a:br>
              <a:rPr lang="en-US" b="1" dirty="0">
                <a:solidFill>
                  <a:srgbClr val="FF9652"/>
                </a:solidFill>
                <a:highlight>
                  <a:srgbClr val="F5FAA4"/>
                </a:highlight>
              </a:rPr>
            </a:br>
            <a:endParaRPr lang="en-US" b="1" dirty="0">
              <a:solidFill>
                <a:srgbClr val="FF0000"/>
              </a:solidFill>
            </a:endParaRPr>
          </a:p>
        </p:txBody>
      </p:sp>
      <p:sp>
        <p:nvSpPr>
          <p:cNvPr id="4" name="Rounded Rectangle 3">
            <a:extLst>
              <a:ext uri="{FF2B5EF4-FFF2-40B4-BE49-F238E27FC236}">
                <a16:creationId xmlns:a16="http://schemas.microsoft.com/office/drawing/2014/main" id="{CE020C15-60F6-6845-8075-ECEFE0E6AF1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 name="عنصر نائب للمحتوى 6">
            <a:extLst>
              <a:ext uri="{FF2B5EF4-FFF2-40B4-BE49-F238E27FC236}">
                <a16:creationId xmlns:a16="http://schemas.microsoft.com/office/drawing/2014/main" id="{E2421EED-B3D3-784B-ADEA-6ACD5ED14C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6" name="Picture 2" descr="3 great reasons to file your tax return early - FreeAgent">
            <a:extLst>
              <a:ext uri="{FF2B5EF4-FFF2-40B4-BE49-F238E27FC236}">
                <a16:creationId xmlns:a16="http://schemas.microsoft.com/office/drawing/2014/main" id="{B8293D7A-9916-8F47-A412-778BFCB87E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42330" y="468150"/>
            <a:ext cx="3003424" cy="1501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854872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normAutofit/>
          </a:body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9797" y="0"/>
            <a:ext cx="1222203" cy="1096007"/>
          </a:xfrm>
        </p:spPr>
      </p:pic>
      <p:sp>
        <p:nvSpPr>
          <p:cNvPr id="4" name="Rounded Rectangle 3">
            <a:extLst>
              <a:ext uri="{FF2B5EF4-FFF2-40B4-BE49-F238E27FC236}">
                <a16:creationId xmlns:a16="http://schemas.microsoft.com/office/drawing/2014/main" id="{B0DE3F2D-9E00-124B-ACD6-7CD5E55AA3C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 name="Picture 2" descr="3 great reasons to file your tax return early - FreeAgent">
            <a:extLst>
              <a:ext uri="{FF2B5EF4-FFF2-40B4-BE49-F238E27FC236}">
                <a16:creationId xmlns:a16="http://schemas.microsoft.com/office/drawing/2014/main" id="{9CB2E675-6616-0141-B194-1848558988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2643" y="243281"/>
            <a:ext cx="3410902" cy="1705451"/>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2">
            <a:extLst>
              <a:ext uri="{FF2B5EF4-FFF2-40B4-BE49-F238E27FC236}">
                <a16:creationId xmlns:a16="http://schemas.microsoft.com/office/drawing/2014/main" id="{E6F910FF-AD39-C348-9C8D-5D92D2CB1B82}"/>
              </a:ext>
            </a:extLst>
          </p:cNvPr>
          <p:cNvSpPr txBox="1">
            <a:spLocks noChangeArrowheads="1"/>
          </p:cNvSpPr>
          <p:nvPr/>
        </p:nvSpPr>
        <p:spPr bwMode="auto">
          <a:xfrm>
            <a:off x="1130270" y="2002559"/>
            <a:ext cx="10339355" cy="33355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عرضت عليك المواصفات الخاصة بعدد من الافراد في مواقع العمل و طلب منك اختيار واحدة من الطرق الاتية، و ذلك لحفزهم على تحسين الاداء. اقرأ مواصفات كل فرد، ثم اذكر الطريقة المناسبة، مع ذكر اسباب اختيارك لها: </a:t>
            </a:r>
          </a:p>
          <a:p>
            <a:pPr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ar-SA" sz="2000" b="1" dirty="0">
              <a:solidFill>
                <a:schemeClr val="accent5">
                  <a:lumMod val="75000"/>
                </a:schemeClr>
              </a:solidFill>
              <a:effectLst>
                <a:outerShdw blurRad="38100" dist="38100" dir="2700000" algn="tl">
                  <a:srgbClr val="C0C0C0"/>
                </a:outerShdw>
              </a:effectLst>
              <a:latin typeface="Tahoma" pitchFamily="34" charset="0"/>
            </a:endParaRPr>
          </a:p>
          <a:p>
            <a:pPr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4">
                    <a:lumMod val="75000"/>
                  </a:schemeClr>
                </a:solidFill>
                <a:effectLst>
                  <a:outerShdw blurRad="38100" dist="38100" dir="2700000" algn="tl">
                    <a:srgbClr val="C0C0C0"/>
                  </a:outerShdw>
                </a:effectLst>
                <a:latin typeface="Tahoma" pitchFamily="34" charset="0"/>
              </a:rPr>
              <a:t>الطرق المتاحة: </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خطة حوافز مالية</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تهديد بالفصل</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مزايا عينية (اثاث اضافي، و سكرتير...)</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اثراء وظيفي </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حريات في التصرف</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زيادة في المرتب</a:t>
            </a:r>
            <a:endParaRPr lang="en-US" sz="2000" b="1" dirty="0">
              <a:solidFill>
                <a:schemeClr val="accent5">
                  <a:lumMod val="75000"/>
                </a:schemeClr>
              </a:solidFill>
              <a:effectLst>
                <a:outerShdw blurRad="38100" dist="38100" dir="2700000" algn="tl">
                  <a:srgbClr val="C0C0C0"/>
                </a:outerShdw>
              </a:effectLst>
              <a:latin typeface="Tahoma" pitchFamily="34" charset="0"/>
            </a:endParaRPr>
          </a:p>
          <a:p>
            <a:pPr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US" sz="2600" b="1" dirty="0">
              <a:solidFill>
                <a:schemeClr val="tx1"/>
              </a:solidFill>
              <a:effectLst>
                <a:outerShdw blurRad="38100" dist="38100" dir="2700000" algn="tl">
                  <a:srgbClr val="C0C0C0"/>
                </a:outerShdw>
              </a:effectLst>
              <a:latin typeface="Tahoma" pitchFamily="34" charset="0"/>
            </a:endParaRPr>
          </a:p>
        </p:txBody>
      </p:sp>
    </p:spTree>
    <p:extLst>
      <p:ext uri="{BB962C8B-B14F-4D97-AF65-F5344CB8AC3E}">
        <p14:creationId xmlns:p14="http://schemas.microsoft.com/office/powerpoint/2010/main" val="126246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fill="hold" nodeType="clickEffect">
                                  <p:stCondLst>
                                    <p:cond delay="0"/>
                                  </p:stCondLst>
                                  <p:iterate type="lt">
                                    <p:tmPct val="50000"/>
                                  </p:iterate>
                                  <p:childTnLst>
                                    <p:set>
                                      <p:cBhvr additive="repl">
                                        <p:cTn id="6" dur="1" fill="hold">
                                          <p:stCondLst>
                                            <p:cond delay="0"/>
                                          </p:stCondLst>
                                        </p:cTn>
                                        <p:tgtEl>
                                          <p:spTgt spid="9"/>
                                        </p:tgtEl>
                                        <p:attrNameLst>
                                          <p:attrName>style.visibility</p:attrName>
                                        </p:attrNameLst>
                                      </p:cBhvr>
                                      <p:to>
                                        <p:strVal val="visible"/>
                                      </p:to>
                                    </p:set>
                                    <p:anim calcmode="discrete" valueType="clr">
                                      <p:cBhvr additive="repl">
                                        <p:cTn id="7" dur="80" fill="hold"/>
                                        <p:tgtEl>
                                          <p:spTgt spid="9"/>
                                        </p:tgtEl>
                                        <p:attrNameLst>
                                          <p:attrName>style.color</p:attrName>
                                        </p:attrNameLst>
                                      </p:cBhvr>
                                      <p:tavLst>
                                        <p:tav>
                                          <p:val>
                                            <p:strVal val="rgb(0,51,51)"/>
                                          </p:val>
                                        </p:tav>
                                        <p:tav>
                                          <p:val>
                                            <p:strVal val="rgb(0,-103,0)"/>
                                          </p:val>
                                        </p:tav>
                                      </p:tavLst>
                                    </p:anim>
                                    <p:anim calcmode="discrete" valueType="clr">
                                      <p:cBhvr additive="repl">
                                        <p:cTn id="8" dur="80" fill="hold"/>
                                        <p:tgtEl>
                                          <p:spTgt spid="9"/>
                                        </p:tgtEl>
                                        <p:attrNameLst>
                                          <p:attrName>fillColor</p:attrName>
                                        </p:attrNameLst>
                                      </p:cBhvr>
                                      <p:tavLst>
                                        <p:tav>
                                          <p:val>
                                            <p:strVal val="rgb(0,51,51)"/>
                                          </p:val>
                                        </p:tav>
                                        <p:tav>
                                          <p:val>
                                            <p:strVal val="rgb(0,-103,0)"/>
                                          </p:val>
                                        </p:tav>
                                      </p:tavLst>
                                    </p:anim>
                                    <p:set>
                                      <p:cBhvr additive="repl">
                                        <p:cTn id="9" dur="80" fill="hold"/>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969797" y="0"/>
            <a:ext cx="1222203" cy="1096007"/>
          </a:xfrm>
        </p:spPr>
      </p:pic>
      <p:sp>
        <p:nvSpPr>
          <p:cNvPr id="4" name="Rounded Rectangle 3">
            <a:extLst>
              <a:ext uri="{FF2B5EF4-FFF2-40B4-BE49-F238E27FC236}">
                <a16:creationId xmlns:a16="http://schemas.microsoft.com/office/drawing/2014/main" id="{B0DE3F2D-9E00-124B-ACD6-7CD5E55AA3C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 name="Picture 2" descr="3 great reasons to file your tax return early - FreeAgent">
            <a:extLst>
              <a:ext uri="{FF2B5EF4-FFF2-40B4-BE49-F238E27FC236}">
                <a16:creationId xmlns:a16="http://schemas.microsoft.com/office/drawing/2014/main" id="{9CB2E675-6616-0141-B194-1848558988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42024" y="50246"/>
            <a:ext cx="2091521" cy="1045761"/>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2">
            <a:extLst>
              <a:ext uri="{FF2B5EF4-FFF2-40B4-BE49-F238E27FC236}">
                <a16:creationId xmlns:a16="http://schemas.microsoft.com/office/drawing/2014/main" id="{7DFF393C-0382-D543-A53B-1589AE14B969}"/>
              </a:ext>
            </a:extLst>
          </p:cNvPr>
          <p:cNvSpPr txBox="1">
            <a:spLocks noChangeArrowheads="1"/>
          </p:cNvSpPr>
          <p:nvPr/>
        </p:nvSpPr>
        <p:spPr bwMode="auto">
          <a:xfrm>
            <a:off x="6319885" y="1104594"/>
            <a:ext cx="5174674" cy="5528371"/>
          </a:xfrm>
          <a:prstGeom prst="rect">
            <a:avLst/>
          </a:prstGeom>
          <a:noFill/>
          <a:ln w="9525">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514350" indent="-514350" algn="r" rtl="1">
              <a:spcBef>
                <a:spcPts val="800"/>
              </a:spcBef>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accent4">
                    <a:lumMod val="75000"/>
                  </a:schemeClr>
                </a:solidFill>
                <a:effectLst>
                  <a:outerShdw blurRad="38100" dist="38100" dir="2700000" algn="tl">
                    <a:srgbClr val="C0C0C0"/>
                  </a:outerShdw>
                </a:effectLst>
                <a:latin typeface="Tahoma" pitchFamily="34" charset="0"/>
              </a:rPr>
              <a:t>الحالة الاولى: عبد الرحمن</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مندوب مبيعات لشركة ادوية كبرى.</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تتطلب  وظيفته المرور على الاطباء للترويج لمنتجات الشركة.</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عمره 31 سنة، متزوج، و اب لطفل واحد.</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لديه مشروع بناء منزل لم يكتمل.</a:t>
            </a:r>
          </a:p>
          <a:p>
            <a:pPr marL="514350" indent="-514350" algn="r" rtl="1">
              <a:spcBef>
                <a:spcPts val="800"/>
              </a:spcBef>
              <a:buFont typeface="Times New Roman" pitchFamily="18" charset="0"/>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accent4">
                    <a:lumMod val="75000"/>
                  </a:schemeClr>
                </a:solidFill>
                <a:effectLst>
                  <a:outerShdw blurRad="38100" dist="38100" dir="2700000" algn="tl">
                    <a:srgbClr val="C0C0C0"/>
                  </a:outerShdw>
                </a:effectLst>
                <a:latin typeface="Tahoma" pitchFamily="34" charset="0"/>
              </a:rPr>
              <a:t>الحالة الثانية: ندى</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مشرفة تمريض في مستشفى كبير.</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عمرها 28 سنة، متزوجة و ام لطفلين.</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تدرس في الوقت الحالي دبلوم دراسات عليا في التمريض.</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مشهود لها بالكفاءة العالية.</a:t>
            </a:r>
            <a:br>
              <a:rPr lang="ar-SA" b="1" dirty="0">
                <a:solidFill>
                  <a:schemeClr val="tx1"/>
                </a:solidFill>
                <a:effectLst>
                  <a:outerShdw blurRad="38100" dist="38100" dir="2700000" algn="tl">
                    <a:srgbClr val="C0C0C0"/>
                  </a:outerShdw>
                </a:effectLst>
                <a:latin typeface="Tahoma" pitchFamily="34" charset="0"/>
              </a:rPr>
            </a:br>
            <a:r>
              <a:rPr lang="ar-SA" b="1" dirty="0">
                <a:solidFill>
                  <a:schemeClr val="tx1"/>
                </a:solidFill>
                <a:effectLst>
                  <a:outerShdw blurRad="38100" dist="38100" dir="2700000" algn="tl">
                    <a:srgbClr val="C0C0C0"/>
                  </a:outerShdw>
                </a:effectLst>
                <a:latin typeface="Tahoma" pitchFamily="34" charset="0"/>
              </a:rPr>
              <a:t>تتطلع الى ان تحصل على وظيفة أفضل.</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US" sz="2000" b="1" dirty="0">
              <a:solidFill>
                <a:schemeClr val="tx1"/>
              </a:solidFill>
              <a:effectLst>
                <a:outerShdw blurRad="38100" dist="38100" dir="2700000" algn="tl">
                  <a:srgbClr val="C0C0C0"/>
                </a:outerShdw>
              </a:effectLst>
              <a:latin typeface="Tahoma" pitchFamily="34" charset="0"/>
            </a:endParaRPr>
          </a:p>
        </p:txBody>
      </p:sp>
      <p:sp>
        <p:nvSpPr>
          <p:cNvPr id="9" name="Text Box 2">
            <a:extLst>
              <a:ext uri="{FF2B5EF4-FFF2-40B4-BE49-F238E27FC236}">
                <a16:creationId xmlns:a16="http://schemas.microsoft.com/office/drawing/2014/main" id="{62F4BA5A-1935-D143-9018-7E5005343D9D}"/>
              </a:ext>
            </a:extLst>
          </p:cNvPr>
          <p:cNvSpPr txBox="1">
            <a:spLocks noChangeArrowheads="1"/>
          </p:cNvSpPr>
          <p:nvPr/>
        </p:nvSpPr>
        <p:spPr bwMode="auto">
          <a:xfrm>
            <a:off x="697443" y="893618"/>
            <a:ext cx="5174674" cy="5878054"/>
          </a:xfrm>
          <a:prstGeom prst="rect">
            <a:avLst/>
          </a:prstGeom>
          <a:noFill/>
          <a:ln w="9525">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457200" indent="-457200" algn="r" rtl="1">
              <a:spcBef>
                <a:spcPts val="800"/>
              </a:spcBef>
              <a:buFont typeface="+mj-lt"/>
              <a:buAutoNum type="arabicPeriod" startAt="3"/>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accent4">
                    <a:lumMod val="75000"/>
                  </a:schemeClr>
                </a:solidFill>
                <a:effectLst>
                  <a:outerShdw blurRad="38100" dist="38100" dir="2700000" algn="tl">
                    <a:srgbClr val="C0C0C0"/>
                  </a:outerShdw>
                </a:effectLst>
                <a:latin typeface="Tahoma" pitchFamily="34" charset="0"/>
              </a:rPr>
              <a:t> الحالة الثالثة</a:t>
            </a:r>
            <a:r>
              <a:rPr lang="en-US" sz="1600" b="1" dirty="0">
                <a:solidFill>
                  <a:schemeClr val="accent4">
                    <a:lumMod val="75000"/>
                  </a:schemeClr>
                </a:solidFill>
                <a:effectLst>
                  <a:outerShdw blurRad="38100" dist="38100" dir="2700000" algn="tl">
                    <a:srgbClr val="C0C0C0"/>
                  </a:outerShdw>
                </a:effectLst>
                <a:latin typeface="Tahoma" pitchFamily="34" charset="0"/>
              </a:rPr>
              <a:t>:</a:t>
            </a:r>
            <a:r>
              <a:rPr lang="ar-SA" sz="1600" b="1" dirty="0">
                <a:solidFill>
                  <a:schemeClr val="accent4">
                    <a:lumMod val="75000"/>
                  </a:schemeClr>
                </a:solidFill>
                <a:effectLst>
                  <a:outerShdw blurRad="38100" dist="38100" dir="2700000" algn="tl">
                    <a:srgbClr val="C0C0C0"/>
                  </a:outerShdw>
                </a:effectLst>
                <a:latin typeface="Tahoma" pitchFamily="34" charset="0"/>
              </a:rPr>
              <a:t> إسماعيل</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يعمل في واحدة من اكبر شركات الاغذية المحفوظة.</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عمره 53 سنة، و اب لثلاثة، احدهم متزوج و الباقيان بالجامعة.</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يعمل بالشركة منذ 9 سنوات.</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يحصل على المشاركة في الارباح من خلال نظام الحوافز.</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يعود كثيرا الى المدير عند اتخاذ القرار.</a:t>
            </a:r>
          </a:p>
          <a:p>
            <a:pPr marL="457200" lvl="1" indent="0"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ar-SA" sz="1600" b="1" dirty="0">
              <a:solidFill>
                <a:schemeClr val="accent4">
                  <a:lumMod val="75000"/>
                </a:schemeClr>
              </a:solidFill>
              <a:effectLst>
                <a:outerShdw blurRad="38100" dist="38100" dir="2700000" algn="tl">
                  <a:srgbClr val="C0C0C0"/>
                </a:outerShdw>
              </a:effectLst>
              <a:latin typeface="Tahoma" pitchFamily="34" charset="0"/>
            </a:endParaRPr>
          </a:p>
          <a:p>
            <a:pPr marL="171450" indent="-457200" algn="r" rtl="1">
              <a:spcBef>
                <a:spcPts val="800"/>
              </a:spcBef>
              <a:buFont typeface="+mj-lt"/>
              <a:buAutoNum type="arabicPeriod" startAt="4"/>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accent4">
                    <a:lumMod val="75000"/>
                  </a:schemeClr>
                </a:solidFill>
                <a:effectLst>
                  <a:outerShdw blurRad="38100" dist="38100" dir="2700000" algn="tl">
                    <a:srgbClr val="C0C0C0"/>
                  </a:outerShdw>
                </a:effectLst>
                <a:latin typeface="Tahoma" pitchFamily="34" charset="0"/>
              </a:rPr>
              <a:t>الحالة الرابعة: عبد الله</a:t>
            </a:r>
          </a:p>
          <a:p>
            <a:pPr marL="800100" lvl="1" indent="-3429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موظف غير متفرغ بأحد مكاتب الاستشارات الإدارية.</a:t>
            </a:r>
          </a:p>
          <a:p>
            <a:pPr marL="800100" lvl="1" indent="-3429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عمره 28 سنة و كان يعمل بالمكتب قبل ان ينتقل الى مدينة أخري، ثم عاد الى المكتب بعد استقالته.</a:t>
            </a:r>
          </a:p>
          <a:p>
            <a:pPr marL="800100" lvl="1" indent="-3429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موظف نشط بدرجة كبيرة.</a:t>
            </a:r>
          </a:p>
          <a:p>
            <a:pPr marL="800100" lvl="1" indent="-3429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يدرس حالياً الماجستير في ادارة المشاريع.</a:t>
            </a:r>
          </a:p>
        </p:txBody>
      </p:sp>
    </p:spTree>
    <p:extLst>
      <p:ext uri="{BB962C8B-B14F-4D97-AF65-F5344CB8AC3E}">
        <p14:creationId xmlns:p14="http://schemas.microsoft.com/office/powerpoint/2010/main" val="1039054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fill="hold" nodeType="clickEffect">
                                  <p:stCondLst>
                                    <p:cond delay="0"/>
                                  </p:stCondLst>
                                  <p:iterate type="lt">
                                    <p:tmPct val="50000"/>
                                  </p:iterate>
                                  <p:childTnLst>
                                    <p:set>
                                      <p:cBhvr additive="repl">
                                        <p:cTn id="6" dur="1" fill="hold">
                                          <p:stCondLst>
                                            <p:cond delay="0"/>
                                          </p:stCondLst>
                                        </p:cTn>
                                        <p:tgtEl>
                                          <p:spTgt spid="6"/>
                                        </p:tgtEl>
                                        <p:attrNameLst>
                                          <p:attrName>style.visibility</p:attrName>
                                        </p:attrNameLst>
                                      </p:cBhvr>
                                      <p:to>
                                        <p:strVal val="visible"/>
                                      </p:to>
                                    </p:set>
                                    <p:anim calcmode="discrete" valueType="clr">
                                      <p:cBhvr additive="repl">
                                        <p:cTn id="7" dur="80" fill="hold"/>
                                        <p:tgtEl>
                                          <p:spTgt spid="6"/>
                                        </p:tgtEl>
                                        <p:attrNameLst>
                                          <p:attrName>style.color</p:attrName>
                                        </p:attrNameLst>
                                      </p:cBhvr>
                                      <p:tavLst>
                                        <p:tav>
                                          <p:val>
                                            <p:strVal val="rgb(0,51,51)"/>
                                          </p:val>
                                        </p:tav>
                                        <p:tav>
                                          <p:val>
                                            <p:strVal val="rgb(0,-103,0)"/>
                                          </p:val>
                                        </p:tav>
                                      </p:tavLst>
                                    </p:anim>
                                    <p:anim calcmode="discrete" valueType="clr">
                                      <p:cBhvr additive="repl">
                                        <p:cTn id="8" dur="80" fill="hold"/>
                                        <p:tgtEl>
                                          <p:spTgt spid="6"/>
                                        </p:tgtEl>
                                        <p:attrNameLst>
                                          <p:attrName>fillColor</p:attrName>
                                        </p:attrNameLst>
                                      </p:cBhvr>
                                      <p:tavLst>
                                        <p:tav>
                                          <p:val>
                                            <p:strVal val="rgb(0,51,51)"/>
                                          </p:val>
                                        </p:tav>
                                        <p:tav>
                                          <p:val>
                                            <p:strVal val="rgb(0,-103,0)"/>
                                          </p:val>
                                        </p:tav>
                                      </p:tavLst>
                                    </p:anim>
                                    <p:set>
                                      <p:cBhvr additive="repl">
                                        <p:cTn id="9" dur="80" fill="hold"/>
                                        <p:tgtEl>
                                          <p:spTgt spid="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fill="hold" nodeType="clickEffect">
                                  <p:stCondLst>
                                    <p:cond delay="0"/>
                                  </p:stCondLst>
                                  <p:iterate type="lt">
                                    <p:tmPct val="50000"/>
                                  </p:iterate>
                                  <p:childTnLst>
                                    <p:set>
                                      <p:cBhvr additive="repl">
                                        <p:cTn id="13" dur="1" fill="hold">
                                          <p:stCondLst>
                                            <p:cond delay="0"/>
                                          </p:stCondLst>
                                        </p:cTn>
                                        <p:tgtEl>
                                          <p:spTgt spid="9"/>
                                        </p:tgtEl>
                                        <p:attrNameLst>
                                          <p:attrName>style.visibility</p:attrName>
                                        </p:attrNameLst>
                                      </p:cBhvr>
                                      <p:to>
                                        <p:strVal val="visible"/>
                                      </p:to>
                                    </p:set>
                                    <p:anim calcmode="discrete" valueType="clr">
                                      <p:cBhvr additive="repl">
                                        <p:cTn id="14" dur="80" fill="hold"/>
                                        <p:tgtEl>
                                          <p:spTgt spid="9"/>
                                        </p:tgtEl>
                                        <p:attrNameLst>
                                          <p:attrName>style.color</p:attrName>
                                        </p:attrNameLst>
                                      </p:cBhvr>
                                      <p:tavLst>
                                        <p:tav>
                                          <p:val>
                                            <p:strVal val="rgb(0,51,51)"/>
                                          </p:val>
                                        </p:tav>
                                        <p:tav>
                                          <p:val>
                                            <p:strVal val="rgb(0,-103,0)"/>
                                          </p:val>
                                        </p:tav>
                                      </p:tavLst>
                                    </p:anim>
                                    <p:anim calcmode="discrete" valueType="clr">
                                      <p:cBhvr additive="repl">
                                        <p:cTn id="15" dur="80" fill="hold"/>
                                        <p:tgtEl>
                                          <p:spTgt spid="9"/>
                                        </p:tgtEl>
                                        <p:attrNameLst>
                                          <p:attrName>fillColor</p:attrName>
                                        </p:attrNameLst>
                                      </p:cBhvr>
                                      <p:tavLst>
                                        <p:tav>
                                          <p:val>
                                            <p:strVal val="rgb(0,51,51)"/>
                                          </p:val>
                                        </p:tav>
                                        <p:tav>
                                          <p:val>
                                            <p:strVal val="rgb(0,-103,0)"/>
                                          </p:val>
                                        </p:tav>
                                      </p:tavLst>
                                    </p:anim>
                                    <p:set>
                                      <p:cBhvr additive="repl">
                                        <p:cTn id="16" dur="80" fill="hold"/>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808000"/>
                </a:highlight>
              </a:rPr>
              <a:t>Resources:</a:t>
            </a:r>
            <a:endParaRPr lang="en-US" dirty="0"/>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996174" y="2363831"/>
            <a:ext cx="10122929" cy="2862322"/>
          </a:xfrm>
          <a:prstGeom prst="rect">
            <a:avLst/>
          </a:prstGeom>
        </p:spPr>
        <p:txBody>
          <a:bodyPr wrap="square">
            <a:spAutoFit/>
          </a:bodyPr>
          <a:lstStyle/>
          <a:p>
            <a:pPr marL="380990" indent="-380990">
              <a:lnSpc>
                <a:spcPct val="150000"/>
              </a:lnSpc>
              <a:buFont typeface="Arial" panose="020B0604020202020204" pitchFamily="34" charset="0"/>
              <a:buChar char="•"/>
            </a:pPr>
            <a:r>
              <a:rPr lang="en-US" dirty="0">
                <a:latin typeface="+mj-lt"/>
              </a:rPr>
              <a:t>Leadership: Theory and Practice, 7th Edition</a:t>
            </a:r>
          </a:p>
          <a:p>
            <a:pPr marL="380990" indent="-380990">
              <a:lnSpc>
                <a:spcPct val="150000"/>
              </a:lnSpc>
              <a:buFont typeface="Arial" panose="020B0604020202020204" pitchFamily="34" charset="0"/>
              <a:buChar char="•"/>
            </a:pPr>
            <a:r>
              <a:rPr lang="en-US" dirty="0">
                <a:latin typeface="+mj-lt"/>
              </a:rPr>
              <a:t>Intrinsic Motivation at Work: 2nd Edition: What Really Drives Employee Engagement.</a:t>
            </a:r>
          </a:p>
          <a:p>
            <a:pPr marL="380990" indent="-380990">
              <a:lnSpc>
                <a:spcPct val="150000"/>
              </a:lnSpc>
              <a:buFont typeface="Arial" panose="020B0604020202020204" pitchFamily="34" charset="0"/>
              <a:buChar char="•"/>
            </a:pPr>
            <a:r>
              <a:rPr lang="en-US" altLang="en-US" dirty="0">
                <a:latin typeface="+mj-lt"/>
              </a:rPr>
              <a:t>© Pearson Education Limited 2015</a:t>
            </a:r>
          </a:p>
          <a:p>
            <a:pPr marL="380990" indent="-380990">
              <a:lnSpc>
                <a:spcPct val="150000"/>
              </a:lnSpc>
              <a:buFont typeface="Arial" panose="020B0604020202020204" pitchFamily="34" charset="0"/>
              <a:buChar char="•"/>
            </a:pPr>
            <a:r>
              <a:rPr lang="en-US" dirty="0">
                <a:solidFill>
                  <a:srgbClr val="0F1111"/>
                </a:solidFill>
                <a:latin typeface="+mj-lt"/>
              </a:rPr>
              <a:t>Project Team Leadership and Communication by </a:t>
            </a:r>
            <a:r>
              <a:rPr lang="en-US" dirty="0">
                <a:solidFill>
                  <a:srgbClr val="007185"/>
                </a:solidFill>
                <a:latin typeface="+mj-lt"/>
                <a:hlinkClick r:id="rId3"/>
              </a:rPr>
              <a:t>Samuel Malachowsky</a:t>
            </a:r>
            <a:r>
              <a:rPr lang="en-US" dirty="0">
                <a:solidFill>
                  <a:srgbClr val="007185"/>
                </a:solidFill>
                <a:latin typeface="+mj-lt"/>
              </a:rPr>
              <a:t>, 2018.</a:t>
            </a:r>
            <a:r>
              <a:rPr lang="en-US" dirty="0">
                <a:solidFill>
                  <a:srgbClr val="0F1111"/>
                </a:solidFill>
                <a:latin typeface="+mj-lt"/>
              </a:rPr>
              <a:t> </a:t>
            </a:r>
          </a:p>
          <a:p>
            <a:pPr marL="380990" indent="-380990">
              <a:lnSpc>
                <a:spcPct val="150000"/>
              </a:lnSpc>
              <a:buFont typeface="Arial" panose="020B0604020202020204" pitchFamily="34" charset="0"/>
              <a:buChar char="•"/>
            </a:pPr>
            <a:endParaRPr lang="en-US" dirty="0">
              <a:latin typeface="+mj-lt"/>
            </a:endParaRPr>
          </a:p>
          <a:p>
            <a:pPr marL="380990" indent="-380990">
              <a:lnSpc>
                <a:spcPct val="150000"/>
              </a:lnSpc>
              <a:buFont typeface="Arial" panose="020B0604020202020204" pitchFamily="34" charset="0"/>
              <a:buChar char="•"/>
            </a:pPr>
            <a:endParaRPr lang="en-US" dirty="0">
              <a:latin typeface="+mj-lt"/>
            </a:endParaRPr>
          </a:p>
          <a:p>
            <a:pPr marL="380990" indent="-380990">
              <a:buFont typeface="Arial" panose="020B0604020202020204" pitchFamily="34" charset="0"/>
              <a:buChar char="•"/>
            </a:pPr>
            <a:endParaRPr lang="en-US" dirty="0">
              <a:solidFill>
                <a:srgbClr val="0F1111"/>
              </a:solidFill>
              <a:latin typeface="Amazon Ember"/>
            </a:endParaRPr>
          </a:p>
        </p:txBody>
      </p:sp>
    </p:spTree>
    <p:extLst>
      <p:ext uri="{BB962C8B-B14F-4D97-AF65-F5344CB8AC3E}">
        <p14:creationId xmlns:p14="http://schemas.microsoft.com/office/powerpoint/2010/main" val="260980337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108640220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46400</TotalTime>
  <Words>2937</Words>
  <Application>Microsoft Macintosh PowerPoint</Application>
  <PresentationFormat>Widescreen</PresentationFormat>
  <Paragraphs>386</Paragraphs>
  <Slides>57</Slides>
  <Notes>53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57</vt:i4>
      </vt:variant>
    </vt:vector>
  </HeadingPairs>
  <TitlesOfParts>
    <vt:vector size="65" baseType="lpstr">
      <vt:lpstr>Amazon Ember</vt:lpstr>
      <vt:lpstr>Arial</vt:lpstr>
      <vt:lpstr>Bradley Hand</vt:lpstr>
      <vt:lpstr>Calibri</vt:lpstr>
      <vt:lpstr>Century Gothic</vt:lpstr>
      <vt:lpstr>Tahoma</vt:lpstr>
      <vt:lpstr>Times New Roman</vt:lpstr>
      <vt:lpstr>Gallery</vt:lpstr>
      <vt:lpstr>Chapter 8</vt:lpstr>
      <vt:lpstr>Learning Outcomes:</vt:lpstr>
      <vt:lpstr>PowerPoint Presentation</vt:lpstr>
      <vt:lpstr>PowerPoint Presentation</vt:lpstr>
      <vt:lpstr>PowerPoint Presentation</vt:lpstr>
      <vt:lpstr>What is Motivation?</vt:lpstr>
      <vt:lpstr>What is Motivation?</vt:lpstr>
      <vt:lpstr>Leaders and Motivation?</vt:lpstr>
      <vt:lpstr>Why leaders need to motivate  their followers?</vt:lpstr>
      <vt:lpstr>Benefits of a motivated workforce:</vt:lpstr>
      <vt:lpstr>PowerPoint Presentation</vt:lpstr>
      <vt:lpstr>1- Maslow’s Hierarchy of Needs</vt:lpstr>
      <vt:lpstr>Maslow’s Hierarchy of Needs</vt:lpstr>
      <vt:lpstr>Maslow’s Hierarchy of Needs</vt:lpstr>
      <vt:lpstr>2- McGregor’s Theory X and Theory Y</vt:lpstr>
      <vt:lpstr>McGregor’s Theory X and Theory Y</vt:lpstr>
      <vt:lpstr>3- Herzberg’s Two-Factor Theory</vt:lpstr>
      <vt:lpstr>Herzberg’s Two-Factor Theory</vt:lpstr>
      <vt:lpstr>Satisfaction vs. Dissatisfaction</vt:lpstr>
      <vt:lpstr>Satisfaction vs. Dissatisfaction</vt:lpstr>
      <vt:lpstr>4- McClelland’s Three-Needs Theory</vt:lpstr>
      <vt:lpstr>McClelland’s Three-Needs Theory</vt:lpstr>
      <vt:lpstr>PowerPoint Presentation</vt:lpstr>
      <vt:lpstr>1- Goal-Setting Theory</vt:lpstr>
      <vt:lpstr>Goal-Setting Theory</vt:lpstr>
      <vt:lpstr>2- Job Characteristics Model (JCM)</vt:lpstr>
      <vt:lpstr>3- Equity Theory</vt:lpstr>
      <vt:lpstr>3- Equity Theory</vt:lpstr>
      <vt:lpstr>PowerPoint Presentation</vt:lpstr>
      <vt:lpstr>PowerPoint Presentation</vt:lpstr>
      <vt:lpstr>How leaders motivate a unique groups of workers?</vt:lpstr>
      <vt:lpstr>PowerPoint Presentation</vt:lpstr>
      <vt:lpstr>PowerPoint Presentation</vt:lpstr>
      <vt:lpstr>PowerPoint Presentation</vt:lpstr>
      <vt:lpstr>PowerPoint Presentation</vt:lpstr>
      <vt:lpstr>Designing Appropriate Rewards Programs</vt:lpstr>
      <vt:lpstr>Designing Appropriate Rewards Programs</vt:lpstr>
      <vt:lpstr>PowerPoint Presentation</vt:lpstr>
      <vt:lpstr>Pay-for-Performance</vt:lpstr>
      <vt:lpstr>Low-Cost Rewards Program</vt:lpstr>
      <vt:lpstr>AS A LEADER</vt:lpstr>
      <vt:lpstr>SMART LEADER</vt:lpstr>
      <vt:lpstr>SMART LEADER</vt:lpstr>
      <vt:lpstr>SMART LEADER</vt:lpstr>
      <vt:lpstr>SMART LEADER</vt:lpstr>
      <vt:lpstr>Motivators</vt:lpstr>
      <vt:lpstr>Extrinsic Motivators</vt:lpstr>
      <vt:lpstr>Intrinsic Motivators</vt:lpstr>
      <vt:lpstr>PowerPoint Presentation</vt:lpstr>
      <vt:lpstr>- Motivation is something that moves the person to action. - Motivation has three key element.  - Effective leaders inspire movements that exist only when people choose to move in the same direction.  - Benefits of a motivated workforce is very important to create healthy environment in organization. - Motivational leadership theories. - Leaders motivate and rewards his team for effective productivity.</vt:lpstr>
      <vt:lpstr>8.6 Self Assessment.</vt:lpstr>
      <vt:lpstr>Self Assessment</vt:lpstr>
      <vt:lpstr>Self Assessment  </vt:lpstr>
      <vt:lpstr>Self Assessment</vt:lpstr>
      <vt:lpstr>PowerPoint Presentation</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347</cp:revision>
  <dcterms:created xsi:type="dcterms:W3CDTF">2020-10-15T07:04:09Z</dcterms:created>
  <dcterms:modified xsi:type="dcterms:W3CDTF">2021-11-06T07:18:22Z</dcterms:modified>
</cp:coreProperties>
</file>