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1"/>
  </p:notesMasterIdLst>
  <p:sldIdLst>
    <p:sldId id="480" r:id="rId5"/>
    <p:sldId id="260" r:id="rId6"/>
    <p:sldId id="261" r:id="rId7"/>
    <p:sldId id="303" r:id="rId8"/>
    <p:sldId id="262" r:id="rId9"/>
    <p:sldId id="263" r:id="rId10"/>
    <p:sldId id="266" r:id="rId11"/>
    <p:sldId id="264" r:id="rId12"/>
    <p:sldId id="265" r:id="rId13"/>
    <p:sldId id="268" r:id="rId14"/>
    <p:sldId id="269" r:id="rId15"/>
    <p:sldId id="497" r:id="rId16"/>
    <p:sldId id="496" r:id="rId17"/>
    <p:sldId id="270" r:id="rId18"/>
    <p:sldId id="272"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261"/>
            <p14:sldId id="303"/>
            <p14:sldId id="262"/>
            <p14:sldId id="263"/>
            <p14:sldId id="266"/>
            <p14:sldId id="264"/>
            <p14:sldId id="265"/>
            <p14:sldId id="268"/>
            <p14:sldId id="269"/>
            <p14:sldId id="497"/>
            <p14:sldId id="496"/>
            <p14:sldId id="270"/>
            <p14:sldId id="27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43"/>
  </p:normalViewPr>
  <p:slideViewPr>
    <p:cSldViewPr snapToGrid="0">
      <p:cViewPr>
        <p:scale>
          <a:sx n="70" d="100"/>
          <a:sy n="70" d="100"/>
        </p:scale>
        <p:origin x="880" y="11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lexandria" pitchFamily="2" charset="-78"/>
              </a:defRPr>
            </a:lvl1pPr>
          </a:lstStyle>
          <a:p>
            <a:fld id="{7E8DF744-AB4A-4A0F-92CE-6DEBABF2DA97}" type="datetimeFigureOut">
              <a:rPr lang="en-US" smtClean="0"/>
              <a:pPr/>
              <a:t>1/17/25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lexandria"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lexandria" pitchFamily="2" charset="-78"/>
        <a:ea typeface="+mn-ea"/>
        <a:cs typeface="+mn-cs"/>
      </a:defRPr>
    </a:lvl1pPr>
    <a:lvl2pPr marL="457200" algn="l" defTabSz="914400" rtl="0" eaLnBrk="1" latinLnBrk="0" hangingPunct="1">
      <a:defRPr sz="1200" b="0" i="0" kern="1200">
        <a:solidFill>
          <a:schemeClr val="tx1"/>
        </a:solidFill>
        <a:latin typeface="Alexandria" pitchFamily="2" charset="-78"/>
        <a:ea typeface="+mn-ea"/>
        <a:cs typeface="+mn-cs"/>
      </a:defRPr>
    </a:lvl2pPr>
    <a:lvl3pPr marL="914400" algn="l" defTabSz="914400" rtl="0" eaLnBrk="1" latinLnBrk="0" hangingPunct="1">
      <a:defRPr sz="1200" b="0" i="0" kern="1200">
        <a:solidFill>
          <a:schemeClr val="tx1"/>
        </a:solidFill>
        <a:latin typeface="Alexandria" pitchFamily="2" charset="-78"/>
        <a:ea typeface="+mn-ea"/>
        <a:cs typeface="+mn-cs"/>
      </a:defRPr>
    </a:lvl3pPr>
    <a:lvl4pPr marL="1371600" algn="l" defTabSz="914400" rtl="0" eaLnBrk="1" latinLnBrk="0" hangingPunct="1">
      <a:defRPr sz="1200" b="0" i="0" kern="1200">
        <a:solidFill>
          <a:schemeClr val="tx1"/>
        </a:solidFill>
        <a:latin typeface="Alexandria" pitchFamily="2" charset="-78"/>
        <a:ea typeface="+mn-ea"/>
        <a:cs typeface="+mn-cs"/>
      </a:defRPr>
    </a:lvl4pPr>
    <a:lvl5pPr marL="1828800" algn="l" defTabSz="914400" rtl="0" eaLnBrk="1" latinLnBrk="0" hangingPunct="1">
      <a:defRPr sz="1200" b="0" i="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634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lexandria" pitchFamily="2" charset="-78"/>
              </a:defRPr>
            </a:lvl1pPr>
          </a:lstStyle>
          <a:p>
            <a:fld id="{7AD86B2E-B702-4422-B277-3A08C7449694}" type="datetimeFigureOut">
              <a:rPr lang="en-US" smtClean="0"/>
              <a:pPr/>
              <a:t>1/17/25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7" r:id="rId14"/>
  </p:sldLayoutIdLst>
  <p:txStyles>
    <p:titleStyle>
      <a:lvl1pPr algn="l" defTabSz="914400" rtl="0" eaLnBrk="1" latinLnBrk="0" hangingPunct="1">
        <a:lnSpc>
          <a:spcPct val="90000"/>
        </a:lnSpc>
        <a:spcBef>
          <a:spcPct val="0"/>
        </a:spcBef>
        <a:buNone/>
        <a:defRPr sz="4400" b="0" i="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slideLayout" Target="../slideLayouts/slideLayout7.xml"/><Relationship Id="rId7" Type="http://schemas.openxmlformats.org/officeDocument/2006/relationships/image" Target="../media/image8.emf"/><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emf"/><Relationship Id="rId11" Type="http://schemas.openxmlformats.org/officeDocument/2006/relationships/image" Target="../media/image4.png"/><Relationship Id="rId5" Type="http://schemas.openxmlformats.org/officeDocument/2006/relationships/image" Target="../media/image6.emf"/><Relationship Id="rId10" Type="http://schemas.openxmlformats.org/officeDocument/2006/relationships/image" Target="../media/image11.png"/><Relationship Id="rId4" Type="http://schemas.openxmlformats.org/officeDocument/2006/relationships/image" Target="../media/image5.emf"/><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slideLayout" Target="../slideLayouts/slideLayout7.xml"/><Relationship Id="rId7" Type="http://schemas.openxmlformats.org/officeDocument/2006/relationships/image" Target="../media/image8.emf"/><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emf"/><Relationship Id="rId11" Type="http://schemas.openxmlformats.org/officeDocument/2006/relationships/image" Target="../media/image4.png"/><Relationship Id="rId5" Type="http://schemas.openxmlformats.org/officeDocument/2006/relationships/image" Target="../media/image6.emf"/><Relationship Id="rId10" Type="http://schemas.openxmlformats.org/officeDocument/2006/relationships/image" Target="../media/image11.png"/><Relationship Id="rId4" Type="http://schemas.openxmlformats.org/officeDocument/2006/relationships/image" Target="../media/image5.emf"/><Relationship Id="rId9" Type="http://schemas.openxmlformats.org/officeDocument/2006/relationships/image" Target="../media/image10.jpeg"/></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3.xml"/><Relationship Id="rId7" Type="http://schemas.openxmlformats.org/officeDocument/2006/relationships/image" Target="../media/image14.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3.jpg"/><Relationship Id="rId5" Type="http://schemas.openxmlformats.org/officeDocument/2006/relationships/image" Target="../media/image12.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0" name="TextBox 29"/>
          <p:cNvSpPr txBox="1"/>
          <p:nvPr/>
        </p:nvSpPr>
        <p:spPr>
          <a:xfrm>
            <a:off x="189172" y="2583245"/>
            <a:ext cx="5785178" cy="1446550"/>
          </a:xfrm>
          <a:prstGeom prst="rect">
            <a:avLst/>
          </a:prstGeom>
          <a:noFill/>
        </p:spPr>
        <p:txBody>
          <a:bodyPr wrap="square" rtlCol="0">
            <a:spAutoFit/>
          </a:bodyPr>
          <a:lstStyle/>
          <a:p>
            <a:pPr marL="0" algn="r" defTabSz="914400" rtl="1" eaLnBrk="1" latinLnBrk="0" hangingPunct="1"/>
            <a:r>
              <a:rPr lang="ar-SA" sz="3200" b="1" dirty="0">
                <a:latin typeface="Alexandria ExtraBold" pitchFamily="2" charset="-78"/>
                <a:cs typeface="Alexandria ExtraBold" pitchFamily="2" charset="-78"/>
              </a:rPr>
              <a:t>المدخل إلى تقنيات الاتصال</a:t>
            </a:r>
          </a:p>
          <a:p>
            <a:pPr marL="0" algn="r" defTabSz="914400" rtl="1" eaLnBrk="1" latinLnBrk="0" hangingPunct="1"/>
            <a:endParaRPr lang="ar-SA" sz="3200" b="1" dirty="0">
              <a:latin typeface="Alexandria ExtraBold" pitchFamily="2" charset="-78"/>
              <a:cs typeface="Alexandria ExtraBold" pitchFamily="2" charset="-78"/>
            </a:endParaRPr>
          </a:p>
          <a:p>
            <a:pPr marL="0" algn="r" defTabSz="914400" rtl="1" eaLnBrk="1" latinLnBrk="0" hangingPunct="1"/>
            <a:r>
              <a:rPr lang="ar-SA" sz="2400" dirty="0">
                <a:latin typeface="Alexandria" charset="0"/>
                <a:cs typeface="Alexandria" charset="0"/>
              </a:rPr>
              <a:t>د. جورج لطيف سيدهم</a:t>
            </a:r>
            <a:endParaRPr lang="en-US" sz="24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605913"/>
            <a:ext cx="3516608" cy="98243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DMG 113</a:t>
            </a:r>
          </a:p>
          <a:p>
            <a:pPr algn="ctr"/>
            <a:r>
              <a:rPr lang="en-US" sz="2800" b="1" dirty="0">
                <a:solidFill>
                  <a:schemeClr val="bg1"/>
                </a:solidFill>
                <a:latin typeface="Alexandria" charset="0"/>
                <a:cs typeface="Alexandria" charset="0"/>
              </a:rPr>
              <a:t>Intro Lecture</a:t>
            </a:r>
          </a:p>
        </p:txBody>
      </p:sp>
      <p:sp>
        <p:nvSpPr>
          <p:cNvPr id="14" name="Oval 13"/>
          <p:cNvSpPr/>
          <p:nvPr/>
        </p:nvSpPr>
        <p:spPr>
          <a:xfrm>
            <a:off x="6421765" y="-636588"/>
            <a:ext cx="7410450" cy="7410450"/>
          </a:xfrm>
          <a:prstGeom prst="ellipse">
            <a:avLst/>
          </a:prstGeom>
          <a:blipFill>
            <a:blip r:embed="rId5">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Audio Recording Jan 17, 2025 at 6:11:55 PM">
            <a:hlinkClick r:id="" action="ppaction://media"/>
            <a:extLst>
              <a:ext uri="{FF2B5EF4-FFF2-40B4-BE49-F238E27FC236}">
                <a16:creationId xmlns:a16="http://schemas.microsoft.com/office/drawing/2014/main" id="{E2679D5C-6B5C-60AB-D822-03921658D22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363836" y="5961062"/>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9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Alexandria" pitchFamily="2" charset="-78"/>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Alexandria" pitchFamily="2" charset="-78"/>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Alexandria" pitchFamily="2" charset="-78"/>
            </a:endParaRPr>
          </a:p>
        </p:txBody>
      </p:sp>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09602" y="554566"/>
            <a:ext cx="3738523" cy="461665"/>
          </a:xfrm>
          <a:prstGeom prst="rect">
            <a:avLst/>
          </a:prstGeom>
          <a:noFill/>
        </p:spPr>
        <p:txBody>
          <a:bodyPr wrap="none" rtlCol="0">
            <a:spAutoFit/>
          </a:bodyPr>
          <a:lstStyle/>
          <a:p>
            <a:pPr marL="0" algn="r" defTabSz="914400" rtl="1" eaLnBrk="1" latinLnBrk="0" hangingPunct="1"/>
            <a:r>
              <a:rPr lang="ar-SA" sz="2400" b="1" dirty="0">
                <a:solidFill>
                  <a:schemeClr val="bg1"/>
                </a:solidFill>
                <a:latin typeface="Alexandria" pitchFamily="2" charset="-78"/>
                <a:cs typeface="Alexandria" pitchFamily="2" charset="-78"/>
              </a:rPr>
              <a:t>مقدمة عن أستاذ المقرر</a:t>
            </a:r>
            <a:endParaRPr lang="en-US" sz="2400" b="1" dirty="0">
              <a:solidFill>
                <a:srgbClr val="FF9518"/>
              </a:solidFill>
              <a:latin typeface="Alexandria" pitchFamily="2" charset="-78"/>
              <a:cs typeface="Alexandria" pitchFamily="2" charset="-78"/>
            </a:endParaRPr>
          </a:p>
        </p:txBody>
      </p:sp>
      <p:sp>
        <p:nvSpPr>
          <p:cNvPr id="8" name="TextBox 7"/>
          <p:cNvSpPr txBox="1"/>
          <p:nvPr/>
        </p:nvSpPr>
        <p:spPr>
          <a:xfrm>
            <a:off x="271214" y="236724"/>
            <a:ext cx="1486304" cy="954107"/>
          </a:xfrm>
          <a:prstGeom prst="rect">
            <a:avLst/>
          </a:prstGeom>
          <a:noFill/>
        </p:spPr>
        <p:txBody>
          <a:bodyPr wrap="none" rtlCol="0">
            <a:spAutoFit/>
          </a:bodyPr>
          <a:lstStyle/>
          <a:p>
            <a:pPr algn="ctr"/>
            <a:r>
              <a:rPr lang="en-US" sz="2800" b="1" dirty="0">
                <a:solidFill>
                  <a:schemeClr val="bg1"/>
                </a:solidFill>
                <a:latin typeface="Alexandria" pitchFamily="2" charset="-78"/>
                <a:cs typeface="Alexandria" pitchFamily="2" charset="-78"/>
              </a:rPr>
              <a:t>Intro</a:t>
            </a:r>
          </a:p>
          <a:p>
            <a:pPr algn="ctr"/>
            <a:r>
              <a:rPr lang="en-US" sz="2800" b="1" dirty="0">
                <a:solidFill>
                  <a:schemeClr val="bg1"/>
                </a:solidFill>
                <a:latin typeface="Alexandria" pitchFamily="2" charset="-78"/>
                <a:cs typeface="Alexandria" pitchFamily="2" charset="-78"/>
              </a:rPr>
              <a:t>lecture</a:t>
            </a:r>
            <a:endParaRPr lang="en-US" sz="2800" b="1" dirty="0">
              <a:solidFill>
                <a:srgbClr val="FF9518"/>
              </a:solidFill>
              <a:latin typeface="Alexandria" pitchFamily="2" charset="-78"/>
              <a:cs typeface="Alexandria"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734198" y="1586472"/>
            <a:ext cx="7785783" cy="3784947"/>
          </a:xfrm>
          <a:prstGeom prst="rect">
            <a:avLst/>
          </a:prstGeom>
          <a:noFill/>
        </p:spPr>
        <p:txBody>
          <a:bodyPr wrap="square" rtlCol="0">
            <a:spAutoFit/>
          </a:bodyPr>
          <a:lstStyle/>
          <a:p>
            <a:pPr indent="274320" algn="just" rtl="1">
              <a:lnSpc>
                <a:spcPct val="150000"/>
              </a:lnSpc>
              <a:spcAft>
                <a:spcPts val="600"/>
              </a:spcAft>
            </a:pPr>
            <a:r>
              <a:rPr lang="ar-SA" dirty="0">
                <a:solidFill>
                  <a:srgbClr val="203E5F"/>
                </a:solidFill>
                <a:effectLst/>
                <a:latin typeface="Alexandria" pitchFamily="2" charset="-78"/>
                <a:ea typeface="Times New Roman" panose="02020603050405020304" pitchFamily="18" charset="0"/>
                <a:cs typeface="Alexandria" pitchFamily="2" charset="-78"/>
              </a:rPr>
              <a:t>مدرس الإعلام الرقمي والوسائط المتعددة، ولديه خلفية تطبيقية للوسائط المتعددة منذ حصوله على بكالوريوس الإعلام قسم الوسائط المتعددة ثم حصل على دبلوم الوسائط المتعددة المهنية من منحة معهد تكنولوجيا المعلومات في مصر. له بخبرة طويلة كمصمم جرافيك في قنوات وشبكات تلفزيونية محلية وأجنبية إلى جانب وظيفته ودراساته الأكاديمية. كانت أبحاثه لنيل درجة الدكتوراه تدور حول استخدام الواقع المعزز في القنوات التلفزيونية من خلال الأنظمة التي تدعم الأستوديوهات الافتراضية والرسومات المباشرة على الهواء، كما كان لديه رؤية حول استخدام الهولوجرام في العروض المباشرة داخل استديو التليفزيون</a:t>
            </a:r>
            <a:endParaRPr lang="en-EG" dirty="0">
              <a:solidFill>
                <a:srgbClr val="203E5F"/>
              </a:solidFill>
              <a:effectLst/>
              <a:latin typeface="Alexandria" pitchFamily="2" charset="-78"/>
              <a:ea typeface="Times New Roman" panose="02020603050405020304" pitchFamily="18" charset="0"/>
              <a:cs typeface="Alexandria" pitchFamily="2" charset="-78"/>
            </a:endParaRPr>
          </a:p>
        </p:txBody>
      </p:sp>
      <p:pic>
        <p:nvPicPr>
          <p:cNvPr id="5" name="Picture 4"/>
          <p:cNvPicPr>
            <a:picLocks noChangeAspect="1"/>
          </p:cNvPicPr>
          <p:nvPr/>
        </p:nvPicPr>
        <p:blipFill rotWithShape="1">
          <a:blip r:embed="rId9">
            <a:extLst>
              <a:ext uri="{28A0092B-C50C-407E-A947-70E740481C1C}">
                <a14:useLocalDpi xmlns:a14="http://schemas.microsoft.com/office/drawing/2010/main" val="0"/>
              </a:ext>
            </a:extLst>
          </a:blip>
          <a:srcRect l="12908" r="12881" b="784"/>
          <a:stretch/>
        </p:blipFill>
        <p:spPr>
          <a:xfrm>
            <a:off x="8708267" y="545637"/>
            <a:ext cx="3179850" cy="5748868"/>
          </a:xfrm>
          <a:prstGeom prst="rect">
            <a:avLst/>
          </a:prstGeom>
        </p:spPr>
      </p:pic>
      <p:pic>
        <p:nvPicPr>
          <p:cNvPr id="6" name="Picture 5">
            <a:extLst>
              <a:ext uri="{FF2B5EF4-FFF2-40B4-BE49-F238E27FC236}">
                <a16:creationId xmlns:a16="http://schemas.microsoft.com/office/drawing/2014/main" id="{CB41572D-B4CB-4951-38C6-2580EB34E127}"/>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6:13:48 PM">
            <a:hlinkClick r:id="" action="ppaction://media"/>
            <a:extLst>
              <a:ext uri="{FF2B5EF4-FFF2-40B4-BE49-F238E27FC236}">
                <a16:creationId xmlns:a16="http://schemas.microsoft.com/office/drawing/2014/main" id="{71BAF3ED-4B75-3BF3-31BD-CA2FBEB486E6}"/>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866020" y="6077761"/>
            <a:ext cx="812800" cy="812800"/>
          </a:xfrm>
          <a:prstGeom prst="rect">
            <a:avLst/>
          </a:prstGeom>
        </p:spPr>
      </p:pic>
    </p:spTree>
    <p:extLst>
      <p:ext uri="{BB962C8B-B14F-4D97-AF65-F5344CB8AC3E}">
        <p14:creationId xmlns:p14="http://schemas.microsoft.com/office/powerpoint/2010/main" val="241612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62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Alexandria" pitchFamily="2" charset="-78"/>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Alexandria" pitchFamily="2" charset="-78"/>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Alexandria" pitchFamily="2" charset="-78"/>
            </a:endParaRPr>
          </a:p>
        </p:txBody>
      </p:sp>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90766" y="554566"/>
            <a:ext cx="3740126" cy="461665"/>
          </a:xfrm>
          <a:prstGeom prst="rect">
            <a:avLst/>
          </a:prstGeom>
          <a:noFill/>
        </p:spPr>
        <p:txBody>
          <a:bodyPr wrap="none" rtlCol="0">
            <a:spAutoFit/>
          </a:bodyPr>
          <a:lstStyle/>
          <a:p>
            <a:pPr algn="r" rtl="1"/>
            <a:r>
              <a:rPr lang="ar-SA" sz="2400" b="1" dirty="0">
                <a:solidFill>
                  <a:schemeClr val="bg1"/>
                </a:solidFill>
                <a:latin typeface="Alexandria" pitchFamily="2" charset="-78"/>
                <a:cs typeface="Alexandria" pitchFamily="2" charset="-78"/>
              </a:rPr>
              <a:t>مقدمة</a:t>
            </a:r>
            <a:r>
              <a:rPr lang="en-US" sz="2400" b="1" dirty="0">
                <a:solidFill>
                  <a:schemeClr val="bg1"/>
                </a:solidFill>
                <a:latin typeface="Alexandria" pitchFamily="2" charset="-78"/>
                <a:cs typeface="Alexandria" pitchFamily="2" charset="-78"/>
              </a:rPr>
              <a:t> </a:t>
            </a:r>
            <a:r>
              <a:rPr lang="ar-SA" sz="2400" b="1" dirty="0">
                <a:solidFill>
                  <a:schemeClr val="bg1"/>
                </a:solidFill>
                <a:latin typeface="Alexandria" pitchFamily="2" charset="-78"/>
                <a:cs typeface="Alexandria" pitchFamily="2" charset="-78"/>
              </a:rPr>
              <a:t>عن أستاذ المقرر</a:t>
            </a:r>
            <a:endParaRPr lang="en-US" sz="2400" b="1" dirty="0">
              <a:solidFill>
                <a:srgbClr val="FF9518"/>
              </a:solidFill>
              <a:latin typeface="Alexandria" pitchFamily="2" charset="-78"/>
              <a:cs typeface="Alexandria" pitchFamily="2" charset="-78"/>
            </a:endParaRPr>
          </a:p>
        </p:txBody>
      </p:sp>
      <p:sp>
        <p:nvSpPr>
          <p:cNvPr id="8" name="TextBox 7"/>
          <p:cNvSpPr txBox="1"/>
          <p:nvPr/>
        </p:nvSpPr>
        <p:spPr>
          <a:xfrm>
            <a:off x="273622" y="265904"/>
            <a:ext cx="1486304" cy="954107"/>
          </a:xfrm>
          <a:prstGeom prst="rect">
            <a:avLst/>
          </a:prstGeom>
          <a:noFill/>
        </p:spPr>
        <p:txBody>
          <a:bodyPr wrap="none" rtlCol="0">
            <a:spAutoFit/>
          </a:bodyPr>
          <a:lstStyle/>
          <a:p>
            <a:pPr algn="ctr"/>
            <a:r>
              <a:rPr lang="en-US" sz="2800" b="1" dirty="0">
                <a:solidFill>
                  <a:schemeClr val="bg1"/>
                </a:solidFill>
                <a:latin typeface="Alexandria" pitchFamily="2" charset="-78"/>
                <a:cs typeface="Alexandria" pitchFamily="2" charset="-78"/>
              </a:rPr>
              <a:t>Intro</a:t>
            </a:r>
          </a:p>
          <a:p>
            <a:pPr algn="ctr"/>
            <a:r>
              <a:rPr lang="en-US" sz="2800" b="1" dirty="0">
                <a:solidFill>
                  <a:schemeClr val="bg1"/>
                </a:solidFill>
                <a:latin typeface="Alexandria" pitchFamily="2" charset="-78"/>
                <a:cs typeface="Alexandria" pitchFamily="2" charset="-78"/>
              </a:rPr>
              <a:t>lecture</a:t>
            </a:r>
            <a:endParaRPr lang="en-US" sz="2800" b="1" dirty="0">
              <a:solidFill>
                <a:srgbClr val="FF9518"/>
              </a:solidFill>
              <a:latin typeface="Alexandria" pitchFamily="2" charset="-78"/>
              <a:cs typeface="Alexandria"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651740" y="1653401"/>
            <a:ext cx="7785783" cy="3861891"/>
          </a:xfrm>
          <a:prstGeom prst="rect">
            <a:avLst/>
          </a:prstGeom>
          <a:noFill/>
        </p:spPr>
        <p:txBody>
          <a:bodyPr wrap="square" rtlCol="0">
            <a:spAutoFit/>
          </a:bodyPr>
          <a:lstStyle/>
          <a:p>
            <a:pPr indent="274320" algn="just" rtl="1">
              <a:lnSpc>
                <a:spcPct val="150000"/>
              </a:lnSpc>
              <a:spcAft>
                <a:spcPts val="600"/>
              </a:spcAft>
            </a:pPr>
            <a:r>
              <a:rPr lang="ar-SA" dirty="0">
                <a:solidFill>
                  <a:srgbClr val="203E5F"/>
                </a:solidFill>
                <a:latin typeface="Alexandria" pitchFamily="2" charset="-78"/>
                <a:ea typeface="Times New Roman" panose="02020603050405020304" pitchFamily="18" charset="0"/>
                <a:cs typeface="Alexandria" pitchFamily="2" charset="-78"/>
              </a:rPr>
              <a:t>و</a:t>
            </a:r>
            <a:r>
              <a:rPr lang="ar-SA" dirty="0">
                <a:solidFill>
                  <a:srgbClr val="203E5F"/>
                </a:solidFill>
                <a:effectLst/>
                <a:latin typeface="Alexandria" pitchFamily="2" charset="-78"/>
                <a:ea typeface="Times New Roman" panose="02020603050405020304" pitchFamily="18" charset="0"/>
                <a:cs typeface="Alexandria" pitchFamily="2" charset="-78"/>
              </a:rPr>
              <a:t>يركز جورج أبحاثه على الدراسات البينية بين المحتوى الاتصالي وتقنيات الاتصال الحديثة، كما نشر كتابًا بعنوان "الإعلان التليفزيوني والمؤثرات البصرية بين الإبهار والتوظيف</a:t>
            </a:r>
            <a:r>
              <a:rPr lang="en-US" dirty="0">
                <a:solidFill>
                  <a:srgbClr val="203E5F"/>
                </a:solidFill>
                <a:effectLst/>
                <a:latin typeface="Alexandria" pitchFamily="2" charset="-78"/>
                <a:ea typeface="Times New Roman" panose="02020603050405020304" pitchFamily="18" charset="0"/>
                <a:cs typeface="Alexandria" pitchFamily="2" charset="-78"/>
              </a:rPr>
              <a:t>"</a:t>
            </a:r>
            <a:r>
              <a:rPr lang="ar-SA" dirty="0">
                <a:solidFill>
                  <a:srgbClr val="203E5F"/>
                </a:solidFill>
                <a:effectLst/>
                <a:latin typeface="Alexandria" pitchFamily="2" charset="-78"/>
                <a:ea typeface="Times New Roman" panose="02020603050405020304" pitchFamily="18" charset="0"/>
                <a:cs typeface="Alexandria" pitchFamily="2" charset="-78"/>
              </a:rPr>
              <a:t>، الذي </a:t>
            </a:r>
            <a:r>
              <a:rPr lang="ar-SA" dirty="0">
                <a:solidFill>
                  <a:srgbClr val="203E5F"/>
                </a:solidFill>
                <a:latin typeface="Alexandria" pitchFamily="2" charset="-78"/>
                <a:ea typeface="Times New Roman" panose="02020603050405020304" pitchFamily="18" charset="0"/>
                <a:cs typeface="Alexandria" pitchFamily="2" charset="-78"/>
              </a:rPr>
              <a:t>يدرس </a:t>
            </a:r>
            <a:r>
              <a:rPr lang="ar-SA" dirty="0">
                <a:solidFill>
                  <a:srgbClr val="203E5F"/>
                </a:solidFill>
                <a:effectLst/>
                <a:latin typeface="Alexandria" pitchFamily="2" charset="-78"/>
                <a:ea typeface="Times New Roman" panose="02020603050405020304" pitchFamily="18" charset="0"/>
                <a:cs typeface="Alexandria" pitchFamily="2" charset="-78"/>
              </a:rPr>
              <a:t>استخدام الوسائط المتعددة في تحسين الصورة التلفزيونية.</a:t>
            </a:r>
            <a:endParaRPr lang="en-US" dirty="0">
              <a:solidFill>
                <a:srgbClr val="203E5F"/>
              </a:solidFill>
              <a:effectLst/>
              <a:latin typeface="Alexandria" pitchFamily="2" charset="-78"/>
              <a:ea typeface="Times New Roman" panose="02020603050405020304" pitchFamily="18" charset="0"/>
              <a:cs typeface="Alexandria" pitchFamily="2" charset="-78"/>
            </a:endParaRPr>
          </a:p>
          <a:p>
            <a:pPr indent="274320" algn="just" rtl="1">
              <a:lnSpc>
                <a:spcPct val="150000"/>
              </a:lnSpc>
              <a:spcAft>
                <a:spcPts val="600"/>
              </a:spcAft>
            </a:pPr>
            <a:r>
              <a:rPr lang="ar-SA" dirty="0">
                <a:solidFill>
                  <a:srgbClr val="203E5F"/>
                </a:solidFill>
                <a:effectLst/>
                <a:latin typeface="Alexandria" pitchFamily="2" charset="-78"/>
                <a:ea typeface="Times New Roman" panose="02020603050405020304" pitchFamily="18" charset="0"/>
                <a:cs typeface="Alexandria" pitchFamily="2" charset="-78"/>
              </a:rPr>
              <a:t>جورج محاضر في العديد من الجامعات والمعاهد، حيث يقوم بتدريس أساسيات الوسائط المتعددة، وتكنولوجيا الاتصال، وتقنيات الرسوم المتحركة، والمونتاج، والمؤثرات البصرية وتصميم المجسمات ثلاثية الأبعاد، كما أنه يتمتع بخلفية جيدة في مجال تكنولوجيا المعلومات، ويعمل مؤخرًا في التسويق الرقمي بشكل مكثف.</a:t>
            </a:r>
            <a:endParaRPr lang="en-EG" sz="1600" dirty="0">
              <a:solidFill>
                <a:srgbClr val="203E5F"/>
              </a:solidFill>
              <a:effectLst/>
              <a:latin typeface="Alexandria" pitchFamily="2" charset="-78"/>
              <a:ea typeface="Times New Roman" panose="02020603050405020304" pitchFamily="18" charset="0"/>
              <a:cs typeface="Alexandria" pitchFamily="2" charset="-78"/>
            </a:endParaRPr>
          </a:p>
        </p:txBody>
      </p:sp>
      <p:pic>
        <p:nvPicPr>
          <p:cNvPr id="5" name="Picture 4"/>
          <p:cNvPicPr>
            <a:picLocks noChangeAspect="1"/>
          </p:cNvPicPr>
          <p:nvPr/>
        </p:nvPicPr>
        <p:blipFill rotWithShape="1">
          <a:blip r:embed="rId9">
            <a:extLst>
              <a:ext uri="{28A0092B-C50C-407E-A947-70E740481C1C}">
                <a14:useLocalDpi xmlns:a14="http://schemas.microsoft.com/office/drawing/2010/main" val="0"/>
              </a:ext>
            </a:extLst>
          </a:blip>
          <a:srcRect l="12908" r="12881" b="784"/>
          <a:stretch/>
        </p:blipFill>
        <p:spPr>
          <a:xfrm>
            <a:off x="8708267" y="545637"/>
            <a:ext cx="3179850" cy="5748868"/>
          </a:xfrm>
          <a:prstGeom prst="rect">
            <a:avLst/>
          </a:prstGeom>
        </p:spPr>
      </p:pic>
      <p:pic>
        <p:nvPicPr>
          <p:cNvPr id="6" name="Picture 5">
            <a:extLst>
              <a:ext uri="{FF2B5EF4-FFF2-40B4-BE49-F238E27FC236}">
                <a16:creationId xmlns:a16="http://schemas.microsoft.com/office/drawing/2014/main" id="{8EF078DD-FB53-1CBA-E6E3-789EC28ADC2A}"/>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6:15:30 PM">
            <a:hlinkClick r:id="" action="ppaction://media"/>
            <a:extLst>
              <a:ext uri="{FF2B5EF4-FFF2-40B4-BE49-F238E27FC236}">
                <a16:creationId xmlns:a16="http://schemas.microsoft.com/office/drawing/2014/main" id="{9DE1736F-EE0A-7CD0-C3D4-5EEF957EF71C}"/>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560216" y="6072634"/>
            <a:ext cx="812800" cy="812800"/>
          </a:xfrm>
          <a:prstGeom prst="rect">
            <a:avLst/>
          </a:prstGeom>
        </p:spPr>
      </p:pic>
    </p:spTree>
    <p:extLst>
      <p:ext uri="{BB962C8B-B14F-4D97-AF65-F5344CB8AC3E}">
        <p14:creationId xmlns:p14="http://schemas.microsoft.com/office/powerpoint/2010/main" val="3873848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30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43542"/>
            <a:ext cx="8645292" cy="5292000"/>
          </a:xfrm>
        </p:spPr>
      </p:pic>
      <p:sp>
        <p:nvSpPr>
          <p:cNvPr id="9" name="TextBox 8"/>
          <p:cNvSpPr txBox="1"/>
          <p:nvPr/>
        </p:nvSpPr>
        <p:spPr>
          <a:xfrm>
            <a:off x="6926492" y="3856625"/>
            <a:ext cx="4459874" cy="707886"/>
          </a:xfrm>
          <a:prstGeom prst="rect">
            <a:avLst/>
          </a:prstGeom>
          <a:noFill/>
        </p:spPr>
        <p:txBody>
          <a:bodyPr wrap="none" rtlCol="0">
            <a:spAutoFit/>
          </a:bodyPr>
          <a:lstStyle/>
          <a:p>
            <a:pPr marL="0" algn="r" defTabSz="914400" rtl="1" eaLnBrk="1" latinLnBrk="0" hangingPunct="1"/>
            <a:r>
              <a:rPr lang="ar-SA" sz="4000" b="1" dirty="0">
                <a:solidFill>
                  <a:srgbClr val="203E5F"/>
                </a:solidFill>
                <a:latin typeface="Alexandria" pitchFamily="2" charset="-78"/>
                <a:cs typeface="Alexandria" pitchFamily="2" charset="-78"/>
              </a:rPr>
              <a:t>موضوعات المقرر</a:t>
            </a:r>
            <a:endParaRPr lang="en-US" sz="4000" b="1" dirty="0">
              <a:solidFill>
                <a:srgbClr val="203E5F"/>
              </a:solidFill>
              <a:latin typeface="Alexandria" pitchFamily="2" charset="-78"/>
              <a:cs typeface="Alexandria" pitchFamily="2" charset="-78"/>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Jan 17, 2025 at 6:15:44 PM">
            <a:hlinkClick r:id="" action="ppaction://media"/>
            <a:extLst>
              <a:ext uri="{FF2B5EF4-FFF2-40B4-BE49-F238E27FC236}">
                <a16:creationId xmlns:a16="http://schemas.microsoft.com/office/drawing/2014/main" id="{50034A91-6BF9-D31D-333A-6AA4E6B6FDE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970052" y="6118660"/>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509319" y="598074"/>
            <a:ext cx="2315057" cy="461665"/>
          </a:xfrm>
          <a:prstGeom prst="rect">
            <a:avLst/>
          </a:prstGeom>
          <a:noFill/>
        </p:spPr>
        <p:txBody>
          <a:bodyPr wrap="none" rtlCol="0">
            <a:spAutoFit/>
          </a:bodyPr>
          <a:lstStyle/>
          <a:p>
            <a:r>
              <a:rPr lang="ar-EG" sz="2400" dirty="0">
                <a:solidFill>
                  <a:schemeClr val="bg1"/>
                </a:solidFill>
                <a:latin typeface="Alexandria" pitchFamily="2" charset="-78"/>
                <a:cs typeface="Alexandria" pitchFamily="2" charset="-78"/>
              </a:rPr>
              <a:t>النظام الاتصالي</a:t>
            </a:r>
            <a:endParaRPr lang="en-US" sz="2400" dirty="0">
              <a:solidFill>
                <a:srgbClr val="FF9518"/>
              </a:solidFill>
              <a:latin typeface="Alexandria" pitchFamily="2" charset="-78"/>
              <a:cs typeface="Alexandria"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1</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1495180" y="1868029"/>
            <a:ext cx="9666288" cy="2942857"/>
          </a:xfrm>
          <a:prstGeom prst="rect">
            <a:avLst/>
          </a:prstGeom>
          <a:noFill/>
        </p:spPr>
        <p:txBody>
          <a:bodyPr wrap="square" rtlCol="0">
            <a:spAutoFit/>
          </a:bodyPr>
          <a:lstStyle/>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تعريف تكنولوجيا الاتصال</a:t>
            </a:r>
          </a:p>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مفهوم النظام الاتصالي </a:t>
            </a:r>
            <a:r>
              <a:rPr lang="en-US" sz="2400" dirty="0">
                <a:solidFill>
                  <a:srgbClr val="203E5F"/>
                </a:solidFill>
                <a:latin typeface="Alexandria" pitchFamily="2" charset="-78"/>
                <a:cs typeface="Alexandria" pitchFamily="2" charset="-78"/>
              </a:rPr>
              <a:t>Communication ecosystem</a:t>
            </a:r>
            <a:endParaRPr lang="ar-SA" sz="2400" dirty="0">
              <a:solidFill>
                <a:srgbClr val="203E5F"/>
              </a:solidFill>
              <a:latin typeface="Alexandria" pitchFamily="2" charset="-78"/>
              <a:cs typeface="Alexandria" pitchFamily="2" charset="-78"/>
            </a:endParaRPr>
          </a:p>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عناصر النظام الاتصالي</a:t>
            </a:r>
            <a:endParaRPr lang="en-US" sz="2400" dirty="0">
              <a:solidFill>
                <a:srgbClr val="203E5F"/>
              </a:solidFill>
              <a:latin typeface="Alexandria" pitchFamily="2" charset="-78"/>
              <a:cs typeface="Alexandria" pitchFamily="2" charset="-78"/>
            </a:endParaRPr>
          </a:p>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جوجل كمثال للنظام الاتصالي</a:t>
            </a:r>
          </a:p>
        </p:txBody>
      </p:sp>
      <p:pic>
        <p:nvPicPr>
          <p:cNvPr id="10" name="Picture 9">
            <a:extLst>
              <a:ext uri="{FF2B5EF4-FFF2-40B4-BE49-F238E27FC236}">
                <a16:creationId xmlns:a16="http://schemas.microsoft.com/office/drawing/2014/main" id="{6AE5B346-847E-7A2E-2E87-6E0122F0255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6:17:43 PM">
            <a:hlinkClick r:id="" action="ppaction://media"/>
            <a:extLst>
              <a:ext uri="{FF2B5EF4-FFF2-40B4-BE49-F238E27FC236}">
                <a16:creationId xmlns:a16="http://schemas.microsoft.com/office/drawing/2014/main" id="{859DD61F-D965-7711-45C2-F96585BF0AD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116972" y="6051662"/>
            <a:ext cx="812800" cy="812800"/>
          </a:xfrm>
          <a:prstGeom prst="rect">
            <a:avLst/>
          </a:prstGeom>
        </p:spPr>
      </p:pic>
    </p:spTree>
    <p:extLst>
      <p:ext uri="{BB962C8B-B14F-4D97-AF65-F5344CB8AC3E}">
        <p14:creationId xmlns:p14="http://schemas.microsoft.com/office/powerpoint/2010/main" val="210022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2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880274" y="601546"/>
            <a:ext cx="5588389"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نظريات </a:t>
            </a:r>
            <a:r>
              <a:rPr lang="ar-SA" sz="2800" dirty="0">
                <a:solidFill>
                  <a:schemeClr val="bg1"/>
                </a:solidFill>
                <a:latin typeface="Alexandria" pitchFamily="2" charset="-78"/>
                <a:ea typeface="Calibri" panose="020F0502020204030204" pitchFamily="34" charset="0"/>
                <a:cs typeface="Alexandria" pitchFamily="2" charset="-78"/>
              </a:rPr>
              <a:t>مرتبطة بتكنولوجيا الاتصال</a:t>
            </a:r>
            <a:endParaRPr lang="en-US" sz="3600" b="1" dirty="0">
              <a:solidFill>
                <a:schemeClr val="bg1"/>
              </a:solidFill>
              <a:latin typeface="Alexandria" pitchFamily="2" charset="-78"/>
              <a:cs typeface="Alexandria" pitchFamily="2" charset="-78"/>
            </a:endParaRPr>
          </a:p>
        </p:txBody>
      </p:sp>
      <p:sp>
        <p:nvSpPr>
          <p:cNvPr id="8" name="TextBox 7"/>
          <p:cNvSpPr txBox="1"/>
          <p:nvPr/>
        </p:nvSpPr>
        <p:spPr>
          <a:xfrm>
            <a:off x="116952" y="543490"/>
            <a:ext cx="1829348"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2</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1654742" y="2153690"/>
            <a:ext cx="9666288" cy="2677656"/>
          </a:xfrm>
          <a:prstGeom prst="rect">
            <a:avLst/>
          </a:prstGeom>
          <a:noFill/>
        </p:spPr>
        <p:txBody>
          <a:bodyPr wrap="square" rtlCol="0">
            <a:spAutoFit/>
          </a:bodyPr>
          <a:lstStyle/>
          <a:p>
            <a:pPr marL="342900" indent="-342900" algn="r" rtl="1">
              <a:buFont typeface="Arial" panose="020B0604020202020204" pitchFamily="34" charset="0"/>
              <a:buChar char="•"/>
            </a:pPr>
            <a:r>
              <a:rPr lang="en-US" sz="2400" dirty="0">
                <a:solidFill>
                  <a:srgbClr val="203E5F"/>
                </a:solidFill>
                <a:effectLst/>
                <a:latin typeface="Alexandria" pitchFamily="2" charset="-78"/>
                <a:cs typeface="Alexandria" pitchFamily="2" charset="-78"/>
              </a:rPr>
              <a:t>Diffusion of Innovations</a:t>
            </a:r>
            <a:r>
              <a:rPr lang="ar-SA" sz="2400" dirty="0">
                <a:solidFill>
                  <a:srgbClr val="203E5F"/>
                </a:solidFill>
                <a:effectLst/>
                <a:latin typeface="Alexandria" pitchFamily="2" charset="-78"/>
                <a:cs typeface="Alexandria" pitchFamily="2" charset="-78"/>
              </a:rPr>
              <a:t> نظرية انتشار المستحدثات</a:t>
            </a:r>
          </a:p>
          <a:p>
            <a:pPr marL="342900" indent="-342900" algn="r" rtl="1">
              <a:buFont typeface="Arial" panose="020B0604020202020204" pitchFamily="34" charset="0"/>
              <a:buChar char="•"/>
            </a:pPr>
            <a:endParaRPr lang="ar-SA" sz="2400" dirty="0">
              <a:solidFill>
                <a:srgbClr val="203E5F"/>
              </a:solidFill>
              <a:latin typeface="Alexandria" pitchFamily="2" charset="-78"/>
              <a:cs typeface="Alexandria" pitchFamily="2" charset="-78"/>
            </a:endParaRPr>
          </a:p>
          <a:p>
            <a:pPr marL="342900" indent="-342900" algn="r" rtl="1">
              <a:buFont typeface="Arial" panose="020B0604020202020204" pitchFamily="34" charset="0"/>
              <a:buChar char="•"/>
            </a:pPr>
            <a:endParaRPr lang="ar-SA" sz="2400" dirty="0">
              <a:solidFill>
                <a:srgbClr val="203E5F"/>
              </a:solidFill>
              <a:latin typeface="Alexandria" pitchFamily="2" charset="-78"/>
              <a:cs typeface="Alexandria" pitchFamily="2" charset="-78"/>
            </a:endParaRPr>
          </a:p>
          <a:p>
            <a:pPr marL="342900" indent="-342900" algn="r" rtl="1">
              <a:buFont typeface="Arial" panose="020B0604020202020204" pitchFamily="34" charset="0"/>
              <a:buChar char="•"/>
            </a:pPr>
            <a:r>
              <a:rPr lang="en-US" sz="2400" dirty="0">
                <a:solidFill>
                  <a:srgbClr val="203E5F"/>
                </a:solidFill>
                <a:effectLst/>
                <a:latin typeface="Alexandria" pitchFamily="2" charset="-78"/>
                <a:cs typeface="Alexandria" pitchFamily="2" charset="-78"/>
              </a:rPr>
              <a:t>Critical Mass Theory</a:t>
            </a:r>
            <a:r>
              <a:rPr lang="ar-SA" sz="2400" dirty="0">
                <a:solidFill>
                  <a:srgbClr val="203E5F"/>
                </a:solidFill>
                <a:effectLst/>
                <a:latin typeface="Alexandria" pitchFamily="2" charset="-78"/>
                <a:cs typeface="Alexandria" pitchFamily="2" charset="-78"/>
              </a:rPr>
              <a:t> نظرية الكتلة الحرجة</a:t>
            </a:r>
            <a:endParaRPr lang="en-US" sz="2400" dirty="0">
              <a:solidFill>
                <a:srgbClr val="203E5F"/>
              </a:solidFill>
              <a:effectLst/>
              <a:latin typeface="Alexandria" pitchFamily="2" charset="-78"/>
              <a:cs typeface="Alexandria" pitchFamily="2" charset="-78"/>
            </a:endParaRPr>
          </a:p>
          <a:p>
            <a:pPr marL="342900" indent="-342900" algn="r" rtl="1">
              <a:buFont typeface="Arial" panose="020B0604020202020204" pitchFamily="34" charset="0"/>
              <a:buChar char="•"/>
            </a:pPr>
            <a:endParaRPr lang="ar-SA" sz="2400" dirty="0">
              <a:solidFill>
                <a:srgbClr val="203E5F"/>
              </a:solidFill>
              <a:latin typeface="Alexandria" pitchFamily="2" charset="-78"/>
              <a:cs typeface="Alexandria" pitchFamily="2" charset="-78"/>
            </a:endParaRPr>
          </a:p>
          <a:p>
            <a:pPr marL="342900" indent="-342900" algn="r" rtl="1">
              <a:buFont typeface="Arial" panose="020B0604020202020204" pitchFamily="34" charset="0"/>
              <a:buChar char="•"/>
            </a:pPr>
            <a:endParaRPr lang="en-US" sz="2400" dirty="0">
              <a:solidFill>
                <a:srgbClr val="203E5F"/>
              </a:solidFill>
              <a:latin typeface="Alexandria" pitchFamily="2" charset="-78"/>
              <a:cs typeface="Alexandria" pitchFamily="2" charset="-78"/>
            </a:endParaRPr>
          </a:p>
          <a:p>
            <a:pPr marL="342900" indent="-342900" algn="r" rtl="1">
              <a:buFont typeface="Arial" panose="020B0604020202020204" pitchFamily="34" charset="0"/>
              <a:buChar char="•"/>
            </a:pPr>
            <a:r>
              <a:rPr lang="en-US" sz="2400" dirty="0">
                <a:solidFill>
                  <a:srgbClr val="203E5F"/>
                </a:solidFill>
                <a:effectLst/>
                <a:latin typeface="Alexandria" pitchFamily="2" charset="-78"/>
                <a:cs typeface="Alexandria" pitchFamily="2" charset="-78"/>
              </a:rPr>
              <a:t> Information Richness Theory</a:t>
            </a:r>
            <a:r>
              <a:rPr lang="ar-SA" sz="2400" dirty="0">
                <a:solidFill>
                  <a:srgbClr val="203E5F"/>
                </a:solidFill>
                <a:latin typeface="Alexandria" pitchFamily="2" charset="-78"/>
                <a:cs typeface="Alexandria" pitchFamily="2" charset="-78"/>
              </a:rPr>
              <a:t>نظرية ثراء الوسيلة</a:t>
            </a:r>
            <a:r>
              <a:rPr lang="ar-SA" sz="2400" dirty="0">
                <a:solidFill>
                  <a:srgbClr val="203E5F"/>
                </a:solidFill>
                <a:effectLst/>
                <a:latin typeface="Alexandria" pitchFamily="2" charset="-78"/>
                <a:cs typeface="Alexandria" pitchFamily="2" charset="-78"/>
              </a:rPr>
              <a:t> </a:t>
            </a:r>
            <a:endParaRPr lang="en-US" sz="2400" dirty="0">
              <a:solidFill>
                <a:srgbClr val="203E5F"/>
              </a:solidFill>
              <a:effectLst/>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0284B52E-C9E5-9710-BC4D-58B6BC78FA0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6:26:54 PM">
            <a:hlinkClick r:id="" action="ppaction://media"/>
            <a:extLst>
              <a:ext uri="{FF2B5EF4-FFF2-40B4-BE49-F238E27FC236}">
                <a16:creationId xmlns:a16="http://schemas.microsoft.com/office/drawing/2014/main" id="{E4F0A3E7-14CD-1A03-F9F6-03428E91AB1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583958" y="6004288"/>
            <a:ext cx="812800" cy="812800"/>
          </a:xfrm>
          <a:prstGeom prst="rect">
            <a:avLst/>
          </a:prstGeom>
        </p:spPr>
      </p:pic>
    </p:spTree>
    <p:extLst>
      <p:ext uri="{BB962C8B-B14F-4D97-AF65-F5344CB8AC3E}">
        <p14:creationId xmlns:p14="http://schemas.microsoft.com/office/powerpoint/2010/main" val="2092232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51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171288" y="595804"/>
            <a:ext cx="7356874" cy="523220"/>
          </a:xfrm>
          <a:prstGeom prst="rect">
            <a:avLst/>
          </a:prstGeom>
          <a:noFill/>
        </p:spPr>
        <p:txBody>
          <a:bodyPr wrap="squar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تاريخ وتطور </a:t>
            </a:r>
            <a:r>
              <a:rPr lang="ar-SA" sz="2800" dirty="0">
                <a:solidFill>
                  <a:schemeClr val="bg1"/>
                </a:solidFill>
                <a:latin typeface="Alexandria" pitchFamily="2" charset="-78"/>
                <a:ea typeface="Calibri" panose="020F0502020204030204" pitchFamily="34" charset="0"/>
                <a:cs typeface="Alexandria" pitchFamily="2" charset="-78"/>
              </a:rPr>
              <a:t>وسائل الاتصال(الطباعة والصحف)</a:t>
            </a:r>
            <a:endParaRPr lang="en-US" sz="4800" b="1" dirty="0">
              <a:solidFill>
                <a:schemeClr val="bg1"/>
              </a:solidFill>
              <a:latin typeface="Alexandria" pitchFamily="2" charset="-78"/>
              <a:cs typeface="Alexandria" pitchFamily="2" charset="-78"/>
            </a:endParaRPr>
          </a:p>
        </p:txBody>
      </p:sp>
      <p:sp>
        <p:nvSpPr>
          <p:cNvPr id="8" name="TextBox 7"/>
          <p:cNvSpPr txBox="1"/>
          <p:nvPr/>
        </p:nvSpPr>
        <p:spPr>
          <a:xfrm>
            <a:off x="116151" y="543490"/>
            <a:ext cx="1830950"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3</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14E9D948-7C79-2048-89D1-CACC6018A8E5}"/>
              </a:ext>
            </a:extLst>
          </p:cNvPr>
          <p:cNvSpPr txBox="1"/>
          <p:nvPr/>
        </p:nvSpPr>
        <p:spPr>
          <a:xfrm>
            <a:off x="1262856" y="2426455"/>
            <a:ext cx="9666288" cy="2204193"/>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تطور الطباعة والمطبوعات.</a:t>
            </a:r>
          </a:p>
          <a:p>
            <a:pPr marL="342900" indent="-3429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تطور الصحف الورقية.</a:t>
            </a:r>
          </a:p>
          <a:p>
            <a:pPr marL="342900" indent="-3429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الصحف الالكترونية وتطورها.</a:t>
            </a:r>
          </a:p>
        </p:txBody>
      </p:sp>
      <p:pic>
        <p:nvPicPr>
          <p:cNvPr id="9" name="Picture 8">
            <a:extLst>
              <a:ext uri="{FF2B5EF4-FFF2-40B4-BE49-F238E27FC236}">
                <a16:creationId xmlns:a16="http://schemas.microsoft.com/office/drawing/2014/main" id="{8082BAAC-A01A-53C9-0345-DFA98A07FC6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6:41:34 PM">
            <a:hlinkClick r:id="" action="ppaction://media"/>
            <a:extLst>
              <a:ext uri="{FF2B5EF4-FFF2-40B4-BE49-F238E27FC236}">
                <a16:creationId xmlns:a16="http://schemas.microsoft.com/office/drawing/2014/main" id="{8DFC4CB1-596A-0B24-7149-3D01922611A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177558" y="6122596"/>
            <a:ext cx="812800" cy="812800"/>
          </a:xfrm>
          <a:prstGeom prst="rect">
            <a:avLst/>
          </a:prstGeom>
        </p:spPr>
      </p:pic>
    </p:spTree>
    <p:extLst>
      <p:ext uri="{BB962C8B-B14F-4D97-AF65-F5344CB8AC3E}">
        <p14:creationId xmlns:p14="http://schemas.microsoft.com/office/powerpoint/2010/main" val="2023298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3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24682" y="614389"/>
            <a:ext cx="6899558" cy="523220"/>
          </a:xfrm>
          <a:prstGeom prst="rect">
            <a:avLst/>
          </a:prstGeom>
          <a:noFill/>
        </p:spPr>
        <p:txBody>
          <a:bodyPr wrap="square" rtlCol="0">
            <a:spAutoFit/>
          </a:bodyPr>
          <a:lstStyle/>
          <a:p>
            <a:pPr algn="ctr" rtl="1"/>
            <a:r>
              <a:rPr lang="ar-SA" sz="2800" dirty="0">
                <a:solidFill>
                  <a:schemeClr val="bg1"/>
                </a:solidFill>
                <a:latin typeface="Alexandria" pitchFamily="2" charset="-78"/>
                <a:cs typeface="Alexandria" pitchFamily="2" charset="-78"/>
              </a:rPr>
              <a:t>تطور البث الإذاعي والإذاعة الرقمية</a:t>
            </a:r>
            <a:endParaRPr lang="en-US" sz="4800" dirty="0">
              <a:solidFill>
                <a:schemeClr val="bg1"/>
              </a:solidFill>
              <a:latin typeface="Alexandria" pitchFamily="2" charset="-78"/>
              <a:cs typeface="Alexandria" pitchFamily="2" charset="-78"/>
            </a:endParaRPr>
          </a:p>
        </p:txBody>
      </p:sp>
      <p:sp>
        <p:nvSpPr>
          <p:cNvPr id="8" name="TextBox 7"/>
          <p:cNvSpPr txBox="1"/>
          <p:nvPr/>
        </p:nvSpPr>
        <p:spPr>
          <a:xfrm>
            <a:off x="114549" y="543490"/>
            <a:ext cx="1834156"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4</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1390447" y="2056191"/>
            <a:ext cx="9666288" cy="2942857"/>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تاريخ الراديو والبث الإذاعي</a:t>
            </a:r>
          </a:p>
          <a:p>
            <a:pPr marL="342900" indent="-3429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النظام الإذاعي التناظري والرقمي</a:t>
            </a:r>
          </a:p>
          <a:p>
            <a:pPr marL="342900" indent="-3429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التحول الرقمي للبث الإذاعي</a:t>
            </a:r>
          </a:p>
          <a:p>
            <a:pPr marL="342900" indent="-342900" algn="r" rtl="1">
              <a:lnSpc>
                <a:spcPct val="200000"/>
              </a:lnSpc>
              <a:buFont typeface="Arial" panose="020B0604020202020204" pitchFamily="34" charset="0"/>
              <a:buChar char="•"/>
            </a:pPr>
            <a:endParaRPr lang="ar-SA" sz="2400" dirty="0">
              <a:solidFill>
                <a:srgbClr val="203E5F"/>
              </a:solidFill>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B3D699EF-1F40-F61A-E387-F0B1BC4B8A8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6:45:11 PM">
            <a:hlinkClick r:id="" action="ppaction://media"/>
            <a:extLst>
              <a:ext uri="{FF2B5EF4-FFF2-40B4-BE49-F238E27FC236}">
                <a16:creationId xmlns:a16="http://schemas.microsoft.com/office/drawing/2014/main" id="{63289B03-4290-1A00-4177-4449BBAD682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689600" y="6033936"/>
            <a:ext cx="812800" cy="812800"/>
          </a:xfrm>
          <a:prstGeom prst="rect">
            <a:avLst/>
          </a:prstGeom>
        </p:spPr>
      </p:pic>
    </p:spTree>
    <p:extLst>
      <p:ext uri="{BB962C8B-B14F-4D97-AF65-F5344CB8AC3E}">
        <p14:creationId xmlns:p14="http://schemas.microsoft.com/office/powerpoint/2010/main" val="2037382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0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208852" cy="1610200"/>
          </a:xfrm>
          <a:prstGeom prst="rect">
            <a:avLst/>
          </a:prstGeom>
        </p:spPr>
      </p:pic>
      <p:sp>
        <p:nvSpPr>
          <p:cNvPr id="7" name="TextBox 6"/>
          <p:cNvSpPr txBox="1"/>
          <p:nvPr/>
        </p:nvSpPr>
        <p:spPr>
          <a:xfrm>
            <a:off x="3200901" y="598354"/>
            <a:ext cx="7141699"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البث التليفزيوني وتكنولوجيا الأقمار الصناعية</a:t>
            </a:r>
            <a:endParaRPr lang="en-US" sz="5400" b="1" dirty="0">
              <a:solidFill>
                <a:schemeClr val="bg1"/>
              </a:solidFill>
              <a:latin typeface="Alexandria" pitchFamily="2" charset="-78"/>
              <a:cs typeface="Alexandria" pitchFamily="2" charset="-78"/>
            </a:endParaRPr>
          </a:p>
        </p:txBody>
      </p:sp>
      <p:sp>
        <p:nvSpPr>
          <p:cNvPr id="8" name="TextBox 7"/>
          <p:cNvSpPr txBox="1"/>
          <p:nvPr/>
        </p:nvSpPr>
        <p:spPr>
          <a:xfrm>
            <a:off x="111343" y="543490"/>
            <a:ext cx="1840568"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5</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1262856" y="2212974"/>
            <a:ext cx="9666288" cy="2204193"/>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تاريخ البث التليفزيوني</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أنظمة البث التليفزيوني</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تكنولوجيا الأقمار الصناعية</a:t>
            </a:r>
          </a:p>
        </p:txBody>
      </p:sp>
      <p:pic>
        <p:nvPicPr>
          <p:cNvPr id="10" name="Picture 9">
            <a:extLst>
              <a:ext uri="{FF2B5EF4-FFF2-40B4-BE49-F238E27FC236}">
                <a16:creationId xmlns:a16="http://schemas.microsoft.com/office/drawing/2014/main" id="{EADA700D-3279-4CAF-0136-AF3646F0DB7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7:34:28 PM">
            <a:hlinkClick r:id="" action="ppaction://media"/>
            <a:extLst>
              <a:ext uri="{FF2B5EF4-FFF2-40B4-BE49-F238E27FC236}">
                <a16:creationId xmlns:a16="http://schemas.microsoft.com/office/drawing/2014/main" id="{38CF5170-FA21-191B-F762-25A0047B675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177558" y="6045200"/>
            <a:ext cx="812800" cy="812800"/>
          </a:xfrm>
          <a:prstGeom prst="rect">
            <a:avLst/>
          </a:prstGeom>
        </p:spPr>
      </p:pic>
    </p:spTree>
    <p:extLst>
      <p:ext uri="{BB962C8B-B14F-4D97-AF65-F5344CB8AC3E}">
        <p14:creationId xmlns:p14="http://schemas.microsoft.com/office/powerpoint/2010/main" val="4269306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0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097476" y="583258"/>
            <a:ext cx="5153975"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النظام التماثلي والنظام الرقمي</a:t>
            </a:r>
            <a:endParaRPr lang="en-US" sz="7200" b="1" dirty="0">
              <a:solidFill>
                <a:schemeClr val="bg1"/>
              </a:solidFill>
              <a:latin typeface="Alexandria" pitchFamily="2" charset="-78"/>
              <a:cs typeface="Alexandria" pitchFamily="2" charset="-78"/>
            </a:endParaRPr>
          </a:p>
        </p:txBody>
      </p:sp>
      <p:sp>
        <p:nvSpPr>
          <p:cNvPr id="8" name="TextBox 7"/>
          <p:cNvSpPr txBox="1"/>
          <p:nvPr/>
        </p:nvSpPr>
        <p:spPr>
          <a:xfrm>
            <a:off x="127373" y="543490"/>
            <a:ext cx="1808508"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٦</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F319C863-8287-F94D-91E6-B523968949A7}"/>
              </a:ext>
            </a:extLst>
          </p:cNvPr>
          <p:cNvSpPr txBox="1"/>
          <p:nvPr/>
        </p:nvSpPr>
        <p:spPr>
          <a:xfrm>
            <a:off x="1262856" y="2080582"/>
            <a:ext cx="9666288" cy="2204193"/>
          </a:xfrm>
          <a:prstGeom prst="rect">
            <a:avLst/>
          </a:prstGeom>
          <a:noFill/>
        </p:spPr>
        <p:txBody>
          <a:bodyPr wrap="square" rtlCol="0">
            <a:spAutoFit/>
          </a:bodyPr>
          <a:lstStyle/>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النظام التماثلي </a:t>
            </a:r>
            <a:r>
              <a:rPr lang="en-US" sz="2400" dirty="0">
                <a:solidFill>
                  <a:srgbClr val="203E5F"/>
                </a:solidFill>
                <a:latin typeface="Alexandria" pitchFamily="2" charset="-78"/>
                <a:cs typeface="Alexandria" pitchFamily="2" charset="-78"/>
              </a:rPr>
              <a:t>Analog System</a:t>
            </a:r>
            <a:endParaRPr lang="ar-SA" sz="2400" dirty="0">
              <a:solidFill>
                <a:srgbClr val="203E5F"/>
              </a:solidFill>
              <a:latin typeface="Alexandria" pitchFamily="2" charset="-78"/>
              <a:cs typeface="Alexandria" pitchFamily="2" charset="-78"/>
            </a:endParaRPr>
          </a:p>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النظام الرقمي</a:t>
            </a:r>
            <a:r>
              <a:rPr lang="en-US" sz="2400" dirty="0">
                <a:solidFill>
                  <a:srgbClr val="203E5F"/>
                </a:solidFill>
                <a:latin typeface="Alexandria" pitchFamily="2" charset="-78"/>
                <a:cs typeface="Alexandria" pitchFamily="2" charset="-78"/>
              </a:rPr>
              <a:t>  Digital System </a:t>
            </a:r>
            <a:endParaRPr lang="ar-SA" sz="2400" dirty="0">
              <a:solidFill>
                <a:srgbClr val="203E5F"/>
              </a:solidFill>
              <a:latin typeface="Alexandria" pitchFamily="2" charset="-78"/>
              <a:cs typeface="Alexandria" pitchFamily="2" charset="-78"/>
            </a:endParaRPr>
          </a:p>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الفرق بين النظام التماثلي والرقمي</a:t>
            </a:r>
            <a:endParaRPr lang="en-US" sz="2400" dirty="0">
              <a:solidFill>
                <a:srgbClr val="203E5F"/>
              </a:solidFill>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CCB38594-A99F-9B46-8B5C-6057E78D599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7:38:20 PM">
            <a:hlinkClick r:id="" action="ppaction://media"/>
            <a:extLst>
              <a:ext uri="{FF2B5EF4-FFF2-40B4-BE49-F238E27FC236}">
                <a16:creationId xmlns:a16="http://schemas.microsoft.com/office/drawing/2014/main" id="{7D2EA547-394C-46EE-FE1D-EC2D2CB675F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177558" y="6122596"/>
            <a:ext cx="812800" cy="812800"/>
          </a:xfrm>
          <a:prstGeom prst="rect">
            <a:avLst/>
          </a:prstGeom>
        </p:spPr>
      </p:pic>
    </p:spTree>
    <p:extLst>
      <p:ext uri="{BB962C8B-B14F-4D97-AF65-F5344CB8AC3E}">
        <p14:creationId xmlns:p14="http://schemas.microsoft.com/office/powerpoint/2010/main" val="515461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01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387623" y="567320"/>
            <a:ext cx="4573688"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تاريخ الحاسب الآلي ومكوناته</a:t>
            </a:r>
            <a:endParaRPr lang="en-US" sz="6600" b="1" dirty="0">
              <a:solidFill>
                <a:schemeClr val="bg1"/>
              </a:solidFill>
              <a:latin typeface="Alexandria" pitchFamily="2" charset="-78"/>
              <a:cs typeface="Alexandria" pitchFamily="2" charset="-78"/>
            </a:endParaRPr>
          </a:p>
        </p:txBody>
      </p:sp>
      <p:sp>
        <p:nvSpPr>
          <p:cNvPr id="8" name="TextBox 7"/>
          <p:cNvSpPr txBox="1"/>
          <p:nvPr/>
        </p:nvSpPr>
        <p:spPr>
          <a:xfrm>
            <a:off x="125996" y="543490"/>
            <a:ext cx="1896674"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٧</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7C001577-CE50-1140-9170-02C23B052B1E}"/>
              </a:ext>
            </a:extLst>
          </p:cNvPr>
          <p:cNvSpPr txBox="1"/>
          <p:nvPr/>
        </p:nvSpPr>
        <p:spPr>
          <a:xfrm>
            <a:off x="1262856" y="2153690"/>
            <a:ext cx="9666288" cy="2204193"/>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تاريخ الكمبيوتر</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أنواع الكمبيوتر</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مكونات الكمبيوتر</a:t>
            </a:r>
          </a:p>
        </p:txBody>
      </p:sp>
      <p:pic>
        <p:nvPicPr>
          <p:cNvPr id="9" name="Picture 8">
            <a:extLst>
              <a:ext uri="{FF2B5EF4-FFF2-40B4-BE49-F238E27FC236}">
                <a16:creationId xmlns:a16="http://schemas.microsoft.com/office/drawing/2014/main" id="{4F3F355A-57D2-8871-A9C2-C715DF1A41FB}"/>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7:42:35 PM">
            <a:hlinkClick r:id="" action="ppaction://media"/>
            <a:extLst>
              <a:ext uri="{FF2B5EF4-FFF2-40B4-BE49-F238E27FC236}">
                <a16:creationId xmlns:a16="http://schemas.microsoft.com/office/drawing/2014/main" id="{075DE8C3-2496-1D6E-56F1-5309E94A1A7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047232" y="6122596"/>
            <a:ext cx="812800" cy="812800"/>
          </a:xfrm>
          <a:prstGeom prst="rect">
            <a:avLst/>
          </a:prstGeom>
        </p:spPr>
      </p:pic>
    </p:spTree>
    <p:extLst>
      <p:ext uri="{BB962C8B-B14F-4D97-AF65-F5344CB8AC3E}">
        <p14:creationId xmlns:p14="http://schemas.microsoft.com/office/powerpoint/2010/main" val="3464738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2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213171" y="585608"/>
            <a:ext cx="2922595"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الشبكات والإنترنت</a:t>
            </a:r>
            <a:endParaRPr lang="en-US" sz="6600" b="1" dirty="0">
              <a:solidFill>
                <a:schemeClr val="bg1"/>
              </a:solidFill>
              <a:latin typeface="Alexandria" pitchFamily="2" charset="-78"/>
              <a:cs typeface="Alexandria" pitchFamily="2" charset="-78"/>
            </a:endParaRPr>
          </a:p>
        </p:txBody>
      </p:sp>
      <p:sp>
        <p:nvSpPr>
          <p:cNvPr id="8" name="TextBox 7"/>
          <p:cNvSpPr txBox="1"/>
          <p:nvPr/>
        </p:nvSpPr>
        <p:spPr>
          <a:xfrm>
            <a:off x="125996" y="543490"/>
            <a:ext cx="1896674"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٨</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7C001577-CE50-1140-9170-02C23B052B1E}"/>
              </a:ext>
            </a:extLst>
          </p:cNvPr>
          <p:cNvSpPr txBox="1"/>
          <p:nvPr/>
        </p:nvSpPr>
        <p:spPr>
          <a:xfrm>
            <a:off x="1268112" y="2013665"/>
            <a:ext cx="9666288" cy="2942857"/>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شبكات الحاسبات</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بروتوكولات نقل البيانات</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فوائد الشبكات السلكية واللاسلكية</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طرق الاتصال بشبكة الإنترنت</a:t>
            </a:r>
          </a:p>
        </p:txBody>
      </p:sp>
      <p:pic>
        <p:nvPicPr>
          <p:cNvPr id="9" name="Picture 8">
            <a:extLst>
              <a:ext uri="{FF2B5EF4-FFF2-40B4-BE49-F238E27FC236}">
                <a16:creationId xmlns:a16="http://schemas.microsoft.com/office/drawing/2014/main" id="{4F3F355A-57D2-8871-A9C2-C715DF1A41FB}"/>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11" name="Audio Recording Jan 17, 2025 at 7:47:22 PM">
            <a:hlinkClick r:id="" action="ppaction://media"/>
            <a:extLst>
              <a:ext uri="{FF2B5EF4-FFF2-40B4-BE49-F238E27FC236}">
                <a16:creationId xmlns:a16="http://schemas.microsoft.com/office/drawing/2014/main" id="{5D8138D9-F9BF-D847-9033-418A75BDAD3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096000" y="6051662"/>
            <a:ext cx="812800" cy="812800"/>
          </a:xfrm>
          <a:prstGeom prst="rect">
            <a:avLst/>
          </a:prstGeom>
        </p:spPr>
      </p:pic>
    </p:spTree>
    <p:extLst>
      <p:ext uri="{BB962C8B-B14F-4D97-AF65-F5344CB8AC3E}">
        <p14:creationId xmlns:p14="http://schemas.microsoft.com/office/powerpoint/2010/main" val="2547805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23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129860" cy="1610200"/>
          </a:xfrm>
          <a:prstGeom prst="rect">
            <a:avLst/>
          </a:prstGeom>
        </p:spPr>
      </p:pic>
      <p:sp>
        <p:nvSpPr>
          <p:cNvPr id="7" name="TextBox 6"/>
          <p:cNvSpPr txBox="1"/>
          <p:nvPr/>
        </p:nvSpPr>
        <p:spPr>
          <a:xfrm>
            <a:off x="2392101" y="598354"/>
            <a:ext cx="7407798"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الموجات الكهرومغناطيسية والهاتف المحمول</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C3C8B411-6F70-EB4D-8F57-C5D3F1F5C8E1}"/>
              </a:ext>
            </a:extLst>
          </p:cNvPr>
          <p:cNvSpPr txBox="1"/>
          <p:nvPr/>
        </p:nvSpPr>
        <p:spPr>
          <a:xfrm>
            <a:off x="1464874" y="2284896"/>
            <a:ext cx="9666288" cy="2204193"/>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الموجات الكهرومغناطيسية</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الهواتف المحمولة</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مكونات الهاتف المحمول</a:t>
            </a:r>
          </a:p>
        </p:txBody>
      </p:sp>
      <p:pic>
        <p:nvPicPr>
          <p:cNvPr id="9" name="Picture 8">
            <a:extLst>
              <a:ext uri="{FF2B5EF4-FFF2-40B4-BE49-F238E27FC236}">
                <a16:creationId xmlns:a16="http://schemas.microsoft.com/office/drawing/2014/main" id="{927AE769-DD7D-1DD8-FFFB-38D96D8E195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7:52:46 PM">
            <a:hlinkClick r:id="" action="ppaction://media"/>
            <a:extLst>
              <a:ext uri="{FF2B5EF4-FFF2-40B4-BE49-F238E27FC236}">
                <a16:creationId xmlns:a16="http://schemas.microsoft.com/office/drawing/2014/main" id="{88219E53-D369-5196-2559-7AF11C1F918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91618" y="6051662"/>
            <a:ext cx="812800" cy="812800"/>
          </a:xfrm>
          <a:prstGeom prst="rect">
            <a:avLst/>
          </a:prstGeom>
        </p:spPr>
      </p:pic>
    </p:spTree>
    <p:extLst>
      <p:ext uri="{BB962C8B-B14F-4D97-AF65-F5344CB8AC3E}">
        <p14:creationId xmlns:p14="http://schemas.microsoft.com/office/powerpoint/2010/main" val="2735774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60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685524" y="619033"/>
            <a:ext cx="4196983"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تقنيات </a:t>
            </a:r>
            <a:r>
              <a:rPr lang="ar-SA" sz="2800" dirty="0">
                <a:solidFill>
                  <a:schemeClr val="bg1"/>
                </a:solidFill>
                <a:latin typeface="Alexandria" pitchFamily="2" charset="-78"/>
                <a:ea typeface="Calibri" panose="020F0502020204030204" pitchFamily="34" charset="0"/>
                <a:cs typeface="Alexandria" pitchFamily="2" charset="-78"/>
              </a:rPr>
              <a:t>حديثة في الاتصال</a:t>
            </a:r>
            <a:endParaRPr lang="ar-SA" sz="2800" dirty="0">
              <a:solidFill>
                <a:schemeClr val="bg1"/>
              </a:solidFill>
              <a:effectLst/>
              <a:latin typeface="Alexandria" pitchFamily="2" charset="-78"/>
              <a:ea typeface="Calibri" panose="020F0502020204030204" pitchFamily="34" charset="0"/>
              <a:cs typeface="Alexandria" pitchFamily="2" charset="-78"/>
            </a:endParaRPr>
          </a:p>
        </p:txBody>
      </p:sp>
      <p:sp>
        <p:nvSpPr>
          <p:cNvPr id="8" name="TextBox 7"/>
          <p:cNvSpPr txBox="1"/>
          <p:nvPr/>
        </p:nvSpPr>
        <p:spPr>
          <a:xfrm>
            <a:off x="77678" y="543490"/>
            <a:ext cx="1907895"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١٠</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1262856" y="2212974"/>
            <a:ext cx="9666288" cy="2204193"/>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الواقع الافتراضي</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الواقع المعزز</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تقنية العرض </a:t>
            </a:r>
            <a:r>
              <a:rPr lang="ar-SA" sz="2400" dirty="0" err="1">
                <a:solidFill>
                  <a:srgbClr val="203E5F"/>
                </a:solidFill>
                <a:latin typeface="Alexandria" pitchFamily="2" charset="-78"/>
                <a:cs typeface="Alexandria" pitchFamily="2" charset="-78"/>
              </a:rPr>
              <a:t>الهولوجرامي</a:t>
            </a:r>
            <a:endParaRPr lang="ar-SA" sz="2400" dirty="0">
              <a:solidFill>
                <a:srgbClr val="203E5F"/>
              </a:solidFill>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AE9E03AD-9ACF-58F2-8B5D-FFC568D6F75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7:55:52 PM">
            <a:hlinkClick r:id="" action="ppaction://media"/>
            <a:extLst>
              <a:ext uri="{FF2B5EF4-FFF2-40B4-BE49-F238E27FC236}">
                <a16:creationId xmlns:a16="http://schemas.microsoft.com/office/drawing/2014/main" id="{D9F43331-157F-CB90-4CEC-141532BFDCD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689600" y="6122596"/>
            <a:ext cx="812800" cy="812800"/>
          </a:xfrm>
          <a:prstGeom prst="rect">
            <a:avLst/>
          </a:prstGeom>
        </p:spPr>
      </p:pic>
    </p:spTree>
    <p:extLst>
      <p:ext uri="{BB962C8B-B14F-4D97-AF65-F5344CB8AC3E}">
        <p14:creationId xmlns:p14="http://schemas.microsoft.com/office/powerpoint/2010/main" val="295823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0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625536" y="598142"/>
            <a:ext cx="2121093"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مراجعــــــــــــة</a:t>
            </a:r>
          </a:p>
        </p:txBody>
      </p:sp>
      <p:sp>
        <p:nvSpPr>
          <p:cNvPr id="8" name="TextBox 7"/>
          <p:cNvSpPr txBox="1"/>
          <p:nvPr/>
        </p:nvSpPr>
        <p:spPr>
          <a:xfrm>
            <a:off x="116151" y="543490"/>
            <a:ext cx="1830950"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١١</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1268112" y="2645088"/>
            <a:ext cx="9666288" cy="1465529"/>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مراجعة المنهج ومعرفة طريقة الامتحان النهائي</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استقبال أسئلة الطلبة واستفساراتهم عن المنهج</a:t>
            </a:r>
          </a:p>
        </p:txBody>
      </p:sp>
      <p:pic>
        <p:nvPicPr>
          <p:cNvPr id="9" name="Picture 8">
            <a:extLst>
              <a:ext uri="{FF2B5EF4-FFF2-40B4-BE49-F238E27FC236}">
                <a16:creationId xmlns:a16="http://schemas.microsoft.com/office/drawing/2014/main" id="{8FADA514-F0C8-FF37-0BE0-219E3D4E837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7:57:00 PM">
            <a:hlinkClick r:id="" action="ppaction://media"/>
            <a:extLst>
              <a:ext uri="{FF2B5EF4-FFF2-40B4-BE49-F238E27FC236}">
                <a16:creationId xmlns:a16="http://schemas.microsoft.com/office/drawing/2014/main" id="{7048340F-0FF1-21A0-4900-9FF574AA9FE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561584" y="6075205"/>
            <a:ext cx="812800" cy="812800"/>
          </a:xfrm>
          <a:prstGeom prst="rect">
            <a:avLst/>
          </a:prstGeom>
        </p:spPr>
      </p:pic>
    </p:spTree>
    <p:extLst>
      <p:ext uri="{BB962C8B-B14F-4D97-AF65-F5344CB8AC3E}">
        <p14:creationId xmlns:p14="http://schemas.microsoft.com/office/powerpoint/2010/main" val="2931093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5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84620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C7501ECB-6487-4D9D-BDD6-73A782F44725}"/>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207</TotalTime>
  <Words>396</Words>
  <Application>Microsoft Macintosh PowerPoint</Application>
  <PresentationFormat>Widescreen</PresentationFormat>
  <Paragraphs>78</Paragraphs>
  <Slides>16</Slides>
  <Notes>2</Notes>
  <HiddenSlides>0</HiddenSlides>
  <MMClips>15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Alexandria</vt:lpstr>
      <vt:lpstr>Alexandria ExtraBold</vt:lpstr>
      <vt:lpstr>Alexandria Light</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21</cp:revision>
  <dcterms:created xsi:type="dcterms:W3CDTF">2023-04-29T09:08:00Z</dcterms:created>
  <dcterms:modified xsi:type="dcterms:W3CDTF">2025-01-17T18:28:15Z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