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33"/>
  </p:notesMasterIdLst>
  <p:sldIdLst>
    <p:sldId id="303" r:id="rId5"/>
    <p:sldId id="511" r:id="rId6"/>
    <p:sldId id="512" r:id="rId7"/>
    <p:sldId id="514" r:id="rId8"/>
    <p:sldId id="517" r:id="rId9"/>
    <p:sldId id="516" r:id="rId10"/>
    <p:sldId id="518" r:id="rId11"/>
    <p:sldId id="520" r:id="rId12"/>
    <p:sldId id="522" r:id="rId13"/>
    <p:sldId id="523" r:id="rId14"/>
    <p:sldId id="524" r:id="rId15"/>
    <p:sldId id="537" r:id="rId16"/>
    <p:sldId id="526" r:id="rId17"/>
    <p:sldId id="530" r:id="rId18"/>
    <p:sldId id="538" r:id="rId19"/>
    <p:sldId id="527" r:id="rId20"/>
    <p:sldId id="531" r:id="rId21"/>
    <p:sldId id="529" r:id="rId22"/>
    <p:sldId id="528" r:id="rId23"/>
    <p:sldId id="539" r:id="rId24"/>
    <p:sldId id="532" r:id="rId25"/>
    <p:sldId id="540" r:id="rId26"/>
    <p:sldId id="525" r:id="rId27"/>
    <p:sldId id="533" r:id="rId28"/>
    <p:sldId id="535" r:id="rId29"/>
    <p:sldId id="534" r:id="rId30"/>
    <p:sldId id="536" r:id="rId31"/>
    <p:sldId id="349"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11"/>
            <p14:sldId id="512"/>
            <p14:sldId id="514"/>
            <p14:sldId id="517"/>
            <p14:sldId id="516"/>
            <p14:sldId id="518"/>
            <p14:sldId id="520"/>
            <p14:sldId id="522"/>
            <p14:sldId id="523"/>
            <p14:sldId id="524"/>
            <p14:sldId id="537"/>
            <p14:sldId id="526"/>
            <p14:sldId id="530"/>
            <p14:sldId id="538"/>
            <p14:sldId id="527"/>
            <p14:sldId id="531"/>
            <p14:sldId id="529"/>
            <p14:sldId id="528"/>
            <p14:sldId id="539"/>
            <p14:sldId id="532"/>
            <p14:sldId id="540"/>
            <p14:sldId id="525"/>
            <p14:sldId id="533"/>
            <p14:sldId id="535"/>
            <p14:sldId id="534"/>
            <p14:sldId id="53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AEEF"/>
    <a:srgbClr val="FFD200"/>
    <a:srgbClr val="203E5F"/>
    <a:srgbClr val="F58221"/>
    <a:srgbClr val="000000"/>
    <a:srgbClr val="669BBC"/>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045" autoAdjust="0"/>
    <p:restoredTop sz="94660"/>
  </p:normalViewPr>
  <p:slideViewPr>
    <p:cSldViewPr snapToGrid="0">
      <p:cViewPr varScale="1">
        <p:scale>
          <a:sx n="78" d="100"/>
          <a:sy n="78" d="100"/>
        </p:scale>
        <p:origin x="830" y="4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394486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10/10/2025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10/10/2025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10/10/2025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10/10/2025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20.png"/></Relationships>
</file>

<file path=ppt/slides/_rels/slide2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14.xml"/><Relationship Id="rId5" Type="http://schemas.openxmlformats.org/officeDocument/2006/relationships/image" Target="../media/image25.png"/><Relationship Id="rId4" Type="http://schemas.openxmlformats.org/officeDocument/2006/relationships/image" Target="../media/image2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467153" y="3655709"/>
            <a:ext cx="4701736" cy="584775"/>
          </a:xfrm>
          <a:prstGeom prst="rect">
            <a:avLst/>
          </a:prstGeom>
          <a:noFill/>
        </p:spPr>
        <p:txBody>
          <a:bodyPr wrap="none" rtlCol="0">
            <a:spAutoFit/>
          </a:bodyPr>
          <a:lstStyle/>
          <a:p>
            <a:pPr algn="ctr"/>
            <a:r>
              <a:rPr lang="en-US" sz="3200" b="1" dirty="0">
                <a:solidFill>
                  <a:srgbClr val="00B0F0"/>
                </a:solidFill>
                <a:latin typeface="Alexandria" charset="0"/>
                <a:cs typeface="Alexandria" charset="0"/>
              </a:rPr>
              <a:t>Common Network Devices</a:t>
            </a:r>
          </a:p>
        </p:txBody>
      </p:sp>
      <p:sp>
        <p:nvSpPr>
          <p:cNvPr id="10" name="Rectangle: Rounded Corners 9"/>
          <p:cNvSpPr/>
          <p:nvPr/>
        </p:nvSpPr>
        <p:spPr>
          <a:xfrm>
            <a:off x="7106632"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3</a:t>
            </a:r>
          </a:p>
        </p:txBody>
      </p:sp>
      <p:sp>
        <p:nvSpPr>
          <p:cNvPr id="11" name="TextBox 10"/>
          <p:cNvSpPr txBox="1"/>
          <p:nvPr/>
        </p:nvSpPr>
        <p:spPr>
          <a:xfrm>
            <a:off x="7076077" y="4786509"/>
            <a:ext cx="2263866" cy="523220"/>
          </a:xfrm>
          <a:prstGeom prst="rect">
            <a:avLst/>
          </a:prstGeom>
          <a:noFill/>
        </p:spPr>
        <p:txBody>
          <a:bodyPr wrap="square" rtlCol="0">
            <a:spAutoFit/>
          </a:bodyPr>
          <a:lstStyle/>
          <a:p>
            <a:r>
              <a:rPr lang="en-US" sz="2800" dirty="0">
                <a:latin typeface="Alexandria" charset="0"/>
                <a:cs typeface="Alexandria" charset="0"/>
              </a:rPr>
              <a:t>HCIA-Security</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Abdelrhman Ahmed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23ACED-CD3A-D0F9-3BFF-3B436C0BEE7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32A8EC2-85E8-93C2-877D-6FF9991E7ED2}"/>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20A3C12-CEE0-94DB-8E43-33C933537A01}"/>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Introduction to SNMP</a:t>
            </a:r>
          </a:p>
        </p:txBody>
      </p:sp>
      <p:sp>
        <p:nvSpPr>
          <p:cNvPr id="5" name="Rectangle 4">
            <a:extLst>
              <a:ext uri="{FF2B5EF4-FFF2-40B4-BE49-F238E27FC236}">
                <a16:creationId xmlns:a16="http://schemas.microsoft.com/office/drawing/2014/main" id="{672934AA-7C1A-2527-F7E1-931E35FB7B7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5B193EE-5ADE-1485-3ADF-AF7E52392F85}"/>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09ED2BC-A6B5-6AF5-53EC-D9EA751A82E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E7DEE104-4C18-B419-0294-154327A6E06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8366EB94-4400-585B-5754-042D0B4EE7C0}"/>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6E17A658-BC42-9BB9-32AD-20F6E44EAD15}"/>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E4934BA5-AE8E-C44D-D8F8-84D73CE28F43}"/>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49692DC9-8C46-E46C-21A8-352D1ECE5097}"/>
              </a:ext>
            </a:extLst>
          </p:cNvPr>
          <p:cNvSpPr txBox="1"/>
          <p:nvPr/>
        </p:nvSpPr>
        <p:spPr>
          <a:xfrm>
            <a:off x="779689" y="2118248"/>
            <a:ext cx="5898698" cy="4524315"/>
          </a:xfrm>
          <a:prstGeom prst="rect">
            <a:avLst/>
          </a:prstGeom>
          <a:noFill/>
        </p:spPr>
        <p:txBody>
          <a:bodyPr wrap="square">
            <a:spAutoFit/>
          </a:bodyPr>
          <a:lstStyle/>
          <a:p>
            <a:r>
              <a:rPr lang="en-US" sz="1800" b="1" dirty="0">
                <a:latin typeface="Tajawal ExtraBold" panose="00000800000000000000" pitchFamily="2" charset="-78"/>
                <a:cs typeface="Tajawal ExtraBold" panose="00000800000000000000" pitchFamily="2" charset="-78"/>
              </a:rPr>
              <a:t>• SNMP is used to transmit management information between the network management system (NMS) and managed devices.</a:t>
            </a:r>
          </a:p>
          <a:p>
            <a:r>
              <a:rPr lang="en-US" b="1" dirty="0"/>
              <a:t>•   SNMP is a network management protocol widely used in TCP/IP networks. It enables a network management workstation that runs the NMS to manage network devices.</a:t>
            </a:r>
          </a:p>
          <a:p>
            <a:endParaRPr lang="en-US" b="1" dirty="0"/>
          </a:p>
          <a:p>
            <a:r>
              <a:rPr lang="en-US" b="1" dirty="0"/>
              <a:t>•   SNMP supports the following operations:</a:t>
            </a:r>
          </a:p>
          <a:p>
            <a:endParaRPr lang="en-US" b="1" dirty="0"/>
          </a:p>
          <a:p>
            <a:r>
              <a:rPr lang="en-US" b="1" dirty="0"/>
              <a:t>□  The NMS sends configuration information to network devices through SNMP. </a:t>
            </a:r>
          </a:p>
          <a:p>
            <a:r>
              <a:rPr lang="en-US" b="1" dirty="0"/>
              <a:t>□  The NMS queries and obtains network resource information through SNMP. </a:t>
            </a:r>
          </a:p>
          <a:p>
            <a:r>
              <a:rPr lang="en-US" b="1" dirty="0"/>
              <a:t>□  Network devices proactively report alarm messages to the NMS so that network administrators can quickly respond to network issues</a:t>
            </a:r>
            <a:r>
              <a:rPr lang="en-US" b="1" dirty="0">
                <a:cs typeface="Tajawal ExtraBold" panose="00000800000000000000" pitchFamily="2" charset="-78"/>
              </a:rPr>
              <a:t>.</a:t>
            </a:r>
            <a:endParaRPr lang="en-US" b="1" dirty="0"/>
          </a:p>
        </p:txBody>
      </p:sp>
      <p:pic>
        <p:nvPicPr>
          <p:cNvPr id="11" name="Picture 10">
            <a:extLst>
              <a:ext uri="{FF2B5EF4-FFF2-40B4-BE49-F238E27FC236}">
                <a16:creationId xmlns:a16="http://schemas.microsoft.com/office/drawing/2014/main" id="{EEBAFCE9-2109-CCD7-7776-DD353BA69557}"/>
              </a:ext>
            </a:extLst>
          </p:cNvPr>
          <p:cNvPicPr>
            <a:picLocks noChangeAspect="1"/>
          </p:cNvPicPr>
          <p:nvPr/>
        </p:nvPicPr>
        <p:blipFill>
          <a:blip r:embed="rId4"/>
          <a:stretch>
            <a:fillRect/>
          </a:stretch>
        </p:blipFill>
        <p:spPr>
          <a:xfrm>
            <a:off x="6977535" y="1910442"/>
            <a:ext cx="4176677" cy="4578281"/>
          </a:xfrm>
          <a:prstGeom prst="rect">
            <a:avLst/>
          </a:prstGeom>
        </p:spPr>
      </p:pic>
      <p:sp>
        <p:nvSpPr>
          <p:cNvPr id="12" name="Rectangle 11">
            <a:extLst>
              <a:ext uri="{FF2B5EF4-FFF2-40B4-BE49-F238E27FC236}">
                <a16:creationId xmlns:a16="http://schemas.microsoft.com/office/drawing/2014/main" id="{9479546E-0806-019D-3638-EC2F3206EE34}"/>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087892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7350BB-9FA5-7FA1-282B-23B86793AD4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63BB702-B284-5438-E85D-FACA118EA37D}"/>
              </a:ext>
            </a:extLst>
          </p:cNvPr>
          <p:cNvSpPr/>
          <p:nvPr/>
        </p:nvSpPr>
        <p:spPr>
          <a:xfrm>
            <a:off x="228600" y="1685494"/>
            <a:ext cx="11707586"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C36801B-CB7E-3C7D-2F0A-E18E03537E7A}"/>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SNMP Architecture</a:t>
            </a:r>
          </a:p>
        </p:txBody>
      </p:sp>
      <p:sp>
        <p:nvSpPr>
          <p:cNvPr id="5" name="Rectangle 4">
            <a:extLst>
              <a:ext uri="{FF2B5EF4-FFF2-40B4-BE49-F238E27FC236}">
                <a16:creationId xmlns:a16="http://schemas.microsoft.com/office/drawing/2014/main" id="{C6E1C42A-79B7-6485-F618-702C485E85E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7D06A93-D7A7-3617-AE2E-1CD166FB636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A82AD7B-7CBF-AB9C-3AD5-B563197CD69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3F45BCE0-7671-0175-9BD3-57CE40C009C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DF8C41E3-A87B-D63D-0C56-94332A78640A}"/>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59874528-3F31-1E50-EC3F-237E0B650BF4}"/>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CA26E02-5DC2-EA50-7BD0-CECF41F2B15C}"/>
              </a:ext>
            </a:extLst>
          </p:cNvPr>
          <p:cNvSpPr txBox="1"/>
          <p:nvPr/>
        </p:nvSpPr>
        <p:spPr>
          <a:xfrm>
            <a:off x="306160" y="2149019"/>
            <a:ext cx="11466740" cy="2862322"/>
          </a:xfrm>
          <a:prstGeom prst="rect">
            <a:avLst/>
          </a:prstGeom>
          <a:noFill/>
        </p:spPr>
        <p:txBody>
          <a:bodyPr wrap="square">
            <a:spAutoFit/>
          </a:bodyPr>
          <a:lstStyle/>
          <a:p>
            <a:r>
              <a:rPr lang="en-US" sz="2000" b="1" dirty="0"/>
              <a:t>•   SNMP includes the NMS, agent, and MIB.</a:t>
            </a:r>
          </a:p>
          <a:p>
            <a:r>
              <a:rPr lang="en-US" sz="2000" b="1" dirty="0"/>
              <a:t>•   An agent is a process performed on the managed devices.</a:t>
            </a:r>
          </a:p>
          <a:p>
            <a:r>
              <a:rPr lang="en-US" sz="2000" b="1" dirty="0"/>
              <a:t>•   A MIB is a database that contains variables maintained by managed devices.</a:t>
            </a:r>
          </a:p>
          <a:p>
            <a:r>
              <a:rPr lang="en-US" sz="2000" b="1" dirty="0"/>
              <a:t>•   The NMS is network management software running on a workstation. It enables network </a:t>
            </a:r>
          </a:p>
          <a:p>
            <a:r>
              <a:rPr lang="en-US" sz="2000" b="1" dirty="0"/>
              <a:t>administrators to monitor and configure managed network devices.</a:t>
            </a:r>
          </a:p>
          <a:p>
            <a:r>
              <a:rPr lang="en-US" sz="2000" b="1" dirty="0"/>
              <a:t>• An agent is a network management process running on a managed device. After the managed device receives a request sent from the NMS, the agent responds with operations. The agent provides the following functions: collecting device status information, enabling the NMS to remotely operate devices, and sending alarm messages to the NMS.</a:t>
            </a:r>
          </a:p>
        </p:txBody>
      </p:sp>
      <p:pic>
        <p:nvPicPr>
          <p:cNvPr id="4" name="Picture 3">
            <a:extLst>
              <a:ext uri="{FF2B5EF4-FFF2-40B4-BE49-F238E27FC236}">
                <a16:creationId xmlns:a16="http://schemas.microsoft.com/office/drawing/2014/main" id="{6AC55CCC-6984-0081-229B-D28DD7A6B480}"/>
              </a:ext>
            </a:extLst>
          </p:cNvPr>
          <p:cNvPicPr>
            <a:picLocks noChangeAspect="1"/>
          </p:cNvPicPr>
          <p:nvPr/>
        </p:nvPicPr>
        <p:blipFill>
          <a:blip r:embed="rId3"/>
          <a:stretch>
            <a:fillRect/>
          </a:stretch>
        </p:blipFill>
        <p:spPr>
          <a:xfrm>
            <a:off x="4833258" y="4653452"/>
            <a:ext cx="4229099" cy="1951892"/>
          </a:xfrm>
          <a:prstGeom prst="rect">
            <a:avLst/>
          </a:prstGeom>
        </p:spPr>
      </p:pic>
    </p:spTree>
    <p:extLst>
      <p:ext uri="{BB962C8B-B14F-4D97-AF65-F5344CB8AC3E}">
        <p14:creationId xmlns:p14="http://schemas.microsoft.com/office/powerpoint/2010/main" val="17605580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15DE13-4B93-23EA-8C6D-A5D3BC5CBF5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76D7310-13C2-50DE-B48B-69EC913ECD60}"/>
              </a:ext>
            </a:extLst>
          </p:cNvPr>
          <p:cNvSpPr/>
          <p:nvPr/>
        </p:nvSpPr>
        <p:spPr>
          <a:xfrm>
            <a:off x="261257" y="1273629"/>
            <a:ext cx="11658599" cy="54319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6D1B827-7A09-4A26-F067-E36379361311}"/>
              </a:ext>
            </a:extLst>
          </p:cNvPr>
          <p:cNvSpPr txBox="1"/>
          <p:nvPr/>
        </p:nvSpPr>
        <p:spPr>
          <a:xfrm>
            <a:off x="2300879" y="757814"/>
            <a:ext cx="7561578" cy="523220"/>
          </a:xfrm>
          <a:prstGeom prst="rect">
            <a:avLst/>
          </a:prstGeom>
          <a:noFill/>
        </p:spPr>
        <p:txBody>
          <a:bodyPr wrap="square" rtlCol="0">
            <a:spAutoFit/>
          </a:bodyPr>
          <a:lstStyle/>
          <a:p>
            <a:r>
              <a:rPr lang="en-US" sz="2800" b="1" dirty="0">
                <a:latin typeface="Alexandria" charset="0"/>
                <a:cs typeface="Alexandria" charset="0"/>
              </a:rPr>
              <a:t>SNMP Architecture</a:t>
            </a:r>
          </a:p>
        </p:txBody>
      </p:sp>
      <p:sp>
        <p:nvSpPr>
          <p:cNvPr id="5" name="Rectangle 4">
            <a:extLst>
              <a:ext uri="{FF2B5EF4-FFF2-40B4-BE49-F238E27FC236}">
                <a16:creationId xmlns:a16="http://schemas.microsoft.com/office/drawing/2014/main" id="{F1F4E60E-E2D3-4229-CD57-96A43EDAA77C}"/>
              </a:ext>
            </a:extLst>
          </p:cNvPr>
          <p:cNvSpPr/>
          <p:nvPr/>
        </p:nvSpPr>
        <p:spPr>
          <a:xfrm>
            <a:off x="909650" y="64148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2822275-0356-7BC4-9B2A-21B925CBEC80}"/>
              </a:ext>
            </a:extLst>
          </p:cNvPr>
          <p:cNvSpPr txBox="1"/>
          <p:nvPr/>
        </p:nvSpPr>
        <p:spPr>
          <a:xfrm>
            <a:off x="980955" y="714717"/>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8E76464-B18F-1A7D-9136-A8CEEF2A32E8}"/>
              </a:ext>
            </a:extLst>
          </p:cNvPr>
          <p:cNvSpPr txBox="1"/>
          <p:nvPr/>
        </p:nvSpPr>
        <p:spPr>
          <a:xfrm>
            <a:off x="1083552" y="9378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3D6253B1-44F5-BE8B-95F2-A79B1FA358C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45995943-A955-7C7D-B69B-C43CFDDAE3B2}"/>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F9850FF2-1ACB-A0D5-1E85-FF03B54FF41F}"/>
              </a:ext>
            </a:extLst>
          </p:cNvPr>
          <p:cNvSpPr txBox="1"/>
          <p:nvPr/>
        </p:nvSpPr>
        <p:spPr>
          <a:xfrm>
            <a:off x="424542" y="1828673"/>
            <a:ext cx="11234058" cy="4801314"/>
          </a:xfrm>
          <a:prstGeom prst="rect">
            <a:avLst/>
          </a:prstGeom>
          <a:noFill/>
        </p:spPr>
        <p:txBody>
          <a:bodyPr wrap="square">
            <a:spAutoFit/>
          </a:bodyPr>
          <a:lstStyle/>
          <a:p>
            <a:r>
              <a:rPr lang="en-US" b="1" dirty="0"/>
              <a:t>•    A MIB is a virtual database of device status information maintained on a managed device. An agent searches the MIB to collect device status information.</a:t>
            </a:r>
          </a:p>
          <a:p>
            <a:r>
              <a:rPr lang="en-US" b="1" u="sng" dirty="0">
                <a:solidFill>
                  <a:srgbClr val="FF0000"/>
                </a:solidFill>
              </a:rPr>
              <a:t>•   Multiple versions of SNMP are available. Typically, these versions are as follows: </a:t>
            </a:r>
          </a:p>
          <a:p>
            <a:r>
              <a:rPr lang="en-US" b="1" dirty="0"/>
              <a:t>□  SNMPvl: Easy to implement but has poor security.</a:t>
            </a:r>
          </a:p>
          <a:p>
            <a:r>
              <a:rPr lang="en-US" b="1" dirty="0"/>
              <a:t>□  SNMPv2c: The security is low. It is not widely used.</a:t>
            </a:r>
          </a:p>
          <a:p>
            <a:r>
              <a:rPr lang="en-US" b="1" dirty="0"/>
              <a:t>□  SNMPv3: Defines a management framework to provide a secure access mechanism for users.</a:t>
            </a:r>
          </a:p>
          <a:p>
            <a:endParaRPr lang="en-US" b="1" dirty="0"/>
          </a:p>
          <a:p>
            <a:r>
              <a:rPr lang="en-US" b="1" dirty="0"/>
              <a:t>• SNMPvl: The NMS on the workstation and the Agent on the managed device exchange SNMPvl packets to manage the managed devices.</a:t>
            </a:r>
          </a:p>
          <a:p>
            <a:endParaRPr lang="en-US" b="1" dirty="0"/>
          </a:p>
          <a:p>
            <a:r>
              <a:rPr lang="en-US" b="1" dirty="0"/>
              <a:t>• Compared  with  SNMPvl,  SNMPv2c  has  greatly  improved  its  performance,  security,  and confidentiality.</a:t>
            </a:r>
          </a:p>
          <a:p>
            <a:endParaRPr lang="en-US" b="1" dirty="0"/>
          </a:p>
          <a:p>
            <a:r>
              <a:rPr lang="en-US" b="1" dirty="0"/>
              <a:t>• SNMPv3 has an enhanced security and management mechanism based on SNMPv2. The architecture used in SNMPv3 uses a modular design and enables administrators to flexibly add and modify functions. SNMPv3 is highly adaptable and applicable to multiple operating environments. It can not only manage simple networks and implement basic management functions, but also provide powerful network management functions to meet the management requirements of complex networks.</a:t>
            </a:r>
          </a:p>
        </p:txBody>
      </p:sp>
    </p:spTree>
    <p:extLst>
      <p:ext uri="{BB962C8B-B14F-4D97-AF65-F5344CB8AC3E}">
        <p14:creationId xmlns:p14="http://schemas.microsoft.com/office/powerpoint/2010/main" val="16816429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C6F7AD-F84A-9F01-48E2-2510797FC26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22355EF-1C6C-2E21-C7A2-76975EBD9EEE}"/>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00BF309-B796-57A5-1EC0-BAB8A989F4AA}"/>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Enterprise Network O&amp;M</a:t>
            </a:r>
          </a:p>
        </p:txBody>
      </p:sp>
      <p:sp>
        <p:nvSpPr>
          <p:cNvPr id="5" name="Rectangle 4">
            <a:extLst>
              <a:ext uri="{FF2B5EF4-FFF2-40B4-BE49-F238E27FC236}">
                <a16:creationId xmlns:a16="http://schemas.microsoft.com/office/drawing/2014/main" id="{3F6530DA-40FB-B29F-CEE5-FE310129740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D07EFB3-94B2-0A22-E2B6-25AB82177AB1}"/>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EA90815-D219-DA27-D950-EE38798DA68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EB888E23-B67E-6E17-D95A-FB60E09935D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89FFEAA7-C0FF-6994-D450-662F01010269}"/>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6B0AADA4-2B3B-9100-52B5-7B74CD773839}"/>
              </a:ext>
            </a:extLst>
          </p:cNvPr>
          <p:cNvSpPr/>
          <p:nvPr/>
        </p:nvSpPr>
        <p:spPr>
          <a:xfrm>
            <a:off x="894735" y="6066503"/>
            <a:ext cx="934065" cy="511278"/>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B8D7BCC7-0855-EFC8-6DF3-860B5038FF43}"/>
              </a:ext>
            </a:extLst>
          </p:cNvPr>
          <p:cNvPicPr>
            <a:picLocks noChangeAspect="1"/>
          </p:cNvPicPr>
          <p:nvPr/>
        </p:nvPicPr>
        <p:blipFill>
          <a:blip r:embed="rId3"/>
          <a:stretch>
            <a:fillRect/>
          </a:stretch>
        </p:blipFill>
        <p:spPr>
          <a:xfrm>
            <a:off x="1780653" y="2159178"/>
            <a:ext cx="8457362" cy="4454641"/>
          </a:xfrm>
          <a:prstGeom prst="rect">
            <a:avLst/>
          </a:prstGeom>
        </p:spPr>
      </p:pic>
    </p:spTree>
    <p:extLst>
      <p:ext uri="{BB962C8B-B14F-4D97-AF65-F5344CB8AC3E}">
        <p14:creationId xmlns:p14="http://schemas.microsoft.com/office/powerpoint/2010/main" val="6765320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CF1E84-6A5E-CB67-EFFB-486F7E3B273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F7A7EFB-3D6C-F8C5-3A11-D158BE450F14}"/>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985E382-1F50-4383-2204-ABE2DCA14036}"/>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NTA Concept &amp; Functions</a:t>
            </a:r>
          </a:p>
        </p:txBody>
      </p:sp>
      <p:sp>
        <p:nvSpPr>
          <p:cNvPr id="5" name="Rectangle 4">
            <a:extLst>
              <a:ext uri="{FF2B5EF4-FFF2-40B4-BE49-F238E27FC236}">
                <a16:creationId xmlns:a16="http://schemas.microsoft.com/office/drawing/2014/main" id="{E52EDAEB-81B9-6147-AD35-BF99041B0F4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01AD9E6-BE85-45B3-F394-873B75C6D3B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83AF51A-F84D-A9D0-8F6C-8283C5F426C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188AEC9F-5C0D-D13D-0628-BB531B386E6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002B202E-F3E6-D25B-85CB-179A46387015}"/>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F63BBD4F-B3F5-6E6F-D203-234BC67C1A99}"/>
              </a:ext>
            </a:extLst>
          </p:cNvPr>
          <p:cNvSpPr txBox="1"/>
          <p:nvPr/>
        </p:nvSpPr>
        <p:spPr>
          <a:xfrm>
            <a:off x="714374" y="2259680"/>
            <a:ext cx="10584996" cy="4216539"/>
          </a:xfrm>
          <a:prstGeom prst="rect">
            <a:avLst/>
          </a:prstGeom>
          <a:noFill/>
        </p:spPr>
        <p:txBody>
          <a:bodyPr wrap="square">
            <a:spAutoFit/>
          </a:bodyPr>
          <a:lstStyle/>
          <a:p>
            <a:r>
              <a:rPr lang="en-US" sz="2400" b="1" dirty="0">
                <a:solidFill>
                  <a:srgbClr val="FFC000"/>
                </a:solidFill>
              </a:rPr>
              <a:t>•   Basic concept</a:t>
            </a:r>
            <a:endParaRPr lang="en-US" sz="2000" b="1" dirty="0"/>
          </a:p>
          <a:p>
            <a:r>
              <a:rPr lang="en-US" sz="2000" b="1" dirty="0"/>
              <a:t>□  The eSight Network Traffic Analyzer (NTA) is a software-only solution. No hardware probe is required, and no additional investment is needed. The NetFlow, NetStream, and sFlow protocols are used to collect and analyze common IP packets, provide a customer analysis report, and monitor network-wide traffic in real time. This is a powerful tool for enterprise O&amp;M management.</a:t>
            </a:r>
          </a:p>
          <a:p>
            <a:endParaRPr lang="en-US" sz="2000" b="1" dirty="0"/>
          </a:p>
          <a:p>
            <a:r>
              <a:rPr lang="en-US" sz="2400" b="1" dirty="0">
                <a:solidFill>
                  <a:srgbClr val="FFC000"/>
                </a:solidFill>
              </a:rPr>
              <a:t>•   Functions</a:t>
            </a:r>
            <a:endParaRPr lang="en-US" sz="2000" b="1" dirty="0"/>
          </a:p>
          <a:p>
            <a:r>
              <a:rPr lang="en-US" sz="2000" b="1" dirty="0"/>
              <a:t>□  The eSight NTA provides a convenient way to monitor and analyze networks. By using the IP network traffic information provided by network devices that support NetFlow, NetStream, and sFlow, the eSight NTA analyzes network-wide traffic, provides traffic analysis reports, and displays traffic analysis results in various charts. This helps users learn about network-wide traffic, including the traffic distribution, and detect abnormal network traffic.</a:t>
            </a:r>
          </a:p>
        </p:txBody>
      </p:sp>
    </p:spTree>
    <p:extLst>
      <p:ext uri="{BB962C8B-B14F-4D97-AF65-F5344CB8AC3E}">
        <p14:creationId xmlns:p14="http://schemas.microsoft.com/office/powerpoint/2010/main" val="29479232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540658-022B-3FCA-F6EF-9B85226E820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0BB20C3-1B40-23E1-AA5E-9427B7F93B5A}"/>
              </a:ext>
            </a:extLst>
          </p:cNvPr>
          <p:cNvSpPr/>
          <p:nvPr/>
        </p:nvSpPr>
        <p:spPr>
          <a:xfrm>
            <a:off x="310243" y="1685494"/>
            <a:ext cx="1154430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96931F4-4691-F593-8643-B436F0A98D91}"/>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NTA Concepts &amp; Functions</a:t>
            </a:r>
          </a:p>
        </p:txBody>
      </p:sp>
      <p:sp>
        <p:nvSpPr>
          <p:cNvPr id="5" name="Rectangle 4">
            <a:extLst>
              <a:ext uri="{FF2B5EF4-FFF2-40B4-BE49-F238E27FC236}">
                <a16:creationId xmlns:a16="http://schemas.microsoft.com/office/drawing/2014/main" id="{AF611B0B-B03A-340F-6270-B3746294D5B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AA45C0D-BBE1-B560-2E7D-8D02C9066FA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7014A4D-470A-9EF7-7DB2-34C38F21288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48FADB6E-D18E-FBBC-8DEF-BF0801C1F8A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33D2F662-EE86-BDCD-879A-901A650DDDAF}"/>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14176D3B-743E-4647-3461-7C02632E4AFC}"/>
              </a:ext>
            </a:extLst>
          </p:cNvPr>
          <p:cNvSpPr txBox="1"/>
          <p:nvPr/>
        </p:nvSpPr>
        <p:spPr>
          <a:xfrm>
            <a:off x="404131" y="2136448"/>
            <a:ext cx="11336111" cy="4462760"/>
          </a:xfrm>
          <a:prstGeom prst="rect">
            <a:avLst/>
          </a:prstGeom>
          <a:noFill/>
        </p:spPr>
        <p:txBody>
          <a:bodyPr wrap="square">
            <a:spAutoFit/>
          </a:bodyPr>
          <a:lstStyle/>
          <a:p>
            <a:r>
              <a:rPr lang="en-US" sz="2000" b="1" dirty="0"/>
              <a:t>• The eSight NTA provides users with reliable and convenient traffic analysis solutions, monitors network-wide traffic in real time, and provides multi-dimensional traffic analysis reports. This solution helps users detect abnormal traffic in a timely manner and learn about both network bandwidth usage and traffic distribution. In addition, it helps enterprises implement traffic visualization, fault query, and planning.</a:t>
            </a:r>
          </a:p>
          <a:p>
            <a:endParaRPr lang="en-US" sz="2000" b="1" dirty="0"/>
          </a:p>
          <a:p>
            <a:r>
              <a:rPr lang="en-US" sz="2400" b="1" dirty="0">
                <a:solidFill>
                  <a:srgbClr val="FFC000"/>
                </a:solidFill>
              </a:rPr>
              <a:t>•   Features:</a:t>
            </a:r>
            <a:endParaRPr lang="en-US" sz="2000" b="1" dirty="0"/>
          </a:p>
          <a:p>
            <a:r>
              <a:rPr lang="en-US" sz="2000" b="1" dirty="0"/>
              <a:t>□  Traffic visualization: Monitors IP traffic in real time, displays the network traffic trend, and helps administrators detect and handle exceptions in a timely manner.</a:t>
            </a:r>
          </a:p>
          <a:p>
            <a:endParaRPr lang="en-US" sz="2000" b="1" dirty="0"/>
          </a:p>
          <a:p>
            <a:r>
              <a:rPr lang="en-US" sz="2000" b="1" dirty="0"/>
              <a:t>□  Exception detectability: Through the NTA, users can analyze and audit the original IP traffic to identify the root cause of abnormal traffic.</a:t>
            </a:r>
          </a:p>
          <a:p>
            <a:endParaRPr lang="en-US" sz="2000" b="1" dirty="0"/>
          </a:p>
          <a:p>
            <a:r>
              <a:rPr lang="en-US" sz="2000" b="1" dirty="0"/>
              <a:t>□  Proper planning: The traffic trend and customized reports provided by the NTA provide reference for administrators to plan network capacity.</a:t>
            </a:r>
          </a:p>
        </p:txBody>
      </p:sp>
    </p:spTree>
    <p:extLst>
      <p:ext uri="{BB962C8B-B14F-4D97-AF65-F5344CB8AC3E}">
        <p14:creationId xmlns:p14="http://schemas.microsoft.com/office/powerpoint/2010/main" val="10872364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52A74D-FE07-1E06-03E3-CD17557191A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EF3F897-E869-4A75-3F83-1B480C7BA516}"/>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48CC178-034C-0DD0-6ADB-9CE701A375E6}"/>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NetStream Overview</a:t>
            </a:r>
          </a:p>
        </p:txBody>
      </p:sp>
      <p:sp>
        <p:nvSpPr>
          <p:cNvPr id="5" name="Rectangle 4">
            <a:extLst>
              <a:ext uri="{FF2B5EF4-FFF2-40B4-BE49-F238E27FC236}">
                <a16:creationId xmlns:a16="http://schemas.microsoft.com/office/drawing/2014/main" id="{599EDE4A-C922-82A5-219F-4F27E3589B7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AC1D72D-C235-4498-0649-D004D917B3F4}"/>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0CB6F7C-565C-4520-D342-D4FD51B264C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B70311B0-EBF3-F444-2E4F-2827089EA35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84E1A30D-DCEC-497E-7206-91D5CA1BD941}"/>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1E1F0667-87D7-8A1B-8B2C-1C1599F4DB24}"/>
              </a:ext>
            </a:extLst>
          </p:cNvPr>
          <p:cNvSpPr txBox="1"/>
          <p:nvPr/>
        </p:nvSpPr>
        <p:spPr>
          <a:xfrm>
            <a:off x="681718" y="2177453"/>
            <a:ext cx="10519682" cy="923330"/>
          </a:xfrm>
          <a:prstGeom prst="rect">
            <a:avLst/>
          </a:prstGeom>
          <a:noFill/>
        </p:spPr>
        <p:txBody>
          <a:bodyPr wrap="square">
            <a:spAutoFit/>
          </a:bodyPr>
          <a:lstStyle/>
          <a:p>
            <a:r>
              <a:rPr lang="en-US" b="1" dirty="0"/>
              <a:t>NetStream is a Huawei-patented technology used to collect and distribute statistics about network traffic. The NDE sends the obtained statistics to the NSC for further processing and sends the statistics to the NDA for analysis. The results of the analysis provide a basis for network accounting and planning.</a:t>
            </a:r>
          </a:p>
        </p:txBody>
      </p:sp>
      <p:pic>
        <p:nvPicPr>
          <p:cNvPr id="4" name="Picture 3">
            <a:extLst>
              <a:ext uri="{FF2B5EF4-FFF2-40B4-BE49-F238E27FC236}">
                <a16:creationId xmlns:a16="http://schemas.microsoft.com/office/drawing/2014/main" id="{658FA7FD-C19D-725C-EE49-E168A5254C5A}"/>
              </a:ext>
            </a:extLst>
          </p:cNvPr>
          <p:cNvPicPr>
            <a:picLocks noChangeAspect="1"/>
          </p:cNvPicPr>
          <p:nvPr/>
        </p:nvPicPr>
        <p:blipFill>
          <a:blip r:embed="rId3"/>
          <a:stretch>
            <a:fillRect/>
          </a:stretch>
        </p:blipFill>
        <p:spPr>
          <a:xfrm>
            <a:off x="2031746" y="3161417"/>
            <a:ext cx="8010326" cy="3357025"/>
          </a:xfrm>
          <a:prstGeom prst="rect">
            <a:avLst/>
          </a:prstGeom>
        </p:spPr>
      </p:pic>
    </p:spTree>
    <p:extLst>
      <p:ext uri="{BB962C8B-B14F-4D97-AF65-F5344CB8AC3E}">
        <p14:creationId xmlns:p14="http://schemas.microsoft.com/office/powerpoint/2010/main" val="26916067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A0BB3F-052E-AD66-1F3D-5F76EFAD655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E3FD9A4-6E01-D1A0-45CD-C2F2ED1C7520}"/>
              </a:ext>
            </a:extLst>
          </p:cNvPr>
          <p:cNvSpPr/>
          <p:nvPr/>
        </p:nvSpPr>
        <p:spPr>
          <a:xfrm>
            <a:off x="277586" y="1469572"/>
            <a:ext cx="11658600" cy="52360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62531A9-FD89-CF89-1FFE-C75ED2333D9D}"/>
              </a:ext>
            </a:extLst>
          </p:cNvPr>
          <p:cNvSpPr txBox="1"/>
          <p:nvPr/>
        </p:nvSpPr>
        <p:spPr>
          <a:xfrm>
            <a:off x="2398850" y="953755"/>
            <a:ext cx="5830750" cy="523220"/>
          </a:xfrm>
          <a:prstGeom prst="rect">
            <a:avLst/>
          </a:prstGeom>
          <a:noFill/>
        </p:spPr>
        <p:txBody>
          <a:bodyPr wrap="square" rtlCol="0">
            <a:spAutoFit/>
          </a:bodyPr>
          <a:lstStyle/>
          <a:p>
            <a:r>
              <a:rPr lang="en-US" sz="2800" b="1" dirty="0">
                <a:latin typeface="Alexandria" charset="0"/>
                <a:cs typeface="Alexandria" charset="0"/>
              </a:rPr>
              <a:t>NetStream Overview</a:t>
            </a:r>
          </a:p>
        </p:txBody>
      </p:sp>
      <p:sp>
        <p:nvSpPr>
          <p:cNvPr id="5" name="Rectangle 4">
            <a:extLst>
              <a:ext uri="{FF2B5EF4-FFF2-40B4-BE49-F238E27FC236}">
                <a16:creationId xmlns:a16="http://schemas.microsoft.com/office/drawing/2014/main" id="{36975CF3-535A-A8AE-FE15-A7C55F171807}"/>
              </a:ext>
            </a:extLst>
          </p:cNvPr>
          <p:cNvSpPr/>
          <p:nvPr/>
        </p:nvSpPr>
        <p:spPr>
          <a:xfrm>
            <a:off x="942308" y="75578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F7492BA-1A62-DF2D-B27D-3CAB17C224A6}"/>
              </a:ext>
            </a:extLst>
          </p:cNvPr>
          <p:cNvSpPr txBox="1"/>
          <p:nvPr/>
        </p:nvSpPr>
        <p:spPr>
          <a:xfrm>
            <a:off x="1046271" y="84534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741861F-91D9-4F4F-1C0E-A0B87133110F}"/>
              </a:ext>
            </a:extLst>
          </p:cNvPr>
          <p:cNvSpPr txBox="1"/>
          <p:nvPr/>
        </p:nvSpPr>
        <p:spPr>
          <a:xfrm>
            <a:off x="1181522" y="103584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399F31D9-B648-C606-E0F9-D53F6FDA138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1E0E8921-8669-909C-07FB-9B1F6BB73649}"/>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C1D5F9D0-5C4C-416F-0EC6-392F5425A998}"/>
              </a:ext>
            </a:extLst>
          </p:cNvPr>
          <p:cNvSpPr/>
          <p:nvPr/>
        </p:nvSpPr>
        <p:spPr>
          <a:xfrm>
            <a:off x="845574" y="6243484"/>
            <a:ext cx="1002891" cy="353961"/>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8D6F7BB6-3A25-B1D7-5118-D3905EEF02AC}"/>
              </a:ext>
            </a:extLst>
          </p:cNvPr>
          <p:cNvSpPr txBox="1"/>
          <p:nvPr/>
        </p:nvSpPr>
        <p:spPr>
          <a:xfrm>
            <a:off x="359228" y="1915608"/>
            <a:ext cx="11544299" cy="4801314"/>
          </a:xfrm>
          <a:prstGeom prst="rect">
            <a:avLst/>
          </a:prstGeom>
          <a:noFill/>
        </p:spPr>
        <p:txBody>
          <a:bodyPr wrap="square">
            <a:spAutoFit/>
          </a:bodyPr>
          <a:lstStyle/>
          <a:p>
            <a:r>
              <a:rPr lang="en-US" b="1" dirty="0">
                <a:solidFill>
                  <a:srgbClr val="FFC000"/>
                </a:solidFill>
              </a:rPr>
              <a:t>•   NetStream provides data that is useful for many purposes, including: </a:t>
            </a:r>
          </a:p>
          <a:p>
            <a:r>
              <a:rPr lang="en-US" b="1" dirty="0"/>
              <a:t>□  Network management and planning</a:t>
            </a:r>
          </a:p>
          <a:p>
            <a:r>
              <a:rPr lang="en-US" b="1" dirty="0"/>
              <a:t>□  Enterprise accounting and departmental charging </a:t>
            </a:r>
          </a:p>
          <a:p>
            <a:r>
              <a:rPr lang="en-US" b="1" dirty="0"/>
              <a:t>□  ISP billing report</a:t>
            </a:r>
          </a:p>
          <a:p>
            <a:r>
              <a:rPr lang="en-US" b="1" dirty="0"/>
              <a:t>□  Data storage</a:t>
            </a:r>
          </a:p>
          <a:p>
            <a:r>
              <a:rPr lang="en-US" b="1" dirty="0"/>
              <a:t>□  Data mining for marketing purposes</a:t>
            </a:r>
          </a:p>
          <a:p>
            <a:endParaRPr lang="en-US" b="1" dirty="0"/>
          </a:p>
          <a:p>
            <a:r>
              <a:rPr lang="en-US" b="1" dirty="0">
                <a:solidFill>
                  <a:srgbClr val="FFC000"/>
                </a:solidFill>
              </a:rPr>
              <a:t>•   NetStream is implemented using the following devices:</a:t>
            </a:r>
          </a:p>
          <a:p>
            <a:r>
              <a:rPr lang="en-US" b="1" dirty="0"/>
              <a:t>□  NetStream Data Exporter (NDE): Samples the traffic and exports the traffic statistics.</a:t>
            </a:r>
          </a:p>
          <a:p>
            <a:r>
              <a:rPr lang="en-US" b="1" dirty="0"/>
              <a:t>□  NetStream Collector (NSC): Parses packets from the NDE and sends statistics to the database for the NDA to parse.</a:t>
            </a:r>
          </a:p>
          <a:p>
            <a:r>
              <a:rPr lang="en-US" b="1" dirty="0"/>
              <a:t>□  NetStream Data Analyzer (NDA): Analyzes and processes the statistics, generates reports, and provides a foundation for various services, such as traffic charging, network planning, and monitoring.</a:t>
            </a:r>
          </a:p>
          <a:p>
            <a:endParaRPr lang="en-US" b="1" dirty="0"/>
          </a:p>
          <a:p>
            <a:r>
              <a:rPr lang="en-US" b="1" dirty="0">
                <a:solidFill>
                  <a:srgbClr val="FFC000"/>
                </a:solidFill>
              </a:rPr>
              <a:t>•   The NetStream system works as follows:</a:t>
            </a:r>
          </a:p>
          <a:p>
            <a:r>
              <a:rPr lang="en-US" b="1" dirty="0"/>
              <a:t>□  NDE  configured  with  the  NetStream  function  periodically  sends  the  collected  traffic statistics to the NSC.</a:t>
            </a:r>
          </a:p>
          <a:p>
            <a:r>
              <a:rPr lang="en-US" b="1" dirty="0"/>
              <a:t>□  NSC processes the traffic statistics and sends them to the NDA.</a:t>
            </a:r>
          </a:p>
          <a:p>
            <a:r>
              <a:rPr lang="en-US" b="1" dirty="0"/>
              <a:t>□  NDA analyzes the data for applications such as charging and network planning.</a:t>
            </a:r>
          </a:p>
        </p:txBody>
      </p:sp>
    </p:spTree>
    <p:extLst>
      <p:ext uri="{BB962C8B-B14F-4D97-AF65-F5344CB8AC3E}">
        <p14:creationId xmlns:p14="http://schemas.microsoft.com/office/powerpoint/2010/main" val="26147487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F61FB3-3054-2690-17C6-22D8C2B9215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B38115E-870C-0AF7-18B3-6D9F58509896}"/>
              </a:ext>
            </a:extLst>
          </p:cNvPr>
          <p:cNvSpPr/>
          <p:nvPr/>
        </p:nvSpPr>
        <p:spPr>
          <a:xfrm>
            <a:off x="179614" y="1685494"/>
            <a:ext cx="1177290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3" name="TextBox 2">
            <a:extLst>
              <a:ext uri="{FF2B5EF4-FFF2-40B4-BE49-F238E27FC236}">
                <a16:creationId xmlns:a16="http://schemas.microsoft.com/office/drawing/2014/main" id="{1242CD48-6BF5-AD2D-2506-196640659C58}"/>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TCP Connecting</a:t>
            </a:r>
          </a:p>
        </p:txBody>
      </p:sp>
      <p:sp>
        <p:nvSpPr>
          <p:cNvPr id="5" name="Rectangle 4">
            <a:extLst>
              <a:ext uri="{FF2B5EF4-FFF2-40B4-BE49-F238E27FC236}">
                <a16:creationId xmlns:a16="http://schemas.microsoft.com/office/drawing/2014/main" id="{46BF52F1-A8BC-5A75-3FE7-58AAF4BFE55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FC70D58-4CFD-A3AD-4041-FF65F7506360}"/>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5BADEB6-F7D0-5651-00DA-55150DF7912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D5CE539A-1CBC-C5B7-1750-BB6C4CD1C87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D90C4B62-E6B3-B76D-B316-67B4B8F14D10}"/>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D851F3F6-AA66-F287-6F62-2EA299A96CD0}"/>
              </a:ext>
            </a:extLst>
          </p:cNvPr>
          <p:cNvSpPr/>
          <p:nvPr/>
        </p:nvSpPr>
        <p:spPr>
          <a:xfrm>
            <a:off x="1356853" y="6440129"/>
            <a:ext cx="9311148" cy="127819"/>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EC102A8B-DFA3-25D4-4DF3-FBA970E4345A}"/>
              </a:ext>
            </a:extLst>
          </p:cNvPr>
          <p:cNvSpPr/>
          <p:nvPr/>
        </p:nvSpPr>
        <p:spPr>
          <a:xfrm>
            <a:off x="2104103" y="2556387"/>
            <a:ext cx="1238865" cy="235974"/>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BF22A6B1-F72C-6D6D-FA07-F8276AA4EA3D}"/>
              </a:ext>
            </a:extLst>
          </p:cNvPr>
          <p:cNvSpPr txBox="1"/>
          <p:nvPr/>
        </p:nvSpPr>
        <p:spPr>
          <a:xfrm>
            <a:off x="293914" y="2138099"/>
            <a:ext cx="5747657" cy="4524315"/>
          </a:xfrm>
          <a:prstGeom prst="rect">
            <a:avLst/>
          </a:prstGeom>
          <a:noFill/>
        </p:spPr>
        <p:txBody>
          <a:bodyPr wrap="square">
            <a:spAutoFit/>
          </a:bodyPr>
          <a:lstStyle/>
          <a:p>
            <a:r>
              <a:rPr lang="en-US" b="1" dirty="0"/>
              <a:t>• To establish a connection, TCP uses a three-way handshake process. This process is used to confirm the start sequence number of the communications parties so that subsequent communications can be performed in an orderly manner. The process is as follows:</a:t>
            </a:r>
          </a:p>
          <a:p>
            <a:r>
              <a:rPr lang="en-US" b="1" dirty="0"/>
              <a:t>n When the connection starts, the client sends a SYN to the server. The client sets the SYN's sequence number to a random value a.</a:t>
            </a:r>
          </a:p>
          <a:p>
            <a:r>
              <a:rPr lang="en-US" b="1" dirty="0"/>
              <a:t>□ After receiving the SYN, the server replies with a SYN+ACK. The server sets the ACK's acknowledgment number as the received sequence number plus one (that is, a + 1), and the SYN's sequence number as a random value b.</a:t>
            </a:r>
          </a:p>
          <a:p>
            <a:r>
              <a:rPr lang="en-US" b="1" dirty="0"/>
              <a:t>□ After receiving the SYN+ACK, the client replies with an ACK. The client sets the ACK's acknowledgment number as the received sequence number plus one (that is, b+1).</a:t>
            </a:r>
          </a:p>
        </p:txBody>
      </p:sp>
      <p:pic>
        <p:nvPicPr>
          <p:cNvPr id="4" name="Picture 3">
            <a:extLst>
              <a:ext uri="{FF2B5EF4-FFF2-40B4-BE49-F238E27FC236}">
                <a16:creationId xmlns:a16="http://schemas.microsoft.com/office/drawing/2014/main" id="{BBB29CE9-E8F0-E9B4-D3DB-606E9B283095}"/>
              </a:ext>
            </a:extLst>
          </p:cNvPr>
          <p:cNvPicPr>
            <a:picLocks noChangeAspect="1"/>
          </p:cNvPicPr>
          <p:nvPr/>
        </p:nvPicPr>
        <p:blipFill>
          <a:blip r:embed="rId3"/>
          <a:stretch>
            <a:fillRect/>
          </a:stretch>
        </p:blipFill>
        <p:spPr>
          <a:xfrm>
            <a:off x="6057899" y="2653815"/>
            <a:ext cx="5702069" cy="3257128"/>
          </a:xfrm>
          <a:prstGeom prst="rect">
            <a:avLst/>
          </a:prstGeom>
        </p:spPr>
      </p:pic>
    </p:spTree>
    <p:extLst>
      <p:ext uri="{BB962C8B-B14F-4D97-AF65-F5344CB8AC3E}">
        <p14:creationId xmlns:p14="http://schemas.microsoft.com/office/powerpoint/2010/main" val="21092909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E71F17-2168-7CB6-9061-F50467EF55A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EFF9EEA-9B11-3DFB-1091-2F10E9A6C12B}"/>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2828466-3ED2-DE76-A5E4-D30214D25FAB}"/>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Disconnecting TCP Connect</a:t>
            </a:r>
          </a:p>
        </p:txBody>
      </p:sp>
      <p:sp>
        <p:nvSpPr>
          <p:cNvPr id="5" name="Rectangle 4">
            <a:extLst>
              <a:ext uri="{FF2B5EF4-FFF2-40B4-BE49-F238E27FC236}">
                <a16:creationId xmlns:a16="http://schemas.microsoft.com/office/drawing/2014/main" id="{7BFAB4B1-4A84-11EB-B797-92C2156CCD8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069F2FE-8E24-23CF-65A2-D7D6449531B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3277C38-9900-9731-660F-841CA369E67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D7EE3AD9-5220-6EE8-C562-B8460A344D1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0FB86D3F-DE72-7941-E173-80F0D5540A8E}"/>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46451BC5-8F3B-9180-7B25-73196067CCB7}"/>
              </a:ext>
            </a:extLst>
          </p:cNvPr>
          <p:cNvPicPr>
            <a:picLocks noChangeAspect="1"/>
          </p:cNvPicPr>
          <p:nvPr/>
        </p:nvPicPr>
        <p:blipFill>
          <a:blip r:embed="rId3"/>
          <a:stretch>
            <a:fillRect/>
          </a:stretch>
        </p:blipFill>
        <p:spPr>
          <a:xfrm>
            <a:off x="1917431" y="2174837"/>
            <a:ext cx="8289586" cy="4405577"/>
          </a:xfrm>
          <a:prstGeom prst="rect">
            <a:avLst/>
          </a:prstGeom>
        </p:spPr>
      </p:pic>
    </p:spTree>
    <p:extLst>
      <p:ext uri="{BB962C8B-B14F-4D97-AF65-F5344CB8AC3E}">
        <p14:creationId xmlns:p14="http://schemas.microsoft.com/office/powerpoint/2010/main" val="40548814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90EFB2-D291-2FFA-6663-69FCDB5E254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7D5111D-AD2F-A112-262E-CA321E4A848E}"/>
              </a:ext>
            </a:extLst>
          </p:cNvPr>
          <p:cNvSpPr/>
          <p:nvPr/>
        </p:nvSpPr>
        <p:spPr>
          <a:xfrm>
            <a:off x="261257" y="1273629"/>
            <a:ext cx="11658599" cy="54319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C856B87-5A46-609E-375E-B147ABCC9516}"/>
              </a:ext>
            </a:extLst>
          </p:cNvPr>
          <p:cNvSpPr txBox="1"/>
          <p:nvPr/>
        </p:nvSpPr>
        <p:spPr>
          <a:xfrm>
            <a:off x="2300879" y="757814"/>
            <a:ext cx="7561578" cy="523220"/>
          </a:xfrm>
          <a:prstGeom prst="rect">
            <a:avLst/>
          </a:prstGeom>
          <a:noFill/>
        </p:spPr>
        <p:txBody>
          <a:bodyPr wrap="square" rtlCol="0">
            <a:spAutoFit/>
          </a:bodyPr>
          <a:lstStyle/>
          <a:p>
            <a:r>
              <a:rPr lang="en-US" sz="2800" b="1" dirty="0">
                <a:latin typeface="Alexandria" charset="0"/>
                <a:cs typeface="Alexandria" charset="0"/>
              </a:rPr>
              <a:t>Disconnecting TCP Connect</a:t>
            </a:r>
          </a:p>
        </p:txBody>
      </p:sp>
      <p:sp>
        <p:nvSpPr>
          <p:cNvPr id="5" name="Rectangle 4">
            <a:extLst>
              <a:ext uri="{FF2B5EF4-FFF2-40B4-BE49-F238E27FC236}">
                <a16:creationId xmlns:a16="http://schemas.microsoft.com/office/drawing/2014/main" id="{D21B231D-F887-94DF-6C53-BC61155A6A89}"/>
              </a:ext>
            </a:extLst>
          </p:cNvPr>
          <p:cNvSpPr/>
          <p:nvPr/>
        </p:nvSpPr>
        <p:spPr>
          <a:xfrm>
            <a:off x="909650" y="64148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8B9C12D-8321-D623-785E-24EB73B1591E}"/>
              </a:ext>
            </a:extLst>
          </p:cNvPr>
          <p:cNvSpPr txBox="1"/>
          <p:nvPr/>
        </p:nvSpPr>
        <p:spPr>
          <a:xfrm>
            <a:off x="980955" y="714717"/>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99DE8C4-8CD2-15C8-4325-35E343FA109D}"/>
              </a:ext>
            </a:extLst>
          </p:cNvPr>
          <p:cNvSpPr txBox="1"/>
          <p:nvPr/>
        </p:nvSpPr>
        <p:spPr>
          <a:xfrm>
            <a:off x="1083552" y="9378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EB7588E7-6A2A-7BEA-ACF1-BCE99491ABF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261A6811-798B-F343-8CD1-518FE3A86040}"/>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5A9ED6D-D63F-0E83-44D6-BA219E3CDF2D}"/>
              </a:ext>
            </a:extLst>
          </p:cNvPr>
          <p:cNvSpPr txBox="1"/>
          <p:nvPr/>
        </p:nvSpPr>
        <p:spPr>
          <a:xfrm>
            <a:off x="261257" y="1959301"/>
            <a:ext cx="11642272" cy="4524315"/>
          </a:xfrm>
          <a:prstGeom prst="rect">
            <a:avLst/>
          </a:prstGeom>
          <a:noFill/>
        </p:spPr>
        <p:txBody>
          <a:bodyPr wrap="square">
            <a:spAutoFit/>
          </a:bodyPr>
          <a:lstStyle/>
          <a:p>
            <a:r>
              <a:rPr lang="en-US" b="1" u="sng" dirty="0">
                <a:solidFill>
                  <a:srgbClr val="FFC000"/>
                </a:solidFill>
              </a:rPr>
              <a:t>• To terminate a connection, TCP uses a four-way handshake process. The process is as follows:</a:t>
            </a:r>
          </a:p>
          <a:p>
            <a:endParaRPr lang="en-US" b="1" dirty="0"/>
          </a:p>
          <a:p>
            <a:r>
              <a:rPr lang="en-US" b="1" dirty="0"/>
              <a:t>□ The client sends a connection release packet (FIN = 1) to the server and stops sending data. The client sets the FIN's sequence number as a (seq=a) and enters the FIN-WAIT-1 state.</a:t>
            </a:r>
          </a:p>
          <a:p>
            <a:r>
              <a:rPr lang="en-US" b="1" dirty="0"/>
              <a:t>□ After receiving the FIN, the server replies with an acknowledgement packet (ACK=1). The server sets the ACK's acknowledgement number as the received sequence number plus one (ack=a + 1), sets the sequence number as b, and enters the CLOSE-WAIT state.</a:t>
            </a:r>
          </a:p>
          <a:p>
            <a:r>
              <a:rPr lang="en-US" b="1" dirty="0"/>
              <a:t>□ After  receiving  the  ACK,  the  client  enters  the  FIN-WAIT-2  state  and  waits  for  the server to send a FIN.</a:t>
            </a:r>
          </a:p>
          <a:p>
            <a:r>
              <a:rPr lang="en-US" b="1" dirty="0"/>
              <a:t>□ After the server finishes sending any remaining data, it sends a connection release packet to the client: FIN = 1; ack=a + 1. Because the connection is in the half-closed state, the server may send more data. Assume that the sequence number is seq=c. The server then enters the LAST-ACK state and waits for acknowledgement from the client.</a:t>
            </a:r>
          </a:p>
          <a:p>
            <a:r>
              <a:rPr lang="en-US" b="1" dirty="0"/>
              <a:t>□ After receiving the connection release packet from the server, the client replies with an acknowledgement packet (ACK=1). The client sets the acknowledgement number to ack=c+1 and sequence number to seq=a + 1. The client then enters the TIME-WAIT state.</a:t>
            </a:r>
          </a:p>
          <a:p>
            <a:r>
              <a:rPr lang="en-US" b="1" dirty="0"/>
              <a:t>□ After  receiving  the  ACK  from  the  client,  the  server  enters  the  CLOSED  state immediately and ends the TCP connection.</a:t>
            </a:r>
          </a:p>
        </p:txBody>
      </p:sp>
    </p:spTree>
    <p:extLst>
      <p:ext uri="{BB962C8B-B14F-4D97-AF65-F5344CB8AC3E}">
        <p14:creationId xmlns:p14="http://schemas.microsoft.com/office/powerpoint/2010/main" val="20880917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5DE631-1D23-CF95-E755-F47266F9A15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AB41E71-9826-4860-093C-FE9133E59DAC}"/>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7460B5B-32A2-F914-0862-2FF910E086EB}"/>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Common Application Layer Protocols</a:t>
            </a:r>
          </a:p>
        </p:txBody>
      </p:sp>
      <p:sp>
        <p:nvSpPr>
          <p:cNvPr id="5" name="Rectangle 4">
            <a:extLst>
              <a:ext uri="{FF2B5EF4-FFF2-40B4-BE49-F238E27FC236}">
                <a16:creationId xmlns:a16="http://schemas.microsoft.com/office/drawing/2014/main" id="{5F54DC45-0DB9-E696-9A27-C3CB662EDED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59E17B7-C20B-6AAF-5E51-C32387581DA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95A8C3E-423A-266D-77DD-E3DE5E36859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537D119B-81B9-9395-F9D7-50F3E35F38C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00AED12B-9028-B347-9DA3-8376485F9338}"/>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2D334755-956A-9F91-25F2-69E943D52B28}"/>
              </a:ext>
            </a:extLst>
          </p:cNvPr>
          <p:cNvPicPr>
            <a:picLocks noChangeAspect="1"/>
          </p:cNvPicPr>
          <p:nvPr/>
        </p:nvPicPr>
        <p:blipFill>
          <a:blip r:embed="rId3"/>
          <a:stretch>
            <a:fillRect/>
          </a:stretch>
        </p:blipFill>
        <p:spPr>
          <a:xfrm>
            <a:off x="4808320" y="2483025"/>
            <a:ext cx="6363588" cy="3982006"/>
          </a:xfrm>
          <a:prstGeom prst="rect">
            <a:avLst/>
          </a:prstGeom>
        </p:spPr>
      </p:pic>
      <p:sp>
        <p:nvSpPr>
          <p:cNvPr id="11" name="TextBox 10">
            <a:extLst>
              <a:ext uri="{FF2B5EF4-FFF2-40B4-BE49-F238E27FC236}">
                <a16:creationId xmlns:a16="http://schemas.microsoft.com/office/drawing/2014/main" id="{B895F1AC-8990-2F8B-0E84-4D004609C52D}"/>
              </a:ext>
            </a:extLst>
          </p:cNvPr>
          <p:cNvSpPr txBox="1"/>
          <p:nvPr/>
        </p:nvSpPr>
        <p:spPr>
          <a:xfrm>
            <a:off x="763361" y="2300211"/>
            <a:ext cx="4086225" cy="3970318"/>
          </a:xfrm>
          <a:prstGeom prst="rect">
            <a:avLst/>
          </a:prstGeom>
          <a:noFill/>
        </p:spPr>
        <p:txBody>
          <a:bodyPr wrap="square">
            <a:spAutoFit/>
          </a:bodyPr>
          <a:lstStyle/>
          <a:p>
            <a:r>
              <a:rPr lang="en-US" b="1" dirty="0">
                <a:solidFill>
                  <a:srgbClr val="FFC000"/>
                </a:solidFill>
              </a:rPr>
              <a:t>•   HTTP/HTTPS: </a:t>
            </a:r>
            <a:r>
              <a:rPr lang="en-US" b="1" dirty="0"/>
              <a:t>refers to Hypertext Transfer Protocol, which is a protocol used to browse </a:t>
            </a:r>
          </a:p>
          <a:p>
            <a:r>
              <a:rPr lang="en-US" b="1" dirty="0"/>
              <a:t>web pages.</a:t>
            </a:r>
          </a:p>
          <a:p>
            <a:endParaRPr lang="en-US" b="1" dirty="0"/>
          </a:p>
          <a:p>
            <a:r>
              <a:rPr lang="en-US" b="1" dirty="0">
                <a:solidFill>
                  <a:srgbClr val="FFC000"/>
                </a:solidFill>
              </a:rPr>
              <a:t>•   FTP protocol: </a:t>
            </a:r>
            <a:r>
              <a:rPr lang="en-US" b="1" dirty="0"/>
              <a:t>refers to File Transfer Protocol, which is used to upload and download file </a:t>
            </a:r>
          </a:p>
          <a:p>
            <a:r>
              <a:rPr lang="en-US" b="1" dirty="0"/>
              <a:t>resources.</a:t>
            </a:r>
          </a:p>
          <a:p>
            <a:endParaRPr lang="en-US" b="1" dirty="0"/>
          </a:p>
          <a:p>
            <a:r>
              <a:rPr lang="en-US" b="1" dirty="0">
                <a:solidFill>
                  <a:srgbClr val="FFC000"/>
                </a:solidFill>
              </a:rPr>
              <a:t>•   DNS protocol: </a:t>
            </a:r>
            <a:r>
              <a:rPr lang="en-US" b="1" dirty="0"/>
              <a:t>refers to Domain Name Resolution Protocol, which is used to resolve </a:t>
            </a:r>
          </a:p>
          <a:p>
            <a:r>
              <a:rPr lang="en-US" b="1" dirty="0"/>
              <a:t>domain names to IP addresses.</a:t>
            </a:r>
          </a:p>
        </p:txBody>
      </p:sp>
    </p:spTree>
    <p:extLst>
      <p:ext uri="{BB962C8B-B14F-4D97-AF65-F5344CB8AC3E}">
        <p14:creationId xmlns:p14="http://schemas.microsoft.com/office/powerpoint/2010/main" val="585793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9181B3-4183-C8A1-2803-5DFA61A3E8A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468BC11-FCEA-6EC6-1E6C-27C0269BCD60}"/>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BD66EBF-38BC-6FA0-EA43-78BE2C4E751F}"/>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How DNS Works</a:t>
            </a:r>
          </a:p>
        </p:txBody>
      </p:sp>
      <p:sp>
        <p:nvSpPr>
          <p:cNvPr id="5" name="Rectangle 4">
            <a:extLst>
              <a:ext uri="{FF2B5EF4-FFF2-40B4-BE49-F238E27FC236}">
                <a16:creationId xmlns:a16="http://schemas.microsoft.com/office/drawing/2014/main" id="{60D43B76-EC31-F9A3-9881-3AD2CCE0B6B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2B18D99-EBED-15C9-2892-F157D4B5037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6548487-202E-897E-7CCE-27E62E78AC7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DBAB59EE-9FCE-15EE-77A8-50B390894A3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41793960-CD03-E832-7DD6-585C7D2A6615}"/>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02548B8B-DB5D-0E6B-C27A-B4FAC3FD7C2A}"/>
              </a:ext>
            </a:extLst>
          </p:cNvPr>
          <p:cNvSpPr/>
          <p:nvPr/>
        </p:nvSpPr>
        <p:spPr>
          <a:xfrm>
            <a:off x="1022555" y="5919019"/>
            <a:ext cx="1091380"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DBD329C6-F9BE-416D-9A12-51120291C3F5}"/>
              </a:ext>
            </a:extLst>
          </p:cNvPr>
          <p:cNvPicPr>
            <a:picLocks noChangeAspect="1"/>
          </p:cNvPicPr>
          <p:nvPr/>
        </p:nvPicPr>
        <p:blipFill>
          <a:blip r:embed="rId3"/>
          <a:stretch>
            <a:fillRect/>
          </a:stretch>
        </p:blipFill>
        <p:spPr>
          <a:xfrm>
            <a:off x="1061357" y="2130615"/>
            <a:ext cx="9797143" cy="4501225"/>
          </a:xfrm>
          <a:prstGeom prst="rect">
            <a:avLst/>
          </a:prstGeom>
        </p:spPr>
      </p:pic>
    </p:spTree>
    <p:extLst>
      <p:ext uri="{BB962C8B-B14F-4D97-AF65-F5344CB8AC3E}">
        <p14:creationId xmlns:p14="http://schemas.microsoft.com/office/powerpoint/2010/main" val="36727222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6E0A57-9169-9E75-560E-0AC5706CDE7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8961ECF-D8CE-0F9E-A9F0-A0256955E824}"/>
              </a:ext>
            </a:extLst>
          </p:cNvPr>
          <p:cNvSpPr/>
          <p:nvPr/>
        </p:nvSpPr>
        <p:spPr>
          <a:xfrm>
            <a:off x="261257" y="1273629"/>
            <a:ext cx="11658599" cy="54319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00A5770-427E-E366-EC6A-4559D782223E}"/>
              </a:ext>
            </a:extLst>
          </p:cNvPr>
          <p:cNvSpPr txBox="1"/>
          <p:nvPr/>
        </p:nvSpPr>
        <p:spPr>
          <a:xfrm>
            <a:off x="2349865" y="741486"/>
            <a:ext cx="7561578" cy="523220"/>
          </a:xfrm>
          <a:prstGeom prst="rect">
            <a:avLst/>
          </a:prstGeom>
          <a:noFill/>
        </p:spPr>
        <p:txBody>
          <a:bodyPr wrap="square" rtlCol="0">
            <a:spAutoFit/>
          </a:bodyPr>
          <a:lstStyle/>
          <a:p>
            <a:r>
              <a:rPr lang="en-US" sz="2800" b="1" dirty="0">
                <a:latin typeface="Alexandria" charset="0"/>
                <a:cs typeface="Alexandria" charset="0"/>
              </a:rPr>
              <a:t>How DNS Works</a:t>
            </a:r>
          </a:p>
        </p:txBody>
      </p:sp>
      <p:sp>
        <p:nvSpPr>
          <p:cNvPr id="5" name="Rectangle 4">
            <a:extLst>
              <a:ext uri="{FF2B5EF4-FFF2-40B4-BE49-F238E27FC236}">
                <a16:creationId xmlns:a16="http://schemas.microsoft.com/office/drawing/2014/main" id="{714604D3-CD77-F0DC-D5F9-50DCCEF9D379}"/>
              </a:ext>
            </a:extLst>
          </p:cNvPr>
          <p:cNvSpPr/>
          <p:nvPr/>
        </p:nvSpPr>
        <p:spPr>
          <a:xfrm>
            <a:off x="991293" y="2332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96BD307-5575-DBFE-39F9-E2CF7F8F1C59}"/>
              </a:ext>
            </a:extLst>
          </p:cNvPr>
          <p:cNvSpPr txBox="1"/>
          <p:nvPr/>
        </p:nvSpPr>
        <p:spPr>
          <a:xfrm>
            <a:off x="1078926" y="339159"/>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89E6BC5-4C2A-AA14-D3CA-929B4E164899}"/>
              </a:ext>
            </a:extLst>
          </p:cNvPr>
          <p:cNvSpPr txBox="1"/>
          <p:nvPr/>
        </p:nvSpPr>
        <p:spPr>
          <a:xfrm>
            <a:off x="1181524" y="52965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9A7488A0-6F84-D732-8C2D-554B0F2C7D0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D638440C-4E41-CEAE-09D9-478586297FAF}"/>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22BEA27A-8D1F-0870-B5D9-13C8373192FF}"/>
              </a:ext>
            </a:extLst>
          </p:cNvPr>
          <p:cNvSpPr txBox="1"/>
          <p:nvPr/>
        </p:nvSpPr>
        <p:spPr>
          <a:xfrm>
            <a:off x="261257" y="1322486"/>
            <a:ext cx="11642272" cy="5355312"/>
          </a:xfrm>
          <a:prstGeom prst="rect">
            <a:avLst/>
          </a:prstGeom>
          <a:noFill/>
        </p:spPr>
        <p:txBody>
          <a:bodyPr wrap="square">
            <a:spAutoFit/>
          </a:bodyPr>
          <a:lstStyle/>
          <a:p>
            <a:r>
              <a:rPr lang="en-US" b="1" dirty="0"/>
              <a:t>•    A root server is primarily used to manage the main directory of the Internet. The number of root servers are limited to 13 server addresses in the world. Among the 13 nodes, 10 are set in the United States, and the other three are in the UK, Sweden and Japan. Although the network has no borders, servers still have national boundaries. All root servers are managed by the Internet domain name and number allocation agency ICANN, which is authorized by the US government.</a:t>
            </a:r>
          </a:p>
          <a:p>
            <a:endParaRPr lang="en-US" b="1" dirty="0"/>
          </a:p>
          <a:p>
            <a:r>
              <a:rPr lang="en-US" b="1" dirty="0"/>
              <a:t>•    A top-level domain name server is used to store top-level domain names such as .com, .</a:t>
            </a:r>
            <a:r>
              <a:rPr lang="en-US" b="1" dirty="0" err="1"/>
              <a:t>edu</a:t>
            </a:r>
            <a:r>
              <a:rPr lang="en-US" b="1" dirty="0"/>
              <a:t>, and .</a:t>
            </a:r>
            <a:r>
              <a:rPr lang="en-US" b="1" dirty="0" err="1"/>
              <a:t>cn</a:t>
            </a:r>
            <a:r>
              <a:rPr lang="en-US" b="1" dirty="0"/>
              <a:t>.</a:t>
            </a:r>
          </a:p>
          <a:p>
            <a:endParaRPr lang="en-US" b="1" dirty="0"/>
          </a:p>
          <a:p>
            <a:r>
              <a:rPr lang="en-US" b="1" dirty="0"/>
              <a:t>• A recursive server is an authoritative server. It stores definitive domain name records (the resolution relationship between a domain name and an IP address) for the zone in which it servers. If every person accessing the Internet were to send requests to an authoritative server, the server would be overloaded. Therefore, a cache server is necessary.</a:t>
            </a:r>
          </a:p>
          <a:p>
            <a:endParaRPr lang="en-US" b="1" dirty="0"/>
          </a:p>
          <a:p>
            <a:r>
              <a:rPr lang="en-US" b="1" dirty="0"/>
              <a:t>•    A cache server is equivalent to a proxy of the authoritative server and reduces the pressure of the authoritative server. Each time a user accesses the Internet, a request for domain name resolution is sent to the cache server. Upon receiving this request for the first time, the cache server requests the domain name and IP address resolution table from an authoritative server, and then stores the table locally. Subsequently, if a user requests the same domain name, the cache server directly replies to the user. The IP address of a website does not often change. However, entries in the resolution table are valid only for a certain period. When the validity period expires, the entry is automatically aged. The system queries the authoritative server again if a user request is sent. This aging mechanism ensures that the domain name resolution on the cache server is updated periodically.</a:t>
            </a:r>
          </a:p>
        </p:txBody>
      </p:sp>
    </p:spTree>
    <p:extLst>
      <p:ext uri="{BB962C8B-B14F-4D97-AF65-F5344CB8AC3E}">
        <p14:creationId xmlns:p14="http://schemas.microsoft.com/office/powerpoint/2010/main" val="2205361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FE8886-38BE-2ED3-5CBC-9B53DD61F16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A241253-D81D-D37E-36CF-405EBAA4D775}"/>
              </a:ext>
            </a:extLst>
          </p:cNvPr>
          <p:cNvSpPr/>
          <p:nvPr/>
        </p:nvSpPr>
        <p:spPr>
          <a:xfrm>
            <a:off x="261257" y="1685494"/>
            <a:ext cx="11674929"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4517837-6E28-1304-DCBA-357CE62A7152}"/>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How DNS Works</a:t>
            </a:r>
          </a:p>
        </p:txBody>
      </p:sp>
      <p:sp>
        <p:nvSpPr>
          <p:cNvPr id="5" name="Rectangle 4">
            <a:extLst>
              <a:ext uri="{FF2B5EF4-FFF2-40B4-BE49-F238E27FC236}">
                <a16:creationId xmlns:a16="http://schemas.microsoft.com/office/drawing/2014/main" id="{BEC358A4-86D4-325E-FD23-6FC7A0CC338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976E7F3-4422-EBAA-0BB1-4FEBFFAFC5F5}"/>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D4A97C6-5BCB-AC7B-53F0-461813171B2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00F1BE42-8CA4-3E3E-B5DD-19A49C1A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449148CD-AF99-1736-CEC7-7A91DD6BA25E}"/>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BDD74D01-86F6-D6F6-737D-39421C4A687B}"/>
              </a:ext>
            </a:extLst>
          </p:cNvPr>
          <p:cNvSpPr txBox="1"/>
          <p:nvPr/>
        </p:nvSpPr>
        <p:spPr>
          <a:xfrm>
            <a:off x="322489" y="2126464"/>
            <a:ext cx="11581039" cy="4524315"/>
          </a:xfrm>
          <a:prstGeom prst="rect">
            <a:avLst/>
          </a:prstGeom>
          <a:noFill/>
        </p:spPr>
        <p:txBody>
          <a:bodyPr wrap="square">
            <a:spAutoFit/>
          </a:bodyPr>
          <a:lstStyle/>
          <a:p>
            <a:r>
              <a:rPr lang="en-US" b="1" u="sng" dirty="0">
                <a:solidFill>
                  <a:srgbClr val="FFC000"/>
                </a:solidFill>
              </a:rPr>
              <a:t>The resolution process of DNS is as follows:</a:t>
            </a:r>
            <a:endParaRPr lang="en-US" sz="1800" b="1" u="sng" dirty="0"/>
          </a:p>
          <a:p>
            <a:r>
              <a:rPr lang="en-US" sz="1800" b="1" dirty="0"/>
              <a:t>□   The DNS client queries in recursive mode. The cache server first checks whether the local DNS server has the domain name resolution cache.</a:t>
            </a:r>
          </a:p>
          <a:p>
            <a:r>
              <a:rPr lang="en-US" sz="1800" b="1" dirty="0"/>
              <a:t>□ If there is no local cache, the domain name is sent to the root server. After receiving the www.vmall.com request, the root server checks the authorization of the .com and returns the IP address of the top-level domain name server where the .com is located.</a:t>
            </a:r>
          </a:p>
          <a:p>
            <a:r>
              <a:rPr lang="en-US" sz="1800" b="1" dirty="0"/>
              <a:t>□ The cache server continues to send a www.vmall.com resolution request to the top- level domain name server. After receiving the request, the top-level domain name server returns the recursive server IP address of the next-level .vmall.com.</a:t>
            </a:r>
          </a:p>
          <a:p>
            <a:r>
              <a:rPr lang="en-US" sz="1800" b="1" dirty="0"/>
              <a:t>□ The cache server continues to send a www.vmall.com resolution request to the recursive server. After receiving the request, the recursive server returns a resolution address of www.vmall.com.lf there are a large number of domain names, the recursive server also has multiple levels.</a:t>
            </a:r>
          </a:p>
          <a:p>
            <a:r>
              <a:rPr lang="en-US" sz="1800" b="1" dirty="0"/>
              <a:t>□ After  obtaining  the  IP  address  of  www.vmall.com.  the  cache  server  sends  the  IP address to the client and caches the IP address locally.</a:t>
            </a:r>
          </a:p>
          <a:p>
            <a:r>
              <a:rPr lang="en-US" sz="1800" b="1" dirty="0"/>
              <a:t>□ If a client requests the domain name resolution of www.vmall.com again, the cache server directly responds with the IP address.</a:t>
            </a:r>
          </a:p>
        </p:txBody>
      </p:sp>
    </p:spTree>
    <p:extLst>
      <p:ext uri="{BB962C8B-B14F-4D97-AF65-F5344CB8AC3E}">
        <p14:creationId xmlns:p14="http://schemas.microsoft.com/office/powerpoint/2010/main" val="29989569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EBD911-4EA2-FB87-6C46-8455FF6D508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D1FC974-98B3-C0ED-8E8A-6B4A94851466}"/>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1C5CDB2-9164-CA65-6440-392AE7F6FCC6}"/>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How FTP Works</a:t>
            </a:r>
          </a:p>
        </p:txBody>
      </p:sp>
      <p:sp>
        <p:nvSpPr>
          <p:cNvPr id="5" name="Rectangle 4">
            <a:extLst>
              <a:ext uri="{FF2B5EF4-FFF2-40B4-BE49-F238E27FC236}">
                <a16:creationId xmlns:a16="http://schemas.microsoft.com/office/drawing/2014/main" id="{52994B99-BBDA-FAD1-2959-3B020CAAFEF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B4BFDF7-78D2-C2EF-A1C7-0FA99CBE1893}"/>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7D8C24B-84D9-845E-21F7-7627C5C5D50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E9B977BB-843D-7111-7652-0656D6F8CB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A85E077B-25F4-63B1-ECBC-8BEC18566319}"/>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2FC5002D-3C81-43AC-8BDE-5938EB79B7BF}"/>
              </a:ext>
            </a:extLst>
          </p:cNvPr>
          <p:cNvSpPr txBox="1"/>
          <p:nvPr/>
        </p:nvSpPr>
        <p:spPr>
          <a:xfrm>
            <a:off x="747033" y="2143622"/>
            <a:ext cx="10601324" cy="1200329"/>
          </a:xfrm>
          <a:prstGeom prst="rect">
            <a:avLst/>
          </a:prstGeom>
          <a:noFill/>
        </p:spPr>
        <p:txBody>
          <a:bodyPr wrap="square">
            <a:spAutoFit/>
          </a:bodyPr>
          <a:lstStyle/>
          <a:p>
            <a:r>
              <a:rPr lang="en-US" sz="1800" b="1" dirty="0"/>
              <a:t>•    FTP provides an effective way to upload and download files between a server and a client.</a:t>
            </a:r>
          </a:p>
          <a:p>
            <a:endParaRPr lang="en-US" sz="1800" b="1" dirty="0"/>
          </a:p>
          <a:p>
            <a:r>
              <a:rPr lang="en-US" sz="1800" b="1" dirty="0"/>
              <a:t>•   When used to transmit data, FTP establishes a control connection and a data connection between the server and the client..</a:t>
            </a:r>
          </a:p>
        </p:txBody>
      </p:sp>
      <p:pic>
        <p:nvPicPr>
          <p:cNvPr id="12" name="Picture 11">
            <a:extLst>
              <a:ext uri="{FF2B5EF4-FFF2-40B4-BE49-F238E27FC236}">
                <a16:creationId xmlns:a16="http://schemas.microsoft.com/office/drawing/2014/main" id="{C34D465C-E15E-6F5D-E05C-142A0C031779}"/>
              </a:ext>
            </a:extLst>
          </p:cNvPr>
          <p:cNvPicPr>
            <a:picLocks noChangeAspect="1"/>
          </p:cNvPicPr>
          <p:nvPr/>
        </p:nvPicPr>
        <p:blipFill>
          <a:blip r:embed="rId3"/>
          <a:stretch>
            <a:fillRect/>
          </a:stretch>
        </p:blipFill>
        <p:spPr>
          <a:xfrm>
            <a:off x="3064540" y="3139641"/>
            <a:ext cx="7663331" cy="3380561"/>
          </a:xfrm>
          <a:prstGeom prst="rect">
            <a:avLst/>
          </a:prstGeom>
        </p:spPr>
      </p:pic>
    </p:spTree>
    <p:extLst>
      <p:ext uri="{BB962C8B-B14F-4D97-AF65-F5344CB8AC3E}">
        <p14:creationId xmlns:p14="http://schemas.microsoft.com/office/powerpoint/2010/main" val="35267552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35DEDE-3887-01E1-8F9B-AC705ED1446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B3AEADA-7839-08B9-6F33-5C7CA9308CE9}"/>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CE1017F-F21B-45B7-1871-85607E0586B4}"/>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How FTP Works</a:t>
            </a:r>
          </a:p>
        </p:txBody>
      </p:sp>
      <p:sp>
        <p:nvSpPr>
          <p:cNvPr id="5" name="Rectangle 4">
            <a:extLst>
              <a:ext uri="{FF2B5EF4-FFF2-40B4-BE49-F238E27FC236}">
                <a16:creationId xmlns:a16="http://schemas.microsoft.com/office/drawing/2014/main" id="{4129E164-9905-06A8-1F84-741390E16D9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7785AB5-4C6A-F630-107C-80DF11D1E997}"/>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216C31D-FA02-779C-1797-2CC3C5406D5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08FF4EEE-029E-0436-9117-B4C90C32C9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C47FD0C4-513B-C385-696E-4A7FF921FC05}"/>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4AFE6D90-51B2-1A62-E1CF-A9759C0F0A38}"/>
              </a:ext>
            </a:extLst>
          </p:cNvPr>
          <p:cNvSpPr txBox="1"/>
          <p:nvPr/>
        </p:nvSpPr>
        <p:spPr>
          <a:xfrm>
            <a:off x="779689" y="2530570"/>
            <a:ext cx="10405382" cy="3416320"/>
          </a:xfrm>
          <a:prstGeom prst="rect">
            <a:avLst/>
          </a:prstGeom>
          <a:noFill/>
        </p:spPr>
        <p:txBody>
          <a:bodyPr wrap="square">
            <a:spAutoFit/>
          </a:bodyPr>
          <a:lstStyle/>
          <a:p>
            <a:r>
              <a:rPr lang="en-US" b="1" dirty="0"/>
              <a:t>• When FTP is used to transfer files, two TCP connections are used. The first is the control connection between the FTP client and the FTP server. Enable port 21 on the FTP server and wait for the FTP client to send a connection request. The FTP client enables a random port and sends a connection setup request to the FTP server. The control connection is used to transfer control commands between the server and the client.</a:t>
            </a:r>
          </a:p>
          <a:p>
            <a:endParaRPr lang="en-US" b="1" dirty="0"/>
          </a:p>
          <a:p>
            <a:r>
              <a:rPr lang="en-US" b="1" dirty="0"/>
              <a:t>• The second is the data connection between the FTP client and the FTP server. The server uses TCP port 20 to establish a data connection with the client. Generally, the server actively establishes or interrupts data connections.</a:t>
            </a:r>
          </a:p>
          <a:p>
            <a:endParaRPr lang="en-US" b="1" dirty="0"/>
          </a:p>
          <a:p>
            <a:r>
              <a:rPr lang="en-US" b="1" dirty="0"/>
              <a:t>• Because the FTP is a multi-channel protocol, a random port is used to establish a data channel. If a firewall exists, the channel may fail to be set up. For details, see the following sections.</a:t>
            </a:r>
          </a:p>
        </p:txBody>
      </p:sp>
    </p:spTree>
    <p:extLst>
      <p:ext uri="{BB962C8B-B14F-4D97-AF65-F5344CB8AC3E}">
        <p14:creationId xmlns:p14="http://schemas.microsoft.com/office/powerpoint/2010/main" val="10837128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BCB2C0-71E7-9965-6BD1-D83EDAEF5F7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A8375A4-36D4-F869-5094-CD4A451C8F3E}"/>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0541B36-BBC1-AC1F-517D-37260928A757}"/>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FTP Transmission Mode (1)</a:t>
            </a:r>
          </a:p>
        </p:txBody>
      </p:sp>
      <p:sp>
        <p:nvSpPr>
          <p:cNvPr id="5" name="Rectangle 4">
            <a:extLst>
              <a:ext uri="{FF2B5EF4-FFF2-40B4-BE49-F238E27FC236}">
                <a16:creationId xmlns:a16="http://schemas.microsoft.com/office/drawing/2014/main" id="{54838F5E-2C10-8388-D115-DF046781972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82099E4-012D-09C4-9DF6-CCAC45752F4F}"/>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4D0483F-EF49-AD67-F266-3ADD3EC1043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06C7B741-542A-D53F-5979-BA7C7FEA025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3B0A0600-FA8F-C052-8AB0-18E54B3F93C0}"/>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E00A97BA-8737-1686-8FFF-4B7421D91127}"/>
              </a:ext>
            </a:extLst>
          </p:cNvPr>
          <p:cNvPicPr>
            <a:picLocks noChangeAspect="1"/>
          </p:cNvPicPr>
          <p:nvPr/>
        </p:nvPicPr>
        <p:blipFill>
          <a:blip r:embed="rId3"/>
          <a:stretch>
            <a:fillRect/>
          </a:stretch>
        </p:blipFill>
        <p:spPr>
          <a:xfrm>
            <a:off x="1265593" y="2137417"/>
            <a:ext cx="9266336" cy="4448735"/>
          </a:xfrm>
          <a:prstGeom prst="rect">
            <a:avLst/>
          </a:prstGeom>
        </p:spPr>
      </p:pic>
    </p:spTree>
    <p:extLst>
      <p:ext uri="{BB962C8B-B14F-4D97-AF65-F5344CB8AC3E}">
        <p14:creationId xmlns:p14="http://schemas.microsoft.com/office/powerpoint/2010/main" val="11883247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76C5E1-CFC8-0A07-42E1-1067945CF62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47A04C3-C337-3DC5-21E3-8DA44C6B3A79}"/>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CAFB505-2E4E-B51D-F19F-B7363606DEC6}"/>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FTP Transmission Mode (1)</a:t>
            </a:r>
          </a:p>
        </p:txBody>
      </p:sp>
      <p:sp>
        <p:nvSpPr>
          <p:cNvPr id="5" name="Rectangle 4">
            <a:extLst>
              <a:ext uri="{FF2B5EF4-FFF2-40B4-BE49-F238E27FC236}">
                <a16:creationId xmlns:a16="http://schemas.microsoft.com/office/drawing/2014/main" id="{06C1C88A-AA45-5220-27E6-9F0F9A1FCBE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2BE735E-3C6B-C3EA-F8F1-FD7B296F52E4}"/>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DFCB693-F9E7-8DB1-C536-D75728056BD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95F18657-40DF-41F8-43A8-1E0F70A757C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B85F0662-A274-EB88-993A-2E913329A6D4}"/>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C0B5FAE5-FEE3-7A55-4896-FF23BC1D19EE}"/>
              </a:ext>
            </a:extLst>
          </p:cNvPr>
          <p:cNvSpPr txBox="1"/>
          <p:nvPr/>
        </p:nvSpPr>
        <p:spPr>
          <a:xfrm>
            <a:off x="747032" y="2555358"/>
            <a:ext cx="10536010" cy="3416320"/>
          </a:xfrm>
          <a:prstGeom prst="rect">
            <a:avLst/>
          </a:prstGeom>
          <a:noFill/>
        </p:spPr>
        <p:txBody>
          <a:bodyPr wrap="square">
            <a:spAutoFit/>
          </a:bodyPr>
          <a:lstStyle/>
          <a:p>
            <a:r>
              <a:rPr lang="en-US" sz="1800" b="1" dirty="0"/>
              <a:t>• In active mode, if a firewall is deployed, the data connection may fail to be established because it is initiated by the server. Passive mode solves this issue. The active mode facilitates the management of the FTP server but impairs the management of the client. The opposite is true in the passive mode.</a:t>
            </a:r>
          </a:p>
          <a:p>
            <a:endParaRPr lang="en-US" sz="1800" b="1" dirty="0"/>
          </a:p>
          <a:p>
            <a:r>
              <a:rPr lang="en-US" sz="1800" b="1" dirty="0"/>
              <a:t>•     By  default,  port  21  of  the  server  is  used  to  transmit  control  commands, and port 20  is used to transmit data.</a:t>
            </a:r>
          </a:p>
          <a:p>
            <a:endParaRPr lang="en-US" sz="1800" b="1" dirty="0"/>
          </a:p>
          <a:p>
            <a:r>
              <a:rPr lang="en-US" sz="1800" b="1" dirty="0"/>
              <a:t>• The procedure for setting up an FTP connection in active mode is as follows: n The server enables port 21 to listen for data and waits to set up a control connection with the client . n The client initiates a control connection setup request, and the server responds, n The client sends a PORT command through the control connection to notify the server of the temporary port number used for the client data connection. n The server uses port 20 to establish a data connection with the client.</a:t>
            </a:r>
          </a:p>
        </p:txBody>
      </p:sp>
    </p:spTree>
    <p:extLst>
      <p:ext uri="{BB962C8B-B14F-4D97-AF65-F5344CB8AC3E}">
        <p14:creationId xmlns:p14="http://schemas.microsoft.com/office/powerpoint/2010/main" val="290116861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E22E7-E414-7BC7-3CA1-83B1B1F6BC5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8B5D8A8-1ED8-3CF1-130E-253A54730E0D}"/>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B098AA1-88DC-2C61-CD37-5C728994A31E}"/>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FTP Transmission Mode (2)</a:t>
            </a:r>
          </a:p>
        </p:txBody>
      </p:sp>
      <p:sp>
        <p:nvSpPr>
          <p:cNvPr id="5" name="Rectangle 4">
            <a:extLst>
              <a:ext uri="{FF2B5EF4-FFF2-40B4-BE49-F238E27FC236}">
                <a16:creationId xmlns:a16="http://schemas.microsoft.com/office/drawing/2014/main" id="{789AB2E7-66CF-CD97-41A2-281C717E7A8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4682080-3D32-8B3E-C630-182DC0D7295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CE06E1D-85E7-117E-EECF-19BFCBCC3BD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6E2D5594-33E2-9325-B8A7-91DF4951E71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3D998F54-9245-F3B2-EF7A-30476A49287F}"/>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D59E8E1F-AB44-A627-7C8B-85115AD316FD}"/>
              </a:ext>
            </a:extLst>
          </p:cNvPr>
          <p:cNvPicPr>
            <a:picLocks noChangeAspect="1"/>
          </p:cNvPicPr>
          <p:nvPr/>
        </p:nvPicPr>
        <p:blipFill>
          <a:blip r:embed="rId3"/>
          <a:stretch>
            <a:fillRect/>
          </a:stretch>
        </p:blipFill>
        <p:spPr>
          <a:xfrm>
            <a:off x="933572" y="2203448"/>
            <a:ext cx="10218841" cy="4187649"/>
          </a:xfrm>
          <a:prstGeom prst="rect">
            <a:avLst/>
          </a:prstGeom>
        </p:spPr>
      </p:pic>
    </p:spTree>
    <p:extLst>
      <p:ext uri="{BB962C8B-B14F-4D97-AF65-F5344CB8AC3E}">
        <p14:creationId xmlns:p14="http://schemas.microsoft.com/office/powerpoint/2010/main" val="37989796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39778D-6CCE-B282-0383-ECB7824DDEB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D6E966E-1538-93D1-9D2B-A15C99C414D8}"/>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FB90846-CCBA-579E-9C2E-0244F22FB12E}"/>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FTP Transmission Mode (2)</a:t>
            </a:r>
          </a:p>
        </p:txBody>
      </p:sp>
      <p:sp>
        <p:nvSpPr>
          <p:cNvPr id="5" name="Rectangle 4">
            <a:extLst>
              <a:ext uri="{FF2B5EF4-FFF2-40B4-BE49-F238E27FC236}">
                <a16:creationId xmlns:a16="http://schemas.microsoft.com/office/drawing/2014/main" id="{3B3B082F-C01E-8C7F-B9DE-1F60664D50B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10E148E-8561-870F-DF76-94136437D920}"/>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6FF3752-BEA4-BB10-7D27-822F024031B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BAD13EF8-08AE-1182-169C-CDE12C21A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3356CA01-F6A3-88DD-6161-9638B8D3C024}"/>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44A7317A-52A9-5112-9CBD-FF4BC422D74C}"/>
              </a:ext>
            </a:extLst>
          </p:cNvPr>
          <p:cNvSpPr txBox="1"/>
          <p:nvPr/>
        </p:nvSpPr>
        <p:spPr>
          <a:xfrm>
            <a:off x="747031" y="2457387"/>
            <a:ext cx="10421711" cy="3416320"/>
          </a:xfrm>
          <a:prstGeom prst="rect">
            <a:avLst/>
          </a:prstGeom>
          <a:noFill/>
        </p:spPr>
        <p:txBody>
          <a:bodyPr wrap="square">
            <a:spAutoFit/>
          </a:bodyPr>
          <a:lstStyle/>
          <a:p>
            <a:r>
              <a:rPr lang="en-US" sz="1800" b="1" u="sng" dirty="0">
                <a:solidFill>
                  <a:srgbClr val="FFC000"/>
                </a:solidFill>
              </a:rPr>
              <a:t>• The procedure for setting up an FTP connection in passive mode is as follows:</a:t>
            </a:r>
          </a:p>
          <a:p>
            <a:endParaRPr lang="en-US" sz="1800" b="1" dirty="0"/>
          </a:p>
          <a:p>
            <a:r>
              <a:rPr lang="en-US" sz="1800" b="1" dirty="0"/>
              <a:t>□  The server enables port 21 to listen for data and wait to set up a control connection with the client.</a:t>
            </a:r>
          </a:p>
          <a:p>
            <a:endParaRPr lang="en-US" sz="1800" b="1" dirty="0"/>
          </a:p>
          <a:p>
            <a:r>
              <a:rPr lang="en-US" sz="1800" b="1" dirty="0"/>
              <a:t>□  The client initiates a control connection setup request, and the server responds. </a:t>
            </a:r>
          </a:p>
          <a:p>
            <a:endParaRPr lang="en-US" sz="1800" b="1" dirty="0"/>
          </a:p>
          <a:p>
            <a:r>
              <a:rPr lang="en-US" sz="1800" b="1" dirty="0"/>
              <a:t>□  The client sends the PASV command through the control connection to notify the server that the client is in passive mode.</a:t>
            </a:r>
          </a:p>
          <a:p>
            <a:endParaRPr lang="en-US" sz="1800" b="1" dirty="0"/>
          </a:p>
          <a:p>
            <a:r>
              <a:rPr lang="en-US" sz="1800" b="1" dirty="0"/>
              <a:t>□  The server responds and informs the client of the temporary port number used for the data connection.</a:t>
            </a:r>
          </a:p>
          <a:p>
            <a:endParaRPr lang="en-US" sz="1800" b="1" dirty="0"/>
          </a:p>
          <a:p>
            <a:r>
              <a:rPr lang="en-US" sz="1800" b="1" dirty="0"/>
              <a:t>□  A data connection is set up between the client and the temporary port of the server.</a:t>
            </a:r>
          </a:p>
        </p:txBody>
      </p:sp>
    </p:spTree>
    <p:extLst>
      <p:ext uri="{BB962C8B-B14F-4D97-AF65-F5344CB8AC3E}">
        <p14:creationId xmlns:p14="http://schemas.microsoft.com/office/powerpoint/2010/main" val="80725858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03CD7D-A4FD-2D2B-07F9-B4C3BAE3344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0586803-DF9F-0AEF-A6EA-EB9EA2678ED2}"/>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0869FA6-2796-24C5-1766-CA759B64795C}"/>
              </a:ext>
            </a:extLst>
          </p:cNvPr>
          <p:cNvSpPr txBox="1"/>
          <p:nvPr/>
        </p:nvSpPr>
        <p:spPr>
          <a:xfrm>
            <a:off x="2398849" y="1133369"/>
            <a:ext cx="8329021" cy="523220"/>
          </a:xfrm>
          <a:prstGeom prst="rect">
            <a:avLst/>
          </a:prstGeom>
          <a:noFill/>
        </p:spPr>
        <p:txBody>
          <a:bodyPr wrap="square" rtlCol="0">
            <a:spAutoFit/>
          </a:bodyPr>
          <a:lstStyle/>
          <a:p>
            <a:r>
              <a:rPr lang="en-US" sz="2800" b="1" dirty="0">
                <a:latin typeface="Alexandria" charset="0"/>
                <a:cs typeface="Alexandria" charset="0"/>
              </a:rPr>
              <a:t>HTTP/HTTPS: Basic Components of a Web Application</a:t>
            </a:r>
          </a:p>
        </p:txBody>
      </p:sp>
      <p:sp>
        <p:nvSpPr>
          <p:cNvPr id="5" name="Rectangle 4">
            <a:extLst>
              <a:ext uri="{FF2B5EF4-FFF2-40B4-BE49-F238E27FC236}">
                <a16:creationId xmlns:a16="http://schemas.microsoft.com/office/drawing/2014/main" id="{F83F6B57-12D1-7B71-C2ED-A6903EC5058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1BD479E-30BF-FFE6-4E60-2B8F9D7BD254}"/>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077F065-25CA-C3C2-2DE9-68D6F710491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6E1F82AE-D0F4-1362-6813-06729AB7FC0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CA3AC5F4-0999-AA4A-F627-AE1FC072F6AB}"/>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F6EE0AA1-D2D8-AF8B-41D2-BECEFD73156C}"/>
              </a:ext>
            </a:extLst>
          </p:cNvPr>
          <p:cNvPicPr>
            <a:picLocks noChangeAspect="1"/>
          </p:cNvPicPr>
          <p:nvPr/>
        </p:nvPicPr>
        <p:blipFill>
          <a:blip r:embed="rId3"/>
          <a:stretch>
            <a:fillRect/>
          </a:stretch>
        </p:blipFill>
        <p:spPr>
          <a:xfrm>
            <a:off x="1205840" y="2157218"/>
            <a:ext cx="9603675" cy="4279739"/>
          </a:xfrm>
          <a:prstGeom prst="rect">
            <a:avLst/>
          </a:prstGeom>
        </p:spPr>
      </p:pic>
    </p:spTree>
    <p:extLst>
      <p:ext uri="{BB962C8B-B14F-4D97-AF65-F5344CB8AC3E}">
        <p14:creationId xmlns:p14="http://schemas.microsoft.com/office/powerpoint/2010/main" val="26638035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355D4A-4925-AA18-0C70-ED3EE7700A2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0E1A130-C2EF-2020-DD41-F5056DE55387}"/>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3123E31-E873-FAC5-6363-1CB8FA6F79CC}"/>
              </a:ext>
            </a:extLst>
          </p:cNvPr>
          <p:cNvSpPr txBox="1"/>
          <p:nvPr/>
        </p:nvSpPr>
        <p:spPr>
          <a:xfrm>
            <a:off x="2398850" y="1133369"/>
            <a:ext cx="8051436" cy="523220"/>
          </a:xfrm>
          <a:prstGeom prst="rect">
            <a:avLst/>
          </a:prstGeom>
          <a:noFill/>
        </p:spPr>
        <p:txBody>
          <a:bodyPr wrap="square" rtlCol="0">
            <a:spAutoFit/>
          </a:bodyPr>
          <a:lstStyle/>
          <a:p>
            <a:r>
              <a:rPr lang="en-US" sz="2800" b="1" dirty="0">
                <a:latin typeface="Alexandria" charset="0"/>
                <a:cs typeface="Alexandria" charset="0"/>
              </a:rPr>
              <a:t>HTTP/HTTPS: Basic Components of Web Application</a:t>
            </a:r>
          </a:p>
        </p:txBody>
      </p:sp>
      <p:sp>
        <p:nvSpPr>
          <p:cNvPr id="5" name="Rectangle 4">
            <a:extLst>
              <a:ext uri="{FF2B5EF4-FFF2-40B4-BE49-F238E27FC236}">
                <a16:creationId xmlns:a16="http://schemas.microsoft.com/office/drawing/2014/main" id="{EFCAD833-C2C1-0BF2-C28B-2A877169B57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DA7D8C7-4814-988B-3573-9E7397629F7A}"/>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A73BDB0-D981-E28F-0941-22E151C1CFC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E160EF57-D5B1-BD05-28A7-3641D0A7A21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08C27B97-0D59-E8FF-9AEB-BF24197B9523}"/>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AC88B229-5E0E-494C-84E8-8ABEE5C8FEDA}"/>
              </a:ext>
            </a:extLst>
          </p:cNvPr>
          <p:cNvPicPr>
            <a:picLocks noChangeAspect="1"/>
          </p:cNvPicPr>
          <p:nvPr/>
        </p:nvPicPr>
        <p:blipFill>
          <a:blip r:embed="rId3"/>
          <a:stretch>
            <a:fillRect/>
          </a:stretch>
        </p:blipFill>
        <p:spPr>
          <a:xfrm>
            <a:off x="845207" y="2953304"/>
            <a:ext cx="10225564" cy="2702981"/>
          </a:xfrm>
          <a:prstGeom prst="rect">
            <a:avLst/>
          </a:prstGeom>
        </p:spPr>
      </p:pic>
    </p:spTree>
    <p:extLst>
      <p:ext uri="{BB962C8B-B14F-4D97-AF65-F5344CB8AC3E}">
        <p14:creationId xmlns:p14="http://schemas.microsoft.com/office/powerpoint/2010/main" val="30330672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6C2437-AA27-B70F-63DE-A676F5B45C2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75877D5-7C35-7D12-6AEC-20A14A37851E}"/>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A9E5FF6-D8AF-69DF-5811-30E4061ACECB}"/>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How HTTP Works</a:t>
            </a:r>
          </a:p>
        </p:txBody>
      </p:sp>
      <p:sp>
        <p:nvSpPr>
          <p:cNvPr id="5" name="Rectangle 4">
            <a:extLst>
              <a:ext uri="{FF2B5EF4-FFF2-40B4-BE49-F238E27FC236}">
                <a16:creationId xmlns:a16="http://schemas.microsoft.com/office/drawing/2014/main" id="{F3A50B3E-8AD0-7DE3-013B-E98E2F567AD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39C7553-8B33-3121-7BB0-6C3B9CEC7DA5}"/>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63E33B3-A835-B665-ACA8-BD251350CFB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3ADDDD5A-1082-C1BA-C5C5-6FE8AD3D69C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8E351F72-E212-B3A0-96EF-5FBF6BA0EC3E}"/>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A3E0E2C3-7644-4562-3FAD-336B999D0D76}"/>
              </a:ext>
            </a:extLst>
          </p:cNvPr>
          <p:cNvPicPr>
            <a:picLocks noChangeAspect="1"/>
          </p:cNvPicPr>
          <p:nvPr/>
        </p:nvPicPr>
        <p:blipFill>
          <a:blip r:embed="rId3"/>
          <a:stretch>
            <a:fillRect/>
          </a:stretch>
        </p:blipFill>
        <p:spPr>
          <a:xfrm>
            <a:off x="1633821" y="2192598"/>
            <a:ext cx="8914435" cy="4307143"/>
          </a:xfrm>
          <a:prstGeom prst="rect">
            <a:avLst/>
          </a:prstGeom>
        </p:spPr>
      </p:pic>
    </p:spTree>
    <p:extLst>
      <p:ext uri="{BB962C8B-B14F-4D97-AF65-F5344CB8AC3E}">
        <p14:creationId xmlns:p14="http://schemas.microsoft.com/office/powerpoint/2010/main" val="42476152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F4BDAF-B129-3815-68DA-42D155478DB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01043DE-79A9-D3F9-A698-09BCB0CD8DEB}"/>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2062AA6-7239-A59A-33CB-D598B1C1B0F0}"/>
              </a:ext>
            </a:extLst>
          </p:cNvPr>
          <p:cNvSpPr txBox="1"/>
          <p:nvPr/>
        </p:nvSpPr>
        <p:spPr>
          <a:xfrm>
            <a:off x="2398850" y="1133369"/>
            <a:ext cx="7430950" cy="523220"/>
          </a:xfrm>
          <a:prstGeom prst="rect">
            <a:avLst/>
          </a:prstGeom>
          <a:noFill/>
        </p:spPr>
        <p:txBody>
          <a:bodyPr wrap="square" rtlCol="0">
            <a:spAutoFit/>
          </a:bodyPr>
          <a:lstStyle/>
          <a:p>
            <a:r>
              <a:rPr lang="en-US" sz="2800" b="1" dirty="0">
                <a:latin typeface="Alexandria" charset="0"/>
                <a:cs typeface="Alexandria" charset="0"/>
              </a:rPr>
              <a:t>SMTP,POP3,IMAP: How Mail is Sent &amp; Received</a:t>
            </a:r>
          </a:p>
        </p:txBody>
      </p:sp>
      <p:sp>
        <p:nvSpPr>
          <p:cNvPr id="5" name="Rectangle 4">
            <a:extLst>
              <a:ext uri="{FF2B5EF4-FFF2-40B4-BE49-F238E27FC236}">
                <a16:creationId xmlns:a16="http://schemas.microsoft.com/office/drawing/2014/main" id="{F1D50D78-CBF0-D4FC-7714-E9ECDBA8BA3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00125B8-8357-F48F-A671-1F4C55D0BF1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C56581C-592D-8445-46AF-9D52D35EF69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5F474F3B-9434-6690-9E3A-1E72E79C9C5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C6A6F700-6551-71AF-CECC-20F80AD098F1}"/>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5DA8BEFF-D4A9-1222-50BA-116FD6D3E835}"/>
              </a:ext>
            </a:extLst>
          </p:cNvPr>
          <p:cNvPicPr>
            <a:picLocks noChangeAspect="1"/>
          </p:cNvPicPr>
          <p:nvPr/>
        </p:nvPicPr>
        <p:blipFill>
          <a:blip r:embed="rId3"/>
          <a:stretch>
            <a:fillRect/>
          </a:stretch>
        </p:blipFill>
        <p:spPr>
          <a:xfrm>
            <a:off x="852011" y="2204277"/>
            <a:ext cx="10316731" cy="1726650"/>
          </a:xfrm>
          <a:prstGeom prst="rect">
            <a:avLst/>
          </a:prstGeom>
        </p:spPr>
      </p:pic>
      <p:sp>
        <p:nvSpPr>
          <p:cNvPr id="9" name="Rectangle 8">
            <a:extLst>
              <a:ext uri="{FF2B5EF4-FFF2-40B4-BE49-F238E27FC236}">
                <a16:creationId xmlns:a16="http://schemas.microsoft.com/office/drawing/2014/main" id="{D5535FE5-B13E-8DD3-0A14-E124C4873B86}"/>
              </a:ext>
            </a:extLst>
          </p:cNvPr>
          <p:cNvSpPr/>
          <p:nvPr/>
        </p:nvSpPr>
        <p:spPr>
          <a:xfrm>
            <a:off x="6027174" y="3755923"/>
            <a:ext cx="1582994" cy="403122"/>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02AE9145-1BD9-B510-7FC5-A10FB20AEEE0}"/>
              </a:ext>
            </a:extLst>
          </p:cNvPr>
          <p:cNvPicPr>
            <a:picLocks noChangeAspect="1"/>
          </p:cNvPicPr>
          <p:nvPr/>
        </p:nvPicPr>
        <p:blipFill>
          <a:blip r:embed="rId4"/>
          <a:stretch>
            <a:fillRect/>
          </a:stretch>
        </p:blipFill>
        <p:spPr>
          <a:xfrm>
            <a:off x="3765753" y="3891646"/>
            <a:ext cx="4501721" cy="2733188"/>
          </a:xfrm>
          <a:prstGeom prst="rect">
            <a:avLst/>
          </a:prstGeom>
        </p:spPr>
      </p:pic>
      <p:sp>
        <p:nvSpPr>
          <p:cNvPr id="14" name="Rectangle 13">
            <a:extLst>
              <a:ext uri="{FF2B5EF4-FFF2-40B4-BE49-F238E27FC236}">
                <a16:creationId xmlns:a16="http://schemas.microsoft.com/office/drawing/2014/main" id="{EF1DA976-B8A6-2F46-54D6-CB6302AFB4FE}"/>
              </a:ext>
            </a:extLst>
          </p:cNvPr>
          <p:cNvSpPr/>
          <p:nvPr/>
        </p:nvSpPr>
        <p:spPr>
          <a:xfrm>
            <a:off x="3716594" y="3893574"/>
            <a:ext cx="2713703" cy="167149"/>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244062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92930E-920F-0F9C-0325-65F99E3B7A6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4254E6D-79D2-1B7E-BDA2-646485D3684D}"/>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87DA523-5BE3-813D-9EBA-C94438E9A5FE}"/>
              </a:ext>
            </a:extLst>
          </p:cNvPr>
          <p:cNvSpPr txBox="1"/>
          <p:nvPr/>
        </p:nvSpPr>
        <p:spPr>
          <a:xfrm>
            <a:off x="2398850" y="1133369"/>
            <a:ext cx="7430950" cy="523220"/>
          </a:xfrm>
          <a:prstGeom prst="rect">
            <a:avLst/>
          </a:prstGeom>
          <a:noFill/>
        </p:spPr>
        <p:txBody>
          <a:bodyPr wrap="square" rtlCol="0">
            <a:spAutoFit/>
          </a:bodyPr>
          <a:lstStyle/>
          <a:p>
            <a:r>
              <a:rPr lang="en-US" sz="2800" b="1" dirty="0">
                <a:latin typeface="Alexandria" charset="0"/>
                <a:cs typeface="Alexandria" charset="0"/>
              </a:rPr>
              <a:t>SMTP,POP3,IMAP: How Mail is Sent &amp; Received</a:t>
            </a:r>
          </a:p>
        </p:txBody>
      </p:sp>
      <p:sp>
        <p:nvSpPr>
          <p:cNvPr id="5" name="Rectangle 4">
            <a:extLst>
              <a:ext uri="{FF2B5EF4-FFF2-40B4-BE49-F238E27FC236}">
                <a16:creationId xmlns:a16="http://schemas.microsoft.com/office/drawing/2014/main" id="{B5B4AE2D-B1C6-F4B6-CC69-A11DE95362B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119EFCE-FBD3-7472-3A66-ABFA619AECA0}"/>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D379D45-40A7-69D4-ACD6-74029FE47E4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C4F8FB19-7647-C6C5-1AED-888CCC4B7D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7FBBE07E-B35D-0E66-B48E-C81767332B87}"/>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FCF6DC91-EB05-8A21-1A03-F92A822A0DFD}"/>
              </a:ext>
            </a:extLst>
          </p:cNvPr>
          <p:cNvSpPr/>
          <p:nvPr/>
        </p:nvSpPr>
        <p:spPr>
          <a:xfrm>
            <a:off x="6027174" y="3755923"/>
            <a:ext cx="1582994" cy="403122"/>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BBD5D90E-D2C8-A829-D757-A20D5D6CFBFD}"/>
              </a:ext>
            </a:extLst>
          </p:cNvPr>
          <p:cNvSpPr/>
          <p:nvPr/>
        </p:nvSpPr>
        <p:spPr>
          <a:xfrm>
            <a:off x="3716594" y="3893574"/>
            <a:ext cx="2713703" cy="167149"/>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425CB5FF-F757-3854-B70F-D1C5D7EB3386}"/>
              </a:ext>
            </a:extLst>
          </p:cNvPr>
          <p:cNvPicPr>
            <a:picLocks noChangeAspect="1"/>
          </p:cNvPicPr>
          <p:nvPr/>
        </p:nvPicPr>
        <p:blipFill>
          <a:blip r:embed="rId3"/>
          <a:stretch>
            <a:fillRect/>
          </a:stretch>
        </p:blipFill>
        <p:spPr>
          <a:xfrm>
            <a:off x="840445" y="2553231"/>
            <a:ext cx="10377284" cy="3261018"/>
          </a:xfrm>
          <a:prstGeom prst="rect">
            <a:avLst/>
          </a:prstGeom>
        </p:spPr>
      </p:pic>
    </p:spTree>
    <p:extLst>
      <p:ext uri="{BB962C8B-B14F-4D97-AF65-F5344CB8AC3E}">
        <p14:creationId xmlns:p14="http://schemas.microsoft.com/office/powerpoint/2010/main" val="42267219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1fe439f8996bbb5173f0b001933cd48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08f29f65ba4ffe7cdf4371243d4ef3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e7f495a-9f7b-4790-bf02-f985d85d70f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1187B4E1-99F2-4F2B-B56F-86713ECF0D37}"/>
</file>

<file path=docProps/app.xml><?xml version="1.0" encoding="utf-8"?>
<Properties xmlns="http://schemas.openxmlformats.org/officeDocument/2006/extended-properties" xmlns:vt="http://schemas.openxmlformats.org/officeDocument/2006/docPropsVTypes">
  <TotalTime>1458</TotalTime>
  <Words>2733</Words>
  <Application>Microsoft Office PowerPoint</Application>
  <PresentationFormat>Widescreen</PresentationFormat>
  <Paragraphs>199</Paragraphs>
  <Slides>28</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28</vt:i4>
      </vt:variant>
    </vt:vector>
  </HeadingPairs>
  <TitlesOfParts>
    <vt:vector size="35" baseType="lpstr">
      <vt:lpstr>Alexandria</vt:lpstr>
      <vt:lpstr>Arial</vt:lpstr>
      <vt:lpstr>Calibri</vt:lpstr>
      <vt:lpstr>Calibri Light</vt:lpstr>
      <vt:lpstr>Roboto Light</vt:lpstr>
      <vt:lpstr>Tajawal ExtraBold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Merna Ayman</cp:lastModifiedBy>
  <cp:revision>18</cp:revision>
  <dcterms:created xsi:type="dcterms:W3CDTF">2023-04-29T09:08:00Z</dcterms:created>
  <dcterms:modified xsi:type="dcterms:W3CDTF">2025-10-11T09:17:52Z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