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8" r:id="rId1"/>
  </p:sldMasterIdLst>
  <p:notesMasterIdLst>
    <p:notesMasterId r:id="rId16"/>
  </p:notesMasterIdLst>
  <p:handoutMasterIdLst>
    <p:handoutMasterId r:id="rId17"/>
  </p:handoutMasterIdLst>
  <p:sldIdLst>
    <p:sldId id="256" r:id="rId2"/>
    <p:sldId id="369" r:id="rId3"/>
    <p:sldId id="380" r:id="rId4"/>
    <p:sldId id="364" r:id="rId5"/>
    <p:sldId id="365" r:id="rId6"/>
    <p:sldId id="371" r:id="rId7"/>
    <p:sldId id="370" r:id="rId8"/>
    <p:sldId id="366" r:id="rId9"/>
    <p:sldId id="367" r:id="rId10"/>
    <p:sldId id="373" r:id="rId11"/>
    <p:sldId id="379" r:id="rId12"/>
    <p:sldId id="382" r:id="rId13"/>
    <p:sldId id="383" r:id="rId14"/>
    <p:sldId id="381" r:id="rId15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282" autoAdjust="0"/>
  </p:normalViewPr>
  <p:slideViewPr>
    <p:cSldViewPr>
      <p:cViewPr varScale="1">
        <p:scale>
          <a:sx n="68" d="100"/>
          <a:sy n="68" d="100"/>
        </p:scale>
        <p:origin x="1162" y="6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5/31/2023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5/31/2023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0407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57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14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0806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FE3D05-E49F-4AB4-A10A-303593E7A5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394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85A118-EBFB-4B26-899A-2119EABDE53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032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9E315D-89BE-4855-BACE-FBC3909E2A7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038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E74281-ABC8-473B-A89E-9F4118249E8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12B6BE-D494-49E6-A5E5-2B4EDE9C3F67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797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47BA70-00A0-49DB-90E8-CB5ECD9B109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953389-D827-46B3-AA9C-A956CB533B5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931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0661AA-0B9A-4C33-8B10-E114C41B2A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9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D98A0-AD63-4A8B-B2ED-5A8DBC33BD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736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7CC6D-7003-45BF-A175-1015924C295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FCABA0-58EF-47D2-BCD9-ABA7B4732CA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367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27C7C6-24F9-4E54-A0BB-9D3CD783730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518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172626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21756235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895364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4209985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176944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BDD2BA-44F9-4AB4-BD82-D6DDDEB0278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8BD21F-160C-4AE3-9057-B29D6E510D0B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615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FB3E57F-9079-4ABB-BB29-54F2B86C262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382C3-FD8A-4893-B827-E3EC5FB4D3DD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2255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033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9" r:id="rId1"/>
    <p:sldLayoutId id="2147483940" r:id="rId2"/>
    <p:sldLayoutId id="2147483941" r:id="rId3"/>
    <p:sldLayoutId id="2147483942" r:id="rId4"/>
    <p:sldLayoutId id="2147483943" r:id="rId5"/>
    <p:sldLayoutId id="2147483944" r:id="rId6"/>
    <p:sldLayoutId id="2147483945" r:id="rId7"/>
    <p:sldLayoutId id="2147483946" r:id="rId8"/>
    <p:sldLayoutId id="2147483947" r:id="rId9"/>
    <p:sldLayoutId id="2147483948" r:id="rId10"/>
    <p:sldLayoutId id="2147483949" r:id="rId11"/>
    <p:sldLayoutId id="2147483950" r:id="rId12"/>
    <p:sldLayoutId id="2147483951" r:id="rId13"/>
    <p:sldLayoutId id="2147483952" r:id="rId14"/>
    <p:sldLayoutId id="2147483953" r:id="rId15"/>
    <p:sldLayoutId id="2147483954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9F73C32D-873A-370E-864D-23DA685B5F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" y="44328"/>
            <a:ext cx="12180711" cy="673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522"/>
    </mc:Choice>
    <mc:Fallback xmlns="">
      <p:transition spd="slow" advTm="7452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79326" y="381000"/>
            <a:ext cx="1748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Welcome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DB929B-A8F8-00E8-4EA7-96007D91F8D2}"/>
              </a:ext>
            </a:extLst>
          </p:cNvPr>
          <p:cNvSpPr txBox="1"/>
          <p:nvPr/>
        </p:nvSpPr>
        <p:spPr>
          <a:xfrm>
            <a:off x="6705600" y="2971800"/>
            <a:ext cx="4139187" cy="120032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Welcome Back!</a:t>
            </a:r>
          </a:p>
          <a:p>
            <a:pPr algn="ctr"/>
            <a:r>
              <a:rPr lang="en-US" sz="36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Second </a:t>
            </a:r>
            <a:r>
              <a:rPr lang="en-US" sz="3600" b="1" dirty="0" err="1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Trimaster</a:t>
            </a:r>
            <a:r>
              <a:rPr lang="en-US" sz="36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 2023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49312BA-3B74-1B89-C361-8D3B49328D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1600200"/>
            <a:ext cx="3210238" cy="417759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F545E0B-4242-2310-62C0-16D447AF12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26541"/>
            <a:ext cx="12192000" cy="952500"/>
          </a:xfrm>
          <a:prstGeom prst="rect">
            <a:avLst/>
          </a:prstGeom>
        </p:spPr>
      </p:pic>
      <p:sp>
        <p:nvSpPr>
          <p:cNvPr id="28" name="Title 1">
            <a:extLst>
              <a:ext uri="{FF2B5EF4-FFF2-40B4-BE49-F238E27FC236}">
                <a16:creationId xmlns:a16="http://schemas.microsoft.com/office/drawing/2014/main" id="{45CD9330-5F7D-CCDD-6E7E-768DB69C52DE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Welcome</a:t>
            </a:r>
          </a:p>
        </p:txBody>
      </p:sp>
      <p:sp>
        <p:nvSpPr>
          <p:cNvPr id="29" name="Rectangle: Rounded Corners 22">
            <a:extLst>
              <a:ext uri="{FF2B5EF4-FFF2-40B4-BE49-F238E27FC236}">
                <a16:creationId xmlns:a16="http://schemas.microsoft.com/office/drawing/2014/main" id="{B6C93591-97E6-45E5-DD98-68BFF63CBCB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: Rounded Corners 22">
            <a:extLst>
              <a:ext uri="{FF2B5EF4-FFF2-40B4-BE49-F238E27FC236}">
                <a16:creationId xmlns:a16="http://schemas.microsoft.com/office/drawing/2014/main" id="{AF5D8688-4AC5-8348-19D0-266611FE325A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4AECAA7-F35C-C488-03FE-3A30F7DAF1B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72"/>
    </mc:Choice>
    <mc:Fallback xmlns="">
      <p:transition spd="slow" advTm="1387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143000" y="1728384"/>
            <a:ext cx="8576121" cy="4097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Dr. Israa Lewaa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Lecturer in Statistics and Mathematics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 err="1"/>
              <a:t>Ph.D</a:t>
            </a:r>
            <a:r>
              <a:rPr lang="en-US" sz="2000" dirty="0"/>
              <a:t> from Faculty of Economics and Political Science, Cairo University, Statistics Department.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Thesis: “</a:t>
            </a:r>
            <a:r>
              <a:rPr lang="en-US" dirty="0"/>
              <a:t>Statistical data integration Using A latent Class Model”.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M.Sc</a:t>
            </a:r>
            <a:r>
              <a:rPr lang="en-US" sz="2000" dirty="0"/>
              <a:t> from Faculty of Economics and Political Science, Cairo University, Statistics Department.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B.Sc</a:t>
            </a:r>
            <a:r>
              <a:rPr lang="en-US" sz="2000" dirty="0"/>
              <a:t> from Faculty of Economics and Political Science, Cairo University, Statistics Department. 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82729B9-F374-6155-F066-3F4B12D8A9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47" y="5905500"/>
            <a:ext cx="12192000" cy="952500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6887C39F-3F4B-0B79-C216-7E816361334E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Who Am I ?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CF3ECAE-D660-DE28-48BB-34ECAB04F87A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A70ACCD0-7FA8-20D0-D959-071A65B68915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EAC2316-C11D-BE44-4B7B-76C3039FCCC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760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265"/>
    </mc:Choice>
    <mc:Fallback xmlns="">
      <p:transition spd="slow" advTm="4526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53252"/>
            <a:ext cx="1031716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By email at </a:t>
            </a:r>
            <a:r>
              <a:rPr lang="en-US" sz="2000" dirty="0">
                <a:solidFill>
                  <a:srgbClr val="0B06D0"/>
                </a:solidFill>
              </a:rPr>
              <a:t>israa@esu.ac.ae</a:t>
            </a:r>
            <a:br>
              <a:rPr lang="en-US" sz="2000" dirty="0">
                <a:solidFill>
                  <a:srgbClr val="0B06D0"/>
                </a:solidFill>
              </a:rPr>
            </a:br>
            <a:r>
              <a:rPr lang="en-US" sz="2000" dirty="0"/>
              <a:t>( please include “Mathematics 2” in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Discussion Time (Sunday at 7:30 PM to 8:30 PM) every week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1204594" y="36576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4" name="Picture 13" descr="C:\Users\Redhwan\Downloads\ClipartKey_1242841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694" y="367474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ounded Rectangle 14"/>
          <p:cNvSpPr/>
          <p:nvPr/>
        </p:nvSpPr>
        <p:spPr>
          <a:xfrm>
            <a:off x="1226184" y="43434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6" name="Picture 15" descr="Scopus Indexed Journals - I -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010" y="4352925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Rounded Rectangle 16"/>
          <p:cNvSpPr/>
          <p:nvPr/>
        </p:nvSpPr>
        <p:spPr>
          <a:xfrm>
            <a:off x="1219199" y="505446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8" name="Picture 17" descr="المعرف المفتوح للباحثين والمساهمين - ويكيبيديا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64" y="505319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 Box 84"/>
          <p:cNvSpPr txBox="1"/>
          <p:nvPr/>
        </p:nvSpPr>
        <p:spPr>
          <a:xfrm>
            <a:off x="1810510" y="3741445"/>
            <a:ext cx="7201047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https://scholar.google.com.my/citations?user=3rS1w7UAAAAJ&amp;hl=en </a:t>
            </a:r>
          </a:p>
        </p:txBody>
      </p:sp>
      <p:sp>
        <p:nvSpPr>
          <p:cNvPr id="21" name="Text Box 90"/>
          <p:cNvSpPr txBox="1"/>
          <p:nvPr/>
        </p:nvSpPr>
        <p:spPr>
          <a:xfrm>
            <a:off x="1994162" y="515165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https://orcid.org/0000-0002-3471-9609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22" name="Text Box 87"/>
          <p:cNvSpPr txBox="1"/>
          <p:nvPr/>
        </p:nvSpPr>
        <p:spPr>
          <a:xfrm>
            <a:off x="1903479" y="443285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</a:rPr>
              <a:t>https://www.scopus.com/authid/detail.uri?authorId=57222739185 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338F052-A375-D433-3EA4-FEBEB06420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708" y="5975072"/>
            <a:ext cx="12192000" cy="952500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85690CF4-2CB6-61F6-20AD-1C2F74B0FA0D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>
                <a:solidFill>
                  <a:schemeClr val="accent6"/>
                </a:solidFill>
              </a:rPr>
              <a:t>Who Am I ? </a:t>
            </a:r>
          </a:p>
        </p:txBody>
      </p:sp>
      <p:sp>
        <p:nvSpPr>
          <p:cNvPr id="24" name="Rectangle: Rounded Corners 22">
            <a:extLst>
              <a:ext uri="{FF2B5EF4-FFF2-40B4-BE49-F238E27FC236}">
                <a16:creationId xmlns:a16="http://schemas.microsoft.com/office/drawing/2014/main" id="{FD4FE572-EF82-E327-C493-6CD58C2939E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2">
            <a:extLst>
              <a:ext uri="{FF2B5EF4-FFF2-40B4-BE49-F238E27FC236}">
                <a16:creationId xmlns:a16="http://schemas.microsoft.com/office/drawing/2014/main" id="{E5C8E2A0-8A59-B47A-5A2F-9614E9EF1189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C6178D4-09FD-43BA-CD7C-600856B6A0A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03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549"/>
    </mc:Choice>
    <mc:Fallback xmlns="">
      <p:transition spd="slow" advTm="14854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sp>
        <p:nvSpPr>
          <p:cNvPr id="15" name="مستطيل 14"/>
          <p:cNvSpPr/>
          <p:nvPr/>
        </p:nvSpPr>
        <p:spPr>
          <a:xfrm>
            <a:off x="3200400" y="1371364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Mathematics 2</a:t>
            </a:r>
            <a:endParaRPr lang="en-US" dirty="0">
              <a:latin typeface="Aardvark Cafe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C081220-E3FB-8432-872D-A1FCF175E2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777" y="2260865"/>
            <a:ext cx="7457329" cy="365695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29F39AA-F91D-6744-3538-C401CE4DF5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89" y="5838260"/>
            <a:ext cx="12192000" cy="952500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DC859B31-0504-3804-C401-2C6394C49555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83344498-CE03-2300-C31F-431A144AA4F8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C74638A8-1D0E-8FB1-E8E5-490015FF8D61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CECCF1C-92C7-148E-7AF3-682A448E2F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45728"/>
            <a:ext cx="2033245" cy="1798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421"/>
    </mc:Choice>
    <mc:Fallback xmlns="">
      <p:transition spd="slow" advTm="3442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908206" y="1505744"/>
            <a:ext cx="9936163" cy="4889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800" b="1" i="1" dirty="0">
                <a:solidFill>
                  <a:srgbClr val="FF0000"/>
                </a:solidFill>
              </a:rPr>
              <a:t>This course aims to:</a:t>
            </a:r>
          </a:p>
          <a:p>
            <a:pPr marL="403225" lvl="1">
              <a:lnSpc>
                <a:spcPct val="150000"/>
              </a:lnSpc>
              <a:defRPr/>
            </a:pPr>
            <a:r>
              <a:rPr lang="en-US" sz="2400" dirty="0">
                <a:solidFill>
                  <a:srgbClr val="0070C0"/>
                </a:solidFill>
              </a:rPr>
              <a:t> Provide students with concepts of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Linear Algebra,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Matrices,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System of linear Equations,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Vector Space,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Linear Algebra by Spreadsheet,</a:t>
            </a:r>
          </a:p>
          <a:p>
            <a:pPr marL="403225"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and other  Mathematical topics.</a:t>
            </a:r>
            <a:endParaRPr lang="ar-YE" sz="2400" dirty="0">
              <a:solidFill>
                <a:srgbClr val="0070C0"/>
              </a:solidFill>
            </a:endParaRPr>
          </a:p>
          <a:p>
            <a:pPr lvl="1">
              <a:lnSpc>
                <a:spcPct val="150000"/>
              </a:lnSpc>
              <a:defRPr/>
            </a:pPr>
            <a:endParaRPr lang="ar-YE" sz="24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217E0EF-1C2B-86EA-4586-CDBFC47B60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" y="5881758"/>
            <a:ext cx="12192000" cy="952500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1BEB776D-C0C2-F1CD-62FA-4133B85852BD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75358DAF-C518-6097-13EA-D90D8D961D79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0B556671-F0C4-35FE-B43C-C2A00C36B38A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1B5E835-7A86-4EC7-3A0A-35E9EAFF72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399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847"/>
    </mc:Choice>
    <mc:Fallback xmlns="">
      <p:transition spd="slow" advTm="142847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874165" y="2020612"/>
            <a:ext cx="7692993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endParaRPr lang="ar-YE" sz="1600" dirty="0"/>
          </a:p>
          <a:p>
            <a:pPr marL="446088" indent="-446088"/>
            <a:r>
              <a:rPr lang="en-US" sz="2000" dirty="0"/>
              <a:t>3 credit hours.  </a:t>
            </a:r>
            <a:endParaRPr lang="en-US" sz="1600" dirty="0"/>
          </a:p>
          <a:p>
            <a:pPr lvl="1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Required Textbook</a:t>
            </a:r>
            <a:r>
              <a:rPr lang="en-US" sz="2000" b="1" i="1" dirty="0">
                <a:solidFill>
                  <a:srgbClr val="FF0000"/>
                </a:solidFill>
              </a:rPr>
              <a:t>: </a:t>
            </a:r>
          </a:p>
          <a:p>
            <a:pPr lvl="1" indent="-457200">
              <a:buFont typeface="Wingdings" pitchFamily="2" charset="2"/>
              <a:buChar char="Ø"/>
              <a:defRPr/>
            </a:pPr>
            <a:endParaRPr lang="ar-YE" sz="2000" b="1" i="1" dirty="0">
              <a:solidFill>
                <a:srgbClr val="FF0000"/>
              </a:solidFill>
            </a:endParaRPr>
          </a:p>
          <a:p>
            <a:pPr marL="0" lvl="1">
              <a:defRPr/>
            </a:pPr>
            <a:r>
              <a:rPr lang="en-US" dirty="0" err="1"/>
              <a:t>Strang</a:t>
            </a:r>
            <a:r>
              <a:rPr lang="en-US" dirty="0"/>
              <a:t>, G. (2006). Linear algebra and its applications. Belmont, CA: Thomson, Brooks/Cole.</a:t>
            </a:r>
            <a:r>
              <a:rPr lang="ar-SA" dirty="0"/>
              <a:t>‏</a:t>
            </a:r>
            <a:endParaRPr lang="en-US" dirty="0"/>
          </a:p>
          <a:p>
            <a:pPr marL="514350" lvl="1" indent="-514350">
              <a:buAutoNum type="arabicPeriod"/>
              <a:defRPr/>
            </a:pPr>
            <a:endParaRPr lang="en-US" dirty="0"/>
          </a:p>
          <a:p>
            <a:pPr marL="0" lvl="1"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C4269C6-983F-6211-00B7-A8B8978B2C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54555"/>
            <a:ext cx="12192000" cy="952500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FEAAB4CE-3A99-F030-5BA4-2439B90788D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Learning Resources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B4D768F5-CB79-CEBF-3F65-9195AF6E3E19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74BF7956-4E8A-468A-E052-0276C5BFF8F5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B57303E-9595-FF87-B637-E0A45BA2F3A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992"/>
    </mc:Choice>
    <mc:Fallback xmlns="">
      <p:transition spd="slow" advTm="67992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81100" y="1147088"/>
            <a:ext cx="981286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 course  will  help students to 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 with and recognize properties of particular matrices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Formulate, solve, apply, and interpret properties of linear systems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row operations on a matrix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transpose of a matrix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Gaussian elimination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 systems of linear equations using the inverse of the coefficient matrix when possible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common matrix operations such as addition, scalar multiplication, multiplication, and transposition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Recognize and use equivalent forms to identify matrices and solve linear systems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58B37A1-06B6-1205-7BB1-1F307E172E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467" y="5905500"/>
            <a:ext cx="12192000" cy="952500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E887A636-87BF-DED7-6A63-236F30ACCA65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55F0E3B-A476-9658-BAE3-4C90EEBF80E7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8790478A-A95B-1400-7086-6930090EA475}"/>
              </a:ext>
            </a:extLst>
          </p:cNvPr>
          <p:cNvSpPr/>
          <p:nvPr/>
        </p:nvSpPr>
        <p:spPr>
          <a:xfrm>
            <a:off x="-136533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5F59824-68D4-7BBD-DE62-687FC5B5EE3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16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828"/>
    </mc:Choice>
    <mc:Fallback xmlns="">
      <p:transition spd="slow" advTm="116828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7417864"/>
              </p:ext>
            </p:extLst>
          </p:nvPr>
        </p:nvGraphicFramePr>
        <p:xfrm>
          <a:off x="1054555" y="1231949"/>
          <a:ext cx="10198607" cy="4539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66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 Lecture_1_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Introduction to linear algebra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Lecture_2_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Scalar and vector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Lecture_3_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Introduction to matrix algebra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Lecture_4_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Operations on matrices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Lecture_5_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Advanced Topics in matrix algebra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Lecture_6_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Determinants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Lecture_7_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System of linear equations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Lecture_8_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Advanced Topics in linear algebra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Lecture_9_Vector Space</a:t>
                      </a:r>
                      <a:r>
                        <a:rPr lang="en-US" sz="1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Lecture_10_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Linear</a:t>
                      </a:r>
                      <a:r>
                        <a:rPr lang="en-US" sz="1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Algebra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by Spreadsheet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778623" y="378251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D939C15-CB5E-8616-529E-DF0D1CA505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" y="5797550"/>
            <a:ext cx="12192000" cy="9525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6F9FB7BA-9A71-38A2-291A-12A65E1D2A9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Structure </a:t>
            </a: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30D15524-6C4A-FC77-7065-16DC38567FB3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A9AE6891-3540-E076-FC95-525E262F1D03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1A31625-9DA7-2F21-16F0-86F4594989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960"/>
    </mc:Choice>
    <mc:Fallback xmlns="">
      <p:transition spd="slow" advTm="21196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3283E0E-BF7B-EC83-0DBB-F733C44C98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67400"/>
            <a:ext cx="12192000" cy="9525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69D713EB-F323-D881-DB84-0C8D62221D32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E0C9977-69D3-30C2-EF43-50E13AC6F614}"/>
              </a:ext>
            </a:extLst>
          </p:cNvPr>
          <p:cNvSpPr>
            <a:spLocks noGrp="1" noChangeArrowheads="1"/>
          </p:cNvSpPr>
          <p:nvPr/>
        </p:nvSpPr>
        <p:spPr>
          <a:xfrm>
            <a:off x="5410200" y="2058682"/>
            <a:ext cx="5978430" cy="33321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3200" dirty="0">
                <a:solidFill>
                  <a:srgbClr val="002060"/>
                </a:solidFill>
              </a:rPr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800" dirty="0">
                <a:solidFill>
                  <a:srgbClr val="002060"/>
                </a:solidFill>
              </a:rPr>
              <a:t>80</a:t>
            </a:r>
            <a:r>
              <a:rPr lang="en-GB" sz="2800" dirty="0">
                <a:solidFill>
                  <a:srgbClr val="002060"/>
                </a:solidFill>
              </a:rPr>
              <a:t>% mark</a:t>
            </a:r>
            <a:r>
              <a:rPr lang="en-US" sz="2800" dirty="0">
                <a:solidFill>
                  <a:srgbClr val="002060"/>
                </a:solidFill>
              </a:rPr>
              <a:t>s</a:t>
            </a:r>
            <a:endParaRPr lang="en-GB" sz="2800" dirty="0">
              <a:solidFill>
                <a:srgbClr val="002060"/>
              </a:solidFill>
            </a:endParaRPr>
          </a:p>
          <a:p>
            <a:pPr lvl="2">
              <a:lnSpc>
                <a:spcPct val="90000"/>
              </a:lnSpc>
            </a:pPr>
            <a:r>
              <a:rPr lang="en-GB" sz="2400" dirty="0">
                <a:solidFill>
                  <a:srgbClr val="002060"/>
                </a:solidFill>
              </a:rPr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2400" dirty="0">
                <a:solidFill>
                  <a:srgbClr val="002060"/>
                </a:solidFill>
              </a:rPr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24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2800" dirty="0">
                <a:solidFill>
                  <a:srgbClr val="002060"/>
                </a:solidFill>
              </a:rPr>
              <a:t>20</a:t>
            </a:r>
            <a:r>
              <a:rPr lang="en-GB" sz="2800" dirty="0">
                <a:solidFill>
                  <a:srgbClr val="002060"/>
                </a:solidFill>
              </a:rPr>
              <a:t>% Final Examination</a:t>
            </a:r>
          </a:p>
        </p:txBody>
      </p:sp>
      <p:pic>
        <p:nvPicPr>
          <p:cNvPr id="18" name="Picture 2" descr="EXAM | University of Lapland">
            <a:extLst>
              <a:ext uri="{FF2B5EF4-FFF2-40B4-BE49-F238E27FC236}">
                <a16:creationId xmlns:a16="http://schemas.microsoft.com/office/drawing/2014/main" id="{ACB05D71-6B3C-2973-18E6-46D8049854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061" y="2720712"/>
            <a:ext cx="2856985" cy="158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4C78D07D-5EE0-DBD8-9FDF-1D3030291510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22">
            <a:extLst>
              <a:ext uri="{FF2B5EF4-FFF2-40B4-BE49-F238E27FC236}">
                <a16:creationId xmlns:a16="http://schemas.microsoft.com/office/drawing/2014/main" id="{6A79CE71-EB3A-4EAB-CD02-F339D6CE6E23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15BD366-3921-FC91-DF47-93EFA0380A4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365"/>
    </mc:Choice>
    <mc:Fallback xmlns="">
      <p:transition spd="slow" advTm="49365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6840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Method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8590663" y="2278301"/>
            <a:ext cx="3425164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وجود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</a:p>
        </p:txBody>
      </p:sp>
      <p:pic>
        <p:nvPicPr>
          <p:cNvPr id="16" name="Picture 2" descr="D:\ربيع 2023\السادة اعضاء هيئة التدريس\79dcea84-f0bd-4553-9190-d0fec362226c.jf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301" y="1304627"/>
            <a:ext cx="4340900" cy="4244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FE08741-EF84-E5D8-691B-A754C5669F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67400"/>
            <a:ext cx="12192000" cy="95250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A50042CB-8311-9D90-DBB9-C68B5181A545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Method</a:t>
            </a: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7E2534D5-B50C-CFC7-7688-B89EBBF77240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54932F40-4E18-43FC-FF10-5B0EA398A195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FCEE8FE-DCA7-5A55-D25F-70F5485E14C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5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850"/>
    </mc:Choice>
    <mc:Fallback xmlns="">
      <p:transition spd="slow" advTm="5785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7CC802B-E514-9EFD-F314-ADFFF2F983EB}"/>
              </a:ext>
            </a:extLst>
          </p:cNvPr>
          <p:cNvSpPr txBox="1"/>
          <p:nvPr/>
        </p:nvSpPr>
        <p:spPr>
          <a:xfrm>
            <a:off x="6914818" y="2053302"/>
            <a:ext cx="40350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First </a:t>
            </a:r>
            <a:r>
              <a:rPr lang="en-US" sz="3600" b="1" dirty="0" err="1">
                <a:solidFill>
                  <a:schemeClr val="bg1"/>
                </a:solidFill>
                <a:cs typeface="+mj-cs"/>
              </a:rPr>
              <a:t>Trimaster</a:t>
            </a:r>
            <a:r>
              <a:rPr lang="en-US" sz="3600" b="1" dirty="0">
                <a:solidFill>
                  <a:schemeClr val="bg1"/>
                </a:solidFill>
                <a:cs typeface="+mj-cs"/>
              </a:rPr>
              <a:t> 2023 Academic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Calendar</a:t>
            </a:r>
            <a:endParaRPr lang="ar-EG" sz="3600" b="1" dirty="0">
              <a:solidFill>
                <a:schemeClr val="bg1"/>
              </a:solidFill>
              <a:cs typeface="+mj-cs"/>
            </a:endParaRPr>
          </a:p>
          <a:p>
            <a:endParaRPr lang="en-US" sz="3600" b="1" dirty="0">
              <a:solidFill>
                <a:schemeClr val="bg1"/>
              </a:solidFill>
              <a:cs typeface="+mj-cs"/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  <a:cs typeface="+mj-cs"/>
              </a:rPr>
              <a:t>Everyone's smart university</a:t>
            </a:r>
            <a:endParaRPr lang="ar-EG" b="1" dirty="0">
              <a:solidFill>
                <a:schemeClr val="bg1"/>
              </a:solidFill>
              <a:cs typeface="+mj-cs"/>
            </a:endParaRPr>
          </a:p>
          <a:p>
            <a:pPr algn="ctr"/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cs typeface="+mj-cs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93BF39B-47F3-3646-935E-E05EF84C6B2E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085743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809EC1F-5321-93B0-7F08-E10FFE3AD0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3683" y="1226492"/>
            <a:ext cx="7760320" cy="4531403"/>
          </a:xfrm>
          <a:prstGeom prst="rect">
            <a:avLst/>
          </a:prstGeom>
        </p:spPr>
      </p:pic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07C7CE7F-0B5C-8DAE-38D8-4C360397F29A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E9357D6F-C38A-05D4-9411-6F376F17D33D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A8B25F-0C69-7F53-CAAE-6CCBD15DE77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51DFE75-BBB8-BEA6-7AC6-F605CF41F3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89" y="5838260"/>
            <a:ext cx="121920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89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800"/>
    </mc:Choice>
    <mc:Fallback xmlns="">
      <p:transition spd="slow" advTm="578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2819400" y="4343400"/>
            <a:ext cx="4648200" cy="570956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274002" y="2362200"/>
            <a:ext cx="26131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YE" sz="2400" dirty="0">
                <a:cs typeface="Bader" pitchFamily="2" charset="-78"/>
              </a:rPr>
              <a:t>عبر برنامج </a:t>
            </a:r>
            <a:r>
              <a:rPr lang="en-US" sz="2400" b="1" dirty="0">
                <a:solidFill>
                  <a:srgbClr val="FFC000"/>
                </a:solidFill>
                <a:cs typeface="Bader" pitchFamily="2" charset="-78"/>
              </a:rPr>
              <a:t>ZOOM</a:t>
            </a:r>
          </a:p>
          <a:p>
            <a:pPr algn="ctr" rtl="1"/>
            <a:r>
              <a:rPr lang="ar-YE" sz="2400" dirty="0">
                <a:cs typeface="Bader" pitchFamily="2" charset="-78"/>
              </a:rPr>
              <a:t>سيتم تثبيت رابط حلقة النقاش على صفحة المقرر</a:t>
            </a:r>
            <a:endParaRPr lang="en-US" sz="2400" dirty="0">
              <a:cs typeface="Bader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FDAB541-6F57-D5DF-B46D-F58CA77A8EE2}"/>
              </a:ext>
            </a:extLst>
          </p:cNvPr>
          <p:cNvSpPr/>
          <p:nvPr/>
        </p:nvSpPr>
        <p:spPr>
          <a:xfrm>
            <a:off x="1676400" y="3807783"/>
            <a:ext cx="7412127" cy="533743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4DF4DED-2FD6-CA6D-A70B-94928242E27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/>
        </p:blipFill>
        <p:spPr>
          <a:xfrm>
            <a:off x="1452954" y="1781585"/>
            <a:ext cx="7972111" cy="408839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057400" y="2590800"/>
            <a:ext cx="6553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b="1" dirty="0"/>
              <a:t>حلقة النقاش </a:t>
            </a:r>
            <a:r>
              <a:rPr lang="ar-EG" sz="4000" b="1"/>
              <a:t>يوم الأحد </a:t>
            </a:r>
            <a:r>
              <a:rPr lang="ar-EG" sz="4000" b="1" dirty="0"/>
              <a:t>من كل أسبوع من الساعة 7:30 إلى الساعة 8:30 </a:t>
            </a:r>
            <a:endParaRPr lang="en-US" sz="4000" b="1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1792A7EF-62BE-0603-3AA3-E6F9B64BE730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Timing</a:t>
            </a: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B9FC5D08-96FF-A305-5E60-8A69DA0F5A51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22">
            <a:extLst>
              <a:ext uri="{FF2B5EF4-FFF2-40B4-BE49-F238E27FC236}">
                <a16:creationId xmlns:a16="http://schemas.microsoft.com/office/drawing/2014/main" id="{662A478F-0FCF-5777-2F1F-21E5273D26F4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AA48F7-CC3E-B643-D8DB-699D42CA74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8434870-8224-7A2D-7622-3E310E3412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89" y="5838260"/>
            <a:ext cx="121920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1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837"/>
    </mc:Choice>
    <mc:Fallback xmlns="">
      <p:transition spd="slow" advTm="598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14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65" y="1104900"/>
            <a:ext cx="7571667" cy="438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266132"/>
      </p:ext>
    </p:extLst>
  </p:cSld>
  <p:clrMapOvr>
    <a:masterClrMapping/>
  </p:clrMapOvr>
  <p:transition spd="slow" advTm="37191">
    <p:push dir="u"/>
  </p:transition>
</p:sld>
</file>

<file path=ppt/theme/theme1.xml><?xml version="1.0" encoding="utf-8"?>
<a:theme xmlns:a="http://schemas.openxmlformats.org/drawingml/2006/main" name="Facet">
  <a:themeElements>
    <a:clrScheme name="دفق الهواء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5341</TotalTime>
  <Words>613</Words>
  <Application>Microsoft Office PowerPoint</Application>
  <PresentationFormat>Widescreen</PresentationFormat>
  <Paragraphs>147</Paragraphs>
  <Slides>14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Aardvark Cafe</vt:lpstr>
      <vt:lpstr>Arial</vt:lpstr>
      <vt:lpstr>Bahnschrift Condensed</vt:lpstr>
      <vt:lpstr>Calibri</vt:lpstr>
      <vt:lpstr>Constantia</vt:lpstr>
      <vt:lpstr>Sakkal Majalla</vt:lpstr>
      <vt:lpstr>Tahoma</vt:lpstr>
      <vt:lpstr>Tajawal Medium</vt:lpstr>
      <vt:lpstr>Times New Roman</vt:lpstr>
      <vt:lpstr>Trebuchet MS</vt:lpstr>
      <vt:lpstr>Wingdings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Israa.Lewaa</cp:lastModifiedBy>
  <cp:revision>190</cp:revision>
  <dcterms:created xsi:type="dcterms:W3CDTF">2012-10-04T04:34:07Z</dcterms:created>
  <dcterms:modified xsi:type="dcterms:W3CDTF">2023-05-31T16:27:38Z</dcterms:modified>
</cp:coreProperties>
</file>