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271" r:id="rId4"/>
    <p:sldId id="313" r:id="rId5"/>
    <p:sldId id="482" r:id="rId6"/>
    <p:sldId id="483" r:id="rId7"/>
    <p:sldId id="520" r:id="rId8"/>
    <p:sldId id="521" r:id="rId9"/>
    <p:sldId id="522"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7" r:id="rId40"/>
    <p:sldId id="518" r:id="rId41"/>
    <p:sldId id="515" r:id="rId42"/>
    <p:sldId id="516" r:id="rId43"/>
    <p:sldId id="542" r:id="rId44"/>
    <p:sldId id="535" r:id="rId45"/>
    <p:sldId id="536" r:id="rId46"/>
    <p:sldId id="537" r:id="rId47"/>
    <p:sldId id="538" r:id="rId48"/>
    <p:sldId id="539" r:id="rId49"/>
    <p:sldId id="540" r:id="rId50"/>
    <p:sldId id="541" r:id="rId51"/>
    <p:sldId id="533" r:id="rId52"/>
    <p:sldId id="53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483"/>
            <p14:sldId id="520"/>
            <p14:sldId id="521"/>
            <p14:sldId id="522"/>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7"/>
            <p14:sldId id="518"/>
            <p14:sldId id="515"/>
            <p14:sldId id="516"/>
            <p14:sldId id="542"/>
            <p14:sldId id="535"/>
            <p14:sldId id="536"/>
            <p14:sldId id="537"/>
            <p14:sldId id="538"/>
            <p14:sldId id="539"/>
            <p14:sldId id="540"/>
            <p14:sldId id="541"/>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17" autoAdjust="0"/>
  </p:normalViewPr>
  <p:slideViewPr>
    <p:cSldViewPr snapToGrid="0">
      <p:cViewPr varScale="1">
        <p:scale>
          <a:sx n="61" d="100"/>
          <a:sy n="61" d="100"/>
        </p:scale>
        <p:origin x="10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 xmlns:a16="http://schemas.microsoft.com/office/drawing/2014/main" id="{D67AD101-073E-4FD4-9FE2-C45444CA62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BAE58A8-386A-406C-A4AD-67D5ABA001ED}" type="slidenum">
              <a:rPr lang="en-US" altLang="en-US" smtClean="0"/>
              <a:pPr/>
              <a:t>10</a:t>
            </a:fld>
            <a:endParaRPr lang="en-US" altLang="en-US" dirty="0"/>
          </a:p>
        </p:txBody>
      </p:sp>
      <p:sp>
        <p:nvSpPr>
          <p:cNvPr id="39939" name="Rectangle 2">
            <a:extLst>
              <a:ext uri="{FF2B5EF4-FFF2-40B4-BE49-F238E27FC236}">
                <a16:creationId xmlns="" xmlns:a16="http://schemas.microsoft.com/office/drawing/2014/main" id="{C264F535-F515-4992-BAFF-217442F11C2D}"/>
              </a:ext>
            </a:extLst>
          </p:cNvPr>
          <p:cNvSpPr>
            <a:spLocks noGrp="1" noRot="1" noChangeAspect="1" noChangeArrowheads="1" noTextEdit="1"/>
          </p:cNvSpPr>
          <p:nvPr>
            <p:ph type="sldImg"/>
          </p:nvPr>
        </p:nvSpPr>
        <p:spPr>
          <a:ln/>
        </p:spPr>
      </p:sp>
      <p:sp>
        <p:nvSpPr>
          <p:cNvPr id="39940" name="Rectangle 3">
            <a:extLst>
              <a:ext uri="{FF2B5EF4-FFF2-40B4-BE49-F238E27FC236}">
                <a16:creationId xmlns="" xmlns:a16="http://schemas.microsoft.com/office/drawing/2014/main" id="{3AEA5BEB-4CD2-4420-89E4-66073CA246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i="0" dirty="0"/>
              <a:t>Globalization</a:t>
            </a:r>
            <a:r>
              <a:rPr lang="en-US" dirty="0"/>
              <a:t> refers to the shift toward a more integrated and interdependent world economy</a:t>
            </a:r>
          </a:p>
          <a:p>
            <a:pPr eaLnBrk="1" hangingPunct="1"/>
            <a:r>
              <a:rPr lang="en-US" dirty="0"/>
              <a:t>The </a:t>
            </a:r>
            <a:r>
              <a:rPr lang="en-US" b="1" i="0" dirty="0"/>
              <a:t>globalization of markets </a:t>
            </a:r>
            <a:r>
              <a:rPr lang="en-US" dirty="0"/>
              <a:t>refers to the merging of historically distinct and separate national markets into one huge global marketplace.</a:t>
            </a:r>
            <a:endParaRPr lang="en-US" altLang="en-US" i="1"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857947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 xmlns:a16="http://schemas.microsoft.com/office/drawing/2014/main" id="{D67AD101-073E-4FD4-9FE2-C45444CA62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BAE58A8-386A-406C-A4AD-67D5ABA001ED}" type="slidenum">
              <a:rPr lang="en-US" altLang="en-US" smtClean="0"/>
              <a:pPr/>
              <a:t>11</a:t>
            </a:fld>
            <a:endParaRPr lang="en-US" altLang="en-US" dirty="0"/>
          </a:p>
        </p:txBody>
      </p:sp>
      <p:sp>
        <p:nvSpPr>
          <p:cNvPr id="39939" name="Rectangle 2">
            <a:extLst>
              <a:ext uri="{FF2B5EF4-FFF2-40B4-BE49-F238E27FC236}">
                <a16:creationId xmlns="" xmlns:a16="http://schemas.microsoft.com/office/drawing/2014/main" id="{C264F535-F515-4992-BAFF-217442F11C2D}"/>
              </a:ext>
            </a:extLst>
          </p:cNvPr>
          <p:cNvSpPr>
            <a:spLocks noGrp="1" noRot="1" noChangeAspect="1" noChangeArrowheads="1" noTextEdit="1"/>
          </p:cNvSpPr>
          <p:nvPr>
            <p:ph type="sldImg"/>
          </p:nvPr>
        </p:nvSpPr>
        <p:spPr>
          <a:ln/>
        </p:spPr>
      </p:sp>
      <p:sp>
        <p:nvSpPr>
          <p:cNvPr id="39940" name="Rectangle 3">
            <a:extLst>
              <a:ext uri="{FF2B5EF4-FFF2-40B4-BE49-F238E27FC236}">
                <a16:creationId xmlns="" xmlns:a16="http://schemas.microsoft.com/office/drawing/2014/main" id="{3AEA5BEB-4CD2-4420-89E4-66073CA246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t>The </a:t>
            </a:r>
            <a:r>
              <a:rPr lang="en-US" b="1" i="0" dirty="0"/>
              <a:t>globalization of production </a:t>
            </a:r>
            <a:r>
              <a:rPr lang="en-US" dirty="0"/>
              <a:t>refers to the sourcing of goods and services from locations around the globe to take advantage of national differences in the cost and quality of</a:t>
            </a:r>
            <a:r>
              <a:rPr lang="en-US" b="1" i="1" dirty="0"/>
              <a:t> </a:t>
            </a:r>
            <a:r>
              <a:rPr lang="en-US" b="1" i="0" dirty="0"/>
              <a:t>factors of production</a:t>
            </a:r>
            <a:r>
              <a:rPr lang="en-US" i="0" dirty="0"/>
              <a:t> </a:t>
            </a:r>
            <a:r>
              <a:rPr lang="en-US" dirty="0"/>
              <a:t>(such as labor, energy, land, and capital). </a:t>
            </a:r>
            <a:endParaRPr lang="en-US" altLang="en-US" i="1"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55482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 xmlns:a16="http://schemas.microsoft.com/office/drawing/2014/main" id="{D67AD101-073E-4FD4-9FE2-C45444CA62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BAE58A8-386A-406C-A4AD-67D5ABA001ED}" type="slidenum">
              <a:rPr lang="en-US" altLang="en-US" smtClean="0"/>
              <a:pPr/>
              <a:t>12</a:t>
            </a:fld>
            <a:endParaRPr lang="en-US" altLang="en-US" dirty="0"/>
          </a:p>
        </p:txBody>
      </p:sp>
      <p:sp>
        <p:nvSpPr>
          <p:cNvPr id="39939" name="Rectangle 2">
            <a:extLst>
              <a:ext uri="{FF2B5EF4-FFF2-40B4-BE49-F238E27FC236}">
                <a16:creationId xmlns="" xmlns:a16="http://schemas.microsoft.com/office/drawing/2014/main" id="{C264F535-F515-4992-BAFF-217442F11C2D}"/>
              </a:ext>
            </a:extLst>
          </p:cNvPr>
          <p:cNvSpPr>
            <a:spLocks noGrp="1" noRot="1" noChangeAspect="1" noChangeArrowheads="1" noTextEdit="1"/>
          </p:cNvSpPr>
          <p:nvPr>
            <p:ph type="sldImg"/>
          </p:nvPr>
        </p:nvSpPr>
        <p:spPr>
          <a:ln/>
        </p:spPr>
      </p:sp>
      <p:sp>
        <p:nvSpPr>
          <p:cNvPr id="39940" name="Rectangle 3">
            <a:extLst>
              <a:ext uri="{FF2B5EF4-FFF2-40B4-BE49-F238E27FC236}">
                <a16:creationId xmlns="" xmlns:a16="http://schemas.microsoft.com/office/drawing/2014/main" id="{3AEA5BEB-4CD2-4420-89E4-66073CA246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i="0"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9327843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13</a:t>
            </a:fld>
            <a:endParaRPr lang="en-US" altLang="en-US" dirty="0"/>
          </a:p>
        </p:txBody>
      </p:sp>
    </p:spTree>
    <p:extLst>
      <p:ext uri="{BB962C8B-B14F-4D97-AF65-F5344CB8AC3E}">
        <p14:creationId xmlns:p14="http://schemas.microsoft.com/office/powerpoint/2010/main" val="1583975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14</a:t>
            </a:fld>
            <a:endParaRPr lang="en-US" altLang="en-US" dirty="0"/>
          </a:p>
        </p:txBody>
      </p:sp>
    </p:spTree>
    <p:extLst>
      <p:ext uri="{BB962C8B-B14F-4D97-AF65-F5344CB8AC3E}">
        <p14:creationId xmlns:p14="http://schemas.microsoft.com/office/powerpoint/2010/main" val="1021402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15</a:t>
            </a:fld>
            <a:endParaRPr lang="en-US" altLang="en-US" dirty="0"/>
          </a:p>
        </p:txBody>
      </p:sp>
    </p:spTree>
    <p:extLst>
      <p:ext uri="{BB962C8B-B14F-4D97-AF65-F5344CB8AC3E}">
        <p14:creationId xmlns:p14="http://schemas.microsoft.com/office/powerpoint/2010/main" val="3648571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16</a:t>
            </a:fld>
            <a:endParaRPr lang="en-US" altLang="en-US" dirty="0"/>
          </a:p>
        </p:txBody>
      </p:sp>
    </p:spTree>
    <p:extLst>
      <p:ext uri="{BB962C8B-B14F-4D97-AF65-F5344CB8AC3E}">
        <p14:creationId xmlns:p14="http://schemas.microsoft.com/office/powerpoint/2010/main" val="91988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17</a:t>
            </a:fld>
            <a:endParaRPr lang="en-US" altLang="en-US" dirty="0"/>
          </a:p>
        </p:txBody>
      </p:sp>
    </p:spTree>
    <p:extLst>
      <p:ext uri="{BB962C8B-B14F-4D97-AF65-F5344CB8AC3E}">
        <p14:creationId xmlns:p14="http://schemas.microsoft.com/office/powerpoint/2010/main" val="824870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18</a:t>
            </a:fld>
            <a:endParaRPr lang="en-US" altLang="en-US" dirty="0"/>
          </a:p>
        </p:txBody>
      </p:sp>
    </p:spTree>
    <p:extLst>
      <p:ext uri="{BB962C8B-B14F-4D97-AF65-F5344CB8AC3E}">
        <p14:creationId xmlns:p14="http://schemas.microsoft.com/office/powerpoint/2010/main" val="1253169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19</a:t>
            </a:fld>
            <a:endParaRPr lang="en-US" altLang="en-US" dirty="0"/>
          </a:p>
        </p:txBody>
      </p:sp>
    </p:spTree>
    <p:extLst>
      <p:ext uri="{BB962C8B-B14F-4D97-AF65-F5344CB8AC3E}">
        <p14:creationId xmlns:p14="http://schemas.microsoft.com/office/powerpoint/2010/main" val="1906085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21</a:t>
            </a:fld>
            <a:endParaRPr lang="en-US" altLang="en-US" dirty="0"/>
          </a:p>
        </p:txBody>
      </p:sp>
    </p:spTree>
    <p:extLst>
      <p:ext uri="{BB962C8B-B14F-4D97-AF65-F5344CB8AC3E}">
        <p14:creationId xmlns:p14="http://schemas.microsoft.com/office/powerpoint/2010/main" val="2997589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22</a:t>
            </a:fld>
            <a:endParaRPr lang="en-US" altLang="en-US" dirty="0"/>
          </a:p>
        </p:txBody>
      </p:sp>
    </p:spTree>
    <p:extLst>
      <p:ext uri="{BB962C8B-B14F-4D97-AF65-F5344CB8AC3E}">
        <p14:creationId xmlns:p14="http://schemas.microsoft.com/office/powerpoint/2010/main" val="2933783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23</a:t>
            </a:fld>
            <a:endParaRPr lang="en-US" altLang="en-US" dirty="0"/>
          </a:p>
        </p:txBody>
      </p:sp>
    </p:spTree>
    <p:extLst>
      <p:ext uri="{BB962C8B-B14F-4D97-AF65-F5344CB8AC3E}">
        <p14:creationId xmlns:p14="http://schemas.microsoft.com/office/powerpoint/2010/main" val="1758640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25</a:t>
            </a:fld>
            <a:endParaRPr lang="en-US" altLang="en-US" dirty="0"/>
          </a:p>
        </p:txBody>
      </p:sp>
    </p:spTree>
    <p:extLst>
      <p:ext uri="{BB962C8B-B14F-4D97-AF65-F5344CB8AC3E}">
        <p14:creationId xmlns:p14="http://schemas.microsoft.com/office/powerpoint/2010/main" val="1903794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26</a:t>
            </a:fld>
            <a:endParaRPr lang="en-US" altLang="en-US" dirty="0"/>
          </a:p>
        </p:txBody>
      </p:sp>
    </p:spTree>
    <p:extLst>
      <p:ext uri="{BB962C8B-B14F-4D97-AF65-F5344CB8AC3E}">
        <p14:creationId xmlns:p14="http://schemas.microsoft.com/office/powerpoint/2010/main" val="33076379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27</a:t>
            </a:fld>
            <a:endParaRPr lang="en-US" altLang="en-US" dirty="0"/>
          </a:p>
        </p:txBody>
      </p:sp>
    </p:spTree>
    <p:extLst>
      <p:ext uri="{BB962C8B-B14F-4D97-AF65-F5344CB8AC3E}">
        <p14:creationId xmlns:p14="http://schemas.microsoft.com/office/powerpoint/2010/main" val="35090433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28</a:t>
            </a:fld>
            <a:endParaRPr lang="en-US" altLang="en-US" dirty="0"/>
          </a:p>
        </p:txBody>
      </p:sp>
    </p:spTree>
    <p:extLst>
      <p:ext uri="{BB962C8B-B14F-4D97-AF65-F5344CB8AC3E}">
        <p14:creationId xmlns:p14="http://schemas.microsoft.com/office/powerpoint/2010/main" val="410200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29</a:t>
            </a:fld>
            <a:endParaRPr lang="en-US" altLang="en-US" dirty="0"/>
          </a:p>
        </p:txBody>
      </p:sp>
    </p:spTree>
    <p:extLst>
      <p:ext uri="{BB962C8B-B14F-4D97-AF65-F5344CB8AC3E}">
        <p14:creationId xmlns:p14="http://schemas.microsoft.com/office/powerpoint/2010/main" val="9069369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30</a:t>
            </a:fld>
            <a:endParaRPr lang="en-US" altLang="en-US" dirty="0"/>
          </a:p>
        </p:txBody>
      </p:sp>
    </p:spTree>
    <p:extLst>
      <p:ext uri="{BB962C8B-B14F-4D97-AF65-F5344CB8AC3E}">
        <p14:creationId xmlns:p14="http://schemas.microsoft.com/office/powerpoint/2010/main" val="39354554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31</a:t>
            </a:fld>
            <a:endParaRPr lang="en-US" altLang="en-US" dirty="0"/>
          </a:p>
        </p:txBody>
      </p:sp>
    </p:spTree>
    <p:extLst>
      <p:ext uri="{BB962C8B-B14F-4D97-AF65-F5344CB8AC3E}">
        <p14:creationId xmlns:p14="http://schemas.microsoft.com/office/powerpoint/2010/main" val="788221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32</a:t>
            </a:fld>
            <a:endParaRPr lang="en-US" altLang="en-US" dirty="0"/>
          </a:p>
        </p:txBody>
      </p:sp>
    </p:spTree>
    <p:extLst>
      <p:ext uri="{BB962C8B-B14F-4D97-AF65-F5344CB8AC3E}">
        <p14:creationId xmlns:p14="http://schemas.microsoft.com/office/powerpoint/2010/main" val="28670131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While the hump-shaped relationship depicted in Figure 1.5 seems to hold across a wide range of pollutants—from sulfur dioxide to lead concentrations and water quality—carbon dioxide emissions are an important exception, rising steadily with higher-income levels. </a:t>
            </a:r>
          </a:p>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38</a:t>
            </a:fld>
            <a:endParaRPr lang="en-US" altLang="en-US" dirty="0"/>
          </a:p>
        </p:txBody>
      </p:sp>
    </p:spTree>
    <p:extLst>
      <p:ext uri="{BB962C8B-B14F-4D97-AF65-F5344CB8AC3E}">
        <p14:creationId xmlns:p14="http://schemas.microsoft.com/office/powerpoint/2010/main" val="253377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7B76F47A-C16D-460D-B566-52B79A3F3ECF}" type="slidenum">
              <a:rPr lang="en-US" altLang="en-US" smtClean="0"/>
              <a:pPr>
                <a:defRPr/>
              </a:pPr>
              <a:t>41</a:t>
            </a:fld>
            <a:endParaRPr lang="en-US" altLang="en-US" dirty="0"/>
          </a:p>
        </p:txBody>
      </p:sp>
    </p:spTree>
    <p:extLst>
      <p:ext uri="{BB962C8B-B14F-4D97-AF65-F5344CB8AC3E}">
        <p14:creationId xmlns:p14="http://schemas.microsoft.com/office/powerpoint/2010/main" val="28659218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76F47A-C16D-460D-B566-52B79A3F3ECF}" type="slidenum">
              <a:rPr lang="en-US" altLang="en-US" smtClean="0"/>
              <a:pPr>
                <a:defRPr/>
              </a:pPr>
              <a:t>42</a:t>
            </a:fld>
            <a:endParaRPr lang="en-US" altLang="en-US" dirty="0"/>
          </a:p>
        </p:txBody>
      </p:sp>
    </p:spTree>
    <p:extLst>
      <p:ext uri="{BB962C8B-B14F-4D97-AF65-F5344CB8AC3E}">
        <p14:creationId xmlns:p14="http://schemas.microsoft.com/office/powerpoint/2010/main" val="948418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ne Main Placeholder">
    <p:spTree>
      <p:nvGrpSpPr>
        <p:cNvPr id="1" name=""/>
        <p:cNvGrpSpPr/>
        <p:nvPr/>
      </p:nvGrpSpPr>
      <p:grpSpPr>
        <a:xfrm>
          <a:off x="0" y="0"/>
          <a:ext cx="0" cy="0"/>
          <a:chOff x="0" y="0"/>
          <a:chExt cx="0" cy="0"/>
        </a:xfrm>
      </p:grpSpPr>
      <p:sp>
        <p:nvSpPr>
          <p:cNvPr id="2" name="Slide Title">
            <a:extLst>
              <a:ext uri="{FF2B5EF4-FFF2-40B4-BE49-F238E27FC236}">
                <a16:creationId xmlns="" xmlns:a16="http://schemas.microsoft.com/office/drawing/2014/main" id="{A4407840-F6A4-4638-BB2F-9FBAA1A81461}"/>
              </a:ext>
            </a:extLst>
          </p:cNvPr>
          <p:cNvSpPr>
            <a:spLocks noGrp="1"/>
          </p:cNvSpPr>
          <p:nvPr>
            <p:ph type="title" hasCustomPrompt="1"/>
          </p:nvPr>
        </p:nvSpPr>
        <p:spPr>
          <a:xfrm>
            <a:off x="457200" y="304801"/>
            <a:ext cx="11277600" cy="678611"/>
          </a:xfrm>
          <a:prstGeom prst="rect">
            <a:avLst/>
          </a:prstGeom>
        </p:spPr>
        <p:txBody>
          <a:bodyPr anchor="ctr"/>
          <a:lstStyle>
            <a:lvl1pPr>
              <a:defRPr sz="3600">
                <a:solidFill>
                  <a:schemeClr val="tx1"/>
                </a:solidFill>
              </a:defRPr>
            </a:lvl1pPr>
          </a:lstStyle>
          <a:p>
            <a:r>
              <a:rPr lang="en-US" dirty="0"/>
              <a:t>Slide Title</a:t>
            </a:r>
          </a:p>
        </p:txBody>
      </p:sp>
      <p:sp>
        <p:nvSpPr>
          <p:cNvPr id="5" name="Content Placeholder 1">
            <a:extLst>
              <a:ext uri="{FF2B5EF4-FFF2-40B4-BE49-F238E27FC236}">
                <a16:creationId xmlns="" xmlns:a16="http://schemas.microsoft.com/office/drawing/2014/main" id="{D13536C2-DC17-4031-9948-17E37EF99112}"/>
              </a:ext>
            </a:extLst>
          </p:cNvPr>
          <p:cNvSpPr>
            <a:spLocks noGrp="1"/>
          </p:cNvSpPr>
          <p:nvPr>
            <p:ph sz="quarter" idx="11" hasCustomPrompt="1"/>
          </p:nvPr>
        </p:nvSpPr>
        <p:spPr>
          <a:xfrm>
            <a:off x="457200" y="1276710"/>
            <a:ext cx="11277600" cy="4971691"/>
          </a:xfrm>
          <a:prstGeom prst="rect">
            <a:avLst/>
          </a:prstGeom>
        </p:spPr>
        <p:txBody>
          <a:bodyPr/>
          <a:lstStyle>
            <a:lvl1pPr>
              <a:defRPr/>
            </a:lvl1pPr>
            <a:lvl2pPr>
              <a:buClr>
                <a:schemeClr val="accent1">
                  <a:lumMod val="75000"/>
                </a:schemeClr>
              </a:buClr>
              <a:defRPr/>
            </a:lvl2pPr>
            <a:lvl3pPr>
              <a:buClr>
                <a:schemeClr val="accent1">
                  <a:lumMod val="75000"/>
                </a:schemeClr>
              </a:buClr>
              <a:defRPr/>
            </a:lvl3pPr>
            <a:lvl4pPr>
              <a:buClr>
                <a:schemeClr val="accent2">
                  <a:lumMod val="75000"/>
                </a:schemeClr>
              </a:buClr>
              <a:defRPr sz="1600"/>
            </a:lvl4pPr>
          </a:lstStyle>
          <a:p>
            <a:pPr lvl="0"/>
            <a:r>
              <a:rPr lang="en-US" dirty="0"/>
              <a:t>Slide Content</a:t>
            </a:r>
          </a:p>
          <a:p>
            <a:pPr lvl="1"/>
            <a:r>
              <a:rPr lang="en-US" dirty="0"/>
              <a:t>Second level</a:t>
            </a:r>
          </a:p>
          <a:p>
            <a:pPr lvl="2"/>
            <a:r>
              <a:rPr lang="en-US" dirty="0"/>
              <a:t>Third level</a:t>
            </a:r>
          </a:p>
          <a:p>
            <a:pPr lvl="3"/>
            <a:r>
              <a:rPr lang="en-US" dirty="0"/>
              <a:t>Fourth level</a:t>
            </a:r>
          </a:p>
        </p:txBody>
      </p:sp>
      <p:sp>
        <p:nvSpPr>
          <p:cNvPr id="7" name="Appendix Link">
            <a:extLst>
              <a:ext uri="{FF2B5EF4-FFF2-40B4-BE49-F238E27FC236}">
                <a16:creationId xmlns="" xmlns:a16="http://schemas.microsoft.com/office/drawing/2014/main" id="{24E3FC7A-8095-4466-BF43-4B6D04A5D884}"/>
              </a:ext>
            </a:extLst>
          </p:cNvPr>
          <p:cNvSpPr>
            <a:spLocks noGrp="1"/>
          </p:cNvSpPr>
          <p:nvPr>
            <p:ph type="body" sz="quarter" idx="12" hasCustomPrompt="1"/>
          </p:nvPr>
        </p:nvSpPr>
        <p:spPr>
          <a:xfrm>
            <a:off x="4492463" y="6324600"/>
            <a:ext cx="3207076" cy="190500"/>
          </a:xfrm>
        </p:spPr>
        <p:txBody>
          <a:bodyPr anchor="b">
            <a:noAutofit/>
          </a:bodyPr>
          <a:lstStyle>
            <a:lvl1pPr algn="ctr">
              <a:defRPr sz="900"/>
            </a:lvl1pPr>
          </a:lstStyle>
          <a:p>
            <a:pPr lvl="0"/>
            <a:r>
              <a:rPr lang="en-US" dirty="0"/>
              <a:t>Add text alternative link, if needed.</a:t>
            </a:r>
          </a:p>
        </p:txBody>
      </p:sp>
      <p:sp>
        <p:nvSpPr>
          <p:cNvPr id="9" name="Image Credit">
            <a:extLst>
              <a:ext uri="{FF2B5EF4-FFF2-40B4-BE49-F238E27FC236}">
                <a16:creationId xmlns="" xmlns:a16="http://schemas.microsoft.com/office/drawing/2014/main" id="{29651301-3A88-4CBC-9B7F-A569599DC51F}"/>
              </a:ext>
            </a:extLst>
          </p:cNvPr>
          <p:cNvSpPr>
            <a:spLocks noGrp="1"/>
          </p:cNvSpPr>
          <p:nvPr>
            <p:ph type="body" sz="quarter" idx="13" hasCustomPrompt="1"/>
          </p:nvPr>
        </p:nvSpPr>
        <p:spPr>
          <a:xfrm>
            <a:off x="2082800" y="6684964"/>
            <a:ext cx="9296401" cy="173037"/>
          </a:xfrm>
        </p:spPr>
        <p:txBody>
          <a:bodyPr anchor="ctr">
            <a:noAutofit/>
          </a:bodyPr>
          <a:lstStyle>
            <a:lvl1pPr algn="r">
              <a:defRPr sz="800">
                <a:solidFill>
                  <a:schemeClr val="tx1">
                    <a:lumMod val="65000"/>
                    <a:lumOff val="35000"/>
                  </a:schemeClr>
                </a:solidFill>
              </a:defRPr>
            </a:lvl1pPr>
            <a:lvl2pPr algn="r">
              <a:defRPr sz="900"/>
            </a:lvl2pPr>
            <a:lvl3pPr algn="r">
              <a:defRPr sz="900"/>
            </a:lvl3pPr>
            <a:lvl4pPr algn="r">
              <a:defRPr sz="900"/>
            </a:lvl4pPr>
            <a:lvl5pPr algn="r">
              <a:defRPr sz="900"/>
            </a:lvl5pPr>
          </a:lstStyle>
          <a:p>
            <a:pPr lvl="0"/>
            <a:r>
              <a:rPr lang="en-US" dirty="0"/>
              <a:t>Insert Image Credit Here</a:t>
            </a:r>
          </a:p>
        </p:txBody>
      </p:sp>
      <p:sp>
        <p:nvSpPr>
          <p:cNvPr id="3" name="Slide Number Placeholder">
            <a:extLst>
              <a:ext uri="{FF2B5EF4-FFF2-40B4-BE49-F238E27FC236}">
                <a16:creationId xmlns="" xmlns:a16="http://schemas.microsoft.com/office/drawing/2014/main" id="{745DF60F-BF33-428F-883B-9C19F83780BF}"/>
              </a:ext>
            </a:extLst>
          </p:cNvPr>
          <p:cNvSpPr>
            <a:spLocks noGrp="1"/>
          </p:cNvSpPr>
          <p:nvPr>
            <p:ph type="sldNum" sz="quarter" idx="10"/>
          </p:nvPr>
        </p:nvSpPr>
        <p:spPr>
          <a:xfrm>
            <a:off x="11501883" y="6673531"/>
            <a:ext cx="474453" cy="161396"/>
          </a:xfrm>
          <a:prstGeom prst="rect">
            <a:avLst/>
          </a:prstGeom>
        </p:spPr>
        <p:txBody>
          <a:bodyPr/>
          <a:lstStyle/>
          <a:p>
            <a:fld id="{68151E55-6873-49E2-B8D5-2F265E6F1973}" type="slidenum">
              <a:rPr lang="en-US" smtClean="0"/>
              <a:t>‹#›</a:t>
            </a:fld>
            <a:endParaRPr lang="en-US" dirty="0"/>
          </a:p>
        </p:txBody>
      </p:sp>
    </p:spTree>
    <p:extLst>
      <p:ext uri="{BB962C8B-B14F-4D97-AF65-F5344CB8AC3E}">
        <p14:creationId xmlns:p14="http://schemas.microsoft.com/office/powerpoint/2010/main" val="935946117"/>
      </p:ext>
    </p:extLst>
  </p:cSld>
  <p:clrMapOvr>
    <a:masterClrMapping/>
  </p:clrMapOvr>
  <p:extLst>
    <p:ext uri="{DCECCB84-F9BA-43D5-87BE-67443E8EF086}">
      <p15:sldGuideLst xmlns:p15="http://schemas.microsoft.com/office/powerpoint/2012/main">
        <p15:guide id="1" pos="2880">
          <p15:clr>
            <a:srgbClr val="FBAE40"/>
          </p15:clr>
        </p15:guide>
        <p15:guide id="2" orient="horz" pos="360">
          <p15:clr>
            <a:srgbClr val="FBAE40"/>
          </p15:clr>
        </p15:guide>
        <p15:guide id="3" pos="264">
          <p15:clr>
            <a:srgbClr val="FBAE40"/>
          </p15:clr>
        </p15:guide>
        <p15:guide id="4" orient="horz" pos="216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725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9" r:id="rId18"/>
    <p:sldLayoutId id="2147483670"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9.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slide" Target="slide3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9.png"/><Relationship Id="rId7"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Noha</a:t>
            </a:r>
            <a:r>
              <a:rPr lang="en-US" sz="2400" dirty="0" smtClean="0">
                <a:solidFill>
                  <a:schemeClr val="bg1"/>
                </a:solidFill>
                <a:latin typeface="Times New Roman" panose="02020603050405020304" pitchFamily="18" charset="0"/>
                <a:cs typeface="Times New Roman" panose="02020603050405020304" pitchFamily="18" charset="0"/>
              </a:rPr>
              <a:t> Adel</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328545" y="2347846"/>
            <a:ext cx="5594801"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International Business</a:t>
            </a:r>
            <a:r>
              <a:rPr lang="en-US" sz="4400" b="1" dirty="0">
                <a:solidFill>
                  <a:srgbClr val="00B0F0"/>
                </a:solidFill>
                <a:latin typeface="Times New Roman" panose="02020603050405020304" pitchFamily="18" charset="0"/>
                <a:cs typeface="Times New Roman" panose="02020603050405020304" pitchFamily="18" charset="0"/>
              </a:rPr>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p:cNvPicPr>
            <a:picLocks noChangeAspect="1"/>
          </p:cNvPicPr>
          <p:nvPr/>
        </p:nvPicPr>
        <p:blipFill>
          <a:blip r:embed="rId5"/>
          <a:stretch>
            <a:fillRect/>
          </a:stretch>
        </p:blipFill>
        <p:spPr>
          <a:xfrm>
            <a:off x="5991658" y="604435"/>
            <a:ext cx="6200341" cy="5656880"/>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559480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International Business</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Noha</a:t>
            </a:r>
            <a:r>
              <a:rPr lang="en-US" sz="2800" b="1" dirty="0">
                <a:solidFill>
                  <a:srgbClr val="00B0F0"/>
                </a:solidFill>
                <a:latin typeface="Times New Roman" panose="02020603050405020304" pitchFamily="18" charset="0"/>
                <a:cs typeface="Times New Roman" panose="02020603050405020304" pitchFamily="18" charset="0"/>
              </a:rPr>
              <a:t> Adel</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459730" cy="830997"/>
          </a:xfrm>
          <a:prstGeom prst="rect">
            <a:avLst/>
          </a:prstGeom>
          <a:noFill/>
        </p:spPr>
        <p:txBody>
          <a:bodyPr wrap="none" rtlCol="0">
            <a:spAutoFit/>
          </a:bodyPr>
          <a:lstStyle/>
          <a:p>
            <a:r>
              <a:rPr lang="en-US" sz="4800" dirty="0">
                <a:solidFill>
                  <a:srgbClr val="00B0F0"/>
                </a:solidFill>
              </a:rPr>
              <a:t>Globalization</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solidFill>
                  <a:srgbClr val="00B0F0"/>
                </a:solidFill>
              </a:rPr>
              <a:t>Learning Objectives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21285"/>
          </a:xfrm>
          <a:prstGeom prst="rect">
            <a:avLst/>
          </a:prstGeom>
          <a:noFill/>
        </p:spPr>
        <p:txBody>
          <a:bodyPr wrap="square" rtlCol="0">
            <a:spAutoFit/>
          </a:bodyPr>
          <a:lstStyle/>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1-1</a:t>
            </a:r>
            <a:r>
              <a:rPr lang="en-US" dirty="0">
                <a:solidFill>
                  <a:schemeClr val="bg1"/>
                </a:solidFill>
                <a:latin typeface="Arial" panose="020B0604020202020204" pitchFamily="34" charset="0"/>
                <a:cs typeface="Arial" panose="020B0604020202020204" pitchFamily="34" charset="0"/>
              </a:rPr>
              <a:t>		Show how international business differs from domestic business.</a:t>
            </a:r>
          </a:p>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1-2</a:t>
            </a:r>
            <a:r>
              <a:rPr lang="en-US" dirty="0">
                <a:solidFill>
                  <a:schemeClr val="bg1"/>
                </a:solidFill>
                <a:latin typeface="Arial" panose="020B0604020202020204" pitchFamily="34" charset="0"/>
                <a:cs typeface="Arial" panose="020B0604020202020204" pitchFamily="34" charset="0"/>
              </a:rPr>
              <a:t>     </a:t>
            </a:r>
            <a:r>
              <a:rPr lang="en-US" dirty="0" smtClean="0">
                <a:solidFill>
                  <a:schemeClr val="bg1"/>
                </a:solidFill>
                <a:latin typeface="Arial" panose="020B0604020202020204" pitchFamily="34" charset="0"/>
                <a:cs typeface="Arial" panose="020B0604020202020204" pitchFamily="34" charset="0"/>
              </a:rPr>
              <a:t>    Understand </a:t>
            </a:r>
            <a:r>
              <a:rPr lang="en-US" dirty="0">
                <a:solidFill>
                  <a:schemeClr val="bg1"/>
                </a:solidFill>
                <a:latin typeface="Arial" panose="020B0604020202020204" pitchFamily="34" charset="0"/>
                <a:cs typeface="Arial" panose="020B0604020202020204" pitchFamily="34" charset="0"/>
              </a:rPr>
              <a:t>what is meant by the term </a:t>
            </a:r>
            <a:r>
              <a:rPr lang="en-US" i="1" dirty="0">
                <a:solidFill>
                  <a:schemeClr val="bg1"/>
                </a:solidFill>
                <a:latin typeface="Arial" panose="020B0604020202020204" pitchFamily="34" charset="0"/>
                <a:cs typeface="Arial" panose="020B0604020202020204" pitchFamily="34" charset="0"/>
              </a:rPr>
              <a:t>globalization</a:t>
            </a:r>
            <a:r>
              <a:rPr lang="en-US" dirty="0">
                <a:solidFill>
                  <a:schemeClr val="bg1"/>
                </a:solidFill>
                <a:latin typeface="Arial" panose="020B0604020202020204" pitchFamily="34" charset="0"/>
                <a:cs typeface="Arial" panose="020B0604020202020204" pitchFamily="34" charset="0"/>
              </a:rPr>
              <a:t>.</a:t>
            </a:r>
          </a:p>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1-3 </a:t>
            </a:r>
            <a:r>
              <a:rPr lang="en-US" dirty="0">
                <a:solidFill>
                  <a:schemeClr val="bg1"/>
                </a:solidFill>
                <a:latin typeface="Arial" panose="020B0604020202020204" pitchFamily="34" charset="0"/>
                <a:cs typeface="Arial" panose="020B0604020202020204" pitchFamily="34" charset="0"/>
              </a:rPr>
              <a:t>	</a:t>
            </a:r>
            <a:r>
              <a:rPr lang="en-US" dirty="0" smtClean="0">
                <a:solidFill>
                  <a:schemeClr val="bg1"/>
                </a:solidFill>
                <a:latin typeface="Arial" panose="020B0604020202020204" pitchFamily="34" charset="0"/>
                <a:cs typeface="Arial" panose="020B0604020202020204" pitchFamily="34" charset="0"/>
              </a:rPr>
              <a:t>      Recognize </a:t>
            </a:r>
            <a:r>
              <a:rPr lang="en-US" dirty="0">
                <a:solidFill>
                  <a:schemeClr val="bg1"/>
                </a:solidFill>
                <a:latin typeface="Arial" panose="020B0604020202020204" pitchFamily="34" charset="0"/>
                <a:cs typeface="Arial" panose="020B0604020202020204" pitchFamily="34" charset="0"/>
              </a:rPr>
              <a:t>the main drivers of globalization.</a:t>
            </a:r>
          </a:p>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1-4</a:t>
            </a:r>
            <a:r>
              <a:rPr lang="en-US" dirty="0">
                <a:solidFill>
                  <a:schemeClr val="bg1"/>
                </a:solidFill>
                <a:latin typeface="Arial" panose="020B0604020202020204" pitchFamily="34" charset="0"/>
                <a:cs typeface="Arial" panose="020B0604020202020204" pitchFamily="34" charset="0"/>
              </a:rPr>
              <a:t>		Describe the changing nature of the global economy.</a:t>
            </a:r>
          </a:p>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1-5</a:t>
            </a:r>
            <a:r>
              <a:rPr lang="en-US" dirty="0">
                <a:solidFill>
                  <a:schemeClr val="bg1"/>
                </a:solidFill>
                <a:latin typeface="Arial" panose="020B0604020202020204" pitchFamily="34" charset="0"/>
                <a:cs typeface="Arial" panose="020B0604020202020204" pitchFamily="34" charset="0"/>
              </a:rPr>
              <a:t>		Explain the main arguments in the debate over the impact of globalization.</a:t>
            </a:r>
          </a:p>
          <a:p>
            <a:pPr marL="914400" indent="-914400">
              <a:spcBef>
                <a:spcPts val="800"/>
              </a:spcBef>
              <a:buNone/>
              <a:tabLst>
                <a:tab pos="517525" algn="l"/>
                <a:tab pos="914400" algn="l"/>
              </a:tabLst>
            </a:pPr>
            <a:r>
              <a:rPr lang="en-US" b="1" dirty="0">
                <a:solidFill>
                  <a:schemeClr val="bg1"/>
                </a:solidFill>
                <a:latin typeface="Arial" panose="020B0604020202020204" pitchFamily="34" charset="0"/>
                <a:cs typeface="Arial" panose="020B0604020202020204" pitchFamily="34" charset="0"/>
              </a:rPr>
              <a:t>1-6</a:t>
            </a:r>
            <a:r>
              <a:rPr lang="en-US" dirty="0">
                <a:solidFill>
                  <a:schemeClr val="bg1"/>
                </a:solidFill>
                <a:latin typeface="Arial" panose="020B0604020202020204" pitchFamily="34" charset="0"/>
                <a:cs typeface="Arial" panose="020B0604020202020204" pitchFamily="34" charset="0"/>
              </a:rPr>
              <a:t>		Understand how the process of globalization is creating opportunities and challenges for management practice.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lumMod val="60000"/>
                    <a:lumOff val="40000"/>
                  </a:schemeClr>
                </a:solidFill>
              </a:rPr>
              <a:t>What Is International Business and </a:t>
            </a:r>
            <a:br>
              <a:rPr lang="en-US" dirty="0">
                <a:solidFill>
                  <a:schemeClr val="accent1">
                    <a:lumMod val="60000"/>
                    <a:lumOff val="40000"/>
                  </a:schemeClr>
                </a:solidFill>
              </a:rPr>
            </a:br>
            <a:r>
              <a:rPr lang="en-US" dirty="0">
                <a:solidFill>
                  <a:schemeClr val="accent1">
                    <a:lumMod val="60000"/>
                    <a:lumOff val="40000"/>
                  </a:schemeClr>
                </a:solidFill>
              </a:rPr>
              <a:t>What Is Different about It?</a:t>
            </a:r>
          </a:p>
        </p:txBody>
      </p:sp>
      <p:sp>
        <p:nvSpPr>
          <p:cNvPr id="3" name="Content Placeholder 2"/>
          <p:cNvSpPr>
            <a:spLocks noGrp="1"/>
          </p:cNvSpPr>
          <p:nvPr>
            <p:ph idx="1"/>
          </p:nvPr>
        </p:nvSpPr>
        <p:spPr/>
        <p:txBody>
          <a:bodyPr>
            <a:normAutofit/>
          </a:bodyPr>
          <a:lstStyle/>
          <a:p>
            <a:r>
              <a:rPr lang="en-US" sz="3600" b="1" dirty="0" smtClean="0">
                <a:solidFill>
                  <a:schemeClr val="accent2">
                    <a:lumMod val="75000"/>
                  </a:schemeClr>
                </a:solidFill>
              </a:rPr>
              <a:t>International </a:t>
            </a:r>
            <a:r>
              <a:rPr lang="en-US" sz="3600" b="1" dirty="0">
                <a:solidFill>
                  <a:schemeClr val="accent2">
                    <a:lumMod val="75000"/>
                  </a:schemeClr>
                </a:solidFill>
              </a:rPr>
              <a:t>business</a:t>
            </a:r>
          </a:p>
          <a:p>
            <a:pPr lvl="1"/>
            <a:r>
              <a:rPr lang="en-US" sz="3200" dirty="0">
                <a:solidFill>
                  <a:schemeClr val="accent1">
                    <a:lumMod val="60000"/>
                    <a:lumOff val="40000"/>
                  </a:schemeClr>
                </a:solidFill>
              </a:rPr>
              <a:t>Business that is carried out </a:t>
            </a:r>
            <a:r>
              <a:rPr lang="en-US" sz="3200" dirty="0" smtClean="0">
                <a:solidFill>
                  <a:schemeClr val="accent1">
                    <a:lumMod val="60000"/>
                    <a:lumOff val="40000"/>
                  </a:schemeClr>
                </a:solidFill>
              </a:rPr>
              <a:t> across </a:t>
            </a:r>
            <a:r>
              <a:rPr lang="en-US" sz="3200" dirty="0">
                <a:solidFill>
                  <a:schemeClr val="accent1">
                    <a:lumMod val="60000"/>
                    <a:lumOff val="40000"/>
                  </a:schemeClr>
                </a:solidFill>
              </a:rPr>
              <a:t>national </a:t>
            </a:r>
            <a:r>
              <a:rPr lang="en-US" sz="3200" dirty="0" smtClean="0">
                <a:solidFill>
                  <a:schemeClr val="accent1">
                    <a:lumMod val="60000"/>
                    <a:lumOff val="40000"/>
                  </a:schemeClr>
                </a:solidFill>
              </a:rPr>
              <a:t>borders</a:t>
            </a:r>
            <a:endParaRPr lang="en-US" sz="3200" dirty="0">
              <a:solidFill>
                <a:schemeClr val="accent1">
                  <a:lumMod val="60000"/>
                  <a:lumOff val="40000"/>
                </a:schemeClr>
              </a:solidFill>
            </a:endParaRPr>
          </a:p>
          <a:p>
            <a:r>
              <a:rPr lang="en-US" sz="3600" b="1" dirty="0" smtClean="0">
                <a:solidFill>
                  <a:schemeClr val="accent2">
                    <a:lumMod val="75000"/>
                  </a:schemeClr>
                </a:solidFill>
              </a:rPr>
              <a:t>Foreign business</a:t>
            </a:r>
          </a:p>
          <a:p>
            <a:pPr lvl="1"/>
            <a:r>
              <a:rPr lang="en-US" sz="3200" dirty="0" smtClean="0">
                <a:solidFill>
                  <a:schemeClr val="accent1">
                    <a:lumMod val="60000"/>
                    <a:lumOff val="40000"/>
                  </a:schemeClr>
                </a:solidFill>
              </a:rPr>
              <a:t>The </a:t>
            </a:r>
            <a:r>
              <a:rPr lang="en-US" sz="3200" dirty="0">
                <a:solidFill>
                  <a:schemeClr val="accent1">
                    <a:lumMod val="60000"/>
                    <a:lumOff val="40000"/>
                  </a:schemeClr>
                </a:solidFill>
              </a:rPr>
              <a:t>operations of a company </a:t>
            </a:r>
            <a:r>
              <a:rPr lang="en-US" sz="3200" dirty="0" smtClean="0">
                <a:solidFill>
                  <a:schemeClr val="accent1">
                    <a:lumMod val="60000"/>
                    <a:lumOff val="40000"/>
                  </a:schemeClr>
                </a:solidFill>
              </a:rPr>
              <a:t> outside </a:t>
            </a:r>
            <a:r>
              <a:rPr lang="en-US" sz="3200" dirty="0">
                <a:solidFill>
                  <a:schemeClr val="accent1">
                    <a:lumMod val="60000"/>
                    <a:lumOff val="40000"/>
                  </a:schemeClr>
                </a:solidFill>
              </a:rPr>
              <a:t>its home or </a:t>
            </a:r>
            <a:r>
              <a:rPr lang="en-US" sz="3200" dirty="0" smtClean="0">
                <a:solidFill>
                  <a:schemeClr val="accent1">
                    <a:lumMod val="60000"/>
                    <a:lumOff val="40000"/>
                  </a:schemeClr>
                </a:solidFill>
              </a:rPr>
              <a:t> domestic market</a:t>
            </a:r>
          </a:p>
          <a:p>
            <a:r>
              <a:rPr lang="en-US" sz="3600" b="1" dirty="0" smtClean="0">
                <a:solidFill>
                  <a:schemeClr val="accent2">
                    <a:lumMod val="75000"/>
                  </a:schemeClr>
                </a:solidFill>
              </a:rPr>
              <a:t>International </a:t>
            </a:r>
            <a:r>
              <a:rPr lang="en-US" sz="3600" b="1" dirty="0">
                <a:solidFill>
                  <a:schemeClr val="accent2">
                    <a:lumMod val="75000"/>
                  </a:schemeClr>
                </a:solidFill>
              </a:rPr>
              <a:t>company (IC)</a:t>
            </a:r>
          </a:p>
          <a:p>
            <a:pPr lvl="1"/>
            <a:r>
              <a:rPr lang="en-US" sz="3200" dirty="0">
                <a:solidFill>
                  <a:schemeClr val="accent1">
                    <a:lumMod val="60000"/>
                    <a:lumOff val="40000"/>
                  </a:schemeClr>
                </a:solidFill>
              </a:rPr>
              <a:t>A company with operations in </a:t>
            </a:r>
            <a:r>
              <a:rPr lang="en-US" sz="3200" dirty="0" smtClean="0">
                <a:solidFill>
                  <a:schemeClr val="accent1">
                    <a:lumMod val="60000"/>
                    <a:lumOff val="40000"/>
                  </a:schemeClr>
                </a:solidFill>
              </a:rPr>
              <a:t> multiple </a:t>
            </a:r>
            <a:r>
              <a:rPr lang="en-US" sz="3200" dirty="0">
                <a:solidFill>
                  <a:schemeClr val="accent1">
                    <a:lumMod val="60000"/>
                    <a:lumOff val="40000"/>
                  </a:schemeClr>
                </a:solidFill>
              </a:rPr>
              <a:t>nations</a:t>
            </a:r>
          </a:p>
        </p:txBody>
      </p:sp>
      <p:sp>
        <p:nvSpPr>
          <p:cNvPr id="5" name="Slide Number Placeholder 4"/>
          <p:cNvSpPr>
            <a:spLocks noGrp="1"/>
          </p:cNvSpPr>
          <p:nvPr>
            <p:ph type="sldNum" sz="quarter" idx="12"/>
          </p:nvPr>
        </p:nvSpPr>
        <p:spPr/>
        <p:txBody>
          <a:bodyPr/>
          <a:lstStyle/>
          <a:p>
            <a:r>
              <a:rPr lang="en-US" dirty="0" smtClean="0"/>
              <a:t>1-</a:t>
            </a:r>
            <a:fld id="{07A87D93-545C-4183-B87B-B4F7DE0A33EC}" type="slidenum">
              <a:rPr lang="en-US" smtClean="0"/>
              <a:t>5</a:t>
            </a:fld>
            <a:endParaRPr lang="en-US" dirty="0"/>
          </a:p>
        </p:txBody>
      </p:sp>
    </p:spTree>
    <p:extLst>
      <p:ext uri="{BB962C8B-B14F-4D97-AF65-F5344CB8AC3E}">
        <p14:creationId xmlns:p14="http://schemas.microsoft.com/office/powerpoint/2010/main" val="28450605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lumMod val="60000"/>
                    <a:lumOff val="40000"/>
                  </a:schemeClr>
                </a:solidFill>
              </a:rPr>
              <a:t>What Is International Business and </a:t>
            </a:r>
            <a:br>
              <a:rPr lang="en-US" dirty="0">
                <a:solidFill>
                  <a:schemeClr val="accent1">
                    <a:lumMod val="60000"/>
                    <a:lumOff val="40000"/>
                  </a:schemeClr>
                </a:solidFill>
              </a:rPr>
            </a:br>
            <a:r>
              <a:rPr lang="en-US" dirty="0">
                <a:solidFill>
                  <a:schemeClr val="accent1">
                    <a:lumMod val="60000"/>
                    <a:lumOff val="40000"/>
                  </a:schemeClr>
                </a:solidFill>
              </a:rPr>
              <a:t>What Is Different about It?</a:t>
            </a:r>
          </a:p>
        </p:txBody>
      </p:sp>
      <p:sp>
        <p:nvSpPr>
          <p:cNvPr id="3" name="Content Placeholder 2"/>
          <p:cNvSpPr>
            <a:spLocks noGrp="1"/>
          </p:cNvSpPr>
          <p:nvPr>
            <p:ph idx="1"/>
          </p:nvPr>
        </p:nvSpPr>
        <p:spPr>
          <a:xfrm>
            <a:off x="838200" y="2629189"/>
            <a:ext cx="10515600" cy="4351338"/>
          </a:xfrm>
        </p:spPr>
        <p:txBody>
          <a:bodyPr>
            <a:normAutofit/>
          </a:bodyPr>
          <a:lstStyle/>
          <a:p>
            <a:pPr lvl="0"/>
            <a:r>
              <a:rPr lang="en-US" sz="4400" dirty="0" smtClean="0">
                <a:solidFill>
                  <a:schemeClr val="bg1"/>
                </a:solidFill>
              </a:rPr>
              <a:t>No </a:t>
            </a:r>
            <a:r>
              <a:rPr lang="en-US" sz="4400" dirty="0">
                <a:solidFill>
                  <a:schemeClr val="bg1"/>
                </a:solidFill>
              </a:rPr>
              <a:t>domestic firm is entirely free from </a:t>
            </a:r>
            <a:r>
              <a:rPr lang="en-US" sz="4400" dirty="0">
                <a:solidFill>
                  <a:schemeClr val="accent2">
                    <a:lumMod val="75000"/>
                  </a:schemeClr>
                </a:solidFill>
              </a:rPr>
              <a:t>foreign</a:t>
            </a:r>
            <a:r>
              <a:rPr lang="en-US" sz="4400" dirty="0"/>
              <a:t> </a:t>
            </a:r>
            <a:r>
              <a:rPr lang="en-US" sz="4400" dirty="0">
                <a:solidFill>
                  <a:schemeClr val="bg1"/>
                </a:solidFill>
              </a:rPr>
              <a:t>or</a:t>
            </a:r>
            <a:r>
              <a:rPr lang="en-US" sz="4400" dirty="0"/>
              <a:t> </a:t>
            </a:r>
            <a:r>
              <a:rPr lang="en-US" sz="4400" dirty="0">
                <a:solidFill>
                  <a:schemeClr val="accent2">
                    <a:lumMod val="75000"/>
                  </a:schemeClr>
                </a:solidFill>
              </a:rPr>
              <a:t>international forces</a:t>
            </a:r>
            <a:r>
              <a:rPr lang="en-US" sz="4400" dirty="0"/>
              <a:t> </a:t>
            </a:r>
            <a:r>
              <a:rPr lang="en-US" sz="4400" dirty="0">
                <a:solidFill>
                  <a:schemeClr val="bg1"/>
                </a:solidFill>
              </a:rPr>
              <a:t>due to the potential for competition from foreign imports or foreign competitors setting up operations in the firm’s domestic market.</a:t>
            </a:r>
          </a:p>
          <a:p>
            <a:pPr marL="0" indent="0">
              <a:buNone/>
            </a:pPr>
            <a:endParaRPr lang="en-US" sz="4400" dirty="0">
              <a:solidFill>
                <a:schemeClr val="bg1"/>
              </a:solidFill>
            </a:endParaRPr>
          </a:p>
        </p:txBody>
      </p:sp>
      <p:sp>
        <p:nvSpPr>
          <p:cNvPr id="5" name="Slide Number Placeholder 4"/>
          <p:cNvSpPr>
            <a:spLocks noGrp="1"/>
          </p:cNvSpPr>
          <p:nvPr>
            <p:ph type="sldNum" sz="quarter" idx="12"/>
          </p:nvPr>
        </p:nvSpPr>
        <p:spPr/>
        <p:txBody>
          <a:bodyPr/>
          <a:lstStyle/>
          <a:p>
            <a:r>
              <a:rPr lang="en-US" dirty="0" smtClean="0"/>
              <a:t>1-</a:t>
            </a:r>
            <a:fld id="{07A87D93-545C-4183-B87B-B4F7DE0A33EC}" type="slidenum">
              <a:rPr lang="en-US" smtClean="0"/>
              <a:t>6</a:t>
            </a:fld>
            <a:endParaRPr lang="en-US" dirty="0"/>
          </a:p>
        </p:txBody>
      </p:sp>
    </p:spTree>
    <p:extLst>
      <p:ext uri="{BB962C8B-B14F-4D97-AF65-F5344CB8AC3E}">
        <p14:creationId xmlns:p14="http://schemas.microsoft.com/office/powerpoint/2010/main" val="1895299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589114" y="1354138"/>
            <a:ext cx="56751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St</a:t>
            </a:r>
            <a:endParaRPr lang="id-ID" dirty="0"/>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564257"/>
          </a:xfrm>
          <a:prstGeom prst="rect">
            <a:avLst/>
          </a:prstGeom>
        </p:spPr>
        <p:txBody>
          <a:bodyPr wrap="square">
            <a:spAutoFit/>
          </a:bodyPr>
          <a:lstStyle/>
          <a:p>
            <a:pPr>
              <a:lnSpc>
                <a:spcPct val="120000"/>
              </a:lnSpc>
            </a:pP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xmlns="" id="{2E6BEE59-229C-AF4C-8168-45DB84D103B6}"/>
              </a:ext>
            </a:extLst>
          </p:cNvPr>
          <p:cNvSpPr/>
          <p:nvPr/>
        </p:nvSpPr>
        <p:spPr>
          <a:xfrm>
            <a:off x="7973435" y="4666404"/>
            <a:ext cx="5257063" cy="830997"/>
          </a:xfrm>
          <a:prstGeom prst="rect">
            <a:avLst/>
          </a:prstGeom>
        </p:spPr>
        <p:txBody>
          <a:bodyPr wrap="square">
            <a:spAutoFit/>
          </a:bodyPr>
          <a:lstStyle/>
          <a:p>
            <a:r>
              <a:rPr lang="en-US" sz="2400" dirty="0" err="1" smtClean="0">
                <a:solidFill>
                  <a:srgbClr val="FF0000"/>
                </a:solidFill>
              </a:rPr>
              <a:t>Bayerische</a:t>
            </a:r>
            <a:r>
              <a:rPr lang="en-US" sz="2400" dirty="0" smtClean="0">
                <a:solidFill>
                  <a:srgbClr val="FF0000"/>
                </a:solidFill>
              </a:rPr>
              <a:t> </a:t>
            </a:r>
            <a:r>
              <a:rPr lang="en-US" sz="2400" dirty="0" err="1" smtClean="0">
                <a:solidFill>
                  <a:srgbClr val="FF0000"/>
                </a:solidFill>
              </a:rPr>
              <a:t>Motoren</a:t>
            </a:r>
            <a:r>
              <a:rPr lang="en-US" sz="2400" dirty="0" smtClean="0">
                <a:solidFill>
                  <a:srgbClr val="FF0000"/>
                </a:solidFill>
              </a:rPr>
              <a:t> </a:t>
            </a:r>
            <a:r>
              <a:rPr lang="en-US" sz="2400" dirty="0" err="1" smtClean="0">
                <a:solidFill>
                  <a:srgbClr val="FF0000"/>
                </a:solidFill>
              </a:rPr>
              <a:t>Werke</a:t>
            </a:r>
            <a:endParaRPr lang="en-US" sz="2400" dirty="0" smtClean="0">
              <a:solidFill>
                <a:srgbClr val="FF0000"/>
              </a:solidFill>
            </a:endParaRPr>
          </a:p>
          <a:p>
            <a:endParaRPr lang="en-US" sz="2400" dirty="0">
              <a:solidFill>
                <a:srgbClr val="FF0000"/>
              </a:solidFill>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5729617" y="4137546"/>
            <a:ext cx="2143125" cy="2143125"/>
          </a:xfrm>
          <a:prstGeom prst="rect">
            <a:avLst/>
          </a:prstGeom>
        </p:spPr>
      </p:pic>
      <p:pic>
        <p:nvPicPr>
          <p:cNvPr id="10" name="Picture Placeholder 9"/>
          <p:cNvPicPr>
            <a:picLocks noGrp="1" noChangeAspect="1"/>
          </p:cNvPicPr>
          <p:nvPr>
            <p:ph type="pic" sz="quarter" idx="10"/>
          </p:nvPr>
        </p:nvPicPr>
        <p:blipFill>
          <a:blip r:embed="rId4"/>
          <a:srcRect t="29865" b="29865"/>
          <a:stretch>
            <a:fillRect/>
          </a:stretch>
        </p:blipFill>
        <p:spPr>
          <a:xfrm>
            <a:off x="6743245" y="1501775"/>
            <a:ext cx="4962525" cy="2495550"/>
          </a:xfrm>
          <a:prstGeom prst="rect">
            <a:avLst/>
          </a:prstGeom>
        </p:spPr>
      </p:pic>
      <p:sp>
        <p:nvSpPr>
          <p:cNvPr id="11" name="TextBox 10"/>
          <p:cNvSpPr txBox="1"/>
          <p:nvPr/>
        </p:nvSpPr>
        <p:spPr>
          <a:xfrm>
            <a:off x="737874" y="1730147"/>
            <a:ext cx="5555816" cy="2862322"/>
          </a:xfrm>
          <a:prstGeom prst="rect">
            <a:avLst/>
          </a:prstGeom>
          <a:noFill/>
        </p:spPr>
        <p:txBody>
          <a:bodyPr wrap="none" rtlCol="0">
            <a:spAutoFit/>
          </a:bodyPr>
          <a:lstStyle/>
          <a:p>
            <a:pPr marL="342900" indent="-342900">
              <a:buFont typeface="Arial" panose="020B0604020202020204" pitchFamily="34" charset="0"/>
              <a:buChar char="•"/>
            </a:pPr>
            <a:r>
              <a:rPr lang="en-US" sz="2000" dirty="0" smtClean="0"/>
              <a:t>Started  in 1916</a:t>
            </a:r>
          </a:p>
          <a:p>
            <a:pPr marL="342900" indent="-342900">
              <a:buFont typeface="Arial" panose="020B0604020202020204" pitchFamily="34" charset="0"/>
              <a:buChar char="•"/>
            </a:pPr>
            <a:r>
              <a:rPr lang="en-US" sz="2000" dirty="0" smtClean="0"/>
              <a:t>Added motorcycles to its product in 1923</a:t>
            </a:r>
          </a:p>
          <a:p>
            <a:pPr marL="342900" indent="-342900">
              <a:buFont typeface="Arial" panose="020B0604020202020204" pitchFamily="34" charset="0"/>
              <a:buChar char="•"/>
            </a:pPr>
            <a:r>
              <a:rPr lang="en-US" sz="2000" dirty="0" smtClean="0"/>
              <a:t>BMW expanded to automobiles in 1929</a:t>
            </a:r>
          </a:p>
          <a:p>
            <a:pPr marL="342900" indent="-342900">
              <a:buFont typeface="Arial" panose="020B0604020202020204" pitchFamily="34" charset="0"/>
              <a:buChar char="•"/>
            </a:pPr>
            <a:r>
              <a:rPr lang="en-US" sz="2000" dirty="0" smtClean="0"/>
              <a:t>Globally, BMW is known for streamlined design  </a:t>
            </a:r>
          </a:p>
          <a:p>
            <a:pPr marL="342900" indent="-342900">
              <a:buFont typeface="Arial" panose="020B0604020202020204" pitchFamily="34" charset="0"/>
              <a:buChar char="•"/>
            </a:pPr>
            <a:r>
              <a:rPr lang="en-US" sz="2000" dirty="0" smtClean="0"/>
              <a:t>incredible luxury and top performance</a:t>
            </a:r>
          </a:p>
          <a:p>
            <a:pPr marL="342900" indent="-342900">
              <a:buFont typeface="Arial" panose="020B0604020202020204" pitchFamily="34" charset="0"/>
              <a:buChar char="•"/>
            </a:pPr>
            <a:r>
              <a:rPr lang="en-US" sz="2000" dirty="0" smtClean="0"/>
              <a:t>The company has more than 125000employees</a:t>
            </a:r>
          </a:p>
          <a:p>
            <a:pPr marL="342900" indent="-342900">
              <a:buFont typeface="Arial" panose="020B0604020202020204" pitchFamily="34" charset="0"/>
              <a:buChar char="•"/>
            </a:pPr>
            <a:r>
              <a:rPr lang="en-US" sz="2000" dirty="0" smtClean="0"/>
              <a:t>Delivers about 2.4million vehicles annually</a:t>
            </a:r>
          </a:p>
          <a:p>
            <a:pPr marL="342900" indent="-342900">
              <a:buFont typeface="Arial" panose="020B0604020202020204" pitchFamily="34" charset="0"/>
              <a:buChar char="•"/>
            </a:pPr>
            <a:r>
              <a:rPr lang="en-US" sz="2000" dirty="0" smtClean="0"/>
              <a:t>Has revenues of about $103 billion in U.S dollars</a:t>
            </a:r>
          </a:p>
          <a:p>
            <a:endParaRPr lang="en-US" sz="2000" dirty="0"/>
          </a:p>
        </p:txBody>
      </p:sp>
      <p:sp>
        <p:nvSpPr>
          <p:cNvPr id="12" name="Rectangle 11"/>
          <p:cNvSpPr/>
          <p:nvPr/>
        </p:nvSpPr>
        <p:spPr>
          <a:xfrm>
            <a:off x="73853" y="707849"/>
            <a:ext cx="9428094" cy="523220"/>
          </a:xfrm>
          <a:prstGeom prst="rect">
            <a:avLst/>
          </a:prstGeom>
        </p:spPr>
        <p:txBody>
          <a:bodyPr wrap="none">
            <a:spAutoFit/>
          </a:bodyPr>
          <a:lstStyle/>
          <a:p>
            <a:r>
              <a:rPr lang="en-US" sz="2800" dirty="0">
                <a:solidFill>
                  <a:schemeClr val="accent1">
                    <a:lumMod val="60000"/>
                    <a:lumOff val="40000"/>
                  </a:schemeClr>
                </a:solidFill>
              </a:rPr>
              <a:t>Opening Case: Globalization of BMW, Rolls-Royce, and the MINI</a:t>
            </a:r>
            <a:endParaRPr lang="en-US" sz="2800" b="1" dirty="0">
              <a:solidFill>
                <a:schemeClr val="accent1">
                  <a:lumMod val="60000"/>
                  <a:lumOff val="4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0566206"/>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a:t>
            </a: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739347"/>
            <a:ext cx="6817580" cy="954107"/>
          </a:xfrm>
          <a:prstGeom prst="rect">
            <a:avLst/>
          </a:prstGeom>
          <a:noFill/>
        </p:spPr>
        <p:txBody>
          <a:bodyPr wrap="square" rtlCol="0">
            <a:spAutoFit/>
          </a:bodyPr>
          <a:lstStyle/>
          <a:p>
            <a:r>
              <a:rPr lang="en-US" sz="2800" dirty="0">
                <a:solidFill>
                  <a:schemeClr val="accent1">
                    <a:lumMod val="60000"/>
                    <a:lumOff val="40000"/>
                  </a:schemeClr>
                </a:solidFill>
              </a:rPr>
              <a:t>Opening Case: Globalization of BMW, Rolls-Royce, and the MINI</a:t>
            </a:r>
            <a:endParaRPr lang="en-US" sz="2800" b="1" dirty="0">
              <a:solidFill>
                <a:schemeClr val="accent1">
                  <a:lumMod val="60000"/>
                  <a:lumOff val="40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153149" y="2443553"/>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p:cNvSpPr txBox="1"/>
          <p:nvPr/>
        </p:nvSpPr>
        <p:spPr>
          <a:xfrm>
            <a:off x="1214179" y="2166105"/>
            <a:ext cx="9265135"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t>Rolls-Royce is considered the most exclusive luxury automobile brand in the world.</a:t>
            </a:r>
          </a:p>
          <a:p>
            <a:pPr marL="342900" indent="-342900">
              <a:buFont typeface="Arial" panose="020B0604020202020204" pitchFamily="34" charset="0"/>
              <a:buChar char="•"/>
            </a:pPr>
            <a:r>
              <a:rPr lang="en-US" sz="2000" dirty="0" smtClean="0"/>
              <a:t>This reputation is rooted in the brands long history and rich tradition, </a:t>
            </a:r>
            <a:r>
              <a:rPr lang="en-US" sz="2000" dirty="0"/>
              <a:t>effortless </a:t>
            </a:r>
            <a:r>
              <a:rPr lang="en-US" sz="2000" dirty="0" smtClean="0"/>
              <a:t>power and quality</a:t>
            </a:r>
          </a:p>
          <a:p>
            <a:pPr marL="342900" indent="-342900">
              <a:buFont typeface="Arial" panose="020B0604020202020204" pitchFamily="34" charset="0"/>
              <a:buChar char="•"/>
            </a:pPr>
            <a:r>
              <a:rPr lang="en-US" sz="2000" dirty="0" smtClean="0"/>
              <a:t>The entry level carries a price tag around $250000</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MINI is a car brand that is owned by BMW that specializes in small cars </a:t>
            </a:r>
          </a:p>
          <a:p>
            <a:pPr marL="342900" indent="-342900">
              <a:buFont typeface="Arial" panose="020B0604020202020204" pitchFamily="34" charset="0"/>
              <a:buChar char="•"/>
            </a:pPr>
            <a:r>
              <a:rPr lang="en-US" sz="2000" dirty="0" smtClean="0"/>
              <a:t>The BMW Group’s leader have studied brands outside of the automobiles industry to create the company’s future retail strategy.</a:t>
            </a:r>
          </a:p>
          <a:p>
            <a:pPr marL="342900" indent="-342900">
              <a:buFont typeface="Arial" panose="020B0604020202020204" pitchFamily="34" charset="0"/>
              <a:buChar char="•"/>
            </a:pPr>
            <a:r>
              <a:rPr lang="en-US" sz="2000" dirty="0" smtClean="0"/>
              <a:t>Enter the “ product genius”    </a:t>
            </a:r>
          </a:p>
          <a:p>
            <a:endParaRPr lang="en-US" sz="2000" dirty="0"/>
          </a:p>
        </p:txBody>
      </p:sp>
    </p:spTree>
    <p:extLst>
      <p:ext uri="{BB962C8B-B14F-4D97-AF65-F5344CB8AC3E}">
        <p14:creationId xmlns:p14="http://schemas.microsoft.com/office/powerpoint/2010/main" val="448998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FF0000"/>
                </a:solidFill>
                <a:ea typeface="ＭＳ Ｐゴシック" panose="020B0600070205080204" pitchFamily="34" charset="-128"/>
              </a:rPr>
              <a:t>Globalization</a:t>
            </a:r>
            <a:endParaRPr lang="en-US" dirty="0"/>
          </a:p>
        </p:txBody>
      </p:sp>
      <p:sp>
        <p:nvSpPr>
          <p:cNvPr id="3" name="Content Placeholder 2"/>
          <p:cNvSpPr>
            <a:spLocks noGrp="1"/>
          </p:cNvSpPr>
          <p:nvPr>
            <p:ph idx="1"/>
          </p:nvPr>
        </p:nvSpPr>
        <p:spPr>
          <a:xfrm>
            <a:off x="838200" y="1825625"/>
            <a:ext cx="3532322" cy="4351338"/>
          </a:xfrm>
        </p:spPr>
        <p:txBody>
          <a:bodyPr/>
          <a:lstStyle/>
          <a:p>
            <a:r>
              <a:rPr lang="en-US" b="1" dirty="0">
                <a:solidFill>
                  <a:schemeClr val="bg1"/>
                </a:solidFill>
              </a:rPr>
              <a:t>Globalization</a:t>
            </a:r>
            <a:r>
              <a:rPr lang="en-US" dirty="0">
                <a:solidFill>
                  <a:schemeClr val="bg1"/>
                </a:solidFill>
              </a:rPr>
              <a:t> refers to the shift toward a more integrated and interdependent world economy</a:t>
            </a:r>
          </a:p>
          <a:p>
            <a:endParaRPr lang="en-US" dirty="0">
              <a:solidFill>
                <a:schemeClr val="bg1"/>
              </a:solidFill>
            </a:endParaRPr>
          </a:p>
        </p:txBody>
      </p:sp>
      <p:pic>
        <p:nvPicPr>
          <p:cNvPr id="4" name="Picture 3"/>
          <p:cNvPicPr>
            <a:picLocks noChangeAspect="1"/>
          </p:cNvPicPr>
          <p:nvPr/>
        </p:nvPicPr>
        <p:blipFill>
          <a:blip r:embed="rId2"/>
          <a:stretch>
            <a:fillRect/>
          </a:stretch>
        </p:blipFill>
        <p:spPr>
          <a:xfrm>
            <a:off x="5780383" y="1027906"/>
            <a:ext cx="5254410" cy="4537900"/>
          </a:xfrm>
          <a:prstGeom prst="rect">
            <a:avLst/>
          </a:prstGeom>
        </p:spPr>
      </p:pic>
    </p:spTree>
    <p:extLst>
      <p:ext uri="{BB962C8B-B14F-4D97-AF65-F5344CB8AC3E}">
        <p14:creationId xmlns:p14="http://schemas.microsoft.com/office/powerpoint/2010/main" val="1515257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 xmlns:a16="http://schemas.microsoft.com/office/drawing/2014/main" id="{B23B41FC-1B57-406F-8481-7627C3460024}"/>
              </a:ext>
            </a:extLst>
          </p:cNvPr>
          <p:cNvSpPr>
            <a:spLocks noGrp="1" noChangeArrowheads="1"/>
          </p:cNvSpPr>
          <p:nvPr>
            <p:ph type="title"/>
          </p:nvPr>
        </p:nvSpPr>
        <p:spPr bwMode="auto">
          <a:ln>
            <a:miter lim="800000"/>
            <a:headEnd/>
            <a:tailEnd/>
          </a:ln>
        </p:spPr>
        <p:txBody>
          <a:bodyPr vert="horz" wrap="square" lIns="91440" tIns="45720" rIns="91440" bIns="45720" numCol="1" rtlCol="0" anchor="t" anchorCtr="0" compatLnSpc="1">
            <a:prstTxWarp prst="textNoShape">
              <a:avLst/>
            </a:prstTxWarp>
            <a:normAutofit/>
          </a:bodyPr>
          <a:lstStyle/>
          <a:p>
            <a:pPr eaLnBrk="1" hangingPunct="1">
              <a:defRPr/>
            </a:pPr>
            <a:r>
              <a:rPr lang="en-US" altLang="en-US" b="1" dirty="0">
                <a:solidFill>
                  <a:schemeClr val="accent1">
                    <a:lumMod val="60000"/>
                    <a:lumOff val="40000"/>
                  </a:schemeClr>
                </a:solidFill>
                <a:ea typeface="ＭＳ Ｐゴシック" pitchFamily="34" charset="-128"/>
              </a:rPr>
              <a:t>What Is Globalization? </a:t>
            </a:r>
            <a:r>
              <a:rPr lang="en-US" altLang="en-US" sz="900" b="1" dirty="0">
                <a:solidFill>
                  <a:schemeClr val="accent1">
                    <a:lumMod val="60000"/>
                    <a:lumOff val="40000"/>
                  </a:schemeClr>
                </a:solidFill>
                <a:ea typeface="ＭＳ Ｐゴシック" pitchFamily="34" charset="-128"/>
              </a:rPr>
              <a:t>1</a:t>
            </a:r>
          </a:p>
        </p:txBody>
      </p:sp>
      <p:sp>
        <p:nvSpPr>
          <p:cNvPr id="38915" name="Content Placeholder 2">
            <a:extLst>
              <a:ext uri="{FF2B5EF4-FFF2-40B4-BE49-F238E27FC236}">
                <a16:creationId xmlns="" xmlns:a16="http://schemas.microsoft.com/office/drawing/2014/main" id="{4AEDA3D6-D131-4682-A489-186175ACD7B8}"/>
              </a:ext>
            </a:extLst>
          </p:cNvPr>
          <p:cNvSpPr>
            <a:spLocks noGrp="1" noChangeArrowheads="1"/>
          </p:cNvSpPr>
          <p:nvPr>
            <p:ph sz="quarter" idx="11"/>
          </p:nvPr>
        </p:nvSpPr>
        <p:spPr bwMode="auto">
          <a:xfrm>
            <a:off x="457200" y="1498383"/>
            <a:ext cx="11277600" cy="497169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buNone/>
            </a:pPr>
            <a:r>
              <a:rPr lang="en-US" altLang="en-US" sz="3200" dirty="0">
                <a:solidFill>
                  <a:srgbClr val="FF0000"/>
                </a:solidFill>
                <a:ea typeface="ＭＳ Ｐゴシック" panose="020B0600070205080204" pitchFamily="34" charset="-128"/>
              </a:rPr>
              <a:t>The Globalization of Markets</a:t>
            </a:r>
          </a:p>
          <a:p>
            <a:pPr lvl="1"/>
            <a:r>
              <a:rPr lang="en-US" sz="2800" dirty="0">
                <a:solidFill>
                  <a:schemeClr val="bg1"/>
                </a:solidFill>
              </a:rPr>
              <a:t>Refers to the merging of historically distinct and separate national markets into one huge global marketplace. </a:t>
            </a:r>
            <a:endParaRPr lang="en-US" sz="2800" dirty="0" smtClean="0">
              <a:solidFill>
                <a:schemeClr val="bg1"/>
              </a:solidFill>
            </a:endParaRPr>
          </a:p>
          <a:p>
            <a:pPr marL="457200" lvl="1" indent="0">
              <a:buNone/>
            </a:pPr>
            <a:endParaRPr lang="en-US" sz="2800" dirty="0">
              <a:solidFill>
                <a:schemeClr val="bg1"/>
              </a:solidFill>
            </a:endParaRPr>
          </a:p>
          <a:p>
            <a:pPr lvl="2"/>
            <a:r>
              <a:rPr lang="en-US" altLang="en-US" sz="2400" dirty="0">
                <a:solidFill>
                  <a:schemeClr val="bg1"/>
                </a:solidFill>
                <a:ea typeface="ＭＳ Ｐゴシック" panose="020B0600070205080204" pitchFamily="34" charset="-128"/>
              </a:rPr>
              <a:t>Falling barriers to cross-border trade and investment.</a:t>
            </a:r>
          </a:p>
          <a:p>
            <a:pPr lvl="2"/>
            <a:r>
              <a:rPr lang="en-US" altLang="en-US" sz="2400" dirty="0">
                <a:solidFill>
                  <a:schemeClr val="bg1"/>
                </a:solidFill>
                <a:ea typeface="ＭＳ Ｐゴシック" panose="020B0600070205080204" pitchFamily="34" charset="-128"/>
              </a:rPr>
              <a:t>Global tastes.</a:t>
            </a:r>
          </a:p>
          <a:p>
            <a:pPr lvl="2"/>
            <a:r>
              <a:rPr lang="en-US" altLang="en-US" sz="2400" dirty="0">
                <a:solidFill>
                  <a:schemeClr val="bg1"/>
                </a:solidFill>
                <a:ea typeface="ＭＳ Ｐゴシック" panose="020B0600070205080204" pitchFamily="34" charset="-128"/>
              </a:rPr>
              <a:t>Benefits small and large companies.</a:t>
            </a:r>
          </a:p>
          <a:p>
            <a:pPr lvl="2"/>
            <a:r>
              <a:rPr lang="en-US" altLang="en-US" sz="2400" dirty="0">
                <a:solidFill>
                  <a:schemeClr val="bg1"/>
                </a:solidFill>
                <a:ea typeface="ＭＳ Ｐゴシック" panose="020B0600070205080204" pitchFamily="34" charset="-128"/>
              </a:rPr>
              <a:t>Significant differences between national markets.</a:t>
            </a:r>
          </a:p>
          <a:p>
            <a:pPr lvl="2"/>
            <a:r>
              <a:rPr lang="en-US" altLang="en-US" sz="2400" dirty="0">
                <a:solidFill>
                  <a:schemeClr val="bg1"/>
                </a:solidFill>
                <a:ea typeface="ＭＳ Ｐゴシック" panose="020B0600070205080204" pitchFamily="34" charset="-128"/>
              </a:rPr>
              <a:t>Products that serve universal needs are global: oil.</a:t>
            </a:r>
          </a:p>
          <a:p>
            <a:pPr lvl="2"/>
            <a:r>
              <a:rPr lang="en-US" altLang="en-US" sz="2400" dirty="0">
                <a:solidFill>
                  <a:schemeClr val="bg1"/>
                </a:solidFill>
                <a:ea typeface="ＭＳ Ｐゴシック" panose="020B0600070205080204" pitchFamily="34" charset="-128"/>
              </a:rPr>
              <a:t>Competitors may not change among nations.</a:t>
            </a:r>
          </a:p>
        </p:txBody>
      </p:sp>
    </p:spTree>
    <p:extLst>
      <p:ext uri="{BB962C8B-B14F-4D97-AF65-F5344CB8AC3E}">
        <p14:creationId xmlns:p14="http://schemas.microsoft.com/office/powerpoint/2010/main" val="35421003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 xmlns:a16="http://schemas.microsoft.com/office/drawing/2014/main" id="{B23B41FC-1B57-406F-8481-7627C3460024}"/>
              </a:ext>
            </a:extLst>
          </p:cNvPr>
          <p:cNvSpPr>
            <a:spLocks noGrp="1" noChangeArrowheads="1"/>
          </p:cNvSpPr>
          <p:nvPr>
            <p:ph type="title"/>
          </p:nvPr>
        </p:nvSpPr>
        <p:spPr bwMode="auto">
          <a:ln>
            <a:miter lim="800000"/>
            <a:headEnd/>
            <a:tailEnd/>
          </a:ln>
        </p:spPr>
        <p:txBody>
          <a:bodyPr vert="horz" wrap="square" lIns="91440" tIns="45720" rIns="91440" bIns="45720" numCol="1" rtlCol="0" anchor="t" anchorCtr="0" compatLnSpc="1">
            <a:prstTxWarp prst="textNoShape">
              <a:avLst/>
            </a:prstTxWarp>
            <a:normAutofit/>
          </a:bodyPr>
          <a:lstStyle/>
          <a:p>
            <a:pPr>
              <a:defRPr/>
            </a:pPr>
            <a:r>
              <a:rPr lang="en-US" altLang="en-US" sz="4000" b="1" dirty="0">
                <a:solidFill>
                  <a:schemeClr val="accent1">
                    <a:lumMod val="60000"/>
                    <a:lumOff val="40000"/>
                  </a:schemeClr>
                </a:solidFill>
                <a:ea typeface="ＭＳ Ｐゴシック" pitchFamily="34" charset="-128"/>
              </a:rPr>
              <a:t>What Is Globalization? </a:t>
            </a:r>
            <a:r>
              <a:rPr lang="en-US" altLang="en-US" sz="1000" b="1" dirty="0">
                <a:solidFill>
                  <a:schemeClr val="accent1">
                    <a:lumMod val="60000"/>
                    <a:lumOff val="40000"/>
                  </a:schemeClr>
                </a:solidFill>
                <a:ea typeface="ＭＳ Ｐゴシック" pitchFamily="34" charset="-128"/>
              </a:rPr>
              <a:t>2</a:t>
            </a:r>
            <a:endParaRPr lang="en-US" altLang="en-US" sz="4000" b="1" dirty="0">
              <a:solidFill>
                <a:schemeClr val="accent1">
                  <a:lumMod val="60000"/>
                  <a:lumOff val="40000"/>
                </a:schemeClr>
              </a:solidFill>
              <a:ea typeface="ＭＳ Ｐゴシック" pitchFamily="34" charset="-128"/>
            </a:endParaRPr>
          </a:p>
        </p:txBody>
      </p:sp>
      <p:sp>
        <p:nvSpPr>
          <p:cNvPr id="38915" name="Content Placeholder 10">
            <a:extLst>
              <a:ext uri="{FF2B5EF4-FFF2-40B4-BE49-F238E27FC236}">
                <a16:creationId xmlns="" xmlns:a16="http://schemas.microsoft.com/office/drawing/2014/main" id="{4AEDA3D6-D131-4682-A489-186175ACD7B8}"/>
              </a:ext>
            </a:extLst>
          </p:cNvPr>
          <p:cNvSpPr>
            <a:spLocks noGrp="1" noChangeArrowheads="1"/>
          </p:cNvSpPr>
          <p:nvPr>
            <p:ph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buNone/>
            </a:pPr>
            <a:r>
              <a:rPr lang="en-US" altLang="en-US" sz="4400" dirty="0">
                <a:solidFill>
                  <a:srgbClr val="FF0000"/>
                </a:solidFill>
                <a:ea typeface="ＭＳ Ｐゴシック" panose="020B0600070205080204" pitchFamily="34" charset="-128"/>
              </a:rPr>
              <a:t>The Globalization of Production</a:t>
            </a:r>
          </a:p>
          <a:p>
            <a:pPr lvl="1">
              <a:buFont typeface="Arial" panose="020B0604020202020204" pitchFamily="34" charset="0"/>
              <a:buChar char="•"/>
            </a:pPr>
            <a:r>
              <a:rPr lang="en-US" altLang="en-US" sz="4000" dirty="0">
                <a:solidFill>
                  <a:schemeClr val="bg1"/>
                </a:solidFill>
                <a:ea typeface="ＭＳ Ｐゴシック" panose="020B0600070205080204" pitchFamily="34" charset="-128"/>
              </a:rPr>
              <a:t>Sourcing goods to take advantage of differences in cost and quality of factors of production.</a:t>
            </a:r>
          </a:p>
          <a:p>
            <a:pPr lvl="2"/>
            <a:r>
              <a:rPr lang="en-US" altLang="en-US" sz="3600" dirty="0">
                <a:solidFill>
                  <a:schemeClr val="bg1"/>
                </a:solidFill>
                <a:ea typeface="ＭＳ Ｐゴシック" panose="020B0600070205080204" pitchFamily="34" charset="-128"/>
              </a:rPr>
              <a:t>Factors of production include labor, energy, land, capital.</a:t>
            </a:r>
          </a:p>
          <a:p>
            <a:pPr lvl="1">
              <a:buFont typeface="Arial" panose="020B0604020202020204" pitchFamily="34" charset="0"/>
              <a:buChar char="•"/>
            </a:pPr>
            <a:r>
              <a:rPr lang="en-US" altLang="en-US" sz="4000" dirty="0">
                <a:solidFill>
                  <a:schemeClr val="bg1"/>
                </a:solidFill>
                <a:ea typeface="ＭＳ Ｐゴシック" panose="020B0600070205080204" pitchFamily="34" charset="-128"/>
              </a:rPr>
              <a:t>Early outsourcing was confined to manufacturing.</a:t>
            </a:r>
          </a:p>
          <a:p>
            <a:pPr lvl="2"/>
            <a:r>
              <a:rPr lang="en-US" altLang="en-US" sz="3600" dirty="0">
                <a:solidFill>
                  <a:schemeClr val="bg1"/>
                </a:solidFill>
                <a:ea typeface="ＭＳ Ｐゴシック" panose="020B0600070205080204" pitchFamily="34" charset="-128"/>
              </a:rPr>
              <a:t>Modern communications technology has advanced outsourcing today for service activities</a:t>
            </a:r>
            <a:r>
              <a:rPr lang="en-US" altLang="en-US" sz="3600" dirty="0">
                <a:ea typeface="ＭＳ Ｐゴシック" panose="020B0600070205080204" pitchFamily="34" charset="-128"/>
              </a:rPr>
              <a:t>.</a:t>
            </a:r>
          </a:p>
        </p:txBody>
      </p:sp>
    </p:spTree>
    <p:extLst>
      <p:ext uri="{BB962C8B-B14F-4D97-AF65-F5344CB8AC3E}">
        <p14:creationId xmlns:p14="http://schemas.microsoft.com/office/powerpoint/2010/main" val="23175025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 xmlns:a16="http://schemas.microsoft.com/office/drawing/2014/main" id="{B23B41FC-1B57-406F-8481-7627C3460024}"/>
              </a:ext>
            </a:extLst>
          </p:cNvPr>
          <p:cNvSpPr>
            <a:spLocks noGrp="1" noChangeArrowheads="1"/>
          </p:cNvSpPr>
          <p:nvPr>
            <p:ph type="title"/>
          </p:nvPr>
        </p:nvSpPr>
        <p:spPr bwMode="auto">
          <a:ln>
            <a:miter lim="800000"/>
            <a:headEnd/>
            <a:tailEnd/>
          </a:ln>
        </p:spPr>
        <p:txBody>
          <a:bodyPr vert="horz" wrap="square" lIns="91440" tIns="45720" rIns="91440" bIns="45720" numCol="1" rtlCol="0" anchor="t" anchorCtr="0" compatLnSpc="1">
            <a:prstTxWarp prst="textNoShape">
              <a:avLst/>
            </a:prstTxWarp>
            <a:normAutofit/>
          </a:bodyPr>
          <a:lstStyle/>
          <a:p>
            <a:pPr>
              <a:defRPr/>
            </a:pPr>
            <a:r>
              <a:rPr lang="en-US" altLang="en-US" dirty="0">
                <a:solidFill>
                  <a:schemeClr val="accent1">
                    <a:lumMod val="60000"/>
                    <a:lumOff val="40000"/>
                  </a:schemeClr>
                </a:solidFill>
                <a:ea typeface="ＭＳ Ｐゴシック" pitchFamily="34" charset="-128"/>
              </a:rPr>
              <a:t>What Is Globalization? </a:t>
            </a:r>
            <a:r>
              <a:rPr lang="en-US" altLang="en-US" sz="900" dirty="0">
                <a:solidFill>
                  <a:schemeClr val="accent1">
                    <a:lumMod val="60000"/>
                    <a:lumOff val="40000"/>
                  </a:schemeClr>
                </a:solidFill>
                <a:ea typeface="ＭＳ Ｐゴシック" pitchFamily="34" charset="-128"/>
              </a:rPr>
              <a:t>3</a:t>
            </a:r>
            <a:endParaRPr lang="en-US" altLang="en-US" dirty="0">
              <a:solidFill>
                <a:schemeClr val="accent1">
                  <a:lumMod val="60000"/>
                  <a:lumOff val="40000"/>
                </a:schemeClr>
              </a:solidFill>
              <a:ea typeface="ＭＳ Ｐゴシック" pitchFamily="34" charset="-128"/>
            </a:endParaRPr>
          </a:p>
        </p:txBody>
      </p:sp>
      <p:sp>
        <p:nvSpPr>
          <p:cNvPr id="38915" name="Content Placeholder 10">
            <a:extLst>
              <a:ext uri="{FF2B5EF4-FFF2-40B4-BE49-F238E27FC236}">
                <a16:creationId xmlns="" xmlns:a16="http://schemas.microsoft.com/office/drawing/2014/main" id="{4AEDA3D6-D131-4682-A489-186175ACD7B8}"/>
              </a:ext>
            </a:extLst>
          </p:cNvPr>
          <p:cNvSpPr>
            <a:spLocks noGrp="1" noChangeArrowheads="1"/>
          </p:cNvSpPr>
          <p:nvPr>
            <p:ph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buNone/>
            </a:pPr>
            <a:r>
              <a:rPr lang="en-US" altLang="en-US" sz="4000" dirty="0">
                <a:solidFill>
                  <a:srgbClr val="FF0000"/>
                </a:solidFill>
                <a:ea typeface="ＭＳ Ｐゴシック" panose="020B0600070205080204" pitchFamily="34" charset="-128"/>
              </a:rPr>
              <a:t>The Globalization of Production </a:t>
            </a:r>
            <a:r>
              <a:rPr lang="en-US" altLang="en-US" sz="1200" dirty="0">
                <a:solidFill>
                  <a:srgbClr val="FF0000"/>
                </a:solidFill>
                <a:ea typeface="ＭＳ Ｐゴシック" panose="020B0600070205080204" pitchFamily="34" charset="-128"/>
              </a:rPr>
              <a:t>continued</a:t>
            </a:r>
            <a:endParaRPr lang="en-US" altLang="en-US" sz="1200" b="1" dirty="0">
              <a:solidFill>
                <a:srgbClr val="FF0000"/>
              </a:solidFill>
              <a:ea typeface="ＭＳ Ｐゴシック" panose="020B0600070205080204" pitchFamily="34" charset="-128"/>
            </a:endParaRPr>
          </a:p>
          <a:p>
            <a:pPr lvl="1">
              <a:buFont typeface="Arial" panose="020B0604020202020204" pitchFamily="34" charset="0"/>
              <a:buChar char="•"/>
            </a:pPr>
            <a:r>
              <a:rPr lang="en-US" altLang="en-US" sz="3600" dirty="0">
                <a:solidFill>
                  <a:schemeClr val="bg1"/>
                </a:solidFill>
                <a:ea typeface="ＭＳ Ｐゴシック" panose="020B0600070205080204" pitchFamily="34" charset="-128"/>
              </a:rPr>
              <a:t>Robert Reich and “global products.”</a:t>
            </a:r>
          </a:p>
          <a:p>
            <a:pPr lvl="1">
              <a:buFont typeface="Arial" panose="020B0604020202020204" pitchFamily="34" charset="0"/>
              <a:buChar char="•"/>
            </a:pPr>
            <a:r>
              <a:rPr lang="en-US" altLang="en-US" sz="3600" dirty="0">
                <a:solidFill>
                  <a:schemeClr val="bg1"/>
                </a:solidFill>
                <a:ea typeface="ＭＳ Ｐゴシック" panose="020B0600070205080204" pitchFamily="34" charset="-128"/>
              </a:rPr>
              <a:t>Impediments prevent optimal dispersion of activities:</a:t>
            </a:r>
          </a:p>
          <a:p>
            <a:pPr lvl="2"/>
            <a:r>
              <a:rPr lang="en-US" altLang="en-US" sz="3200" dirty="0">
                <a:solidFill>
                  <a:schemeClr val="bg1"/>
                </a:solidFill>
                <a:ea typeface="ＭＳ Ｐゴシック" panose="020B0600070205080204" pitchFamily="34" charset="-128"/>
              </a:rPr>
              <a:t>Formal and informal barriers to trade.</a:t>
            </a:r>
          </a:p>
          <a:p>
            <a:pPr lvl="2"/>
            <a:r>
              <a:rPr lang="en-US" altLang="en-US" sz="3200" dirty="0">
                <a:solidFill>
                  <a:schemeClr val="bg1"/>
                </a:solidFill>
                <a:ea typeface="ＭＳ Ｐゴシック" panose="020B0600070205080204" pitchFamily="34" charset="-128"/>
              </a:rPr>
              <a:t>Barriers to foreign direct investment.</a:t>
            </a:r>
          </a:p>
          <a:p>
            <a:pPr lvl="2"/>
            <a:r>
              <a:rPr lang="en-US" altLang="en-US" sz="3200" dirty="0">
                <a:solidFill>
                  <a:schemeClr val="bg1"/>
                </a:solidFill>
                <a:ea typeface="ＭＳ Ｐゴシック" panose="020B0600070205080204" pitchFamily="34" charset="-128"/>
              </a:rPr>
              <a:t>Transportation costs.</a:t>
            </a:r>
          </a:p>
          <a:p>
            <a:pPr lvl="2"/>
            <a:r>
              <a:rPr lang="en-US" altLang="en-US" sz="3200" dirty="0">
                <a:solidFill>
                  <a:schemeClr val="bg1"/>
                </a:solidFill>
                <a:ea typeface="ＭＳ Ｐゴシック" panose="020B0600070205080204" pitchFamily="34" charset="-128"/>
              </a:rPr>
              <a:t>Political and economic risk.</a:t>
            </a:r>
          </a:p>
          <a:p>
            <a:pPr lvl="2"/>
            <a:r>
              <a:rPr lang="en-US" altLang="en-US" sz="3200" dirty="0">
                <a:solidFill>
                  <a:schemeClr val="bg1"/>
                </a:solidFill>
                <a:ea typeface="ＭＳ Ｐゴシック" panose="020B0600070205080204" pitchFamily="34" charset="-128"/>
              </a:rPr>
              <a:t>Challenge of coordinating globally dispersed supply chain.</a:t>
            </a:r>
          </a:p>
        </p:txBody>
      </p:sp>
    </p:spTree>
    <p:extLst>
      <p:ext uri="{BB962C8B-B14F-4D97-AF65-F5344CB8AC3E}">
        <p14:creationId xmlns:p14="http://schemas.microsoft.com/office/powerpoint/2010/main" val="1948664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accent1">
                    <a:lumMod val="60000"/>
                    <a:lumOff val="40000"/>
                  </a:schemeClr>
                </a:solidFill>
              </a:rPr>
              <a:t>The Emergence of Global Institutions </a:t>
            </a:r>
            <a:r>
              <a:rPr lang="en-US" sz="1000" dirty="0">
                <a:solidFill>
                  <a:schemeClr val="accent1">
                    <a:lumMod val="60000"/>
                    <a:lumOff val="40000"/>
                  </a:schemeClr>
                </a:solidFill>
              </a:rPr>
              <a:t>1 </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4000" dirty="0">
                <a:solidFill>
                  <a:schemeClr val="bg1"/>
                </a:solidFill>
              </a:rPr>
              <a:t>Institutions needed to help manage, regulate, and police global marketplace.</a:t>
            </a:r>
          </a:p>
          <a:p>
            <a:pPr lvl="1"/>
            <a:r>
              <a:rPr lang="en-US" sz="3600" dirty="0">
                <a:solidFill>
                  <a:schemeClr val="bg1"/>
                </a:solidFill>
              </a:rPr>
              <a:t>General Agreement on Tariffs and Trade (GATT).</a:t>
            </a:r>
          </a:p>
          <a:p>
            <a:pPr lvl="1"/>
            <a:r>
              <a:rPr lang="en-US" sz="3600" dirty="0">
                <a:solidFill>
                  <a:schemeClr val="bg1"/>
                </a:solidFill>
              </a:rPr>
              <a:t>World Trade Organization.</a:t>
            </a:r>
          </a:p>
          <a:p>
            <a:pPr lvl="1"/>
            <a:r>
              <a:rPr lang="en-US" sz="3600" dirty="0">
                <a:solidFill>
                  <a:schemeClr val="bg1"/>
                </a:solidFill>
              </a:rPr>
              <a:t>International Monetary Fund.</a:t>
            </a:r>
          </a:p>
          <a:p>
            <a:pPr lvl="1"/>
            <a:r>
              <a:rPr lang="en-US" sz="3600" dirty="0">
                <a:solidFill>
                  <a:schemeClr val="bg1"/>
                </a:solidFill>
              </a:rPr>
              <a:t>The World Bank.</a:t>
            </a:r>
          </a:p>
          <a:p>
            <a:pPr lvl="1"/>
            <a:r>
              <a:rPr lang="en-US" sz="3600" dirty="0">
                <a:solidFill>
                  <a:schemeClr val="bg1"/>
                </a:solidFill>
              </a:rPr>
              <a:t>The United Nations.</a:t>
            </a:r>
          </a:p>
        </p:txBody>
      </p:sp>
    </p:spTree>
    <p:extLst>
      <p:ext uri="{BB962C8B-B14F-4D97-AF65-F5344CB8AC3E}">
        <p14:creationId xmlns:p14="http://schemas.microsoft.com/office/powerpoint/2010/main" val="1255363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tx2">
                    <a:lumMod val="60000"/>
                    <a:lumOff val="40000"/>
                  </a:schemeClr>
                </a:solidFill>
              </a:rPr>
              <a:t>The Emergence of Global Institutions </a:t>
            </a:r>
            <a:r>
              <a:rPr lang="en-US" sz="1000" dirty="0">
                <a:solidFill>
                  <a:schemeClr val="tx2">
                    <a:lumMod val="60000"/>
                    <a:lumOff val="40000"/>
                  </a:schemeClr>
                </a:solidFill>
              </a:rPr>
              <a:t>2</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4400" dirty="0">
                <a:solidFill>
                  <a:srgbClr val="FF0000"/>
                </a:solidFill>
              </a:rPr>
              <a:t>The World Trade Organization</a:t>
            </a:r>
          </a:p>
          <a:p>
            <a:pPr lvl="1">
              <a:buFont typeface="Arial" panose="020B0604020202020204" pitchFamily="34" charset="0"/>
              <a:buChar char="•"/>
            </a:pPr>
            <a:r>
              <a:rPr lang="en-US" sz="4000" dirty="0">
                <a:solidFill>
                  <a:schemeClr val="bg1"/>
                </a:solidFill>
              </a:rPr>
              <a:t>Polices the world trading system.</a:t>
            </a:r>
          </a:p>
          <a:p>
            <a:pPr lvl="1">
              <a:buFont typeface="Arial" panose="020B0604020202020204" pitchFamily="34" charset="0"/>
              <a:buChar char="•"/>
            </a:pPr>
            <a:r>
              <a:rPr lang="en-US" sz="4000" dirty="0">
                <a:solidFill>
                  <a:schemeClr val="bg1"/>
                </a:solidFill>
              </a:rPr>
              <a:t>Ensures nation-states adhere to the rules.</a:t>
            </a:r>
          </a:p>
          <a:p>
            <a:pPr lvl="1">
              <a:buFont typeface="Arial" panose="020B0604020202020204" pitchFamily="34" charset="0"/>
              <a:buChar char="•"/>
            </a:pPr>
            <a:r>
              <a:rPr lang="en-US" sz="4000" dirty="0">
                <a:solidFill>
                  <a:schemeClr val="bg1"/>
                </a:solidFill>
              </a:rPr>
              <a:t>Facilitates multinational agreements among members.</a:t>
            </a:r>
          </a:p>
          <a:p>
            <a:pPr lvl="1">
              <a:buFont typeface="Arial" panose="020B0604020202020204" pitchFamily="34" charset="0"/>
              <a:buChar char="•"/>
            </a:pPr>
            <a:r>
              <a:rPr lang="en-US" sz="4000" dirty="0">
                <a:solidFill>
                  <a:schemeClr val="bg1"/>
                </a:solidFill>
              </a:rPr>
              <a:t>164 nations that account for 98 percent of world trade were members as of 2019</a:t>
            </a:r>
            <a:r>
              <a:rPr lang="en-US" sz="4000" dirty="0"/>
              <a:t>.</a:t>
            </a:r>
          </a:p>
        </p:txBody>
      </p:sp>
    </p:spTree>
    <p:extLst>
      <p:ext uri="{BB962C8B-B14F-4D97-AF65-F5344CB8AC3E}">
        <p14:creationId xmlns:p14="http://schemas.microsoft.com/office/powerpoint/2010/main" val="1106465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tx2">
                    <a:lumMod val="60000"/>
                    <a:lumOff val="40000"/>
                  </a:schemeClr>
                </a:solidFill>
              </a:rPr>
              <a:t>The Emergence of Global Institutions </a:t>
            </a:r>
            <a:r>
              <a:rPr lang="en-US" sz="1000" dirty="0">
                <a:solidFill>
                  <a:schemeClr val="tx2">
                    <a:lumMod val="60000"/>
                    <a:lumOff val="40000"/>
                  </a:schemeClr>
                </a:solidFill>
              </a:rPr>
              <a:t>3</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4400" dirty="0">
                <a:solidFill>
                  <a:srgbClr val="FF0000"/>
                </a:solidFill>
              </a:rPr>
              <a:t>The International Monetary Fund</a:t>
            </a:r>
          </a:p>
          <a:p>
            <a:pPr lvl="1">
              <a:buFont typeface="Arial" panose="020B0604020202020204" pitchFamily="34" charset="0"/>
              <a:buChar char="•"/>
            </a:pPr>
            <a:r>
              <a:rPr lang="en-US" sz="4000" dirty="0">
                <a:solidFill>
                  <a:schemeClr val="bg1"/>
                </a:solidFill>
              </a:rPr>
              <a:t>Established to maintain order in the international monetary system.</a:t>
            </a:r>
          </a:p>
          <a:p>
            <a:pPr lvl="1">
              <a:buFont typeface="Arial" panose="020B0604020202020204" pitchFamily="34" charset="0"/>
              <a:buChar char="•"/>
            </a:pPr>
            <a:r>
              <a:rPr lang="en-US" sz="4000" dirty="0">
                <a:solidFill>
                  <a:schemeClr val="bg1"/>
                </a:solidFill>
              </a:rPr>
              <a:t>Often seen as the lender of last resort.</a:t>
            </a:r>
          </a:p>
          <a:p>
            <a:pPr lvl="1">
              <a:buFont typeface="Arial" panose="020B0604020202020204" pitchFamily="34" charset="0"/>
              <a:buChar char="•"/>
            </a:pPr>
            <a:r>
              <a:rPr lang="en-US" sz="4000" dirty="0">
                <a:solidFill>
                  <a:schemeClr val="bg1"/>
                </a:solidFill>
              </a:rPr>
              <a:t>In return for loans, requires nation-states to adopt specific economic policies aimed at returning their economies to stability and growth.</a:t>
            </a:r>
          </a:p>
        </p:txBody>
      </p:sp>
    </p:spTree>
    <p:extLst>
      <p:ext uri="{BB962C8B-B14F-4D97-AF65-F5344CB8AC3E}">
        <p14:creationId xmlns:p14="http://schemas.microsoft.com/office/powerpoint/2010/main" val="2875850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tx2">
                    <a:lumMod val="60000"/>
                    <a:lumOff val="40000"/>
                  </a:schemeClr>
                </a:solidFill>
              </a:rPr>
              <a:t>The Emergence of Global Institutions </a:t>
            </a:r>
            <a:r>
              <a:rPr lang="en-US" sz="1000" dirty="0">
                <a:solidFill>
                  <a:schemeClr val="tx2">
                    <a:lumMod val="60000"/>
                    <a:lumOff val="40000"/>
                  </a:schemeClr>
                </a:solidFill>
              </a:rPr>
              <a:t>4 </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4400" dirty="0">
                <a:solidFill>
                  <a:srgbClr val="FF0000"/>
                </a:solidFill>
              </a:rPr>
              <a:t>The World Bank</a:t>
            </a:r>
          </a:p>
          <a:p>
            <a:pPr lvl="1">
              <a:buFont typeface="Arial" panose="020B0604020202020204" pitchFamily="34" charset="0"/>
              <a:buChar char="•"/>
            </a:pPr>
            <a:r>
              <a:rPr lang="en-US" sz="4000" dirty="0">
                <a:solidFill>
                  <a:schemeClr val="bg1"/>
                </a:solidFill>
              </a:rPr>
              <a:t>Promotes economic development.</a:t>
            </a:r>
          </a:p>
          <a:p>
            <a:pPr lvl="1">
              <a:buFont typeface="Arial" panose="020B0604020202020204" pitchFamily="34" charset="0"/>
              <a:buChar char="•"/>
            </a:pPr>
            <a:r>
              <a:rPr lang="en-US" sz="4000" dirty="0">
                <a:solidFill>
                  <a:schemeClr val="bg1"/>
                </a:solidFill>
              </a:rPr>
              <a:t>Focused on making low-interest loans to cash-strapped governments in poor nations that wish to undertake significant infrastructure investments.</a:t>
            </a:r>
          </a:p>
          <a:p>
            <a:pPr lvl="1">
              <a:buFont typeface="Arial" panose="020B0604020202020204" pitchFamily="34" charset="0"/>
              <a:buChar char="•"/>
            </a:pPr>
            <a:r>
              <a:rPr lang="en-US" sz="4000" dirty="0">
                <a:solidFill>
                  <a:schemeClr val="bg1"/>
                </a:solidFill>
              </a:rPr>
              <a:t>Considered less controversial than the IMF. </a:t>
            </a:r>
          </a:p>
        </p:txBody>
      </p:sp>
    </p:spTree>
    <p:extLst>
      <p:ext uri="{BB962C8B-B14F-4D97-AF65-F5344CB8AC3E}">
        <p14:creationId xmlns:p14="http://schemas.microsoft.com/office/powerpoint/2010/main" val="2055538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tx2">
                    <a:lumMod val="60000"/>
                    <a:lumOff val="40000"/>
                  </a:schemeClr>
                </a:solidFill>
              </a:rPr>
              <a:t>The Emergence of Global Institutions </a:t>
            </a:r>
            <a:r>
              <a:rPr lang="en-US" sz="1000" dirty="0">
                <a:solidFill>
                  <a:schemeClr val="tx2">
                    <a:lumMod val="60000"/>
                    <a:lumOff val="40000"/>
                  </a:schemeClr>
                </a:solidFill>
              </a:rPr>
              <a:t>5</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3600" dirty="0">
                <a:solidFill>
                  <a:srgbClr val="FF0000"/>
                </a:solidFill>
              </a:rPr>
              <a:t>The United Nations</a:t>
            </a:r>
          </a:p>
          <a:p>
            <a:pPr lvl="1">
              <a:buFont typeface="Arial" panose="020B0604020202020204" pitchFamily="34" charset="0"/>
              <a:buChar char="•"/>
            </a:pPr>
            <a:r>
              <a:rPr lang="en-US" sz="3200" dirty="0">
                <a:solidFill>
                  <a:schemeClr val="bg1"/>
                </a:solidFill>
              </a:rPr>
              <a:t>Promotes peace through international cooperation and collective security.</a:t>
            </a:r>
          </a:p>
          <a:p>
            <a:pPr lvl="1">
              <a:buFont typeface="Arial" panose="020B0604020202020204" pitchFamily="34" charset="0"/>
              <a:buChar char="•"/>
            </a:pPr>
            <a:r>
              <a:rPr lang="en-US" sz="3200" dirty="0">
                <a:solidFill>
                  <a:schemeClr val="bg1"/>
                </a:solidFill>
              </a:rPr>
              <a:t>193 member countries.</a:t>
            </a:r>
          </a:p>
          <a:p>
            <a:pPr lvl="1">
              <a:buFont typeface="Arial" panose="020B0604020202020204" pitchFamily="34" charset="0"/>
              <a:buChar char="•"/>
            </a:pPr>
            <a:r>
              <a:rPr lang="en-US" sz="3200" dirty="0">
                <a:solidFill>
                  <a:schemeClr val="bg1"/>
                </a:solidFill>
              </a:rPr>
              <a:t>UN Charter – four basic purposes:</a:t>
            </a:r>
          </a:p>
          <a:p>
            <a:pPr lvl="2"/>
            <a:r>
              <a:rPr lang="en-US" sz="2800" dirty="0">
                <a:solidFill>
                  <a:schemeClr val="bg1"/>
                </a:solidFill>
              </a:rPr>
              <a:t>Maintain international peace and security. </a:t>
            </a:r>
          </a:p>
          <a:p>
            <a:pPr lvl="2"/>
            <a:r>
              <a:rPr lang="en-US" sz="2800" dirty="0">
                <a:solidFill>
                  <a:schemeClr val="bg1"/>
                </a:solidFill>
              </a:rPr>
              <a:t>Develop friendly relations among nations.</a:t>
            </a:r>
          </a:p>
          <a:p>
            <a:pPr lvl="2"/>
            <a:r>
              <a:rPr lang="en-US" sz="2800" dirty="0">
                <a:solidFill>
                  <a:schemeClr val="bg1"/>
                </a:solidFill>
              </a:rPr>
              <a:t>Cooperate in solving international problems and in promoting respect for human rights.</a:t>
            </a:r>
          </a:p>
          <a:p>
            <a:pPr lvl="2"/>
            <a:r>
              <a:rPr lang="en-US" sz="2800" dirty="0">
                <a:solidFill>
                  <a:schemeClr val="bg1"/>
                </a:solidFill>
              </a:rPr>
              <a:t>Be a center for harmonizing the actions of nations.</a:t>
            </a:r>
          </a:p>
        </p:txBody>
      </p:sp>
    </p:spTree>
    <p:extLst>
      <p:ext uri="{BB962C8B-B14F-4D97-AF65-F5344CB8AC3E}">
        <p14:creationId xmlns:p14="http://schemas.microsoft.com/office/powerpoint/2010/main" val="2159858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60D90A0-5B5E-42E8-BE4D-48998620B071}"/>
              </a:ext>
            </a:extLst>
          </p:cNvPr>
          <p:cNvSpPr>
            <a:spLocks noGrp="1"/>
          </p:cNvSpPr>
          <p:nvPr>
            <p:ph type="title"/>
          </p:nvPr>
        </p:nvSpPr>
        <p:spPr/>
        <p:txBody>
          <a:bodyPr>
            <a:normAutofit/>
          </a:bodyPr>
          <a:lstStyle/>
          <a:p>
            <a:r>
              <a:rPr lang="en-US" dirty="0">
                <a:solidFill>
                  <a:schemeClr val="tx2">
                    <a:lumMod val="60000"/>
                    <a:lumOff val="40000"/>
                  </a:schemeClr>
                </a:solidFill>
              </a:rPr>
              <a:t>The Emergence of Global Institutions </a:t>
            </a:r>
            <a:r>
              <a:rPr lang="en-US" sz="1000" dirty="0"/>
              <a:t>6</a:t>
            </a:r>
          </a:p>
        </p:txBody>
      </p:sp>
      <p:sp>
        <p:nvSpPr>
          <p:cNvPr id="8" name="Content Placeholder 7">
            <a:extLst>
              <a:ext uri="{FF2B5EF4-FFF2-40B4-BE49-F238E27FC236}">
                <a16:creationId xmlns="" xmlns:a16="http://schemas.microsoft.com/office/drawing/2014/main" id="{0CB03228-2A03-496C-BA99-301586E09E82}"/>
              </a:ext>
            </a:extLst>
          </p:cNvPr>
          <p:cNvSpPr>
            <a:spLocks noGrp="1"/>
          </p:cNvSpPr>
          <p:nvPr>
            <p:ph sz="quarter" idx="11"/>
          </p:nvPr>
        </p:nvSpPr>
        <p:spPr/>
        <p:txBody>
          <a:bodyPr>
            <a:normAutofit/>
          </a:bodyPr>
          <a:lstStyle/>
          <a:p>
            <a:pPr marL="0" indent="0">
              <a:buNone/>
            </a:pPr>
            <a:r>
              <a:rPr lang="en-US" sz="4400" dirty="0">
                <a:solidFill>
                  <a:srgbClr val="FF0000"/>
                </a:solidFill>
              </a:rPr>
              <a:t>Group of Twenty (G20)</a:t>
            </a:r>
          </a:p>
          <a:p>
            <a:pPr lvl="1">
              <a:buFont typeface="Arial" panose="020B0604020202020204" pitchFamily="34" charset="0"/>
              <a:buChar char="•"/>
            </a:pPr>
            <a:r>
              <a:rPr lang="en-US" sz="4000" dirty="0">
                <a:solidFill>
                  <a:schemeClr val="bg1"/>
                </a:solidFill>
              </a:rPr>
              <a:t>Finance ministers and central bank governors of the 19 largest economies in the world, plus representatives from the European Union and the European Central Bank.</a:t>
            </a:r>
          </a:p>
          <a:p>
            <a:pPr lvl="1">
              <a:buFont typeface="Arial" panose="020B0604020202020204" pitchFamily="34" charset="0"/>
              <a:buChar char="•"/>
            </a:pPr>
            <a:r>
              <a:rPr lang="en-US" sz="4000" dirty="0">
                <a:solidFill>
                  <a:schemeClr val="bg1"/>
                </a:solidFill>
              </a:rPr>
              <a:t>Represents 90 percent of global GDP and 80 percent of international global trade.</a:t>
            </a:r>
          </a:p>
        </p:txBody>
      </p:sp>
    </p:spTree>
    <p:extLst>
      <p:ext uri="{BB962C8B-B14F-4D97-AF65-F5344CB8AC3E}">
        <p14:creationId xmlns:p14="http://schemas.microsoft.com/office/powerpoint/2010/main" val="1686445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F9495AF-7B4D-4731-81B7-DC797CF55F94}"/>
              </a:ext>
            </a:extLst>
          </p:cNvPr>
          <p:cNvSpPr>
            <a:spLocks noGrp="1"/>
          </p:cNvSpPr>
          <p:nvPr>
            <p:ph type="title"/>
          </p:nvPr>
        </p:nvSpPr>
        <p:spPr/>
        <p:txBody>
          <a:bodyPr/>
          <a:lstStyle/>
          <a:p>
            <a:r>
              <a:rPr lang="en-US" dirty="0">
                <a:solidFill>
                  <a:schemeClr val="tx2">
                    <a:lumMod val="60000"/>
                    <a:lumOff val="40000"/>
                  </a:schemeClr>
                </a:solidFill>
              </a:rPr>
              <a:t>Drivers of Globalization </a:t>
            </a:r>
            <a:r>
              <a:rPr lang="en-US" sz="900" dirty="0">
                <a:solidFill>
                  <a:schemeClr val="tx2">
                    <a:lumMod val="60000"/>
                    <a:lumOff val="40000"/>
                  </a:schemeClr>
                </a:solidFill>
              </a:rPr>
              <a:t>1</a:t>
            </a:r>
          </a:p>
        </p:txBody>
      </p:sp>
      <p:sp>
        <p:nvSpPr>
          <p:cNvPr id="3" name="Content Placeholder 2">
            <a:extLst>
              <a:ext uri="{FF2B5EF4-FFF2-40B4-BE49-F238E27FC236}">
                <a16:creationId xmlns="" xmlns:a16="http://schemas.microsoft.com/office/drawing/2014/main" id="{202A2CD3-BBE5-4879-8DF2-848CDFB104AB}"/>
              </a:ext>
            </a:extLst>
          </p:cNvPr>
          <p:cNvSpPr>
            <a:spLocks noGrp="1"/>
          </p:cNvSpPr>
          <p:nvPr>
            <p:ph sz="quarter" idx="11"/>
          </p:nvPr>
        </p:nvSpPr>
        <p:spPr/>
        <p:txBody>
          <a:bodyPr>
            <a:normAutofit/>
          </a:bodyPr>
          <a:lstStyle/>
          <a:p>
            <a:r>
              <a:rPr lang="en-US" sz="3600" dirty="0">
                <a:solidFill>
                  <a:srgbClr val="FF0000"/>
                </a:solidFill>
              </a:rPr>
              <a:t>Declining Trade and Investment Barriers</a:t>
            </a:r>
          </a:p>
          <a:p>
            <a:pPr lvl="1"/>
            <a:r>
              <a:rPr lang="en-US" sz="3200" dirty="0">
                <a:solidFill>
                  <a:schemeClr val="bg1"/>
                </a:solidFill>
              </a:rPr>
              <a:t>1920s to 1930s: Many barriers to international trade and foreign direct investment. </a:t>
            </a:r>
          </a:p>
          <a:p>
            <a:pPr lvl="2"/>
            <a:r>
              <a:rPr lang="en-US" sz="2800" dirty="0">
                <a:solidFill>
                  <a:schemeClr val="bg1"/>
                </a:solidFill>
              </a:rPr>
              <a:t>International trade: when a firm exports goods or services to consumers in another country.</a:t>
            </a:r>
          </a:p>
          <a:p>
            <a:pPr lvl="2"/>
            <a:r>
              <a:rPr lang="en-US" sz="2800" dirty="0">
                <a:solidFill>
                  <a:schemeClr val="bg1"/>
                </a:solidFill>
              </a:rPr>
              <a:t>Foreign direct investment: when a firm invests resources in business activities outside its home country.</a:t>
            </a:r>
          </a:p>
          <a:p>
            <a:pPr lvl="1"/>
            <a:r>
              <a:rPr lang="en-US" sz="3200" dirty="0">
                <a:solidFill>
                  <a:schemeClr val="bg1"/>
                </a:solidFill>
              </a:rPr>
              <a:t>GATT lowered barriers.</a:t>
            </a:r>
          </a:p>
          <a:p>
            <a:pPr lvl="2"/>
            <a:r>
              <a:rPr lang="en-US" sz="2800" dirty="0">
                <a:solidFill>
                  <a:schemeClr val="bg1"/>
                </a:solidFill>
              </a:rPr>
              <a:t>Uruguay Round extended GATT and established WTO.</a:t>
            </a:r>
          </a:p>
        </p:txBody>
      </p:sp>
    </p:spTree>
    <p:extLst>
      <p:ext uri="{BB962C8B-B14F-4D97-AF65-F5344CB8AC3E}">
        <p14:creationId xmlns:p14="http://schemas.microsoft.com/office/powerpoint/2010/main" val="704697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CA0F3EE9-567B-49F8-9170-F0A670A0423D}"/>
              </a:ext>
            </a:extLst>
          </p:cNvPr>
          <p:cNvSpPr>
            <a:spLocks noGrp="1"/>
          </p:cNvSpPr>
          <p:nvPr>
            <p:ph type="title"/>
          </p:nvPr>
        </p:nvSpPr>
        <p:spPr/>
        <p:txBody>
          <a:bodyPr/>
          <a:lstStyle/>
          <a:p>
            <a:r>
              <a:rPr lang="en-US" dirty="0">
                <a:solidFill>
                  <a:schemeClr val="tx2">
                    <a:lumMod val="60000"/>
                    <a:lumOff val="40000"/>
                  </a:schemeClr>
                </a:solidFill>
              </a:rPr>
              <a:t>Drivers of Globalization </a:t>
            </a:r>
            <a:r>
              <a:rPr lang="en-US" sz="900" dirty="0">
                <a:solidFill>
                  <a:schemeClr val="tx2">
                    <a:lumMod val="60000"/>
                    <a:lumOff val="40000"/>
                  </a:schemeClr>
                </a:solidFill>
              </a:rPr>
              <a:t>2</a:t>
            </a:r>
          </a:p>
        </p:txBody>
      </p:sp>
      <p:sp>
        <p:nvSpPr>
          <p:cNvPr id="8" name="Content Placeholder 7">
            <a:extLst>
              <a:ext uri="{FF2B5EF4-FFF2-40B4-BE49-F238E27FC236}">
                <a16:creationId xmlns="" xmlns:a16="http://schemas.microsoft.com/office/drawing/2014/main" id="{5D9A925B-E5A4-40C1-ABC6-DC70561F2EC6}"/>
              </a:ext>
            </a:extLst>
          </p:cNvPr>
          <p:cNvSpPr>
            <a:spLocks noGrp="1"/>
          </p:cNvSpPr>
          <p:nvPr>
            <p:ph sz="quarter" idx="11"/>
          </p:nvPr>
        </p:nvSpPr>
        <p:spPr/>
        <p:txBody>
          <a:bodyPr>
            <a:normAutofit/>
          </a:bodyPr>
          <a:lstStyle/>
          <a:p>
            <a:r>
              <a:rPr lang="en-US" sz="4000" dirty="0">
                <a:solidFill>
                  <a:srgbClr val="FF0000"/>
                </a:solidFill>
              </a:rPr>
              <a:t>Declining Trade and Investment Barriers </a:t>
            </a:r>
            <a:r>
              <a:rPr lang="en-US" sz="1200" dirty="0">
                <a:solidFill>
                  <a:srgbClr val="FF0000"/>
                </a:solidFill>
              </a:rPr>
              <a:t>continued</a:t>
            </a:r>
          </a:p>
          <a:p>
            <a:pPr lvl="1">
              <a:buFont typeface="Arial" panose="020B0604020202020204" pitchFamily="34" charset="0"/>
              <a:buChar char="•"/>
            </a:pPr>
            <a:r>
              <a:rPr lang="en-US" sz="3600" dirty="0">
                <a:solidFill>
                  <a:schemeClr val="bg1"/>
                </a:solidFill>
              </a:rPr>
              <a:t>Between 1960 and 2018 the value of the world economy increased 9.4 times, while the value of international goods increased 22.4 times.</a:t>
            </a:r>
          </a:p>
          <a:p>
            <a:pPr lvl="2"/>
            <a:r>
              <a:rPr lang="en-US" sz="3200" dirty="0">
                <a:solidFill>
                  <a:schemeClr val="bg1"/>
                </a:solidFill>
              </a:rPr>
              <a:t>Trade in goods and services and the value of foreign direct investment have all been growing faster than world output.</a:t>
            </a:r>
          </a:p>
          <a:p>
            <a:pPr lvl="3"/>
            <a:r>
              <a:rPr lang="en-US" sz="2400" dirty="0">
                <a:solidFill>
                  <a:schemeClr val="bg1"/>
                </a:solidFill>
              </a:rPr>
              <a:t>More firms dispersing production process to different locations around the globe.</a:t>
            </a:r>
          </a:p>
          <a:p>
            <a:pPr lvl="3"/>
            <a:r>
              <a:rPr lang="en-US" sz="2400" dirty="0">
                <a:solidFill>
                  <a:schemeClr val="bg1"/>
                </a:solidFill>
              </a:rPr>
              <a:t>Economies of the world’s nation-states are becoming more intertwined.</a:t>
            </a:r>
          </a:p>
          <a:p>
            <a:pPr lvl="3"/>
            <a:r>
              <a:rPr lang="en-US" sz="2400" dirty="0">
                <a:solidFill>
                  <a:schemeClr val="bg1"/>
                </a:solidFill>
              </a:rPr>
              <a:t>World has become significantly wealthier in the past two decades.</a:t>
            </a:r>
          </a:p>
        </p:txBody>
      </p:sp>
    </p:spTree>
    <p:extLst>
      <p:ext uri="{BB962C8B-B14F-4D97-AF65-F5344CB8AC3E}">
        <p14:creationId xmlns:p14="http://schemas.microsoft.com/office/powerpoint/2010/main" val="1683703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 xmlns:a16="http://schemas.microsoft.com/office/drawing/2014/main" id="{D7397E55-28EE-42BD-998C-C9DEF1FE4F4F}"/>
              </a:ext>
            </a:extLst>
          </p:cNvPr>
          <p:cNvSpPr>
            <a:spLocks noGrp="1"/>
          </p:cNvSpPr>
          <p:nvPr>
            <p:ph type="title"/>
          </p:nvPr>
        </p:nvSpPr>
        <p:spPr/>
        <p:txBody>
          <a:bodyPr>
            <a:noAutofit/>
          </a:bodyPr>
          <a:lstStyle/>
          <a:p>
            <a:pPr algn="l"/>
            <a:r>
              <a:rPr lang="en-US" sz="2600" dirty="0">
                <a:solidFill>
                  <a:schemeClr val="tx2">
                    <a:lumMod val="60000"/>
                    <a:lumOff val="40000"/>
                  </a:schemeClr>
                </a:solidFill>
              </a:rPr>
              <a:t>Figure 1.1 Value of world merchandised trade and world production 1960 to 2019</a:t>
            </a:r>
          </a:p>
        </p:txBody>
      </p:sp>
      <p:pic>
        <p:nvPicPr>
          <p:cNvPr id="4" name="Content Placeholder 3" descr="A line graph compares performance of the World G D P index and Merchandise Trade Index from 1960 to 2015.">
            <a:extLst>
              <a:ext uri="{FF2B5EF4-FFF2-40B4-BE49-F238E27FC236}">
                <a16:creationId xmlns="" xmlns:a16="http://schemas.microsoft.com/office/drawing/2014/main" id="{0FAFB09C-CFFA-40E9-9F8A-1AA9863D1C48}"/>
              </a:ext>
            </a:extLst>
          </p:cNvPr>
          <p:cNvPicPr>
            <a:picLocks noGrp="1" noChangeAspect="1"/>
          </p:cNvPicPr>
          <p:nvPr>
            <p:ph sz="quarter" idx="11"/>
          </p:nvPr>
        </p:nvPicPr>
        <p:blipFill>
          <a:blip r:embed="rId3"/>
          <a:stretch>
            <a:fillRect/>
          </a:stretch>
        </p:blipFill>
        <p:spPr>
          <a:xfrm>
            <a:off x="2185986" y="1361648"/>
            <a:ext cx="7820025" cy="4333875"/>
          </a:xfrm>
          <a:prstGeom prst="rect">
            <a:avLst/>
          </a:prstGeom>
        </p:spPr>
      </p:pic>
      <p:sp>
        <p:nvSpPr>
          <p:cNvPr id="19" name="Text Placeholder 18">
            <a:extLst>
              <a:ext uri="{FF2B5EF4-FFF2-40B4-BE49-F238E27FC236}">
                <a16:creationId xmlns="" xmlns:a16="http://schemas.microsoft.com/office/drawing/2014/main" id="{8CA26898-02FD-4623-892F-A0A46A7E0397}"/>
              </a:ext>
            </a:extLst>
          </p:cNvPr>
          <p:cNvSpPr>
            <a:spLocks noGrp="1"/>
          </p:cNvSpPr>
          <p:nvPr>
            <p:ph type="body" sz="quarter" idx="13"/>
          </p:nvPr>
        </p:nvSpPr>
        <p:spPr>
          <a:xfrm>
            <a:off x="2743201" y="6073760"/>
            <a:ext cx="6972301" cy="173037"/>
          </a:xfrm>
        </p:spPr>
        <p:txBody>
          <a:bodyPr/>
          <a:lstStyle/>
          <a:p>
            <a:pPr algn="ctr"/>
            <a:r>
              <a:rPr lang="en-US" sz="1000" dirty="0">
                <a:hlinkClick r:id="rId4" action="ppaction://hlinksldjump"/>
              </a:rPr>
              <a:t>Access the text alternative for slide images</a:t>
            </a:r>
            <a:endParaRPr lang="en-US" sz="1000" dirty="0"/>
          </a:p>
        </p:txBody>
      </p:sp>
      <p:sp>
        <p:nvSpPr>
          <p:cNvPr id="18" name="Text Placeholder 17">
            <a:extLst>
              <a:ext uri="{FF2B5EF4-FFF2-40B4-BE49-F238E27FC236}">
                <a16:creationId xmlns="" xmlns:a16="http://schemas.microsoft.com/office/drawing/2014/main" id="{97DAE59D-9B06-4E5B-98C5-E1DB069E8724}"/>
              </a:ext>
            </a:extLst>
          </p:cNvPr>
          <p:cNvSpPr>
            <a:spLocks noGrp="1"/>
          </p:cNvSpPr>
          <p:nvPr>
            <p:ph type="body" sz="quarter" idx="12"/>
          </p:nvPr>
        </p:nvSpPr>
        <p:spPr>
          <a:xfrm>
            <a:off x="3238500" y="6676776"/>
            <a:ext cx="5714999" cy="190500"/>
          </a:xfrm>
        </p:spPr>
        <p:txBody>
          <a:bodyPr/>
          <a:lstStyle/>
          <a:p>
            <a:r>
              <a:rPr lang="en-US" sz="800" dirty="0"/>
              <a:t>Sources: World Bank, 2019; World Trade Organization, 2019; United Nations, 2019.</a:t>
            </a:r>
          </a:p>
        </p:txBody>
      </p:sp>
    </p:spTree>
    <p:extLst>
      <p:ext uri="{BB962C8B-B14F-4D97-AF65-F5344CB8AC3E}">
        <p14:creationId xmlns:p14="http://schemas.microsoft.com/office/powerpoint/2010/main" val="3270724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CA0F3EE9-567B-49F8-9170-F0A670A0423D}"/>
              </a:ext>
            </a:extLst>
          </p:cNvPr>
          <p:cNvSpPr>
            <a:spLocks noGrp="1"/>
          </p:cNvSpPr>
          <p:nvPr>
            <p:ph type="title"/>
          </p:nvPr>
        </p:nvSpPr>
        <p:spPr/>
        <p:txBody>
          <a:bodyPr/>
          <a:lstStyle/>
          <a:p>
            <a:r>
              <a:rPr lang="en-US" dirty="0">
                <a:solidFill>
                  <a:schemeClr val="tx2">
                    <a:lumMod val="60000"/>
                    <a:lumOff val="40000"/>
                  </a:schemeClr>
                </a:solidFill>
              </a:rPr>
              <a:t>Drivers of Globalization </a:t>
            </a:r>
            <a:r>
              <a:rPr lang="en-US" sz="900" dirty="0">
                <a:solidFill>
                  <a:schemeClr val="tx2">
                    <a:lumMod val="60000"/>
                    <a:lumOff val="40000"/>
                  </a:schemeClr>
                </a:solidFill>
              </a:rPr>
              <a:t>3</a:t>
            </a:r>
          </a:p>
        </p:txBody>
      </p:sp>
      <p:sp>
        <p:nvSpPr>
          <p:cNvPr id="8" name="Content Placeholder 7">
            <a:extLst>
              <a:ext uri="{FF2B5EF4-FFF2-40B4-BE49-F238E27FC236}">
                <a16:creationId xmlns="" xmlns:a16="http://schemas.microsoft.com/office/drawing/2014/main" id="{5D9A925B-E5A4-40C1-ABC6-DC70561F2EC6}"/>
              </a:ext>
            </a:extLst>
          </p:cNvPr>
          <p:cNvSpPr>
            <a:spLocks noGrp="1"/>
          </p:cNvSpPr>
          <p:nvPr>
            <p:ph sz="quarter" idx="11"/>
          </p:nvPr>
        </p:nvSpPr>
        <p:spPr>
          <a:xfrm>
            <a:off x="1866900" y="1276710"/>
            <a:ext cx="8458200" cy="5276491"/>
          </a:xfrm>
        </p:spPr>
        <p:txBody>
          <a:bodyPr>
            <a:normAutofit/>
          </a:bodyPr>
          <a:lstStyle/>
          <a:p>
            <a:pPr marL="0" indent="0">
              <a:buNone/>
            </a:pPr>
            <a:r>
              <a:rPr lang="en-US" sz="3200" dirty="0">
                <a:solidFill>
                  <a:srgbClr val="FF0000"/>
                </a:solidFill>
              </a:rPr>
              <a:t>Role of Technological Change</a:t>
            </a:r>
          </a:p>
          <a:p>
            <a:pPr lvl="1">
              <a:buFont typeface="Arial" panose="020B0604020202020204" pitchFamily="34" charset="0"/>
              <a:buChar char="•"/>
            </a:pPr>
            <a:r>
              <a:rPr lang="en-US" sz="2800" dirty="0">
                <a:solidFill>
                  <a:schemeClr val="accent4">
                    <a:lumMod val="60000"/>
                    <a:lumOff val="40000"/>
                  </a:schemeClr>
                </a:solidFill>
              </a:rPr>
              <a:t>Communications.</a:t>
            </a:r>
          </a:p>
          <a:p>
            <a:pPr lvl="2">
              <a:buFont typeface="Arial" panose="020B0604020202020204" pitchFamily="34" charset="0"/>
              <a:buChar char="•"/>
            </a:pPr>
            <a:r>
              <a:rPr lang="en-US" sz="2400" dirty="0">
                <a:solidFill>
                  <a:schemeClr val="bg1"/>
                </a:solidFill>
              </a:rPr>
              <a:t>Development of the microprocessor single most important innovation since World War II.</a:t>
            </a:r>
          </a:p>
          <a:p>
            <a:pPr lvl="2"/>
            <a:r>
              <a:rPr lang="en-US" sz="2400" b="1" dirty="0">
                <a:solidFill>
                  <a:schemeClr val="bg1"/>
                </a:solidFill>
              </a:rPr>
              <a:t>Moore’s Law </a:t>
            </a:r>
            <a:r>
              <a:rPr lang="en-US" sz="2400" dirty="0">
                <a:solidFill>
                  <a:schemeClr val="bg1"/>
                </a:solidFill>
              </a:rPr>
              <a:t>predicts that the power of microprocessor technology doubles and its cost of production falls in half every 18 months.</a:t>
            </a:r>
            <a:endParaRPr lang="en-US" sz="2400" b="1" dirty="0">
              <a:solidFill>
                <a:schemeClr val="bg1"/>
              </a:solidFill>
            </a:endParaRPr>
          </a:p>
          <a:p>
            <a:pPr lvl="1">
              <a:buFont typeface="Arial" panose="020B0604020202020204" pitchFamily="34" charset="0"/>
              <a:buChar char="•"/>
            </a:pPr>
            <a:r>
              <a:rPr lang="en-US" sz="2800" dirty="0">
                <a:solidFill>
                  <a:schemeClr val="accent4">
                    <a:lumMod val="60000"/>
                    <a:lumOff val="40000"/>
                  </a:schemeClr>
                </a:solidFill>
              </a:rPr>
              <a:t>The Internet.</a:t>
            </a:r>
          </a:p>
          <a:p>
            <a:pPr lvl="2">
              <a:buFont typeface="Arial" panose="020B0604020202020204" pitchFamily="34" charset="0"/>
              <a:buChar char="•"/>
            </a:pPr>
            <a:r>
              <a:rPr lang="en-US" sz="2400" dirty="0">
                <a:solidFill>
                  <a:schemeClr val="bg1"/>
                </a:solidFill>
              </a:rPr>
              <a:t>More than half of the world’s population uses the Internet. </a:t>
            </a:r>
          </a:p>
          <a:p>
            <a:pPr lvl="2">
              <a:buFont typeface="Arial" panose="020B0604020202020204" pitchFamily="34" charset="0"/>
              <a:buChar char="•"/>
            </a:pPr>
            <a:r>
              <a:rPr lang="en-US" sz="2400" dirty="0">
                <a:solidFill>
                  <a:schemeClr val="bg1"/>
                </a:solidFill>
              </a:rPr>
              <a:t>Global e-commerce sales over $2.5 trillion.</a:t>
            </a:r>
          </a:p>
          <a:p>
            <a:pPr lvl="2">
              <a:buFont typeface="Arial" panose="020B0604020202020204" pitchFamily="34" charset="0"/>
              <a:buChar char="•"/>
            </a:pPr>
            <a:r>
              <a:rPr lang="en-US" sz="2400" dirty="0">
                <a:solidFill>
                  <a:schemeClr val="bg1"/>
                </a:solidFill>
              </a:rPr>
              <a:t>The Internet acts as an equalizer.</a:t>
            </a:r>
          </a:p>
        </p:txBody>
      </p:sp>
    </p:spTree>
    <p:extLst>
      <p:ext uri="{BB962C8B-B14F-4D97-AF65-F5344CB8AC3E}">
        <p14:creationId xmlns:p14="http://schemas.microsoft.com/office/powerpoint/2010/main" val="2174468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CA0F3EE9-567B-49F8-9170-F0A670A0423D}"/>
              </a:ext>
            </a:extLst>
          </p:cNvPr>
          <p:cNvSpPr>
            <a:spLocks noGrp="1"/>
          </p:cNvSpPr>
          <p:nvPr>
            <p:ph type="title"/>
          </p:nvPr>
        </p:nvSpPr>
        <p:spPr/>
        <p:txBody>
          <a:bodyPr/>
          <a:lstStyle/>
          <a:p>
            <a:r>
              <a:rPr lang="en-US" dirty="0">
                <a:solidFill>
                  <a:schemeClr val="tx2">
                    <a:lumMod val="60000"/>
                    <a:lumOff val="40000"/>
                  </a:schemeClr>
                </a:solidFill>
              </a:rPr>
              <a:t>Drivers of Globalization </a:t>
            </a:r>
            <a:r>
              <a:rPr lang="en-US" sz="900" dirty="0">
                <a:solidFill>
                  <a:schemeClr val="tx2">
                    <a:lumMod val="60000"/>
                    <a:lumOff val="40000"/>
                  </a:schemeClr>
                </a:solidFill>
              </a:rPr>
              <a:t>4</a:t>
            </a:r>
          </a:p>
        </p:txBody>
      </p:sp>
      <p:sp>
        <p:nvSpPr>
          <p:cNvPr id="8" name="Content Placeholder 7">
            <a:extLst>
              <a:ext uri="{FF2B5EF4-FFF2-40B4-BE49-F238E27FC236}">
                <a16:creationId xmlns="" xmlns:a16="http://schemas.microsoft.com/office/drawing/2014/main" id="{5D9A925B-E5A4-40C1-ABC6-DC70561F2EC6}"/>
              </a:ext>
            </a:extLst>
          </p:cNvPr>
          <p:cNvSpPr>
            <a:spLocks noGrp="1"/>
          </p:cNvSpPr>
          <p:nvPr>
            <p:ph sz="quarter" idx="11"/>
          </p:nvPr>
        </p:nvSpPr>
        <p:spPr/>
        <p:txBody>
          <a:bodyPr>
            <a:normAutofit/>
          </a:bodyPr>
          <a:lstStyle/>
          <a:p>
            <a:pPr marL="0" indent="0">
              <a:buNone/>
            </a:pPr>
            <a:r>
              <a:rPr lang="en-US" sz="3600" dirty="0">
                <a:solidFill>
                  <a:srgbClr val="FF0000"/>
                </a:solidFill>
              </a:rPr>
              <a:t>Role of Technological Change </a:t>
            </a:r>
            <a:r>
              <a:rPr lang="en-US" sz="1100" dirty="0">
                <a:solidFill>
                  <a:srgbClr val="FF0000"/>
                </a:solidFill>
              </a:rPr>
              <a:t>continued</a:t>
            </a:r>
          </a:p>
          <a:p>
            <a:pPr lvl="1">
              <a:buFont typeface="Arial" panose="020B0604020202020204" pitchFamily="34" charset="0"/>
              <a:buChar char="•"/>
            </a:pPr>
            <a:r>
              <a:rPr lang="en-US" sz="3200" dirty="0">
                <a:solidFill>
                  <a:srgbClr val="FFFF00"/>
                </a:solidFill>
              </a:rPr>
              <a:t>Transportation Technology.</a:t>
            </a:r>
          </a:p>
          <a:p>
            <a:pPr lvl="2">
              <a:buFont typeface="Arial" panose="020B0604020202020204" pitchFamily="34" charset="0"/>
              <a:buChar char="•"/>
            </a:pPr>
            <a:r>
              <a:rPr lang="en-US" sz="2800" dirty="0">
                <a:solidFill>
                  <a:schemeClr val="bg1"/>
                </a:solidFill>
              </a:rPr>
              <a:t>Commercial jets, superfreighters, and containerization have all “shrunk the globe.”</a:t>
            </a:r>
          </a:p>
          <a:p>
            <a:pPr lvl="1">
              <a:buFont typeface="Arial" panose="020B0604020202020204" pitchFamily="34" charset="0"/>
              <a:buChar char="•"/>
            </a:pPr>
            <a:r>
              <a:rPr lang="en-US" sz="3200" dirty="0">
                <a:solidFill>
                  <a:srgbClr val="FFFF00"/>
                </a:solidFill>
              </a:rPr>
              <a:t>Implications for the Globalization of Production</a:t>
            </a:r>
            <a:r>
              <a:rPr lang="en-US" sz="3200" dirty="0"/>
              <a:t>.</a:t>
            </a:r>
          </a:p>
          <a:p>
            <a:pPr lvl="2">
              <a:buFont typeface="Arial" panose="020B0604020202020204" pitchFamily="34" charset="0"/>
              <a:buChar char="•"/>
            </a:pPr>
            <a:r>
              <a:rPr lang="en-US" sz="2800" dirty="0">
                <a:solidFill>
                  <a:schemeClr val="bg1"/>
                </a:solidFill>
              </a:rPr>
              <a:t>Locating production in geographically separate locations has become more economical.</a:t>
            </a:r>
          </a:p>
          <a:p>
            <a:pPr lvl="1">
              <a:buFont typeface="Arial" panose="020B0604020202020204" pitchFamily="34" charset="0"/>
              <a:buChar char="•"/>
            </a:pPr>
            <a:r>
              <a:rPr lang="en-US" sz="3200" dirty="0">
                <a:solidFill>
                  <a:srgbClr val="FFFF00"/>
                </a:solidFill>
              </a:rPr>
              <a:t>Implications for the Globalization of Markets.</a:t>
            </a:r>
          </a:p>
          <a:p>
            <a:pPr lvl="2"/>
            <a:r>
              <a:rPr lang="en-US" sz="2800" dirty="0">
                <a:solidFill>
                  <a:schemeClr val="bg1"/>
                </a:solidFill>
              </a:rPr>
              <a:t>Cultural distance has been reduced and has brought some convergence of consumer tastes and preferences</a:t>
            </a:r>
            <a:r>
              <a:rPr lang="en-US" sz="2800" dirty="0">
                <a:solidFill>
                  <a:schemeClr val="tx1"/>
                </a:solidFill>
              </a:rPr>
              <a:t>.</a:t>
            </a:r>
          </a:p>
        </p:txBody>
      </p:sp>
    </p:spTree>
    <p:extLst>
      <p:ext uri="{BB962C8B-B14F-4D97-AF65-F5344CB8AC3E}">
        <p14:creationId xmlns:p14="http://schemas.microsoft.com/office/powerpoint/2010/main" val="11347626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8F5472C-F316-46C9-A41C-4AD3BB722545}"/>
              </a:ext>
            </a:extLst>
          </p:cNvPr>
          <p:cNvSpPr>
            <a:spLocks noGrp="1"/>
          </p:cNvSpPr>
          <p:nvPr>
            <p:ph type="title"/>
          </p:nvPr>
        </p:nvSpPr>
        <p:spPr/>
        <p:txBody>
          <a:bodyPr>
            <a:normAutofit/>
          </a:bodyPr>
          <a:lstStyle/>
          <a:p>
            <a:r>
              <a:rPr lang="en-US" dirty="0">
                <a:solidFill>
                  <a:schemeClr val="tx2">
                    <a:lumMod val="60000"/>
                    <a:lumOff val="40000"/>
                  </a:schemeClr>
                </a:solidFill>
              </a:rPr>
              <a:t>The Changing Demographics of the </a:t>
            </a:r>
            <a:r>
              <a:rPr lang="en-US" dirty="0" smtClean="0">
                <a:solidFill>
                  <a:schemeClr val="tx2">
                    <a:lumMod val="60000"/>
                    <a:lumOff val="40000"/>
                  </a:schemeClr>
                </a:solidFill>
              </a:rPr>
              <a:t>Global </a:t>
            </a:r>
            <a:r>
              <a:rPr lang="en-US" dirty="0">
                <a:solidFill>
                  <a:schemeClr val="tx2">
                    <a:lumMod val="60000"/>
                    <a:lumOff val="40000"/>
                  </a:schemeClr>
                </a:solidFill>
              </a:rPr>
              <a:t>Economy </a:t>
            </a:r>
            <a:r>
              <a:rPr lang="en-US" sz="1000" dirty="0">
                <a:solidFill>
                  <a:schemeClr val="tx2">
                    <a:lumMod val="60000"/>
                    <a:lumOff val="40000"/>
                  </a:schemeClr>
                </a:solidFill>
              </a:rPr>
              <a:t>1</a:t>
            </a:r>
          </a:p>
        </p:txBody>
      </p:sp>
      <p:sp>
        <p:nvSpPr>
          <p:cNvPr id="3" name="Content Placeholder 2">
            <a:extLst>
              <a:ext uri="{FF2B5EF4-FFF2-40B4-BE49-F238E27FC236}">
                <a16:creationId xmlns="" xmlns:a16="http://schemas.microsoft.com/office/drawing/2014/main" id="{52F0E2A9-81BA-4A21-9D33-DBEE4A0F944C}"/>
              </a:ext>
            </a:extLst>
          </p:cNvPr>
          <p:cNvSpPr>
            <a:spLocks noGrp="1"/>
          </p:cNvSpPr>
          <p:nvPr>
            <p:ph sz="quarter" idx="11"/>
          </p:nvPr>
        </p:nvSpPr>
        <p:spPr/>
        <p:txBody>
          <a:bodyPr>
            <a:normAutofit/>
          </a:bodyPr>
          <a:lstStyle/>
          <a:p>
            <a:r>
              <a:rPr lang="en-US" sz="4000" dirty="0">
                <a:solidFill>
                  <a:srgbClr val="FF0000"/>
                </a:solidFill>
              </a:rPr>
              <a:t>The Changing World Output and World Trade Picture</a:t>
            </a:r>
          </a:p>
          <a:p>
            <a:pPr lvl="1"/>
            <a:r>
              <a:rPr lang="en-US" sz="3600" dirty="0">
                <a:solidFill>
                  <a:schemeClr val="bg1"/>
                </a:solidFill>
              </a:rPr>
              <a:t>1960s: U.S. accounted for 38.3 percent of world output.</a:t>
            </a:r>
          </a:p>
          <a:p>
            <a:pPr lvl="1"/>
            <a:r>
              <a:rPr lang="en-US" sz="3600" dirty="0">
                <a:solidFill>
                  <a:schemeClr val="bg1"/>
                </a:solidFill>
              </a:rPr>
              <a:t>2018: U.S. accounted for 24 percent of world output.</a:t>
            </a:r>
          </a:p>
          <a:p>
            <a:pPr lvl="1"/>
            <a:r>
              <a:rPr lang="en-US" sz="3600" dirty="0">
                <a:solidFill>
                  <a:schemeClr val="bg1"/>
                </a:solidFill>
              </a:rPr>
              <a:t>This reflects the faster economic growth of several other economies, particularly China.</a:t>
            </a:r>
          </a:p>
          <a:p>
            <a:pPr lvl="2"/>
            <a:r>
              <a:rPr lang="en-US" sz="3200" dirty="0">
                <a:solidFill>
                  <a:schemeClr val="bg1"/>
                </a:solidFill>
              </a:rPr>
              <a:t>China and BRIC countries growing more rapidly.</a:t>
            </a:r>
          </a:p>
          <a:p>
            <a:pPr lvl="2"/>
            <a:r>
              <a:rPr lang="en-US" sz="3200" dirty="0">
                <a:solidFill>
                  <a:schemeClr val="bg1"/>
                </a:solidFill>
              </a:rPr>
              <a:t>Developing nations may account for more than 60 percent of world economic activity by 2025.</a:t>
            </a:r>
          </a:p>
        </p:txBody>
      </p:sp>
    </p:spTree>
    <p:extLst>
      <p:ext uri="{BB962C8B-B14F-4D97-AF65-F5344CB8AC3E}">
        <p14:creationId xmlns:p14="http://schemas.microsoft.com/office/powerpoint/2010/main" val="4047456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8F51157C-1F28-469E-B827-F99F5B404BF2}"/>
              </a:ext>
            </a:extLst>
          </p:cNvPr>
          <p:cNvSpPr>
            <a:spLocks noGrp="1"/>
          </p:cNvSpPr>
          <p:nvPr>
            <p:ph type="title"/>
          </p:nvPr>
        </p:nvSpPr>
        <p:spPr/>
        <p:txBody>
          <a:bodyPr>
            <a:normAutofit/>
          </a:bodyPr>
          <a:lstStyle/>
          <a:p>
            <a:r>
              <a:rPr lang="en-US" dirty="0">
                <a:solidFill>
                  <a:schemeClr val="tx2">
                    <a:lumMod val="60000"/>
                    <a:lumOff val="40000"/>
                  </a:schemeClr>
                </a:solidFill>
              </a:rPr>
              <a:t>The Changing Demographics of the </a:t>
            </a:r>
            <a:r>
              <a:rPr lang="en-US" dirty="0" smtClean="0">
                <a:solidFill>
                  <a:schemeClr val="tx2">
                    <a:lumMod val="60000"/>
                    <a:lumOff val="40000"/>
                  </a:schemeClr>
                </a:solidFill>
              </a:rPr>
              <a:t>Global </a:t>
            </a:r>
            <a:r>
              <a:rPr lang="en-US" dirty="0">
                <a:solidFill>
                  <a:schemeClr val="tx2">
                    <a:lumMod val="60000"/>
                    <a:lumOff val="40000"/>
                  </a:schemeClr>
                </a:solidFill>
              </a:rPr>
              <a:t>Economy </a:t>
            </a:r>
            <a:r>
              <a:rPr lang="en-US" sz="1000" dirty="0">
                <a:solidFill>
                  <a:schemeClr val="tx2">
                    <a:lumMod val="60000"/>
                    <a:lumOff val="40000"/>
                  </a:schemeClr>
                </a:solidFill>
              </a:rPr>
              <a:t>2</a:t>
            </a:r>
          </a:p>
        </p:txBody>
      </p:sp>
      <p:sp>
        <p:nvSpPr>
          <p:cNvPr id="8" name="Content Placeholder 7">
            <a:extLst>
              <a:ext uri="{FF2B5EF4-FFF2-40B4-BE49-F238E27FC236}">
                <a16:creationId xmlns="" xmlns:a16="http://schemas.microsoft.com/office/drawing/2014/main" id="{28CCE36D-B58A-4AFA-B486-81476745797F}"/>
              </a:ext>
            </a:extLst>
          </p:cNvPr>
          <p:cNvSpPr>
            <a:spLocks noGrp="1"/>
          </p:cNvSpPr>
          <p:nvPr>
            <p:ph sz="quarter" idx="11"/>
          </p:nvPr>
        </p:nvSpPr>
        <p:spPr/>
        <p:txBody>
          <a:bodyPr>
            <a:normAutofit/>
          </a:bodyPr>
          <a:lstStyle/>
          <a:p>
            <a:pPr marL="0" indent="0">
              <a:buNone/>
            </a:pPr>
            <a:r>
              <a:rPr lang="en-US" sz="4000" dirty="0">
                <a:solidFill>
                  <a:srgbClr val="FF0000"/>
                </a:solidFill>
              </a:rPr>
              <a:t>The Changing Foreign Direct Investment Picture</a:t>
            </a:r>
          </a:p>
          <a:p>
            <a:pPr lvl="1">
              <a:buFont typeface="Arial" panose="020B0604020202020204" pitchFamily="34" charset="0"/>
              <a:buChar char="•"/>
            </a:pPr>
            <a:r>
              <a:rPr lang="en-US" sz="3600" dirty="0">
                <a:solidFill>
                  <a:schemeClr val="bg1"/>
                </a:solidFill>
              </a:rPr>
              <a:t>As barriers to the free flow of goods and services fell, non-U.S. firms increasingly invested across national borders.</a:t>
            </a:r>
          </a:p>
          <a:p>
            <a:pPr lvl="2"/>
            <a:r>
              <a:rPr lang="en-US" sz="3200" dirty="0">
                <a:solidFill>
                  <a:schemeClr val="bg1"/>
                </a:solidFill>
              </a:rPr>
              <a:t>Desire to disperse production activities to optimal locations and to build a direct presence in major foreign markets.</a:t>
            </a:r>
          </a:p>
          <a:p>
            <a:pPr lvl="2"/>
            <a:r>
              <a:rPr lang="en-US" sz="3200" dirty="0">
                <a:solidFill>
                  <a:schemeClr val="bg1"/>
                </a:solidFill>
              </a:rPr>
              <a:t>Outward stock of foreign direct investment: the total cumulative value of foreign investments by firms domiciled in nations outside of that nation’s borders.</a:t>
            </a:r>
          </a:p>
        </p:txBody>
      </p:sp>
    </p:spTree>
    <p:extLst>
      <p:ext uri="{BB962C8B-B14F-4D97-AF65-F5344CB8AC3E}">
        <p14:creationId xmlns:p14="http://schemas.microsoft.com/office/powerpoint/2010/main" val="41223457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B0147CD9-56CF-4AEF-A6DA-B5C442E45A85}"/>
              </a:ext>
            </a:extLst>
          </p:cNvPr>
          <p:cNvSpPr>
            <a:spLocks noGrp="1"/>
          </p:cNvSpPr>
          <p:nvPr>
            <p:ph type="title"/>
          </p:nvPr>
        </p:nvSpPr>
        <p:spPr/>
        <p:txBody>
          <a:bodyPr>
            <a:noAutofit/>
          </a:bodyPr>
          <a:lstStyle/>
          <a:p>
            <a:r>
              <a:rPr lang="en-US" sz="3200" dirty="0">
                <a:solidFill>
                  <a:schemeClr val="tx2">
                    <a:lumMod val="60000"/>
                    <a:lumOff val="40000"/>
                  </a:schemeClr>
                </a:solidFill>
              </a:rPr>
              <a:t>Figure 1.2 FDI outward stock outward as a percentage of GDP</a:t>
            </a:r>
          </a:p>
        </p:txBody>
      </p:sp>
      <p:pic>
        <p:nvPicPr>
          <p:cNvPr id="12" name="Content Placeholder 11" descr="A bar graph compares outward stock of F D I for six countries and the world over the past few decades.">
            <a:extLst>
              <a:ext uri="{FF2B5EF4-FFF2-40B4-BE49-F238E27FC236}">
                <a16:creationId xmlns="" xmlns:a16="http://schemas.microsoft.com/office/drawing/2014/main" id="{1E86F580-1832-4C45-8AD6-16798973D62B}"/>
              </a:ext>
            </a:extLst>
          </p:cNvPr>
          <p:cNvPicPr>
            <a:picLocks noGrp="1" noChangeAspect="1"/>
          </p:cNvPicPr>
          <p:nvPr>
            <p:ph sz="quarter" idx="11"/>
          </p:nvPr>
        </p:nvPicPr>
        <p:blipFill>
          <a:blip r:embed="rId3"/>
          <a:stretch>
            <a:fillRect/>
          </a:stretch>
        </p:blipFill>
        <p:spPr>
          <a:xfrm>
            <a:off x="2383731" y="1538920"/>
            <a:ext cx="7403383" cy="3947480"/>
          </a:xfrm>
          <a:prstGeom prst="rect">
            <a:avLst/>
          </a:prstGeom>
        </p:spPr>
      </p:pic>
      <p:sp>
        <p:nvSpPr>
          <p:cNvPr id="13" name="Text Placeholder 8">
            <a:extLst>
              <a:ext uri="{FF2B5EF4-FFF2-40B4-BE49-F238E27FC236}">
                <a16:creationId xmlns="" xmlns:a16="http://schemas.microsoft.com/office/drawing/2014/main" id="{8B5A4213-2E75-4961-ABF2-BB7D71C88EAB}"/>
              </a:ext>
            </a:extLst>
          </p:cNvPr>
          <p:cNvSpPr txBox="1">
            <a:spLocks/>
          </p:cNvSpPr>
          <p:nvPr/>
        </p:nvSpPr>
        <p:spPr>
          <a:xfrm>
            <a:off x="4732674" y="5862754"/>
            <a:ext cx="2726653" cy="266700"/>
          </a:xfrm>
          <a:prstGeom prst="rect">
            <a:avLst/>
          </a:prstGeom>
        </p:spPr>
        <p:txBody>
          <a:bodyPr vert="horz" lIns="91440" tIns="45720" rIns="91440" bIns="45720" rtlCol="0" anchor="b">
            <a:noAutofit/>
          </a:bodyPr>
          <a:lstStyle>
            <a:lvl1pPr marL="0" marR="0" indent="0" algn="ctr" defTabSz="914400" rtl="0" eaLnBrk="1" fontAlgn="auto" latinLnBrk="0" hangingPunct="1">
              <a:lnSpc>
                <a:spcPct val="100000"/>
              </a:lnSpc>
              <a:spcBef>
                <a:spcPts val="0"/>
              </a:spcBef>
              <a:spcAft>
                <a:spcPts val="800"/>
              </a:spcAft>
              <a:buClrTx/>
              <a:buSzTx/>
              <a:buFont typeface="Arial" panose="020B0604020202020204" pitchFamily="34" charset="0"/>
              <a:buNone/>
              <a:tabLst/>
              <a:defRPr sz="900" kern="1200">
                <a:solidFill>
                  <a:schemeClr val="tx2"/>
                </a:solidFill>
                <a:latin typeface="+mn-lt"/>
                <a:ea typeface="+mn-ea"/>
                <a:cs typeface="+mn-cs"/>
              </a:defRPr>
            </a:lvl1pPr>
            <a:lvl2pPr marL="344488" indent="-342900" algn="l" defTabSz="914400" rtl="0" eaLnBrk="1" latinLnBrk="0" hangingPunct="1">
              <a:lnSpc>
                <a:spcPct val="100000"/>
              </a:lnSpc>
              <a:spcBef>
                <a:spcPts val="800"/>
              </a:spcBef>
              <a:spcAft>
                <a:spcPts val="800"/>
              </a:spcAft>
              <a:buClr>
                <a:srgbClr val="0070C0"/>
              </a:buClr>
              <a:buFont typeface="Arial" panose="020B0604020202020204" pitchFamily="34" charset="0"/>
              <a:buChar char="•"/>
              <a:defRPr sz="2400" kern="1200">
                <a:solidFill>
                  <a:schemeClr val="tx2"/>
                </a:solidFill>
                <a:latin typeface="+mn-lt"/>
                <a:ea typeface="+mn-ea"/>
                <a:cs typeface="+mn-cs"/>
              </a:defRPr>
            </a:lvl2pPr>
            <a:lvl3pPr marL="517525" indent="-285750" algn="l" defTabSz="914400" rtl="0" eaLnBrk="1" latinLnBrk="0" hangingPunct="1">
              <a:lnSpc>
                <a:spcPct val="100000"/>
              </a:lnSpc>
              <a:spcBef>
                <a:spcPts val="800"/>
              </a:spcBef>
              <a:spcAft>
                <a:spcPts val="800"/>
              </a:spcAft>
              <a:buClr>
                <a:srgbClr val="0070C0"/>
              </a:buClr>
              <a:buFont typeface="Arial" panose="020B0604020202020204" pitchFamily="34" charset="0"/>
              <a:buChar char="•"/>
              <a:defRPr sz="2000" kern="1200">
                <a:solidFill>
                  <a:schemeClr val="tx2"/>
                </a:solidFill>
                <a:latin typeface="+mn-lt"/>
                <a:ea typeface="+mn-ea"/>
                <a:cs typeface="+mn-cs"/>
              </a:defRPr>
            </a:lvl3pPr>
            <a:lvl4pPr marL="741363" indent="-285750" algn="l" defTabSz="914400" rtl="0" eaLnBrk="1" latinLnBrk="0" hangingPunct="1">
              <a:lnSpc>
                <a:spcPct val="100000"/>
              </a:lnSpc>
              <a:spcBef>
                <a:spcPts val="800"/>
              </a:spcBef>
              <a:spcAft>
                <a:spcPts val="800"/>
              </a:spcAft>
              <a:buFont typeface="Arial" panose="020B0604020202020204" pitchFamily="34" charset="0"/>
              <a:buChar char="•"/>
              <a:defRPr sz="1200" kern="1200">
                <a:solidFill>
                  <a:schemeClr val="tx1"/>
                </a:solidFill>
                <a:latin typeface="+mn-lt"/>
                <a:ea typeface="+mn-ea"/>
                <a:cs typeface="+mn-cs"/>
              </a:defRPr>
            </a:lvl4pPr>
            <a:lvl5pPr marL="971550" indent="-285750" algn="l" defTabSz="914400" rtl="0" eaLnBrk="1" latinLnBrk="0" hangingPunct="1">
              <a:lnSpc>
                <a:spcPct val="100000"/>
              </a:lnSpc>
              <a:spcBef>
                <a:spcPts val="8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00" dirty="0">
                <a:hlinkClick r:id="" action="ppaction://noaction"/>
              </a:rPr>
              <a:t>Access the text alternative for slide images</a:t>
            </a:r>
            <a:endParaRPr lang="en-US" sz="1000" dirty="0"/>
          </a:p>
        </p:txBody>
      </p:sp>
      <p:sp>
        <p:nvSpPr>
          <p:cNvPr id="11" name="Text Placeholder 10">
            <a:extLst>
              <a:ext uri="{FF2B5EF4-FFF2-40B4-BE49-F238E27FC236}">
                <a16:creationId xmlns="" xmlns:a16="http://schemas.microsoft.com/office/drawing/2014/main" id="{0E5506DF-1168-4974-9118-A594DABDF94A}"/>
              </a:ext>
            </a:extLst>
          </p:cNvPr>
          <p:cNvSpPr>
            <a:spLocks noGrp="1"/>
          </p:cNvSpPr>
          <p:nvPr>
            <p:ph type="body" sz="quarter" idx="13"/>
          </p:nvPr>
        </p:nvSpPr>
        <p:spPr/>
        <p:txBody>
          <a:bodyPr/>
          <a:lstStyle/>
          <a:p>
            <a:pPr algn="ctr"/>
            <a:r>
              <a:rPr lang="en-US" dirty="0"/>
              <a:t>Sources: OECD data 2019, World Development Indicators 2019, UNCTAD data base, 2019</a:t>
            </a:r>
          </a:p>
        </p:txBody>
      </p:sp>
    </p:spTree>
    <p:extLst>
      <p:ext uri="{BB962C8B-B14F-4D97-AF65-F5344CB8AC3E}">
        <p14:creationId xmlns:p14="http://schemas.microsoft.com/office/powerpoint/2010/main" val="9892700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AA43DED9-899A-4714-8DDB-751F10919F48}"/>
              </a:ext>
            </a:extLst>
          </p:cNvPr>
          <p:cNvSpPr>
            <a:spLocks noGrp="1"/>
          </p:cNvSpPr>
          <p:nvPr>
            <p:ph type="title"/>
          </p:nvPr>
        </p:nvSpPr>
        <p:spPr/>
        <p:txBody>
          <a:bodyPr>
            <a:normAutofit/>
          </a:bodyPr>
          <a:lstStyle/>
          <a:p>
            <a:r>
              <a:rPr lang="en-US" sz="3000" dirty="0">
                <a:solidFill>
                  <a:schemeClr val="tx2">
                    <a:lumMod val="60000"/>
                    <a:lumOff val="40000"/>
                  </a:schemeClr>
                </a:solidFill>
              </a:rPr>
              <a:t>Figure 1.3 FDI inflows (in millions of dollars)</a:t>
            </a:r>
          </a:p>
        </p:txBody>
      </p:sp>
      <p:pic>
        <p:nvPicPr>
          <p:cNvPr id="12" name="Content Placeholder 11" descr="A bar graph shows the rate of foreign direct investment for developed and developing countries over the past three decades.">
            <a:extLst>
              <a:ext uri="{FF2B5EF4-FFF2-40B4-BE49-F238E27FC236}">
                <a16:creationId xmlns="" xmlns:a16="http://schemas.microsoft.com/office/drawing/2014/main" id="{D92F2AAC-9F70-4014-97CC-ACEE9EF40A36}"/>
              </a:ext>
            </a:extLst>
          </p:cNvPr>
          <p:cNvPicPr>
            <a:picLocks noGrp="1" noChangeAspect="1"/>
          </p:cNvPicPr>
          <p:nvPr>
            <p:ph sz="quarter" idx="11"/>
          </p:nvPr>
        </p:nvPicPr>
        <p:blipFill>
          <a:blip r:embed="rId3"/>
          <a:stretch>
            <a:fillRect/>
          </a:stretch>
        </p:blipFill>
        <p:spPr>
          <a:xfrm>
            <a:off x="2245284" y="1363300"/>
            <a:ext cx="7905128" cy="3867148"/>
          </a:xfrm>
          <a:prstGeom prst="rect">
            <a:avLst/>
          </a:prstGeom>
        </p:spPr>
      </p:pic>
      <p:sp>
        <p:nvSpPr>
          <p:cNvPr id="13" name="Text Placeholder 9">
            <a:extLst>
              <a:ext uri="{FF2B5EF4-FFF2-40B4-BE49-F238E27FC236}">
                <a16:creationId xmlns="" xmlns:a16="http://schemas.microsoft.com/office/drawing/2014/main" id="{86201FE0-148E-4C6F-82FF-D48E53FEDC63}"/>
              </a:ext>
            </a:extLst>
          </p:cNvPr>
          <p:cNvSpPr txBox="1">
            <a:spLocks/>
          </p:cNvSpPr>
          <p:nvPr/>
        </p:nvSpPr>
        <p:spPr>
          <a:xfrm>
            <a:off x="2609850" y="5784669"/>
            <a:ext cx="6972301" cy="173037"/>
          </a:xfrm>
          <a:prstGeom prst="rect">
            <a:avLst/>
          </a:prstGeom>
        </p:spPr>
        <p:txBody>
          <a:bodyPr vert="horz" lIns="91440" tIns="45720" rIns="91440" bIns="45720" rtlCol="0" anchor="ctr">
            <a:noAutofit/>
          </a:bodyPr>
          <a:lstStyle>
            <a:lvl1pPr marL="0" marR="0" indent="0" algn="r" defTabSz="914400" rtl="0" eaLnBrk="1" fontAlgn="auto" latinLnBrk="0" hangingPunct="1">
              <a:lnSpc>
                <a:spcPct val="100000"/>
              </a:lnSpc>
              <a:spcBef>
                <a:spcPts val="0"/>
              </a:spcBef>
              <a:spcAft>
                <a:spcPts val="800"/>
              </a:spcAft>
              <a:buClrTx/>
              <a:buSzTx/>
              <a:buFont typeface="Arial" panose="020B0604020202020204" pitchFamily="34" charset="0"/>
              <a:buNone/>
              <a:tabLst/>
              <a:defRPr sz="800" kern="1200">
                <a:solidFill>
                  <a:schemeClr val="tx1">
                    <a:lumMod val="65000"/>
                    <a:lumOff val="35000"/>
                  </a:schemeClr>
                </a:solidFill>
                <a:latin typeface="+mn-lt"/>
                <a:ea typeface="+mn-ea"/>
                <a:cs typeface="+mn-cs"/>
              </a:defRPr>
            </a:lvl1pPr>
            <a:lvl2pPr marL="344488" indent="-34290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2pPr>
            <a:lvl3pPr marL="517525" indent="-28575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3pPr>
            <a:lvl4pPr marL="741363" indent="-285750" algn="r" defTabSz="914400" rtl="0" eaLnBrk="1" latinLnBrk="0" hangingPunct="1">
              <a:lnSpc>
                <a:spcPct val="100000"/>
              </a:lnSpc>
              <a:spcBef>
                <a:spcPts val="800"/>
              </a:spcBef>
              <a:spcAft>
                <a:spcPts val="800"/>
              </a:spcAft>
              <a:buFont typeface="Arial" panose="020B0604020202020204" pitchFamily="34" charset="0"/>
              <a:buChar char="•"/>
              <a:defRPr sz="900" kern="1200">
                <a:solidFill>
                  <a:schemeClr val="tx1"/>
                </a:solidFill>
                <a:latin typeface="+mn-lt"/>
                <a:ea typeface="+mn-ea"/>
                <a:cs typeface="+mn-cs"/>
              </a:defRPr>
            </a:lvl4pPr>
            <a:lvl5pPr marL="971550" indent="-285750" algn="r" defTabSz="914400" rtl="0" eaLnBrk="1" latinLnBrk="0" hangingPunct="1">
              <a:lnSpc>
                <a:spcPct val="100000"/>
              </a:lnSpc>
              <a:spcBef>
                <a:spcPts val="800"/>
              </a:spcBef>
              <a:buFont typeface="Arial" panose="020B0604020202020204" pitchFamily="34" charset="0"/>
              <a:buChar char="•"/>
              <a:defRPr sz="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000" dirty="0">
                <a:hlinkClick r:id="" action="ppaction://noaction"/>
              </a:rPr>
              <a:t>Access the text alternative for slide images</a:t>
            </a:r>
            <a:endParaRPr lang="en-US" sz="1000" dirty="0"/>
          </a:p>
        </p:txBody>
      </p:sp>
      <p:sp>
        <p:nvSpPr>
          <p:cNvPr id="11" name="Text Placeholder 10">
            <a:extLst>
              <a:ext uri="{FF2B5EF4-FFF2-40B4-BE49-F238E27FC236}">
                <a16:creationId xmlns="" xmlns:a16="http://schemas.microsoft.com/office/drawing/2014/main" id="{E213B1AE-C9AB-46AC-9DE6-79E708700490}"/>
              </a:ext>
            </a:extLst>
          </p:cNvPr>
          <p:cNvSpPr>
            <a:spLocks noGrp="1"/>
          </p:cNvSpPr>
          <p:nvPr>
            <p:ph type="body" sz="quarter" idx="13"/>
          </p:nvPr>
        </p:nvSpPr>
        <p:spPr/>
        <p:txBody>
          <a:bodyPr/>
          <a:lstStyle/>
          <a:p>
            <a:pPr algn="ctr"/>
            <a:r>
              <a:rPr lang="en-US" dirty="0"/>
              <a:t>Source: United Nations Conference on Trade and Development, World Investment Report 2019. (Data for 2019–2020 are forecast.)</a:t>
            </a:r>
          </a:p>
        </p:txBody>
      </p:sp>
    </p:spTree>
    <p:extLst>
      <p:ext uri="{BB962C8B-B14F-4D97-AF65-F5344CB8AC3E}">
        <p14:creationId xmlns:p14="http://schemas.microsoft.com/office/powerpoint/2010/main" val="977312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C3B2B2B-24B1-441C-8610-4A35B109DE6B}"/>
              </a:ext>
            </a:extLst>
          </p:cNvPr>
          <p:cNvSpPr>
            <a:spLocks noGrp="1"/>
          </p:cNvSpPr>
          <p:nvPr>
            <p:ph type="title"/>
          </p:nvPr>
        </p:nvSpPr>
        <p:spPr/>
        <p:txBody>
          <a:bodyPr>
            <a:normAutofit fontScale="90000"/>
          </a:bodyPr>
          <a:lstStyle/>
          <a:p>
            <a:r>
              <a:rPr lang="en-US" dirty="0">
                <a:solidFill>
                  <a:schemeClr val="tx2">
                    <a:lumMod val="60000"/>
                    <a:lumOff val="40000"/>
                  </a:schemeClr>
                </a:solidFill>
              </a:rPr>
              <a:t>The Changing Demographics of the </a:t>
            </a:r>
            <a:br>
              <a:rPr lang="en-US" dirty="0">
                <a:solidFill>
                  <a:schemeClr val="tx2">
                    <a:lumMod val="60000"/>
                    <a:lumOff val="40000"/>
                  </a:schemeClr>
                </a:solidFill>
              </a:rPr>
            </a:br>
            <a:r>
              <a:rPr lang="en-US" dirty="0">
                <a:solidFill>
                  <a:schemeClr val="tx2">
                    <a:lumMod val="60000"/>
                    <a:lumOff val="40000"/>
                  </a:schemeClr>
                </a:solidFill>
              </a:rPr>
              <a:t>Global Economy </a:t>
            </a:r>
            <a:r>
              <a:rPr lang="en-US" sz="1000" dirty="0">
                <a:solidFill>
                  <a:schemeClr val="tx2">
                    <a:lumMod val="60000"/>
                    <a:lumOff val="40000"/>
                  </a:schemeClr>
                </a:solidFill>
              </a:rPr>
              <a:t>3</a:t>
            </a:r>
          </a:p>
        </p:txBody>
      </p:sp>
      <p:sp>
        <p:nvSpPr>
          <p:cNvPr id="8" name="Content Placeholder 7">
            <a:extLst>
              <a:ext uri="{FF2B5EF4-FFF2-40B4-BE49-F238E27FC236}">
                <a16:creationId xmlns="" xmlns:a16="http://schemas.microsoft.com/office/drawing/2014/main" id="{CDCD81A6-CCE9-4CF6-88F8-3EF4B487A8B5}"/>
              </a:ext>
            </a:extLst>
          </p:cNvPr>
          <p:cNvSpPr>
            <a:spLocks noGrp="1"/>
          </p:cNvSpPr>
          <p:nvPr>
            <p:ph sz="quarter" idx="11"/>
          </p:nvPr>
        </p:nvSpPr>
        <p:spPr/>
        <p:txBody>
          <a:bodyPr>
            <a:normAutofit/>
          </a:bodyPr>
          <a:lstStyle/>
          <a:p>
            <a:pPr marL="0" indent="0">
              <a:buNone/>
            </a:pPr>
            <a:r>
              <a:rPr lang="en-US" sz="4000" dirty="0">
                <a:solidFill>
                  <a:srgbClr val="FF0000"/>
                </a:solidFill>
              </a:rPr>
              <a:t>The Changing Nature of the Multinational Enterprise</a:t>
            </a:r>
          </a:p>
          <a:p>
            <a:pPr lvl="1"/>
            <a:r>
              <a:rPr lang="en-US" sz="3600" dirty="0">
                <a:solidFill>
                  <a:schemeClr val="bg1"/>
                </a:solidFill>
              </a:rPr>
              <a:t>Multinational enterprise (MNE) is any business that has productive activities in two or more countries.</a:t>
            </a:r>
          </a:p>
          <a:p>
            <a:pPr lvl="1"/>
            <a:r>
              <a:rPr lang="en-US" sz="3600" dirty="0">
                <a:solidFill>
                  <a:schemeClr val="bg1"/>
                </a:solidFill>
              </a:rPr>
              <a:t>Non-U.S. Multinationals.</a:t>
            </a:r>
          </a:p>
          <a:p>
            <a:pPr lvl="2"/>
            <a:r>
              <a:rPr lang="en-US" sz="3200" dirty="0">
                <a:solidFill>
                  <a:schemeClr val="bg1"/>
                </a:solidFill>
              </a:rPr>
              <a:t>In 2003, 38.8 percent of the world’s 2000 largest multinationals were U.S. firms.</a:t>
            </a:r>
          </a:p>
          <a:p>
            <a:pPr lvl="2"/>
            <a:r>
              <a:rPr lang="en-US" sz="3200" dirty="0">
                <a:solidFill>
                  <a:schemeClr val="bg1"/>
                </a:solidFill>
              </a:rPr>
              <a:t>By 2019, 28.8 percent of the top 2000 global firms were U.S. multinationals, a drop of 201 firms.</a:t>
            </a:r>
          </a:p>
        </p:txBody>
      </p:sp>
    </p:spTree>
    <p:extLst>
      <p:ext uri="{BB962C8B-B14F-4D97-AF65-F5344CB8AC3E}">
        <p14:creationId xmlns:p14="http://schemas.microsoft.com/office/powerpoint/2010/main" val="16430701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36C70B57-646C-4717-8E5B-421FFCBE9A84}"/>
              </a:ext>
            </a:extLst>
          </p:cNvPr>
          <p:cNvSpPr>
            <a:spLocks noGrp="1"/>
          </p:cNvSpPr>
          <p:nvPr>
            <p:ph type="title"/>
          </p:nvPr>
        </p:nvSpPr>
        <p:spPr/>
        <p:txBody>
          <a:bodyPr>
            <a:normAutofit fontScale="90000"/>
          </a:bodyPr>
          <a:lstStyle/>
          <a:p>
            <a:r>
              <a:rPr lang="en-US" dirty="0">
                <a:solidFill>
                  <a:srgbClr val="FF0000"/>
                </a:solidFill>
              </a:rPr>
              <a:t>Figure 1.4 National share of the largest 2,000 multinational corporations in 2019</a:t>
            </a:r>
          </a:p>
        </p:txBody>
      </p:sp>
      <p:pic>
        <p:nvPicPr>
          <p:cNvPr id="13" name="Content Placeholder 12" descr="A pie chart shows the countries with the largest percentage of multinationals.">
            <a:extLst>
              <a:ext uri="{FF2B5EF4-FFF2-40B4-BE49-F238E27FC236}">
                <a16:creationId xmlns="" xmlns:a16="http://schemas.microsoft.com/office/drawing/2014/main" id="{1FC1A3B4-9124-440B-9241-FD3F121B3EED}"/>
              </a:ext>
            </a:extLst>
          </p:cNvPr>
          <p:cNvPicPr>
            <a:picLocks noGrp="1" noChangeAspect="1"/>
          </p:cNvPicPr>
          <p:nvPr>
            <p:ph sz="quarter" idx="11"/>
          </p:nvPr>
        </p:nvPicPr>
        <p:blipFill>
          <a:blip r:embed="rId3"/>
          <a:stretch>
            <a:fillRect/>
          </a:stretch>
        </p:blipFill>
        <p:spPr>
          <a:xfrm>
            <a:off x="2488262" y="1683406"/>
            <a:ext cx="7215476" cy="3600452"/>
          </a:xfrm>
          <a:prstGeom prst="rect">
            <a:avLst/>
          </a:prstGeom>
        </p:spPr>
      </p:pic>
      <p:sp>
        <p:nvSpPr>
          <p:cNvPr id="14" name="Text Placeholder 9">
            <a:extLst>
              <a:ext uri="{FF2B5EF4-FFF2-40B4-BE49-F238E27FC236}">
                <a16:creationId xmlns="" xmlns:a16="http://schemas.microsoft.com/office/drawing/2014/main" id="{CD324205-0EE5-4754-BD6C-1ED23AF215C2}"/>
              </a:ext>
            </a:extLst>
          </p:cNvPr>
          <p:cNvSpPr txBox="1">
            <a:spLocks/>
          </p:cNvSpPr>
          <p:nvPr/>
        </p:nvSpPr>
        <p:spPr>
          <a:xfrm>
            <a:off x="2362201" y="5875341"/>
            <a:ext cx="6972301" cy="173037"/>
          </a:xfrm>
          <a:prstGeom prst="rect">
            <a:avLst/>
          </a:prstGeom>
        </p:spPr>
        <p:txBody>
          <a:bodyPr vert="horz" lIns="91440" tIns="45720" rIns="91440" bIns="45720" rtlCol="0" anchor="ctr">
            <a:noAutofit/>
          </a:bodyPr>
          <a:lstStyle>
            <a:lvl1pPr marL="0" marR="0" indent="0" algn="r" defTabSz="914400" rtl="0" eaLnBrk="1" fontAlgn="auto" latinLnBrk="0" hangingPunct="1">
              <a:lnSpc>
                <a:spcPct val="100000"/>
              </a:lnSpc>
              <a:spcBef>
                <a:spcPts val="0"/>
              </a:spcBef>
              <a:spcAft>
                <a:spcPts val="800"/>
              </a:spcAft>
              <a:buClrTx/>
              <a:buSzTx/>
              <a:buFont typeface="Arial" panose="020B0604020202020204" pitchFamily="34" charset="0"/>
              <a:buNone/>
              <a:tabLst/>
              <a:defRPr sz="800" kern="1200">
                <a:solidFill>
                  <a:schemeClr val="tx1">
                    <a:lumMod val="65000"/>
                    <a:lumOff val="35000"/>
                  </a:schemeClr>
                </a:solidFill>
                <a:latin typeface="+mn-lt"/>
                <a:ea typeface="+mn-ea"/>
                <a:cs typeface="+mn-cs"/>
              </a:defRPr>
            </a:lvl1pPr>
            <a:lvl2pPr marL="344488" indent="-34290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2pPr>
            <a:lvl3pPr marL="517525" indent="-28575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3pPr>
            <a:lvl4pPr marL="741363" indent="-285750" algn="r" defTabSz="914400" rtl="0" eaLnBrk="1" latinLnBrk="0" hangingPunct="1">
              <a:lnSpc>
                <a:spcPct val="100000"/>
              </a:lnSpc>
              <a:spcBef>
                <a:spcPts val="800"/>
              </a:spcBef>
              <a:spcAft>
                <a:spcPts val="800"/>
              </a:spcAft>
              <a:buFont typeface="Arial" panose="020B0604020202020204" pitchFamily="34" charset="0"/>
              <a:buChar char="•"/>
              <a:defRPr sz="900" kern="1200">
                <a:solidFill>
                  <a:schemeClr val="tx1"/>
                </a:solidFill>
                <a:latin typeface="+mn-lt"/>
                <a:ea typeface="+mn-ea"/>
                <a:cs typeface="+mn-cs"/>
              </a:defRPr>
            </a:lvl4pPr>
            <a:lvl5pPr marL="971550" indent="-285750" algn="r" defTabSz="914400" rtl="0" eaLnBrk="1" latinLnBrk="0" hangingPunct="1">
              <a:lnSpc>
                <a:spcPct val="100000"/>
              </a:lnSpc>
              <a:spcBef>
                <a:spcPts val="800"/>
              </a:spcBef>
              <a:buFont typeface="Arial" panose="020B0604020202020204" pitchFamily="34" charset="0"/>
              <a:buChar char="•"/>
              <a:defRPr sz="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000" dirty="0">
                <a:hlinkClick r:id="" action="ppaction://noaction"/>
              </a:rPr>
              <a:t>Access the text alternative for slide images</a:t>
            </a:r>
            <a:endParaRPr lang="en-US" sz="1000" dirty="0"/>
          </a:p>
        </p:txBody>
      </p:sp>
      <p:sp>
        <p:nvSpPr>
          <p:cNvPr id="11" name="Text Placeholder 10">
            <a:extLst>
              <a:ext uri="{FF2B5EF4-FFF2-40B4-BE49-F238E27FC236}">
                <a16:creationId xmlns="" xmlns:a16="http://schemas.microsoft.com/office/drawing/2014/main" id="{057DDC43-956D-4DE2-9B7A-CF0D1BEC69CC}"/>
              </a:ext>
            </a:extLst>
          </p:cNvPr>
          <p:cNvSpPr>
            <a:spLocks noGrp="1"/>
          </p:cNvSpPr>
          <p:nvPr>
            <p:ph type="body" sz="quarter" idx="13"/>
          </p:nvPr>
        </p:nvSpPr>
        <p:spPr>
          <a:xfrm>
            <a:off x="3086100" y="6684964"/>
            <a:ext cx="5448301" cy="173037"/>
          </a:xfrm>
        </p:spPr>
        <p:txBody>
          <a:bodyPr/>
          <a:lstStyle/>
          <a:p>
            <a:pPr algn="ctr"/>
            <a:r>
              <a:rPr lang="en-US" dirty="0"/>
              <a:t>Source: </a:t>
            </a:r>
            <a:r>
              <a:rPr lang="en-US" i="1" dirty="0"/>
              <a:t>Forbes</a:t>
            </a:r>
            <a:r>
              <a:rPr lang="en-US" dirty="0"/>
              <a:t> Global 2000 in 2019</a:t>
            </a:r>
          </a:p>
        </p:txBody>
      </p:sp>
    </p:spTree>
    <p:extLst>
      <p:ext uri="{BB962C8B-B14F-4D97-AF65-F5344CB8AC3E}">
        <p14:creationId xmlns:p14="http://schemas.microsoft.com/office/powerpoint/2010/main" val="31237798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C3B2B2B-24B1-441C-8610-4A35B109DE6B}"/>
              </a:ext>
            </a:extLst>
          </p:cNvPr>
          <p:cNvSpPr>
            <a:spLocks noGrp="1"/>
          </p:cNvSpPr>
          <p:nvPr>
            <p:ph type="title"/>
          </p:nvPr>
        </p:nvSpPr>
        <p:spPr/>
        <p:txBody>
          <a:bodyPr>
            <a:normAutofit fontScale="90000"/>
          </a:bodyPr>
          <a:lstStyle/>
          <a:p>
            <a:r>
              <a:rPr lang="en-US" dirty="0">
                <a:solidFill>
                  <a:schemeClr val="tx2">
                    <a:lumMod val="60000"/>
                    <a:lumOff val="40000"/>
                  </a:schemeClr>
                </a:solidFill>
              </a:rPr>
              <a:t>The Changing Demographics of the </a:t>
            </a:r>
            <a:br>
              <a:rPr lang="en-US" dirty="0">
                <a:solidFill>
                  <a:schemeClr val="tx2">
                    <a:lumMod val="60000"/>
                    <a:lumOff val="40000"/>
                  </a:schemeClr>
                </a:solidFill>
              </a:rPr>
            </a:br>
            <a:r>
              <a:rPr lang="en-US" dirty="0">
                <a:solidFill>
                  <a:schemeClr val="tx2">
                    <a:lumMod val="60000"/>
                    <a:lumOff val="40000"/>
                  </a:schemeClr>
                </a:solidFill>
              </a:rPr>
              <a:t>Global Economy </a:t>
            </a:r>
            <a:r>
              <a:rPr lang="en-US" sz="1000" dirty="0">
                <a:solidFill>
                  <a:schemeClr val="tx2">
                    <a:lumMod val="60000"/>
                    <a:lumOff val="40000"/>
                  </a:schemeClr>
                </a:solidFill>
              </a:rPr>
              <a:t>4</a:t>
            </a:r>
          </a:p>
        </p:txBody>
      </p:sp>
      <p:sp>
        <p:nvSpPr>
          <p:cNvPr id="8" name="Content Placeholder 7">
            <a:extLst>
              <a:ext uri="{FF2B5EF4-FFF2-40B4-BE49-F238E27FC236}">
                <a16:creationId xmlns="" xmlns:a16="http://schemas.microsoft.com/office/drawing/2014/main" id="{CDCD81A6-CCE9-4CF6-88F8-3EF4B487A8B5}"/>
              </a:ext>
            </a:extLst>
          </p:cNvPr>
          <p:cNvSpPr>
            <a:spLocks noGrp="1"/>
          </p:cNvSpPr>
          <p:nvPr>
            <p:ph sz="quarter" idx="11"/>
          </p:nvPr>
        </p:nvSpPr>
        <p:spPr/>
        <p:txBody>
          <a:bodyPr>
            <a:normAutofit/>
          </a:bodyPr>
          <a:lstStyle/>
          <a:p>
            <a:pPr marL="0" indent="0">
              <a:buNone/>
            </a:pPr>
            <a:r>
              <a:rPr lang="en-US" sz="4000" dirty="0">
                <a:solidFill>
                  <a:schemeClr val="bg1"/>
                </a:solidFill>
              </a:rPr>
              <a:t>The Changing Nature of the Multinational Enterprise </a:t>
            </a:r>
            <a:r>
              <a:rPr lang="en-US" sz="1200" dirty="0">
                <a:solidFill>
                  <a:schemeClr val="bg1"/>
                </a:solidFill>
              </a:rPr>
              <a:t>continued</a:t>
            </a:r>
          </a:p>
          <a:p>
            <a:pPr lvl="1">
              <a:buFont typeface="Arial" panose="020B0604020202020204" pitchFamily="34" charset="0"/>
              <a:buChar char="•"/>
            </a:pPr>
            <a:r>
              <a:rPr lang="en-US" sz="3600" dirty="0">
                <a:solidFill>
                  <a:schemeClr val="bg1"/>
                </a:solidFill>
              </a:rPr>
              <a:t>The Rise of Mini-Multinationals.</a:t>
            </a:r>
          </a:p>
          <a:p>
            <a:pPr lvl="2"/>
            <a:r>
              <a:rPr lang="en-US" sz="3200" dirty="0">
                <a:solidFill>
                  <a:schemeClr val="bg1"/>
                </a:solidFill>
              </a:rPr>
              <a:t>Growth in the number of medium- and small-sized businesses.</a:t>
            </a:r>
          </a:p>
          <a:p>
            <a:pPr lvl="2"/>
            <a:r>
              <a:rPr lang="en-US" sz="3200" dirty="0">
                <a:solidFill>
                  <a:schemeClr val="bg1"/>
                </a:solidFill>
              </a:rPr>
              <a:t>Internet is lowering barriers that smaller firms faced in international trade.</a:t>
            </a:r>
          </a:p>
        </p:txBody>
      </p:sp>
    </p:spTree>
    <p:extLst>
      <p:ext uri="{BB962C8B-B14F-4D97-AF65-F5344CB8AC3E}">
        <p14:creationId xmlns:p14="http://schemas.microsoft.com/office/powerpoint/2010/main" val="4285605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C3B2B2B-24B1-441C-8610-4A35B109DE6B}"/>
              </a:ext>
            </a:extLst>
          </p:cNvPr>
          <p:cNvSpPr>
            <a:spLocks noGrp="1"/>
          </p:cNvSpPr>
          <p:nvPr>
            <p:ph type="title"/>
          </p:nvPr>
        </p:nvSpPr>
        <p:spPr/>
        <p:txBody>
          <a:bodyPr>
            <a:normAutofit fontScale="90000"/>
          </a:bodyPr>
          <a:lstStyle/>
          <a:p>
            <a:r>
              <a:rPr lang="en-US" dirty="0">
                <a:solidFill>
                  <a:schemeClr val="tx2">
                    <a:lumMod val="60000"/>
                    <a:lumOff val="40000"/>
                  </a:schemeClr>
                </a:solidFill>
              </a:rPr>
              <a:t>The Changing Demographics of the </a:t>
            </a:r>
            <a:br>
              <a:rPr lang="en-US" dirty="0">
                <a:solidFill>
                  <a:schemeClr val="tx2">
                    <a:lumMod val="60000"/>
                    <a:lumOff val="40000"/>
                  </a:schemeClr>
                </a:solidFill>
              </a:rPr>
            </a:br>
            <a:r>
              <a:rPr lang="en-US" dirty="0">
                <a:solidFill>
                  <a:schemeClr val="tx2">
                    <a:lumMod val="60000"/>
                    <a:lumOff val="40000"/>
                  </a:schemeClr>
                </a:solidFill>
              </a:rPr>
              <a:t>Global Economy </a:t>
            </a:r>
            <a:r>
              <a:rPr lang="en-US" sz="1000" dirty="0">
                <a:solidFill>
                  <a:schemeClr val="tx2">
                    <a:lumMod val="60000"/>
                    <a:lumOff val="40000"/>
                  </a:schemeClr>
                </a:solidFill>
              </a:rPr>
              <a:t>5</a:t>
            </a:r>
          </a:p>
        </p:txBody>
      </p:sp>
      <p:sp>
        <p:nvSpPr>
          <p:cNvPr id="8" name="Content Placeholder 7">
            <a:extLst>
              <a:ext uri="{FF2B5EF4-FFF2-40B4-BE49-F238E27FC236}">
                <a16:creationId xmlns="" xmlns:a16="http://schemas.microsoft.com/office/drawing/2014/main" id="{CDCD81A6-CCE9-4CF6-88F8-3EF4B487A8B5}"/>
              </a:ext>
            </a:extLst>
          </p:cNvPr>
          <p:cNvSpPr>
            <a:spLocks noGrp="1"/>
          </p:cNvSpPr>
          <p:nvPr>
            <p:ph sz="quarter" idx="11"/>
          </p:nvPr>
        </p:nvSpPr>
        <p:spPr/>
        <p:txBody>
          <a:bodyPr/>
          <a:lstStyle/>
          <a:p>
            <a:pPr marL="0" indent="0">
              <a:buNone/>
            </a:pPr>
            <a:r>
              <a:rPr lang="en-US" dirty="0">
                <a:solidFill>
                  <a:schemeClr val="bg1"/>
                </a:solidFill>
              </a:rPr>
              <a:t>The Changing World Order</a:t>
            </a:r>
          </a:p>
          <a:p>
            <a:pPr lvl="1">
              <a:buFont typeface="Arial" panose="020B0604020202020204" pitchFamily="34" charset="0"/>
              <a:buChar char="•"/>
            </a:pPr>
            <a:r>
              <a:rPr lang="en-US" dirty="0">
                <a:solidFill>
                  <a:schemeClr val="bg1"/>
                </a:solidFill>
              </a:rPr>
              <a:t>Former communist countries present export and investment opportunities.</a:t>
            </a:r>
          </a:p>
          <a:p>
            <a:pPr lvl="2"/>
            <a:r>
              <a:rPr lang="en-US" dirty="0">
                <a:solidFill>
                  <a:schemeClr val="bg1"/>
                </a:solidFill>
              </a:rPr>
              <a:t>Signs of growing unrest and commitment to market-based economic systems cannot be assumed.</a:t>
            </a:r>
          </a:p>
          <a:p>
            <a:pPr lvl="2"/>
            <a:r>
              <a:rPr lang="en-US" dirty="0">
                <a:solidFill>
                  <a:schemeClr val="bg1"/>
                </a:solidFill>
              </a:rPr>
              <a:t>Risks of doing business in these countries are high.</a:t>
            </a:r>
          </a:p>
          <a:p>
            <a:pPr lvl="1">
              <a:buFont typeface="Arial" panose="020B0604020202020204" pitchFamily="34" charset="0"/>
              <a:buChar char="•"/>
            </a:pPr>
            <a:r>
              <a:rPr lang="en-US" dirty="0">
                <a:solidFill>
                  <a:schemeClr val="bg1"/>
                </a:solidFill>
              </a:rPr>
              <a:t>China moving to industrial superpower.</a:t>
            </a:r>
          </a:p>
          <a:p>
            <a:pPr lvl="1">
              <a:buFont typeface="Arial" panose="020B0604020202020204" pitchFamily="34" charset="0"/>
              <a:buChar char="•"/>
            </a:pPr>
            <a:r>
              <a:rPr lang="en-US" dirty="0">
                <a:solidFill>
                  <a:schemeClr val="bg1"/>
                </a:solidFill>
              </a:rPr>
              <a:t>In Latin America debt and inflation are down, more private investors, expanding economies.</a:t>
            </a:r>
          </a:p>
        </p:txBody>
      </p:sp>
    </p:spTree>
    <p:extLst>
      <p:ext uri="{BB962C8B-B14F-4D97-AF65-F5344CB8AC3E}">
        <p14:creationId xmlns:p14="http://schemas.microsoft.com/office/powerpoint/2010/main" val="1646581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BC3B2B2B-24B1-441C-8610-4A35B109DE6B}"/>
              </a:ext>
            </a:extLst>
          </p:cNvPr>
          <p:cNvSpPr>
            <a:spLocks noGrp="1"/>
          </p:cNvSpPr>
          <p:nvPr>
            <p:ph type="title"/>
          </p:nvPr>
        </p:nvSpPr>
        <p:spPr/>
        <p:txBody>
          <a:bodyPr>
            <a:normAutofit fontScale="90000"/>
          </a:bodyPr>
          <a:lstStyle/>
          <a:p>
            <a:r>
              <a:rPr lang="en-US" dirty="0">
                <a:solidFill>
                  <a:schemeClr val="accent1">
                    <a:lumMod val="60000"/>
                    <a:lumOff val="40000"/>
                  </a:schemeClr>
                </a:solidFill>
              </a:rPr>
              <a:t>The Changing Demographics of the </a:t>
            </a:r>
            <a:br>
              <a:rPr lang="en-US" dirty="0">
                <a:solidFill>
                  <a:schemeClr val="accent1">
                    <a:lumMod val="60000"/>
                    <a:lumOff val="40000"/>
                  </a:schemeClr>
                </a:solidFill>
              </a:rPr>
            </a:br>
            <a:r>
              <a:rPr lang="en-US" dirty="0">
                <a:solidFill>
                  <a:schemeClr val="accent1">
                    <a:lumMod val="60000"/>
                    <a:lumOff val="40000"/>
                  </a:schemeClr>
                </a:solidFill>
              </a:rPr>
              <a:t>Global Economy </a:t>
            </a:r>
            <a:r>
              <a:rPr lang="en-US" sz="1000" dirty="0">
                <a:solidFill>
                  <a:schemeClr val="accent1">
                    <a:lumMod val="60000"/>
                    <a:lumOff val="40000"/>
                  </a:schemeClr>
                </a:solidFill>
              </a:rPr>
              <a:t>6</a:t>
            </a:r>
          </a:p>
        </p:txBody>
      </p:sp>
      <p:sp>
        <p:nvSpPr>
          <p:cNvPr id="8" name="Content Placeholder 7">
            <a:extLst>
              <a:ext uri="{FF2B5EF4-FFF2-40B4-BE49-F238E27FC236}">
                <a16:creationId xmlns="" xmlns:a16="http://schemas.microsoft.com/office/drawing/2014/main" id="{CDCD81A6-CCE9-4CF6-88F8-3EF4B487A8B5}"/>
              </a:ext>
            </a:extLst>
          </p:cNvPr>
          <p:cNvSpPr>
            <a:spLocks noGrp="1"/>
          </p:cNvSpPr>
          <p:nvPr>
            <p:ph sz="quarter" idx="11"/>
          </p:nvPr>
        </p:nvSpPr>
        <p:spPr/>
        <p:txBody>
          <a:bodyPr>
            <a:normAutofit/>
          </a:bodyPr>
          <a:lstStyle/>
          <a:p>
            <a:pPr marL="0" indent="0">
              <a:buNone/>
            </a:pPr>
            <a:r>
              <a:rPr lang="en-US" sz="4000" dirty="0">
                <a:solidFill>
                  <a:schemeClr val="bg1"/>
                </a:solidFill>
              </a:rPr>
              <a:t>Global Economy of the Twenty-First Century	</a:t>
            </a:r>
          </a:p>
          <a:p>
            <a:pPr lvl="1">
              <a:buFont typeface="Arial" panose="020B0604020202020204" pitchFamily="34" charset="0"/>
              <a:buChar char="•"/>
            </a:pPr>
            <a:r>
              <a:rPr lang="en-US" sz="3600" dirty="0">
                <a:solidFill>
                  <a:schemeClr val="bg1"/>
                </a:solidFill>
              </a:rPr>
              <a:t>Barriers to the free flow of goods, services, and capital have been coming down.</a:t>
            </a:r>
          </a:p>
          <a:p>
            <a:pPr lvl="1">
              <a:buFont typeface="Arial" panose="020B0604020202020204" pitchFamily="34" charset="0"/>
              <a:buChar char="•"/>
            </a:pPr>
            <a:r>
              <a:rPr lang="en-US" sz="3600" dirty="0">
                <a:solidFill>
                  <a:schemeClr val="bg1"/>
                </a:solidFill>
              </a:rPr>
              <a:t>Strengthened by the widespread adoption of liberal economic policies by countries that had opposed them.</a:t>
            </a:r>
          </a:p>
          <a:p>
            <a:pPr lvl="1">
              <a:buFont typeface="Arial" panose="020B0604020202020204" pitchFamily="34" charset="0"/>
              <a:buChar char="•"/>
            </a:pPr>
            <a:r>
              <a:rPr lang="en-US" sz="3600" dirty="0">
                <a:solidFill>
                  <a:schemeClr val="bg1"/>
                </a:solidFill>
              </a:rPr>
              <a:t>Globalization is not inevitable:</a:t>
            </a:r>
          </a:p>
          <a:p>
            <a:pPr lvl="2"/>
            <a:r>
              <a:rPr lang="en-US" sz="3200" dirty="0">
                <a:solidFill>
                  <a:schemeClr val="bg1"/>
                </a:solidFill>
              </a:rPr>
              <a:t>Countries may pull back.</a:t>
            </a:r>
          </a:p>
          <a:p>
            <a:pPr lvl="2"/>
            <a:r>
              <a:rPr lang="en-US" sz="3200" dirty="0">
                <a:solidFill>
                  <a:schemeClr val="bg1"/>
                </a:solidFill>
              </a:rPr>
              <a:t>Risks are high.</a:t>
            </a:r>
          </a:p>
        </p:txBody>
      </p:sp>
    </p:spTree>
    <p:extLst>
      <p:ext uri="{BB962C8B-B14F-4D97-AF65-F5344CB8AC3E}">
        <p14:creationId xmlns:p14="http://schemas.microsoft.com/office/powerpoint/2010/main" val="11438707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E120F4-211C-4FBD-AF79-40F447944B0D}"/>
              </a:ext>
            </a:extLst>
          </p:cNvPr>
          <p:cNvSpPr>
            <a:spLocks noGrp="1"/>
          </p:cNvSpPr>
          <p:nvPr>
            <p:ph type="title"/>
          </p:nvPr>
        </p:nvSpPr>
        <p:spPr/>
        <p:txBody>
          <a:bodyPr/>
          <a:lstStyle/>
          <a:p>
            <a:r>
              <a:rPr lang="en-US" dirty="0">
                <a:solidFill>
                  <a:schemeClr val="accent1">
                    <a:lumMod val="60000"/>
                    <a:lumOff val="40000"/>
                  </a:schemeClr>
                </a:solidFill>
              </a:rPr>
              <a:t>The Globalization Debate </a:t>
            </a:r>
            <a:r>
              <a:rPr lang="en-US" sz="900" dirty="0">
                <a:solidFill>
                  <a:schemeClr val="accent1">
                    <a:lumMod val="60000"/>
                    <a:lumOff val="40000"/>
                  </a:schemeClr>
                </a:solidFill>
              </a:rPr>
              <a:t>1</a:t>
            </a:r>
          </a:p>
        </p:txBody>
      </p:sp>
      <p:sp>
        <p:nvSpPr>
          <p:cNvPr id="3" name="Content Placeholder 2">
            <a:extLst>
              <a:ext uri="{FF2B5EF4-FFF2-40B4-BE49-F238E27FC236}">
                <a16:creationId xmlns="" xmlns:a16="http://schemas.microsoft.com/office/drawing/2014/main" id="{346F861C-B91F-4349-BE15-E6F41F45D5F2}"/>
              </a:ext>
            </a:extLst>
          </p:cNvPr>
          <p:cNvSpPr>
            <a:spLocks noGrp="1"/>
          </p:cNvSpPr>
          <p:nvPr>
            <p:ph sz="quarter" idx="11"/>
          </p:nvPr>
        </p:nvSpPr>
        <p:spPr/>
        <p:txBody>
          <a:bodyPr>
            <a:noAutofit/>
          </a:bodyPr>
          <a:lstStyle/>
          <a:p>
            <a:r>
              <a:rPr lang="en-US" sz="4000" dirty="0">
                <a:solidFill>
                  <a:schemeClr val="bg1"/>
                </a:solidFill>
              </a:rPr>
              <a:t>Antiglobalization Protests	</a:t>
            </a:r>
          </a:p>
          <a:p>
            <a:pPr lvl="1"/>
            <a:r>
              <a:rPr lang="en-US" sz="3600" dirty="0">
                <a:solidFill>
                  <a:schemeClr val="bg1"/>
                </a:solidFill>
              </a:rPr>
              <a:t>Began with 1999 protests at WTO meeting in Seattle.</a:t>
            </a:r>
          </a:p>
          <a:p>
            <a:pPr lvl="1"/>
            <a:r>
              <a:rPr lang="en-US" sz="3600" dirty="0">
                <a:solidFill>
                  <a:schemeClr val="bg1"/>
                </a:solidFill>
              </a:rPr>
              <a:t>Protestors now typically show up at major meetings of global institutions.</a:t>
            </a:r>
          </a:p>
          <a:p>
            <a:pPr lvl="1"/>
            <a:r>
              <a:rPr lang="en-US" sz="3600" dirty="0">
                <a:solidFill>
                  <a:schemeClr val="bg1"/>
                </a:solidFill>
              </a:rPr>
              <a:t>Protestors believe globalization causes detrimental effects on living standards, wage rates, and the environment.</a:t>
            </a:r>
          </a:p>
          <a:p>
            <a:pPr lvl="2"/>
            <a:r>
              <a:rPr lang="en-US" sz="3200" dirty="0">
                <a:solidFill>
                  <a:schemeClr val="bg1"/>
                </a:solidFill>
              </a:rPr>
              <a:t>Theory and evidence suggest these fears may be exaggerated.</a:t>
            </a:r>
          </a:p>
        </p:txBody>
      </p:sp>
    </p:spTree>
    <p:extLst>
      <p:ext uri="{BB962C8B-B14F-4D97-AF65-F5344CB8AC3E}">
        <p14:creationId xmlns:p14="http://schemas.microsoft.com/office/powerpoint/2010/main" val="357344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1A0371-3A82-42C5-B66A-D0A14DF6A81A}"/>
              </a:ext>
            </a:extLst>
          </p:cNvPr>
          <p:cNvSpPr>
            <a:spLocks noGrp="1"/>
          </p:cNvSpPr>
          <p:nvPr>
            <p:ph type="title"/>
          </p:nvPr>
        </p:nvSpPr>
        <p:spPr/>
        <p:txBody>
          <a:bodyPr/>
          <a:lstStyle/>
          <a:p>
            <a:r>
              <a:rPr lang="en-US" dirty="0">
                <a:solidFill>
                  <a:schemeClr val="tx2">
                    <a:lumMod val="60000"/>
                    <a:lumOff val="40000"/>
                  </a:schemeClr>
                </a:solidFill>
              </a:rPr>
              <a:t>The Globalization Debate </a:t>
            </a:r>
            <a:r>
              <a:rPr lang="en-US" sz="900" dirty="0">
                <a:solidFill>
                  <a:schemeClr val="tx2">
                    <a:lumMod val="60000"/>
                    <a:lumOff val="40000"/>
                  </a:schemeClr>
                </a:solidFill>
              </a:rPr>
              <a:t>2</a:t>
            </a:r>
          </a:p>
        </p:txBody>
      </p:sp>
      <p:sp>
        <p:nvSpPr>
          <p:cNvPr id="7" name="Content Placeholder 6">
            <a:extLst>
              <a:ext uri="{FF2B5EF4-FFF2-40B4-BE49-F238E27FC236}">
                <a16:creationId xmlns="" xmlns:a16="http://schemas.microsoft.com/office/drawing/2014/main" id="{43A3F8ED-E147-4377-A7EC-E9D0E6BF74B3}"/>
              </a:ext>
            </a:extLst>
          </p:cNvPr>
          <p:cNvSpPr>
            <a:spLocks noGrp="1"/>
          </p:cNvSpPr>
          <p:nvPr>
            <p:ph sz="quarter" idx="11"/>
          </p:nvPr>
        </p:nvSpPr>
        <p:spPr/>
        <p:txBody>
          <a:bodyPr>
            <a:normAutofit/>
          </a:bodyPr>
          <a:lstStyle/>
          <a:p>
            <a:pPr marL="0" indent="0">
              <a:buNone/>
            </a:pPr>
            <a:r>
              <a:rPr lang="en-US" sz="4400" dirty="0">
                <a:solidFill>
                  <a:schemeClr val="bg1"/>
                </a:solidFill>
              </a:rPr>
              <a:t>Globalization, Jobs, and Income</a:t>
            </a:r>
          </a:p>
          <a:p>
            <a:pPr lvl="1"/>
            <a:r>
              <a:rPr lang="en-US" sz="4000" dirty="0">
                <a:solidFill>
                  <a:schemeClr val="bg1"/>
                </a:solidFill>
              </a:rPr>
              <a:t>Critics of globalization argue: </a:t>
            </a:r>
          </a:p>
          <a:p>
            <a:pPr lvl="2"/>
            <a:r>
              <a:rPr lang="en-US" sz="3600" dirty="0">
                <a:solidFill>
                  <a:schemeClr val="bg1"/>
                </a:solidFill>
              </a:rPr>
              <a:t>Falling trade barriers allow firms to move manufacturing activities to countries where wage rates are much lower.</a:t>
            </a:r>
          </a:p>
          <a:p>
            <a:pPr lvl="3"/>
            <a:r>
              <a:rPr lang="en-US" sz="2800" dirty="0">
                <a:solidFill>
                  <a:schemeClr val="bg1"/>
                </a:solidFill>
              </a:rPr>
              <a:t>Destroy manufacturing jobs in wealthy advanced economies.</a:t>
            </a:r>
          </a:p>
          <a:p>
            <a:pPr lvl="2"/>
            <a:r>
              <a:rPr lang="en-US" sz="3600" dirty="0">
                <a:solidFill>
                  <a:schemeClr val="bg1"/>
                </a:solidFill>
              </a:rPr>
              <a:t>Services also being outsourced:</a:t>
            </a:r>
          </a:p>
          <a:p>
            <a:pPr lvl="3"/>
            <a:r>
              <a:rPr lang="en-US" sz="2800" dirty="0">
                <a:solidFill>
                  <a:schemeClr val="bg1"/>
                </a:solidFill>
              </a:rPr>
              <a:t>Contributing to higher unemployment and lower living standards in their home nations.</a:t>
            </a:r>
          </a:p>
        </p:txBody>
      </p:sp>
    </p:spTree>
    <p:extLst>
      <p:ext uri="{BB962C8B-B14F-4D97-AF65-F5344CB8AC3E}">
        <p14:creationId xmlns:p14="http://schemas.microsoft.com/office/powerpoint/2010/main" val="206250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1A0371-3A82-42C5-B66A-D0A14DF6A81A}"/>
              </a:ext>
            </a:extLst>
          </p:cNvPr>
          <p:cNvSpPr>
            <a:spLocks noGrp="1"/>
          </p:cNvSpPr>
          <p:nvPr>
            <p:ph type="title"/>
          </p:nvPr>
        </p:nvSpPr>
        <p:spPr/>
        <p:txBody>
          <a:bodyPr/>
          <a:lstStyle/>
          <a:p>
            <a:r>
              <a:rPr lang="en-US" dirty="0">
                <a:solidFill>
                  <a:schemeClr val="tx2">
                    <a:lumMod val="60000"/>
                    <a:lumOff val="40000"/>
                  </a:schemeClr>
                </a:solidFill>
              </a:rPr>
              <a:t>The Globalization Debate </a:t>
            </a:r>
            <a:r>
              <a:rPr lang="en-US" sz="900" dirty="0">
                <a:solidFill>
                  <a:schemeClr val="tx2">
                    <a:lumMod val="60000"/>
                    <a:lumOff val="40000"/>
                  </a:schemeClr>
                </a:solidFill>
              </a:rPr>
              <a:t>3</a:t>
            </a:r>
          </a:p>
        </p:txBody>
      </p:sp>
      <p:sp>
        <p:nvSpPr>
          <p:cNvPr id="7" name="Content Placeholder 6">
            <a:extLst>
              <a:ext uri="{FF2B5EF4-FFF2-40B4-BE49-F238E27FC236}">
                <a16:creationId xmlns="" xmlns:a16="http://schemas.microsoft.com/office/drawing/2014/main" id="{43A3F8ED-E147-4377-A7EC-E9D0E6BF74B3}"/>
              </a:ext>
            </a:extLst>
          </p:cNvPr>
          <p:cNvSpPr>
            <a:spLocks noGrp="1"/>
          </p:cNvSpPr>
          <p:nvPr>
            <p:ph sz="quarter" idx="11"/>
          </p:nvPr>
        </p:nvSpPr>
        <p:spPr/>
        <p:txBody>
          <a:bodyPr>
            <a:normAutofit/>
          </a:bodyPr>
          <a:lstStyle/>
          <a:p>
            <a:pPr marL="0" indent="0">
              <a:buNone/>
            </a:pPr>
            <a:r>
              <a:rPr lang="en-US" sz="4000" dirty="0">
                <a:solidFill>
                  <a:schemeClr val="bg1"/>
                </a:solidFill>
              </a:rPr>
              <a:t>Globalization, Jobs, and Income </a:t>
            </a:r>
            <a:r>
              <a:rPr lang="en-US" sz="1200" dirty="0">
                <a:solidFill>
                  <a:schemeClr val="bg1"/>
                </a:solidFill>
              </a:rPr>
              <a:t>continued</a:t>
            </a:r>
          </a:p>
          <a:p>
            <a:pPr lvl="1"/>
            <a:r>
              <a:rPr lang="en-US" sz="3600" dirty="0">
                <a:solidFill>
                  <a:schemeClr val="bg1"/>
                </a:solidFill>
              </a:rPr>
              <a:t>Supporters argue: </a:t>
            </a:r>
          </a:p>
          <a:p>
            <a:pPr lvl="2"/>
            <a:r>
              <a:rPr lang="en-US" sz="3200" dirty="0">
                <a:solidFill>
                  <a:schemeClr val="bg1"/>
                </a:solidFill>
              </a:rPr>
              <a:t>Benefits outweigh the costs.</a:t>
            </a:r>
          </a:p>
          <a:p>
            <a:pPr lvl="2"/>
            <a:r>
              <a:rPr lang="en-US" sz="3200" dirty="0">
                <a:solidFill>
                  <a:schemeClr val="bg1"/>
                </a:solidFill>
              </a:rPr>
              <a:t>Free trade will result in countries specializing in the production of goods and services that they can produce most efficiently, while importing goods and services that they cannot produce as efficiently.</a:t>
            </a:r>
          </a:p>
          <a:p>
            <a:pPr lvl="3"/>
            <a:r>
              <a:rPr lang="en-US" sz="2400" dirty="0">
                <a:solidFill>
                  <a:schemeClr val="bg1"/>
                </a:solidFill>
              </a:rPr>
              <a:t>As a result, the whole economy is better off.</a:t>
            </a:r>
          </a:p>
          <a:p>
            <a:pPr lvl="3"/>
            <a:r>
              <a:rPr lang="en-US" sz="2400" dirty="0">
                <a:solidFill>
                  <a:schemeClr val="bg1"/>
                </a:solidFill>
              </a:rPr>
              <a:t>Companies can reduce their cost structure, and consumers benefit.</a:t>
            </a:r>
          </a:p>
        </p:txBody>
      </p:sp>
    </p:spTree>
    <p:extLst>
      <p:ext uri="{BB962C8B-B14F-4D97-AF65-F5344CB8AC3E}">
        <p14:creationId xmlns:p14="http://schemas.microsoft.com/office/powerpoint/2010/main" val="360809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1A0371-3A82-42C5-B66A-D0A14DF6A81A}"/>
              </a:ext>
            </a:extLst>
          </p:cNvPr>
          <p:cNvSpPr>
            <a:spLocks noGrp="1"/>
          </p:cNvSpPr>
          <p:nvPr>
            <p:ph type="title"/>
          </p:nvPr>
        </p:nvSpPr>
        <p:spPr/>
        <p:txBody>
          <a:bodyPr/>
          <a:lstStyle/>
          <a:p>
            <a:r>
              <a:rPr lang="en-US" dirty="0">
                <a:solidFill>
                  <a:schemeClr val="tx2">
                    <a:lumMod val="60000"/>
                    <a:lumOff val="40000"/>
                  </a:schemeClr>
                </a:solidFill>
              </a:rPr>
              <a:t>The Globalization Debate </a:t>
            </a:r>
            <a:r>
              <a:rPr lang="en-US" sz="900" dirty="0">
                <a:solidFill>
                  <a:schemeClr val="tx2">
                    <a:lumMod val="60000"/>
                    <a:lumOff val="40000"/>
                  </a:schemeClr>
                </a:solidFill>
              </a:rPr>
              <a:t>4</a:t>
            </a:r>
          </a:p>
        </p:txBody>
      </p:sp>
      <p:sp>
        <p:nvSpPr>
          <p:cNvPr id="7" name="Content Placeholder 6">
            <a:extLst>
              <a:ext uri="{FF2B5EF4-FFF2-40B4-BE49-F238E27FC236}">
                <a16:creationId xmlns="" xmlns:a16="http://schemas.microsoft.com/office/drawing/2014/main" id="{43A3F8ED-E147-4377-A7EC-E9D0E6BF74B3}"/>
              </a:ext>
            </a:extLst>
          </p:cNvPr>
          <p:cNvSpPr>
            <a:spLocks noGrp="1"/>
          </p:cNvSpPr>
          <p:nvPr>
            <p:ph sz="quarter" idx="11"/>
          </p:nvPr>
        </p:nvSpPr>
        <p:spPr/>
        <p:txBody>
          <a:bodyPr>
            <a:noAutofit/>
          </a:bodyPr>
          <a:lstStyle/>
          <a:p>
            <a:pPr marL="0" indent="0">
              <a:buNone/>
            </a:pPr>
            <a:r>
              <a:rPr lang="en-US" sz="3600" dirty="0">
                <a:solidFill>
                  <a:schemeClr val="bg1"/>
                </a:solidFill>
              </a:rPr>
              <a:t>Globalization, Jobs, and Income </a:t>
            </a:r>
            <a:r>
              <a:rPr lang="en-US" sz="1100" dirty="0">
                <a:solidFill>
                  <a:schemeClr val="bg1"/>
                </a:solidFill>
              </a:rPr>
              <a:t>continued</a:t>
            </a:r>
          </a:p>
          <a:p>
            <a:pPr lvl="1"/>
            <a:r>
              <a:rPr lang="en-US" sz="3200" dirty="0">
                <a:solidFill>
                  <a:schemeClr val="bg1"/>
                </a:solidFill>
              </a:rPr>
              <a:t>Data suggests the share of labor in national income has declined over the past two decades.</a:t>
            </a:r>
          </a:p>
          <a:p>
            <a:pPr lvl="2"/>
            <a:r>
              <a:rPr lang="en-US" sz="2800" dirty="0">
                <a:solidFill>
                  <a:schemeClr val="bg1"/>
                </a:solidFill>
              </a:rPr>
              <a:t>Share of national income by skilled labor has increased.</a:t>
            </a:r>
          </a:p>
          <a:p>
            <a:pPr lvl="2"/>
            <a:r>
              <a:rPr lang="en-US" sz="2800" dirty="0">
                <a:solidFill>
                  <a:schemeClr val="bg1"/>
                </a:solidFill>
              </a:rPr>
              <a:t>Unskilled labor experienced a fall in income, but not necessarily standard of living due to economic growth.</a:t>
            </a:r>
          </a:p>
          <a:p>
            <a:pPr lvl="1"/>
            <a:r>
              <a:rPr lang="en-US" sz="3200" dirty="0">
                <a:solidFill>
                  <a:schemeClr val="bg1"/>
                </a:solidFill>
              </a:rPr>
              <a:t>The weak growth rate in real wage rates for unskilled workers is likely due to a technology-induced shift within advanced economies.</a:t>
            </a:r>
          </a:p>
          <a:p>
            <a:pPr lvl="2"/>
            <a:r>
              <a:rPr lang="en-US" sz="2800" dirty="0">
                <a:solidFill>
                  <a:schemeClr val="bg1"/>
                </a:solidFill>
              </a:rPr>
              <a:t>Technological change has a bigger impact than globalization on declining share of national income enjoyed by labor.</a:t>
            </a:r>
          </a:p>
        </p:txBody>
      </p:sp>
    </p:spTree>
    <p:extLst>
      <p:ext uri="{BB962C8B-B14F-4D97-AF65-F5344CB8AC3E}">
        <p14:creationId xmlns:p14="http://schemas.microsoft.com/office/powerpoint/2010/main" val="1630877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1A0371-3A82-42C5-B66A-D0A14DF6A81A}"/>
              </a:ext>
            </a:extLst>
          </p:cNvPr>
          <p:cNvSpPr>
            <a:spLocks noGrp="1"/>
          </p:cNvSpPr>
          <p:nvPr>
            <p:ph type="title"/>
          </p:nvPr>
        </p:nvSpPr>
        <p:spPr/>
        <p:txBody>
          <a:bodyPr/>
          <a:lstStyle/>
          <a:p>
            <a:r>
              <a:rPr lang="en-US" dirty="0">
                <a:solidFill>
                  <a:schemeClr val="tx2">
                    <a:lumMod val="60000"/>
                    <a:lumOff val="40000"/>
                  </a:schemeClr>
                </a:solidFill>
              </a:rPr>
              <a:t>The Globalization Debate </a:t>
            </a:r>
            <a:r>
              <a:rPr lang="en-US" sz="900" dirty="0">
                <a:solidFill>
                  <a:schemeClr val="tx2">
                    <a:lumMod val="60000"/>
                    <a:lumOff val="40000"/>
                  </a:schemeClr>
                </a:solidFill>
              </a:rPr>
              <a:t>5</a:t>
            </a:r>
          </a:p>
        </p:txBody>
      </p:sp>
      <p:sp>
        <p:nvSpPr>
          <p:cNvPr id="7" name="Content Placeholder 6">
            <a:extLst>
              <a:ext uri="{FF2B5EF4-FFF2-40B4-BE49-F238E27FC236}">
                <a16:creationId xmlns="" xmlns:a16="http://schemas.microsoft.com/office/drawing/2014/main" id="{43A3F8ED-E147-4377-A7EC-E9D0E6BF74B3}"/>
              </a:ext>
            </a:extLst>
          </p:cNvPr>
          <p:cNvSpPr>
            <a:spLocks noGrp="1"/>
          </p:cNvSpPr>
          <p:nvPr>
            <p:ph sz="quarter" idx="11"/>
          </p:nvPr>
        </p:nvSpPr>
        <p:spPr/>
        <p:txBody>
          <a:bodyPr>
            <a:normAutofit/>
          </a:bodyPr>
          <a:lstStyle/>
          <a:p>
            <a:pPr marL="457200" indent="-457200"/>
            <a:r>
              <a:rPr lang="en-US" sz="3600" dirty="0">
                <a:solidFill>
                  <a:schemeClr val="bg1"/>
                </a:solidFill>
              </a:rPr>
              <a:t>Globalization, Labor Policies, and the Environment</a:t>
            </a:r>
          </a:p>
          <a:p>
            <a:pPr lvl="1"/>
            <a:r>
              <a:rPr lang="en-US" sz="3200" dirty="0">
                <a:solidFill>
                  <a:schemeClr val="bg1"/>
                </a:solidFill>
              </a:rPr>
              <a:t>Critics argue:</a:t>
            </a:r>
          </a:p>
          <a:p>
            <a:pPr lvl="2"/>
            <a:r>
              <a:rPr lang="en-US" sz="2800" dirty="0">
                <a:solidFill>
                  <a:schemeClr val="bg1"/>
                </a:solidFill>
              </a:rPr>
              <a:t>Labor and environmental regulations increase manufacturing costs.</a:t>
            </a:r>
          </a:p>
          <a:p>
            <a:pPr lvl="2"/>
            <a:r>
              <a:rPr lang="en-US" sz="2800" dirty="0">
                <a:solidFill>
                  <a:schemeClr val="bg1"/>
                </a:solidFill>
              </a:rPr>
              <a:t>Lack of regulation can lead to abuse.</a:t>
            </a:r>
          </a:p>
          <a:p>
            <a:pPr lvl="2"/>
            <a:r>
              <a:rPr lang="en-US" sz="2800" dirty="0">
                <a:solidFill>
                  <a:schemeClr val="bg1"/>
                </a:solidFill>
              </a:rPr>
              <a:t>Firms move production to nations that do not have regulations.</a:t>
            </a:r>
          </a:p>
          <a:p>
            <a:pPr lvl="1"/>
            <a:r>
              <a:rPr lang="en-US" sz="3200" dirty="0">
                <a:solidFill>
                  <a:schemeClr val="bg1"/>
                </a:solidFill>
              </a:rPr>
              <a:t>Supporters argue: </a:t>
            </a:r>
          </a:p>
          <a:p>
            <a:pPr lvl="2"/>
            <a:r>
              <a:rPr lang="en-US" sz="2800" dirty="0">
                <a:solidFill>
                  <a:schemeClr val="bg1"/>
                </a:solidFill>
              </a:rPr>
              <a:t>Tougher environmental regulations and stricter labor standards go hand in hand with economic progress.</a:t>
            </a:r>
          </a:p>
          <a:p>
            <a:pPr lvl="2"/>
            <a:r>
              <a:rPr lang="en-US" sz="2800" dirty="0">
                <a:solidFill>
                  <a:schemeClr val="bg1"/>
                </a:solidFill>
              </a:rPr>
              <a:t>Free trade leads to less labor exploitation and less pollution.</a:t>
            </a:r>
          </a:p>
        </p:txBody>
      </p:sp>
    </p:spTree>
    <p:extLst>
      <p:ext uri="{BB962C8B-B14F-4D97-AF65-F5344CB8AC3E}">
        <p14:creationId xmlns:p14="http://schemas.microsoft.com/office/powerpoint/2010/main" val="15034216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BDB4A6F8-884A-4310-B111-E0162C6320C1}"/>
              </a:ext>
            </a:extLst>
          </p:cNvPr>
          <p:cNvSpPr>
            <a:spLocks noGrp="1"/>
          </p:cNvSpPr>
          <p:nvPr>
            <p:ph type="title"/>
          </p:nvPr>
        </p:nvSpPr>
        <p:spPr/>
        <p:txBody>
          <a:bodyPr>
            <a:normAutofit/>
          </a:bodyPr>
          <a:lstStyle/>
          <a:p>
            <a:r>
              <a:rPr lang="en-US" dirty="0"/>
              <a:t>Figure 1.5 Income levels and environmental pollution</a:t>
            </a:r>
          </a:p>
        </p:txBody>
      </p:sp>
      <p:pic>
        <p:nvPicPr>
          <p:cNvPr id="12" name="Content Placeholder 11" descr="A graph shows a hump-shaped relationship between income and pollution levels, showing CO2 emissions rising steadily with higher-income levels.">
            <a:extLst>
              <a:ext uri="{FF2B5EF4-FFF2-40B4-BE49-F238E27FC236}">
                <a16:creationId xmlns="" xmlns:a16="http://schemas.microsoft.com/office/drawing/2014/main" id="{4C56343B-1644-4D70-8039-879024055D6C}"/>
              </a:ext>
            </a:extLst>
          </p:cNvPr>
          <p:cNvPicPr>
            <a:picLocks noGrp="1" noChangeAspect="1"/>
          </p:cNvPicPr>
          <p:nvPr>
            <p:ph sz="quarter" idx="11"/>
          </p:nvPr>
        </p:nvPicPr>
        <p:blipFill>
          <a:blip r:embed="rId3"/>
          <a:stretch>
            <a:fillRect/>
          </a:stretch>
        </p:blipFill>
        <p:spPr>
          <a:xfrm>
            <a:off x="2362200" y="1537497"/>
            <a:ext cx="7477884" cy="4019550"/>
          </a:xfrm>
          <a:prstGeom prst="rect">
            <a:avLst/>
          </a:prstGeom>
        </p:spPr>
      </p:pic>
      <p:sp>
        <p:nvSpPr>
          <p:cNvPr id="13" name="Text Placeholder 9">
            <a:extLst>
              <a:ext uri="{FF2B5EF4-FFF2-40B4-BE49-F238E27FC236}">
                <a16:creationId xmlns="" xmlns:a16="http://schemas.microsoft.com/office/drawing/2014/main" id="{69C8271C-0DB7-4818-9DCA-2A248C7F1A24}"/>
              </a:ext>
            </a:extLst>
          </p:cNvPr>
          <p:cNvSpPr txBox="1">
            <a:spLocks/>
          </p:cNvSpPr>
          <p:nvPr/>
        </p:nvSpPr>
        <p:spPr>
          <a:xfrm>
            <a:off x="2362201" y="5875341"/>
            <a:ext cx="6972301" cy="173037"/>
          </a:xfrm>
          <a:prstGeom prst="rect">
            <a:avLst/>
          </a:prstGeom>
        </p:spPr>
        <p:txBody>
          <a:bodyPr vert="horz" lIns="91440" tIns="45720" rIns="91440" bIns="45720" rtlCol="0" anchor="ctr">
            <a:noAutofit/>
          </a:bodyPr>
          <a:lstStyle>
            <a:lvl1pPr marL="0" marR="0" indent="0" algn="r" defTabSz="914400" rtl="0" eaLnBrk="1" fontAlgn="auto" latinLnBrk="0" hangingPunct="1">
              <a:lnSpc>
                <a:spcPct val="100000"/>
              </a:lnSpc>
              <a:spcBef>
                <a:spcPts val="0"/>
              </a:spcBef>
              <a:spcAft>
                <a:spcPts val="800"/>
              </a:spcAft>
              <a:buClrTx/>
              <a:buSzTx/>
              <a:buFont typeface="Arial" panose="020B0604020202020204" pitchFamily="34" charset="0"/>
              <a:buNone/>
              <a:tabLst/>
              <a:defRPr sz="800" kern="1200">
                <a:solidFill>
                  <a:schemeClr val="tx1">
                    <a:lumMod val="65000"/>
                    <a:lumOff val="35000"/>
                  </a:schemeClr>
                </a:solidFill>
                <a:latin typeface="+mn-lt"/>
                <a:ea typeface="+mn-ea"/>
                <a:cs typeface="+mn-cs"/>
              </a:defRPr>
            </a:lvl1pPr>
            <a:lvl2pPr marL="344488" indent="-34290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2pPr>
            <a:lvl3pPr marL="517525" indent="-28575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3pPr>
            <a:lvl4pPr marL="741363" indent="-285750" algn="r" defTabSz="914400" rtl="0" eaLnBrk="1" latinLnBrk="0" hangingPunct="1">
              <a:lnSpc>
                <a:spcPct val="100000"/>
              </a:lnSpc>
              <a:spcBef>
                <a:spcPts val="800"/>
              </a:spcBef>
              <a:spcAft>
                <a:spcPts val="800"/>
              </a:spcAft>
              <a:buFont typeface="Arial" panose="020B0604020202020204" pitchFamily="34" charset="0"/>
              <a:buChar char="•"/>
              <a:defRPr sz="900" kern="1200">
                <a:solidFill>
                  <a:schemeClr val="tx1"/>
                </a:solidFill>
                <a:latin typeface="+mn-lt"/>
                <a:ea typeface="+mn-ea"/>
                <a:cs typeface="+mn-cs"/>
              </a:defRPr>
            </a:lvl4pPr>
            <a:lvl5pPr marL="971550" indent="-285750" algn="r" defTabSz="914400" rtl="0" eaLnBrk="1" latinLnBrk="0" hangingPunct="1">
              <a:lnSpc>
                <a:spcPct val="100000"/>
              </a:lnSpc>
              <a:spcBef>
                <a:spcPts val="800"/>
              </a:spcBef>
              <a:buFont typeface="Arial" panose="020B0604020202020204" pitchFamily="34" charset="0"/>
              <a:buChar char="•"/>
              <a:defRPr sz="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000" dirty="0">
                <a:hlinkClick r:id="" action="ppaction://noaction"/>
              </a:rPr>
              <a:t>Access the text alternative for slide images</a:t>
            </a:r>
            <a:endParaRPr lang="en-US" sz="1000" dirty="0"/>
          </a:p>
        </p:txBody>
      </p:sp>
      <p:sp>
        <p:nvSpPr>
          <p:cNvPr id="11" name="Text Placeholder 10">
            <a:extLst>
              <a:ext uri="{FF2B5EF4-FFF2-40B4-BE49-F238E27FC236}">
                <a16:creationId xmlns="" xmlns:a16="http://schemas.microsoft.com/office/drawing/2014/main" id="{1531505E-A5B9-4F16-9172-588A8B7324E2}"/>
              </a:ext>
            </a:extLst>
          </p:cNvPr>
          <p:cNvSpPr>
            <a:spLocks noGrp="1"/>
          </p:cNvSpPr>
          <p:nvPr>
            <p:ph type="body" sz="quarter" idx="13"/>
          </p:nvPr>
        </p:nvSpPr>
        <p:spPr>
          <a:xfrm>
            <a:off x="3086100" y="6684964"/>
            <a:ext cx="6362701" cy="173037"/>
          </a:xfrm>
        </p:spPr>
        <p:txBody>
          <a:bodyPr/>
          <a:lstStyle/>
          <a:p>
            <a:pPr algn="ctr"/>
            <a:r>
              <a:rPr lang="en-US" dirty="0"/>
              <a:t>Source: C. W. L. Hill and G. T. M. Hult, </a:t>
            </a:r>
            <a:r>
              <a:rPr lang="en-US" i="1" dirty="0"/>
              <a:t>Global Business Today </a:t>
            </a:r>
            <a:r>
              <a:rPr lang="en-US" dirty="0"/>
              <a:t>(New York: McGraw-Hill Education, 2018</a:t>
            </a:r>
          </a:p>
        </p:txBody>
      </p:sp>
    </p:spTree>
    <p:extLst>
      <p:ext uri="{BB962C8B-B14F-4D97-AF65-F5344CB8AC3E}">
        <p14:creationId xmlns:p14="http://schemas.microsoft.com/office/powerpoint/2010/main" val="1053208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043453" y="792174"/>
            <a:ext cx="6817580" cy="830997"/>
          </a:xfrm>
          <a:prstGeom prst="rect">
            <a:avLst/>
          </a:prstGeom>
          <a:noFill/>
        </p:spPr>
        <p:txBody>
          <a:bodyPr wrap="square" rtlCol="0">
            <a:spAutoFit/>
          </a:bodyPr>
          <a:lstStyle/>
          <a:p>
            <a:r>
              <a:rPr lang="en-US" sz="4800" dirty="0">
                <a:solidFill>
                  <a:schemeClr val="tx2">
                    <a:lumMod val="60000"/>
                    <a:lumOff val="40000"/>
                  </a:schemeClr>
                </a:solidFill>
              </a:rPr>
              <a:t>The Globalization Debate </a:t>
            </a:r>
            <a:r>
              <a:rPr lang="en-US" sz="1200" dirty="0">
                <a:solidFill>
                  <a:schemeClr val="tx2">
                    <a:lumMod val="60000"/>
                    <a:lumOff val="40000"/>
                  </a:schemeClr>
                </a:solidFill>
              </a:rPr>
              <a:t>6</a:t>
            </a:r>
            <a:endParaRPr lang="en-US" sz="4800" b="1" dirty="0">
              <a:solidFill>
                <a:schemeClr val="tx2">
                  <a:lumMod val="60000"/>
                  <a:lumOff val="40000"/>
                </a:schemeClr>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p:cNvSpPr/>
          <p:nvPr/>
        </p:nvSpPr>
        <p:spPr>
          <a:xfrm>
            <a:off x="1364343" y="1997839"/>
            <a:ext cx="9637486" cy="3785652"/>
          </a:xfrm>
          <a:prstGeom prst="rect">
            <a:avLst/>
          </a:prstGeom>
        </p:spPr>
        <p:txBody>
          <a:bodyPr wrap="square">
            <a:spAutoFit/>
          </a:bodyPr>
          <a:lstStyle/>
          <a:p>
            <a:pPr marL="457200" indent="-457200"/>
            <a:r>
              <a:rPr lang="en-US" sz="2400" dirty="0"/>
              <a:t>Globalization and National Sovereignty</a:t>
            </a:r>
          </a:p>
          <a:p>
            <a:pPr lvl="1"/>
            <a:r>
              <a:rPr lang="en-US" sz="2400" dirty="0">
                <a:solidFill>
                  <a:srgbClr val="FF0000"/>
                </a:solidFill>
              </a:rPr>
              <a:t>Critics argue: </a:t>
            </a:r>
          </a:p>
          <a:p>
            <a:pPr lvl="2"/>
            <a:r>
              <a:rPr lang="en-US" sz="2400" dirty="0"/>
              <a:t>Shift of power away from national governments toward supranational organizations.</a:t>
            </a:r>
          </a:p>
          <a:p>
            <a:pPr lvl="3"/>
            <a:r>
              <a:rPr lang="en-US" sz="2400" dirty="0"/>
              <a:t>WTO, EU, United Nations.</a:t>
            </a:r>
          </a:p>
          <a:p>
            <a:pPr lvl="1"/>
            <a:r>
              <a:rPr lang="en-US" sz="2400" dirty="0">
                <a:solidFill>
                  <a:srgbClr val="FF0000"/>
                </a:solidFill>
              </a:rPr>
              <a:t>Supporters argue: </a:t>
            </a:r>
          </a:p>
          <a:p>
            <a:pPr lvl="2"/>
            <a:r>
              <a:rPr lang="en-US" sz="2400" dirty="0"/>
              <a:t>The power of supranational organizations is limited to what nation-states collectively agree to grant.</a:t>
            </a:r>
          </a:p>
          <a:p>
            <a:pPr lvl="2"/>
            <a:r>
              <a:rPr lang="en-US" sz="2400" dirty="0"/>
              <a:t>These organizations exist to serve the collective interests of member states.</a:t>
            </a:r>
          </a:p>
        </p:txBody>
      </p:sp>
    </p:spTree>
    <p:extLst>
      <p:ext uri="{BB962C8B-B14F-4D97-AF65-F5344CB8AC3E}">
        <p14:creationId xmlns:p14="http://schemas.microsoft.com/office/powerpoint/2010/main" val="1174951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043453" y="792174"/>
            <a:ext cx="6817580" cy="830997"/>
          </a:xfrm>
          <a:prstGeom prst="rect">
            <a:avLst/>
          </a:prstGeom>
          <a:noFill/>
        </p:spPr>
        <p:txBody>
          <a:bodyPr wrap="square" rtlCol="0">
            <a:spAutoFit/>
          </a:bodyPr>
          <a:lstStyle/>
          <a:p>
            <a:r>
              <a:rPr lang="en-US" sz="4800" dirty="0">
                <a:solidFill>
                  <a:schemeClr val="tx2">
                    <a:lumMod val="60000"/>
                    <a:lumOff val="40000"/>
                  </a:schemeClr>
                </a:solidFill>
              </a:rPr>
              <a:t>The Globalization Debate </a:t>
            </a:r>
            <a:r>
              <a:rPr lang="en-US" sz="1200" dirty="0">
                <a:solidFill>
                  <a:schemeClr val="tx2">
                    <a:lumMod val="60000"/>
                    <a:lumOff val="40000"/>
                  </a:schemeClr>
                </a:solidFill>
              </a:rPr>
              <a:t>6</a:t>
            </a:r>
            <a:endParaRPr lang="en-US" sz="4800" b="1" dirty="0">
              <a:solidFill>
                <a:schemeClr val="tx2">
                  <a:lumMod val="60000"/>
                  <a:lumOff val="40000"/>
                </a:schemeClr>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p:cNvSpPr/>
          <p:nvPr/>
        </p:nvSpPr>
        <p:spPr>
          <a:xfrm>
            <a:off x="1364343" y="1997839"/>
            <a:ext cx="9637486" cy="3416320"/>
          </a:xfrm>
          <a:prstGeom prst="rect">
            <a:avLst/>
          </a:prstGeom>
        </p:spPr>
        <p:txBody>
          <a:bodyPr wrap="square">
            <a:spAutoFit/>
          </a:bodyPr>
          <a:lstStyle/>
          <a:p>
            <a:pPr marL="457200" indent="-457200"/>
            <a:r>
              <a:rPr lang="en-US" sz="2400" dirty="0">
                <a:solidFill>
                  <a:srgbClr val="FF0000"/>
                </a:solidFill>
              </a:rPr>
              <a:t>Globalization and the World’s Poor</a:t>
            </a:r>
          </a:p>
          <a:p>
            <a:pPr lvl="1"/>
            <a:r>
              <a:rPr lang="en-US" sz="2400" dirty="0"/>
              <a:t>Critics argue gap between the rich and poor nations has gotten wider.</a:t>
            </a:r>
          </a:p>
          <a:p>
            <a:pPr lvl="2"/>
            <a:r>
              <a:rPr lang="en-US" sz="2400" dirty="0"/>
              <a:t>Totalitarian governments.</a:t>
            </a:r>
          </a:p>
          <a:p>
            <a:pPr lvl="2"/>
            <a:r>
              <a:rPr lang="en-US" sz="2400" dirty="0"/>
              <a:t>Poor economic policies.</a:t>
            </a:r>
          </a:p>
          <a:p>
            <a:pPr lvl="2"/>
            <a:r>
              <a:rPr lang="en-US" sz="2400" dirty="0"/>
              <a:t>Corruption and lack of property rights.</a:t>
            </a:r>
          </a:p>
          <a:p>
            <a:pPr lvl="2"/>
            <a:r>
              <a:rPr lang="en-US" sz="2400" dirty="0"/>
              <a:t>Expanding populations in developing countries.</a:t>
            </a:r>
          </a:p>
          <a:p>
            <a:pPr lvl="2"/>
            <a:r>
              <a:rPr lang="en-US" sz="2400" dirty="0"/>
              <a:t>Debt burdens.</a:t>
            </a:r>
          </a:p>
          <a:p>
            <a:pPr lvl="1"/>
            <a:r>
              <a:rPr lang="en-US" sz="2400" dirty="0"/>
              <a:t>Supporters argue best way to change the situation is to lower barriers to trade and investment and promote free market policies.</a:t>
            </a:r>
          </a:p>
        </p:txBody>
      </p:sp>
    </p:spTree>
    <p:extLst>
      <p:ext uri="{BB962C8B-B14F-4D97-AF65-F5344CB8AC3E}">
        <p14:creationId xmlns:p14="http://schemas.microsoft.com/office/powerpoint/2010/main" val="97519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C4E38F51-09F7-4B64-83DA-C3A0486515A4}"/>
              </a:ext>
            </a:extLst>
          </p:cNvPr>
          <p:cNvSpPr>
            <a:spLocks noGrp="1"/>
          </p:cNvSpPr>
          <p:nvPr>
            <p:ph type="title"/>
          </p:nvPr>
        </p:nvSpPr>
        <p:spPr/>
        <p:txBody>
          <a:bodyPr>
            <a:noAutofit/>
          </a:bodyPr>
          <a:lstStyle/>
          <a:p>
            <a:r>
              <a:rPr lang="en-US" sz="2800" dirty="0">
                <a:solidFill>
                  <a:srgbClr val="FF0000"/>
                </a:solidFill>
              </a:rPr>
              <a:t>Figure 1.6 Percentage of the world’s population living in poverty during 1981 to 2015</a:t>
            </a:r>
          </a:p>
        </p:txBody>
      </p:sp>
      <p:pic>
        <p:nvPicPr>
          <p:cNvPr id="12" name="Content Placeholder 11" descr="A line graph shows the percentage of population living on $1.90 per day and living on $5.50 per day">
            <a:extLst>
              <a:ext uri="{FF2B5EF4-FFF2-40B4-BE49-F238E27FC236}">
                <a16:creationId xmlns="" xmlns:a16="http://schemas.microsoft.com/office/drawing/2014/main" id="{2D3E572A-75B9-4DAF-AF98-2A03BD4190B9}"/>
              </a:ext>
            </a:extLst>
          </p:cNvPr>
          <p:cNvPicPr>
            <a:picLocks noGrp="1" noChangeAspect="1"/>
          </p:cNvPicPr>
          <p:nvPr>
            <p:ph sz="quarter" idx="11"/>
          </p:nvPr>
        </p:nvPicPr>
        <p:blipFill>
          <a:blip r:embed="rId3"/>
          <a:stretch>
            <a:fillRect/>
          </a:stretch>
        </p:blipFill>
        <p:spPr>
          <a:xfrm>
            <a:off x="2050555" y="1370646"/>
            <a:ext cx="8090890" cy="4664601"/>
          </a:xfrm>
          <a:prstGeom prst="rect">
            <a:avLst/>
          </a:prstGeom>
        </p:spPr>
      </p:pic>
      <p:sp>
        <p:nvSpPr>
          <p:cNvPr id="13" name="Text Placeholder 9">
            <a:hlinkClick r:id="" action="ppaction://noaction"/>
            <a:extLst>
              <a:ext uri="{FF2B5EF4-FFF2-40B4-BE49-F238E27FC236}">
                <a16:creationId xmlns="" xmlns:a16="http://schemas.microsoft.com/office/drawing/2014/main" id="{F2A0D670-B35C-4662-8067-EF0F4D366A05}"/>
              </a:ext>
            </a:extLst>
          </p:cNvPr>
          <p:cNvSpPr txBox="1">
            <a:spLocks/>
          </p:cNvSpPr>
          <p:nvPr/>
        </p:nvSpPr>
        <p:spPr>
          <a:xfrm>
            <a:off x="2438401" y="6334249"/>
            <a:ext cx="6972301" cy="173037"/>
          </a:xfrm>
          <a:prstGeom prst="rect">
            <a:avLst/>
          </a:prstGeom>
        </p:spPr>
        <p:txBody>
          <a:bodyPr vert="horz" lIns="91440" tIns="45720" rIns="91440" bIns="45720" rtlCol="0" anchor="ctr">
            <a:noAutofit/>
          </a:bodyPr>
          <a:lstStyle>
            <a:lvl1pPr marL="0" marR="0" indent="0" algn="r" defTabSz="914400" rtl="0" eaLnBrk="1" fontAlgn="auto" latinLnBrk="0" hangingPunct="1">
              <a:lnSpc>
                <a:spcPct val="100000"/>
              </a:lnSpc>
              <a:spcBef>
                <a:spcPts val="0"/>
              </a:spcBef>
              <a:spcAft>
                <a:spcPts val="800"/>
              </a:spcAft>
              <a:buClrTx/>
              <a:buSzTx/>
              <a:buFont typeface="Arial" panose="020B0604020202020204" pitchFamily="34" charset="0"/>
              <a:buNone/>
              <a:tabLst/>
              <a:defRPr sz="800" kern="1200">
                <a:solidFill>
                  <a:schemeClr val="tx1">
                    <a:lumMod val="65000"/>
                    <a:lumOff val="35000"/>
                  </a:schemeClr>
                </a:solidFill>
                <a:latin typeface="+mn-lt"/>
                <a:ea typeface="+mn-ea"/>
                <a:cs typeface="+mn-cs"/>
              </a:defRPr>
            </a:lvl1pPr>
            <a:lvl2pPr marL="344488" indent="-34290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2pPr>
            <a:lvl3pPr marL="517525" indent="-285750" algn="r" defTabSz="914400" rtl="0" eaLnBrk="1" latinLnBrk="0" hangingPunct="1">
              <a:lnSpc>
                <a:spcPct val="100000"/>
              </a:lnSpc>
              <a:spcBef>
                <a:spcPts val="800"/>
              </a:spcBef>
              <a:spcAft>
                <a:spcPts val="800"/>
              </a:spcAft>
              <a:buClr>
                <a:srgbClr val="0070C0"/>
              </a:buClr>
              <a:buFont typeface="Arial" panose="020B0604020202020204" pitchFamily="34" charset="0"/>
              <a:buChar char="•"/>
              <a:defRPr sz="900" kern="1200">
                <a:solidFill>
                  <a:schemeClr val="tx2"/>
                </a:solidFill>
                <a:latin typeface="+mn-lt"/>
                <a:ea typeface="+mn-ea"/>
                <a:cs typeface="+mn-cs"/>
              </a:defRPr>
            </a:lvl3pPr>
            <a:lvl4pPr marL="741363" indent="-285750" algn="r" defTabSz="914400" rtl="0" eaLnBrk="1" latinLnBrk="0" hangingPunct="1">
              <a:lnSpc>
                <a:spcPct val="100000"/>
              </a:lnSpc>
              <a:spcBef>
                <a:spcPts val="800"/>
              </a:spcBef>
              <a:spcAft>
                <a:spcPts val="800"/>
              </a:spcAft>
              <a:buFont typeface="Arial" panose="020B0604020202020204" pitchFamily="34" charset="0"/>
              <a:buChar char="•"/>
              <a:defRPr sz="900" kern="1200">
                <a:solidFill>
                  <a:schemeClr val="tx1"/>
                </a:solidFill>
                <a:latin typeface="+mn-lt"/>
                <a:ea typeface="+mn-ea"/>
                <a:cs typeface="+mn-cs"/>
              </a:defRPr>
            </a:lvl4pPr>
            <a:lvl5pPr marL="971550" indent="-285750" algn="r" defTabSz="914400" rtl="0" eaLnBrk="1" latinLnBrk="0" hangingPunct="1">
              <a:lnSpc>
                <a:spcPct val="100000"/>
              </a:lnSpc>
              <a:spcBef>
                <a:spcPts val="800"/>
              </a:spcBef>
              <a:buFont typeface="Arial" panose="020B0604020202020204" pitchFamily="34" charset="0"/>
              <a:buChar char="•"/>
              <a:defRPr sz="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000" dirty="0">
                <a:hlinkClick r:id="" action="ppaction://noaction"/>
              </a:rPr>
              <a:t>Access the text alternative for slide images</a:t>
            </a:r>
            <a:endParaRPr lang="en-US" sz="1000" dirty="0"/>
          </a:p>
        </p:txBody>
      </p:sp>
      <p:sp>
        <p:nvSpPr>
          <p:cNvPr id="11" name="Text Placeholder 10">
            <a:extLst>
              <a:ext uri="{FF2B5EF4-FFF2-40B4-BE49-F238E27FC236}">
                <a16:creationId xmlns="" xmlns:a16="http://schemas.microsoft.com/office/drawing/2014/main" id="{78CB2295-53A1-43C5-9ACA-3732593BA42C}"/>
              </a:ext>
            </a:extLst>
          </p:cNvPr>
          <p:cNvSpPr>
            <a:spLocks noGrp="1"/>
          </p:cNvSpPr>
          <p:nvPr>
            <p:ph type="body" sz="quarter" idx="13"/>
          </p:nvPr>
        </p:nvSpPr>
        <p:spPr>
          <a:xfrm>
            <a:off x="2572217" y="6684964"/>
            <a:ext cx="6972301" cy="173037"/>
          </a:xfrm>
        </p:spPr>
        <p:txBody>
          <a:bodyPr/>
          <a:lstStyle/>
          <a:p>
            <a:pPr algn="ctr"/>
            <a:r>
              <a:rPr lang="en-US" dirty="0"/>
              <a:t>Source: World Bank Data Base on Poverty and Equity, World Development Indicators, 2019</a:t>
            </a:r>
          </a:p>
        </p:txBody>
      </p:sp>
    </p:spTree>
    <p:extLst>
      <p:ext uri="{BB962C8B-B14F-4D97-AF65-F5344CB8AC3E}">
        <p14:creationId xmlns:p14="http://schemas.microsoft.com/office/powerpoint/2010/main" val="35283910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575A3F-A61F-4DF7-AAD5-7E371EEB0C58}"/>
              </a:ext>
            </a:extLst>
          </p:cNvPr>
          <p:cNvSpPr>
            <a:spLocks noGrp="1"/>
          </p:cNvSpPr>
          <p:nvPr>
            <p:ph type="title"/>
          </p:nvPr>
        </p:nvSpPr>
        <p:spPr/>
        <p:txBody>
          <a:bodyPr/>
          <a:lstStyle/>
          <a:p>
            <a:r>
              <a:rPr lang="en-US" dirty="0">
                <a:solidFill>
                  <a:schemeClr val="tx2">
                    <a:lumMod val="60000"/>
                    <a:lumOff val="40000"/>
                  </a:schemeClr>
                </a:solidFill>
              </a:rPr>
              <a:t>Managing in the Global Marketplace</a:t>
            </a:r>
          </a:p>
        </p:txBody>
      </p:sp>
      <p:sp>
        <p:nvSpPr>
          <p:cNvPr id="3" name="Content Placeholder 2">
            <a:extLst>
              <a:ext uri="{FF2B5EF4-FFF2-40B4-BE49-F238E27FC236}">
                <a16:creationId xmlns="" xmlns:a16="http://schemas.microsoft.com/office/drawing/2014/main" id="{9F6D839C-2BA8-4D0F-8D0C-0E843D982247}"/>
              </a:ext>
            </a:extLst>
          </p:cNvPr>
          <p:cNvSpPr>
            <a:spLocks noGrp="1"/>
          </p:cNvSpPr>
          <p:nvPr>
            <p:ph sz="quarter" idx="11"/>
          </p:nvPr>
        </p:nvSpPr>
        <p:spPr/>
        <p:txBody>
          <a:bodyPr>
            <a:normAutofit/>
          </a:bodyPr>
          <a:lstStyle/>
          <a:p>
            <a:r>
              <a:rPr lang="en-US" sz="3600" dirty="0">
                <a:solidFill>
                  <a:srgbClr val="FF0000"/>
                </a:solidFill>
              </a:rPr>
              <a:t>Managers</a:t>
            </a:r>
          </a:p>
          <a:p>
            <a:pPr lvl="1"/>
            <a:r>
              <a:rPr lang="en-US" sz="3200" dirty="0">
                <a:solidFill>
                  <a:schemeClr val="bg1"/>
                </a:solidFill>
              </a:rPr>
              <a:t>International business is any firm that engages in international trade or investment.</a:t>
            </a:r>
          </a:p>
          <a:p>
            <a:pPr lvl="1"/>
            <a:r>
              <a:rPr lang="en-US" sz="3200" dirty="0">
                <a:solidFill>
                  <a:schemeClr val="bg1"/>
                </a:solidFill>
              </a:rPr>
              <a:t>Managing an international business differs from managing a purely domestic business.</a:t>
            </a:r>
          </a:p>
          <a:p>
            <a:pPr lvl="2"/>
            <a:r>
              <a:rPr lang="en-US" sz="2800" dirty="0">
                <a:solidFill>
                  <a:schemeClr val="bg1"/>
                </a:solidFill>
              </a:rPr>
              <a:t>Countries are different.</a:t>
            </a:r>
          </a:p>
          <a:p>
            <a:pPr lvl="2"/>
            <a:r>
              <a:rPr lang="en-US" sz="2800" dirty="0">
                <a:solidFill>
                  <a:schemeClr val="bg1"/>
                </a:solidFill>
              </a:rPr>
              <a:t>Range of problems is wider and problems more complex.</a:t>
            </a:r>
          </a:p>
          <a:p>
            <a:pPr lvl="2"/>
            <a:r>
              <a:rPr lang="en-US" sz="2800" dirty="0">
                <a:solidFill>
                  <a:schemeClr val="bg1"/>
                </a:solidFill>
              </a:rPr>
              <a:t>Must find ways to work within limits imposed by government.</a:t>
            </a:r>
          </a:p>
          <a:p>
            <a:pPr lvl="2"/>
            <a:r>
              <a:rPr lang="en-US" sz="2800" dirty="0">
                <a:solidFill>
                  <a:schemeClr val="bg1"/>
                </a:solidFill>
              </a:rPr>
              <a:t>Transactions involve converting money into different currencies.</a:t>
            </a:r>
          </a:p>
        </p:txBody>
      </p:sp>
    </p:spTree>
    <p:extLst>
      <p:ext uri="{BB962C8B-B14F-4D97-AF65-F5344CB8AC3E}">
        <p14:creationId xmlns:p14="http://schemas.microsoft.com/office/powerpoint/2010/main" val="19749169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2668" y="2333410"/>
            <a:ext cx="10515600" cy="1325563"/>
          </a:xfrm>
        </p:spPr>
        <p:txBody>
          <a:bodyPr/>
          <a:lstStyle/>
          <a:p>
            <a:pPr algn="ctr"/>
            <a:r>
              <a:rPr lang="en-US" dirty="0">
                <a:solidFill>
                  <a:schemeClr val="tx2">
                    <a:lumMod val="60000"/>
                    <a:lumOff val="40000"/>
                  </a:schemeClr>
                </a:solidFill>
              </a:rPr>
              <a:t>Test Yourself</a:t>
            </a:r>
            <a:endParaRPr lang="en-US" dirty="0"/>
          </a:p>
        </p:txBody>
      </p:sp>
    </p:spTree>
    <p:extLst>
      <p:ext uri="{BB962C8B-B14F-4D97-AF65-F5344CB8AC3E}">
        <p14:creationId xmlns:p14="http://schemas.microsoft.com/office/powerpoint/2010/main" val="18428112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MCQ Questions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solidFill>
                  <a:schemeClr val="bg1"/>
                </a:solidFill>
              </a:rPr>
              <a:t>1) </a:t>
            </a:r>
            <a:r>
              <a:rPr lang="en-US" dirty="0">
                <a:solidFill>
                  <a:schemeClr val="bg1"/>
                </a:solidFill>
              </a:rPr>
              <a:t>Which scenario best demonstrates foreign direct investment?</a:t>
            </a:r>
          </a:p>
          <a:p>
            <a:pPr marL="0" indent="0">
              <a:buNone/>
            </a:pPr>
            <a:r>
              <a:rPr lang="en-US" dirty="0">
                <a:solidFill>
                  <a:schemeClr val="bg1"/>
                </a:solidFill>
              </a:rPr>
              <a:t>A) Pure Pearls, a jewelry store in the United States, imports harvested pearls from Indonesia, Philippines, and Australia.</a:t>
            </a:r>
          </a:p>
          <a:p>
            <a:pPr marL="0" indent="0">
              <a:buNone/>
            </a:pPr>
            <a:r>
              <a:rPr lang="en-US" dirty="0">
                <a:solidFill>
                  <a:schemeClr val="bg1"/>
                </a:solidFill>
              </a:rPr>
              <a:t>B) Chivalry, a U.S.-based phone manufacturing company, has set up its own assembly plant in Japan to cater to the needs of the Asian market.</a:t>
            </a:r>
          </a:p>
          <a:p>
            <a:pPr marL="0" indent="0">
              <a:buNone/>
            </a:pPr>
            <a:r>
              <a:rPr lang="en-US" dirty="0">
                <a:solidFill>
                  <a:schemeClr val="bg1"/>
                </a:solidFill>
              </a:rPr>
              <a:t>C) Delicate Love, a reputable florist company in Holland, exports tulips and roses throughout the globe.</a:t>
            </a:r>
          </a:p>
          <a:p>
            <a:pPr marL="0" indent="0">
              <a:buNone/>
            </a:pPr>
            <a:r>
              <a:rPr lang="en-US" dirty="0">
                <a:solidFill>
                  <a:schemeClr val="bg1"/>
                </a:solidFill>
              </a:rPr>
              <a:t>D) Samantha started an Italian restaurant in her home country, the United States, after she took cooking lessons from a well-known chef in Italy.</a:t>
            </a:r>
          </a:p>
          <a:p>
            <a:pPr marL="0" indent="0">
              <a:buNone/>
            </a:pPr>
            <a:r>
              <a:rPr lang="en-US" dirty="0">
                <a:solidFill>
                  <a:schemeClr val="bg1"/>
                </a:solidFill>
              </a:rPr>
              <a:t>E) Yin and Yang Inc., a Chinese firm, supplies buttons and zippers to major denim brands in the United Kingdom.</a:t>
            </a:r>
          </a:p>
          <a:p>
            <a:endParaRPr lang="en-US" dirty="0"/>
          </a:p>
        </p:txBody>
      </p:sp>
    </p:spTree>
    <p:extLst>
      <p:ext uri="{BB962C8B-B14F-4D97-AF65-F5344CB8AC3E}">
        <p14:creationId xmlns:p14="http://schemas.microsoft.com/office/powerpoint/2010/main" val="37227423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chemeClr val="bg1"/>
                </a:solidFill>
              </a:rPr>
              <a:t>2) Savvy Skin Care, a U.S.-based beauty products manufacturer, has set up a manufacturing plant in Hong Kong. This is an example of</a:t>
            </a:r>
          </a:p>
          <a:p>
            <a:pPr marL="0" indent="0">
              <a:buNone/>
            </a:pPr>
            <a:r>
              <a:rPr lang="en-US" dirty="0">
                <a:solidFill>
                  <a:schemeClr val="bg1"/>
                </a:solidFill>
              </a:rPr>
              <a:t>A) foreign direct investment.</a:t>
            </a:r>
          </a:p>
          <a:p>
            <a:pPr marL="0" indent="0">
              <a:buNone/>
            </a:pPr>
            <a:r>
              <a:rPr lang="en-US" dirty="0">
                <a:solidFill>
                  <a:schemeClr val="bg1"/>
                </a:solidFill>
              </a:rPr>
              <a:t>B) international trade.</a:t>
            </a:r>
          </a:p>
          <a:p>
            <a:pPr marL="0" indent="0">
              <a:buNone/>
            </a:pPr>
            <a:r>
              <a:rPr lang="en-US" dirty="0">
                <a:solidFill>
                  <a:schemeClr val="bg1"/>
                </a:solidFill>
              </a:rPr>
              <a:t>C) exporting.</a:t>
            </a:r>
          </a:p>
          <a:p>
            <a:pPr marL="0" indent="0">
              <a:buNone/>
            </a:pPr>
            <a:r>
              <a:rPr lang="en-US" dirty="0">
                <a:solidFill>
                  <a:schemeClr val="bg1"/>
                </a:solidFill>
              </a:rPr>
              <a:t>D) global rivalry.</a:t>
            </a:r>
          </a:p>
          <a:p>
            <a:pPr marL="0" indent="0">
              <a:buNone/>
            </a:pPr>
            <a:r>
              <a:rPr lang="en-US" dirty="0">
                <a:solidFill>
                  <a:schemeClr val="bg1"/>
                </a:solidFill>
              </a:rPr>
              <a:t>E) the globalization of markets.</a:t>
            </a:r>
          </a:p>
          <a:p>
            <a:endParaRPr lang="en-US" dirty="0"/>
          </a:p>
        </p:txBody>
      </p:sp>
    </p:spTree>
    <p:extLst>
      <p:ext uri="{BB962C8B-B14F-4D97-AF65-F5344CB8AC3E}">
        <p14:creationId xmlns:p14="http://schemas.microsoft.com/office/powerpoint/2010/main" val="16060918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chemeClr val="bg1"/>
                </a:solidFill>
              </a:rPr>
              <a:t>3) Michelle, an Italian fashion designer, sells her merchandise by exporting it to retail stores in the United States, United Kingdom, and Brazil. According to this information, Michelle is participating in</a:t>
            </a:r>
          </a:p>
          <a:p>
            <a:pPr marL="0" indent="0">
              <a:buNone/>
            </a:pPr>
            <a:r>
              <a:rPr lang="en-US" dirty="0">
                <a:solidFill>
                  <a:schemeClr val="bg1"/>
                </a:solidFill>
              </a:rPr>
              <a:t>A) foreign direct investment.</a:t>
            </a:r>
          </a:p>
          <a:p>
            <a:pPr marL="0" indent="0">
              <a:buNone/>
            </a:pPr>
            <a:r>
              <a:rPr lang="en-US" dirty="0">
                <a:solidFill>
                  <a:schemeClr val="bg1"/>
                </a:solidFill>
              </a:rPr>
              <a:t>B) globalization of production.</a:t>
            </a:r>
          </a:p>
          <a:p>
            <a:pPr marL="0" indent="0">
              <a:buNone/>
            </a:pPr>
            <a:r>
              <a:rPr lang="en-US" dirty="0">
                <a:solidFill>
                  <a:schemeClr val="bg1"/>
                </a:solidFill>
              </a:rPr>
              <a:t>C) international trade.</a:t>
            </a:r>
          </a:p>
          <a:p>
            <a:pPr marL="0" indent="0">
              <a:buNone/>
            </a:pPr>
            <a:r>
              <a:rPr lang="en-US" dirty="0">
                <a:solidFill>
                  <a:schemeClr val="bg1"/>
                </a:solidFill>
              </a:rPr>
              <a:t>D) multinational enterprise.</a:t>
            </a:r>
          </a:p>
          <a:p>
            <a:pPr marL="0" indent="0">
              <a:buNone/>
            </a:pPr>
            <a:r>
              <a:rPr lang="en-US" dirty="0">
                <a:solidFill>
                  <a:schemeClr val="bg1"/>
                </a:solidFill>
              </a:rPr>
              <a:t>E) outsourcing.</a:t>
            </a:r>
          </a:p>
          <a:p>
            <a:endParaRPr lang="en-US" dirty="0"/>
          </a:p>
        </p:txBody>
      </p:sp>
    </p:spTree>
    <p:extLst>
      <p:ext uri="{BB962C8B-B14F-4D97-AF65-F5344CB8AC3E}">
        <p14:creationId xmlns:p14="http://schemas.microsoft.com/office/powerpoint/2010/main" val="38849517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chemeClr val="bg1"/>
                </a:solidFill>
              </a:rPr>
              <a:t>4) Why did many nations impose high tariffs on imports of manufactured goods prior to World War II?</a:t>
            </a:r>
          </a:p>
          <a:p>
            <a:pPr marL="0" indent="0">
              <a:buNone/>
            </a:pPr>
            <a:r>
              <a:rPr lang="en-US" dirty="0">
                <a:solidFill>
                  <a:schemeClr val="bg1"/>
                </a:solidFill>
              </a:rPr>
              <a:t>A) to protect domestic industries from foreign competition</a:t>
            </a:r>
          </a:p>
          <a:p>
            <a:pPr marL="0" indent="0">
              <a:buNone/>
            </a:pPr>
            <a:r>
              <a:rPr lang="en-US" dirty="0">
                <a:solidFill>
                  <a:schemeClr val="bg1"/>
                </a:solidFill>
              </a:rPr>
              <a:t>B) to prevent the occurrence of the Great Depression</a:t>
            </a:r>
          </a:p>
          <a:p>
            <a:pPr marL="0" indent="0">
              <a:buNone/>
            </a:pPr>
            <a:r>
              <a:rPr lang="en-US" dirty="0">
                <a:solidFill>
                  <a:schemeClr val="bg1"/>
                </a:solidFill>
              </a:rPr>
              <a:t>C) to safeguard patents, copyrights, and trademarks</a:t>
            </a:r>
          </a:p>
          <a:p>
            <a:pPr marL="0" indent="0">
              <a:buNone/>
            </a:pPr>
            <a:r>
              <a:rPr lang="en-US" dirty="0">
                <a:solidFill>
                  <a:schemeClr val="bg1"/>
                </a:solidFill>
              </a:rPr>
              <a:t>D) to promote the trade of services over the trade of manufactured goods</a:t>
            </a:r>
          </a:p>
          <a:p>
            <a:pPr marL="0" indent="0">
              <a:buNone/>
            </a:pPr>
            <a:r>
              <a:rPr lang="en-US" dirty="0">
                <a:solidFill>
                  <a:schemeClr val="bg1"/>
                </a:solidFill>
              </a:rPr>
              <a:t>E) to deter any possible attempts to promote communism</a:t>
            </a:r>
          </a:p>
          <a:p>
            <a:endParaRPr lang="en-US" dirty="0"/>
          </a:p>
        </p:txBody>
      </p:sp>
    </p:spTree>
    <p:extLst>
      <p:ext uri="{BB962C8B-B14F-4D97-AF65-F5344CB8AC3E}">
        <p14:creationId xmlns:p14="http://schemas.microsoft.com/office/powerpoint/2010/main" val="22158470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marL="0" indent="0">
              <a:buNone/>
            </a:pPr>
            <a:r>
              <a:rPr lang="en-US" dirty="0">
                <a:solidFill>
                  <a:schemeClr val="bg1"/>
                </a:solidFill>
              </a:rPr>
              <a:t>5) What is implied by the fact that in today's marketplace, the volume of world trade has been growing faster than world GDP?</a:t>
            </a:r>
          </a:p>
          <a:p>
            <a:pPr marL="0" indent="0">
              <a:buNone/>
            </a:pPr>
            <a:r>
              <a:rPr lang="en-US" dirty="0">
                <a:solidFill>
                  <a:schemeClr val="bg1"/>
                </a:solidFill>
              </a:rPr>
              <a:t>A) More companies are relying on domestic firms to obtain parts of their production process.</a:t>
            </a:r>
          </a:p>
          <a:p>
            <a:pPr marL="0" indent="0">
              <a:buNone/>
            </a:pPr>
            <a:r>
              <a:rPr lang="en-US" dirty="0">
                <a:solidFill>
                  <a:schemeClr val="bg1"/>
                </a:solidFill>
              </a:rPr>
              <a:t>B) The economies of the world's nation-states are becoming less intertwined.</a:t>
            </a:r>
          </a:p>
          <a:p>
            <a:pPr marL="0" indent="0">
              <a:buNone/>
            </a:pPr>
            <a:r>
              <a:rPr lang="en-US" dirty="0">
                <a:solidFill>
                  <a:schemeClr val="bg1"/>
                </a:solidFill>
              </a:rPr>
              <a:t>C) More companies are dispersing parts of their production process to locations around the globe.</a:t>
            </a:r>
          </a:p>
          <a:p>
            <a:pPr marL="0" indent="0">
              <a:buNone/>
            </a:pPr>
            <a:r>
              <a:rPr lang="en-US" dirty="0">
                <a:solidFill>
                  <a:schemeClr val="bg1"/>
                </a:solidFill>
              </a:rPr>
              <a:t>D) The world has experienced a loss of overall wealth in the last two decades.</a:t>
            </a:r>
          </a:p>
          <a:p>
            <a:pPr marL="0" indent="0">
              <a:buNone/>
            </a:pPr>
            <a:r>
              <a:rPr lang="en-US" dirty="0">
                <a:solidFill>
                  <a:schemeClr val="bg1"/>
                </a:solidFill>
              </a:rPr>
              <a:t>E) More countries are imposing trade barriers to minimize competition.</a:t>
            </a:r>
          </a:p>
          <a:p>
            <a:endParaRPr lang="en-US" dirty="0"/>
          </a:p>
        </p:txBody>
      </p:sp>
    </p:spTree>
    <p:extLst>
      <p:ext uri="{BB962C8B-B14F-4D97-AF65-F5344CB8AC3E}">
        <p14:creationId xmlns:p14="http://schemas.microsoft.com/office/powerpoint/2010/main" val="294069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dirty="0">
                <a:solidFill>
                  <a:schemeClr val="bg1"/>
                </a:solidFill>
              </a:rPr>
              <a:t>6) Gerald bought his son, David, a computer two years ago. Recently, he decided to buy his daughter, Julian, a computer of her own. When applying Moore's Law to the two-year gap between the purchase of the computers, it is most likely that</a:t>
            </a:r>
          </a:p>
          <a:p>
            <a:pPr marL="0" indent="0">
              <a:buNone/>
            </a:pPr>
            <a:r>
              <a:rPr lang="en-US" dirty="0">
                <a:solidFill>
                  <a:schemeClr val="bg1"/>
                </a:solidFill>
              </a:rPr>
              <a:t>A) Gerald paid a higher price for Julian's computer.</a:t>
            </a:r>
          </a:p>
          <a:p>
            <a:pPr marL="0" indent="0">
              <a:buNone/>
            </a:pPr>
            <a:r>
              <a:rPr lang="en-US" dirty="0">
                <a:solidFill>
                  <a:schemeClr val="bg1"/>
                </a:solidFill>
              </a:rPr>
              <a:t>B) David's computer will have a microprocessor with better power than that of Julian's.</a:t>
            </a:r>
          </a:p>
          <a:p>
            <a:pPr marL="0" indent="0">
              <a:buNone/>
            </a:pPr>
            <a:r>
              <a:rPr lang="en-US" dirty="0">
                <a:solidFill>
                  <a:schemeClr val="bg1"/>
                </a:solidFill>
              </a:rPr>
              <a:t>C) both David's and Julian's computers would cost Gerald the same price.</a:t>
            </a:r>
          </a:p>
          <a:p>
            <a:pPr marL="0" indent="0">
              <a:buNone/>
            </a:pPr>
            <a:r>
              <a:rPr lang="en-US" dirty="0">
                <a:solidFill>
                  <a:schemeClr val="bg1"/>
                </a:solidFill>
              </a:rPr>
              <a:t>D) the microprocessor in Julian's computer will be more advanced in terms of power than that of David's.</a:t>
            </a:r>
          </a:p>
          <a:p>
            <a:pPr marL="0" indent="0">
              <a:buNone/>
            </a:pPr>
            <a:r>
              <a:rPr lang="en-US" dirty="0">
                <a:solidFill>
                  <a:schemeClr val="bg1"/>
                </a:solidFill>
              </a:rPr>
              <a:t>E) the power of the microprocessors, in both David and Julian's computers, would be the same.</a:t>
            </a:r>
          </a:p>
          <a:p>
            <a:endParaRPr lang="en-US" dirty="0"/>
          </a:p>
        </p:txBody>
      </p:sp>
    </p:spTree>
    <p:extLst>
      <p:ext uri="{BB962C8B-B14F-4D97-AF65-F5344CB8AC3E}">
        <p14:creationId xmlns:p14="http://schemas.microsoft.com/office/powerpoint/2010/main" val="23341940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chemeClr val="bg1"/>
                </a:solidFill>
              </a:rPr>
              <a:t>7) Sharron purchased a computer for $500 in 2018. Compared to the $900 computer that she purchased in 2011, the new one seems better in terms of the price she has paid and the power of the microprocessor technology. This is best explained by</a:t>
            </a:r>
          </a:p>
          <a:p>
            <a:pPr marL="0" indent="0">
              <a:buNone/>
            </a:pPr>
            <a:r>
              <a:rPr lang="en-US" dirty="0">
                <a:solidFill>
                  <a:schemeClr val="bg1"/>
                </a:solidFill>
              </a:rPr>
              <a:t>A) product liability.</a:t>
            </a:r>
          </a:p>
          <a:p>
            <a:pPr marL="0" indent="0">
              <a:buNone/>
            </a:pPr>
            <a:r>
              <a:rPr lang="en-US" dirty="0">
                <a:solidFill>
                  <a:schemeClr val="bg1"/>
                </a:solidFill>
              </a:rPr>
              <a:t>B) property rights.</a:t>
            </a:r>
          </a:p>
          <a:p>
            <a:pPr marL="0" indent="0">
              <a:buNone/>
            </a:pPr>
            <a:r>
              <a:rPr lang="en-US" dirty="0">
                <a:solidFill>
                  <a:schemeClr val="bg1"/>
                </a:solidFill>
              </a:rPr>
              <a:t>C) Moore's law.</a:t>
            </a:r>
          </a:p>
          <a:p>
            <a:pPr marL="0" indent="0">
              <a:buNone/>
            </a:pPr>
            <a:r>
              <a:rPr lang="en-US" dirty="0">
                <a:solidFill>
                  <a:schemeClr val="bg1"/>
                </a:solidFill>
              </a:rPr>
              <a:t>D) purchasing power parity.</a:t>
            </a:r>
          </a:p>
          <a:p>
            <a:pPr marL="0" indent="0">
              <a:buNone/>
            </a:pPr>
            <a:r>
              <a:rPr lang="en-US" dirty="0">
                <a:solidFill>
                  <a:schemeClr val="bg1"/>
                </a:solidFill>
              </a:rPr>
              <a:t>E) sustainable strategies.</a:t>
            </a:r>
          </a:p>
          <a:p>
            <a:endParaRPr lang="en-US" dirty="0"/>
          </a:p>
        </p:txBody>
      </p:sp>
    </p:spTree>
    <p:extLst>
      <p:ext uri="{BB962C8B-B14F-4D97-AF65-F5344CB8AC3E}">
        <p14:creationId xmlns:p14="http://schemas.microsoft.com/office/powerpoint/2010/main" val="198347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True or False</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dirty="0">
                <a:solidFill>
                  <a:schemeClr val="bg1"/>
                </a:solidFill>
              </a:rPr>
              <a:t> </a:t>
            </a:r>
          </a:p>
          <a:p>
            <a:pPr marL="0" indent="0">
              <a:buNone/>
            </a:pPr>
            <a:r>
              <a:rPr lang="en-US" dirty="0" smtClean="0">
                <a:solidFill>
                  <a:schemeClr val="bg1"/>
                </a:solidFill>
              </a:rPr>
              <a:t>1) </a:t>
            </a:r>
            <a:r>
              <a:rPr lang="en-US" dirty="0">
                <a:solidFill>
                  <a:schemeClr val="bg1"/>
                </a:solidFill>
              </a:rPr>
              <a:t>The World Trade Organization, the International Monetary Fund and its sister institution the World Bank, and the United Nations were all created by voluntary agreement between individual nation-states.</a:t>
            </a:r>
          </a:p>
          <a:p>
            <a:pPr marL="0" indent="0">
              <a:buNone/>
            </a:pPr>
            <a:r>
              <a:rPr lang="en-US" dirty="0">
                <a:solidFill>
                  <a:schemeClr val="bg1"/>
                </a:solidFill>
              </a:rPr>
              <a:t> </a:t>
            </a:r>
          </a:p>
          <a:p>
            <a:pPr marL="0" indent="0">
              <a:buNone/>
            </a:pPr>
            <a:r>
              <a:rPr lang="en-US" dirty="0" smtClean="0">
                <a:solidFill>
                  <a:schemeClr val="bg1"/>
                </a:solidFill>
              </a:rPr>
              <a:t>2) </a:t>
            </a:r>
            <a:r>
              <a:rPr lang="en-US" dirty="0">
                <a:solidFill>
                  <a:schemeClr val="bg1"/>
                </a:solidFill>
              </a:rPr>
              <a:t>The WTO polices the world trading system, and without this organization, the globalization of markets might not be where it is today.</a:t>
            </a:r>
          </a:p>
          <a:p>
            <a:pPr marL="0" indent="0">
              <a:buNone/>
            </a:pPr>
            <a:r>
              <a:rPr lang="en-US" dirty="0">
                <a:solidFill>
                  <a:schemeClr val="bg1"/>
                </a:solidFill>
              </a:rPr>
              <a:t> </a:t>
            </a:r>
          </a:p>
          <a:p>
            <a:pPr marL="0" indent="0">
              <a:buNone/>
            </a:pPr>
            <a:r>
              <a:rPr lang="en-US" dirty="0" smtClean="0">
                <a:solidFill>
                  <a:schemeClr val="bg1"/>
                </a:solidFill>
              </a:rPr>
              <a:t>3) </a:t>
            </a:r>
            <a:r>
              <a:rPr lang="en-US" dirty="0">
                <a:solidFill>
                  <a:schemeClr val="bg1"/>
                </a:solidFill>
              </a:rPr>
              <a:t>Foreign direct investment (FDI) occurs when a firm invests resources in business activities outside its home country. </a:t>
            </a:r>
            <a:endParaRPr lang="en-US" dirty="0">
              <a:solidFill>
                <a:schemeClr val="bg1"/>
              </a:solidFill>
            </a:endParaRPr>
          </a:p>
        </p:txBody>
      </p:sp>
    </p:spTree>
    <p:extLst>
      <p:ext uri="{BB962C8B-B14F-4D97-AF65-F5344CB8AC3E}">
        <p14:creationId xmlns:p14="http://schemas.microsoft.com/office/powerpoint/2010/main" val="41043950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True or False</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solidFill>
                  <a:schemeClr val="bg1"/>
                </a:solidFill>
              </a:rPr>
              <a:t> </a:t>
            </a:r>
          </a:p>
          <a:p>
            <a:pPr marL="0" indent="0">
              <a:buNone/>
            </a:pPr>
            <a:r>
              <a:rPr lang="en-US" dirty="0">
                <a:solidFill>
                  <a:schemeClr val="bg1"/>
                </a:solidFill>
              </a:rPr>
              <a:t>4</a:t>
            </a:r>
            <a:r>
              <a:rPr lang="en-US" dirty="0" smtClean="0">
                <a:solidFill>
                  <a:schemeClr val="bg1"/>
                </a:solidFill>
              </a:rPr>
              <a:t>) </a:t>
            </a:r>
            <a:r>
              <a:rPr lang="en-US" dirty="0">
                <a:solidFill>
                  <a:schemeClr val="bg1"/>
                </a:solidFill>
              </a:rPr>
              <a:t>The Uruguay Round extended GATT to cover services as well as manufactured goods</a:t>
            </a:r>
            <a:r>
              <a:rPr lang="en-US" dirty="0" smtClean="0">
                <a:solidFill>
                  <a:schemeClr val="bg1"/>
                </a:solidFill>
              </a:rPr>
              <a:t>.</a:t>
            </a:r>
          </a:p>
          <a:p>
            <a:pPr marL="0" indent="0">
              <a:buNone/>
            </a:pPr>
            <a:endParaRPr lang="en-US" dirty="0" smtClean="0">
              <a:solidFill>
                <a:schemeClr val="bg1"/>
              </a:solidFill>
            </a:endParaRPr>
          </a:p>
          <a:p>
            <a:pPr marL="0" indent="0">
              <a:buNone/>
            </a:pPr>
            <a:r>
              <a:rPr lang="en-US" dirty="0">
                <a:solidFill>
                  <a:schemeClr val="bg1"/>
                </a:solidFill>
              </a:rPr>
              <a:t>5) The range of problems that a manager in an international business faces is typically more complex than those faced by a manager in a domestic business</a:t>
            </a:r>
            <a:endParaRPr lang="en-US" dirty="0">
              <a:solidFill>
                <a:schemeClr val="bg1"/>
              </a:solidFill>
            </a:endParaRPr>
          </a:p>
          <a:p>
            <a:pPr marL="0" indent="0">
              <a:buNone/>
            </a:pPr>
            <a:endParaRPr lang="en-US" dirty="0" smtClean="0">
              <a:solidFill>
                <a:schemeClr val="bg1"/>
              </a:solidFill>
            </a:endParaRPr>
          </a:p>
          <a:p>
            <a:pPr marL="0" indent="0">
              <a:buNone/>
            </a:pPr>
            <a:r>
              <a:rPr lang="en-US" dirty="0">
                <a:solidFill>
                  <a:schemeClr val="bg1"/>
                </a:solidFill>
              </a:rPr>
              <a:t>6</a:t>
            </a:r>
            <a:r>
              <a:rPr lang="en-US" dirty="0" smtClean="0">
                <a:solidFill>
                  <a:schemeClr val="bg1"/>
                </a:solidFill>
              </a:rPr>
              <a:t>) </a:t>
            </a:r>
            <a:r>
              <a:rPr lang="en-US" dirty="0">
                <a:solidFill>
                  <a:schemeClr val="bg1"/>
                </a:solidFill>
              </a:rPr>
              <a:t>As a result of globalization, international businesses can avoid converting of currency exchanges during cross-border transactions.</a:t>
            </a:r>
          </a:p>
          <a:p>
            <a:pPr marL="0" indent="0">
              <a:buNone/>
            </a:pPr>
            <a:r>
              <a:rPr lang="en-US" dirty="0">
                <a:solidFill>
                  <a:schemeClr val="bg1"/>
                </a:solidFill>
              </a:rPr>
              <a:t> </a:t>
            </a:r>
          </a:p>
          <a:p>
            <a:pPr marL="0" indent="0">
              <a:buNone/>
            </a:pPr>
            <a:r>
              <a:rPr lang="en-US" dirty="0">
                <a:solidFill>
                  <a:schemeClr val="bg1"/>
                </a:solidFill>
              </a:rPr>
              <a:t> </a:t>
            </a:r>
          </a:p>
          <a:p>
            <a:pPr marL="0" indent="0">
              <a:buNone/>
            </a:pPr>
            <a:endParaRPr lang="en-US" dirty="0">
              <a:solidFill>
                <a:schemeClr val="bg1"/>
              </a:solidFill>
            </a:endParaRPr>
          </a:p>
        </p:txBody>
      </p:sp>
    </p:spTree>
    <p:extLst>
      <p:ext uri="{BB962C8B-B14F-4D97-AF65-F5344CB8AC3E}">
        <p14:creationId xmlns:p14="http://schemas.microsoft.com/office/powerpoint/2010/main" val="24194203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6530</TotalTime>
  <Words>2885</Words>
  <Application>Microsoft Office PowerPoint</Application>
  <PresentationFormat>Widescreen</PresentationFormat>
  <Paragraphs>365</Paragraphs>
  <Slides>53</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ＭＳ Ｐゴシック</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What Is International Business and  What Is Different about It?</vt:lpstr>
      <vt:lpstr>What Is International Business and  What Is Different about It?</vt:lpstr>
      <vt:lpstr>PowerPoint Presentation</vt:lpstr>
      <vt:lpstr>PowerPoint Presentation</vt:lpstr>
      <vt:lpstr>Globalization</vt:lpstr>
      <vt:lpstr>What Is Globalization? 1</vt:lpstr>
      <vt:lpstr>What Is Globalization? 2</vt:lpstr>
      <vt:lpstr>What Is Globalization? 3</vt:lpstr>
      <vt:lpstr>The Emergence of Global Institutions 1 </vt:lpstr>
      <vt:lpstr>The Emergence of Global Institutions 2</vt:lpstr>
      <vt:lpstr>The Emergence of Global Institutions 3</vt:lpstr>
      <vt:lpstr>The Emergence of Global Institutions 4 </vt:lpstr>
      <vt:lpstr>The Emergence of Global Institutions 5</vt:lpstr>
      <vt:lpstr>The Emergence of Global Institutions 6</vt:lpstr>
      <vt:lpstr>Drivers of Globalization 1</vt:lpstr>
      <vt:lpstr>Drivers of Globalization 2</vt:lpstr>
      <vt:lpstr>Figure 1.1 Value of world merchandised trade and world production 1960 to 2019</vt:lpstr>
      <vt:lpstr>Drivers of Globalization 3</vt:lpstr>
      <vt:lpstr>Drivers of Globalization 4</vt:lpstr>
      <vt:lpstr>The Changing Demographics of the Global Economy 1</vt:lpstr>
      <vt:lpstr>The Changing Demographics of the Global Economy 2</vt:lpstr>
      <vt:lpstr>Figure 1.2 FDI outward stock outward as a percentage of GDP</vt:lpstr>
      <vt:lpstr>Figure 1.3 FDI inflows (in millions of dollars)</vt:lpstr>
      <vt:lpstr>The Changing Demographics of the  Global Economy 3</vt:lpstr>
      <vt:lpstr>Figure 1.4 National share of the largest 2,000 multinational corporations in 2019</vt:lpstr>
      <vt:lpstr>The Changing Demographics of the  Global Economy 4</vt:lpstr>
      <vt:lpstr>The Changing Demographics of the  Global Economy 5</vt:lpstr>
      <vt:lpstr>The Changing Demographics of the  Global Economy 6</vt:lpstr>
      <vt:lpstr>The Globalization Debate 1</vt:lpstr>
      <vt:lpstr>The Globalization Debate 2</vt:lpstr>
      <vt:lpstr>The Globalization Debate 3</vt:lpstr>
      <vt:lpstr>The Globalization Debate 4</vt:lpstr>
      <vt:lpstr>The Globalization Debate 5</vt:lpstr>
      <vt:lpstr>Figure 1.5 Income levels and environmental pollution</vt:lpstr>
      <vt:lpstr>PowerPoint Presentation</vt:lpstr>
      <vt:lpstr>PowerPoint Presentation</vt:lpstr>
      <vt:lpstr>Figure 1.6 Percentage of the world’s population living in poverty during 1981 to 2015</vt:lpstr>
      <vt:lpstr>Managing in the Global Marketplace</vt:lpstr>
      <vt:lpstr>Test Yourself</vt:lpstr>
      <vt:lpstr>MCQ Questions</vt:lpstr>
      <vt:lpstr>PowerPoint Presentation</vt:lpstr>
      <vt:lpstr>PowerPoint Presentation</vt:lpstr>
      <vt:lpstr>PowerPoint Presentation</vt:lpstr>
      <vt:lpstr>PowerPoint Presentation</vt:lpstr>
      <vt:lpstr>PowerPoint Presentation</vt:lpstr>
      <vt:lpstr>PowerPoint Presentation</vt:lpstr>
      <vt:lpstr>True or False</vt:lpstr>
      <vt:lpstr>True or False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Nohaa</cp:lastModifiedBy>
  <cp:revision>50</cp:revision>
  <dcterms:created xsi:type="dcterms:W3CDTF">2023-04-29T09:08:23Z</dcterms:created>
  <dcterms:modified xsi:type="dcterms:W3CDTF">2023-10-06T21:18:34Z</dcterms:modified>
</cp:coreProperties>
</file>