
<file path=[Content_Types].xml><?xml version="1.0" encoding="utf-8"?>
<Types xmlns="http://schemas.openxmlformats.org/package/2006/content-types">
  <Default Extension="gif" ContentType="image/gif"/>
  <Default Extension="glb" ContentType="model/gltf.binary"/>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7" r:id="rId5"/>
  </p:sldMasterIdLst>
  <p:notesMasterIdLst>
    <p:notesMasterId r:id="rId51"/>
  </p:notesMasterIdLst>
  <p:sldIdLst>
    <p:sldId id="546" r:id="rId6"/>
    <p:sldId id="609" r:id="rId7"/>
    <p:sldId id="531" r:id="rId8"/>
    <p:sldId id="673" r:id="rId9"/>
    <p:sldId id="757" r:id="rId10"/>
    <p:sldId id="774" r:id="rId11"/>
    <p:sldId id="758" r:id="rId12"/>
    <p:sldId id="738" r:id="rId13"/>
    <p:sldId id="750" r:id="rId14"/>
    <p:sldId id="751" r:id="rId15"/>
    <p:sldId id="722" r:id="rId16"/>
    <p:sldId id="723" r:id="rId17"/>
    <p:sldId id="724" r:id="rId18"/>
    <p:sldId id="752" r:id="rId19"/>
    <p:sldId id="725" r:id="rId20"/>
    <p:sldId id="727" r:id="rId21"/>
    <p:sldId id="753" r:id="rId22"/>
    <p:sldId id="729" r:id="rId23"/>
    <p:sldId id="756" r:id="rId24"/>
    <p:sldId id="759" r:id="rId25"/>
    <p:sldId id="760" r:id="rId26"/>
    <p:sldId id="761" r:id="rId27"/>
    <p:sldId id="762" r:id="rId28"/>
    <p:sldId id="763" r:id="rId29"/>
    <p:sldId id="745" r:id="rId30"/>
    <p:sldId id="740" r:id="rId31"/>
    <p:sldId id="765" r:id="rId32"/>
    <p:sldId id="741" r:id="rId33"/>
    <p:sldId id="767" r:id="rId34"/>
    <p:sldId id="771" r:id="rId35"/>
    <p:sldId id="769" r:id="rId36"/>
    <p:sldId id="770" r:id="rId37"/>
    <p:sldId id="742" r:id="rId38"/>
    <p:sldId id="743" r:id="rId39"/>
    <p:sldId id="764" r:id="rId40"/>
    <p:sldId id="607" r:id="rId41"/>
    <p:sldId id="606" r:id="rId42"/>
    <p:sldId id="513" r:id="rId43"/>
    <p:sldId id="598" r:id="rId44"/>
    <p:sldId id="749" r:id="rId45"/>
    <p:sldId id="772" r:id="rId46"/>
    <p:sldId id="671" r:id="rId47"/>
    <p:sldId id="748" r:id="rId48"/>
    <p:sldId id="773" r:id="rId49"/>
    <p:sldId id="54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6"/>
            <p14:sldId id="609"/>
            <p14:sldId id="531"/>
            <p14:sldId id="673"/>
            <p14:sldId id="757"/>
            <p14:sldId id="774"/>
            <p14:sldId id="758"/>
            <p14:sldId id="738"/>
            <p14:sldId id="750"/>
            <p14:sldId id="751"/>
            <p14:sldId id="722"/>
            <p14:sldId id="723"/>
            <p14:sldId id="724"/>
            <p14:sldId id="752"/>
            <p14:sldId id="725"/>
            <p14:sldId id="727"/>
            <p14:sldId id="753"/>
            <p14:sldId id="729"/>
            <p14:sldId id="756"/>
            <p14:sldId id="759"/>
            <p14:sldId id="760"/>
            <p14:sldId id="761"/>
            <p14:sldId id="762"/>
            <p14:sldId id="763"/>
            <p14:sldId id="745"/>
            <p14:sldId id="740"/>
            <p14:sldId id="765"/>
            <p14:sldId id="741"/>
            <p14:sldId id="767"/>
            <p14:sldId id="771"/>
            <p14:sldId id="769"/>
            <p14:sldId id="770"/>
            <p14:sldId id="742"/>
            <p14:sldId id="743"/>
            <p14:sldId id="764"/>
            <p14:sldId id="607"/>
            <p14:sldId id="606"/>
            <p14:sldId id="513"/>
            <p14:sldId id="598"/>
            <p14:sldId id="749"/>
            <p14:sldId id="772"/>
            <p14:sldId id="671"/>
            <p14:sldId id="748"/>
            <p14:sldId id="773"/>
            <p14:sldId id="54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006C92"/>
    <a:srgbClr val="FFD200"/>
    <a:srgbClr val="203E5F"/>
    <a:srgbClr val="F58221"/>
    <a:srgbClr val="000000"/>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04" autoAdjust="0"/>
    <p:restoredTop sz="94660"/>
  </p:normalViewPr>
  <p:slideViewPr>
    <p:cSldViewPr snapToGrid="0">
      <p:cViewPr varScale="1">
        <p:scale>
          <a:sx n="102" d="100"/>
          <a:sy n="102" d="100"/>
        </p:scale>
        <p:origin x="72" y="76"/>
      </p:cViewPr>
      <p:guideLst/>
    </p:cSldViewPr>
  </p:slideViewPr>
  <p:notesTextViewPr>
    <p:cViewPr>
      <p:scale>
        <a:sx n="1" d="1"/>
        <a:sy n="1" d="1"/>
      </p:scale>
      <p:origin x="0" y="0"/>
    </p:cViewPr>
  </p:notesTextViewPr>
  <p:sorterViewPr>
    <p:cViewPr>
      <p:scale>
        <a:sx n="100" d="100"/>
        <a:sy n="100" d="100"/>
      </p:scale>
      <p:origin x="0" y="-648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053837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4993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34594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01019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38052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18676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2943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05229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48487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56538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90731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10/3/2025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92826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3542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31"/>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373433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78940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dirty="0"/>
          </a:p>
        </p:txBody>
      </p:sp>
    </p:spTree>
    <p:extLst>
      <p:ext uri="{BB962C8B-B14F-4D97-AF65-F5344CB8AC3E}">
        <p14:creationId xmlns:p14="http://schemas.microsoft.com/office/powerpoint/2010/main" val="356593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2.JPG"/><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10/3/2025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78301039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80" r:id="rId12"/>
    <p:sldLayoutId id="2147483681" r:id="rId13"/>
    <p:sldLayoutId id="2147483682" r:id="rId14"/>
    <p:sldLayoutId id="214748368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1.glb"/><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5.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6.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7.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8.xml"/><Relationship Id="rId5" Type="http://schemas.openxmlformats.org/officeDocument/2006/relationships/image" Target="../media/image16.jpeg"/><Relationship Id="rId4" Type="http://schemas.openxmlformats.org/officeDocument/2006/relationships/image" Target="../media/image15.gif"/></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9.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0.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1.xml"/><Relationship Id="rId5" Type="http://schemas.openxmlformats.org/officeDocument/2006/relationships/hyperlink" Target="https://ijnet.org/ar/story/%D9%85%D9%86-%D8%A7%D9%84%D9%81%D8%B1%D8%B2-%D8%A7%D9%84%D9%8A%D8%AF%D9%88%D9%8A-%D8%A5%D9%84%D9%89-%D8%AA%D8%B9%D9%84%D9%8F%D9%85-%D8%A7%D9%84%D8%A2%D9%84%D8%A9-%D9%83%D9%8A%D9%81-%D8%AA%D8%A8%D9%86%D9%8A-%D9%86%D9%85%D8%A7%D8%B0%D8%AC-%D8%AA%D8%B5%D9%86%D9%8A%D9%81-%D8%A7%D9%84%D8%A3%D8%AE%D8%A8%D8%A7%D8%B1-%D9%81%D9%8A-%D8%BA%D8%B1%D9%81-%D8%A7%D9%84%D8%AA%D8%AD%D8%B1%D9%8A%D8%B1%D8%9F" TargetMode="Externa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2.xml"/><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3.xm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4.xml"/><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5.xml"/><Relationship Id="rId5" Type="http://schemas.openxmlformats.org/officeDocument/2006/relationships/image" Target="../media/image23.jpeg"/><Relationship Id="rId4" Type="http://schemas.openxmlformats.org/officeDocument/2006/relationships/hyperlink" Target="https://www.kaggle.co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6.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7.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8.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9.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0.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1.xml"/><Relationship Id="rId5" Type="http://schemas.openxmlformats.org/officeDocument/2006/relationships/hyperlink" Target="https://ijnet.org/ar/story/%D9%85%D9%86-%D8%A7%D9%84%D9%81%D8%B1%D8%B2-%D8%A7%D9%84%D9%8A%D8%AF%D9%88%D9%8A-%D8%A5%D9%84%D9%89-%D8%AA%D8%B9%D9%84%D9%8F%D9%85-%D8%A7%D9%84%D8%A2%D9%84%D8%A9-%D9%83%D9%8A%D9%81-%D8%AA%D8%A8%D9%86%D9%8A-%D9%86%D9%85%D8%A7%D8%B0%D8%AC-%D8%AA%D8%B5%D9%86%D9%8A%D9%81-%D8%A7%D9%84%D8%A3%D8%AE%D8%A8%D8%A7%D8%B1-%D9%81%D9%8A-%D8%BA%D8%B1%D9%81-%D8%A7%D9%84%D8%AA%D8%AD%D8%B1%D9%8A%D8%B1%D8%9F" TargetMode="Externa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2.xml"/><Relationship Id="rId5" Type="http://schemas.openxmlformats.org/officeDocument/2006/relationships/image" Target="../media/image30.png"/><Relationship Id="rId4" Type="http://schemas.openxmlformats.org/officeDocument/2006/relationships/hyperlink" Target="https://www.skynewsarabia.com/video/1232725-%D9%85%D8%B0%D9%8A%D8%B9%D8%A9-%D8%B1%D9%88%D8%A8%D9%88%D8%AA-%D8%AA%D9%82%D8%AF%D9%85-%D9%86%D8%B4%D8%B1%D8%A7%D8%AA-%D8%A7%D9%84%D8%A7%D9%94%D8%AE%D8%A8%D8%A7%D8%B1"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3.xml"/><Relationship Id="rId5" Type="http://schemas.openxmlformats.org/officeDocument/2006/relationships/image" Target="../media/image31.png"/><Relationship Id="rId4" Type="http://schemas.openxmlformats.org/officeDocument/2006/relationships/hyperlink" Target="https://www.youtube.com/watch?v=RsdQIrj3fNs" TargetMode="External"/></Relationships>
</file>

<file path=ppt/slides/_rels/slide28.xml.rels><?xml version="1.0" encoding="UTF-8" standalone="yes"?>
<Relationships xmlns="http://schemas.openxmlformats.org/package/2006/relationships"><Relationship Id="rId8" Type="http://schemas.microsoft.com/office/2017/06/relationships/model3d" Target="../media/model3d2.glb"/><Relationship Id="rId3" Type="http://schemas.openxmlformats.org/officeDocument/2006/relationships/image" Target="../media/image2.JPG"/><Relationship Id="rId7" Type="http://schemas.openxmlformats.org/officeDocument/2006/relationships/hyperlink" Target="https://www.theverge.com/2015/1/29/7939067/ap-journalism-automation-robots-financial-reporting" TargetMode="External"/><Relationship Id="rId2" Type="http://schemas.openxmlformats.org/officeDocument/2006/relationships/slideLayout" Target="../slideLayouts/slideLayout13.xml"/><Relationship Id="rId1" Type="http://schemas.openxmlformats.org/officeDocument/2006/relationships/themeOverride" Target="../theme/themeOverride24.xml"/><Relationship Id="rId6" Type="http://schemas.openxmlformats.org/officeDocument/2006/relationships/hyperlink" Target="https://www.youtube.com/watch?v=TmGmN8_yJAM" TargetMode="External"/><Relationship Id="rId5" Type="http://schemas.openxmlformats.org/officeDocument/2006/relationships/image" Target="../media/image33.png"/><Relationship Id="rId4" Type="http://schemas.openxmlformats.org/officeDocument/2006/relationships/image" Target="../media/image32.png"/><Relationship Id="rId9"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5.xml"/><Relationship Id="rId5" Type="http://schemas.openxmlformats.org/officeDocument/2006/relationships/image" Target="../media/image35.png"/><Relationship Id="rId4" Type="http://schemas.openxmlformats.org/officeDocument/2006/relationships/hyperlink" Target="https://www.youtube.com/watch?v=GAfiATTQufk"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6.xml"/><Relationship Id="rId5" Type="http://schemas.openxmlformats.org/officeDocument/2006/relationships/hyperlink" Target="https://www.youtube.com/watch?v=t0xUA1FaCZg" TargetMode="Externa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7.xml"/><Relationship Id="rId5" Type="http://schemas.openxmlformats.org/officeDocument/2006/relationships/hyperlink" Target="https://www.youtube.com/watch?v=pKpN4j1IGfI" TargetMode="Externa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8.xml"/><Relationship Id="rId5" Type="http://schemas.openxmlformats.org/officeDocument/2006/relationships/hyperlink" Target="https://web.facebook.com/washingtonpost" TargetMode="Externa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9.xml"/><Relationship Id="rId5" Type="http://schemas.openxmlformats.org/officeDocument/2006/relationships/image" Target="../media/image39.png"/><Relationship Id="rId4" Type="http://schemas.openxmlformats.org/officeDocument/2006/relationships/hyperlink" Target="https://www.youtube.com/watch?v=ZB_19LWJzL8"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0.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8" Type="http://schemas.openxmlformats.org/officeDocument/2006/relationships/hyperlink" Target="https://share.vidnoz.com/aivideo?id=aishare-8CN5mPgZBSUh4faWfkeKJh5N175855378710385589" TargetMode="External"/><Relationship Id="rId3" Type="http://schemas.openxmlformats.org/officeDocument/2006/relationships/video" Target="../media/media1.mp4"/><Relationship Id="rId7" Type="http://schemas.openxmlformats.org/officeDocument/2006/relationships/image" Target="../media/image41.png"/><Relationship Id="rId2" Type="http://schemas.microsoft.com/office/2007/relationships/media" Target="../media/media1.mp4"/><Relationship Id="rId1" Type="http://schemas.openxmlformats.org/officeDocument/2006/relationships/themeOverride" Target="../theme/themeOverride31.xml"/><Relationship Id="rId6" Type="http://schemas.openxmlformats.org/officeDocument/2006/relationships/hyperlink" Target="https://www.synthesia.io/" TargetMode="External"/><Relationship Id="rId5" Type="http://schemas.openxmlformats.org/officeDocument/2006/relationships/image" Target="../media/image2.JPG"/><Relationship Id="rId4" Type="http://schemas.openxmlformats.org/officeDocument/2006/relationships/slideLayout" Target="../slideLayouts/slideLayout13.xml"/><Relationship Id="rId9" Type="http://schemas.openxmlformats.org/officeDocument/2006/relationships/hyperlink" Target="https://aiapp.vidnoz.com/"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2.xml"/><Relationship Id="rId4" Type="http://schemas.openxmlformats.org/officeDocument/2006/relationships/image" Target="../media/image6.jpeg"/></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hyperlink" Target="https://doi.org/10.3390/s21165515" TargetMode="External"/><Relationship Id="rId2" Type="http://schemas.openxmlformats.org/officeDocument/2006/relationships/hyperlink" Target="https://doi.org/10.1080/21670811.2014.976412" TargetMode="External"/><Relationship Id="rId1" Type="http://schemas.openxmlformats.org/officeDocument/2006/relationships/slideLayout" Target="../slideLayouts/slideLayout13.xml"/><Relationship Id="rId5" Type="http://schemas.openxmlformats.org/officeDocument/2006/relationships/hyperlink" Target="https://openurl.ebsco.com/EPDB:gcd:3:23550899/detailv2?sid=ebsco:plink:scholar&amp;id=ebsco:gcd:142894363&amp;crl=c&amp;link_origin=scholar.google.com" TargetMode="External"/><Relationship Id="rId4" Type="http://schemas.openxmlformats.org/officeDocument/2006/relationships/hyperlink" Target="https://doi.org/10.24132/actaff.2023.15.1-2.3"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doi.org/10.1080/03623319.2022.2027163" TargetMode="External"/><Relationship Id="rId2" Type="http://schemas.openxmlformats.org/officeDocument/2006/relationships/hyperlink" Target="https://doi.org/10.1080/21670811.2019.1609371" TargetMode="External"/><Relationship Id="rId1" Type="http://schemas.openxmlformats.org/officeDocument/2006/relationships/slideLayout" Target="../slideLayouts/slideLayout13.xml"/><Relationship Id="rId5" Type="http://schemas.openxmlformats.org/officeDocument/2006/relationships/hyperlink" Target="https://doi.org/10.2991/assehr.k.201214.658" TargetMode="External"/><Relationship Id="rId4" Type="http://schemas.openxmlformats.org/officeDocument/2006/relationships/hyperlink" Target="https://doi.org/10.1016/j.tele.2017.12.009"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3145/epi.2023.mar.03" TargetMode="External"/><Relationship Id="rId2" Type="http://schemas.openxmlformats.org/officeDocument/2006/relationships/hyperlink" Target="https://doi.org/10.1177/14614448241293154" TargetMode="Externa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3.xml"/><Relationship Id="rId5" Type="http://schemas.openxmlformats.org/officeDocument/2006/relationships/hyperlink" Target="https://www.mc.gov.jo/EchoBusV3.0/SystemAssets/PDF/acb2cbfb-a48a-409d-97dd-a2a3e0e12d79_%D8%AF%D9%88%D8%B1%20%D8%A7%D9%84%D9%85%D8%B0%D9%8A%D8%B9%20%D8%A7%D9%84%D8%A7%D8%AE%D8%A8%D8%A7%D8%B1%D9%8A%20%D8%A7%D9%84%D8%B1%D9%88%D8%A8%D9%88%D8%AA.pdf" TargetMode="External"/><Relationship Id="rId4" Type="http://schemas.openxmlformats.org/officeDocument/2006/relationships/hyperlink" Target="https://ejsc.journals.ekb.eg/article_223213_4d225991ef0ed158084be2f02c30ba65.pdf"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4.xml"/><Relationship Id="rId6" Type="http://schemas.openxmlformats.org/officeDocument/2006/relationships/hyperlink" Target="https://www.youtube.com/watch?v=J70glxh257I" TargetMode="External"/><Relationship Id="rId5" Type="http://schemas.openxmlformats.org/officeDocument/2006/relationships/hyperlink" Target="https://ijnet.org/ar/story/%D9%85%D9%86-%D8%A7%D9%84%D9%81%D8%B1%D8%B2-%D8%A7%D9%84%D9%8A%D8%AF%D9%88%D9%8A-%D8%A5%D9%84%D9%89-%D8%AA%D8%B9%D9%84%D9%8F%D9%85-%D8%A7%D9%84%D8%A2%D9%84%D8%A9-%D9%83%D9%8A%D9%81-%D8%AA%D8%A8%D9%86%D9%8A-%D9%86%D9%85%D8%A7%D8%B0%D8%AC-%D8%AA%D8%B5%D9%86%D9%8A%D9%81-%D8%A7%D9%84%D8%A3%D8%AE%D8%A8%D8%A7%D8%B1-%D9%81%D9%8A-%D8%BA%D8%B1%D9%81-%D8%A7%D9%84%D8%AA%D8%AD%D8%B1%D9%8A%D8%B1%D8%9F" TargetMode="External"/><Relationship Id="rId4" Type="http://schemas.openxmlformats.org/officeDocument/2006/relationships/hyperlink" Target="https://ijnet.org/ar/story/%D9%83%D9%8A%D9%81-%D8%AA%D9%86%D8%AC%D8%AD-%D8%BA%D8%B1%D9%81-%D8%A7%D9%84%D8%A3%D8%AE%D8%A8%D8%A7%D8%B1-%D9%81%D9%8A-%D8%A7%D9%84%D8%B9%D8%B5%D8%B1-%D8%A7%D9%84%D8%B0%D9%87%D8%A8%D9%8A-%D8%A7%D9%84%D8%AC%D8%AF%D9%8A%D8%AF-%D9%84%D9%84%D9%81%D9%8A%D8%AF%D9%8A%D9%88%D8%9F"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5.xml"/><Relationship Id="rId5" Type="http://schemas.openxmlformats.org/officeDocument/2006/relationships/hyperlink" Target="https://chatbotsmagazine.com/lessons-about-chatbot-powered-distribution-for-media-companies-6cae9f9aeced" TargetMode="External"/><Relationship Id="rId4" Type="http://schemas.openxmlformats.org/officeDocument/2006/relationships/hyperlink" Target="https://www.theverge.com/2015/1/29/7939067/ap-journalism-automation-robots-financial-reporting"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24.xml"/><Relationship Id="rId5" Type="http://schemas.openxmlformats.org/officeDocument/2006/relationships/image" Target="../media/image45.png"/><Relationship Id="rId4" Type="http://schemas.openxmlformats.org/officeDocument/2006/relationships/image" Target="../media/image4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2630" y="3740305"/>
            <a:ext cx="5029756" cy="398780"/>
          </a:xfrm>
          <a:prstGeom prst="rect">
            <a:avLst/>
          </a:prstGeom>
          <a:noFill/>
        </p:spPr>
        <p:txBody>
          <a:bodyPr wrap="square" rtlCol="0">
            <a:spAutoFit/>
          </a:bodyPr>
          <a:lstStyle/>
          <a:p>
            <a:pPr algn="ctr" rtl="1"/>
            <a:r>
              <a:rPr lang="ar-EG" sz="2000" b="1" dirty="0">
                <a:latin typeface="Alexandria" charset="0"/>
                <a:cs typeface="Alexandria" charset="0"/>
              </a:rPr>
              <a:t>إعداد: </a:t>
            </a:r>
            <a:r>
              <a:rPr lang="ar-EG" sz="2000" b="1" dirty="0">
                <a:solidFill>
                  <a:srgbClr val="00AEEF"/>
                </a:solidFill>
                <a:effectLst>
                  <a:outerShdw blurRad="38100" dist="38100" dir="2700000" algn="tl">
                    <a:srgbClr val="000000">
                      <a:alpha val="43137"/>
                    </a:srgbClr>
                  </a:outerShdw>
                </a:effectLst>
                <a:latin typeface="Alexandria" charset="0"/>
                <a:cs typeface="Alexandria" charset="0"/>
              </a:rPr>
              <a:t>د. علياء قمر</a:t>
            </a:r>
            <a:endParaRPr lang="en-US" sz="2000" b="1"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38616" y="5630745"/>
            <a:ext cx="3868465" cy="62934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t>الذكاء الاصطناعي في غرف الأخبار</a:t>
            </a:r>
            <a:endParaRPr lang="en-US" sz="3200" b="1" dirty="0">
              <a:solidFill>
                <a:schemeClr val="bg1"/>
              </a:solidFill>
              <a:latin typeface="Alexandria" charset="0"/>
              <a:cs typeface="Alexandria" charset="0"/>
            </a:endParaRPr>
          </a:p>
        </p:txBody>
      </p:sp>
      <p:sp>
        <p:nvSpPr>
          <p:cNvPr id="46" name="TextBox 45"/>
          <p:cNvSpPr txBox="1"/>
          <p:nvPr/>
        </p:nvSpPr>
        <p:spPr>
          <a:xfrm>
            <a:off x="1291675" y="4892403"/>
            <a:ext cx="1260281" cy="400110"/>
          </a:xfrm>
          <a:prstGeom prst="rect">
            <a:avLst/>
          </a:prstGeom>
          <a:noFill/>
        </p:spPr>
        <p:txBody>
          <a:bodyPr wrap="none" rtlCol="0">
            <a:spAutoFit/>
          </a:bodyPr>
          <a:lstStyle/>
          <a:p>
            <a:r>
              <a:rPr lang="en-US" sz="2000" b="1">
                <a:latin typeface="Times New Roman" panose="02020603050405020304" pitchFamily="18" charset="0"/>
                <a:cs typeface="Times New Roman" panose="02020603050405020304" pitchFamily="18" charset="0"/>
              </a:rPr>
              <a:t>DGM 414</a:t>
            </a:r>
            <a:endParaRPr lang="en-US" sz="2000" b="1" dirty="0">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TextBox 8"/>
          <p:cNvSpPr txBox="1"/>
          <p:nvPr/>
        </p:nvSpPr>
        <p:spPr>
          <a:xfrm>
            <a:off x="1106348" y="2928860"/>
            <a:ext cx="2801921" cy="584775"/>
          </a:xfrm>
          <a:prstGeom prst="rect">
            <a:avLst/>
          </a:prstGeom>
          <a:noFill/>
        </p:spPr>
        <p:txBody>
          <a:bodyPr wrap="none" rtlCol="0">
            <a:spAutoFit/>
          </a:bodyPr>
          <a:lstStyle/>
          <a:p>
            <a:r>
              <a:rPr lang="en-US" sz="3200" b="1" dirty="0">
                <a:latin typeface="Times New Roman" panose="02020603050405020304" pitchFamily="18" charset="0"/>
                <a:cs typeface="Times New Roman" panose="02020603050405020304" pitchFamily="18" charset="0"/>
              </a:rPr>
              <a:t>TV Production</a:t>
            </a:r>
          </a:p>
        </p:txBody>
      </p:sp>
      <p:sp>
        <p:nvSpPr>
          <p:cNvPr id="2" name="TextBox 1">
            <a:extLst>
              <a:ext uri="{FF2B5EF4-FFF2-40B4-BE49-F238E27FC236}">
                <a16:creationId xmlns:a16="http://schemas.microsoft.com/office/drawing/2014/main" id="{F3709298-8B98-8FAF-83F5-E566848C865E}"/>
              </a:ext>
            </a:extLst>
          </p:cNvPr>
          <p:cNvSpPr txBox="1"/>
          <p:nvPr/>
        </p:nvSpPr>
        <p:spPr>
          <a:xfrm>
            <a:off x="812032" y="2184296"/>
            <a:ext cx="3344185" cy="769441"/>
          </a:xfrm>
          <a:prstGeom prst="rect">
            <a:avLst/>
          </a:prstGeom>
          <a:noFill/>
        </p:spPr>
        <p:txBody>
          <a:bodyPr wrap="none" rtlCol="0">
            <a:spAutoFit/>
          </a:bodyPr>
          <a:lstStyle/>
          <a:p>
            <a:pPr algn="ctr"/>
            <a:r>
              <a:rPr lang="ar-SA" sz="4400" b="1" dirty="0">
                <a:solidFill>
                  <a:srgbClr val="00B0F0"/>
                </a:solidFill>
                <a:effectLst>
                  <a:outerShdw blurRad="38100" dist="38100" dir="2700000" algn="tl">
                    <a:srgbClr val="000000">
                      <a:alpha val="43137"/>
                    </a:srgbClr>
                  </a:outerShdw>
                </a:effectLst>
                <a:latin typeface="Alexandria" charset="0"/>
                <a:cs typeface="Alexandria" charset="0"/>
              </a:rPr>
              <a:t>الإنتاج التلفزيوني</a:t>
            </a:r>
            <a:endParaRPr lang="en-US" sz="4400" b="1" dirty="0">
              <a:solidFill>
                <a:srgbClr val="00B0F0"/>
              </a:solidFill>
              <a:effectLst>
                <a:outerShdw blurRad="38100" dist="38100" dir="2700000" algn="tl">
                  <a:srgbClr val="000000">
                    <a:alpha val="43137"/>
                  </a:srgbClr>
                </a:outerShdw>
              </a:effectLst>
              <a:latin typeface="Alexandria" charset="0"/>
              <a:cs typeface="Alexandria" charset="0"/>
            </a:endParaRPr>
          </a:p>
        </p:txBody>
      </p:sp>
      <p:sp>
        <p:nvSpPr>
          <p:cNvPr id="7" name="TextBox 6">
            <a:extLst>
              <a:ext uri="{FF2B5EF4-FFF2-40B4-BE49-F238E27FC236}">
                <a16:creationId xmlns:a16="http://schemas.microsoft.com/office/drawing/2014/main" id="{D6FC0227-EA99-D5EE-20A6-7BAD0EB86DE3}"/>
              </a:ext>
            </a:extLst>
          </p:cNvPr>
          <p:cNvSpPr txBox="1"/>
          <p:nvPr/>
        </p:nvSpPr>
        <p:spPr>
          <a:xfrm>
            <a:off x="196827" y="6313235"/>
            <a:ext cx="3332398" cy="369332"/>
          </a:xfrm>
          <a:prstGeom prst="rect">
            <a:avLst/>
          </a:prstGeom>
          <a:noFill/>
        </p:spPr>
        <p:txBody>
          <a:bodyPr wrap="square" rtlCol="0">
            <a:spAutoFit/>
          </a:bodyPr>
          <a:lstStyle/>
          <a:p>
            <a:pPr algn="ctr"/>
            <a:r>
              <a:rPr lang="ar-EG" dirty="0">
                <a:solidFill>
                  <a:srgbClr val="2E3957"/>
                </a:solidFill>
                <a:latin typeface="Alexandria"/>
                <a:cs typeface="+mj-cs"/>
              </a:rPr>
              <a:t>ل</a:t>
            </a:r>
            <a:r>
              <a:rPr lang="ar-SA" dirty="0">
                <a:solidFill>
                  <a:srgbClr val="2E3957"/>
                </a:solidFill>
                <a:latin typeface="Alexandria"/>
                <a:cs typeface="+mj-cs"/>
              </a:rPr>
              <a:t>ط</a:t>
            </a:r>
            <a:r>
              <a:rPr lang="ar-EG" dirty="0">
                <a:solidFill>
                  <a:srgbClr val="2E3957"/>
                </a:solidFill>
                <a:latin typeface="Alexandria"/>
                <a:cs typeface="+mj-cs"/>
              </a:rPr>
              <a:t>ُ</a:t>
            </a:r>
            <a:r>
              <a:rPr lang="ar-SA" dirty="0">
                <a:solidFill>
                  <a:srgbClr val="2E3957"/>
                </a:solidFill>
                <a:latin typeface="Alexandria"/>
                <a:cs typeface="+mj-cs"/>
              </a:rPr>
              <a:t>لاب الإعلام</a:t>
            </a:r>
            <a:r>
              <a:rPr lang="ar-EG" dirty="0">
                <a:solidFill>
                  <a:srgbClr val="2E3957"/>
                </a:solidFill>
                <a:latin typeface="Alexandria"/>
                <a:cs typeface="+mj-cs"/>
              </a:rPr>
              <a:t> الرقمي</a:t>
            </a:r>
          </a:p>
        </p:txBody>
      </p:sp>
      <p:sp>
        <p:nvSpPr>
          <p:cNvPr id="3" name="TextBox 2">
            <a:extLst>
              <a:ext uri="{FF2B5EF4-FFF2-40B4-BE49-F238E27FC236}">
                <a16:creationId xmlns:a16="http://schemas.microsoft.com/office/drawing/2014/main" id="{2D7F5230-6030-DF98-99F4-F3E8D2218140}"/>
              </a:ext>
            </a:extLst>
          </p:cNvPr>
          <p:cNvSpPr txBox="1"/>
          <p:nvPr/>
        </p:nvSpPr>
        <p:spPr>
          <a:xfrm>
            <a:off x="1239878" y="5292191"/>
            <a:ext cx="1404552" cy="338554"/>
          </a:xfrm>
          <a:prstGeom prst="rect">
            <a:avLst/>
          </a:prstGeom>
          <a:noFill/>
        </p:spPr>
        <p:txBody>
          <a:bodyPr wrap="none" rtlCol="0">
            <a:spAutoFit/>
          </a:bodyPr>
          <a:lstStyle/>
          <a:p>
            <a:pPr algn="ctr"/>
            <a:r>
              <a:rPr lang="ar-EG" sz="1600" dirty="0">
                <a:effectLst>
                  <a:outerShdw blurRad="38100" dist="38100" dir="2700000" algn="tl">
                    <a:srgbClr val="000000">
                      <a:alpha val="43137"/>
                    </a:srgbClr>
                  </a:outerShdw>
                </a:effectLst>
                <a:latin typeface="Alexandria" charset="0"/>
              </a:rPr>
              <a:t>المُحاضرة السادسة</a:t>
            </a:r>
            <a:endParaRPr lang="en-US" sz="1600" dirty="0">
              <a:effectLst>
                <a:outerShdw blurRad="38100" dist="38100" dir="2700000" algn="tl">
                  <a:srgbClr val="000000">
                    <a:alpha val="43137"/>
                  </a:srgbClr>
                </a:outerShdw>
              </a:effectLst>
              <a:latin typeface="Alexandria"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30700"/>
    </mc:Choice>
    <mc:Fallback xmlns="">
      <p:transition spd="slow" advClick="0" advTm="30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200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2000"/>
                                        <p:tgtEl>
                                          <p:spTgt spid="4"/>
                                        </p:tgtEl>
                                      </p:cBhvr>
                                    </p:animEffect>
                                  </p:childTnLst>
                                </p:cTn>
                              </p:par>
                              <p:par>
                                <p:cTn id="8" presetID="42" presetClass="entr" presetSubtype="0" fill="hold" grpId="0" nodeType="withEffect">
                                  <p:stCondLst>
                                    <p:cond delay="10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anim calcmode="lin" valueType="num">
                                      <p:cBhvr>
                                        <p:cTn id="11" dur="2000" fill="hold"/>
                                        <p:tgtEl>
                                          <p:spTgt spid="3"/>
                                        </p:tgtEl>
                                        <p:attrNameLst>
                                          <p:attrName>ppt_x</p:attrName>
                                        </p:attrNameLst>
                                      </p:cBhvr>
                                      <p:tavLst>
                                        <p:tav tm="0">
                                          <p:val>
                                            <p:strVal val="#ppt_x"/>
                                          </p:val>
                                        </p:tav>
                                        <p:tav tm="100000">
                                          <p:val>
                                            <p:strVal val="#ppt_x"/>
                                          </p:val>
                                        </p:tav>
                                      </p:tavLst>
                                    </p:anim>
                                    <p:anim calcmode="lin" valueType="num">
                                      <p:cBhvr>
                                        <p:cTn id="12" dur="2000" fill="hold"/>
                                        <p:tgtEl>
                                          <p:spTgt spid="3"/>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300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2000"/>
                                        <p:tgtEl>
                                          <p:spTgt spid="2"/>
                                        </p:tgtEl>
                                      </p:cBhvr>
                                    </p:animEffect>
                                    <p:anim calcmode="lin" valueType="num">
                                      <p:cBhvr>
                                        <p:cTn id="16" dur="2000" fill="hold"/>
                                        <p:tgtEl>
                                          <p:spTgt spid="2"/>
                                        </p:tgtEl>
                                        <p:attrNameLst>
                                          <p:attrName>ppt_x</p:attrName>
                                        </p:attrNameLst>
                                      </p:cBhvr>
                                      <p:tavLst>
                                        <p:tav tm="0">
                                          <p:val>
                                            <p:strVal val="#ppt_x"/>
                                          </p:val>
                                        </p:tav>
                                        <p:tav tm="100000">
                                          <p:val>
                                            <p:strVal val="#ppt_x"/>
                                          </p:val>
                                        </p:tav>
                                      </p:tavLst>
                                    </p:anim>
                                    <p:anim calcmode="lin" valueType="num">
                                      <p:cBhvr>
                                        <p:cTn id="17" dur="2000" fill="hold"/>
                                        <p:tgtEl>
                                          <p:spTgt spid="2"/>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400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2000"/>
                                        <p:tgtEl>
                                          <p:spTgt spid="9"/>
                                        </p:tgtEl>
                                      </p:cBhvr>
                                    </p:animEffect>
                                    <p:anim calcmode="lin" valueType="num">
                                      <p:cBhvr>
                                        <p:cTn id="21" dur="2000" fill="hold"/>
                                        <p:tgtEl>
                                          <p:spTgt spid="9"/>
                                        </p:tgtEl>
                                        <p:attrNameLst>
                                          <p:attrName>ppt_x</p:attrName>
                                        </p:attrNameLst>
                                      </p:cBhvr>
                                      <p:tavLst>
                                        <p:tav tm="0">
                                          <p:val>
                                            <p:strVal val="#ppt_x"/>
                                          </p:val>
                                        </p:tav>
                                        <p:tav tm="100000">
                                          <p:val>
                                            <p:strVal val="#ppt_x"/>
                                          </p:val>
                                        </p:tav>
                                      </p:tavLst>
                                    </p:anim>
                                    <p:anim calcmode="lin" valueType="num">
                                      <p:cBhvr>
                                        <p:cTn id="22" dur="2000" fill="hold"/>
                                        <p:tgtEl>
                                          <p:spTgt spid="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5000"/>
                                  </p:stCondLst>
                                  <p:childTnLst>
                                    <p:set>
                                      <p:cBhvr>
                                        <p:cTn id="24" dur="1" fill="hold">
                                          <p:stCondLst>
                                            <p:cond delay="0"/>
                                          </p:stCondLst>
                                        </p:cTn>
                                        <p:tgtEl>
                                          <p:spTgt spid="46"/>
                                        </p:tgtEl>
                                        <p:attrNameLst>
                                          <p:attrName>style.visibility</p:attrName>
                                        </p:attrNameLst>
                                      </p:cBhvr>
                                      <p:to>
                                        <p:strVal val="visible"/>
                                      </p:to>
                                    </p:set>
                                    <p:animEffect transition="in" filter="fade">
                                      <p:cBhvr>
                                        <p:cTn id="25" dur="2000"/>
                                        <p:tgtEl>
                                          <p:spTgt spid="46"/>
                                        </p:tgtEl>
                                      </p:cBhvr>
                                    </p:animEffect>
                                    <p:anim calcmode="lin" valueType="num">
                                      <p:cBhvr>
                                        <p:cTn id="26" dur="2000" fill="hold"/>
                                        <p:tgtEl>
                                          <p:spTgt spid="46"/>
                                        </p:tgtEl>
                                        <p:attrNameLst>
                                          <p:attrName>ppt_x</p:attrName>
                                        </p:attrNameLst>
                                      </p:cBhvr>
                                      <p:tavLst>
                                        <p:tav tm="0">
                                          <p:val>
                                            <p:strVal val="#ppt_x"/>
                                          </p:val>
                                        </p:tav>
                                        <p:tav tm="100000">
                                          <p:val>
                                            <p:strVal val="#ppt_x"/>
                                          </p:val>
                                        </p:tav>
                                      </p:tavLst>
                                    </p:anim>
                                    <p:anim calcmode="lin" valueType="num">
                                      <p:cBhvr>
                                        <p:cTn id="27" dur="2000" fill="hold"/>
                                        <p:tgtEl>
                                          <p:spTgt spid="46"/>
                                        </p:tgtEl>
                                        <p:attrNameLst>
                                          <p:attrName>ppt_y</p:attrName>
                                        </p:attrNameLst>
                                      </p:cBhvr>
                                      <p:tavLst>
                                        <p:tav tm="0">
                                          <p:val>
                                            <p:strVal val="#ppt_y+.1"/>
                                          </p:val>
                                        </p:tav>
                                        <p:tav tm="100000">
                                          <p:val>
                                            <p:strVal val="#ppt_y"/>
                                          </p:val>
                                        </p:tav>
                                      </p:tavLst>
                                    </p:anim>
                                  </p:childTnLst>
                                </p:cTn>
                              </p:par>
                              <p:par>
                                <p:cTn id="28" presetID="31" presetClass="entr" presetSubtype="0" fill="hold" grpId="0" nodeType="withEffect">
                                  <p:stCondLst>
                                    <p:cond delay="5000"/>
                                  </p:stCondLst>
                                  <p:childTnLst>
                                    <p:set>
                                      <p:cBhvr>
                                        <p:cTn id="29" dur="1" fill="hold">
                                          <p:stCondLst>
                                            <p:cond delay="0"/>
                                          </p:stCondLst>
                                        </p:cTn>
                                        <p:tgtEl>
                                          <p:spTgt spid="14"/>
                                        </p:tgtEl>
                                        <p:attrNameLst>
                                          <p:attrName>style.visibility</p:attrName>
                                        </p:attrNameLst>
                                      </p:cBhvr>
                                      <p:to>
                                        <p:strVal val="visible"/>
                                      </p:to>
                                    </p:set>
                                    <p:anim calcmode="lin" valueType="num">
                                      <p:cBhvr>
                                        <p:cTn id="30" dur="1000" fill="hold"/>
                                        <p:tgtEl>
                                          <p:spTgt spid="14"/>
                                        </p:tgtEl>
                                        <p:attrNameLst>
                                          <p:attrName>ppt_w</p:attrName>
                                        </p:attrNameLst>
                                      </p:cBhvr>
                                      <p:tavLst>
                                        <p:tav tm="0">
                                          <p:val>
                                            <p:fltVal val="0"/>
                                          </p:val>
                                        </p:tav>
                                        <p:tav tm="100000">
                                          <p:val>
                                            <p:strVal val="#ppt_w"/>
                                          </p:val>
                                        </p:tav>
                                      </p:tavLst>
                                    </p:anim>
                                    <p:anim calcmode="lin" valueType="num">
                                      <p:cBhvr>
                                        <p:cTn id="31" dur="1000" fill="hold"/>
                                        <p:tgtEl>
                                          <p:spTgt spid="14"/>
                                        </p:tgtEl>
                                        <p:attrNameLst>
                                          <p:attrName>ppt_h</p:attrName>
                                        </p:attrNameLst>
                                      </p:cBhvr>
                                      <p:tavLst>
                                        <p:tav tm="0">
                                          <p:val>
                                            <p:fltVal val="0"/>
                                          </p:val>
                                        </p:tav>
                                        <p:tav tm="100000">
                                          <p:val>
                                            <p:strVal val="#ppt_h"/>
                                          </p:val>
                                        </p:tav>
                                      </p:tavLst>
                                    </p:anim>
                                    <p:anim calcmode="lin" valueType="num">
                                      <p:cBhvr>
                                        <p:cTn id="32" dur="1000" fill="hold"/>
                                        <p:tgtEl>
                                          <p:spTgt spid="14"/>
                                        </p:tgtEl>
                                        <p:attrNameLst>
                                          <p:attrName>style.rotation</p:attrName>
                                        </p:attrNameLst>
                                      </p:cBhvr>
                                      <p:tavLst>
                                        <p:tav tm="0">
                                          <p:val>
                                            <p:fltVal val="90"/>
                                          </p:val>
                                        </p:tav>
                                        <p:tav tm="100000">
                                          <p:val>
                                            <p:fltVal val="0"/>
                                          </p:val>
                                        </p:tav>
                                      </p:tavLst>
                                    </p:anim>
                                    <p:animEffect transition="in" filter="fade">
                                      <p:cBhvr>
                                        <p:cTn id="33" dur="1000"/>
                                        <p:tgtEl>
                                          <p:spTgt spid="14"/>
                                        </p:tgtEl>
                                      </p:cBhvr>
                                    </p:animEffect>
                                  </p:childTnLst>
                                </p:cTn>
                              </p:par>
                              <p:par>
                                <p:cTn id="34" presetID="42" presetClass="entr" presetSubtype="0" fill="hold" grpId="0" nodeType="withEffect">
                                  <p:stCondLst>
                                    <p:cond delay="700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2000"/>
                                        <p:tgtEl>
                                          <p:spTgt spid="7"/>
                                        </p:tgtEl>
                                      </p:cBhvr>
                                    </p:animEffect>
                                    <p:anim calcmode="lin" valueType="num">
                                      <p:cBhvr>
                                        <p:cTn id="37" dur="2000" fill="hold"/>
                                        <p:tgtEl>
                                          <p:spTgt spid="7"/>
                                        </p:tgtEl>
                                        <p:attrNameLst>
                                          <p:attrName>ppt_x</p:attrName>
                                        </p:attrNameLst>
                                      </p:cBhvr>
                                      <p:tavLst>
                                        <p:tav tm="0">
                                          <p:val>
                                            <p:strVal val="#ppt_x"/>
                                          </p:val>
                                        </p:tav>
                                        <p:tav tm="100000">
                                          <p:val>
                                            <p:strVal val="#ppt_x"/>
                                          </p:val>
                                        </p:tav>
                                      </p:tavLst>
                                    </p:anim>
                                    <p:anim calcmode="lin" valueType="num">
                                      <p:cBhvr>
                                        <p:cTn id="38" dur="2000" fill="hold"/>
                                        <p:tgtEl>
                                          <p:spTgt spid="7"/>
                                        </p:tgtEl>
                                        <p:attrNameLst>
                                          <p:attrName>ppt_y</p:attrName>
                                        </p:attrNameLst>
                                      </p:cBhvr>
                                      <p:tavLst>
                                        <p:tav tm="0">
                                          <p:val>
                                            <p:strVal val="#ppt_y+.1"/>
                                          </p:val>
                                        </p:tav>
                                        <p:tav tm="100000">
                                          <p:val>
                                            <p:strVal val="#ppt_y"/>
                                          </p:val>
                                        </p:tav>
                                      </p:tavLst>
                                    </p:anim>
                                  </p:childTnLst>
                                </p:cTn>
                              </p:par>
                              <p:par>
                                <p:cTn id="39" presetID="26" presetClass="emph" presetSubtype="0" fill="hold" grpId="1" nodeType="withEffect">
                                  <p:stCondLst>
                                    <p:cond delay="5000"/>
                                  </p:stCondLst>
                                  <p:childTnLst>
                                    <p:animEffect transition="out" filter="fade">
                                      <p:cBhvr>
                                        <p:cTn id="40" dur="17000" tmFilter="0, 0; .2, .5; .8, .5; 1, 0"/>
                                        <p:tgtEl>
                                          <p:spTgt spid="14"/>
                                        </p:tgtEl>
                                      </p:cBhvr>
                                    </p:animEffect>
                                    <p:animScale>
                                      <p:cBhvr>
                                        <p:cTn id="41" dur="8500" autoRev="1" fill="hold"/>
                                        <p:tgtEl>
                                          <p:spTgt spid="14"/>
                                        </p:tgtEl>
                                      </p:cBhvr>
                                      <p:by x="105000" y="105000"/>
                                    </p:animScale>
                                  </p:childTnLst>
                                </p:cTn>
                              </p:par>
                              <p:par>
                                <p:cTn id="42" presetID="31" presetClass="entr" presetSubtype="0" fill="hold" grpId="0" nodeType="withEffect">
                                  <p:stCondLst>
                                    <p:cond delay="10000"/>
                                  </p:stCondLst>
                                  <p:childTnLst>
                                    <p:set>
                                      <p:cBhvr>
                                        <p:cTn id="43" dur="1" fill="hold">
                                          <p:stCondLst>
                                            <p:cond delay="0"/>
                                          </p:stCondLst>
                                        </p:cTn>
                                        <p:tgtEl>
                                          <p:spTgt spid="34"/>
                                        </p:tgtEl>
                                        <p:attrNameLst>
                                          <p:attrName>style.visibility</p:attrName>
                                        </p:attrNameLst>
                                      </p:cBhvr>
                                      <p:to>
                                        <p:strVal val="visible"/>
                                      </p:to>
                                    </p:set>
                                    <p:anim calcmode="lin" valueType="num">
                                      <p:cBhvr>
                                        <p:cTn id="44" dur="2000" fill="hold"/>
                                        <p:tgtEl>
                                          <p:spTgt spid="34"/>
                                        </p:tgtEl>
                                        <p:attrNameLst>
                                          <p:attrName>ppt_w</p:attrName>
                                        </p:attrNameLst>
                                      </p:cBhvr>
                                      <p:tavLst>
                                        <p:tav tm="0">
                                          <p:val>
                                            <p:fltVal val="0"/>
                                          </p:val>
                                        </p:tav>
                                        <p:tav tm="100000">
                                          <p:val>
                                            <p:strVal val="#ppt_w"/>
                                          </p:val>
                                        </p:tav>
                                      </p:tavLst>
                                    </p:anim>
                                    <p:anim calcmode="lin" valueType="num">
                                      <p:cBhvr>
                                        <p:cTn id="45" dur="2000" fill="hold"/>
                                        <p:tgtEl>
                                          <p:spTgt spid="34"/>
                                        </p:tgtEl>
                                        <p:attrNameLst>
                                          <p:attrName>ppt_h</p:attrName>
                                        </p:attrNameLst>
                                      </p:cBhvr>
                                      <p:tavLst>
                                        <p:tav tm="0">
                                          <p:val>
                                            <p:fltVal val="0"/>
                                          </p:val>
                                        </p:tav>
                                        <p:tav tm="100000">
                                          <p:val>
                                            <p:strVal val="#ppt_h"/>
                                          </p:val>
                                        </p:tav>
                                      </p:tavLst>
                                    </p:anim>
                                    <p:anim calcmode="lin" valueType="num">
                                      <p:cBhvr>
                                        <p:cTn id="46" dur="2000" fill="hold"/>
                                        <p:tgtEl>
                                          <p:spTgt spid="34"/>
                                        </p:tgtEl>
                                        <p:attrNameLst>
                                          <p:attrName>style.rotation</p:attrName>
                                        </p:attrNameLst>
                                      </p:cBhvr>
                                      <p:tavLst>
                                        <p:tav tm="0">
                                          <p:val>
                                            <p:fltVal val="90"/>
                                          </p:val>
                                        </p:tav>
                                        <p:tav tm="100000">
                                          <p:val>
                                            <p:fltVal val="0"/>
                                          </p:val>
                                        </p:tav>
                                      </p:tavLst>
                                    </p:anim>
                                    <p:animEffect transition="in" filter="fade">
                                      <p:cBhvr>
                                        <p:cTn id="47" dur="2000"/>
                                        <p:tgtEl>
                                          <p:spTgt spid="34"/>
                                        </p:tgtEl>
                                      </p:cBhvr>
                                    </p:animEffect>
                                  </p:childTnLst>
                                </p:cTn>
                              </p:par>
                              <p:par>
                                <p:cTn id="48" presetID="42" presetClass="entr" presetSubtype="0" fill="hold" grpId="0" nodeType="withEffect">
                                  <p:stCondLst>
                                    <p:cond delay="1500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1000"/>
                                        <p:tgtEl>
                                          <p:spTgt spid="30"/>
                                        </p:tgtEl>
                                      </p:cBhvr>
                                    </p:animEffect>
                                    <p:anim calcmode="lin" valueType="num">
                                      <p:cBhvr>
                                        <p:cTn id="51" dur="1000" fill="hold"/>
                                        <p:tgtEl>
                                          <p:spTgt spid="30"/>
                                        </p:tgtEl>
                                        <p:attrNameLst>
                                          <p:attrName>ppt_x</p:attrName>
                                        </p:attrNameLst>
                                      </p:cBhvr>
                                      <p:tavLst>
                                        <p:tav tm="0">
                                          <p:val>
                                            <p:strVal val="#ppt_x"/>
                                          </p:val>
                                        </p:tav>
                                        <p:tav tm="100000">
                                          <p:val>
                                            <p:strVal val="#ppt_x"/>
                                          </p:val>
                                        </p:tav>
                                      </p:tavLst>
                                    </p:anim>
                                    <p:anim calcmode="lin" valueType="num">
                                      <p:cBhvr>
                                        <p:cTn id="52"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4" grpId="0" animBg="1"/>
      <p:bldP spid="46" grpId="0"/>
      <p:bldP spid="14" grpId="0" animBg="1"/>
      <p:bldP spid="14" grpId="1" animBg="1"/>
      <p:bldP spid="9" grpId="0"/>
      <p:bldP spid="2" grpId="0"/>
      <p:bldP spid="7"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E03C1-32F4-6E05-BD3A-75F3857857F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C5C958C-E1FB-0CBB-B4EC-2E18F2A8A675}"/>
              </a:ext>
            </a:extLst>
          </p:cNvPr>
          <p:cNvSpPr txBox="1"/>
          <p:nvPr/>
        </p:nvSpPr>
        <p:spPr>
          <a:xfrm>
            <a:off x="3767109" y="1919786"/>
            <a:ext cx="7135255" cy="523220"/>
          </a:xfrm>
          <a:prstGeom prst="rect">
            <a:avLst/>
          </a:prstGeom>
          <a:noFill/>
        </p:spPr>
        <p:txBody>
          <a:bodyPr wrap="square" rtlCol="0">
            <a:spAutoFit/>
          </a:bodyPr>
          <a:lstStyle/>
          <a:p>
            <a:pPr algn="just" rtl="1"/>
            <a:r>
              <a:rPr lang="ar-EG" sz="2800" b="1" u="sng" dirty="0">
                <a:solidFill>
                  <a:schemeClr val="accent5">
                    <a:lumMod val="75000"/>
                  </a:schemeClr>
                </a:solidFill>
                <a:latin typeface="Alexandria"/>
                <a:cs typeface="+mj-cs"/>
              </a:rPr>
              <a:t>تناولنا في المُحاضرة السابقة:</a:t>
            </a:r>
          </a:p>
        </p:txBody>
      </p:sp>
      <p:sp>
        <p:nvSpPr>
          <p:cNvPr id="5" name="TextBox 4">
            <a:extLst>
              <a:ext uri="{FF2B5EF4-FFF2-40B4-BE49-F238E27FC236}">
                <a16:creationId xmlns:a16="http://schemas.microsoft.com/office/drawing/2014/main" id="{BB3B5A3B-8212-BC93-329C-251E5FA3059B}"/>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mc:AlternateContent xmlns:mc="http://schemas.openxmlformats.org/markup-compatibility/2006">
        <mc:Choice xmlns:am3d="http://schemas.microsoft.com/office/drawing/2017/model3d" Requires="am3d">
          <p:graphicFrame>
            <p:nvGraphicFramePr>
              <p:cNvPr id="2" name="3D Model 1" descr="Checklist">
                <a:extLst>
                  <a:ext uri="{FF2B5EF4-FFF2-40B4-BE49-F238E27FC236}">
                    <a16:creationId xmlns:a16="http://schemas.microsoft.com/office/drawing/2014/main" id="{421804BE-B612-B988-702C-8B070F108337}"/>
                  </a:ext>
                </a:extLst>
              </p:cNvPr>
              <p:cNvGraphicFramePr>
                <a:graphicFrameLocks noChangeAspect="1"/>
              </p:cNvGraphicFramePr>
              <p:nvPr>
                <p:extLst>
                  <p:ext uri="{D42A27DB-BD31-4B8C-83A1-F6EECF244321}">
                    <p14:modId xmlns:p14="http://schemas.microsoft.com/office/powerpoint/2010/main" val="706018708"/>
                  </p:ext>
                </p:extLst>
              </p:nvPr>
            </p:nvGraphicFramePr>
            <p:xfrm>
              <a:off x="1082832" y="988246"/>
              <a:ext cx="3662538" cy="4504295"/>
            </p:xfrm>
            <a:graphic>
              <a:graphicData uri="http://schemas.microsoft.com/office/drawing/2017/model3d">
                <am3d:model3d r:embed="rId2">
                  <am3d:spPr>
                    <a:xfrm>
                      <a:off x="0" y="0"/>
                      <a:ext cx="3662538" cy="4504295"/>
                    </a:xfrm>
                    <a:prstGeom prst="rect">
                      <a:avLst/>
                    </a:prstGeom>
                  </am3d:spPr>
                  <am3d:camera>
                    <am3d:pos x="0" y="0" z="61616842"/>
                    <am3d:up dx="0" dy="36000000" dz="0"/>
                    <am3d:lookAt x="0" y="0" z="0"/>
                    <am3d:perspective fov="2700000"/>
                  </am3d:camera>
                  <am3d:trans>
                    <am3d:meterPerModelUnit n="83313" d="1000000"/>
                    <am3d:preTrans dx="-2" dy="-8018320" dz="-1001795"/>
                    <am3d:scale>
                      <am3d:sx n="1000000" d="1000000"/>
                      <am3d:sy n="1000000" d="1000000"/>
                      <am3d:sz n="1000000" d="1000000"/>
                    </am3d:scale>
                    <am3d:rot ax="3810879" ay="1128212" az="1973900"/>
                    <am3d:postTrans dx="0" dy="0" dz="0"/>
                  </am3d:trans>
                  <am3d:raster rName="Office3DRenderer" rVer="16.0.8326">
                    <am3d:blip r:embed="rId3"/>
                  </am3d:raster>
                  <am3d:objViewport viewportSz="50057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Checklist">
                <a:extLst>
                  <a:ext uri="{FF2B5EF4-FFF2-40B4-BE49-F238E27FC236}">
                    <a16:creationId xmlns:a16="http://schemas.microsoft.com/office/drawing/2014/main" id="{421804BE-B612-B988-702C-8B070F108337}"/>
                  </a:ext>
                </a:extLst>
              </p:cNvPr>
              <p:cNvPicPr>
                <a:picLocks noGrp="1" noRot="1" noChangeAspect="1" noMove="1" noResize="1" noEditPoints="1" noAdjustHandles="1" noChangeArrowheads="1" noChangeShapeType="1" noCrop="1"/>
              </p:cNvPicPr>
              <p:nvPr/>
            </p:nvPicPr>
            <p:blipFill>
              <a:blip r:embed="rId3"/>
              <a:stretch>
                <a:fillRect/>
              </a:stretch>
            </p:blipFill>
            <p:spPr>
              <a:xfrm>
                <a:off x="1082832" y="988246"/>
                <a:ext cx="3662538" cy="4504295"/>
              </a:xfrm>
              <a:prstGeom prst="rect">
                <a:avLst/>
              </a:prstGeom>
            </p:spPr>
          </p:pic>
        </mc:Fallback>
      </mc:AlternateContent>
      <p:sp>
        <p:nvSpPr>
          <p:cNvPr id="3" name="TextBox 2">
            <a:extLst>
              <a:ext uri="{FF2B5EF4-FFF2-40B4-BE49-F238E27FC236}">
                <a16:creationId xmlns:a16="http://schemas.microsoft.com/office/drawing/2014/main" id="{31922969-346A-D098-E3B7-06730AB1EE3E}"/>
              </a:ext>
            </a:extLst>
          </p:cNvPr>
          <p:cNvSpPr txBox="1"/>
          <p:nvPr/>
        </p:nvSpPr>
        <p:spPr>
          <a:xfrm>
            <a:off x="4891119" y="2629761"/>
            <a:ext cx="6072364" cy="2816156"/>
          </a:xfrm>
          <a:prstGeom prst="rect">
            <a:avLst/>
          </a:prstGeom>
          <a:noFill/>
        </p:spPr>
        <p:txBody>
          <a:bodyPr wrap="square" rtlCol="0">
            <a:spAutoFit/>
          </a:bodyPr>
          <a:lstStyle/>
          <a:p>
            <a:pPr marL="457200" indent="-457200" algn="just" rtl="1">
              <a:buFont typeface="+mj-lt"/>
              <a:buAutoNum type="arabicPeriod"/>
            </a:pPr>
            <a:r>
              <a:rPr lang="ar-EG" sz="2400" b="1" dirty="0">
                <a:solidFill>
                  <a:srgbClr val="2E3957"/>
                </a:solidFill>
                <a:effectLst>
                  <a:outerShdw blurRad="38100" dist="38100" dir="2700000" algn="tl">
                    <a:srgbClr val="000000">
                      <a:alpha val="43137"/>
                    </a:srgbClr>
                  </a:outerShdw>
                </a:effectLst>
                <a:latin typeface="Alexandria"/>
                <a:cs typeface="+mj-cs"/>
              </a:rPr>
              <a:t>مُقدمة.</a:t>
            </a:r>
          </a:p>
          <a:p>
            <a:pPr marL="457200" indent="-457200" algn="just" rtl="1">
              <a:buFont typeface="+mj-lt"/>
              <a:buAutoNum type="arabicPeriod"/>
            </a:pPr>
            <a:r>
              <a:rPr lang="ar-EG" sz="2400" b="1" dirty="0">
                <a:solidFill>
                  <a:srgbClr val="2E3957"/>
                </a:solidFill>
                <a:effectLst>
                  <a:outerShdw blurRad="38100" dist="38100" dir="2700000" algn="tl">
                    <a:srgbClr val="000000">
                      <a:alpha val="43137"/>
                    </a:srgbClr>
                  </a:outerShdw>
                </a:effectLst>
                <a:latin typeface="Alexandria"/>
                <a:cs typeface="+mj-cs"/>
              </a:rPr>
              <a:t>مرحلة التوزيع والعرض:</a:t>
            </a:r>
          </a:p>
          <a:p>
            <a:pPr marL="342900" indent="-342900" algn="just" rtl="1">
              <a:buFont typeface="Arial" panose="020B0604020202020204" pitchFamily="34" charset="0"/>
              <a:buChar char="•"/>
            </a:pPr>
            <a:r>
              <a:rPr lang="ar-EG" sz="2000" b="1" dirty="0"/>
              <a:t>أولاً: ماهية التوزيع والعرض.</a:t>
            </a:r>
            <a:endParaRPr lang="en-US" sz="2000" dirty="0"/>
          </a:p>
          <a:p>
            <a:pPr marL="342900" indent="-342900" algn="just" rtl="1">
              <a:buFont typeface="Arial" panose="020B0604020202020204" pitchFamily="34" charset="0"/>
              <a:buChar char="•"/>
            </a:pPr>
            <a:r>
              <a:rPr lang="ar-EG" sz="2000" b="1" dirty="0"/>
              <a:t>ثانيًا: قنوات التوزيع التقليدية والرقمية.</a:t>
            </a:r>
            <a:endParaRPr lang="en-US" sz="2000" dirty="0"/>
          </a:p>
          <a:p>
            <a:pPr marL="342900" indent="-342900" algn="just" rtl="1">
              <a:buFont typeface="Arial" panose="020B0604020202020204" pitchFamily="34" charset="0"/>
              <a:buChar char="•"/>
            </a:pPr>
            <a:r>
              <a:rPr lang="ar-EG" sz="2000" b="1" dirty="0"/>
              <a:t>ثالثًا: التسويق والتوزيع الرقمي للمُحتوى التلفزيوني.</a:t>
            </a:r>
            <a:endParaRPr lang="en-US" sz="2000" dirty="0"/>
          </a:p>
          <a:p>
            <a:pPr marL="342900" indent="-342900" algn="just" rtl="1">
              <a:buFont typeface="Arial" panose="020B0604020202020204" pitchFamily="34" charset="0"/>
              <a:buChar char="•"/>
            </a:pPr>
            <a:r>
              <a:rPr lang="ar-EG" sz="2000" b="1" dirty="0"/>
              <a:t>رابعًا: نماذج التوزيع وإدارة الحقوق والملكية الفكرية.</a:t>
            </a:r>
            <a:endParaRPr lang="en-US" sz="2000" dirty="0"/>
          </a:p>
          <a:p>
            <a:pPr marL="342900" indent="-342900" algn="just" rtl="1">
              <a:buFont typeface="Arial" panose="020B0604020202020204" pitchFamily="34" charset="0"/>
              <a:buChar char="•"/>
            </a:pPr>
            <a:r>
              <a:rPr lang="ar-EG" sz="2000" b="1" dirty="0"/>
              <a:t>خامسًا: التحديات الحديثة.</a:t>
            </a:r>
            <a:endParaRPr lang="en-US" sz="2000" dirty="0"/>
          </a:p>
          <a:p>
            <a:pPr marL="342900" indent="-342900" algn="just" rtl="1">
              <a:buFont typeface="Arial" panose="020B0604020202020204" pitchFamily="34" charset="0"/>
              <a:buChar char="•"/>
            </a:pPr>
            <a:endParaRPr lang="ar-EG" sz="500" b="1" dirty="0">
              <a:solidFill>
                <a:srgbClr val="2E3957"/>
              </a:solidFill>
              <a:latin typeface="Alexandria"/>
              <a:cs typeface="+mj-cs"/>
            </a:endParaRPr>
          </a:p>
          <a:p>
            <a:pPr marL="457200" indent="-457200" algn="just" rtl="1">
              <a:buFont typeface="+mj-lt"/>
              <a:buAutoNum type="arabicPeriod" startAt="3"/>
            </a:pPr>
            <a:r>
              <a:rPr lang="ar-EG" sz="2400" b="1" dirty="0">
                <a:solidFill>
                  <a:srgbClr val="2E3957"/>
                </a:solidFill>
                <a:effectLst>
                  <a:outerShdw blurRad="38100" dist="38100" dir="2700000" algn="tl">
                    <a:srgbClr val="000000">
                      <a:alpha val="43137"/>
                    </a:srgbClr>
                  </a:outerShdw>
                </a:effectLst>
                <a:latin typeface="Alexandria"/>
                <a:cs typeface="+mj-cs"/>
              </a:rPr>
              <a:t>تدريب تطبيقي.</a:t>
            </a:r>
          </a:p>
        </p:txBody>
      </p:sp>
    </p:spTree>
    <p:extLst>
      <p:ext uri="{BB962C8B-B14F-4D97-AF65-F5344CB8AC3E}">
        <p14:creationId xmlns:p14="http://schemas.microsoft.com/office/powerpoint/2010/main" val="1769831105"/>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43368B5-E627-4D89-F5DA-D2308B5D145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DEA3064-D768-E884-F736-08F6C277A455}"/>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9D750F7-1B47-DEC3-465A-BD182A50AE6A}"/>
              </a:ext>
            </a:extLst>
          </p:cNvPr>
          <p:cNvSpPr txBox="1"/>
          <p:nvPr/>
        </p:nvSpPr>
        <p:spPr>
          <a:xfrm>
            <a:off x="6329597" y="1128103"/>
            <a:ext cx="3902032" cy="584775"/>
          </a:xfrm>
          <a:prstGeom prst="rect">
            <a:avLst/>
          </a:prstGeom>
          <a:noFill/>
        </p:spPr>
        <p:txBody>
          <a:bodyPr wrap="square" rtlCol="0">
            <a:spAutoFit/>
          </a:bodyPr>
          <a:lstStyle/>
          <a:p>
            <a:pPr algn="ctr"/>
            <a:r>
              <a:rPr lang="ar-SA" sz="3200" b="1" dirty="0">
                <a:effectLst>
                  <a:outerShdw blurRad="38100" dist="38100" dir="2700000" algn="tl">
                    <a:srgbClr val="000000">
                      <a:alpha val="43137"/>
                    </a:srgbClr>
                  </a:outerShdw>
                </a:effectLst>
                <a:latin typeface="Alexandria" charset="0"/>
                <a:cs typeface="Alexandria" charset="0"/>
              </a:rPr>
              <a:t>محاور الم</a:t>
            </a:r>
            <a:r>
              <a:rPr lang="ar-EG" sz="3200" b="1" dirty="0">
                <a:effectLst>
                  <a:outerShdw blurRad="38100" dist="38100" dir="2700000" algn="tl">
                    <a:srgbClr val="000000">
                      <a:alpha val="43137"/>
                    </a:srgbClr>
                  </a:outerShdw>
                </a:effectLst>
                <a:latin typeface="Alexandria" charset="0"/>
                <a:cs typeface="Alexandria" charset="0"/>
              </a:rPr>
              <a:t>ُ</a:t>
            </a:r>
            <a:r>
              <a:rPr lang="ar-SA" sz="3200" b="1" dirty="0">
                <a:effectLst>
                  <a:outerShdw blurRad="38100" dist="38100" dir="2700000" algn="tl">
                    <a:srgbClr val="000000">
                      <a:alpha val="43137"/>
                    </a:srgbClr>
                  </a:outerShdw>
                </a:effectLst>
                <a:latin typeface="Alexandria" charset="0"/>
                <a:cs typeface="Alexandria" charset="0"/>
              </a:rPr>
              <a:t>حاضرة</a:t>
            </a:r>
            <a:endParaRPr lang="en-US" sz="3200" b="1" dirty="0">
              <a:effectLst>
                <a:outerShdw blurRad="38100" dist="38100" dir="2700000" algn="tl">
                  <a:srgbClr val="000000">
                    <a:alpha val="43137"/>
                  </a:srgbClr>
                </a:outerShdw>
              </a:effectLst>
              <a:latin typeface="Alexandria" charset="0"/>
              <a:cs typeface="Alexandria" charset="0"/>
            </a:endParaRPr>
          </a:p>
        </p:txBody>
      </p:sp>
      <p:sp>
        <p:nvSpPr>
          <p:cNvPr id="8" name="TextBox 7">
            <a:extLst>
              <a:ext uri="{FF2B5EF4-FFF2-40B4-BE49-F238E27FC236}">
                <a16:creationId xmlns:a16="http://schemas.microsoft.com/office/drawing/2014/main" id="{39872AC9-0280-78B2-70E9-9CC01B505468}"/>
              </a:ext>
            </a:extLst>
          </p:cNvPr>
          <p:cNvSpPr txBox="1"/>
          <p:nvPr/>
        </p:nvSpPr>
        <p:spPr>
          <a:xfrm>
            <a:off x="4250913" y="1952261"/>
            <a:ext cx="6748032" cy="584775"/>
          </a:xfrm>
          <a:prstGeom prst="rect">
            <a:avLst/>
          </a:prstGeom>
          <a:noFill/>
        </p:spPr>
        <p:txBody>
          <a:bodyPr wrap="square" rtlCol="0">
            <a:spAutoFit/>
          </a:bodyPr>
          <a:lstStyle/>
          <a:p>
            <a:pPr algn="just" rtl="1"/>
            <a:r>
              <a:rPr lang="ar-EG" sz="3200" b="1" u="sng" dirty="0">
                <a:solidFill>
                  <a:schemeClr val="accent5">
                    <a:lumMod val="75000"/>
                  </a:schemeClr>
                </a:solidFill>
                <a:effectLst>
                  <a:outerShdw blurRad="38100" dist="38100" dir="2700000" algn="tl">
                    <a:srgbClr val="000000">
                      <a:alpha val="43137"/>
                    </a:srgbClr>
                  </a:outerShdw>
                </a:effectLst>
                <a:latin typeface="Alexandria"/>
                <a:cs typeface="+mj-cs"/>
              </a:rPr>
              <a:t>الذكاء الاصطناعي في غرف الأخبار:</a:t>
            </a:r>
            <a:endParaRPr lang="ar-EG" sz="2400" b="1" dirty="0">
              <a:solidFill>
                <a:srgbClr val="2E3957"/>
              </a:solidFill>
              <a:effectLst>
                <a:outerShdw blurRad="38100" dist="38100" dir="2700000" algn="tl">
                  <a:srgbClr val="000000">
                    <a:alpha val="43137"/>
                  </a:srgbClr>
                </a:outerShdw>
              </a:effectLst>
              <a:latin typeface="Alexandria"/>
              <a:cs typeface="+mj-cs"/>
            </a:endParaRPr>
          </a:p>
        </p:txBody>
      </p:sp>
      <p:pic>
        <p:nvPicPr>
          <p:cNvPr id="7" name="Picture 6" descr="A cartoon character in a room with a robot and a person&#10;&#10;AI-generated content may be incorrect.">
            <a:extLst>
              <a:ext uri="{FF2B5EF4-FFF2-40B4-BE49-F238E27FC236}">
                <a16:creationId xmlns:a16="http://schemas.microsoft.com/office/drawing/2014/main" id="{EA2A579D-D0D6-6463-2FC5-73BBC002400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1517" y="2917672"/>
            <a:ext cx="3888834" cy="259255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0036DC0F-D493-1E35-44FC-974D0163B6B8}"/>
              </a:ext>
            </a:extLst>
          </p:cNvPr>
          <p:cNvSpPr txBox="1"/>
          <p:nvPr/>
        </p:nvSpPr>
        <p:spPr>
          <a:xfrm>
            <a:off x="5432243" y="2886269"/>
            <a:ext cx="5678240" cy="2800767"/>
          </a:xfrm>
          <a:prstGeom prst="rect">
            <a:avLst/>
          </a:prstGeom>
          <a:noFill/>
        </p:spPr>
        <p:txBody>
          <a:bodyPr wrap="square" rtlCol="0">
            <a:spAutoFit/>
          </a:bodyPr>
          <a:lstStyle/>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cs typeface="+mj-cs"/>
              </a:rPr>
              <a:t>استخدامات الذكاء الاصطناعي في الأتمتة والتحرير.</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لماذا نحتاج إلى الأتمتة في غرف الأخبار؟</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كيف غيّرت الأتمتة طبيعة العمل الصحفي؟</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من التقييم البشري إلى النماذج الذكية.</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cs typeface="+mj-cs"/>
              </a:rPr>
              <a:t>الذكاء الاصطناعي كمذيع روبوتي.</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cs typeface="+mj-cs"/>
              </a:rPr>
              <a:t>تدريب تطبيقي.</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cs typeface="+mj-cs"/>
              </a:rPr>
              <a:t>الخُلاصة</a:t>
            </a:r>
            <a:r>
              <a:rPr lang="en-US" sz="2200" b="1" dirty="0">
                <a:solidFill>
                  <a:srgbClr val="2E3957"/>
                </a:solidFill>
                <a:effectLst>
                  <a:outerShdw blurRad="38100" dist="38100" dir="2700000" algn="tl">
                    <a:srgbClr val="000000">
                      <a:alpha val="43137"/>
                    </a:srgbClr>
                  </a:outerShdw>
                </a:effectLst>
                <a:latin typeface="Alexandria"/>
                <a:cs typeface="+mj-cs"/>
              </a:rPr>
              <a:t>.</a:t>
            </a:r>
            <a:endParaRPr lang="ar-EG" sz="2200" b="1" dirty="0">
              <a:solidFill>
                <a:srgbClr val="2E3957"/>
              </a:solidFill>
              <a:effectLst>
                <a:outerShdw blurRad="38100" dist="38100" dir="2700000" algn="tl">
                  <a:srgbClr val="000000">
                    <a:alpha val="43137"/>
                  </a:srgbClr>
                </a:outerShdw>
              </a:effectLst>
              <a:latin typeface="Alexandria"/>
              <a:cs typeface="+mj-cs"/>
            </a:endParaRP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cs typeface="+mj-cs"/>
              </a:rPr>
              <a:t>المَراجِع.</a:t>
            </a:r>
          </a:p>
        </p:txBody>
      </p:sp>
    </p:spTree>
    <p:extLst>
      <p:ext uri="{BB962C8B-B14F-4D97-AF65-F5344CB8AC3E}">
        <p14:creationId xmlns:p14="http://schemas.microsoft.com/office/powerpoint/2010/main" val="17115859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25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grpId="0" nodeType="afterEffect">
                                  <p:stCondLst>
                                    <p:cond delay="25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A3826-8AE8-51B5-C124-630F66DB98A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E4D4334-1D92-3250-9B88-8284B6C05CB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6BFCCDC5-6742-E8D2-AF60-B031923213AB}"/>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AB401AFD-8C39-BE2D-2F5E-B3EDE3890156}"/>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8DBC37AD-7866-449B-F50E-9FA3BB9DB29E}"/>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4A9448E2-96EE-D6A3-12CD-F89DC9DB63E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7B58E84C-04CB-C86E-844F-891B9D1C307B}"/>
              </a:ext>
            </a:extLst>
          </p:cNvPr>
          <p:cNvSpPr txBox="1"/>
          <p:nvPr/>
        </p:nvSpPr>
        <p:spPr>
          <a:xfrm>
            <a:off x="621234" y="5184435"/>
            <a:ext cx="5496260" cy="507831"/>
          </a:xfrm>
          <a:prstGeom prst="rect">
            <a:avLst/>
          </a:prstGeom>
          <a:noFill/>
        </p:spPr>
        <p:txBody>
          <a:bodyPr wrap="square" rtlCol="0">
            <a:spAutoFit/>
          </a:bodyPr>
          <a:lstStyle/>
          <a:p>
            <a:pPr algn="ctr" rtl="1"/>
            <a:r>
              <a:rPr lang="ar-EG" sz="2600" b="1" dirty="0">
                <a:solidFill>
                  <a:schemeClr val="accent5">
                    <a:lumMod val="75000"/>
                  </a:schemeClr>
                </a:solidFill>
                <a:effectLst>
                  <a:outerShdw blurRad="38100" dist="38100" dir="2700000" algn="tl">
                    <a:srgbClr val="000000">
                      <a:alpha val="43137"/>
                    </a:srgbClr>
                  </a:outerShdw>
                </a:effectLst>
                <a:latin typeface="Alexandria" charset="0"/>
                <a:cs typeface="+mj-cs"/>
              </a:rPr>
              <a:t>استخدامات الذكاء الاصطناعي في الأتمتة والتحرير</a:t>
            </a:r>
          </a:p>
        </p:txBody>
      </p:sp>
      <p:sp>
        <p:nvSpPr>
          <p:cNvPr id="43" name="TextBox 42">
            <a:extLst>
              <a:ext uri="{FF2B5EF4-FFF2-40B4-BE49-F238E27FC236}">
                <a16:creationId xmlns:a16="http://schemas.microsoft.com/office/drawing/2014/main" id="{EA8CC3B3-0ED6-B9DF-E1DF-17B99DC5271B}"/>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EG" sz="4000" b="1" dirty="0">
                <a:solidFill>
                  <a:schemeClr val="bg1"/>
                </a:solidFill>
                <a:latin typeface="Alexandria" charset="0"/>
                <a:cs typeface="Alexandria" charset="0"/>
              </a:rPr>
              <a:t>1</a:t>
            </a:r>
            <a:endParaRPr lang="en-US" sz="4000" b="1" dirty="0">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CBBA94A7-83F5-26AC-0245-17A35401901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8812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22" presetClass="entr" presetSubtype="4" fill="hold" grpId="0" nodeType="withEffect">
                                  <p:stCondLst>
                                    <p:cond delay="250"/>
                                  </p:stCondLst>
                                  <p:childTnLst>
                                    <p:set>
                                      <p:cBhvr>
                                        <p:cTn id="12" dur="1" fill="hold">
                                          <p:stCondLst>
                                            <p:cond delay="0"/>
                                          </p:stCondLst>
                                        </p:cTn>
                                        <p:tgtEl>
                                          <p:spTgt spid="43"/>
                                        </p:tgtEl>
                                        <p:attrNameLst>
                                          <p:attrName>style.visibility</p:attrName>
                                        </p:attrNameLst>
                                      </p:cBhvr>
                                      <p:to>
                                        <p:strVal val="visible"/>
                                      </p:to>
                                    </p:set>
                                    <p:animEffect transition="in" filter="wipe(down)">
                                      <p:cBhvr>
                                        <p:cTn id="13" dur="500"/>
                                        <p:tgtEl>
                                          <p:spTgt spid="43"/>
                                        </p:tgtEl>
                                      </p:cBhvr>
                                    </p:animEffect>
                                  </p:childTnLst>
                                </p:cTn>
                              </p:par>
                              <p:par>
                                <p:cTn id="14" presetID="22" presetClass="entr" presetSubtype="4" fill="hold" grpId="0" nodeType="withEffect">
                                  <p:stCondLst>
                                    <p:cond delay="250"/>
                                  </p:stCondLst>
                                  <p:childTnLst>
                                    <p:set>
                                      <p:cBhvr>
                                        <p:cTn id="15" dur="1" fill="hold">
                                          <p:stCondLst>
                                            <p:cond delay="0"/>
                                          </p:stCondLst>
                                        </p:cTn>
                                        <p:tgtEl>
                                          <p:spTgt spid="41"/>
                                        </p:tgtEl>
                                        <p:attrNameLst>
                                          <p:attrName>style.visibility</p:attrName>
                                        </p:attrNameLst>
                                      </p:cBhvr>
                                      <p:to>
                                        <p:strVal val="visible"/>
                                      </p:to>
                                    </p:set>
                                    <p:animEffect transition="in" filter="wipe(down)">
                                      <p:cBhvr>
                                        <p:cTn id="1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4F00445-4F67-5488-468E-CDE76667E02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F323CBC-6193-2539-FE4E-6832D18BD48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41BE8FD-B768-8B09-EB89-83C8B89EA4CE}"/>
              </a:ext>
            </a:extLst>
          </p:cNvPr>
          <p:cNvSpPr txBox="1"/>
          <p:nvPr/>
        </p:nvSpPr>
        <p:spPr>
          <a:xfrm>
            <a:off x="3461219" y="1668313"/>
            <a:ext cx="7918677" cy="4401205"/>
          </a:xfrm>
          <a:prstGeom prst="rect">
            <a:avLst/>
          </a:prstGeom>
          <a:noFill/>
        </p:spPr>
        <p:txBody>
          <a:bodyPr wrap="square">
            <a:spAutoFit/>
          </a:bodyPr>
          <a:lstStyle/>
          <a:p>
            <a:pPr algn="just" rtl="1"/>
            <a:r>
              <a:rPr lang="ar-EG" sz="3200" b="1" dirty="0">
                <a:solidFill>
                  <a:schemeClr val="accent5">
                    <a:lumMod val="75000"/>
                  </a:schemeClr>
                </a:solidFill>
                <a:effectLst>
                  <a:outerShdw blurRad="38100" dist="38100" dir="2700000" algn="tl">
                    <a:srgbClr val="000000">
                      <a:alpha val="43137"/>
                    </a:srgbClr>
                  </a:outerShdw>
                </a:effectLst>
                <a:latin typeface="Alexandria" charset="0"/>
              </a:rPr>
              <a:t>استخدامات الذكاء الاصطناعي في الأتمتة والتحرير:</a:t>
            </a:r>
          </a:p>
          <a:p>
            <a:pPr algn="just" rtl="1"/>
            <a:endParaRPr lang="ar-EG" sz="800" b="1" dirty="0">
              <a:solidFill>
                <a:schemeClr val="accent5">
                  <a:lumMod val="75000"/>
                </a:schemeClr>
              </a:solidFill>
              <a:effectLst>
                <a:outerShdw blurRad="38100" dist="38100" dir="2700000" algn="tl">
                  <a:srgbClr val="000000">
                    <a:alpha val="43137"/>
                  </a:srgbClr>
                </a:outerShdw>
              </a:effectLst>
              <a:latin typeface="Alexandria" charset="0"/>
            </a:endParaRPr>
          </a:p>
          <a:p>
            <a:pPr algn="just" rtl="1"/>
            <a:r>
              <a:rPr lang="en-US" sz="2000" b="1" dirty="0"/>
              <a:t>🔍 </a:t>
            </a:r>
            <a:r>
              <a:rPr lang="ar-EG" sz="2000" b="1" dirty="0">
                <a:solidFill>
                  <a:schemeClr val="accent5">
                    <a:lumMod val="75000"/>
                  </a:schemeClr>
                </a:solidFill>
                <a:effectLst>
                  <a:outerShdw blurRad="38100" dist="38100" dir="2700000" algn="tl">
                    <a:srgbClr val="000000">
                      <a:alpha val="43137"/>
                    </a:srgbClr>
                  </a:outerShdw>
                </a:effectLst>
                <a:latin typeface="Alexandria" charset="0"/>
              </a:rPr>
              <a:t>أولًا: ما معنى الأتمتة؟</a:t>
            </a:r>
          </a:p>
          <a:p>
            <a:pPr marL="342900" indent="-342900" algn="just" rtl="1">
              <a:buFont typeface="Arial" panose="020B0604020202020204" pitchFamily="34" charset="0"/>
              <a:buChar char="•"/>
            </a:pPr>
            <a:r>
              <a:rPr lang="ar-EG" sz="2000" b="1" dirty="0"/>
              <a:t>الأتمتة</a:t>
            </a:r>
            <a:r>
              <a:rPr lang="ar-EG" sz="2000" dirty="0"/>
              <a:t> تعني تشغيل بعض الأعمال بشكل </a:t>
            </a:r>
            <a:r>
              <a:rPr lang="ar-EG" sz="2000" b="1" dirty="0"/>
              <a:t>تلقائي (</a:t>
            </a:r>
            <a:r>
              <a:rPr lang="en-US" sz="2000" b="1" dirty="0"/>
              <a:t>Automatic</a:t>
            </a:r>
            <a:r>
              <a:rPr lang="ar-EG" sz="2000" b="1" dirty="0"/>
              <a:t>) </a:t>
            </a:r>
            <a:r>
              <a:rPr lang="ar-EG" sz="2000" dirty="0"/>
              <a:t>باستخدام برامج أو أنظمة ذكية، بدلًا من أن يقوم بها الإنسان يدويًا.</a:t>
            </a:r>
          </a:p>
          <a:p>
            <a:pPr algn="just" rtl="1"/>
            <a:endParaRPr lang="ar-EG" sz="1050" b="1" dirty="0">
              <a:solidFill>
                <a:schemeClr val="accent5">
                  <a:lumMod val="75000"/>
                </a:schemeClr>
              </a:solidFill>
              <a:effectLst>
                <a:outerShdw blurRad="38100" dist="38100" dir="2700000" algn="tl">
                  <a:srgbClr val="000000">
                    <a:alpha val="43137"/>
                  </a:srgbClr>
                </a:outerShdw>
              </a:effectLst>
              <a:latin typeface="Alexandria" charset="0"/>
            </a:endParaRPr>
          </a:p>
          <a:p>
            <a:pPr algn="just" rtl="1"/>
            <a:r>
              <a:rPr lang="en-US" sz="2000" b="1" dirty="0"/>
              <a:t> </a:t>
            </a:r>
            <a:r>
              <a:rPr lang="en-US" sz="2400" b="1" dirty="0"/>
              <a:t>🔍 </a:t>
            </a:r>
            <a:r>
              <a:rPr lang="ar-EG" sz="2400" b="1" dirty="0">
                <a:solidFill>
                  <a:schemeClr val="accent5">
                    <a:lumMod val="75000"/>
                  </a:schemeClr>
                </a:solidFill>
                <a:effectLst>
                  <a:outerShdw blurRad="38100" dist="38100" dir="2700000" algn="tl">
                    <a:srgbClr val="000000">
                      <a:alpha val="43137"/>
                    </a:srgbClr>
                  </a:outerShdw>
                </a:effectLst>
                <a:latin typeface="Alexandria" charset="0"/>
              </a:rPr>
              <a:t>لماذا نحتاج إلى الأتمتة في غرف الأخبار؟</a:t>
            </a:r>
          </a:p>
          <a:p>
            <a:pPr algn="just" rtl="1"/>
            <a:endParaRPr lang="ar-EG" sz="300" dirty="0"/>
          </a:p>
          <a:p>
            <a:pPr algn="just" rtl="1"/>
            <a:r>
              <a:rPr lang="ar-EG" sz="2000" dirty="0"/>
              <a:t>أظهرت جائحة كوفيد-19 أن المؤسسات الإعلامية بحاجة ماسة إلى طرق جديدة لإنتاج الأخبار، خاصة أثناء البث المباشر. وبسبب التباعد الاجتماعي، كان لابد من تقليل عدد العاملين داخل الاستوديوهات، والاعتماد أكثر على أنظمة التشغيل الآلي، بالإضافة لعدد من التغييرات الأُخرى. </a:t>
            </a:r>
            <a:r>
              <a:rPr lang="ar-EG" sz="2000" u="sng" dirty="0"/>
              <a:t>وقد شملت أهم هذه التغييرات أيضًا:</a:t>
            </a:r>
          </a:p>
          <a:p>
            <a:pPr algn="just" rtl="1"/>
            <a:endParaRPr lang="ar-EG" sz="100" u="sng" dirty="0"/>
          </a:p>
          <a:p>
            <a:pPr marL="342900" indent="-342900" algn="just" rtl="1">
              <a:buFont typeface="Arial" panose="020B0604020202020204" pitchFamily="34" charset="0"/>
              <a:buChar char="•"/>
            </a:pPr>
            <a:r>
              <a:rPr lang="ar-EG" sz="2000" dirty="0"/>
              <a:t>تشغيل غرف الأخبار والتحكم في المعدات عن بُعد.</a:t>
            </a:r>
          </a:p>
          <a:p>
            <a:pPr marL="342900" indent="-342900" algn="just" rtl="1">
              <a:buFont typeface="Arial" panose="020B0604020202020204" pitchFamily="34" charset="0"/>
              <a:buChar char="•"/>
            </a:pPr>
            <a:r>
              <a:rPr lang="ar-EG" sz="2000" dirty="0"/>
              <a:t>استخدام أدوات لتنظيم مواعيد النشرات وإدارة سير العمل بشكل آلي.</a:t>
            </a:r>
          </a:p>
          <a:p>
            <a:pPr marL="342900" indent="-342900" algn="just" rtl="1">
              <a:buFont typeface="Arial" panose="020B0604020202020204" pitchFamily="34" charset="0"/>
              <a:buChar char="•"/>
            </a:pPr>
            <a:r>
              <a:rPr lang="ar-EG" sz="2000" dirty="0"/>
              <a:t>الاستعانة بخوارزميات الذكاء الاصطناعي لتحليل الأخبار وتوزيعها دون تدخل بشري كامل.</a:t>
            </a:r>
          </a:p>
        </p:txBody>
      </p:sp>
      <p:sp>
        <p:nvSpPr>
          <p:cNvPr id="2" name="TextBox 1">
            <a:extLst>
              <a:ext uri="{FF2B5EF4-FFF2-40B4-BE49-F238E27FC236}">
                <a16:creationId xmlns:a16="http://schemas.microsoft.com/office/drawing/2014/main" id="{439E6D1B-8DB6-2B65-2763-F51C8292C70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pic>
        <p:nvPicPr>
          <p:cNvPr id="4" name="Picture 3" descr="A robot standing next to a sign&#10;&#10;AI-generated content may be incorrect.">
            <a:extLst>
              <a:ext uri="{FF2B5EF4-FFF2-40B4-BE49-F238E27FC236}">
                <a16:creationId xmlns:a16="http://schemas.microsoft.com/office/drawing/2014/main" id="{7EFD3517-F9CB-96DA-12EF-D0F4DB88F7D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5435" y="3429000"/>
            <a:ext cx="2576224" cy="1717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839669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0D83056E-1134-2653-7144-62C3479BD60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F19DF54-4B27-0CF0-AF7E-879536AFA8A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321B5BF-0C04-F3DB-C6C6-246412AC958D}"/>
              </a:ext>
            </a:extLst>
          </p:cNvPr>
          <p:cNvSpPr txBox="1"/>
          <p:nvPr/>
        </p:nvSpPr>
        <p:spPr>
          <a:xfrm>
            <a:off x="3639190" y="2025561"/>
            <a:ext cx="7642515" cy="3739485"/>
          </a:xfrm>
          <a:prstGeom prst="rect">
            <a:avLst/>
          </a:prstGeom>
          <a:noFill/>
        </p:spPr>
        <p:txBody>
          <a:bodyPr wrap="square">
            <a:spAutoFit/>
          </a:bodyPr>
          <a:lstStyle/>
          <a:p>
            <a:pPr algn="just" rtl="1"/>
            <a:r>
              <a:rPr lang="ar-EG" sz="3200" b="1" dirty="0">
                <a:solidFill>
                  <a:schemeClr val="accent5">
                    <a:lumMod val="75000"/>
                  </a:schemeClr>
                </a:solidFill>
                <a:effectLst>
                  <a:outerShdw blurRad="38100" dist="38100" dir="2700000" algn="tl">
                    <a:srgbClr val="000000">
                      <a:alpha val="43137"/>
                    </a:srgbClr>
                  </a:outerShdw>
                </a:effectLst>
                <a:latin typeface="Alexandria" charset="0"/>
              </a:rPr>
              <a:t>استخدامات الذكاء الاصطناعي في الأتمتة والتحرير:</a:t>
            </a:r>
          </a:p>
          <a:p>
            <a:pPr algn="just" rtl="1"/>
            <a:endParaRPr lang="ar-EG" sz="1600" b="1" dirty="0">
              <a:solidFill>
                <a:schemeClr val="accent5">
                  <a:lumMod val="75000"/>
                </a:schemeClr>
              </a:solidFill>
              <a:effectLst>
                <a:outerShdw blurRad="38100" dist="38100" dir="2700000" algn="tl">
                  <a:srgbClr val="000000">
                    <a:alpha val="43137"/>
                  </a:srgbClr>
                </a:outerShdw>
              </a:effectLst>
              <a:latin typeface="Alexandria" charset="0"/>
            </a:endParaRPr>
          </a:p>
          <a:p>
            <a:pPr algn="just" rtl="1"/>
            <a:r>
              <a:rPr lang="en-US" sz="2000" b="1" dirty="0"/>
              <a:t> </a:t>
            </a:r>
            <a:r>
              <a:rPr lang="en-US" sz="2400" b="1" dirty="0"/>
              <a:t>🔍 </a:t>
            </a:r>
            <a:r>
              <a:rPr lang="ar-EG" sz="2400" b="1" dirty="0">
                <a:solidFill>
                  <a:schemeClr val="accent5">
                    <a:lumMod val="75000"/>
                  </a:schemeClr>
                </a:solidFill>
                <a:effectLst>
                  <a:outerShdw blurRad="38100" dist="38100" dir="2700000" algn="tl">
                    <a:srgbClr val="000000">
                      <a:alpha val="43137"/>
                    </a:srgbClr>
                  </a:outerShdw>
                </a:effectLst>
                <a:latin typeface="Alexandria" charset="0"/>
              </a:rPr>
              <a:t> لماذا نحتاج إلى الأتمتة في غرف الأخبار؟</a:t>
            </a:r>
          </a:p>
          <a:p>
            <a:pPr algn="just" rtl="1"/>
            <a:endParaRPr lang="ar-EG" sz="300" dirty="0"/>
          </a:p>
          <a:p>
            <a:pPr algn="just" rtl="1"/>
            <a:r>
              <a:rPr lang="ar-EG" sz="2000" dirty="0"/>
              <a:t>إذن، لم تعد الأتمتة مجرد خيار تقني، بل أصبحت </a:t>
            </a:r>
            <a:r>
              <a:rPr lang="ar-EG" sz="2000" b="1" dirty="0"/>
              <a:t>ضرورة عملية</a:t>
            </a:r>
            <a:r>
              <a:rPr lang="ar-EG" sz="2000" dirty="0"/>
              <a:t> ساعدت المؤسسات الإعلامية على الاستمرار رغم الظروف الصعبة، ومهّدت الطريق لاستخدام أوسع للذكاء الاصطناعي في المستقبل.</a:t>
            </a:r>
            <a:endParaRPr lang="en-US" sz="2000" dirty="0"/>
          </a:p>
          <a:p>
            <a:pPr algn="just" rtl="1"/>
            <a:endParaRPr lang="en-US" sz="2000" dirty="0"/>
          </a:p>
          <a:p>
            <a:pPr algn="just" rtl="1"/>
            <a:r>
              <a:rPr lang="en-US" sz="2000" b="1" dirty="0"/>
              <a:t>🔍 </a:t>
            </a:r>
            <a:r>
              <a:rPr lang="ar-EG" sz="2400" b="1" dirty="0">
                <a:solidFill>
                  <a:schemeClr val="accent5">
                    <a:lumMod val="75000"/>
                  </a:schemeClr>
                </a:solidFill>
                <a:effectLst>
                  <a:outerShdw blurRad="38100" dist="38100" dir="2700000" algn="tl">
                    <a:srgbClr val="000000">
                      <a:alpha val="43137"/>
                    </a:srgbClr>
                  </a:outerShdw>
                </a:effectLst>
                <a:latin typeface="Alexandria" charset="0"/>
              </a:rPr>
              <a:t>كيف غيّرت الأتمتة طبيعة العمل الصحفي؟</a:t>
            </a:r>
          </a:p>
          <a:p>
            <a:pPr algn="just" rtl="1"/>
            <a:r>
              <a:rPr lang="ar-EG" sz="2000" dirty="0"/>
              <a:t>إدخال الذكاء الاصطناعي إلى غرف الأخبار أحدث </a:t>
            </a:r>
            <a:r>
              <a:rPr lang="ar-EG" sz="2000" b="1" dirty="0"/>
              <a:t>تحولًا جوهريًا</a:t>
            </a:r>
            <a:r>
              <a:rPr lang="ar-EG" sz="2000" dirty="0"/>
              <a:t> في بيئة العمل الصحفي. فقد تغيّرت طبيعة المهام اليومية، حيث انتقل الصحفي من تنفيذ أعمال متكررة إلى التركيز على مهام أكثر تحليلًا وإبداعًا.</a:t>
            </a:r>
          </a:p>
        </p:txBody>
      </p:sp>
      <p:sp>
        <p:nvSpPr>
          <p:cNvPr id="2" name="TextBox 1">
            <a:extLst>
              <a:ext uri="{FF2B5EF4-FFF2-40B4-BE49-F238E27FC236}">
                <a16:creationId xmlns:a16="http://schemas.microsoft.com/office/drawing/2014/main" id="{473BB0C6-27C7-7A66-0197-BE6D64EA1493}"/>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pic>
        <p:nvPicPr>
          <p:cNvPr id="4" name="Picture 3" descr="A robot standing next to a sign&#10;&#10;AI-generated content may be incorrect.">
            <a:extLst>
              <a:ext uri="{FF2B5EF4-FFF2-40B4-BE49-F238E27FC236}">
                <a16:creationId xmlns:a16="http://schemas.microsoft.com/office/drawing/2014/main" id="{23342C21-F2E4-77F3-68AA-69A017D1D54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9983" y="3428999"/>
            <a:ext cx="2791016" cy="18606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270016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9E6E2DD-FCC6-655B-DEB7-62DF93B94A1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3E68E3A-01FA-7927-AB32-3E38716EC16A}"/>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7765006-A859-4503-430E-5B3D54C6D619}"/>
              </a:ext>
            </a:extLst>
          </p:cNvPr>
          <p:cNvSpPr txBox="1"/>
          <p:nvPr/>
        </p:nvSpPr>
        <p:spPr>
          <a:xfrm>
            <a:off x="3761928" y="1914663"/>
            <a:ext cx="7501368" cy="3708708"/>
          </a:xfrm>
          <a:prstGeom prst="rect">
            <a:avLst/>
          </a:prstGeom>
          <a:noFill/>
        </p:spPr>
        <p:txBody>
          <a:bodyPr wrap="square">
            <a:spAutoFit/>
          </a:bodyPr>
          <a:lstStyle/>
          <a:p>
            <a:pPr algn="just" rtl="1"/>
            <a:r>
              <a:rPr lang="ar-EG" sz="3200" b="1" dirty="0">
                <a:solidFill>
                  <a:schemeClr val="accent5">
                    <a:lumMod val="75000"/>
                  </a:schemeClr>
                </a:solidFill>
                <a:effectLst>
                  <a:outerShdw blurRad="38100" dist="38100" dir="2700000" algn="tl">
                    <a:srgbClr val="000000">
                      <a:alpha val="43137"/>
                    </a:srgbClr>
                  </a:outerShdw>
                </a:effectLst>
                <a:latin typeface="Alexandria" charset="0"/>
              </a:rPr>
              <a:t>استخدامات الذكاء الاصطناعي في الأتمتة والتحرير:</a:t>
            </a:r>
          </a:p>
          <a:p>
            <a:pPr algn="just" rtl="1"/>
            <a:endParaRPr lang="ar-EG" sz="1400" b="1" dirty="0">
              <a:solidFill>
                <a:schemeClr val="accent5">
                  <a:lumMod val="75000"/>
                </a:schemeClr>
              </a:solidFill>
              <a:effectLst>
                <a:outerShdw blurRad="38100" dist="38100" dir="2700000" algn="tl">
                  <a:srgbClr val="000000">
                    <a:alpha val="43137"/>
                  </a:srgbClr>
                </a:outerShdw>
              </a:effectLst>
              <a:latin typeface="Alexandria" charset="0"/>
            </a:endParaRPr>
          </a:p>
          <a:p>
            <a:pPr algn="just" rtl="1"/>
            <a:r>
              <a:rPr lang="en-US" sz="2000" b="1" dirty="0"/>
              <a:t>🔍 </a:t>
            </a:r>
            <a:r>
              <a:rPr lang="ar-EG" sz="2400" b="1" dirty="0">
                <a:solidFill>
                  <a:schemeClr val="accent5">
                    <a:lumMod val="75000"/>
                  </a:schemeClr>
                </a:solidFill>
                <a:effectLst>
                  <a:outerShdw blurRad="38100" dist="38100" dir="2700000" algn="tl">
                    <a:srgbClr val="000000">
                      <a:alpha val="43137"/>
                    </a:srgbClr>
                  </a:outerShdw>
                </a:effectLst>
                <a:latin typeface="Alexandria" charset="0"/>
              </a:rPr>
              <a:t>كيف غيّرت الأتمتة طبيعة العمل الصحفي؟</a:t>
            </a:r>
          </a:p>
          <a:p>
            <a:pPr algn="just" rtl="1"/>
            <a:endParaRPr lang="ar-EG" sz="1050" b="1" dirty="0">
              <a:solidFill>
                <a:schemeClr val="accent5">
                  <a:lumMod val="75000"/>
                </a:schemeClr>
              </a:solidFill>
              <a:effectLst>
                <a:outerShdw blurRad="38100" dist="38100" dir="2700000" algn="tl">
                  <a:srgbClr val="000000">
                    <a:alpha val="43137"/>
                  </a:srgbClr>
                </a:outerShdw>
              </a:effectLst>
              <a:latin typeface="Alexandria" charset="0"/>
            </a:endParaRPr>
          </a:p>
          <a:p>
            <a:pPr algn="just" rtl="1"/>
            <a:r>
              <a:rPr lang="ar-EG" sz="2000" u="sng" dirty="0"/>
              <a:t>ومن أبرز التغييرات التي أحدثتها الأتمتة:</a:t>
            </a:r>
          </a:p>
          <a:p>
            <a:pPr algn="just" rtl="1"/>
            <a:endParaRPr lang="en-US" sz="1100" u="sng" dirty="0"/>
          </a:p>
          <a:p>
            <a:pPr marL="342900" indent="-342900" algn="just" rtl="1">
              <a:buFont typeface="Arial" panose="020B0604020202020204" pitchFamily="34" charset="0"/>
              <a:buChar char="•"/>
            </a:pPr>
            <a:r>
              <a:rPr lang="ar-EG" sz="2000" dirty="0"/>
              <a:t>تقليل دور الصحفي في الأعمال الروتينية مثل صياغة الأخبار القصيرة أو جمع البيانات.</a:t>
            </a:r>
          </a:p>
          <a:p>
            <a:pPr marL="342900" indent="-342900" algn="just" rtl="1">
              <a:buFont typeface="Arial" panose="020B0604020202020204" pitchFamily="34" charset="0"/>
              <a:buChar char="•"/>
            </a:pPr>
            <a:r>
              <a:rPr lang="ar-EG" sz="2000" dirty="0"/>
              <a:t>إتاحة وقت أكبر للتركيز على التحليل والابتكار.</a:t>
            </a:r>
          </a:p>
          <a:p>
            <a:pPr marL="342900" indent="-342900" algn="just" rtl="1">
              <a:buFont typeface="Arial" panose="020B0604020202020204" pitchFamily="34" charset="0"/>
              <a:buChar char="•"/>
            </a:pPr>
            <a:r>
              <a:rPr lang="ar-EG" sz="2000" dirty="0"/>
              <a:t>ظهور قضايا أخلاقية جديدة، </a:t>
            </a:r>
            <a:r>
              <a:rPr lang="ar-EG" sz="2000" u="sng" dirty="0"/>
              <a:t>مثل:</a:t>
            </a:r>
            <a:r>
              <a:rPr lang="ar-EG" sz="2000" dirty="0"/>
              <a:t> من يتحمل المسؤولية عن القرارات التي تتخذها الخوارزميات؟ وهل هذه القرارات شفافة وعادلة؟</a:t>
            </a:r>
          </a:p>
          <a:p>
            <a:pPr marL="342900" indent="-342900" algn="just" rtl="1">
              <a:buFont typeface="Arial" panose="020B0604020202020204" pitchFamily="34" charset="0"/>
              <a:buChar char="•"/>
            </a:pPr>
            <a:r>
              <a:rPr lang="ar-EG" sz="2000" dirty="0"/>
              <a:t>إعادة توزيع الأدوار داخل فريق العمل، بحيث يعمل الصحفي جنبًا إلى جنب مع أنظمة ذكية تشارك في إنتاج المحتوى.</a:t>
            </a:r>
          </a:p>
        </p:txBody>
      </p:sp>
      <p:sp>
        <p:nvSpPr>
          <p:cNvPr id="2" name="TextBox 1">
            <a:extLst>
              <a:ext uri="{FF2B5EF4-FFF2-40B4-BE49-F238E27FC236}">
                <a16:creationId xmlns:a16="http://schemas.microsoft.com/office/drawing/2014/main" id="{67AAA7BA-745B-3A90-C299-2187BFC65BF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pic>
        <p:nvPicPr>
          <p:cNvPr id="4" name="Picture 3" descr="A cartoon character next to a robot&#10;&#10;AI-generated content may be incorrect.">
            <a:extLst>
              <a:ext uri="{FF2B5EF4-FFF2-40B4-BE49-F238E27FC236}">
                <a16:creationId xmlns:a16="http://schemas.microsoft.com/office/drawing/2014/main" id="{A3D69B88-A8D9-0C69-7B88-55263692509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8703" y="3429000"/>
            <a:ext cx="2906587" cy="19377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CD2E7DB0-072B-3387-B3B5-2F197EA5F356}"/>
              </a:ext>
            </a:extLst>
          </p:cNvPr>
          <p:cNvSpPr txBox="1"/>
          <p:nvPr/>
        </p:nvSpPr>
        <p:spPr>
          <a:xfrm>
            <a:off x="1043275" y="5596975"/>
            <a:ext cx="10305937" cy="400110"/>
          </a:xfrm>
          <a:prstGeom prst="rect">
            <a:avLst/>
          </a:prstGeom>
          <a:noFill/>
        </p:spPr>
        <p:txBody>
          <a:bodyPr wrap="square">
            <a:spAutoFit/>
          </a:bodyPr>
          <a:lstStyle/>
          <a:p>
            <a:pPr algn="just" rtl="1"/>
            <a:r>
              <a:rPr lang="ar-EG" sz="2000" dirty="0"/>
              <a:t>بالتالي، أصبح الذكاء الاصطناعي ليس مجرد أداة مساعدة، بل </a:t>
            </a:r>
            <a:r>
              <a:rPr lang="ar-EG" sz="2000" b="1" dirty="0"/>
              <a:t>شريكًا فعليًا</a:t>
            </a:r>
            <a:r>
              <a:rPr lang="ar-EG" sz="2000" dirty="0"/>
              <a:t> يشارك في عملية صنع القرار داخل غرف الأخبار.</a:t>
            </a:r>
          </a:p>
        </p:txBody>
      </p:sp>
    </p:spTree>
    <p:extLst>
      <p:ext uri="{BB962C8B-B14F-4D97-AF65-F5344CB8AC3E}">
        <p14:creationId xmlns:p14="http://schemas.microsoft.com/office/powerpoint/2010/main" val="31629424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CFFB3561-6E7B-0054-AEFC-FA98BBEBA2F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C8B55C2-FA5A-1726-0C4F-C70C3613614A}"/>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3FC69839-0FC4-18F2-15E6-C20DAF10778A}"/>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933E94F7-3B71-7FF8-9D46-7BE2B72C1E80}"/>
              </a:ext>
            </a:extLst>
          </p:cNvPr>
          <p:cNvSpPr txBox="1"/>
          <p:nvPr/>
        </p:nvSpPr>
        <p:spPr>
          <a:xfrm>
            <a:off x="792161" y="1853642"/>
            <a:ext cx="10462476" cy="4139595"/>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من التقييم البشري إلى النماذج الذكية:</a:t>
            </a:r>
          </a:p>
          <a:p>
            <a:pPr algn="just" rtl="1"/>
            <a:endParaRPr lang="ar-EG" sz="1100" dirty="0"/>
          </a:p>
          <a:p>
            <a:pPr algn="just" rtl="1"/>
            <a:r>
              <a:rPr lang="ar-EG" sz="2000" dirty="0"/>
              <a:t>في غرف الأخبار الحديثة، لم يعد دور الصحفيين مقتصرًا على كتابة الأخبار أو تحريرها فقط، بل أصبح عليهم التعامل مع </a:t>
            </a:r>
            <a:r>
              <a:rPr lang="ar-EG" sz="2000" b="1" dirty="0"/>
              <a:t>تدفّق هائل من المعلومات</a:t>
            </a:r>
            <a:r>
              <a:rPr lang="ar-EG" sz="2000" dirty="0"/>
              <a:t> يأتي من كل اتجاه وفي كل لحظة. </a:t>
            </a:r>
            <a:r>
              <a:rPr lang="ar-EG" sz="2000" u="sng" dirty="0"/>
              <a:t>هذه المعلومات قد تكون:</a:t>
            </a:r>
          </a:p>
          <a:p>
            <a:pPr marL="342900" indent="-342900" algn="just" rtl="1">
              <a:buFont typeface="Arial" panose="020B0604020202020204" pitchFamily="34" charset="0"/>
              <a:buChar char="•"/>
            </a:pPr>
            <a:r>
              <a:rPr lang="ar-EG" sz="2000" dirty="0"/>
              <a:t>أخبارًا عاجلة من وكالات أنباء مختلفة.</a:t>
            </a:r>
          </a:p>
          <a:p>
            <a:pPr marL="342900" indent="-342900" algn="just" rtl="1">
              <a:buFont typeface="Arial" panose="020B0604020202020204" pitchFamily="34" charset="0"/>
              <a:buChar char="•"/>
            </a:pPr>
            <a:r>
              <a:rPr lang="ar-EG" sz="2000" dirty="0"/>
              <a:t>منشورات على وسائل التواصل الاجتماعي.</a:t>
            </a:r>
          </a:p>
          <a:p>
            <a:pPr marL="342900" indent="-342900" algn="just" rtl="1">
              <a:buFont typeface="Arial" panose="020B0604020202020204" pitchFamily="34" charset="0"/>
              <a:buChar char="•"/>
            </a:pPr>
            <a:r>
              <a:rPr lang="ar-EG" sz="2000" dirty="0"/>
              <a:t>تقارير من مراسلين ميدانيين.</a:t>
            </a:r>
          </a:p>
          <a:p>
            <a:pPr marL="342900" indent="-342900" algn="just" rtl="1">
              <a:buFont typeface="Arial" panose="020B0604020202020204" pitchFamily="34" charset="0"/>
              <a:buChar char="•"/>
            </a:pPr>
            <a:r>
              <a:rPr lang="ar-EG" sz="2000" dirty="0"/>
              <a:t>أو حتى رسائل من الجمهور أو المصادر.</a:t>
            </a:r>
          </a:p>
          <a:p>
            <a:pPr marL="342900" indent="-342900" algn="just" rtl="1">
              <a:buFont typeface="Arial" panose="020B0604020202020204" pitchFamily="34" charset="0"/>
              <a:buChar char="•"/>
            </a:pPr>
            <a:endParaRPr lang="ar-EG" sz="1400" dirty="0"/>
          </a:p>
          <a:p>
            <a:pPr marL="342900" indent="-342900" algn="just" rtl="1">
              <a:buFont typeface="Arial" panose="020B0604020202020204" pitchFamily="34" charset="0"/>
              <a:buChar char="•"/>
            </a:pPr>
            <a:endParaRPr lang="ar-EG" sz="1400" dirty="0"/>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endParaRPr lang="ar-EG" sz="1400" dirty="0"/>
          </a:p>
          <a:p>
            <a:pPr algn="just" rtl="1"/>
            <a:r>
              <a:rPr lang="ar-EG" sz="2000" u="sng" dirty="0"/>
              <a:t>وهنا تظهر المشكلة الكبرى:</a:t>
            </a:r>
            <a:r>
              <a:rPr lang="ar-EG" sz="2000" dirty="0"/>
              <a:t> </a:t>
            </a:r>
            <a:r>
              <a:rPr lang="ar-EG" sz="2000" b="1" dirty="0"/>
              <a:t>كيف يميز الصحفي بسرعة وبدقة بين الأخبار الصحيحة والمفبركة، وبين المحتوى المهني والتحريضي، وبين ما يتماشى مع السياسة التحريرية للمؤسسة وما يخالفها؟</a:t>
            </a:r>
            <a:endParaRPr lang="ar-EG" sz="2000" dirty="0"/>
          </a:p>
        </p:txBody>
      </p:sp>
      <p:pic>
        <p:nvPicPr>
          <p:cNvPr id="3" name="Picture 2" descr="A cartoon character next to a robot&#10;&#10;AI-generated content may be incorrect.">
            <a:extLst>
              <a:ext uri="{FF2B5EF4-FFF2-40B4-BE49-F238E27FC236}">
                <a16:creationId xmlns:a16="http://schemas.microsoft.com/office/drawing/2014/main" id="{3E0A6258-8E95-AF44-9E04-22F381885BF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76479" y="2994056"/>
            <a:ext cx="3307796" cy="22051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962305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7288E31-4B9C-0A28-D4C2-EA2D6AAA31D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D9FE007-87FA-5248-827E-D267E7E6513A}"/>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C2E6F25C-5A59-D908-A1C8-02AD3C88FCE5}"/>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CFD82CAB-04E0-993F-D7E1-488E6EED3032}"/>
              </a:ext>
            </a:extLst>
          </p:cNvPr>
          <p:cNvSpPr txBox="1"/>
          <p:nvPr/>
        </p:nvSpPr>
        <p:spPr>
          <a:xfrm>
            <a:off x="834620" y="1675669"/>
            <a:ext cx="10420017" cy="4416594"/>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من التقييم البشري إلى النماذج الذكية:</a:t>
            </a:r>
          </a:p>
          <a:p>
            <a:pPr algn="just" rtl="1"/>
            <a:endParaRPr lang="ar-EG" sz="1100" dirty="0"/>
          </a:p>
          <a:p>
            <a:pPr algn="just" rtl="1"/>
            <a:r>
              <a:rPr lang="ar-EG" sz="2000" u="sng" dirty="0"/>
              <a:t>في الماضي، كان هذا التقييم يتم يدويًا ويعتمد على:</a:t>
            </a:r>
          </a:p>
          <a:p>
            <a:pPr marL="342900" indent="-342900" algn="just" rtl="1">
              <a:buFont typeface="Arial" panose="020B0604020202020204" pitchFamily="34" charset="0"/>
              <a:buChar char="•"/>
            </a:pPr>
            <a:r>
              <a:rPr lang="ar-EG" sz="2000" dirty="0"/>
              <a:t>الخبرة الكبيرة للصحفي.</a:t>
            </a:r>
          </a:p>
          <a:p>
            <a:pPr marL="342900" indent="-342900" algn="just" rtl="1">
              <a:buFont typeface="Arial" panose="020B0604020202020204" pitchFamily="34" charset="0"/>
              <a:buChar char="•"/>
            </a:pPr>
            <a:r>
              <a:rPr lang="ar-EG" sz="2000" dirty="0"/>
              <a:t>حدسه الشخصي.</a:t>
            </a:r>
          </a:p>
          <a:p>
            <a:pPr marL="342900" indent="-342900" algn="just" rtl="1">
              <a:buFont typeface="Arial" panose="020B0604020202020204" pitchFamily="34" charset="0"/>
              <a:buChar char="•"/>
            </a:pPr>
            <a:r>
              <a:rPr lang="ar-EG" sz="2000" dirty="0"/>
              <a:t>مهاراته في التحليل والتدقيق السريع للمعلومات.</a:t>
            </a:r>
          </a:p>
          <a:p>
            <a:pPr algn="just" rtl="1"/>
            <a:endParaRPr lang="ar-EG" sz="600" dirty="0"/>
          </a:p>
          <a:p>
            <a:pPr algn="just" rtl="1"/>
            <a:r>
              <a:rPr lang="ar-EG" sz="2000" dirty="0"/>
              <a:t>لكن في العصر الرقمي الحالي، حيث </a:t>
            </a:r>
            <a:r>
              <a:rPr lang="ar-EG" sz="2000" b="1" dirty="0"/>
              <a:t>تتضاعف كمية الأخبار بشكل لحظي وتنتشر المعلومات المضللة بسرعة كبيرة جدًا</a:t>
            </a:r>
            <a:r>
              <a:rPr lang="ar-EG" sz="2000" dirty="0"/>
              <a:t>، أصبح الاعتماد فقط على العمل اليدوي أمرًا صعبًا جدًا وغير عملي. </a:t>
            </a:r>
          </a:p>
          <a:p>
            <a:pPr algn="just" rtl="1"/>
            <a:r>
              <a:rPr lang="ar-EG" sz="2000" dirty="0"/>
              <a:t>وهنا يأتي دور </a:t>
            </a:r>
            <a:r>
              <a:rPr lang="ar-EG" sz="2000" b="1" dirty="0"/>
              <a:t>الذكاء الاصطناعي (</a:t>
            </a:r>
            <a:r>
              <a:rPr lang="en-US" sz="2000" b="1" dirty="0"/>
              <a:t>AI</a:t>
            </a:r>
            <a:r>
              <a:rPr lang="ar-EG" sz="2000" b="1" dirty="0"/>
              <a:t>)</a:t>
            </a:r>
            <a:r>
              <a:rPr lang="en-US" sz="2000" dirty="0"/>
              <a:t> </a:t>
            </a:r>
            <a:r>
              <a:rPr lang="ar-EG" sz="2000" dirty="0"/>
              <a:t>وتحديدًا </a:t>
            </a:r>
            <a:r>
              <a:rPr lang="ar-EG" sz="2000" b="1" dirty="0"/>
              <a:t>نماذج التصنيف المبنية على تعلّم الآلة (</a:t>
            </a:r>
            <a:r>
              <a:rPr lang="en-US" sz="2000" b="1" dirty="0"/>
              <a:t>Machine Learning</a:t>
            </a:r>
            <a:r>
              <a:rPr lang="ar-EG" sz="2000" b="1" dirty="0"/>
              <a:t>).</a:t>
            </a:r>
          </a:p>
          <a:p>
            <a:pPr algn="just" rtl="1"/>
            <a:endParaRPr lang="ar-EG" sz="1400" b="1" dirty="0"/>
          </a:p>
          <a:p>
            <a:pPr algn="just" rtl="1"/>
            <a:r>
              <a:rPr lang="en-US" sz="2000" b="1" dirty="0"/>
              <a:t>🔍 </a:t>
            </a:r>
            <a:r>
              <a:rPr lang="ar-EG" sz="2000" b="1" dirty="0">
                <a:solidFill>
                  <a:schemeClr val="accent5">
                    <a:lumMod val="75000"/>
                  </a:schemeClr>
                </a:solidFill>
                <a:effectLst>
                  <a:outerShdw blurRad="38100" dist="38100" dir="2700000" algn="tl">
                    <a:srgbClr val="000000">
                      <a:alpha val="43137"/>
                    </a:srgbClr>
                  </a:outerShdw>
                </a:effectLst>
                <a:latin typeface="Alexandria" charset="0"/>
              </a:rPr>
              <a:t>أولًا: ما هو تعلّم الآلة؟</a:t>
            </a:r>
          </a:p>
          <a:p>
            <a:pPr algn="just" rtl="1"/>
            <a:r>
              <a:rPr lang="ar-EG" sz="2000" dirty="0"/>
              <a:t>تعلّم الآلة هو فرع من فروع الذكاء الاصطناعي، يهدف إلى تمكين الحاسب الآلي من </a:t>
            </a:r>
            <a:r>
              <a:rPr lang="ar-EG" sz="2000" b="1" dirty="0"/>
              <a:t>التعلّم من البيانات والخبرات السابقة</a:t>
            </a:r>
            <a:r>
              <a:rPr lang="ar-EG" sz="2000" dirty="0"/>
              <a:t>، دون أن يحتاج إلى أن نكتب له كل التعليمات البرمجية بشكل مباشر.</a:t>
            </a:r>
          </a:p>
          <a:p>
            <a:pPr algn="just" rtl="1"/>
            <a:r>
              <a:rPr lang="ar-EG" sz="2000" u="sng" dirty="0"/>
              <a:t>بمعنى آخر:</a:t>
            </a:r>
            <a:r>
              <a:rPr lang="ar-EG" sz="2000" dirty="0"/>
              <a:t> نحن لا نخبر الحاسب الآلي "افعل كذا وكذا"، بل نزوّده </a:t>
            </a:r>
            <a:r>
              <a:rPr lang="ar-EG" sz="2000" b="1" dirty="0"/>
              <a:t>بكمية كبيرة من الأمثلة</a:t>
            </a:r>
            <a:r>
              <a:rPr lang="ar-EG" sz="2000" dirty="0"/>
              <a:t>، وهو يستنتج القواعد والأنماط بنفسه.</a:t>
            </a:r>
          </a:p>
        </p:txBody>
      </p:sp>
      <p:pic>
        <p:nvPicPr>
          <p:cNvPr id="3" name="Picture 2" descr="A cartoon character next to a robot&#10;&#10;AI-generated content may be incorrect.">
            <a:extLst>
              <a:ext uri="{FF2B5EF4-FFF2-40B4-BE49-F238E27FC236}">
                <a16:creationId xmlns:a16="http://schemas.microsoft.com/office/drawing/2014/main" id="{C9186816-3CC8-F739-C72F-6B2410D276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33824" y="1651323"/>
            <a:ext cx="2454777" cy="189165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175989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2FB90DBD-409E-9607-CC45-EA3D0FC5C20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E46A8A5-B9A8-860D-D41A-6B558FFD0A5E}"/>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526CC781-F34C-2642-F67A-6B65281F9DB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995ADC2B-EF68-ED9C-133F-2CFF6E561A75}"/>
              </a:ext>
            </a:extLst>
          </p:cNvPr>
          <p:cNvSpPr txBox="1"/>
          <p:nvPr/>
        </p:nvSpPr>
        <p:spPr>
          <a:xfrm>
            <a:off x="4858185" y="1915012"/>
            <a:ext cx="6396451" cy="3893374"/>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من التقييم البشري إلى النماذج الذكية:</a:t>
            </a:r>
          </a:p>
          <a:p>
            <a:pPr algn="just" rtl="1"/>
            <a:endParaRPr lang="ar-EG" dirty="0"/>
          </a:p>
          <a:p>
            <a:pPr algn="just" rtl="1"/>
            <a:r>
              <a:rPr lang="ar-EG" sz="2000" b="1" dirty="0">
                <a:effectLst>
                  <a:outerShdw blurRad="38100" dist="38100" dir="2700000" algn="tl">
                    <a:srgbClr val="000000">
                      <a:alpha val="43137"/>
                    </a:srgbClr>
                  </a:outerShdw>
                </a:effectLst>
              </a:rPr>
              <a:t>نماذج التصنيف المبنية على تعلّم الآلة (</a:t>
            </a:r>
            <a:r>
              <a:rPr lang="en-US" sz="2000" b="1" dirty="0">
                <a:effectLst>
                  <a:outerShdw blurRad="38100" dist="38100" dir="2700000" algn="tl">
                    <a:srgbClr val="000000">
                      <a:alpha val="43137"/>
                    </a:srgbClr>
                  </a:outerShdw>
                </a:effectLst>
              </a:rPr>
              <a:t>Machine Learning</a:t>
            </a:r>
            <a:r>
              <a:rPr lang="ar-EG" sz="2000" b="1" dirty="0">
                <a:effectLst>
                  <a:outerShdw blurRad="38100" dist="38100" dir="2700000" algn="tl">
                    <a:srgbClr val="000000">
                      <a:alpha val="43137"/>
                    </a:srgbClr>
                  </a:outerShdw>
                </a:effectLst>
              </a:rPr>
              <a:t>):</a:t>
            </a:r>
          </a:p>
          <a:p>
            <a:pPr algn="just" rtl="1"/>
            <a:endParaRPr lang="ar-EG" sz="1050" b="1" dirty="0">
              <a:effectLst>
                <a:outerShdw blurRad="38100" dist="38100" dir="2700000" algn="tl">
                  <a:srgbClr val="000000">
                    <a:alpha val="43137"/>
                  </a:srgbClr>
                </a:outerShdw>
              </a:effectLst>
            </a:endParaRPr>
          </a:p>
          <a:p>
            <a:pPr algn="just" rtl="1"/>
            <a:r>
              <a:rPr lang="ar-EG" sz="2000" dirty="0"/>
              <a:t>هذه النماذج قادرة على القيام بعملية </a:t>
            </a:r>
            <a:r>
              <a:rPr lang="ar-EG" sz="2000" b="1" dirty="0"/>
              <a:t>الفرز والتصنيف الآلي للمحتوى</a:t>
            </a:r>
            <a:r>
              <a:rPr lang="ar-EG" sz="2000" dirty="0"/>
              <a:t>، مما يخفف العبء عن الصحفيين ويتيح لهم التركيز على المهام التحريرية المعقدة بدلًا من إضاعة الوقت في الفلترة اليدوية للمحتوى.</a:t>
            </a:r>
          </a:p>
          <a:p>
            <a:pPr algn="just" rtl="1"/>
            <a:endParaRPr lang="ar-EG" sz="2000" dirty="0"/>
          </a:p>
          <a:p>
            <a:pPr algn="just" rtl="1"/>
            <a:r>
              <a:rPr lang="ar-EG" sz="2000" u="sng" dirty="0"/>
              <a:t>هذه النماذج تساعد غرف الأخبار على:</a:t>
            </a:r>
          </a:p>
          <a:p>
            <a:pPr marL="342900" indent="-342900" algn="just" rtl="1">
              <a:buFont typeface="Arial" panose="020B0604020202020204" pitchFamily="34" charset="0"/>
              <a:buChar char="•"/>
            </a:pPr>
            <a:r>
              <a:rPr lang="ar-EG" sz="2000" dirty="0"/>
              <a:t>الحفاظ على </a:t>
            </a:r>
            <a:r>
              <a:rPr lang="ar-EG" sz="2000" b="1" dirty="0"/>
              <a:t>معاييرها التحريرية بدقة</a:t>
            </a:r>
            <a:r>
              <a:rPr lang="ar-EG" sz="2000" dirty="0"/>
              <a:t>.</a:t>
            </a:r>
          </a:p>
          <a:p>
            <a:pPr marL="342900" indent="-342900" algn="just" rtl="1">
              <a:buFont typeface="Arial" panose="020B0604020202020204" pitchFamily="34" charset="0"/>
              <a:buChar char="•"/>
            </a:pPr>
            <a:r>
              <a:rPr lang="ar-EG" sz="2000" dirty="0"/>
              <a:t>مواجهة </a:t>
            </a:r>
            <a:r>
              <a:rPr lang="ar-EG" sz="2000" b="1" dirty="0"/>
              <a:t>التضليل الإعلامي</a:t>
            </a:r>
            <a:r>
              <a:rPr lang="ar-EG" sz="2000" dirty="0"/>
              <a:t> بطرق علمية وآلية.</a:t>
            </a:r>
          </a:p>
          <a:p>
            <a:pPr marL="342900" indent="-342900" algn="just" rtl="1">
              <a:buFont typeface="Arial" panose="020B0604020202020204" pitchFamily="34" charset="0"/>
              <a:buChar char="•"/>
            </a:pPr>
            <a:r>
              <a:rPr lang="ar-EG" sz="2000" dirty="0"/>
              <a:t>تحقيق </a:t>
            </a:r>
            <a:r>
              <a:rPr lang="ar-EG" sz="2000" b="1" dirty="0"/>
              <a:t>كفاءة تشغيلية أعلى</a:t>
            </a:r>
            <a:r>
              <a:rPr lang="ar-EG" sz="2000" dirty="0"/>
              <a:t> في بيئة عمل سريعة التغير.</a:t>
            </a:r>
          </a:p>
        </p:txBody>
      </p:sp>
      <p:pic>
        <p:nvPicPr>
          <p:cNvPr id="3" name="Picture 2" descr="Cartoon characters next to signs&#10;&#10;AI-generated content may be incorrect.">
            <a:extLst>
              <a:ext uri="{FF2B5EF4-FFF2-40B4-BE49-F238E27FC236}">
                <a16:creationId xmlns:a16="http://schemas.microsoft.com/office/drawing/2014/main" id="{843EE7F2-48E2-FD27-2F4F-55FE7B91285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7997" y="2889783"/>
            <a:ext cx="3952512" cy="26350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66885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0EE3982-36EE-DBB4-1DD2-24E6C10EB5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06663DD-B96D-A679-02E7-C0DDDAAE542C}"/>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6120C2BB-F1F0-14FF-3A61-00C4C78FDD3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03D695A9-E268-1E32-FC7A-9E9877CD0570}"/>
              </a:ext>
            </a:extLst>
          </p:cNvPr>
          <p:cNvSpPr txBox="1"/>
          <p:nvPr/>
        </p:nvSpPr>
        <p:spPr>
          <a:xfrm>
            <a:off x="4847618" y="2445503"/>
            <a:ext cx="6473230" cy="3508653"/>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نماذج التصنيف (</a:t>
            </a:r>
            <a:r>
              <a:rPr lang="en-US" sz="2400" b="1" dirty="0">
                <a:solidFill>
                  <a:schemeClr val="accent1"/>
                </a:solidFill>
                <a:effectLst>
                  <a:outerShdw blurRad="38100" dist="38100" dir="2700000" algn="tl">
                    <a:srgbClr val="000000">
                      <a:alpha val="43137"/>
                    </a:srgbClr>
                  </a:outerShdw>
                </a:effectLst>
              </a:rPr>
              <a:t>Classification Models</a:t>
            </a:r>
            <a:r>
              <a:rPr lang="ar-EG" sz="2400" b="1" dirty="0">
                <a:solidFill>
                  <a:schemeClr val="accent1"/>
                </a:solidFill>
                <a:effectLst>
                  <a:outerShdw blurRad="38100" dist="38100" dir="2700000" algn="tl">
                    <a:srgbClr val="000000">
                      <a:alpha val="43137"/>
                    </a:srgbClr>
                  </a:outerShdw>
                </a:effectLst>
              </a:rPr>
              <a:t>)؟</a:t>
            </a:r>
            <a:endParaRPr lang="en-US" sz="2400" b="1" dirty="0">
              <a:solidFill>
                <a:schemeClr val="accent1"/>
              </a:solidFill>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نماذج التصنيف هي أحد أكثر أنواع نماذج </a:t>
            </a:r>
            <a:r>
              <a:rPr lang="ar-EG" sz="2000" b="1" dirty="0"/>
              <a:t>تعلّم الآلة</a:t>
            </a:r>
            <a:r>
              <a:rPr lang="ar-EG" sz="2000" dirty="0"/>
              <a:t> استخدامًا، ولاسيّما عند التعامل مع </a:t>
            </a:r>
            <a:r>
              <a:rPr lang="ar-EG" sz="2000" b="1" dirty="0"/>
              <a:t>البيانات النصية</a:t>
            </a:r>
            <a:r>
              <a:rPr lang="ar-EG" sz="2000" dirty="0"/>
              <a:t> مثل الأخبار، ومقالات الرأي، والتقارير الصحفية.</a:t>
            </a:r>
          </a:p>
          <a:p>
            <a:pPr marL="342900" indent="-342900" algn="just" rtl="1">
              <a:buFont typeface="Arial" panose="020B0604020202020204" pitchFamily="34" charset="0"/>
              <a:buChar char="•"/>
            </a:pPr>
            <a:endParaRPr lang="ar-EG" dirty="0"/>
          </a:p>
          <a:p>
            <a:pPr algn="just" rtl="1"/>
            <a:r>
              <a:rPr lang="ar-EG" sz="2000" u="sng" dirty="0"/>
              <a:t>فكرتها باختصار هي:</a:t>
            </a:r>
          </a:p>
          <a:p>
            <a:pPr marL="342900" indent="-342900" algn="just" rtl="1">
              <a:buFont typeface="Wingdings" panose="05000000000000000000" pitchFamily="2" charset="2"/>
              <a:buChar char="§"/>
            </a:pPr>
            <a:r>
              <a:rPr lang="ar-EG" sz="2000" dirty="0"/>
              <a:t>إعطاء النموذج </a:t>
            </a:r>
            <a:r>
              <a:rPr lang="ar-EG" sz="2000" b="1" dirty="0"/>
              <a:t>بيانات مبوّبة مسبقًا (</a:t>
            </a:r>
            <a:r>
              <a:rPr lang="en-US" sz="2000" b="1" dirty="0"/>
              <a:t>Labeled Data</a:t>
            </a:r>
            <a:r>
              <a:rPr lang="ar-EG" sz="2000" b="1" dirty="0"/>
              <a:t>)</a:t>
            </a:r>
            <a:r>
              <a:rPr lang="en-US" sz="2000" dirty="0"/>
              <a:t>؛ </a:t>
            </a:r>
            <a:r>
              <a:rPr lang="ar-EG" sz="2000" dirty="0"/>
              <a:t>أي بيانات تم تصنيفها مسبقًا يدويًا من قِبل خبراء.</a:t>
            </a:r>
          </a:p>
          <a:p>
            <a:pPr marL="342900" indent="-342900" algn="just" rtl="1">
              <a:buFont typeface="Wingdings" panose="05000000000000000000" pitchFamily="2" charset="2"/>
              <a:buChar char="§"/>
            </a:pPr>
            <a:r>
              <a:rPr lang="ar-EG" sz="2000" dirty="0"/>
              <a:t>يتعلّم النموذج من هذه البيانات ويكتشف </a:t>
            </a:r>
            <a:r>
              <a:rPr lang="ar-EG" sz="2000" b="1" dirty="0"/>
              <a:t>الأنماط والسمات</a:t>
            </a:r>
            <a:r>
              <a:rPr lang="ar-EG" sz="2000" dirty="0"/>
              <a:t> التي تميز كل فئة.</a:t>
            </a:r>
          </a:p>
          <a:p>
            <a:pPr marL="342900" indent="-342900" algn="just" rtl="1">
              <a:buFont typeface="Wingdings" panose="05000000000000000000" pitchFamily="2" charset="2"/>
              <a:buChar char="§"/>
            </a:pPr>
            <a:r>
              <a:rPr lang="ar-EG" sz="2000" dirty="0"/>
              <a:t>عندما يُعطى لاحقًا بيانات جديدة غير مبوّبة، يصبح قادرًا على </a:t>
            </a:r>
            <a:r>
              <a:rPr lang="ar-EG" sz="2000" b="1" dirty="0"/>
              <a:t>تصنيفها تلقائيًا</a:t>
            </a:r>
            <a:r>
              <a:rPr lang="ar-EG" sz="2000" dirty="0"/>
              <a:t> وفقًا للأنماط التي تعلّمها.</a:t>
            </a:r>
          </a:p>
        </p:txBody>
      </p:sp>
      <p:pic>
        <p:nvPicPr>
          <p:cNvPr id="2" name="Picture 1" descr="A colorful circle with dots on it&#10;&#10;AI-generated content may be incorrect.">
            <a:extLst>
              <a:ext uri="{FF2B5EF4-FFF2-40B4-BE49-F238E27FC236}">
                <a16:creationId xmlns:a16="http://schemas.microsoft.com/office/drawing/2014/main" id="{27D501C6-80B6-C2BA-10CA-40E014146B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63194" y="1735083"/>
            <a:ext cx="848473" cy="794180"/>
          </a:xfrm>
          <a:prstGeom prst="rect">
            <a:avLst/>
          </a:prstGeom>
        </p:spPr>
      </p:pic>
      <p:pic>
        <p:nvPicPr>
          <p:cNvPr id="4" name="Picture 3" descr="A robot pointing at a white board&#10;&#10;AI-generated content may be incorrect.">
            <a:extLst>
              <a:ext uri="{FF2B5EF4-FFF2-40B4-BE49-F238E27FC236}">
                <a16:creationId xmlns:a16="http://schemas.microsoft.com/office/drawing/2014/main" id="{A35F4643-5C32-5FBD-790F-ACD3443448A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8197" y="2867486"/>
            <a:ext cx="3975486" cy="265032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7858436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25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250"/>
                                        <p:tgtEl>
                                          <p:spTgt spid="2"/>
                                        </p:tgtEl>
                                      </p:cBhvr>
                                    </p:animEffect>
                                    <p:anim calcmode="lin" valueType="num">
                                      <p:cBhvr>
                                        <p:cTn id="13" dur="2250" fill="hold"/>
                                        <p:tgtEl>
                                          <p:spTgt spid="2"/>
                                        </p:tgtEl>
                                        <p:attrNameLst>
                                          <p:attrName>ppt_x</p:attrName>
                                        </p:attrNameLst>
                                      </p:cBhvr>
                                      <p:tavLst>
                                        <p:tav tm="0">
                                          <p:val>
                                            <p:strVal val="#ppt_x"/>
                                          </p:val>
                                        </p:tav>
                                        <p:tav tm="100000">
                                          <p:val>
                                            <p:strVal val="#ppt_x"/>
                                          </p:val>
                                        </p:tav>
                                      </p:tavLst>
                                    </p:anim>
                                    <p:anim calcmode="lin" valueType="num">
                                      <p:cBhvr>
                                        <p:cTn id="14" dur="2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A019F9A-D19A-A638-BBD3-E27756CCEC1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4D180FA-779D-3E1B-D10D-77CC2AF98CE4}"/>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8425025A-7C15-5D32-81A6-03BC7CFB8A15}"/>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AE9FC880-D60A-5E7A-A81F-71A3228D0529}"/>
              </a:ext>
            </a:extLst>
          </p:cNvPr>
          <p:cNvSpPr txBox="1"/>
          <p:nvPr/>
        </p:nvSpPr>
        <p:spPr>
          <a:xfrm>
            <a:off x="704994" y="1796351"/>
            <a:ext cx="10619442" cy="4401205"/>
          </a:xfrm>
          <a:prstGeom prst="rect">
            <a:avLst/>
          </a:prstGeom>
          <a:noFill/>
        </p:spPr>
        <p:txBody>
          <a:bodyPr wrap="square">
            <a:spAutoFit/>
          </a:bodyPr>
          <a:lstStyle/>
          <a:p>
            <a:pPr marL="342900" indent="-342900" algn="just" rtl="1">
              <a:buFont typeface="Wingdings" panose="05000000000000000000" pitchFamily="2" charset="2"/>
              <a:buChar char="ü"/>
            </a:pPr>
            <a:r>
              <a:rPr lang="ar-EG" sz="2000" u="sng" dirty="0">
                <a:solidFill>
                  <a:schemeClr val="accent1"/>
                </a:solidFill>
              </a:rPr>
              <a:t>تشبيه مُبسّط لفهم الفكرة:</a:t>
            </a:r>
          </a:p>
          <a:p>
            <a:pPr marL="342900" indent="-342900" algn="just" rtl="1">
              <a:buFont typeface="Wingdings" panose="05000000000000000000" pitchFamily="2" charset="2"/>
              <a:buChar char="ü"/>
            </a:pPr>
            <a:endParaRPr lang="ar-EG" sz="800" u="sng" dirty="0">
              <a:solidFill>
                <a:schemeClr val="accent1"/>
              </a:solidFill>
            </a:endParaRPr>
          </a:p>
          <a:p>
            <a:pPr marL="342900" indent="-342900" algn="just" rtl="1">
              <a:buFont typeface="Arial" panose="020B0604020202020204" pitchFamily="34" charset="0"/>
              <a:buChar char="•"/>
            </a:pPr>
            <a:r>
              <a:rPr lang="ar-EG" sz="2000" dirty="0"/>
              <a:t>تصوّر أنك لديك إناء به عدد كبير من الكرات البرتقالية والزرقاء مختلطة معًا.</a:t>
            </a:r>
          </a:p>
          <a:p>
            <a:pPr marL="342900" indent="-342900" algn="just" rtl="1">
              <a:buFont typeface="Arial" panose="020B0604020202020204" pitchFamily="34" charset="0"/>
              <a:buChar char="•"/>
            </a:pPr>
            <a:r>
              <a:rPr lang="ar-EG" sz="2000" dirty="0"/>
              <a:t>يمكنك فرزها يدويًا إلى إناءين منفصلين، لكن ذلك سيستغرق وقتًا وجهدًا.</a:t>
            </a:r>
          </a:p>
          <a:p>
            <a:pPr algn="just" rtl="1"/>
            <a:endParaRPr lang="en-US" dirty="0"/>
          </a:p>
          <a:p>
            <a:pPr algn="just" rtl="1"/>
            <a:endParaRPr lang="en-US" sz="1600" dirty="0"/>
          </a:p>
          <a:p>
            <a:pPr algn="just" rtl="1"/>
            <a:endParaRPr lang="ar-EG" dirty="0"/>
          </a:p>
          <a:p>
            <a:pPr algn="just" rtl="1"/>
            <a:r>
              <a:rPr lang="ar-EG" sz="2000" u="sng" dirty="0"/>
              <a:t>بدلًا من ذلك، يمكنك بناء نظام ذكي:</a:t>
            </a:r>
          </a:p>
          <a:p>
            <a:pPr marL="342900" indent="-342900" algn="just" rtl="1">
              <a:buFont typeface="Wingdings" panose="05000000000000000000" pitchFamily="2" charset="2"/>
              <a:buChar char="§"/>
            </a:pPr>
            <a:r>
              <a:rPr lang="ar-EG" sz="2000" dirty="0"/>
              <a:t>تعرض عليه صورًا لكرات برتقالية وزرقاء وتكتب له تحت كل صورة لون الكرة.</a:t>
            </a:r>
          </a:p>
          <a:p>
            <a:pPr marL="342900" indent="-342900" algn="just" rtl="1">
              <a:buFont typeface="Wingdings" panose="05000000000000000000" pitchFamily="2" charset="2"/>
              <a:buChar char="§"/>
            </a:pPr>
            <a:r>
              <a:rPr lang="ar-EG" sz="2000" dirty="0"/>
              <a:t>يبدأ النظام بملاحظة الفروق بين اللونين (درجة اللون، اللمعة، الظلال…).</a:t>
            </a:r>
          </a:p>
          <a:p>
            <a:pPr marL="342900" indent="-342900" algn="just" rtl="1">
              <a:buFont typeface="Wingdings" panose="05000000000000000000" pitchFamily="2" charset="2"/>
              <a:buChar char="§"/>
            </a:pPr>
            <a:r>
              <a:rPr lang="ar-EG" sz="2000" dirty="0"/>
              <a:t>وبعد فترة تدريب، يصبح قادرًا على النظر لأي كرة جديدة وتحديد لونها الصحيح تلقائيًا.</a:t>
            </a:r>
          </a:p>
          <a:p>
            <a:pPr marL="342900" indent="-342900" algn="just" rtl="1">
              <a:buFont typeface="Wingdings" panose="05000000000000000000" pitchFamily="2" charset="2"/>
              <a:buChar char="§"/>
            </a:pPr>
            <a:endParaRPr lang="en-US" sz="1400" dirty="0"/>
          </a:p>
          <a:p>
            <a:pPr marL="342900" indent="-342900" algn="just" rtl="1">
              <a:buFont typeface="Wingdings" panose="05000000000000000000" pitchFamily="2" charset="2"/>
              <a:buChar char="§"/>
            </a:pPr>
            <a:endParaRPr lang="ar-EG" dirty="0"/>
          </a:p>
          <a:p>
            <a:pPr algn="just" rtl="1"/>
            <a:r>
              <a:rPr lang="ar-EG" sz="2000" dirty="0"/>
              <a:t>هذا بالضبط ما يحدث في تصنيف الأخبار. لكن بدلًا من الألوان، </a:t>
            </a:r>
            <a:r>
              <a:rPr lang="ar-EG" sz="2000" b="1" dirty="0"/>
              <a:t>يتعلّم النموذج السمات اللغوية والتحريرية التي تميز كل نوع من الأخبار</a:t>
            </a:r>
            <a:r>
              <a:rPr lang="ar-EG" sz="2000" dirty="0"/>
              <a:t>، ويستخدمها لاحقًا لفرز الأخبار الجديدة.</a:t>
            </a:r>
          </a:p>
        </p:txBody>
      </p:sp>
      <p:pic>
        <p:nvPicPr>
          <p:cNvPr id="3" name="Picture 2" descr="A robot holding a bowl of balls&#10;&#10;AI-generated content may be incorrect.">
            <a:extLst>
              <a:ext uri="{FF2B5EF4-FFF2-40B4-BE49-F238E27FC236}">
                <a16:creationId xmlns:a16="http://schemas.microsoft.com/office/drawing/2014/main" id="{A830CD82-68E3-D49C-2EC2-BB51AC8E058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2718" y="2202103"/>
            <a:ext cx="3392557" cy="226170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7154767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49A412D-28D3-09B7-822C-1B9D3AD0A79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AA8B8F4-D882-A35A-A8A3-659D98EB090C}"/>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EDB360F9-DF62-7BC4-6882-A92DD6DE031A}"/>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9DAA204A-806A-13EA-FC3A-098A45729535}"/>
              </a:ext>
            </a:extLst>
          </p:cNvPr>
          <p:cNvSpPr txBox="1"/>
          <p:nvPr/>
        </p:nvSpPr>
        <p:spPr>
          <a:xfrm>
            <a:off x="4264877" y="1705611"/>
            <a:ext cx="7091835" cy="4278094"/>
          </a:xfrm>
          <a:prstGeom prst="rect">
            <a:avLst/>
          </a:prstGeom>
          <a:noFill/>
        </p:spPr>
        <p:txBody>
          <a:bodyPr wrap="square">
            <a:spAutoFit/>
          </a:bodyPr>
          <a:lstStyle/>
          <a:p>
            <a:pPr algn="just" rtl="1"/>
            <a:r>
              <a:rPr lang="ar-EG" sz="2400" b="1" dirty="0">
                <a:solidFill>
                  <a:schemeClr val="accent1"/>
                </a:solidFill>
                <a:effectLst>
                  <a:outerShdw blurRad="38100" dist="38100" dir="2700000" algn="tl">
                    <a:srgbClr val="000000">
                      <a:alpha val="43137"/>
                    </a:srgbClr>
                  </a:outerShdw>
                </a:effectLst>
              </a:rPr>
              <a:t>أنواع نماذج التصنيف:</a:t>
            </a:r>
          </a:p>
          <a:p>
            <a:pPr algn="just" rtl="1"/>
            <a:endParaRPr lang="ar-EG" sz="1000" b="1" dirty="0">
              <a:solidFill>
                <a:schemeClr val="accent1"/>
              </a:solidFill>
              <a:effectLst>
                <a:outerShdw blurRad="38100" dist="38100" dir="2700000" algn="tl">
                  <a:srgbClr val="000000">
                    <a:alpha val="43137"/>
                  </a:srgbClr>
                </a:outerShdw>
              </a:effectLst>
            </a:endParaRPr>
          </a:p>
          <a:p>
            <a:pPr algn="just" rtl="1"/>
            <a:r>
              <a:rPr lang="ar-EG" sz="2000" dirty="0"/>
              <a:t>ليست كل عمليات التصنيف متشابهة؛ فهناك </a:t>
            </a:r>
            <a:r>
              <a:rPr lang="ar-EG" sz="2000" b="1" dirty="0"/>
              <a:t>أنواع مختلفة من نماذج التصنيف</a:t>
            </a:r>
            <a:r>
              <a:rPr lang="ar-EG" sz="2000" dirty="0"/>
              <a:t> وفقًا لعدد الفئات وطبيعة العلاقة بينها، </a:t>
            </a:r>
            <a:r>
              <a:rPr lang="ar-EG" sz="2000" u="sng" dirty="0"/>
              <a:t>وأشهرها ثلاثة أنواع:</a:t>
            </a:r>
            <a:endParaRPr lang="en-US" sz="2000" u="sng" dirty="0"/>
          </a:p>
          <a:p>
            <a:pPr algn="just" rtl="1"/>
            <a:endParaRPr lang="ar-EG" sz="1400" u="sng" dirty="0"/>
          </a:p>
          <a:p>
            <a:pPr algn="just" rtl="1"/>
            <a:r>
              <a:rPr lang="en-US" sz="2000" b="1" dirty="0">
                <a:effectLst>
                  <a:outerShdw blurRad="38100" dist="38100" dir="2700000" algn="tl">
                    <a:srgbClr val="000000">
                      <a:alpha val="43137"/>
                    </a:srgbClr>
                  </a:outerShdw>
                </a:effectLst>
              </a:rPr>
              <a:t>1)</a:t>
            </a:r>
            <a:r>
              <a:rPr lang="ar-EG" sz="2000" b="1" dirty="0">
                <a:effectLst>
                  <a:outerShdw blurRad="38100" dist="38100" dir="2700000" algn="tl">
                    <a:srgbClr val="000000">
                      <a:alpha val="43137"/>
                    </a:srgbClr>
                  </a:outerShdw>
                </a:effectLst>
              </a:rPr>
              <a:t>) التصنيف الثنائي (</a:t>
            </a:r>
            <a:r>
              <a:rPr lang="en-US" sz="2000" b="1" dirty="0">
                <a:effectLst>
                  <a:outerShdw blurRad="38100" dist="38100" dir="2700000" algn="tl">
                    <a:srgbClr val="000000">
                      <a:alpha val="43137"/>
                    </a:srgbClr>
                  </a:outerShdw>
                </a:effectLst>
              </a:rPr>
              <a:t>Binary Classification</a:t>
            </a:r>
            <a:r>
              <a:rPr lang="ar-EG" sz="2000" b="1" dirty="0">
                <a:effectLst>
                  <a:outerShdw blurRad="38100" dist="38100" dir="2700000" algn="tl">
                    <a:srgbClr val="000000">
                      <a:alpha val="43137"/>
                    </a:srgbClr>
                  </a:outerShdw>
                </a:effectLst>
              </a:rPr>
              <a:t>)</a:t>
            </a:r>
            <a:r>
              <a:rPr lang="en-US" sz="2000" b="1" dirty="0">
                <a:effectLst>
                  <a:outerShdw blurRad="38100" dist="38100" dir="2700000" algn="tl">
                    <a:srgbClr val="000000">
                      <a:alpha val="43137"/>
                    </a:srgbClr>
                  </a:outerShdw>
                </a:effectLst>
              </a:rPr>
              <a:t>:</a:t>
            </a:r>
            <a:endParaRPr lang="ar-EG" sz="2000" b="1" dirty="0">
              <a:effectLst>
                <a:outerShdw blurRad="38100" dist="38100" dir="2700000" algn="tl">
                  <a:srgbClr val="000000">
                    <a:alpha val="43137"/>
                  </a:srgbClr>
                </a:outerShdw>
              </a:effectLst>
            </a:endParaRPr>
          </a:p>
          <a:p>
            <a:pPr algn="just" rtl="1"/>
            <a:endParaRPr lang="en-US" sz="1000" b="1" dirty="0">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هذا النوع هو الأبسط، ويُستخدم عندما نريد </a:t>
            </a:r>
            <a:r>
              <a:rPr lang="ar-EG" sz="2000" b="1" dirty="0"/>
              <a:t>حكمًا قاطعًا بنعم أو لا</a:t>
            </a:r>
            <a:r>
              <a:rPr lang="ar-EG" sz="2000" dirty="0"/>
              <a:t>. </a:t>
            </a:r>
          </a:p>
          <a:p>
            <a:pPr marL="342900" indent="-342900" algn="just" rtl="1">
              <a:buFont typeface="Arial" panose="020B0604020202020204" pitchFamily="34" charset="0"/>
              <a:buChar char="•"/>
            </a:pPr>
            <a:r>
              <a:rPr lang="ar-EG" sz="2000" dirty="0"/>
              <a:t>ويقسّم هذا التصنيف البيانات إلى </a:t>
            </a:r>
            <a:r>
              <a:rPr lang="ar-EG" sz="2000" b="1" dirty="0"/>
              <a:t>فئتين متقابلتين فقط</a:t>
            </a:r>
            <a:r>
              <a:rPr lang="ar-EG" sz="2000" dirty="0"/>
              <a:t>. أي أن كل عنصر (</a:t>
            </a:r>
            <a:r>
              <a:rPr lang="ar-EG" sz="2000" u="sng" dirty="0"/>
              <a:t>مثل:</a:t>
            </a:r>
            <a:r>
              <a:rPr lang="ar-EG" sz="2000" dirty="0"/>
              <a:t> الخبر أو المقال) يُصنف إما ضمن الفئة الأولى أو الفئة الثانية ولا يوجد خيار ثالث.</a:t>
            </a:r>
          </a:p>
          <a:p>
            <a:pPr marL="342900" indent="-342900" algn="just" rtl="1">
              <a:buFont typeface="Arial" panose="020B0604020202020204" pitchFamily="34" charset="0"/>
              <a:buChar char="•"/>
            </a:pPr>
            <a:endParaRPr lang="ar-EG" sz="1400" dirty="0"/>
          </a:p>
          <a:p>
            <a:pPr marL="342900" indent="-342900" algn="just" rtl="1">
              <a:buFont typeface="Wingdings" panose="05000000000000000000" pitchFamily="2" charset="2"/>
              <a:buChar char="ü"/>
            </a:pPr>
            <a:r>
              <a:rPr lang="ar-EG" sz="2000" u="sng" dirty="0">
                <a:solidFill>
                  <a:schemeClr val="accent1"/>
                </a:solidFill>
              </a:rPr>
              <a:t>من أمثلته:</a:t>
            </a:r>
          </a:p>
          <a:p>
            <a:pPr marL="800100" lvl="1" indent="-342900" algn="just" rtl="1">
              <a:buFont typeface="Wingdings" panose="05000000000000000000" pitchFamily="2" charset="2"/>
              <a:buChar char="§"/>
            </a:pPr>
            <a:r>
              <a:rPr lang="ar-EG" sz="2000" dirty="0"/>
              <a:t>خبر دقيق </a:t>
            </a:r>
            <a:r>
              <a:rPr lang="en-US" sz="2000" dirty="0"/>
              <a:t>✅</a:t>
            </a:r>
            <a:r>
              <a:rPr lang="ar-EG" sz="2000" dirty="0"/>
              <a:t> </a:t>
            </a:r>
            <a:r>
              <a:rPr lang="en-US" sz="2000" dirty="0"/>
              <a:t>/ </a:t>
            </a:r>
            <a:r>
              <a:rPr lang="ar-EG" sz="2000" dirty="0"/>
              <a:t> خبر غير دقيق </a:t>
            </a:r>
            <a:r>
              <a:rPr lang="en-US" sz="2000" dirty="0"/>
              <a:t>❌</a:t>
            </a:r>
            <a:r>
              <a:rPr lang="ar-EG" sz="2000" dirty="0"/>
              <a:t>.</a:t>
            </a:r>
            <a:endParaRPr lang="en-US" sz="2000" dirty="0"/>
          </a:p>
          <a:p>
            <a:pPr marL="800100" lvl="1" indent="-342900" algn="just" rtl="1">
              <a:buFont typeface="Wingdings" panose="05000000000000000000" pitchFamily="2" charset="2"/>
              <a:buChar char="§"/>
            </a:pPr>
            <a:r>
              <a:rPr lang="ar-EG" sz="2000" dirty="0"/>
              <a:t>محتوى تحريضي ⚠️ / محتوى غير تحريضي </a:t>
            </a:r>
            <a:r>
              <a:rPr lang="en-US" sz="2000" dirty="0"/>
              <a:t>🟢</a:t>
            </a:r>
            <a:r>
              <a:rPr lang="ar-EG" sz="2000" dirty="0"/>
              <a:t>.</a:t>
            </a:r>
            <a:endParaRPr lang="en-US" sz="2000" dirty="0"/>
          </a:p>
          <a:p>
            <a:pPr marL="800100" lvl="1" indent="-342900" algn="just" rtl="1">
              <a:buFont typeface="Wingdings" panose="05000000000000000000" pitchFamily="2" charset="2"/>
              <a:buChar char="§"/>
            </a:pPr>
            <a:r>
              <a:rPr lang="ar-EG" sz="2000" dirty="0"/>
              <a:t>متوافق مع السياسة التحريرية</a:t>
            </a:r>
            <a:r>
              <a:rPr lang="en-US" sz="2000" dirty="0"/>
              <a:t>✅</a:t>
            </a:r>
            <a:r>
              <a:rPr lang="ar-EG" sz="2000" dirty="0"/>
              <a:t> / غير متوافق معها</a:t>
            </a:r>
            <a:r>
              <a:rPr lang="en-US" sz="2000" dirty="0"/>
              <a:t>❌</a:t>
            </a:r>
            <a:r>
              <a:rPr lang="ar-EG" sz="2000" dirty="0"/>
              <a:t>.</a:t>
            </a:r>
          </a:p>
        </p:txBody>
      </p:sp>
      <p:pic>
        <p:nvPicPr>
          <p:cNvPr id="3" name="Picture 2" descr="A robot pointing at a sign&#10;&#10;AI-generated content may be incorrect.">
            <a:extLst>
              <a:ext uri="{FF2B5EF4-FFF2-40B4-BE49-F238E27FC236}">
                <a16:creationId xmlns:a16="http://schemas.microsoft.com/office/drawing/2014/main" id="{FC6FD9E5-8391-7C96-AF4A-8200FC8A013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117" y="2946594"/>
            <a:ext cx="3312372" cy="220824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3786288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D9A436D-853D-4256-7823-FF1933A04E3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255686E-3D01-7616-7974-7B6BDE03C2F8}"/>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C536A3B-F15B-88C7-F5DB-D8586A30B097}"/>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CA2737C0-CC29-6B96-3A7C-1515D4E6606D}"/>
              </a:ext>
            </a:extLst>
          </p:cNvPr>
          <p:cNvSpPr txBox="1"/>
          <p:nvPr/>
        </p:nvSpPr>
        <p:spPr>
          <a:xfrm>
            <a:off x="5437540" y="1817292"/>
            <a:ext cx="5817096" cy="4185761"/>
          </a:xfrm>
          <a:prstGeom prst="rect">
            <a:avLst/>
          </a:prstGeom>
          <a:noFill/>
        </p:spPr>
        <p:txBody>
          <a:bodyPr wrap="square">
            <a:spAutoFit/>
          </a:bodyPr>
          <a:lstStyle/>
          <a:p>
            <a:pPr algn="just" rtl="1"/>
            <a:r>
              <a:rPr lang="ar-EG" sz="2400" b="1" dirty="0">
                <a:solidFill>
                  <a:schemeClr val="accent1"/>
                </a:solidFill>
                <a:effectLst>
                  <a:outerShdw blurRad="38100" dist="38100" dir="2700000" algn="tl">
                    <a:srgbClr val="000000">
                      <a:alpha val="43137"/>
                    </a:srgbClr>
                  </a:outerShdw>
                </a:effectLst>
              </a:rPr>
              <a:t>أنواع نماذج التصنيف:</a:t>
            </a:r>
          </a:p>
          <a:p>
            <a:pPr algn="just" rtl="1"/>
            <a:endParaRPr lang="ar-EG" sz="1100" b="1" dirty="0"/>
          </a:p>
          <a:p>
            <a:pPr algn="just" rtl="1"/>
            <a:r>
              <a:rPr lang="ar-EG" sz="2000" b="1" dirty="0">
                <a:effectLst>
                  <a:outerShdw blurRad="38100" dist="38100" dir="2700000" algn="tl">
                    <a:srgbClr val="000000">
                      <a:alpha val="43137"/>
                    </a:srgbClr>
                  </a:outerShdw>
                </a:effectLst>
              </a:rPr>
              <a:t>(2) التصنيف متعدد الفئات (</a:t>
            </a:r>
            <a:r>
              <a:rPr lang="en-US" sz="2000" b="1" dirty="0">
                <a:effectLst>
                  <a:outerShdw blurRad="38100" dist="38100" dir="2700000" algn="tl">
                    <a:srgbClr val="000000">
                      <a:alpha val="43137"/>
                    </a:srgbClr>
                  </a:outerShdw>
                </a:effectLst>
              </a:rPr>
              <a:t>Multi-Class Classification</a:t>
            </a:r>
            <a:r>
              <a:rPr lang="ar-EG" sz="2000" b="1" dirty="0">
                <a:effectLst>
                  <a:outerShdw blurRad="38100" dist="38100" dir="2700000" algn="tl">
                    <a:srgbClr val="000000">
                      <a:alpha val="43137"/>
                    </a:srgbClr>
                  </a:outerShdw>
                </a:effectLst>
              </a:rPr>
              <a:t>):</a:t>
            </a:r>
          </a:p>
          <a:p>
            <a:pPr algn="just" rtl="1"/>
            <a:endParaRPr lang="en-US" sz="1100" b="1" dirty="0">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هذا النوع مفيد جدًا في تنظيم الأخبار داخل الأقسام التحريرية المختلفة.</a:t>
            </a:r>
          </a:p>
          <a:p>
            <a:pPr marL="342900" indent="-342900" algn="just" rtl="1">
              <a:buFont typeface="Arial" panose="020B0604020202020204" pitchFamily="34" charset="0"/>
              <a:buChar char="•"/>
            </a:pPr>
            <a:r>
              <a:rPr lang="ar-EG" sz="2000" dirty="0"/>
              <a:t>يُستخدم عندما توجد </a:t>
            </a:r>
            <a:r>
              <a:rPr lang="ar-EG" sz="2000" b="1" dirty="0"/>
              <a:t>عدة فئات محتملة</a:t>
            </a:r>
            <a:r>
              <a:rPr lang="ar-EG" sz="2000" dirty="0"/>
              <a:t>، لكن الخبر لا يُمكن أن ينتمي إلا إلى </a:t>
            </a:r>
            <a:r>
              <a:rPr lang="ar-EG" sz="2000" b="1" dirty="0"/>
              <a:t>فئة واحدة فقط منها</a:t>
            </a:r>
            <a:r>
              <a:rPr lang="ar-EG" sz="2000" dirty="0"/>
              <a:t>.</a:t>
            </a:r>
          </a:p>
          <a:p>
            <a:pPr marL="342900" indent="-342900" algn="just" rtl="1">
              <a:buFont typeface="Arial" panose="020B0604020202020204" pitchFamily="34" charset="0"/>
              <a:buChar char="•"/>
            </a:pPr>
            <a:r>
              <a:rPr lang="ar-EG" sz="2000" dirty="0"/>
              <a:t>وهنا، النموذج يختار الفئة الأقرب أو الأنسب من بين عدة خيارات.</a:t>
            </a:r>
          </a:p>
          <a:p>
            <a:pPr marL="342900" indent="-342900" algn="just" rtl="1">
              <a:buFont typeface="Wingdings" panose="05000000000000000000" pitchFamily="2" charset="2"/>
              <a:buChar char="ü"/>
            </a:pPr>
            <a:r>
              <a:rPr lang="ar-EG" sz="2000" u="sng" dirty="0">
                <a:solidFill>
                  <a:schemeClr val="accent1"/>
                </a:solidFill>
              </a:rPr>
              <a:t>من أمثلته:</a:t>
            </a:r>
          </a:p>
          <a:p>
            <a:pPr marL="800100" lvl="1" indent="-342900" algn="just" rtl="1">
              <a:buFont typeface="Wingdings" panose="05000000000000000000" pitchFamily="2" charset="2"/>
              <a:buChar char="§"/>
            </a:pPr>
            <a:r>
              <a:rPr lang="ar-EG" sz="2000" dirty="0"/>
              <a:t>تصنيف الأخبار وفقًا لنوعها: (سياسة / اقتصاد / رياضة / ثقافة / تكنولوجيا).</a:t>
            </a:r>
          </a:p>
          <a:p>
            <a:pPr marL="800100" lvl="1" indent="-342900" algn="just" rtl="1">
              <a:buFont typeface="Wingdings" panose="05000000000000000000" pitchFamily="2" charset="2"/>
              <a:buChar char="§"/>
            </a:pPr>
            <a:r>
              <a:rPr lang="ar-EG" sz="2000" dirty="0"/>
              <a:t>تصنيف المقالات وفقًا لنوع الجمهور المستهدف: (شباب / أطفال / رجال أعمال / وهكذا).</a:t>
            </a:r>
          </a:p>
        </p:txBody>
      </p:sp>
      <p:pic>
        <p:nvPicPr>
          <p:cNvPr id="3" name="Picture 2">
            <a:extLst>
              <a:ext uri="{FF2B5EF4-FFF2-40B4-BE49-F238E27FC236}">
                <a16:creationId xmlns:a16="http://schemas.microsoft.com/office/drawing/2014/main" id="{F9C5570A-CAE7-11C7-299B-691BA0245BB3}"/>
              </a:ext>
            </a:extLst>
          </p:cNvPr>
          <p:cNvPicPr>
            <a:picLocks noChangeAspect="1"/>
          </p:cNvPicPr>
          <p:nvPr/>
        </p:nvPicPr>
        <p:blipFill>
          <a:blip r:embed="rId4"/>
          <a:stretch>
            <a:fillRect/>
          </a:stretch>
        </p:blipFill>
        <p:spPr>
          <a:xfrm>
            <a:off x="725373" y="2537036"/>
            <a:ext cx="4537473" cy="292775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ADC2C4C0-E751-F2C2-2AA0-40887D18C682}"/>
              </a:ext>
            </a:extLst>
          </p:cNvPr>
          <p:cNvSpPr txBox="1"/>
          <p:nvPr/>
        </p:nvSpPr>
        <p:spPr>
          <a:xfrm>
            <a:off x="983312" y="5588819"/>
            <a:ext cx="4094456" cy="477054"/>
          </a:xfrm>
          <a:prstGeom prst="rect">
            <a:avLst/>
          </a:prstGeom>
          <a:noFill/>
        </p:spPr>
        <p:txBody>
          <a:bodyPr wrap="square">
            <a:spAutoFit/>
          </a:bodyPr>
          <a:lstStyle/>
          <a:p>
            <a:pPr algn="ctr"/>
            <a:r>
              <a:rPr lang="en-US" sz="500" u="sng" dirty="0">
                <a:hlinkClick r:id="rId5"/>
              </a:rPr>
              <a:t>https://ijnet.org/ar/story/%D9%85%D9%86-%D8%A7%D9%84%D9%81%D8%B1%D8%B2-%D8%A7%D9%84%D9%8A%D8%AF%D9%88%D9%8A-%D8%A5%D9%84%D9%89-%D8%AA%D8%B9%D9%84%D9%8F%D9%85-%D8%A7%D9%84%D8%A2%D9%84%D8%A9-%D9%83%D9%8A%D9%81-%D8%AA%D8%A8%D9%86%D9%8A-%D9%86%D9%85%D8%A7%D8%B0%D8%AC-%D8%AA%D8%B5%D9%86%D9%8A%D9%81-%D8%A7%D9%84%D8%A3%D8%AE%D8%A8%D8%A7%D8%B1-%D9%81%D9%8A-%D8%BA%D8%B1%D9%81-%D8%A7%D9%84%D8%AA%D8%AD%D8%B1%D9%8A%D8%B1%D8%9F</a:t>
            </a:r>
            <a:endParaRPr lang="ar-EG" sz="500" u="sng" dirty="0"/>
          </a:p>
        </p:txBody>
      </p:sp>
    </p:spTree>
    <p:extLst>
      <p:ext uri="{BB962C8B-B14F-4D97-AF65-F5344CB8AC3E}">
        <p14:creationId xmlns:p14="http://schemas.microsoft.com/office/powerpoint/2010/main" val="388930884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042A503-6110-4E88-BC7D-5C2E6D8614A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309D01F-6F16-28AC-91CB-12E9F5A01D07}"/>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E9DBE592-A7F3-B8D1-1152-67216A660E28}"/>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BF084936-C759-978C-436D-0C34DA5E04A9}"/>
              </a:ext>
            </a:extLst>
          </p:cNvPr>
          <p:cNvSpPr txBox="1"/>
          <p:nvPr/>
        </p:nvSpPr>
        <p:spPr>
          <a:xfrm>
            <a:off x="4767444" y="1817292"/>
            <a:ext cx="6487192" cy="4185761"/>
          </a:xfrm>
          <a:prstGeom prst="rect">
            <a:avLst/>
          </a:prstGeom>
          <a:noFill/>
        </p:spPr>
        <p:txBody>
          <a:bodyPr wrap="square">
            <a:spAutoFit/>
          </a:bodyPr>
          <a:lstStyle/>
          <a:p>
            <a:pPr algn="just" rtl="1"/>
            <a:r>
              <a:rPr lang="ar-EG" sz="2400" b="1" dirty="0">
                <a:solidFill>
                  <a:schemeClr val="accent1"/>
                </a:solidFill>
                <a:effectLst>
                  <a:outerShdw blurRad="38100" dist="38100" dir="2700000" algn="tl">
                    <a:srgbClr val="000000">
                      <a:alpha val="43137"/>
                    </a:srgbClr>
                  </a:outerShdw>
                </a:effectLst>
              </a:rPr>
              <a:t>أنواع نماذج التصنيف:</a:t>
            </a:r>
          </a:p>
          <a:p>
            <a:pPr algn="just" rtl="1"/>
            <a:endParaRPr lang="ar-EG" sz="1100" b="1" dirty="0"/>
          </a:p>
          <a:p>
            <a:pPr algn="just" rtl="1"/>
            <a:r>
              <a:rPr lang="ar-EG" sz="2000" b="1" dirty="0">
                <a:effectLst>
                  <a:outerShdw blurRad="38100" dist="38100" dir="2700000" algn="tl">
                    <a:srgbClr val="000000">
                      <a:alpha val="43137"/>
                    </a:srgbClr>
                  </a:outerShdw>
                </a:effectLst>
              </a:rPr>
              <a:t>(3) التصنيف متعدد التسمية (</a:t>
            </a:r>
            <a:r>
              <a:rPr lang="en-US" sz="2000" b="1" dirty="0">
                <a:effectLst>
                  <a:outerShdw blurRad="38100" dist="38100" dir="2700000" algn="tl">
                    <a:srgbClr val="000000">
                      <a:alpha val="43137"/>
                    </a:srgbClr>
                  </a:outerShdw>
                </a:effectLst>
              </a:rPr>
              <a:t>Multi-Label Classification</a:t>
            </a:r>
            <a:r>
              <a:rPr lang="ar-EG" sz="2000" b="1" dirty="0">
                <a:effectLst>
                  <a:outerShdw blurRad="38100" dist="38100" dir="2700000" algn="tl">
                    <a:srgbClr val="000000">
                      <a:alpha val="43137"/>
                    </a:srgbClr>
                  </a:outerShdw>
                </a:effectLst>
              </a:rPr>
              <a:t>):</a:t>
            </a:r>
          </a:p>
          <a:p>
            <a:pPr algn="just" rtl="1"/>
            <a:endParaRPr lang="en-US" sz="1100" b="1" dirty="0">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هذا النوع يعكس </a:t>
            </a:r>
            <a:r>
              <a:rPr lang="ar-EG" sz="2000" b="1" dirty="0"/>
              <a:t>الطبيعة المتشابكة والمعقدة للمحتوى الإعلامي الحديث</a:t>
            </a:r>
            <a:r>
              <a:rPr lang="ar-EG" sz="2000" dirty="0"/>
              <a:t>، حيث يصعب حصر كل مادة في فئة واحدة فقط. </a:t>
            </a:r>
          </a:p>
          <a:p>
            <a:pPr marL="342900" indent="-342900" algn="just" rtl="1">
              <a:buFont typeface="Arial" panose="020B0604020202020204" pitchFamily="34" charset="0"/>
              <a:buChar char="•"/>
            </a:pPr>
            <a:r>
              <a:rPr lang="ar-EG" sz="2000" dirty="0"/>
              <a:t>في هذا النوع يمكن للعنصر الواحد (مثل: الخبر أو المقال) أن ينتمي إلى </a:t>
            </a:r>
            <a:r>
              <a:rPr lang="ar-EG" sz="2000" b="1" dirty="0"/>
              <a:t>أكثر من فئة في الوقت نفسه</a:t>
            </a:r>
            <a:r>
              <a:rPr lang="ar-EG" sz="2000" dirty="0"/>
              <a:t>.</a:t>
            </a:r>
          </a:p>
          <a:p>
            <a:pPr marL="342900" indent="-342900" algn="just" rtl="1">
              <a:buFont typeface="Arial" panose="020B0604020202020204" pitchFamily="34" charset="0"/>
              <a:buChar char="•"/>
            </a:pPr>
            <a:endParaRPr lang="ar-EG" sz="2000" dirty="0"/>
          </a:p>
          <a:p>
            <a:pPr marL="342900" indent="-342900" algn="just" rtl="1">
              <a:buFont typeface="Wingdings" panose="05000000000000000000" pitchFamily="2" charset="2"/>
              <a:buChar char="ü"/>
            </a:pPr>
            <a:r>
              <a:rPr lang="ar-EG" sz="2000" u="sng" dirty="0">
                <a:solidFill>
                  <a:schemeClr val="accent1"/>
                </a:solidFill>
              </a:rPr>
              <a:t>من أمثلته:</a:t>
            </a:r>
          </a:p>
          <a:p>
            <a:pPr marL="800100" lvl="1" indent="-342900" algn="just" rtl="1">
              <a:buFont typeface="Wingdings" panose="05000000000000000000" pitchFamily="2" charset="2"/>
              <a:buChar char="§"/>
            </a:pPr>
            <a:r>
              <a:rPr lang="ar-EG" sz="2000" dirty="0"/>
              <a:t>تقرير عن تأثير الذكاء الاصطناعي على الاقتصاد العالمي → يصنف ضمن "تكنولوجيا" و"اقتصاد" معًا.</a:t>
            </a:r>
          </a:p>
          <a:p>
            <a:pPr marL="800100" lvl="1" indent="-342900" algn="just" rtl="1">
              <a:buFont typeface="Wingdings" panose="05000000000000000000" pitchFamily="2" charset="2"/>
              <a:buChar char="§"/>
            </a:pPr>
            <a:r>
              <a:rPr lang="ar-EG" sz="2000" dirty="0"/>
              <a:t>مقال عن الرياضة النسائية والسياسات الحكومية → قد ينتمي إلى "رياضة" و"سياسة" في آن واحد.</a:t>
            </a:r>
          </a:p>
        </p:txBody>
      </p:sp>
      <p:pic>
        <p:nvPicPr>
          <p:cNvPr id="4" name="Picture 3" descr="A robot pointing at a board&#10;&#10;AI-generated content may be incorrect.">
            <a:extLst>
              <a:ext uri="{FF2B5EF4-FFF2-40B4-BE49-F238E27FC236}">
                <a16:creationId xmlns:a16="http://schemas.microsoft.com/office/drawing/2014/main" id="{30CCC483-BA9C-C663-4CD3-C1ED9CA3F7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6396" y="2792060"/>
            <a:ext cx="3841644" cy="256109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8006361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85E485D-C001-4D06-CA83-C89DC71A81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FF08208-C685-3F6A-0ACE-43FD8351448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04F3C574-8BFD-AA52-4FC8-C9B46C32C81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70B13B40-5712-0C94-23FF-188827A6437B}"/>
              </a:ext>
            </a:extLst>
          </p:cNvPr>
          <p:cNvSpPr txBox="1"/>
          <p:nvPr/>
        </p:nvSpPr>
        <p:spPr>
          <a:xfrm>
            <a:off x="4767444" y="1754471"/>
            <a:ext cx="6487192" cy="4231928"/>
          </a:xfrm>
          <a:prstGeom prst="rect">
            <a:avLst/>
          </a:prstGeom>
          <a:noFill/>
        </p:spPr>
        <p:txBody>
          <a:bodyPr wrap="square">
            <a:spAutoFit/>
          </a:bodyPr>
          <a:lstStyle/>
          <a:p>
            <a:pPr algn="just" rtl="1"/>
            <a:r>
              <a:rPr lang="ar-EG" sz="2400" b="1" dirty="0">
                <a:solidFill>
                  <a:schemeClr val="accent1"/>
                </a:solidFill>
                <a:effectLst>
                  <a:outerShdw blurRad="38100" dist="38100" dir="2700000" algn="tl">
                    <a:srgbClr val="000000">
                      <a:alpha val="43137"/>
                    </a:srgbClr>
                  </a:outerShdw>
                </a:effectLst>
              </a:rPr>
              <a:t>تطبيقات نماذج التصنيف في غرف الأخبار:</a:t>
            </a: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u="sng" dirty="0"/>
              <a:t>تُستخدم هذه النماذج في كثير من المهام التحريرية اليومية، مثل:</a:t>
            </a:r>
          </a:p>
          <a:p>
            <a:pPr algn="just" rtl="1"/>
            <a:endParaRPr lang="ar-EG" sz="2000" u="sng" dirty="0"/>
          </a:p>
          <a:p>
            <a:pPr algn="just" rtl="1"/>
            <a:r>
              <a:rPr lang="ar-EG" sz="2000" b="1" dirty="0"/>
              <a:t>1. تصنيف الأخبار تلقائيًا وفق الأقسام التحريرية: </a:t>
            </a:r>
            <a:r>
              <a:rPr lang="ar-EG" sz="2000" dirty="0"/>
              <a:t>عند وصول أخبار جديدة من الوكالات أو المصادر، يمكن للنموذج قراءتها وتحليلها بسرعة، ثم وضع كل خبر في القسم الصحيح مباشرة (سياسة، اقتصاد، ... وهكذا). هذا الأمر يوفّر وقت المحررين ويسرّع تدفق الأخبار في غرفة التحرير.</a:t>
            </a:r>
          </a:p>
          <a:p>
            <a:pPr algn="just" rtl="1"/>
            <a:endParaRPr lang="ar-EG" sz="2000" dirty="0"/>
          </a:p>
          <a:p>
            <a:pPr algn="just" rtl="1"/>
            <a:r>
              <a:rPr lang="ar-EG" sz="2000" b="1" dirty="0"/>
              <a:t>2. تصنيف الأخبار وفق الدقة والمصداقية: </a:t>
            </a:r>
            <a:r>
              <a:rPr lang="ar-EG" sz="2000" dirty="0"/>
              <a:t>يمكن للنموذج تحليل مصدر الخبر، وأسلوب الكتابة، ومقارنة المحتوى بالحقائق المتاحة. </a:t>
            </a:r>
            <a:r>
              <a:rPr lang="ar-EG" sz="2000" u="sng" dirty="0"/>
              <a:t>هذا الأمر يساعد هذا في:</a:t>
            </a:r>
          </a:p>
          <a:p>
            <a:pPr marL="800100" lvl="1" indent="-342900" algn="just" rtl="1">
              <a:buFont typeface="Arial" panose="020B0604020202020204" pitchFamily="34" charset="0"/>
              <a:buChar char="•"/>
            </a:pPr>
            <a:r>
              <a:rPr lang="ar-EG" sz="2000" dirty="0"/>
              <a:t>رصد الأخبار المضللة أو المفبركة بسرعة.</a:t>
            </a:r>
          </a:p>
          <a:p>
            <a:pPr marL="800100" lvl="1" indent="-342900" algn="just" rtl="1">
              <a:buFont typeface="Arial" panose="020B0604020202020204" pitchFamily="34" charset="0"/>
              <a:buChar char="•"/>
            </a:pPr>
            <a:r>
              <a:rPr lang="ar-EG" sz="2000" dirty="0"/>
              <a:t>دعم فرق التحقق بالمؤشرات الأولية التي تنبههم للأخبار المشكوك في دقتها قبل النشر.</a:t>
            </a:r>
          </a:p>
        </p:txBody>
      </p:sp>
      <p:pic>
        <p:nvPicPr>
          <p:cNvPr id="3" name="Picture 2" descr="A robot standing next to a sign&#10;&#10;AI-generated content may be incorrect.">
            <a:extLst>
              <a:ext uri="{FF2B5EF4-FFF2-40B4-BE49-F238E27FC236}">
                <a16:creationId xmlns:a16="http://schemas.microsoft.com/office/drawing/2014/main" id="{B61B9E92-BD50-D1F1-580C-6A5B4DAF817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2916" y="2902741"/>
            <a:ext cx="3901908" cy="260127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8554919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1FAE97BE-116C-7F25-99A5-3AA15B3B0F5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EDD53E8-71F1-FEBF-30D0-B7D413B3A081}"/>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199955E0-A61C-F316-5BD7-76F5FF95402B}"/>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CBB4CF97-2F79-1016-14BA-D2BBD15A0E83}"/>
              </a:ext>
            </a:extLst>
          </p:cNvPr>
          <p:cNvSpPr txBox="1"/>
          <p:nvPr/>
        </p:nvSpPr>
        <p:spPr>
          <a:xfrm>
            <a:off x="4136279" y="1781173"/>
            <a:ext cx="7186325" cy="4401205"/>
          </a:xfrm>
          <a:prstGeom prst="rect">
            <a:avLst/>
          </a:prstGeom>
          <a:noFill/>
        </p:spPr>
        <p:txBody>
          <a:bodyPr wrap="square">
            <a:spAutoFit/>
          </a:bodyPr>
          <a:lstStyle/>
          <a:p>
            <a:pPr algn="just" rtl="1"/>
            <a:r>
              <a:rPr lang="ar-EG" sz="2400" b="1" dirty="0">
                <a:solidFill>
                  <a:schemeClr val="accent1"/>
                </a:solidFill>
                <a:effectLst>
                  <a:outerShdw blurRad="38100" dist="38100" dir="2700000" algn="tl">
                    <a:srgbClr val="000000">
                      <a:alpha val="43137"/>
                    </a:srgbClr>
                  </a:outerShdw>
                </a:effectLst>
              </a:rPr>
              <a:t>تطبيقات نماذج التصنيف في غرف الأخبار:</a:t>
            </a:r>
          </a:p>
          <a:p>
            <a:pPr algn="just" rtl="1"/>
            <a:endParaRPr lang="ar-EG" sz="1600" b="1" dirty="0">
              <a:solidFill>
                <a:schemeClr val="accent1"/>
              </a:solidFill>
              <a:effectLst>
                <a:outerShdw blurRad="38100" dist="38100" dir="2700000" algn="tl">
                  <a:srgbClr val="000000">
                    <a:alpha val="43137"/>
                  </a:srgbClr>
                </a:outerShdw>
              </a:effectLst>
            </a:endParaRPr>
          </a:p>
          <a:p>
            <a:pPr algn="just" rtl="1"/>
            <a:r>
              <a:rPr lang="ar-EG" sz="2000" u="sng" dirty="0"/>
              <a:t>تُستخدم هذه النماذج في كثير من المهام التحريرية اليومية، مثل:</a:t>
            </a:r>
          </a:p>
          <a:p>
            <a:pPr algn="just" rtl="1"/>
            <a:endParaRPr lang="ar-EG" sz="2000" u="sng" dirty="0"/>
          </a:p>
          <a:p>
            <a:pPr algn="just" rtl="1"/>
            <a:r>
              <a:rPr lang="ar-EG" sz="2000" b="1" dirty="0"/>
              <a:t>3. تصنيف الصور وفق طبيعتها: </a:t>
            </a:r>
            <a:r>
              <a:rPr lang="ar-EG" sz="2000" dirty="0"/>
              <a:t>لا تقتصر مهمة النماذج على النصوص فقط، بل يمكنها تحليل الصور أيضًا وتصنيفها تلقائيًا، حيث يتدرب النموذج </a:t>
            </a:r>
            <a:r>
              <a:rPr lang="ar-SA" sz="2000" dirty="0"/>
              <a:t>على مجموعات كبيرة من الصور المصنّفة مسبقًا (سياسية، رياضية، ترفيهية… </a:t>
            </a:r>
            <a:r>
              <a:rPr lang="ar-EG" sz="2000" dirty="0"/>
              <a:t>وهكذا</a:t>
            </a:r>
            <a:r>
              <a:rPr lang="ar-SA" sz="2000" dirty="0"/>
              <a:t>)</a:t>
            </a:r>
            <a:r>
              <a:rPr lang="ar-EG" sz="2000" dirty="0"/>
              <a:t>، ومن ثم، يمكنه التعرف على السمات البصرية لكل نوع (وجوه سياسية بارزة، أو ملاعب رياضية، أو غيرها).</a:t>
            </a:r>
          </a:p>
          <a:p>
            <a:pPr algn="just" rtl="1"/>
            <a:endParaRPr lang="ar-EG" sz="1400" dirty="0"/>
          </a:p>
          <a:p>
            <a:pPr marL="342900" indent="-342900" algn="just" rtl="1">
              <a:buFont typeface="Wingdings" panose="05000000000000000000" pitchFamily="2" charset="2"/>
              <a:buChar char="ü"/>
            </a:pPr>
            <a:r>
              <a:rPr lang="ar-EG" sz="2000" u="sng" dirty="0">
                <a:solidFill>
                  <a:schemeClr val="accent1"/>
                </a:solidFill>
              </a:rPr>
              <a:t>مثل:</a:t>
            </a:r>
            <a:r>
              <a:rPr lang="ar-EG" sz="2000" dirty="0">
                <a:solidFill>
                  <a:schemeClr val="accent1"/>
                </a:solidFill>
              </a:rPr>
              <a:t> </a:t>
            </a:r>
            <a:r>
              <a:rPr lang="ar-EG" sz="2000" dirty="0"/>
              <a:t>صورة لاجتماع وزاري تُصنف "صورة سياسية"، وأُخرى لمباراة كُرة قدم تُصنف "صورة رياضية"، … وهكذا.</a:t>
            </a:r>
          </a:p>
          <a:p>
            <a:pPr algn="just" rtl="1"/>
            <a:endParaRPr lang="ar-EG" sz="2000" dirty="0"/>
          </a:p>
          <a:p>
            <a:pPr algn="just" rtl="1"/>
            <a:r>
              <a:rPr lang="ar-EG" sz="2000" dirty="0"/>
              <a:t>هذه الميزة تسهّل جدًا عملية </a:t>
            </a:r>
            <a:r>
              <a:rPr lang="ar-EG" sz="2000" b="1" dirty="0"/>
              <a:t>تنظيم الأرشيف البصري للمؤسسة</a:t>
            </a:r>
            <a:r>
              <a:rPr lang="ar-EG" sz="2000" dirty="0"/>
              <a:t> والبحث عن الصور المناسبة عند إعداد التقارير.</a:t>
            </a:r>
          </a:p>
        </p:txBody>
      </p:sp>
      <p:pic>
        <p:nvPicPr>
          <p:cNvPr id="3" name="Picture 2" descr="A robot pointing at a screen&#10;&#10;AI-generated content may be incorrect.">
            <a:extLst>
              <a:ext uri="{FF2B5EF4-FFF2-40B4-BE49-F238E27FC236}">
                <a16:creationId xmlns:a16="http://schemas.microsoft.com/office/drawing/2014/main" id="{DDD86483-75D4-DAF6-1048-88E87C73BBD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942" y="3069817"/>
            <a:ext cx="3261474" cy="21743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8168949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12D76869-0175-2FAD-E900-48831C5504C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C351CD9-267C-DE6A-F921-B52A3EFDCBFE}"/>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F1B7050A-0C21-911A-3348-EAE8FF6D364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379DD071-5BE8-8425-6DFA-49CF743C32A7}"/>
              </a:ext>
            </a:extLst>
          </p:cNvPr>
          <p:cNvSpPr txBox="1"/>
          <p:nvPr/>
        </p:nvSpPr>
        <p:spPr>
          <a:xfrm>
            <a:off x="4584274" y="1915012"/>
            <a:ext cx="6670362" cy="4162678"/>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p>
          <a:p>
            <a:pPr algn="just" rtl="1"/>
            <a:endParaRPr lang="ar-EG" sz="1000" dirty="0"/>
          </a:p>
          <a:p>
            <a:pPr algn="just" rtl="1"/>
            <a:r>
              <a:rPr lang="ar-EG" sz="2000" u="sng" dirty="0"/>
              <a:t>تمر عملية بناء نموذج ناجح بعدة خطوات أساسية، هي:</a:t>
            </a:r>
          </a:p>
          <a:p>
            <a:pPr algn="just" rtl="1"/>
            <a:endParaRPr lang="ar-EG" sz="1050" u="sng" dirty="0"/>
          </a:p>
          <a:p>
            <a:pPr algn="just" rtl="1"/>
            <a:r>
              <a:rPr lang="ar-EG" sz="2000" b="1" dirty="0"/>
              <a:t>1) جمع البيانات:-</a:t>
            </a:r>
          </a:p>
          <a:p>
            <a:pPr marL="342900" indent="-342900" algn="just" rtl="1">
              <a:buFont typeface="Arial" panose="020B0604020202020204" pitchFamily="34" charset="0"/>
              <a:buChar char="•"/>
            </a:pPr>
            <a:r>
              <a:rPr lang="ar-EG" sz="2000" dirty="0"/>
              <a:t>تُعدّ مرحلة جمع البيانات </a:t>
            </a:r>
            <a:r>
              <a:rPr lang="ar-EG" sz="2000" dirty="0">
                <a:effectLst>
                  <a:outerShdw blurRad="38100" dist="38100" dir="2700000" algn="tl">
                    <a:srgbClr val="000000">
                      <a:alpha val="43137"/>
                    </a:srgbClr>
                  </a:outerShdw>
                </a:effectLst>
              </a:rPr>
              <a:t>الخطوة الأولى والأساسية في بناء نموذج التصنيف</a:t>
            </a:r>
            <a:r>
              <a:rPr lang="ar-EG" sz="2000" dirty="0"/>
              <a:t>، وهي من أهم المراحل التي يتوقف عليها نجاح النموذج أو فشله.</a:t>
            </a:r>
          </a:p>
          <a:p>
            <a:pPr marL="342900" indent="-342900" algn="just" rtl="1">
              <a:buFont typeface="Arial" panose="020B0604020202020204" pitchFamily="34" charset="0"/>
              <a:buChar char="•"/>
            </a:pPr>
            <a:r>
              <a:rPr lang="ar-EG" sz="2000" dirty="0"/>
              <a:t>فدون بيانات كافية ومتنوعة، لن يتمكن النموذج من التعلّم بشكل سليم أو إنتاج نتائج دقيقة وموثوقة.</a:t>
            </a:r>
          </a:p>
          <a:p>
            <a:pPr marL="342900" indent="-342900" algn="just" rtl="1">
              <a:buFont typeface="Arial" panose="020B0604020202020204" pitchFamily="34" charset="0"/>
              <a:buChar char="•"/>
            </a:pPr>
            <a:r>
              <a:rPr lang="ar-EG" sz="2000" dirty="0"/>
              <a:t>في المؤسسات الإعلامية، يمكن جمع البيانات من مصادر مختلفة، وكل مصدر يضيف نوعًا معينًا من المعلومات التي تساعد النموذج على تمييز الأنماط بين الأخبار، </a:t>
            </a:r>
            <a:r>
              <a:rPr lang="ar-EG" sz="2000" u="sng" dirty="0"/>
              <a:t>ومن أبرز هذه المصادر:</a:t>
            </a:r>
            <a:r>
              <a:rPr lang="en-US" sz="2000" dirty="0"/>
              <a:t> </a:t>
            </a:r>
            <a:r>
              <a:rPr lang="ar-EG" sz="2000" dirty="0"/>
              <a:t>أرشيف الأخبار، ووكالات الأنباء العالمية، والمصادر المفتوحة وقواعد البيانات العامة (مثل: منصة </a:t>
            </a:r>
            <a:r>
              <a:rPr lang="en-US" sz="2000" b="1" dirty="0"/>
              <a:t>Kaggle</a:t>
            </a:r>
            <a:r>
              <a:rPr lang="ar-EG" sz="2000" b="1" dirty="0"/>
              <a:t>:</a:t>
            </a:r>
            <a:r>
              <a:rPr lang="ar-EG" sz="2000" dirty="0"/>
              <a:t> </a:t>
            </a:r>
            <a:r>
              <a:rPr lang="en-US" sz="2000" dirty="0">
                <a:hlinkClick r:id="rId4"/>
              </a:rPr>
              <a:t>https://www.kaggle.com/</a:t>
            </a:r>
            <a:r>
              <a:rPr lang="ar-EG" sz="2000" dirty="0"/>
              <a:t>).  </a:t>
            </a:r>
          </a:p>
        </p:txBody>
      </p:sp>
      <p:pic>
        <p:nvPicPr>
          <p:cNvPr id="6" name="Picture 5" descr="A robot standing next to a sign&#10;&#10;AI-generated content may be incorrect.">
            <a:extLst>
              <a:ext uri="{FF2B5EF4-FFF2-40B4-BE49-F238E27FC236}">
                <a16:creationId xmlns:a16="http://schemas.microsoft.com/office/drawing/2014/main" id="{69C4A408-30EB-5E24-CDC2-E847662595FF}"/>
              </a:ext>
            </a:extLst>
          </p:cNvPr>
          <p:cNvPicPr>
            <a:picLocks noChangeAspect="1"/>
          </p:cNvPicPr>
          <p:nvPr/>
        </p:nvPicPr>
        <p:blipFill>
          <a:blip r:embed="rId5" cstate="print">
            <a:extLst>
              <a:ext uri="{28A0092B-C50C-407E-A947-70E740481C1C}">
                <a14:useLocalDpi xmlns:a14="http://schemas.microsoft.com/office/drawing/2010/main" val="0"/>
              </a:ext>
            </a:extLst>
          </a:blip>
          <a:srcRect t="13154" b="12752"/>
          <a:stretch>
            <a:fillRect/>
          </a:stretch>
        </p:blipFill>
        <p:spPr>
          <a:xfrm>
            <a:off x="1024217" y="2214981"/>
            <a:ext cx="3148406" cy="349916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7867109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6DA8DC7-DA5E-4363-03FB-DA921C43DCF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CB656C9-4F06-6E4B-8A55-2216766C62C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7223FE2C-A760-55D5-C77E-A956F1E3376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2E4C356E-B105-DD9F-EB20-12E05E27D4E1}"/>
              </a:ext>
            </a:extLst>
          </p:cNvPr>
          <p:cNvSpPr txBox="1"/>
          <p:nvPr/>
        </p:nvSpPr>
        <p:spPr>
          <a:xfrm>
            <a:off x="4093283" y="1821135"/>
            <a:ext cx="7115405" cy="4339650"/>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endParaRPr lang="en-US" sz="2400" b="1" dirty="0">
              <a:solidFill>
                <a:schemeClr val="accent1"/>
              </a:solidFill>
              <a:effectLst>
                <a:outerShdw blurRad="38100" dist="38100" dir="2700000" algn="tl">
                  <a:srgbClr val="000000">
                    <a:alpha val="43137"/>
                  </a:srgbClr>
                </a:outerShdw>
              </a:effectLst>
            </a:endParaRPr>
          </a:p>
          <a:p>
            <a:pPr algn="just" rtl="1"/>
            <a:endParaRPr lang="ar-EG" sz="1200" b="1" dirty="0">
              <a:solidFill>
                <a:schemeClr val="accent1"/>
              </a:solidFill>
              <a:effectLst>
                <a:outerShdw blurRad="38100" dist="38100" dir="2700000" algn="tl">
                  <a:srgbClr val="000000">
                    <a:alpha val="43137"/>
                  </a:srgbClr>
                </a:outerShdw>
              </a:effectLst>
            </a:endParaRPr>
          </a:p>
          <a:p>
            <a:pPr algn="just" rtl="1"/>
            <a:r>
              <a:rPr lang="ar-EG" sz="2000" b="1" dirty="0"/>
              <a:t>2) معالجة البيانات:-</a:t>
            </a:r>
          </a:p>
          <a:p>
            <a:pPr marL="342900" indent="-342900" algn="just" rtl="1">
              <a:buFont typeface="Arial" panose="020B0604020202020204" pitchFamily="34" charset="0"/>
              <a:buChar char="•"/>
            </a:pPr>
            <a:r>
              <a:rPr lang="ar-EG" sz="2000" dirty="0"/>
              <a:t>قبل البدء في تدريب النموذج، يجب التأكد من جودة البيانات وخلوّها من الأخطاء أو التناقضات، لأن أي خلل قد يؤدي إلى تقليل دقة النموذج.</a:t>
            </a:r>
          </a:p>
          <a:p>
            <a:pPr marL="342900" indent="-342900" algn="just" rtl="1">
              <a:buFont typeface="Arial" panose="020B0604020202020204" pitchFamily="34" charset="0"/>
              <a:buChar char="•"/>
            </a:pPr>
            <a:endParaRPr lang="ar-EG" sz="1000" dirty="0"/>
          </a:p>
          <a:p>
            <a:pPr algn="just" rtl="1"/>
            <a:r>
              <a:rPr lang="ar-EG" sz="2000" u="sng" dirty="0"/>
              <a:t>من أبرز خطوات المعالجة المسبقة للبيانات:</a:t>
            </a:r>
          </a:p>
          <a:p>
            <a:pPr marL="342900" indent="-342900" algn="just" rtl="1">
              <a:buFont typeface="Wingdings" panose="05000000000000000000" pitchFamily="2" charset="2"/>
              <a:buChar char="§"/>
            </a:pPr>
            <a:r>
              <a:rPr lang="ar-EG" sz="2000" b="1" dirty="0"/>
              <a:t>إزالة القيم الفارغة أو غير الصحيحة</a:t>
            </a:r>
            <a:r>
              <a:rPr lang="ar-EG" sz="2000" dirty="0"/>
              <a:t>.</a:t>
            </a:r>
          </a:p>
          <a:p>
            <a:pPr marL="342900" indent="-342900" algn="just" rtl="1">
              <a:buFont typeface="Wingdings" panose="05000000000000000000" pitchFamily="2" charset="2"/>
              <a:buChar char="§"/>
            </a:pPr>
            <a:r>
              <a:rPr lang="ar-EG" sz="2000" b="1" dirty="0"/>
              <a:t>توحيد التنسيقات</a:t>
            </a:r>
            <a:r>
              <a:rPr lang="ar-EG" sz="2000" dirty="0"/>
              <a:t>، مثل طريقة كتابة الكلمات المفتاحية أو التواريخ أو الأسماء.</a:t>
            </a:r>
          </a:p>
          <a:p>
            <a:pPr marL="342900" indent="-342900" algn="just" rtl="1">
              <a:buFont typeface="Wingdings" panose="05000000000000000000" pitchFamily="2" charset="2"/>
              <a:buChar char="§"/>
            </a:pPr>
            <a:r>
              <a:rPr lang="ar-EG" sz="2000" b="1" dirty="0"/>
              <a:t>حذف البيانات المكررة</a:t>
            </a:r>
            <a:r>
              <a:rPr lang="ar-EG" sz="2000" dirty="0"/>
              <a:t> التي لا تضيف أي قيمة جديدة للنموذج.</a:t>
            </a:r>
          </a:p>
          <a:p>
            <a:pPr marL="342900" indent="-342900" algn="just" rtl="1">
              <a:buFont typeface="Wingdings" panose="05000000000000000000" pitchFamily="2" charset="2"/>
              <a:buChar char="§"/>
            </a:pPr>
            <a:r>
              <a:rPr lang="ar-EG" sz="2000" b="1" dirty="0"/>
              <a:t>تصحيح التصنيفات</a:t>
            </a:r>
            <a:r>
              <a:rPr lang="ar-EG" sz="2000" dirty="0"/>
              <a:t> في حال وُجدت بيانات غير مبوبة أو مبوبة بشكل خاطئ، لأن ذلك قد يربك النموذج أثناء عملية التعلّم.</a:t>
            </a:r>
          </a:p>
          <a:p>
            <a:pPr marL="342900" indent="-342900" algn="just" rtl="1">
              <a:buFont typeface="Wingdings" panose="05000000000000000000" pitchFamily="2" charset="2"/>
              <a:buChar char="§"/>
            </a:pPr>
            <a:endParaRPr lang="ar-EG" sz="2000" dirty="0"/>
          </a:p>
          <a:p>
            <a:pPr algn="just" rtl="1"/>
            <a:r>
              <a:rPr lang="ar-EG" sz="2000" dirty="0"/>
              <a:t>تهدف هذه الخطوة إلى توفير بيانات نظيفة ومتسقة وموثوقة لضمان دقة النموذج لاحقًا.</a:t>
            </a:r>
          </a:p>
        </p:txBody>
      </p:sp>
      <p:pic>
        <p:nvPicPr>
          <p:cNvPr id="3" name="Picture 2" descr="A screen shot of a phone&#10;&#10;AI-generated content may be incorrect.">
            <a:extLst>
              <a:ext uri="{FF2B5EF4-FFF2-40B4-BE49-F238E27FC236}">
                <a16:creationId xmlns:a16="http://schemas.microsoft.com/office/drawing/2014/main" id="{410F2E6F-59E2-525D-126D-C3D1ED7AF5A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3312" y="2201692"/>
            <a:ext cx="2385690" cy="357853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422545036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A85383F-6B48-2775-E91E-57F5DC74D82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B5A5FFE-9576-A1DA-0805-CEA7B0E6E8CF}"/>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6B3BE901-AD1D-A395-1835-4784C4FF37EB}"/>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131DF06F-6520-B384-3A47-4247BF74275F}"/>
              </a:ext>
            </a:extLst>
          </p:cNvPr>
          <p:cNvSpPr txBox="1"/>
          <p:nvPr/>
        </p:nvSpPr>
        <p:spPr>
          <a:xfrm>
            <a:off x="3863857" y="1900915"/>
            <a:ext cx="7387790" cy="4001095"/>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endParaRPr lang="en-US" sz="2400" b="1" dirty="0">
              <a:solidFill>
                <a:schemeClr val="accent1"/>
              </a:solidFill>
              <a:effectLst>
                <a:outerShdw blurRad="38100" dist="38100" dir="2700000" algn="tl">
                  <a:srgbClr val="000000">
                    <a:alpha val="43137"/>
                  </a:srgbClr>
                </a:outerShdw>
              </a:effectLst>
            </a:endParaRPr>
          </a:p>
          <a:p>
            <a:pPr algn="just" rtl="1"/>
            <a:endParaRPr lang="ar-EG" sz="1600" b="1" dirty="0">
              <a:solidFill>
                <a:schemeClr val="accent1"/>
              </a:solidFill>
              <a:effectLst>
                <a:outerShdw blurRad="38100" dist="38100" dir="2700000" algn="tl">
                  <a:srgbClr val="000000">
                    <a:alpha val="43137"/>
                  </a:srgbClr>
                </a:outerShdw>
              </a:effectLst>
            </a:endParaRPr>
          </a:p>
          <a:p>
            <a:pPr algn="just" rtl="1"/>
            <a:r>
              <a:rPr lang="ar-EG" sz="2000" b="1" dirty="0"/>
              <a:t>3) تقسيم البيانات إلى مجموعات تدريب واختبار:-</a:t>
            </a:r>
          </a:p>
          <a:p>
            <a:pPr algn="just" rtl="1"/>
            <a:endParaRPr lang="ar-EG" sz="700" b="1" dirty="0"/>
          </a:p>
          <a:p>
            <a:pPr algn="just" rtl="1"/>
            <a:r>
              <a:rPr lang="ar-EG" sz="2000" u="sng" dirty="0"/>
              <a:t>بعد تجهيز البيانات، تُقسَّم إلى مجموعتين:</a:t>
            </a:r>
          </a:p>
          <a:p>
            <a:pPr algn="just" rtl="1"/>
            <a:endParaRPr lang="ar-EG" sz="1100" u="sng" dirty="0"/>
          </a:p>
          <a:p>
            <a:pPr marL="457200" indent="-457200" algn="just" rtl="1">
              <a:buFont typeface="+mj-lt"/>
              <a:buAutoNum type="arabicPeriod"/>
            </a:pPr>
            <a:r>
              <a:rPr lang="ar-EG" sz="2000" b="1" dirty="0"/>
              <a:t>مجموعة التدريب (حوالي 80% من البيانات):</a:t>
            </a:r>
            <a:r>
              <a:rPr lang="ar-EG" sz="2000" dirty="0"/>
              <a:t> تُستخدم لتعليم النموذج، بحيث يتعرف على الأنماط المميزة لكل نوع من الأخبار.</a:t>
            </a:r>
          </a:p>
          <a:p>
            <a:pPr marL="342900" indent="-342900" algn="just" rtl="1">
              <a:buFont typeface="Wingdings" panose="05000000000000000000" pitchFamily="2" charset="2"/>
              <a:buChar char="ü"/>
            </a:pPr>
            <a:r>
              <a:rPr lang="ar-EG" sz="2000" u="sng" dirty="0">
                <a:solidFill>
                  <a:schemeClr val="accent1"/>
                </a:solidFill>
              </a:rPr>
              <a:t>على سبيل المثال</a:t>
            </a:r>
            <a:r>
              <a:rPr lang="ar-EG" sz="2000" dirty="0">
                <a:solidFill>
                  <a:schemeClr val="accent1"/>
                </a:solidFill>
              </a:rPr>
              <a:t>، </a:t>
            </a:r>
            <a:r>
              <a:rPr lang="ar-EG" sz="2000" dirty="0"/>
              <a:t>قد يتعلم النموذج أن بعض المفردات ترتبط عادةً بالأخبار السياسية، أو أن أسلوبًا معينًا يُستخدم أكثر في الأخبار الرياضية.</a:t>
            </a:r>
          </a:p>
          <a:p>
            <a:pPr marL="457200" indent="-457200" algn="just" rtl="1">
              <a:buFont typeface="+mj-lt"/>
              <a:buAutoNum type="arabicPeriod"/>
            </a:pPr>
            <a:endParaRPr lang="ar-EG" dirty="0"/>
          </a:p>
          <a:p>
            <a:pPr marL="457200" indent="-457200" algn="just" rtl="1">
              <a:buFont typeface="+mj-lt"/>
              <a:buAutoNum type="arabicPeriod" startAt="2"/>
            </a:pPr>
            <a:r>
              <a:rPr lang="ar-EG" sz="2000" b="1" dirty="0"/>
              <a:t>مجموعة الاختبار (حوالي 20% من البيانات):</a:t>
            </a:r>
            <a:r>
              <a:rPr lang="ar-EG" sz="2000" dirty="0"/>
              <a:t> هذه المجموعة لا تُعرض على النموذج أثناء التدريب، بل نستخدمها لاحقًا لاختبار دقة النموذج ومعرفة مدى قدرته على التعامل مع بيانات جديدة لم يتدرب عليها من قبل.</a:t>
            </a:r>
          </a:p>
        </p:txBody>
      </p:sp>
      <p:pic>
        <p:nvPicPr>
          <p:cNvPr id="3" name="Picture 2" descr="A screenshot of a computer&#10;&#10;AI-generated content may be incorrect.">
            <a:extLst>
              <a:ext uri="{FF2B5EF4-FFF2-40B4-BE49-F238E27FC236}">
                <a16:creationId xmlns:a16="http://schemas.microsoft.com/office/drawing/2014/main" id="{9E228B5C-F57B-F43E-4C94-09D3E4D9CE6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4328" y="2180259"/>
            <a:ext cx="2433267" cy="36499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9096909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B109F22B-E3BA-0118-F8C1-2BC29EC2D0E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278D8C8-C3AB-C3FD-E916-A0C7639F45ED}"/>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8D5E8BE6-ED88-186C-26B6-4FD31D1015D5}"/>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284D2D16-9585-0A26-F32C-C355E02CA720}"/>
              </a:ext>
            </a:extLst>
          </p:cNvPr>
          <p:cNvSpPr txBox="1"/>
          <p:nvPr/>
        </p:nvSpPr>
        <p:spPr>
          <a:xfrm>
            <a:off x="3279465" y="1759765"/>
            <a:ext cx="8058101" cy="3831818"/>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endParaRPr lang="en-US" sz="2400" b="1" dirty="0">
              <a:solidFill>
                <a:schemeClr val="accent1"/>
              </a:solidFill>
              <a:effectLst>
                <a:outerShdw blurRad="38100" dist="38100" dir="2700000" algn="tl">
                  <a:srgbClr val="000000">
                    <a:alpha val="43137"/>
                  </a:srgbClr>
                </a:outerShdw>
              </a:effectLst>
            </a:endParaRPr>
          </a:p>
          <a:p>
            <a:pPr algn="just" rtl="1"/>
            <a:endParaRPr lang="ar-EG" sz="1200" b="1" dirty="0">
              <a:solidFill>
                <a:schemeClr val="accent1"/>
              </a:solidFill>
              <a:effectLst>
                <a:outerShdw blurRad="38100" dist="38100" dir="2700000" algn="tl">
                  <a:srgbClr val="000000">
                    <a:alpha val="43137"/>
                  </a:srgbClr>
                </a:outerShdw>
              </a:effectLst>
            </a:endParaRPr>
          </a:p>
          <a:p>
            <a:pPr algn="just" rtl="1"/>
            <a:r>
              <a:rPr lang="ar-EG" sz="2000" b="1" dirty="0"/>
              <a:t>3) تقسيم البيانات إلى مجموعات تدريب واختبار:-</a:t>
            </a:r>
          </a:p>
          <a:p>
            <a:pPr marL="457200" indent="-457200" algn="just" rtl="1">
              <a:buFont typeface="+mj-lt"/>
              <a:buAutoNum type="arabicPeriod"/>
            </a:pPr>
            <a:endParaRPr lang="ar-EG" sz="900" b="1" u="sng" dirty="0"/>
          </a:p>
          <a:p>
            <a:pPr marL="342900" indent="-342900" algn="just" rtl="1">
              <a:buFont typeface="Arial" panose="020B0604020202020204" pitchFamily="34" charset="0"/>
              <a:buChar char="•"/>
            </a:pPr>
            <a:r>
              <a:rPr lang="ar-EG" sz="2000" dirty="0"/>
              <a:t>ويُعّد هذا التقسيم ضروريًا لأنه يضمن أن النموذج </a:t>
            </a:r>
            <a:r>
              <a:rPr lang="ar-EG" sz="2000" b="1" dirty="0"/>
              <a:t>لا يحفظ البيانات فقط</a:t>
            </a:r>
            <a:r>
              <a:rPr lang="ar-EG" sz="2000" dirty="0"/>
              <a:t>، بل يستطيع أن يطبق ما تعلمه على بيانات أخرى لم يسبق له رؤيتها.</a:t>
            </a:r>
          </a:p>
          <a:p>
            <a:pPr marL="342900" indent="-342900" algn="just" rtl="1">
              <a:buFont typeface="Arial" panose="020B0604020202020204" pitchFamily="34" charset="0"/>
              <a:buChar char="•"/>
            </a:pPr>
            <a:r>
              <a:rPr lang="ar-EG" sz="2000" dirty="0"/>
              <a:t>ومن التحديات هنا أن تكون الفئات (مثل: السياسة، الاقتصاد، الرياضة) </a:t>
            </a:r>
            <a:r>
              <a:rPr lang="ar-EG" sz="2000" b="1" dirty="0"/>
              <a:t>متوازنة</a:t>
            </a:r>
            <a:r>
              <a:rPr lang="ar-EG" sz="2000" dirty="0"/>
              <a:t> من حيث عدد الأمثلة. فإذا كانت إحدى الفئات صغيرة جدًا مقارنة بغيرها، قد يميل النموذج إلى إعطاء نتائج أفضل للفئات الشائعة ويتجاهل الأقل شيوعًا.</a:t>
            </a:r>
          </a:p>
          <a:p>
            <a:pPr algn="just" rtl="1"/>
            <a:endParaRPr lang="ar-EG" dirty="0"/>
          </a:p>
          <a:p>
            <a:pPr algn="just" rtl="1"/>
            <a:r>
              <a:rPr lang="ar-EG" sz="2000" u="sng" dirty="0"/>
              <a:t>وللتغلب على هذه المشكلة، يمكن استخدام أساليب مثل:</a:t>
            </a:r>
          </a:p>
          <a:p>
            <a:pPr marL="342900" indent="-342900" algn="just" rtl="1">
              <a:buFont typeface="Wingdings" panose="05000000000000000000" pitchFamily="2" charset="2"/>
              <a:buChar char="§"/>
            </a:pPr>
            <a:r>
              <a:rPr lang="ar-EG" sz="2000" b="1" dirty="0"/>
              <a:t>إعادة التوزيع (</a:t>
            </a:r>
            <a:r>
              <a:rPr lang="en-US" sz="2000" b="1" dirty="0"/>
              <a:t>Resampling</a:t>
            </a:r>
            <a:r>
              <a:rPr lang="ar-EG" sz="2000" b="1" dirty="0"/>
              <a:t>): </a:t>
            </a:r>
            <a:r>
              <a:rPr lang="ar-EG" sz="2000" dirty="0"/>
              <a:t>أي زيادة حجم الفئات الصغيرة أو تقليل حجم الفئات الكبيرة.</a:t>
            </a:r>
          </a:p>
          <a:p>
            <a:pPr marL="342900" indent="-342900" algn="just" rtl="1">
              <a:buFont typeface="Wingdings" panose="05000000000000000000" pitchFamily="2" charset="2"/>
              <a:buChar char="§"/>
            </a:pPr>
            <a:r>
              <a:rPr lang="ar-EG" sz="2000" b="1" dirty="0"/>
              <a:t>ترجيح الفئات (</a:t>
            </a:r>
            <a:r>
              <a:rPr lang="en-US" sz="2000" b="1" dirty="0"/>
              <a:t>Weighting</a:t>
            </a:r>
            <a:r>
              <a:rPr lang="ar-EG" sz="2000" b="1" dirty="0"/>
              <a:t>): </a:t>
            </a:r>
            <a:r>
              <a:rPr lang="ar-EG" sz="2000" dirty="0"/>
              <a:t>أي إعطاء وزن أكبر للفئات الأقل تمثيلًا أثناء التدريب.</a:t>
            </a:r>
          </a:p>
        </p:txBody>
      </p:sp>
      <p:pic>
        <p:nvPicPr>
          <p:cNvPr id="3" name="Picture 2" descr="A diagram of a pie chart&#10;&#10;AI-generated content may be incorrect.">
            <a:extLst>
              <a:ext uri="{FF2B5EF4-FFF2-40B4-BE49-F238E27FC236}">
                <a16:creationId xmlns:a16="http://schemas.microsoft.com/office/drawing/2014/main" id="{6FBD409B-2CA6-B823-2FBA-98024C127FB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5546" y="2198423"/>
            <a:ext cx="2220686" cy="333102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2586320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5148885C-3F6E-50C0-E5AE-7C563F62F4A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48CE768-819F-9A52-D983-F1EE17AB0766}"/>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B8415845-C639-6ECC-5ED0-AA027313882C}"/>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AACEFD54-F5E6-CA21-9361-C957ECB3FB16}"/>
              </a:ext>
            </a:extLst>
          </p:cNvPr>
          <p:cNvSpPr txBox="1"/>
          <p:nvPr/>
        </p:nvSpPr>
        <p:spPr>
          <a:xfrm>
            <a:off x="2696927" y="1759765"/>
            <a:ext cx="8640639" cy="4324261"/>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endParaRPr lang="en-US" sz="2400" b="1" dirty="0">
              <a:solidFill>
                <a:schemeClr val="accent1"/>
              </a:solidFill>
              <a:effectLst>
                <a:outerShdw blurRad="38100" dist="38100" dir="2700000" algn="tl">
                  <a:srgbClr val="000000">
                    <a:alpha val="43137"/>
                  </a:srgbClr>
                </a:outerShdw>
              </a:effectLst>
            </a:endParaRPr>
          </a:p>
          <a:p>
            <a:pPr algn="just" rtl="1"/>
            <a:endParaRPr lang="ar-EG" sz="800" b="1" dirty="0">
              <a:solidFill>
                <a:schemeClr val="accent1"/>
              </a:solidFill>
              <a:effectLst>
                <a:outerShdw blurRad="38100" dist="38100" dir="2700000" algn="tl">
                  <a:srgbClr val="000000">
                    <a:alpha val="43137"/>
                  </a:srgbClr>
                </a:outerShdw>
              </a:effectLst>
            </a:endParaRPr>
          </a:p>
          <a:p>
            <a:pPr algn="just" rtl="1"/>
            <a:r>
              <a:rPr lang="ar-EG" sz="2000" b="1" dirty="0"/>
              <a:t>4) تدريب النموذج:-</a:t>
            </a:r>
          </a:p>
          <a:p>
            <a:pPr marL="342900" indent="-342900" algn="just" rtl="1">
              <a:buFont typeface="Arial" panose="020B0604020202020204" pitchFamily="34" charset="0"/>
              <a:buChar char="•"/>
            </a:pPr>
            <a:r>
              <a:rPr lang="ar-EG" sz="2000" dirty="0"/>
              <a:t>في هذه المرحلة نختار الخوارزمية المُناسبة ونقوم بتدريب النموذج باستخدام </a:t>
            </a:r>
            <a:r>
              <a:rPr lang="ar-EG" sz="2000" b="1" dirty="0"/>
              <a:t>بيانات التدريب</a:t>
            </a:r>
            <a:r>
              <a:rPr lang="ar-EG" sz="2000" dirty="0"/>
              <a:t>.</a:t>
            </a:r>
          </a:p>
          <a:p>
            <a:pPr marL="342900" indent="-342900" algn="just" rtl="1">
              <a:buFont typeface="Arial" panose="020B0604020202020204" pitchFamily="34" charset="0"/>
              <a:buChar char="•"/>
            </a:pPr>
            <a:r>
              <a:rPr lang="ar-EG" sz="2000" dirty="0"/>
              <a:t>الهدف هنا هو أن يتعلم النموذج كيفية التمييز بين الفئات المختلفة من الأخبار (مثل السياسة، الرياضة، الاقتصاد) اعتمادًا على السمات الموجودة في البيانات.</a:t>
            </a:r>
          </a:p>
          <a:p>
            <a:pPr algn="just" rtl="1"/>
            <a:endParaRPr lang="ar-EG" sz="300" dirty="0"/>
          </a:p>
          <a:p>
            <a:pPr algn="just" rtl="1"/>
            <a:r>
              <a:rPr lang="ar-EG" sz="2000" u="sng" dirty="0"/>
              <a:t>وهناك عدة خوارزميات شائعة في التصنيف، منها:</a:t>
            </a:r>
          </a:p>
          <a:p>
            <a:pPr marL="457200" indent="-457200" algn="just" rtl="1">
              <a:buFont typeface="+mj-lt"/>
              <a:buAutoNum type="arabicPeriod"/>
            </a:pPr>
            <a:r>
              <a:rPr lang="ar-EG" sz="2000" b="1" dirty="0"/>
              <a:t>الانحدار اللوجستي (</a:t>
            </a:r>
            <a:r>
              <a:rPr lang="en-US" sz="2000" b="1" dirty="0"/>
              <a:t>Logistic Regression</a:t>
            </a:r>
            <a:r>
              <a:rPr lang="ar-EG" sz="2000" b="1" dirty="0"/>
              <a:t>): </a:t>
            </a:r>
            <a:r>
              <a:rPr lang="ar-EG" sz="2000" dirty="0"/>
              <a:t>رغم أن اسمه يرتبط عادةً بالتنبؤ بالقيم العددية، إلا أنه يُستخدم بكثرة في التصنيف الثنائي (أي التفرقة بين فئتين). ويعمل من خلال حساب احتمالية انتماء العينة إلى فئة معينة بناءً على السمات المتاحة (</a:t>
            </a:r>
            <a:r>
              <a:rPr lang="ar-EG" sz="2000" u="sng" dirty="0"/>
              <a:t>مثلًا:</a:t>
            </a:r>
            <a:r>
              <a:rPr lang="ar-EG" sz="2000" dirty="0"/>
              <a:t> خبر به كلمة "انتخابات" أو "حكومة" يُصنف "خبر سياسي").</a:t>
            </a:r>
          </a:p>
          <a:p>
            <a:pPr marL="457200" indent="-457200" algn="just" rtl="1">
              <a:buFont typeface="+mj-lt"/>
              <a:buAutoNum type="arabicPeriod"/>
            </a:pPr>
            <a:r>
              <a:rPr lang="ar-EG" sz="2000" b="1" dirty="0"/>
              <a:t>شجرة القرار (</a:t>
            </a:r>
            <a:r>
              <a:rPr lang="en-US" sz="2000" b="1" dirty="0"/>
              <a:t>Decision Tree</a:t>
            </a:r>
            <a:r>
              <a:rPr lang="ar-EG" sz="2000" b="1" dirty="0"/>
              <a:t>): </a:t>
            </a:r>
            <a:r>
              <a:rPr lang="ar-EG" sz="2000" dirty="0"/>
              <a:t>تعتمد على تقسيم البيانات إلى فروع متسلسلة وفقًا لقواعد بسيطة، مثل "</a:t>
            </a:r>
            <a:r>
              <a:rPr lang="ar-EG" sz="2000" dirty="0">
                <a:effectLst>
                  <a:outerShdw blurRad="38100" dist="38100" dir="2700000" algn="tl">
                    <a:srgbClr val="000000">
                      <a:alpha val="43137"/>
                    </a:srgbClr>
                  </a:outerShdw>
                </a:effectLst>
              </a:rPr>
              <a:t>هل يحتوي الخبر على كلمة أسعار؟ نعم / لا</a:t>
            </a:r>
            <a:r>
              <a:rPr lang="ar-EG" sz="2000" dirty="0"/>
              <a:t>"، فإن كانت الإجابة نعم، يُصنف كـ"خبر اقتصادي". والنتيجة النهائية تكون شجرة تساعدنا على فهم كيف يتخذ النموذج قراراته بشكل بسيط.</a:t>
            </a:r>
            <a:endParaRPr lang="en-US" sz="2000" dirty="0"/>
          </a:p>
        </p:txBody>
      </p:sp>
      <p:pic>
        <p:nvPicPr>
          <p:cNvPr id="3" name="Picture 2" descr="A cartoon of a robot and a diagram&#10;&#10;AI-generated content may be incorrect.">
            <a:extLst>
              <a:ext uri="{FF2B5EF4-FFF2-40B4-BE49-F238E27FC236}">
                <a16:creationId xmlns:a16="http://schemas.microsoft.com/office/drawing/2014/main" id="{398146ED-1671-EFA9-F551-AF07CC0A55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1159" y="2399533"/>
            <a:ext cx="1907261" cy="325475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9168032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97473259-6566-417D-77DB-B0EF4D39A66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EB11E9F-4DC9-176E-5777-B30552621B3A}"/>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E81E4CE1-9E91-6405-F3E5-ECE776BC9410}"/>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12183644-866D-22DA-B193-D89F28E578DF}"/>
              </a:ext>
            </a:extLst>
          </p:cNvPr>
          <p:cNvSpPr txBox="1"/>
          <p:nvPr/>
        </p:nvSpPr>
        <p:spPr>
          <a:xfrm>
            <a:off x="3122634" y="1897269"/>
            <a:ext cx="8290559" cy="3962623"/>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endParaRPr lang="en-US" sz="2400" b="1" dirty="0">
              <a:solidFill>
                <a:schemeClr val="accent1"/>
              </a:solidFill>
              <a:effectLst>
                <a:outerShdw blurRad="38100" dist="38100" dir="2700000" algn="tl">
                  <a:srgbClr val="000000">
                    <a:alpha val="43137"/>
                  </a:srgbClr>
                </a:outerShdw>
              </a:effectLst>
            </a:endParaRPr>
          </a:p>
          <a:p>
            <a:pPr algn="just" rtl="1"/>
            <a:endParaRPr lang="ar-EG" sz="1200" b="1" dirty="0">
              <a:solidFill>
                <a:schemeClr val="accent1"/>
              </a:solidFill>
              <a:effectLst>
                <a:outerShdw blurRad="38100" dist="38100" dir="2700000" algn="tl">
                  <a:srgbClr val="000000">
                    <a:alpha val="43137"/>
                  </a:srgbClr>
                </a:outerShdw>
              </a:effectLst>
            </a:endParaRPr>
          </a:p>
          <a:p>
            <a:pPr algn="just" rtl="1"/>
            <a:r>
              <a:rPr lang="ar-EG" sz="2000" b="1" dirty="0"/>
              <a:t>5) تقييم أداء النموذج باستخدام مصفوفة الالتباس </a:t>
            </a:r>
            <a:r>
              <a:rPr lang="en-US" sz="2000" b="1" dirty="0"/>
              <a:t>(Confusion Matrix)</a:t>
            </a:r>
            <a:r>
              <a:rPr lang="ar-EG" sz="2000" b="1" dirty="0"/>
              <a:t>:-</a:t>
            </a:r>
          </a:p>
          <a:p>
            <a:pPr algn="just" rtl="1"/>
            <a:endParaRPr lang="ar-EG" sz="500" b="1" dirty="0"/>
          </a:p>
          <a:p>
            <a:pPr algn="just" rtl="1"/>
            <a:r>
              <a:rPr lang="ar-EG" sz="2000" dirty="0"/>
              <a:t>بعد أن نقوم بتدريب النموذج، من الضروري التأكد من مدى تعلمه </a:t>
            </a:r>
            <a:r>
              <a:rPr lang="ar-EG" sz="2000"/>
              <a:t>بشكل صحيح ودقته </a:t>
            </a:r>
            <a:r>
              <a:rPr lang="ar-EG" sz="2000" dirty="0"/>
              <a:t>في تصنيف البيانات. إحدى الأدوات الأساسية لذلك هي </a:t>
            </a:r>
            <a:r>
              <a:rPr lang="ar-EG" sz="2000" b="1" dirty="0"/>
              <a:t>مصفوفة الالتباس</a:t>
            </a:r>
            <a:r>
              <a:rPr lang="ar-EG" sz="2000" dirty="0"/>
              <a:t>، </a:t>
            </a:r>
            <a:r>
              <a:rPr lang="ar-EG" sz="2000" u="sng" dirty="0"/>
              <a:t>وهي عبارة عن جدول يوضّح:</a:t>
            </a:r>
          </a:p>
          <a:p>
            <a:pPr marL="342900" indent="-342900" algn="just" rtl="1">
              <a:buFont typeface="Arial" panose="020B0604020202020204" pitchFamily="34" charset="0"/>
              <a:buChar char="•"/>
            </a:pPr>
            <a:r>
              <a:rPr lang="ar-EG" sz="2000" dirty="0"/>
              <a:t>عدد الحالات التي صُنِّفت بشكل صحيح.</a:t>
            </a:r>
          </a:p>
          <a:p>
            <a:pPr marL="342900" indent="-342900" algn="just" rtl="1">
              <a:buFont typeface="Arial" panose="020B0604020202020204" pitchFamily="34" charset="0"/>
              <a:buChar char="•"/>
            </a:pPr>
            <a:r>
              <a:rPr lang="ar-EG" sz="2000" dirty="0"/>
              <a:t>وعدد الحالات التي صُنِّفت بشكل خاطئ.</a:t>
            </a:r>
          </a:p>
          <a:p>
            <a:pPr marL="342900" indent="-342900" algn="just" rtl="1">
              <a:buFont typeface="Arial" panose="020B0604020202020204" pitchFamily="34" charset="0"/>
              <a:buChar char="•"/>
            </a:pPr>
            <a:endParaRPr lang="ar-EG" sz="1050" dirty="0"/>
          </a:p>
          <a:p>
            <a:pPr algn="just" rtl="1"/>
            <a:r>
              <a:rPr lang="ar-EG" sz="2000" u="sng" dirty="0"/>
              <a:t>من خلال هذا الجدول يمكننا حساب مؤشرات مهمة تساعدنا على تقييم أداء النموذج، مثل:</a:t>
            </a:r>
          </a:p>
          <a:p>
            <a:pPr marL="342900" indent="-342900" algn="just" rtl="1">
              <a:buFont typeface="Wingdings" panose="05000000000000000000" pitchFamily="2" charset="2"/>
              <a:buChar char="§"/>
            </a:pPr>
            <a:r>
              <a:rPr lang="ar-EG" sz="2000" b="1" dirty="0"/>
              <a:t>الدقة (</a:t>
            </a:r>
            <a:r>
              <a:rPr lang="en-US" sz="2000" b="1" dirty="0"/>
              <a:t>Accuracy</a:t>
            </a:r>
            <a:r>
              <a:rPr lang="ar-EG" sz="2000" b="1" dirty="0"/>
              <a:t>):</a:t>
            </a:r>
            <a:r>
              <a:rPr lang="en-US" sz="2000" dirty="0"/>
              <a:t> </a:t>
            </a:r>
            <a:r>
              <a:rPr lang="ar-EG" sz="2000" dirty="0"/>
              <a:t>نسبة الحالات التي صُنفت بشكل صحيح من مجموع الحالات.</a:t>
            </a:r>
          </a:p>
          <a:p>
            <a:pPr marL="342900" indent="-342900" algn="just" rtl="1">
              <a:buFont typeface="Wingdings" panose="05000000000000000000" pitchFamily="2" charset="2"/>
              <a:buChar char="§"/>
            </a:pPr>
            <a:r>
              <a:rPr lang="ar-EG" sz="2000" b="1" dirty="0"/>
              <a:t>الاستدعاء (</a:t>
            </a:r>
            <a:r>
              <a:rPr lang="en-US" sz="2000" b="1" dirty="0"/>
              <a:t>Recall</a:t>
            </a:r>
            <a:r>
              <a:rPr lang="ar-EG" sz="2000" b="1" dirty="0"/>
              <a:t>):</a:t>
            </a:r>
            <a:r>
              <a:rPr lang="en-US" sz="2000" dirty="0"/>
              <a:t> </a:t>
            </a:r>
            <a:r>
              <a:rPr lang="ar-EG" sz="2000" dirty="0"/>
              <a:t>قدرة النموذج على اكتشاف جميع الحالات الصحيحة ضمن الفئة المستهدفة.</a:t>
            </a:r>
          </a:p>
          <a:p>
            <a:pPr marL="342900" indent="-342900" algn="just" rtl="1">
              <a:buFont typeface="Wingdings" panose="05000000000000000000" pitchFamily="2" charset="2"/>
              <a:buChar char="§"/>
            </a:pPr>
            <a:r>
              <a:rPr lang="ar-EG" sz="2000" b="1" dirty="0"/>
              <a:t>الدقة المعدلة (</a:t>
            </a:r>
            <a:r>
              <a:rPr lang="en-US" sz="2000" b="1" dirty="0"/>
              <a:t>Precision</a:t>
            </a:r>
            <a:r>
              <a:rPr lang="ar-EG" sz="2000" b="1" dirty="0"/>
              <a:t>):</a:t>
            </a:r>
            <a:r>
              <a:rPr lang="en-US" sz="2000" dirty="0"/>
              <a:t> </a:t>
            </a:r>
            <a:r>
              <a:rPr lang="ar-EG" sz="2000" dirty="0"/>
              <a:t>مدى صحة الحالات التي توقّع النموذج بالفعل أنها صحيحة.</a:t>
            </a:r>
          </a:p>
          <a:p>
            <a:pPr marL="342900" indent="-342900" algn="just" rtl="1">
              <a:buFont typeface="Wingdings" panose="05000000000000000000" pitchFamily="2" charset="2"/>
              <a:buChar char="§"/>
            </a:pPr>
            <a:r>
              <a:rPr lang="ar-EG" sz="2000" b="1" dirty="0"/>
              <a:t>مقياس </a:t>
            </a:r>
            <a:r>
              <a:rPr lang="en-US" sz="2000" b="1" dirty="0"/>
              <a:t>F1</a:t>
            </a:r>
            <a:r>
              <a:rPr lang="ar-EG" sz="2000" b="1" dirty="0"/>
              <a:t> </a:t>
            </a:r>
            <a:r>
              <a:rPr lang="en-US" sz="2000" b="1" dirty="0"/>
              <a:t>F1-Score)</a:t>
            </a:r>
            <a:r>
              <a:rPr lang="ar-EG" sz="2000" b="1" dirty="0"/>
              <a:t>): </a:t>
            </a:r>
            <a:r>
              <a:rPr lang="ar-EG" sz="2000" dirty="0"/>
              <a:t>مؤشر شامل يجمع بين الدقة والاستدعاء في مقياس واحد متوازن.</a:t>
            </a:r>
          </a:p>
        </p:txBody>
      </p:sp>
      <p:pic>
        <p:nvPicPr>
          <p:cNvPr id="3" name="Picture 2" descr="A screenshot of a phone&#10;&#10;AI-generated content may be incorrect.">
            <a:extLst>
              <a:ext uri="{FF2B5EF4-FFF2-40B4-BE49-F238E27FC236}">
                <a16:creationId xmlns:a16="http://schemas.microsoft.com/office/drawing/2014/main" id="{7D6FEABF-3FD7-7F64-E7BE-7818E700752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8865" y="2200174"/>
            <a:ext cx="2348142" cy="352221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1221963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7E1318C-15B9-D8BF-4AAA-A4BD8828A2A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6421948-2227-653C-9688-6396962F06BB}"/>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61705B6C-4E50-D370-5806-EEE7477B9B73}"/>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استخدامات الذكاء الاصطناعي في الأتمتة والتحرير:</a:t>
            </a:r>
          </a:p>
        </p:txBody>
      </p:sp>
      <p:sp>
        <p:nvSpPr>
          <p:cNvPr id="10" name="TextBox 9">
            <a:extLst>
              <a:ext uri="{FF2B5EF4-FFF2-40B4-BE49-F238E27FC236}">
                <a16:creationId xmlns:a16="http://schemas.microsoft.com/office/drawing/2014/main" id="{EA945166-5C6A-D57A-EC10-66275DEF711F}"/>
              </a:ext>
            </a:extLst>
          </p:cNvPr>
          <p:cNvSpPr txBox="1"/>
          <p:nvPr/>
        </p:nvSpPr>
        <p:spPr>
          <a:xfrm>
            <a:off x="5406619" y="2075606"/>
            <a:ext cx="6016863" cy="3816429"/>
          </a:xfrm>
          <a:prstGeom prst="rect">
            <a:avLst/>
          </a:prstGeom>
          <a:noFill/>
        </p:spPr>
        <p:txBody>
          <a:bodyPr wrap="square">
            <a:spAutoFit/>
          </a:bodyPr>
          <a:lstStyle/>
          <a:p>
            <a:pPr algn="just" rtl="1"/>
            <a:r>
              <a:rPr lang="en-US" sz="2400" b="1" dirty="0"/>
              <a:t>🔍 </a:t>
            </a:r>
            <a:r>
              <a:rPr lang="ar-EG" sz="2400" b="1" dirty="0">
                <a:solidFill>
                  <a:schemeClr val="accent1"/>
                </a:solidFill>
                <a:effectLst>
                  <a:outerShdw blurRad="38100" dist="38100" dir="2700000" algn="tl">
                    <a:srgbClr val="000000">
                      <a:alpha val="43137"/>
                    </a:srgbClr>
                  </a:outerShdw>
                </a:effectLst>
              </a:rPr>
              <a:t>ما هي خطوات بناء نموذج التصنيف في غرف الأخبار؟</a:t>
            </a:r>
            <a:endParaRPr lang="en-US" sz="2400" b="1" dirty="0">
              <a:solidFill>
                <a:schemeClr val="accent1"/>
              </a:solidFill>
              <a:effectLst>
                <a:outerShdw blurRad="38100" dist="38100" dir="2700000" algn="tl">
                  <a:srgbClr val="000000">
                    <a:alpha val="43137"/>
                  </a:srgbClr>
                </a:outerShdw>
              </a:effectLst>
            </a:endParaRPr>
          </a:p>
          <a:p>
            <a:pPr algn="just" rtl="1"/>
            <a:endParaRPr lang="ar-EG" sz="2000" b="1" dirty="0">
              <a:solidFill>
                <a:schemeClr val="accent1"/>
              </a:solidFill>
              <a:effectLst>
                <a:outerShdw blurRad="38100" dist="38100" dir="2700000" algn="tl">
                  <a:srgbClr val="000000">
                    <a:alpha val="43137"/>
                  </a:srgbClr>
                </a:outerShdw>
              </a:effectLst>
            </a:endParaRPr>
          </a:p>
          <a:p>
            <a:pPr algn="just" rtl="1"/>
            <a:r>
              <a:rPr lang="ar-EG" sz="2000" b="1" dirty="0"/>
              <a:t>6) حفظ النموذج واستخدامه لاحقًا:-</a:t>
            </a:r>
          </a:p>
          <a:p>
            <a:pPr algn="just" rtl="1"/>
            <a:endParaRPr lang="ar-EG" b="1" dirty="0"/>
          </a:p>
          <a:p>
            <a:pPr marL="342900" indent="-342900" algn="just" rtl="1">
              <a:buFont typeface="Arial" panose="020B0604020202020204" pitchFamily="34" charset="0"/>
              <a:buChar char="•"/>
            </a:pPr>
            <a:r>
              <a:rPr lang="ar-EG" sz="2000" dirty="0"/>
              <a:t>بعد التأكد من أن النموذج يعمل بدقة مقبولة، نقوم </a:t>
            </a:r>
            <a:r>
              <a:rPr lang="ar-EG" sz="2000" b="1" dirty="0"/>
              <a:t>بحفظه في ملف</a:t>
            </a:r>
            <a:r>
              <a:rPr lang="ar-EG" sz="2000" dirty="0"/>
              <a:t>.</a:t>
            </a:r>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r>
              <a:rPr lang="ar-EG" sz="2000" dirty="0"/>
              <a:t>هذه الخطوة مهمة لأنها تسمح لنا باستخدام النموذج لاحقًا في تصنيف نصوص جديدة بسرعة، </a:t>
            </a:r>
            <a:r>
              <a:rPr lang="ar-EG" sz="2000" b="1" dirty="0"/>
              <a:t>دون الحاجة إلى إعادة تدريبه من البداية كل مرة</a:t>
            </a:r>
            <a:r>
              <a:rPr lang="ar-EG" sz="2000" dirty="0"/>
              <a:t>.</a:t>
            </a:r>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r>
              <a:rPr lang="ar-EG" sz="2000" dirty="0"/>
              <a:t>وبهذا نوفر الكثير من الوقت والجهد، خاصة عند التعامل مع كميات كبيرة من الأخبار بشكل يومي.</a:t>
            </a:r>
          </a:p>
        </p:txBody>
      </p:sp>
      <p:pic>
        <p:nvPicPr>
          <p:cNvPr id="2" name="Picture 1">
            <a:extLst>
              <a:ext uri="{FF2B5EF4-FFF2-40B4-BE49-F238E27FC236}">
                <a16:creationId xmlns:a16="http://schemas.microsoft.com/office/drawing/2014/main" id="{7A64D1D7-1461-A1F9-D20C-B935D3ED84E0}"/>
              </a:ext>
            </a:extLst>
          </p:cNvPr>
          <p:cNvPicPr>
            <a:picLocks noChangeAspect="1"/>
          </p:cNvPicPr>
          <p:nvPr/>
        </p:nvPicPr>
        <p:blipFill>
          <a:blip r:embed="rId4"/>
          <a:srcRect t="5830" r="4193"/>
          <a:stretch>
            <a:fillRect/>
          </a:stretch>
        </p:blipFill>
        <p:spPr>
          <a:xfrm>
            <a:off x="903531" y="2203248"/>
            <a:ext cx="4349665" cy="35611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8588DD7A-642F-C5BA-EB74-B0811CA92171}"/>
              </a:ext>
            </a:extLst>
          </p:cNvPr>
          <p:cNvSpPr txBox="1"/>
          <p:nvPr/>
        </p:nvSpPr>
        <p:spPr>
          <a:xfrm>
            <a:off x="366681" y="6103292"/>
            <a:ext cx="5181088" cy="400110"/>
          </a:xfrm>
          <a:prstGeom prst="rect">
            <a:avLst/>
          </a:prstGeom>
          <a:noFill/>
        </p:spPr>
        <p:txBody>
          <a:bodyPr wrap="square">
            <a:spAutoFit/>
          </a:bodyPr>
          <a:lstStyle/>
          <a:p>
            <a:pPr algn="ctr"/>
            <a:r>
              <a:rPr lang="en-US" sz="500" u="sng" dirty="0">
                <a:hlinkClick r:id="rId5"/>
              </a:rPr>
              <a:t>https://ijnet.org/ar/story/%D9%85%D9%86-%D8%A7%D9%84%D9%81%D8%B1%D8%B2-%D8%A7%D9%84%D9%8A%D8%AF%D9%88%D9%8A-%D8%A5%D9%84%D9%89-%D8%AA%D8%B9%D9%84%D9%8F%D9%85-%D8%A7%D9%84%D8%A2%D9%84%D8%A9-%D9%83%D9%8A%D9%81-%D8%AA%D8%A8%D9%86%D9%8A-%D9%86%D9%85%D8%A7%D8%B0%D8%AC-%D8%AA%D8%B5%D9%86%D9%8A%D9%81-%D8%A7%D9%84%D8%A3%D8%AE%D8%A8%D8%A7%D8%B1-%D9%81%D9%8A-%D8%BA%D8%B1%D9%81-%D8%A7%D9%84%D8%AA%D8%AD%D8%B1%D9%8A%D8%B1%D8%9F</a:t>
            </a:r>
            <a:endParaRPr lang="ar-EG" sz="500" u="sng" dirty="0"/>
          </a:p>
        </p:txBody>
      </p:sp>
    </p:spTree>
    <p:extLst>
      <p:ext uri="{BB962C8B-B14F-4D97-AF65-F5344CB8AC3E}">
        <p14:creationId xmlns:p14="http://schemas.microsoft.com/office/powerpoint/2010/main" val="42520701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BEF8C-A627-6E52-64F7-A6F7149B74A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7C1FF54-33B0-A5D2-57B6-2E7D2C58888F}"/>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57F55C63-7677-8B1F-1EC0-340D6FE548FE}"/>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48F6C524-A830-086F-0F89-B8323CE120EA}"/>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2BB4739C-4023-53C8-E80E-223832E6D4AE}"/>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34E60C58-2DF4-36B1-D4A1-2C6027567A8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8F9F856C-523C-9BCA-5D98-A49A2E5871CB}"/>
              </a:ext>
            </a:extLst>
          </p:cNvPr>
          <p:cNvSpPr txBox="1"/>
          <p:nvPr/>
        </p:nvSpPr>
        <p:spPr>
          <a:xfrm>
            <a:off x="1274133" y="5087474"/>
            <a:ext cx="4200189" cy="553998"/>
          </a:xfrm>
          <a:prstGeom prst="rect">
            <a:avLst/>
          </a:prstGeom>
          <a:noFill/>
        </p:spPr>
        <p:txBody>
          <a:bodyPr wrap="none" rtlCol="0">
            <a:spAutoFit/>
          </a:bodyPr>
          <a:lstStyle/>
          <a:p>
            <a:pPr algn="ctr" rtl="1"/>
            <a:r>
              <a:rPr lang="ar-EG" sz="3000" b="1" dirty="0">
                <a:solidFill>
                  <a:schemeClr val="accent5">
                    <a:lumMod val="75000"/>
                  </a:schemeClr>
                </a:solidFill>
                <a:effectLst>
                  <a:outerShdw blurRad="38100" dist="38100" dir="2700000" algn="tl">
                    <a:srgbClr val="000000">
                      <a:alpha val="43137"/>
                    </a:srgbClr>
                  </a:outerShdw>
                </a:effectLst>
                <a:latin typeface="Alexandria" charset="0"/>
                <a:cs typeface="+mj-cs"/>
              </a:rPr>
              <a:t>المُذيع الروبوت في غرف الأخبار</a:t>
            </a:r>
          </a:p>
        </p:txBody>
      </p:sp>
      <p:sp>
        <p:nvSpPr>
          <p:cNvPr id="43" name="TextBox 42">
            <a:extLst>
              <a:ext uri="{FF2B5EF4-FFF2-40B4-BE49-F238E27FC236}">
                <a16:creationId xmlns:a16="http://schemas.microsoft.com/office/drawing/2014/main" id="{4BD7982C-B1C1-C43D-D1A0-3360CDC10D95}"/>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02</a:t>
            </a:r>
          </a:p>
        </p:txBody>
      </p:sp>
      <p:pic>
        <p:nvPicPr>
          <p:cNvPr id="5" name="Graphic 21">
            <a:extLst>
              <a:ext uri="{FF2B5EF4-FFF2-40B4-BE49-F238E27FC236}">
                <a16:creationId xmlns:a16="http://schemas.microsoft.com/office/drawing/2014/main" id="{428FE1D9-7D3F-50F4-410E-C313372A59D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27660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22" presetClass="entr" presetSubtype="4" fill="hold" grpId="0" nodeType="withEffect">
                                  <p:stCondLst>
                                    <p:cond delay="250"/>
                                  </p:stCondLst>
                                  <p:childTnLst>
                                    <p:set>
                                      <p:cBhvr>
                                        <p:cTn id="12" dur="1" fill="hold">
                                          <p:stCondLst>
                                            <p:cond delay="0"/>
                                          </p:stCondLst>
                                        </p:cTn>
                                        <p:tgtEl>
                                          <p:spTgt spid="43"/>
                                        </p:tgtEl>
                                        <p:attrNameLst>
                                          <p:attrName>style.visibility</p:attrName>
                                        </p:attrNameLst>
                                      </p:cBhvr>
                                      <p:to>
                                        <p:strVal val="visible"/>
                                      </p:to>
                                    </p:set>
                                    <p:animEffect transition="in" filter="wipe(down)">
                                      <p:cBhvr>
                                        <p:cTn id="13" dur="500"/>
                                        <p:tgtEl>
                                          <p:spTgt spid="43"/>
                                        </p:tgtEl>
                                      </p:cBhvr>
                                    </p:animEffect>
                                  </p:childTnLst>
                                </p:cTn>
                              </p:par>
                            </p:childTnLst>
                          </p:cTn>
                        </p:par>
                        <p:par>
                          <p:cTn id="14" fill="hold">
                            <p:stCondLst>
                              <p:cond delay="750"/>
                            </p:stCondLst>
                            <p:childTnLst>
                              <p:par>
                                <p:cTn id="15" presetID="22" presetClass="entr" presetSubtype="4" fill="hold" grpId="0" nodeType="after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wipe(down)">
                                      <p:cBhvr>
                                        <p:cTn id="1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997BB14-6FE8-033A-1303-EAFEE227436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AD7B407-A5C5-B079-0923-2BD6DC429D34}"/>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8DF4E80A-A35A-5A72-0706-41D42AC8A87A}"/>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CB95020B-6CBE-F611-5A03-051433E6DF47}"/>
              </a:ext>
            </a:extLst>
          </p:cNvPr>
          <p:cNvSpPr txBox="1"/>
          <p:nvPr/>
        </p:nvSpPr>
        <p:spPr>
          <a:xfrm>
            <a:off x="3774200" y="1810684"/>
            <a:ext cx="7492709" cy="4124206"/>
          </a:xfrm>
          <a:prstGeom prst="rect">
            <a:avLst/>
          </a:prstGeom>
          <a:noFill/>
        </p:spPr>
        <p:txBody>
          <a:bodyPr wrap="square">
            <a:spAutoFit/>
          </a:bodyPr>
          <a:lstStyle/>
          <a:p>
            <a:pPr algn="just" rtl="1"/>
            <a:r>
              <a:rPr lang="en-US" sz="3200" b="1" dirty="0">
                <a:solidFill>
                  <a:schemeClr val="accent5">
                    <a:lumMod val="75000"/>
                  </a:schemeClr>
                </a:solidFill>
                <a:effectLst>
                  <a:outerShdw blurRad="38100" dist="38100" dir="2700000" algn="tl">
                    <a:srgbClr val="000000">
                      <a:alpha val="43137"/>
                    </a:srgbClr>
                  </a:outerShdw>
                </a:effectLst>
                <a:latin typeface="Alexandria" charset="0"/>
              </a:rPr>
              <a:t>🤖</a:t>
            </a:r>
            <a:r>
              <a:rPr lang="ar-EG" sz="3200" b="1" dirty="0">
                <a:solidFill>
                  <a:schemeClr val="accent5">
                    <a:lumMod val="75000"/>
                  </a:schemeClr>
                </a:solidFill>
                <a:effectLst>
                  <a:outerShdw blurRad="38100" dist="38100" dir="2700000" algn="tl">
                    <a:srgbClr val="000000">
                      <a:alpha val="43137"/>
                    </a:srgbClr>
                  </a:outerShdw>
                </a:effectLst>
                <a:latin typeface="Alexandria" charset="0"/>
              </a:rPr>
              <a:t>الذكاء الاصطناعي كمذيع روبوتي:</a:t>
            </a:r>
          </a:p>
          <a:p>
            <a:pPr algn="just" rtl="1"/>
            <a:endParaRPr lang="ar-EG" sz="1000" b="1" dirty="0"/>
          </a:p>
          <a:p>
            <a:pPr algn="just" rtl="1"/>
            <a:r>
              <a:rPr lang="ar-EG" sz="2000" dirty="0"/>
              <a:t>تخيّل أنك تفتح التلفزيون، فتجد أمامك مذيعًا يقدّم الأخبار بصوت واضح وصورة واقعية، لكنك تكتشف بعد لحظات أنه ليس إنسانًا حقيقيًا، بل </a:t>
            </a:r>
            <a:r>
              <a:rPr lang="ar-EG" sz="2000" b="1" dirty="0"/>
              <a:t>برنامج ذكاء اصطناعي</a:t>
            </a:r>
            <a:r>
              <a:rPr lang="ar-EG" sz="2000" dirty="0"/>
              <a:t>! هذه لم تعد قصة خيالية، بل واقع بدأ يدخل إلى غرف الأخبار حول العالم.</a:t>
            </a:r>
          </a:p>
          <a:p>
            <a:pPr algn="just" rtl="1"/>
            <a:endParaRPr lang="en-US" sz="2000" dirty="0"/>
          </a:p>
          <a:p>
            <a:pPr algn="just" rtl="1"/>
            <a:r>
              <a:rPr lang="ar-EG" sz="2000" b="1" dirty="0">
                <a:solidFill>
                  <a:schemeClr val="accent1"/>
                </a:solidFill>
                <a:effectLst>
                  <a:outerShdw blurRad="38100" dist="38100" dir="2700000" algn="tl">
                    <a:srgbClr val="000000">
                      <a:alpha val="43137"/>
                    </a:srgbClr>
                  </a:outerShdw>
                </a:effectLst>
              </a:rPr>
              <a:t>أولًا: ما هو المذيع الروبوت؟</a:t>
            </a:r>
          </a:p>
          <a:p>
            <a:pPr marL="342900" indent="-342900" algn="just" rtl="1">
              <a:buFont typeface="Arial" panose="020B0604020202020204" pitchFamily="34" charset="0"/>
              <a:buChar char="•"/>
            </a:pPr>
            <a:r>
              <a:rPr lang="ar-EG" sz="2000" dirty="0"/>
              <a:t>المذيع الروبوت هو نظام ذكاء اصطناعي أو برنامج حاسوبي قادر على تقديم الأخبار صوتيًا أو بصريًا، إما من خلال صورة رقمية</a:t>
            </a:r>
            <a:r>
              <a:rPr lang="en-US" sz="2000" dirty="0"/>
              <a:t>Avatar) </a:t>
            </a:r>
            <a:r>
              <a:rPr lang="ar-EG" sz="2000" dirty="0"/>
              <a:t>) أو حتى مجسم ثلاثي الأبعاد. </a:t>
            </a:r>
            <a:r>
              <a:rPr lang="ar-EG" sz="2000" u="sng" dirty="0"/>
              <a:t>يعتمد على تقنيات مثل:</a:t>
            </a:r>
          </a:p>
          <a:p>
            <a:pPr marL="342900" indent="-342900" algn="just" rtl="1">
              <a:buFont typeface="Wingdings" panose="05000000000000000000" pitchFamily="2" charset="2"/>
              <a:buChar char="§"/>
            </a:pPr>
            <a:r>
              <a:rPr lang="ar-EG" sz="2000" b="1" dirty="0"/>
              <a:t>معالجة اللغة الطبيعية</a:t>
            </a:r>
            <a:r>
              <a:rPr lang="en-US" sz="2000" b="1" dirty="0"/>
              <a:t>Natural Language Processing “NLP”)</a:t>
            </a:r>
            <a:r>
              <a:rPr lang="en-US" sz="2000" dirty="0"/>
              <a:t> </a:t>
            </a:r>
            <a:r>
              <a:rPr lang="ar-EG" sz="2000" b="1" dirty="0"/>
              <a:t>)</a:t>
            </a:r>
            <a:r>
              <a:rPr lang="ar-EG" sz="2000" dirty="0"/>
              <a:t> لفهم النصوص.</a:t>
            </a:r>
          </a:p>
          <a:p>
            <a:pPr marL="342900" indent="-342900" algn="just" rtl="1">
              <a:buFont typeface="Wingdings" panose="05000000000000000000" pitchFamily="2" charset="2"/>
              <a:buChar char="§"/>
            </a:pPr>
            <a:r>
              <a:rPr lang="ar-EG" sz="2000" b="1" dirty="0"/>
              <a:t>توليد النصوص آليًا</a:t>
            </a:r>
            <a:r>
              <a:rPr lang="ar-EG" sz="2000" dirty="0"/>
              <a:t> لكتابة الأخبار.</a:t>
            </a:r>
          </a:p>
          <a:p>
            <a:pPr marL="342900" indent="-342900" algn="just" rtl="1">
              <a:buFont typeface="Wingdings" panose="05000000000000000000" pitchFamily="2" charset="2"/>
              <a:buChar char="§"/>
            </a:pPr>
            <a:r>
              <a:rPr lang="ar-EG" sz="2000" b="1" dirty="0"/>
              <a:t>التوليد الصوتي والمرئي</a:t>
            </a:r>
            <a:r>
              <a:rPr lang="ar-EG" sz="2000" dirty="0"/>
              <a:t> لتحويل النصوص إلى مذيع "يتحدث" أمام الكاميرا.</a:t>
            </a:r>
          </a:p>
        </p:txBody>
      </p:sp>
      <p:sp>
        <p:nvSpPr>
          <p:cNvPr id="6" name="TextBox 5">
            <a:extLst>
              <a:ext uri="{FF2B5EF4-FFF2-40B4-BE49-F238E27FC236}">
                <a16:creationId xmlns:a16="http://schemas.microsoft.com/office/drawing/2014/main" id="{8C00F6A5-C557-8049-D7F0-970DBDC467E5}"/>
              </a:ext>
            </a:extLst>
          </p:cNvPr>
          <p:cNvSpPr txBox="1"/>
          <p:nvPr/>
        </p:nvSpPr>
        <p:spPr>
          <a:xfrm>
            <a:off x="706361" y="5668527"/>
            <a:ext cx="3067840" cy="400110"/>
          </a:xfrm>
          <a:prstGeom prst="rect">
            <a:avLst/>
          </a:prstGeom>
          <a:noFill/>
        </p:spPr>
        <p:txBody>
          <a:bodyPr wrap="square">
            <a:spAutoFit/>
          </a:bodyPr>
          <a:lstStyle/>
          <a:p>
            <a:pPr algn="ctr"/>
            <a:r>
              <a:rPr lang="en-US" sz="500" dirty="0">
                <a:hlinkClick r:id="rId4"/>
              </a:rPr>
              <a:t>https://www.skynewsarabia.com/video/1232725-%D9%85%D8%B0%D9%8A%D8%B9%D8%A9-%D8%B1%D9%88%D8%A8%D9%88%D8%AA-%D8%AA%D9%82%D8%AF%D9%85-%D9%86%D8%B4%D8%B1%D8%A7%D8%AA-%D8%A7%D9%84%D8%A7%D9%94%D8%AE%D8%A8%D8%A7%D8%B1</a:t>
            </a:r>
            <a:endParaRPr lang="en-US" sz="500" dirty="0"/>
          </a:p>
        </p:txBody>
      </p:sp>
      <p:pic>
        <p:nvPicPr>
          <p:cNvPr id="8" name="Picture 7">
            <a:extLst>
              <a:ext uri="{FF2B5EF4-FFF2-40B4-BE49-F238E27FC236}">
                <a16:creationId xmlns:a16="http://schemas.microsoft.com/office/drawing/2014/main" id="{10F05D45-42DD-07C5-D612-E494250F0375}"/>
              </a:ext>
            </a:extLst>
          </p:cNvPr>
          <p:cNvPicPr>
            <a:picLocks noChangeAspect="1"/>
          </p:cNvPicPr>
          <p:nvPr/>
        </p:nvPicPr>
        <p:blipFill>
          <a:blip r:embed="rId5"/>
          <a:srcRect l="30763" t="2752" r="21864" b="11966"/>
          <a:stretch>
            <a:fillRect/>
          </a:stretch>
        </p:blipFill>
        <p:spPr>
          <a:xfrm>
            <a:off x="690800" y="2375461"/>
            <a:ext cx="3131046" cy="323217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0872859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B9E9BCF7-AF12-81E2-5044-E41747E95B3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583F17A-C179-8714-0D32-B7B52A1C0393}"/>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2EDCBF19-8CB7-619C-8A6B-0A97D5EE9B23}"/>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AD6A33CF-6851-6295-7F4B-AAAAFC3B0E8A}"/>
              </a:ext>
            </a:extLst>
          </p:cNvPr>
          <p:cNvSpPr txBox="1"/>
          <p:nvPr/>
        </p:nvSpPr>
        <p:spPr>
          <a:xfrm>
            <a:off x="4688601" y="2167022"/>
            <a:ext cx="6578309" cy="3200876"/>
          </a:xfrm>
          <a:prstGeom prst="rect">
            <a:avLst/>
          </a:prstGeom>
          <a:noFill/>
        </p:spPr>
        <p:txBody>
          <a:bodyPr wrap="square">
            <a:spAutoFit/>
          </a:bodyPr>
          <a:lstStyle/>
          <a:p>
            <a:pPr algn="just" rtl="1"/>
            <a:r>
              <a:rPr lang="en-US" sz="3200" b="1" dirty="0">
                <a:solidFill>
                  <a:schemeClr val="accent5">
                    <a:lumMod val="75000"/>
                  </a:schemeClr>
                </a:solidFill>
                <a:effectLst>
                  <a:outerShdw blurRad="38100" dist="38100" dir="2700000" algn="tl">
                    <a:srgbClr val="000000">
                      <a:alpha val="43137"/>
                    </a:srgbClr>
                  </a:outerShdw>
                </a:effectLst>
                <a:latin typeface="Alexandria" charset="0"/>
              </a:rPr>
              <a:t>🤖</a:t>
            </a:r>
            <a:r>
              <a:rPr lang="ar-EG" sz="3200" b="1" dirty="0">
                <a:solidFill>
                  <a:schemeClr val="accent5">
                    <a:lumMod val="75000"/>
                  </a:schemeClr>
                </a:solidFill>
                <a:effectLst>
                  <a:outerShdw blurRad="38100" dist="38100" dir="2700000" algn="tl">
                    <a:srgbClr val="000000">
                      <a:alpha val="43137"/>
                    </a:srgbClr>
                  </a:outerShdw>
                </a:effectLst>
                <a:latin typeface="Alexandria" charset="0"/>
              </a:rPr>
              <a:t>الذكاء الاصطناعي كمذيع روبوتي:</a:t>
            </a:r>
          </a:p>
          <a:p>
            <a:pPr algn="just" rtl="1"/>
            <a:endParaRPr lang="ar-EG" sz="1000" b="1" dirty="0"/>
          </a:p>
          <a:p>
            <a:pPr algn="just" rtl="1"/>
            <a:r>
              <a:rPr lang="ar-EG" sz="2000" b="1" dirty="0">
                <a:solidFill>
                  <a:schemeClr val="accent1"/>
                </a:solidFill>
                <a:effectLst>
                  <a:outerShdw blurRad="38100" dist="38100" dir="2700000" algn="tl">
                    <a:srgbClr val="000000">
                      <a:alpha val="43137"/>
                    </a:srgbClr>
                  </a:outerShdw>
                </a:effectLst>
              </a:rPr>
              <a:t>أولًا: ما هو المذيع الروبوت؟</a:t>
            </a:r>
          </a:p>
          <a:p>
            <a:pPr algn="just" rtl="1"/>
            <a:endParaRPr lang="ar-EG" sz="2000" b="1" dirty="0">
              <a:solidFill>
                <a:schemeClr val="accent1"/>
              </a:solidFill>
              <a:effectLst>
                <a:outerShdw blurRad="38100" dist="38100" dir="2700000" algn="tl">
                  <a:srgbClr val="000000">
                    <a:alpha val="43137"/>
                  </a:srgbClr>
                </a:outerShdw>
              </a:effectLst>
            </a:endParaRPr>
          </a:p>
          <a:p>
            <a:pPr marL="342900" indent="-342900" algn="just" rtl="1">
              <a:buFont typeface="Wingdings" panose="05000000000000000000" pitchFamily="2" charset="2"/>
              <a:buChar char="ü"/>
            </a:pPr>
            <a:r>
              <a:rPr lang="ar-EG" sz="2000" u="sng" dirty="0">
                <a:solidFill>
                  <a:schemeClr val="accent1"/>
                </a:solidFill>
              </a:rPr>
              <a:t>مثال تطبيقي:</a:t>
            </a:r>
            <a:r>
              <a:rPr lang="ar-EG" sz="2000" dirty="0">
                <a:solidFill>
                  <a:schemeClr val="accent1"/>
                </a:solidFill>
              </a:rPr>
              <a:t> </a:t>
            </a:r>
            <a:r>
              <a:rPr lang="ar-EG" sz="2000" dirty="0"/>
              <a:t>قدّمت بعض القنوات الإخبارية في الصين وكوريا الجنوبية نماذج لمذيعين روبوتات ظهروا على الشاشات وقدموا نشرات كاملة، مما أثار جدلًا واسعًا بين الجمهور والإعلاميين.</a:t>
            </a:r>
          </a:p>
          <a:p>
            <a:pPr marL="342900" indent="-342900" algn="just" rtl="1">
              <a:buFont typeface="Wingdings" panose="05000000000000000000" pitchFamily="2" charset="2"/>
              <a:buChar char="ü"/>
            </a:pPr>
            <a:endParaRPr lang="ar-EG" sz="2000" dirty="0"/>
          </a:p>
          <a:p>
            <a:pPr marL="342900" indent="-342900" algn="just" rtl="1">
              <a:buFont typeface="Wingdings" panose="05000000000000000000" pitchFamily="2" charset="2"/>
              <a:buChar char="ü"/>
            </a:pPr>
            <a:r>
              <a:rPr lang="ar-EG" sz="2000" dirty="0"/>
              <a:t>كما تعتمد وكالة أنباء "شينخوا" الصينية على عدد من المذيعين الروبوتات من الذكور والإناث لتقديم أخبارها.</a:t>
            </a:r>
          </a:p>
        </p:txBody>
      </p:sp>
      <p:sp>
        <p:nvSpPr>
          <p:cNvPr id="14" name="TextBox 13">
            <a:extLst>
              <a:ext uri="{FF2B5EF4-FFF2-40B4-BE49-F238E27FC236}">
                <a16:creationId xmlns:a16="http://schemas.microsoft.com/office/drawing/2014/main" id="{BAAC7CA6-328E-B27C-2D42-2078F40BCDFA}"/>
              </a:ext>
            </a:extLst>
          </p:cNvPr>
          <p:cNvSpPr txBox="1"/>
          <p:nvPr/>
        </p:nvSpPr>
        <p:spPr>
          <a:xfrm>
            <a:off x="931481" y="5459737"/>
            <a:ext cx="3333877" cy="276999"/>
          </a:xfrm>
          <a:prstGeom prst="rect">
            <a:avLst/>
          </a:prstGeom>
          <a:noFill/>
        </p:spPr>
        <p:txBody>
          <a:bodyPr wrap="square">
            <a:spAutoFit/>
          </a:bodyPr>
          <a:lstStyle/>
          <a:p>
            <a:r>
              <a:rPr lang="en-US" sz="1200" dirty="0">
                <a:hlinkClick r:id="rId4"/>
              </a:rPr>
              <a:t>https://www.youtube.com/watch?v=RsdQIrj3fNs</a:t>
            </a:r>
            <a:endParaRPr lang="en-US" sz="1200" dirty="0"/>
          </a:p>
        </p:txBody>
      </p:sp>
      <p:pic>
        <p:nvPicPr>
          <p:cNvPr id="16" name="Picture 15">
            <a:extLst>
              <a:ext uri="{FF2B5EF4-FFF2-40B4-BE49-F238E27FC236}">
                <a16:creationId xmlns:a16="http://schemas.microsoft.com/office/drawing/2014/main" id="{5E9C4E06-F629-68EC-2E55-1AFCCC4CDD2C}"/>
              </a:ext>
            </a:extLst>
          </p:cNvPr>
          <p:cNvPicPr>
            <a:picLocks noChangeAspect="1"/>
          </p:cNvPicPr>
          <p:nvPr/>
        </p:nvPicPr>
        <p:blipFill>
          <a:blip r:embed="rId5"/>
          <a:stretch>
            <a:fillRect/>
          </a:stretch>
        </p:blipFill>
        <p:spPr>
          <a:xfrm>
            <a:off x="667740" y="2882096"/>
            <a:ext cx="4266258" cy="238337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9150240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FEF6700-F605-EA7F-9B5E-1C987D4489D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78F6115-1744-3389-5D49-1155BFCECE30}"/>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E0F365B1-BBDF-41E1-1E68-7E6422DC12CC}"/>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722EF34F-C643-B2F8-455C-9652A038EA12}"/>
              </a:ext>
            </a:extLst>
          </p:cNvPr>
          <p:cNvSpPr txBox="1"/>
          <p:nvPr/>
        </p:nvSpPr>
        <p:spPr>
          <a:xfrm>
            <a:off x="4558912" y="1798522"/>
            <a:ext cx="6695724" cy="4216539"/>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ثانيًا: كيف يُستخدم المذيع الروبوت في غرف الأخبار؟</a:t>
            </a:r>
          </a:p>
          <a:p>
            <a:pPr algn="just" rtl="1"/>
            <a:endParaRPr lang="ar-EG" sz="800" b="1" dirty="0">
              <a:solidFill>
                <a:schemeClr val="accent1"/>
              </a:solidFill>
              <a:effectLst>
                <a:outerShdw blurRad="38100" dist="38100" dir="2700000" algn="tl">
                  <a:srgbClr val="000000">
                    <a:alpha val="43137"/>
                  </a:srgbClr>
                </a:outerShdw>
              </a:effectLst>
            </a:endParaRPr>
          </a:p>
          <a:p>
            <a:pPr algn="just" rtl="1"/>
            <a:r>
              <a:rPr lang="ar-EG" sz="2000" dirty="0"/>
              <a:t>لا تقتصر استخدامات المذيع الروبوت في غرف الأخبار على قراءة الأخبار فقط، </a:t>
            </a:r>
            <a:r>
              <a:rPr lang="ar-EG" sz="2000" u="sng" dirty="0"/>
              <a:t>بل تشمل أربع وظائف رئيسة:</a:t>
            </a:r>
          </a:p>
          <a:p>
            <a:pPr algn="just" rtl="1"/>
            <a:endParaRPr lang="ar-EG" sz="1400" dirty="0"/>
          </a:p>
          <a:p>
            <a:pPr algn="just" rtl="1"/>
            <a:r>
              <a:rPr lang="en-US" sz="2000" b="1" dirty="0"/>
              <a:t> </a:t>
            </a:r>
            <a:r>
              <a:rPr lang="ar-EG" sz="2000" b="1" dirty="0"/>
              <a:t>1) إنتاج الأخبار الروبوتية (</a:t>
            </a:r>
            <a:r>
              <a:rPr lang="en-US" sz="2000" b="1" dirty="0"/>
              <a:t>Automated Journalism</a:t>
            </a:r>
            <a:r>
              <a:rPr lang="ar-EG" sz="2000" b="1" dirty="0"/>
              <a:t>):</a:t>
            </a:r>
            <a:endParaRPr lang="en-US" sz="2000" dirty="0"/>
          </a:p>
          <a:p>
            <a:pPr marL="342900" indent="-342900" algn="just" rtl="1">
              <a:buFont typeface="Arial" panose="020B0604020202020204" pitchFamily="34" charset="0"/>
              <a:buChar char="•"/>
            </a:pPr>
            <a:r>
              <a:rPr lang="ar-EG" sz="2000" dirty="0"/>
              <a:t>يُستخدم الروبوت هنا لتحويل البيانات الخام (</a:t>
            </a:r>
            <a:r>
              <a:rPr lang="ar-EG" sz="2000" u="sng" dirty="0"/>
              <a:t>مثل:</a:t>
            </a:r>
            <a:r>
              <a:rPr lang="ar-EG" sz="2000" dirty="0"/>
              <a:t> الإحصاءات المالية أو نتائج المباريات الرياضية أو أحوال الطقس) إلى نصوص خبرية جاهزة للنشر بسرعة، ودون تدخل بشري كبير، مما يوفر الوقت ويقلل الأخطاء. </a:t>
            </a:r>
          </a:p>
          <a:p>
            <a:pPr algn="just" rtl="1"/>
            <a:endParaRPr lang="ar-EG" sz="2000" dirty="0"/>
          </a:p>
          <a:p>
            <a:pPr marL="342900" indent="-342900" algn="just" rtl="1">
              <a:buFont typeface="Wingdings" panose="05000000000000000000" pitchFamily="2" charset="2"/>
              <a:buChar char="ü"/>
            </a:pPr>
            <a:r>
              <a:rPr lang="ar-EG" sz="2000" u="sng" dirty="0">
                <a:solidFill>
                  <a:schemeClr val="accent1"/>
                </a:solidFill>
              </a:rPr>
              <a:t>مثال:</a:t>
            </a:r>
            <a:r>
              <a:rPr lang="ar-EG" sz="2000" dirty="0">
                <a:solidFill>
                  <a:schemeClr val="accent1"/>
                </a:solidFill>
              </a:rPr>
              <a:t> </a:t>
            </a:r>
            <a:r>
              <a:rPr lang="ar-EG" sz="2000" dirty="0"/>
              <a:t>تستخدم وكالة </a:t>
            </a:r>
            <a:r>
              <a:rPr lang="ar-EG" sz="2000" dirty="0" err="1"/>
              <a:t>أسوشيتد</a:t>
            </a:r>
            <a:r>
              <a:rPr lang="ar-EG" sz="2000" dirty="0"/>
              <a:t> برس (</a:t>
            </a:r>
            <a:r>
              <a:rPr lang="en-US" sz="2000" dirty="0"/>
              <a:t>Associated Press “AP”</a:t>
            </a:r>
            <a:r>
              <a:rPr lang="ar-EG" sz="2000" dirty="0"/>
              <a:t>) نظام </a:t>
            </a:r>
            <a:r>
              <a:rPr lang="en-US" sz="2000" dirty="0"/>
              <a:t>“Wordsmith” </a:t>
            </a:r>
            <a:r>
              <a:rPr lang="ar-EG" sz="2000" dirty="0"/>
              <a:t> لإنتاج آلاف التقارير الاقتصادية الفصلية تلقائيًا، كما في الفيديو المُرفق، والذي يوضح كيفية عمل الروبوت في تحويل البيانات إلى أخبار مكتوبة بسرعة.</a:t>
            </a:r>
          </a:p>
        </p:txBody>
      </p:sp>
      <p:pic>
        <p:nvPicPr>
          <p:cNvPr id="6" name="Picture 5">
            <a:extLst>
              <a:ext uri="{FF2B5EF4-FFF2-40B4-BE49-F238E27FC236}">
                <a16:creationId xmlns:a16="http://schemas.microsoft.com/office/drawing/2014/main" id="{7E139AFA-888B-3C97-9D8A-DB4C5473C3FD}"/>
              </a:ext>
            </a:extLst>
          </p:cNvPr>
          <p:cNvPicPr>
            <a:picLocks noChangeAspect="1"/>
          </p:cNvPicPr>
          <p:nvPr/>
        </p:nvPicPr>
        <p:blipFill>
          <a:blip r:embed="rId4"/>
          <a:srcRect t="1" b="6932"/>
          <a:stretch>
            <a:fillRect/>
          </a:stretch>
        </p:blipFill>
        <p:spPr>
          <a:xfrm>
            <a:off x="1250107" y="2109823"/>
            <a:ext cx="1985038" cy="156915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8" name="Picture 7">
            <a:extLst>
              <a:ext uri="{FF2B5EF4-FFF2-40B4-BE49-F238E27FC236}">
                <a16:creationId xmlns:a16="http://schemas.microsoft.com/office/drawing/2014/main" id="{FC9A61E8-24C5-3321-688D-361569E4BD57}"/>
              </a:ext>
            </a:extLst>
          </p:cNvPr>
          <p:cNvPicPr>
            <a:picLocks noChangeAspect="1"/>
          </p:cNvPicPr>
          <p:nvPr/>
        </p:nvPicPr>
        <p:blipFill>
          <a:blip r:embed="rId5"/>
          <a:stretch>
            <a:fillRect/>
          </a:stretch>
        </p:blipFill>
        <p:spPr>
          <a:xfrm>
            <a:off x="879394" y="4098306"/>
            <a:ext cx="2919355" cy="165000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B1321E0E-537A-2CC3-0622-52607D559B16}"/>
              </a:ext>
            </a:extLst>
          </p:cNvPr>
          <p:cNvSpPr txBox="1"/>
          <p:nvPr/>
        </p:nvSpPr>
        <p:spPr>
          <a:xfrm>
            <a:off x="668279" y="5748308"/>
            <a:ext cx="3477328" cy="276999"/>
          </a:xfrm>
          <a:prstGeom prst="rect">
            <a:avLst/>
          </a:prstGeom>
          <a:noFill/>
        </p:spPr>
        <p:txBody>
          <a:bodyPr wrap="square">
            <a:spAutoFit/>
          </a:bodyPr>
          <a:lstStyle/>
          <a:p>
            <a:r>
              <a:rPr lang="en-US" sz="1200" dirty="0">
                <a:hlinkClick r:id="rId6"/>
              </a:rPr>
              <a:t>https://www.youtube.com/watch?v=TmGmN8_yJAM</a:t>
            </a:r>
            <a:endParaRPr lang="en-US" sz="1200" dirty="0"/>
          </a:p>
        </p:txBody>
      </p:sp>
      <p:sp>
        <p:nvSpPr>
          <p:cNvPr id="14" name="TextBox 13">
            <a:extLst>
              <a:ext uri="{FF2B5EF4-FFF2-40B4-BE49-F238E27FC236}">
                <a16:creationId xmlns:a16="http://schemas.microsoft.com/office/drawing/2014/main" id="{48402709-696E-04FA-81C1-D470E0D334E0}"/>
              </a:ext>
            </a:extLst>
          </p:cNvPr>
          <p:cNvSpPr txBox="1"/>
          <p:nvPr/>
        </p:nvSpPr>
        <p:spPr>
          <a:xfrm>
            <a:off x="1055549" y="3678982"/>
            <a:ext cx="2436354" cy="338554"/>
          </a:xfrm>
          <a:prstGeom prst="rect">
            <a:avLst/>
          </a:prstGeom>
          <a:noFill/>
        </p:spPr>
        <p:txBody>
          <a:bodyPr wrap="square">
            <a:spAutoFit/>
          </a:bodyPr>
          <a:lstStyle/>
          <a:p>
            <a:pPr algn="ctr"/>
            <a:r>
              <a:rPr lang="en-US" sz="800" dirty="0">
                <a:hlinkClick r:id="rId7"/>
              </a:rPr>
              <a:t>https://www.theverge.com/2015/1/29/7939067/ap-journalism-automation-robots-financial-reporting</a:t>
            </a:r>
            <a:endParaRPr lang="en-US" sz="800" dirty="0"/>
          </a:p>
        </p:txBody>
      </p:sp>
      <mc:AlternateContent xmlns:mc="http://schemas.openxmlformats.org/markup-compatibility/2006">
        <mc:Choice xmlns:am3d="http://schemas.microsoft.com/office/drawing/2017/model3d" Requires="am3d">
          <p:graphicFrame>
            <p:nvGraphicFramePr>
              <p:cNvPr id="16" name="3D Model 15" descr="Pointing Arrow">
                <a:extLst>
                  <a:ext uri="{FF2B5EF4-FFF2-40B4-BE49-F238E27FC236}">
                    <a16:creationId xmlns:a16="http://schemas.microsoft.com/office/drawing/2014/main" id="{F3700D12-5049-61A2-25E4-F11ADD99AF21}"/>
                  </a:ext>
                </a:extLst>
              </p:cNvPr>
              <p:cNvGraphicFramePr>
                <a:graphicFrameLocks noChangeAspect="1"/>
              </p:cNvGraphicFramePr>
              <p:nvPr>
                <p:extLst>
                  <p:ext uri="{D42A27DB-BD31-4B8C-83A1-F6EECF244321}">
                    <p14:modId xmlns:p14="http://schemas.microsoft.com/office/powerpoint/2010/main" val="2506279133"/>
                  </p:ext>
                </p:extLst>
              </p:nvPr>
            </p:nvGraphicFramePr>
            <p:xfrm rot="4470030">
              <a:off x="4032594" y="4760225"/>
              <a:ext cx="385806" cy="759354"/>
            </p:xfrm>
            <a:graphic>
              <a:graphicData uri="http://schemas.microsoft.com/office/drawing/2017/model3d">
                <am3d:model3d r:embed="rId8">
                  <am3d:spPr>
                    <a:xfrm rot="4470030">
                      <a:off x="0" y="0"/>
                      <a:ext cx="385806" cy="759354"/>
                    </a:xfrm>
                    <a:prstGeom prst="rect">
                      <a:avLst/>
                    </a:prstGeom>
                  </am3d:spPr>
                  <am3d:camera>
                    <am3d:pos x="0" y="0" z="53229038"/>
                    <am3d:up dx="0" dy="36000000" dz="0"/>
                    <am3d:lookAt x="0" y="0" z="0"/>
                    <am3d:perspective fov="2700000"/>
                  </am3d:camera>
                  <am3d:trans>
                    <am3d:meterPerModelUnit n="121206" d="1000000"/>
                    <am3d:preTrans dx="0" dy="-18000000" dz="0"/>
                    <am3d:scale>
                      <am3d:sx n="1000000" d="1000000"/>
                      <am3d:sy n="1000000" d="1000000"/>
                      <am3d:sz n="1000000" d="1000000"/>
                    </am3d:scale>
                    <am3d:rot ax="-948654" ay="2093557" az="-552091"/>
                    <am3d:postTrans dx="0" dy="0" dz="0"/>
                  </am3d:trans>
                  <am3d:raster rName="Office3DRenderer" rVer="16.0.8326">
                    <am3d:blip r:embed="rId9"/>
                  </am3d:raster>
                  <am3d:objViewport viewportSz="81630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6" name="3D Model 15" descr="Pointing Arrow">
                <a:extLst>
                  <a:ext uri="{FF2B5EF4-FFF2-40B4-BE49-F238E27FC236}">
                    <a16:creationId xmlns:a16="http://schemas.microsoft.com/office/drawing/2014/main" id="{F3700D12-5049-61A2-25E4-F11ADD99AF21}"/>
                  </a:ext>
                </a:extLst>
              </p:cNvPr>
              <p:cNvPicPr>
                <a:picLocks noGrp="1" noRot="1" noChangeAspect="1" noMove="1" noResize="1" noEditPoints="1" noAdjustHandles="1" noChangeArrowheads="1" noChangeShapeType="1" noCrop="1"/>
              </p:cNvPicPr>
              <p:nvPr/>
            </p:nvPicPr>
            <p:blipFill>
              <a:blip r:embed="rId9"/>
              <a:stretch>
                <a:fillRect/>
              </a:stretch>
            </p:blipFill>
            <p:spPr>
              <a:xfrm rot="4470030">
                <a:off x="4032594" y="4760225"/>
                <a:ext cx="385806" cy="759354"/>
              </a:xfrm>
              <a:prstGeom prst="rect">
                <a:avLst/>
              </a:prstGeom>
            </p:spPr>
          </p:pic>
        </mc:Fallback>
      </mc:AlternateContent>
    </p:spTree>
    <p:extLst>
      <p:ext uri="{BB962C8B-B14F-4D97-AF65-F5344CB8AC3E}">
        <p14:creationId xmlns:p14="http://schemas.microsoft.com/office/powerpoint/2010/main" val="31466441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91D56560-567F-13D3-F7ED-A594FCA085F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8F69964-C479-96D6-C5B9-4D1591430FED}"/>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0478FB9-53D3-38BA-8C19-8A1B355BBB98}"/>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308AD858-8469-43F3-2F14-FBB3FB74A92D}"/>
              </a:ext>
            </a:extLst>
          </p:cNvPr>
          <p:cNvSpPr txBox="1"/>
          <p:nvPr/>
        </p:nvSpPr>
        <p:spPr>
          <a:xfrm>
            <a:off x="4461535" y="1964108"/>
            <a:ext cx="6909651" cy="3785652"/>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ثانيًا: كيف يُستخدم المذيع الروبوت في غرف الأخبار؟</a:t>
            </a:r>
          </a:p>
          <a:p>
            <a:pPr algn="just" rtl="1"/>
            <a:r>
              <a:rPr lang="ar-EG" sz="2000" dirty="0"/>
              <a:t>لا تقتصر استخدامات المذيع الروبوت في غرف الأخبار على قراءة الأخبار فقط، </a:t>
            </a:r>
            <a:r>
              <a:rPr lang="ar-EG" sz="2000" u="sng" dirty="0"/>
              <a:t>بل تشمل أربع وظائف رئيسة:</a:t>
            </a:r>
          </a:p>
          <a:p>
            <a:pPr algn="just" rtl="1"/>
            <a:endParaRPr lang="ar-EG" sz="2000" dirty="0"/>
          </a:p>
          <a:p>
            <a:pPr algn="just" rtl="1"/>
            <a:r>
              <a:rPr lang="en-US" sz="2000" b="1" dirty="0"/>
              <a:t> </a:t>
            </a:r>
            <a:r>
              <a:rPr lang="ar-EG" sz="2000" b="1" dirty="0"/>
              <a:t>2) تقديم النشرات الإخبارية (المُسجّلة أو المُباشرة):</a:t>
            </a:r>
          </a:p>
          <a:p>
            <a:pPr marL="342900" indent="-342900" algn="just" rtl="1">
              <a:buFont typeface="Arial" panose="020B0604020202020204" pitchFamily="34" charset="0"/>
              <a:buChar char="•"/>
            </a:pPr>
            <a:r>
              <a:rPr lang="ar-EG" sz="2000" dirty="0"/>
              <a:t>بدأت قنوات عالمية في تجريب مذيعين روبوتات لعرض نشرات قصيرة، خصوصًا في أوقات نقص الكوادر أو الحاجة إلى بث متواصل (24/7)، حيث يقرأ النصوص بدقة ويقلل التكاليف.</a:t>
            </a:r>
          </a:p>
          <a:p>
            <a:pPr marL="342900" indent="-342900" algn="just" rtl="1">
              <a:buFont typeface="Arial" panose="020B0604020202020204" pitchFamily="34" charset="0"/>
              <a:buChar char="•"/>
            </a:pPr>
            <a:endParaRPr lang="ar-EG" sz="2000" dirty="0"/>
          </a:p>
          <a:p>
            <a:pPr marL="342900" indent="-342900" algn="just" rtl="1">
              <a:buFont typeface="Wingdings" panose="05000000000000000000" pitchFamily="2" charset="2"/>
              <a:buChar char="ü"/>
            </a:pPr>
            <a:r>
              <a:rPr lang="ar-EG" sz="2000" u="sng" dirty="0">
                <a:solidFill>
                  <a:schemeClr val="accent1"/>
                </a:solidFill>
              </a:rPr>
              <a:t>مثال:</a:t>
            </a:r>
            <a:r>
              <a:rPr lang="ar-EG" sz="2000" dirty="0">
                <a:solidFill>
                  <a:schemeClr val="accent1"/>
                </a:solidFill>
              </a:rPr>
              <a:t> </a:t>
            </a:r>
            <a:r>
              <a:rPr lang="ar-EG" sz="2000" dirty="0"/>
              <a:t>قدمت وكالة أنباء "شينخوا" الصينية مذيعًا روبوتًا يُدعى</a:t>
            </a:r>
            <a:r>
              <a:rPr lang="en-US" sz="2000" dirty="0"/>
              <a:t>Xin </a:t>
            </a:r>
            <a:r>
              <a:rPr lang="en-US" sz="2000" dirty="0" err="1"/>
              <a:t>Xiaohao</a:t>
            </a:r>
            <a:r>
              <a:rPr lang="en-US" sz="2000" dirty="0"/>
              <a:t>" </a:t>
            </a:r>
            <a:r>
              <a:rPr lang="ar-EG" sz="2000" dirty="0"/>
              <a:t>" لقراءة أخبار مُباشرة كما في الفيديو المُرفق، والذي يظهر الروبوت في نشرة كاملة بالإنجليزية (مع إمكانية استخدام العربية في نُسَخ مُشابهة).</a:t>
            </a:r>
          </a:p>
        </p:txBody>
      </p:sp>
      <p:sp>
        <p:nvSpPr>
          <p:cNvPr id="3" name="TextBox 2">
            <a:extLst>
              <a:ext uri="{FF2B5EF4-FFF2-40B4-BE49-F238E27FC236}">
                <a16:creationId xmlns:a16="http://schemas.microsoft.com/office/drawing/2014/main" id="{FA3F7B96-68BE-060B-AD3A-671A6E18017C}"/>
              </a:ext>
            </a:extLst>
          </p:cNvPr>
          <p:cNvSpPr txBox="1"/>
          <p:nvPr/>
        </p:nvSpPr>
        <p:spPr>
          <a:xfrm>
            <a:off x="759444" y="5545231"/>
            <a:ext cx="3517984" cy="276999"/>
          </a:xfrm>
          <a:prstGeom prst="rect">
            <a:avLst/>
          </a:prstGeom>
          <a:noFill/>
        </p:spPr>
        <p:txBody>
          <a:bodyPr wrap="square">
            <a:spAutoFit/>
          </a:bodyPr>
          <a:lstStyle/>
          <a:p>
            <a:pPr algn="ctr"/>
            <a:r>
              <a:rPr lang="en-US" sz="1200" dirty="0">
                <a:hlinkClick r:id="rId4"/>
              </a:rPr>
              <a:t>https://www.youtube.com/watch?v=GAfiATTQufk</a:t>
            </a:r>
            <a:endParaRPr lang="en-US" sz="1200" dirty="0"/>
          </a:p>
        </p:txBody>
      </p:sp>
      <p:pic>
        <p:nvPicPr>
          <p:cNvPr id="6" name="Picture 5">
            <a:extLst>
              <a:ext uri="{FF2B5EF4-FFF2-40B4-BE49-F238E27FC236}">
                <a16:creationId xmlns:a16="http://schemas.microsoft.com/office/drawing/2014/main" id="{F9281D0F-9BED-58FA-35C2-805555CEFC2A}"/>
              </a:ext>
            </a:extLst>
          </p:cNvPr>
          <p:cNvPicPr>
            <a:picLocks noChangeAspect="1"/>
          </p:cNvPicPr>
          <p:nvPr/>
        </p:nvPicPr>
        <p:blipFill>
          <a:blip r:embed="rId5"/>
          <a:stretch>
            <a:fillRect/>
          </a:stretch>
        </p:blipFill>
        <p:spPr>
          <a:xfrm>
            <a:off x="581423" y="2816485"/>
            <a:ext cx="4208361" cy="242780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4570000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8E312BB-E426-677D-FDC0-837D343FCAF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CEDBC40-A983-0607-88AA-A2815F7D9F26}"/>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0AB8DF5E-B546-1D70-22B3-6E33C69BD94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40691A20-4AE9-EA6F-9078-44D8866B8145}"/>
              </a:ext>
            </a:extLst>
          </p:cNvPr>
          <p:cNvSpPr txBox="1"/>
          <p:nvPr/>
        </p:nvSpPr>
        <p:spPr>
          <a:xfrm>
            <a:off x="4492220" y="1730902"/>
            <a:ext cx="6762416" cy="4247317"/>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ثانيًا: كيف يُستخدم المذيع الروبوت في غرف الأخبار؟</a:t>
            </a:r>
          </a:p>
          <a:p>
            <a:pPr algn="just" rtl="1"/>
            <a:r>
              <a:rPr lang="ar-EG" sz="2000" dirty="0"/>
              <a:t>لا تقتصر استخدامات المذيع الروبوت في غرف الأخبار على قراءة الأخبار فقط، </a:t>
            </a:r>
            <a:r>
              <a:rPr lang="ar-EG" sz="2000" u="sng" dirty="0"/>
              <a:t>بل تشمل أربع وظائف رئيسة:</a:t>
            </a:r>
          </a:p>
          <a:p>
            <a:pPr algn="just" rtl="1"/>
            <a:endParaRPr lang="ar-EG" sz="1000" dirty="0"/>
          </a:p>
          <a:p>
            <a:pPr algn="just" rtl="1"/>
            <a:r>
              <a:rPr lang="en-US" sz="2000" b="1" dirty="0"/>
              <a:t> </a:t>
            </a:r>
            <a:r>
              <a:rPr lang="ar-EG" sz="2000" b="1" dirty="0"/>
              <a:t>3) إجراء المقابلات التلفزيونية (</a:t>
            </a:r>
            <a:r>
              <a:rPr lang="en-US" sz="2000" b="1" dirty="0"/>
              <a:t>AI-Conducted TV Interviews</a:t>
            </a:r>
            <a:r>
              <a:rPr lang="ar-EG" sz="2000" b="1" dirty="0"/>
              <a:t>):</a:t>
            </a:r>
          </a:p>
          <a:p>
            <a:pPr marL="342900" indent="-342900" algn="just" rtl="1">
              <a:buFont typeface="Arial" panose="020B0604020202020204" pitchFamily="34" charset="0"/>
              <a:buChar char="•"/>
            </a:pPr>
            <a:r>
              <a:rPr lang="ar-EG" sz="2000"/>
              <a:t>أصبح المذيع الروبوت يتولى </a:t>
            </a:r>
            <a:r>
              <a:rPr lang="ar-EG" sz="2000">
                <a:effectLst>
                  <a:outerShdw blurRad="38100" dist="38100" dir="2700000" algn="tl">
                    <a:srgbClr val="000000">
                      <a:alpha val="43137"/>
                    </a:srgbClr>
                  </a:outerShdw>
                </a:effectLst>
              </a:rPr>
              <a:t>إجراء مُقابلات تلفزيونية كاملة</a:t>
            </a:r>
            <a:r>
              <a:rPr lang="ar-EG" sz="2000"/>
              <a:t>، </a:t>
            </a:r>
            <a:r>
              <a:rPr lang="ar-EG" sz="2000" dirty="0"/>
              <a:t>حيث يستخدم خوارزميات الذكاء الاصطناعي لصياغة أسئلة ذكية بناءً على تحليل البيانات والسياق، ويتفاعل مع الضيوف بشكل طبيعي من خلال التعلم الآلي للردود الفورية، مما يوفر تغطية مستمرة دون حاجة إلى مذيع بشري.</a:t>
            </a:r>
          </a:p>
          <a:p>
            <a:pPr marL="342900" indent="-342900" algn="just" rtl="1">
              <a:buFont typeface="Arial" panose="020B0604020202020204" pitchFamily="34" charset="0"/>
              <a:buChar char="•"/>
            </a:pPr>
            <a:endParaRPr lang="ar-EG" sz="1400" dirty="0"/>
          </a:p>
          <a:p>
            <a:pPr marL="342900" indent="-342900" algn="just" rtl="1">
              <a:buFont typeface="Wingdings" panose="05000000000000000000" pitchFamily="2" charset="2"/>
              <a:buChar char="ü"/>
            </a:pPr>
            <a:r>
              <a:rPr lang="ar-EG" sz="2000" u="sng" dirty="0">
                <a:solidFill>
                  <a:schemeClr val="accent1"/>
                </a:solidFill>
              </a:rPr>
              <a:t>مثال:</a:t>
            </a:r>
            <a:r>
              <a:rPr lang="ar-EG" sz="2000" dirty="0">
                <a:solidFill>
                  <a:schemeClr val="accent1"/>
                </a:solidFill>
              </a:rPr>
              <a:t> </a:t>
            </a:r>
            <a:r>
              <a:rPr lang="ar-EG" sz="2000" dirty="0"/>
              <a:t>في فقرة من فقرات برنامج "#</a:t>
            </a:r>
            <a:r>
              <a:rPr lang="ar-EG" sz="2000" dirty="0" err="1"/>
              <a:t>هاشتاج</a:t>
            </a:r>
            <a:r>
              <a:rPr lang="ar-EG" sz="2000" dirty="0"/>
              <a:t>" على قناة "الجزيرة"، قامت مذيعة روبوت بإجراء جانب من مقابلة تلفزيونية مع دكتور بمعهد </a:t>
            </a:r>
            <a:r>
              <a:rPr lang="en-US" sz="2000" dirty="0"/>
              <a:t>Massachusetts</a:t>
            </a:r>
            <a:r>
              <a:rPr lang="ar-EG" sz="2000" dirty="0"/>
              <a:t> حول موضوعات تكنولوجية، كما في الفيديو المُرفق الذي يُظهر الروبوت في الحوار.</a:t>
            </a:r>
            <a:endParaRPr lang="ar-EG" sz="2000" dirty="0">
              <a:effectLst/>
            </a:endParaRPr>
          </a:p>
        </p:txBody>
      </p:sp>
      <p:pic>
        <p:nvPicPr>
          <p:cNvPr id="3" name="Picture 2" descr="A person with long brown hair&#10;&#10;AI-generated content may be incorrect.">
            <a:extLst>
              <a:ext uri="{FF2B5EF4-FFF2-40B4-BE49-F238E27FC236}">
                <a16:creationId xmlns:a16="http://schemas.microsoft.com/office/drawing/2014/main" id="{E4913876-07BD-06FA-F056-122402F840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3507" y="2853664"/>
            <a:ext cx="4193735" cy="239443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6" name="TextBox 5">
            <a:extLst>
              <a:ext uri="{FF2B5EF4-FFF2-40B4-BE49-F238E27FC236}">
                <a16:creationId xmlns:a16="http://schemas.microsoft.com/office/drawing/2014/main" id="{3472E36D-B4CC-8165-A476-7DC05FB7AE0B}"/>
              </a:ext>
            </a:extLst>
          </p:cNvPr>
          <p:cNvSpPr txBox="1"/>
          <p:nvPr/>
        </p:nvSpPr>
        <p:spPr>
          <a:xfrm>
            <a:off x="888523" y="5474659"/>
            <a:ext cx="3419794" cy="276999"/>
          </a:xfrm>
          <a:prstGeom prst="rect">
            <a:avLst/>
          </a:prstGeom>
          <a:noFill/>
        </p:spPr>
        <p:txBody>
          <a:bodyPr wrap="square">
            <a:spAutoFit/>
          </a:bodyPr>
          <a:lstStyle/>
          <a:p>
            <a:r>
              <a:rPr lang="en-US" sz="1200" dirty="0">
                <a:hlinkClick r:id="rId5"/>
              </a:rPr>
              <a:t>https://www.youtube.com/watch?v=t0xUA1FaCZg</a:t>
            </a:r>
            <a:endParaRPr lang="en-US" sz="1200" dirty="0"/>
          </a:p>
        </p:txBody>
      </p:sp>
    </p:spTree>
    <p:extLst>
      <p:ext uri="{BB962C8B-B14F-4D97-AF65-F5344CB8AC3E}">
        <p14:creationId xmlns:p14="http://schemas.microsoft.com/office/powerpoint/2010/main" val="27476977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3D210B0-4971-5918-1C3A-F3CB07E465E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06C5B2B-F215-00A5-6FCA-3ABFE06DD99A}"/>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033833B1-7137-9705-84A5-3873337B4811}"/>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41481687-E25C-3971-F62B-B477CE9EF0DD}"/>
              </a:ext>
            </a:extLst>
          </p:cNvPr>
          <p:cNvSpPr txBox="1"/>
          <p:nvPr/>
        </p:nvSpPr>
        <p:spPr>
          <a:xfrm>
            <a:off x="4019678" y="1792271"/>
            <a:ext cx="7382706" cy="4124206"/>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ثانيًا: كيف يُستخدم المذيع الروبوت في غرف الأخبار؟</a:t>
            </a:r>
          </a:p>
          <a:p>
            <a:pPr algn="just" rtl="1"/>
            <a:endParaRPr lang="ar-EG" sz="1200" b="1" dirty="0">
              <a:solidFill>
                <a:schemeClr val="accent1"/>
              </a:solidFill>
              <a:effectLst>
                <a:outerShdw blurRad="38100" dist="38100" dir="2700000" algn="tl">
                  <a:srgbClr val="000000">
                    <a:alpha val="43137"/>
                  </a:srgbClr>
                </a:outerShdw>
              </a:effectLst>
            </a:endParaRPr>
          </a:p>
          <a:p>
            <a:pPr algn="just" rtl="1"/>
            <a:r>
              <a:rPr lang="ar-EG" sz="2000" dirty="0"/>
              <a:t>لا تقتصر استخدامات المذيع الروبوت في غرف الأخبار على قراءة الأخبار فقط، </a:t>
            </a:r>
            <a:r>
              <a:rPr lang="ar-EG" sz="2000" u="sng" dirty="0"/>
              <a:t>بل تشمل أربع وظائف رئيسة:</a:t>
            </a:r>
          </a:p>
          <a:p>
            <a:pPr algn="just" rtl="1"/>
            <a:endParaRPr lang="ar-EG" sz="1000" dirty="0"/>
          </a:p>
          <a:p>
            <a:pPr algn="just" rtl="1"/>
            <a:r>
              <a:rPr lang="en-US" sz="2000" b="1" dirty="0"/>
              <a:t> </a:t>
            </a:r>
            <a:r>
              <a:rPr lang="ar-EG" sz="2000" b="1" dirty="0"/>
              <a:t>4) التفاعل مع الجمهور عبر روبوتات المحادثة (</a:t>
            </a:r>
            <a:r>
              <a:rPr lang="en-US" sz="2000" b="1" dirty="0"/>
              <a:t>Chatbots</a:t>
            </a:r>
            <a:r>
              <a:rPr lang="ar-EG" sz="2000" b="1" dirty="0"/>
              <a:t>):</a:t>
            </a:r>
          </a:p>
          <a:p>
            <a:pPr marL="342900" indent="-342900" algn="just" rtl="1">
              <a:buFont typeface="Arial" panose="020B0604020202020204" pitchFamily="34" charset="0"/>
              <a:buChar char="•"/>
            </a:pPr>
            <a:r>
              <a:rPr lang="ar-EG" sz="2000" dirty="0"/>
              <a:t>أصبحت العديد من المؤسسات الإعلامية توظّف روبوتات محادثة قادرة على التواصل المباشر مع الجمهور، والإجابة عن استفساراتهم، على النحو الموضح بالفيديو المُرفق.</a:t>
            </a:r>
          </a:p>
          <a:p>
            <a:pPr marL="342900" indent="-342900" algn="just" rtl="1">
              <a:buFont typeface="Arial" panose="020B0604020202020204" pitchFamily="34" charset="0"/>
              <a:buChar char="•"/>
            </a:pPr>
            <a:r>
              <a:rPr lang="ar-EG" sz="2000" dirty="0"/>
              <a:t>كما تقدم هذه الروبوتات للجمهور ملخصات للأخبار مصممة وفق اهتماماتهم الخاصة.</a:t>
            </a:r>
          </a:p>
          <a:p>
            <a:pPr marL="342900" indent="-342900" algn="just" rtl="1">
              <a:buFont typeface="Arial" panose="020B0604020202020204" pitchFamily="34" charset="0"/>
              <a:buChar char="•"/>
            </a:pPr>
            <a:r>
              <a:rPr lang="ar-EG" sz="2000" dirty="0"/>
              <a:t>ولا يقتصر دور روبوتات الأخبار هذه على نقل المعلومات فقط، بل باتت تدعم </a:t>
            </a:r>
            <a:r>
              <a:rPr lang="ar-EG" sz="2000" b="1" dirty="0"/>
              <a:t>التخصيص الترفيهي</a:t>
            </a:r>
            <a:r>
              <a:rPr lang="ar-EG" sz="2000" dirty="0"/>
              <a:t> </a:t>
            </a:r>
            <a:r>
              <a:rPr lang="en-US" sz="2000" dirty="0"/>
              <a:t>Entertaining Personalization)</a:t>
            </a:r>
            <a:r>
              <a:rPr lang="ar-EG" sz="2000" dirty="0"/>
              <a:t>)</a:t>
            </a:r>
            <a:r>
              <a:rPr lang="en-US" sz="2000" dirty="0"/>
              <a:t>، </a:t>
            </a:r>
            <a:r>
              <a:rPr lang="ar-EG" sz="2000" dirty="0"/>
              <a:t>حيث تُحلل اهتمامات المستخدم ومشاعره تجاه الأخبار لتقديم محتوى يتناسب مع اهتماماته. كما طوّرت بعض النماذج آليات لمراقبة استجابات المستخدمين بشكل تلقائي وقياس قدرتهم على استيعاب الأخبار، مما يُحسّن من تجربة التفاعل ويعزز دقة التوصيات.</a:t>
            </a:r>
          </a:p>
        </p:txBody>
      </p:sp>
      <p:pic>
        <p:nvPicPr>
          <p:cNvPr id="7" name="Picture 6">
            <a:extLst>
              <a:ext uri="{FF2B5EF4-FFF2-40B4-BE49-F238E27FC236}">
                <a16:creationId xmlns:a16="http://schemas.microsoft.com/office/drawing/2014/main" id="{832656A9-521A-A094-20FF-D7D0451A3F40}"/>
              </a:ext>
            </a:extLst>
          </p:cNvPr>
          <p:cNvPicPr>
            <a:picLocks noChangeAspect="1"/>
          </p:cNvPicPr>
          <p:nvPr/>
        </p:nvPicPr>
        <p:blipFill>
          <a:blip r:embed="rId4"/>
          <a:stretch>
            <a:fillRect/>
          </a:stretch>
        </p:blipFill>
        <p:spPr>
          <a:xfrm>
            <a:off x="722144" y="3369165"/>
            <a:ext cx="3215650" cy="181345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2CB0E2C9-A545-8B1D-AF65-F415EC38BFED}"/>
              </a:ext>
            </a:extLst>
          </p:cNvPr>
          <p:cNvSpPr txBox="1"/>
          <p:nvPr/>
        </p:nvSpPr>
        <p:spPr>
          <a:xfrm>
            <a:off x="722144" y="5348994"/>
            <a:ext cx="3374732" cy="276999"/>
          </a:xfrm>
          <a:prstGeom prst="rect">
            <a:avLst/>
          </a:prstGeom>
          <a:noFill/>
        </p:spPr>
        <p:txBody>
          <a:bodyPr wrap="square">
            <a:spAutoFit/>
          </a:bodyPr>
          <a:lstStyle/>
          <a:p>
            <a:r>
              <a:rPr lang="en-US" sz="1200" dirty="0">
                <a:hlinkClick r:id="rId5"/>
              </a:rPr>
              <a:t>https://www.youtube.com/watch?v=pKpN4j1IGfI</a:t>
            </a:r>
            <a:endParaRPr lang="en-US" sz="1200" dirty="0"/>
          </a:p>
        </p:txBody>
      </p:sp>
    </p:spTree>
    <p:extLst>
      <p:ext uri="{BB962C8B-B14F-4D97-AF65-F5344CB8AC3E}">
        <p14:creationId xmlns:p14="http://schemas.microsoft.com/office/powerpoint/2010/main" val="4231450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8EEECE1-771E-006F-AE51-E6C10E3C6C7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F1D1F31-80E4-D52E-6A66-B287E21CDDA2}"/>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889B06CA-8EBD-8710-7F5A-1BD43D7659C3}"/>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C72D3BFA-C669-6926-29C4-94659718A062}"/>
              </a:ext>
            </a:extLst>
          </p:cNvPr>
          <p:cNvSpPr txBox="1"/>
          <p:nvPr/>
        </p:nvSpPr>
        <p:spPr>
          <a:xfrm>
            <a:off x="3792612" y="1730902"/>
            <a:ext cx="7462023" cy="4247317"/>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ثانيًا: كيف يُستخدم المذيع الروبوت في غرف الأخبار؟</a:t>
            </a:r>
          </a:p>
          <a:p>
            <a:pPr algn="just" rtl="1"/>
            <a:endParaRPr lang="ar-EG" sz="1000" dirty="0"/>
          </a:p>
          <a:p>
            <a:pPr algn="just" rtl="1"/>
            <a:r>
              <a:rPr lang="en-US" sz="2000" b="1" dirty="0"/>
              <a:t> </a:t>
            </a:r>
            <a:r>
              <a:rPr lang="ar-EG" sz="2000" b="1" dirty="0"/>
              <a:t>4) التفاعل مع الجمهور عبر روبوتات المحادثة (</a:t>
            </a:r>
            <a:r>
              <a:rPr lang="en-US" sz="2000" b="1" dirty="0"/>
              <a:t>Chatbots</a:t>
            </a:r>
            <a:r>
              <a:rPr lang="ar-EG" sz="2000" b="1" dirty="0"/>
              <a:t>):</a:t>
            </a:r>
          </a:p>
          <a:p>
            <a:pPr marL="342900" indent="-342900" algn="just" rtl="1">
              <a:buFont typeface="Arial" panose="020B0604020202020204" pitchFamily="34" charset="0"/>
              <a:buChar char="•"/>
            </a:pPr>
            <a:r>
              <a:rPr lang="ar-EG" sz="2000" dirty="0"/>
              <a:t>وفي الوقت نفسه، يُظهر الواقع العملي أن استخدام الروبوتات في غرف الأخبار ما يزال متفاوتًا بين المؤسسات. فبينما تستثمر بعض الصحف والمنصات الرقمية في تطوير روبوتات ذكية قائمة على تقنيات </a:t>
            </a:r>
            <a:r>
              <a:rPr lang="ar-EG" sz="2000" b="1" dirty="0"/>
              <a:t>الذكاء الاصطناعي والتعلم الآلي</a:t>
            </a:r>
            <a:r>
              <a:rPr lang="ar-EG" sz="2000" dirty="0"/>
              <a:t>، تظل تطبيقات أخرى في مراحلها الأولية، حيث تعمل بقدرات محدودة دون اعتماد واسع على التعلم الآلي، لكنها تمهّد الطريق لتطوير صيغ أكثر تفاعلية وشخصية في المستقبل.</a:t>
            </a:r>
          </a:p>
          <a:p>
            <a:pPr marL="342900" indent="-342900" algn="just" rtl="1">
              <a:buFont typeface="Arial" panose="020B0604020202020204" pitchFamily="34" charset="0"/>
              <a:buChar char="•"/>
            </a:pPr>
            <a:r>
              <a:rPr lang="ar-EG" sz="2000" dirty="0"/>
              <a:t>باختصار، أصبح الروبوت اليوم أداة أساسية لإعادة تعريف العلاقة بين المؤسسات الإعلامية وجمهورها، ليس فقط عبر تقديم الخبر، بل من خلال </a:t>
            </a:r>
            <a:r>
              <a:rPr lang="ar-EG" sz="2000" b="1" dirty="0"/>
              <a:t>تخصيص المحتوى، وتبسيط التفاعل، وبناء جسور جديدة من الثقة والاتصال المباشر</a:t>
            </a:r>
            <a:r>
              <a:rPr lang="ar-EG" sz="2000" dirty="0"/>
              <a:t>.</a:t>
            </a:r>
          </a:p>
          <a:p>
            <a:pPr algn="just" rtl="1"/>
            <a:endParaRPr lang="ar-EG" sz="2000" dirty="0"/>
          </a:p>
          <a:p>
            <a:pPr marL="342900" indent="-342900" algn="just" rtl="1">
              <a:buFont typeface="Wingdings" panose="05000000000000000000" pitchFamily="2" charset="2"/>
              <a:buChar char="ü"/>
            </a:pPr>
            <a:r>
              <a:rPr lang="ar-EG" sz="2000" u="sng" dirty="0">
                <a:solidFill>
                  <a:schemeClr val="accent1"/>
                </a:solidFill>
              </a:rPr>
              <a:t>مثال:</a:t>
            </a:r>
            <a:r>
              <a:rPr lang="ar-EG" sz="2000" dirty="0"/>
              <a:t> أطلقت صحيفة </a:t>
            </a:r>
            <a:r>
              <a:rPr lang="en-US" sz="2000" b="1" dirty="0"/>
              <a:t> </a:t>
            </a:r>
            <a:r>
              <a:rPr lang="en-US" sz="2000" dirty="0">
                <a:effectLst>
                  <a:outerShdw blurRad="38100" dist="38100" dir="2700000" algn="tl">
                    <a:srgbClr val="000000">
                      <a:alpha val="43137"/>
                    </a:srgbClr>
                  </a:outerShdw>
                </a:effectLst>
              </a:rPr>
              <a:t>Washington Post</a:t>
            </a:r>
            <a:r>
              <a:rPr lang="ar-EG" sz="2000" dirty="0"/>
              <a:t>روبوتًا على </a:t>
            </a:r>
            <a:r>
              <a:rPr lang="en-US" sz="2000" dirty="0">
                <a:effectLst>
                  <a:outerShdw blurRad="38100" dist="38100" dir="2700000" algn="tl">
                    <a:srgbClr val="000000">
                      <a:alpha val="43137"/>
                    </a:srgbClr>
                  </a:outerShdw>
                </a:effectLst>
              </a:rPr>
              <a:t>Facebook Messenger</a:t>
            </a:r>
            <a:r>
              <a:rPr lang="ar-EG" sz="2000" dirty="0">
                <a:effectLst>
                  <a:outerShdw blurRad="38100" dist="38100" dir="2700000" algn="tl">
                    <a:srgbClr val="000000">
                      <a:alpha val="43137"/>
                    </a:srgbClr>
                  </a:outerShdw>
                </a:effectLst>
              </a:rPr>
              <a:t> </a:t>
            </a:r>
            <a:r>
              <a:rPr lang="ar-EG" sz="2000" dirty="0"/>
              <a:t>يقدّم ملخصات يومية مُخصصة للقراء، ما جعل عملية المُتابعة أكثر سهولة وتفاعلية.</a:t>
            </a:r>
          </a:p>
        </p:txBody>
      </p:sp>
      <p:pic>
        <p:nvPicPr>
          <p:cNvPr id="4" name="Picture 3">
            <a:extLst>
              <a:ext uri="{FF2B5EF4-FFF2-40B4-BE49-F238E27FC236}">
                <a16:creationId xmlns:a16="http://schemas.microsoft.com/office/drawing/2014/main" id="{14B2E856-9BE4-EA8C-AA73-0249A1211DA4}"/>
              </a:ext>
            </a:extLst>
          </p:cNvPr>
          <p:cNvPicPr>
            <a:picLocks noChangeAspect="1"/>
          </p:cNvPicPr>
          <p:nvPr/>
        </p:nvPicPr>
        <p:blipFill>
          <a:blip r:embed="rId4"/>
          <a:stretch>
            <a:fillRect/>
          </a:stretch>
        </p:blipFill>
        <p:spPr>
          <a:xfrm>
            <a:off x="1067213" y="2552956"/>
            <a:ext cx="2052901" cy="285289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B24E39C1-B322-8BF8-E395-938185088C8C}"/>
              </a:ext>
            </a:extLst>
          </p:cNvPr>
          <p:cNvSpPr txBox="1"/>
          <p:nvPr/>
        </p:nvSpPr>
        <p:spPr>
          <a:xfrm>
            <a:off x="738732" y="5527614"/>
            <a:ext cx="2961828" cy="276999"/>
          </a:xfrm>
          <a:prstGeom prst="rect">
            <a:avLst/>
          </a:prstGeom>
          <a:noFill/>
        </p:spPr>
        <p:txBody>
          <a:bodyPr wrap="square">
            <a:spAutoFit/>
          </a:bodyPr>
          <a:lstStyle/>
          <a:p>
            <a:r>
              <a:rPr lang="en-US" sz="1200" dirty="0">
                <a:hlinkClick r:id="rId5"/>
              </a:rPr>
              <a:t>https://web.facebook.com/washingtonpost</a:t>
            </a:r>
            <a:endParaRPr lang="en-US" sz="1200" dirty="0"/>
          </a:p>
        </p:txBody>
      </p:sp>
    </p:spTree>
    <p:extLst>
      <p:ext uri="{BB962C8B-B14F-4D97-AF65-F5344CB8AC3E}">
        <p14:creationId xmlns:p14="http://schemas.microsoft.com/office/powerpoint/2010/main" val="31026421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DB81795F-3FE2-1ECC-7D51-6FA9A44EAF9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47F5996-344B-E813-E149-F6E7D6EC18E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8B40EC6B-F6DB-A6A5-F04C-4BC53446538E}"/>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5EAA3603-34E6-2F1D-3C8E-0ADEF28CF20F}"/>
              </a:ext>
            </a:extLst>
          </p:cNvPr>
          <p:cNvSpPr txBox="1"/>
          <p:nvPr/>
        </p:nvSpPr>
        <p:spPr>
          <a:xfrm>
            <a:off x="5388209" y="2104972"/>
            <a:ext cx="5823469" cy="3477875"/>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ثالثا: الفوائد المتوقعة من المذيع الروبوت:</a:t>
            </a:r>
          </a:p>
          <a:p>
            <a:pPr algn="just" rtl="1"/>
            <a:endParaRPr lang="ar-EG" sz="2000" b="1" dirty="0">
              <a:solidFill>
                <a:schemeClr val="accent1"/>
              </a:solidFill>
              <a:effectLst>
                <a:outerShdw blurRad="38100" dist="38100" dir="2700000" algn="tl">
                  <a:srgbClr val="000000">
                    <a:alpha val="43137"/>
                  </a:srgbClr>
                </a:outerShdw>
              </a:effectLst>
            </a:endParaRPr>
          </a:p>
          <a:p>
            <a:pPr algn="just" rtl="1"/>
            <a:r>
              <a:rPr lang="ar-EG" sz="2000" u="sng" dirty="0"/>
              <a:t>تشير الدراسات إلى أن الاعتماد على المذيع الروبوت يقدم عدة مزايا للمؤسسات الإعلامية، منها:</a:t>
            </a:r>
          </a:p>
          <a:p>
            <a:pPr algn="just" rtl="1"/>
            <a:endParaRPr lang="ar-EG" sz="2000" u="sng" dirty="0"/>
          </a:p>
          <a:p>
            <a:pPr marL="342900" indent="-342900" algn="just" rtl="1">
              <a:buFont typeface="Arial" panose="020B0604020202020204" pitchFamily="34" charset="0"/>
              <a:buChar char="•"/>
            </a:pPr>
            <a:r>
              <a:rPr lang="ar-EG" sz="2000" b="1" dirty="0"/>
              <a:t>السرعة:</a:t>
            </a:r>
            <a:r>
              <a:rPr lang="ar-EG" sz="2000" dirty="0"/>
              <a:t> الأخبار تُنتج وتُقدّم في ثوانٍ.</a:t>
            </a:r>
          </a:p>
          <a:p>
            <a:pPr marL="342900" indent="-342900" algn="just" rtl="1">
              <a:buFont typeface="Arial" panose="020B0604020202020204" pitchFamily="34" charset="0"/>
              <a:buChar char="•"/>
            </a:pPr>
            <a:r>
              <a:rPr lang="ar-EG" sz="2000" b="1" dirty="0"/>
              <a:t>الاستمرارية:</a:t>
            </a:r>
            <a:r>
              <a:rPr lang="ar-EG" sz="2000" dirty="0"/>
              <a:t> تغطية مستمرة على مدار الساعة بلا توقف.</a:t>
            </a:r>
          </a:p>
          <a:p>
            <a:pPr marL="342900" indent="-342900" algn="just" rtl="1">
              <a:buFont typeface="Arial" panose="020B0604020202020204" pitchFamily="34" charset="0"/>
              <a:buChar char="•"/>
            </a:pPr>
            <a:r>
              <a:rPr lang="ar-EG" sz="2000" b="1" dirty="0"/>
              <a:t>خفض التكاليف:</a:t>
            </a:r>
            <a:r>
              <a:rPr lang="ar-EG" sz="2000" dirty="0"/>
              <a:t> تقليل التكاليف التشغيلية والبشرية.</a:t>
            </a:r>
          </a:p>
          <a:p>
            <a:pPr marL="342900" indent="-342900" algn="just" rtl="1">
              <a:buFont typeface="Arial" panose="020B0604020202020204" pitchFamily="34" charset="0"/>
              <a:buChar char="•"/>
            </a:pPr>
            <a:r>
              <a:rPr lang="ar-EG" sz="2000" b="1" dirty="0"/>
              <a:t>التخصيص:</a:t>
            </a:r>
            <a:r>
              <a:rPr lang="ar-EG" sz="2000" dirty="0"/>
              <a:t> تقديم محتوى يناسب اهتمامات كل مشاهد، (</a:t>
            </a:r>
            <a:r>
              <a:rPr lang="ar-EG" sz="2000" u="sng" dirty="0"/>
              <a:t>مثلًا:</a:t>
            </a:r>
            <a:r>
              <a:rPr lang="ar-EG" sz="2000" dirty="0"/>
              <a:t> إرسال نشرة اقتصادية للمشاهد المهتم بالبورصة، أو ملخص رياضي لعاشق كرة القدم، ... وهكذا).</a:t>
            </a:r>
          </a:p>
        </p:txBody>
      </p:sp>
      <p:sp>
        <p:nvSpPr>
          <p:cNvPr id="3" name="TextBox 2">
            <a:extLst>
              <a:ext uri="{FF2B5EF4-FFF2-40B4-BE49-F238E27FC236}">
                <a16:creationId xmlns:a16="http://schemas.microsoft.com/office/drawing/2014/main" id="{9D1B0A02-3196-4A77-FA32-73D4A0CAC4BC}"/>
              </a:ext>
            </a:extLst>
          </p:cNvPr>
          <p:cNvSpPr txBox="1"/>
          <p:nvPr/>
        </p:nvSpPr>
        <p:spPr>
          <a:xfrm>
            <a:off x="643046" y="5582847"/>
            <a:ext cx="4186704" cy="307777"/>
          </a:xfrm>
          <a:prstGeom prst="rect">
            <a:avLst/>
          </a:prstGeom>
          <a:noFill/>
        </p:spPr>
        <p:txBody>
          <a:bodyPr wrap="square">
            <a:spAutoFit/>
          </a:bodyPr>
          <a:lstStyle/>
          <a:p>
            <a:pPr algn="ctr"/>
            <a:r>
              <a:rPr lang="en-US" sz="1400" dirty="0">
                <a:hlinkClick r:id="rId4"/>
              </a:rPr>
              <a:t>https://www.youtube.com/watch?v=ZB_19LWJzL8</a:t>
            </a:r>
            <a:endParaRPr lang="en-US" sz="1400" dirty="0"/>
          </a:p>
        </p:txBody>
      </p:sp>
      <p:pic>
        <p:nvPicPr>
          <p:cNvPr id="6" name="Picture 5">
            <a:extLst>
              <a:ext uri="{FF2B5EF4-FFF2-40B4-BE49-F238E27FC236}">
                <a16:creationId xmlns:a16="http://schemas.microsoft.com/office/drawing/2014/main" id="{7458F370-6A16-3172-4949-5500B13C7B8F}"/>
              </a:ext>
            </a:extLst>
          </p:cNvPr>
          <p:cNvPicPr>
            <a:picLocks noChangeAspect="1"/>
          </p:cNvPicPr>
          <p:nvPr/>
        </p:nvPicPr>
        <p:blipFill>
          <a:blip r:embed="rId5"/>
          <a:stretch>
            <a:fillRect/>
          </a:stretch>
        </p:blipFill>
        <p:spPr>
          <a:xfrm>
            <a:off x="643046" y="2676447"/>
            <a:ext cx="4646973" cy="260546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4210491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D8C16D39-4B65-1DC3-308C-67FB6764226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F05812F-AB99-6391-E86E-8ACC0A7C85BB}"/>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37CAB877-7EA7-E735-F0FE-499D9645A725}"/>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E9BD3186-9E46-46BC-4562-A7E01FD4243C}"/>
              </a:ext>
            </a:extLst>
          </p:cNvPr>
          <p:cNvSpPr txBox="1"/>
          <p:nvPr/>
        </p:nvSpPr>
        <p:spPr>
          <a:xfrm>
            <a:off x="3725280" y="2097755"/>
            <a:ext cx="7437476" cy="3785652"/>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رابعًا: التحديات التي </a:t>
            </a:r>
            <a:r>
              <a:rPr lang="ar-EG" sz="2000" b="1" dirty="0" err="1">
                <a:solidFill>
                  <a:schemeClr val="accent1"/>
                </a:solidFill>
                <a:effectLst>
                  <a:outerShdw blurRad="38100" dist="38100" dir="2700000" algn="tl">
                    <a:srgbClr val="000000">
                      <a:alpha val="43137"/>
                    </a:srgbClr>
                  </a:outerShdw>
                </a:effectLst>
              </a:rPr>
              <a:t>يواجهها</a:t>
            </a:r>
            <a:r>
              <a:rPr lang="ar-EG" sz="2000" b="1" dirty="0">
                <a:solidFill>
                  <a:schemeClr val="accent1"/>
                </a:solidFill>
                <a:effectLst>
                  <a:outerShdw blurRad="38100" dist="38100" dir="2700000" algn="tl">
                    <a:srgbClr val="000000">
                      <a:alpha val="43137"/>
                    </a:srgbClr>
                  </a:outerShdw>
                </a:effectLst>
              </a:rPr>
              <a:t> المذيع الروبوت:</a:t>
            </a:r>
          </a:p>
          <a:p>
            <a:pPr algn="just" rtl="1"/>
            <a:endParaRPr lang="ar-EG" sz="2000" b="1" dirty="0">
              <a:solidFill>
                <a:schemeClr val="accent1"/>
              </a:solidFill>
              <a:effectLst>
                <a:outerShdw blurRad="38100" dist="38100" dir="2700000" algn="tl">
                  <a:srgbClr val="000000">
                    <a:alpha val="43137"/>
                  </a:srgbClr>
                </a:outerShdw>
              </a:effectLst>
            </a:endParaRPr>
          </a:p>
          <a:p>
            <a:pPr algn="just" rtl="1"/>
            <a:r>
              <a:rPr lang="ar-EG" sz="2000" u="sng" dirty="0"/>
              <a:t>رغم فوائده المُتعددة، يواجه المذيع الروبوت عدة تحديات مهنية وأخلاقية، منها:</a:t>
            </a:r>
          </a:p>
          <a:p>
            <a:pPr algn="just" rtl="1"/>
            <a:endParaRPr lang="ar-EG" u="sng" dirty="0"/>
          </a:p>
          <a:p>
            <a:pPr marL="342900" indent="-342900" algn="just" rtl="1">
              <a:buFont typeface="Arial" panose="020B0604020202020204" pitchFamily="34" charset="0"/>
              <a:buChar char="•"/>
            </a:pPr>
            <a:r>
              <a:rPr lang="ar-EG" sz="2000" b="1" dirty="0"/>
              <a:t>ضعف الإبداع:</a:t>
            </a:r>
            <a:r>
              <a:rPr lang="ar-EG" sz="2000" dirty="0"/>
              <a:t> المذيع الروبوت لا يستطيع تحليل القضايا المعقدة أو التعبير بعمق إنساني كما يفعل الصحفي.</a:t>
            </a:r>
          </a:p>
          <a:p>
            <a:pPr marL="342900" indent="-342900" algn="just" rtl="1">
              <a:buFont typeface="Arial" panose="020B0604020202020204" pitchFamily="34" charset="0"/>
              <a:buChar char="•"/>
            </a:pPr>
            <a:r>
              <a:rPr lang="ar-EG" sz="2000" b="1" dirty="0"/>
              <a:t>انخفاض المصداقية:</a:t>
            </a:r>
            <a:r>
              <a:rPr lang="ar-EG" sz="2000" dirty="0"/>
              <a:t> من يضمن أن ما يقوله الروبوت صحيح ودقيق؟، هنا تظهر أهمية وجود رقابة بشرية.</a:t>
            </a:r>
          </a:p>
          <a:p>
            <a:pPr marL="342900" indent="-342900" algn="just" rtl="1">
              <a:buFont typeface="Arial" panose="020B0604020202020204" pitchFamily="34" charset="0"/>
              <a:buChar char="•"/>
            </a:pPr>
            <a:r>
              <a:rPr lang="ar-EG" sz="2000" b="1" dirty="0"/>
              <a:t>الجانب المهني:</a:t>
            </a:r>
            <a:r>
              <a:rPr lang="ar-EG" sz="2000" dirty="0"/>
              <a:t> هناك قلق من فقدان بعض الصحفيين وظائفهم في حال زادت هيمنة الأنظمة الذكية.</a:t>
            </a:r>
          </a:p>
          <a:p>
            <a:pPr marL="342900" indent="-342900" algn="just" rtl="1">
              <a:buFont typeface="Arial" panose="020B0604020202020204" pitchFamily="34" charset="0"/>
              <a:buChar char="•"/>
            </a:pPr>
            <a:r>
              <a:rPr lang="ar-EG" sz="2000" b="1" dirty="0"/>
              <a:t>القبول الجماهيري:</a:t>
            </a:r>
            <a:r>
              <a:rPr lang="ar-EG" sz="2000" dirty="0"/>
              <a:t> بعض المشاهدين قد لا يثقون بسهولة في مذيع آلي لا يملك "وجهًا بشريًا حقيقيًا".</a:t>
            </a:r>
          </a:p>
        </p:txBody>
      </p:sp>
      <p:pic>
        <p:nvPicPr>
          <p:cNvPr id="3" name="Picture 2" descr="A screenshot of a phone&#10;&#10;AI-generated content may be incorrect.">
            <a:extLst>
              <a:ext uri="{FF2B5EF4-FFF2-40B4-BE49-F238E27FC236}">
                <a16:creationId xmlns:a16="http://schemas.microsoft.com/office/drawing/2014/main" id="{84EC0DA7-708F-A567-4391-F02DBC6F2A9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0613" y="2194768"/>
            <a:ext cx="2394418" cy="35916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03087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76000"/>
            <a:lum/>
          </a:blip>
          <a:srcRect/>
          <a:stretch>
            <a:fillRect/>
          </a:stretch>
        </a:blipFill>
        <a:effectLst/>
      </p:bgPr>
    </p:bg>
    <p:spTree>
      <p:nvGrpSpPr>
        <p:cNvPr id="1" name="">
          <a:extLst>
            <a:ext uri="{FF2B5EF4-FFF2-40B4-BE49-F238E27FC236}">
              <a16:creationId xmlns:a16="http://schemas.microsoft.com/office/drawing/2014/main" id="{324FC168-7F69-E015-AE8D-35412BEC6D8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B4D8EB-396F-FA68-D639-26B70CAC12A8}"/>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67E60A28-7143-03CA-929D-75E0FB5F7971}"/>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المُذيع الروبوت في غرف الأخبار:</a:t>
            </a:r>
          </a:p>
        </p:txBody>
      </p:sp>
      <p:sp>
        <p:nvSpPr>
          <p:cNvPr id="10" name="TextBox 9">
            <a:extLst>
              <a:ext uri="{FF2B5EF4-FFF2-40B4-BE49-F238E27FC236}">
                <a16:creationId xmlns:a16="http://schemas.microsoft.com/office/drawing/2014/main" id="{AB0FACB9-1AD1-3315-E4F9-51AB6AE420DF}"/>
              </a:ext>
            </a:extLst>
          </p:cNvPr>
          <p:cNvSpPr txBox="1"/>
          <p:nvPr/>
        </p:nvSpPr>
        <p:spPr>
          <a:xfrm>
            <a:off x="4532963" y="1712493"/>
            <a:ext cx="6856685" cy="3939540"/>
          </a:xfrm>
          <a:prstGeom prst="rect">
            <a:avLst/>
          </a:prstGeom>
          <a:noFill/>
        </p:spPr>
        <p:txBody>
          <a:bodyPr wrap="square">
            <a:spAutoFit/>
          </a:bodyPr>
          <a:lstStyle/>
          <a:p>
            <a:pPr algn="just" rtl="1"/>
            <a:r>
              <a:rPr lang="ar-EG" sz="2000" b="1" dirty="0">
                <a:solidFill>
                  <a:schemeClr val="accent1"/>
                </a:solidFill>
                <a:effectLst>
                  <a:outerShdw blurRad="38100" dist="38100" dir="2700000" algn="tl">
                    <a:srgbClr val="000000">
                      <a:alpha val="43137"/>
                    </a:srgbClr>
                  </a:outerShdw>
                </a:effectLst>
              </a:rPr>
              <a:t>تدريب تطبيقي قصير حول المذيع الروبوت في غرف الأخبار:</a:t>
            </a:r>
          </a:p>
          <a:p>
            <a:pPr algn="just" rtl="1"/>
            <a:endParaRPr lang="ar-EG" sz="1000" b="1" dirty="0">
              <a:solidFill>
                <a:schemeClr val="accent1"/>
              </a:solidFill>
              <a:effectLst>
                <a:outerShdw blurRad="38100" dist="38100" dir="2700000" algn="tl">
                  <a:srgbClr val="000000">
                    <a:alpha val="43137"/>
                  </a:srgbClr>
                </a:outerShdw>
              </a:effectLst>
            </a:endParaRPr>
          </a:p>
          <a:p>
            <a:pPr algn="just" rtl="1"/>
            <a:r>
              <a:rPr lang="ar-EG" sz="2000" u="sng" dirty="0"/>
              <a:t>المطلوب:-</a:t>
            </a:r>
          </a:p>
          <a:p>
            <a:pPr marL="342900" indent="-342900" algn="just" rtl="1">
              <a:buFont typeface="Arial" panose="020B0604020202020204" pitchFamily="34" charset="0"/>
              <a:buChar char="•"/>
            </a:pPr>
            <a:r>
              <a:rPr lang="ar-EG" sz="2000" dirty="0"/>
              <a:t>اختر خبرًا قصيرًا من أحد المجالات التي تفضلها: (</a:t>
            </a:r>
            <a:r>
              <a:rPr lang="ar-EG" sz="2000" b="1" dirty="0"/>
              <a:t>السياسة، الرياضة، الاقتصاد، الطقس، التكنولوجيا، .... إلخ)</a:t>
            </a:r>
            <a:r>
              <a:rPr lang="ar-EG" sz="2000" dirty="0"/>
              <a:t>.</a:t>
            </a:r>
          </a:p>
          <a:p>
            <a:pPr marL="342900" indent="-342900" algn="just" rtl="1">
              <a:buFont typeface="Arial" panose="020B0604020202020204" pitchFamily="34" charset="0"/>
              <a:buChar char="•"/>
            </a:pPr>
            <a:r>
              <a:rPr lang="ar-EG" sz="2000" dirty="0"/>
              <a:t>قم بصياغة الخبر بأسلوب إخباري واضح وبسيط، مع الحرص على جعله أكثر تشويقًا وقابلية للعرض التلفزيوني. (يمكنك الاستعانة بأي أداة من أدوات الذكاء الاصطناعي لإعادة صياغة الخبر، بما يتناسب مع طبيعة الجمهور).</a:t>
            </a:r>
          </a:p>
          <a:p>
            <a:pPr marL="342900" indent="-342900" algn="just" rtl="1">
              <a:buFont typeface="Arial" panose="020B0604020202020204" pitchFamily="34" charset="0"/>
              <a:buChar char="•"/>
            </a:pPr>
            <a:r>
              <a:rPr lang="ar-EG" sz="2000" dirty="0"/>
              <a:t>استخدم إحدى أدوات الذكاء الاصطناعي التي تتيح إنشاء مذيع روبوت لتقديم الأخبار (</a:t>
            </a:r>
            <a:r>
              <a:rPr lang="ar-EG" sz="2000" u="sng" dirty="0"/>
              <a:t>مثل:</a:t>
            </a:r>
            <a:r>
              <a:rPr lang="ar-EG" sz="2000" dirty="0"/>
              <a:t> </a:t>
            </a:r>
            <a:r>
              <a:rPr lang="en-US" sz="2000" b="1" dirty="0" err="1"/>
              <a:t>Vidnoz</a:t>
            </a:r>
            <a:r>
              <a:rPr lang="en-US" sz="2000" b="1" dirty="0"/>
              <a:t>،</a:t>
            </a:r>
            <a:r>
              <a:rPr lang="ar-EG" sz="2000" b="1" dirty="0"/>
              <a:t> </a:t>
            </a:r>
            <a:r>
              <a:rPr lang="ar-EG" sz="2000" dirty="0"/>
              <a:t>أو</a:t>
            </a:r>
            <a:r>
              <a:rPr lang="en-US" sz="2000" b="1" dirty="0" err="1"/>
              <a:t>Synthesia</a:t>
            </a:r>
            <a:r>
              <a:rPr lang="en-US" sz="2000" dirty="0"/>
              <a:t> </a:t>
            </a:r>
            <a:r>
              <a:rPr lang="ar-EG" sz="2000" dirty="0"/>
              <a:t> (</a:t>
            </a:r>
            <a:r>
              <a:rPr lang="en-US" sz="2000" dirty="0">
                <a:hlinkClick r:id="rId6"/>
              </a:rPr>
              <a:t>https://www.synthesia.io/</a:t>
            </a:r>
            <a:r>
              <a:rPr lang="ar-EG" sz="2000" dirty="0"/>
              <a:t>)، أو أي أداة مُشابهة متاحة لكم).</a:t>
            </a:r>
          </a:p>
          <a:p>
            <a:pPr marL="342900" indent="-342900" algn="just" rtl="1">
              <a:buFont typeface="Arial" panose="020B0604020202020204" pitchFamily="34" charset="0"/>
              <a:buChar char="•"/>
            </a:pPr>
            <a:r>
              <a:rPr lang="ar-EG" sz="2000" dirty="0"/>
              <a:t>أنشئ مقطع فيديو قصير (لا يزيد عن دقيقة واحدة) يظهر فيه المذيع الروبوت وهو يقدّم الخبر الذي اخترته، و</a:t>
            </a:r>
            <a:r>
              <a:rPr lang="ar-EG" sz="2000" u="sng" dirty="0"/>
              <a:t>أرسل لنا رابط الفيديو عبر التذاكر</a:t>
            </a:r>
            <a:r>
              <a:rPr lang="ar-EG" sz="2000" dirty="0"/>
              <a:t>.</a:t>
            </a:r>
          </a:p>
        </p:txBody>
      </p:sp>
      <p:pic>
        <p:nvPicPr>
          <p:cNvPr id="2" name="Kaleb - Anchor">
            <a:hlinkClick r:id="" action="ppaction://media"/>
            <a:extLst>
              <a:ext uri="{FF2B5EF4-FFF2-40B4-BE49-F238E27FC236}">
                <a16:creationId xmlns:a16="http://schemas.microsoft.com/office/drawing/2014/main" id="{41C84351-A6A0-3A21-792E-BEC2F9514F99}"/>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705320" y="2503925"/>
            <a:ext cx="3896258" cy="2191645"/>
          </a:xfrm>
          <a:prstGeom prst="rect">
            <a:avLst/>
          </a:prstGeom>
          <a:ln w="9525" cap="flat">
            <a:solidFill>
              <a:srgbClr val="383838"/>
            </a:solidFill>
          </a:ln>
          <a:effectLst>
            <a:outerShdw blurRad="152400" dist="317500" dir="6000000" sx="105000" sy="105000" algn="tl" rotWithShape="0">
              <a:srgbClr val="000000">
                <a:alpha val="30000"/>
              </a:srgbClr>
            </a:outerShdw>
          </a:effectLst>
          <a:scene3d>
            <a:camera prst="perspectiveRight" fov="2100000">
              <a:rot lat="0" lon="20400000" rev="0"/>
            </a:camera>
            <a:lightRig rig="threePt" dir="t"/>
          </a:scene3d>
          <a:sp3d extrusionH="889000" prstMaterial="matte">
            <a:extrusionClr>
              <a:srgbClr val="777777"/>
            </a:extrusionClr>
          </a:sp3d>
        </p:spPr>
      </p:pic>
      <p:sp>
        <p:nvSpPr>
          <p:cNvPr id="4" name="TextBox 3">
            <a:extLst>
              <a:ext uri="{FF2B5EF4-FFF2-40B4-BE49-F238E27FC236}">
                <a16:creationId xmlns:a16="http://schemas.microsoft.com/office/drawing/2014/main" id="{4E166BE3-F347-A601-F9DB-22236AD957A6}"/>
              </a:ext>
            </a:extLst>
          </p:cNvPr>
          <p:cNvSpPr txBox="1"/>
          <p:nvPr/>
        </p:nvSpPr>
        <p:spPr>
          <a:xfrm>
            <a:off x="501693" y="4952664"/>
            <a:ext cx="3896258" cy="430887"/>
          </a:xfrm>
          <a:prstGeom prst="rect">
            <a:avLst/>
          </a:prstGeom>
          <a:noFill/>
        </p:spPr>
        <p:txBody>
          <a:bodyPr wrap="square">
            <a:spAutoFit/>
          </a:bodyPr>
          <a:lstStyle/>
          <a:p>
            <a:pPr algn="ctr"/>
            <a:r>
              <a:rPr lang="en-US" sz="1100" dirty="0">
                <a:hlinkClick r:id="rId8"/>
              </a:rPr>
              <a:t>https://share.vidnoz.com/aivideo?id=aishare-8CN5mPgZBSUh4faWfkeKJh5N175855378710385589</a:t>
            </a:r>
            <a:endParaRPr lang="en-US" sz="1100" dirty="0"/>
          </a:p>
        </p:txBody>
      </p:sp>
      <p:sp>
        <p:nvSpPr>
          <p:cNvPr id="8" name="TextBox 7">
            <a:extLst>
              <a:ext uri="{FF2B5EF4-FFF2-40B4-BE49-F238E27FC236}">
                <a16:creationId xmlns:a16="http://schemas.microsoft.com/office/drawing/2014/main" id="{DF6E7F76-B02B-CD69-9D2F-AF4B4466D4FE}"/>
              </a:ext>
            </a:extLst>
          </p:cNvPr>
          <p:cNvSpPr txBox="1"/>
          <p:nvPr/>
        </p:nvSpPr>
        <p:spPr>
          <a:xfrm>
            <a:off x="588719" y="5713203"/>
            <a:ext cx="10684328" cy="369332"/>
          </a:xfrm>
          <a:prstGeom prst="rect">
            <a:avLst/>
          </a:prstGeom>
          <a:noFill/>
        </p:spPr>
        <p:txBody>
          <a:bodyPr wrap="square">
            <a:spAutoFit/>
          </a:bodyPr>
          <a:lstStyle/>
          <a:p>
            <a:pPr algn="just" rtl="1"/>
            <a:r>
              <a:rPr lang="ar-EG" sz="1800" dirty="0"/>
              <a:t>لمساعدتكم، أرفقت لكم </a:t>
            </a:r>
            <a:r>
              <a:rPr lang="ar-EG" sz="1800" b="1" dirty="0"/>
              <a:t>فيديو مرجعي قصير</a:t>
            </a:r>
            <a:r>
              <a:rPr lang="ar-EG" sz="1800" dirty="0"/>
              <a:t> أنشأته باستخدام أداة </a:t>
            </a:r>
            <a:r>
              <a:rPr lang="en-US" sz="1800" b="1" dirty="0" err="1"/>
              <a:t>Vidnoz</a:t>
            </a:r>
            <a:r>
              <a:rPr lang="ar-EG" sz="1800" dirty="0"/>
              <a:t> </a:t>
            </a:r>
            <a:r>
              <a:rPr lang="en-US" sz="1800" dirty="0"/>
              <a:t>(</a:t>
            </a:r>
            <a:r>
              <a:rPr lang="en-US" sz="1800" dirty="0">
                <a:hlinkClick r:id="rId9"/>
              </a:rPr>
              <a:t>https://aiapp.vidnoz.com/</a:t>
            </a:r>
            <a:r>
              <a:rPr lang="en-US" sz="1800" dirty="0"/>
              <a:t>)</a:t>
            </a:r>
            <a:r>
              <a:rPr lang="ar-EG" sz="1800" dirty="0"/>
              <a:t> لتوضيح شكل المهمة المطلوب.</a:t>
            </a:r>
          </a:p>
        </p:txBody>
      </p:sp>
    </p:spTree>
    <p:extLst>
      <p:ext uri="{BB962C8B-B14F-4D97-AF65-F5344CB8AC3E}">
        <p14:creationId xmlns:p14="http://schemas.microsoft.com/office/powerpoint/2010/main" val="35523746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86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2"/>
                </p:tgtEl>
              </p:cMediaNode>
            </p:video>
            <p:seq concurrent="1" nextAc="seek">
              <p:cTn id="15" restart="whenNotActive" fill="hold" evtFilter="cancelBubble" nodeType="interactiveSeq">
                <p:stCondLst>
                  <p:cond evt="onClick" delay="0">
                    <p:tgtEl>
                      <p:spTgt spid="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
                                        </p:tgtEl>
                                      </p:cBhvr>
                                    </p:cmd>
                                  </p:childTnLst>
                                </p:cTn>
                              </p:par>
                            </p:childTnLst>
                          </p:cTn>
                        </p:par>
                      </p:childTnLst>
                    </p:cTn>
                  </p:par>
                </p:childTnLst>
              </p:cTn>
              <p:nextCondLst>
                <p:cond evt="onClick" delay="0">
                  <p:tgtEl>
                    <p:spTgt spid="2"/>
                  </p:tgtEl>
                </p:cond>
              </p:nextCondLst>
            </p:seq>
          </p:childTnLst>
        </p:cTn>
      </p:par>
    </p:tnLst>
    <p:bldLst>
      <p:bldP spid="1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BB7DD-AF9B-4FB5-C516-4A31153E100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74B253B-6C2F-84C2-79E9-4F5B5F615C3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4DFDCC51-B5A6-9393-7011-187CA4E0F547}"/>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840BA46D-849F-F351-1462-2FF7DF121091}"/>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a:extLst>
              <a:ext uri="{FF2B5EF4-FFF2-40B4-BE49-F238E27FC236}">
                <a16:creationId xmlns:a16="http://schemas.microsoft.com/office/drawing/2014/main" id="{C04B36A8-C53A-01AF-31E9-A1A8BA89566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F5F960C7-3AAD-4C75-E4B2-7C6C446449E1}"/>
              </a:ext>
            </a:extLst>
          </p:cNvPr>
          <p:cNvSpPr txBox="1"/>
          <p:nvPr/>
        </p:nvSpPr>
        <p:spPr>
          <a:xfrm>
            <a:off x="2467306" y="5027146"/>
            <a:ext cx="1888659" cy="954107"/>
          </a:xfrm>
          <a:prstGeom prst="rect">
            <a:avLst/>
          </a:prstGeom>
          <a:noFill/>
        </p:spPr>
        <p:txBody>
          <a:bodyPr wrap="none" rtlCol="0">
            <a:spAutoFit/>
          </a:bodyPr>
          <a:lstStyle/>
          <a:p>
            <a:pPr algn="ctr" rtl="1"/>
            <a:r>
              <a:rPr lang="ar-EG" sz="2800" b="1" dirty="0">
                <a:solidFill>
                  <a:schemeClr val="accent5">
                    <a:lumMod val="75000"/>
                  </a:schemeClr>
                </a:solidFill>
                <a:effectLst>
                  <a:outerShdw blurRad="38100" dist="38100" dir="2700000" algn="tl">
                    <a:srgbClr val="000000">
                      <a:alpha val="43137"/>
                    </a:srgbClr>
                  </a:outerShdw>
                </a:effectLst>
                <a:latin typeface="Alexandria" charset="0"/>
              </a:rPr>
              <a:t>الخُلاصَة</a:t>
            </a:r>
          </a:p>
          <a:p>
            <a:pPr algn="ctr" rtl="1"/>
            <a:r>
              <a:rPr lang="en-US" sz="2800" b="1" dirty="0">
                <a:solidFill>
                  <a:schemeClr val="accent5">
                    <a:lumMod val="75000"/>
                  </a:schemeClr>
                </a:solidFill>
                <a:effectLst>
                  <a:outerShdw blurRad="38100" dist="38100" dir="2700000" algn="tl">
                    <a:srgbClr val="000000">
                      <a:alpha val="43137"/>
                    </a:srgbClr>
                  </a:outerShdw>
                </a:effectLst>
                <a:latin typeface="Alexandria" charset="0"/>
              </a:rPr>
              <a:t>Conclusion </a:t>
            </a:r>
            <a:endParaRPr lang="ar-EG" sz="2800" b="1" dirty="0">
              <a:solidFill>
                <a:schemeClr val="accent5">
                  <a:lumMod val="75000"/>
                </a:schemeClr>
              </a:solidFill>
              <a:effectLst>
                <a:outerShdw blurRad="38100" dist="38100" dir="2700000" algn="tl">
                  <a:srgbClr val="000000">
                    <a:alpha val="43137"/>
                  </a:srgbClr>
                </a:outerShdw>
              </a:effectLst>
              <a:latin typeface="Alexandria" charset="0"/>
            </a:endParaRPr>
          </a:p>
        </p:txBody>
      </p:sp>
      <p:pic>
        <p:nvPicPr>
          <p:cNvPr id="5" name="Graphic 21">
            <a:extLst>
              <a:ext uri="{FF2B5EF4-FFF2-40B4-BE49-F238E27FC236}">
                <a16:creationId xmlns:a16="http://schemas.microsoft.com/office/drawing/2014/main" id="{79EC08AD-4F80-E683-4E91-06EB8DCD12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12773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1"/>
                                        </p:tgtEl>
                                        <p:attrNameLst>
                                          <p:attrName>style.visibility</p:attrName>
                                        </p:attrNameLst>
                                      </p:cBhvr>
                                      <p:to>
                                        <p:strVal val="visible"/>
                                      </p:to>
                                    </p:set>
                                    <p:animEffect transition="in" filter="wipe(down)">
                                      <p:cBhvr>
                                        <p:cTn id="14"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43368B5-E627-4D89-F5DA-D2308B5D145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DEA3064-D768-E884-F736-08F6C277A455}"/>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9D750F7-1B47-DEC3-465A-BD182A50AE6A}"/>
              </a:ext>
            </a:extLst>
          </p:cNvPr>
          <p:cNvSpPr txBox="1"/>
          <p:nvPr/>
        </p:nvSpPr>
        <p:spPr>
          <a:xfrm>
            <a:off x="6329597" y="1128103"/>
            <a:ext cx="3902032" cy="584775"/>
          </a:xfrm>
          <a:prstGeom prst="rect">
            <a:avLst/>
          </a:prstGeom>
          <a:noFill/>
        </p:spPr>
        <p:txBody>
          <a:bodyPr wrap="square" rtlCol="0">
            <a:spAutoFit/>
          </a:bodyPr>
          <a:lstStyle/>
          <a:p>
            <a:pPr algn="ctr"/>
            <a:r>
              <a:rPr lang="ar-EG" sz="3200" b="1" dirty="0">
                <a:effectLst>
                  <a:outerShdw blurRad="38100" dist="38100" dir="2700000" algn="tl">
                    <a:srgbClr val="000000">
                      <a:alpha val="43137"/>
                    </a:srgbClr>
                  </a:outerShdw>
                </a:effectLst>
                <a:latin typeface="Alexandria" charset="0"/>
                <a:cs typeface="Alexandria" charset="0"/>
              </a:rPr>
              <a:t>الخُلاصة</a:t>
            </a:r>
            <a:endParaRPr lang="en-US" sz="3200" b="1" dirty="0">
              <a:effectLst>
                <a:outerShdw blurRad="38100" dist="38100" dir="2700000" algn="tl">
                  <a:srgbClr val="000000">
                    <a:alpha val="43137"/>
                  </a:srgbClr>
                </a:outerShdw>
              </a:effectLst>
              <a:latin typeface="Alexandria" charset="0"/>
              <a:cs typeface="Alexandria" charset="0"/>
            </a:endParaRPr>
          </a:p>
        </p:txBody>
      </p:sp>
      <p:sp>
        <p:nvSpPr>
          <p:cNvPr id="4" name="TextBox 3">
            <a:extLst>
              <a:ext uri="{FF2B5EF4-FFF2-40B4-BE49-F238E27FC236}">
                <a16:creationId xmlns:a16="http://schemas.microsoft.com/office/drawing/2014/main" id="{4AA4BE7A-2250-D6A3-25AD-7EAA0319301C}"/>
              </a:ext>
            </a:extLst>
          </p:cNvPr>
          <p:cNvSpPr txBox="1"/>
          <p:nvPr/>
        </p:nvSpPr>
        <p:spPr>
          <a:xfrm>
            <a:off x="4250913" y="1952261"/>
            <a:ext cx="6748032" cy="584775"/>
          </a:xfrm>
          <a:prstGeom prst="rect">
            <a:avLst/>
          </a:prstGeom>
          <a:noFill/>
        </p:spPr>
        <p:txBody>
          <a:bodyPr wrap="square" rtlCol="0">
            <a:spAutoFit/>
          </a:bodyPr>
          <a:lstStyle/>
          <a:p>
            <a:pPr algn="just" rtl="1"/>
            <a:r>
              <a:rPr lang="ar-EG" sz="3200" b="1" u="sng" dirty="0">
                <a:solidFill>
                  <a:schemeClr val="accent5">
                    <a:lumMod val="75000"/>
                  </a:schemeClr>
                </a:solidFill>
                <a:effectLst>
                  <a:outerShdw blurRad="38100" dist="38100" dir="2700000" algn="tl">
                    <a:srgbClr val="000000">
                      <a:alpha val="43137"/>
                    </a:srgbClr>
                  </a:outerShdw>
                </a:effectLst>
                <a:latin typeface="Alexandria"/>
                <a:cs typeface="+mj-cs"/>
              </a:rPr>
              <a:t>الذكاء الاصطناعي في غرف الأخبار:</a:t>
            </a:r>
            <a:endParaRPr lang="ar-EG" sz="2400" b="1" dirty="0">
              <a:solidFill>
                <a:srgbClr val="2E3957"/>
              </a:solidFill>
              <a:effectLst>
                <a:outerShdw blurRad="38100" dist="38100" dir="2700000" algn="tl">
                  <a:srgbClr val="000000">
                    <a:alpha val="43137"/>
                  </a:srgbClr>
                </a:outerShdw>
              </a:effectLst>
              <a:latin typeface="Alexandria"/>
              <a:cs typeface="+mj-cs"/>
            </a:endParaRPr>
          </a:p>
        </p:txBody>
      </p:sp>
      <p:sp>
        <p:nvSpPr>
          <p:cNvPr id="7" name="TextBox 6">
            <a:extLst>
              <a:ext uri="{FF2B5EF4-FFF2-40B4-BE49-F238E27FC236}">
                <a16:creationId xmlns:a16="http://schemas.microsoft.com/office/drawing/2014/main" id="{BCE2F9BC-A142-C019-3630-F18BD7195D6E}"/>
              </a:ext>
            </a:extLst>
          </p:cNvPr>
          <p:cNvSpPr txBox="1"/>
          <p:nvPr/>
        </p:nvSpPr>
        <p:spPr>
          <a:xfrm>
            <a:off x="5432243" y="2886269"/>
            <a:ext cx="5678240" cy="2800767"/>
          </a:xfrm>
          <a:prstGeom prst="rect">
            <a:avLst/>
          </a:prstGeom>
          <a:noFill/>
        </p:spPr>
        <p:txBody>
          <a:bodyPr wrap="square" rtlCol="0">
            <a:spAutoFit/>
          </a:bodyPr>
          <a:lstStyle/>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استخدامات الذكاء الاصطناعي في الأتمتة والتحرير.</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لماذا نحتاج إلى الأتمتة في غرف الأخبار؟</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كيف غيّرت الأتمتة طبيعة العمل الصحفي؟</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من التقييم البشري إلى النماذج الذكية.</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الذكاء الاصطناعي كمذيع روبوتي.</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تدريب تطبيقي.</a:t>
            </a: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الخُلاصة</a:t>
            </a:r>
            <a:r>
              <a:rPr lang="en-US" sz="2200" b="1" dirty="0">
                <a:solidFill>
                  <a:srgbClr val="2E3957"/>
                </a:solidFill>
                <a:effectLst>
                  <a:outerShdw blurRad="38100" dist="38100" dir="2700000" algn="tl">
                    <a:srgbClr val="000000">
                      <a:alpha val="43137"/>
                    </a:srgbClr>
                  </a:outerShdw>
                </a:effectLst>
                <a:latin typeface="Alexandria"/>
              </a:rPr>
              <a:t>.</a:t>
            </a:r>
            <a:endParaRPr lang="ar-EG" sz="22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200" b="1" dirty="0">
                <a:solidFill>
                  <a:srgbClr val="2E3957"/>
                </a:solidFill>
                <a:effectLst>
                  <a:outerShdw blurRad="38100" dist="38100" dir="2700000" algn="tl">
                    <a:srgbClr val="000000">
                      <a:alpha val="43137"/>
                    </a:srgbClr>
                  </a:outerShdw>
                </a:effectLst>
                <a:latin typeface="Alexandria"/>
              </a:rPr>
              <a:t>المَراجِع.</a:t>
            </a:r>
          </a:p>
        </p:txBody>
      </p:sp>
      <p:pic>
        <p:nvPicPr>
          <p:cNvPr id="8" name="Picture 7" descr="A cartoon character in a room with a robot and a person&#10;&#10;AI-generated content may be incorrect.">
            <a:extLst>
              <a:ext uri="{FF2B5EF4-FFF2-40B4-BE49-F238E27FC236}">
                <a16:creationId xmlns:a16="http://schemas.microsoft.com/office/drawing/2014/main" id="{20B6B422-9DD2-030E-B3E1-7D89B283922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1517" y="2917672"/>
            <a:ext cx="3888834" cy="259255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9927243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25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grpId="0" nodeType="afterEffect">
                                  <p:stCondLst>
                                    <p:cond delay="25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A5357-7AFB-4E31-619F-FE2D06CCDC4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6683A1F-DF9B-4AF8-1CC3-C9D66A7CEA2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21474ED7-6C49-E61E-2778-7625BD27221F}"/>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BE502080-5282-D847-B5E8-A19D4378EE2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19349279-F1AC-633B-C7B8-58335E245909}"/>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FB763918-655F-B6E5-8982-072DD6332F0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EDBB785D-DF5B-012A-7E6A-3D0376B60A5B}"/>
              </a:ext>
            </a:extLst>
          </p:cNvPr>
          <p:cNvSpPr txBox="1"/>
          <p:nvPr/>
        </p:nvSpPr>
        <p:spPr>
          <a:xfrm>
            <a:off x="2479189" y="5027146"/>
            <a:ext cx="1820756" cy="954107"/>
          </a:xfrm>
          <a:prstGeom prst="rect">
            <a:avLst/>
          </a:prstGeom>
          <a:noFill/>
        </p:spPr>
        <p:txBody>
          <a:bodyPr wrap="none" rtlCol="0">
            <a:spAutoFit/>
          </a:bodyPr>
          <a:lstStyle/>
          <a:p>
            <a:pPr algn="ctr"/>
            <a:r>
              <a:rPr lang="ar-EG" sz="2800" b="1" dirty="0">
                <a:solidFill>
                  <a:schemeClr val="accent5">
                    <a:lumMod val="75000"/>
                  </a:schemeClr>
                </a:solidFill>
                <a:effectLst>
                  <a:outerShdw blurRad="38100" dist="38100" dir="2700000" algn="tl">
                    <a:srgbClr val="000000">
                      <a:alpha val="43137"/>
                    </a:srgbClr>
                  </a:outerShdw>
                </a:effectLst>
                <a:latin typeface="Alexandria" charset="0"/>
              </a:rPr>
              <a:t>المَراجِع</a:t>
            </a:r>
            <a:endParaRPr lang="en-US" sz="2800" b="1" dirty="0">
              <a:solidFill>
                <a:schemeClr val="accent5">
                  <a:lumMod val="75000"/>
                </a:schemeClr>
              </a:solidFill>
              <a:effectLst>
                <a:outerShdw blurRad="38100" dist="38100" dir="2700000" algn="tl">
                  <a:srgbClr val="000000">
                    <a:alpha val="43137"/>
                  </a:srgbClr>
                </a:outerShdw>
              </a:effectLst>
              <a:latin typeface="Alexandria" charset="0"/>
            </a:endParaRPr>
          </a:p>
          <a:p>
            <a:pPr algn="ctr"/>
            <a:r>
              <a:rPr lang="en-US" sz="2800" b="1" dirty="0">
                <a:solidFill>
                  <a:schemeClr val="accent5">
                    <a:lumMod val="75000"/>
                  </a:schemeClr>
                </a:solidFill>
                <a:effectLst>
                  <a:outerShdw blurRad="38100" dist="38100" dir="2700000" algn="tl">
                    <a:srgbClr val="000000">
                      <a:alpha val="43137"/>
                    </a:srgbClr>
                  </a:outerShdw>
                </a:effectLst>
                <a:latin typeface="Alexandria" charset="0"/>
              </a:rPr>
              <a:t>References</a:t>
            </a:r>
            <a:endParaRPr lang="ar-EG" sz="2400" b="1" dirty="0">
              <a:solidFill>
                <a:schemeClr val="accent5">
                  <a:lumMod val="75000"/>
                </a:schemeClr>
              </a:solidFill>
              <a:effectLst>
                <a:outerShdw blurRad="38100" dist="38100" dir="2700000" algn="tl">
                  <a:srgbClr val="000000">
                    <a:alpha val="43137"/>
                  </a:srgbClr>
                </a:outerShdw>
              </a:effectLst>
              <a:latin typeface="Alexandria" charset="0"/>
            </a:endParaRPr>
          </a:p>
        </p:txBody>
      </p:sp>
      <p:sp>
        <p:nvSpPr>
          <p:cNvPr id="43" name="TextBox 42">
            <a:extLst>
              <a:ext uri="{FF2B5EF4-FFF2-40B4-BE49-F238E27FC236}">
                <a16:creationId xmlns:a16="http://schemas.microsoft.com/office/drawing/2014/main" id="{25505965-86C9-E9E8-7F75-27F4582C3E48}"/>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04</a:t>
            </a:r>
          </a:p>
        </p:txBody>
      </p:sp>
      <p:pic>
        <p:nvPicPr>
          <p:cNvPr id="5" name="Graphic 21">
            <a:extLst>
              <a:ext uri="{FF2B5EF4-FFF2-40B4-BE49-F238E27FC236}">
                <a16:creationId xmlns:a16="http://schemas.microsoft.com/office/drawing/2014/main" id="{8316BE84-A0C0-C6D1-F9CA-71C9B35982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619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ECFB1-40BC-D3CD-2090-64765D9AB36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510A22C-A068-B138-4732-E7602297FE3E}"/>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FF045617-8576-1810-91F6-A6A003C8C187}"/>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4.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F153C5A4-DF81-E067-C874-7A0CBB753AB5}"/>
              </a:ext>
            </a:extLst>
          </p:cNvPr>
          <p:cNvSpPr txBox="1"/>
          <p:nvPr/>
        </p:nvSpPr>
        <p:spPr>
          <a:xfrm>
            <a:off x="912354" y="1998913"/>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1) </a:t>
            </a:r>
            <a:r>
              <a:rPr lang="ar-SA" sz="2400" b="1" dirty="0">
                <a:solidFill>
                  <a:srgbClr val="0070C0"/>
                </a:solidFill>
                <a:effectLst>
                  <a:outerShdw blurRad="38100" dist="38100" dir="2700000" algn="tl">
                    <a:srgbClr val="000000">
                      <a:alpha val="43137"/>
                    </a:srgbClr>
                  </a:outerShdw>
                </a:effectLst>
              </a:rPr>
              <a:t>مَراجِع أجنبية:</a:t>
            </a:r>
            <a:endParaRPr lang="en-US" sz="2400" dirty="0">
              <a:solidFill>
                <a:srgbClr val="0070C0"/>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DAA32275-CB85-9DF7-B988-EAE6F8600355}"/>
              </a:ext>
            </a:extLst>
          </p:cNvPr>
          <p:cNvSpPr txBox="1"/>
          <p:nvPr/>
        </p:nvSpPr>
        <p:spPr>
          <a:xfrm>
            <a:off x="842589" y="2281869"/>
            <a:ext cx="10520735" cy="738664"/>
          </a:xfrm>
          <a:prstGeom prst="rect">
            <a:avLst/>
          </a:prstGeom>
          <a:noFill/>
        </p:spPr>
        <p:txBody>
          <a:bodyPr wrap="square" rtlCol="0">
            <a:spAutoFit/>
          </a:bodyPr>
          <a:lstStyle/>
          <a:p>
            <a:pPr marL="285750" lvl="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32147B8-6305-6030-3A27-CF8123DDEBC7}"/>
              </a:ext>
            </a:extLst>
          </p:cNvPr>
          <p:cNvSpPr txBox="1"/>
          <p:nvPr/>
        </p:nvSpPr>
        <p:spPr>
          <a:xfrm>
            <a:off x="879470" y="2490795"/>
            <a:ext cx="10446972" cy="3231654"/>
          </a:xfrm>
          <a:prstGeom prst="rect">
            <a:avLst/>
          </a:prstGeom>
          <a:noFill/>
        </p:spPr>
        <p:txBody>
          <a:bodyPr wrap="square" rtlCol="0">
            <a:spAutoFit/>
          </a:bodyPr>
          <a:lstStyle/>
          <a:p>
            <a:pPr marL="285750" lvl="0" indent="-285750" algn="just">
              <a:buFont typeface="Arial" panose="020B0604020202020204" pitchFamily="34" charset="0"/>
              <a:buChar char="•"/>
            </a:pPr>
            <a:r>
              <a:rPr lang="en-US" dirty="0"/>
              <a:t>Carlson, M. (2014). The Robotic Reporter: Automated journalism and the Redefinition of Labor, Compositional Forms, and Journalistic Authority. </a:t>
            </a:r>
            <a:r>
              <a:rPr lang="en-US" i="1" dirty="0"/>
              <a:t>Digital Journalism</a:t>
            </a:r>
            <a:r>
              <a:rPr lang="en-US" dirty="0"/>
              <a:t>, 3(3), 416–431. </a:t>
            </a:r>
            <a:r>
              <a:rPr lang="en-US" sz="1400" dirty="0">
                <a:hlinkClick r:id="rId2"/>
              </a:rPr>
              <a:t>https://doi.org/10.1080/21670811.2014.976412</a:t>
            </a:r>
            <a:endParaRPr lang="en-US" sz="1400" dirty="0"/>
          </a:p>
          <a:p>
            <a:pPr marL="285750" indent="-285750" algn="just">
              <a:buFont typeface="Arial" panose="020B0604020202020204" pitchFamily="34" charset="0"/>
              <a:buChar char="•"/>
            </a:pPr>
            <a:r>
              <a:rPr lang="es-ES" dirty="0"/>
              <a:t>De Arriba-Pérez, F., García-Méndez, S., González-Castaño, F., &amp; Costa-Montenegro, E. (2021). </a:t>
            </a:r>
            <a:r>
              <a:rPr lang="en-US" dirty="0"/>
              <a:t>Evaluation of Abstraction Capabilities and Detection of Discomfort with a Newscaster Chatbot for Entertaining Elderly Users. </a:t>
            </a:r>
            <a:r>
              <a:rPr lang="en-US" i="1" dirty="0"/>
              <a:t>Sensors (Basel, Switzerland)</a:t>
            </a:r>
            <a:r>
              <a:rPr lang="en-US" dirty="0"/>
              <a:t>, 21(16). </a:t>
            </a:r>
            <a:r>
              <a:rPr lang="en-US" sz="1400" u="sng" dirty="0">
                <a:hlinkClick r:id="rId3"/>
              </a:rPr>
              <a:t>https://doi.org/10.3390/s21165515</a:t>
            </a:r>
            <a:endParaRPr lang="en-US" sz="1400" dirty="0"/>
          </a:p>
          <a:p>
            <a:pPr marL="285750" indent="-285750" algn="just">
              <a:buFont typeface="Arial" panose="020B0604020202020204" pitchFamily="34" charset="0"/>
              <a:buChar char="•"/>
            </a:pPr>
            <a:r>
              <a:rPr lang="en-US" dirty="0"/>
              <a:t>Macková, V., &amp; Marik, R. (2023). A Robotic Reporter Still Lacks Creativity, But It Can Already Replace Human Journalists in Several Areas. </a:t>
            </a:r>
            <a:r>
              <a:rPr lang="es-ES" i="1" dirty="0"/>
              <a:t>Acta </a:t>
            </a:r>
            <a:r>
              <a:rPr lang="es-ES" i="1" dirty="0" err="1"/>
              <a:t>Fakulty</a:t>
            </a:r>
            <a:r>
              <a:rPr lang="es-ES" i="1" dirty="0"/>
              <a:t> </a:t>
            </a:r>
            <a:r>
              <a:rPr lang="es-ES" i="1" dirty="0" err="1"/>
              <a:t>filozofické</a:t>
            </a:r>
            <a:r>
              <a:rPr lang="es-ES" dirty="0"/>
              <a:t>. </a:t>
            </a:r>
            <a:r>
              <a:rPr lang="es-ES" sz="1400" u="sng" dirty="0">
                <a:hlinkClick r:id="rId4"/>
              </a:rPr>
              <a:t>https://doi.org/10.24132/actaff.2023.15.1-2.3</a:t>
            </a:r>
            <a:endParaRPr lang="en-US" sz="1400" dirty="0"/>
          </a:p>
          <a:p>
            <a:pPr marL="285750" indent="-285750" algn="just">
              <a:buFont typeface="Arial" panose="020B0604020202020204" pitchFamily="34" charset="0"/>
              <a:buChar char="•"/>
            </a:pPr>
            <a:r>
              <a:rPr lang="en-US" dirty="0"/>
              <a:t>Moravec, V., Macková, V., Sido, J., &amp; </a:t>
            </a:r>
            <a:r>
              <a:rPr lang="en-US" dirty="0" err="1"/>
              <a:t>Ekštein</a:t>
            </a:r>
            <a:r>
              <a:rPr lang="en-US" dirty="0"/>
              <a:t>, K. (2020). The Robotic Reporter In The Czech News Agency: Automated Journalism and Augmentation in The Newsroom. </a:t>
            </a:r>
            <a:r>
              <a:rPr lang="en-US" i="1" dirty="0"/>
              <a:t>Communication today</a:t>
            </a:r>
            <a:r>
              <a:rPr lang="en-US" dirty="0"/>
              <a:t>, 11(1).</a:t>
            </a:r>
            <a:br>
              <a:rPr lang="en-US" dirty="0"/>
            </a:br>
            <a:r>
              <a:rPr lang="es-ES" sz="1400" dirty="0">
                <a:solidFill>
                  <a:srgbClr val="FF0000"/>
                </a:solidFill>
                <a:hlinkClick r:id="rId5"/>
              </a:rPr>
              <a:t>https://openurl.ebsco.com/EPDB%3Agcd%3A3%3A23550899/detailv2?sid=ebsco%3Aplink%3Ascholar&amp;id=ebsco%3Agcd%3A142894363&amp;crl=c&amp;link_origin=scholar.google.com</a:t>
            </a:r>
            <a:endParaRPr lang="es-ES" sz="1400" dirty="0">
              <a:solidFill>
                <a:srgbClr val="FF0000"/>
              </a:solidFill>
            </a:endParaRPr>
          </a:p>
        </p:txBody>
      </p:sp>
    </p:spTree>
    <p:extLst>
      <p:ext uri="{BB962C8B-B14F-4D97-AF65-F5344CB8AC3E}">
        <p14:creationId xmlns:p14="http://schemas.microsoft.com/office/powerpoint/2010/main" val="3011898621"/>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nodePh="1">
                                  <p:stCondLst>
                                    <p:cond delay="1000"/>
                                  </p:stCondLst>
                                  <p:endCondLst>
                                    <p:cond evt="begin" delay="0">
                                      <p:tn val="17"/>
                                    </p:cond>
                                  </p:end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0E0E4-D49B-2132-055B-204CF93C316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C784686-12E3-100A-3720-EFFDF25C9451}"/>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CDEAAD47-222A-E867-9CE5-59C569F148CC}"/>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4.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67BC0D3C-0CA6-06D8-9105-57DD6B65E60B}"/>
              </a:ext>
            </a:extLst>
          </p:cNvPr>
          <p:cNvSpPr txBox="1"/>
          <p:nvPr/>
        </p:nvSpPr>
        <p:spPr>
          <a:xfrm>
            <a:off x="912354" y="1998913"/>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1) </a:t>
            </a:r>
            <a:r>
              <a:rPr lang="ar-SA" sz="2400" b="1" dirty="0">
                <a:solidFill>
                  <a:srgbClr val="0070C0"/>
                </a:solidFill>
                <a:effectLst>
                  <a:outerShdw blurRad="38100" dist="38100" dir="2700000" algn="tl">
                    <a:srgbClr val="000000">
                      <a:alpha val="43137"/>
                    </a:srgbClr>
                  </a:outerShdw>
                </a:effectLst>
              </a:rPr>
              <a:t>مَراجِع أجنبية:</a:t>
            </a:r>
            <a:endParaRPr lang="en-US" sz="2400" dirty="0">
              <a:solidFill>
                <a:srgbClr val="0070C0"/>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ADE08AF3-27FF-9D22-64F4-7F086BC73216}"/>
              </a:ext>
            </a:extLst>
          </p:cNvPr>
          <p:cNvSpPr txBox="1"/>
          <p:nvPr/>
        </p:nvSpPr>
        <p:spPr>
          <a:xfrm>
            <a:off x="842589" y="2281869"/>
            <a:ext cx="10520735" cy="738664"/>
          </a:xfrm>
          <a:prstGeom prst="rect">
            <a:avLst/>
          </a:prstGeom>
          <a:noFill/>
        </p:spPr>
        <p:txBody>
          <a:bodyPr wrap="square" rtlCol="0">
            <a:spAutoFit/>
          </a:bodyPr>
          <a:lstStyle/>
          <a:p>
            <a:pPr marL="285750" lvl="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E934783-66B3-9D04-F9CE-2D507099AD83}"/>
              </a:ext>
            </a:extLst>
          </p:cNvPr>
          <p:cNvSpPr txBox="1"/>
          <p:nvPr/>
        </p:nvSpPr>
        <p:spPr>
          <a:xfrm>
            <a:off x="879470" y="2674907"/>
            <a:ext cx="10446972" cy="3139321"/>
          </a:xfrm>
          <a:prstGeom prst="rect">
            <a:avLst/>
          </a:prstGeom>
          <a:noFill/>
        </p:spPr>
        <p:txBody>
          <a:bodyPr wrap="square" rtlCol="0">
            <a:spAutoFit/>
          </a:bodyPr>
          <a:lstStyle/>
          <a:p>
            <a:pPr marL="285750" indent="-285750" algn="just">
              <a:buFont typeface="Arial" panose="020B0604020202020204" pitchFamily="34" charset="0"/>
              <a:buChar char="•"/>
            </a:pPr>
            <a:r>
              <a:rPr lang="es-ES" dirty="0"/>
              <a:t>Jones, B., &amp; Jones, R. (2019). </a:t>
            </a:r>
            <a:r>
              <a:rPr lang="en-US" dirty="0"/>
              <a:t>Public Service </a:t>
            </a:r>
            <a:r>
              <a:rPr lang="en-US" dirty="0" err="1"/>
              <a:t>Chatbots</a:t>
            </a:r>
            <a:r>
              <a:rPr lang="en-US" dirty="0"/>
              <a:t>: Automating Conversation with BBC News. </a:t>
            </a:r>
            <a:r>
              <a:rPr lang="en-US" i="1" dirty="0"/>
              <a:t>Digital Journalism</a:t>
            </a:r>
            <a:r>
              <a:rPr lang="en-US" dirty="0"/>
              <a:t>, 7, 1032 - 1053. </a:t>
            </a:r>
            <a:r>
              <a:rPr lang="en-US" sz="1400" u="sng" dirty="0">
                <a:hlinkClick r:id="rId2"/>
              </a:rPr>
              <a:t>https://doi.org/10.1080/21670811.2019.1609371</a:t>
            </a:r>
            <a:endParaRPr lang="en-US" sz="1400" dirty="0"/>
          </a:p>
          <a:p>
            <a:pPr marL="285750" indent="-285750" algn="just">
              <a:buFont typeface="Arial" panose="020B0604020202020204" pitchFamily="34" charset="0"/>
              <a:buChar char="•"/>
            </a:pPr>
            <a:r>
              <a:rPr lang="es-ES" dirty="0"/>
              <a:t>Kim, J., </a:t>
            </a:r>
            <a:r>
              <a:rPr lang="es-ES" dirty="0" err="1"/>
              <a:t>Xu</a:t>
            </a:r>
            <a:r>
              <a:rPr lang="es-ES" dirty="0"/>
              <a:t>, K., &amp; Merrill, K. (2022). </a:t>
            </a:r>
            <a:r>
              <a:rPr lang="en-US" dirty="0"/>
              <a:t>Man Vs. Machine: Human Responses to an AI Newscaster and The Role Of Social Presence. </a:t>
            </a:r>
            <a:r>
              <a:rPr lang="es-ES" i="1" dirty="0" err="1"/>
              <a:t>The</a:t>
            </a:r>
            <a:r>
              <a:rPr lang="es-ES" i="1" dirty="0"/>
              <a:t> Social </a:t>
            </a:r>
            <a:r>
              <a:rPr lang="es-ES" i="1" dirty="0" err="1"/>
              <a:t>Science</a:t>
            </a:r>
            <a:r>
              <a:rPr lang="es-ES" i="1" dirty="0"/>
              <a:t> </a:t>
            </a:r>
            <a:r>
              <a:rPr lang="es-ES" i="1" dirty="0" err="1"/>
              <a:t>Journal</a:t>
            </a:r>
            <a:r>
              <a:rPr lang="es-ES" dirty="0"/>
              <a:t>. </a:t>
            </a:r>
            <a:r>
              <a:rPr lang="es-ES" sz="1400" u="sng" dirty="0">
                <a:hlinkClick r:id="rId3"/>
              </a:rPr>
              <a:t>https://doi.org/10.1080/03623319.2022.2027163</a:t>
            </a:r>
            <a:endParaRPr lang="en-US" sz="1400" dirty="0"/>
          </a:p>
          <a:p>
            <a:pPr marL="285750" indent="-285750" algn="just">
              <a:buFont typeface="Arial" panose="020B0604020202020204" pitchFamily="34" charset="0"/>
              <a:buChar char="•"/>
            </a:pPr>
            <a:r>
              <a:rPr lang="en-US" dirty="0"/>
              <a:t>Kim, D., &amp; Kim, S. (2017). Newspaper Journalists' Attitudes Towards Robot Journalism. </a:t>
            </a:r>
            <a:r>
              <a:rPr lang="en-US" i="1" dirty="0"/>
              <a:t>Telematics Informatics</a:t>
            </a:r>
            <a:r>
              <a:rPr lang="en-US" dirty="0"/>
              <a:t>, 35, 340-357. </a:t>
            </a:r>
            <a:r>
              <a:rPr lang="es-ES" sz="1400" u="sng" dirty="0">
                <a:hlinkClick r:id="rId4"/>
              </a:rPr>
              <a:t>https://doi.org/10.1016/j.tele.2017.12.009</a:t>
            </a:r>
            <a:endParaRPr lang="es-ES" sz="1400" u="sng" dirty="0"/>
          </a:p>
          <a:p>
            <a:pPr marL="285750" indent="-285750" algn="just">
              <a:buFont typeface="Arial" panose="020B0604020202020204" pitchFamily="34" charset="0"/>
              <a:buChar char="•"/>
            </a:pPr>
            <a:r>
              <a:rPr lang="en-US" dirty="0"/>
              <a:t>Li, C., &amp; Min, L. (2020). The Current Situation And Future Development Trend Of Robot News—Take The “Xinhua News Agency </a:t>
            </a:r>
            <a:r>
              <a:rPr lang="en-US" dirty="0" err="1"/>
              <a:t>Kaibi</a:t>
            </a:r>
            <a:r>
              <a:rPr lang="en-US" dirty="0"/>
              <a:t> </a:t>
            </a:r>
            <a:r>
              <a:rPr lang="en-US" dirty="0" err="1"/>
              <a:t>Xiaoxin</a:t>
            </a:r>
            <a:r>
              <a:rPr lang="en-US" dirty="0"/>
              <a:t>” As An Example. </a:t>
            </a:r>
            <a:r>
              <a:rPr lang="en-US" i="1" dirty="0"/>
              <a:t>Proceedings of the 2020 3rd International Conference on Humanities Education and Social Sciences (ICHESS 2020)</a:t>
            </a:r>
            <a:r>
              <a:rPr lang="en-US" dirty="0"/>
              <a:t>. </a:t>
            </a:r>
            <a:r>
              <a:rPr lang="es-ES" sz="1400" u="sng" dirty="0">
                <a:hlinkClick r:id="rId5"/>
              </a:rPr>
              <a:t>https://doi.org/10.2991/assehr.k.201214.658</a:t>
            </a:r>
            <a:endParaRPr lang="en-US" sz="1400" dirty="0"/>
          </a:p>
          <a:p>
            <a:pPr marL="285750" indent="-285750" algn="just">
              <a:buFont typeface="Arial" panose="020B0604020202020204" pitchFamily="34" charset="0"/>
              <a:buChar char="•"/>
            </a:pPr>
            <a:r>
              <a:rPr lang="en-US" dirty="0" err="1"/>
              <a:t>Okopnyi</a:t>
            </a:r>
            <a:r>
              <a:rPr lang="en-US" dirty="0"/>
              <a:t>, P., </a:t>
            </a:r>
            <a:r>
              <a:rPr lang="en-US" dirty="0" err="1"/>
              <a:t>Guribye</a:t>
            </a:r>
            <a:r>
              <a:rPr lang="en-US" dirty="0"/>
              <a:t>, F., Caruso, V., &amp; Juhlin, O. (2023). Automation and redistribution of work: the impact of social distancing on live TV production. </a:t>
            </a:r>
            <a:r>
              <a:rPr lang="en-US" i="1" dirty="0"/>
              <a:t>Human–Computer Interaction</a:t>
            </a:r>
            <a:r>
              <a:rPr lang="en-US" dirty="0"/>
              <a:t>, 38(1), 1-24.</a:t>
            </a:r>
          </a:p>
        </p:txBody>
      </p:sp>
    </p:spTree>
    <p:extLst>
      <p:ext uri="{BB962C8B-B14F-4D97-AF65-F5344CB8AC3E}">
        <p14:creationId xmlns:p14="http://schemas.microsoft.com/office/powerpoint/2010/main" val="817836183"/>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nodePh="1">
                                  <p:stCondLst>
                                    <p:cond delay="1000"/>
                                  </p:stCondLst>
                                  <p:endCondLst>
                                    <p:cond evt="begin" delay="0">
                                      <p:tn val="17"/>
                                    </p:cond>
                                  </p:end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0E0E4-D49B-2132-055B-204CF93C316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C784686-12E3-100A-3720-EFFDF25C9451}"/>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CDEAAD47-222A-E867-9CE5-59C569F148CC}"/>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4.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67BC0D3C-0CA6-06D8-9105-57DD6B65E60B}"/>
              </a:ext>
            </a:extLst>
          </p:cNvPr>
          <p:cNvSpPr txBox="1"/>
          <p:nvPr/>
        </p:nvSpPr>
        <p:spPr>
          <a:xfrm>
            <a:off x="912354" y="1998913"/>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1) </a:t>
            </a:r>
            <a:r>
              <a:rPr lang="ar-SA" sz="2400" b="1" dirty="0">
                <a:solidFill>
                  <a:srgbClr val="0070C0"/>
                </a:solidFill>
                <a:effectLst>
                  <a:outerShdw blurRad="38100" dist="38100" dir="2700000" algn="tl">
                    <a:srgbClr val="000000">
                      <a:alpha val="43137"/>
                    </a:srgbClr>
                  </a:outerShdw>
                </a:effectLst>
              </a:rPr>
              <a:t>مَراجِع أجنبية:</a:t>
            </a:r>
            <a:endParaRPr lang="en-US" sz="2400" dirty="0">
              <a:solidFill>
                <a:srgbClr val="0070C0"/>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ADE08AF3-27FF-9D22-64F4-7F086BC73216}"/>
              </a:ext>
            </a:extLst>
          </p:cNvPr>
          <p:cNvSpPr txBox="1"/>
          <p:nvPr/>
        </p:nvSpPr>
        <p:spPr>
          <a:xfrm>
            <a:off x="842589" y="2281869"/>
            <a:ext cx="10520735" cy="738664"/>
          </a:xfrm>
          <a:prstGeom prst="rect">
            <a:avLst/>
          </a:prstGeom>
          <a:noFill/>
        </p:spPr>
        <p:txBody>
          <a:bodyPr wrap="square" rtlCol="0">
            <a:spAutoFit/>
          </a:bodyPr>
          <a:lstStyle/>
          <a:p>
            <a:pPr marL="285750" lvl="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lvl="0"/>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E934783-66B3-9D04-F9CE-2D507099AD83}"/>
              </a:ext>
            </a:extLst>
          </p:cNvPr>
          <p:cNvSpPr txBox="1"/>
          <p:nvPr/>
        </p:nvSpPr>
        <p:spPr>
          <a:xfrm>
            <a:off x="879470" y="3061529"/>
            <a:ext cx="10446972" cy="1692771"/>
          </a:xfrm>
          <a:prstGeom prst="rect">
            <a:avLst/>
          </a:prstGeom>
          <a:noFill/>
        </p:spPr>
        <p:txBody>
          <a:bodyPr wrap="square" rtlCol="0">
            <a:spAutoFit/>
          </a:bodyPr>
          <a:lstStyle/>
          <a:p>
            <a:pPr marL="285750" lvl="0" indent="-285750" algn="just">
              <a:buFont typeface="Arial" panose="020B0604020202020204" pitchFamily="34" charset="0"/>
              <a:buChar char="•"/>
            </a:pPr>
            <a:r>
              <a:rPr lang="en-US" dirty="0"/>
              <a:t>Ou, M., Zheng, H., Zeng, Y., &amp; Hansen, P. (2024). Trust it or not: Understanding users’ motivations and strategies for assessing the credibility of AI-generated information. </a:t>
            </a:r>
            <a:r>
              <a:rPr lang="en-US" i="1" dirty="0"/>
              <a:t>New Media &amp; Society</a:t>
            </a:r>
            <a:r>
              <a:rPr lang="en-US" dirty="0"/>
              <a:t>, </a:t>
            </a:r>
            <a:r>
              <a:rPr lang="en-US" i="1" dirty="0"/>
              <a:t>0</a:t>
            </a:r>
            <a:r>
              <a:rPr lang="en-US" dirty="0"/>
              <a:t>(0). </a:t>
            </a:r>
            <a:r>
              <a:rPr lang="en-US" u="sng" dirty="0">
                <a:hlinkClick r:id="rId2"/>
              </a:rPr>
              <a:t>https://doi.org/10.1177/14614448241293154</a:t>
            </a:r>
            <a:endParaRPr lang="en-US" u="sng" dirty="0"/>
          </a:p>
          <a:p>
            <a:pPr marL="285750" indent="-285750" algn="just">
              <a:buFont typeface="Arial" panose="020B0604020202020204" pitchFamily="34" charset="0"/>
              <a:buChar char="•"/>
            </a:pPr>
            <a:r>
              <a:rPr lang="es-ES" dirty="0" err="1"/>
              <a:t>Ufarte</a:t>
            </a:r>
            <a:r>
              <a:rPr lang="es-ES" dirty="0"/>
              <a:t>-Ruiz, M., Murcia-Verdú, F., &amp; </a:t>
            </a:r>
            <a:r>
              <a:rPr lang="es-ES" dirty="0" err="1"/>
              <a:t>Túñez</a:t>
            </a:r>
            <a:r>
              <a:rPr lang="es-ES" dirty="0"/>
              <a:t>-López, J. (2023). </a:t>
            </a:r>
            <a:r>
              <a:rPr lang="en-US" dirty="0"/>
              <a:t>Use Of Artificial Intelligence In Synthetic Media: First Newsrooms Without Journalists. </a:t>
            </a:r>
            <a:r>
              <a:rPr lang="es-ES" i="1" dirty="0"/>
              <a:t>El Profesional De La Información</a:t>
            </a:r>
            <a:r>
              <a:rPr lang="es-ES" dirty="0"/>
              <a:t>. 32(2). </a:t>
            </a:r>
            <a:r>
              <a:rPr lang="es-ES" sz="1400" u="sng" dirty="0">
                <a:hlinkClick r:id="rId3"/>
              </a:rPr>
              <a:t>https://doi.org/10.3145/epi.2023.mar.03</a:t>
            </a:r>
            <a:endParaRPr lang="en-US" dirty="0">
              <a:solidFill>
                <a:srgbClr val="FF0000"/>
              </a:solidFill>
            </a:endParaRPr>
          </a:p>
        </p:txBody>
      </p:sp>
    </p:spTree>
    <p:extLst>
      <p:ext uri="{BB962C8B-B14F-4D97-AF65-F5344CB8AC3E}">
        <p14:creationId xmlns:p14="http://schemas.microsoft.com/office/powerpoint/2010/main" val="813796075"/>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nodePh="1">
                                  <p:stCondLst>
                                    <p:cond delay="1000"/>
                                  </p:stCondLst>
                                  <p:endCondLst>
                                    <p:cond evt="begin" delay="0">
                                      <p:tn val="17"/>
                                    </p:cond>
                                  </p:end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8"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4389B0D-84E7-A686-BD0C-FC37DF6F21D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AB337D0-E7B5-5E4E-F53A-89EE9237996E}"/>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3459D5E2-64E4-7A11-0ABD-6DE9F7DE28A4}"/>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4.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3" name="TextBox 2">
            <a:extLst>
              <a:ext uri="{FF2B5EF4-FFF2-40B4-BE49-F238E27FC236}">
                <a16:creationId xmlns:a16="http://schemas.microsoft.com/office/drawing/2014/main" id="{0B1E4680-2D91-8873-3C0F-F93F5DF5EA20}"/>
              </a:ext>
            </a:extLst>
          </p:cNvPr>
          <p:cNvSpPr txBox="1"/>
          <p:nvPr/>
        </p:nvSpPr>
        <p:spPr>
          <a:xfrm>
            <a:off x="842589" y="2533486"/>
            <a:ext cx="10520735" cy="3170099"/>
          </a:xfrm>
          <a:prstGeom prst="rect">
            <a:avLst/>
          </a:prstGeom>
          <a:noFill/>
        </p:spPr>
        <p:txBody>
          <a:bodyPr wrap="square" rtlCol="0">
            <a:spAutoFit/>
          </a:bodyPr>
          <a:lstStyle/>
          <a:p>
            <a:pPr marL="285750" indent="-285750" algn="just" rtl="1">
              <a:buFont typeface="Arial" panose="020B0604020202020204" pitchFamily="34" charset="0"/>
              <a:buChar char="•"/>
            </a:pPr>
            <a:r>
              <a:rPr lang="ar-EG" dirty="0"/>
              <a:t>الزهراء، ج. (2023). دراسة استكشافية حول فرص وتحديات الحوسبة السحابية كآلية لتعزيز التحول الرقمي للتسيير ما بين المؤسسات في عصر الثورة الصناعية الرابعة. </a:t>
            </a:r>
            <a:r>
              <a:rPr lang="ar-EG" i="1" dirty="0"/>
              <a:t>مجلة البشائر الاقتصادية. </a:t>
            </a:r>
            <a:r>
              <a:rPr lang="ar-EG" dirty="0"/>
              <a:t>9 (1). 624- 638.</a:t>
            </a:r>
            <a:endParaRPr lang="en-US" dirty="0"/>
          </a:p>
          <a:p>
            <a:pPr algn="just" rtl="1"/>
            <a:endParaRPr lang="en-US" dirty="0"/>
          </a:p>
          <a:p>
            <a:pPr marL="285750" indent="-285750" algn="just" rtl="1">
              <a:buFont typeface="Arial" panose="020B0604020202020204" pitchFamily="34" charset="0"/>
              <a:buChar char="•"/>
            </a:pPr>
            <a:r>
              <a:rPr lang="ar-EG" dirty="0"/>
              <a:t>دياب، م. (2021). الثقافة الروبوتية (المذيع الروبوت) في القنوات الإخبارية والمستقبل الوظيفي للقائم بالاتصال. </a:t>
            </a:r>
            <a:r>
              <a:rPr lang="ar-EG" i="1" dirty="0"/>
              <a:t>المؤتمر العلمي الدولي السابع والعشرين.</a:t>
            </a:r>
            <a:r>
              <a:rPr lang="ar-EG" dirty="0"/>
              <a:t> جامعة بني سويف. 1403- 1442.</a:t>
            </a:r>
            <a:endParaRPr lang="en-US" dirty="0"/>
          </a:p>
          <a:p>
            <a:pPr rtl="1"/>
            <a:r>
              <a:rPr lang="en-US" sz="1400" dirty="0">
                <a:hlinkClick r:id="rId4"/>
              </a:rPr>
              <a:t>https://ejsc.journals.ekb.eg/article_223213_4d225991ef0ed158084be2f02c30ba65.pdf</a:t>
            </a:r>
            <a:endParaRPr lang="ar-EG" sz="1400" dirty="0"/>
          </a:p>
          <a:p>
            <a:pPr rtl="1"/>
            <a:endParaRPr lang="en-US" dirty="0"/>
          </a:p>
          <a:p>
            <a:pPr marL="285750" indent="-285750" algn="just" rtl="1">
              <a:buFont typeface="Arial" panose="020B0604020202020204" pitchFamily="34" charset="0"/>
              <a:buChar char="•"/>
            </a:pPr>
            <a:r>
              <a:rPr lang="ar-SA" dirty="0"/>
              <a:t>عودة، أ. (2024). دور المذيع الإخباري الروبوت (المذيع الافتراضي) في صناعة الخبر (الأخبار)</a:t>
            </a:r>
            <a:r>
              <a:rPr lang="ar-EG" dirty="0"/>
              <a:t>: </a:t>
            </a:r>
            <a:r>
              <a:rPr lang="en-US" dirty="0"/>
              <a:t> </a:t>
            </a:r>
            <a:r>
              <a:rPr lang="ar-SA" dirty="0"/>
              <a:t>من وجهة نظر الإعلاميين والجمهور الأردني. </a:t>
            </a:r>
            <a:r>
              <a:rPr lang="ar-SA" i="1" dirty="0"/>
              <a:t>مجلة الزرقاء للبحوث والدراسات الإنسانية. </a:t>
            </a:r>
            <a:endParaRPr lang="en-US" i="1" dirty="0"/>
          </a:p>
          <a:p>
            <a:pPr algn="just"/>
            <a:r>
              <a:rPr lang="en-US" sz="1400" dirty="0">
                <a:latin typeface="Times New Roman" panose="02020603050405020304" pitchFamily="18" charset="0"/>
                <a:cs typeface="Times New Roman" panose="02020603050405020304" pitchFamily="18" charset="0"/>
                <a:hlinkClick r:id="rId5"/>
              </a:rPr>
              <a:t>https://www.mc.gov.jo/EchoBusV3.0/SystemAssets/PDF/acb2cbfb-a48a-409d-97dd-a2a3e0e12d79_%D8%AF%D9%88%D8%B1%20%D8%A7%D9%84%D9%85%D8%B0%D9%8A%D8%B9%20%D8%A7%D9%84%D8%A7%D8%AE%D8%A8%D8%A7%D8%B1%D9%8A%20%D8%A7%D9%84%D8%B1%D9%88%D8%A8%D9%88%D8%AA.pdf</a:t>
            </a:r>
            <a:endParaRPr lang="en-US" dirty="0"/>
          </a:p>
        </p:txBody>
      </p:sp>
      <p:sp>
        <p:nvSpPr>
          <p:cNvPr id="4" name="TextBox 3">
            <a:extLst>
              <a:ext uri="{FF2B5EF4-FFF2-40B4-BE49-F238E27FC236}">
                <a16:creationId xmlns:a16="http://schemas.microsoft.com/office/drawing/2014/main" id="{D5D6C8B5-9686-88D6-7B17-68D91614AF80}"/>
              </a:ext>
            </a:extLst>
          </p:cNvPr>
          <p:cNvSpPr txBox="1"/>
          <p:nvPr/>
        </p:nvSpPr>
        <p:spPr>
          <a:xfrm>
            <a:off x="954789" y="1854964"/>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2) </a:t>
            </a:r>
            <a:r>
              <a:rPr lang="ar-SA" sz="2400" b="1" dirty="0">
                <a:solidFill>
                  <a:srgbClr val="0070C0"/>
                </a:solidFill>
                <a:effectLst>
                  <a:outerShdw blurRad="38100" dist="38100" dir="2700000" algn="tl">
                    <a:srgbClr val="000000">
                      <a:alpha val="43137"/>
                    </a:srgbClr>
                  </a:outerShdw>
                </a:effectLst>
              </a:rPr>
              <a:t>مَراجِع عربية:</a:t>
            </a:r>
            <a:endParaRPr lang="en-US" sz="24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2130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4FAF446-BA23-12AD-3E59-4A1A7466F5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56D7D60-0EA6-7BD0-3BE8-2FEB55D1C6E5}"/>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2659F96F-6BA9-24F4-0B99-F6544BC04FAC}"/>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4.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3" name="TextBox 2">
            <a:extLst>
              <a:ext uri="{FF2B5EF4-FFF2-40B4-BE49-F238E27FC236}">
                <a16:creationId xmlns:a16="http://schemas.microsoft.com/office/drawing/2014/main" id="{AC6D6B05-6DBE-1FF7-D7C0-67E1BC47314C}"/>
              </a:ext>
            </a:extLst>
          </p:cNvPr>
          <p:cNvSpPr txBox="1"/>
          <p:nvPr/>
        </p:nvSpPr>
        <p:spPr>
          <a:xfrm>
            <a:off x="842589" y="2281869"/>
            <a:ext cx="10520735" cy="3508653"/>
          </a:xfrm>
          <a:prstGeom prst="rect">
            <a:avLst/>
          </a:prstGeom>
          <a:noFill/>
        </p:spPr>
        <p:txBody>
          <a:bodyPr wrap="square" rtlCol="0">
            <a:spAutoFit/>
          </a:bodyPr>
          <a:lstStyle/>
          <a:p>
            <a:pPr marL="285750" indent="-285750" algn="just" rtl="1">
              <a:buFont typeface="Arial" panose="020B0604020202020204" pitchFamily="34" charset="0"/>
              <a:buChar char="•"/>
            </a:pPr>
            <a:r>
              <a:rPr lang="ar-SA" dirty="0"/>
              <a:t>كيف تنجح غرف الأخبار في العصر الذهبي الجديد للفيديو؟</a:t>
            </a:r>
            <a:endParaRPr lang="en-US" dirty="0"/>
          </a:p>
          <a:p>
            <a:pPr rtl="1"/>
            <a:r>
              <a:rPr lang="en-US" sz="1400" u="sng" dirty="0">
                <a:hlinkClick r:id="rId4"/>
              </a:rPr>
              <a:t>https://ijnet.org/ar/story/%D9%83%D9%8A%D9%81-%D8%AA%D9%86%D8%AC%D8%AD-%D8%BA%D8%B1%D9%81-%D8%A7%D9%84%D8%A3%D8%AE%D8%A8%D8%A7%D8%B1-%D9%81%D9%8A-%D8%A7%D9%84%D8%B9%D8%B5%D8%B1-%D8%A7%D9%84%D8%B0%D9%87%D8%A8%D9%8A-%D8%A7%D9%84%D8%AC%D8%AF%D9%8A%D8%AF-%D9%84%D9%84%D9%81%D9%8A%D8%AF%D9%8A%D9%88%D8%9F</a:t>
            </a:r>
            <a:endParaRPr lang="ar-EG" sz="1400" u="sng" dirty="0"/>
          </a:p>
          <a:p>
            <a:pPr rtl="1"/>
            <a:endParaRPr lang="ar-EG" sz="1400" u="sng" dirty="0"/>
          </a:p>
          <a:p>
            <a:pPr marL="285750" indent="-285750" algn="just" rtl="1">
              <a:buFont typeface="Arial" panose="020B0604020202020204" pitchFamily="34" charset="0"/>
              <a:buChar char="•"/>
            </a:pPr>
            <a:r>
              <a:rPr lang="ar-SA" dirty="0"/>
              <a:t>من الفرز اليدوي إلى تعلُم الآلة: كيف تبني نماذج تصنيف الأخبار في غرف التحرير؟</a:t>
            </a:r>
            <a:endParaRPr lang="en-US" dirty="0"/>
          </a:p>
          <a:p>
            <a:pPr rtl="1"/>
            <a:r>
              <a:rPr lang="en-US" sz="1400" u="sng" dirty="0">
                <a:hlinkClick r:id="rId5"/>
              </a:rPr>
              <a:t>https://ijnet.org/ar/story/%D9%85%D9%86-%D8%A7%D9%84%D9%81%D8%B1%D8%B2-%D8%A7%D9%84%D9%8A%D8%AF%D9%88%D9%8A-%D8%A5%D9%84%D9%89-%D8%AA%D8%B9%D9%84%D9%8F%D9%85-%D8%A7%D9%84%D8%A2%D9%84%D8%A9-%D9%83%D9%8A%D9%81-%D8%AA%D8%A8%D9%86%D9%8A-%D9%86%D9%85%D8%A7%D8%B0%D8%AC-%D8%AA%D8%B5%D9%86%D9%8A%D9%81-%D8%A7%D9%84%D8%A3%D8%AE%D8%A8%D8%A7%D8%B1-%D9%81%D9%8A-%D8%BA%D8%B1%D9%81-%D8%A7%D9%84%D8%AA%D8%AD%D8%B1%D9%8A%D8%B1%D8%9F</a:t>
            </a:r>
            <a:endParaRPr lang="ar-EG" sz="1400" u="sng" dirty="0"/>
          </a:p>
          <a:p>
            <a:pPr rtl="1"/>
            <a:endParaRPr lang="en-US" sz="1400" dirty="0"/>
          </a:p>
          <a:p>
            <a:pPr marL="285750" indent="-285750" algn="just" rtl="1">
              <a:buFont typeface="Arial" panose="020B0604020202020204" pitchFamily="34" charset="0"/>
              <a:buChar char="•"/>
            </a:pPr>
            <a:r>
              <a:rPr lang="ar-EG" dirty="0"/>
              <a:t>مذيعة أخبار "روبوت" تقتحم عالم التلفزيون: </a:t>
            </a:r>
            <a:r>
              <a:rPr lang="en-US" sz="1400" u="sng" dirty="0">
                <a:hlinkClick r:id="rId6"/>
              </a:rPr>
              <a:t>https://www.youtube.com/watch?v=J70glxh257I</a:t>
            </a:r>
            <a:endParaRPr lang="ar-EG" sz="1400" u="sng" dirty="0"/>
          </a:p>
        </p:txBody>
      </p:sp>
      <p:sp>
        <p:nvSpPr>
          <p:cNvPr id="4" name="TextBox 3">
            <a:extLst>
              <a:ext uri="{FF2B5EF4-FFF2-40B4-BE49-F238E27FC236}">
                <a16:creationId xmlns:a16="http://schemas.microsoft.com/office/drawing/2014/main" id="{A01047D7-6515-36CE-E3E9-0E871B5F806C}"/>
              </a:ext>
            </a:extLst>
          </p:cNvPr>
          <p:cNvSpPr txBox="1"/>
          <p:nvPr/>
        </p:nvSpPr>
        <p:spPr>
          <a:xfrm>
            <a:off x="954789" y="1805868"/>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3) </a:t>
            </a:r>
            <a:r>
              <a:rPr lang="ar-SA" sz="2400" b="1" dirty="0">
                <a:solidFill>
                  <a:srgbClr val="0070C0"/>
                </a:solidFill>
                <a:effectLst>
                  <a:outerShdw blurRad="38100" dist="38100" dir="2700000" algn="tl">
                    <a:srgbClr val="000000">
                      <a:alpha val="43137"/>
                    </a:srgbClr>
                  </a:outerShdw>
                </a:effectLst>
              </a:rPr>
              <a:t>م</a:t>
            </a:r>
            <a:r>
              <a:rPr lang="ar-EG" sz="2400" b="1" dirty="0">
                <a:solidFill>
                  <a:srgbClr val="0070C0"/>
                </a:solidFill>
                <a:effectLst>
                  <a:outerShdw blurRad="38100" dist="38100" dir="2700000" algn="tl">
                    <a:srgbClr val="000000">
                      <a:alpha val="43137"/>
                    </a:srgbClr>
                  </a:outerShdw>
                </a:effectLst>
              </a:rPr>
              <a:t>واقع مُتخصصة</a:t>
            </a:r>
            <a:r>
              <a:rPr lang="ar-SA" sz="2400" b="1" dirty="0">
                <a:solidFill>
                  <a:srgbClr val="0070C0"/>
                </a:solidFill>
                <a:effectLst>
                  <a:outerShdw blurRad="38100" dist="38100" dir="2700000" algn="tl">
                    <a:srgbClr val="000000">
                      <a:alpha val="43137"/>
                    </a:srgbClr>
                  </a:outerShdw>
                </a:effectLst>
              </a:rPr>
              <a:t>:</a:t>
            </a:r>
            <a:endParaRPr lang="en-US" sz="24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887194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4FAF446-BA23-12AD-3E59-4A1A7466F5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56D7D60-0EA6-7BD0-3BE8-2FEB55D1C6E5}"/>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السادسة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2659F96F-6BA9-24F4-0B99-F6544BC04FAC}"/>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4.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3" name="TextBox 2">
            <a:extLst>
              <a:ext uri="{FF2B5EF4-FFF2-40B4-BE49-F238E27FC236}">
                <a16:creationId xmlns:a16="http://schemas.microsoft.com/office/drawing/2014/main" id="{AC6D6B05-6DBE-1FF7-D7C0-67E1BC47314C}"/>
              </a:ext>
            </a:extLst>
          </p:cNvPr>
          <p:cNvSpPr txBox="1"/>
          <p:nvPr/>
        </p:nvSpPr>
        <p:spPr>
          <a:xfrm>
            <a:off x="842589" y="3073536"/>
            <a:ext cx="10520735" cy="1384995"/>
          </a:xfrm>
          <a:prstGeom prst="rect">
            <a:avLst/>
          </a:prstGeom>
          <a:noFill/>
        </p:spPr>
        <p:txBody>
          <a:bodyPr wrap="square" rtlCol="0">
            <a:spAutoFit/>
          </a:bodyPr>
          <a:lstStyle/>
          <a:p>
            <a:pPr marL="285750" indent="-285750">
              <a:buFont typeface="Arial" panose="020B0604020202020204" pitchFamily="34" charset="0"/>
              <a:buChar char="•"/>
            </a:pPr>
            <a:r>
              <a:rPr lang="en-US" sz="2000" dirty="0"/>
              <a:t>AP’s ‘robot journalists’ are writing their own stories now: </a:t>
            </a:r>
            <a:br>
              <a:rPr lang="en-US" dirty="0"/>
            </a:br>
            <a:r>
              <a:rPr lang="en-US" sz="1200" dirty="0">
                <a:latin typeface="Times New Roman" panose="02020603050405020304" pitchFamily="18" charset="0"/>
                <a:cs typeface="Times New Roman" panose="02020603050405020304" pitchFamily="18" charset="0"/>
                <a:hlinkClick r:id="rId4"/>
              </a:rPr>
              <a:t>https://www.theverge.com/2015/1/29/7939067/ap-journalism-automation-robots-financial-reporting</a:t>
            </a:r>
            <a:endParaRPr lang="en-US" sz="12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err="1"/>
              <a:t>Chatbots</a:t>
            </a:r>
            <a:r>
              <a:rPr lang="en-US" sz="2000" dirty="0"/>
              <a:t> as a Distribution Strategy for Media Companies: </a:t>
            </a:r>
            <a:br>
              <a:rPr lang="en-US" dirty="0"/>
            </a:br>
            <a:r>
              <a:rPr lang="en-US" sz="1200" dirty="0">
                <a:latin typeface="Times New Roman" panose="02020603050405020304" pitchFamily="18" charset="0"/>
                <a:cs typeface="Times New Roman" panose="02020603050405020304" pitchFamily="18" charset="0"/>
                <a:hlinkClick r:id="rId5"/>
              </a:rPr>
              <a:t>https://chatbotsmagazine.com/lessons-about-chatbot-powered-distribution-for-media-companies-6cae9f9aeced</a:t>
            </a:r>
            <a:endParaRPr lang="ar-EG" sz="1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01047D7-6515-36CE-E3E9-0E871B5F806C}"/>
              </a:ext>
            </a:extLst>
          </p:cNvPr>
          <p:cNvSpPr txBox="1"/>
          <p:nvPr/>
        </p:nvSpPr>
        <p:spPr>
          <a:xfrm>
            <a:off x="954789" y="2260003"/>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3) </a:t>
            </a:r>
            <a:r>
              <a:rPr lang="ar-SA" sz="2400" b="1" dirty="0">
                <a:solidFill>
                  <a:srgbClr val="0070C0"/>
                </a:solidFill>
                <a:effectLst>
                  <a:outerShdw blurRad="38100" dist="38100" dir="2700000" algn="tl">
                    <a:srgbClr val="000000">
                      <a:alpha val="43137"/>
                    </a:srgbClr>
                  </a:outerShdw>
                </a:effectLst>
              </a:rPr>
              <a:t>م</a:t>
            </a:r>
            <a:r>
              <a:rPr lang="ar-EG" sz="2400" b="1" dirty="0">
                <a:solidFill>
                  <a:srgbClr val="0070C0"/>
                </a:solidFill>
                <a:effectLst>
                  <a:outerShdw blurRad="38100" dist="38100" dir="2700000" algn="tl">
                    <a:srgbClr val="000000">
                      <a:alpha val="43137"/>
                    </a:srgbClr>
                  </a:outerShdw>
                </a:effectLst>
              </a:rPr>
              <a:t>واقع مُتخصصة</a:t>
            </a:r>
            <a:r>
              <a:rPr lang="ar-SA" sz="2400" b="1" dirty="0">
                <a:solidFill>
                  <a:srgbClr val="0070C0"/>
                </a:solidFill>
                <a:effectLst>
                  <a:outerShdw blurRad="38100" dist="38100" dir="2700000" algn="tl">
                    <a:srgbClr val="000000">
                      <a:alpha val="43137"/>
                    </a:srgbClr>
                  </a:outerShdw>
                </a:effectLst>
              </a:rPr>
              <a:t>:</a:t>
            </a:r>
            <a:endParaRPr lang="en-US" sz="24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202161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5000"/>
    </mc:Choice>
    <mc:Fallback xmlns="">
      <p:transition spd="slow" advClick="0" advTm="2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7000" fill="hold"/>
                                        <p:tgtEl>
                                          <p:spTgt spid="9"/>
                                        </p:tgtEl>
                                        <p:attrNameLst>
                                          <p:attrName>ppt_w</p:attrName>
                                        </p:attrNameLst>
                                      </p:cBhvr>
                                      <p:tavLst>
                                        <p:tav tm="0">
                                          <p:val>
                                            <p:fltVal val="0"/>
                                          </p:val>
                                        </p:tav>
                                        <p:tav tm="100000">
                                          <p:val>
                                            <p:strVal val="#ppt_w"/>
                                          </p:val>
                                        </p:tav>
                                      </p:tavLst>
                                    </p:anim>
                                    <p:anim calcmode="lin" valueType="num">
                                      <p:cBhvr>
                                        <p:cTn id="8" dur="7000" fill="hold"/>
                                        <p:tgtEl>
                                          <p:spTgt spid="9"/>
                                        </p:tgtEl>
                                        <p:attrNameLst>
                                          <p:attrName>ppt_h</p:attrName>
                                        </p:attrNameLst>
                                      </p:cBhvr>
                                      <p:tavLst>
                                        <p:tav tm="0">
                                          <p:val>
                                            <p:fltVal val="0"/>
                                          </p:val>
                                        </p:tav>
                                        <p:tav tm="100000">
                                          <p:val>
                                            <p:strVal val="#ppt_h"/>
                                          </p:val>
                                        </p:tav>
                                      </p:tavLst>
                                    </p:anim>
                                    <p:anim calcmode="lin" valueType="num">
                                      <p:cBhvr>
                                        <p:cTn id="9" dur="7000" fill="hold"/>
                                        <p:tgtEl>
                                          <p:spTgt spid="9"/>
                                        </p:tgtEl>
                                        <p:attrNameLst>
                                          <p:attrName>style.rotation</p:attrName>
                                        </p:attrNameLst>
                                      </p:cBhvr>
                                      <p:tavLst>
                                        <p:tav tm="0">
                                          <p:val>
                                            <p:fltVal val="90"/>
                                          </p:val>
                                        </p:tav>
                                        <p:tav tm="100000">
                                          <p:val>
                                            <p:fltVal val="0"/>
                                          </p:val>
                                        </p:tav>
                                      </p:tavLst>
                                    </p:anim>
                                    <p:animEffect transition="in" filter="fade">
                                      <p:cBhvr>
                                        <p:cTn id="10" dur="7000"/>
                                        <p:tgtEl>
                                          <p:spTgt spid="9"/>
                                        </p:tgtEl>
                                      </p:cBhvr>
                                    </p:animEffect>
                                  </p:childTnLst>
                                </p:cTn>
                              </p:par>
                              <p:par>
                                <p:cTn id="11" presetID="2" presetClass="entr" presetSubtype="4" fill="hold" grpId="0" nodeType="withEffect">
                                  <p:stCondLst>
                                    <p:cond delay="10000"/>
                                  </p:stCondLst>
                                  <p:iterate type="lt">
                                    <p:tmPct val="0"/>
                                  </p:iterate>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7000" fill="hold"/>
                                        <p:tgtEl>
                                          <p:spTgt spid="10"/>
                                        </p:tgtEl>
                                        <p:attrNameLst>
                                          <p:attrName>ppt_x</p:attrName>
                                        </p:attrNameLst>
                                      </p:cBhvr>
                                      <p:tavLst>
                                        <p:tav tm="0">
                                          <p:val>
                                            <p:strVal val="#ppt_x"/>
                                          </p:val>
                                        </p:tav>
                                        <p:tav tm="100000">
                                          <p:val>
                                            <p:strVal val="#ppt_x"/>
                                          </p:val>
                                        </p:tav>
                                      </p:tavLst>
                                    </p:anim>
                                    <p:anim calcmode="lin" valueType="num">
                                      <p:cBhvr additive="base">
                                        <p:cTn id="14" dur="7000" fill="hold"/>
                                        <p:tgtEl>
                                          <p:spTgt spid="10"/>
                                        </p:tgtEl>
                                        <p:attrNameLst>
                                          <p:attrName>ppt_y</p:attrName>
                                        </p:attrNameLst>
                                      </p:cBhvr>
                                      <p:tavLst>
                                        <p:tav tm="0">
                                          <p:val>
                                            <p:strVal val="1+#ppt_h/2"/>
                                          </p:val>
                                        </p:tav>
                                        <p:tav tm="100000">
                                          <p:val>
                                            <p:strVal val="#ppt_y"/>
                                          </p:val>
                                        </p:tav>
                                      </p:tavLst>
                                    </p:anim>
                                  </p:childTnLst>
                                </p:cTn>
                              </p:par>
                              <p:par>
                                <p:cTn id="15" presetID="34" presetClass="emph" presetSubtype="0" fill="hold" grpId="1" nodeType="withEffect">
                                  <p:stCondLst>
                                    <p:cond delay="7000"/>
                                  </p:stCondLst>
                                  <p:iterate type="lt">
                                    <p:tmPct val="10000"/>
                                  </p:iterate>
                                  <p:childTnLst>
                                    <p:animMotion origin="layout" path="M 0.0 0.0 L 0.0 -0.07213" pathEditMode="relative" ptsTypes="">
                                      <p:cBhvr>
                                        <p:cTn id="16" dur="5000" accel="50000" decel="50000" autoRev="1" fill="hold">
                                          <p:stCondLst>
                                            <p:cond delay="0"/>
                                          </p:stCondLst>
                                        </p:cTn>
                                        <p:tgtEl>
                                          <p:spTgt spid="10"/>
                                        </p:tgtEl>
                                        <p:attrNameLst>
                                          <p:attrName>ppt_x</p:attrName>
                                          <p:attrName>ppt_y</p:attrName>
                                        </p:attrNameLst>
                                      </p:cBhvr>
                                    </p:animMotion>
                                    <p:animRot by="1500000">
                                      <p:cBhvr>
                                        <p:cTn id="17" dur="2500" fill="hold">
                                          <p:stCondLst>
                                            <p:cond delay="0"/>
                                          </p:stCondLst>
                                        </p:cTn>
                                        <p:tgtEl>
                                          <p:spTgt spid="10"/>
                                        </p:tgtEl>
                                        <p:attrNameLst>
                                          <p:attrName>r</p:attrName>
                                        </p:attrNameLst>
                                      </p:cBhvr>
                                    </p:animRot>
                                    <p:animRot by="-1500000">
                                      <p:cBhvr>
                                        <p:cTn id="18" dur="2500" fill="hold">
                                          <p:stCondLst>
                                            <p:cond delay="2500"/>
                                          </p:stCondLst>
                                        </p:cTn>
                                        <p:tgtEl>
                                          <p:spTgt spid="10"/>
                                        </p:tgtEl>
                                        <p:attrNameLst>
                                          <p:attrName>r</p:attrName>
                                        </p:attrNameLst>
                                      </p:cBhvr>
                                    </p:animRot>
                                    <p:animRot by="-1500000">
                                      <p:cBhvr>
                                        <p:cTn id="19" dur="2500" fill="hold">
                                          <p:stCondLst>
                                            <p:cond delay="5000"/>
                                          </p:stCondLst>
                                        </p:cTn>
                                        <p:tgtEl>
                                          <p:spTgt spid="10"/>
                                        </p:tgtEl>
                                        <p:attrNameLst>
                                          <p:attrName>r</p:attrName>
                                        </p:attrNameLst>
                                      </p:cBhvr>
                                    </p:animRot>
                                    <p:animRot by="1500000">
                                      <p:cBhvr>
                                        <p:cTn id="20" dur="2500" fill="hold">
                                          <p:stCondLst>
                                            <p:cond delay="7500"/>
                                          </p:stCondLst>
                                        </p:cTn>
                                        <p:tgtEl>
                                          <p:spTgt spid="1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4f7a16ca4924fb23f9fc1a28cdf81b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9ffbe5f2ef6a8fca5ec1833aec8eef8"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F75A7748-D510-4F69-AFFD-0E70E9DEFB07}"/>
</file>

<file path=customXml/itemProps3.xml><?xml version="1.0" encoding="utf-8"?>
<ds:datastoreItem xmlns:ds="http://schemas.openxmlformats.org/officeDocument/2006/customXml" ds:itemID="{ACC9A911-23AF-4D6B-960B-1A780C58D828}">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schemas.microsoft.com/office/infopath/2007/PartnerControls"/>
    <ds:schemaRef ds:uri="http://purl.org/dc/elements/1.1/"/>
    <ds:schemaRef ds:uri="688354b5-287c-4cda-825e-1d7935aea40e"/>
    <ds:schemaRef ds:uri="aca13214-df29-4e3c-a050-857c0bf7bd8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12054</TotalTime>
  <Words>5899</Words>
  <Application>Microsoft Office PowerPoint</Application>
  <PresentationFormat>Widescreen</PresentationFormat>
  <Paragraphs>458</Paragraphs>
  <Slides>45</Slides>
  <Notes>1</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45</vt:i4>
      </vt:variant>
    </vt:vector>
  </HeadingPairs>
  <TitlesOfParts>
    <vt:vector size="54" baseType="lpstr">
      <vt:lpstr>Alexandria</vt:lpstr>
      <vt:lpstr>Arial</vt:lpstr>
      <vt:lpstr>Calibri</vt:lpstr>
      <vt:lpstr>Calibri Light</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Aliaa Qamer</cp:lastModifiedBy>
  <cp:revision>248</cp:revision>
  <dcterms:created xsi:type="dcterms:W3CDTF">2023-04-29T09:08:00Z</dcterms:created>
  <dcterms:modified xsi:type="dcterms:W3CDTF">2025-10-03T18:11:34Z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