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59" r:id="rId3"/>
    <p:sldId id="260" r:id="rId4"/>
    <p:sldId id="262" r:id="rId5"/>
    <p:sldId id="263" r:id="rId6"/>
    <p:sldId id="264" r:id="rId7"/>
    <p:sldId id="265" r:id="rId8"/>
    <p:sldId id="266" r:id="rId9"/>
    <p:sldId id="267" r:id="rId10"/>
    <p:sldId id="268" r:id="rId11"/>
    <p:sldId id="269" r:id="rId12"/>
    <p:sldId id="270" r:id="rId13"/>
    <p:sldId id="271" r:id="rId14"/>
    <p:sldId id="272" r:id="rId15"/>
    <p:sldId id="274" r:id="rId16"/>
    <p:sldId id="273" r:id="rId17"/>
    <p:sldId id="275" r:id="rId18"/>
    <p:sldId id="276" r:id="rId19"/>
    <p:sldId id="277" r:id="rId20"/>
    <p:sldId id="278" r:id="rId21"/>
    <p:sldId id="279" r:id="rId22"/>
    <p:sldId id="280" r:id="rId23"/>
    <p:sldId id="281" r:id="rId24"/>
    <p:sldId id="282" r:id="rId25"/>
    <p:sldId id="283" r:id="rId26"/>
    <p:sldId id="284" r:id="rId27"/>
    <p:sldId id="285" r:id="rId28"/>
    <p:sldId id="286" r:id="rId29"/>
    <p:sldId id="287" r:id="rId30"/>
    <p:sldId id="288" r:id="rId31"/>
    <p:sldId id="289" r:id="rId32"/>
    <p:sldId id="290" r:id="rId33"/>
    <p:sldId id="291" r:id="rId34"/>
    <p:sldId id="292" r:id="rId35"/>
    <p:sldId id="293" r:id="rId36"/>
    <p:sldId id="294" r:id="rId37"/>
    <p:sldId id="295" r:id="rId38"/>
    <p:sldId id="296" r:id="rId39"/>
    <p:sldId id="297" r:id="rId40"/>
    <p:sldId id="298" r:id="rId41"/>
    <p:sldId id="299" r:id="rId42"/>
    <p:sldId id="300" r:id="rId43"/>
    <p:sldId id="301" r:id="rId44"/>
    <p:sldId id="303" r:id="rId45"/>
    <p:sldId id="302" r:id="rId46"/>
    <p:sldId id="304" r:id="rId47"/>
    <p:sldId id="305" r:id="rId48"/>
    <p:sldId id="261"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1" d="100"/>
          <a:sy n="81" d="100"/>
        </p:scale>
        <p:origin x="725"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EE85CAE7-1A6D-4CA6-BEE8-31E712F5379F}" type="datetimeFigureOut">
              <a:rPr lang="en-US" smtClean="0"/>
              <a:t>3/13/2023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680600A-ED41-47B4-BC1E-3AA9489BFD86}" type="slidenum">
              <a:rPr lang="en-US" smtClean="0"/>
              <a:t>‹#›</a:t>
            </a:fld>
            <a:endParaRPr lang="en-US"/>
          </a:p>
        </p:txBody>
      </p:sp>
    </p:spTree>
    <p:extLst>
      <p:ext uri="{BB962C8B-B14F-4D97-AF65-F5344CB8AC3E}">
        <p14:creationId xmlns:p14="http://schemas.microsoft.com/office/powerpoint/2010/main" val="3165382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E85CAE7-1A6D-4CA6-BEE8-31E712F5379F}" type="datetimeFigureOut">
              <a:rPr lang="en-US" smtClean="0"/>
              <a:t>3/13/2023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680600A-ED41-47B4-BC1E-3AA9489BFD86}" type="slidenum">
              <a:rPr lang="en-US" smtClean="0"/>
              <a:t>‹#›</a:t>
            </a:fld>
            <a:endParaRPr lang="en-US"/>
          </a:p>
        </p:txBody>
      </p:sp>
    </p:spTree>
    <p:extLst>
      <p:ext uri="{BB962C8B-B14F-4D97-AF65-F5344CB8AC3E}">
        <p14:creationId xmlns:p14="http://schemas.microsoft.com/office/powerpoint/2010/main" val="15826261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E85CAE7-1A6D-4CA6-BEE8-31E712F5379F}" type="datetimeFigureOut">
              <a:rPr lang="en-US" smtClean="0"/>
              <a:t>3/13/2023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680600A-ED41-47B4-BC1E-3AA9489BFD86}" type="slidenum">
              <a:rPr lang="en-US" smtClean="0"/>
              <a:t>‹#›</a:t>
            </a:fld>
            <a:endParaRPr lang="en-US"/>
          </a:p>
        </p:txBody>
      </p:sp>
    </p:spTree>
    <p:extLst>
      <p:ext uri="{BB962C8B-B14F-4D97-AF65-F5344CB8AC3E}">
        <p14:creationId xmlns:p14="http://schemas.microsoft.com/office/powerpoint/2010/main" val="40615783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EE85CAE7-1A6D-4CA6-BEE8-31E712F5379F}" type="datetimeFigureOut">
              <a:rPr lang="en-US" smtClean="0"/>
              <a:t>3/13/2023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680600A-ED41-47B4-BC1E-3AA9489BFD86}" type="slidenum">
              <a:rPr lang="en-US" smtClean="0"/>
              <a:t>‹#›</a:t>
            </a:fld>
            <a:endParaRPr lang="en-US"/>
          </a:p>
        </p:txBody>
      </p:sp>
    </p:spTree>
    <p:extLst>
      <p:ext uri="{BB962C8B-B14F-4D97-AF65-F5344CB8AC3E}">
        <p14:creationId xmlns:p14="http://schemas.microsoft.com/office/powerpoint/2010/main" val="9329656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EE85CAE7-1A6D-4CA6-BEE8-31E712F5379F}" type="datetimeFigureOut">
              <a:rPr lang="en-US" smtClean="0"/>
              <a:t>3/13/2023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680600A-ED41-47B4-BC1E-3AA9489BFD86}" type="slidenum">
              <a:rPr lang="en-US" smtClean="0"/>
              <a:t>‹#›</a:t>
            </a:fld>
            <a:endParaRPr lang="en-US"/>
          </a:p>
        </p:txBody>
      </p:sp>
    </p:spTree>
    <p:extLst>
      <p:ext uri="{BB962C8B-B14F-4D97-AF65-F5344CB8AC3E}">
        <p14:creationId xmlns:p14="http://schemas.microsoft.com/office/powerpoint/2010/main" val="32922372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EE85CAE7-1A6D-4CA6-BEE8-31E712F5379F}" type="datetimeFigureOut">
              <a:rPr lang="en-US" smtClean="0"/>
              <a:t>3/13/2023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680600A-ED41-47B4-BC1E-3AA9489BFD86}" type="slidenum">
              <a:rPr lang="en-US" smtClean="0"/>
              <a:t>‹#›</a:t>
            </a:fld>
            <a:endParaRPr lang="en-US"/>
          </a:p>
        </p:txBody>
      </p:sp>
    </p:spTree>
    <p:extLst>
      <p:ext uri="{BB962C8B-B14F-4D97-AF65-F5344CB8AC3E}">
        <p14:creationId xmlns:p14="http://schemas.microsoft.com/office/powerpoint/2010/main" val="10501779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E85CAE7-1A6D-4CA6-BEE8-31E712F5379F}" type="datetimeFigureOut">
              <a:rPr lang="en-US" smtClean="0"/>
              <a:t>3/13/2023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680600A-ED41-47B4-BC1E-3AA9489BFD86}" type="slidenum">
              <a:rPr lang="en-US" smtClean="0"/>
              <a:t>‹#›</a:t>
            </a:fld>
            <a:endParaRPr lang="en-US"/>
          </a:p>
        </p:txBody>
      </p:sp>
    </p:spTree>
    <p:extLst>
      <p:ext uri="{BB962C8B-B14F-4D97-AF65-F5344CB8AC3E}">
        <p14:creationId xmlns:p14="http://schemas.microsoft.com/office/powerpoint/2010/main" val="9546097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E85CAE7-1A6D-4CA6-BEE8-31E712F5379F}" type="datetimeFigureOut">
              <a:rPr lang="en-US" smtClean="0"/>
              <a:t>3/13/2023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680600A-ED41-47B4-BC1E-3AA9489BFD86}" type="slidenum">
              <a:rPr lang="en-US" smtClean="0"/>
              <a:t>‹#›</a:t>
            </a:fld>
            <a:endParaRPr lang="en-US"/>
          </a:p>
        </p:txBody>
      </p:sp>
    </p:spTree>
    <p:extLst>
      <p:ext uri="{BB962C8B-B14F-4D97-AF65-F5344CB8AC3E}">
        <p14:creationId xmlns:p14="http://schemas.microsoft.com/office/powerpoint/2010/main" val="27934171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E85CAE7-1A6D-4CA6-BEE8-31E712F5379F}" type="datetimeFigureOut">
              <a:rPr lang="en-US" smtClean="0"/>
              <a:t>3/13/2023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680600A-ED41-47B4-BC1E-3AA9489BFD86}" type="slidenum">
              <a:rPr lang="en-US" smtClean="0"/>
              <a:t>‹#›</a:t>
            </a:fld>
            <a:endParaRPr lang="en-US"/>
          </a:p>
        </p:txBody>
      </p:sp>
    </p:spTree>
    <p:extLst>
      <p:ext uri="{BB962C8B-B14F-4D97-AF65-F5344CB8AC3E}">
        <p14:creationId xmlns:p14="http://schemas.microsoft.com/office/powerpoint/2010/main" val="12348966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E85CAE7-1A6D-4CA6-BEE8-31E712F5379F}" type="datetimeFigureOut">
              <a:rPr lang="en-US" smtClean="0"/>
              <a:t>3/13/2023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680600A-ED41-47B4-BC1E-3AA9489BFD86}" type="slidenum">
              <a:rPr lang="en-US" smtClean="0"/>
              <a:t>‹#›</a:t>
            </a:fld>
            <a:endParaRPr lang="en-US"/>
          </a:p>
        </p:txBody>
      </p:sp>
    </p:spTree>
    <p:extLst>
      <p:ext uri="{BB962C8B-B14F-4D97-AF65-F5344CB8AC3E}">
        <p14:creationId xmlns:p14="http://schemas.microsoft.com/office/powerpoint/2010/main" val="18344073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E85CAE7-1A6D-4CA6-BEE8-31E712F5379F}" type="datetimeFigureOut">
              <a:rPr lang="en-US" smtClean="0"/>
              <a:t>3/13/2023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680600A-ED41-47B4-BC1E-3AA9489BFD86}" type="slidenum">
              <a:rPr lang="en-US" smtClean="0"/>
              <a:t>‹#›</a:t>
            </a:fld>
            <a:endParaRPr lang="en-US"/>
          </a:p>
        </p:txBody>
      </p:sp>
    </p:spTree>
    <p:extLst>
      <p:ext uri="{BB962C8B-B14F-4D97-AF65-F5344CB8AC3E}">
        <p14:creationId xmlns:p14="http://schemas.microsoft.com/office/powerpoint/2010/main" val="16806033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E85CAE7-1A6D-4CA6-BEE8-31E712F5379F}" type="datetimeFigureOut">
              <a:rPr lang="en-US" smtClean="0"/>
              <a:t>3/13/2023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680600A-ED41-47B4-BC1E-3AA9489BFD86}" type="slidenum">
              <a:rPr lang="en-US" smtClean="0"/>
              <a:t>‹#›</a:t>
            </a:fld>
            <a:endParaRPr lang="en-US"/>
          </a:p>
        </p:txBody>
      </p:sp>
    </p:spTree>
    <p:extLst>
      <p:ext uri="{BB962C8B-B14F-4D97-AF65-F5344CB8AC3E}">
        <p14:creationId xmlns:p14="http://schemas.microsoft.com/office/powerpoint/2010/main" val="25649954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3.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3.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3.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13.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3.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3.emf"/><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3.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22.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13.emf"/><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24.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13.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33.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3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3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3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38.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26.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13.emf"/><Relationship Id="rId4" Type="http://schemas.openxmlformats.org/officeDocument/2006/relationships/image" Target="../media/image9.emf"/></Relationships>
</file>

<file path=ppt/slides/_rels/slide39.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28.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13.emf"/><Relationship Id="rId4" Type="http://schemas.openxmlformats.org/officeDocument/2006/relationships/image" Target="../media/image9.emf"/></Relationships>
</file>

<file path=ppt/slides/_rels/slide4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4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4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9.png"/><Relationship Id="rId5" Type="http://schemas.openxmlformats.org/officeDocument/2006/relationships/image" Target="../media/image13.emf"/><Relationship Id="rId4" Type="http://schemas.openxmlformats.org/officeDocument/2006/relationships/image" Target="../media/image9.emf"/></Relationships>
</file>

<file path=ppt/slides/_rels/slide4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44.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31.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30.png"/><Relationship Id="rId5" Type="http://schemas.openxmlformats.org/officeDocument/2006/relationships/image" Target="../media/image13.emf"/><Relationship Id="rId4" Type="http://schemas.openxmlformats.org/officeDocument/2006/relationships/image" Target="../media/image9.emf"/></Relationships>
</file>

<file path=ppt/slides/_rels/slide4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4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32.png"/><Relationship Id="rId5" Type="http://schemas.openxmlformats.org/officeDocument/2006/relationships/image" Target="../media/image13.emf"/><Relationship Id="rId4" Type="http://schemas.openxmlformats.org/officeDocument/2006/relationships/image" Target="../media/image9.emf"/></Relationships>
</file>

<file path=ppt/slides/_rels/slide4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33.png"/><Relationship Id="rId5" Type="http://schemas.openxmlformats.org/officeDocument/2006/relationships/image" Target="../media/image13.emf"/><Relationship Id="rId4" Type="http://schemas.openxmlformats.org/officeDocument/2006/relationships/image" Target="../media/image9.emf"/></Relationships>
</file>

<file path=ppt/slides/_rels/slide48.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4"/>
            <a:ext cx="12271022"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112889" y="715791"/>
            <a:ext cx="6461962" cy="1384995"/>
          </a:xfrm>
          <a:prstGeom prst="rect">
            <a:avLst/>
          </a:prstGeom>
          <a:noFill/>
        </p:spPr>
        <p:txBody>
          <a:bodyPr wrap="non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Information Security Operations Center </a:t>
            </a:r>
          </a:p>
          <a:p>
            <a:pPr algn="ctr"/>
            <a:r>
              <a:rPr lang="en-US" sz="2800" dirty="0">
                <a:solidFill>
                  <a:srgbClr val="24A9E1"/>
                </a:solidFill>
                <a:latin typeface="Tajawal Medium" panose="00000600000000000000" pitchFamily="2" charset="-78"/>
                <a:cs typeface="Tajawal Medium" panose="00000600000000000000" pitchFamily="2" charset="-78"/>
              </a:rPr>
              <a:t>Prepared by </a:t>
            </a:r>
          </a:p>
          <a:p>
            <a:pPr algn="ctr"/>
            <a:r>
              <a:rPr lang="en-US" sz="2800" dirty="0">
                <a:solidFill>
                  <a:schemeClr val="bg1"/>
                </a:solidFill>
                <a:latin typeface="Tajawal Medium" panose="00000600000000000000" pitchFamily="2" charset="-78"/>
                <a:cs typeface="Tajawal Medium" panose="00000600000000000000" pitchFamily="2" charset="-78"/>
              </a:rPr>
              <a:t>Dr. Ibrahim Gomaa</a:t>
            </a:r>
          </a:p>
        </p:txBody>
      </p:sp>
      <p:sp>
        <p:nvSpPr>
          <p:cNvPr id="16" name="TextBox 15"/>
          <p:cNvSpPr txBox="1"/>
          <p:nvPr/>
        </p:nvSpPr>
        <p:spPr>
          <a:xfrm>
            <a:off x="6518454" y="3275978"/>
            <a:ext cx="5882401" cy="584775"/>
          </a:xfrm>
          <a:prstGeom prst="rect">
            <a:avLst/>
          </a:prstGeom>
          <a:noFill/>
        </p:spPr>
        <p:txBody>
          <a:bodyPr wrap="square" rtlCol="0">
            <a:spAutoFit/>
          </a:bodyPr>
          <a:lstStyle/>
          <a:p>
            <a:r>
              <a:rPr lang="en-US" sz="3200" dirty="0">
                <a:solidFill>
                  <a:schemeClr val="bg1"/>
                </a:solidFill>
                <a:latin typeface="Times New Roman" panose="02020603050405020304" pitchFamily="18" charset="0"/>
                <a:cs typeface="Times New Roman" panose="02020603050405020304" pitchFamily="18" charset="0"/>
              </a:rPr>
              <a:t>Lecture 4: Network Attacks Types</a:t>
            </a:r>
          </a:p>
        </p:txBody>
      </p:sp>
    </p:spTree>
    <p:extLst>
      <p:ext uri="{BB962C8B-B14F-4D97-AF65-F5344CB8AC3E}">
        <p14:creationId xmlns:p14="http://schemas.microsoft.com/office/powerpoint/2010/main" val="36955440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4918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Contents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8" name="TextBox 1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4</a:t>
            </a:r>
          </a:p>
        </p:txBody>
      </p:sp>
      <p:graphicFrame>
        <p:nvGraphicFramePr>
          <p:cNvPr id="19" name="Table 18"/>
          <p:cNvGraphicFramePr>
            <a:graphicFrameLocks noGrp="1"/>
          </p:cNvGraphicFramePr>
          <p:nvPr>
            <p:extLst>
              <p:ext uri="{D42A27DB-BD31-4B8C-83A1-F6EECF244321}">
                <p14:modId xmlns:p14="http://schemas.microsoft.com/office/powerpoint/2010/main" val="3694832444"/>
              </p:ext>
            </p:extLst>
          </p:nvPr>
        </p:nvGraphicFramePr>
        <p:xfrm>
          <a:off x="478419" y="1687332"/>
          <a:ext cx="7901133" cy="3792826"/>
        </p:xfrm>
        <a:graphic>
          <a:graphicData uri="http://schemas.openxmlformats.org/drawingml/2006/table">
            <a:tbl>
              <a:tblPr firstRow="1" firstCol="1" bandRow="1">
                <a:tableStyleId>{5C22544A-7EE6-4342-B048-85BDC9FD1C3A}</a:tableStyleId>
              </a:tblPr>
              <a:tblGrid>
                <a:gridCol w="2789620">
                  <a:extLst>
                    <a:ext uri="{9D8B030D-6E8A-4147-A177-3AD203B41FA5}">
                      <a16:colId xmlns:a16="http://schemas.microsoft.com/office/drawing/2014/main" val="399010295"/>
                    </a:ext>
                  </a:extLst>
                </a:gridCol>
                <a:gridCol w="5111513">
                  <a:extLst>
                    <a:ext uri="{9D8B030D-6E8A-4147-A177-3AD203B41FA5}">
                      <a16:colId xmlns:a16="http://schemas.microsoft.com/office/drawing/2014/main" val="3417728144"/>
                    </a:ext>
                  </a:extLst>
                </a:gridCol>
              </a:tblGrid>
              <a:tr h="333673">
                <a:tc>
                  <a:txBody>
                    <a:bodyPr/>
                    <a:lstStyle/>
                    <a:p>
                      <a:pPr marL="0" marR="0" algn="ctr">
                        <a:lnSpc>
                          <a:spcPct val="107000"/>
                        </a:lnSpc>
                        <a:spcBef>
                          <a:spcPts val="0"/>
                        </a:spcBef>
                        <a:spcAft>
                          <a:spcPts val="0"/>
                        </a:spcAft>
                      </a:pPr>
                      <a:r>
                        <a:rPr lang="en-US" sz="2000" dirty="0">
                          <a:effectLst/>
                          <a:latin typeface="+mn-lt"/>
                        </a:rPr>
                        <a:t>Topic Title</a:t>
                      </a:r>
                      <a:endParaRPr lang="en-US" sz="2000" dirty="0">
                        <a:effectLst/>
                        <a:latin typeface="+mn-lt"/>
                        <a:ea typeface="Calibri" panose="020F0502020204030204" pitchFamily="34" charset="0"/>
                        <a:cs typeface="Times New Roman" panose="02020603050405020304" pitchFamily="18" charset="0"/>
                      </a:endParaRPr>
                    </a:p>
                  </a:txBody>
                  <a:tcPr marL="60168" marR="60168" marT="0" marB="0"/>
                </a:tc>
                <a:tc>
                  <a:txBody>
                    <a:bodyPr/>
                    <a:lstStyle/>
                    <a:p>
                      <a:pPr marL="0" marR="0" algn="ctr">
                        <a:lnSpc>
                          <a:spcPct val="107000"/>
                        </a:lnSpc>
                        <a:spcBef>
                          <a:spcPts val="0"/>
                        </a:spcBef>
                        <a:spcAft>
                          <a:spcPts val="0"/>
                        </a:spcAft>
                      </a:pPr>
                      <a:r>
                        <a:rPr lang="en-US" sz="2000" dirty="0">
                          <a:effectLst/>
                          <a:latin typeface="+mn-lt"/>
                        </a:rPr>
                        <a:t>Topic Objective</a:t>
                      </a:r>
                      <a:endParaRPr lang="en-US" sz="2000" dirty="0">
                        <a:effectLst/>
                        <a:latin typeface="+mn-lt"/>
                        <a:ea typeface="Calibri" panose="020F0502020204030204" pitchFamily="34" charset="0"/>
                        <a:cs typeface="Times New Roman" panose="02020603050405020304" pitchFamily="18" charset="0"/>
                      </a:endParaRPr>
                    </a:p>
                  </a:txBody>
                  <a:tcPr marL="60168" marR="60168" marT="0" marB="0"/>
                </a:tc>
                <a:extLst>
                  <a:ext uri="{0D108BD9-81ED-4DB2-BD59-A6C34878D82A}">
                    <a16:rowId xmlns:a16="http://schemas.microsoft.com/office/drawing/2014/main" val="364302898"/>
                  </a:ext>
                </a:extLst>
              </a:tr>
              <a:tr h="754639">
                <a:tc>
                  <a:txBody>
                    <a:bodyPr/>
                    <a:lstStyle/>
                    <a:p>
                      <a:pPr fontAlgn="ctr"/>
                      <a:r>
                        <a:rPr lang="en-US" sz="2000" b="1" dirty="0">
                          <a:effectLst/>
                        </a:rPr>
                        <a:t>Who is Attacking our Network</a:t>
                      </a:r>
                    </a:p>
                  </a:txBody>
                  <a:tcPr marL="47625" marR="47625" marT="47625" marB="47625" anchor="ctr"/>
                </a:tc>
                <a:tc>
                  <a:txBody>
                    <a:bodyPr/>
                    <a:lstStyle/>
                    <a:p>
                      <a:pPr fontAlgn="ctr"/>
                      <a:r>
                        <a:rPr lang="en-US" sz="2000" b="0" dirty="0">
                          <a:effectLst/>
                        </a:rPr>
                        <a:t>Explain how network threats have evolved.</a:t>
                      </a:r>
                    </a:p>
                  </a:txBody>
                  <a:tcPr marL="47625" marR="47625" marT="47625" marB="47625" anchor="ctr"/>
                </a:tc>
                <a:extLst>
                  <a:ext uri="{0D108BD9-81ED-4DB2-BD59-A6C34878D82A}">
                    <a16:rowId xmlns:a16="http://schemas.microsoft.com/office/drawing/2014/main" val="2646230504"/>
                  </a:ext>
                </a:extLst>
              </a:tr>
              <a:tr h="754639">
                <a:tc>
                  <a:txBody>
                    <a:bodyPr/>
                    <a:lstStyle/>
                    <a:p>
                      <a:pPr fontAlgn="ctr"/>
                      <a:r>
                        <a:rPr lang="en-US" sz="2000" b="1" dirty="0">
                          <a:effectLst/>
                        </a:rPr>
                        <a:t>Threat Actor Tools</a:t>
                      </a:r>
                    </a:p>
                  </a:txBody>
                  <a:tcPr marL="47625" marR="47625" marT="47625" marB="47625" anchor="ctr"/>
                </a:tc>
                <a:tc>
                  <a:txBody>
                    <a:bodyPr/>
                    <a:lstStyle/>
                    <a:p>
                      <a:pPr fontAlgn="ctr"/>
                      <a:r>
                        <a:rPr lang="en-US" sz="2000" b="0" dirty="0">
                          <a:effectLst/>
                        </a:rPr>
                        <a:t>Describe the various types of attack tools used by Threat Actors.</a:t>
                      </a:r>
                    </a:p>
                  </a:txBody>
                  <a:tcPr marL="47625" marR="47625" marT="47625" marB="47625" anchor="ctr"/>
                </a:tc>
                <a:extLst>
                  <a:ext uri="{0D108BD9-81ED-4DB2-BD59-A6C34878D82A}">
                    <a16:rowId xmlns:a16="http://schemas.microsoft.com/office/drawing/2014/main" val="999312931"/>
                  </a:ext>
                </a:extLst>
              </a:tr>
              <a:tr h="333673">
                <a:tc>
                  <a:txBody>
                    <a:bodyPr/>
                    <a:lstStyle/>
                    <a:p>
                      <a:pPr marL="0" marR="0" lvl="0" indent="0" algn="l" defTabSz="685777" rtl="0" eaLnBrk="1" fontAlgn="auto" latinLnBrk="0" hangingPunct="1">
                        <a:lnSpc>
                          <a:spcPct val="107000"/>
                        </a:lnSpc>
                        <a:spcBef>
                          <a:spcPts val="0"/>
                        </a:spcBef>
                        <a:spcAft>
                          <a:spcPts val="0"/>
                        </a:spcAft>
                        <a:buClrTx/>
                        <a:buSzTx/>
                        <a:buFontTx/>
                        <a:buNone/>
                        <a:tabLst/>
                        <a:defRPr/>
                      </a:pPr>
                      <a:r>
                        <a:rPr lang="en-US" sz="2000" b="1" kern="1200" dirty="0">
                          <a:solidFill>
                            <a:schemeClr val="lt1"/>
                          </a:solidFill>
                          <a:effectLst/>
                          <a:latin typeface="+mn-lt"/>
                          <a:ea typeface="+mn-ea"/>
                          <a:cs typeface="+mn-cs"/>
                        </a:rPr>
                        <a:t>Malware</a:t>
                      </a:r>
                    </a:p>
                  </a:txBody>
                  <a:tcPr marL="60168" marR="60168" marT="0" marB="0" anchor="ctr"/>
                </a:tc>
                <a:tc>
                  <a:txBody>
                    <a:bodyPr/>
                    <a:lstStyle/>
                    <a:p>
                      <a:pPr marL="0" marR="0" lvl="0" indent="0" algn="l" defTabSz="685777" rtl="0" eaLnBrk="1" fontAlgn="auto" latinLnBrk="0" hangingPunct="1">
                        <a:lnSpc>
                          <a:spcPct val="107000"/>
                        </a:lnSpc>
                        <a:spcBef>
                          <a:spcPts val="0"/>
                        </a:spcBef>
                        <a:spcAft>
                          <a:spcPts val="0"/>
                        </a:spcAft>
                        <a:buClrTx/>
                        <a:buSzTx/>
                        <a:buFontTx/>
                        <a:buNone/>
                        <a:tabLst/>
                        <a:defRPr/>
                      </a:pPr>
                      <a:r>
                        <a:rPr lang="en-US" sz="2000" kern="1200" dirty="0">
                          <a:solidFill>
                            <a:schemeClr val="dk1"/>
                          </a:solidFill>
                          <a:effectLst/>
                          <a:latin typeface="+mn-lt"/>
                          <a:ea typeface="+mn-ea"/>
                          <a:cs typeface="+mn-cs"/>
                        </a:rPr>
                        <a:t>Describe types of malware.</a:t>
                      </a:r>
                    </a:p>
                  </a:txBody>
                  <a:tcPr marL="60168" marR="60168" marT="0" marB="0" anchor="ctr"/>
                </a:tc>
                <a:extLst>
                  <a:ext uri="{0D108BD9-81ED-4DB2-BD59-A6C34878D82A}">
                    <a16:rowId xmlns:a16="http://schemas.microsoft.com/office/drawing/2014/main" val="3505258502"/>
                  </a:ext>
                </a:extLst>
              </a:tr>
              <a:tr h="1381194">
                <a:tc>
                  <a:txBody>
                    <a:bodyPr/>
                    <a:lstStyle/>
                    <a:p>
                      <a:pPr marL="0" marR="0" lvl="0" indent="0" algn="l" defTabSz="685777" rtl="0" eaLnBrk="1" fontAlgn="auto" latinLnBrk="0" hangingPunct="1">
                        <a:lnSpc>
                          <a:spcPct val="107000"/>
                        </a:lnSpc>
                        <a:spcBef>
                          <a:spcPts val="0"/>
                        </a:spcBef>
                        <a:spcAft>
                          <a:spcPts val="0"/>
                        </a:spcAft>
                        <a:buClrTx/>
                        <a:buSzTx/>
                        <a:buFontTx/>
                        <a:buNone/>
                        <a:tabLst/>
                        <a:defRPr/>
                      </a:pPr>
                      <a:r>
                        <a:rPr lang="en-US" sz="2000" b="1" kern="1200" dirty="0">
                          <a:solidFill>
                            <a:schemeClr val="lt1"/>
                          </a:solidFill>
                          <a:effectLst/>
                          <a:latin typeface="+mn-lt"/>
                          <a:ea typeface="+mn-ea"/>
                          <a:cs typeface="+mn-cs"/>
                        </a:rPr>
                        <a:t>Common Network Attacks - Reconnaissance, Access, and Social Engineering, DoS, DDos</a:t>
                      </a:r>
                    </a:p>
                  </a:txBody>
                  <a:tcPr marL="60168" marR="60168" marT="0" marB="0" anchor="ctr"/>
                </a:tc>
                <a:tc>
                  <a:txBody>
                    <a:bodyPr/>
                    <a:lstStyle/>
                    <a:p>
                      <a:pPr marL="0" marR="0" lvl="0" indent="0" algn="l" defTabSz="685777" rtl="0" eaLnBrk="1" fontAlgn="auto" latinLnBrk="0" hangingPunct="1">
                        <a:lnSpc>
                          <a:spcPct val="107000"/>
                        </a:lnSpc>
                        <a:spcBef>
                          <a:spcPts val="0"/>
                        </a:spcBef>
                        <a:spcAft>
                          <a:spcPts val="0"/>
                        </a:spcAft>
                        <a:buClrTx/>
                        <a:buSzTx/>
                        <a:buFontTx/>
                        <a:buNone/>
                        <a:tabLst/>
                        <a:defRPr/>
                      </a:pPr>
                      <a:r>
                        <a:rPr lang="en-US" sz="2000" kern="1200" dirty="0">
                          <a:solidFill>
                            <a:schemeClr val="dk1"/>
                          </a:solidFill>
                          <a:effectLst/>
                          <a:latin typeface="+mn-lt"/>
                          <a:ea typeface="+mn-ea"/>
                          <a:cs typeface="+mn-cs"/>
                        </a:rPr>
                        <a:t>Explain reconnaissance, access, social engineering network attacks, DoS and DDoS</a:t>
                      </a:r>
                    </a:p>
                  </a:txBody>
                  <a:tcPr marL="60168" marR="60168" marT="0" marB="0" anchor="ctr"/>
                </a:tc>
                <a:extLst>
                  <a:ext uri="{0D108BD9-81ED-4DB2-BD59-A6C34878D82A}">
                    <a16:rowId xmlns:a16="http://schemas.microsoft.com/office/drawing/2014/main" val="3004941472"/>
                  </a:ext>
                </a:extLst>
              </a:tr>
            </a:tbl>
          </a:graphicData>
        </a:graphic>
      </p:graphicFrame>
    </p:spTree>
    <p:extLst>
      <p:ext uri="{BB962C8B-B14F-4D97-AF65-F5344CB8AC3E}">
        <p14:creationId xmlns:p14="http://schemas.microsoft.com/office/powerpoint/2010/main" val="6182405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8" name="TextBox 1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4</a:t>
            </a:r>
          </a:p>
        </p:txBody>
      </p:sp>
      <p:sp>
        <p:nvSpPr>
          <p:cNvPr id="19" name="Title 1"/>
          <p:cNvSpPr txBox="1">
            <a:spLocks/>
          </p:cNvSpPr>
          <p:nvPr/>
        </p:nvSpPr>
        <p:spPr>
          <a:xfrm>
            <a:off x="523664" y="3163246"/>
            <a:ext cx="7736427" cy="860647"/>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defTabSz="685777" fontAlgn="ctr">
              <a:lnSpc>
                <a:spcPct val="100000"/>
              </a:lnSpc>
              <a:spcBef>
                <a:spcPts val="0"/>
              </a:spcBef>
              <a:defRPr/>
            </a:pPr>
            <a:r>
              <a:rPr lang="en-US" b="1" dirty="0">
                <a:latin typeface="Times New Roman" panose="02020603050405020304" pitchFamily="18" charset="0"/>
                <a:cs typeface="Times New Roman" panose="02020603050405020304" pitchFamily="18" charset="0"/>
              </a:rPr>
              <a:t>Who is Attacking our Network</a:t>
            </a:r>
          </a:p>
          <a:p>
            <a:pPr defTabSz="685777" fontAlgn="ctr">
              <a:lnSpc>
                <a:spcPct val="100000"/>
              </a:lnSpc>
              <a:spcBef>
                <a:spcPts val="0"/>
              </a:spcBef>
              <a:defRPr/>
            </a:pPr>
            <a:endParaRPr lang="en-US" b="1" dirty="0">
              <a:latin typeface="Times New Roman" panose="02020603050405020304" pitchFamily="18" charset="0"/>
              <a:cs typeface="Times New Roman" panose="02020603050405020304" pitchFamily="18" charset="0"/>
            </a:endParaRPr>
          </a:p>
        </p:txBody>
      </p:sp>
      <p:sp>
        <p:nvSpPr>
          <p:cNvPr id="6" name="Rectangle 5"/>
          <p:cNvSpPr/>
          <p:nvPr/>
        </p:nvSpPr>
        <p:spPr>
          <a:xfrm>
            <a:off x="2640013" y="533330"/>
            <a:ext cx="6096000" cy="523220"/>
          </a:xfrm>
          <a:prstGeom prst="rect">
            <a:avLst/>
          </a:prstGeom>
        </p:spPr>
        <p:txBody>
          <a:bodyPr>
            <a:spAutoFit/>
          </a:bodyPr>
          <a:lstStyle/>
          <a:p>
            <a:r>
              <a:rPr lang="en-US" sz="2800" dirty="0">
                <a:solidFill>
                  <a:schemeClr val="bg1"/>
                </a:solidFill>
                <a:latin typeface="Times New Roman" panose="02020603050405020304" pitchFamily="18" charset="0"/>
                <a:cs typeface="Times New Roman" panose="02020603050405020304" pitchFamily="18" charset="0"/>
              </a:rPr>
              <a:t>Network attacks types</a:t>
            </a:r>
          </a:p>
        </p:txBody>
      </p:sp>
    </p:spTree>
    <p:extLst>
      <p:ext uri="{BB962C8B-B14F-4D97-AF65-F5344CB8AC3E}">
        <p14:creationId xmlns:p14="http://schemas.microsoft.com/office/powerpoint/2010/main" val="21058557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73382" y="565925"/>
            <a:ext cx="5244321" cy="584775"/>
          </a:xfrm>
          <a:prstGeom prst="rect">
            <a:avLst/>
          </a:prstGeom>
          <a:noFill/>
        </p:spPr>
        <p:txBody>
          <a:bodyPr wrap="none" rtlCol="0">
            <a:spAutoFit/>
          </a:bodyPr>
          <a:lstStyle/>
          <a:p>
            <a:r>
              <a:rPr lang="en-US" sz="3200" dirty="0">
                <a:solidFill>
                  <a:schemeClr val="bg1"/>
                </a:solidFill>
                <a:latin typeface="Times New Roman" panose="02020603050405020304" pitchFamily="18" charset="0"/>
                <a:cs typeface="Times New Roman" panose="02020603050405020304" pitchFamily="18" charset="0"/>
              </a:rPr>
              <a:t>Threat, Vulnerability, and Risk</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4</a:t>
            </a:r>
          </a:p>
        </p:txBody>
      </p:sp>
      <p:sp>
        <p:nvSpPr>
          <p:cNvPr id="12" name="Content Placeholder 2"/>
          <p:cNvSpPr txBox="1"/>
          <p:nvPr/>
        </p:nvSpPr>
        <p:spPr>
          <a:xfrm>
            <a:off x="130614" y="1606886"/>
            <a:ext cx="11779479" cy="954107"/>
          </a:xfrm>
          <a:prstGeom prst="rect">
            <a:avLst/>
          </a:prstGeom>
          <a:noFill/>
        </p:spPr>
        <p:txBody>
          <a:bodyPr wrap="square" rtlCol="0">
            <a:spAutoFit/>
          </a:bodyPr>
          <a:lstStyle/>
          <a:p>
            <a:r>
              <a:rPr lang="en-US" sz="2800" dirty="0">
                <a:latin typeface="Times New Roman" panose="02020603050405020304" pitchFamily="18" charset="0"/>
                <a:cs typeface="Times New Roman" panose="02020603050405020304" pitchFamily="18" charset="0"/>
              </a:rPr>
              <a:t>Attackers wants to access our assets such as data and other intellectual property, servers, computers, smart phones, tablets, and so on</a:t>
            </a:r>
            <a:endParaRPr lang="en-IN" sz="2800" dirty="0">
              <a:latin typeface="Times New Roman" panose="02020603050405020304" pitchFamily="18" charset="0"/>
              <a:cs typeface="Times New Roman" panose="02020603050405020304" pitchFamily="18" charset="0"/>
            </a:endParaRPr>
          </a:p>
        </p:txBody>
      </p:sp>
      <p:pic>
        <p:nvPicPr>
          <p:cNvPr id="13" name="Picture 2"/>
          <p:cNvPicPr>
            <a:picLocks noChangeAspect="1" noChangeArrowheads="1"/>
          </p:cNvPicPr>
          <p:nvPr/>
        </p:nvPicPr>
        <p:blipFill rotWithShape="1">
          <a:blip r:embed="rId6">
            <a:extLst>
              <a:ext uri="{28A0092B-C50C-407E-A947-70E740481C1C}">
                <a14:useLocalDpi xmlns:a14="http://schemas.microsoft.com/office/drawing/2010/main" val="0"/>
              </a:ext>
            </a:extLst>
          </a:blip>
          <a:srcRect l="20186" t="6580" r="6357"/>
          <a:stretch/>
        </p:blipFill>
        <p:spPr bwMode="auto">
          <a:xfrm>
            <a:off x="4068314" y="2645088"/>
            <a:ext cx="4359405" cy="3209652"/>
          </a:xfrm>
          <a:prstGeom prst="rect">
            <a:avLst/>
          </a:prstGeom>
          <a:noFill/>
          <a:ln w="3175">
            <a:solidFill>
              <a:schemeClr val="bg1">
                <a:lumMod val="85000"/>
              </a:schemeClr>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448093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43079" y="504667"/>
            <a:ext cx="6725495" cy="584775"/>
          </a:xfrm>
          <a:prstGeom prst="rect">
            <a:avLst/>
          </a:prstGeom>
          <a:noFill/>
        </p:spPr>
        <p:txBody>
          <a:bodyPr wrap="none" rtlCol="0">
            <a:spAutoFit/>
          </a:bodyPr>
          <a:lstStyle/>
          <a:p>
            <a:r>
              <a:rPr lang="en-US" sz="3200" dirty="0">
                <a:solidFill>
                  <a:schemeClr val="bg1"/>
                </a:solidFill>
                <a:latin typeface="Times New Roman" panose="02020603050405020304" pitchFamily="18" charset="0"/>
                <a:cs typeface="Times New Roman" panose="02020603050405020304" pitchFamily="18" charset="0"/>
              </a:rPr>
              <a:t>Threat, Vulnerability, and Risk (Contd.)</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4</a:t>
            </a:r>
          </a:p>
        </p:txBody>
      </p:sp>
      <p:sp>
        <p:nvSpPr>
          <p:cNvPr id="12" name="Content Placeholder 2"/>
          <p:cNvSpPr txBox="1"/>
          <p:nvPr/>
        </p:nvSpPr>
        <p:spPr>
          <a:xfrm>
            <a:off x="1874165" y="1336754"/>
            <a:ext cx="9836346"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To understand network security, it is important to know the following terms:</a:t>
            </a:r>
          </a:p>
        </p:txBody>
      </p:sp>
      <p:graphicFrame>
        <p:nvGraphicFramePr>
          <p:cNvPr id="11" name="Table 10"/>
          <p:cNvGraphicFramePr>
            <a:graphicFrameLocks noGrp="1"/>
          </p:cNvGraphicFramePr>
          <p:nvPr>
            <p:extLst>
              <p:ext uri="{D42A27DB-BD31-4B8C-83A1-F6EECF244321}">
                <p14:modId xmlns:p14="http://schemas.microsoft.com/office/powerpoint/2010/main" val="2061751277"/>
              </p:ext>
            </p:extLst>
          </p:nvPr>
        </p:nvGraphicFramePr>
        <p:xfrm>
          <a:off x="318064" y="1798419"/>
          <a:ext cx="11567160" cy="3620588"/>
        </p:xfrm>
        <a:graphic>
          <a:graphicData uri="http://schemas.openxmlformats.org/drawingml/2006/table">
            <a:tbl>
              <a:tblPr firstRow="1" bandRow="1">
                <a:tableStyleId>{5C22544A-7EE6-4342-B048-85BDC9FD1C3A}</a:tableStyleId>
              </a:tblPr>
              <a:tblGrid>
                <a:gridCol w="1705923">
                  <a:extLst>
                    <a:ext uri="{9D8B030D-6E8A-4147-A177-3AD203B41FA5}">
                      <a16:colId xmlns:a16="http://schemas.microsoft.com/office/drawing/2014/main" val="20000"/>
                    </a:ext>
                  </a:extLst>
                </a:gridCol>
                <a:gridCol w="9861237">
                  <a:extLst>
                    <a:ext uri="{9D8B030D-6E8A-4147-A177-3AD203B41FA5}">
                      <a16:colId xmlns:a16="http://schemas.microsoft.com/office/drawing/2014/main" val="20001"/>
                    </a:ext>
                  </a:extLst>
                </a:gridCol>
              </a:tblGrid>
              <a:tr h="282357">
                <a:tc>
                  <a:txBody>
                    <a:bodyPr/>
                    <a:lstStyle/>
                    <a:p>
                      <a:pPr algn="ctr"/>
                      <a:r>
                        <a:rPr lang="en-US" sz="1700" dirty="0">
                          <a:latin typeface="Times New Roman" panose="02020603050405020304" pitchFamily="18" charset="0"/>
                          <a:cs typeface="Times New Roman" panose="02020603050405020304" pitchFamily="18" charset="0"/>
                        </a:rPr>
                        <a:t>TERM</a:t>
                      </a:r>
                    </a:p>
                  </a:txBody>
                  <a:tcPr/>
                </a:tc>
                <a:tc>
                  <a:txBody>
                    <a:bodyPr/>
                    <a:lstStyle/>
                    <a:p>
                      <a:pPr algn="ctr"/>
                      <a:r>
                        <a:rPr lang="en-US" sz="1700" dirty="0">
                          <a:latin typeface="Times New Roman" panose="02020603050405020304" pitchFamily="18" charset="0"/>
                          <a:cs typeface="Times New Roman" panose="02020603050405020304" pitchFamily="18" charset="0"/>
                        </a:rPr>
                        <a:t>EXPLANATION</a:t>
                      </a:r>
                    </a:p>
                  </a:txBody>
                  <a:tcPr/>
                </a:tc>
                <a:extLst>
                  <a:ext uri="{0D108BD9-81ED-4DB2-BD59-A6C34878D82A}">
                    <a16:rowId xmlns:a16="http://schemas.microsoft.com/office/drawing/2014/main" val="10000"/>
                  </a:ext>
                </a:extLst>
              </a:tr>
              <a:tr h="233137">
                <a:tc>
                  <a:txBody>
                    <a:bodyPr/>
                    <a:lstStyle/>
                    <a:p>
                      <a:r>
                        <a:rPr lang="en-US" sz="1700" dirty="0">
                          <a:latin typeface="Times New Roman" panose="02020603050405020304" pitchFamily="18" charset="0"/>
                          <a:cs typeface="Times New Roman" panose="02020603050405020304" pitchFamily="18" charset="0"/>
                        </a:rPr>
                        <a:t>Threat</a:t>
                      </a:r>
                    </a:p>
                  </a:txBody>
                  <a:tcPr/>
                </a:tc>
                <a:tc>
                  <a:txBody>
                    <a:bodyPr/>
                    <a:lstStyle/>
                    <a:p>
                      <a:r>
                        <a:rPr lang="en-US" sz="1700" b="0" i="0" kern="1200" dirty="0">
                          <a:solidFill>
                            <a:schemeClr val="dk1"/>
                          </a:solidFill>
                          <a:effectLst/>
                          <a:latin typeface="Times New Roman" panose="02020603050405020304" pitchFamily="18" charset="0"/>
                          <a:ea typeface="+mn-ea"/>
                          <a:cs typeface="Times New Roman" panose="02020603050405020304" pitchFamily="18" charset="0"/>
                        </a:rPr>
                        <a:t>A potential danger to an asset such as data or the network itself.</a:t>
                      </a:r>
                      <a:endParaRPr lang="en-US" sz="17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1"/>
                  </a:ext>
                </a:extLst>
              </a:tr>
              <a:tr h="276680">
                <a:tc>
                  <a:txBody>
                    <a:bodyPr/>
                    <a:lstStyle/>
                    <a:p>
                      <a:r>
                        <a:rPr lang="en-US" sz="1700" dirty="0">
                          <a:latin typeface="Times New Roman" panose="02020603050405020304" pitchFamily="18" charset="0"/>
                          <a:cs typeface="Times New Roman" panose="02020603050405020304" pitchFamily="18" charset="0"/>
                        </a:rPr>
                        <a:t>Vulnerability</a:t>
                      </a:r>
                    </a:p>
                  </a:txBody>
                  <a:tcPr/>
                </a:tc>
                <a:tc>
                  <a:txBody>
                    <a:bodyPr/>
                    <a:lstStyle/>
                    <a:p>
                      <a:r>
                        <a:rPr lang="en-US" sz="1700" b="0" i="0" kern="1200" dirty="0">
                          <a:solidFill>
                            <a:schemeClr val="dk1"/>
                          </a:solidFill>
                          <a:effectLst/>
                          <a:latin typeface="Times New Roman" panose="02020603050405020304" pitchFamily="18" charset="0"/>
                          <a:ea typeface="+mn-ea"/>
                          <a:cs typeface="Times New Roman" panose="02020603050405020304" pitchFamily="18" charset="0"/>
                        </a:rPr>
                        <a:t>A weakness in a system or its design that could be exploited by a threat.</a:t>
                      </a:r>
                      <a:endParaRPr lang="en-US" sz="17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2"/>
                  </a:ext>
                </a:extLst>
              </a:tr>
              <a:tr h="646794">
                <a:tc>
                  <a:txBody>
                    <a:bodyPr/>
                    <a:lstStyle/>
                    <a:p>
                      <a:r>
                        <a:rPr lang="en-US" sz="1700" dirty="0">
                          <a:latin typeface="Times New Roman" panose="02020603050405020304" pitchFamily="18" charset="0"/>
                          <a:cs typeface="Times New Roman" panose="02020603050405020304" pitchFamily="18" charset="0"/>
                        </a:rPr>
                        <a:t>Attack Surface</a:t>
                      </a:r>
                    </a:p>
                  </a:txBody>
                  <a:tcPr/>
                </a:tc>
                <a:tc>
                  <a:txBody>
                    <a:bodyPr/>
                    <a:lstStyle/>
                    <a:p>
                      <a:pPr fontAlgn="ctr"/>
                      <a:r>
                        <a:rPr lang="en-US" sz="1700" b="0" dirty="0">
                          <a:effectLst/>
                          <a:latin typeface="Times New Roman" panose="02020603050405020304" pitchFamily="18" charset="0"/>
                          <a:cs typeface="Times New Roman" panose="02020603050405020304" pitchFamily="18" charset="0"/>
                        </a:rPr>
                        <a:t>An attack surface is the total sum of the vulnerabilities in a given system that are accessible to an attacker. The attack surface describes different points where an attacker could get into a system, and where they could get data out of the system.</a:t>
                      </a:r>
                    </a:p>
                  </a:txBody>
                  <a:tcPr marL="27214" marR="27214" marT="27214" marB="27214" anchor="ctr"/>
                </a:tc>
                <a:extLst>
                  <a:ext uri="{0D108BD9-81ED-4DB2-BD59-A6C34878D82A}">
                    <a16:rowId xmlns:a16="http://schemas.microsoft.com/office/drawing/2014/main" val="10003"/>
                  </a:ext>
                </a:extLst>
              </a:tr>
              <a:tr h="1062629">
                <a:tc>
                  <a:txBody>
                    <a:bodyPr/>
                    <a:lstStyle/>
                    <a:p>
                      <a:r>
                        <a:rPr lang="en-US" sz="1700" dirty="0">
                          <a:latin typeface="Times New Roman" panose="02020603050405020304" pitchFamily="18" charset="0"/>
                          <a:cs typeface="Times New Roman" panose="02020603050405020304" pitchFamily="18" charset="0"/>
                        </a:rPr>
                        <a:t>Exploit</a:t>
                      </a:r>
                    </a:p>
                  </a:txBody>
                  <a:tcPr/>
                </a:tc>
                <a:tc>
                  <a:txBody>
                    <a:bodyPr/>
                    <a:lstStyle/>
                    <a:p>
                      <a:r>
                        <a:rPr lang="en-US" sz="1700" b="0" i="0" kern="1200" dirty="0">
                          <a:solidFill>
                            <a:schemeClr val="dk1"/>
                          </a:solidFill>
                          <a:effectLst/>
                          <a:latin typeface="Times New Roman" panose="02020603050405020304" pitchFamily="18" charset="0"/>
                          <a:ea typeface="+mn-ea"/>
                          <a:cs typeface="Times New Roman" panose="02020603050405020304" pitchFamily="18" charset="0"/>
                        </a:rPr>
                        <a:t>The mechanism that is used to leverage a vulnerability to compromise an asset. Exploits may be remote or local. A remote exploit is one that works over the network without any prior access to the target system. In a local exploit, the threat actor has some type of user or administrative access to the end system.</a:t>
                      </a:r>
                      <a:r>
                        <a:rPr lang="en-US" sz="1700" b="0" i="0" kern="1200" baseline="0" dirty="0">
                          <a:solidFill>
                            <a:schemeClr val="dk1"/>
                          </a:solidFill>
                          <a:effectLst/>
                          <a:latin typeface="Times New Roman" panose="02020603050405020304" pitchFamily="18" charset="0"/>
                          <a:ea typeface="+mn-ea"/>
                          <a:cs typeface="Times New Roman" panose="02020603050405020304" pitchFamily="18" charset="0"/>
                        </a:rPr>
                        <a:t> It does not </a:t>
                      </a:r>
                      <a:r>
                        <a:rPr lang="en-US" sz="1700" b="0" i="0" kern="1200" dirty="0">
                          <a:solidFill>
                            <a:schemeClr val="dk1"/>
                          </a:solidFill>
                          <a:effectLst/>
                          <a:latin typeface="Times New Roman" panose="02020603050405020304" pitchFamily="18" charset="0"/>
                          <a:ea typeface="+mn-ea"/>
                          <a:cs typeface="Times New Roman" panose="02020603050405020304" pitchFamily="18" charset="0"/>
                        </a:rPr>
                        <a:t>necessarily mean that the attacker has physical access to the end system.</a:t>
                      </a:r>
                      <a:endParaRPr lang="en-US" sz="17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4"/>
                  </a:ext>
                </a:extLst>
              </a:tr>
              <a:tr h="322438">
                <a:tc>
                  <a:txBody>
                    <a:bodyPr/>
                    <a:lstStyle/>
                    <a:p>
                      <a:r>
                        <a:rPr lang="en-US" sz="1700" dirty="0">
                          <a:latin typeface="Times New Roman" panose="02020603050405020304" pitchFamily="18" charset="0"/>
                          <a:cs typeface="Times New Roman" panose="02020603050405020304" pitchFamily="18" charset="0"/>
                        </a:rPr>
                        <a:t>Risk</a:t>
                      </a:r>
                    </a:p>
                  </a:txBody>
                  <a:tcPr/>
                </a:tc>
                <a:tc>
                  <a:txBody>
                    <a:bodyPr/>
                    <a:lstStyle/>
                    <a:p>
                      <a:r>
                        <a:rPr lang="en-US" sz="1700" b="0" i="0" kern="1200" dirty="0">
                          <a:solidFill>
                            <a:schemeClr val="dk1"/>
                          </a:solidFill>
                          <a:effectLst/>
                          <a:latin typeface="Times New Roman" panose="02020603050405020304" pitchFamily="18" charset="0"/>
                          <a:ea typeface="+mn-ea"/>
                          <a:cs typeface="Times New Roman" panose="02020603050405020304" pitchFamily="18" charset="0"/>
                        </a:rPr>
                        <a:t>The likelihood that a particular threat will exploit a particular vulnerability of an asset and result in an undesirable consequence.</a:t>
                      </a:r>
                      <a:endParaRPr lang="en-US" sz="17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7709041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43079" y="504667"/>
            <a:ext cx="6725495" cy="584775"/>
          </a:xfrm>
          <a:prstGeom prst="rect">
            <a:avLst/>
          </a:prstGeom>
          <a:noFill/>
        </p:spPr>
        <p:txBody>
          <a:bodyPr wrap="none" rtlCol="0">
            <a:spAutoFit/>
          </a:bodyPr>
          <a:lstStyle/>
          <a:p>
            <a:r>
              <a:rPr lang="en-US" sz="3200" dirty="0">
                <a:solidFill>
                  <a:schemeClr val="bg1"/>
                </a:solidFill>
                <a:latin typeface="Times New Roman" panose="02020603050405020304" pitchFamily="18" charset="0"/>
                <a:cs typeface="Times New Roman" panose="02020603050405020304" pitchFamily="18" charset="0"/>
              </a:rPr>
              <a:t>Threat, Vulnerability, and Risk (Contd.)</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4</a:t>
            </a:r>
          </a:p>
        </p:txBody>
      </p:sp>
      <p:sp>
        <p:nvSpPr>
          <p:cNvPr id="12" name="Content Placeholder 2"/>
          <p:cNvSpPr txBox="1"/>
          <p:nvPr/>
        </p:nvSpPr>
        <p:spPr>
          <a:xfrm>
            <a:off x="1874164" y="1336754"/>
            <a:ext cx="10011059" cy="707886"/>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Risk management is the process that balances the operational costs of providing protective measures with the gains achieved by protecting the asset. </a:t>
            </a:r>
          </a:p>
        </p:txBody>
      </p:sp>
      <p:sp>
        <p:nvSpPr>
          <p:cNvPr id="9" name="Rectangle 8"/>
          <p:cNvSpPr/>
          <p:nvPr/>
        </p:nvSpPr>
        <p:spPr>
          <a:xfrm>
            <a:off x="130614" y="1983271"/>
            <a:ext cx="2791149" cy="369332"/>
          </a:xfrm>
          <a:prstGeom prst="rect">
            <a:avLst/>
          </a:prstGeom>
        </p:spPr>
        <p:txBody>
          <a:bodyPr wrap="none">
            <a:spAutoFit/>
          </a:bodyPr>
          <a:lstStyle/>
          <a:p>
            <a:pPr marL="174625" indent="-55563">
              <a:buNone/>
            </a:pPr>
            <a:r>
              <a:rPr lang="en-US" b="1" dirty="0"/>
              <a:t>Four ways to manage risk:</a:t>
            </a:r>
            <a:endParaRPr lang="en-US" b="1" dirty="0">
              <a:solidFill>
                <a:srgbClr val="000000"/>
              </a:solidFill>
            </a:endParaRPr>
          </a:p>
        </p:txBody>
      </p:sp>
      <p:graphicFrame>
        <p:nvGraphicFramePr>
          <p:cNvPr id="13" name="Table 12"/>
          <p:cNvGraphicFramePr>
            <a:graphicFrameLocks noGrp="1"/>
          </p:cNvGraphicFramePr>
          <p:nvPr>
            <p:extLst>
              <p:ext uri="{D42A27DB-BD31-4B8C-83A1-F6EECF244321}">
                <p14:modId xmlns:p14="http://schemas.microsoft.com/office/powerpoint/2010/main" val="1915319691"/>
              </p:ext>
            </p:extLst>
          </p:nvPr>
        </p:nvGraphicFramePr>
        <p:xfrm>
          <a:off x="307043" y="2352912"/>
          <a:ext cx="11578179" cy="2929890"/>
        </p:xfrm>
        <a:graphic>
          <a:graphicData uri="http://schemas.openxmlformats.org/drawingml/2006/table">
            <a:tbl>
              <a:tblPr firstRow="1" bandRow="1">
                <a:tableStyleId>{5C22544A-7EE6-4342-B048-85BDC9FD1C3A}</a:tableStyleId>
              </a:tblPr>
              <a:tblGrid>
                <a:gridCol w="3247715">
                  <a:extLst>
                    <a:ext uri="{9D8B030D-6E8A-4147-A177-3AD203B41FA5}">
                      <a16:colId xmlns:a16="http://schemas.microsoft.com/office/drawing/2014/main" val="20000"/>
                    </a:ext>
                  </a:extLst>
                </a:gridCol>
                <a:gridCol w="8330464">
                  <a:extLst>
                    <a:ext uri="{9D8B030D-6E8A-4147-A177-3AD203B41FA5}">
                      <a16:colId xmlns:a16="http://schemas.microsoft.com/office/drawing/2014/main" val="20001"/>
                    </a:ext>
                  </a:extLst>
                </a:gridCol>
              </a:tblGrid>
              <a:tr h="327991">
                <a:tc>
                  <a:txBody>
                    <a:bodyPr/>
                    <a:lstStyle/>
                    <a:p>
                      <a:pPr algn="ctr" fontAlgn="ctr"/>
                      <a:r>
                        <a:rPr lang="en-US" sz="1800" b="1" dirty="0">
                          <a:effectLst/>
                          <a:latin typeface="Times New Roman" panose="02020603050405020304" pitchFamily="18" charset="0"/>
                          <a:cs typeface="Times New Roman" panose="02020603050405020304" pitchFamily="18" charset="0"/>
                        </a:rPr>
                        <a:t>Risk Management Strategy</a:t>
                      </a:r>
                      <a:endParaRPr lang="en-US" sz="1800" dirty="0">
                        <a:effectLst/>
                        <a:latin typeface="Times New Roman" panose="02020603050405020304" pitchFamily="18" charset="0"/>
                        <a:cs typeface="Times New Roman" panose="02020603050405020304" pitchFamily="18" charset="0"/>
                      </a:endParaRPr>
                    </a:p>
                  </a:txBody>
                  <a:tcPr marL="47625" marR="47625" marT="47625" marB="47625" anchor="ctr"/>
                </a:tc>
                <a:tc>
                  <a:txBody>
                    <a:bodyPr/>
                    <a:lstStyle/>
                    <a:p>
                      <a:pPr algn="ctr" fontAlgn="ctr"/>
                      <a:r>
                        <a:rPr lang="en-US" sz="1800" b="1" dirty="0">
                          <a:effectLst/>
                          <a:latin typeface="Times New Roman" panose="02020603050405020304" pitchFamily="18" charset="0"/>
                          <a:cs typeface="Times New Roman" panose="02020603050405020304" pitchFamily="18" charset="0"/>
                        </a:rPr>
                        <a:t>Explanation</a:t>
                      </a:r>
                      <a:endParaRPr lang="en-US" sz="1800" dirty="0">
                        <a:effectLst/>
                        <a:latin typeface="Times New Roman" panose="02020603050405020304" pitchFamily="18" charset="0"/>
                        <a:cs typeface="Times New Roman" panose="02020603050405020304" pitchFamily="18" charset="0"/>
                      </a:endParaRPr>
                    </a:p>
                  </a:txBody>
                  <a:tcPr marL="47625" marR="47625" marT="47625" marB="47625" anchor="ctr"/>
                </a:tc>
                <a:extLst>
                  <a:ext uri="{0D108BD9-81ED-4DB2-BD59-A6C34878D82A}">
                    <a16:rowId xmlns:a16="http://schemas.microsoft.com/office/drawing/2014/main" val="10000"/>
                  </a:ext>
                </a:extLst>
              </a:tr>
              <a:tr h="334755">
                <a:tc>
                  <a:txBody>
                    <a:bodyPr/>
                    <a:lstStyle/>
                    <a:p>
                      <a:r>
                        <a:rPr lang="en-US" sz="1800" dirty="0">
                          <a:latin typeface="Times New Roman" panose="02020603050405020304" pitchFamily="18" charset="0"/>
                          <a:cs typeface="Times New Roman" panose="02020603050405020304" pitchFamily="18" charset="0"/>
                        </a:rPr>
                        <a:t>Risk acceptance</a:t>
                      </a:r>
                    </a:p>
                  </a:txBody>
                  <a:tcPr/>
                </a:tc>
                <a:tc>
                  <a:txBody>
                    <a:bodyPr/>
                    <a:lstStyle/>
                    <a:p>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When the cost of risk management options outweighs the cost of risk, the risk is accepted, and no action is taken.</a:t>
                      </a:r>
                      <a:endParaRPr lang="en-US" sz="18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1"/>
                  </a:ext>
                </a:extLst>
              </a:tr>
              <a:tr h="327466">
                <a:tc>
                  <a:txBody>
                    <a:bodyPr/>
                    <a:lstStyle/>
                    <a:p>
                      <a:r>
                        <a:rPr lang="en-US" sz="1800" dirty="0">
                          <a:latin typeface="Times New Roman" panose="02020603050405020304" pitchFamily="18" charset="0"/>
                          <a:cs typeface="Times New Roman" panose="02020603050405020304" pitchFamily="18" charset="0"/>
                        </a:rPr>
                        <a:t>Risk avoidance</a:t>
                      </a:r>
                    </a:p>
                  </a:txBody>
                  <a:tcPr/>
                </a:tc>
                <a:tc>
                  <a:txBody>
                    <a:bodyPr/>
                    <a:lstStyle/>
                    <a:p>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This means avoiding any exposure to risk by eliminating the activity,</a:t>
                      </a:r>
                      <a:r>
                        <a:rPr lang="en-US" sz="1800" b="0" i="0" kern="1200" baseline="0" dirty="0">
                          <a:solidFill>
                            <a:schemeClr val="dk1"/>
                          </a:solidFill>
                          <a:effectLst/>
                          <a:latin typeface="Times New Roman" panose="02020603050405020304" pitchFamily="18" charset="0"/>
                          <a:ea typeface="+mn-ea"/>
                          <a:cs typeface="Times New Roman" panose="02020603050405020304" pitchFamily="18" charset="0"/>
                        </a:rPr>
                        <a:t> thus resulting in losing any benefits from the activity.</a:t>
                      </a:r>
                      <a:endParaRPr lang="en-US" sz="18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2"/>
                  </a:ext>
                </a:extLst>
              </a:tr>
              <a:tr h="270482">
                <a:tc>
                  <a:txBody>
                    <a:bodyPr/>
                    <a:lstStyle/>
                    <a:p>
                      <a:r>
                        <a:rPr lang="en-US" sz="1800" dirty="0">
                          <a:latin typeface="Times New Roman" panose="02020603050405020304" pitchFamily="18" charset="0"/>
                          <a:cs typeface="Times New Roman" panose="02020603050405020304" pitchFamily="18" charset="0"/>
                        </a:rPr>
                        <a:t>Risk reduction </a:t>
                      </a:r>
                    </a:p>
                  </a:txBody>
                  <a:tcPr/>
                </a:tc>
                <a:tc>
                  <a:txBody>
                    <a:bodyPr/>
                    <a:lstStyle/>
                    <a:p>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This</a:t>
                      </a:r>
                      <a:r>
                        <a:rPr lang="en-US" sz="1800" b="0" i="0" kern="1200" baseline="0" dirty="0">
                          <a:solidFill>
                            <a:schemeClr val="dk1"/>
                          </a:solidFill>
                          <a:effectLst/>
                          <a:latin typeface="Times New Roman" panose="02020603050405020304" pitchFamily="18" charset="0"/>
                          <a:ea typeface="+mn-ea"/>
                          <a:cs typeface="Times New Roman" panose="02020603050405020304" pitchFamily="18" charset="0"/>
                        </a:rPr>
                        <a:t> reduces the exposure to risk. It is the most commonly used risk mitigation strategy. This strategy requires careful evaluation of the costs of loss, the mitigation strategy, and the benefits gained from the operation or activity that is at risk.</a:t>
                      </a:r>
                      <a:endParaRPr lang="en-US" sz="18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3"/>
                  </a:ext>
                </a:extLst>
              </a:tr>
              <a:tr h="338878">
                <a:tc>
                  <a:txBody>
                    <a:bodyPr/>
                    <a:lstStyle/>
                    <a:p>
                      <a:r>
                        <a:rPr lang="en-US" sz="1800" dirty="0">
                          <a:latin typeface="Times New Roman" panose="02020603050405020304" pitchFamily="18" charset="0"/>
                          <a:cs typeface="Times New Roman" panose="02020603050405020304" pitchFamily="18" charset="0"/>
                        </a:rPr>
                        <a:t>Risk transfer</a:t>
                      </a:r>
                    </a:p>
                  </a:txBody>
                  <a:tcPr/>
                </a:tc>
                <a:tc>
                  <a:txBody>
                    <a:bodyPr/>
                    <a:lstStyle/>
                    <a:p>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Some</a:t>
                      </a:r>
                      <a:r>
                        <a:rPr lang="en-US" sz="1800" b="0" i="0" kern="1200" baseline="0" dirty="0">
                          <a:solidFill>
                            <a:schemeClr val="dk1"/>
                          </a:solidFill>
                          <a:effectLst/>
                          <a:latin typeface="Times New Roman" panose="02020603050405020304" pitchFamily="18" charset="0"/>
                          <a:ea typeface="+mn-ea"/>
                          <a:cs typeface="Times New Roman" panose="02020603050405020304" pitchFamily="18" charset="0"/>
                        </a:rPr>
                        <a:t> or all of the </a:t>
                      </a:r>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risk is transferred to a willing third party</a:t>
                      </a:r>
                      <a:r>
                        <a:rPr lang="en-US" sz="1800" b="0" i="0" kern="1200" baseline="0" dirty="0">
                          <a:solidFill>
                            <a:schemeClr val="dk1"/>
                          </a:solidFill>
                          <a:effectLst/>
                          <a:latin typeface="Times New Roman" panose="02020603050405020304" pitchFamily="18" charset="0"/>
                          <a:ea typeface="+mn-ea"/>
                          <a:cs typeface="Times New Roman" panose="02020603050405020304" pitchFamily="18" charset="0"/>
                        </a:rPr>
                        <a:t> such as insurance company.</a:t>
                      </a:r>
                      <a:endParaRPr lang="en-US" sz="18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3363241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25802"/>
            <a:ext cx="4122026" cy="584775"/>
          </a:xfrm>
          <a:prstGeom prst="rect">
            <a:avLst/>
          </a:prstGeom>
          <a:noFill/>
        </p:spPr>
        <p:txBody>
          <a:bodyPr wrap="none" rtlCol="0">
            <a:spAutoFit/>
          </a:bodyPr>
          <a:lstStyle/>
          <a:p>
            <a:r>
              <a:rPr lang="en-US" sz="3200" dirty="0">
                <a:solidFill>
                  <a:schemeClr val="bg1"/>
                </a:solidFill>
                <a:latin typeface="Times New Roman" panose="02020603050405020304" pitchFamily="18" charset="0"/>
                <a:cs typeface="Times New Roman" panose="02020603050405020304" pitchFamily="18" charset="0"/>
              </a:rPr>
              <a:t>Hacker vs. Threat Actor</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4</a:t>
            </a:r>
          </a:p>
        </p:txBody>
      </p:sp>
      <p:sp>
        <p:nvSpPr>
          <p:cNvPr id="14" name="Content Placeholder 1"/>
          <p:cNvSpPr txBox="1">
            <a:spLocks/>
          </p:cNvSpPr>
          <p:nvPr/>
        </p:nvSpPr>
        <p:spPr>
          <a:xfrm>
            <a:off x="267775" y="1610200"/>
            <a:ext cx="11634666" cy="36736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300" dirty="0">
                <a:latin typeface="Times New Roman" panose="02020603050405020304" pitchFamily="18" charset="0"/>
                <a:cs typeface="Times New Roman" panose="02020603050405020304" pitchFamily="18" charset="0"/>
              </a:rPr>
              <a:t>‘Hacker’ is a common term used to describe a threat actor. Hacker has a variety of meanings that are as follows:</a:t>
            </a:r>
          </a:p>
          <a:p>
            <a:pPr lvl="2"/>
            <a:r>
              <a:rPr lang="en-US" sz="2300" dirty="0">
                <a:latin typeface="Times New Roman" panose="02020603050405020304" pitchFamily="18" charset="0"/>
                <a:cs typeface="Times New Roman" panose="02020603050405020304" pitchFamily="18" charset="0"/>
              </a:rPr>
              <a:t>A clever programmer capable of developing new programs and making coding changes to existing programs to make them more efficient.</a:t>
            </a:r>
          </a:p>
          <a:p>
            <a:pPr lvl="2"/>
            <a:r>
              <a:rPr lang="en-US" sz="2300" dirty="0">
                <a:latin typeface="Times New Roman" panose="02020603050405020304" pitchFamily="18" charset="0"/>
                <a:cs typeface="Times New Roman" panose="02020603050405020304" pitchFamily="18" charset="0"/>
              </a:rPr>
              <a:t>A network professional that uses sophisticated programming skills to ensure that networks are not vulnerable to attack.</a:t>
            </a:r>
          </a:p>
          <a:p>
            <a:pPr lvl="2"/>
            <a:r>
              <a:rPr lang="en-US" sz="2300" dirty="0">
                <a:latin typeface="Times New Roman" panose="02020603050405020304" pitchFamily="18" charset="0"/>
                <a:cs typeface="Times New Roman" panose="02020603050405020304" pitchFamily="18" charset="0"/>
              </a:rPr>
              <a:t>An individual who run programs to prevent or corrupt data on servers.</a:t>
            </a:r>
          </a:p>
          <a:p>
            <a:pPr marL="0" indent="0">
              <a:buFont typeface="Arial" panose="020B0604020202020204" pitchFamily="34" charset="0"/>
              <a:buNone/>
            </a:pPr>
            <a:r>
              <a:rPr lang="en-US" sz="2300" b="1" dirty="0">
                <a:latin typeface="Times New Roman" panose="02020603050405020304" pitchFamily="18" charset="0"/>
                <a:cs typeface="Times New Roman" panose="02020603050405020304" pitchFamily="18" charset="0"/>
              </a:rPr>
              <a:t>	Types of hackers:</a:t>
            </a:r>
          </a:p>
          <a:p>
            <a:pPr lvl="3"/>
            <a:r>
              <a:rPr lang="en-US" sz="2100" dirty="0">
                <a:latin typeface="Times New Roman" panose="02020603050405020304" pitchFamily="18" charset="0"/>
                <a:cs typeface="Times New Roman" panose="02020603050405020304" pitchFamily="18" charset="0"/>
              </a:rPr>
              <a:t>White Hat hackers</a:t>
            </a:r>
          </a:p>
          <a:p>
            <a:pPr lvl="3"/>
            <a:r>
              <a:rPr lang="en-US" sz="2100" dirty="0">
                <a:latin typeface="Times New Roman" panose="02020603050405020304" pitchFamily="18" charset="0"/>
                <a:cs typeface="Times New Roman" panose="02020603050405020304" pitchFamily="18" charset="0"/>
              </a:rPr>
              <a:t>Gray Hat hackers</a:t>
            </a:r>
          </a:p>
          <a:p>
            <a:pPr lvl="3"/>
            <a:r>
              <a:rPr lang="en-US" sz="2100" dirty="0">
                <a:latin typeface="Times New Roman" panose="02020603050405020304" pitchFamily="18" charset="0"/>
                <a:cs typeface="Times New Roman" panose="02020603050405020304" pitchFamily="18" charset="0"/>
              </a:rPr>
              <a:t>Black Hat hackers</a:t>
            </a:r>
          </a:p>
        </p:txBody>
      </p:sp>
    </p:spTree>
    <p:extLst>
      <p:ext uri="{BB962C8B-B14F-4D97-AF65-F5344CB8AC3E}">
        <p14:creationId xmlns:p14="http://schemas.microsoft.com/office/powerpoint/2010/main" val="36667216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25802"/>
            <a:ext cx="5603201" cy="584775"/>
          </a:xfrm>
          <a:prstGeom prst="rect">
            <a:avLst/>
          </a:prstGeom>
          <a:noFill/>
        </p:spPr>
        <p:txBody>
          <a:bodyPr wrap="none" rtlCol="0">
            <a:spAutoFit/>
          </a:bodyPr>
          <a:lstStyle/>
          <a:p>
            <a:r>
              <a:rPr lang="en-US" sz="3200" dirty="0">
                <a:solidFill>
                  <a:schemeClr val="bg1"/>
                </a:solidFill>
                <a:latin typeface="Times New Roman" panose="02020603050405020304" pitchFamily="18" charset="0"/>
                <a:cs typeface="Times New Roman" panose="02020603050405020304" pitchFamily="18" charset="0"/>
              </a:rPr>
              <a:t>Hacker vs. Threat Actor (Contd.)</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4</a:t>
            </a:r>
          </a:p>
        </p:txBody>
      </p:sp>
      <p:sp>
        <p:nvSpPr>
          <p:cNvPr id="14" name="Content Placeholder 1"/>
          <p:cNvSpPr txBox="1">
            <a:spLocks/>
          </p:cNvSpPr>
          <p:nvPr/>
        </p:nvSpPr>
        <p:spPr>
          <a:xfrm>
            <a:off x="267775" y="1549240"/>
            <a:ext cx="8739065" cy="36736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300"/>
              </a:spcBef>
              <a:spcAft>
                <a:spcPts val="300"/>
              </a:spcAft>
              <a:buNone/>
            </a:pPr>
            <a:r>
              <a:rPr lang="en-US" sz="2200" b="1" dirty="0">
                <a:latin typeface="Times New Roman" panose="02020603050405020304" pitchFamily="18" charset="0"/>
                <a:cs typeface="Times New Roman" panose="02020603050405020304" pitchFamily="18" charset="0"/>
              </a:rPr>
              <a:t>White Hat Hackers:</a:t>
            </a:r>
          </a:p>
          <a:p>
            <a:pPr>
              <a:spcBef>
                <a:spcPts val="300"/>
              </a:spcBef>
              <a:spcAft>
                <a:spcPts val="300"/>
              </a:spcAft>
            </a:pPr>
            <a:r>
              <a:rPr lang="en-US" sz="2200" dirty="0">
                <a:latin typeface="Times New Roman" panose="02020603050405020304" pitchFamily="18" charset="0"/>
                <a:cs typeface="Times New Roman" panose="02020603050405020304" pitchFamily="18" charset="0"/>
              </a:rPr>
              <a:t>White hat hackers are ethical hackers who use their programming skills for good, ethical, and legal purposes.</a:t>
            </a:r>
          </a:p>
          <a:p>
            <a:pPr marL="0" indent="0">
              <a:spcBef>
                <a:spcPts val="300"/>
              </a:spcBef>
              <a:spcAft>
                <a:spcPts val="300"/>
              </a:spcAft>
              <a:buNone/>
            </a:pPr>
            <a:r>
              <a:rPr lang="en-US" sz="2200" b="1" dirty="0">
                <a:latin typeface="Times New Roman" panose="02020603050405020304" pitchFamily="18" charset="0"/>
                <a:cs typeface="Times New Roman" panose="02020603050405020304" pitchFamily="18" charset="0"/>
              </a:rPr>
              <a:t>Gray Hat Hackers:</a:t>
            </a:r>
          </a:p>
          <a:p>
            <a:pPr>
              <a:spcBef>
                <a:spcPts val="300"/>
              </a:spcBef>
              <a:spcAft>
                <a:spcPts val="300"/>
              </a:spcAft>
            </a:pPr>
            <a:r>
              <a:rPr lang="en-US" sz="2200" dirty="0">
                <a:latin typeface="Times New Roman" panose="02020603050405020304" pitchFamily="18" charset="0"/>
                <a:cs typeface="Times New Roman" panose="02020603050405020304" pitchFamily="18" charset="0"/>
              </a:rPr>
              <a:t>Grey hat hackers are individuals who commit crimes and unethical things, but not for personal gain or to cause damage. </a:t>
            </a:r>
            <a:endParaRPr lang="en-US" sz="2200" b="1" dirty="0">
              <a:latin typeface="Times New Roman" panose="02020603050405020304" pitchFamily="18" charset="0"/>
              <a:cs typeface="Times New Roman" panose="02020603050405020304" pitchFamily="18" charset="0"/>
            </a:endParaRPr>
          </a:p>
          <a:p>
            <a:pPr marL="0" indent="0">
              <a:buNone/>
            </a:pPr>
            <a:r>
              <a:rPr lang="en-US" sz="2200" b="1" dirty="0">
                <a:latin typeface="Times New Roman" panose="02020603050405020304" pitchFamily="18" charset="0"/>
                <a:cs typeface="Times New Roman" panose="02020603050405020304" pitchFamily="18" charset="0"/>
              </a:rPr>
              <a:t>Black Hat Hackers:</a:t>
            </a:r>
          </a:p>
          <a:p>
            <a:r>
              <a:rPr lang="en-US" sz="2200" dirty="0">
                <a:latin typeface="Times New Roman" panose="02020603050405020304" pitchFamily="18" charset="0"/>
                <a:cs typeface="Times New Roman" panose="02020603050405020304" pitchFamily="18" charset="0"/>
              </a:rPr>
              <a:t>Black hat hackers are unethical criminals who violate computer and network security for personal gain.</a:t>
            </a:r>
          </a:p>
          <a:p>
            <a:pPr marL="0" indent="0">
              <a:buNone/>
            </a:pPr>
            <a:r>
              <a:rPr lang="en-US" sz="2200" b="1" dirty="0">
                <a:latin typeface="Times New Roman" panose="02020603050405020304" pitchFamily="18" charset="0"/>
                <a:cs typeface="Times New Roman" panose="02020603050405020304" pitchFamily="18" charset="0"/>
              </a:rPr>
              <a:t>Note: </a:t>
            </a:r>
            <a:r>
              <a:rPr lang="en-US" sz="2200" dirty="0">
                <a:latin typeface="Times New Roman" panose="02020603050405020304" pitchFamily="18" charset="0"/>
                <a:cs typeface="Times New Roman" panose="02020603050405020304" pitchFamily="18" charset="0"/>
              </a:rPr>
              <a:t>The term ‘threat actor’ is used when referring to individuals or groups that could be classified as gray or black hat hackers.</a:t>
            </a:r>
            <a:endParaRPr lang="en-US" sz="2200" b="1" dirty="0">
              <a:latin typeface="Times New Roman" panose="02020603050405020304" pitchFamily="18" charset="0"/>
              <a:cs typeface="Times New Roman" panose="02020603050405020304" pitchFamily="18" charset="0"/>
            </a:endParaRPr>
          </a:p>
        </p:txBody>
      </p:sp>
      <p:pic>
        <p:nvPicPr>
          <p:cNvPr id="9" name="Picture 8"/>
          <p:cNvPicPr>
            <a:picLocks noChangeAspect="1"/>
          </p:cNvPicPr>
          <p:nvPr/>
        </p:nvPicPr>
        <p:blipFill>
          <a:blip r:embed="rId6"/>
          <a:stretch>
            <a:fillRect/>
          </a:stretch>
        </p:blipFill>
        <p:spPr>
          <a:xfrm>
            <a:off x="9006840" y="2101020"/>
            <a:ext cx="2796188" cy="3407959"/>
          </a:xfrm>
          <a:prstGeom prst="rect">
            <a:avLst/>
          </a:prstGeom>
        </p:spPr>
      </p:pic>
    </p:spTree>
    <p:extLst>
      <p:ext uri="{BB962C8B-B14F-4D97-AF65-F5344CB8AC3E}">
        <p14:creationId xmlns:p14="http://schemas.microsoft.com/office/powerpoint/2010/main" val="42552269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25802"/>
            <a:ext cx="4586897" cy="584775"/>
          </a:xfrm>
          <a:prstGeom prst="rect">
            <a:avLst/>
          </a:prstGeom>
          <a:noFill/>
        </p:spPr>
        <p:txBody>
          <a:bodyPr wrap="none" rtlCol="0">
            <a:spAutoFit/>
          </a:bodyPr>
          <a:lstStyle/>
          <a:p>
            <a:r>
              <a:rPr lang="en-US" sz="3200" dirty="0">
                <a:solidFill>
                  <a:schemeClr val="bg1"/>
                </a:solidFill>
                <a:latin typeface="Times New Roman" panose="02020603050405020304" pitchFamily="18" charset="0"/>
                <a:cs typeface="Times New Roman" panose="02020603050405020304" pitchFamily="18" charset="0"/>
              </a:rPr>
              <a:t>Evolution of Threat Actors</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4</a:t>
            </a:r>
          </a:p>
        </p:txBody>
      </p:sp>
      <p:sp>
        <p:nvSpPr>
          <p:cNvPr id="14" name="Content Placeholder 1"/>
          <p:cNvSpPr txBox="1">
            <a:spLocks/>
          </p:cNvSpPr>
          <p:nvPr/>
        </p:nvSpPr>
        <p:spPr>
          <a:xfrm>
            <a:off x="267775" y="1534000"/>
            <a:ext cx="11543225" cy="36736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200" b="1" dirty="0">
                <a:latin typeface="Times New Roman" panose="02020603050405020304" pitchFamily="18" charset="0"/>
                <a:cs typeface="Times New Roman" panose="02020603050405020304" pitchFamily="18" charset="0"/>
              </a:rPr>
              <a:t>Types of Threat Actors:</a:t>
            </a:r>
          </a:p>
          <a:p>
            <a:r>
              <a:rPr lang="en-US" sz="2200" b="1" dirty="0">
                <a:latin typeface="Times New Roman" panose="02020603050405020304" pitchFamily="18" charset="0"/>
                <a:cs typeface="Times New Roman" panose="02020603050405020304" pitchFamily="18" charset="0"/>
              </a:rPr>
              <a:t>Script kiddies </a:t>
            </a:r>
            <a:r>
              <a:rPr lang="en-US" sz="2200" dirty="0">
                <a:latin typeface="Times New Roman" panose="02020603050405020304" pitchFamily="18" charset="0"/>
                <a:cs typeface="Times New Roman" panose="02020603050405020304" pitchFamily="18" charset="0"/>
              </a:rPr>
              <a:t>- It refers to teenagers or inexperienced threat actors running existing scripts, tools, and exploits, to cause harm, but typically not for profit.</a:t>
            </a:r>
          </a:p>
          <a:p>
            <a:r>
              <a:rPr lang="en-US" sz="2200" b="1" dirty="0">
                <a:latin typeface="Times New Roman" panose="02020603050405020304" pitchFamily="18" charset="0"/>
                <a:cs typeface="Times New Roman" panose="02020603050405020304" pitchFamily="18" charset="0"/>
              </a:rPr>
              <a:t>Vulnerability brokers </a:t>
            </a:r>
            <a:r>
              <a:rPr lang="en-US" sz="2200" dirty="0">
                <a:latin typeface="Times New Roman" panose="02020603050405020304" pitchFamily="18" charset="0"/>
                <a:cs typeface="Times New Roman" panose="02020603050405020304" pitchFamily="18" charset="0"/>
              </a:rPr>
              <a:t>- It refers to grey hat hackers who attempt to discover exploits and report them to vendors, for prizes or rewards.</a:t>
            </a:r>
          </a:p>
          <a:p>
            <a:r>
              <a:rPr lang="en-US" sz="2200" b="1" dirty="0">
                <a:latin typeface="Times New Roman" panose="02020603050405020304" pitchFamily="18" charset="0"/>
                <a:cs typeface="Times New Roman" panose="02020603050405020304" pitchFamily="18" charset="0"/>
              </a:rPr>
              <a:t>Hacktivists</a:t>
            </a:r>
            <a:r>
              <a:rPr lang="en-US" sz="2200" dirty="0">
                <a:latin typeface="Times New Roman" panose="02020603050405020304" pitchFamily="18" charset="0"/>
                <a:cs typeface="Times New Roman" panose="02020603050405020304" pitchFamily="18" charset="0"/>
              </a:rPr>
              <a:t> - It refers to grey hat hackers who rally and protest against different political and social ideas. </a:t>
            </a:r>
          </a:p>
          <a:p>
            <a:r>
              <a:rPr lang="en-US" sz="2200" b="1" dirty="0">
                <a:latin typeface="Times New Roman" panose="02020603050405020304" pitchFamily="18" charset="0"/>
                <a:cs typeface="Times New Roman" panose="02020603050405020304" pitchFamily="18" charset="0"/>
              </a:rPr>
              <a:t>Cybercriminals</a:t>
            </a:r>
            <a:r>
              <a:rPr lang="en-US" sz="2200" dirty="0">
                <a:latin typeface="Times New Roman" panose="02020603050405020304" pitchFamily="18" charset="0"/>
                <a:cs typeface="Times New Roman" panose="02020603050405020304" pitchFamily="18" charset="0"/>
              </a:rPr>
              <a:t> -  It refers to black hat hackers who are either self-employed or working for large cybercrime organizations. </a:t>
            </a:r>
          </a:p>
          <a:p>
            <a:r>
              <a:rPr lang="en-US" sz="2200" b="1" dirty="0">
                <a:latin typeface="Times New Roman" panose="02020603050405020304" pitchFamily="18" charset="0"/>
                <a:cs typeface="Times New Roman" panose="02020603050405020304" pitchFamily="18" charset="0"/>
              </a:rPr>
              <a:t>State-sponsored</a:t>
            </a:r>
            <a:r>
              <a:rPr lang="en-US" sz="2200" dirty="0">
                <a:latin typeface="Times New Roman" panose="02020603050405020304" pitchFamily="18" charset="0"/>
                <a:cs typeface="Times New Roman" panose="02020603050405020304" pitchFamily="18" charset="0"/>
              </a:rPr>
              <a:t> - State-Sponsored hackers are threat actors who steal government secrets, gather intelligence, and sabotage networks of foreign governments, terrorist groups, and corporations.</a:t>
            </a:r>
            <a:endParaRPr lang="en-US" sz="2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896398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25802"/>
            <a:ext cx="4586897" cy="584775"/>
          </a:xfrm>
          <a:prstGeom prst="rect">
            <a:avLst/>
          </a:prstGeom>
          <a:noFill/>
        </p:spPr>
        <p:txBody>
          <a:bodyPr wrap="none" rtlCol="0">
            <a:spAutoFit/>
          </a:bodyPr>
          <a:lstStyle/>
          <a:p>
            <a:r>
              <a:rPr lang="en-US" sz="3200" dirty="0">
                <a:solidFill>
                  <a:schemeClr val="bg1"/>
                </a:solidFill>
                <a:latin typeface="Times New Roman" panose="02020603050405020304" pitchFamily="18" charset="0"/>
                <a:cs typeface="Times New Roman" panose="02020603050405020304" pitchFamily="18" charset="0"/>
              </a:rPr>
              <a:t>Evolution of Threat Actors</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4</a:t>
            </a:r>
          </a:p>
        </p:txBody>
      </p:sp>
      <p:sp>
        <p:nvSpPr>
          <p:cNvPr id="14" name="Content Placeholder 1"/>
          <p:cNvSpPr txBox="1">
            <a:spLocks/>
          </p:cNvSpPr>
          <p:nvPr/>
        </p:nvSpPr>
        <p:spPr>
          <a:xfrm>
            <a:off x="267775" y="1534000"/>
            <a:ext cx="11543225" cy="36736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200" b="1" dirty="0">
                <a:latin typeface="Times New Roman" panose="02020603050405020304" pitchFamily="18" charset="0"/>
                <a:cs typeface="Times New Roman" panose="02020603050405020304" pitchFamily="18" charset="0"/>
              </a:rPr>
              <a:t>Types of Threat Actors:</a:t>
            </a:r>
          </a:p>
          <a:p>
            <a:r>
              <a:rPr lang="en-US" sz="2200" b="1" dirty="0">
                <a:latin typeface="Times New Roman" panose="02020603050405020304" pitchFamily="18" charset="0"/>
                <a:cs typeface="Times New Roman" panose="02020603050405020304" pitchFamily="18" charset="0"/>
              </a:rPr>
              <a:t>Script kiddies </a:t>
            </a:r>
            <a:r>
              <a:rPr lang="en-US" sz="2200" dirty="0">
                <a:latin typeface="Times New Roman" panose="02020603050405020304" pitchFamily="18" charset="0"/>
                <a:cs typeface="Times New Roman" panose="02020603050405020304" pitchFamily="18" charset="0"/>
              </a:rPr>
              <a:t>- It refers to teenagers or inexperienced threat actors running existing scripts, tools, and exploits, to cause harm, but typically not for profit.</a:t>
            </a:r>
          </a:p>
          <a:p>
            <a:r>
              <a:rPr lang="en-US" sz="2200" b="1" dirty="0">
                <a:latin typeface="Times New Roman" panose="02020603050405020304" pitchFamily="18" charset="0"/>
                <a:cs typeface="Times New Roman" panose="02020603050405020304" pitchFamily="18" charset="0"/>
              </a:rPr>
              <a:t>Vulnerability brokers </a:t>
            </a:r>
            <a:r>
              <a:rPr lang="en-US" sz="2200" dirty="0">
                <a:latin typeface="Times New Roman" panose="02020603050405020304" pitchFamily="18" charset="0"/>
                <a:cs typeface="Times New Roman" panose="02020603050405020304" pitchFamily="18" charset="0"/>
              </a:rPr>
              <a:t>- It refers to grey hat hackers who attempt to discover exploits and report them to vendors, for prizes or rewards.</a:t>
            </a:r>
          </a:p>
          <a:p>
            <a:r>
              <a:rPr lang="en-US" sz="2200" b="1" dirty="0">
                <a:latin typeface="Times New Roman" panose="02020603050405020304" pitchFamily="18" charset="0"/>
                <a:cs typeface="Times New Roman" panose="02020603050405020304" pitchFamily="18" charset="0"/>
              </a:rPr>
              <a:t>Hacktivists</a:t>
            </a:r>
            <a:r>
              <a:rPr lang="en-US" sz="2200" dirty="0">
                <a:latin typeface="Times New Roman" panose="02020603050405020304" pitchFamily="18" charset="0"/>
                <a:cs typeface="Times New Roman" panose="02020603050405020304" pitchFamily="18" charset="0"/>
              </a:rPr>
              <a:t> - It refers to grey hat hackers who rally and protest against different political and social ideas. </a:t>
            </a:r>
          </a:p>
          <a:p>
            <a:r>
              <a:rPr lang="en-US" sz="2200" b="1" dirty="0">
                <a:latin typeface="Times New Roman" panose="02020603050405020304" pitchFamily="18" charset="0"/>
                <a:cs typeface="Times New Roman" panose="02020603050405020304" pitchFamily="18" charset="0"/>
              </a:rPr>
              <a:t>Cybercriminals</a:t>
            </a:r>
            <a:r>
              <a:rPr lang="en-US" sz="2200" dirty="0">
                <a:latin typeface="Times New Roman" panose="02020603050405020304" pitchFamily="18" charset="0"/>
                <a:cs typeface="Times New Roman" panose="02020603050405020304" pitchFamily="18" charset="0"/>
              </a:rPr>
              <a:t> -  It refers to black hat hackers who are either self-employed or working for large cybercrime organizations. </a:t>
            </a:r>
          </a:p>
          <a:p>
            <a:r>
              <a:rPr lang="en-US" sz="2200" b="1" dirty="0">
                <a:latin typeface="Times New Roman" panose="02020603050405020304" pitchFamily="18" charset="0"/>
                <a:cs typeface="Times New Roman" panose="02020603050405020304" pitchFamily="18" charset="0"/>
              </a:rPr>
              <a:t>State-sponsored</a:t>
            </a:r>
            <a:r>
              <a:rPr lang="en-US" sz="2200" dirty="0">
                <a:latin typeface="Times New Roman" panose="02020603050405020304" pitchFamily="18" charset="0"/>
                <a:cs typeface="Times New Roman" panose="02020603050405020304" pitchFamily="18" charset="0"/>
              </a:rPr>
              <a:t> - State-Sponsored hackers are threat actors who steal government secrets, gather intelligence, and sabotage networks of foreign governments, terrorist groups, and corporations.</a:t>
            </a:r>
            <a:endParaRPr lang="en-US" sz="2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774572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25802"/>
            <a:ext cx="3513269" cy="584775"/>
          </a:xfrm>
          <a:prstGeom prst="rect">
            <a:avLst/>
          </a:prstGeom>
          <a:noFill/>
        </p:spPr>
        <p:txBody>
          <a:bodyPr wrap="none" rtlCol="0">
            <a:spAutoFit/>
          </a:bodyPr>
          <a:lstStyle/>
          <a:p>
            <a:r>
              <a:rPr lang="en-US" sz="3200" dirty="0">
                <a:solidFill>
                  <a:schemeClr val="bg1"/>
                </a:solidFill>
                <a:latin typeface="Times New Roman" panose="02020603050405020304" pitchFamily="18" charset="0"/>
                <a:cs typeface="Times New Roman" panose="02020603050405020304" pitchFamily="18" charset="0"/>
              </a:rPr>
              <a:t>Cybersecurity Tasks</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4</a:t>
            </a:r>
          </a:p>
        </p:txBody>
      </p:sp>
      <p:sp>
        <p:nvSpPr>
          <p:cNvPr id="14" name="Content Placeholder 1"/>
          <p:cNvSpPr txBox="1">
            <a:spLocks/>
          </p:cNvSpPr>
          <p:nvPr/>
        </p:nvSpPr>
        <p:spPr>
          <a:xfrm>
            <a:off x="130614" y="1835314"/>
            <a:ext cx="7565585" cy="36736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 New Roman" panose="02020603050405020304" pitchFamily="18" charset="0"/>
                <a:cs typeface="Times New Roman" panose="02020603050405020304" pitchFamily="18" charset="0"/>
              </a:rPr>
              <a:t>Threat actors target the home users, small-to-medium sized businesses, as well as large public and private organizations.</a:t>
            </a:r>
          </a:p>
          <a:p>
            <a:r>
              <a:rPr lang="en-US" sz="2400" dirty="0">
                <a:latin typeface="Times New Roman" panose="02020603050405020304" pitchFamily="18" charset="0"/>
                <a:cs typeface="Times New Roman" panose="02020603050405020304" pitchFamily="18" charset="0"/>
              </a:rPr>
              <a:t>Hence, Cybersecurity is a shared responsibility which all users must practice to make the internet and networks safer and more secure.</a:t>
            </a:r>
          </a:p>
          <a:p>
            <a:r>
              <a:rPr lang="en-US" sz="2400" dirty="0">
                <a:latin typeface="Times New Roman" panose="02020603050405020304" pitchFamily="18" charset="0"/>
                <a:cs typeface="Times New Roman" panose="02020603050405020304" pitchFamily="18" charset="0"/>
              </a:rPr>
              <a:t>Organizations must take action and protect their assets, users, and customers. They must develop and practice cybersecurity tasks such as those mentioned in the figure.</a:t>
            </a:r>
          </a:p>
        </p:txBody>
      </p:sp>
      <p:pic>
        <p:nvPicPr>
          <p:cNvPr id="10"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616706" y="2004198"/>
            <a:ext cx="4301734" cy="3110782"/>
          </a:xfrm>
          <a:prstGeom prst="rect">
            <a:avLst/>
          </a:prstGeom>
          <a:noFill/>
          <a:ln w="3175">
            <a:solidFill>
              <a:schemeClr val="bg1">
                <a:lumMod val="95000"/>
              </a:schemeClr>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167578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25802"/>
            <a:ext cx="4068614" cy="584775"/>
          </a:xfrm>
          <a:prstGeom prst="rect">
            <a:avLst/>
          </a:prstGeom>
          <a:noFill/>
        </p:spPr>
        <p:txBody>
          <a:bodyPr wrap="none" rtlCol="0">
            <a:spAutoFit/>
          </a:bodyPr>
          <a:lstStyle/>
          <a:p>
            <a:r>
              <a:rPr lang="en-US" sz="3200" dirty="0">
                <a:solidFill>
                  <a:schemeClr val="bg1"/>
                </a:solidFill>
                <a:latin typeface="Times New Roman" panose="02020603050405020304" pitchFamily="18" charset="0"/>
                <a:cs typeface="Times New Roman" panose="02020603050405020304" pitchFamily="18" charset="0"/>
              </a:rPr>
              <a:t>Cyber Threat Indicators</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4</a:t>
            </a:r>
          </a:p>
        </p:txBody>
      </p:sp>
      <p:sp>
        <p:nvSpPr>
          <p:cNvPr id="14" name="Content Placeholder 1"/>
          <p:cNvSpPr txBox="1">
            <a:spLocks/>
          </p:cNvSpPr>
          <p:nvPr/>
        </p:nvSpPr>
        <p:spPr>
          <a:xfrm>
            <a:off x="178025" y="1636379"/>
            <a:ext cx="6986466" cy="36736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latin typeface="Times New Roman" panose="02020603050405020304" pitchFamily="18" charset="0"/>
                <a:cs typeface="Times New Roman" panose="02020603050405020304" pitchFamily="18" charset="0"/>
              </a:rPr>
              <a:t>Indicators Of Compromise (IOC)</a:t>
            </a:r>
          </a:p>
          <a:p>
            <a:pPr marL="0" indent="0">
              <a:buNone/>
            </a:pPr>
            <a:endParaRPr lang="en-US" sz="1000" b="1" dirty="0">
              <a:latin typeface="Times New Roman" panose="02020603050405020304" pitchFamily="18" charset="0"/>
              <a:cs typeface="Times New Roman" panose="02020603050405020304" pitchFamily="18" charset="0"/>
            </a:endParaRPr>
          </a:p>
          <a:p>
            <a:pPr>
              <a:spcBef>
                <a:spcPts val="300"/>
              </a:spcBef>
              <a:spcAft>
                <a:spcPts val="300"/>
              </a:spcAft>
            </a:pPr>
            <a:r>
              <a:rPr lang="en-US" sz="2400" dirty="0">
                <a:latin typeface="Times New Roman" panose="02020603050405020304" pitchFamily="18" charset="0"/>
                <a:cs typeface="Times New Roman" panose="02020603050405020304" pitchFamily="18" charset="0"/>
              </a:rPr>
              <a:t>IOCs are the evidence that an attack has occurred, and each attack has unique identifiable attributes. </a:t>
            </a:r>
          </a:p>
          <a:p>
            <a:pPr>
              <a:spcBef>
                <a:spcPts val="300"/>
              </a:spcBef>
              <a:spcAft>
                <a:spcPts val="300"/>
              </a:spcAft>
            </a:pPr>
            <a:r>
              <a:rPr lang="en-US" sz="2400" dirty="0">
                <a:latin typeface="Times New Roman" panose="02020603050405020304" pitchFamily="18" charset="0"/>
                <a:cs typeface="Times New Roman" panose="02020603050405020304" pitchFamily="18" charset="0"/>
              </a:rPr>
              <a:t>IOCs can be features that identify malware files, IP addresses of servers that are used in attacks, filenames, and characteristic changes made to end system software, among others. </a:t>
            </a:r>
          </a:p>
          <a:p>
            <a:pPr>
              <a:spcBef>
                <a:spcPts val="300"/>
              </a:spcBef>
              <a:spcAft>
                <a:spcPts val="300"/>
              </a:spcAft>
            </a:pPr>
            <a:r>
              <a:rPr lang="en-US" sz="2400" dirty="0">
                <a:latin typeface="Times New Roman" panose="02020603050405020304" pitchFamily="18" charset="0"/>
                <a:cs typeface="Times New Roman" panose="02020603050405020304" pitchFamily="18" charset="0"/>
              </a:rPr>
              <a:t>IOCs help cybersecurity personnel identify what has happened in an attack and develop defenses against the attack. </a:t>
            </a:r>
          </a:p>
        </p:txBody>
      </p:sp>
      <p:pic>
        <p:nvPicPr>
          <p:cNvPr id="9" name="Picture 8"/>
          <p:cNvPicPr>
            <a:picLocks noChangeAspect="1"/>
          </p:cNvPicPr>
          <p:nvPr/>
        </p:nvPicPr>
        <p:blipFill>
          <a:blip r:embed="rId6"/>
          <a:stretch>
            <a:fillRect/>
          </a:stretch>
        </p:blipFill>
        <p:spPr>
          <a:xfrm>
            <a:off x="7391902" y="2395648"/>
            <a:ext cx="4633362" cy="2084911"/>
          </a:xfrm>
          <a:prstGeom prst="rect">
            <a:avLst/>
          </a:prstGeom>
        </p:spPr>
      </p:pic>
      <p:sp>
        <p:nvSpPr>
          <p:cNvPr id="12" name="TextBox 11"/>
          <p:cNvSpPr txBox="1"/>
          <p:nvPr/>
        </p:nvSpPr>
        <p:spPr>
          <a:xfrm>
            <a:off x="7512902" y="4656215"/>
            <a:ext cx="4512362" cy="338554"/>
          </a:xfrm>
          <a:prstGeom prst="rect">
            <a:avLst/>
          </a:prstGeom>
          <a:noFill/>
        </p:spPr>
        <p:txBody>
          <a:bodyPr wrap="square" rtlCol="0">
            <a:spAutoFit/>
          </a:bodyPr>
          <a:lstStyle/>
          <a:p>
            <a:r>
              <a:rPr lang="en-US" sz="1600" dirty="0">
                <a:solidFill>
                  <a:srgbClr val="000000"/>
                </a:solidFill>
                <a:latin typeface="Times New Roman" panose="02020603050405020304" pitchFamily="18" charset="0"/>
                <a:cs typeface="Times New Roman" panose="02020603050405020304" pitchFamily="18" charset="0"/>
              </a:rPr>
              <a:t>Summary of the IOC for a piece of malware </a:t>
            </a:r>
          </a:p>
        </p:txBody>
      </p:sp>
    </p:spTree>
    <p:extLst>
      <p:ext uri="{BB962C8B-B14F-4D97-AF65-F5344CB8AC3E}">
        <p14:creationId xmlns:p14="http://schemas.microsoft.com/office/powerpoint/2010/main" val="12811540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25802"/>
            <a:ext cx="5579348" cy="584775"/>
          </a:xfrm>
          <a:prstGeom prst="rect">
            <a:avLst/>
          </a:prstGeom>
          <a:noFill/>
        </p:spPr>
        <p:txBody>
          <a:bodyPr wrap="none" rtlCol="0">
            <a:spAutoFit/>
          </a:bodyPr>
          <a:lstStyle/>
          <a:p>
            <a:r>
              <a:rPr lang="en-US" sz="3200" dirty="0">
                <a:solidFill>
                  <a:schemeClr val="bg1"/>
                </a:solidFill>
                <a:latin typeface="Times New Roman" panose="02020603050405020304" pitchFamily="18" charset="0"/>
                <a:cs typeface="Times New Roman" panose="02020603050405020304" pitchFamily="18" charset="0"/>
              </a:rPr>
              <a:t>Cyber Threat Indicators (Contd.)</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4</a:t>
            </a:r>
          </a:p>
        </p:txBody>
      </p:sp>
      <p:sp>
        <p:nvSpPr>
          <p:cNvPr id="14" name="Content Placeholder 1"/>
          <p:cNvSpPr txBox="1">
            <a:spLocks/>
          </p:cNvSpPr>
          <p:nvPr/>
        </p:nvSpPr>
        <p:spPr>
          <a:xfrm>
            <a:off x="178024" y="1953635"/>
            <a:ext cx="11678695" cy="335640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b="1" dirty="0">
                <a:latin typeface="Times New Roman" panose="02020603050405020304" pitchFamily="18" charset="0"/>
                <a:cs typeface="Times New Roman" panose="02020603050405020304" pitchFamily="18" charset="0"/>
              </a:rPr>
              <a:t>Indicators of Attack</a:t>
            </a:r>
            <a:r>
              <a:rPr lang="en-US"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(IOA) </a:t>
            </a:r>
          </a:p>
          <a:p>
            <a:pPr marL="0" indent="0">
              <a:buNone/>
            </a:pPr>
            <a:endParaRPr lang="en-US" b="1"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IOA</a:t>
            </a:r>
            <a:r>
              <a:rPr lang="en-US" b="1"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focus more on the motivation and strategies behind an attack and the attackers to gain access to assets. </a:t>
            </a:r>
          </a:p>
          <a:p>
            <a:r>
              <a:rPr lang="en-US" dirty="0">
                <a:latin typeface="Times New Roman" panose="02020603050405020304" pitchFamily="18" charset="0"/>
                <a:cs typeface="Times New Roman" panose="02020603050405020304" pitchFamily="18" charset="0"/>
              </a:rPr>
              <a:t>IOAs helps to generate a proactive security approach that can be reused in multiple contexts and multiple attacks. Defending against a strategy can therefore prevent future attacks.</a:t>
            </a:r>
            <a:endParaRPr lang="en-US" b="1" dirty="0">
              <a:latin typeface="Times New Roman" panose="02020603050405020304" pitchFamily="18" charset="0"/>
              <a:cs typeface="Times New Roman" panose="02020603050405020304" pitchFamily="18" charset="0"/>
            </a:endParaRPr>
          </a:p>
          <a:p>
            <a:pPr marL="0" indent="0">
              <a:buNone/>
            </a:pPr>
            <a:endParaRPr lang="en-US"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246551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43079" y="360328"/>
            <a:ext cx="658410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Threat Sharing and Building </a:t>
            </a:r>
          </a:p>
          <a:p>
            <a:r>
              <a:rPr lang="en-US" sz="2800" dirty="0">
                <a:solidFill>
                  <a:schemeClr val="bg1"/>
                </a:solidFill>
                <a:latin typeface="Times New Roman" panose="02020603050405020304" pitchFamily="18" charset="0"/>
                <a:cs typeface="Times New Roman" panose="02020603050405020304" pitchFamily="18" charset="0"/>
              </a:rPr>
              <a:t>Cybersecurity Awareness</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4</a:t>
            </a:r>
          </a:p>
        </p:txBody>
      </p:sp>
      <p:sp>
        <p:nvSpPr>
          <p:cNvPr id="14" name="Content Placeholder 1"/>
          <p:cNvSpPr txBox="1">
            <a:spLocks/>
          </p:cNvSpPr>
          <p:nvPr/>
        </p:nvSpPr>
        <p:spPr>
          <a:xfrm>
            <a:off x="262297" y="1678025"/>
            <a:ext cx="11810378" cy="392239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300" dirty="0">
                <a:latin typeface="Times New Roman" panose="02020603050405020304" pitchFamily="18" charset="0"/>
                <a:cs typeface="Times New Roman" panose="02020603050405020304" pitchFamily="18" charset="0"/>
              </a:rPr>
              <a:t>Governments are now actively promoting cybersecurity. </a:t>
            </a:r>
          </a:p>
          <a:p>
            <a:r>
              <a:rPr lang="en-US" sz="2300" dirty="0">
                <a:latin typeface="Times New Roman" panose="02020603050405020304" pitchFamily="18" charset="0"/>
                <a:cs typeface="Times New Roman" panose="02020603050405020304" pitchFamily="18" charset="0"/>
              </a:rPr>
              <a:t>The US Cybersecurity Infrastructure and Security Agency (CISA) is leading efforts to automate the sharing of cybersecurity information with public and private organizations at no cost.</a:t>
            </a:r>
          </a:p>
          <a:p>
            <a:r>
              <a:rPr lang="en-US" sz="2300" dirty="0">
                <a:latin typeface="Times New Roman" panose="02020603050405020304" pitchFamily="18" charset="0"/>
                <a:cs typeface="Times New Roman" panose="02020603050405020304" pitchFamily="18" charset="0"/>
              </a:rPr>
              <a:t>CISA use a system called Automated Indicator Sharing (AIS) which enables the sharing of attack indicators between the US government and the private sector as soon as threats are verified. </a:t>
            </a:r>
          </a:p>
          <a:p>
            <a:r>
              <a:rPr lang="en-US" sz="2300" dirty="0">
                <a:latin typeface="Times New Roman" panose="02020603050405020304" pitchFamily="18" charset="0"/>
                <a:cs typeface="Times New Roman" panose="02020603050405020304" pitchFamily="18" charset="0"/>
              </a:rPr>
              <a:t>The European Union Agency for Cybersecurity (ENISA) delivers advice and solutions for the cybersecurity challenges of the EU member states.</a:t>
            </a:r>
          </a:p>
          <a:p>
            <a:r>
              <a:rPr lang="en-US" sz="2300" dirty="0">
                <a:latin typeface="Times New Roman" panose="02020603050405020304" pitchFamily="18" charset="0"/>
                <a:cs typeface="Times New Roman" panose="02020603050405020304" pitchFamily="18" charset="0"/>
              </a:rPr>
              <a:t>The CISA and the National Cyber Security Alliance (NCSA) have an annual campaign in every October called National Cybersecurity Awareness Month (NCASM) to raise awareness about cybersecurity.</a:t>
            </a:r>
            <a:endParaRPr lang="en-US" sz="2300" b="1" dirty="0">
              <a:latin typeface="Times New Roman" panose="02020603050405020304" pitchFamily="18" charset="0"/>
              <a:cs typeface="Times New Roman" panose="02020603050405020304" pitchFamily="18" charset="0"/>
            </a:endParaRPr>
          </a:p>
          <a:p>
            <a:pPr marL="0" indent="0">
              <a:buNone/>
            </a:pPr>
            <a:endParaRPr lang="en-US" sz="23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064107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8" name="TextBox 1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4</a:t>
            </a:r>
          </a:p>
        </p:txBody>
      </p:sp>
      <p:sp>
        <p:nvSpPr>
          <p:cNvPr id="19" name="Title 1"/>
          <p:cNvSpPr txBox="1">
            <a:spLocks/>
          </p:cNvSpPr>
          <p:nvPr/>
        </p:nvSpPr>
        <p:spPr>
          <a:xfrm>
            <a:off x="1713034" y="3163246"/>
            <a:ext cx="4734136" cy="860647"/>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defTabSz="685777" fontAlgn="ctr">
              <a:lnSpc>
                <a:spcPct val="100000"/>
              </a:lnSpc>
              <a:spcBef>
                <a:spcPts val="0"/>
              </a:spcBef>
              <a:defRPr/>
            </a:pPr>
            <a:r>
              <a:rPr lang="en-US" b="1" dirty="0">
                <a:latin typeface="Times New Roman" panose="02020603050405020304" pitchFamily="18" charset="0"/>
                <a:cs typeface="Times New Roman" panose="02020603050405020304" pitchFamily="18" charset="0"/>
              </a:rPr>
              <a:t>Threat Actor Tools</a:t>
            </a:r>
          </a:p>
          <a:p>
            <a:pPr defTabSz="685777" fontAlgn="ctr">
              <a:lnSpc>
                <a:spcPct val="100000"/>
              </a:lnSpc>
              <a:spcBef>
                <a:spcPts val="0"/>
              </a:spcBef>
              <a:defRPr/>
            </a:pPr>
            <a:endParaRPr lang="en-US" b="1" dirty="0">
              <a:latin typeface="Times New Roman" panose="02020603050405020304" pitchFamily="18" charset="0"/>
              <a:cs typeface="Times New Roman" panose="02020603050405020304" pitchFamily="18" charset="0"/>
            </a:endParaRPr>
          </a:p>
        </p:txBody>
      </p:sp>
      <p:sp>
        <p:nvSpPr>
          <p:cNvPr id="6" name="Rectangle 5"/>
          <p:cNvSpPr/>
          <p:nvPr/>
        </p:nvSpPr>
        <p:spPr>
          <a:xfrm>
            <a:off x="2640013" y="533330"/>
            <a:ext cx="6096000" cy="523220"/>
          </a:xfrm>
          <a:prstGeom prst="rect">
            <a:avLst/>
          </a:prstGeom>
        </p:spPr>
        <p:txBody>
          <a:bodyPr>
            <a:spAutoFit/>
          </a:bodyPr>
          <a:lstStyle/>
          <a:p>
            <a:r>
              <a:rPr lang="en-US" sz="2800" dirty="0">
                <a:solidFill>
                  <a:schemeClr val="bg1"/>
                </a:solidFill>
                <a:latin typeface="Times New Roman" panose="02020603050405020304" pitchFamily="18" charset="0"/>
                <a:cs typeface="Times New Roman" panose="02020603050405020304" pitchFamily="18" charset="0"/>
              </a:rPr>
              <a:t>Network attacks types</a:t>
            </a:r>
          </a:p>
        </p:txBody>
      </p:sp>
    </p:spTree>
    <p:extLst>
      <p:ext uri="{BB962C8B-B14F-4D97-AF65-F5344CB8AC3E}">
        <p14:creationId xmlns:p14="http://schemas.microsoft.com/office/powerpoint/2010/main" val="26365681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12712"/>
            <a:ext cx="4832349" cy="584775"/>
          </a:xfrm>
          <a:prstGeom prst="rect">
            <a:avLst/>
          </a:prstGeom>
          <a:noFill/>
        </p:spPr>
        <p:txBody>
          <a:bodyPr wrap="none" rtlCol="0">
            <a:spAutoFit/>
          </a:bodyPr>
          <a:lstStyle/>
          <a:p>
            <a:r>
              <a:rPr lang="en-US" sz="3200" dirty="0">
                <a:solidFill>
                  <a:schemeClr val="bg1"/>
                </a:solidFill>
                <a:latin typeface="Times New Roman" panose="02020603050405020304" pitchFamily="18" charset="0"/>
                <a:cs typeface="Times New Roman" panose="02020603050405020304" pitchFamily="18" charset="0"/>
              </a:rPr>
              <a:t>Introduction of Attack Tools</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4</a:t>
            </a:r>
          </a:p>
        </p:txBody>
      </p:sp>
      <p:sp>
        <p:nvSpPr>
          <p:cNvPr id="14" name="Content Placeholder 1"/>
          <p:cNvSpPr txBox="1">
            <a:spLocks/>
          </p:cNvSpPr>
          <p:nvPr/>
        </p:nvSpPr>
        <p:spPr>
          <a:xfrm>
            <a:off x="262297" y="1678025"/>
            <a:ext cx="7372943" cy="392239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 New Roman" panose="02020603050405020304" pitchFamily="18" charset="0"/>
                <a:cs typeface="Times New Roman" panose="02020603050405020304" pitchFamily="18" charset="0"/>
              </a:rPr>
              <a:t>To exploit vulnerability, a threat actor must have a technique or tool. </a:t>
            </a:r>
          </a:p>
          <a:p>
            <a:r>
              <a:rPr lang="en-US" sz="2400" dirty="0">
                <a:latin typeface="Times New Roman" panose="02020603050405020304" pitchFamily="18" charset="0"/>
                <a:cs typeface="Times New Roman" panose="02020603050405020304" pitchFamily="18" charset="0"/>
              </a:rPr>
              <a:t>Over the years, attack tools have become more sophisticated, and highly automated. </a:t>
            </a:r>
          </a:p>
          <a:p>
            <a:r>
              <a:rPr lang="en-US" sz="2400" dirty="0">
                <a:latin typeface="Times New Roman" panose="02020603050405020304" pitchFamily="18" charset="0"/>
                <a:cs typeface="Times New Roman" panose="02020603050405020304" pitchFamily="18" charset="0"/>
              </a:rPr>
              <a:t>These new tools require less technical knowledge to implement.</a:t>
            </a:r>
          </a:p>
          <a:p>
            <a:r>
              <a:rPr lang="en-US" sz="2400" dirty="0">
                <a:latin typeface="Times New Roman" panose="02020603050405020304" pitchFamily="18" charset="0"/>
                <a:cs typeface="Times New Roman" panose="02020603050405020304" pitchFamily="18" charset="0"/>
              </a:rPr>
              <a:t>In the figure, drag the white circle across the timeline to view the relationship between the sophistication of attack tools versus the technical knowledge required to use them.</a:t>
            </a:r>
          </a:p>
          <a:p>
            <a:pPr marL="0" indent="0">
              <a:buNone/>
            </a:pPr>
            <a:endParaRPr lang="en-US" sz="2300" b="1" dirty="0">
              <a:latin typeface="Times New Roman" panose="02020603050405020304" pitchFamily="18" charset="0"/>
              <a:cs typeface="Times New Roman" panose="02020603050405020304" pitchFamily="18" charset="0"/>
            </a:endParaRPr>
          </a:p>
        </p:txBody>
      </p:sp>
      <p:pic>
        <p:nvPicPr>
          <p:cNvPr id="10"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635240" y="1766118"/>
            <a:ext cx="4389120" cy="3586942"/>
          </a:xfrm>
          <a:prstGeom prst="rect">
            <a:avLst/>
          </a:prstGeom>
          <a:noFill/>
          <a:ln w="3175">
            <a:solidFill>
              <a:schemeClr val="bg1">
                <a:lumMod val="85000"/>
              </a:schemeClr>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980231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12712"/>
            <a:ext cx="5230086" cy="584775"/>
          </a:xfrm>
          <a:prstGeom prst="rect">
            <a:avLst/>
          </a:prstGeom>
          <a:noFill/>
        </p:spPr>
        <p:txBody>
          <a:bodyPr wrap="none" rtlCol="0">
            <a:spAutoFit/>
          </a:bodyPr>
          <a:lstStyle/>
          <a:p>
            <a:r>
              <a:rPr lang="en-US" sz="3200" dirty="0">
                <a:solidFill>
                  <a:schemeClr val="bg1"/>
                </a:solidFill>
                <a:latin typeface="Times New Roman" panose="02020603050405020304" pitchFamily="18" charset="0"/>
                <a:cs typeface="Times New Roman" panose="02020603050405020304" pitchFamily="18" charset="0"/>
              </a:rPr>
              <a:t>Evolution of Security Tools     </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4</a:t>
            </a:r>
          </a:p>
        </p:txBody>
      </p:sp>
      <p:sp>
        <p:nvSpPr>
          <p:cNvPr id="14" name="Content Placeholder 1"/>
          <p:cNvSpPr txBox="1">
            <a:spLocks/>
          </p:cNvSpPr>
          <p:nvPr/>
        </p:nvSpPr>
        <p:spPr>
          <a:xfrm>
            <a:off x="262297" y="1678025"/>
            <a:ext cx="11810378" cy="27568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 New Roman" panose="02020603050405020304" pitchFamily="18" charset="0"/>
                <a:cs typeface="Times New Roman" panose="02020603050405020304" pitchFamily="18" charset="0"/>
              </a:rPr>
              <a:t>Ethical hacking involves using many different types of tools to test the network and end devices.</a:t>
            </a:r>
          </a:p>
          <a:p>
            <a:r>
              <a:rPr lang="en-US" sz="2400" dirty="0">
                <a:latin typeface="Times New Roman" panose="02020603050405020304" pitchFamily="18" charset="0"/>
                <a:cs typeface="Times New Roman" panose="02020603050405020304" pitchFamily="18" charset="0"/>
              </a:rPr>
              <a:t>To validate the security of a network and its systems, many network penetration testing tools have been developed and many of these tools can also be used by threat actors for exploitation.</a:t>
            </a:r>
          </a:p>
          <a:p>
            <a:r>
              <a:rPr lang="en-US" sz="2400" dirty="0">
                <a:latin typeface="Times New Roman" panose="02020603050405020304" pitchFamily="18" charset="0"/>
                <a:cs typeface="Times New Roman" panose="02020603050405020304" pitchFamily="18" charset="0"/>
              </a:rPr>
              <a:t>Threat actors have also created various hacking tools. Cybersecurity personnel must also know how to use these tools when performing network penetration tests.</a:t>
            </a:r>
          </a:p>
          <a:p>
            <a:pPr marL="0" indent="0">
              <a:buNone/>
            </a:pPr>
            <a:endParaRPr lang="en-US" sz="2400" dirty="0">
              <a:latin typeface="Times New Roman" panose="02020603050405020304" pitchFamily="18" charset="0"/>
              <a:cs typeface="Times New Roman" panose="02020603050405020304" pitchFamily="18" charset="0"/>
            </a:endParaRPr>
          </a:p>
          <a:p>
            <a:pPr marL="0" indent="0">
              <a:buNone/>
            </a:pPr>
            <a:endParaRPr lang="en-US" sz="2300" b="1" dirty="0">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09C3717F-26D8-451E-865A-CA4B04D76858}"/>
              </a:ext>
            </a:extLst>
          </p:cNvPr>
          <p:cNvSpPr/>
          <p:nvPr/>
        </p:nvSpPr>
        <p:spPr>
          <a:xfrm>
            <a:off x="448420" y="4498857"/>
            <a:ext cx="11492572" cy="830997"/>
          </a:xfrm>
          <a:prstGeom prst="rect">
            <a:avLst/>
          </a:prstGeom>
        </p:spPr>
        <p:txBody>
          <a:bodyPr wrap="square">
            <a:spAutoFit/>
          </a:bodyPr>
          <a:lstStyle/>
          <a:p>
            <a:pPr marL="0" indent="0">
              <a:buNone/>
            </a:pPr>
            <a:r>
              <a:rPr lang="en-US" sz="2400" b="1" dirty="0">
                <a:solidFill>
                  <a:srgbClr val="000000"/>
                </a:solidFill>
                <a:latin typeface="+mn-lt"/>
              </a:rPr>
              <a:t>Note: </a:t>
            </a:r>
            <a:r>
              <a:rPr lang="en-US" sz="2400" i="1" dirty="0">
                <a:solidFill>
                  <a:srgbClr val="000000"/>
                </a:solidFill>
                <a:latin typeface="+mn-lt"/>
              </a:rPr>
              <a:t>Most of these tools are UNIX or Linux based; therefore, a security professional should have a strong UNIX and Linux background.</a:t>
            </a:r>
          </a:p>
        </p:txBody>
      </p:sp>
    </p:spTree>
    <p:extLst>
      <p:ext uri="{BB962C8B-B14F-4D97-AF65-F5344CB8AC3E}">
        <p14:creationId xmlns:p14="http://schemas.microsoft.com/office/powerpoint/2010/main" val="35836982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12712"/>
            <a:ext cx="6608669" cy="584775"/>
          </a:xfrm>
          <a:prstGeom prst="rect">
            <a:avLst/>
          </a:prstGeom>
          <a:noFill/>
        </p:spPr>
        <p:txBody>
          <a:bodyPr wrap="none" rtlCol="0">
            <a:spAutoFit/>
          </a:bodyPr>
          <a:lstStyle/>
          <a:p>
            <a:r>
              <a:rPr lang="en-US" sz="3200" dirty="0">
                <a:solidFill>
                  <a:schemeClr val="bg1"/>
                </a:solidFill>
                <a:latin typeface="Times New Roman" panose="02020603050405020304" pitchFamily="18" charset="0"/>
                <a:cs typeface="Times New Roman" panose="02020603050405020304" pitchFamily="18" charset="0"/>
              </a:rPr>
              <a:t>Evolution of Security Tools (Contd.)    </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4</a:t>
            </a:r>
          </a:p>
        </p:txBody>
      </p:sp>
      <p:sp>
        <p:nvSpPr>
          <p:cNvPr id="14" name="Content Placeholder 1"/>
          <p:cNvSpPr txBox="1">
            <a:spLocks/>
          </p:cNvSpPr>
          <p:nvPr/>
        </p:nvSpPr>
        <p:spPr>
          <a:xfrm>
            <a:off x="1874165" y="1317812"/>
            <a:ext cx="9848920" cy="71465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dirty="0">
                <a:latin typeface="Times New Roman" panose="02020603050405020304" pitchFamily="18" charset="0"/>
                <a:cs typeface="Times New Roman" panose="02020603050405020304" pitchFamily="18" charset="0"/>
              </a:rPr>
              <a:t>The following table lists some of the categories of common network penetration testing tools</a:t>
            </a:r>
          </a:p>
          <a:p>
            <a:pPr marL="0" indent="0">
              <a:buNone/>
            </a:pPr>
            <a:endParaRPr lang="en-US" sz="2300" b="1" dirty="0">
              <a:latin typeface="Times New Roman" panose="02020603050405020304" pitchFamily="18" charset="0"/>
              <a:cs typeface="Times New Roman" panose="02020603050405020304" pitchFamily="18" charset="0"/>
            </a:endParaRPr>
          </a:p>
        </p:txBody>
      </p:sp>
      <p:graphicFrame>
        <p:nvGraphicFramePr>
          <p:cNvPr id="11" name="Table 10"/>
          <p:cNvGraphicFramePr>
            <a:graphicFrameLocks noGrp="1"/>
          </p:cNvGraphicFramePr>
          <p:nvPr>
            <p:extLst>
              <p:ext uri="{D42A27DB-BD31-4B8C-83A1-F6EECF244321}">
                <p14:modId xmlns:p14="http://schemas.microsoft.com/office/powerpoint/2010/main" val="1595435168"/>
              </p:ext>
            </p:extLst>
          </p:nvPr>
        </p:nvGraphicFramePr>
        <p:xfrm>
          <a:off x="366670" y="2032466"/>
          <a:ext cx="11469949" cy="3420109"/>
        </p:xfrm>
        <a:graphic>
          <a:graphicData uri="http://schemas.openxmlformats.org/drawingml/2006/table">
            <a:tbl>
              <a:tblPr firstRow="1" bandRow="1">
                <a:tableStyleId>{5C22544A-7EE6-4342-B048-85BDC9FD1C3A}</a:tableStyleId>
              </a:tblPr>
              <a:tblGrid>
                <a:gridCol w="2815732">
                  <a:extLst>
                    <a:ext uri="{9D8B030D-6E8A-4147-A177-3AD203B41FA5}">
                      <a16:colId xmlns:a16="http://schemas.microsoft.com/office/drawing/2014/main" val="20000"/>
                    </a:ext>
                  </a:extLst>
                </a:gridCol>
                <a:gridCol w="8654217">
                  <a:extLst>
                    <a:ext uri="{9D8B030D-6E8A-4147-A177-3AD203B41FA5}">
                      <a16:colId xmlns:a16="http://schemas.microsoft.com/office/drawing/2014/main" val="20001"/>
                    </a:ext>
                  </a:extLst>
                </a:gridCol>
              </a:tblGrid>
              <a:tr h="269025">
                <a:tc>
                  <a:txBody>
                    <a:bodyPr/>
                    <a:lstStyle/>
                    <a:p>
                      <a:pPr algn="ctr" fontAlgn="ctr"/>
                      <a:r>
                        <a:rPr lang="en-US" sz="1500" dirty="0">
                          <a:effectLst/>
                          <a:latin typeface="Times New Roman" panose="02020603050405020304" pitchFamily="18" charset="0"/>
                          <a:cs typeface="Times New Roman" panose="02020603050405020304" pitchFamily="18" charset="0"/>
                        </a:rPr>
                        <a:t>Categories of Tools</a:t>
                      </a:r>
                    </a:p>
                  </a:txBody>
                  <a:tcPr marL="47625" marR="47625" marT="47625" marB="47625" anchor="ctr"/>
                </a:tc>
                <a:tc>
                  <a:txBody>
                    <a:bodyPr/>
                    <a:lstStyle/>
                    <a:p>
                      <a:pPr algn="ctr" fontAlgn="ctr"/>
                      <a:r>
                        <a:rPr lang="en-US" sz="1500" dirty="0">
                          <a:effectLst/>
                          <a:latin typeface="Times New Roman" panose="02020603050405020304" pitchFamily="18" charset="0"/>
                          <a:cs typeface="Times New Roman" panose="02020603050405020304" pitchFamily="18" charset="0"/>
                        </a:rPr>
                        <a:t>Description</a:t>
                      </a:r>
                    </a:p>
                  </a:txBody>
                  <a:tcPr marL="47625" marR="47625" marT="47625" marB="47625" anchor="ctr"/>
                </a:tc>
                <a:extLst>
                  <a:ext uri="{0D108BD9-81ED-4DB2-BD59-A6C34878D82A}">
                    <a16:rowId xmlns:a16="http://schemas.microsoft.com/office/drawing/2014/main" val="10000"/>
                  </a:ext>
                </a:extLst>
              </a:tr>
              <a:tr h="269025">
                <a:tc>
                  <a:txBody>
                    <a:bodyPr/>
                    <a:lstStyle/>
                    <a:p>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Password crackers</a:t>
                      </a:r>
                      <a:endParaRPr lang="en-US" sz="1500" dirty="0">
                        <a:latin typeface="Times New Roman" panose="02020603050405020304" pitchFamily="18" charset="0"/>
                        <a:cs typeface="Times New Roman" panose="02020603050405020304" pitchFamily="18" charset="0"/>
                      </a:endParaRPr>
                    </a:p>
                  </a:txBody>
                  <a:tcPr/>
                </a:tc>
                <a:tc>
                  <a:txBody>
                    <a:bodyPr/>
                    <a:lstStyle/>
                    <a:p>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Used to crack or recover the password. Eg:John the Ripper, Ophcrack</a:t>
                      </a:r>
                      <a:endParaRPr lang="en-US" sz="15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1"/>
                  </a:ext>
                </a:extLst>
              </a:tr>
              <a:tr h="450757">
                <a:tc>
                  <a:txBody>
                    <a:bodyPr/>
                    <a:lstStyle/>
                    <a:p>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Wireless hacking tools</a:t>
                      </a:r>
                      <a:endParaRPr lang="en-US" sz="1500" dirty="0">
                        <a:latin typeface="Times New Roman" panose="02020603050405020304" pitchFamily="18" charset="0"/>
                        <a:cs typeface="Times New Roman" panose="02020603050405020304" pitchFamily="18" charset="0"/>
                      </a:endParaRPr>
                    </a:p>
                  </a:txBody>
                  <a:tcPr/>
                </a:tc>
                <a:tc>
                  <a:txBody>
                    <a:bodyPr/>
                    <a:lstStyle/>
                    <a:p>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Used to intentionally hack into a wireless network to detect security vulnerabilities. Eg:Aircrack-ng, Kismet</a:t>
                      </a:r>
                      <a:endParaRPr lang="en-US" sz="15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2"/>
                  </a:ext>
                </a:extLst>
              </a:tr>
              <a:tr h="450757">
                <a:tc>
                  <a:txBody>
                    <a:bodyPr/>
                    <a:lstStyle/>
                    <a:p>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Network scanning and hacking tools</a:t>
                      </a:r>
                      <a:endParaRPr lang="en-US" sz="1500" dirty="0">
                        <a:latin typeface="Times New Roman" panose="02020603050405020304" pitchFamily="18" charset="0"/>
                        <a:cs typeface="Times New Roman" panose="02020603050405020304" pitchFamily="18" charset="0"/>
                      </a:endParaRPr>
                    </a:p>
                  </a:txBody>
                  <a:tcPr/>
                </a:tc>
                <a:tc>
                  <a:txBody>
                    <a:bodyPr/>
                    <a:lstStyle/>
                    <a:p>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Used to probe network devices, servers, and hosts for open TCP or UDP ports. Eg: Nmap, SuperScan</a:t>
                      </a:r>
                      <a:endParaRPr lang="en-US" sz="15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3"/>
                  </a:ext>
                </a:extLst>
              </a:tr>
              <a:tr h="269025">
                <a:tc>
                  <a:txBody>
                    <a:bodyPr/>
                    <a:lstStyle/>
                    <a:p>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Packet crafting tools</a:t>
                      </a:r>
                      <a:endParaRPr lang="en-US" sz="1500" dirty="0">
                        <a:latin typeface="Times New Roman" panose="02020603050405020304" pitchFamily="18" charset="0"/>
                        <a:cs typeface="Times New Roman" panose="02020603050405020304" pitchFamily="18" charset="0"/>
                      </a:endParaRPr>
                    </a:p>
                  </a:txBody>
                  <a:tcPr/>
                </a:tc>
                <a:tc>
                  <a:txBody>
                    <a:bodyPr/>
                    <a:lstStyle/>
                    <a:p>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Used to probe and test a firewall’s robustness. Eg: Hping, Scapy</a:t>
                      </a:r>
                      <a:endParaRPr lang="en-US" sz="15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4"/>
                  </a:ext>
                </a:extLst>
              </a:tr>
              <a:tr h="454071">
                <a:tc>
                  <a:txBody>
                    <a:bodyPr/>
                    <a:lstStyle/>
                    <a:p>
                      <a:pPr fontAlgn="ctr"/>
                      <a:r>
                        <a:rPr lang="en-US" sz="1500" b="0" dirty="0">
                          <a:effectLst/>
                          <a:latin typeface="Times New Roman" panose="02020603050405020304" pitchFamily="18" charset="0"/>
                          <a:cs typeface="Times New Roman" panose="02020603050405020304" pitchFamily="18" charset="0"/>
                        </a:rPr>
                        <a:t>Packet sniffers</a:t>
                      </a:r>
                    </a:p>
                  </a:txBody>
                  <a:tcPr marL="47625" marR="47625" marT="47625" marB="47625" anchor="ctr"/>
                </a:tc>
                <a:tc>
                  <a:txBody>
                    <a:bodyPr/>
                    <a:lstStyle/>
                    <a:p>
                      <a:pPr marL="0" marR="0" lvl="0" indent="0" algn="l" defTabSz="685777" rtl="0" eaLnBrk="1" fontAlgn="ctr" latinLnBrk="0" hangingPunct="1">
                        <a:lnSpc>
                          <a:spcPct val="100000"/>
                        </a:lnSpc>
                        <a:spcBef>
                          <a:spcPts val="0"/>
                        </a:spcBef>
                        <a:spcAft>
                          <a:spcPts val="0"/>
                        </a:spcAft>
                        <a:buClrTx/>
                        <a:buSzTx/>
                        <a:buFontTx/>
                        <a:buNone/>
                        <a:tabLst/>
                        <a:defRPr/>
                      </a:pPr>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Used to capture and analyze packets within traditional Ethernet LANs or WLANs. </a:t>
                      </a:r>
                      <a:r>
                        <a:rPr lang="en-US" sz="1500" b="0" i="0" kern="1200" dirty="0" err="1">
                          <a:solidFill>
                            <a:schemeClr val="dk1"/>
                          </a:solidFill>
                          <a:effectLst/>
                          <a:latin typeface="Times New Roman" panose="02020603050405020304" pitchFamily="18" charset="0"/>
                          <a:ea typeface="+mn-ea"/>
                          <a:cs typeface="Times New Roman" panose="02020603050405020304" pitchFamily="18" charset="0"/>
                        </a:rPr>
                        <a:t>Eg</a:t>
                      </a:r>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 Wireshark, </a:t>
                      </a:r>
                      <a:r>
                        <a:rPr lang="en-US" sz="1500" b="0" i="0" kern="1200" dirty="0" err="1">
                          <a:solidFill>
                            <a:schemeClr val="dk1"/>
                          </a:solidFill>
                          <a:effectLst/>
                          <a:latin typeface="Times New Roman" panose="02020603050405020304" pitchFamily="18" charset="0"/>
                          <a:ea typeface="+mn-ea"/>
                          <a:cs typeface="Times New Roman" panose="02020603050405020304" pitchFamily="18" charset="0"/>
                        </a:rPr>
                        <a:t>Tcpdump</a:t>
                      </a:r>
                      <a:endParaRPr lang="en-US" sz="1500" b="0" dirty="0">
                        <a:effectLst/>
                        <a:latin typeface="Times New Roman" panose="02020603050405020304" pitchFamily="18" charset="0"/>
                        <a:cs typeface="Times New Roman" panose="02020603050405020304" pitchFamily="18" charset="0"/>
                      </a:endParaRPr>
                    </a:p>
                  </a:txBody>
                  <a:tcPr marL="47625" marR="47625" marT="47625" marB="47625" anchor="ctr"/>
                </a:tc>
                <a:extLst>
                  <a:ext uri="{0D108BD9-81ED-4DB2-BD59-A6C34878D82A}">
                    <a16:rowId xmlns:a16="http://schemas.microsoft.com/office/drawing/2014/main" val="10005"/>
                  </a:ext>
                </a:extLst>
              </a:tr>
              <a:tr h="454071">
                <a:tc>
                  <a:txBody>
                    <a:bodyPr/>
                    <a:lstStyle/>
                    <a:p>
                      <a:pPr fontAlgn="ctr"/>
                      <a:r>
                        <a:rPr lang="en-US" sz="1500" b="0" dirty="0">
                          <a:effectLst/>
                          <a:latin typeface="Times New Roman" panose="02020603050405020304" pitchFamily="18" charset="0"/>
                          <a:cs typeface="Times New Roman" panose="02020603050405020304" pitchFamily="18" charset="0"/>
                        </a:rPr>
                        <a:t>Rootkit detectors</a:t>
                      </a:r>
                    </a:p>
                  </a:txBody>
                  <a:tcPr marL="47625" marR="47625" marT="47625" marB="47625" anchor="ctr"/>
                </a:tc>
                <a:tc>
                  <a:txBody>
                    <a:bodyPr/>
                    <a:lstStyle/>
                    <a:p>
                      <a:pPr fontAlgn="ctr"/>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It</a:t>
                      </a:r>
                      <a:r>
                        <a:rPr lang="en-US" sz="1500" b="0" i="0" kern="1200" baseline="0" dirty="0">
                          <a:solidFill>
                            <a:schemeClr val="dk1"/>
                          </a:solidFill>
                          <a:effectLst/>
                          <a:latin typeface="Times New Roman" panose="02020603050405020304" pitchFamily="18" charset="0"/>
                          <a:ea typeface="+mn-ea"/>
                          <a:cs typeface="Times New Roman" panose="02020603050405020304" pitchFamily="18" charset="0"/>
                        </a:rPr>
                        <a:t> is </a:t>
                      </a:r>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a directory and file integrity checker used by white hats to detect installed root kits. Eg: AIDE, Netfilter</a:t>
                      </a:r>
                      <a:endParaRPr lang="en-US" sz="1500" b="0" dirty="0">
                        <a:effectLst/>
                        <a:latin typeface="Times New Roman" panose="02020603050405020304" pitchFamily="18" charset="0"/>
                        <a:cs typeface="Times New Roman" panose="02020603050405020304" pitchFamily="18" charset="0"/>
                      </a:endParaRPr>
                    </a:p>
                  </a:txBody>
                  <a:tcPr marL="47625" marR="47625" marT="47625" marB="47625" anchor="ctr"/>
                </a:tc>
                <a:extLst>
                  <a:ext uri="{0D108BD9-81ED-4DB2-BD59-A6C34878D82A}">
                    <a16:rowId xmlns:a16="http://schemas.microsoft.com/office/drawing/2014/main" val="10006"/>
                  </a:ext>
                </a:extLst>
              </a:tr>
              <a:tr h="450757">
                <a:tc>
                  <a:txBody>
                    <a:bodyPr/>
                    <a:lstStyle/>
                    <a:p>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Fuzzers to search vulnerabilities</a:t>
                      </a:r>
                      <a:endParaRPr lang="en-US" sz="1500" dirty="0">
                        <a:latin typeface="Times New Roman" panose="02020603050405020304" pitchFamily="18" charset="0"/>
                        <a:cs typeface="Times New Roman" panose="02020603050405020304" pitchFamily="18" charset="0"/>
                      </a:endParaRPr>
                    </a:p>
                  </a:txBody>
                  <a:tcPr/>
                </a:tc>
                <a:tc>
                  <a:txBody>
                    <a:bodyPr/>
                    <a:lstStyle/>
                    <a:p>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Used by threat actors when attempting to discover a computer system’s security vulnerabilities. Eg: Skipfish, Wapiti</a:t>
                      </a:r>
                      <a:endParaRPr lang="en-US" sz="15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163403838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12712"/>
            <a:ext cx="6608669" cy="584775"/>
          </a:xfrm>
          <a:prstGeom prst="rect">
            <a:avLst/>
          </a:prstGeom>
          <a:noFill/>
        </p:spPr>
        <p:txBody>
          <a:bodyPr wrap="none" rtlCol="0">
            <a:spAutoFit/>
          </a:bodyPr>
          <a:lstStyle/>
          <a:p>
            <a:r>
              <a:rPr lang="en-US" sz="3200" dirty="0">
                <a:solidFill>
                  <a:schemeClr val="bg1"/>
                </a:solidFill>
                <a:latin typeface="Times New Roman" panose="02020603050405020304" pitchFamily="18" charset="0"/>
                <a:cs typeface="Times New Roman" panose="02020603050405020304" pitchFamily="18" charset="0"/>
              </a:rPr>
              <a:t>Evolution of Security Tools (Contd.)    </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4</a:t>
            </a:r>
          </a:p>
        </p:txBody>
      </p:sp>
      <p:graphicFrame>
        <p:nvGraphicFramePr>
          <p:cNvPr id="11" name="Table 10"/>
          <p:cNvGraphicFramePr>
            <a:graphicFrameLocks noGrp="1"/>
          </p:cNvGraphicFramePr>
          <p:nvPr>
            <p:extLst>
              <p:ext uri="{D42A27DB-BD31-4B8C-83A1-F6EECF244321}">
                <p14:modId xmlns:p14="http://schemas.microsoft.com/office/powerpoint/2010/main" val="3556345624"/>
              </p:ext>
            </p:extLst>
          </p:nvPr>
        </p:nvGraphicFramePr>
        <p:xfrm>
          <a:off x="464181" y="1780284"/>
          <a:ext cx="11469949" cy="3536857"/>
        </p:xfrm>
        <a:graphic>
          <a:graphicData uri="http://schemas.openxmlformats.org/drawingml/2006/table">
            <a:tbl>
              <a:tblPr firstRow="1" bandRow="1">
                <a:tableStyleId>{5C22544A-7EE6-4342-B048-85BDC9FD1C3A}</a:tableStyleId>
              </a:tblPr>
              <a:tblGrid>
                <a:gridCol w="2815732">
                  <a:extLst>
                    <a:ext uri="{9D8B030D-6E8A-4147-A177-3AD203B41FA5}">
                      <a16:colId xmlns:a16="http://schemas.microsoft.com/office/drawing/2014/main" val="20000"/>
                    </a:ext>
                  </a:extLst>
                </a:gridCol>
                <a:gridCol w="8654217">
                  <a:extLst>
                    <a:ext uri="{9D8B030D-6E8A-4147-A177-3AD203B41FA5}">
                      <a16:colId xmlns:a16="http://schemas.microsoft.com/office/drawing/2014/main" val="20001"/>
                    </a:ext>
                  </a:extLst>
                </a:gridCol>
              </a:tblGrid>
              <a:tr h="269025">
                <a:tc>
                  <a:txBody>
                    <a:bodyPr/>
                    <a:lstStyle/>
                    <a:p>
                      <a:pPr algn="ctr" fontAlgn="ctr"/>
                      <a:r>
                        <a:rPr lang="en-US" sz="1500" dirty="0">
                          <a:effectLst/>
                          <a:latin typeface="Times New Roman" panose="02020603050405020304" pitchFamily="18" charset="0"/>
                          <a:cs typeface="Times New Roman" panose="02020603050405020304" pitchFamily="18" charset="0"/>
                        </a:rPr>
                        <a:t>Categories of Tools</a:t>
                      </a:r>
                    </a:p>
                  </a:txBody>
                  <a:tcPr marL="47625" marR="47625" marT="47625" marB="47625" anchor="ctr"/>
                </a:tc>
                <a:tc>
                  <a:txBody>
                    <a:bodyPr/>
                    <a:lstStyle/>
                    <a:p>
                      <a:pPr algn="ctr" fontAlgn="ctr"/>
                      <a:r>
                        <a:rPr lang="en-US" sz="1500" dirty="0">
                          <a:effectLst/>
                          <a:latin typeface="Times New Roman" panose="02020603050405020304" pitchFamily="18" charset="0"/>
                          <a:cs typeface="Times New Roman" panose="02020603050405020304" pitchFamily="18" charset="0"/>
                        </a:rPr>
                        <a:t>Description</a:t>
                      </a:r>
                    </a:p>
                  </a:txBody>
                  <a:tcPr marL="47625" marR="47625" marT="47625" marB="47625" anchor="ctr"/>
                </a:tc>
                <a:extLst>
                  <a:ext uri="{0D108BD9-81ED-4DB2-BD59-A6C34878D82A}">
                    <a16:rowId xmlns:a16="http://schemas.microsoft.com/office/drawing/2014/main" val="10000"/>
                  </a:ext>
                </a:extLst>
              </a:tr>
              <a:tr h="269025">
                <a:tc>
                  <a:txBody>
                    <a:bodyPr/>
                    <a:lstStyle/>
                    <a:p>
                      <a:pPr fontAlgn="ctr"/>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Forensic tools</a:t>
                      </a:r>
                    </a:p>
                  </a:txBody>
                  <a:tcPr marL="47625" marR="47625" marT="47625" marB="47625" anchor="ctr"/>
                </a:tc>
                <a:tc>
                  <a:txBody>
                    <a:bodyPr/>
                    <a:lstStyle/>
                    <a:p>
                      <a:pPr fontAlgn="ctr"/>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White hat hackers use these tools to sniff out any trace of evidence existing in a particular computer system. Eg: Sleuth Kit, Helix</a:t>
                      </a:r>
                    </a:p>
                  </a:txBody>
                  <a:tcPr marL="47625" marR="47625" marT="47625" marB="47625" anchor="ctr"/>
                </a:tc>
                <a:extLst>
                  <a:ext uri="{0D108BD9-81ED-4DB2-BD59-A6C34878D82A}">
                    <a16:rowId xmlns:a16="http://schemas.microsoft.com/office/drawing/2014/main" val="10001"/>
                  </a:ext>
                </a:extLst>
              </a:tr>
              <a:tr h="450757">
                <a:tc>
                  <a:txBody>
                    <a:bodyPr/>
                    <a:lstStyle/>
                    <a:p>
                      <a:pPr fontAlgn="ctr"/>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Debuggers</a:t>
                      </a:r>
                    </a:p>
                  </a:txBody>
                  <a:tcPr marL="47625" marR="47625" marT="47625" marB="47625" anchor="ctr"/>
                </a:tc>
                <a:tc>
                  <a:txBody>
                    <a:bodyPr/>
                    <a:lstStyle/>
                    <a:p>
                      <a:pPr fontAlgn="ctr"/>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Used by black hats to reverse engineer binary files when writing exploits and used by white hats when analyzing malware. Eg:GDB, WinDbg</a:t>
                      </a:r>
                    </a:p>
                  </a:txBody>
                  <a:tcPr marL="47625" marR="47625" marT="47625" marB="47625" anchor="ctr"/>
                </a:tc>
                <a:extLst>
                  <a:ext uri="{0D108BD9-81ED-4DB2-BD59-A6C34878D82A}">
                    <a16:rowId xmlns:a16="http://schemas.microsoft.com/office/drawing/2014/main" val="10002"/>
                  </a:ext>
                </a:extLst>
              </a:tr>
              <a:tr h="450757">
                <a:tc>
                  <a:txBody>
                    <a:bodyPr/>
                    <a:lstStyle/>
                    <a:p>
                      <a:pPr fontAlgn="ctr"/>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Hacking operating systems</a:t>
                      </a:r>
                    </a:p>
                  </a:txBody>
                  <a:tcPr marL="47625" marR="47625" marT="47625" marB="47625" anchor="ctr"/>
                </a:tc>
                <a:tc>
                  <a:txBody>
                    <a:bodyPr/>
                    <a:lstStyle/>
                    <a:p>
                      <a:pPr fontAlgn="ctr"/>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These are preloaded with tools and technologies optimized for hacking. Eg: Kali Linux, SELinux</a:t>
                      </a:r>
                    </a:p>
                  </a:txBody>
                  <a:tcPr marL="47625" marR="47625" marT="47625" marB="47625" anchor="ctr"/>
                </a:tc>
                <a:extLst>
                  <a:ext uri="{0D108BD9-81ED-4DB2-BD59-A6C34878D82A}">
                    <a16:rowId xmlns:a16="http://schemas.microsoft.com/office/drawing/2014/main" val="10003"/>
                  </a:ext>
                </a:extLst>
              </a:tr>
              <a:tr h="269025">
                <a:tc>
                  <a:txBody>
                    <a:bodyPr/>
                    <a:lstStyle/>
                    <a:p>
                      <a:pPr fontAlgn="ctr"/>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Encryption tools</a:t>
                      </a:r>
                    </a:p>
                  </a:txBody>
                  <a:tcPr marL="47625" marR="47625" marT="47625" marB="47625" anchor="ctr"/>
                </a:tc>
                <a:tc>
                  <a:txBody>
                    <a:bodyPr/>
                    <a:lstStyle/>
                    <a:p>
                      <a:pPr fontAlgn="ctr"/>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These tools use algorithm schemes to encode the data to prevent unauthorized access to the data. Eg: VeraCrypt, CipherShed</a:t>
                      </a:r>
                    </a:p>
                  </a:txBody>
                  <a:tcPr marL="47625" marR="47625" marT="47625" marB="47625" anchor="ctr"/>
                </a:tc>
                <a:extLst>
                  <a:ext uri="{0D108BD9-81ED-4DB2-BD59-A6C34878D82A}">
                    <a16:rowId xmlns:a16="http://schemas.microsoft.com/office/drawing/2014/main" val="10004"/>
                  </a:ext>
                </a:extLst>
              </a:tr>
              <a:tr h="454071">
                <a:tc>
                  <a:txBody>
                    <a:bodyPr/>
                    <a:lstStyle/>
                    <a:p>
                      <a:pPr fontAlgn="ctr"/>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Vulnerability exploitation tools</a:t>
                      </a:r>
                    </a:p>
                  </a:txBody>
                  <a:tcPr marL="47625" marR="47625" marT="47625" marB="47625" anchor="ctr"/>
                </a:tc>
                <a:tc>
                  <a:txBody>
                    <a:bodyPr/>
                    <a:lstStyle/>
                    <a:p>
                      <a:pPr fontAlgn="ctr"/>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These tools identify whether a remote host is vulnerable to a security attack.</a:t>
                      </a:r>
                    </a:p>
                    <a:p>
                      <a:pPr fontAlgn="ctr"/>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 Eg: Metasploit, Core Impact</a:t>
                      </a:r>
                    </a:p>
                  </a:txBody>
                  <a:tcPr marL="47625" marR="47625" marT="47625" marB="47625" anchor="ctr"/>
                </a:tc>
                <a:extLst>
                  <a:ext uri="{0D108BD9-81ED-4DB2-BD59-A6C34878D82A}">
                    <a16:rowId xmlns:a16="http://schemas.microsoft.com/office/drawing/2014/main" val="10005"/>
                  </a:ext>
                </a:extLst>
              </a:tr>
              <a:tr h="454071">
                <a:tc>
                  <a:txBody>
                    <a:bodyPr/>
                    <a:lstStyle/>
                    <a:p>
                      <a:pPr fontAlgn="ctr"/>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Vulnerability scanners</a:t>
                      </a:r>
                    </a:p>
                  </a:txBody>
                  <a:tcPr marL="47625" marR="47625" marT="47625" marB="47625" anchor="ctr"/>
                </a:tc>
                <a:tc>
                  <a:txBody>
                    <a:bodyPr/>
                    <a:lstStyle/>
                    <a:p>
                      <a:pPr fontAlgn="ctr"/>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These tools scan a network or system to identify open ports. They can also be used to scan for known vulnerabilities and scan VMs, BYOD devices, and client databases. Eg:Nipper, Securia PSI</a:t>
                      </a:r>
                    </a:p>
                  </a:txBody>
                  <a:tcPr marL="47625" marR="47625" marT="47625" marB="47625" anchor="ct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14915227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12712"/>
            <a:ext cx="3720699" cy="584775"/>
          </a:xfrm>
          <a:prstGeom prst="rect">
            <a:avLst/>
          </a:prstGeom>
          <a:noFill/>
        </p:spPr>
        <p:txBody>
          <a:bodyPr wrap="none" rtlCol="0">
            <a:spAutoFit/>
          </a:bodyPr>
          <a:lstStyle/>
          <a:p>
            <a:r>
              <a:rPr lang="en-US" sz="3200" dirty="0">
                <a:solidFill>
                  <a:schemeClr val="bg1"/>
                </a:solidFill>
                <a:latin typeface="Times New Roman" panose="02020603050405020304" pitchFamily="18" charset="0"/>
                <a:cs typeface="Times New Roman" panose="02020603050405020304" pitchFamily="18" charset="0"/>
              </a:rPr>
              <a:t>Categories of Attacks</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4</a:t>
            </a:r>
          </a:p>
        </p:txBody>
      </p:sp>
      <p:sp>
        <p:nvSpPr>
          <p:cNvPr id="14" name="Content Placeholder 1"/>
          <p:cNvSpPr txBox="1">
            <a:spLocks/>
          </p:cNvSpPr>
          <p:nvPr/>
        </p:nvSpPr>
        <p:spPr>
          <a:xfrm>
            <a:off x="1874165" y="1317812"/>
            <a:ext cx="9848920" cy="71465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69863" indent="-169863" defTabSz="684213">
              <a:spcBef>
                <a:spcPts val="600"/>
              </a:spcBef>
              <a:spcAft>
                <a:spcPts val="600"/>
              </a:spcAft>
              <a:buClr>
                <a:schemeClr val="tx2"/>
              </a:buClr>
              <a:buSzPct val="90000"/>
            </a:pPr>
            <a:r>
              <a:rPr lang="en-US" sz="2400" dirty="0">
                <a:latin typeface="Times New Roman" panose="02020603050405020304" pitchFamily="18" charset="0"/>
                <a:cs typeface="Times New Roman" panose="02020603050405020304" pitchFamily="18" charset="0"/>
              </a:rPr>
              <a:t>Threat actors use the previously mentioned tools or a combination of tools to create various attacks.</a:t>
            </a:r>
          </a:p>
          <a:p>
            <a:pPr marL="169863" indent="-169863" defTabSz="684213">
              <a:spcBef>
                <a:spcPts val="600"/>
              </a:spcBef>
              <a:spcAft>
                <a:spcPts val="600"/>
              </a:spcAft>
              <a:buClr>
                <a:schemeClr val="tx2"/>
              </a:buClr>
              <a:buSzPct val="90000"/>
            </a:pPr>
            <a:r>
              <a:rPr lang="en-US" sz="2400" dirty="0">
                <a:latin typeface="Times New Roman" panose="02020603050405020304" pitchFamily="18" charset="0"/>
                <a:cs typeface="Times New Roman" panose="02020603050405020304" pitchFamily="18" charset="0"/>
              </a:rPr>
              <a:t>It is important to understand that threat actors use a variety of security tools to carry out these attacks.</a:t>
            </a:r>
          </a:p>
          <a:p>
            <a:pPr marL="169863" indent="-169863" defTabSz="684213">
              <a:spcBef>
                <a:spcPts val="600"/>
              </a:spcBef>
              <a:spcAft>
                <a:spcPts val="600"/>
              </a:spcAft>
              <a:buClr>
                <a:schemeClr val="tx2"/>
              </a:buClr>
              <a:buSzPct val="90000"/>
            </a:pPr>
            <a:r>
              <a:rPr lang="en-US" sz="2400" dirty="0">
                <a:latin typeface="Times New Roman" panose="02020603050405020304" pitchFamily="18" charset="0"/>
                <a:cs typeface="Times New Roman" panose="02020603050405020304" pitchFamily="18" charset="0"/>
              </a:rPr>
              <a:t>The following table displays common types of attacks.</a:t>
            </a:r>
          </a:p>
          <a:p>
            <a:pPr marL="0" indent="0">
              <a:buNone/>
            </a:pPr>
            <a:endParaRPr lang="en-US" sz="2300" b="1" dirty="0">
              <a:latin typeface="Times New Roman" panose="02020603050405020304" pitchFamily="18" charset="0"/>
              <a:cs typeface="Times New Roman" panose="02020603050405020304" pitchFamily="18" charset="0"/>
            </a:endParaRPr>
          </a:p>
        </p:txBody>
      </p:sp>
      <p:graphicFrame>
        <p:nvGraphicFramePr>
          <p:cNvPr id="11" name="Table 10"/>
          <p:cNvGraphicFramePr>
            <a:graphicFrameLocks noGrp="1"/>
          </p:cNvGraphicFramePr>
          <p:nvPr>
            <p:extLst>
              <p:ext uri="{D42A27DB-BD31-4B8C-83A1-F6EECF244321}">
                <p14:modId xmlns:p14="http://schemas.microsoft.com/office/powerpoint/2010/main" val="2485531866"/>
              </p:ext>
            </p:extLst>
          </p:nvPr>
        </p:nvGraphicFramePr>
        <p:xfrm>
          <a:off x="486743" y="3350278"/>
          <a:ext cx="11469949" cy="1981200"/>
        </p:xfrm>
        <a:graphic>
          <a:graphicData uri="http://schemas.openxmlformats.org/drawingml/2006/table">
            <a:tbl>
              <a:tblPr firstRow="1" bandRow="1">
                <a:tableStyleId>{5C22544A-7EE6-4342-B048-85BDC9FD1C3A}</a:tableStyleId>
              </a:tblPr>
              <a:tblGrid>
                <a:gridCol w="2815732">
                  <a:extLst>
                    <a:ext uri="{9D8B030D-6E8A-4147-A177-3AD203B41FA5}">
                      <a16:colId xmlns:a16="http://schemas.microsoft.com/office/drawing/2014/main" val="20000"/>
                    </a:ext>
                  </a:extLst>
                </a:gridCol>
                <a:gridCol w="8654217">
                  <a:extLst>
                    <a:ext uri="{9D8B030D-6E8A-4147-A177-3AD203B41FA5}">
                      <a16:colId xmlns:a16="http://schemas.microsoft.com/office/drawing/2014/main" val="20001"/>
                    </a:ext>
                  </a:extLst>
                </a:gridCol>
              </a:tblGrid>
              <a:tr h="269025">
                <a:tc>
                  <a:txBody>
                    <a:bodyPr/>
                    <a:lstStyle/>
                    <a:p>
                      <a:pPr algn="ctr" fontAlgn="ctr"/>
                      <a:r>
                        <a:rPr lang="en-US" sz="1500" dirty="0">
                          <a:effectLst/>
                          <a:latin typeface="Times New Roman" panose="02020603050405020304" pitchFamily="18" charset="0"/>
                          <a:cs typeface="Times New Roman" panose="02020603050405020304" pitchFamily="18" charset="0"/>
                        </a:rPr>
                        <a:t>Categories of Attack</a:t>
                      </a:r>
                    </a:p>
                  </a:txBody>
                  <a:tcPr marL="47625" marR="47625" marT="47625" marB="47625" anchor="ctr"/>
                </a:tc>
                <a:tc>
                  <a:txBody>
                    <a:bodyPr/>
                    <a:lstStyle/>
                    <a:p>
                      <a:pPr algn="ctr" fontAlgn="ctr"/>
                      <a:r>
                        <a:rPr lang="en-US" sz="1500" dirty="0">
                          <a:effectLst/>
                          <a:latin typeface="Times New Roman" panose="02020603050405020304" pitchFamily="18" charset="0"/>
                          <a:cs typeface="Times New Roman" panose="02020603050405020304" pitchFamily="18" charset="0"/>
                        </a:rPr>
                        <a:t>Description</a:t>
                      </a:r>
                    </a:p>
                  </a:txBody>
                  <a:tcPr marL="47625" marR="47625" marT="47625" marB="47625" anchor="ctr"/>
                </a:tc>
                <a:extLst>
                  <a:ext uri="{0D108BD9-81ED-4DB2-BD59-A6C34878D82A}">
                    <a16:rowId xmlns:a16="http://schemas.microsoft.com/office/drawing/2014/main" val="10000"/>
                  </a:ext>
                </a:extLst>
              </a:tr>
              <a:tr h="269025">
                <a:tc>
                  <a:txBody>
                    <a:bodyPr/>
                    <a:lstStyle/>
                    <a:p>
                      <a:pPr fontAlgn="ctr"/>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Eavesdropping attack</a:t>
                      </a:r>
                    </a:p>
                  </a:txBody>
                  <a:tcPr marL="47625" marR="47625" marT="47625" marB="47625" anchor="ctr"/>
                </a:tc>
                <a:tc>
                  <a:txBody>
                    <a:bodyPr/>
                    <a:lstStyle/>
                    <a:p>
                      <a:pPr fontAlgn="ctr"/>
                      <a:r>
                        <a:rPr lang="en-IN" sz="1500" b="0" i="0" kern="1200" dirty="0">
                          <a:solidFill>
                            <a:schemeClr val="dk1"/>
                          </a:solidFill>
                          <a:effectLst/>
                          <a:latin typeface="Times New Roman" panose="02020603050405020304" pitchFamily="18" charset="0"/>
                          <a:ea typeface="+mn-ea"/>
                          <a:cs typeface="Times New Roman" panose="02020603050405020304" pitchFamily="18" charset="0"/>
                        </a:rPr>
                        <a:t>An eavesdropping attack is w</a:t>
                      </a:r>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hen a threat actor captures and listens to network traffic. This is also called as sniffing or snooping.</a:t>
                      </a:r>
                    </a:p>
                  </a:txBody>
                  <a:tcPr marL="47625" marR="47625" marT="47625" marB="47625" anchor="ctr"/>
                </a:tc>
                <a:extLst>
                  <a:ext uri="{0D108BD9-81ED-4DB2-BD59-A6C34878D82A}">
                    <a16:rowId xmlns:a16="http://schemas.microsoft.com/office/drawing/2014/main" val="10001"/>
                  </a:ext>
                </a:extLst>
              </a:tr>
              <a:tr h="450757">
                <a:tc>
                  <a:txBody>
                    <a:bodyPr/>
                    <a:lstStyle/>
                    <a:p>
                      <a:pPr fontAlgn="ctr"/>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Data modification attack</a:t>
                      </a:r>
                    </a:p>
                  </a:txBody>
                  <a:tcPr marL="47625" marR="47625" marT="47625" marB="47625" anchor="ctr"/>
                </a:tc>
                <a:tc>
                  <a:txBody>
                    <a:bodyPr/>
                    <a:lstStyle/>
                    <a:p>
                      <a:pPr fontAlgn="ctr"/>
                      <a:r>
                        <a:rPr lang="en-IN" sz="1500" b="0" i="0" kern="1200" dirty="0">
                          <a:solidFill>
                            <a:schemeClr val="dk1"/>
                          </a:solidFill>
                          <a:effectLst/>
                          <a:latin typeface="Times New Roman" panose="02020603050405020304" pitchFamily="18" charset="0"/>
                          <a:ea typeface="+mn-ea"/>
                          <a:cs typeface="Times New Roman" panose="02020603050405020304" pitchFamily="18" charset="0"/>
                        </a:rPr>
                        <a:t>Data modification attacks occur w</a:t>
                      </a:r>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hen a threat actor has captured enterprise traffic and has altered the data in the packets without the knowledge of the sender or receiver.</a:t>
                      </a:r>
                    </a:p>
                  </a:txBody>
                  <a:tcPr marL="47625" marR="47625" marT="47625" marB="47625" anchor="ctr"/>
                </a:tc>
                <a:extLst>
                  <a:ext uri="{0D108BD9-81ED-4DB2-BD59-A6C34878D82A}">
                    <a16:rowId xmlns:a16="http://schemas.microsoft.com/office/drawing/2014/main" val="10002"/>
                  </a:ext>
                </a:extLst>
              </a:tr>
              <a:tr h="450757">
                <a:tc>
                  <a:txBody>
                    <a:bodyPr/>
                    <a:lstStyle/>
                    <a:p>
                      <a:pPr fontAlgn="ctr"/>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IP address spoofing attack</a:t>
                      </a:r>
                    </a:p>
                  </a:txBody>
                  <a:tcPr marL="47625" marR="47625" marT="47625" marB="47625" anchor="ctr"/>
                </a:tc>
                <a:tc>
                  <a:txBody>
                    <a:bodyPr/>
                    <a:lstStyle/>
                    <a:p>
                      <a:pPr fontAlgn="ctr"/>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An IP address spoofing attack is when a threat actor constructs an IP packet that appears to originate from a valid address inside the corporate intranet.</a:t>
                      </a:r>
                    </a:p>
                  </a:txBody>
                  <a:tcPr marL="47625" marR="47625" marT="47625" marB="47625" anchor="ct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411638880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12712"/>
            <a:ext cx="5201873" cy="584775"/>
          </a:xfrm>
          <a:prstGeom prst="rect">
            <a:avLst/>
          </a:prstGeom>
          <a:noFill/>
        </p:spPr>
        <p:txBody>
          <a:bodyPr wrap="none" rtlCol="0">
            <a:spAutoFit/>
          </a:bodyPr>
          <a:lstStyle/>
          <a:p>
            <a:r>
              <a:rPr lang="en-US" sz="3200" dirty="0">
                <a:solidFill>
                  <a:schemeClr val="bg1"/>
                </a:solidFill>
                <a:latin typeface="Times New Roman" panose="02020603050405020304" pitchFamily="18" charset="0"/>
                <a:cs typeface="Times New Roman" panose="02020603050405020304" pitchFamily="18" charset="0"/>
              </a:rPr>
              <a:t>Categories of Attacks (Contd.)</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4</a:t>
            </a:r>
          </a:p>
        </p:txBody>
      </p:sp>
      <p:graphicFrame>
        <p:nvGraphicFramePr>
          <p:cNvPr id="11" name="Table 10"/>
          <p:cNvGraphicFramePr>
            <a:graphicFrameLocks noGrp="1"/>
          </p:cNvGraphicFramePr>
          <p:nvPr>
            <p:extLst>
              <p:ext uri="{D42A27DB-BD31-4B8C-83A1-F6EECF244321}">
                <p14:modId xmlns:p14="http://schemas.microsoft.com/office/powerpoint/2010/main" val="47462359"/>
              </p:ext>
            </p:extLst>
          </p:nvPr>
        </p:nvGraphicFramePr>
        <p:xfrm>
          <a:off x="495980" y="1953635"/>
          <a:ext cx="11469949" cy="2755807"/>
        </p:xfrm>
        <a:graphic>
          <a:graphicData uri="http://schemas.openxmlformats.org/drawingml/2006/table">
            <a:tbl>
              <a:tblPr firstRow="1" bandRow="1">
                <a:tableStyleId>{5C22544A-7EE6-4342-B048-85BDC9FD1C3A}</a:tableStyleId>
              </a:tblPr>
              <a:tblGrid>
                <a:gridCol w="2815732">
                  <a:extLst>
                    <a:ext uri="{9D8B030D-6E8A-4147-A177-3AD203B41FA5}">
                      <a16:colId xmlns:a16="http://schemas.microsoft.com/office/drawing/2014/main" val="20000"/>
                    </a:ext>
                  </a:extLst>
                </a:gridCol>
                <a:gridCol w="8654217">
                  <a:extLst>
                    <a:ext uri="{9D8B030D-6E8A-4147-A177-3AD203B41FA5}">
                      <a16:colId xmlns:a16="http://schemas.microsoft.com/office/drawing/2014/main" val="20001"/>
                    </a:ext>
                  </a:extLst>
                </a:gridCol>
              </a:tblGrid>
              <a:tr h="269025">
                <a:tc>
                  <a:txBody>
                    <a:bodyPr/>
                    <a:lstStyle/>
                    <a:p>
                      <a:pPr algn="ctr" fontAlgn="ctr"/>
                      <a:r>
                        <a:rPr lang="en-US" sz="1500" dirty="0">
                          <a:effectLst/>
                          <a:latin typeface="Times New Roman" panose="02020603050405020304" pitchFamily="18" charset="0"/>
                          <a:cs typeface="Times New Roman" panose="02020603050405020304" pitchFamily="18" charset="0"/>
                        </a:rPr>
                        <a:t>Categories of Attack</a:t>
                      </a:r>
                    </a:p>
                  </a:txBody>
                  <a:tcPr marL="47625" marR="47625" marT="47625" marB="47625" anchor="ctr"/>
                </a:tc>
                <a:tc>
                  <a:txBody>
                    <a:bodyPr/>
                    <a:lstStyle/>
                    <a:p>
                      <a:pPr algn="ctr" fontAlgn="ctr"/>
                      <a:r>
                        <a:rPr lang="en-US" sz="1500" dirty="0">
                          <a:effectLst/>
                          <a:latin typeface="Times New Roman" panose="02020603050405020304" pitchFamily="18" charset="0"/>
                          <a:cs typeface="Times New Roman" panose="02020603050405020304" pitchFamily="18" charset="0"/>
                        </a:rPr>
                        <a:t>Description</a:t>
                      </a:r>
                    </a:p>
                  </a:txBody>
                  <a:tcPr marL="47625" marR="47625" marT="47625" marB="47625" anchor="ctr"/>
                </a:tc>
                <a:extLst>
                  <a:ext uri="{0D108BD9-81ED-4DB2-BD59-A6C34878D82A}">
                    <a16:rowId xmlns:a16="http://schemas.microsoft.com/office/drawing/2014/main" val="10000"/>
                  </a:ext>
                </a:extLst>
              </a:tr>
              <a:tr h="269025">
                <a:tc>
                  <a:txBody>
                    <a:bodyPr/>
                    <a:lstStyle/>
                    <a:p>
                      <a:pPr fontAlgn="ctr"/>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Password-based attacks</a:t>
                      </a:r>
                    </a:p>
                  </a:txBody>
                  <a:tcPr marL="47625" marR="47625" marT="47625" marB="47625" anchor="ctr"/>
                </a:tc>
                <a:tc>
                  <a:txBody>
                    <a:bodyPr/>
                    <a:lstStyle/>
                    <a:p>
                      <a:pPr fontAlgn="ctr"/>
                      <a:r>
                        <a:rPr lang="en-IN" sz="1500" b="0" i="0" kern="1200" dirty="0">
                          <a:solidFill>
                            <a:schemeClr val="dk1"/>
                          </a:solidFill>
                          <a:effectLst/>
                          <a:latin typeface="Times New Roman" panose="02020603050405020304" pitchFamily="18" charset="0"/>
                          <a:ea typeface="+mn-ea"/>
                          <a:cs typeface="Times New Roman" panose="02020603050405020304" pitchFamily="18" charset="0"/>
                        </a:rPr>
                        <a:t>Password-based attacks occur w</a:t>
                      </a:r>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hen a threat actor obtains the credentials for a valid user account. </a:t>
                      </a:r>
                    </a:p>
                  </a:txBody>
                  <a:tcPr marL="47625" marR="47625" marT="47625" marB="47625" anchor="ctr"/>
                </a:tc>
                <a:extLst>
                  <a:ext uri="{0D108BD9-81ED-4DB2-BD59-A6C34878D82A}">
                    <a16:rowId xmlns:a16="http://schemas.microsoft.com/office/drawing/2014/main" val="10001"/>
                  </a:ext>
                </a:extLst>
              </a:tr>
              <a:tr h="450757">
                <a:tc>
                  <a:txBody>
                    <a:bodyPr/>
                    <a:lstStyle/>
                    <a:p>
                      <a:pPr fontAlgn="ctr"/>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Denial-of-service (DoS) attack</a:t>
                      </a:r>
                    </a:p>
                  </a:txBody>
                  <a:tcPr marL="47625" marR="47625" marT="47625" marB="47625" anchor="ctr"/>
                </a:tc>
                <a:tc>
                  <a:txBody>
                    <a:bodyPr/>
                    <a:lstStyle/>
                    <a:p>
                      <a:pPr fontAlgn="ctr"/>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A DoS attack prevents normal use of a computer or network by valid users. This attack can block traffic, which results in a loss of access to network resources.</a:t>
                      </a:r>
                    </a:p>
                  </a:txBody>
                  <a:tcPr marL="47625" marR="47625" marT="47625" marB="47625" anchor="ctr"/>
                </a:tc>
                <a:extLst>
                  <a:ext uri="{0D108BD9-81ED-4DB2-BD59-A6C34878D82A}">
                    <a16:rowId xmlns:a16="http://schemas.microsoft.com/office/drawing/2014/main" val="10002"/>
                  </a:ext>
                </a:extLst>
              </a:tr>
              <a:tr h="450757">
                <a:tc>
                  <a:txBody>
                    <a:bodyPr/>
                    <a:lstStyle/>
                    <a:p>
                      <a:pPr fontAlgn="ctr"/>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Man-in-the-middle attack (MiTM)</a:t>
                      </a:r>
                    </a:p>
                  </a:txBody>
                  <a:tcPr marL="47625" marR="47625" marT="47625" marB="47625" anchor="ctr"/>
                </a:tc>
                <a:tc>
                  <a:txBody>
                    <a:bodyPr/>
                    <a:lstStyle/>
                    <a:p>
                      <a:pPr fontAlgn="ctr"/>
                      <a:r>
                        <a:rPr lang="en-IN" sz="1500" b="0" i="0" kern="1200" dirty="0">
                          <a:solidFill>
                            <a:schemeClr val="dk1"/>
                          </a:solidFill>
                          <a:effectLst/>
                          <a:latin typeface="Times New Roman" panose="02020603050405020304" pitchFamily="18" charset="0"/>
                          <a:ea typeface="+mn-ea"/>
                          <a:cs typeface="Times New Roman" panose="02020603050405020304" pitchFamily="18" charset="0"/>
                        </a:rPr>
                        <a:t>A MiTM attack occurs w</a:t>
                      </a:r>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hen threat actors have positioned themselves between a source and destination. </a:t>
                      </a:r>
                    </a:p>
                  </a:txBody>
                  <a:tcPr marL="47625" marR="47625" marT="47625" marB="47625" anchor="ctr"/>
                </a:tc>
                <a:extLst>
                  <a:ext uri="{0D108BD9-81ED-4DB2-BD59-A6C34878D82A}">
                    <a16:rowId xmlns:a16="http://schemas.microsoft.com/office/drawing/2014/main" val="10003"/>
                  </a:ext>
                </a:extLst>
              </a:tr>
              <a:tr h="450757">
                <a:tc>
                  <a:txBody>
                    <a:bodyPr/>
                    <a:lstStyle/>
                    <a:p>
                      <a:pPr fontAlgn="ctr"/>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Compromised key attack</a:t>
                      </a:r>
                    </a:p>
                  </a:txBody>
                  <a:tcPr marL="47625" marR="47625" marT="47625" marB="47625" anchor="ctr"/>
                </a:tc>
                <a:tc>
                  <a:txBody>
                    <a:bodyPr/>
                    <a:lstStyle/>
                    <a:p>
                      <a:pPr fontAlgn="ctr"/>
                      <a:r>
                        <a:rPr lang="en-IN" sz="1500" b="0" i="0" kern="1200" dirty="0">
                          <a:solidFill>
                            <a:schemeClr val="dk1"/>
                          </a:solidFill>
                          <a:effectLst/>
                          <a:latin typeface="Times New Roman" panose="02020603050405020304" pitchFamily="18" charset="0"/>
                          <a:ea typeface="+mn-ea"/>
                          <a:cs typeface="Times New Roman" panose="02020603050405020304" pitchFamily="18" charset="0"/>
                        </a:rPr>
                        <a:t>A compromised-key attack occurs w</a:t>
                      </a:r>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hen a threat actor obtains a secret key. A compromised key can be used to gain access to a secured communication without the sender or receiver.</a:t>
                      </a:r>
                    </a:p>
                  </a:txBody>
                  <a:tcPr marL="47625" marR="47625" marT="47625" marB="47625" anchor="ctr"/>
                </a:tc>
                <a:extLst>
                  <a:ext uri="{0D108BD9-81ED-4DB2-BD59-A6C34878D82A}">
                    <a16:rowId xmlns:a16="http://schemas.microsoft.com/office/drawing/2014/main" val="1968737072"/>
                  </a:ext>
                </a:extLst>
              </a:tr>
              <a:tr h="450757">
                <a:tc>
                  <a:txBody>
                    <a:bodyPr/>
                    <a:lstStyle/>
                    <a:p>
                      <a:pPr fontAlgn="ctr"/>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Sniffer attack</a:t>
                      </a:r>
                    </a:p>
                  </a:txBody>
                  <a:tcPr marL="47625" marR="47625" marT="47625" marB="47625" anchor="ctr"/>
                </a:tc>
                <a:tc>
                  <a:txBody>
                    <a:bodyPr/>
                    <a:lstStyle/>
                    <a:p>
                      <a:pPr fontAlgn="ctr"/>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A sniffer is an application or device that can read, monitor, and capture network data exchanges and read network packets. If the packets are not encrypted, a sniffer provides a full view of the data inside the packet.</a:t>
                      </a:r>
                    </a:p>
                  </a:txBody>
                  <a:tcPr marL="47625" marR="47625" marT="47625" marB="47625" anchor="ctr"/>
                </a:tc>
                <a:extLst>
                  <a:ext uri="{0D108BD9-81ED-4DB2-BD59-A6C34878D82A}">
                    <a16:rowId xmlns:a16="http://schemas.microsoft.com/office/drawing/2014/main" val="1980702548"/>
                  </a:ext>
                </a:extLst>
              </a:tr>
            </a:tbl>
          </a:graphicData>
        </a:graphic>
      </p:graphicFrame>
    </p:spTree>
    <p:extLst>
      <p:ext uri="{BB962C8B-B14F-4D97-AF65-F5344CB8AC3E}">
        <p14:creationId xmlns:p14="http://schemas.microsoft.com/office/powerpoint/2010/main" val="266019469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8" name="TextBox 1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4</a:t>
            </a:r>
          </a:p>
        </p:txBody>
      </p:sp>
      <p:sp>
        <p:nvSpPr>
          <p:cNvPr id="19" name="Title 1"/>
          <p:cNvSpPr txBox="1">
            <a:spLocks/>
          </p:cNvSpPr>
          <p:nvPr/>
        </p:nvSpPr>
        <p:spPr>
          <a:xfrm>
            <a:off x="1713034" y="3163246"/>
            <a:ext cx="4734136" cy="860647"/>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defTabSz="685777" fontAlgn="ctr">
              <a:lnSpc>
                <a:spcPct val="100000"/>
              </a:lnSpc>
              <a:spcBef>
                <a:spcPts val="0"/>
              </a:spcBef>
              <a:defRPr/>
            </a:pPr>
            <a:r>
              <a:rPr lang="en-US" b="1" dirty="0">
                <a:latin typeface="Times New Roman" panose="02020603050405020304" pitchFamily="18" charset="0"/>
                <a:cs typeface="Times New Roman" panose="02020603050405020304" pitchFamily="18" charset="0"/>
              </a:rPr>
              <a:t>Malware</a:t>
            </a:r>
          </a:p>
        </p:txBody>
      </p:sp>
      <p:sp>
        <p:nvSpPr>
          <p:cNvPr id="6" name="Rectangle 5"/>
          <p:cNvSpPr/>
          <p:nvPr/>
        </p:nvSpPr>
        <p:spPr>
          <a:xfrm>
            <a:off x="2640013" y="533330"/>
            <a:ext cx="6096000" cy="523220"/>
          </a:xfrm>
          <a:prstGeom prst="rect">
            <a:avLst/>
          </a:prstGeom>
        </p:spPr>
        <p:txBody>
          <a:bodyPr>
            <a:spAutoFit/>
          </a:bodyPr>
          <a:lstStyle/>
          <a:p>
            <a:r>
              <a:rPr lang="en-US" sz="2800" dirty="0">
                <a:solidFill>
                  <a:schemeClr val="bg1"/>
                </a:solidFill>
                <a:latin typeface="Times New Roman" panose="02020603050405020304" pitchFamily="18" charset="0"/>
                <a:cs typeface="Times New Roman" panose="02020603050405020304" pitchFamily="18" charset="0"/>
              </a:rPr>
              <a:t>Network attacks types</a:t>
            </a:r>
          </a:p>
        </p:txBody>
      </p:sp>
    </p:spTree>
    <p:extLst>
      <p:ext uri="{BB962C8B-B14F-4D97-AF65-F5344CB8AC3E}">
        <p14:creationId xmlns:p14="http://schemas.microsoft.com/office/powerpoint/2010/main" val="8637840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12712"/>
            <a:ext cx="3166444" cy="584775"/>
          </a:xfrm>
          <a:prstGeom prst="rect">
            <a:avLst/>
          </a:prstGeom>
          <a:noFill/>
        </p:spPr>
        <p:txBody>
          <a:bodyPr wrap="none" rtlCol="0">
            <a:spAutoFit/>
          </a:bodyPr>
          <a:lstStyle/>
          <a:p>
            <a:r>
              <a:rPr lang="en-US" sz="3200" dirty="0">
                <a:solidFill>
                  <a:schemeClr val="bg1"/>
                </a:solidFill>
                <a:latin typeface="Times New Roman" panose="02020603050405020304" pitchFamily="18" charset="0"/>
                <a:cs typeface="Times New Roman" panose="02020603050405020304" pitchFamily="18" charset="0"/>
              </a:rPr>
              <a:t>Types of Malware</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4</a:t>
            </a:r>
          </a:p>
        </p:txBody>
      </p:sp>
      <p:sp>
        <p:nvSpPr>
          <p:cNvPr id="14" name="Content Placeholder 1"/>
          <p:cNvSpPr txBox="1">
            <a:spLocks/>
          </p:cNvSpPr>
          <p:nvPr/>
        </p:nvSpPr>
        <p:spPr>
          <a:xfrm>
            <a:off x="474734" y="1705734"/>
            <a:ext cx="11043012" cy="392239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 New Roman" panose="02020603050405020304" pitchFamily="18" charset="0"/>
                <a:cs typeface="Times New Roman" panose="02020603050405020304" pitchFamily="18" charset="0"/>
              </a:rPr>
              <a:t>Malware is a code or software designed to damage, disrupt, steal, or inflict some other ‘bad’ or illegitimate action on data, hosts, or networks.</a:t>
            </a:r>
          </a:p>
          <a:p>
            <a:r>
              <a:rPr lang="en-US" sz="2400" dirty="0">
                <a:latin typeface="Times New Roman" panose="02020603050405020304" pitchFamily="18" charset="0"/>
                <a:cs typeface="Times New Roman" panose="02020603050405020304" pitchFamily="18" charset="0"/>
              </a:rPr>
              <a:t>The three most common types of malware are Virus, Worm, and Trojan horse.</a:t>
            </a:r>
          </a:p>
          <a:p>
            <a:r>
              <a:rPr lang="en-US" sz="2400" dirty="0">
                <a:latin typeface="Times New Roman" panose="02020603050405020304" pitchFamily="18" charset="0"/>
                <a:cs typeface="Times New Roman" panose="02020603050405020304" pitchFamily="18" charset="0"/>
              </a:rPr>
              <a:t>Play the animation to view examples of the different malware types.</a:t>
            </a:r>
          </a:p>
          <a:p>
            <a:pPr marL="0" indent="0">
              <a:buNone/>
            </a:pPr>
            <a:endParaRPr lang="en-US" sz="2300" b="1" dirty="0">
              <a:latin typeface="Times New Roman" panose="02020603050405020304" pitchFamily="18" charset="0"/>
              <a:cs typeface="Times New Roman" panose="02020603050405020304" pitchFamily="18" charset="0"/>
            </a:endParaRPr>
          </a:p>
        </p:txBody>
      </p:sp>
      <p:pic>
        <p:nvPicPr>
          <p:cNvPr id="11" name="Picture 10"/>
          <p:cNvPicPr>
            <a:picLocks noChangeAspect="1"/>
          </p:cNvPicPr>
          <p:nvPr/>
        </p:nvPicPr>
        <p:blipFill>
          <a:blip r:embed="rId6"/>
          <a:stretch>
            <a:fillRect/>
          </a:stretch>
        </p:blipFill>
        <p:spPr>
          <a:xfrm>
            <a:off x="3285821" y="3462796"/>
            <a:ext cx="4642822" cy="2408000"/>
          </a:xfrm>
          <a:prstGeom prst="rect">
            <a:avLst/>
          </a:prstGeom>
        </p:spPr>
      </p:pic>
    </p:spTree>
    <p:extLst>
      <p:ext uri="{BB962C8B-B14F-4D97-AF65-F5344CB8AC3E}">
        <p14:creationId xmlns:p14="http://schemas.microsoft.com/office/powerpoint/2010/main" val="180605344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12712"/>
            <a:ext cx="1415196" cy="584775"/>
          </a:xfrm>
          <a:prstGeom prst="rect">
            <a:avLst/>
          </a:prstGeom>
          <a:noFill/>
        </p:spPr>
        <p:txBody>
          <a:bodyPr wrap="none" rtlCol="0">
            <a:spAutoFit/>
          </a:bodyPr>
          <a:lstStyle/>
          <a:p>
            <a:r>
              <a:rPr lang="en-US" sz="3200" dirty="0">
                <a:solidFill>
                  <a:schemeClr val="bg1"/>
                </a:solidFill>
                <a:latin typeface="Times New Roman" panose="02020603050405020304" pitchFamily="18" charset="0"/>
                <a:cs typeface="Times New Roman" panose="02020603050405020304" pitchFamily="18" charset="0"/>
              </a:rPr>
              <a:t>Viruses</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4</a:t>
            </a:r>
          </a:p>
        </p:txBody>
      </p:sp>
      <p:sp>
        <p:nvSpPr>
          <p:cNvPr id="14" name="Content Placeholder 1"/>
          <p:cNvSpPr txBox="1">
            <a:spLocks/>
          </p:cNvSpPr>
          <p:nvPr/>
        </p:nvSpPr>
        <p:spPr>
          <a:xfrm>
            <a:off x="262297" y="1678025"/>
            <a:ext cx="11810378" cy="27568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 New Roman" panose="02020603050405020304" pitchFamily="18" charset="0"/>
                <a:cs typeface="Times New Roman" panose="02020603050405020304" pitchFamily="18" charset="0"/>
              </a:rPr>
              <a:t>A virus is a type of malware that spreads by inserting a copy of itself into another program.</a:t>
            </a:r>
          </a:p>
          <a:p>
            <a:r>
              <a:rPr lang="en-US" sz="2400" dirty="0">
                <a:latin typeface="Times New Roman" panose="02020603050405020304" pitchFamily="18" charset="0"/>
                <a:cs typeface="Times New Roman" panose="02020603050405020304" pitchFamily="18" charset="0"/>
              </a:rPr>
              <a:t>After the program is run, viruses spread from one computer to another, thus infecting the computers. </a:t>
            </a:r>
          </a:p>
          <a:p>
            <a:r>
              <a:rPr lang="en-US" sz="2400" dirty="0">
                <a:latin typeface="Times New Roman" panose="02020603050405020304" pitchFamily="18" charset="0"/>
                <a:cs typeface="Times New Roman" panose="02020603050405020304" pitchFamily="18" charset="0"/>
              </a:rPr>
              <a:t>A simple virus may install itself at the first line of code in an executable file. </a:t>
            </a:r>
          </a:p>
          <a:p>
            <a:r>
              <a:rPr lang="en-US" sz="2400" dirty="0">
                <a:latin typeface="Times New Roman" panose="02020603050405020304" pitchFamily="18" charset="0"/>
                <a:cs typeface="Times New Roman" panose="02020603050405020304" pitchFamily="18" charset="0"/>
              </a:rPr>
              <a:t>Viruses can be harmless, for those that display a picture on the screen, or they can be destructive. They can also modify or delete files on the hard drive.</a:t>
            </a:r>
          </a:p>
          <a:p>
            <a:r>
              <a:rPr lang="en-US" sz="2400" dirty="0">
                <a:latin typeface="Times New Roman" panose="02020603050405020304" pitchFamily="18" charset="0"/>
                <a:cs typeface="Times New Roman" panose="02020603050405020304" pitchFamily="18" charset="0"/>
              </a:rPr>
              <a:t>Most viruses spread by USB memory drives, CDs, DVDs, network shares, and email. Email viruses are a common type of virus.</a:t>
            </a:r>
          </a:p>
        </p:txBody>
      </p:sp>
    </p:spTree>
    <p:extLst>
      <p:ext uri="{BB962C8B-B14F-4D97-AF65-F5344CB8AC3E}">
        <p14:creationId xmlns:p14="http://schemas.microsoft.com/office/powerpoint/2010/main" val="72893636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12712"/>
            <a:ext cx="2507418" cy="1077218"/>
          </a:xfrm>
          <a:prstGeom prst="rect">
            <a:avLst/>
          </a:prstGeom>
          <a:noFill/>
        </p:spPr>
        <p:txBody>
          <a:bodyPr wrap="none" rtlCol="0">
            <a:spAutoFit/>
          </a:bodyPr>
          <a:lstStyle/>
          <a:p>
            <a:r>
              <a:rPr lang="en-US" sz="3200" dirty="0">
                <a:solidFill>
                  <a:schemeClr val="bg1"/>
                </a:solidFill>
                <a:latin typeface="Times New Roman" panose="02020603050405020304" pitchFamily="18" charset="0"/>
                <a:cs typeface="Times New Roman" panose="02020603050405020304" pitchFamily="18" charset="0"/>
              </a:rPr>
              <a:t>Trojan Horses</a:t>
            </a:r>
          </a:p>
          <a:p>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4</a:t>
            </a:r>
          </a:p>
        </p:txBody>
      </p:sp>
      <p:sp>
        <p:nvSpPr>
          <p:cNvPr id="14" name="Content Placeholder 1"/>
          <p:cNvSpPr txBox="1">
            <a:spLocks/>
          </p:cNvSpPr>
          <p:nvPr/>
        </p:nvSpPr>
        <p:spPr>
          <a:xfrm>
            <a:off x="262297" y="1678025"/>
            <a:ext cx="11810378" cy="27568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 New Roman" panose="02020603050405020304" pitchFamily="18" charset="0"/>
                <a:cs typeface="Times New Roman" panose="02020603050405020304" pitchFamily="18" charset="0"/>
              </a:rPr>
              <a:t>Trojan horse malware is a software that appears to be legitimate, but it contains malicious code which exploits the privileges of the user that runs it.</a:t>
            </a:r>
          </a:p>
          <a:p>
            <a:r>
              <a:rPr lang="en-US" sz="2400" dirty="0">
                <a:latin typeface="Times New Roman" panose="02020603050405020304" pitchFamily="18" charset="0"/>
                <a:cs typeface="Times New Roman" panose="02020603050405020304" pitchFamily="18" charset="0"/>
              </a:rPr>
              <a:t>Trojans are found attached to online games.</a:t>
            </a:r>
          </a:p>
          <a:p>
            <a:r>
              <a:rPr lang="en-US" sz="2400" dirty="0">
                <a:latin typeface="Times New Roman" panose="02020603050405020304" pitchFamily="18" charset="0"/>
                <a:cs typeface="Times New Roman" panose="02020603050405020304" pitchFamily="18" charset="0"/>
              </a:rPr>
              <a:t>Users are commonly tricked into loading and executing the Trojan horse on their systems </a:t>
            </a:r>
          </a:p>
          <a:p>
            <a:r>
              <a:rPr lang="en-US" sz="2400" dirty="0">
                <a:latin typeface="Times New Roman" panose="02020603050405020304" pitchFamily="18" charset="0"/>
                <a:cs typeface="Times New Roman" panose="02020603050405020304" pitchFamily="18" charset="0"/>
              </a:rPr>
              <a:t>The Trojan horse concept is flexible. </a:t>
            </a:r>
          </a:p>
          <a:p>
            <a:r>
              <a:rPr lang="en-US" sz="2400" dirty="0">
                <a:latin typeface="Times New Roman" panose="02020603050405020304" pitchFamily="18" charset="0"/>
                <a:cs typeface="Times New Roman" panose="02020603050405020304" pitchFamily="18" charset="0"/>
              </a:rPr>
              <a:t>It can cause immediate damage, provide remote access to the system, or access through a back door.</a:t>
            </a:r>
          </a:p>
          <a:p>
            <a:r>
              <a:rPr lang="en-US" sz="2400" dirty="0">
                <a:latin typeface="Times New Roman" panose="02020603050405020304" pitchFamily="18" charset="0"/>
                <a:cs typeface="Times New Roman" panose="02020603050405020304" pitchFamily="18" charset="0"/>
              </a:rPr>
              <a:t>Custom-written Trojan horses with a specific target are difficult to detect.</a:t>
            </a:r>
          </a:p>
        </p:txBody>
      </p:sp>
    </p:spTree>
    <p:extLst>
      <p:ext uri="{BB962C8B-B14F-4D97-AF65-F5344CB8AC3E}">
        <p14:creationId xmlns:p14="http://schemas.microsoft.com/office/powerpoint/2010/main" val="263468569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12712"/>
            <a:ext cx="4868640" cy="1077218"/>
          </a:xfrm>
          <a:prstGeom prst="rect">
            <a:avLst/>
          </a:prstGeom>
          <a:noFill/>
        </p:spPr>
        <p:txBody>
          <a:bodyPr wrap="none" rtlCol="0">
            <a:spAutoFit/>
          </a:bodyPr>
          <a:lstStyle/>
          <a:p>
            <a:r>
              <a:rPr lang="en-US" sz="3200" dirty="0">
                <a:solidFill>
                  <a:schemeClr val="bg1"/>
                </a:solidFill>
                <a:latin typeface="Times New Roman" panose="02020603050405020304" pitchFamily="18" charset="0"/>
                <a:cs typeface="Times New Roman" panose="02020603050405020304" pitchFamily="18" charset="0"/>
              </a:rPr>
              <a:t>Trojan Horses Classification</a:t>
            </a:r>
          </a:p>
          <a:p>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4</a:t>
            </a:r>
          </a:p>
        </p:txBody>
      </p:sp>
      <p:sp>
        <p:nvSpPr>
          <p:cNvPr id="14" name="Content Placeholder 1"/>
          <p:cNvSpPr txBox="1">
            <a:spLocks/>
          </p:cNvSpPr>
          <p:nvPr/>
        </p:nvSpPr>
        <p:spPr>
          <a:xfrm>
            <a:off x="262297" y="1678025"/>
            <a:ext cx="11810378" cy="27568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 New Roman" panose="02020603050405020304" pitchFamily="18" charset="0"/>
                <a:cs typeface="Times New Roman" panose="02020603050405020304" pitchFamily="18" charset="0"/>
              </a:rPr>
              <a:t>Trojan horses are usually classified according to the damage that they cause, or the way they breach a system.</a:t>
            </a:r>
          </a:p>
        </p:txBody>
      </p:sp>
      <p:pic>
        <p:nvPicPr>
          <p:cNvPr id="10" name="Picture 9">
            <a:extLst>
              <a:ext uri="{FF2B5EF4-FFF2-40B4-BE49-F238E27FC236}">
                <a16:creationId xmlns:a16="http://schemas.microsoft.com/office/drawing/2014/main" id="{89006C4B-8DC9-47E1-BAAB-4AC46F9B7D98}"/>
              </a:ext>
            </a:extLst>
          </p:cNvPr>
          <p:cNvPicPr>
            <a:picLocks noChangeAspect="1"/>
          </p:cNvPicPr>
          <p:nvPr/>
        </p:nvPicPr>
        <p:blipFill rotWithShape="1">
          <a:blip r:embed="rId6"/>
          <a:srcRect l="26004" t="23730" r="24221" b="14849"/>
          <a:stretch/>
        </p:blipFill>
        <p:spPr>
          <a:xfrm>
            <a:off x="3165488" y="2405847"/>
            <a:ext cx="4472984" cy="3103132"/>
          </a:xfrm>
          <a:prstGeom prst="rect">
            <a:avLst/>
          </a:prstGeom>
        </p:spPr>
      </p:pic>
    </p:spTree>
    <p:extLst>
      <p:ext uri="{BB962C8B-B14F-4D97-AF65-F5344CB8AC3E}">
        <p14:creationId xmlns:p14="http://schemas.microsoft.com/office/powerpoint/2010/main" val="372689880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12712"/>
            <a:ext cx="6349815" cy="1569660"/>
          </a:xfrm>
          <a:prstGeom prst="rect">
            <a:avLst/>
          </a:prstGeom>
          <a:noFill/>
        </p:spPr>
        <p:txBody>
          <a:bodyPr wrap="none" rtlCol="0">
            <a:spAutoFit/>
          </a:bodyPr>
          <a:lstStyle/>
          <a:p>
            <a:r>
              <a:rPr lang="en-US" sz="3200" dirty="0">
                <a:solidFill>
                  <a:schemeClr val="bg1"/>
                </a:solidFill>
                <a:latin typeface="Times New Roman" panose="02020603050405020304" pitchFamily="18" charset="0"/>
                <a:cs typeface="Times New Roman" panose="02020603050405020304" pitchFamily="18" charset="0"/>
              </a:rPr>
              <a:t>Trojan Horses Classification (Contd.)</a:t>
            </a:r>
          </a:p>
          <a:p>
            <a:endParaRPr lang="en-US" sz="3200" dirty="0">
              <a:solidFill>
                <a:schemeClr val="bg1"/>
              </a:solidFill>
              <a:latin typeface="Times New Roman" panose="02020603050405020304" pitchFamily="18" charset="0"/>
              <a:cs typeface="Times New Roman" panose="02020603050405020304" pitchFamily="18" charset="0"/>
            </a:endParaRPr>
          </a:p>
          <a:p>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4</a:t>
            </a:r>
          </a:p>
        </p:txBody>
      </p:sp>
      <p:sp>
        <p:nvSpPr>
          <p:cNvPr id="14" name="Content Placeholder 1"/>
          <p:cNvSpPr txBox="1">
            <a:spLocks/>
          </p:cNvSpPr>
          <p:nvPr/>
        </p:nvSpPr>
        <p:spPr>
          <a:xfrm>
            <a:off x="1874165" y="1317812"/>
            <a:ext cx="11810378" cy="27568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dirty="0">
                <a:latin typeface="Times New Roman" panose="02020603050405020304" pitchFamily="18" charset="0"/>
                <a:cs typeface="Times New Roman" panose="02020603050405020304" pitchFamily="18" charset="0"/>
              </a:rPr>
              <a:t>The types of Trojan horses are as follows:</a:t>
            </a:r>
          </a:p>
        </p:txBody>
      </p:sp>
      <p:graphicFrame>
        <p:nvGraphicFramePr>
          <p:cNvPr id="11" name="Table 10"/>
          <p:cNvGraphicFramePr>
            <a:graphicFrameLocks noGrp="1"/>
          </p:cNvGraphicFramePr>
          <p:nvPr>
            <p:extLst>
              <p:ext uri="{D42A27DB-BD31-4B8C-83A1-F6EECF244321}">
                <p14:modId xmlns:p14="http://schemas.microsoft.com/office/powerpoint/2010/main" val="3296726539"/>
              </p:ext>
            </p:extLst>
          </p:nvPr>
        </p:nvGraphicFramePr>
        <p:xfrm>
          <a:off x="471043" y="1726411"/>
          <a:ext cx="11469949" cy="3791043"/>
        </p:xfrm>
        <a:graphic>
          <a:graphicData uri="http://schemas.openxmlformats.org/drawingml/2006/table">
            <a:tbl>
              <a:tblPr firstRow="1" bandRow="1">
                <a:tableStyleId>{5C22544A-7EE6-4342-B048-85BDC9FD1C3A}</a:tableStyleId>
              </a:tblPr>
              <a:tblGrid>
                <a:gridCol w="2815732">
                  <a:extLst>
                    <a:ext uri="{9D8B030D-6E8A-4147-A177-3AD203B41FA5}">
                      <a16:colId xmlns:a16="http://schemas.microsoft.com/office/drawing/2014/main" val="20000"/>
                    </a:ext>
                  </a:extLst>
                </a:gridCol>
                <a:gridCol w="8654217">
                  <a:extLst>
                    <a:ext uri="{9D8B030D-6E8A-4147-A177-3AD203B41FA5}">
                      <a16:colId xmlns:a16="http://schemas.microsoft.com/office/drawing/2014/main" val="20001"/>
                    </a:ext>
                  </a:extLst>
                </a:gridCol>
              </a:tblGrid>
              <a:tr h="269025">
                <a:tc>
                  <a:txBody>
                    <a:bodyPr/>
                    <a:lstStyle/>
                    <a:p>
                      <a:pPr algn="ctr" fontAlgn="b"/>
                      <a:r>
                        <a:rPr lang="en-US" sz="1500" b="1" kern="1200" dirty="0">
                          <a:solidFill>
                            <a:schemeClr val="lt1"/>
                          </a:solidFill>
                          <a:effectLst/>
                          <a:latin typeface="Times New Roman" panose="02020603050405020304" pitchFamily="18" charset="0"/>
                          <a:ea typeface="+mn-ea"/>
                          <a:cs typeface="Times New Roman" panose="02020603050405020304" pitchFamily="18" charset="0"/>
                        </a:rPr>
                        <a:t>Type of Trojan Horse</a:t>
                      </a:r>
                    </a:p>
                  </a:txBody>
                  <a:tcPr marL="9525" marR="9525" marT="9525" marB="0" anchor="ctr"/>
                </a:tc>
                <a:tc>
                  <a:txBody>
                    <a:bodyPr/>
                    <a:lstStyle/>
                    <a:p>
                      <a:pPr algn="ctr"/>
                      <a:r>
                        <a:rPr lang="en-US" sz="1500" b="1" kern="1200" dirty="0">
                          <a:solidFill>
                            <a:schemeClr val="lt1"/>
                          </a:solidFill>
                          <a:effectLst/>
                          <a:latin typeface="Times New Roman" panose="02020603050405020304" pitchFamily="18" charset="0"/>
                          <a:ea typeface="+mn-ea"/>
                          <a:cs typeface="Times New Roman" panose="02020603050405020304" pitchFamily="18" charset="0"/>
                        </a:rPr>
                        <a:t>Description</a:t>
                      </a:r>
                    </a:p>
                  </a:txBody>
                  <a:tcPr anchor="ctr"/>
                </a:tc>
                <a:extLst>
                  <a:ext uri="{0D108BD9-81ED-4DB2-BD59-A6C34878D82A}">
                    <a16:rowId xmlns:a16="http://schemas.microsoft.com/office/drawing/2014/main" val="10000"/>
                  </a:ext>
                </a:extLst>
              </a:tr>
              <a:tr h="269025">
                <a:tc>
                  <a:txBody>
                    <a:bodyPr/>
                    <a:lstStyle/>
                    <a:p>
                      <a:pPr algn="l" fontAlgn="b"/>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Remote-access</a:t>
                      </a:r>
                    </a:p>
                  </a:txBody>
                  <a:tcPr marL="9525" marR="9525" marT="9525" marB="0" anchor="ctr"/>
                </a:tc>
                <a:tc>
                  <a:txBody>
                    <a:bodyPr/>
                    <a:lstStyle/>
                    <a:p>
                      <a:pPr algn="l"/>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Enables unauthorized remote access.</a:t>
                      </a:r>
                    </a:p>
                  </a:txBody>
                  <a:tcPr anchor="ctr"/>
                </a:tc>
                <a:extLst>
                  <a:ext uri="{0D108BD9-81ED-4DB2-BD59-A6C34878D82A}">
                    <a16:rowId xmlns:a16="http://schemas.microsoft.com/office/drawing/2014/main" val="10001"/>
                  </a:ext>
                </a:extLst>
              </a:tr>
              <a:tr h="450757">
                <a:tc>
                  <a:txBody>
                    <a:bodyPr/>
                    <a:lstStyle/>
                    <a:p>
                      <a:pPr marL="0" marR="0" lvl="0" indent="0" algn="l" defTabSz="685777" rtl="0" eaLnBrk="1" fontAlgn="b" latinLnBrk="0" hangingPunct="1">
                        <a:lnSpc>
                          <a:spcPct val="100000"/>
                        </a:lnSpc>
                        <a:spcBef>
                          <a:spcPts val="0"/>
                        </a:spcBef>
                        <a:spcAft>
                          <a:spcPts val="0"/>
                        </a:spcAft>
                        <a:buClrTx/>
                        <a:buSzTx/>
                        <a:buFontTx/>
                        <a:buNone/>
                        <a:tabLst/>
                        <a:defRPr/>
                      </a:pPr>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Data-sending</a:t>
                      </a:r>
                    </a:p>
                  </a:txBody>
                  <a:tcPr marL="9525" marR="9525" marT="9525" marB="0" anchor="ctr"/>
                </a:tc>
                <a:tc>
                  <a:txBody>
                    <a:bodyPr/>
                    <a:lstStyle/>
                    <a:p>
                      <a:pPr algn="l"/>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Provides the threat actor with sensitive data, such as passwords.</a:t>
                      </a:r>
                    </a:p>
                  </a:txBody>
                  <a:tcPr anchor="ctr"/>
                </a:tc>
                <a:extLst>
                  <a:ext uri="{0D108BD9-81ED-4DB2-BD59-A6C34878D82A}">
                    <a16:rowId xmlns:a16="http://schemas.microsoft.com/office/drawing/2014/main" val="10002"/>
                  </a:ext>
                </a:extLst>
              </a:tr>
              <a:tr h="450757">
                <a:tc>
                  <a:txBody>
                    <a:bodyPr/>
                    <a:lstStyle/>
                    <a:p>
                      <a:pPr algn="l" fontAlgn="b"/>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Destructive</a:t>
                      </a:r>
                    </a:p>
                  </a:txBody>
                  <a:tcPr marL="9525" marR="9525" marT="9525" marB="0" anchor="ctr"/>
                </a:tc>
                <a:tc>
                  <a:txBody>
                    <a:bodyPr/>
                    <a:lstStyle/>
                    <a:p>
                      <a:pPr algn="l"/>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Corrupts or deletes files.</a:t>
                      </a:r>
                    </a:p>
                  </a:txBody>
                  <a:tcPr anchor="ctr"/>
                </a:tc>
                <a:extLst>
                  <a:ext uri="{0D108BD9-81ED-4DB2-BD59-A6C34878D82A}">
                    <a16:rowId xmlns:a16="http://schemas.microsoft.com/office/drawing/2014/main" val="10003"/>
                  </a:ext>
                </a:extLst>
              </a:tr>
              <a:tr h="450757">
                <a:tc>
                  <a:txBody>
                    <a:bodyPr/>
                    <a:lstStyle/>
                    <a:p>
                      <a:pPr algn="l" fontAlgn="b"/>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Proxy</a:t>
                      </a:r>
                    </a:p>
                  </a:txBody>
                  <a:tcPr marL="9525" marR="9525" marT="9525" marB="0" anchor="ctr"/>
                </a:tc>
                <a:tc>
                  <a:txBody>
                    <a:bodyPr/>
                    <a:lstStyle/>
                    <a:p>
                      <a:pPr algn="l"/>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Uses the victim's computer as the source device to launch attacks and perform other illegal activities.</a:t>
                      </a:r>
                    </a:p>
                  </a:txBody>
                  <a:tcPr anchor="ctr"/>
                </a:tc>
                <a:extLst>
                  <a:ext uri="{0D108BD9-81ED-4DB2-BD59-A6C34878D82A}">
                    <a16:rowId xmlns:a16="http://schemas.microsoft.com/office/drawing/2014/main" val="1968737072"/>
                  </a:ext>
                </a:extLst>
              </a:tr>
              <a:tr h="450757">
                <a:tc>
                  <a:txBody>
                    <a:bodyPr/>
                    <a:lstStyle/>
                    <a:p>
                      <a:pPr algn="l" fontAlgn="b"/>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FTP</a:t>
                      </a:r>
                    </a:p>
                  </a:txBody>
                  <a:tcPr marL="9525" marR="9525" marT="9525" marB="0" anchor="ctr"/>
                </a:tc>
                <a:tc>
                  <a:txBody>
                    <a:bodyPr/>
                    <a:lstStyle/>
                    <a:p>
                      <a:pPr algn="l"/>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Enables unauthorized file transfer services on end devices.</a:t>
                      </a:r>
                    </a:p>
                  </a:txBody>
                  <a:tcPr anchor="ctr"/>
                </a:tc>
                <a:extLst>
                  <a:ext uri="{0D108BD9-81ED-4DB2-BD59-A6C34878D82A}">
                    <a16:rowId xmlns:a16="http://schemas.microsoft.com/office/drawing/2014/main" val="1980702548"/>
                  </a:ext>
                </a:extLst>
              </a:tr>
              <a:tr h="450757">
                <a:tc>
                  <a:txBody>
                    <a:bodyPr/>
                    <a:lstStyle/>
                    <a:p>
                      <a:pPr algn="l" fontAlgn="b"/>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Security software disabler</a:t>
                      </a:r>
                    </a:p>
                  </a:txBody>
                  <a:tcPr marL="9525" marR="9525" marT="9525" marB="0" anchor="ctr"/>
                </a:tc>
                <a:tc>
                  <a:txBody>
                    <a:bodyPr/>
                    <a:lstStyle/>
                    <a:p>
                      <a:pPr algn="l"/>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Stops antivirus programs or firewalls from functioning.</a:t>
                      </a:r>
                    </a:p>
                  </a:txBody>
                  <a:tcPr anchor="ctr"/>
                </a:tc>
                <a:extLst>
                  <a:ext uri="{0D108BD9-81ED-4DB2-BD59-A6C34878D82A}">
                    <a16:rowId xmlns:a16="http://schemas.microsoft.com/office/drawing/2014/main" val="1171715574"/>
                  </a:ext>
                </a:extLst>
              </a:tr>
              <a:tr h="348538">
                <a:tc>
                  <a:txBody>
                    <a:bodyPr/>
                    <a:lstStyle/>
                    <a:p>
                      <a:pPr algn="l" fontAlgn="b"/>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Denial of Service (DoS)</a:t>
                      </a:r>
                    </a:p>
                  </a:txBody>
                  <a:tcPr marL="9525" marR="9525" marT="9525" marB="0" anchor="ctr"/>
                </a:tc>
                <a:tc>
                  <a:txBody>
                    <a:bodyPr/>
                    <a:lstStyle/>
                    <a:p>
                      <a:pPr algn="l"/>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Slows or halts network activity.</a:t>
                      </a:r>
                    </a:p>
                  </a:txBody>
                  <a:tcPr anchor="ctr"/>
                </a:tc>
                <a:extLst>
                  <a:ext uri="{0D108BD9-81ED-4DB2-BD59-A6C34878D82A}">
                    <a16:rowId xmlns:a16="http://schemas.microsoft.com/office/drawing/2014/main" val="3552184403"/>
                  </a:ext>
                </a:extLst>
              </a:tr>
              <a:tr h="450757">
                <a:tc>
                  <a:txBody>
                    <a:bodyPr/>
                    <a:lstStyle/>
                    <a:p>
                      <a:pPr algn="l" fontAlgn="b"/>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Keylogger</a:t>
                      </a:r>
                    </a:p>
                  </a:txBody>
                  <a:tcPr marL="9525" marR="9525" marT="9525" marB="0" anchor="ctr"/>
                </a:tc>
                <a:tc>
                  <a:txBody>
                    <a:bodyPr/>
                    <a:lstStyle/>
                    <a:p>
                      <a:pPr algn="l"/>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Actively attempts to steal confidential information, such as credit card numbers, by recording keystrokes entered into a web form.</a:t>
                      </a:r>
                    </a:p>
                  </a:txBody>
                  <a:tcPr anchor="ctr"/>
                </a:tc>
                <a:extLst>
                  <a:ext uri="{0D108BD9-81ED-4DB2-BD59-A6C34878D82A}">
                    <a16:rowId xmlns:a16="http://schemas.microsoft.com/office/drawing/2014/main" val="2755721536"/>
                  </a:ext>
                </a:extLst>
              </a:tr>
            </a:tbl>
          </a:graphicData>
        </a:graphic>
      </p:graphicFrame>
    </p:spTree>
    <p:extLst>
      <p:ext uri="{BB962C8B-B14F-4D97-AF65-F5344CB8AC3E}">
        <p14:creationId xmlns:p14="http://schemas.microsoft.com/office/powerpoint/2010/main" val="172284065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8854"/>
            <a:ext cx="9533101" cy="1610200"/>
          </a:xfrm>
          <a:prstGeom prst="rect">
            <a:avLst/>
          </a:prstGeom>
        </p:spPr>
      </p:pic>
      <p:sp>
        <p:nvSpPr>
          <p:cNvPr id="7" name="TextBox 6"/>
          <p:cNvSpPr txBox="1"/>
          <p:nvPr/>
        </p:nvSpPr>
        <p:spPr>
          <a:xfrm>
            <a:off x="2440788" y="512712"/>
            <a:ext cx="1360437" cy="584775"/>
          </a:xfrm>
          <a:prstGeom prst="rect">
            <a:avLst/>
          </a:prstGeom>
          <a:noFill/>
        </p:spPr>
        <p:txBody>
          <a:bodyPr wrap="none" rtlCol="0">
            <a:spAutoFit/>
          </a:bodyPr>
          <a:lstStyle/>
          <a:p>
            <a:r>
              <a:rPr lang="en-US" sz="3200" dirty="0">
                <a:solidFill>
                  <a:schemeClr val="bg1"/>
                </a:solidFill>
                <a:latin typeface="Times New Roman" panose="02020603050405020304" pitchFamily="18" charset="0"/>
                <a:cs typeface="Times New Roman" panose="02020603050405020304" pitchFamily="18" charset="0"/>
              </a:rPr>
              <a:t>Worms</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4</a:t>
            </a:r>
          </a:p>
        </p:txBody>
      </p:sp>
      <p:sp>
        <p:nvSpPr>
          <p:cNvPr id="14" name="Content Placeholder 1"/>
          <p:cNvSpPr txBox="1">
            <a:spLocks/>
          </p:cNvSpPr>
          <p:nvPr/>
        </p:nvSpPr>
        <p:spPr>
          <a:xfrm>
            <a:off x="481564" y="1725105"/>
            <a:ext cx="7730995" cy="435518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200" dirty="0">
                <a:latin typeface="Times New Roman" panose="02020603050405020304" pitchFamily="18" charset="0"/>
                <a:cs typeface="Times New Roman" panose="02020603050405020304" pitchFamily="18" charset="0"/>
              </a:rPr>
              <a:t>Computer worms are like viruses because they replicate themselves by independently exploiting vulnerabilities in networks. </a:t>
            </a:r>
          </a:p>
          <a:p>
            <a:r>
              <a:rPr lang="en-US" sz="2200" dirty="0">
                <a:latin typeface="Times New Roman" panose="02020603050405020304" pitchFamily="18" charset="0"/>
                <a:cs typeface="Times New Roman" panose="02020603050405020304" pitchFamily="18" charset="0"/>
              </a:rPr>
              <a:t>Worms can slow down networks as they spread from system to system.</a:t>
            </a:r>
          </a:p>
          <a:p>
            <a:r>
              <a:rPr lang="en-US" sz="2200" dirty="0">
                <a:latin typeface="Times New Roman" panose="02020603050405020304" pitchFamily="18" charset="0"/>
                <a:cs typeface="Times New Roman" panose="02020603050405020304" pitchFamily="18" charset="0"/>
              </a:rPr>
              <a:t>Worms can run without a host program.</a:t>
            </a:r>
          </a:p>
          <a:p>
            <a:r>
              <a:rPr lang="en-US" sz="2200" dirty="0">
                <a:latin typeface="Times New Roman" panose="02020603050405020304" pitchFamily="18" charset="0"/>
                <a:cs typeface="Times New Roman" panose="02020603050405020304" pitchFamily="18" charset="0"/>
              </a:rPr>
              <a:t>However, once the host is infected, the worm spreads rapidly over the network.</a:t>
            </a:r>
          </a:p>
          <a:p>
            <a:r>
              <a:rPr lang="en-US" sz="2200" dirty="0">
                <a:latin typeface="Times New Roman" panose="02020603050405020304" pitchFamily="18" charset="0"/>
                <a:cs typeface="Times New Roman" panose="02020603050405020304" pitchFamily="18" charset="0"/>
              </a:rPr>
              <a:t>In 2001, the Code Red worm had initially infected 658 servers. Within 19 hours, the worm had infected over 300,000 servers.</a:t>
            </a:r>
          </a:p>
        </p:txBody>
      </p:sp>
      <p:pic>
        <p:nvPicPr>
          <p:cNvPr id="11" name="Picture 10">
            <a:extLst>
              <a:ext uri="{FF2B5EF4-FFF2-40B4-BE49-F238E27FC236}">
                <a16:creationId xmlns:a16="http://schemas.microsoft.com/office/drawing/2014/main" id="{224E829F-9C0D-438F-8763-68A77DFEB969}"/>
              </a:ext>
            </a:extLst>
          </p:cNvPr>
          <p:cNvPicPr>
            <a:picLocks noChangeAspect="1"/>
          </p:cNvPicPr>
          <p:nvPr/>
        </p:nvPicPr>
        <p:blipFill rotWithShape="1">
          <a:blip r:embed="rId6"/>
          <a:srcRect l="5976" t="9736" r="5976" b="7404"/>
          <a:stretch/>
        </p:blipFill>
        <p:spPr>
          <a:xfrm>
            <a:off x="8407991" y="1465207"/>
            <a:ext cx="3469254" cy="1657770"/>
          </a:xfrm>
          <a:prstGeom prst="rect">
            <a:avLst/>
          </a:prstGeom>
        </p:spPr>
      </p:pic>
      <p:sp>
        <p:nvSpPr>
          <p:cNvPr id="12" name="Rectangle 11">
            <a:extLst>
              <a:ext uri="{FF2B5EF4-FFF2-40B4-BE49-F238E27FC236}">
                <a16:creationId xmlns:a16="http://schemas.microsoft.com/office/drawing/2014/main" id="{102A8F85-6B83-4127-AF14-E2E021EC291D}"/>
              </a:ext>
            </a:extLst>
          </p:cNvPr>
          <p:cNvSpPr/>
          <p:nvPr/>
        </p:nvSpPr>
        <p:spPr>
          <a:xfrm>
            <a:off x="8694593" y="3119310"/>
            <a:ext cx="2896049" cy="338554"/>
          </a:xfrm>
          <a:prstGeom prst="rect">
            <a:avLst/>
          </a:prstGeom>
        </p:spPr>
        <p:txBody>
          <a:bodyPr wrap="none">
            <a:spAutoFit/>
          </a:bodyPr>
          <a:lstStyle/>
          <a:p>
            <a:r>
              <a:rPr lang="en-US" sz="1600" dirty="0">
                <a:solidFill>
                  <a:srgbClr val="000000"/>
                </a:solidFill>
                <a:latin typeface="Times New Roman" panose="02020603050405020304" pitchFamily="18" charset="0"/>
                <a:cs typeface="Times New Roman" panose="02020603050405020304" pitchFamily="18" charset="0"/>
              </a:rPr>
              <a:t>Initial Code Red Worm Infection</a:t>
            </a:r>
          </a:p>
        </p:txBody>
      </p:sp>
      <p:pic>
        <p:nvPicPr>
          <p:cNvPr id="13" name="Picture 12">
            <a:extLst>
              <a:ext uri="{FF2B5EF4-FFF2-40B4-BE49-F238E27FC236}">
                <a16:creationId xmlns:a16="http://schemas.microsoft.com/office/drawing/2014/main" id="{7CEDEC8D-5776-4442-8171-60110520766B}"/>
              </a:ext>
            </a:extLst>
          </p:cNvPr>
          <p:cNvPicPr>
            <a:picLocks noChangeAspect="1"/>
          </p:cNvPicPr>
          <p:nvPr/>
        </p:nvPicPr>
        <p:blipFill rotWithShape="1">
          <a:blip r:embed="rId7"/>
          <a:srcRect l="5488" t="9954" r="5732" b="6103"/>
          <a:stretch/>
        </p:blipFill>
        <p:spPr>
          <a:xfrm>
            <a:off x="8407991" y="3454197"/>
            <a:ext cx="3469254" cy="1657770"/>
          </a:xfrm>
          <a:prstGeom prst="rect">
            <a:avLst/>
          </a:prstGeom>
        </p:spPr>
      </p:pic>
      <p:sp>
        <p:nvSpPr>
          <p:cNvPr id="15" name="Rectangle 14">
            <a:extLst>
              <a:ext uri="{FF2B5EF4-FFF2-40B4-BE49-F238E27FC236}">
                <a16:creationId xmlns:a16="http://schemas.microsoft.com/office/drawing/2014/main" id="{FCAD793B-53E3-4763-B94C-48507C93EEB1}"/>
              </a:ext>
            </a:extLst>
          </p:cNvPr>
          <p:cNvSpPr/>
          <p:nvPr/>
        </p:nvSpPr>
        <p:spPr>
          <a:xfrm>
            <a:off x="8712577" y="5155288"/>
            <a:ext cx="2977097" cy="338554"/>
          </a:xfrm>
          <a:prstGeom prst="rect">
            <a:avLst/>
          </a:prstGeom>
        </p:spPr>
        <p:txBody>
          <a:bodyPr wrap="none">
            <a:spAutoFit/>
          </a:bodyPr>
          <a:lstStyle/>
          <a:p>
            <a:r>
              <a:rPr lang="en-US" sz="1600" dirty="0">
                <a:solidFill>
                  <a:srgbClr val="000000"/>
                </a:solidFill>
                <a:latin typeface="Times New Roman" panose="02020603050405020304" pitchFamily="18" charset="0"/>
                <a:cs typeface="Times New Roman" panose="02020603050405020304" pitchFamily="18" charset="0"/>
              </a:rPr>
              <a:t>Code Red Infection 19 hours later</a:t>
            </a:r>
          </a:p>
        </p:txBody>
      </p:sp>
    </p:spTree>
    <p:extLst>
      <p:ext uri="{BB962C8B-B14F-4D97-AF65-F5344CB8AC3E}">
        <p14:creationId xmlns:p14="http://schemas.microsoft.com/office/powerpoint/2010/main" val="367792570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12712"/>
            <a:ext cx="2841612" cy="1077218"/>
          </a:xfrm>
          <a:prstGeom prst="rect">
            <a:avLst/>
          </a:prstGeom>
          <a:noFill/>
        </p:spPr>
        <p:txBody>
          <a:bodyPr wrap="none" rtlCol="0">
            <a:spAutoFit/>
          </a:bodyPr>
          <a:lstStyle/>
          <a:p>
            <a:r>
              <a:rPr lang="en-US" sz="3200" dirty="0">
                <a:solidFill>
                  <a:schemeClr val="bg1"/>
                </a:solidFill>
                <a:latin typeface="Times New Roman" panose="02020603050405020304" pitchFamily="18" charset="0"/>
                <a:cs typeface="Times New Roman" panose="02020603050405020304" pitchFamily="18" charset="0"/>
              </a:rPr>
              <a:t>Worms (Contd.)</a:t>
            </a:r>
          </a:p>
          <a:p>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4</a:t>
            </a:r>
          </a:p>
        </p:txBody>
      </p:sp>
      <p:sp>
        <p:nvSpPr>
          <p:cNvPr id="14" name="Content Placeholder 1"/>
          <p:cNvSpPr txBox="1">
            <a:spLocks/>
          </p:cNvSpPr>
          <p:nvPr/>
        </p:nvSpPr>
        <p:spPr>
          <a:xfrm>
            <a:off x="481564" y="1716865"/>
            <a:ext cx="8053731" cy="360639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200" dirty="0">
                <a:latin typeface="Times New Roman" panose="02020603050405020304" pitchFamily="18" charset="0"/>
                <a:cs typeface="Times New Roman" panose="02020603050405020304" pitchFamily="18" charset="0"/>
              </a:rPr>
              <a:t>The initial infection of the SQL Slammer worm is known as the worm that ate the internet. </a:t>
            </a:r>
          </a:p>
          <a:p>
            <a:r>
              <a:rPr lang="en-US" sz="2200" dirty="0">
                <a:latin typeface="Times New Roman" panose="02020603050405020304" pitchFamily="18" charset="0"/>
                <a:cs typeface="Times New Roman" panose="02020603050405020304" pitchFamily="18" charset="0"/>
              </a:rPr>
              <a:t>SQL Slammer was a Denial of Service (DoS) attack that exploited a buffer overflow bug in Microsoft’s SQL Server.</a:t>
            </a:r>
          </a:p>
          <a:p>
            <a:r>
              <a:rPr lang="en-US" sz="2200" dirty="0">
                <a:latin typeface="Times New Roman" panose="02020603050405020304" pitchFamily="18" charset="0"/>
                <a:cs typeface="Times New Roman" panose="02020603050405020304" pitchFamily="18" charset="0"/>
              </a:rPr>
              <a:t>The number of infected servers doubled in size every 8.5 seconds. </a:t>
            </a:r>
          </a:p>
          <a:p>
            <a:r>
              <a:rPr lang="en-US" sz="2200" dirty="0">
                <a:latin typeface="Times New Roman" panose="02020603050405020304" pitchFamily="18" charset="0"/>
                <a:cs typeface="Times New Roman" panose="02020603050405020304" pitchFamily="18" charset="0"/>
              </a:rPr>
              <a:t>The infected servers did not have the updated patch that was released 6 months earlier.</a:t>
            </a:r>
          </a:p>
          <a:p>
            <a:r>
              <a:rPr lang="en-US" sz="2200" dirty="0">
                <a:latin typeface="Times New Roman" panose="02020603050405020304" pitchFamily="18" charset="0"/>
                <a:cs typeface="Times New Roman" panose="02020603050405020304" pitchFamily="18" charset="0"/>
              </a:rPr>
              <a:t>Hence it is essential for organizations to implement a security policy requiring updates and patches to be applied in a timely fashion.</a:t>
            </a:r>
          </a:p>
        </p:txBody>
      </p:sp>
      <p:pic>
        <p:nvPicPr>
          <p:cNvPr id="16" name="Picture 15">
            <a:extLst>
              <a:ext uri="{FF2B5EF4-FFF2-40B4-BE49-F238E27FC236}">
                <a16:creationId xmlns:a16="http://schemas.microsoft.com/office/drawing/2014/main" id="{224E829F-9C0D-438F-8763-68A77DFEB969}"/>
              </a:ext>
            </a:extLst>
          </p:cNvPr>
          <p:cNvPicPr>
            <a:picLocks noChangeAspect="1"/>
          </p:cNvPicPr>
          <p:nvPr/>
        </p:nvPicPr>
        <p:blipFill rotWithShape="1">
          <a:blip r:embed="rId6"/>
          <a:srcRect l="6198" t="10118" r="6198" b="6635"/>
          <a:stretch/>
        </p:blipFill>
        <p:spPr>
          <a:xfrm>
            <a:off x="8643090" y="1537752"/>
            <a:ext cx="3277146" cy="1685573"/>
          </a:xfrm>
          <a:prstGeom prst="rect">
            <a:avLst/>
          </a:prstGeom>
        </p:spPr>
      </p:pic>
      <p:sp>
        <p:nvSpPr>
          <p:cNvPr id="17" name="Rectangle 16">
            <a:extLst>
              <a:ext uri="{FF2B5EF4-FFF2-40B4-BE49-F238E27FC236}">
                <a16:creationId xmlns:a16="http://schemas.microsoft.com/office/drawing/2014/main" id="{102A8F85-6B83-4127-AF14-E2E021EC291D}"/>
              </a:ext>
            </a:extLst>
          </p:cNvPr>
          <p:cNvSpPr/>
          <p:nvPr/>
        </p:nvSpPr>
        <p:spPr>
          <a:xfrm>
            <a:off x="8995491" y="3223325"/>
            <a:ext cx="2687339" cy="338554"/>
          </a:xfrm>
          <a:prstGeom prst="rect">
            <a:avLst/>
          </a:prstGeom>
        </p:spPr>
        <p:txBody>
          <a:bodyPr wrap="none">
            <a:spAutoFit/>
          </a:bodyPr>
          <a:lstStyle/>
          <a:p>
            <a:r>
              <a:rPr lang="en-US" sz="1600" dirty="0">
                <a:solidFill>
                  <a:srgbClr val="000000"/>
                </a:solidFill>
                <a:latin typeface="Times New Roman" panose="02020603050405020304" pitchFamily="18" charset="0"/>
                <a:cs typeface="Times New Roman" panose="02020603050405020304" pitchFamily="18" charset="0"/>
              </a:rPr>
              <a:t>Initial</a:t>
            </a:r>
            <a:r>
              <a:rPr lang="en-US" sz="1400" dirty="0">
                <a:solidFill>
                  <a:srgbClr val="000000"/>
                </a:solidFill>
              </a:rPr>
              <a:t> </a:t>
            </a:r>
            <a:r>
              <a:rPr lang="en-US" sz="1600" dirty="0">
                <a:solidFill>
                  <a:srgbClr val="000000"/>
                </a:solidFill>
                <a:latin typeface="Times New Roman" panose="02020603050405020304" pitchFamily="18" charset="0"/>
                <a:cs typeface="Times New Roman" panose="02020603050405020304" pitchFamily="18" charset="0"/>
              </a:rPr>
              <a:t>SQL Slammer Infection</a:t>
            </a:r>
          </a:p>
        </p:txBody>
      </p:sp>
      <p:pic>
        <p:nvPicPr>
          <p:cNvPr id="18" name="Picture 17">
            <a:extLst>
              <a:ext uri="{FF2B5EF4-FFF2-40B4-BE49-F238E27FC236}">
                <a16:creationId xmlns:a16="http://schemas.microsoft.com/office/drawing/2014/main" id="{7CEDEC8D-5776-4442-8171-60110520766B}"/>
              </a:ext>
            </a:extLst>
          </p:cNvPr>
          <p:cNvPicPr>
            <a:picLocks noChangeAspect="1"/>
          </p:cNvPicPr>
          <p:nvPr/>
        </p:nvPicPr>
        <p:blipFill rotWithShape="1">
          <a:blip r:embed="rId7"/>
          <a:srcRect l="6164" t="10325" r="5553" b="6647"/>
          <a:stretch/>
        </p:blipFill>
        <p:spPr>
          <a:xfrm>
            <a:off x="8687735" y="3507733"/>
            <a:ext cx="3232501" cy="1685573"/>
          </a:xfrm>
          <a:prstGeom prst="rect">
            <a:avLst/>
          </a:prstGeom>
        </p:spPr>
      </p:pic>
      <p:sp>
        <p:nvSpPr>
          <p:cNvPr id="19" name="Rectangle 18">
            <a:extLst>
              <a:ext uri="{FF2B5EF4-FFF2-40B4-BE49-F238E27FC236}">
                <a16:creationId xmlns:a16="http://schemas.microsoft.com/office/drawing/2014/main" id="{FCAD793B-53E3-4763-B94C-48507C93EEB1}"/>
              </a:ext>
            </a:extLst>
          </p:cNvPr>
          <p:cNvSpPr/>
          <p:nvPr/>
        </p:nvSpPr>
        <p:spPr>
          <a:xfrm>
            <a:off x="8628013" y="5193306"/>
            <a:ext cx="3532121" cy="338554"/>
          </a:xfrm>
          <a:prstGeom prst="rect">
            <a:avLst/>
          </a:prstGeom>
        </p:spPr>
        <p:txBody>
          <a:bodyPr wrap="none">
            <a:spAutoFit/>
          </a:bodyPr>
          <a:lstStyle/>
          <a:p>
            <a:r>
              <a:rPr lang="en-US" sz="1600" dirty="0">
                <a:solidFill>
                  <a:srgbClr val="000000"/>
                </a:solidFill>
                <a:latin typeface="Times New Roman" panose="02020603050405020304" pitchFamily="18" charset="0"/>
                <a:cs typeface="Times New Roman" panose="02020603050405020304" pitchFamily="18" charset="0"/>
              </a:rPr>
              <a:t>SQL Slammer Infection 30 minutes later</a:t>
            </a:r>
          </a:p>
        </p:txBody>
      </p:sp>
    </p:spTree>
    <p:extLst>
      <p:ext uri="{BB962C8B-B14F-4D97-AF65-F5344CB8AC3E}">
        <p14:creationId xmlns:p14="http://schemas.microsoft.com/office/powerpoint/2010/main" val="156143588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12712"/>
            <a:ext cx="2329484" cy="584775"/>
          </a:xfrm>
          <a:prstGeom prst="rect">
            <a:avLst/>
          </a:prstGeom>
          <a:noFill/>
        </p:spPr>
        <p:txBody>
          <a:bodyPr wrap="none" rtlCol="0">
            <a:spAutoFit/>
          </a:bodyPr>
          <a:lstStyle/>
          <a:p>
            <a:r>
              <a:rPr lang="en-US" sz="3200" dirty="0">
                <a:solidFill>
                  <a:schemeClr val="bg1"/>
                </a:solidFill>
                <a:latin typeface="Times New Roman" panose="02020603050405020304" pitchFamily="18" charset="0"/>
                <a:cs typeface="Times New Roman" panose="02020603050405020304" pitchFamily="18" charset="0"/>
              </a:rPr>
              <a:t>Ransomware</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4</a:t>
            </a:r>
          </a:p>
        </p:txBody>
      </p:sp>
      <p:sp>
        <p:nvSpPr>
          <p:cNvPr id="14" name="Content Placeholder 1"/>
          <p:cNvSpPr txBox="1">
            <a:spLocks/>
          </p:cNvSpPr>
          <p:nvPr/>
        </p:nvSpPr>
        <p:spPr>
          <a:xfrm>
            <a:off x="551227" y="1961050"/>
            <a:ext cx="11100835" cy="303521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 New Roman" panose="02020603050405020304" pitchFamily="18" charset="0"/>
                <a:cs typeface="Times New Roman" panose="02020603050405020304" pitchFamily="18" charset="0"/>
              </a:rPr>
              <a:t>Ransomware is a malware that denies access to the infected computer system or its data. </a:t>
            </a:r>
          </a:p>
          <a:p>
            <a:r>
              <a:rPr lang="en-US" sz="2400" dirty="0">
                <a:latin typeface="Times New Roman" panose="02020603050405020304" pitchFamily="18" charset="0"/>
                <a:cs typeface="Times New Roman" panose="02020603050405020304" pitchFamily="18" charset="0"/>
              </a:rPr>
              <a:t>Ransomware frequently uses an encryption algorithm to encrypt system files and data. </a:t>
            </a:r>
          </a:p>
          <a:p>
            <a:r>
              <a:rPr lang="en-US" sz="2400" dirty="0">
                <a:latin typeface="Times New Roman" panose="02020603050405020304" pitchFamily="18" charset="0"/>
                <a:cs typeface="Times New Roman" panose="02020603050405020304" pitchFamily="18" charset="0"/>
              </a:rPr>
              <a:t>Email and malicious advertising, also known as malvertising, are vectors for ransomware campaigns.</a:t>
            </a:r>
          </a:p>
          <a:p>
            <a:r>
              <a:rPr lang="en-US" sz="2400" dirty="0">
                <a:latin typeface="Times New Roman" panose="02020603050405020304" pitchFamily="18" charset="0"/>
                <a:cs typeface="Times New Roman" panose="02020603050405020304" pitchFamily="18" charset="0"/>
              </a:rPr>
              <a:t>Social engineering is also used, when cybercriminals pretending to be security technicians make random calls at homes and persuade users to connect to a website that downloads ransomware to the user’s computer.</a:t>
            </a:r>
          </a:p>
        </p:txBody>
      </p:sp>
    </p:spTree>
    <p:extLst>
      <p:ext uri="{BB962C8B-B14F-4D97-AF65-F5344CB8AC3E}">
        <p14:creationId xmlns:p14="http://schemas.microsoft.com/office/powerpoint/2010/main" val="276581187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12712"/>
            <a:ext cx="2682145" cy="584775"/>
          </a:xfrm>
          <a:prstGeom prst="rect">
            <a:avLst/>
          </a:prstGeom>
          <a:noFill/>
        </p:spPr>
        <p:txBody>
          <a:bodyPr wrap="none" rtlCol="0">
            <a:spAutoFit/>
          </a:bodyPr>
          <a:lstStyle/>
          <a:p>
            <a:r>
              <a:rPr lang="en-US" sz="3200" dirty="0">
                <a:solidFill>
                  <a:schemeClr val="bg1"/>
                </a:solidFill>
                <a:latin typeface="Times New Roman" panose="02020603050405020304" pitchFamily="18" charset="0"/>
                <a:cs typeface="Times New Roman" panose="02020603050405020304" pitchFamily="18" charset="0"/>
              </a:rPr>
              <a:t>Other Malware</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4</a:t>
            </a:r>
          </a:p>
        </p:txBody>
      </p:sp>
      <p:sp>
        <p:nvSpPr>
          <p:cNvPr id="14" name="Content Placeholder 1"/>
          <p:cNvSpPr txBox="1">
            <a:spLocks/>
          </p:cNvSpPr>
          <p:nvPr/>
        </p:nvSpPr>
        <p:spPr>
          <a:xfrm>
            <a:off x="262297" y="1678025"/>
            <a:ext cx="11810378" cy="27568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 New Roman" panose="02020603050405020304" pitchFamily="18" charset="0"/>
                <a:cs typeface="Times New Roman" panose="02020603050405020304" pitchFamily="18" charset="0"/>
              </a:rPr>
              <a:t> The examples of modern malware are as follows:</a:t>
            </a:r>
          </a:p>
        </p:txBody>
      </p:sp>
      <p:graphicFrame>
        <p:nvGraphicFramePr>
          <p:cNvPr id="11" name="Table 10"/>
          <p:cNvGraphicFramePr>
            <a:graphicFrameLocks noGrp="1"/>
          </p:cNvGraphicFramePr>
          <p:nvPr>
            <p:extLst>
              <p:ext uri="{D42A27DB-BD31-4B8C-83A1-F6EECF244321}">
                <p14:modId xmlns:p14="http://schemas.microsoft.com/office/powerpoint/2010/main" val="2608361396"/>
              </p:ext>
            </p:extLst>
          </p:nvPr>
        </p:nvGraphicFramePr>
        <p:xfrm>
          <a:off x="471043" y="2082372"/>
          <a:ext cx="11469949" cy="3291840"/>
        </p:xfrm>
        <a:graphic>
          <a:graphicData uri="http://schemas.openxmlformats.org/drawingml/2006/table">
            <a:tbl>
              <a:tblPr firstRow="1" bandRow="1">
                <a:tableStyleId>{5C22544A-7EE6-4342-B048-85BDC9FD1C3A}</a:tableStyleId>
              </a:tblPr>
              <a:tblGrid>
                <a:gridCol w="2815732">
                  <a:extLst>
                    <a:ext uri="{9D8B030D-6E8A-4147-A177-3AD203B41FA5}">
                      <a16:colId xmlns:a16="http://schemas.microsoft.com/office/drawing/2014/main" val="20000"/>
                    </a:ext>
                  </a:extLst>
                </a:gridCol>
                <a:gridCol w="8654217">
                  <a:extLst>
                    <a:ext uri="{9D8B030D-6E8A-4147-A177-3AD203B41FA5}">
                      <a16:colId xmlns:a16="http://schemas.microsoft.com/office/drawing/2014/main" val="20001"/>
                    </a:ext>
                  </a:extLst>
                </a:gridCol>
              </a:tblGrid>
              <a:tr h="269025">
                <a:tc>
                  <a:txBody>
                    <a:bodyPr/>
                    <a:lstStyle/>
                    <a:p>
                      <a:pPr algn="ctr" fontAlgn="b"/>
                      <a:r>
                        <a:rPr lang="en-US" sz="1500" b="1" kern="1200" dirty="0">
                          <a:solidFill>
                            <a:schemeClr val="lt1"/>
                          </a:solidFill>
                          <a:effectLst/>
                          <a:latin typeface="Times New Roman" panose="02020603050405020304" pitchFamily="18" charset="0"/>
                          <a:ea typeface="+mn-ea"/>
                          <a:cs typeface="Times New Roman" panose="02020603050405020304" pitchFamily="18" charset="0"/>
                        </a:rPr>
                        <a:t>Type of Malware</a:t>
                      </a:r>
                    </a:p>
                  </a:txBody>
                  <a:tcPr marL="9525" marR="9525" marT="9525" marB="0" anchor="ctr"/>
                </a:tc>
                <a:tc>
                  <a:txBody>
                    <a:bodyPr/>
                    <a:lstStyle/>
                    <a:p>
                      <a:pPr algn="ctr"/>
                      <a:r>
                        <a:rPr lang="en-US" sz="1500" b="1" kern="1200" dirty="0">
                          <a:solidFill>
                            <a:schemeClr val="lt1"/>
                          </a:solidFill>
                          <a:effectLst/>
                          <a:latin typeface="Times New Roman" panose="02020603050405020304" pitchFamily="18" charset="0"/>
                          <a:ea typeface="+mn-ea"/>
                          <a:cs typeface="Times New Roman" panose="02020603050405020304" pitchFamily="18" charset="0"/>
                        </a:rPr>
                        <a:t>Description</a:t>
                      </a:r>
                    </a:p>
                  </a:txBody>
                  <a:tcPr anchor="ctr"/>
                </a:tc>
                <a:extLst>
                  <a:ext uri="{0D108BD9-81ED-4DB2-BD59-A6C34878D82A}">
                    <a16:rowId xmlns:a16="http://schemas.microsoft.com/office/drawing/2014/main" val="10000"/>
                  </a:ext>
                </a:extLst>
              </a:tr>
              <a:tr h="269025">
                <a:tc>
                  <a:txBody>
                    <a:bodyPr/>
                    <a:lstStyle/>
                    <a:p>
                      <a:pPr algn="l" fontAlgn="b"/>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Scareware</a:t>
                      </a:r>
                    </a:p>
                  </a:txBody>
                  <a:tcPr marL="9525" marR="9525" marT="9525" marB="0" anchor="ctr"/>
                </a:tc>
                <a:tc>
                  <a:txBody>
                    <a:bodyPr/>
                    <a:lstStyle/>
                    <a:p>
                      <a:pPr marL="0" marR="0" lvl="0" indent="0" algn="l" defTabSz="685777" rtl="0" eaLnBrk="1" fontAlgn="auto" latinLnBrk="0" hangingPunct="1">
                        <a:lnSpc>
                          <a:spcPct val="100000"/>
                        </a:lnSpc>
                        <a:spcBef>
                          <a:spcPts val="0"/>
                        </a:spcBef>
                        <a:spcAft>
                          <a:spcPts val="0"/>
                        </a:spcAft>
                        <a:buClrTx/>
                        <a:buSzTx/>
                        <a:buFontTx/>
                        <a:buNone/>
                        <a:tabLst/>
                        <a:defRPr/>
                      </a:pPr>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Includes scam software which uses social engineering to shock or induce anxiety by creating the perception of a threat. It is generally directed at an unsuspecting user and attempts to persuade the user to infect a computer by taking action to address the bogus threat.</a:t>
                      </a:r>
                    </a:p>
                  </a:txBody>
                  <a:tcPr anchor="ctr"/>
                </a:tc>
                <a:extLst>
                  <a:ext uri="{0D108BD9-81ED-4DB2-BD59-A6C34878D82A}">
                    <a16:rowId xmlns:a16="http://schemas.microsoft.com/office/drawing/2014/main" val="10001"/>
                  </a:ext>
                </a:extLst>
              </a:tr>
              <a:tr h="450757">
                <a:tc>
                  <a:txBody>
                    <a:bodyPr/>
                    <a:lstStyle/>
                    <a:p>
                      <a:pPr marL="0" marR="0" lvl="0" indent="0" algn="l" defTabSz="685777" rtl="0" eaLnBrk="1" fontAlgn="b" latinLnBrk="0" hangingPunct="1">
                        <a:lnSpc>
                          <a:spcPct val="100000"/>
                        </a:lnSpc>
                        <a:spcBef>
                          <a:spcPts val="0"/>
                        </a:spcBef>
                        <a:spcAft>
                          <a:spcPts val="0"/>
                        </a:spcAft>
                        <a:buClrTx/>
                        <a:buSzTx/>
                        <a:buFontTx/>
                        <a:buNone/>
                        <a:tabLst/>
                        <a:defRPr/>
                      </a:pPr>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Phishing</a:t>
                      </a:r>
                    </a:p>
                  </a:txBody>
                  <a:tcPr marL="9525" marR="9525" marT="9525" marB="0" anchor="ctr"/>
                </a:tc>
                <a:tc>
                  <a:txBody>
                    <a:bodyPr/>
                    <a:lstStyle/>
                    <a:p>
                      <a:pPr fontAlgn="ctr"/>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Attempts to convince people to divulge sensitive information. Examples include receiving an email from their bank asking users to divulge their account and PIN numbers.</a:t>
                      </a:r>
                    </a:p>
                  </a:txBody>
                  <a:tcPr anchor="ctr"/>
                </a:tc>
                <a:extLst>
                  <a:ext uri="{0D108BD9-81ED-4DB2-BD59-A6C34878D82A}">
                    <a16:rowId xmlns:a16="http://schemas.microsoft.com/office/drawing/2014/main" val="10002"/>
                  </a:ext>
                </a:extLst>
              </a:tr>
              <a:tr h="450757">
                <a:tc>
                  <a:txBody>
                    <a:bodyPr/>
                    <a:lstStyle/>
                    <a:p>
                      <a:pPr marL="0" marR="0" lvl="0" indent="0" algn="l" defTabSz="685777" rtl="0" eaLnBrk="1" fontAlgn="b" latinLnBrk="0" hangingPunct="1">
                        <a:lnSpc>
                          <a:spcPct val="100000"/>
                        </a:lnSpc>
                        <a:spcBef>
                          <a:spcPts val="0"/>
                        </a:spcBef>
                        <a:spcAft>
                          <a:spcPts val="0"/>
                        </a:spcAft>
                        <a:buClrTx/>
                        <a:buSzTx/>
                        <a:buFontTx/>
                        <a:buNone/>
                        <a:tabLst/>
                        <a:defRPr/>
                      </a:pPr>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Rootkits</a:t>
                      </a:r>
                    </a:p>
                  </a:txBody>
                  <a:tcPr marL="9525" marR="9525" marT="9525" marB="0" anchor="ctr"/>
                </a:tc>
                <a:tc>
                  <a:txBody>
                    <a:bodyPr/>
                    <a:lstStyle/>
                    <a:p>
                      <a:pPr fontAlgn="ctr"/>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Installed on a compromised system. After it is installed, it continues to hide its intrusion and provide privileged access to the threat actor.</a:t>
                      </a:r>
                    </a:p>
                  </a:txBody>
                  <a:tcPr anchor="ctr"/>
                </a:tc>
                <a:extLst>
                  <a:ext uri="{0D108BD9-81ED-4DB2-BD59-A6C34878D82A}">
                    <a16:rowId xmlns:a16="http://schemas.microsoft.com/office/drawing/2014/main" val="10003"/>
                  </a:ext>
                </a:extLst>
              </a:tr>
              <a:tr h="450757">
                <a:tc>
                  <a:txBody>
                    <a:bodyPr/>
                    <a:lstStyle/>
                    <a:p>
                      <a:pPr marL="0" marR="0" lvl="0" indent="0" algn="l" defTabSz="685777" rtl="0" eaLnBrk="1" fontAlgn="b" latinLnBrk="0" hangingPunct="1">
                        <a:lnSpc>
                          <a:spcPct val="100000"/>
                        </a:lnSpc>
                        <a:spcBef>
                          <a:spcPts val="0"/>
                        </a:spcBef>
                        <a:spcAft>
                          <a:spcPts val="0"/>
                        </a:spcAft>
                        <a:buClrTx/>
                        <a:buSzTx/>
                        <a:buFontTx/>
                        <a:buNone/>
                        <a:tabLst/>
                        <a:defRPr/>
                      </a:pPr>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Spyware</a:t>
                      </a:r>
                    </a:p>
                  </a:txBody>
                  <a:tcPr marL="9525" marR="9525" marT="9525" marB="0" anchor="ctr"/>
                </a:tc>
                <a:tc>
                  <a:txBody>
                    <a:bodyPr/>
                    <a:lstStyle/>
                    <a:p>
                      <a:pPr marL="0" marR="0" lvl="0" indent="0" algn="l" defTabSz="685777" rtl="0" eaLnBrk="1" fontAlgn="auto" latinLnBrk="0" hangingPunct="1">
                        <a:lnSpc>
                          <a:spcPct val="100000"/>
                        </a:lnSpc>
                        <a:spcBef>
                          <a:spcPts val="0"/>
                        </a:spcBef>
                        <a:spcAft>
                          <a:spcPts val="0"/>
                        </a:spcAft>
                        <a:buClrTx/>
                        <a:buSzTx/>
                        <a:buFontTx/>
                        <a:buNone/>
                        <a:tabLst/>
                        <a:defRPr/>
                      </a:pPr>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Used to gather information about a user and send the information to another entity without the user’s consent. Spyware can be a system monitor, Trojan horse, Adware, tracking cookies, and key loggers.</a:t>
                      </a:r>
                    </a:p>
                  </a:txBody>
                  <a:tcPr anchor="ctr"/>
                </a:tc>
                <a:extLst>
                  <a:ext uri="{0D108BD9-81ED-4DB2-BD59-A6C34878D82A}">
                    <a16:rowId xmlns:a16="http://schemas.microsoft.com/office/drawing/2014/main" val="1968737072"/>
                  </a:ext>
                </a:extLst>
              </a:tr>
              <a:tr h="450757">
                <a:tc>
                  <a:txBody>
                    <a:bodyPr/>
                    <a:lstStyle/>
                    <a:p>
                      <a:pPr marL="0" marR="0" lvl="0" indent="0" algn="l" defTabSz="685777" rtl="0" eaLnBrk="1" fontAlgn="b" latinLnBrk="0" hangingPunct="1">
                        <a:lnSpc>
                          <a:spcPct val="100000"/>
                        </a:lnSpc>
                        <a:spcBef>
                          <a:spcPts val="0"/>
                        </a:spcBef>
                        <a:spcAft>
                          <a:spcPts val="0"/>
                        </a:spcAft>
                        <a:buClrTx/>
                        <a:buSzTx/>
                        <a:buFontTx/>
                        <a:buNone/>
                        <a:tabLst/>
                        <a:defRPr/>
                      </a:pPr>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Adware</a:t>
                      </a:r>
                    </a:p>
                  </a:txBody>
                  <a:tcPr marL="9525" marR="9525" marT="9525" marB="0" anchor="ctr"/>
                </a:tc>
                <a:tc>
                  <a:txBody>
                    <a:bodyPr/>
                    <a:lstStyle/>
                    <a:p>
                      <a:pPr marL="0" marR="0" lvl="0" indent="0" algn="l" defTabSz="685777" rtl="0" eaLnBrk="1" fontAlgn="auto" latinLnBrk="0" hangingPunct="1">
                        <a:lnSpc>
                          <a:spcPct val="100000"/>
                        </a:lnSpc>
                        <a:spcBef>
                          <a:spcPts val="0"/>
                        </a:spcBef>
                        <a:spcAft>
                          <a:spcPts val="0"/>
                        </a:spcAft>
                        <a:buClrTx/>
                        <a:buSzTx/>
                        <a:buFontTx/>
                        <a:buNone/>
                        <a:tabLst/>
                        <a:defRPr/>
                      </a:pPr>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Displays annoying pop-ups to generate revenue for its author. The malware may analyze user interests by tracking the websites visited. It can then send pop-up advertising pertinent to those sites.</a:t>
                      </a:r>
                    </a:p>
                  </a:txBody>
                  <a:tcPr anchor="ctr"/>
                </a:tc>
                <a:extLst>
                  <a:ext uri="{0D108BD9-81ED-4DB2-BD59-A6C34878D82A}">
                    <a16:rowId xmlns:a16="http://schemas.microsoft.com/office/drawing/2014/main" val="1980702548"/>
                  </a:ext>
                </a:extLst>
              </a:tr>
            </a:tbl>
          </a:graphicData>
        </a:graphic>
      </p:graphicFrame>
    </p:spTree>
    <p:extLst>
      <p:ext uri="{BB962C8B-B14F-4D97-AF65-F5344CB8AC3E}">
        <p14:creationId xmlns:p14="http://schemas.microsoft.com/office/powerpoint/2010/main" val="338494080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12712"/>
            <a:ext cx="5043368" cy="584775"/>
          </a:xfrm>
          <a:prstGeom prst="rect">
            <a:avLst/>
          </a:prstGeom>
          <a:noFill/>
        </p:spPr>
        <p:txBody>
          <a:bodyPr wrap="none" rtlCol="0">
            <a:spAutoFit/>
          </a:bodyPr>
          <a:lstStyle/>
          <a:p>
            <a:r>
              <a:rPr lang="en-US" sz="3200" dirty="0">
                <a:solidFill>
                  <a:schemeClr val="bg1"/>
                </a:solidFill>
                <a:latin typeface="Times New Roman" panose="02020603050405020304" pitchFamily="18" charset="0"/>
                <a:cs typeface="Times New Roman" panose="02020603050405020304" pitchFamily="18" charset="0"/>
              </a:rPr>
              <a:t>Common Malware Behaviors</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4</a:t>
            </a:r>
          </a:p>
        </p:txBody>
      </p:sp>
      <p:sp>
        <p:nvSpPr>
          <p:cNvPr id="14" name="Content Placeholder 1"/>
          <p:cNvSpPr txBox="1">
            <a:spLocks/>
          </p:cNvSpPr>
          <p:nvPr/>
        </p:nvSpPr>
        <p:spPr>
          <a:xfrm>
            <a:off x="1998199" y="1266680"/>
            <a:ext cx="10787406" cy="27568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latin typeface="Times New Roman" panose="02020603050405020304" pitchFamily="18" charset="0"/>
                <a:cs typeface="Times New Roman" panose="02020603050405020304" pitchFamily="18" charset="0"/>
              </a:rPr>
              <a:t>Computers infected with malware often exhibit one or more of the following symptoms:</a:t>
            </a:r>
          </a:p>
          <a:p>
            <a:pPr lvl="1"/>
            <a:r>
              <a:rPr lang="en-US" sz="2000" dirty="0">
                <a:latin typeface="Times New Roman" panose="02020603050405020304" pitchFamily="18" charset="0"/>
                <a:cs typeface="Times New Roman" panose="02020603050405020304" pitchFamily="18" charset="0"/>
              </a:rPr>
              <a:t>Appearance of strange files, programs, or desktop icons</a:t>
            </a:r>
          </a:p>
          <a:p>
            <a:pPr lvl="1"/>
            <a:r>
              <a:rPr lang="en-US" sz="2000" dirty="0">
                <a:latin typeface="Times New Roman" panose="02020603050405020304" pitchFamily="18" charset="0"/>
                <a:cs typeface="Times New Roman" panose="02020603050405020304" pitchFamily="18" charset="0"/>
              </a:rPr>
              <a:t>Antivirus and firewall programs are turning off or reconfiguring settings</a:t>
            </a:r>
          </a:p>
          <a:p>
            <a:pPr lvl="1"/>
            <a:r>
              <a:rPr lang="en-US" sz="2000" dirty="0">
                <a:latin typeface="Times New Roman" panose="02020603050405020304" pitchFamily="18" charset="0"/>
                <a:cs typeface="Times New Roman" panose="02020603050405020304" pitchFamily="18" charset="0"/>
              </a:rPr>
              <a:t>Computer screen is freezing, or system is crashing</a:t>
            </a:r>
          </a:p>
          <a:p>
            <a:pPr lvl="1"/>
            <a:r>
              <a:rPr lang="en-US" sz="2000" dirty="0">
                <a:latin typeface="Times New Roman" panose="02020603050405020304" pitchFamily="18" charset="0"/>
                <a:cs typeface="Times New Roman" panose="02020603050405020304" pitchFamily="18" charset="0"/>
              </a:rPr>
              <a:t>Emails are spontaneously being sent without your knowledge to your contact list</a:t>
            </a:r>
          </a:p>
          <a:p>
            <a:pPr lvl="1"/>
            <a:r>
              <a:rPr lang="en-US" sz="2000" dirty="0">
                <a:latin typeface="Times New Roman" panose="02020603050405020304" pitchFamily="18" charset="0"/>
                <a:cs typeface="Times New Roman" panose="02020603050405020304" pitchFamily="18" charset="0"/>
              </a:rPr>
              <a:t>Files have been modified or deleted</a:t>
            </a:r>
          </a:p>
          <a:p>
            <a:pPr lvl="1"/>
            <a:r>
              <a:rPr lang="en-US" sz="2000" dirty="0">
                <a:latin typeface="Times New Roman" panose="02020603050405020304" pitchFamily="18" charset="0"/>
                <a:cs typeface="Times New Roman" panose="02020603050405020304" pitchFamily="18" charset="0"/>
              </a:rPr>
              <a:t>Increased CPU and/or memory usage</a:t>
            </a:r>
          </a:p>
          <a:p>
            <a:pPr lvl="1"/>
            <a:r>
              <a:rPr lang="en-US" sz="2000" dirty="0">
                <a:latin typeface="Times New Roman" panose="02020603050405020304" pitchFamily="18" charset="0"/>
                <a:cs typeface="Times New Roman" panose="02020603050405020304" pitchFamily="18" charset="0"/>
              </a:rPr>
              <a:t>Problems connecting to networks</a:t>
            </a:r>
          </a:p>
          <a:p>
            <a:pPr lvl="1"/>
            <a:r>
              <a:rPr lang="en-US" sz="2000" dirty="0">
                <a:latin typeface="Times New Roman" panose="02020603050405020304" pitchFamily="18" charset="0"/>
                <a:cs typeface="Times New Roman" panose="02020603050405020304" pitchFamily="18" charset="0"/>
              </a:rPr>
              <a:t>Slow computer or web browser speeds</a:t>
            </a:r>
          </a:p>
          <a:p>
            <a:pPr lvl="1"/>
            <a:r>
              <a:rPr lang="en-US" sz="2000" dirty="0">
                <a:latin typeface="Times New Roman" panose="02020603050405020304" pitchFamily="18" charset="0"/>
                <a:cs typeface="Times New Roman" panose="02020603050405020304" pitchFamily="18" charset="0"/>
              </a:rPr>
              <a:t>Unknown processes or services running</a:t>
            </a:r>
          </a:p>
          <a:p>
            <a:pPr lvl="1"/>
            <a:r>
              <a:rPr lang="en-US" sz="2000" dirty="0">
                <a:latin typeface="Times New Roman" panose="02020603050405020304" pitchFamily="18" charset="0"/>
                <a:cs typeface="Times New Roman" panose="02020603050405020304" pitchFamily="18" charset="0"/>
              </a:rPr>
              <a:t>Unknown TCP or UDP ports open</a:t>
            </a:r>
          </a:p>
          <a:p>
            <a:pPr lvl="1"/>
            <a:r>
              <a:rPr lang="en-US" sz="2000" dirty="0">
                <a:latin typeface="Times New Roman" panose="02020603050405020304" pitchFamily="18" charset="0"/>
                <a:cs typeface="Times New Roman" panose="02020603050405020304" pitchFamily="18" charset="0"/>
              </a:rPr>
              <a:t>Connections are made to hosts on the Internet without user action</a:t>
            </a:r>
          </a:p>
          <a:p>
            <a:pPr lvl="1"/>
            <a:r>
              <a:rPr lang="en-US" sz="2000" dirty="0">
                <a:latin typeface="Times New Roman" panose="02020603050405020304" pitchFamily="18" charset="0"/>
                <a:cs typeface="Times New Roman" panose="02020603050405020304" pitchFamily="18" charset="0"/>
              </a:rPr>
              <a:t>Strange computer behavior</a:t>
            </a:r>
          </a:p>
          <a:p>
            <a:pPr marL="457200" lvl="1" indent="0">
              <a:buNone/>
            </a:pPr>
            <a:r>
              <a:rPr lang="en-US" sz="2000" dirty="0">
                <a:latin typeface="Times New Roman" panose="02020603050405020304" pitchFamily="18" charset="0"/>
                <a:cs typeface="Times New Roman" panose="02020603050405020304" pitchFamily="18" charset="0"/>
              </a:rPr>
              <a:t>        		  </a:t>
            </a:r>
            <a:r>
              <a:rPr lang="en-US" sz="1600" i="1" dirty="0">
                <a:latin typeface="Times New Roman" panose="02020603050405020304" pitchFamily="18" charset="0"/>
                <a:cs typeface="Times New Roman" panose="02020603050405020304" pitchFamily="18" charset="0"/>
              </a:rPr>
              <a:t>Note: Malware behavior is not limited to the above list.</a:t>
            </a:r>
          </a:p>
        </p:txBody>
      </p:sp>
    </p:spTree>
    <p:extLst>
      <p:ext uri="{BB962C8B-B14F-4D97-AF65-F5344CB8AC3E}">
        <p14:creationId xmlns:p14="http://schemas.microsoft.com/office/powerpoint/2010/main" val="419200273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8" name="TextBox 1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4</a:t>
            </a:r>
          </a:p>
        </p:txBody>
      </p:sp>
      <p:sp>
        <p:nvSpPr>
          <p:cNvPr id="19" name="Title 1"/>
          <p:cNvSpPr txBox="1">
            <a:spLocks/>
          </p:cNvSpPr>
          <p:nvPr/>
        </p:nvSpPr>
        <p:spPr>
          <a:xfrm>
            <a:off x="523664" y="2100258"/>
            <a:ext cx="7789102" cy="860647"/>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defTabSz="685777" fontAlgn="ctr">
              <a:lnSpc>
                <a:spcPct val="100000"/>
              </a:lnSpc>
              <a:spcBef>
                <a:spcPts val="0"/>
              </a:spcBef>
              <a:defRPr/>
            </a:pPr>
            <a:r>
              <a:rPr lang="en-US" b="1" dirty="0">
                <a:latin typeface="Times New Roman" panose="02020603050405020304" pitchFamily="18" charset="0"/>
                <a:cs typeface="Times New Roman" panose="02020603050405020304" pitchFamily="18" charset="0"/>
              </a:rPr>
              <a:t>Common Network Attacks - Reconnaissance, Access, Social Engineering, DoS and DDoS</a:t>
            </a:r>
          </a:p>
        </p:txBody>
      </p:sp>
      <p:sp>
        <p:nvSpPr>
          <p:cNvPr id="6" name="Rectangle 5"/>
          <p:cNvSpPr/>
          <p:nvPr/>
        </p:nvSpPr>
        <p:spPr>
          <a:xfrm>
            <a:off x="2640013" y="533330"/>
            <a:ext cx="6096000" cy="523220"/>
          </a:xfrm>
          <a:prstGeom prst="rect">
            <a:avLst/>
          </a:prstGeom>
        </p:spPr>
        <p:txBody>
          <a:bodyPr>
            <a:spAutoFit/>
          </a:bodyPr>
          <a:lstStyle/>
          <a:p>
            <a:r>
              <a:rPr lang="en-US" sz="2800" dirty="0">
                <a:solidFill>
                  <a:schemeClr val="bg1"/>
                </a:solidFill>
                <a:latin typeface="Times New Roman" panose="02020603050405020304" pitchFamily="18" charset="0"/>
                <a:cs typeface="Times New Roman" panose="02020603050405020304" pitchFamily="18" charset="0"/>
              </a:rPr>
              <a:t>Network attacks types</a:t>
            </a:r>
          </a:p>
        </p:txBody>
      </p:sp>
    </p:spTree>
    <p:extLst>
      <p:ext uri="{BB962C8B-B14F-4D97-AF65-F5344CB8AC3E}">
        <p14:creationId xmlns:p14="http://schemas.microsoft.com/office/powerpoint/2010/main" val="277084871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12712"/>
            <a:ext cx="4477508" cy="584775"/>
          </a:xfrm>
          <a:prstGeom prst="rect">
            <a:avLst/>
          </a:prstGeom>
          <a:noFill/>
        </p:spPr>
        <p:txBody>
          <a:bodyPr wrap="none" rtlCol="0">
            <a:spAutoFit/>
          </a:bodyPr>
          <a:lstStyle/>
          <a:p>
            <a:r>
              <a:rPr lang="en-US" sz="3200" dirty="0">
                <a:solidFill>
                  <a:schemeClr val="bg1"/>
                </a:solidFill>
                <a:latin typeface="Times New Roman" panose="02020603050405020304" pitchFamily="18" charset="0"/>
                <a:cs typeface="Times New Roman" panose="02020603050405020304" pitchFamily="18" charset="0"/>
              </a:rPr>
              <a:t>Types of Network Attacks</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4</a:t>
            </a:r>
          </a:p>
        </p:txBody>
      </p:sp>
      <p:sp>
        <p:nvSpPr>
          <p:cNvPr id="14" name="Content Placeholder 1"/>
          <p:cNvSpPr txBox="1">
            <a:spLocks/>
          </p:cNvSpPr>
          <p:nvPr/>
        </p:nvSpPr>
        <p:spPr>
          <a:xfrm>
            <a:off x="1091165" y="1839988"/>
            <a:ext cx="11100835" cy="27568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 New Roman" panose="02020603050405020304" pitchFamily="18" charset="0"/>
                <a:cs typeface="Times New Roman" panose="02020603050405020304" pitchFamily="18" charset="0"/>
              </a:rPr>
              <a:t>Malware is a means to get a payload delivered .</a:t>
            </a:r>
          </a:p>
          <a:p>
            <a:r>
              <a:rPr lang="en-US" sz="2400" dirty="0">
                <a:latin typeface="Times New Roman" panose="02020603050405020304" pitchFamily="18" charset="0"/>
                <a:cs typeface="Times New Roman" panose="02020603050405020304" pitchFamily="18" charset="0"/>
              </a:rPr>
              <a:t>When a payload is delivered and installed, it can be used to cause a variety of network-related attacks from the inside as well as from the outside.</a:t>
            </a:r>
          </a:p>
          <a:p>
            <a:r>
              <a:rPr lang="en-US" sz="2400" dirty="0">
                <a:latin typeface="Times New Roman" panose="02020603050405020304" pitchFamily="18" charset="0"/>
                <a:cs typeface="Times New Roman" panose="02020603050405020304" pitchFamily="18" charset="0"/>
              </a:rPr>
              <a:t>Network attacks are classified into three categories:</a:t>
            </a:r>
          </a:p>
          <a:p>
            <a:pPr lvl="1"/>
            <a:r>
              <a:rPr lang="en-US" sz="2000" dirty="0">
                <a:latin typeface="Times New Roman" panose="02020603050405020304" pitchFamily="18" charset="0"/>
                <a:cs typeface="Times New Roman" panose="02020603050405020304" pitchFamily="18" charset="0"/>
              </a:rPr>
              <a:t>Reconnaissance Attacks</a:t>
            </a:r>
          </a:p>
          <a:p>
            <a:pPr lvl="1"/>
            <a:r>
              <a:rPr lang="en-US" sz="2000" dirty="0">
                <a:latin typeface="Times New Roman" panose="02020603050405020304" pitchFamily="18" charset="0"/>
                <a:cs typeface="Times New Roman" panose="02020603050405020304" pitchFamily="18" charset="0"/>
              </a:rPr>
              <a:t>Access Attacks</a:t>
            </a:r>
          </a:p>
          <a:p>
            <a:pPr lvl="1"/>
            <a:r>
              <a:rPr lang="en-US" sz="2000" dirty="0">
                <a:latin typeface="Times New Roman" panose="02020603050405020304" pitchFamily="18" charset="0"/>
                <a:cs typeface="Times New Roman" panose="02020603050405020304" pitchFamily="18" charset="0"/>
              </a:rPr>
              <a:t>DoS Attacks</a:t>
            </a:r>
          </a:p>
        </p:txBody>
      </p:sp>
    </p:spTree>
    <p:extLst>
      <p:ext uri="{BB962C8B-B14F-4D97-AF65-F5344CB8AC3E}">
        <p14:creationId xmlns:p14="http://schemas.microsoft.com/office/powerpoint/2010/main" val="143798897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12712"/>
            <a:ext cx="4145494" cy="584775"/>
          </a:xfrm>
          <a:prstGeom prst="rect">
            <a:avLst/>
          </a:prstGeom>
          <a:noFill/>
        </p:spPr>
        <p:txBody>
          <a:bodyPr wrap="none" rtlCol="0">
            <a:spAutoFit/>
          </a:bodyPr>
          <a:lstStyle/>
          <a:p>
            <a:r>
              <a:rPr lang="en-US" sz="3200" dirty="0">
                <a:solidFill>
                  <a:schemeClr val="bg1"/>
                </a:solidFill>
                <a:latin typeface="Times New Roman" panose="02020603050405020304" pitchFamily="18" charset="0"/>
                <a:cs typeface="Times New Roman" panose="02020603050405020304" pitchFamily="18" charset="0"/>
              </a:rPr>
              <a:t>Reconnaissance Attacks</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4</a:t>
            </a:r>
          </a:p>
        </p:txBody>
      </p:sp>
      <p:sp>
        <p:nvSpPr>
          <p:cNvPr id="14" name="Content Placeholder 1"/>
          <p:cNvSpPr txBox="1">
            <a:spLocks/>
          </p:cNvSpPr>
          <p:nvPr/>
        </p:nvSpPr>
        <p:spPr>
          <a:xfrm>
            <a:off x="1091165" y="1839988"/>
            <a:ext cx="11100835" cy="27568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 New Roman" panose="02020603050405020304" pitchFamily="18" charset="0"/>
                <a:cs typeface="Times New Roman" panose="02020603050405020304" pitchFamily="18" charset="0"/>
              </a:rPr>
              <a:t>Reconnaissance is information gathering.</a:t>
            </a:r>
          </a:p>
          <a:p>
            <a:r>
              <a:rPr lang="en-US" sz="2400" dirty="0">
                <a:latin typeface="Times New Roman" panose="02020603050405020304" pitchFamily="18" charset="0"/>
                <a:cs typeface="Times New Roman" panose="02020603050405020304" pitchFamily="18" charset="0"/>
              </a:rPr>
              <a:t>Threat actors use reconnaissance (or recon) attacks to do unauthorized discovery and mapping of systems, services, or vulnerabilities.</a:t>
            </a:r>
          </a:p>
          <a:p>
            <a:r>
              <a:rPr lang="en-US" sz="2400" dirty="0">
                <a:latin typeface="Times New Roman" panose="02020603050405020304" pitchFamily="18" charset="0"/>
                <a:cs typeface="Times New Roman" panose="02020603050405020304" pitchFamily="18" charset="0"/>
              </a:rPr>
              <a:t>Recon attacks precede access attacks or DoS attacks.</a:t>
            </a:r>
          </a:p>
          <a:p>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4842119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12712"/>
            <a:ext cx="5626669" cy="1077218"/>
          </a:xfrm>
          <a:prstGeom prst="rect">
            <a:avLst/>
          </a:prstGeom>
          <a:noFill/>
        </p:spPr>
        <p:txBody>
          <a:bodyPr wrap="none" rtlCol="0">
            <a:spAutoFit/>
          </a:bodyPr>
          <a:lstStyle/>
          <a:p>
            <a:r>
              <a:rPr lang="en-US" sz="3200" dirty="0">
                <a:solidFill>
                  <a:schemeClr val="bg1"/>
                </a:solidFill>
                <a:latin typeface="Times New Roman" panose="02020603050405020304" pitchFamily="18" charset="0"/>
                <a:cs typeface="Times New Roman" panose="02020603050405020304" pitchFamily="18" charset="0"/>
              </a:rPr>
              <a:t>Reconnaissance Attacks (Contd.)</a:t>
            </a:r>
          </a:p>
          <a:p>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4</a:t>
            </a:r>
          </a:p>
        </p:txBody>
      </p:sp>
      <p:sp>
        <p:nvSpPr>
          <p:cNvPr id="14" name="Content Placeholder 1"/>
          <p:cNvSpPr txBox="1">
            <a:spLocks/>
          </p:cNvSpPr>
          <p:nvPr/>
        </p:nvSpPr>
        <p:spPr>
          <a:xfrm>
            <a:off x="426147" y="1610200"/>
            <a:ext cx="11100835" cy="27568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 New Roman" panose="02020603050405020304" pitchFamily="18" charset="0"/>
                <a:cs typeface="Times New Roman" panose="02020603050405020304" pitchFamily="18" charset="0"/>
              </a:rPr>
              <a:t>The techniques used by malicious threat actors to conduct reconnaissance attacks are as follows:</a:t>
            </a:r>
          </a:p>
        </p:txBody>
      </p:sp>
      <p:graphicFrame>
        <p:nvGraphicFramePr>
          <p:cNvPr id="10" name="Table 9"/>
          <p:cNvGraphicFramePr>
            <a:graphicFrameLocks noGrp="1"/>
          </p:cNvGraphicFramePr>
          <p:nvPr>
            <p:extLst>
              <p:ext uri="{D42A27DB-BD31-4B8C-83A1-F6EECF244321}">
                <p14:modId xmlns:p14="http://schemas.microsoft.com/office/powerpoint/2010/main" val="822950981"/>
              </p:ext>
            </p:extLst>
          </p:nvPr>
        </p:nvGraphicFramePr>
        <p:xfrm>
          <a:off x="426147" y="2304045"/>
          <a:ext cx="11469949" cy="3291840"/>
        </p:xfrm>
        <a:graphic>
          <a:graphicData uri="http://schemas.openxmlformats.org/drawingml/2006/table">
            <a:tbl>
              <a:tblPr firstRow="1" bandRow="1">
                <a:tableStyleId>{5C22544A-7EE6-4342-B048-85BDC9FD1C3A}</a:tableStyleId>
              </a:tblPr>
              <a:tblGrid>
                <a:gridCol w="2815732">
                  <a:extLst>
                    <a:ext uri="{9D8B030D-6E8A-4147-A177-3AD203B41FA5}">
                      <a16:colId xmlns:a16="http://schemas.microsoft.com/office/drawing/2014/main" val="20000"/>
                    </a:ext>
                  </a:extLst>
                </a:gridCol>
                <a:gridCol w="8654217">
                  <a:extLst>
                    <a:ext uri="{9D8B030D-6E8A-4147-A177-3AD203B41FA5}">
                      <a16:colId xmlns:a16="http://schemas.microsoft.com/office/drawing/2014/main" val="20001"/>
                    </a:ext>
                  </a:extLst>
                </a:gridCol>
              </a:tblGrid>
              <a:tr h="269025">
                <a:tc>
                  <a:txBody>
                    <a:bodyPr/>
                    <a:lstStyle/>
                    <a:p>
                      <a:pPr algn="ctr" fontAlgn="b"/>
                      <a:r>
                        <a:rPr lang="en-US" sz="1500" b="1" kern="1200" dirty="0">
                          <a:solidFill>
                            <a:schemeClr val="lt1"/>
                          </a:solidFill>
                          <a:effectLst/>
                          <a:latin typeface="Times New Roman" panose="02020603050405020304" pitchFamily="18" charset="0"/>
                          <a:ea typeface="+mn-ea"/>
                          <a:cs typeface="Times New Roman" panose="02020603050405020304" pitchFamily="18" charset="0"/>
                        </a:rPr>
                        <a:t>Technique</a:t>
                      </a:r>
                    </a:p>
                  </a:txBody>
                  <a:tcPr marL="9525" marR="9525" marT="9525" marB="0" anchor="ctr"/>
                </a:tc>
                <a:tc>
                  <a:txBody>
                    <a:bodyPr/>
                    <a:lstStyle/>
                    <a:p>
                      <a:pPr algn="ctr"/>
                      <a:r>
                        <a:rPr lang="en-US" sz="1500" b="1" kern="1200" dirty="0">
                          <a:solidFill>
                            <a:schemeClr val="lt1"/>
                          </a:solidFill>
                          <a:effectLst/>
                          <a:latin typeface="Times New Roman" panose="02020603050405020304" pitchFamily="18" charset="0"/>
                          <a:ea typeface="+mn-ea"/>
                          <a:cs typeface="Times New Roman" panose="02020603050405020304" pitchFamily="18" charset="0"/>
                        </a:rPr>
                        <a:t>Description</a:t>
                      </a:r>
                    </a:p>
                  </a:txBody>
                  <a:tcPr anchor="ctr"/>
                </a:tc>
                <a:extLst>
                  <a:ext uri="{0D108BD9-81ED-4DB2-BD59-A6C34878D82A}">
                    <a16:rowId xmlns:a16="http://schemas.microsoft.com/office/drawing/2014/main" val="10000"/>
                  </a:ext>
                </a:extLst>
              </a:tr>
              <a:tr h="269025">
                <a:tc>
                  <a:txBody>
                    <a:bodyPr/>
                    <a:lstStyle/>
                    <a:p>
                      <a:pPr marL="0" marR="0" lvl="0" indent="0" algn="l" defTabSz="685777" rtl="0" eaLnBrk="1" fontAlgn="b" latinLnBrk="0" hangingPunct="1">
                        <a:lnSpc>
                          <a:spcPct val="100000"/>
                        </a:lnSpc>
                        <a:spcBef>
                          <a:spcPts val="0"/>
                        </a:spcBef>
                        <a:spcAft>
                          <a:spcPts val="0"/>
                        </a:spcAft>
                        <a:buClrTx/>
                        <a:buSzTx/>
                        <a:buFontTx/>
                        <a:buNone/>
                        <a:tabLst/>
                        <a:defRPr/>
                      </a:pPr>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Perform an information query of a target</a:t>
                      </a:r>
                    </a:p>
                  </a:txBody>
                  <a:tcPr marL="9525" marR="9525" marT="9525" marB="0" anchor="ctr"/>
                </a:tc>
                <a:tc>
                  <a:txBody>
                    <a:bodyPr/>
                    <a:lstStyle/>
                    <a:p>
                      <a:pPr marL="0" marR="0" lvl="0" indent="0" algn="l" defTabSz="685777" rtl="0" eaLnBrk="1" fontAlgn="auto" latinLnBrk="0" hangingPunct="1">
                        <a:lnSpc>
                          <a:spcPct val="100000"/>
                        </a:lnSpc>
                        <a:spcBef>
                          <a:spcPts val="0"/>
                        </a:spcBef>
                        <a:spcAft>
                          <a:spcPts val="0"/>
                        </a:spcAft>
                        <a:buClrTx/>
                        <a:buSzTx/>
                        <a:buFontTx/>
                        <a:buNone/>
                        <a:tabLst/>
                        <a:defRPr/>
                      </a:pPr>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The threat actor is looking for initial information about a target. Various tools can be used, including the Google search, organizations website, whois, and more.</a:t>
                      </a:r>
                    </a:p>
                  </a:txBody>
                  <a:tcPr anchor="ctr"/>
                </a:tc>
                <a:extLst>
                  <a:ext uri="{0D108BD9-81ED-4DB2-BD59-A6C34878D82A}">
                    <a16:rowId xmlns:a16="http://schemas.microsoft.com/office/drawing/2014/main" val="10001"/>
                  </a:ext>
                </a:extLst>
              </a:tr>
              <a:tr h="450757">
                <a:tc>
                  <a:txBody>
                    <a:bodyPr/>
                    <a:lstStyle/>
                    <a:p>
                      <a:pPr marL="0" marR="0" lvl="0" indent="0" algn="l" defTabSz="685777" rtl="0" eaLnBrk="1" fontAlgn="b" latinLnBrk="0" hangingPunct="1">
                        <a:lnSpc>
                          <a:spcPct val="100000"/>
                        </a:lnSpc>
                        <a:spcBef>
                          <a:spcPts val="0"/>
                        </a:spcBef>
                        <a:spcAft>
                          <a:spcPts val="0"/>
                        </a:spcAft>
                        <a:buClrTx/>
                        <a:buSzTx/>
                        <a:buFontTx/>
                        <a:buNone/>
                        <a:tabLst/>
                        <a:defRPr/>
                      </a:pPr>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Initiate a ping sweep of the target network</a:t>
                      </a:r>
                    </a:p>
                  </a:txBody>
                  <a:tcPr marL="9525" marR="9525" marT="9525" marB="0" anchor="ctr"/>
                </a:tc>
                <a:tc>
                  <a:txBody>
                    <a:bodyPr/>
                    <a:lstStyle/>
                    <a:p>
                      <a:pPr marL="0" marR="0" lvl="0" indent="0" algn="l" defTabSz="685777" rtl="0" eaLnBrk="1" fontAlgn="auto" latinLnBrk="0" hangingPunct="1">
                        <a:lnSpc>
                          <a:spcPct val="100000"/>
                        </a:lnSpc>
                        <a:spcBef>
                          <a:spcPts val="0"/>
                        </a:spcBef>
                        <a:spcAft>
                          <a:spcPts val="0"/>
                        </a:spcAft>
                        <a:buClrTx/>
                        <a:buSzTx/>
                        <a:buFontTx/>
                        <a:buNone/>
                        <a:tabLst/>
                        <a:defRPr/>
                      </a:pPr>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The information query usually reveals the target’s network address. The threat actor can now initiate a ping sweep to determine which IP addresses are active.</a:t>
                      </a:r>
                    </a:p>
                  </a:txBody>
                  <a:tcPr anchor="ctr"/>
                </a:tc>
                <a:extLst>
                  <a:ext uri="{0D108BD9-81ED-4DB2-BD59-A6C34878D82A}">
                    <a16:rowId xmlns:a16="http://schemas.microsoft.com/office/drawing/2014/main" val="10002"/>
                  </a:ext>
                </a:extLst>
              </a:tr>
              <a:tr h="450757">
                <a:tc>
                  <a:txBody>
                    <a:bodyPr/>
                    <a:lstStyle/>
                    <a:p>
                      <a:pPr marL="0" marR="0" lvl="0" indent="0" algn="l" defTabSz="685777" rtl="0" eaLnBrk="1" fontAlgn="b" latinLnBrk="0" hangingPunct="1">
                        <a:lnSpc>
                          <a:spcPct val="100000"/>
                        </a:lnSpc>
                        <a:spcBef>
                          <a:spcPts val="0"/>
                        </a:spcBef>
                        <a:spcAft>
                          <a:spcPts val="0"/>
                        </a:spcAft>
                        <a:buClrTx/>
                        <a:buSzTx/>
                        <a:buFontTx/>
                        <a:buNone/>
                        <a:tabLst/>
                        <a:defRPr/>
                      </a:pPr>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Initiate a port scan of active IP addresses</a:t>
                      </a:r>
                    </a:p>
                  </a:txBody>
                  <a:tcPr marL="9525" marR="9525" marT="9525" marB="0" anchor="ctr"/>
                </a:tc>
                <a:tc>
                  <a:txBody>
                    <a:bodyPr/>
                    <a:lstStyle/>
                    <a:p>
                      <a:pPr marL="0" marR="0" lvl="0" indent="0" algn="l" defTabSz="685777" rtl="0" eaLnBrk="1" fontAlgn="auto" latinLnBrk="0" hangingPunct="1">
                        <a:lnSpc>
                          <a:spcPct val="100000"/>
                        </a:lnSpc>
                        <a:spcBef>
                          <a:spcPts val="0"/>
                        </a:spcBef>
                        <a:spcAft>
                          <a:spcPts val="0"/>
                        </a:spcAft>
                        <a:buClrTx/>
                        <a:buSzTx/>
                        <a:buFontTx/>
                        <a:buNone/>
                        <a:tabLst/>
                        <a:defRPr/>
                      </a:pPr>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This is used to determine which ports or services are available. Examples of port scanners include Nmap, SuperScan, Angry IP Scanner, and </a:t>
                      </a:r>
                      <a:r>
                        <a:rPr lang="en-US" sz="1500" b="0" i="0" kern="1200" dirty="0" err="1">
                          <a:solidFill>
                            <a:schemeClr val="dk1"/>
                          </a:solidFill>
                          <a:effectLst/>
                          <a:latin typeface="Times New Roman" panose="02020603050405020304" pitchFamily="18" charset="0"/>
                          <a:ea typeface="+mn-ea"/>
                          <a:cs typeface="Times New Roman" panose="02020603050405020304" pitchFamily="18" charset="0"/>
                        </a:rPr>
                        <a:t>NetScan</a:t>
                      </a:r>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 Tools.</a:t>
                      </a:r>
                    </a:p>
                  </a:txBody>
                  <a:tcPr anchor="ctr"/>
                </a:tc>
                <a:extLst>
                  <a:ext uri="{0D108BD9-81ED-4DB2-BD59-A6C34878D82A}">
                    <a16:rowId xmlns:a16="http://schemas.microsoft.com/office/drawing/2014/main" val="10003"/>
                  </a:ext>
                </a:extLst>
              </a:tr>
              <a:tr h="450757">
                <a:tc>
                  <a:txBody>
                    <a:bodyPr/>
                    <a:lstStyle/>
                    <a:p>
                      <a:pPr marL="0" marR="0" lvl="0" indent="0" algn="l" defTabSz="685777" rtl="0" eaLnBrk="1" fontAlgn="b" latinLnBrk="0" hangingPunct="1">
                        <a:lnSpc>
                          <a:spcPct val="100000"/>
                        </a:lnSpc>
                        <a:spcBef>
                          <a:spcPts val="0"/>
                        </a:spcBef>
                        <a:spcAft>
                          <a:spcPts val="0"/>
                        </a:spcAft>
                        <a:buClrTx/>
                        <a:buSzTx/>
                        <a:buFontTx/>
                        <a:buNone/>
                        <a:tabLst/>
                        <a:defRPr/>
                      </a:pPr>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Run vulnerability scanners</a:t>
                      </a:r>
                    </a:p>
                  </a:txBody>
                  <a:tcPr marL="9525" marR="9525" marT="9525" marB="0" anchor="ctr"/>
                </a:tc>
                <a:tc>
                  <a:txBody>
                    <a:bodyPr/>
                    <a:lstStyle/>
                    <a:p>
                      <a:pPr marL="0" marR="0" lvl="0" indent="0" algn="l" defTabSz="685777" rtl="0" eaLnBrk="1" fontAlgn="ctr" latinLnBrk="0" hangingPunct="1">
                        <a:lnSpc>
                          <a:spcPct val="100000"/>
                        </a:lnSpc>
                        <a:spcBef>
                          <a:spcPts val="0"/>
                        </a:spcBef>
                        <a:spcAft>
                          <a:spcPts val="0"/>
                        </a:spcAft>
                        <a:buClrTx/>
                        <a:buSzTx/>
                        <a:buFontTx/>
                        <a:buNone/>
                        <a:tabLst/>
                        <a:defRPr/>
                      </a:pPr>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This is to query the identified ports to determine the type and version of the application and operating system that is running on the host. Examples of tools include Nipper, Secuna PSI, Core Impact, Nessus v6, SAINT, and Open VAS.</a:t>
                      </a:r>
                    </a:p>
                  </a:txBody>
                  <a:tcPr anchor="ctr"/>
                </a:tc>
                <a:extLst>
                  <a:ext uri="{0D108BD9-81ED-4DB2-BD59-A6C34878D82A}">
                    <a16:rowId xmlns:a16="http://schemas.microsoft.com/office/drawing/2014/main" val="1968737072"/>
                  </a:ext>
                </a:extLst>
              </a:tr>
              <a:tr h="450757">
                <a:tc>
                  <a:txBody>
                    <a:bodyPr/>
                    <a:lstStyle/>
                    <a:p>
                      <a:pPr marL="0" marR="0" lvl="0" indent="0" algn="l" defTabSz="685777" rtl="0" eaLnBrk="1" fontAlgn="b" latinLnBrk="0" hangingPunct="1">
                        <a:lnSpc>
                          <a:spcPct val="100000"/>
                        </a:lnSpc>
                        <a:spcBef>
                          <a:spcPts val="0"/>
                        </a:spcBef>
                        <a:spcAft>
                          <a:spcPts val="0"/>
                        </a:spcAft>
                        <a:buClrTx/>
                        <a:buSzTx/>
                        <a:buFontTx/>
                        <a:buNone/>
                        <a:tabLst/>
                        <a:defRPr/>
                      </a:pPr>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Run exploitation tools</a:t>
                      </a:r>
                    </a:p>
                  </a:txBody>
                  <a:tcPr marL="9525" marR="9525" marT="9525" marB="0" anchor="ctr"/>
                </a:tc>
                <a:tc>
                  <a:txBody>
                    <a:bodyPr/>
                    <a:lstStyle/>
                    <a:p>
                      <a:pPr marL="0" marR="0" lvl="0" indent="0" algn="l" defTabSz="685777" rtl="0" eaLnBrk="1" fontAlgn="ctr" latinLnBrk="0" hangingPunct="1">
                        <a:lnSpc>
                          <a:spcPct val="100000"/>
                        </a:lnSpc>
                        <a:spcBef>
                          <a:spcPts val="0"/>
                        </a:spcBef>
                        <a:spcAft>
                          <a:spcPts val="0"/>
                        </a:spcAft>
                        <a:buClrTx/>
                        <a:buSzTx/>
                        <a:buFontTx/>
                        <a:buNone/>
                        <a:tabLst/>
                        <a:defRPr/>
                      </a:pPr>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The threat actor now attempts to discover vulnerable services that can be exploited. A variety of vulnerability exploitation tools exist including Metasploit, Core Impact, Sqlmap, Social Engineer Toolkit, and Netsparker.</a:t>
                      </a:r>
                    </a:p>
                  </a:txBody>
                  <a:tcPr anchor="ctr"/>
                </a:tc>
                <a:extLst>
                  <a:ext uri="{0D108BD9-81ED-4DB2-BD59-A6C34878D82A}">
                    <a16:rowId xmlns:a16="http://schemas.microsoft.com/office/drawing/2014/main" val="1980702548"/>
                  </a:ext>
                </a:extLst>
              </a:tr>
            </a:tbl>
          </a:graphicData>
        </a:graphic>
      </p:graphicFrame>
    </p:spTree>
    <p:extLst>
      <p:ext uri="{BB962C8B-B14F-4D97-AF65-F5344CB8AC3E}">
        <p14:creationId xmlns:p14="http://schemas.microsoft.com/office/powerpoint/2010/main" val="376660139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12712"/>
            <a:ext cx="2685159" cy="584775"/>
          </a:xfrm>
          <a:prstGeom prst="rect">
            <a:avLst/>
          </a:prstGeom>
          <a:noFill/>
        </p:spPr>
        <p:txBody>
          <a:bodyPr wrap="none" rtlCol="0">
            <a:spAutoFit/>
          </a:bodyPr>
          <a:lstStyle/>
          <a:p>
            <a:r>
              <a:rPr lang="en-US" sz="3200" dirty="0">
                <a:solidFill>
                  <a:schemeClr val="bg1"/>
                </a:solidFill>
                <a:latin typeface="Times New Roman" panose="02020603050405020304" pitchFamily="18" charset="0"/>
                <a:cs typeface="Times New Roman" panose="02020603050405020304" pitchFamily="18" charset="0"/>
              </a:rPr>
              <a:t>Access Attacks</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4</a:t>
            </a:r>
          </a:p>
        </p:txBody>
      </p:sp>
      <p:sp>
        <p:nvSpPr>
          <p:cNvPr id="14" name="Content Placeholder 1"/>
          <p:cNvSpPr txBox="1">
            <a:spLocks/>
          </p:cNvSpPr>
          <p:nvPr/>
        </p:nvSpPr>
        <p:spPr>
          <a:xfrm>
            <a:off x="886120" y="1561028"/>
            <a:ext cx="11305880" cy="27568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 New Roman" panose="02020603050405020304" pitchFamily="18" charset="0"/>
                <a:cs typeface="Times New Roman" panose="02020603050405020304" pitchFamily="18" charset="0"/>
              </a:rPr>
              <a:t>Access attacks exploit known vulnerabilities in authentication services, FTP services, and web services to gain entry into web accounts, confidential databases, and other sensitive information.</a:t>
            </a:r>
          </a:p>
          <a:p>
            <a:r>
              <a:rPr lang="en-US" sz="2400" dirty="0">
                <a:latin typeface="Times New Roman" panose="02020603050405020304" pitchFamily="18" charset="0"/>
                <a:cs typeface="Times New Roman" panose="02020603050405020304" pitchFamily="18" charset="0"/>
              </a:rPr>
              <a:t>Password Attacks</a:t>
            </a:r>
          </a:p>
          <a:p>
            <a:pPr lvl="1"/>
            <a:r>
              <a:rPr lang="en-US" sz="2000" dirty="0">
                <a:latin typeface="Times New Roman" panose="02020603050405020304" pitchFamily="18" charset="0"/>
                <a:cs typeface="Times New Roman" panose="02020603050405020304" pitchFamily="18" charset="0"/>
              </a:rPr>
              <a:t>The threat actor attempts to discover critical system passwords using a variety of password cracking tools.</a:t>
            </a:r>
          </a:p>
          <a:p>
            <a:r>
              <a:rPr lang="en-US" sz="2400" dirty="0">
                <a:latin typeface="Times New Roman" panose="02020603050405020304" pitchFamily="18" charset="0"/>
                <a:cs typeface="Times New Roman" panose="02020603050405020304" pitchFamily="18" charset="0"/>
              </a:rPr>
              <a:t>Spoofing Attacks</a:t>
            </a:r>
          </a:p>
          <a:p>
            <a:pPr lvl="1"/>
            <a:r>
              <a:rPr lang="en-US" sz="2000" dirty="0">
                <a:latin typeface="Times New Roman" panose="02020603050405020304" pitchFamily="18" charset="0"/>
                <a:cs typeface="Times New Roman" panose="02020603050405020304" pitchFamily="18" charset="0"/>
              </a:rPr>
              <a:t>The threat actor device attempts to pose as another device by falsifying data. </a:t>
            </a:r>
          </a:p>
          <a:p>
            <a:pPr lvl="1"/>
            <a:r>
              <a:rPr lang="en-US" sz="2000" dirty="0">
                <a:latin typeface="Times New Roman" panose="02020603050405020304" pitchFamily="18" charset="0"/>
                <a:cs typeface="Times New Roman" panose="02020603050405020304" pitchFamily="18" charset="0"/>
              </a:rPr>
              <a:t>Common spoofing attacks include IP spoofing, MAC spoofing, and DHCP spoofing. </a:t>
            </a:r>
          </a:p>
          <a:p>
            <a:pPr lvl="2"/>
            <a:r>
              <a:rPr lang="en-US" sz="1600" dirty="0">
                <a:latin typeface="Times New Roman" panose="02020603050405020304" pitchFamily="18" charset="0"/>
                <a:cs typeface="Times New Roman" panose="02020603050405020304" pitchFamily="18" charset="0"/>
              </a:rPr>
              <a:t>Trust exploitations</a:t>
            </a:r>
          </a:p>
          <a:p>
            <a:pPr lvl="2"/>
            <a:r>
              <a:rPr lang="en-US" sz="1600" dirty="0">
                <a:latin typeface="Times New Roman" panose="02020603050405020304" pitchFamily="18" charset="0"/>
                <a:cs typeface="Times New Roman" panose="02020603050405020304" pitchFamily="18" charset="0"/>
              </a:rPr>
              <a:t>Port redirections</a:t>
            </a:r>
          </a:p>
          <a:p>
            <a:pPr lvl="2"/>
            <a:r>
              <a:rPr lang="en-US" sz="1600" dirty="0">
                <a:latin typeface="Times New Roman" panose="02020603050405020304" pitchFamily="18" charset="0"/>
                <a:cs typeface="Times New Roman" panose="02020603050405020304" pitchFamily="18" charset="0"/>
              </a:rPr>
              <a:t>Man-in-the-middle attacks</a:t>
            </a:r>
          </a:p>
          <a:p>
            <a:pPr lvl="2"/>
            <a:r>
              <a:rPr lang="en-US" sz="1600" dirty="0">
                <a:latin typeface="Times New Roman" panose="02020603050405020304" pitchFamily="18" charset="0"/>
                <a:cs typeface="Times New Roman" panose="02020603050405020304" pitchFamily="18" charset="0"/>
              </a:rPr>
              <a:t>Buffer overflow attacks</a:t>
            </a:r>
          </a:p>
        </p:txBody>
      </p:sp>
    </p:spTree>
    <p:extLst>
      <p:ext uri="{BB962C8B-B14F-4D97-AF65-F5344CB8AC3E}">
        <p14:creationId xmlns:p14="http://schemas.microsoft.com/office/powerpoint/2010/main" val="154559149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12712"/>
            <a:ext cx="4166333" cy="584775"/>
          </a:xfrm>
          <a:prstGeom prst="rect">
            <a:avLst/>
          </a:prstGeom>
          <a:noFill/>
        </p:spPr>
        <p:txBody>
          <a:bodyPr wrap="none" rtlCol="0">
            <a:spAutoFit/>
          </a:bodyPr>
          <a:lstStyle/>
          <a:p>
            <a:r>
              <a:rPr lang="en-US" sz="3200" dirty="0">
                <a:solidFill>
                  <a:schemeClr val="bg1"/>
                </a:solidFill>
                <a:latin typeface="Times New Roman" panose="02020603050405020304" pitchFamily="18" charset="0"/>
                <a:cs typeface="Times New Roman" panose="02020603050405020304" pitchFamily="18" charset="0"/>
              </a:rPr>
              <a:t>Access Attacks (Contd.)</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4</a:t>
            </a:r>
          </a:p>
        </p:txBody>
      </p:sp>
      <p:sp>
        <p:nvSpPr>
          <p:cNvPr id="14" name="Content Placeholder 1"/>
          <p:cNvSpPr txBox="1">
            <a:spLocks/>
          </p:cNvSpPr>
          <p:nvPr/>
        </p:nvSpPr>
        <p:spPr>
          <a:xfrm>
            <a:off x="857644" y="1516866"/>
            <a:ext cx="5195564" cy="27568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b="1" dirty="0">
                <a:latin typeface="Times New Roman" panose="02020603050405020304" pitchFamily="18" charset="0"/>
                <a:cs typeface="Times New Roman" panose="02020603050405020304" pitchFamily="18" charset="0"/>
              </a:rPr>
              <a:t>Trust Exploitation Example: </a:t>
            </a:r>
            <a:r>
              <a:rPr lang="en-US" sz="2400" dirty="0">
                <a:latin typeface="Times New Roman" panose="02020603050405020304" pitchFamily="18" charset="0"/>
                <a:cs typeface="Times New Roman" panose="02020603050405020304" pitchFamily="18" charset="0"/>
              </a:rPr>
              <a:t>Click Play in the figure to view an example of trust exploitation.</a:t>
            </a:r>
          </a:p>
        </p:txBody>
      </p:sp>
      <p:sp>
        <p:nvSpPr>
          <p:cNvPr id="10" name="Content Placeholder 1"/>
          <p:cNvSpPr txBox="1">
            <a:spLocks/>
          </p:cNvSpPr>
          <p:nvPr/>
        </p:nvSpPr>
        <p:spPr>
          <a:xfrm>
            <a:off x="6150080" y="1507547"/>
            <a:ext cx="5195564" cy="27568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b="1" dirty="0">
                <a:latin typeface="Times New Roman" panose="02020603050405020304" pitchFamily="18" charset="0"/>
                <a:cs typeface="Times New Roman" panose="02020603050405020304" pitchFamily="18" charset="0"/>
              </a:rPr>
              <a:t>Port Redirection Example: </a:t>
            </a:r>
            <a:r>
              <a:rPr lang="en-US" sz="2400" dirty="0">
                <a:latin typeface="Times New Roman" panose="02020603050405020304" pitchFamily="18" charset="0"/>
                <a:cs typeface="Times New Roman" panose="02020603050405020304" pitchFamily="18" charset="0"/>
              </a:rPr>
              <a:t>The example shows a threat actor using SSH (port 22) to connect to a compromised Host A trusted by Host B. Hence, the threat actor can use Telnet (port 23) to access it.</a:t>
            </a:r>
          </a:p>
        </p:txBody>
      </p:sp>
      <p:pic>
        <p:nvPicPr>
          <p:cNvPr id="11" name="Picture 10"/>
          <p:cNvPicPr>
            <a:picLocks noChangeAspect="1"/>
          </p:cNvPicPr>
          <p:nvPr/>
        </p:nvPicPr>
        <p:blipFill>
          <a:blip r:embed="rId6"/>
          <a:stretch>
            <a:fillRect/>
          </a:stretch>
        </p:blipFill>
        <p:spPr>
          <a:xfrm>
            <a:off x="1191491" y="2645088"/>
            <a:ext cx="4498109" cy="2888968"/>
          </a:xfrm>
          <a:prstGeom prst="rect">
            <a:avLst/>
          </a:prstGeom>
        </p:spPr>
      </p:pic>
      <p:pic>
        <p:nvPicPr>
          <p:cNvPr id="12" name="Picture 11"/>
          <p:cNvPicPr>
            <a:picLocks noChangeAspect="1"/>
          </p:cNvPicPr>
          <p:nvPr/>
        </p:nvPicPr>
        <p:blipFill rotWithShape="1">
          <a:blip r:embed="rId7"/>
          <a:srcRect l="596" t="1175" r="1045" b="2353"/>
          <a:stretch/>
        </p:blipFill>
        <p:spPr>
          <a:xfrm>
            <a:off x="6484235" y="3540206"/>
            <a:ext cx="4627109" cy="2409038"/>
          </a:xfrm>
          <a:prstGeom prst="rect">
            <a:avLst/>
          </a:prstGeom>
          <a:ln>
            <a:solidFill>
              <a:schemeClr val="bg1">
                <a:lumMod val="85000"/>
              </a:schemeClr>
            </a:solidFill>
          </a:ln>
        </p:spPr>
      </p:pic>
    </p:spTree>
    <p:extLst>
      <p:ext uri="{BB962C8B-B14F-4D97-AF65-F5344CB8AC3E}">
        <p14:creationId xmlns:p14="http://schemas.microsoft.com/office/powerpoint/2010/main" val="169919603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12712"/>
            <a:ext cx="4166333" cy="584775"/>
          </a:xfrm>
          <a:prstGeom prst="rect">
            <a:avLst/>
          </a:prstGeom>
          <a:noFill/>
        </p:spPr>
        <p:txBody>
          <a:bodyPr wrap="none" rtlCol="0">
            <a:spAutoFit/>
          </a:bodyPr>
          <a:lstStyle/>
          <a:p>
            <a:r>
              <a:rPr lang="en-US" sz="3200" dirty="0">
                <a:solidFill>
                  <a:schemeClr val="bg1"/>
                </a:solidFill>
                <a:latin typeface="Times New Roman" panose="02020603050405020304" pitchFamily="18" charset="0"/>
                <a:cs typeface="Times New Roman" panose="02020603050405020304" pitchFamily="18" charset="0"/>
              </a:rPr>
              <a:t>Access Attacks (Contd.)</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4</a:t>
            </a:r>
          </a:p>
        </p:txBody>
      </p:sp>
      <p:sp>
        <p:nvSpPr>
          <p:cNvPr id="14" name="Content Placeholder 1"/>
          <p:cNvSpPr txBox="1">
            <a:spLocks/>
          </p:cNvSpPr>
          <p:nvPr/>
        </p:nvSpPr>
        <p:spPr>
          <a:xfrm>
            <a:off x="857644" y="1516866"/>
            <a:ext cx="5195564" cy="27568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b="1" dirty="0">
                <a:latin typeface="Times New Roman" panose="02020603050405020304" pitchFamily="18" charset="0"/>
                <a:cs typeface="Times New Roman" panose="02020603050405020304" pitchFamily="18" charset="0"/>
              </a:rPr>
              <a:t>Man-in-the-Middle Attack Example: </a:t>
            </a:r>
            <a:r>
              <a:rPr lang="en-US" sz="2400" dirty="0">
                <a:latin typeface="Times New Roman" panose="02020603050405020304" pitchFamily="18" charset="0"/>
                <a:cs typeface="Times New Roman" panose="02020603050405020304" pitchFamily="18" charset="0"/>
              </a:rPr>
              <a:t>The figure displays an example of a man-in-the-middle attack.</a:t>
            </a:r>
          </a:p>
        </p:txBody>
      </p:sp>
      <p:sp>
        <p:nvSpPr>
          <p:cNvPr id="10" name="Content Placeholder 1"/>
          <p:cNvSpPr txBox="1">
            <a:spLocks/>
          </p:cNvSpPr>
          <p:nvPr/>
        </p:nvSpPr>
        <p:spPr>
          <a:xfrm>
            <a:off x="6150080" y="1507547"/>
            <a:ext cx="5195564" cy="27568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b="1" dirty="0">
                <a:latin typeface="Times New Roman" panose="02020603050405020304" pitchFamily="18" charset="0"/>
                <a:cs typeface="Times New Roman" panose="02020603050405020304" pitchFamily="18" charset="0"/>
              </a:rPr>
              <a:t>Buffer Overflow Attack: </a:t>
            </a:r>
            <a:r>
              <a:rPr lang="en-US" sz="2400" dirty="0">
                <a:latin typeface="Times New Roman" panose="02020603050405020304" pitchFamily="18" charset="0"/>
                <a:cs typeface="Times New Roman" panose="02020603050405020304" pitchFamily="18" charset="0"/>
              </a:rPr>
              <a:t>The figure shows that the threat actor is sending many packets to the victim in an attempt to overflow the victim’s buffer.</a:t>
            </a:r>
          </a:p>
        </p:txBody>
      </p:sp>
      <p:pic>
        <p:nvPicPr>
          <p:cNvPr id="13" name="Picture 12"/>
          <p:cNvPicPr>
            <a:picLocks noChangeAspect="1"/>
          </p:cNvPicPr>
          <p:nvPr/>
        </p:nvPicPr>
        <p:blipFill>
          <a:blip r:embed="rId6"/>
          <a:stretch>
            <a:fillRect/>
          </a:stretch>
        </p:blipFill>
        <p:spPr>
          <a:xfrm>
            <a:off x="1096294" y="2752310"/>
            <a:ext cx="4614153" cy="2710240"/>
          </a:xfrm>
          <a:prstGeom prst="rect">
            <a:avLst/>
          </a:prstGeom>
        </p:spPr>
      </p:pic>
      <p:pic>
        <p:nvPicPr>
          <p:cNvPr id="15" name="Picture 14"/>
          <p:cNvPicPr>
            <a:picLocks noChangeAspect="1"/>
          </p:cNvPicPr>
          <p:nvPr/>
        </p:nvPicPr>
        <p:blipFill rotWithShape="1">
          <a:blip r:embed="rId7"/>
          <a:srcRect l="5574" t="4597" r="2128" b="8036"/>
          <a:stretch/>
        </p:blipFill>
        <p:spPr>
          <a:xfrm>
            <a:off x="6607122" y="3024971"/>
            <a:ext cx="4568878" cy="2831414"/>
          </a:xfrm>
          <a:prstGeom prst="rect">
            <a:avLst/>
          </a:prstGeom>
          <a:ln>
            <a:solidFill>
              <a:schemeClr val="bg1">
                <a:lumMod val="85000"/>
              </a:schemeClr>
            </a:solidFill>
          </a:ln>
        </p:spPr>
      </p:pic>
    </p:spTree>
    <p:extLst>
      <p:ext uri="{BB962C8B-B14F-4D97-AF65-F5344CB8AC3E}">
        <p14:creationId xmlns:p14="http://schemas.microsoft.com/office/powerpoint/2010/main" val="122949115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12712"/>
            <a:ext cx="4653646" cy="584775"/>
          </a:xfrm>
          <a:prstGeom prst="rect">
            <a:avLst/>
          </a:prstGeom>
          <a:noFill/>
        </p:spPr>
        <p:txBody>
          <a:bodyPr wrap="none" rtlCol="0">
            <a:spAutoFit/>
          </a:bodyPr>
          <a:lstStyle/>
          <a:p>
            <a:r>
              <a:rPr lang="en-US" sz="3200" dirty="0">
                <a:solidFill>
                  <a:schemeClr val="bg1"/>
                </a:solidFill>
                <a:latin typeface="Times New Roman" panose="02020603050405020304" pitchFamily="18" charset="0"/>
                <a:cs typeface="Times New Roman" panose="02020603050405020304" pitchFamily="18" charset="0"/>
              </a:rPr>
              <a:t>Social Engineering Attacks</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4</a:t>
            </a:r>
          </a:p>
        </p:txBody>
      </p:sp>
      <p:sp>
        <p:nvSpPr>
          <p:cNvPr id="14" name="Content Placeholder 1"/>
          <p:cNvSpPr txBox="1">
            <a:spLocks/>
          </p:cNvSpPr>
          <p:nvPr/>
        </p:nvSpPr>
        <p:spPr>
          <a:xfrm>
            <a:off x="426147" y="1610200"/>
            <a:ext cx="11100835" cy="27568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 New Roman" panose="02020603050405020304" pitchFamily="18" charset="0"/>
                <a:cs typeface="Times New Roman" panose="02020603050405020304" pitchFamily="18" charset="0"/>
              </a:rPr>
              <a:t>Social Engineering is an access attack that attempts to manipulate individuals into performing actions or divulging into confidential information.</a:t>
            </a:r>
          </a:p>
          <a:p>
            <a:r>
              <a:rPr lang="en-US" sz="2400" dirty="0">
                <a:latin typeface="Times New Roman" panose="02020603050405020304" pitchFamily="18" charset="0"/>
                <a:cs typeface="Times New Roman" panose="02020603050405020304" pitchFamily="18" charset="0"/>
              </a:rPr>
              <a:t>Some social engineering techniques are performed in-person or via the telephone or internet.</a:t>
            </a:r>
          </a:p>
          <a:p>
            <a:r>
              <a:rPr lang="en-US" sz="2400" dirty="0">
                <a:latin typeface="Times New Roman" panose="02020603050405020304" pitchFamily="18" charset="0"/>
                <a:cs typeface="Times New Roman" panose="02020603050405020304" pitchFamily="18" charset="0"/>
              </a:rPr>
              <a:t>Social engineering techniques are explained in the below table.</a:t>
            </a:r>
          </a:p>
        </p:txBody>
      </p:sp>
      <p:graphicFrame>
        <p:nvGraphicFramePr>
          <p:cNvPr id="10" name="Table 9"/>
          <p:cNvGraphicFramePr>
            <a:graphicFrameLocks noGrp="1"/>
          </p:cNvGraphicFramePr>
          <p:nvPr>
            <p:extLst>
              <p:ext uri="{D42A27DB-BD31-4B8C-83A1-F6EECF244321}">
                <p14:modId xmlns:p14="http://schemas.microsoft.com/office/powerpoint/2010/main" val="1562414316"/>
              </p:ext>
            </p:extLst>
          </p:nvPr>
        </p:nvGraphicFramePr>
        <p:xfrm>
          <a:off x="426147" y="3559589"/>
          <a:ext cx="11469949" cy="2195737"/>
        </p:xfrm>
        <a:graphic>
          <a:graphicData uri="http://schemas.openxmlformats.org/drawingml/2006/table">
            <a:tbl>
              <a:tblPr firstRow="1" bandRow="1">
                <a:tableStyleId>{5C22544A-7EE6-4342-B048-85BDC9FD1C3A}</a:tableStyleId>
              </a:tblPr>
              <a:tblGrid>
                <a:gridCol w="2815732">
                  <a:extLst>
                    <a:ext uri="{9D8B030D-6E8A-4147-A177-3AD203B41FA5}">
                      <a16:colId xmlns:a16="http://schemas.microsoft.com/office/drawing/2014/main" val="20000"/>
                    </a:ext>
                  </a:extLst>
                </a:gridCol>
                <a:gridCol w="8654217">
                  <a:extLst>
                    <a:ext uri="{9D8B030D-6E8A-4147-A177-3AD203B41FA5}">
                      <a16:colId xmlns:a16="http://schemas.microsoft.com/office/drawing/2014/main" val="20001"/>
                    </a:ext>
                  </a:extLst>
                </a:gridCol>
              </a:tblGrid>
              <a:tr h="269025">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US" sz="1600" b="1" kern="1200" dirty="0">
                          <a:solidFill>
                            <a:schemeClr val="lt1"/>
                          </a:solidFill>
                          <a:latin typeface="+mn-lt"/>
                          <a:ea typeface="+mn-ea"/>
                          <a:cs typeface="+mn-cs"/>
                        </a:rPr>
                        <a:t>Social Engineering Attack</a:t>
                      </a:r>
                    </a:p>
                  </a:txBody>
                  <a:tcPr marL="9525" marR="9525" marT="9525" marB="0" anchor="ctr"/>
                </a:tc>
                <a:tc>
                  <a:txBody>
                    <a:bodyPr/>
                    <a:lstStyle/>
                    <a:p>
                      <a:pPr algn="ctr"/>
                      <a:r>
                        <a:rPr lang="en-US" sz="1500" b="1" kern="1200" dirty="0">
                          <a:solidFill>
                            <a:schemeClr val="lt1"/>
                          </a:solidFill>
                          <a:effectLst/>
                          <a:latin typeface="Times New Roman" panose="02020603050405020304" pitchFamily="18" charset="0"/>
                          <a:ea typeface="+mn-ea"/>
                          <a:cs typeface="Times New Roman" panose="02020603050405020304" pitchFamily="18" charset="0"/>
                        </a:rPr>
                        <a:t>Description</a:t>
                      </a:r>
                    </a:p>
                  </a:txBody>
                  <a:tcPr anchor="ctr"/>
                </a:tc>
                <a:extLst>
                  <a:ext uri="{0D108BD9-81ED-4DB2-BD59-A6C34878D82A}">
                    <a16:rowId xmlns:a16="http://schemas.microsoft.com/office/drawing/2014/main" val="10000"/>
                  </a:ext>
                </a:extLst>
              </a:tr>
              <a:tr h="269025">
                <a:tc>
                  <a:txBody>
                    <a:bodyPr/>
                    <a:lstStyle/>
                    <a:p>
                      <a:pPr algn="l" fontAlgn="b"/>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Pretexting</a:t>
                      </a:r>
                    </a:p>
                  </a:txBody>
                  <a:tcPr marL="9525" marR="9525" marT="9525" marB="0" anchor="ctr"/>
                </a:tc>
                <a:tc>
                  <a:txBody>
                    <a:bodyPr/>
                    <a:lstStyle/>
                    <a:p>
                      <a:pPr fontAlgn="ctr"/>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A threat actor pretends to need personal or financial data to confirm the identity of the recipient. </a:t>
                      </a:r>
                    </a:p>
                  </a:txBody>
                  <a:tcPr anchor="ctr"/>
                </a:tc>
                <a:extLst>
                  <a:ext uri="{0D108BD9-81ED-4DB2-BD59-A6C34878D82A}">
                    <a16:rowId xmlns:a16="http://schemas.microsoft.com/office/drawing/2014/main" val="10001"/>
                  </a:ext>
                </a:extLst>
              </a:tr>
              <a:tr h="450757">
                <a:tc>
                  <a:txBody>
                    <a:bodyPr/>
                    <a:lstStyle/>
                    <a:p>
                      <a:pPr fontAlgn="ctr"/>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Phishing</a:t>
                      </a:r>
                    </a:p>
                  </a:txBody>
                  <a:tcPr marL="47625" marR="47625" marT="47625" marB="47625" anchor="ctr"/>
                </a:tc>
                <a:tc>
                  <a:txBody>
                    <a:bodyPr/>
                    <a:lstStyle/>
                    <a:p>
                      <a:pPr fontAlgn="ctr"/>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A threat actor sends fraudulent email which is disguised as being from a legitimate, trusted source to trick the recipient into installing malware on their device, or to share personal or financial information.</a:t>
                      </a:r>
                    </a:p>
                  </a:txBody>
                  <a:tcPr marL="47625" marR="47625" marT="47625" marB="47625" anchor="ctr"/>
                </a:tc>
                <a:extLst>
                  <a:ext uri="{0D108BD9-81ED-4DB2-BD59-A6C34878D82A}">
                    <a16:rowId xmlns:a16="http://schemas.microsoft.com/office/drawing/2014/main" val="10002"/>
                  </a:ext>
                </a:extLst>
              </a:tr>
              <a:tr h="450757">
                <a:tc>
                  <a:txBody>
                    <a:bodyPr/>
                    <a:lstStyle/>
                    <a:p>
                      <a:pPr fontAlgn="ctr"/>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Spear phishing</a:t>
                      </a:r>
                    </a:p>
                  </a:txBody>
                  <a:tcPr marL="9525" marR="9525" marT="9525" marB="0" anchor="ctr"/>
                </a:tc>
                <a:tc>
                  <a:txBody>
                    <a:bodyPr/>
                    <a:lstStyle/>
                    <a:p>
                      <a:pPr fontAlgn="ctr"/>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A threat actor creates a targeted phishing attack tailored for a specific individual or organization.</a:t>
                      </a:r>
                    </a:p>
                  </a:txBody>
                  <a:tcPr marL="47625" marR="47625" marT="47625" marB="47625" anchor="ctr"/>
                </a:tc>
                <a:extLst>
                  <a:ext uri="{0D108BD9-81ED-4DB2-BD59-A6C34878D82A}">
                    <a16:rowId xmlns:a16="http://schemas.microsoft.com/office/drawing/2014/main" val="10003"/>
                  </a:ext>
                </a:extLst>
              </a:tr>
              <a:tr h="450757">
                <a:tc>
                  <a:txBody>
                    <a:bodyPr/>
                    <a:lstStyle/>
                    <a:p>
                      <a:pPr algn="l" fontAlgn="b"/>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Spam</a:t>
                      </a:r>
                    </a:p>
                  </a:txBody>
                  <a:tcPr marL="9525" marR="9525" marT="9525" marB="0" anchor="ctr"/>
                </a:tc>
                <a:tc>
                  <a:txBody>
                    <a:bodyPr/>
                    <a:lstStyle/>
                    <a:p>
                      <a:pPr fontAlgn="ctr"/>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Also known as junk mail, this is unsolicited email which often contains harmful links, malware, or deceptive content.</a:t>
                      </a:r>
                    </a:p>
                  </a:txBody>
                  <a:tcPr marL="47625" marR="47625" marT="47625" marB="47625" anchor="ctr"/>
                </a:tc>
                <a:extLst>
                  <a:ext uri="{0D108BD9-81ED-4DB2-BD59-A6C34878D82A}">
                    <a16:rowId xmlns:a16="http://schemas.microsoft.com/office/drawing/2014/main" val="1968737072"/>
                  </a:ext>
                </a:extLst>
              </a:tr>
            </a:tbl>
          </a:graphicData>
        </a:graphic>
      </p:graphicFrame>
    </p:spTree>
    <p:extLst>
      <p:ext uri="{BB962C8B-B14F-4D97-AF65-F5344CB8AC3E}">
        <p14:creationId xmlns:p14="http://schemas.microsoft.com/office/powerpoint/2010/main" val="414576413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12712"/>
            <a:ext cx="6134821" cy="1077218"/>
          </a:xfrm>
          <a:prstGeom prst="rect">
            <a:avLst/>
          </a:prstGeom>
          <a:noFill/>
        </p:spPr>
        <p:txBody>
          <a:bodyPr wrap="none" rtlCol="0">
            <a:spAutoFit/>
          </a:bodyPr>
          <a:lstStyle/>
          <a:p>
            <a:r>
              <a:rPr lang="en-US" sz="3200" dirty="0">
                <a:solidFill>
                  <a:schemeClr val="bg1"/>
                </a:solidFill>
                <a:latin typeface="Times New Roman" panose="02020603050405020304" pitchFamily="18" charset="0"/>
                <a:cs typeface="Times New Roman" panose="02020603050405020304" pitchFamily="18" charset="0"/>
              </a:rPr>
              <a:t>Social Engineering Attacks (Contd.)</a:t>
            </a:r>
          </a:p>
          <a:p>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4</a:t>
            </a:r>
          </a:p>
        </p:txBody>
      </p:sp>
      <p:sp>
        <p:nvSpPr>
          <p:cNvPr id="14" name="Content Placeholder 1"/>
          <p:cNvSpPr txBox="1">
            <a:spLocks/>
          </p:cNvSpPr>
          <p:nvPr/>
        </p:nvSpPr>
        <p:spPr>
          <a:xfrm>
            <a:off x="426147" y="1610200"/>
            <a:ext cx="11100835" cy="27568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imes New Roman" panose="02020603050405020304" pitchFamily="18" charset="0"/>
              <a:cs typeface="Times New Roman" panose="02020603050405020304" pitchFamily="18" charset="0"/>
            </a:endParaRPr>
          </a:p>
        </p:txBody>
      </p:sp>
      <p:graphicFrame>
        <p:nvGraphicFramePr>
          <p:cNvPr id="10" name="Table 9"/>
          <p:cNvGraphicFramePr>
            <a:graphicFrameLocks noGrp="1"/>
          </p:cNvGraphicFramePr>
          <p:nvPr>
            <p:extLst>
              <p:ext uri="{D42A27DB-BD31-4B8C-83A1-F6EECF244321}">
                <p14:modId xmlns:p14="http://schemas.microsoft.com/office/powerpoint/2010/main" val="3782188385"/>
              </p:ext>
            </p:extLst>
          </p:nvPr>
        </p:nvGraphicFramePr>
        <p:xfrm>
          <a:off x="426147" y="1697930"/>
          <a:ext cx="11469949" cy="3690434"/>
        </p:xfrm>
        <a:graphic>
          <a:graphicData uri="http://schemas.openxmlformats.org/drawingml/2006/table">
            <a:tbl>
              <a:tblPr firstRow="1" bandRow="1">
                <a:tableStyleId>{5C22544A-7EE6-4342-B048-85BDC9FD1C3A}</a:tableStyleId>
              </a:tblPr>
              <a:tblGrid>
                <a:gridCol w="2815732">
                  <a:extLst>
                    <a:ext uri="{9D8B030D-6E8A-4147-A177-3AD203B41FA5}">
                      <a16:colId xmlns:a16="http://schemas.microsoft.com/office/drawing/2014/main" val="20000"/>
                    </a:ext>
                  </a:extLst>
                </a:gridCol>
                <a:gridCol w="8654217">
                  <a:extLst>
                    <a:ext uri="{9D8B030D-6E8A-4147-A177-3AD203B41FA5}">
                      <a16:colId xmlns:a16="http://schemas.microsoft.com/office/drawing/2014/main" val="20001"/>
                    </a:ext>
                  </a:extLst>
                </a:gridCol>
              </a:tblGrid>
              <a:tr h="269025">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US" sz="1700" b="1" kern="1200" dirty="0">
                          <a:solidFill>
                            <a:schemeClr val="lt1"/>
                          </a:solidFill>
                          <a:latin typeface="+mn-lt"/>
                          <a:ea typeface="+mn-ea"/>
                          <a:cs typeface="+mn-cs"/>
                        </a:rPr>
                        <a:t>Social Engineering Attack</a:t>
                      </a:r>
                    </a:p>
                  </a:txBody>
                  <a:tcPr marL="9525" marR="9525" marT="9525" marB="0" anchor="ctr"/>
                </a:tc>
                <a:tc>
                  <a:txBody>
                    <a:bodyPr/>
                    <a:lstStyle/>
                    <a:p>
                      <a:pPr algn="ctr"/>
                      <a:r>
                        <a:rPr lang="en-US" sz="1700" b="1" kern="1200" dirty="0">
                          <a:solidFill>
                            <a:schemeClr val="lt1"/>
                          </a:solidFill>
                          <a:effectLst/>
                          <a:latin typeface="Times New Roman" panose="02020603050405020304" pitchFamily="18" charset="0"/>
                          <a:ea typeface="+mn-ea"/>
                          <a:cs typeface="Times New Roman" panose="02020603050405020304" pitchFamily="18" charset="0"/>
                        </a:rPr>
                        <a:t>Description</a:t>
                      </a:r>
                    </a:p>
                  </a:txBody>
                  <a:tcPr anchor="ctr"/>
                </a:tc>
                <a:extLst>
                  <a:ext uri="{0D108BD9-81ED-4DB2-BD59-A6C34878D82A}">
                    <a16:rowId xmlns:a16="http://schemas.microsoft.com/office/drawing/2014/main" val="10000"/>
                  </a:ext>
                </a:extLst>
              </a:tr>
              <a:tr h="269025">
                <a:tc>
                  <a:txBody>
                    <a:bodyPr/>
                    <a:lstStyle/>
                    <a:p>
                      <a:pPr marL="0" marR="0" lvl="0" indent="0" algn="l" defTabSz="685777" rtl="0" eaLnBrk="1" fontAlgn="b" latinLnBrk="0" hangingPunct="1">
                        <a:lnSpc>
                          <a:spcPct val="100000"/>
                        </a:lnSpc>
                        <a:spcBef>
                          <a:spcPts val="0"/>
                        </a:spcBef>
                        <a:spcAft>
                          <a:spcPts val="0"/>
                        </a:spcAft>
                        <a:buClrTx/>
                        <a:buSzTx/>
                        <a:buFontTx/>
                        <a:buNone/>
                        <a:tabLst/>
                        <a:defRPr/>
                      </a:pPr>
                      <a:r>
                        <a:rPr lang="en-US" sz="1700" b="0" i="0" kern="1200" dirty="0">
                          <a:solidFill>
                            <a:schemeClr val="dk1"/>
                          </a:solidFill>
                          <a:effectLst/>
                          <a:latin typeface="Times New Roman" panose="02020603050405020304" pitchFamily="18" charset="0"/>
                          <a:ea typeface="+mn-ea"/>
                          <a:cs typeface="Times New Roman" panose="02020603050405020304" pitchFamily="18" charset="0"/>
                        </a:rPr>
                        <a:t>Something for Something</a:t>
                      </a:r>
                    </a:p>
                  </a:txBody>
                  <a:tcPr marL="9525" marR="9525" marT="9525" marB="0" anchor="ctr"/>
                </a:tc>
                <a:tc>
                  <a:txBody>
                    <a:bodyPr/>
                    <a:lstStyle/>
                    <a:p>
                      <a:pPr marL="0" marR="0" lvl="0" indent="0" algn="l" defTabSz="685777" rtl="0" eaLnBrk="1" fontAlgn="auto" latinLnBrk="0" hangingPunct="1">
                        <a:lnSpc>
                          <a:spcPct val="100000"/>
                        </a:lnSpc>
                        <a:spcBef>
                          <a:spcPts val="0"/>
                        </a:spcBef>
                        <a:spcAft>
                          <a:spcPts val="0"/>
                        </a:spcAft>
                        <a:buClrTx/>
                        <a:buSzTx/>
                        <a:buFontTx/>
                        <a:buNone/>
                        <a:tabLst/>
                        <a:defRPr/>
                      </a:pPr>
                      <a:r>
                        <a:rPr lang="en-US" sz="1700" b="0" i="0" kern="1200" dirty="0">
                          <a:solidFill>
                            <a:schemeClr val="dk1"/>
                          </a:solidFill>
                          <a:effectLst/>
                          <a:latin typeface="Times New Roman" panose="02020603050405020304" pitchFamily="18" charset="0"/>
                          <a:ea typeface="+mn-ea"/>
                          <a:cs typeface="Times New Roman" panose="02020603050405020304" pitchFamily="18" charset="0"/>
                        </a:rPr>
                        <a:t>Sometimes called “Quid pro quo”, this is when a threat actor requests personal information from a party in exchange for something such as a gift.</a:t>
                      </a:r>
                    </a:p>
                  </a:txBody>
                  <a:tcPr anchor="ctr"/>
                </a:tc>
                <a:extLst>
                  <a:ext uri="{0D108BD9-81ED-4DB2-BD59-A6C34878D82A}">
                    <a16:rowId xmlns:a16="http://schemas.microsoft.com/office/drawing/2014/main" val="10001"/>
                  </a:ext>
                </a:extLst>
              </a:tr>
              <a:tr h="450757">
                <a:tc>
                  <a:txBody>
                    <a:bodyPr/>
                    <a:lstStyle/>
                    <a:p>
                      <a:pPr marL="0" marR="0" lvl="0" indent="0" algn="l" defTabSz="685777" rtl="0" eaLnBrk="1" fontAlgn="b" latinLnBrk="0" hangingPunct="1">
                        <a:lnSpc>
                          <a:spcPct val="100000"/>
                        </a:lnSpc>
                        <a:spcBef>
                          <a:spcPts val="0"/>
                        </a:spcBef>
                        <a:spcAft>
                          <a:spcPts val="0"/>
                        </a:spcAft>
                        <a:buClrTx/>
                        <a:buSzTx/>
                        <a:buFontTx/>
                        <a:buNone/>
                        <a:tabLst/>
                        <a:defRPr/>
                      </a:pPr>
                      <a:r>
                        <a:rPr lang="en-US" sz="1700" b="0" i="0" kern="1200" dirty="0">
                          <a:solidFill>
                            <a:schemeClr val="dk1"/>
                          </a:solidFill>
                          <a:effectLst/>
                          <a:latin typeface="Times New Roman" panose="02020603050405020304" pitchFamily="18" charset="0"/>
                          <a:ea typeface="+mn-ea"/>
                          <a:cs typeface="Times New Roman" panose="02020603050405020304" pitchFamily="18" charset="0"/>
                        </a:rPr>
                        <a:t>Baiting</a:t>
                      </a:r>
                    </a:p>
                  </a:txBody>
                  <a:tcPr marL="9525" marR="9525" marT="9525" marB="0" anchor="ctr"/>
                </a:tc>
                <a:tc>
                  <a:txBody>
                    <a:bodyPr/>
                    <a:lstStyle/>
                    <a:p>
                      <a:pPr marL="0" marR="0" lvl="0" indent="0" algn="l" defTabSz="685777" rtl="0" eaLnBrk="1" fontAlgn="auto" latinLnBrk="0" hangingPunct="1">
                        <a:lnSpc>
                          <a:spcPct val="100000"/>
                        </a:lnSpc>
                        <a:spcBef>
                          <a:spcPts val="0"/>
                        </a:spcBef>
                        <a:spcAft>
                          <a:spcPts val="0"/>
                        </a:spcAft>
                        <a:buClrTx/>
                        <a:buSzTx/>
                        <a:buFontTx/>
                        <a:buNone/>
                        <a:tabLst/>
                        <a:defRPr/>
                      </a:pPr>
                      <a:r>
                        <a:rPr lang="en-US" sz="1700" b="0" i="0" kern="1200" dirty="0">
                          <a:solidFill>
                            <a:schemeClr val="dk1"/>
                          </a:solidFill>
                          <a:effectLst/>
                          <a:latin typeface="Times New Roman" panose="02020603050405020304" pitchFamily="18" charset="0"/>
                          <a:ea typeface="+mn-ea"/>
                          <a:cs typeface="Times New Roman" panose="02020603050405020304" pitchFamily="18" charset="0"/>
                        </a:rPr>
                        <a:t>A threat actor leaves a malware infected flash drive in a public location. A victim finds the drive and unsuspectingly inserts it into their laptop, unintentionally installing malware.</a:t>
                      </a:r>
                    </a:p>
                  </a:txBody>
                  <a:tcPr anchor="ctr"/>
                </a:tc>
                <a:extLst>
                  <a:ext uri="{0D108BD9-81ED-4DB2-BD59-A6C34878D82A}">
                    <a16:rowId xmlns:a16="http://schemas.microsoft.com/office/drawing/2014/main" val="10002"/>
                  </a:ext>
                </a:extLst>
              </a:tr>
              <a:tr h="450757">
                <a:tc>
                  <a:txBody>
                    <a:bodyPr/>
                    <a:lstStyle/>
                    <a:p>
                      <a:pPr marL="0" marR="0" lvl="0" indent="0" algn="l" defTabSz="685777" rtl="0" eaLnBrk="1" fontAlgn="b" latinLnBrk="0" hangingPunct="1">
                        <a:lnSpc>
                          <a:spcPct val="100000"/>
                        </a:lnSpc>
                        <a:spcBef>
                          <a:spcPts val="0"/>
                        </a:spcBef>
                        <a:spcAft>
                          <a:spcPts val="0"/>
                        </a:spcAft>
                        <a:buClrTx/>
                        <a:buSzTx/>
                        <a:buFontTx/>
                        <a:buNone/>
                        <a:tabLst/>
                        <a:defRPr/>
                      </a:pPr>
                      <a:r>
                        <a:rPr lang="en-US" sz="1700" b="0" i="0" kern="1200" dirty="0">
                          <a:solidFill>
                            <a:schemeClr val="dk1"/>
                          </a:solidFill>
                          <a:effectLst/>
                          <a:latin typeface="Times New Roman" panose="02020603050405020304" pitchFamily="18" charset="0"/>
                          <a:ea typeface="+mn-ea"/>
                          <a:cs typeface="Times New Roman" panose="02020603050405020304" pitchFamily="18" charset="0"/>
                        </a:rPr>
                        <a:t>Impersonation</a:t>
                      </a:r>
                    </a:p>
                  </a:txBody>
                  <a:tcPr marL="9525" marR="9525" marT="9525" marB="0" anchor="ctr"/>
                </a:tc>
                <a:tc>
                  <a:txBody>
                    <a:bodyPr/>
                    <a:lstStyle/>
                    <a:p>
                      <a:pPr marL="0" marR="0" lvl="0" indent="0" algn="l" defTabSz="685777" rtl="0" eaLnBrk="1" fontAlgn="auto" latinLnBrk="0" hangingPunct="1">
                        <a:lnSpc>
                          <a:spcPct val="100000"/>
                        </a:lnSpc>
                        <a:spcBef>
                          <a:spcPts val="0"/>
                        </a:spcBef>
                        <a:spcAft>
                          <a:spcPts val="0"/>
                        </a:spcAft>
                        <a:buClrTx/>
                        <a:buSzTx/>
                        <a:buFontTx/>
                        <a:buNone/>
                        <a:tabLst/>
                        <a:defRPr/>
                      </a:pPr>
                      <a:r>
                        <a:rPr lang="en-US" sz="1700" b="0" i="0" kern="1200" dirty="0">
                          <a:solidFill>
                            <a:schemeClr val="dk1"/>
                          </a:solidFill>
                          <a:effectLst/>
                          <a:latin typeface="Times New Roman" panose="02020603050405020304" pitchFamily="18" charset="0"/>
                          <a:ea typeface="+mn-ea"/>
                          <a:cs typeface="Times New Roman" panose="02020603050405020304" pitchFamily="18" charset="0"/>
                        </a:rPr>
                        <a:t>In this type of attack, a threat actor pretends to be someone else to gain the trust of a victim.</a:t>
                      </a:r>
                    </a:p>
                  </a:txBody>
                  <a:tcPr anchor="ctr"/>
                </a:tc>
                <a:extLst>
                  <a:ext uri="{0D108BD9-81ED-4DB2-BD59-A6C34878D82A}">
                    <a16:rowId xmlns:a16="http://schemas.microsoft.com/office/drawing/2014/main" val="10003"/>
                  </a:ext>
                </a:extLst>
              </a:tr>
              <a:tr h="450757">
                <a:tc>
                  <a:txBody>
                    <a:bodyPr/>
                    <a:lstStyle/>
                    <a:p>
                      <a:pPr marL="0" marR="0" lvl="0" indent="0" algn="l" defTabSz="685777" rtl="0" eaLnBrk="1" fontAlgn="b" latinLnBrk="0" hangingPunct="1">
                        <a:lnSpc>
                          <a:spcPct val="100000"/>
                        </a:lnSpc>
                        <a:spcBef>
                          <a:spcPts val="0"/>
                        </a:spcBef>
                        <a:spcAft>
                          <a:spcPts val="0"/>
                        </a:spcAft>
                        <a:buClrTx/>
                        <a:buSzTx/>
                        <a:buFontTx/>
                        <a:buNone/>
                        <a:tabLst/>
                        <a:defRPr/>
                      </a:pPr>
                      <a:r>
                        <a:rPr lang="en-US" sz="1700" b="0" i="0" kern="1200" dirty="0">
                          <a:solidFill>
                            <a:schemeClr val="dk1"/>
                          </a:solidFill>
                          <a:effectLst/>
                          <a:latin typeface="Times New Roman" panose="02020603050405020304" pitchFamily="18" charset="0"/>
                          <a:ea typeface="+mn-ea"/>
                          <a:cs typeface="Times New Roman" panose="02020603050405020304" pitchFamily="18" charset="0"/>
                        </a:rPr>
                        <a:t>Tailgating</a:t>
                      </a:r>
                    </a:p>
                  </a:txBody>
                  <a:tcPr marL="9525" marR="9525" marT="9525" marB="0" anchor="ctr"/>
                </a:tc>
                <a:tc>
                  <a:txBody>
                    <a:bodyPr/>
                    <a:lstStyle/>
                    <a:p>
                      <a:pPr marL="0" marR="0" lvl="0" indent="0" algn="l" defTabSz="685777" rtl="0" eaLnBrk="1" fontAlgn="auto" latinLnBrk="0" hangingPunct="1">
                        <a:lnSpc>
                          <a:spcPct val="100000"/>
                        </a:lnSpc>
                        <a:spcBef>
                          <a:spcPts val="0"/>
                        </a:spcBef>
                        <a:spcAft>
                          <a:spcPts val="0"/>
                        </a:spcAft>
                        <a:buClrTx/>
                        <a:buSzTx/>
                        <a:buFontTx/>
                        <a:buNone/>
                        <a:tabLst/>
                        <a:defRPr/>
                      </a:pPr>
                      <a:r>
                        <a:rPr lang="en-US" sz="1700" b="0" i="0" kern="1200" dirty="0">
                          <a:solidFill>
                            <a:schemeClr val="dk1"/>
                          </a:solidFill>
                          <a:effectLst/>
                          <a:latin typeface="Times New Roman" panose="02020603050405020304" pitchFamily="18" charset="0"/>
                          <a:ea typeface="+mn-ea"/>
                          <a:cs typeface="Times New Roman" panose="02020603050405020304" pitchFamily="18" charset="0"/>
                        </a:rPr>
                        <a:t>This is where a threat actor quickly follows an authorized person into a secure location to gain access to a secure area.</a:t>
                      </a:r>
                    </a:p>
                  </a:txBody>
                  <a:tcPr anchor="ctr"/>
                </a:tc>
                <a:extLst>
                  <a:ext uri="{0D108BD9-81ED-4DB2-BD59-A6C34878D82A}">
                    <a16:rowId xmlns:a16="http://schemas.microsoft.com/office/drawing/2014/main" val="1968737072"/>
                  </a:ext>
                </a:extLst>
              </a:tr>
              <a:tr h="450757">
                <a:tc>
                  <a:txBody>
                    <a:bodyPr/>
                    <a:lstStyle/>
                    <a:p>
                      <a:pPr marL="0" marR="0" lvl="0" indent="0" algn="l" defTabSz="685777" rtl="0" eaLnBrk="1" fontAlgn="b" latinLnBrk="0" hangingPunct="1">
                        <a:lnSpc>
                          <a:spcPct val="100000"/>
                        </a:lnSpc>
                        <a:spcBef>
                          <a:spcPts val="0"/>
                        </a:spcBef>
                        <a:spcAft>
                          <a:spcPts val="0"/>
                        </a:spcAft>
                        <a:buClrTx/>
                        <a:buSzTx/>
                        <a:buFontTx/>
                        <a:buNone/>
                        <a:tabLst/>
                        <a:defRPr/>
                      </a:pPr>
                      <a:r>
                        <a:rPr lang="en-US" sz="1700" b="0" i="0" kern="1200" dirty="0">
                          <a:solidFill>
                            <a:schemeClr val="dk1"/>
                          </a:solidFill>
                          <a:effectLst/>
                          <a:latin typeface="Times New Roman" panose="02020603050405020304" pitchFamily="18" charset="0"/>
                          <a:ea typeface="+mn-ea"/>
                          <a:cs typeface="Times New Roman" panose="02020603050405020304" pitchFamily="18" charset="0"/>
                        </a:rPr>
                        <a:t>Shoulder surfing</a:t>
                      </a:r>
                    </a:p>
                  </a:txBody>
                  <a:tcPr marL="9525" marR="9525" marT="9525" marB="0" anchor="ctr"/>
                </a:tc>
                <a:tc>
                  <a:txBody>
                    <a:bodyPr/>
                    <a:lstStyle/>
                    <a:p>
                      <a:pPr marL="0" marR="0" lvl="0" indent="0" algn="l" defTabSz="685777" rtl="0" eaLnBrk="1" fontAlgn="auto" latinLnBrk="0" hangingPunct="1">
                        <a:lnSpc>
                          <a:spcPct val="100000"/>
                        </a:lnSpc>
                        <a:spcBef>
                          <a:spcPts val="0"/>
                        </a:spcBef>
                        <a:spcAft>
                          <a:spcPts val="0"/>
                        </a:spcAft>
                        <a:buClrTx/>
                        <a:buSzTx/>
                        <a:buFontTx/>
                        <a:buNone/>
                        <a:tabLst/>
                        <a:defRPr/>
                      </a:pPr>
                      <a:r>
                        <a:rPr lang="en-US" sz="1700" b="0" i="0" kern="1200" dirty="0">
                          <a:solidFill>
                            <a:schemeClr val="dk1"/>
                          </a:solidFill>
                          <a:effectLst/>
                          <a:latin typeface="Times New Roman" panose="02020603050405020304" pitchFamily="18" charset="0"/>
                          <a:ea typeface="+mn-ea"/>
                          <a:cs typeface="Times New Roman" panose="02020603050405020304" pitchFamily="18" charset="0"/>
                        </a:rPr>
                        <a:t>This is where a threat actor inconspicuously looks over someone’s shoulder to steal their passwords or other information.</a:t>
                      </a:r>
                    </a:p>
                  </a:txBody>
                  <a:tcPr anchor="ctr"/>
                </a:tc>
                <a:extLst>
                  <a:ext uri="{0D108BD9-81ED-4DB2-BD59-A6C34878D82A}">
                    <a16:rowId xmlns:a16="http://schemas.microsoft.com/office/drawing/2014/main" val="3625421377"/>
                  </a:ext>
                </a:extLst>
              </a:tr>
              <a:tr h="450757">
                <a:tc>
                  <a:txBody>
                    <a:bodyPr/>
                    <a:lstStyle/>
                    <a:p>
                      <a:pPr marL="0" marR="0" lvl="0" indent="0" algn="l" defTabSz="685777" rtl="0" eaLnBrk="1" fontAlgn="b" latinLnBrk="0" hangingPunct="1">
                        <a:lnSpc>
                          <a:spcPct val="100000"/>
                        </a:lnSpc>
                        <a:spcBef>
                          <a:spcPts val="0"/>
                        </a:spcBef>
                        <a:spcAft>
                          <a:spcPts val="0"/>
                        </a:spcAft>
                        <a:buClrTx/>
                        <a:buSzTx/>
                        <a:buFontTx/>
                        <a:buNone/>
                        <a:tabLst/>
                        <a:defRPr/>
                      </a:pPr>
                      <a:r>
                        <a:rPr lang="en-US" sz="1700" b="0" i="0" kern="1200" dirty="0">
                          <a:solidFill>
                            <a:schemeClr val="dk1"/>
                          </a:solidFill>
                          <a:effectLst/>
                          <a:latin typeface="Times New Roman" panose="02020603050405020304" pitchFamily="18" charset="0"/>
                          <a:ea typeface="+mn-ea"/>
                          <a:cs typeface="Times New Roman" panose="02020603050405020304" pitchFamily="18" charset="0"/>
                        </a:rPr>
                        <a:t>Dumpster diving</a:t>
                      </a:r>
                    </a:p>
                  </a:txBody>
                  <a:tcPr marL="9525" marR="9525" marT="9525" marB="0" anchor="ctr"/>
                </a:tc>
                <a:tc>
                  <a:txBody>
                    <a:bodyPr/>
                    <a:lstStyle/>
                    <a:p>
                      <a:pPr marL="0" marR="0" lvl="0" indent="0" algn="l" defTabSz="685777" rtl="0" eaLnBrk="1" fontAlgn="auto" latinLnBrk="0" hangingPunct="1">
                        <a:lnSpc>
                          <a:spcPct val="100000"/>
                        </a:lnSpc>
                        <a:spcBef>
                          <a:spcPts val="0"/>
                        </a:spcBef>
                        <a:spcAft>
                          <a:spcPts val="0"/>
                        </a:spcAft>
                        <a:buClrTx/>
                        <a:buSzTx/>
                        <a:buFontTx/>
                        <a:buNone/>
                        <a:tabLst/>
                        <a:defRPr/>
                      </a:pPr>
                      <a:r>
                        <a:rPr lang="en-US" sz="1700" b="0" i="0" kern="1200" dirty="0">
                          <a:solidFill>
                            <a:schemeClr val="dk1"/>
                          </a:solidFill>
                          <a:effectLst/>
                          <a:latin typeface="Times New Roman" panose="02020603050405020304" pitchFamily="18" charset="0"/>
                          <a:ea typeface="+mn-ea"/>
                          <a:cs typeface="Times New Roman" panose="02020603050405020304" pitchFamily="18" charset="0"/>
                        </a:rPr>
                        <a:t>This is where a threat actor rummages through trash bins to discover confidential documents.</a:t>
                      </a:r>
                    </a:p>
                  </a:txBody>
                  <a:tcPr anchor="ctr"/>
                </a:tc>
                <a:extLst>
                  <a:ext uri="{0D108BD9-81ED-4DB2-BD59-A6C34878D82A}">
                    <a16:rowId xmlns:a16="http://schemas.microsoft.com/office/drawing/2014/main" val="2343074195"/>
                  </a:ext>
                </a:extLst>
              </a:tr>
            </a:tbl>
          </a:graphicData>
        </a:graphic>
      </p:graphicFrame>
    </p:spTree>
    <p:extLst>
      <p:ext uri="{BB962C8B-B14F-4D97-AF65-F5344CB8AC3E}">
        <p14:creationId xmlns:p14="http://schemas.microsoft.com/office/powerpoint/2010/main" val="280996715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12712"/>
            <a:ext cx="6134821" cy="1077218"/>
          </a:xfrm>
          <a:prstGeom prst="rect">
            <a:avLst/>
          </a:prstGeom>
          <a:noFill/>
        </p:spPr>
        <p:txBody>
          <a:bodyPr wrap="none" rtlCol="0">
            <a:spAutoFit/>
          </a:bodyPr>
          <a:lstStyle/>
          <a:p>
            <a:r>
              <a:rPr lang="en-US" sz="3200" dirty="0">
                <a:solidFill>
                  <a:schemeClr val="bg1"/>
                </a:solidFill>
                <a:latin typeface="Times New Roman" panose="02020603050405020304" pitchFamily="18" charset="0"/>
                <a:cs typeface="Times New Roman" panose="02020603050405020304" pitchFamily="18" charset="0"/>
              </a:rPr>
              <a:t>Social Engineering Attacks (Contd.)</a:t>
            </a:r>
          </a:p>
          <a:p>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4</a:t>
            </a:r>
          </a:p>
        </p:txBody>
      </p:sp>
      <p:sp>
        <p:nvSpPr>
          <p:cNvPr id="14" name="Content Placeholder 1"/>
          <p:cNvSpPr txBox="1">
            <a:spLocks/>
          </p:cNvSpPr>
          <p:nvPr/>
        </p:nvSpPr>
        <p:spPr>
          <a:xfrm>
            <a:off x="426147" y="1610200"/>
            <a:ext cx="11100835" cy="27568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imes New Roman" panose="02020603050405020304" pitchFamily="18" charset="0"/>
              <a:cs typeface="Times New Roman" panose="02020603050405020304" pitchFamily="18" charset="0"/>
            </a:endParaRPr>
          </a:p>
        </p:txBody>
      </p:sp>
      <p:sp>
        <p:nvSpPr>
          <p:cNvPr id="11" name="Content Placeholder 1"/>
          <p:cNvSpPr txBox="1">
            <a:spLocks/>
          </p:cNvSpPr>
          <p:nvPr/>
        </p:nvSpPr>
        <p:spPr>
          <a:xfrm>
            <a:off x="578547" y="1762600"/>
            <a:ext cx="5951561" cy="31517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a:latin typeface="Times New Roman" panose="02020603050405020304" pitchFamily="18" charset="0"/>
                <a:cs typeface="Times New Roman" panose="02020603050405020304" pitchFamily="18" charset="0"/>
              </a:rPr>
              <a:t>The Social Engineer Toolkit (SET) was designed to help white hat hackers and other network security professionals to create social engineering attacks to test their own networks.</a:t>
            </a:r>
          </a:p>
          <a:p>
            <a:pPr algn="just"/>
            <a:r>
              <a:rPr lang="en-US" sz="2400">
                <a:latin typeface="Times New Roman" panose="02020603050405020304" pitchFamily="18" charset="0"/>
                <a:cs typeface="Times New Roman" panose="02020603050405020304" pitchFamily="18" charset="0"/>
              </a:rPr>
              <a:t>Enterprises must educate their users about the risks of social engineering, and develop strategies to validate identities over the phone, via email, or in person.</a:t>
            </a:r>
          </a:p>
          <a:p>
            <a:endParaRPr lang="en-US" sz="2400" dirty="0">
              <a:latin typeface="Times New Roman" panose="02020603050405020304" pitchFamily="18" charset="0"/>
              <a:cs typeface="Times New Roman" panose="02020603050405020304" pitchFamily="18" charset="0"/>
            </a:endParaRPr>
          </a:p>
        </p:txBody>
      </p:sp>
      <p:pic>
        <p:nvPicPr>
          <p:cNvPr id="12" name="Picture 11"/>
          <p:cNvPicPr>
            <a:picLocks noChangeAspect="1"/>
          </p:cNvPicPr>
          <p:nvPr/>
        </p:nvPicPr>
        <p:blipFill>
          <a:blip r:embed="rId6"/>
          <a:stretch>
            <a:fillRect/>
          </a:stretch>
        </p:blipFill>
        <p:spPr>
          <a:xfrm>
            <a:off x="7191027" y="1631506"/>
            <a:ext cx="4021917" cy="3877473"/>
          </a:xfrm>
          <a:prstGeom prst="rect">
            <a:avLst/>
          </a:prstGeom>
          <a:ln>
            <a:solidFill>
              <a:schemeClr val="bg1">
                <a:lumMod val="85000"/>
              </a:schemeClr>
            </a:solidFill>
          </a:ln>
        </p:spPr>
      </p:pic>
      <p:sp>
        <p:nvSpPr>
          <p:cNvPr id="9" name="Rectangle 8"/>
          <p:cNvSpPr/>
          <p:nvPr/>
        </p:nvSpPr>
        <p:spPr>
          <a:xfrm>
            <a:off x="7372294" y="5544445"/>
            <a:ext cx="3448380" cy="338554"/>
          </a:xfrm>
          <a:prstGeom prst="rect">
            <a:avLst/>
          </a:prstGeom>
        </p:spPr>
        <p:txBody>
          <a:bodyPr wrap="none">
            <a:spAutoFit/>
          </a:bodyPr>
          <a:lstStyle/>
          <a:p>
            <a:pPr algn="ctr"/>
            <a:r>
              <a:rPr lang="en-US" sz="1600" dirty="0">
                <a:solidFill>
                  <a:srgbClr val="000000"/>
                </a:solidFill>
                <a:latin typeface="Times New Roman" panose="02020603050405020304" pitchFamily="18" charset="0"/>
                <a:cs typeface="Times New Roman" panose="02020603050405020304" pitchFamily="18" charset="0"/>
              </a:rPr>
              <a:t>Social Engineering Protection Practices</a:t>
            </a:r>
          </a:p>
        </p:txBody>
      </p:sp>
    </p:spTree>
    <p:extLst>
      <p:ext uri="{BB962C8B-B14F-4D97-AF65-F5344CB8AC3E}">
        <p14:creationId xmlns:p14="http://schemas.microsoft.com/office/powerpoint/2010/main" val="75312435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12712"/>
            <a:ext cx="5445465" cy="584775"/>
          </a:xfrm>
          <a:prstGeom prst="rect">
            <a:avLst/>
          </a:prstGeom>
          <a:noFill/>
        </p:spPr>
        <p:txBody>
          <a:bodyPr wrap="none" rtlCol="0">
            <a:spAutoFit/>
          </a:bodyPr>
          <a:lstStyle/>
          <a:p>
            <a:r>
              <a:rPr lang="en-US" sz="3200" dirty="0">
                <a:solidFill>
                  <a:schemeClr val="bg1"/>
                </a:solidFill>
                <a:latin typeface="Times New Roman" panose="02020603050405020304" pitchFamily="18" charset="0"/>
                <a:cs typeface="Times New Roman" panose="02020603050405020304" pitchFamily="18" charset="0"/>
              </a:rPr>
              <a:t>Strengthening the Weakest Link</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4</a:t>
            </a:r>
          </a:p>
        </p:txBody>
      </p:sp>
      <p:sp>
        <p:nvSpPr>
          <p:cNvPr id="14" name="Content Placeholder 1"/>
          <p:cNvSpPr txBox="1">
            <a:spLocks/>
          </p:cNvSpPr>
          <p:nvPr/>
        </p:nvSpPr>
        <p:spPr>
          <a:xfrm>
            <a:off x="426147" y="1610200"/>
            <a:ext cx="11100835" cy="27568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imes New Roman" panose="02020603050405020304" pitchFamily="18" charset="0"/>
              <a:cs typeface="Times New Roman" panose="02020603050405020304" pitchFamily="18" charset="0"/>
            </a:endParaRPr>
          </a:p>
        </p:txBody>
      </p:sp>
      <p:sp>
        <p:nvSpPr>
          <p:cNvPr id="11" name="Content Placeholder 1"/>
          <p:cNvSpPr txBox="1">
            <a:spLocks/>
          </p:cNvSpPr>
          <p:nvPr/>
        </p:nvSpPr>
        <p:spPr>
          <a:xfrm>
            <a:off x="578547" y="1762600"/>
            <a:ext cx="10948435" cy="31517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 New Roman" panose="02020603050405020304" pitchFamily="18" charset="0"/>
                <a:cs typeface="Times New Roman" panose="02020603050405020304" pitchFamily="18" charset="0"/>
              </a:rPr>
              <a:t>Cybersecurity is as strong as its </a:t>
            </a:r>
            <a:r>
              <a:rPr lang="en-US" sz="2400" dirty="0">
                <a:solidFill>
                  <a:srgbClr val="00B0F0"/>
                </a:solidFill>
                <a:latin typeface="Times New Roman" panose="02020603050405020304" pitchFamily="18" charset="0"/>
                <a:cs typeface="Times New Roman" panose="02020603050405020304" pitchFamily="18" charset="0"/>
              </a:rPr>
              <a:t>weakest link</a:t>
            </a:r>
            <a:r>
              <a:rPr lang="en-US" sz="2400" dirty="0">
                <a:latin typeface="Times New Roman" panose="02020603050405020304" pitchFamily="18" charset="0"/>
                <a:cs typeface="Times New Roman" panose="02020603050405020304" pitchFamily="18" charset="0"/>
              </a:rPr>
              <a:t>.</a:t>
            </a:r>
          </a:p>
          <a:p>
            <a:r>
              <a:rPr lang="en-US" sz="2400" dirty="0">
                <a:latin typeface="Times New Roman" panose="02020603050405020304" pitchFamily="18" charset="0"/>
                <a:cs typeface="Times New Roman" panose="02020603050405020304" pitchFamily="18" charset="0"/>
              </a:rPr>
              <a:t>The weakest link in cybersecurity can be the personnel within an organization, and social engineering is a major security threat. </a:t>
            </a:r>
          </a:p>
          <a:p>
            <a:r>
              <a:rPr lang="en-US" sz="2400" dirty="0">
                <a:latin typeface="Times New Roman" panose="02020603050405020304" pitchFamily="18" charset="0"/>
                <a:cs typeface="Times New Roman" panose="02020603050405020304" pitchFamily="18" charset="0"/>
              </a:rPr>
              <a:t>One of the most effective security measures that an organization can take is to train its personnel and create a ‘security-aware culture’.</a:t>
            </a:r>
          </a:p>
          <a:p>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4753591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12712"/>
            <a:ext cx="4166333" cy="584775"/>
          </a:xfrm>
          <a:prstGeom prst="rect">
            <a:avLst/>
          </a:prstGeom>
          <a:noFill/>
        </p:spPr>
        <p:txBody>
          <a:bodyPr wrap="none" rtlCol="0">
            <a:spAutoFit/>
          </a:bodyPr>
          <a:lstStyle/>
          <a:p>
            <a:r>
              <a:rPr lang="en-US" sz="3200" dirty="0">
                <a:solidFill>
                  <a:schemeClr val="bg1"/>
                </a:solidFill>
                <a:latin typeface="Times New Roman" panose="02020603050405020304" pitchFamily="18" charset="0"/>
                <a:cs typeface="Times New Roman" panose="02020603050405020304" pitchFamily="18" charset="0"/>
              </a:rPr>
              <a:t>DoS and DDoS Attacks</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4</a:t>
            </a:r>
          </a:p>
        </p:txBody>
      </p:sp>
      <p:sp>
        <p:nvSpPr>
          <p:cNvPr id="14" name="Content Placeholder 1"/>
          <p:cNvSpPr txBox="1">
            <a:spLocks/>
          </p:cNvSpPr>
          <p:nvPr/>
        </p:nvSpPr>
        <p:spPr>
          <a:xfrm>
            <a:off x="857644" y="1516866"/>
            <a:ext cx="5195564" cy="27568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b="1" dirty="0">
                <a:latin typeface="Times New Roman" panose="02020603050405020304" pitchFamily="18" charset="0"/>
                <a:cs typeface="Times New Roman" panose="02020603050405020304" pitchFamily="18" charset="0"/>
              </a:rPr>
              <a:t>DoS Attack: </a:t>
            </a:r>
            <a:r>
              <a:rPr lang="en-US" sz="2400" dirty="0">
                <a:latin typeface="Times New Roman" panose="02020603050405020304" pitchFamily="18" charset="0"/>
                <a:cs typeface="Times New Roman" panose="02020603050405020304" pitchFamily="18" charset="0"/>
              </a:rPr>
              <a:t>Click Play in the figure to view the animation of a DoS attack.</a:t>
            </a:r>
          </a:p>
        </p:txBody>
      </p:sp>
      <p:sp>
        <p:nvSpPr>
          <p:cNvPr id="10" name="Content Placeholder 1"/>
          <p:cNvSpPr txBox="1">
            <a:spLocks/>
          </p:cNvSpPr>
          <p:nvPr/>
        </p:nvSpPr>
        <p:spPr>
          <a:xfrm>
            <a:off x="6150080" y="1507547"/>
            <a:ext cx="5195564" cy="27568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b="1" dirty="0">
                <a:latin typeface="Times New Roman" panose="02020603050405020304" pitchFamily="18" charset="0"/>
                <a:cs typeface="Times New Roman" panose="02020603050405020304" pitchFamily="18" charset="0"/>
              </a:rPr>
              <a:t>DDoS Attack: </a:t>
            </a:r>
            <a:r>
              <a:rPr lang="en-US" sz="2400" dirty="0">
                <a:latin typeface="Times New Roman" panose="02020603050405020304" pitchFamily="18" charset="0"/>
                <a:cs typeface="Times New Roman" panose="02020603050405020304" pitchFamily="18" charset="0"/>
              </a:rPr>
              <a:t>Click Play in the figure to view the animations of a DDoS attack.</a:t>
            </a:r>
          </a:p>
        </p:txBody>
      </p:sp>
      <p:pic>
        <p:nvPicPr>
          <p:cNvPr id="16" name="Picture 15"/>
          <p:cNvPicPr>
            <a:picLocks noChangeAspect="1"/>
          </p:cNvPicPr>
          <p:nvPr/>
        </p:nvPicPr>
        <p:blipFill>
          <a:blip r:embed="rId6"/>
          <a:stretch>
            <a:fillRect/>
          </a:stretch>
        </p:blipFill>
        <p:spPr>
          <a:xfrm>
            <a:off x="1202822" y="2597042"/>
            <a:ext cx="4648291" cy="2966417"/>
          </a:xfrm>
          <a:prstGeom prst="rect">
            <a:avLst/>
          </a:prstGeom>
        </p:spPr>
      </p:pic>
      <p:pic>
        <p:nvPicPr>
          <p:cNvPr id="17" name="Picture 16"/>
          <p:cNvPicPr>
            <a:picLocks noChangeAspect="1"/>
          </p:cNvPicPr>
          <p:nvPr/>
        </p:nvPicPr>
        <p:blipFill>
          <a:blip r:embed="rId7"/>
          <a:stretch>
            <a:fillRect/>
          </a:stretch>
        </p:blipFill>
        <p:spPr>
          <a:xfrm>
            <a:off x="6623206" y="2562544"/>
            <a:ext cx="4423471" cy="3035414"/>
          </a:xfrm>
          <a:prstGeom prst="rect">
            <a:avLst/>
          </a:prstGeom>
        </p:spPr>
      </p:pic>
    </p:spTree>
    <p:extLst>
      <p:ext uri="{BB962C8B-B14F-4D97-AF65-F5344CB8AC3E}">
        <p14:creationId xmlns:p14="http://schemas.microsoft.com/office/powerpoint/2010/main" val="111014791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12712"/>
            <a:ext cx="4166333" cy="584775"/>
          </a:xfrm>
          <a:prstGeom prst="rect">
            <a:avLst/>
          </a:prstGeom>
          <a:noFill/>
        </p:spPr>
        <p:txBody>
          <a:bodyPr wrap="none" rtlCol="0">
            <a:spAutoFit/>
          </a:bodyPr>
          <a:lstStyle/>
          <a:p>
            <a:r>
              <a:rPr lang="en-US" sz="3200" dirty="0">
                <a:solidFill>
                  <a:schemeClr val="bg1"/>
                </a:solidFill>
                <a:latin typeface="Times New Roman" panose="02020603050405020304" pitchFamily="18" charset="0"/>
                <a:cs typeface="Times New Roman" panose="02020603050405020304" pitchFamily="18" charset="0"/>
              </a:rPr>
              <a:t>DoS and DDoS Attacks</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4</a:t>
            </a:r>
          </a:p>
        </p:txBody>
      </p:sp>
      <p:sp>
        <p:nvSpPr>
          <p:cNvPr id="14" name="Content Placeholder 1"/>
          <p:cNvSpPr txBox="1">
            <a:spLocks/>
          </p:cNvSpPr>
          <p:nvPr/>
        </p:nvSpPr>
        <p:spPr>
          <a:xfrm>
            <a:off x="1117521" y="1757012"/>
            <a:ext cx="10087448" cy="27568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b="1" dirty="0">
                <a:latin typeface="Times New Roman" panose="02020603050405020304" pitchFamily="18" charset="0"/>
                <a:cs typeface="Times New Roman" panose="02020603050405020304" pitchFamily="18" charset="0"/>
              </a:rPr>
              <a:t>A Denial of Service (DoS) </a:t>
            </a:r>
            <a:r>
              <a:rPr lang="en-US" sz="2400" dirty="0">
                <a:latin typeface="Times New Roman" panose="02020603050405020304" pitchFamily="18" charset="0"/>
                <a:cs typeface="Times New Roman" panose="02020603050405020304" pitchFamily="18" charset="0"/>
              </a:rPr>
              <a:t>attack creates some sort of interruption in network services to users, devices, or applications. The two types of DoS attacks are as follows:</a:t>
            </a:r>
          </a:p>
          <a:p>
            <a:pPr lvl="1"/>
            <a:r>
              <a:rPr lang="en-US" sz="2000" b="1" dirty="0">
                <a:latin typeface="Times New Roman" panose="02020603050405020304" pitchFamily="18" charset="0"/>
                <a:cs typeface="Times New Roman" panose="02020603050405020304" pitchFamily="18" charset="0"/>
              </a:rPr>
              <a:t>Overwhelming Quantity of Traffic</a:t>
            </a:r>
            <a:r>
              <a:rPr lang="en-US" sz="2000" dirty="0">
                <a:latin typeface="Times New Roman" panose="02020603050405020304" pitchFamily="18" charset="0"/>
                <a:cs typeface="Times New Roman" panose="02020603050405020304" pitchFamily="18" charset="0"/>
              </a:rPr>
              <a:t> - The threat actor sends an enormous quantity of data at a rate that the network, host, or application cannot handle. </a:t>
            </a:r>
          </a:p>
          <a:p>
            <a:pPr lvl="1"/>
            <a:endParaRPr lang="en-US" sz="2000" dirty="0">
              <a:latin typeface="Times New Roman" panose="02020603050405020304" pitchFamily="18" charset="0"/>
              <a:cs typeface="Times New Roman" panose="02020603050405020304" pitchFamily="18" charset="0"/>
            </a:endParaRPr>
          </a:p>
          <a:p>
            <a:pPr lvl="1"/>
            <a:r>
              <a:rPr lang="en-US" sz="2000" b="1" dirty="0">
                <a:latin typeface="Times New Roman" panose="02020603050405020304" pitchFamily="18" charset="0"/>
                <a:cs typeface="Times New Roman" panose="02020603050405020304" pitchFamily="18" charset="0"/>
              </a:rPr>
              <a:t>Maliciously Formatted Packets</a:t>
            </a:r>
            <a:r>
              <a:rPr lang="en-US" sz="2000" dirty="0">
                <a:latin typeface="Times New Roman" panose="02020603050405020304" pitchFamily="18" charset="0"/>
                <a:cs typeface="Times New Roman" panose="02020603050405020304" pitchFamily="18" charset="0"/>
              </a:rPr>
              <a:t> - The threat actor sends a maliciously formatted packet to a host or application and the receiver is unable to handle it.</a:t>
            </a:r>
          </a:p>
        </p:txBody>
      </p:sp>
    </p:spTree>
    <p:extLst>
      <p:ext uri="{BB962C8B-B14F-4D97-AF65-F5344CB8AC3E}">
        <p14:creationId xmlns:p14="http://schemas.microsoft.com/office/powerpoint/2010/main" val="139299853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12712"/>
            <a:ext cx="5168210" cy="584775"/>
          </a:xfrm>
          <a:prstGeom prst="rect">
            <a:avLst/>
          </a:prstGeom>
          <a:noFill/>
        </p:spPr>
        <p:txBody>
          <a:bodyPr wrap="none" rtlCol="0">
            <a:spAutoFit/>
          </a:bodyPr>
          <a:lstStyle/>
          <a:p>
            <a:r>
              <a:rPr lang="en-US" sz="3200" dirty="0">
                <a:solidFill>
                  <a:schemeClr val="bg1"/>
                </a:solidFill>
                <a:latin typeface="Times New Roman" panose="02020603050405020304" pitchFamily="18" charset="0"/>
                <a:cs typeface="Times New Roman" panose="02020603050405020304" pitchFamily="18" charset="0"/>
              </a:rPr>
              <a:t>Components of </a:t>
            </a:r>
            <a:r>
              <a:rPr lang="en-US" sz="3200" dirty="0" err="1">
                <a:solidFill>
                  <a:schemeClr val="bg1"/>
                </a:solidFill>
                <a:latin typeface="Times New Roman" panose="02020603050405020304" pitchFamily="18" charset="0"/>
                <a:cs typeface="Times New Roman" panose="02020603050405020304" pitchFamily="18" charset="0"/>
              </a:rPr>
              <a:t>DDoS</a:t>
            </a:r>
            <a:r>
              <a:rPr lang="en-US" sz="3200" dirty="0">
                <a:solidFill>
                  <a:schemeClr val="bg1"/>
                </a:solidFill>
                <a:latin typeface="Times New Roman" panose="02020603050405020304" pitchFamily="18" charset="0"/>
                <a:cs typeface="Times New Roman" panose="02020603050405020304" pitchFamily="18" charset="0"/>
              </a:rPr>
              <a:t> Attacks</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4</a:t>
            </a:r>
          </a:p>
        </p:txBody>
      </p:sp>
      <p:sp>
        <p:nvSpPr>
          <p:cNvPr id="14" name="Content Placeholder 1"/>
          <p:cNvSpPr txBox="1">
            <a:spLocks/>
          </p:cNvSpPr>
          <p:nvPr/>
        </p:nvSpPr>
        <p:spPr>
          <a:xfrm>
            <a:off x="426147" y="1610200"/>
            <a:ext cx="11100835" cy="27568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 New Roman" panose="02020603050405020304" pitchFamily="18" charset="0"/>
                <a:cs typeface="Times New Roman" panose="02020603050405020304" pitchFamily="18" charset="0"/>
              </a:rPr>
              <a:t>The following terms are used to describe the components of a </a:t>
            </a:r>
            <a:r>
              <a:rPr lang="en-US" sz="2400" dirty="0" err="1">
                <a:latin typeface="Times New Roman" panose="02020603050405020304" pitchFamily="18" charset="0"/>
                <a:cs typeface="Times New Roman" panose="02020603050405020304" pitchFamily="18" charset="0"/>
              </a:rPr>
              <a:t>DDoS</a:t>
            </a:r>
            <a:r>
              <a:rPr lang="en-US" sz="2400" dirty="0">
                <a:latin typeface="Times New Roman" panose="02020603050405020304" pitchFamily="18" charset="0"/>
                <a:cs typeface="Times New Roman" panose="02020603050405020304" pitchFamily="18" charset="0"/>
              </a:rPr>
              <a:t>:</a:t>
            </a:r>
          </a:p>
        </p:txBody>
      </p:sp>
      <p:graphicFrame>
        <p:nvGraphicFramePr>
          <p:cNvPr id="10" name="Table 9"/>
          <p:cNvGraphicFramePr>
            <a:graphicFrameLocks noGrp="1"/>
          </p:cNvGraphicFramePr>
          <p:nvPr>
            <p:extLst>
              <p:ext uri="{D42A27DB-BD31-4B8C-83A1-F6EECF244321}">
                <p14:modId xmlns:p14="http://schemas.microsoft.com/office/powerpoint/2010/main" val="3078872433"/>
              </p:ext>
            </p:extLst>
          </p:nvPr>
        </p:nvGraphicFramePr>
        <p:xfrm>
          <a:off x="426147" y="2122912"/>
          <a:ext cx="6898289" cy="3278991"/>
        </p:xfrm>
        <a:graphic>
          <a:graphicData uri="http://schemas.openxmlformats.org/drawingml/2006/table">
            <a:tbl>
              <a:tblPr firstRow="1" bandRow="1">
                <a:tableStyleId>{5C22544A-7EE6-4342-B048-85BDC9FD1C3A}</a:tableStyleId>
              </a:tblPr>
              <a:tblGrid>
                <a:gridCol w="1693446">
                  <a:extLst>
                    <a:ext uri="{9D8B030D-6E8A-4147-A177-3AD203B41FA5}">
                      <a16:colId xmlns:a16="http://schemas.microsoft.com/office/drawing/2014/main" val="20000"/>
                    </a:ext>
                  </a:extLst>
                </a:gridCol>
                <a:gridCol w="5204843">
                  <a:extLst>
                    <a:ext uri="{9D8B030D-6E8A-4147-A177-3AD203B41FA5}">
                      <a16:colId xmlns:a16="http://schemas.microsoft.com/office/drawing/2014/main" val="20001"/>
                    </a:ext>
                  </a:extLst>
                </a:gridCol>
              </a:tblGrid>
              <a:tr h="381855">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US" sz="1600" b="1" kern="1200" dirty="0">
                          <a:solidFill>
                            <a:schemeClr val="lt1"/>
                          </a:solidFill>
                          <a:latin typeface="+mn-lt"/>
                          <a:ea typeface="+mn-ea"/>
                          <a:cs typeface="+mn-cs"/>
                        </a:rPr>
                        <a:t>Component</a:t>
                      </a:r>
                    </a:p>
                  </a:txBody>
                  <a:tcPr marL="9525" marR="9525" marT="9525" marB="0" anchor="ctr"/>
                </a:tc>
                <a:tc>
                  <a:txBody>
                    <a:bodyPr/>
                    <a:lstStyle/>
                    <a:p>
                      <a:pPr algn="ctr"/>
                      <a:r>
                        <a:rPr lang="en-US" sz="1500" b="1" kern="1200" dirty="0">
                          <a:solidFill>
                            <a:schemeClr val="lt1"/>
                          </a:solidFill>
                          <a:effectLst/>
                          <a:latin typeface="Times New Roman" panose="02020603050405020304" pitchFamily="18" charset="0"/>
                          <a:ea typeface="+mn-ea"/>
                          <a:cs typeface="Times New Roman" panose="02020603050405020304" pitchFamily="18" charset="0"/>
                        </a:rPr>
                        <a:t>Description</a:t>
                      </a:r>
                    </a:p>
                  </a:txBody>
                  <a:tcPr anchor="ctr"/>
                </a:tc>
                <a:extLst>
                  <a:ext uri="{0D108BD9-81ED-4DB2-BD59-A6C34878D82A}">
                    <a16:rowId xmlns:a16="http://schemas.microsoft.com/office/drawing/2014/main" val="10000"/>
                  </a:ext>
                </a:extLst>
              </a:tr>
              <a:tr h="381855">
                <a:tc>
                  <a:txBody>
                    <a:bodyPr/>
                    <a:lstStyle/>
                    <a:p>
                      <a:pPr algn="l" fontAlgn="b"/>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zombies</a:t>
                      </a:r>
                    </a:p>
                  </a:txBody>
                  <a:tcPr marL="9525" marR="9525" marT="9525" marB="0" anchor="ctr"/>
                </a:tc>
                <a:tc>
                  <a:txBody>
                    <a:bodyPr/>
                    <a:lstStyle/>
                    <a:p>
                      <a:pPr algn="l"/>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A group of compromised hosts. These hosts run malicious code. </a:t>
                      </a:r>
                    </a:p>
                  </a:txBody>
                  <a:tcPr anchor="ctr"/>
                </a:tc>
                <a:extLst>
                  <a:ext uri="{0D108BD9-81ED-4DB2-BD59-A6C34878D82A}">
                    <a16:rowId xmlns:a16="http://schemas.microsoft.com/office/drawing/2014/main" val="10001"/>
                  </a:ext>
                </a:extLst>
              </a:tr>
              <a:tr h="659154">
                <a:tc>
                  <a:txBody>
                    <a:bodyPr/>
                    <a:lstStyle/>
                    <a:p>
                      <a:pPr lvl="0" fontAlgn="ctr"/>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bots</a:t>
                      </a:r>
                    </a:p>
                  </a:txBody>
                  <a:tcPr marL="47625" marR="47625" marT="47625" marB="47625" anchor="ctr"/>
                </a:tc>
                <a:tc>
                  <a:txBody>
                    <a:bodyPr/>
                    <a:lstStyle/>
                    <a:p>
                      <a:pPr fontAlgn="ctr"/>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Bots are malware that is designed to infect a host and communicate with a handler system. </a:t>
                      </a:r>
                    </a:p>
                  </a:txBody>
                  <a:tcPr marL="47625" marR="47625" marT="47625" marB="47625" anchor="ctr"/>
                </a:tc>
                <a:extLst>
                  <a:ext uri="{0D108BD9-81ED-4DB2-BD59-A6C34878D82A}">
                    <a16:rowId xmlns:a16="http://schemas.microsoft.com/office/drawing/2014/main" val="10002"/>
                  </a:ext>
                </a:extLst>
              </a:tr>
              <a:tr h="659154">
                <a:tc>
                  <a:txBody>
                    <a:bodyPr/>
                    <a:lstStyle/>
                    <a:p>
                      <a:pPr algn="l" fontAlgn="b"/>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botnet</a:t>
                      </a:r>
                    </a:p>
                  </a:txBody>
                  <a:tcPr marL="9525" marR="9525" marT="9525" marB="0" anchor="ctr"/>
                </a:tc>
                <a:tc>
                  <a:txBody>
                    <a:bodyPr/>
                    <a:lstStyle/>
                    <a:p>
                      <a:pPr fontAlgn="ctr"/>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A group of zombies that have been infected using self-propagating malware and are controlled by handlers.</a:t>
                      </a:r>
                    </a:p>
                  </a:txBody>
                  <a:tcPr marL="47625" marR="47625" marT="47625" marB="47625" anchor="ctr"/>
                </a:tc>
                <a:extLst>
                  <a:ext uri="{0D108BD9-81ED-4DB2-BD59-A6C34878D82A}">
                    <a16:rowId xmlns:a16="http://schemas.microsoft.com/office/drawing/2014/main" val="10003"/>
                  </a:ext>
                </a:extLst>
              </a:tr>
              <a:tr h="659154">
                <a:tc>
                  <a:txBody>
                    <a:bodyPr/>
                    <a:lstStyle/>
                    <a:p>
                      <a:pPr algn="l" fontAlgn="b"/>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handlers</a:t>
                      </a:r>
                    </a:p>
                  </a:txBody>
                  <a:tcPr marL="9525" marR="9525" marT="9525" marB="0" anchor="ctr"/>
                </a:tc>
                <a:tc>
                  <a:txBody>
                    <a:bodyPr/>
                    <a:lstStyle/>
                    <a:p>
                      <a:pPr fontAlgn="ctr"/>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A master command-and-control (</a:t>
                      </a:r>
                      <a:r>
                        <a:rPr lang="en-US" sz="1500" b="0" i="0" kern="1200" dirty="0" err="1">
                          <a:solidFill>
                            <a:schemeClr val="dk1"/>
                          </a:solidFill>
                          <a:effectLst/>
                          <a:latin typeface="Times New Roman" panose="02020603050405020304" pitchFamily="18" charset="0"/>
                          <a:ea typeface="+mn-ea"/>
                          <a:cs typeface="Times New Roman" panose="02020603050405020304" pitchFamily="18" charset="0"/>
                        </a:rPr>
                        <a:t>CnC</a:t>
                      </a:r>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 or C2) server controlling groups of zombies. </a:t>
                      </a:r>
                    </a:p>
                  </a:txBody>
                  <a:tcPr marL="47625" marR="47625" marT="47625" marB="47625" anchor="ctr"/>
                </a:tc>
                <a:extLst>
                  <a:ext uri="{0D108BD9-81ED-4DB2-BD59-A6C34878D82A}">
                    <a16:rowId xmlns:a16="http://schemas.microsoft.com/office/drawing/2014/main" val="1968737072"/>
                  </a:ext>
                </a:extLst>
              </a:tr>
              <a:tr h="537819">
                <a:tc>
                  <a:txBody>
                    <a:bodyPr/>
                    <a:lstStyle/>
                    <a:p>
                      <a:pPr algn="l" fontAlgn="b"/>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botmaster</a:t>
                      </a:r>
                    </a:p>
                  </a:txBody>
                  <a:tcPr marL="9525" marR="9525" marT="9525" marB="0" anchor="ctr"/>
                </a:tc>
                <a:tc>
                  <a:txBody>
                    <a:bodyPr/>
                    <a:lstStyle/>
                    <a:p>
                      <a:pPr algn="l"/>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Enables unauthorized file transfer services on end devices.</a:t>
                      </a:r>
                    </a:p>
                  </a:txBody>
                  <a:tcPr anchor="ctr"/>
                </a:tc>
                <a:extLst>
                  <a:ext uri="{0D108BD9-81ED-4DB2-BD59-A6C34878D82A}">
                    <a16:rowId xmlns:a16="http://schemas.microsoft.com/office/drawing/2014/main" val="1722460903"/>
                  </a:ext>
                </a:extLst>
              </a:tr>
            </a:tbl>
          </a:graphicData>
        </a:graphic>
      </p:graphicFrame>
      <p:pic>
        <p:nvPicPr>
          <p:cNvPr id="11" name="Picture 10"/>
          <p:cNvPicPr>
            <a:picLocks noChangeAspect="1"/>
          </p:cNvPicPr>
          <p:nvPr/>
        </p:nvPicPr>
        <p:blipFill>
          <a:blip r:embed="rId6"/>
          <a:stretch>
            <a:fillRect/>
          </a:stretch>
        </p:blipFill>
        <p:spPr>
          <a:xfrm>
            <a:off x="7428272" y="2132375"/>
            <a:ext cx="4501229" cy="3269528"/>
          </a:xfrm>
          <a:prstGeom prst="rect">
            <a:avLst/>
          </a:prstGeom>
          <a:ln>
            <a:solidFill>
              <a:schemeClr val="bg1">
                <a:lumMod val="85000"/>
              </a:schemeClr>
            </a:solidFill>
          </a:ln>
        </p:spPr>
      </p:pic>
    </p:spTree>
    <p:extLst>
      <p:ext uri="{BB962C8B-B14F-4D97-AF65-F5344CB8AC3E}">
        <p14:creationId xmlns:p14="http://schemas.microsoft.com/office/powerpoint/2010/main" val="43151516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12712"/>
            <a:ext cx="4097981" cy="584775"/>
          </a:xfrm>
          <a:prstGeom prst="rect">
            <a:avLst/>
          </a:prstGeom>
          <a:noFill/>
        </p:spPr>
        <p:txBody>
          <a:bodyPr wrap="none" rtlCol="0">
            <a:spAutoFit/>
          </a:bodyPr>
          <a:lstStyle/>
          <a:p>
            <a:r>
              <a:rPr lang="en-US" sz="3200" dirty="0">
                <a:solidFill>
                  <a:schemeClr val="bg1"/>
                </a:solidFill>
                <a:latin typeface="Times New Roman" panose="02020603050405020304" pitchFamily="18" charset="0"/>
                <a:cs typeface="Times New Roman" panose="02020603050405020304" pitchFamily="18" charset="0"/>
              </a:rPr>
              <a:t>Buffer Overflow Attack</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4</a:t>
            </a:r>
          </a:p>
        </p:txBody>
      </p:sp>
      <p:sp>
        <p:nvSpPr>
          <p:cNvPr id="14" name="Content Placeholder 1"/>
          <p:cNvSpPr txBox="1">
            <a:spLocks/>
          </p:cNvSpPr>
          <p:nvPr/>
        </p:nvSpPr>
        <p:spPr>
          <a:xfrm>
            <a:off x="426147" y="1610200"/>
            <a:ext cx="7941998" cy="27568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 New Roman" panose="02020603050405020304" pitchFamily="18" charset="0"/>
                <a:cs typeface="Times New Roman" panose="02020603050405020304" pitchFamily="18" charset="0"/>
              </a:rPr>
              <a:t>The threat actor uses the buffer overflow </a:t>
            </a:r>
            <a:r>
              <a:rPr lang="en-US" sz="2400" dirty="0" err="1">
                <a:latin typeface="Times New Roman" panose="02020603050405020304" pitchFamily="18" charset="0"/>
                <a:cs typeface="Times New Roman" panose="02020603050405020304" pitchFamily="18" charset="0"/>
              </a:rPr>
              <a:t>DoS</a:t>
            </a:r>
            <a:r>
              <a:rPr lang="en-US" sz="2400" dirty="0">
                <a:latin typeface="Times New Roman" panose="02020603050405020304" pitchFamily="18" charset="0"/>
                <a:cs typeface="Times New Roman" panose="02020603050405020304" pitchFamily="18" charset="0"/>
              </a:rPr>
              <a:t> attack to find a system memory-related flaw on a server and exploit it. </a:t>
            </a:r>
          </a:p>
          <a:p>
            <a:r>
              <a:rPr lang="en-US" sz="2400" dirty="0">
                <a:latin typeface="Times New Roman" panose="02020603050405020304" pitchFamily="18" charset="0"/>
                <a:cs typeface="Times New Roman" panose="02020603050405020304" pitchFamily="18" charset="0"/>
              </a:rPr>
              <a:t>For instance, a remote denial of service attack vulnerability was discovered in Microsoft Windows 10, where the threat actor created malicious code to access out-of-scope memory.</a:t>
            </a:r>
          </a:p>
          <a:p>
            <a:r>
              <a:rPr lang="en-US" sz="2400" dirty="0">
                <a:latin typeface="Times New Roman" panose="02020603050405020304" pitchFamily="18" charset="0"/>
                <a:cs typeface="Times New Roman" panose="02020603050405020304" pitchFamily="18" charset="0"/>
              </a:rPr>
              <a:t>Another example is ping of death, where a threat actor sends a ping of death, which is an echo request in an IP packet that is larger than the maximum packet size.</a:t>
            </a:r>
          </a:p>
          <a:p>
            <a:r>
              <a:rPr lang="en-US" sz="2400" dirty="0">
                <a:latin typeface="Times New Roman" panose="02020603050405020304" pitchFamily="18" charset="0"/>
                <a:cs typeface="Times New Roman" panose="02020603050405020304" pitchFamily="18" charset="0"/>
              </a:rPr>
              <a:t>The receiving host cannot handle a packet size and it would crash.</a:t>
            </a:r>
          </a:p>
          <a:p>
            <a:pPr marL="1371600" lvl="3" indent="0">
              <a:buNone/>
            </a:pPr>
            <a:endParaRPr lang="en-US" sz="1400" dirty="0">
              <a:latin typeface="Times New Roman" panose="02020603050405020304" pitchFamily="18" charset="0"/>
              <a:cs typeface="Times New Roman" panose="02020603050405020304" pitchFamily="18" charset="0"/>
            </a:endParaRPr>
          </a:p>
          <a:p>
            <a:pPr marL="1371600" lvl="3" indent="0">
              <a:buNone/>
            </a:pPr>
            <a:r>
              <a:rPr lang="en-US" sz="1400" dirty="0">
                <a:latin typeface="Times New Roman" panose="02020603050405020304" pitchFamily="18" charset="0"/>
                <a:cs typeface="Times New Roman" panose="02020603050405020304" pitchFamily="18" charset="0"/>
              </a:rPr>
              <a:t>Note: It is estimated that one third of malicious attacks are the result of buffer overflows.</a:t>
            </a:r>
          </a:p>
        </p:txBody>
      </p:sp>
      <p:pic>
        <p:nvPicPr>
          <p:cNvPr id="12" name="Picture 11">
            <a:extLst>
              <a:ext uri="{FF2B5EF4-FFF2-40B4-BE49-F238E27FC236}">
                <a16:creationId xmlns:a16="http://schemas.microsoft.com/office/drawing/2014/main" id="{EE55E0C1-1A71-49CA-8252-007D3BD35222}"/>
              </a:ext>
            </a:extLst>
          </p:cNvPr>
          <p:cNvPicPr>
            <a:picLocks noChangeAspect="1"/>
          </p:cNvPicPr>
          <p:nvPr/>
        </p:nvPicPr>
        <p:blipFill rotWithShape="1">
          <a:blip r:embed="rId6"/>
          <a:srcRect l="25785" t="12178" r="24071" b="14095"/>
          <a:stretch/>
        </p:blipFill>
        <p:spPr>
          <a:xfrm>
            <a:off x="8540728" y="1704520"/>
            <a:ext cx="3166111" cy="3209836"/>
          </a:xfrm>
          <a:prstGeom prst="rect">
            <a:avLst/>
          </a:prstGeom>
          <a:ln>
            <a:solidFill>
              <a:schemeClr val="tx1">
                <a:lumMod val="60000"/>
                <a:lumOff val="40000"/>
              </a:schemeClr>
            </a:solidFill>
          </a:ln>
        </p:spPr>
      </p:pic>
    </p:spTree>
    <p:extLst>
      <p:ext uri="{BB962C8B-B14F-4D97-AF65-F5344CB8AC3E}">
        <p14:creationId xmlns:p14="http://schemas.microsoft.com/office/powerpoint/2010/main" val="126464760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8" name="Rectangle 7"/>
          <p:cNvSpPr/>
          <p:nvPr/>
        </p:nvSpPr>
        <p:spPr>
          <a:xfrm>
            <a:off x="1879577" y="2644170"/>
            <a:ext cx="5552546" cy="1569660"/>
          </a:xfrm>
          <a:prstGeom prst="rect">
            <a:avLst/>
          </a:prstGeom>
        </p:spPr>
        <p:txBody>
          <a:bodyPr wrap="none">
            <a:spAutoFit/>
          </a:bodyPr>
          <a:lstStyle/>
          <a:p>
            <a:r>
              <a:rPr lang="en-US" sz="9600" dirty="0">
                <a:latin typeface="Arial Black" panose="020B0A04020102020204" pitchFamily="34" charset="0"/>
              </a:rPr>
              <a:t>Thanks </a:t>
            </a:r>
          </a:p>
        </p:txBody>
      </p:sp>
      <p:sp>
        <p:nvSpPr>
          <p:cNvPr id="18" name="TextBox 1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4</a:t>
            </a:r>
          </a:p>
        </p:txBody>
      </p:sp>
      <p:sp>
        <p:nvSpPr>
          <p:cNvPr id="7" name="Rectangle 6"/>
          <p:cNvSpPr/>
          <p:nvPr/>
        </p:nvSpPr>
        <p:spPr>
          <a:xfrm>
            <a:off x="2498549" y="543490"/>
            <a:ext cx="6096000" cy="523220"/>
          </a:xfrm>
          <a:prstGeom prst="rect">
            <a:avLst/>
          </a:prstGeom>
        </p:spPr>
        <p:txBody>
          <a:bodyPr>
            <a:spAutoFit/>
          </a:bodyPr>
          <a:lstStyle/>
          <a:p>
            <a:r>
              <a:rPr lang="en-US" sz="2800" dirty="0">
                <a:solidFill>
                  <a:schemeClr val="bg1"/>
                </a:solidFill>
                <a:latin typeface="Times New Roman" panose="02020603050405020304" pitchFamily="18" charset="0"/>
                <a:cs typeface="Times New Roman" panose="02020603050405020304" pitchFamily="18" charset="0"/>
              </a:rPr>
              <a:t>Network attacks types</a:t>
            </a:r>
          </a:p>
        </p:txBody>
      </p:sp>
    </p:spTree>
    <p:extLst>
      <p:ext uri="{BB962C8B-B14F-4D97-AF65-F5344CB8AC3E}">
        <p14:creationId xmlns:p14="http://schemas.microsoft.com/office/powerpoint/2010/main" val="279689276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144</TotalTime>
  <Words>4613</Words>
  <Application>Microsoft Office PowerPoint</Application>
  <PresentationFormat>Widescreen</PresentationFormat>
  <Paragraphs>421</Paragraphs>
  <Slides>48</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48</vt:i4>
      </vt:variant>
    </vt:vector>
  </HeadingPairs>
  <TitlesOfParts>
    <vt:vector size="55" baseType="lpstr">
      <vt:lpstr>Arial</vt:lpstr>
      <vt:lpstr>Arial Black</vt:lpstr>
      <vt:lpstr>Calibri</vt:lpstr>
      <vt:lpstr>Calibri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Windows User</dc:creator>
  <cp:lastModifiedBy>Dr. Ibrahim Gomaa</cp:lastModifiedBy>
  <cp:revision>17</cp:revision>
  <dcterms:created xsi:type="dcterms:W3CDTF">2023-03-12T07:38:41Z</dcterms:created>
  <dcterms:modified xsi:type="dcterms:W3CDTF">2023-03-13T21:05:32Z</dcterms:modified>
</cp:coreProperties>
</file>