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a" ContentType="audio/x-ms-wma"/>
  <Default Extension="xml" ContentType="application/xml"/>
  <Override PartName="/ppt/presentation.xml" ContentType="application/vnd.openxmlformats-officedocument.presentationml.presentation.main+xml"/>
  <Override PartName="/ppt/slides/slide2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27.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22.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3.xml" ContentType="application/vnd.openxmlformats-officedocument.presentationml.slideLayout+xml"/>
  <Override PartName="/ppt/slideLayouts/slideLayout20.xml" ContentType="application/vnd.openxmlformats-officedocument.presentationml.slideLayout+xml"/>
  <Override PartName="/ppt/notesSlides/notesSlide1.xml" ContentType="application/vnd.openxmlformats-officedocument.presentationml.notesSlide+xml"/>
  <Override PartName="/ppt/slideLayouts/slideLayout19.xml" ContentType="application/vnd.openxmlformats-officedocument.presentationml.slideLayout+xml"/>
  <Override PartName="/ppt/slideLayouts/slideLayout12.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21.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notesSlides/notesSlide6.xml" ContentType="application/vnd.openxmlformats-officedocument.presentationml.notesSlide+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7"/>
  </p:notesMasterIdLst>
  <p:sldIdLst>
    <p:sldId id="621" r:id="rId2"/>
    <p:sldId id="622" r:id="rId3"/>
    <p:sldId id="313" r:id="rId4"/>
    <p:sldId id="276" r:id="rId5"/>
    <p:sldId id="616" r:id="rId6"/>
    <p:sldId id="482" r:id="rId7"/>
    <p:sldId id="596" r:id="rId8"/>
    <p:sldId id="605" r:id="rId9"/>
    <p:sldId id="615" r:id="rId10"/>
    <p:sldId id="256" r:id="rId11"/>
    <p:sldId id="527" r:id="rId12"/>
    <p:sldId id="604" r:id="rId13"/>
    <p:sldId id="607" r:id="rId14"/>
    <p:sldId id="597" r:id="rId15"/>
    <p:sldId id="608" r:id="rId16"/>
    <p:sldId id="606" r:id="rId17"/>
    <p:sldId id="598" r:id="rId18"/>
    <p:sldId id="609" r:id="rId19"/>
    <p:sldId id="613" r:id="rId20"/>
    <p:sldId id="599" r:id="rId21"/>
    <p:sldId id="600" r:id="rId22"/>
    <p:sldId id="614" r:id="rId23"/>
    <p:sldId id="528" r:id="rId24"/>
    <p:sldId id="601" r:id="rId25"/>
    <p:sldId id="585" r:id="rId26"/>
    <p:sldId id="610" r:id="rId27"/>
    <p:sldId id="486" r:id="rId28"/>
    <p:sldId id="611" r:id="rId29"/>
    <p:sldId id="612" r:id="rId30"/>
    <p:sldId id="495" r:id="rId31"/>
    <p:sldId id="537" r:id="rId32"/>
    <p:sldId id="586" r:id="rId33"/>
    <p:sldId id="565" r:id="rId34"/>
    <p:sldId id="594" r:id="rId35"/>
    <p:sldId id="587" r:id="rId36"/>
    <p:sldId id="595" r:id="rId37"/>
    <p:sldId id="566" r:id="rId38"/>
    <p:sldId id="617" r:id="rId39"/>
    <p:sldId id="588" r:id="rId40"/>
    <p:sldId id="539" r:id="rId41"/>
    <p:sldId id="575" r:id="rId42"/>
    <p:sldId id="618" r:id="rId43"/>
    <p:sldId id="619" r:id="rId44"/>
    <p:sldId id="544" r:id="rId45"/>
    <p:sldId id="625"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1"/>
            <p14:sldId id="622"/>
            <p14:sldId id="313"/>
            <p14:sldId id="276"/>
            <p14:sldId id="616"/>
            <p14:sldId id="482"/>
            <p14:sldId id="596"/>
            <p14:sldId id="605"/>
            <p14:sldId id="615"/>
            <p14:sldId id="256"/>
            <p14:sldId id="527"/>
            <p14:sldId id="604"/>
            <p14:sldId id="607"/>
            <p14:sldId id="597"/>
            <p14:sldId id="608"/>
            <p14:sldId id="606"/>
            <p14:sldId id="598"/>
            <p14:sldId id="609"/>
            <p14:sldId id="613"/>
            <p14:sldId id="599"/>
            <p14:sldId id="600"/>
            <p14:sldId id="614"/>
            <p14:sldId id="528"/>
            <p14:sldId id="601"/>
            <p14:sldId id="585"/>
            <p14:sldId id="610"/>
            <p14:sldId id="486"/>
            <p14:sldId id="611"/>
            <p14:sldId id="612"/>
            <p14:sldId id="495"/>
            <p14:sldId id="537"/>
            <p14:sldId id="586"/>
            <p14:sldId id="565"/>
            <p14:sldId id="594"/>
            <p14:sldId id="587"/>
            <p14:sldId id="595"/>
            <p14:sldId id="566"/>
            <p14:sldId id="617"/>
            <p14:sldId id="588"/>
            <p14:sldId id="539"/>
            <p14:sldId id="575"/>
            <p14:sldId id="618"/>
            <p14:sldId id="619"/>
            <p14:sldId id="544"/>
            <p14:sldId id="625"/>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38" autoAdjust="0"/>
  </p:normalViewPr>
  <p:slideViewPr>
    <p:cSldViewPr snapToGrid="0">
      <p:cViewPr varScale="1">
        <p:scale>
          <a:sx n="74" d="100"/>
          <a:sy n="74" d="100"/>
        </p:scale>
        <p:origin x="288" y="6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2/27/2024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65311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44358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smtClean="0"/>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smtClean="0"/>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16633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idx="1"/>
          </p:nvPr>
        </p:nvSpPr>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4792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18337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659646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2/27/2024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24902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2/27/2024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659442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2/27/2024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2626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021531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10794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50149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11107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smtClean="0"/>
              <a:t>انقر فوق الأيقونة لإضافة صورة</a:t>
            </a:r>
            <a:endParaRPr lang="en-US"/>
          </a:p>
        </p:txBody>
      </p:sp>
    </p:spTree>
    <p:extLst>
      <p:ext uri="{BB962C8B-B14F-4D97-AF65-F5344CB8AC3E}">
        <p14:creationId xmlns:p14="http://schemas.microsoft.com/office/powerpoint/2010/main" val="2910054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2319593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29702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611951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493121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smtClean="0"/>
              <a:t>انقر فوق الأيقونة لإضافة صورة</a:t>
            </a:r>
            <a:endParaRPr lang="id-ID"/>
          </a:p>
        </p:txBody>
      </p:sp>
    </p:spTree>
    <p:extLst>
      <p:ext uri="{BB962C8B-B14F-4D97-AF65-F5344CB8AC3E}">
        <p14:creationId xmlns:p14="http://schemas.microsoft.com/office/powerpoint/2010/main" val="1584404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00737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2/27/2024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2597829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7.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30.svg"/><Relationship Id="rId9" Type="http://schemas.openxmlformats.org/officeDocument/2006/relationships/image" Target="../media/image7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smtClean="0">
                <a:solidFill>
                  <a:srgbClr val="00B0F0"/>
                </a:solidFill>
                <a:latin typeface="Alexandria" pitchFamily="2" charset="-78"/>
                <a:cs typeface="Alexandria" pitchFamily="2" charset="-78"/>
              </a:rPr>
              <a:t>د. الاء طارق </a:t>
            </a:r>
            <a:r>
              <a:rPr lang="ar-JO" sz="2800" b="1" dirty="0" err="1" smtClean="0">
                <a:solidFill>
                  <a:srgbClr val="00B0F0"/>
                </a:solidFill>
                <a:latin typeface="Alexandria" pitchFamily="2" charset="-78"/>
                <a:cs typeface="Alexandria" pitchFamily="2" charset="-78"/>
              </a:rPr>
              <a:t>الضمرات</a:t>
            </a:r>
            <a:endParaRPr lang="ar-JO" sz="2800" b="1" dirty="0" smtClean="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pitchFamily="2" charset="-78"/>
                <a:cs typeface="Alexandria" pitchFamily="2" charset="-78"/>
              </a:rPr>
              <a:t>Lecture </a:t>
            </a:r>
            <a:r>
              <a:rPr lang="en-US" sz="2800" b="1" dirty="0" smtClean="0">
                <a:solidFill>
                  <a:schemeClr val="bg1"/>
                </a:solidFill>
                <a:latin typeface="Alexandria" pitchFamily="2" charset="-78"/>
                <a:cs typeface="Alexandria" pitchFamily="2" charset="-78"/>
              </a:rPr>
              <a:t>5</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a:t>
            </a:r>
            <a:r>
              <a:rPr lang="en-US" sz="2000" dirty="0" smtClean="0">
                <a:latin typeface="Alexandria" pitchFamily="2" charset="-78"/>
                <a:cs typeface="Alexandria" pitchFamily="2" charset="-78"/>
              </a:rPr>
              <a:t>701</a:t>
            </a:r>
          </a:p>
          <a:p>
            <a:r>
              <a:rPr lang="ar-JO" sz="2000" dirty="0" smtClean="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8216897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077244" y="46177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en-US" sz="2800" b="1" dirty="0" smtClean="0">
                <a:solidFill>
                  <a:schemeClr val="tx1"/>
                </a:solidFill>
                <a:latin typeface="Alexandria" pitchFamily="2" charset="-78"/>
                <a:cs typeface="Alexandria" pitchFamily="2" charset="-78"/>
              </a:rPr>
              <a:t>5</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6608618" y="2260589"/>
            <a:ext cx="4326951" cy="2246769"/>
          </a:xfrm>
          <a:prstGeom prst="rect">
            <a:avLst/>
          </a:prstGeom>
          <a:noFill/>
        </p:spPr>
        <p:txBody>
          <a:bodyPr wrap="square" rtlCol="0">
            <a:spAutoFit/>
          </a:bodyPr>
          <a:lstStyle/>
          <a:p>
            <a:pPr algn="ctr"/>
            <a:r>
              <a:rPr lang="ar-JO" sz="2800" b="1" dirty="0" smtClean="0">
                <a:solidFill>
                  <a:srgbClr val="00B0F0"/>
                </a:solidFill>
                <a:latin typeface="Alexandria" pitchFamily="2" charset="-78"/>
                <a:cs typeface="Alexandria" pitchFamily="2" charset="-78"/>
              </a:rPr>
              <a:t>أساليب البحث</a:t>
            </a:r>
            <a:endParaRPr lang="en-US" sz="2800" b="1" dirty="0" smtClean="0">
              <a:solidFill>
                <a:srgbClr val="00B0F0"/>
              </a:solidFill>
              <a:latin typeface="Alexandria" pitchFamily="2" charset="-78"/>
              <a:cs typeface="Alexandria" pitchFamily="2" charset="-78"/>
            </a:endParaRPr>
          </a:p>
          <a:p>
            <a:pPr algn="ctr"/>
            <a:endParaRPr lang="ar-JO" sz="2800" b="1" dirty="0" smtClean="0">
              <a:solidFill>
                <a:srgbClr val="00B0F0"/>
              </a:solidFill>
              <a:latin typeface="Alexandria" pitchFamily="2" charset="-78"/>
              <a:cs typeface="Alexandria" pitchFamily="2" charset="-78"/>
            </a:endParaRPr>
          </a:p>
          <a:p>
            <a:pPr algn="ctr" rtl="1"/>
            <a:r>
              <a:rPr lang="ar-JO" sz="2800" dirty="0"/>
              <a:t>فرضيات البحث العلمي وأنواعها وكيفية صياغتها</a:t>
            </a:r>
            <a:endParaRPr lang="en-US" sz="2800" dirty="0"/>
          </a:p>
          <a:p>
            <a:pPr algn="ctr"/>
            <a:endParaRPr lang="ar-JO"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0564821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055479" y="802670"/>
            <a:ext cx="8375963" cy="6555641"/>
          </a:xfrm>
          <a:prstGeom prst="rect">
            <a:avLst/>
          </a:prstGeom>
          <a:noFill/>
        </p:spPr>
        <p:txBody>
          <a:bodyPr wrap="square" rtlCol="0">
            <a:spAutoFit/>
          </a:bodyPr>
          <a:lstStyle/>
          <a:p>
            <a:pPr algn="ctr" rtl="1"/>
            <a:r>
              <a:rPr lang="ar-JO" sz="2800" b="1" dirty="0">
                <a:solidFill>
                  <a:srgbClr val="2D3956"/>
                </a:solidFill>
                <a:latin typeface="Alexandria" pitchFamily="2" charset="-78"/>
                <a:cs typeface="Alexandria" pitchFamily="2" charset="-78"/>
              </a:rPr>
              <a:t>المحتويات</a:t>
            </a:r>
          </a:p>
          <a:p>
            <a:pPr algn="r" rtl="1"/>
            <a:endParaRPr lang="ar-JO" sz="2000" b="1" dirty="0" smtClean="0">
              <a:latin typeface="Alexandria" pitchFamily="2" charset="-78"/>
              <a:cs typeface="Alexandria" pitchFamily="2" charset="-78"/>
            </a:endParaRPr>
          </a:p>
          <a:p>
            <a:pPr marL="457200" indent="-457200" algn="r" rtl="1">
              <a:buFont typeface="Wingdings" panose="05000000000000000000" pitchFamily="2" charset="2"/>
              <a:buChar char="v"/>
            </a:pPr>
            <a:r>
              <a:rPr lang="ar-JO" sz="2400" b="1" dirty="0" smtClean="0">
                <a:latin typeface="Alexandria" pitchFamily="2" charset="-78"/>
                <a:cs typeface="Alexandria" pitchFamily="2" charset="-78"/>
              </a:rPr>
              <a:t>مقدمة </a:t>
            </a:r>
          </a:p>
          <a:p>
            <a:pPr marL="457200" indent="-457200" algn="r" rtl="1">
              <a:buFont typeface="Wingdings" panose="05000000000000000000" pitchFamily="2" charset="2"/>
              <a:buChar char="v"/>
            </a:pPr>
            <a:r>
              <a:rPr lang="ar-JO" sz="2400" b="1" dirty="0" smtClean="0">
                <a:latin typeface="Alexandria" pitchFamily="2" charset="-78"/>
                <a:cs typeface="Alexandria" pitchFamily="2" charset="-78"/>
              </a:rPr>
              <a:t>مفهوم الفرضيات</a:t>
            </a:r>
          </a:p>
          <a:p>
            <a:pPr marL="457200" indent="-457200" algn="r" rtl="1">
              <a:buFont typeface="Wingdings" panose="05000000000000000000" pitchFamily="2" charset="2"/>
              <a:buChar char="v"/>
            </a:pPr>
            <a:r>
              <a:rPr lang="ar-JO" sz="2400" b="1" dirty="0">
                <a:latin typeface="Alexandria" pitchFamily="2" charset="-78"/>
                <a:cs typeface="Alexandria" pitchFamily="2" charset="-78"/>
              </a:rPr>
              <a:t>الفرضيات والافتراضات والنظريات</a:t>
            </a:r>
          </a:p>
          <a:p>
            <a:pPr marL="457200" indent="-457200" algn="r" rtl="1">
              <a:buFont typeface="Wingdings" panose="05000000000000000000" pitchFamily="2" charset="2"/>
              <a:buChar char="v"/>
            </a:pPr>
            <a:r>
              <a:rPr lang="ar-SA" sz="2400" b="1" dirty="0">
                <a:latin typeface="Alexandria" pitchFamily="2" charset="-78"/>
                <a:cs typeface="Alexandria" pitchFamily="2" charset="-78"/>
              </a:rPr>
              <a:t>تحديد </a:t>
            </a:r>
            <a:r>
              <a:rPr lang="ar-SA" sz="2400" b="1" dirty="0" smtClean="0">
                <a:latin typeface="Alexandria" pitchFamily="2" charset="-78"/>
                <a:cs typeface="Alexandria" pitchFamily="2" charset="-78"/>
              </a:rPr>
              <a:t>الفرضي</a:t>
            </a:r>
            <a:r>
              <a:rPr lang="ar-JO" sz="2400" b="1" dirty="0" smtClean="0">
                <a:latin typeface="Alexandria" pitchFamily="2" charset="-78"/>
                <a:cs typeface="Alexandria" pitchFamily="2" charset="-78"/>
              </a:rPr>
              <a:t>ات</a:t>
            </a:r>
          </a:p>
          <a:p>
            <a:pPr marL="457200" indent="-457200" algn="r" rtl="1">
              <a:buFont typeface="Wingdings" panose="05000000000000000000" pitchFamily="2" charset="2"/>
              <a:buChar char="v"/>
            </a:pPr>
            <a:r>
              <a:rPr lang="ar-JO" sz="2400" b="1" dirty="0" smtClean="0">
                <a:latin typeface="Alexandria" pitchFamily="2" charset="-78"/>
                <a:cs typeface="Alexandria" pitchFamily="2" charset="-78"/>
              </a:rPr>
              <a:t>أهمية الفرضيات</a:t>
            </a:r>
          </a:p>
          <a:p>
            <a:pPr marL="457200" indent="-457200" algn="r" rtl="1">
              <a:buFont typeface="Wingdings" panose="05000000000000000000" pitchFamily="2" charset="2"/>
              <a:buChar char="v"/>
            </a:pPr>
            <a:r>
              <a:rPr lang="ar-JO" sz="2400" b="1" dirty="0" smtClean="0">
                <a:latin typeface="Alexandria" pitchFamily="2" charset="-78"/>
                <a:cs typeface="Alexandria" pitchFamily="2" charset="-78"/>
              </a:rPr>
              <a:t>خصائص الفرضيات</a:t>
            </a:r>
          </a:p>
          <a:p>
            <a:pPr marL="457200" indent="-457200" algn="r" rtl="1">
              <a:buFont typeface="Wingdings" panose="05000000000000000000" pitchFamily="2" charset="2"/>
              <a:buChar char="v"/>
            </a:pPr>
            <a:r>
              <a:rPr lang="ar-JO" sz="2400" b="1" dirty="0" smtClean="0">
                <a:latin typeface="Alexandria" pitchFamily="2" charset="-78"/>
                <a:cs typeface="Alexandria" pitchFamily="2" charset="-78"/>
              </a:rPr>
              <a:t>مصادر الفرضيات</a:t>
            </a:r>
          </a:p>
          <a:p>
            <a:pPr marL="457200" indent="-457200" algn="r" rtl="1">
              <a:buFont typeface="Wingdings" panose="05000000000000000000" pitchFamily="2" charset="2"/>
              <a:buChar char="v"/>
            </a:pPr>
            <a:r>
              <a:rPr lang="ar-SA" sz="2400" b="1" dirty="0">
                <a:latin typeface="Alexandria" pitchFamily="2" charset="-78"/>
                <a:cs typeface="Alexandria" pitchFamily="2" charset="-78"/>
              </a:rPr>
              <a:t>شروط صياغة الفرض</a:t>
            </a:r>
            <a:r>
              <a:rPr lang="ar-JO" sz="2400" b="1" dirty="0" err="1">
                <a:latin typeface="Alexandria" pitchFamily="2" charset="-78"/>
                <a:cs typeface="Alexandria" pitchFamily="2" charset="-78"/>
              </a:rPr>
              <a:t>يات</a:t>
            </a:r>
            <a:r>
              <a:rPr lang="ar-SA" sz="2400" b="1" dirty="0">
                <a:latin typeface="Alexandria" pitchFamily="2" charset="-78"/>
                <a:cs typeface="Alexandria" pitchFamily="2" charset="-78"/>
              </a:rPr>
              <a:t> </a:t>
            </a:r>
            <a:endParaRPr lang="ar-JO" sz="2400" b="1" dirty="0" smtClean="0">
              <a:latin typeface="Alexandria" pitchFamily="2" charset="-78"/>
              <a:cs typeface="Alexandria" pitchFamily="2" charset="-78"/>
            </a:endParaRPr>
          </a:p>
          <a:p>
            <a:pPr marL="457200" indent="-457200" algn="r" rtl="1">
              <a:buFont typeface="Wingdings" panose="05000000000000000000" pitchFamily="2" charset="2"/>
              <a:buChar char="v"/>
            </a:pPr>
            <a:r>
              <a:rPr lang="ar-SA" sz="2400" b="1" dirty="0">
                <a:latin typeface="Alexandria" pitchFamily="2" charset="-78"/>
                <a:cs typeface="Alexandria" pitchFamily="2" charset="-78"/>
              </a:rPr>
              <a:t>صياغة الفرضية </a:t>
            </a:r>
            <a:r>
              <a:rPr lang="ar-SA" sz="2400" b="1" dirty="0" smtClean="0">
                <a:latin typeface="Alexandria" pitchFamily="2" charset="-78"/>
                <a:cs typeface="Alexandria" pitchFamily="2" charset="-78"/>
              </a:rPr>
              <a:t>البحثية</a:t>
            </a:r>
            <a:r>
              <a:rPr lang="ar-JO" sz="2400" b="1" dirty="0" smtClean="0">
                <a:latin typeface="Alexandria" pitchFamily="2" charset="-78"/>
                <a:cs typeface="Alexandria" pitchFamily="2" charset="-78"/>
              </a:rPr>
              <a:t> وشروطها</a:t>
            </a:r>
          </a:p>
          <a:p>
            <a:pPr marL="457200" indent="-457200" algn="r" rtl="1">
              <a:buFont typeface="Wingdings" panose="05000000000000000000" pitchFamily="2" charset="2"/>
              <a:buChar char="v"/>
            </a:pPr>
            <a:r>
              <a:rPr lang="ar-SA" sz="2400" b="1" dirty="0">
                <a:latin typeface="Alexandria" pitchFamily="2" charset="-78"/>
                <a:cs typeface="Alexandria" pitchFamily="2" charset="-78"/>
              </a:rPr>
              <a:t>أنواع فرضيات البحث </a:t>
            </a:r>
            <a:r>
              <a:rPr lang="ar-SA" sz="2400" b="1" dirty="0" smtClean="0">
                <a:latin typeface="Alexandria" pitchFamily="2" charset="-78"/>
                <a:cs typeface="Alexandria" pitchFamily="2" charset="-78"/>
              </a:rPr>
              <a:t>العلمي</a:t>
            </a:r>
            <a:r>
              <a:rPr lang="ar-JO" sz="2400" b="1" dirty="0" smtClean="0">
                <a:latin typeface="Alexandria" pitchFamily="2" charset="-78"/>
                <a:cs typeface="Alexandria" pitchFamily="2" charset="-78"/>
              </a:rPr>
              <a:t> واختبارها</a:t>
            </a:r>
            <a:endParaRPr lang="en-US" sz="2400" b="1" dirty="0">
              <a:latin typeface="Alexandria" pitchFamily="2" charset="-78"/>
              <a:cs typeface="Alexandria" pitchFamily="2" charset="-78"/>
            </a:endParaRPr>
          </a:p>
          <a:p>
            <a:pPr marL="457200" indent="-457200" algn="r" rtl="1">
              <a:buFont typeface="Wingdings" panose="05000000000000000000" pitchFamily="2" charset="2"/>
              <a:buChar char="v"/>
            </a:pPr>
            <a:r>
              <a:rPr lang="ar-EG" sz="2400" b="1" dirty="0">
                <a:latin typeface="Alexandria" pitchFamily="2" charset="-78"/>
                <a:cs typeface="Alexandria" pitchFamily="2" charset="-78"/>
              </a:rPr>
              <a:t>أخطاء في فحص الفرضيات وكيفية </a:t>
            </a:r>
            <a:r>
              <a:rPr lang="ar-EG" sz="2400" b="1" dirty="0" smtClean="0">
                <a:latin typeface="Alexandria" pitchFamily="2" charset="-78"/>
                <a:cs typeface="Alexandria" pitchFamily="2" charset="-78"/>
              </a:rPr>
              <a:t>تقويمها</a:t>
            </a:r>
            <a:endParaRPr lang="ar-JO" sz="2400" b="1" dirty="0" smtClean="0">
              <a:latin typeface="Alexandria" pitchFamily="2" charset="-78"/>
              <a:cs typeface="Alexandria" pitchFamily="2" charset="-78"/>
            </a:endParaRPr>
          </a:p>
          <a:p>
            <a:pPr marL="342900" indent="-342900" algn="r" rtl="1">
              <a:buFont typeface="Wingdings" panose="05000000000000000000" pitchFamily="2" charset="2"/>
              <a:buChar char="v"/>
            </a:pPr>
            <a:r>
              <a:rPr lang="ar-JO" sz="2400" b="1" dirty="0" smtClean="0">
                <a:latin typeface="Alexandria" pitchFamily="2" charset="-78"/>
                <a:cs typeface="Alexandria" pitchFamily="2" charset="-78"/>
              </a:rPr>
              <a:t>خاتمة</a:t>
            </a:r>
            <a:endParaRPr lang="ar-JO" sz="2000" b="1" dirty="0">
              <a:latin typeface="Alexandria" pitchFamily="2" charset="-78"/>
              <a:cs typeface="Alexandria" pitchFamily="2" charset="-78"/>
            </a:endParaRPr>
          </a:p>
          <a:p>
            <a:pPr marL="457200" indent="-457200" algn="r" rtl="1">
              <a:buFontTx/>
              <a:buChar char="-"/>
            </a:pPr>
            <a:endParaRPr lang="ar-JO" sz="2800" b="1" dirty="0">
              <a:latin typeface="Alexandria" pitchFamily="2" charset="-78"/>
              <a:cs typeface="Alexandria" pitchFamily="2" charset="-78"/>
            </a:endParaRPr>
          </a:p>
          <a:p>
            <a:pPr algn="r" rtl="1"/>
            <a:endParaRPr lang="ar-JO" sz="2800" b="1" dirty="0">
              <a:latin typeface="Alexandria" pitchFamily="2" charset="-78"/>
              <a:cs typeface="Alexandria" pitchFamily="2" charset="-78"/>
            </a:endParaRPr>
          </a:p>
          <a:p>
            <a:pPr marL="457200" indent="-457200" algn="r" rtl="1">
              <a:buFontTx/>
              <a:buChar char="-"/>
            </a:pPr>
            <a:endParaRPr lang="ar-JO" sz="2800" b="1" dirty="0">
              <a:solidFill>
                <a:srgbClr val="2D3956"/>
              </a:solidFill>
              <a:latin typeface="Alexandria" pitchFamily="2" charset="-78"/>
              <a:cs typeface="Alexandria"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5475" y="68134"/>
            <a:ext cx="2305141" cy="1076343"/>
          </a:xfrm>
          <a:prstGeom prst="rect">
            <a:avLst/>
          </a:prstGeom>
        </p:spPr>
      </p:pic>
      <p:sp>
        <p:nvSpPr>
          <p:cNvPr id="11"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2581"/>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7" name="مربع نص 6"/>
          <p:cNvSpPr txBox="1"/>
          <p:nvPr/>
        </p:nvSpPr>
        <p:spPr>
          <a:xfrm>
            <a:off x="1094704" y="1694732"/>
            <a:ext cx="9872719" cy="3477875"/>
          </a:xfrm>
          <a:prstGeom prst="rect">
            <a:avLst/>
          </a:prstGeom>
          <a:noFill/>
        </p:spPr>
        <p:txBody>
          <a:bodyPr wrap="square" rtlCol="1">
            <a:spAutoFit/>
          </a:bodyPr>
          <a:lstStyle/>
          <a:p>
            <a:pPr algn="ctr" rtl="1"/>
            <a:r>
              <a:rPr lang="ar-JO" sz="2000" b="1" dirty="0" smtClean="0">
                <a:latin typeface="Alexandria" pitchFamily="2" charset="-78"/>
                <a:cs typeface="Alexandria" pitchFamily="2" charset="-78"/>
              </a:rPr>
              <a:t>المقدمة</a:t>
            </a:r>
          </a:p>
          <a:p>
            <a:pPr algn="r" rtl="1"/>
            <a:r>
              <a:rPr lang="ar-JO" sz="2000" dirty="0">
                <a:latin typeface="Alexandria" pitchFamily="2" charset="-78"/>
                <a:cs typeface="Alexandria" pitchFamily="2" charset="-78"/>
              </a:rPr>
              <a:t>إ</a:t>
            </a:r>
            <a:r>
              <a:rPr lang="ar-SA" sz="2000" dirty="0">
                <a:latin typeface="Alexandria" pitchFamily="2" charset="-78"/>
                <a:cs typeface="Alexandria" pitchFamily="2" charset="-78"/>
              </a:rPr>
              <a:t>ن منهج البحث العلمي يعني أن </a:t>
            </a:r>
            <a:r>
              <a:rPr lang="ar-JO" sz="2000" dirty="0">
                <a:latin typeface="Alexandria" pitchFamily="2" charset="-78"/>
                <a:cs typeface="Alexandria" pitchFamily="2" charset="-78"/>
              </a:rPr>
              <a:t>ي</a:t>
            </a:r>
            <a:r>
              <a:rPr lang="ar-SA" sz="2000" dirty="0">
                <a:latin typeface="Alexandria" pitchFamily="2" charset="-78"/>
                <a:cs typeface="Alexandria" pitchFamily="2" charset="-78"/>
              </a:rPr>
              <a:t>ستخدم</a:t>
            </a:r>
            <a:r>
              <a:rPr lang="ar-JO" sz="2000" dirty="0">
                <a:latin typeface="Alexandria" pitchFamily="2" charset="-78"/>
                <a:cs typeface="Alexandria" pitchFamily="2" charset="-78"/>
              </a:rPr>
              <a:t> الباحث</a:t>
            </a:r>
            <a:r>
              <a:rPr lang="ar-SA" sz="2000" dirty="0">
                <a:latin typeface="Alexandria" pitchFamily="2" charset="-78"/>
                <a:cs typeface="Alexandria" pitchFamily="2" charset="-78"/>
              </a:rPr>
              <a:t> طريقة علمية منظمة في مواجهة </a:t>
            </a:r>
            <a:r>
              <a:rPr lang="ar-JO" sz="2000" dirty="0">
                <a:latin typeface="Alexandria" pitchFamily="2" charset="-78"/>
                <a:cs typeface="Alexandria" pitchFamily="2" charset="-78"/>
              </a:rPr>
              <a:t>ال</a:t>
            </a:r>
            <a:r>
              <a:rPr lang="ar-SA" sz="2000" dirty="0">
                <a:latin typeface="Alexandria" pitchFamily="2" charset="-78"/>
                <a:cs typeface="Alexandria" pitchFamily="2" charset="-78"/>
              </a:rPr>
              <a:t>مشكلات اليومية و</a:t>
            </a:r>
            <a:r>
              <a:rPr lang="ar-JO" sz="2000" dirty="0">
                <a:latin typeface="Alexandria" pitchFamily="2" charset="-78"/>
                <a:cs typeface="Alexandria" pitchFamily="2" charset="-78"/>
              </a:rPr>
              <a:t>ال</a:t>
            </a:r>
            <a:r>
              <a:rPr lang="ar-SA" sz="2000" dirty="0">
                <a:latin typeface="Alexandria" pitchFamily="2" charset="-78"/>
                <a:cs typeface="Alexandria" pitchFamily="2" charset="-78"/>
              </a:rPr>
              <a:t>مشكلات العامة , وهذا يعني </a:t>
            </a:r>
            <a:r>
              <a:rPr lang="ar-SA" sz="2000" dirty="0" smtClean="0">
                <a:latin typeface="Alexandria" pitchFamily="2" charset="-78"/>
                <a:cs typeface="Alexandria" pitchFamily="2" charset="-78"/>
              </a:rPr>
              <a:t>أيضا </a:t>
            </a:r>
            <a:r>
              <a:rPr lang="ar-SA" sz="2000" dirty="0">
                <a:latin typeface="Alexandria" pitchFamily="2" charset="-78"/>
                <a:cs typeface="Alexandria" pitchFamily="2" charset="-78"/>
              </a:rPr>
              <a:t>أن </a:t>
            </a:r>
            <a:r>
              <a:rPr lang="ar-JO" sz="2000" dirty="0">
                <a:latin typeface="Alexandria" pitchFamily="2" charset="-78"/>
                <a:cs typeface="Alexandria" pitchFamily="2" charset="-78"/>
              </a:rPr>
              <a:t>ي</a:t>
            </a:r>
            <a:r>
              <a:rPr lang="ar-SA" sz="2000" dirty="0">
                <a:latin typeface="Alexandria" pitchFamily="2" charset="-78"/>
                <a:cs typeface="Alexandria" pitchFamily="2" charset="-78"/>
              </a:rPr>
              <a:t>كون قادر</a:t>
            </a:r>
            <a:r>
              <a:rPr lang="ar-JO" sz="2000" dirty="0">
                <a:latin typeface="Alexandria" pitchFamily="2" charset="-78"/>
                <a:cs typeface="Alexandria" pitchFamily="2" charset="-78"/>
              </a:rPr>
              <a:t>ا</a:t>
            </a:r>
            <a:r>
              <a:rPr lang="ar-SA" sz="2000" dirty="0">
                <a:latin typeface="Alexandria" pitchFamily="2" charset="-78"/>
                <a:cs typeface="Alexandria" pitchFamily="2" charset="-78"/>
              </a:rPr>
              <a:t> على ما يلي:</a:t>
            </a:r>
            <a:endParaRPr lang="en-US" sz="2000" dirty="0">
              <a:latin typeface="Alexandria" pitchFamily="2" charset="-78"/>
              <a:cs typeface="Alexandria" pitchFamily="2" charset="-78"/>
            </a:endParaRPr>
          </a:p>
          <a:p>
            <a:pPr marL="914400" lvl="1" indent="-457200" algn="r" rtl="1">
              <a:buFont typeface="Arial" panose="020B0604020202020204" pitchFamily="34" charset="0"/>
              <a:buChar char="•"/>
            </a:pPr>
            <a:r>
              <a:rPr lang="ar-SA" sz="2000" dirty="0">
                <a:latin typeface="Alexandria" pitchFamily="2" charset="-78"/>
                <a:cs typeface="Alexandria" pitchFamily="2" charset="-78"/>
              </a:rPr>
              <a:t>تحديد </a:t>
            </a:r>
            <a:r>
              <a:rPr lang="ar-JO" sz="2000" dirty="0">
                <a:latin typeface="Alexandria" pitchFamily="2" charset="-78"/>
                <a:cs typeface="Alexandria" pitchFamily="2" charset="-78"/>
              </a:rPr>
              <a:t>ال</a:t>
            </a:r>
            <a:r>
              <a:rPr lang="ar-SA" sz="2000" dirty="0">
                <a:latin typeface="Alexandria" pitchFamily="2" charset="-78"/>
                <a:cs typeface="Alexandria" pitchFamily="2" charset="-78"/>
              </a:rPr>
              <a:t>مشكلات بشكل دقيق يساعد على تناولها بالدراسة والبحث.</a:t>
            </a:r>
            <a:endParaRPr lang="en-US" sz="2000" dirty="0">
              <a:latin typeface="Alexandria" pitchFamily="2" charset="-78"/>
              <a:cs typeface="Alexandria" pitchFamily="2" charset="-78"/>
            </a:endParaRPr>
          </a:p>
          <a:p>
            <a:pPr marL="914400" lvl="1" indent="-457200" algn="r" rtl="1">
              <a:buFont typeface="Arial" panose="020B0604020202020204" pitchFamily="34" charset="0"/>
              <a:buChar char="•"/>
            </a:pPr>
            <a:r>
              <a:rPr lang="ar-SA" sz="2000" dirty="0">
                <a:latin typeface="Alexandria" pitchFamily="2" charset="-78"/>
                <a:cs typeface="Alexandria" pitchFamily="2" charset="-78"/>
              </a:rPr>
              <a:t>وضع الفروض المبدئية التي تساعد على حل </a:t>
            </a:r>
            <a:r>
              <a:rPr lang="ar-JO" sz="2000" dirty="0">
                <a:latin typeface="Alexandria" pitchFamily="2" charset="-78"/>
                <a:cs typeface="Alexandria" pitchFamily="2" charset="-78"/>
              </a:rPr>
              <a:t>ال</a:t>
            </a:r>
            <a:r>
              <a:rPr lang="ar-SA" sz="2000" dirty="0">
                <a:latin typeface="Alexandria" pitchFamily="2" charset="-78"/>
                <a:cs typeface="Alexandria" pitchFamily="2" charset="-78"/>
              </a:rPr>
              <a:t>مشكلات. </a:t>
            </a:r>
            <a:endParaRPr lang="en-US" sz="2000" dirty="0">
              <a:latin typeface="Alexandria" pitchFamily="2" charset="-78"/>
              <a:cs typeface="Alexandria" pitchFamily="2" charset="-78"/>
            </a:endParaRPr>
          </a:p>
          <a:p>
            <a:pPr marL="914400" lvl="1" indent="-457200" algn="r" rtl="1">
              <a:buFont typeface="Arial" panose="020B0604020202020204" pitchFamily="34" charset="0"/>
              <a:buChar char="•"/>
            </a:pPr>
            <a:r>
              <a:rPr lang="ar-SA" sz="2000" dirty="0">
                <a:latin typeface="Alexandria" pitchFamily="2" charset="-78"/>
                <a:cs typeface="Alexandria" pitchFamily="2" charset="-78"/>
              </a:rPr>
              <a:t>تحديت الإجراءات اللازمة لاختيار الفروض والوصول إلى حل </a:t>
            </a:r>
            <a:r>
              <a:rPr lang="ar-SA" sz="2000" dirty="0" smtClean="0">
                <a:latin typeface="Alexandria" pitchFamily="2" charset="-78"/>
                <a:cs typeface="Alexandria" pitchFamily="2" charset="-78"/>
              </a:rPr>
              <a:t>للمشكلات.</a:t>
            </a:r>
            <a:endParaRPr lang="ar-JO" sz="2000" dirty="0">
              <a:latin typeface="Alexandria" pitchFamily="2" charset="-78"/>
              <a:cs typeface="Alexandria" pitchFamily="2" charset="-78"/>
            </a:endParaRPr>
          </a:p>
          <a:p>
            <a:pPr algn="r" rtl="1"/>
            <a:r>
              <a:rPr lang="ar-JO" sz="2000" dirty="0">
                <a:latin typeface="Alexandria" pitchFamily="2" charset="-78"/>
                <a:cs typeface="Alexandria" pitchFamily="2" charset="-78"/>
              </a:rPr>
              <a:t>إذ إن ال</a:t>
            </a:r>
            <a:r>
              <a:rPr lang="ar-SA" sz="2000" dirty="0">
                <a:latin typeface="Alexandria" pitchFamily="2" charset="-78"/>
                <a:cs typeface="Alexandria" pitchFamily="2" charset="-78"/>
              </a:rPr>
              <a:t>معرف</a:t>
            </a:r>
            <a:r>
              <a:rPr lang="ar-JO" sz="2000" dirty="0">
                <a:latin typeface="Alexandria" pitchFamily="2" charset="-78"/>
                <a:cs typeface="Alexandria" pitchFamily="2" charset="-78"/>
              </a:rPr>
              <a:t>ة</a:t>
            </a:r>
            <a:r>
              <a:rPr lang="ar-SA" sz="2000" dirty="0">
                <a:latin typeface="Alexandria" pitchFamily="2" charset="-78"/>
                <a:cs typeface="Alexandria" pitchFamily="2" charset="-78"/>
              </a:rPr>
              <a:t> بأسلوب البحث العلمي سترفع من قدر</a:t>
            </a:r>
            <a:r>
              <a:rPr lang="ar-JO" sz="2000" dirty="0">
                <a:latin typeface="Alexandria" pitchFamily="2" charset="-78"/>
                <a:cs typeface="Alexandria" pitchFamily="2" charset="-78"/>
              </a:rPr>
              <a:t>ة الباحث</a:t>
            </a:r>
            <a:r>
              <a:rPr lang="ar-SA" sz="2000" dirty="0">
                <a:latin typeface="Alexandria" pitchFamily="2" charset="-78"/>
                <a:cs typeface="Alexandria" pitchFamily="2" charset="-78"/>
              </a:rPr>
              <a:t> على حل </a:t>
            </a:r>
            <a:r>
              <a:rPr lang="ar-JO" sz="2000" dirty="0">
                <a:latin typeface="Alexandria" pitchFamily="2" charset="-78"/>
                <a:cs typeface="Alexandria" pitchFamily="2" charset="-78"/>
              </a:rPr>
              <a:t>ال</a:t>
            </a:r>
            <a:r>
              <a:rPr lang="ar-SA" sz="2000" dirty="0">
                <a:latin typeface="Alexandria" pitchFamily="2" charset="-78"/>
                <a:cs typeface="Alexandria" pitchFamily="2" charset="-78"/>
              </a:rPr>
              <a:t>مشكلات, </a:t>
            </a:r>
            <a:r>
              <a:rPr lang="ar-JO" sz="2000" dirty="0">
                <a:latin typeface="Alexandria" pitchFamily="2" charset="-78"/>
                <a:cs typeface="Alexandria" pitchFamily="2" charset="-78"/>
              </a:rPr>
              <a:t>و</a:t>
            </a:r>
            <a:r>
              <a:rPr lang="ar-SA" sz="2000" dirty="0">
                <a:latin typeface="Alexandria" pitchFamily="2" charset="-78"/>
                <a:cs typeface="Alexandria" pitchFamily="2" charset="-78"/>
              </a:rPr>
              <a:t>تناول</a:t>
            </a:r>
            <a:r>
              <a:rPr lang="ar-JO" sz="2000" dirty="0">
                <a:latin typeface="Alexandria" pitchFamily="2" charset="-78"/>
                <a:cs typeface="Alexandria" pitchFamily="2" charset="-78"/>
              </a:rPr>
              <a:t>ها</a:t>
            </a:r>
            <a:r>
              <a:rPr lang="ar-SA" sz="2000" dirty="0">
                <a:latin typeface="Alexandria" pitchFamily="2" charset="-78"/>
                <a:cs typeface="Alexandria" pitchFamily="2" charset="-78"/>
              </a:rPr>
              <a:t> بطريقة </a:t>
            </a:r>
            <a:r>
              <a:rPr lang="ar-SA" sz="2000" dirty="0" smtClean="0">
                <a:latin typeface="Alexandria" pitchFamily="2" charset="-78"/>
                <a:cs typeface="Alexandria" pitchFamily="2" charset="-78"/>
              </a:rPr>
              <a:t>علمية, </a:t>
            </a:r>
            <a:r>
              <a:rPr lang="ar-SA" sz="2000" dirty="0">
                <a:latin typeface="Alexandria" pitchFamily="2" charset="-78"/>
                <a:cs typeface="Alexandria" pitchFamily="2" charset="-78"/>
              </a:rPr>
              <a:t>مما يسهل مواجهتها وحلها</a:t>
            </a:r>
            <a:r>
              <a:rPr lang="ar-SA" sz="2000" dirty="0" smtClean="0">
                <a:latin typeface="Alexandria" pitchFamily="2" charset="-78"/>
                <a:cs typeface="Alexandria" pitchFamily="2" charset="-78"/>
              </a:rPr>
              <a:t>.</a:t>
            </a:r>
            <a:r>
              <a:rPr lang="ar-JO" sz="2000" dirty="0" smtClean="0">
                <a:latin typeface="Alexandria" pitchFamily="2" charset="-78"/>
                <a:cs typeface="Alexandria" pitchFamily="2" charset="-78"/>
              </a:rPr>
              <a:t> ومن هنا توجب دراسة مفهوم فرضيات البحث العلمي بالتفصيل.</a:t>
            </a:r>
            <a:endParaRPr lang="en-US" sz="2000" dirty="0">
              <a:latin typeface="Alexandria" pitchFamily="2" charset="-78"/>
              <a:cs typeface="Alexandria" pitchFamily="2" charset="-78"/>
            </a:endParaRPr>
          </a:p>
          <a:p>
            <a:pPr algn="ctr" rtl="1"/>
            <a:endParaRPr lang="ar-JO" sz="2000" b="1" dirty="0" smtClean="0">
              <a:latin typeface="Alexandria" pitchFamily="2" charset="-78"/>
              <a:cs typeface="Alexandria" pitchFamily="2" charset="-78"/>
            </a:endParaRPr>
          </a:p>
          <a:p>
            <a:pPr algn="ctr" rtl="1"/>
            <a:endParaRPr lang="en-US" sz="20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082683" cy="4644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64043" y="1730721"/>
            <a:ext cx="9682942" cy="3275320"/>
          </a:xfrm>
          <a:prstGeom prst="rect">
            <a:avLst/>
          </a:prstGeom>
          <a:noFill/>
        </p:spPr>
        <p:txBody>
          <a:bodyPr wrap="square" rtlCol="1">
            <a:spAutoFit/>
          </a:bodyPr>
          <a:lstStyle/>
          <a:p>
            <a:pPr indent="457200" algn="just" rtl="1">
              <a:lnSpc>
                <a:spcPct val="150000"/>
              </a:lnSpc>
            </a:pPr>
            <a:r>
              <a:rPr lang="ar-JO" sz="2000" dirty="0">
                <a:latin typeface="Alexandria" pitchFamily="2" charset="-78"/>
                <a:cs typeface="Alexandria" pitchFamily="2" charset="-78"/>
              </a:rPr>
              <a:t>بعدما يقوم الباحث بصياغة الاشكالية التي ينهيها بتساؤلات دراسته، والتي تعتبر موجهات لبحثه، تأتي مرحلة أخرى في غاية من الأهمية وهي صياغة الفرضيات والتي بدورها هي كذلك تقوم بدور بارز في بناء وتصميم أدوات جمع البيانات لقياس جانب معين أو مجال معين.</a:t>
            </a:r>
          </a:p>
          <a:p>
            <a:pPr indent="457200" algn="just" rtl="1">
              <a:lnSpc>
                <a:spcPct val="150000"/>
              </a:lnSpc>
            </a:pPr>
            <a:r>
              <a:rPr lang="ar-JO" sz="2000" dirty="0">
                <a:latin typeface="Alexandria" pitchFamily="2" charset="-78"/>
                <a:cs typeface="Alexandria" pitchFamily="2" charset="-78"/>
              </a:rPr>
              <a:t>إذ </a:t>
            </a:r>
            <a:r>
              <a:rPr lang="ar-SA" sz="2000" dirty="0">
                <a:latin typeface="Alexandria" pitchFamily="2" charset="-78"/>
                <a:cs typeface="Alexandria" pitchFamily="2" charset="-78"/>
              </a:rPr>
              <a:t>تعد الفرضية جزء</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أساسيًا في البحث العلمي، حيث يتم بناء البحث وتوجيهه واختباره باستخدام </a:t>
            </a:r>
            <a:r>
              <a:rPr lang="ar-SA" sz="2000" dirty="0" smtClean="0">
                <a:latin typeface="Alexandria" pitchFamily="2" charset="-78"/>
                <a:cs typeface="Alexandria" pitchFamily="2" charset="-78"/>
              </a:rPr>
              <a:t>الفرضيات</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ومع </a:t>
            </a:r>
            <a:r>
              <a:rPr lang="ar-SA" sz="2000" dirty="0">
                <a:latin typeface="Alexandria" pitchFamily="2" charset="-78"/>
                <a:cs typeface="Alexandria" pitchFamily="2" charset="-78"/>
              </a:rPr>
              <a:t>وجود الأدلة والمعرفة المتاحة، يمكن للباحثين بناء فرضيات منطقية واختبارها للوصول إلى نتائج تسهم في تطور المعرفة العلمية</a:t>
            </a:r>
            <a:r>
              <a:rPr lang="ru-RU" sz="2000" dirty="0">
                <a:cs typeface="Alexandria" pitchFamily="2" charset="-78"/>
              </a:rPr>
              <a:t>.</a:t>
            </a:r>
            <a:endParaRPr lang="ar-JO"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1673" y="933866"/>
            <a:ext cx="10200068"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33342" y="1074020"/>
            <a:ext cx="9536838" cy="4862870"/>
          </a:xfrm>
          <a:prstGeom prst="rect">
            <a:avLst/>
          </a:prstGeom>
          <a:noFill/>
        </p:spPr>
        <p:txBody>
          <a:bodyPr wrap="square" rtlCol="1">
            <a:spAutoFit/>
          </a:bodyPr>
          <a:lstStyle/>
          <a:p>
            <a:pPr algn="ctr" rtl="1"/>
            <a:r>
              <a:rPr lang="ar-SA" sz="2000" b="1" dirty="0">
                <a:latin typeface="Alexandria" pitchFamily="2" charset="-78"/>
                <a:cs typeface="Alexandria" pitchFamily="2" charset="-78"/>
              </a:rPr>
              <a:t>مفهوم </a:t>
            </a:r>
            <a:r>
              <a:rPr lang="ar-JO" sz="2000" b="1" dirty="0" smtClean="0">
                <a:latin typeface="Alexandria" pitchFamily="2" charset="-78"/>
                <a:cs typeface="Alexandria" pitchFamily="2" charset="-78"/>
              </a:rPr>
              <a:t>الفرضيات</a:t>
            </a:r>
            <a:endParaRPr lang="en-US" sz="2000" b="1"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تُعرّف فرضيات البحث العلمي على أنها تلك الافتراضات التي يتم توضيحها وصياغتها قبل بدء البحث لتحقيق أهدافه</a:t>
            </a:r>
            <a:r>
              <a:rPr lang="ru-RU" sz="2000" dirty="0">
                <a:cs typeface="Alexandria" pitchFamily="2" charset="-78"/>
              </a:rPr>
              <a:t>. </a:t>
            </a:r>
            <a:r>
              <a:rPr lang="ar-SA" sz="2000" dirty="0">
                <a:latin typeface="Alexandria" pitchFamily="2" charset="-78"/>
                <a:cs typeface="Alexandria" pitchFamily="2" charset="-78"/>
              </a:rPr>
              <a:t>تعد فرضيات البحث العلمي عناصر أساسية في عملية البحث، حيث تنبعث منها جميع الإجراءات والتجارب والتحاليل التي يتضمنها </a:t>
            </a:r>
            <a:r>
              <a:rPr lang="ar-SA" sz="2000" dirty="0" smtClean="0">
                <a:latin typeface="Alexandria" pitchFamily="2" charset="-78"/>
                <a:cs typeface="Alexandria" pitchFamily="2" charset="-78"/>
              </a:rPr>
              <a:t>البحث</a:t>
            </a:r>
            <a:r>
              <a:rPr lang="ar-JO" sz="2000" dirty="0">
                <a:latin typeface="Alexandria" pitchFamily="2" charset="-78"/>
                <a:cs typeface="Alexandria" pitchFamily="2" charset="-78"/>
              </a:rPr>
              <a:t>.</a:t>
            </a:r>
            <a:r>
              <a:rPr lang="ru-RU" sz="2000" dirty="0" smtClean="0">
                <a:cs typeface="Alexandria" pitchFamily="2" charset="-78"/>
              </a:rPr>
              <a:t> </a:t>
            </a:r>
            <a:r>
              <a:rPr lang="ar-SA" sz="2000" dirty="0">
                <a:latin typeface="Alexandria" pitchFamily="2" charset="-78"/>
                <a:cs typeface="Alexandria" pitchFamily="2" charset="-78"/>
              </a:rPr>
              <a:t>ويجب أن تتضمن الفرضيات البحثية التحليل النقدي والمنطقي لمشكلة البحث وتفسيرها بشكل دقيق</a:t>
            </a:r>
            <a:r>
              <a:rPr lang="ru-RU" sz="2000" dirty="0">
                <a:cs typeface="Alexandria" pitchFamily="2" charset="-78"/>
              </a:rPr>
              <a:t>.</a:t>
            </a:r>
            <a:endParaRPr lang="en-US" sz="2000" dirty="0">
              <a:latin typeface="Alexandria" pitchFamily="2" charset="-78"/>
              <a:cs typeface="Alexandria" pitchFamily="2" charset="-78"/>
            </a:endParaRPr>
          </a:p>
          <a:p>
            <a:pPr algn="just" rtl="1">
              <a:lnSpc>
                <a:spcPct val="150000"/>
              </a:lnSpc>
            </a:pPr>
            <a:r>
              <a:rPr lang="ar-SA" sz="2000" b="1" dirty="0" smtClean="0">
                <a:latin typeface="Alexandria" pitchFamily="2" charset="-78"/>
                <a:cs typeface="Alexandria" pitchFamily="2" charset="-78"/>
              </a:rPr>
              <a:t>فرضيات </a:t>
            </a:r>
            <a:r>
              <a:rPr lang="ar-SA" sz="2000" b="1" dirty="0">
                <a:latin typeface="Alexandria" pitchFamily="2" charset="-78"/>
                <a:cs typeface="Alexandria" pitchFamily="2" charset="-78"/>
              </a:rPr>
              <a:t>البحث العلمي</a:t>
            </a:r>
            <a:r>
              <a:rPr lang="ru-RU" sz="2000" b="1" dirty="0" smtClean="0">
                <a:cs typeface="Alexandria" pitchFamily="2" charset="-78"/>
              </a:rPr>
              <a:t>:</a:t>
            </a:r>
            <a:r>
              <a:rPr lang="ar-JO" sz="2000" b="1" dirty="0" smtClean="0">
                <a:latin typeface="Alexandria" pitchFamily="2" charset="-78"/>
                <a:cs typeface="Alexandria" pitchFamily="2" charset="-78"/>
              </a:rPr>
              <a:t> </a:t>
            </a:r>
            <a:r>
              <a:rPr lang="ar-SA" sz="2000" dirty="0" smtClean="0">
                <a:latin typeface="Alexandria" pitchFamily="2" charset="-78"/>
                <a:cs typeface="Alexandria" pitchFamily="2" charset="-78"/>
              </a:rPr>
              <a:t>هي </a:t>
            </a:r>
            <a:r>
              <a:rPr lang="ar-SA" sz="2000" dirty="0">
                <a:latin typeface="Alexandria" pitchFamily="2" charset="-78"/>
                <a:cs typeface="Alexandria" pitchFamily="2" charset="-78"/>
              </a:rPr>
              <a:t>عبارة عن تصورات أو افتراضات تطرح في بداية عملية البحث العلمي وتهدف إلى توجيه وتوضيح الجوانب المحددة التي سيتم دراستها في البحث</a:t>
            </a:r>
            <a:r>
              <a:rPr lang="ru-RU" sz="2000" dirty="0">
                <a:cs typeface="Alexandria" pitchFamily="2" charset="-78"/>
              </a:rPr>
              <a:t>. </a:t>
            </a:r>
            <a:r>
              <a:rPr lang="ar-SA" sz="2000" dirty="0">
                <a:latin typeface="Alexandria" pitchFamily="2" charset="-78"/>
                <a:cs typeface="Alexandria" pitchFamily="2" charset="-78"/>
              </a:rPr>
              <a:t>تعتبر فرضيات البحث العلمي أساسية لأنها تحدد المسار الذي سيسلكه البحث وتساعد على إطلاق سلسلة العمليات العلمية اللازمة للتوصل إلى النتائج المطلوبة</a:t>
            </a:r>
            <a:r>
              <a:rPr lang="ru-RU" sz="2000" dirty="0">
                <a:cs typeface="Alexandria" pitchFamily="2" charset="-78"/>
              </a:rPr>
              <a:t>.</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155868"/>
            <a:ext cx="10414202" cy="48880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658683" y="1385866"/>
            <a:ext cx="9415033" cy="4401205"/>
          </a:xfrm>
          <a:prstGeom prst="rect">
            <a:avLst/>
          </a:prstGeom>
          <a:noFill/>
        </p:spPr>
        <p:txBody>
          <a:bodyPr wrap="square" rtlCol="1">
            <a:spAutoFit/>
          </a:bodyPr>
          <a:lstStyle/>
          <a:p>
            <a:pPr algn="just" rtl="1"/>
            <a:r>
              <a:rPr lang="ar-SA" sz="2000" dirty="0" smtClean="0">
                <a:latin typeface="Alexandria" pitchFamily="2" charset="-78"/>
                <a:cs typeface="Alexandria" pitchFamily="2" charset="-78"/>
              </a:rPr>
              <a:t>يُعرف </a:t>
            </a:r>
            <a:r>
              <a:rPr lang="ar-SA" sz="2000" dirty="0">
                <a:latin typeface="Alexandria" pitchFamily="2" charset="-78"/>
                <a:cs typeface="Alexandria" pitchFamily="2" charset="-78"/>
              </a:rPr>
              <a:t>الفرض العلمي بأنه رأي أو نوع من التعميم أو مسألة نظرية أو إجابة محتملة ليست مؤكدة ولا مرفوضة بل تتطلب البحث من قبل الباحث. فعلى الباحث أن يضع الفرض تحت الاختبار للتأكد من صحته أو بخلافه. وهو بالتأكيد يقبل أو يرفض ذلك الفرض أو الفروض المعتمدة طبقاً لما يجمعه من حقائق.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والفرض العلمي يُعرف بأنه الأفكار العلمية التي توجه وتحدد البحث التجريبي. ولتستند في إطاره مجالات المشاهدة والملاحظة منذ البداية. والفروض تصاغ من أجل اختبارها وفحصها علمياً. </a:t>
            </a:r>
            <a:endParaRPr lang="ar-JO" sz="2000" dirty="0" smtClean="0">
              <a:latin typeface="Alexandria" pitchFamily="2" charset="-78"/>
              <a:cs typeface="Alexandria" pitchFamily="2" charset="-78"/>
            </a:endParaRPr>
          </a:p>
          <a:p>
            <a:pPr algn="just" rtl="1"/>
            <a:r>
              <a:rPr lang="ar-SA" sz="2000" dirty="0" smtClean="0">
                <a:latin typeface="Alexandria" pitchFamily="2" charset="-78"/>
                <a:cs typeface="Alexandria" pitchFamily="2" charset="-78"/>
              </a:rPr>
              <a:t>وقد </a:t>
            </a:r>
            <a:r>
              <a:rPr lang="ar-SA" sz="2000" dirty="0">
                <a:latin typeface="Alexandria" pitchFamily="2" charset="-78"/>
                <a:cs typeface="Alexandria" pitchFamily="2" charset="-78"/>
              </a:rPr>
              <a:t>تأتي النتائج محققة لتلك الفروض أو قد تتخلى عنها بحكم النتائج المستخلصة فنسعى من أجل وضع فرض آخر ونتحقق منه والباحث الذي لا يضع له فروضاً علمية يكون كمن يسير عبر الصحراء دون دليل سوى السراب الذي يلوح له بين الفينة والفينة والذي لا يمكن أن يوصله الى الأهداف المرسومة إلا مصادفة وفي حالات نادرة جداً فالفرض العلمي هو الصلة الضرورية بين النظرية والفحص وهو الذي يقود الباحث الى الاهتمامات الأصيلة والمبتكرة للعلم. </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473285" y="1284000"/>
            <a:ext cx="9785829" cy="5016758"/>
          </a:xfrm>
          <a:prstGeom prst="rect">
            <a:avLst/>
          </a:prstGeom>
          <a:noFill/>
        </p:spPr>
        <p:txBody>
          <a:bodyPr wrap="square" rtlCol="1">
            <a:spAutoFit/>
          </a:bodyPr>
          <a:lstStyle/>
          <a:p>
            <a:pPr algn="ctr" rtl="1"/>
            <a:r>
              <a:rPr lang="ar-JO" sz="2000" b="1" dirty="0" smtClean="0">
                <a:latin typeface="Alexandria" pitchFamily="2" charset="-78"/>
                <a:cs typeface="Alexandria" pitchFamily="2" charset="-78"/>
              </a:rPr>
              <a:t>الفرضيات والافتراضات والنظريات</a:t>
            </a:r>
          </a:p>
          <a:p>
            <a:pPr algn="just" rtl="1"/>
            <a:r>
              <a:rPr lang="ar-SA" sz="2000" dirty="0" smtClean="0">
                <a:latin typeface="Alexandria" pitchFamily="2" charset="-78"/>
                <a:cs typeface="Alexandria" pitchFamily="2" charset="-78"/>
              </a:rPr>
              <a:t>تشير </a:t>
            </a:r>
            <a:r>
              <a:rPr lang="ar-SA" sz="2000" dirty="0">
                <a:latin typeface="Alexandria" pitchFamily="2" charset="-78"/>
                <a:cs typeface="Alexandria" pitchFamily="2" charset="-78"/>
              </a:rPr>
              <a:t>فرضيات البحث عن حلول مؤقتة لمشكلة البحث وسوف تثبت صحتها أو عدم صحتها عند انجاز البحث. </a:t>
            </a:r>
            <a:r>
              <a:rPr lang="ar-DZ" sz="2000" dirty="0">
                <a:latin typeface="Alexandria" pitchFamily="2" charset="-78"/>
                <a:cs typeface="Alexandria" pitchFamily="2" charset="-78"/>
              </a:rPr>
              <a:t>فهي جملة أو جمل عدة تعبر عن امكانية وجود علاقة بين عامل مستقل وعامل آخر تابع كما تعبر الفرضيات عن المسببات والأبعاد التي أدت الى المشكلة والتي تم تحديدها بوضوح.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وهناك فرق جوهري بين الفرضيات وبين الافتراضات، ففرضيات البحث هي إجابات محتملة لأسئلة البحث مستمدة من خلفية علمية ويمكن التحقق من قبولها أو رفضها بواسطة ما يجمع حولها من معلومات وتحليل هذه المعلومات ، أما </a:t>
            </a:r>
            <a:r>
              <a:rPr lang="ar-SA" sz="2000" b="1" dirty="0">
                <a:latin typeface="Alexandria" pitchFamily="2" charset="-78"/>
                <a:cs typeface="Alexandria" pitchFamily="2" charset="-78"/>
              </a:rPr>
              <a:t>افتراضات البحث </a:t>
            </a:r>
            <a:r>
              <a:rPr lang="ar-SA" sz="2000" dirty="0">
                <a:latin typeface="Alexandria" pitchFamily="2" charset="-78"/>
                <a:cs typeface="Alexandria" pitchFamily="2" charset="-78"/>
              </a:rPr>
              <a:t>فالمقصود بها مسلمات البحث أي ما يجب أن يسلم بصحتها كلا من البحث والقارئ لأنها لا تتعارض مع الحقائق العلمية في مجال البحث ولا تحتاج إلى براهين وأدلة تدلل على صحتها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أما بالنسبة إلى </a:t>
            </a:r>
            <a:r>
              <a:rPr lang="ar-SA" sz="2000" b="1" dirty="0">
                <a:latin typeface="Alexandria" pitchFamily="2" charset="-78"/>
                <a:cs typeface="Alexandria" pitchFamily="2" charset="-78"/>
              </a:rPr>
              <a:t>النظريات</a:t>
            </a:r>
            <a:r>
              <a:rPr lang="ar-SA" sz="2000" dirty="0">
                <a:latin typeface="Alexandria" pitchFamily="2" charset="-78"/>
                <a:cs typeface="Alexandria" pitchFamily="2" charset="-78"/>
              </a:rPr>
              <a:t> فهي عبارة عن خلاصات علمية تم البحث فيها سابقاً وتم إثباتها وهي تختلف في ذلك عن الفرضيات التي لم يتم إثباتهـا بعـد وتعتبـر النظرية وليدة البحث العلمي، أما الفرضية فهي الحلول المؤقتة أو التخمينات الخاضعة للدراسة </a:t>
            </a:r>
            <a:r>
              <a:rPr lang="ar-SA" sz="2000" dirty="0" smtClean="0">
                <a:latin typeface="Alexandria" pitchFamily="2" charset="-78"/>
                <a:cs typeface="Alexandria" pitchFamily="2" charset="-78"/>
              </a:rPr>
              <a:t>لإثبات </a:t>
            </a:r>
            <a:r>
              <a:rPr lang="ar-SA" sz="2000" dirty="0">
                <a:latin typeface="Alexandria" pitchFamily="2" charset="-78"/>
                <a:cs typeface="Alexandria" pitchFamily="2" charset="-78"/>
              </a:rPr>
              <a:t>صحتها أو عدم صحتها .</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00545" y="1557200"/>
            <a:ext cx="10169237" cy="317009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التفرقة بين الفرض العلمي والنظرية يقوم على</a:t>
            </a:r>
            <a:r>
              <a:rPr lang="ar-SA" sz="2000" b="1" dirty="0" smtClean="0">
                <a:latin typeface="Alexandria" pitchFamily="2" charset="-78"/>
                <a:cs typeface="Alexandria" pitchFamily="2" charset="-78"/>
              </a:rPr>
              <a:t>:</a:t>
            </a:r>
            <a:endParaRPr lang="ar-JO" sz="2000" b="1" dirty="0" smtClean="0">
              <a:latin typeface="Alexandria" pitchFamily="2" charset="-78"/>
              <a:cs typeface="Alexandria" pitchFamily="2" charset="-78"/>
            </a:endParaRPr>
          </a:p>
          <a:p>
            <a:pPr algn="r" rtl="1"/>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	- مدى كفاية الأدلة.        - درجة الصدق.</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لذلك على الباحث أن يدرك أن الفرض هو تنبيه مفيد وان النظرية أو الاستنتاج أو القانون لا يرقى إلى الحقيقة الثابتة النهائية لذلك لابد من التمييز بين المصطلحات على النحو التالي:</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النظرية: تفسير لمجموعة ظواهر معينة في إطار محدد وقد يتضمن هذا التفسير مجموعة قوانين أو تعميمات تحكم هذه الظواهر.</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الاستنتاج </a:t>
            </a:r>
            <a:r>
              <a:rPr lang="ar-SA" sz="2000" dirty="0" smtClean="0">
                <a:latin typeface="Alexandria" pitchFamily="2" charset="-78"/>
                <a:cs typeface="Alexandria" pitchFamily="2" charset="-78"/>
              </a:rPr>
              <a:t>:</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نتائج </a:t>
            </a:r>
            <a:r>
              <a:rPr lang="ar-SA" sz="2000" dirty="0">
                <a:latin typeface="Alexandria" pitchFamily="2" charset="-78"/>
                <a:cs typeface="Alexandria" pitchFamily="2" charset="-78"/>
              </a:rPr>
              <a:t>البحث النهائية أو نتائج إحدى الخطوات على طريق البحث. </a:t>
            </a:r>
            <a:endParaRPr lang="en-US" sz="2000" dirty="0">
              <a:latin typeface="Alexandria" pitchFamily="2" charset="-78"/>
              <a:cs typeface="Alexandria" pitchFamily="2" charset="-78"/>
            </a:endParaRPr>
          </a:p>
          <a:p>
            <a:pPr algn="r"/>
            <a:r>
              <a:rPr lang="ar-SA" sz="2000" dirty="0">
                <a:latin typeface="Alexandria" pitchFamily="2" charset="-78"/>
                <a:cs typeface="Alexandria" pitchFamily="2" charset="-78"/>
              </a:rPr>
              <a:t>الفرض: </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شيء </a:t>
            </a:r>
            <a:r>
              <a:rPr lang="ar-SA" sz="2000" dirty="0">
                <a:latin typeface="Alexandria" pitchFamily="2" charset="-78"/>
                <a:cs typeface="Alexandria" pitchFamily="2" charset="-78"/>
              </a:rPr>
              <a:t>اقل تأكيدا من الحقيقة العلمية ويكون نتيجة لبيانات ومعلومات سابقة استطاع الباحث أن يستنبط منها افتراضا. </a:t>
            </a: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721111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146703"/>
            <a:ext cx="10818254" cy="47830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65915" y="1291342"/>
            <a:ext cx="10431887" cy="4401205"/>
          </a:xfrm>
          <a:prstGeom prst="rect">
            <a:avLst/>
          </a:prstGeom>
          <a:noFill/>
        </p:spPr>
        <p:txBody>
          <a:bodyPr wrap="square" rtlCol="1">
            <a:spAutoFit/>
          </a:bodyPr>
          <a:lstStyle/>
          <a:p>
            <a:pPr algn="ctr" rtl="1"/>
            <a:r>
              <a:rPr lang="ar-SA" sz="2000" b="1" dirty="0">
                <a:latin typeface="Alexandria" pitchFamily="2" charset="-78"/>
                <a:cs typeface="Alexandria" pitchFamily="2" charset="-78"/>
              </a:rPr>
              <a:t>تحديد </a:t>
            </a:r>
            <a:r>
              <a:rPr lang="ar-SA" sz="2000" b="1" dirty="0" smtClean="0">
                <a:latin typeface="Alexandria" pitchFamily="2" charset="-78"/>
                <a:cs typeface="Alexandria" pitchFamily="2" charset="-78"/>
              </a:rPr>
              <a:t>الفرضية</a:t>
            </a:r>
            <a:r>
              <a:rPr lang="ru-RU" sz="2000" dirty="0">
                <a:cs typeface="Alexandria" pitchFamily="2" charset="-78"/>
              </a:rPr>
              <a:t/>
            </a:r>
            <a:br>
              <a:rPr lang="ru-RU" sz="2000" dirty="0">
                <a:cs typeface="Alexandria" pitchFamily="2" charset="-78"/>
              </a:rPr>
            </a:br>
            <a:r>
              <a:rPr lang="ar-SA" sz="2000" dirty="0">
                <a:latin typeface="Alexandria" pitchFamily="2" charset="-78"/>
                <a:cs typeface="Alexandria" pitchFamily="2" charset="-78"/>
              </a:rPr>
              <a:t>تعتبر الفرضية عبارة عن تصور قابل للفحص والاختبار والتحليل في إطار البحث العلمي</a:t>
            </a:r>
            <a:r>
              <a:rPr lang="ru-RU" sz="2000" dirty="0">
                <a:cs typeface="Alexandria" pitchFamily="2" charset="-78"/>
              </a:rPr>
              <a:t>. </a:t>
            </a:r>
            <a:endParaRPr lang="ar-JO" sz="2000" dirty="0" smtClean="0">
              <a:latin typeface="Alexandria" pitchFamily="2" charset="-78"/>
              <a:cs typeface="Alexandria" pitchFamily="2" charset="-78"/>
            </a:endParaRPr>
          </a:p>
          <a:p>
            <a:pPr algn="r" rtl="1"/>
            <a:r>
              <a:rPr lang="ar-SA" sz="2000" dirty="0" smtClean="0">
                <a:latin typeface="Alexandria" pitchFamily="2" charset="-78"/>
                <a:cs typeface="Alexandria" pitchFamily="2" charset="-78"/>
              </a:rPr>
              <a:t>ولتحديد </a:t>
            </a:r>
            <a:r>
              <a:rPr lang="ar-SA" sz="2000" dirty="0">
                <a:latin typeface="Alexandria" pitchFamily="2" charset="-78"/>
                <a:cs typeface="Alexandria" pitchFamily="2" charset="-78"/>
              </a:rPr>
              <a:t>الفرضية بطريقة صحيحة، يجب على الباحث أن يراعي الأدلة المتاحة والمعرفة الحالية في المجال، وأن يكون لديه فهم جيد للمفاهيم والظواهر المرتبطة بموضوع البحث</a:t>
            </a:r>
            <a:r>
              <a:rPr lang="ru-RU" sz="2000" dirty="0" smtClean="0">
                <a:cs typeface="Alexandria" pitchFamily="2" charset="-78"/>
              </a:rPr>
              <a:t>.</a:t>
            </a:r>
            <a:endParaRPr lang="ar-JO" sz="2000" dirty="0" smtClean="0">
              <a:latin typeface="Alexandria" pitchFamily="2" charset="-78"/>
              <a:cs typeface="Alexandria" pitchFamily="2" charset="-78"/>
            </a:endParaRPr>
          </a:p>
          <a:p>
            <a:pPr algn="r" rtl="1"/>
            <a:r>
              <a:rPr lang="ar-SA" sz="2000" dirty="0">
                <a:latin typeface="Alexandria" pitchFamily="2" charset="-78"/>
                <a:cs typeface="Alexandria" pitchFamily="2" charset="-78"/>
              </a:rPr>
              <a:t>تكون فرضيات البحث العلمي مستندة إلى المعرفة السابقة والدراسات السابقة </a:t>
            </a:r>
            <a:r>
              <a:rPr lang="ar-JO" sz="2000" dirty="0" smtClean="0">
                <a:latin typeface="Alexandria" pitchFamily="2" charset="-78"/>
                <a:cs typeface="Alexandria" pitchFamily="2" charset="-78"/>
              </a:rPr>
              <a:t>التي تجرى </a:t>
            </a:r>
            <a:r>
              <a:rPr lang="ar-SA" sz="2000" dirty="0" smtClean="0">
                <a:latin typeface="Alexandria" pitchFamily="2" charset="-78"/>
                <a:cs typeface="Alexandria" pitchFamily="2" charset="-78"/>
              </a:rPr>
              <a:t>في </a:t>
            </a:r>
            <a:r>
              <a:rPr lang="ar-SA" sz="2000" dirty="0">
                <a:latin typeface="Alexandria" pitchFamily="2" charset="-78"/>
                <a:cs typeface="Alexandria" pitchFamily="2" charset="-78"/>
              </a:rPr>
              <a:t>نفس المجال، وتهدف إلى زيادة المعرفة وفهم الظواهر المحيطة بالموضوع المدروس</a:t>
            </a:r>
            <a:r>
              <a:rPr lang="ru-RU" sz="2000" dirty="0">
                <a:cs typeface="Alexandria" pitchFamily="2" charset="-78"/>
              </a:rPr>
              <a:t>. </a:t>
            </a:r>
            <a:r>
              <a:rPr lang="ar-SA" sz="2000" dirty="0">
                <a:latin typeface="Alexandria" pitchFamily="2" charset="-78"/>
                <a:cs typeface="Alexandria" pitchFamily="2" charset="-78"/>
              </a:rPr>
              <a:t>وتعتبر افتراضات البحث العلمي مبدأ أساسي لبناء النظرية أو النموذج الذي يرتكز عليه البحث</a:t>
            </a:r>
            <a:r>
              <a:rPr lang="ru-RU" sz="2000" dirty="0">
                <a:cs typeface="Alexandria" pitchFamily="2" charset="-78"/>
              </a:rPr>
              <a:t>.</a:t>
            </a:r>
            <a:endParaRPr lang="ar-JO" sz="2000" dirty="0">
              <a:latin typeface="Alexandria" pitchFamily="2" charset="-78"/>
              <a:cs typeface="Alexandria" pitchFamily="2" charset="-78"/>
            </a:endParaRPr>
          </a:p>
          <a:p>
            <a:pPr algn="r" rtl="1"/>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وقد يثير البعض أن اعتماد مبدأ الفرض العلمي قد يقود للتحيز </a:t>
            </a:r>
            <a:r>
              <a:rPr lang="ar-SA" sz="2000" dirty="0" err="1">
                <a:latin typeface="Alexandria" pitchFamily="2" charset="-78"/>
                <a:cs typeface="Alexandria" pitchFamily="2" charset="-78"/>
              </a:rPr>
              <a:t>اللاموضوعي</a:t>
            </a:r>
            <a:r>
              <a:rPr lang="ar-SA" sz="2000" dirty="0">
                <a:latin typeface="Alexandria" pitchFamily="2" charset="-78"/>
                <a:cs typeface="Alexandria" pitchFamily="2" charset="-78"/>
              </a:rPr>
              <a:t> للباحث أحياناً باتجاه الاجابة المحتملة التي حددها هو، نعم قد يكون ذلك وارداً ولكن يجب أن نعلم أن استخدام الفرض العلمي يتطلب دراية وخبرة معرفية في أساسيات البحث العلمي. تلك الميزة التي تعينه على الدقة والملاحظة والاستنتاج والتنبؤ والضبط حتى يبتعد عن التحيز الذاتي للفرض المطروح. </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5915" y="1017726"/>
            <a:ext cx="1031168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97735" y="1202606"/>
            <a:ext cx="9802774" cy="4339008"/>
          </a:xfrm>
          <a:prstGeom prst="rect">
            <a:avLst/>
          </a:prstGeom>
          <a:noFill/>
        </p:spPr>
        <p:txBody>
          <a:bodyPr wrap="square" rtlCol="1">
            <a:spAutoFit/>
          </a:bodyPr>
          <a:lstStyle/>
          <a:p>
            <a:pPr algn="ctr" rtl="1">
              <a:lnSpc>
                <a:spcPct val="150000"/>
              </a:lnSpc>
            </a:pPr>
            <a:r>
              <a:rPr lang="ar-SA" b="1" dirty="0">
                <a:latin typeface="Alexandria" pitchFamily="2" charset="-78"/>
                <a:cs typeface="Alexandria" pitchFamily="2" charset="-78"/>
              </a:rPr>
              <a:t>أهمية </a:t>
            </a:r>
            <a:r>
              <a:rPr lang="ar-SA" b="1" dirty="0" smtClean="0">
                <a:latin typeface="Alexandria" pitchFamily="2" charset="-78"/>
                <a:cs typeface="Alexandria" pitchFamily="2" charset="-78"/>
              </a:rPr>
              <a:t>الفرضية</a:t>
            </a:r>
            <a:r>
              <a:rPr lang="ru-RU" dirty="0">
                <a:cs typeface="Alexandria" pitchFamily="2" charset="-78"/>
              </a:rPr>
              <a:t/>
            </a:r>
            <a:br>
              <a:rPr lang="ru-RU" dirty="0">
                <a:cs typeface="Alexandria" pitchFamily="2" charset="-78"/>
              </a:rPr>
            </a:br>
            <a:r>
              <a:rPr lang="ar-SA" dirty="0">
                <a:latin typeface="Alexandria" pitchFamily="2" charset="-78"/>
                <a:cs typeface="Alexandria" pitchFamily="2" charset="-78"/>
              </a:rPr>
              <a:t>تلعب الفرضية دورًا حاسمًا في عملية البحث العلمي، وذلك للأسباب التالية</a:t>
            </a:r>
            <a:r>
              <a:rPr lang="ru-RU" dirty="0">
                <a:cs typeface="Alexandria" pitchFamily="2" charset="-78"/>
              </a:rPr>
              <a:t>:</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توجيه البحث</a:t>
            </a:r>
            <a:r>
              <a:rPr lang="ru-RU" dirty="0">
                <a:cs typeface="Alexandria" pitchFamily="2" charset="-78"/>
              </a:rPr>
              <a:t>: </a:t>
            </a:r>
            <a:r>
              <a:rPr lang="ar-SA" dirty="0">
                <a:latin typeface="Alexandria" pitchFamily="2" charset="-78"/>
                <a:cs typeface="Alexandria" pitchFamily="2" charset="-78"/>
              </a:rPr>
              <a:t>تساعد الفرضية في توجيه البحث وتحديد مساره</a:t>
            </a:r>
            <a:r>
              <a:rPr lang="ru-RU" dirty="0">
                <a:cs typeface="Alexandria" pitchFamily="2" charset="-78"/>
              </a:rPr>
              <a:t>. </a:t>
            </a:r>
            <a:r>
              <a:rPr lang="ar-SA" dirty="0">
                <a:latin typeface="Alexandria" pitchFamily="2" charset="-78"/>
                <a:cs typeface="Alexandria" pitchFamily="2" charset="-78"/>
              </a:rPr>
              <a:t>فهي تحدد المتغيرات المستقلة والمتغيرات المعتمدة التي ستتم دراستها وتحليلها في إطار البحث</a:t>
            </a:r>
            <a:r>
              <a:rPr lang="ru-RU" dirty="0">
                <a:cs typeface="Alexandria" pitchFamily="2" charset="-78"/>
              </a:rPr>
              <a:t>.</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اختبار الفرضية</a:t>
            </a:r>
            <a:r>
              <a:rPr lang="ru-RU" dirty="0">
                <a:cs typeface="Alexandria" pitchFamily="2" charset="-78"/>
              </a:rPr>
              <a:t>: </a:t>
            </a:r>
            <a:r>
              <a:rPr lang="ar-SA" dirty="0">
                <a:latin typeface="Alexandria" pitchFamily="2" charset="-78"/>
                <a:cs typeface="Alexandria" pitchFamily="2" charset="-78"/>
              </a:rPr>
              <a:t>توفر الفرضية إطارًا لاختبار المفاهيم والتوقعات في البحث </a:t>
            </a:r>
            <a:r>
              <a:rPr lang="ar-SA" dirty="0" smtClean="0">
                <a:latin typeface="Alexandria" pitchFamily="2" charset="-78"/>
                <a:cs typeface="Alexandria" pitchFamily="2" charset="-78"/>
              </a:rPr>
              <a:t>العلمي</a:t>
            </a:r>
            <a:r>
              <a:rPr lang="ru-RU" dirty="0" smtClean="0">
                <a:cs typeface="Alexandria" pitchFamily="2" charset="-78"/>
              </a:rPr>
              <a:t> </a:t>
            </a:r>
            <a:r>
              <a:rPr lang="ar-SA" dirty="0">
                <a:latin typeface="Alexandria" pitchFamily="2" charset="-78"/>
                <a:cs typeface="Alexandria" pitchFamily="2" charset="-78"/>
              </a:rPr>
              <a:t>من خلال جمع البيانات وتحليلها، يمكن للباحثين التحقق من صحة أو عدم صحة الفرضية وقبولها أو رفضها</a:t>
            </a:r>
            <a:r>
              <a:rPr lang="ru-RU" dirty="0" smtClean="0">
                <a:cs typeface="Alexandria" pitchFamily="2" charset="-78"/>
              </a:rPr>
              <a:t>.</a:t>
            </a:r>
            <a:r>
              <a:rPr lang="ar-JO" dirty="0" smtClean="0">
                <a:latin typeface="Alexandria" pitchFamily="2" charset="-78"/>
                <a:cs typeface="Alexandria" pitchFamily="2" charset="-78"/>
              </a:rPr>
              <a:t> </a:t>
            </a:r>
            <a:r>
              <a:rPr lang="ar-SA" dirty="0">
                <a:latin typeface="Alexandria" pitchFamily="2" charset="-78"/>
                <a:cs typeface="Alexandria" pitchFamily="2" charset="-78"/>
              </a:rPr>
              <a:t>تعتبر فرضيات البحث العلمي وسيلة لاختبار النظريات والفرضيات السابقة وتحديد مدى صحتها أو عدم صحتها من خلال بيانات ونتائج جديدة من البحث </a:t>
            </a:r>
            <a:r>
              <a:rPr lang="ar-SA" dirty="0" smtClean="0">
                <a:latin typeface="Alexandria" pitchFamily="2" charset="-78"/>
                <a:cs typeface="Alexandria" pitchFamily="2" charset="-78"/>
              </a:rPr>
              <a:t>العلمي</a:t>
            </a:r>
            <a:r>
              <a:rPr lang="ru-RU" dirty="0" smtClean="0">
                <a:cs typeface="Alexandria" pitchFamily="2" charset="-78"/>
              </a:rPr>
              <a:t>.</a:t>
            </a:r>
            <a:endParaRPr lang="ar-JO" dirty="0" smtClean="0">
              <a:latin typeface="Alexandria" pitchFamily="2" charset="-78"/>
              <a:cs typeface="Alexandria" pitchFamily="2" charset="-78"/>
            </a:endParaRPr>
          </a:p>
          <a:p>
            <a:pPr lvl="0" algn="just" rtl="1"/>
            <a:endParaRPr lang="en-US" dirty="0">
              <a:latin typeface="Alexandria" pitchFamily="2" charset="-78"/>
              <a:cs typeface="Alexandria" pitchFamily="2" charset="-78"/>
            </a:endParaRPr>
          </a:p>
          <a:p>
            <a:pPr algn="r" rtl="1"/>
            <a:endParaRPr lang="en-US" dirty="0" smtClean="0">
              <a:latin typeface="Alexandria" pitchFamily="2" charset="-78"/>
              <a:cs typeface="Alexandria" pitchFamily="2" charset="-78"/>
            </a:endParaRPr>
          </a:p>
          <a:p>
            <a:pPr algn="ctr" rtl="1">
              <a:lnSpc>
                <a:spcPct val="150000"/>
              </a:lnSpc>
            </a:pP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5915" y="1017726"/>
            <a:ext cx="1031168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97735" y="1202606"/>
            <a:ext cx="9802774" cy="527246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أهمية </a:t>
            </a:r>
            <a:r>
              <a:rPr lang="ar-SA" sz="2000" b="1" dirty="0" smtClean="0">
                <a:latin typeface="Alexandria" pitchFamily="2" charset="-78"/>
                <a:cs typeface="Alexandria" pitchFamily="2" charset="-78"/>
              </a:rPr>
              <a:t>الفرضية</a:t>
            </a:r>
            <a:r>
              <a:rPr lang="ru-RU" sz="2000" dirty="0">
                <a:cs typeface="Alexandria" pitchFamily="2" charset="-78"/>
              </a:rPr>
              <a:t/>
            </a:r>
            <a:br>
              <a:rPr lang="ru-RU" sz="2000" dirty="0">
                <a:cs typeface="Alexandria" pitchFamily="2" charset="-78"/>
              </a:rPr>
            </a:br>
            <a:r>
              <a:rPr lang="ar-SA" sz="2000" dirty="0">
                <a:latin typeface="Alexandria" pitchFamily="2" charset="-78"/>
                <a:cs typeface="Alexandria" pitchFamily="2" charset="-78"/>
              </a:rPr>
              <a:t>تلعب الفرضية دورًا حاسمًا في عملية البحث العلمي، وذلك للأسباب التالية</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2000" dirty="0" smtClean="0">
                <a:latin typeface="Alexandria" pitchFamily="2" charset="-78"/>
                <a:cs typeface="Alexandria" pitchFamily="2" charset="-78"/>
              </a:rPr>
              <a:t>التوجيه </a:t>
            </a:r>
            <a:r>
              <a:rPr lang="ar-SA" sz="2000" dirty="0">
                <a:latin typeface="Alexandria" pitchFamily="2" charset="-78"/>
                <a:cs typeface="Alexandria" pitchFamily="2" charset="-78"/>
              </a:rPr>
              <a:t>النظري</a:t>
            </a:r>
            <a:r>
              <a:rPr lang="ru-RU" sz="2000" dirty="0">
                <a:cs typeface="Alexandria" pitchFamily="2" charset="-78"/>
              </a:rPr>
              <a:t>: </a:t>
            </a:r>
            <a:r>
              <a:rPr lang="ar-SA" sz="2000" dirty="0">
                <a:latin typeface="Alexandria" pitchFamily="2" charset="-78"/>
                <a:cs typeface="Alexandria" pitchFamily="2" charset="-78"/>
              </a:rPr>
              <a:t>توفر الفرضية توجيهًا نظريًا لعملية البحث</a:t>
            </a:r>
            <a:r>
              <a:rPr lang="ru-RU" sz="2000" dirty="0">
                <a:cs typeface="Alexandria" pitchFamily="2" charset="-78"/>
              </a:rPr>
              <a:t>. </a:t>
            </a:r>
            <a:r>
              <a:rPr lang="ar-SA" sz="2000" dirty="0">
                <a:latin typeface="Alexandria" pitchFamily="2" charset="-78"/>
                <a:cs typeface="Alexandria" pitchFamily="2" charset="-78"/>
              </a:rPr>
              <a:t>فهي ترتبط بنظريات ومفاهيم سابقة وتوضح العلاقات المحتملة بين المتغيرات</a:t>
            </a:r>
            <a:r>
              <a:rPr lang="ru-RU" sz="2000" dirty="0" smtClean="0">
                <a:cs typeface="Alexandria" pitchFamily="2" charset="-78"/>
              </a:rPr>
              <a:t>.</a:t>
            </a:r>
            <a:r>
              <a:rPr lang="ar-JO" sz="2000" dirty="0" smtClean="0">
                <a:latin typeface="Alexandria" pitchFamily="2" charset="-78"/>
                <a:cs typeface="Alexandria" pitchFamily="2" charset="-78"/>
              </a:rPr>
              <a:t> بمعنى أخر </a:t>
            </a:r>
            <a:r>
              <a:rPr lang="ar-SA" sz="2000" dirty="0" smtClean="0">
                <a:latin typeface="Alexandria" pitchFamily="2" charset="-78"/>
                <a:cs typeface="Alexandria" pitchFamily="2" charset="-78"/>
              </a:rPr>
              <a:t>توضح </a:t>
            </a:r>
            <a:r>
              <a:rPr lang="ar-SA" sz="2000" dirty="0">
                <a:latin typeface="Alexandria" pitchFamily="2" charset="-78"/>
                <a:cs typeface="Alexandria" pitchFamily="2" charset="-78"/>
              </a:rPr>
              <a:t>الفرضيات المتغيرات التي سيتم دراستها في البحث وتحليلها بشكل منهجي ودقيق، مما يساعد في تحقيق تحليلات دقيقة ونتائج موضوعية</a:t>
            </a:r>
            <a:r>
              <a:rPr lang="ru-RU" sz="2000" dirty="0">
                <a:cs typeface="Alexandria" pitchFamily="2" charset="-78"/>
              </a:rPr>
              <a:t>.</a:t>
            </a:r>
            <a:endParaRPr lang="ar-JO" sz="20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2000" dirty="0" smtClean="0">
                <a:latin typeface="Alexandria" pitchFamily="2" charset="-78"/>
                <a:cs typeface="Alexandria" pitchFamily="2" charset="-78"/>
              </a:rPr>
              <a:t>إضافة </a:t>
            </a:r>
            <a:r>
              <a:rPr lang="ar-SA" sz="2000" dirty="0">
                <a:latin typeface="Alexandria" pitchFamily="2" charset="-78"/>
                <a:cs typeface="Alexandria" pitchFamily="2" charset="-78"/>
              </a:rPr>
              <a:t>المعرفة الجديدة</a:t>
            </a:r>
            <a:r>
              <a:rPr lang="ru-RU" sz="2000" dirty="0">
                <a:cs typeface="Alexandria" pitchFamily="2" charset="-78"/>
              </a:rPr>
              <a:t>: </a:t>
            </a:r>
            <a:r>
              <a:rPr lang="ar-SA" sz="2000" dirty="0">
                <a:latin typeface="Alexandria" pitchFamily="2" charset="-78"/>
                <a:cs typeface="Alexandria" pitchFamily="2" charset="-78"/>
              </a:rPr>
              <a:t>تساهم الفرضية في إثراء المعرفة العلمية الموجودة، حيث يمكن أن تؤدي النتائج الحصول عليها إلى توسيع نطاق المفاهيم المعروفة وفهم أفضل للظواهر العلمية</a:t>
            </a:r>
            <a:r>
              <a:rPr lang="ru-RU" sz="2000" dirty="0" smtClean="0">
                <a:cs typeface="Alexandria" pitchFamily="2" charset="-78"/>
              </a:rPr>
              <a:t>.</a:t>
            </a:r>
            <a:endParaRPr lang="ar-JO" sz="2000" dirty="0" smtClean="0">
              <a:latin typeface="Alexandria" pitchFamily="2" charset="-78"/>
              <a:cs typeface="Alexandria" pitchFamily="2" charset="-78"/>
            </a:endParaRPr>
          </a:p>
          <a:p>
            <a:pPr lvl="0" algn="just" rtl="1">
              <a:lnSpc>
                <a:spcPct val="150000"/>
              </a:lnSpc>
            </a:pPr>
            <a:endParaRPr lang="en-US" sz="2000" dirty="0">
              <a:latin typeface="Alexandria" pitchFamily="2" charset="-78"/>
              <a:cs typeface="Alexandria" pitchFamily="2" charset="-78"/>
            </a:endParaRPr>
          </a:p>
          <a:p>
            <a:pPr algn="r" rtl="1">
              <a:lnSpc>
                <a:spcPct val="150000"/>
              </a:lnSpc>
            </a:pPr>
            <a:endParaRPr lang="en-US" sz="2000" dirty="0" smtClean="0">
              <a:latin typeface="Alexandria" pitchFamily="2" charset="-78"/>
              <a:cs typeface="Alexandria" pitchFamily="2" charset="-78"/>
            </a:endParaRPr>
          </a:p>
          <a:p>
            <a:pPr algn="ctr" rtl="1">
              <a:lnSpc>
                <a:spcPct val="150000"/>
              </a:lnSpc>
            </a:pP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786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2276" y="1017726"/>
            <a:ext cx="11088710" cy="50261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68630" y="1163969"/>
            <a:ext cx="10702344" cy="6001002"/>
          </a:xfrm>
          <a:prstGeom prst="rect">
            <a:avLst/>
          </a:prstGeom>
          <a:noFill/>
        </p:spPr>
        <p:txBody>
          <a:bodyPr wrap="square" rtlCol="1">
            <a:spAutoFit/>
          </a:bodyPr>
          <a:lstStyle/>
          <a:p>
            <a:pPr algn="r" rtl="1"/>
            <a:r>
              <a:rPr lang="ar-SA" dirty="0">
                <a:latin typeface="Alexandria" pitchFamily="2" charset="-78"/>
                <a:cs typeface="Alexandria" pitchFamily="2" charset="-78"/>
              </a:rPr>
              <a:t>الأهمية النظرية والتطبيقية للفروض يمكن تحديد أهمية الفروض العلمية بما يلي: </a:t>
            </a:r>
            <a:endParaRPr lang="en-US" dirty="0">
              <a:latin typeface="Alexandria" pitchFamily="2" charset="-78"/>
              <a:cs typeface="Alexandria" pitchFamily="2" charset="-78"/>
            </a:endParaRPr>
          </a:p>
          <a:p>
            <a:pPr marL="342900" indent="-342900" algn="r" rtl="1">
              <a:buFont typeface="Wingdings" panose="05000000000000000000" pitchFamily="2" charset="2"/>
              <a:buChar char="Ø"/>
            </a:pPr>
            <a:r>
              <a:rPr lang="ar-SA" dirty="0">
                <a:latin typeface="Alexandria" pitchFamily="2" charset="-78"/>
                <a:cs typeface="Alexandria" pitchFamily="2" charset="-78"/>
              </a:rPr>
              <a:t> تمكين الباحث من تحديد المشكلات الرئيسة والفرعية لبحثه. فمن خلال الفروض يستطيع المواصلة في البحث بذات العمق في التحليل من أول البحث حتى النهاية بعيداً عن العفوية أو السطحية أو ما في حكمها. </a:t>
            </a:r>
            <a:endParaRPr lang="en-US" dirty="0">
              <a:latin typeface="Alexandria" pitchFamily="2" charset="-78"/>
              <a:cs typeface="Alexandria" pitchFamily="2" charset="-78"/>
            </a:endParaRPr>
          </a:p>
          <a:p>
            <a:pPr marL="342900" indent="-342900" algn="r" rtl="1">
              <a:buFont typeface="Wingdings" panose="05000000000000000000" pitchFamily="2" charset="2"/>
              <a:buChar char="Ø"/>
            </a:pPr>
            <a:r>
              <a:rPr lang="ar-SA" dirty="0">
                <a:latin typeface="Alexandria" pitchFamily="2" charset="-78"/>
                <a:cs typeface="Alexandria" pitchFamily="2" charset="-78"/>
              </a:rPr>
              <a:t>تجنب الباحث الهدر في الوقت والجهد المتمثل في جمع معلومات كثيرة لا علاقة لها بفروض البحث فالفروض العلمية تحدد العلاقة بين موضوع المشكلة وارتباطاتها المختلفة. وبذلك تلزم الباحث في السير بخطوط رئيسة متوازية توصله إلى أهداف صحيحة في التحليل والنتائج. </a:t>
            </a:r>
            <a:endParaRPr lang="en-US" dirty="0">
              <a:latin typeface="Alexandria" pitchFamily="2" charset="-78"/>
              <a:cs typeface="Alexandria" pitchFamily="2" charset="-78"/>
            </a:endParaRPr>
          </a:p>
          <a:p>
            <a:pPr marL="342900" indent="-342900" algn="r" rtl="1">
              <a:buFont typeface="Wingdings" panose="05000000000000000000" pitchFamily="2" charset="2"/>
              <a:buChar char="Ø"/>
            </a:pPr>
            <a:r>
              <a:rPr lang="ar-SA" dirty="0">
                <a:latin typeface="Alexandria" pitchFamily="2" charset="-78"/>
                <a:cs typeface="Alexandria" pitchFamily="2" charset="-78"/>
              </a:rPr>
              <a:t>تمكين الباحث من انتخاب الوسائل والأساليب البحثية الملائمة. فالفروض العلمية الرصينة تهدي الباحث الى السبيل والأساليب الخاصة بمعالجتها كمياً أو وصفياً آلياً أو يدوياً طبقاً لطبيعة </a:t>
            </a:r>
            <a:r>
              <a:rPr lang="ar-SA" dirty="0" smtClean="0">
                <a:latin typeface="Alexandria" pitchFamily="2" charset="-78"/>
                <a:cs typeface="Alexandria" pitchFamily="2" charset="-78"/>
              </a:rPr>
              <a:t>المشكلة </a:t>
            </a:r>
            <a:r>
              <a:rPr lang="ar-SA" dirty="0">
                <a:latin typeface="Alexandria" pitchFamily="2" charset="-78"/>
                <a:cs typeface="Alexandria" pitchFamily="2" charset="-78"/>
              </a:rPr>
              <a:t>المدروسة. </a:t>
            </a:r>
            <a:endParaRPr lang="en-US" dirty="0">
              <a:latin typeface="Alexandria" pitchFamily="2" charset="-78"/>
              <a:cs typeface="Alexandria" pitchFamily="2" charset="-78"/>
            </a:endParaRPr>
          </a:p>
          <a:p>
            <a:pPr marL="342900" indent="-342900" algn="r" rtl="1">
              <a:buFont typeface="Wingdings" panose="05000000000000000000" pitchFamily="2" charset="2"/>
              <a:buChar char="Ø"/>
            </a:pPr>
            <a:r>
              <a:rPr lang="ar-SA" dirty="0">
                <a:latin typeface="Alexandria" pitchFamily="2" charset="-78"/>
                <a:cs typeface="Alexandria" pitchFamily="2" charset="-78"/>
              </a:rPr>
              <a:t>تعين في الكشف عن التفسيرات المحتملة للظاهرة المدروسة فالفروض إجابات محتملة أو حلولاً محتملة والعلم كونه حقيقة واقعة فالمواءمة بين الواقع والاحتمالات أمر مطلوب من قبل الباحث حتى يتمكن من تفسير الأسباب الكامنة من وراء الظاهرة قيد البحث. </a:t>
            </a:r>
            <a:endParaRPr lang="en-US" dirty="0">
              <a:latin typeface="Alexandria" pitchFamily="2" charset="-78"/>
              <a:cs typeface="Alexandria" pitchFamily="2" charset="-78"/>
            </a:endParaRPr>
          </a:p>
          <a:p>
            <a:pPr marL="342900" indent="-342900" algn="r" rtl="1">
              <a:buFont typeface="Wingdings" panose="05000000000000000000" pitchFamily="2" charset="2"/>
              <a:buChar char="Ø"/>
            </a:pPr>
            <a:r>
              <a:rPr lang="ar-SA" dirty="0">
                <a:latin typeface="Alexandria" pitchFamily="2" charset="-78"/>
                <a:cs typeface="Alexandria" pitchFamily="2" charset="-78"/>
              </a:rPr>
              <a:t>تساعد الباحث على ترتيب وتكييف بياناته ومعطياته طبقاً للفروض العلمية المطروحة بما يسهل عليه مهام التحليل لتفسير الظاهرة المدروسة. </a:t>
            </a:r>
            <a:endParaRPr lang="en-US" dirty="0">
              <a:latin typeface="Alexandria" pitchFamily="2" charset="-78"/>
              <a:cs typeface="Alexandria" pitchFamily="2" charset="-78"/>
            </a:endParaRPr>
          </a:p>
          <a:p>
            <a:pPr marL="342900" indent="-342900" algn="r" rtl="1">
              <a:buFont typeface="Wingdings" panose="05000000000000000000" pitchFamily="2" charset="2"/>
              <a:buChar char="Ø"/>
            </a:pPr>
            <a:r>
              <a:rPr lang="ar-SA" dirty="0">
                <a:latin typeface="Alexandria" pitchFamily="2" charset="-78"/>
                <a:cs typeface="Alexandria" pitchFamily="2" charset="-78"/>
              </a:rPr>
              <a:t> تعاون الباحث في الاهتداء الى مشكلات بحث جديدة. فالفروض ليست غاية بل هي وسيلة تفسيرية ليست إلا ، فقد تكون لتلك الفروض صلات مباشرة أو غير مباشرة مع مشكلات أخرى قائمة تدفع بالباحث الى معالجتها ببحوث أخرى لاحقاً.</a:t>
            </a:r>
            <a:endParaRPr lang="en-US" dirty="0">
              <a:latin typeface="Alexandria" pitchFamily="2" charset="-78"/>
              <a:cs typeface="Alexandria" pitchFamily="2" charset="-78"/>
            </a:endParaRPr>
          </a:p>
          <a:p>
            <a:pPr lvl="0" algn="just" rtl="1">
              <a:lnSpc>
                <a:spcPct val="150000"/>
              </a:lnSpc>
            </a:pPr>
            <a:endParaRPr lang="en-US" dirty="0">
              <a:latin typeface="Alexandria" pitchFamily="2" charset="-78"/>
              <a:cs typeface="Alexandria" pitchFamily="2" charset="-78"/>
            </a:endParaRPr>
          </a:p>
          <a:p>
            <a:pPr algn="r" rtl="1">
              <a:lnSpc>
                <a:spcPct val="150000"/>
              </a:lnSpc>
            </a:pPr>
            <a:endParaRPr lang="en-US" dirty="0" smtClean="0">
              <a:latin typeface="Alexandria" pitchFamily="2" charset="-78"/>
              <a:cs typeface="Alexandria" pitchFamily="2" charset="-78"/>
            </a:endParaRPr>
          </a:p>
          <a:p>
            <a:pPr algn="ctr" rtl="1">
              <a:lnSpc>
                <a:spcPct val="150000"/>
              </a:lnSpc>
            </a:pP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625020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053503"/>
            <a:ext cx="1008611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24248" y="1175769"/>
            <a:ext cx="9999893" cy="4401205"/>
          </a:xfrm>
          <a:prstGeom prst="rect">
            <a:avLst/>
          </a:prstGeom>
          <a:noFill/>
        </p:spPr>
        <p:txBody>
          <a:bodyPr wrap="square" rtlCol="1">
            <a:spAutoFit/>
          </a:bodyPr>
          <a:lstStyle/>
          <a:p>
            <a:pPr algn="ctr" rtl="1"/>
            <a:r>
              <a:rPr lang="ar-DZ" sz="2000" b="1" dirty="0">
                <a:latin typeface="Alexandria" pitchFamily="2" charset="-78"/>
                <a:cs typeface="Alexandria" pitchFamily="2" charset="-78"/>
              </a:rPr>
              <a:t>أهمية الفروض </a:t>
            </a:r>
            <a:endParaRPr lang="ar-JO" sz="2000" b="1" dirty="0" smtClean="0">
              <a:latin typeface="Alexandria" pitchFamily="2" charset="-78"/>
              <a:cs typeface="Alexandria" pitchFamily="2" charset="-78"/>
            </a:endParaRPr>
          </a:p>
          <a:p>
            <a:pPr algn="r" rtl="1"/>
            <a:r>
              <a:rPr lang="ar-DZ" sz="2000" b="1" dirty="0" smtClean="0">
                <a:latin typeface="Alexandria" pitchFamily="2" charset="-78"/>
                <a:cs typeface="Alexandria" pitchFamily="2" charset="-78"/>
              </a:rPr>
              <a:t>أهمية </a:t>
            </a:r>
            <a:r>
              <a:rPr lang="ar-DZ" sz="2000" b="1" dirty="0">
                <a:latin typeface="Alexandria" pitchFamily="2" charset="-78"/>
                <a:cs typeface="Alexandria" pitchFamily="2" charset="-78"/>
              </a:rPr>
              <a:t>الفروض في تكوين التنظيم الكلي للبحث </a:t>
            </a:r>
            <a:r>
              <a:rPr lang="ar-DZ" sz="2000" dirty="0">
                <a:latin typeface="Alexandria" pitchFamily="2" charset="-78"/>
                <a:cs typeface="Alexandria" pitchFamily="2" charset="-78"/>
              </a:rPr>
              <a:t>:</a:t>
            </a:r>
            <a:endParaRPr lang="en-US" sz="2000" dirty="0">
              <a:latin typeface="Alexandria" pitchFamily="2" charset="-78"/>
              <a:cs typeface="Alexandria" pitchFamily="2" charset="-78"/>
            </a:endParaRPr>
          </a:p>
          <a:p>
            <a:pPr algn="r" rtl="1"/>
            <a:r>
              <a:rPr lang="ar-DZ" sz="2000" dirty="0" smtClean="0">
                <a:latin typeface="Alexandria" pitchFamily="2" charset="-78"/>
                <a:cs typeface="Alexandria" pitchFamily="2" charset="-78"/>
              </a:rPr>
              <a:t> </a:t>
            </a:r>
            <a:r>
              <a:rPr lang="ar-DZ" sz="2000" dirty="0">
                <a:latin typeface="Alexandria" pitchFamily="2" charset="-78"/>
                <a:cs typeface="Alexandria" pitchFamily="2" charset="-78"/>
              </a:rPr>
              <a:t>تحدد الفروض مسار عملية البحث من خلال توجيه الباحث الى الطبيعة ونوعية البيانات والمعلومات اللازمة لمعالجة الفرض بما يتلاءم مع أصول وأساليب البحث العلمي، حيث تقوم ب:</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ü"/>
            </a:pPr>
            <a:r>
              <a:rPr lang="ar-DZ" sz="2000" dirty="0" smtClean="0">
                <a:latin typeface="Alexandria" pitchFamily="2" charset="-78"/>
                <a:cs typeface="Alexandria" pitchFamily="2" charset="-78"/>
              </a:rPr>
              <a:t>تحديد </a:t>
            </a:r>
            <a:r>
              <a:rPr lang="ar-DZ" sz="2000" dirty="0">
                <a:latin typeface="Alexandria" pitchFamily="2" charset="-78"/>
                <a:cs typeface="Alexandria" pitchFamily="2" charset="-78"/>
              </a:rPr>
              <a:t>مناهج وأساليب البحث اللازم للدراسة ولاختبار الفرضيات.</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ü"/>
            </a:pPr>
            <a:r>
              <a:rPr lang="ar-DZ" sz="2000" dirty="0" smtClean="0">
                <a:latin typeface="Alexandria" pitchFamily="2" charset="-78"/>
                <a:cs typeface="Alexandria" pitchFamily="2" charset="-78"/>
              </a:rPr>
              <a:t>تزيد </a:t>
            </a:r>
            <a:r>
              <a:rPr lang="ar-DZ" sz="2000" dirty="0">
                <a:latin typeface="Alexandria" pitchFamily="2" charset="-78"/>
                <a:cs typeface="Alexandria" pitchFamily="2" charset="-78"/>
              </a:rPr>
              <a:t>من قدرة الباحث على فهم المشكلة المدروسة من خلال تحديد العلاقات بين متغيرات المشكلة.</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ü"/>
            </a:pPr>
            <a:r>
              <a:rPr lang="ar-DZ" sz="2000" dirty="0" smtClean="0">
                <a:latin typeface="Alexandria" pitchFamily="2" charset="-78"/>
                <a:cs typeface="Alexandria" pitchFamily="2" charset="-78"/>
              </a:rPr>
              <a:t>تطوير </a:t>
            </a:r>
            <a:r>
              <a:rPr lang="ar-DZ" sz="2000" dirty="0">
                <a:latin typeface="Alexandria" pitchFamily="2" charset="-78"/>
                <a:cs typeface="Alexandria" pitchFamily="2" charset="-78"/>
              </a:rPr>
              <a:t>البحث العلمي من خلال الكشف عن مكامن جديدة من الأفكار والفرضيات يمكن دراستها وبالتالي زيادة المعرفة والعلم.</a:t>
            </a:r>
            <a:endParaRPr lang="en-US" sz="2000" dirty="0">
              <a:latin typeface="Alexandria" pitchFamily="2" charset="-78"/>
              <a:cs typeface="Alexandria" pitchFamily="2" charset="-78"/>
            </a:endParaRPr>
          </a:p>
          <a:p>
            <a:pPr algn="r" rtl="1"/>
            <a:r>
              <a:rPr lang="ar-DZ" sz="2000" dirty="0" smtClean="0">
                <a:latin typeface="Alexandria" pitchFamily="2" charset="-78"/>
                <a:cs typeface="Alexandria" pitchFamily="2" charset="-78"/>
              </a:rPr>
              <a:t> </a:t>
            </a:r>
            <a:r>
              <a:rPr lang="ar-DZ" sz="2000" b="1" dirty="0">
                <a:latin typeface="Alexandria" pitchFamily="2" charset="-78"/>
                <a:cs typeface="Alexandria" pitchFamily="2" charset="-78"/>
              </a:rPr>
              <a:t>أهمية الفروض في تحديد عينة الدراسة </a:t>
            </a:r>
            <a:r>
              <a:rPr lang="ar-DZ" sz="2000" dirty="0">
                <a:latin typeface="Alexandria" pitchFamily="2" charset="-78"/>
                <a:cs typeface="Alexandria" pitchFamily="2" charset="-78"/>
              </a:rPr>
              <a:t>: </a:t>
            </a:r>
            <a:endParaRPr lang="en-US" sz="2000" dirty="0">
              <a:latin typeface="Alexandria" pitchFamily="2" charset="-78"/>
              <a:cs typeface="Alexandria" pitchFamily="2" charset="-78"/>
            </a:endParaRPr>
          </a:p>
          <a:p>
            <a:pPr algn="r" rtl="1"/>
            <a:r>
              <a:rPr lang="ar-DZ" sz="2000" dirty="0">
                <a:latin typeface="Alexandria" pitchFamily="2" charset="-78"/>
                <a:cs typeface="Alexandria" pitchFamily="2" charset="-78"/>
              </a:rPr>
              <a:t> للفروض دور بارز في تحديد عينة الدراسة، من خلال التحديد الاجرائي للمفاهيم المكونة لمتغيرات الفرضية، فأبعادها ومؤشراتها وفقا لما يتصوره الباحث هي التي تحدد المجال الاجتماعي للبحث.</a:t>
            </a: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70649" y="1053503"/>
            <a:ext cx="922986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47016" y="1484357"/>
            <a:ext cx="8877125" cy="4041363"/>
          </a:xfrm>
          <a:prstGeom prst="rect">
            <a:avLst/>
          </a:prstGeom>
          <a:noFill/>
        </p:spPr>
        <p:txBody>
          <a:bodyPr wrap="square" rtlCol="1">
            <a:spAutoFit/>
          </a:bodyPr>
          <a:lstStyle/>
          <a:p>
            <a:pPr algn="ctr" rtl="1"/>
            <a:r>
              <a:rPr lang="ar-SA" sz="2000" b="1" dirty="0">
                <a:latin typeface="Alexandria" pitchFamily="2" charset="-78"/>
                <a:cs typeface="Alexandria" pitchFamily="2" charset="-78"/>
              </a:rPr>
              <a:t>خصائص الفرض العلمي</a:t>
            </a:r>
            <a:endParaRPr lang="en-US" sz="2000" b="1"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ü"/>
            </a:pPr>
            <a:r>
              <a:rPr lang="ar-SA" sz="2000" dirty="0">
                <a:latin typeface="Alexandria" pitchFamily="2" charset="-78"/>
                <a:cs typeface="Alexandria" pitchFamily="2" charset="-78"/>
              </a:rPr>
              <a:t>العلاقة العضوية بين الفرض أو الفروض ومشكلة البحث يشترط في الفرض العلمي أن يمثل إجابة محتملة وملائمة للمشكلة المحددة. فالفرض يجب أن يمثل محور المشكلة المختارة سواء أكان فرضاً واحداً أو متعدد الفروض، ومن المناسب تجنب الفروض المعقدة التي قد تثير علاقات متشابكة ومتداخلة تثير الصعوبات خلال سير البحث. </a:t>
            </a:r>
            <a:endParaRPr lang="en-US" sz="2000"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ü"/>
            </a:pPr>
            <a:r>
              <a:rPr lang="ar-SA" sz="2000" dirty="0">
                <a:latin typeface="Alexandria" pitchFamily="2" charset="-78"/>
                <a:cs typeface="Alexandria" pitchFamily="2" charset="-78"/>
              </a:rPr>
              <a:t>بساطة الفرض العلمي تتسم الفروض الجيدة بأنها أكثر الفروض بساطة ووضوحاً وبقدر تلك البساطة تتضح النتائج وتكون دقيقة وتسهل إجراءات البحث. </a:t>
            </a: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6853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4096" y="1017726"/>
            <a:ext cx="1075385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24249" y="1112409"/>
            <a:ext cx="10470524" cy="4062009"/>
          </a:xfrm>
          <a:prstGeom prst="rect">
            <a:avLst/>
          </a:prstGeom>
          <a:noFill/>
        </p:spPr>
        <p:txBody>
          <a:bodyPr wrap="square" rtlCol="1">
            <a:spAutoFit/>
          </a:bodyPr>
          <a:lstStyle/>
          <a:p>
            <a:pPr algn="ctr" rtl="1"/>
            <a:r>
              <a:rPr lang="ar-SA" b="1" dirty="0">
                <a:latin typeface="Alexandria" pitchFamily="2" charset="-78"/>
                <a:cs typeface="Alexandria" pitchFamily="2" charset="-78"/>
              </a:rPr>
              <a:t>خصائص الفرض العلمي</a:t>
            </a:r>
            <a:endParaRPr lang="en-US" b="1"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ü"/>
            </a:pPr>
            <a:r>
              <a:rPr lang="ar-SA" dirty="0" smtClean="0">
                <a:latin typeface="Alexandria" pitchFamily="2" charset="-78"/>
                <a:cs typeface="Alexandria" pitchFamily="2" charset="-78"/>
              </a:rPr>
              <a:t>إمكانية </a:t>
            </a:r>
            <a:r>
              <a:rPr lang="ar-SA" dirty="0">
                <a:latin typeface="Alexandria" pitchFamily="2" charset="-78"/>
                <a:cs typeface="Alexandria" pitchFamily="2" charset="-78"/>
              </a:rPr>
              <a:t>التحقق من الفرض يوصف الفرض العلمي الجيد بأنه الفرض القابل للتحقق فهو يسمح بإجراء التجربة للتحقق من مدى مصداقيته. وهو بذلك يختلف عن الفروض الفلسفية التي تمثل أو تعد مسلمات يقينية في الغالب. </a:t>
            </a:r>
            <a:endParaRPr lang="en-US"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ü"/>
            </a:pPr>
            <a:r>
              <a:rPr lang="ar-SA" dirty="0">
                <a:latin typeface="Alexandria" pitchFamily="2" charset="-78"/>
                <a:cs typeface="Alexandria" pitchFamily="2" charset="-78"/>
              </a:rPr>
              <a:t> إمكانية الاثبات أو النفي تتطلب صياغة الفرض على نحو يسمح بإثبات بطلانه فالفروض التي توضع على نحو يجعل التجربة تؤكد صحتها دون إمكانية التحقق من صدقها لا تعد فروضاً علمية دقيقة. على أنه من المفيد أن نشير الى أن نقص القدرة في التحليل المنطقي وعدم وجود إطار نظري ملائم والكفاءة المحدودة في أساليب ومناهج البحث العلمي تتضافر جميعاً في عدم الوصول الى فروض علمية جيدة وبالتالي تشكل معوقات رئيسة أمام اعتماد مبدأ الفرض العلمي.</a:t>
            </a:r>
            <a:endParaRPr lang="en-US" dirty="0">
              <a:latin typeface="Alexandria" pitchFamily="2" charset="-78"/>
              <a:cs typeface="Alexandria" pitchFamily="2" charset="-78"/>
            </a:endParaRPr>
          </a:p>
          <a:p>
            <a:pPr marL="742950" indent="-742950" algn="just" rtl="1">
              <a:lnSpc>
                <a:spcPct val="150000"/>
              </a:lnSpc>
              <a:buFont typeface="Wingdings" panose="05000000000000000000" pitchFamily="2" charset="2"/>
              <a:buChar char="ü"/>
            </a:pP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77063" y="1017726"/>
            <a:ext cx="10553936" cy="4339008"/>
          </a:xfrm>
          <a:prstGeom prst="rect">
            <a:avLst/>
          </a:prstGeom>
          <a:noFill/>
        </p:spPr>
        <p:txBody>
          <a:bodyPr wrap="square" rtlCol="1">
            <a:spAutoFit/>
          </a:bodyPr>
          <a:lstStyle/>
          <a:p>
            <a:pPr algn="ctr" rtl="1"/>
            <a:r>
              <a:rPr lang="ar-SA" b="1" dirty="0">
                <a:latin typeface="Alexandria" pitchFamily="2" charset="-78"/>
                <a:cs typeface="Alexandria" pitchFamily="2" charset="-78"/>
              </a:rPr>
              <a:t>مصادر </a:t>
            </a:r>
            <a:r>
              <a:rPr lang="ar-JO" b="1" dirty="0" smtClean="0">
                <a:latin typeface="Alexandria" pitchFamily="2" charset="-78"/>
                <a:cs typeface="Alexandria" pitchFamily="2" charset="-78"/>
              </a:rPr>
              <a:t>الفرضيات</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 سبق أن حددنا أن الفروض إجابات محتملة أو تخمينات محسوبة فهي ليست مجرد مصادفة محصلة قدرات ذاتية للباحث في الذكاء والخبرة والتراكم المعرفي فبقدر الخبرة التراكمية للمعرفة لدى الباحث يستطيع أن يحدد فروضاً جيدة والعكس صحيح. فضلاً عن مرونة الباحث وعدم جموده وقدرته على التمييز أثناء عملية اختبار الفروض المطروحة. </a:t>
            </a:r>
            <a:r>
              <a:rPr lang="ar-SA" dirty="0" smtClean="0">
                <a:latin typeface="Alexandria" pitchFamily="2" charset="-78"/>
                <a:cs typeface="Alexandria" pitchFamily="2" charset="-78"/>
              </a:rPr>
              <a:t>وعليه </a:t>
            </a:r>
            <a:r>
              <a:rPr lang="ar-SA" dirty="0">
                <a:latin typeface="Alexandria" pitchFamily="2" charset="-78"/>
                <a:cs typeface="Alexandria" pitchFamily="2" charset="-78"/>
              </a:rPr>
              <a:t>يمكن أن نحدد المصادر التالية للفروض العلمية: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a:latin typeface="Alexandria" pitchFamily="2" charset="-78"/>
                <a:cs typeface="Alexandria" pitchFamily="2" charset="-78"/>
              </a:rPr>
              <a:t>الخبرة التراكمية المعرفية: العلم معرفة منسقة مصنفة تفصح عن تفاعل الظواهر المحيطة بالإنسان سبيلها الى ذلك مسألتان </a:t>
            </a:r>
            <a:r>
              <a:rPr lang="ar-SA" dirty="0" smtClean="0">
                <a:latin typeface="Alexandria" pitchFamily="2" charset="-78"/>
                <a:cs typeface="Alexandria" pitchFamily="2" charset="-78"/>
              </a:rPr>
              <a:t>الملاحظة</a:t>
            </a:r>
            <a:r>
              <a:rPr lang="ar-JO" dirty="0" smtClean="0">
                <a:latin typeface="Alexandria" pitchFamily="2" charset="-78"/>
                <a:cs typeface="Alexandria" pitchFamily="2" charset="-78"/>
              </a:rPr>
              <a:t>،</a:t>
            </a:r>
            <a:r>
              <a:rPr lang="ar-SA" dirty="0" smtClean="0">
                <a:latin typeface="Alexandria" pitchFamily="2" charset="-78"/>
                <a:cs typeface="Alexandria" pitchFamily="2" charset="-78"/>
              </a:rPr>
              <a:t> </a:t>
            </a:r>
            <a:r>
              <a:rPr lang="ar-SA" dirty="0">
                <a:latin typeface="Alexandria" pitchFamily="2" charset="-78"/>
                <a:cs typeface="Alexandria" pitchFamily="2" charset="-78"/>
              </a:rPr>
              <a:t>وتكرار الملاحظة </a:t>
            </a:r>
            <a:r>
              <a:rPr lang="ar-SA" dirty="0" smtClean="0">
                <a:latin typeface="Alexandria" pitchFamily="2" charset="-78"/>
                <a:cs typeface="Alexandria" pitchFamily="2" charset="-78"/>
              </a:rPr>
              <a:t>والتنبؤ</a:t>
            </a:r>
            <a:r>
              <a:rPr lang="ar-JO" dirty="0" smtClean="0">
                <a:latin typeface="Alexandria" pitchFamily="2" charset="-78"/>
                <a:cs typeface="Alexandria" pitchFamily="2" charset="-78"/>
              </a:rPr>
              <a:t>،</a:t>
            </a:r>
            <a:r>
              <a:rPr lang="ar-SA" dirty="0" smtClean="0">
                <a:latin typeface="Alexandria" pitchFamily="2" charset="-78"/>
                <a:cs typeface="Alexandria" pitchFamily="2" charset="-78"/>
              </a:rPr>
              <a:t> </a:t>
            </a:r>
            <a:r>
              <a:rPr lang="ar-SA" dirty="0">
                <a:latin typeface="Alexandria" pitchFamily="2" charset="-78"/>
                <a:cs typeface="Alexandria" pitchFamily="2" charset="-78"/>
              </a:rPr>
              <a:t>والتنبؤ بالضبط. أما المعرفة فإحاطة الشيء بالعلم فهي أوسع من العلم لكن دونه دقة. ويبنى التراث المعرفي من خلال الاطلاع الواسع لتلك الدراسة المزمع القيام بها فمن خلال الاطلاع الواسع لتلك البحوث يستطيع الباحث أن يستنبط فروضاً علمية لمشكلات يحددها بنفسه لدراستها. ولا نقصد بالاطلاع الواسع فقط على الدراسات المماثلة بهيئة بحوث بل ربما بهيئة قصص أو روايات أو أحداث أو كتب أو قراءات ثقافية أيضاً. طالما أن هذه الفقرات كافة تسهم في تكوين البناء الحضاري للإنسانية كون الحضارة : فائض تراكمي لنتائج العقل البشري في الخلق والابداع والسلوك. </a:t>
            </a:r>
            <a:endParaRPr lang="en-US" dirty="0">
              <a:latin typeface="Alexandria" pitchFamily="2" charset="-78"/>
              <a:cs typeface="Alexandria" pitchFamily="2" charset="-78"/>
            </a:endParaRPr>
          </a:p>
          <a:p>
            <a:pPr algn="just" rtl="1"/>
            <a:endParaRPr lang="en-US" dirty="0" smtClean="0">
              <a:latin typeface="Alexandria" pitchFamily="2" charset="-78"/>
              <a:cs typeface="Alexandria" pitchFamily="2" charset="-78"/>
            </a:endParaRPr>
          </a:p>
          <a:p>
            <a:pPr algn="ctr" rtl="1">
              <a:lnSpc>
                <a:spcPct val="150000"/>
              </a:lnSpc>
            </a:pP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043838" y="1363867"/>
            <a:ext cx="10220385" cy="4524315"/>
          </a:xfrm>
          <a:prstGeom prst="rect">
            <a:avLst/>
          </a:prstGeom>
          <a:noFill/>
        </p:spPr>
        <p:txBody>
          <a:bodyPr wrap="square" rtlCol="1">
            <a:spAutoFit/>
          </a:bodyPr>
          <a:lstStyle/>
          <a:p>
            <a:pPr algn="ctr" rtl="1"/>
            <a:r>
              <a:rPr lang="ar-SA" b="1" dirty="0">
                <a:latin typeface="Alexandria" pitchFamily="2" charset="-78"/>
                <a:cs typeface="Alexandria" pitchFamily="2" charset="-78"/>
              </a:rPr>
              <a:t>مصادر الفروض</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 التصور الذهني أو الحدس أو التخمين وهذا يعني لكي يصل الباحث الى فروض علمية هادفة لابد أن يمتلك القدرة على التصور وإيجاد العلاقات وتحليلها بين الظواهر المختلفة. أي لابد من قدرات على الابتكار ورؤية الاشياء بمنظرها الكلي حتى يستطيع الوصول الى تحليلات رصينة وأصيلة بالتالي بعيداً عن المحاكاة التقليدية وأنماطها وتجعله قادراً على اكتشاف الحقائق من خلال أنماط تفسيرية جديدة ومقبولة سواء أكان ذلك بطريقة الاستنباط أم القياس. فمن خلال الحالة الأولى يكشف مدى التطابق أو الانحراف للظاهرة المدروسة مع المسلمات القائمة. أما القياس فالباحث يتمكن من طرح فروض ومتابعة فحصها من خلال دراسات سابقة لمشكلات مشابهة. فهو يقبل أو يرفض أو يطور حسب الحالة الجديدة. </a:t>
            </a:r>
            <a:endParaRPr lang="en-US" dirty="0">
              <a:latin typeface="Alexandria" pitchFamily="2" charset="-78"/>
              <a:cs typeface="Alexandria" pitchFamily="2" charset="-78"/>
            </a:endParaRPr>
          </a:p>
          <a:p>
            <a:pPr algn="r" rtl="1">
              <a:lnSpc>
                <a:spcPct val="150000"/>
              </a:lnSpc>
            </a:pPr>
            <a:endParaRPr lang="en-US" dirty="0" smtClean="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3188" y="1017726"/>
            <a:ext cx="1052203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33001" y="1359997"/>
            <a:ext cx="10001443" cy="4062009"/>
          </a:xfrm>
          <a:prstGeom prst="rect">
            <a:avLst/>
          </a:prstGeom>
          <a:noFill/>
        </p:spPr>
        <p:txBody>
          <a:bodyPr wrap="square" rtlCol="1">
            <a:spAutoFit/>
          </a:bodyPr>
          <a:lstStyle/>
          <a:p>
            <a:pPr algn="ctr" rtl="1"/>
            <a:r>
              <a:rPr lang="ar-SA" b="1" dirty="0">
                <a:latin typeface="Alexandria" pitchFamily="2" charset="-78"/>
                <a:cs typeface="Alexandria" pitchFamily="2" charset="-78"/>
              </a:rPr>
              <a:t>مصادر الفروض</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smtClean="0">
                <a:latin typeface="Alexandria" pitchFamily="2" charset="-78"/>
                <a:cs typeface="Alexandria" pitchFamily="2" charset="-78"/>
              </a:rPr>
              <a:t>الحلقات </a:t>
            </a:r>
            <a:r>
              <a:rPr lang="ar-SA" dirty="0">
                <a:latin typeface="Alexandria" pitchFamily="2" charset="-78"/>
                <a:cs typeface="Alexandria" pitchFamily="2" charset="-78"/>
              </a:rPr>
              <a:t>النقاشية أو الحوار العلمي تكشف المناقشات المستمرة مع المعنيين في البحث والمشكلة آفاقاً جديدة يمكن أن تثمر عن ظهور فروض علمية قابلة للتحقيق. وعلى الباحث أن يعمد أسلوب التشاور المستمر مع الزملاء أو المعنيين الميدانيين في موضوع المشكلة المراد معالجتها. </a:t>
            </a:r>
            <a:endParaRPr lang="ar-JO" dirty="0" smtClean="0">
              <a:latin typeface="Alexandria" pitchFamily="2" charset="-78"/>
              <a:cs typeface="Alexandria" pitchFamily="2" charset="-78"/>
            </a:endParaRPr>
          </a:p>
          <a:p>
            <a:pPr algn="just" rtl="1">
              <a:lnSpc>
                <a:spcPct val="150000"/>
              </a:lnSpc>
            </a:pPr>
            <a:r>
              <a:rPr lang="ar-SA" dirty="0" smtClean="0">
                <a:latin typeface="Alexandria" pitchFamily="2" charset="-78"/>
                <a:cs typeface="Alexandria" pitchFamily="2" charset="-78"/>
              </a:rPr>
              <a:t>فلربما </a:t>
            </a:r>
            <a:r>
              <a:rPr lang="ar-SA" dirty="0">
                <a:latin typeface="Alexandria" pitchFamily="2" charset="-78"/>
                <a:cs typeface="Alexandria" pitchFamily="2" charset="-78"/>
              </a:rPr>
              <a:t>تطرح له فروضاً يمكن الاهتداء لها من البحث. من هنا تتجسد أهمية </a:t>
            </a:r>
            <a:r>
              <a:rPr lang="ar-SA" dirty="0" err="1">
                <a:latin typeface="Alexandria" pitchFamily="2" charset="-78"/>
                <a:cs typeface="Alexandria" pitchFamily="2" charset="-78"/>
              </a:rPr>
              <a:t>السمنارات</a:t>
            </a:r>
            <a:r>
              <a:rPr lang="ar-SA" dirty="0">
                <a:latin typeface="Alexandria" pitchFamily="2" charset="-78"/>
                <a:cs typeface="Alexandria" pitchFamily="2" charset="-78"/>
              </a:rPr>
              <a:t> (الحلقات) العلمية للمشكلات البحثية الجديدة قبل الشروع بدراستها لتحديد مساراتها لاحقاً بما تكشف عنه في فروض علمية مهمة. </a:t>
            </a:r>
            <a:endParaRPr lang="en-US" dirty="0">
              <a:latin typeface="Alexandria" pitchFamily="2" charset="-78"/>
              <a:cs typeface="Alexandria" pitchFamily="2" charset="-78"/>
            </a:endParaRPr>
          </a:p>
          <a:p>
            <a:pPr algn="r" rtl="1">
              <a:lnSpc>
                <a:spcPct val="150000"/>
              </a:lnSpc>
            </a:pPr>
            <a:endParaRPr lang="en-US" dirty="0" smtClean="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216617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00011" y="1017726"/>
            <a:ext cx="95775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20870" y="1428065"/>
            <a:ext cx="8887536" cy="4041363"/>
          </a:xfrm>
          <a:prstGeom prst="rect">
            <a:avLst/>
          </a:prstGeom>
          <a:noFill/>
        </p:spPr>
        <p:txBody>
          <a:bodyPr wrap="square" rtlCol="1">
            <a:spAutoFit/>
          </a:bodyPr>
          <a:lstStyle/>
          <a:p>
            <a:pPr algn="ctr" rtl="1"/>
            <a:r>
              <a:rPr lang="ar-SA" sz="2000" b="1" dirty="0">
                <a:latin typeface="Alexandria" pitchFamily="2" charset="-78"/>
                <a:cs typeface="Alexandria" pitchFamily="2" charset="-78"/>
              </a:rPr>
              <a:t>مصادر اشتقاق الفرض</a:t>
            </a:r>
            <a:endParaRPr lang="en-US" sz="2000" b="1"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 </a:t>
            </a:r>
            <a:r>
              <a:rPr lang="ar-DZ" sz="2000" dirty="0">
                <a:latin typeface="Alexandria" pitchFamily="2" charset="-78"/>
                <a:cs typeface="Alexandria" pitchFamily="2" charset="-78"/>
              </a:rPr>
              <a:t>    هناك مصادر عدة لصياغة الفروض أهمها مجال التخصص الموضوعي للباحث وإحاطته بمختلف النظريات المعروفة في مجال دراسته، وقد تكون العلوم الأخرى مساعدة له على وضع الفروض أو قد يستمد الباحث فرضه من ثقافة المجتمع الذي حوله وممارسة الأفراد العملية وثقافتهم، </a:t>
            </a:r>
            <a:r>
              <a:rPr lang="ar-SA" sz="2000" dirty="0">
                <a:latin typeface="Alexandria" pitchFamily="2" charset="-78"/>
                <a:cs typeface="Alexandria" pitchFamily="2" charset="-78"/>
              </a:rPr>
              <a:t>لكي يستطيع الباحث صياغة فرضيته أو فرضيات بحثه لابد له من الاعتماد على مصادر عديدة أهمها  خبرة الباحث العلمية والعملية ومدى قدرته على تحليل الروابط بين الأفكار وتصنيفها من إيجاد أنماط تفسيرية معقولة إلى مشكلة الدراسة.</a:t>
            </a:r>
            <a:endParaRPr lang="en-US" sz="2000"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62287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017726"/>
            <a:ext cx="1050486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012215" y="1583797"/>
            <a:ext cx="10025902" cy="3271921"/>
          </a:xfrm>
          <a:prstGeom prst="rect">
            <a:avLst/>
          </a:prstGeom>
          <a:noFill/>
        </p:spPr>
        <p:txBody>
          <a:bodyPr wrap="square" rtlCol="1">
            <a:spAutoFit/>
          </a:bodyPr>
          <a:lstStyle/>
          <a:p>
            <a:pPr algn="ctr" rtl="1"/>
            <a:r>
              <a:rPr lang="ar-SA" sz="2000" b="1" dirty="0">
                <a:latin typeface="Alexandria" pitchFamily="2" charset="-78"/>
                <a:cs typeface="Alexandria" pitchFamily="2" charset="-78"/>
              </a:rPr>
              <a:t>شروط صياغة </a:t>
            </a:r>
            <a:r>
              <a:rPr lang="ar-SA" sz="2000" b="1" dirty="0" smtClean="0">
                <a:latin typeface="Alexandria" pitchFamily="2" charset="-78"/>
                <a:cs typeface="Alexandria" pitchFamily="2" charset="-78"/>
              </a:rPr>
              <a:t>الفرض</a:t>
            </a:r>
            <a:r>
              <a:rPr lang="ar-JO" sz="2000" b="1" dirty="0" err="1" smtClean="0">
                <a:latin typeface="Alexandria" pitchFamily="2" charset="-78"/>
                <a:cs typeface="Alexandria" pitchFamily="2" charset="-78"/>
              </a:rPr>
              <a:t>يات</a:t>
            </a:r>
            <a:r>
              <a:rPr lang="ar-SA" sz="2000" b="1" dirty="0" smtClean="0">
                <a:latin typeface="Alexandria" pitchFamily="2" charset="-78"/>
                <a:cs typeface="Alexandria" pitchFamily="2" charset="-78"/>
              </a:rPr>
              <a:t> </a:t>
            </a:r>
            <a:endParaRPr lang="en-US" sz="2000" b="1" dirty="0">
              <a:latin typeface="Alexandria" pitchFamily="2" charset="-78"/>
              <a:cs typeface="Alexandria" pitchFamily="2" charset="-78"/>
            </a:endParaRPr>
          </a:p>
          <a:p>
            <a:pPr marL="342900" indent="-342900" algn="r" rtl="1">
              <a:buFont typeface="Wingdings" panose="05000000000000000000" pitchFamily="2" charset="2"/>
              <a:buChar char="q"/>
            </a:pPr>
            <a:r>
              <a:rPr lang="ar-SA" sz="2000" dirty="0">
                <a:latin typeface="Alexandria" pitchFamily="2" charset="-78"/>
                <a:cs typeface="Alexandria" pitchFamily="2" charset="-78"/>
              </a:rPr>
              <a:t>الواقعية والعلمية والدقة والوضوح في الصياغة اللفظية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q"/>
            </a:pPr>
            <a:r>
              <a:rPr lang="ar-SA" sz="2000" dirty="0">
                <a:latin typeface="Alexandria" pitchFamily="2" charset="-78"/>
                <a:cs typeface="Alexandria" pitchFamily="2" charset="-78"/>
              </a:rPr>
              <a:t>الصياغة على شكل علاقات بين متغيرات قابلة للقياس</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q"/>
            </a:pPr>
            <a:r>
              <a:rPr lang="ar-SA" sz="2000" dirty="0">
                <a:latin typeface="Alexandria" pitchFamily="2" charset="-78"/>
                <a:cs typeface="Alexandria" pitchFamily="2" charset="-78"/>
              </a:rPr>
              <a:t> المساهمة في تحديد الإطار النظري للبحث وأساليب البحث العلمي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q"/>
            </a:pPr>
            <a:r>
              <a:rPr lang="ar-SA" sz="2000" dirty="0">
                <a:latin typeface="Alexandria" pitchFamily="2" charset="-78"/>
                <a:cs typeface="Alexandria" pitchFamily="2" charset="-78"/>
              </a:rPr>
              <a:t> الصياغة الاحتمالية للفرض ويمكن أن يكون على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حد </a:t>
            </a:r>
            <a:r>
              <a:rPr lang="ar-SA" sz="2000" dirty="0">
                <a:latin typeface="Alexandria" pitchFamily="2" charset="-78"/>
                <a:cs typeface="Alexandria" pitchFamily="2" charset="-78"/>
              </a:rPr>
              <a:t>الأشكال التالية: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ü"/>
            </a:pPr>
            <a:r>
              <a:rPr lang="ar-SA" sz="2000" dirty="0">
                <a:latin typeface="Alexandria" pitchFamily="2" charset="-78"/>
                <a:cs typeface="Alexandria" pitchFamily="2" charset="-78"/>
              </a:rPr>
              <a:t>الصياغة الشرطية : تعني توقف حدوث </a:t>
            </a:r>
            <a:r>
              <a:rPr lang="ar-SA" sz="2000" dirty="0" smtClean="0">
                <a:latin typeface="Alexandria" pitchFamily="2" charset="-78"/>
                <a:cs typeface="Alexandria" pitchFamily="2" charset="-78"/>
              </a:rPr>
              <a:t>الظاهر</a:t>
            </a:r>
            <a:r>
              <a:rPr lang="ar-JO" sz="2000" dirty="0">
                <a:latin typeface="Alexandria" pitchFamily="2" charset="-78"/>
                <a:cs typeface="Alexandria" pitchFamily="2" charset="-78"/>
              </a:rPr>
              <a:t>ة</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على وقوع حدث أخر مثال ذلك زيادة إنتاجية العاملين يؤدي إلى زيادة أجورهم</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ü"/>
            </a:pPr>
            <a:r>
              <a:rPr lang="ar-SA" sz="2000" dirty="0">
                <a:latin typeface="Alexandria" pitchFamily="2" charset="-78"/>
                <a:cs typeface="Alexandria" pitchFamily="2" charset="-78"/>
              </a:rPr>
              <a:t> الصياغة الارتباطية : تعني وجود علاقة بين متغيرات </a:t>
            </a:r>
            <a:r>
              <a:rPr lang="ar-SA" sz="2000" dirty="0" smtClean="0">
                <a:latin typeface="Alexandria" pitchFamily="2" charset="-78"/>
                <a:cs typeface="Alexandria" pitchFamily="2" charset="-78"/>
              </a:rPr>
              <a:t>الظاهر</a:t>
            </a:r>
            <a:r>
              <a:rPr lang="ar-JO" sz="2000" dirty="0" smtClean="0">
                <a:latin typeface="Alexandria" pitchFamily="2" charset="-78"/>
                <a:cs typeface="Alexandria" pitchFamily="2" charset="-78"/>
              </a:rPr>
              <a:t>ة</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المدروسة بشكل طردي أو عكسي . </a:t>
            </a:r>
            <a:endParaRPr lang="en-US" sz="2000" dirty="0">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96980" y="1017726"/>
            <a:ext cx="968062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125014" y="1725465"/>
            <a:ext cx="8667482" cy="3271921"/>
          </a:xfrm>
          <a:prstGeom prst="rect">
            <a:avLst/>
          </a:prstGeom>
          <a:noFill/>
        </p:spPr>
        <p:txBody>
          <a:bodyPr wrap="square" rtlCol="1">
            <a:spAutoFit/>
          </a:bodyPr>
          <a:lstStyle/>
          <a:p>
            <a:pPr lvl="0" algn="ctr" rtl="1">
              <a:lnSpc>
                <a:spcPct val="150000"/>
              </a:lnSpc>
            </a:pPr>
            <a:r>
              <a:rPr lang="ar-IQ" sz="2000" b="1" dirty="0">
                <a:latin typeface="Alexandria" pitchFamily="2" charset="-78"/>
                <a:cs typeface="Alexandria" pitchFamily="2" charset="-78"/>
              </a:rPr>
              <a:t>مكونات فرضية البحث </a:t>
            </a:r>
            <a:r>
              <a:rPr lang="ar-IQ" sz="2000" b="1" dirty="0" smtClean="0">
                <a:latin typeface="Alexandria" pitchFamily="2" charset="-78"/>
                <a:cs typeface="Alexandria" pitchFamily="2" charset="-78"/>
              </a:rPr>
              <a:t>العلمي</a:t>
            </a:r>
            <a:endParaRPr lang="en-US" sz="2000" b="1"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q"/>
            </a:pPr>
            <a:r>
              <a:rPr lang="ar-IQ" sz="2000" dirty="0">
                <a:latin typeface="Alexandria" pitchFamily="2" charset="-78"/>
                <a:cs typeface="Alexandria" pitchFamily="2" charset="-78"/>
              </a:rPr>
              <a:t>المتغير المستقل : وهو المتغير الذي تتم دراسة سلوكه ونتائجه.</a:t>
            </a:r>
            <a:endParaRPr lang="en-US" sz="20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q"/>
            </a:pPr>
            <a:r>
              <a:rPr lang="ar-IQ" sz="2000" dirty="0">
                <a:latin typeface="Alexandria" pitchFamily="2" charset="-78"/>
                <a:cs typeface="Alexandria" pitchFamily="2" charset="-78"/>
              </a:rPr>
              <a:t>المتغير </a:t>
            </a:r>
            <a:r>
              <a:rPr lang="ar-JO" sz="2000" dirty="0" smtClean="0">
                <a:latin typeface="Alexandria" pitchFamily="2" charset="-78"/>
                <a:cs typeface="Alexandria" pitchFamily="2" charset="-78"/>
              </a:rPr>
              <a:t>التابع</a:t>
            </a:r>
            <a:r>
              <a:rPr lang="ar-IQ" sz="2000" dirty="0" smtClean="0">
                <a:latin typeface="Alexandria" pitchFamily="2" charset="-78"/>
                <a:cs typeface="Alexandria" pitchFamily="2" charset="-78"/>
              </a:rPr>
              <a:t>: </a:t>
            </a:r>
            <a:r>
              <a:rPr lang="ar-IQ" sz="2000" dirty="0">
                <a:latin typeface="Alexandria" pitchFamily="2" charset="-78"/>
                <a:cs typeface="Alexandria" pitchFamily="2" charset="-78"/>
              </a:rPr>
              <a:t>هو المتغير الذي تتم دراسته من اجل معرفة علاقة المتغير المستقل به.</a:t>
            </a:r>
            <a:endParaRPr lang="en-US" sz="20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q"/>
            </a:pPr>
            <a:r>
              <a:rPr lang="ar-IQ" sz="2000" dirty="0">
                <a:latin typeface="Alexandria" pitchFamily="2" charset="-78"/>
                <a:cs typeface="Alexandria" pitchFamily="2" charset="-78"/>
              </a:rPr>
              <a:t>علاقة المتغيرات ببعضها</a:t>
            </a:r>
            <a:endParaRPr lang="en-US" sz="20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q"/>
            </a:pPr>
            <a:r>
              <a:rPr lang="ar-IQ" sz="2000" dirty="0">
                <a:latin typeface="Alexandria" pitchFamily="2" charset="-78"/>
                <a:cs typeface="Alexandria" pitchFamily="2" charset="-78"/>
              </a:rPr>
              <a:t>المجتمع الاحصائي : وهو العينة التي يجب اقامة الدراسة عليها.</a:t>
            </a:r>
            <a:endParaRPr lang="en-US" sz="2000"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190278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3949" y="1162972"/>
            <a:ext cx="9886929"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906073" y="1545484"/>
            <a:ext cx="8956896" cy="3139321"/>
          </a:xfrm>
          <a:prstGeom prst="rect">
            <a:avLst/>
          </a:prstGeom>
          <a:noFill/>
        </p:spPr>
        <p:txBody>
          <a:bodyPr wrap="square" rtlCol="1">
            <a:spAutoFit/>
          </a:bodyPr>
          <a:lstStyle/>
          <a:p>
            <a:pPr algn="ctr" rtl="1"/>
            <a:r>
              <a:rPr lang="ar-SA" b="1" dirty="0">
                <a:latin typeface="Alexandria" pitchFamily="2" charset="-78"/>
                <a:cs typeface="Alexandria" pitchFamily="2" charset="-78"/>
              </a:rPr>
              <a:t>صياغة الفرضية البحثية</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صياغة فرضية البحث تعتبر خطوة أساسية في عملية إجراء بحث علمي</a:t>
            </a:r>
            <a:r>
              <a:rPr lang="ru-RU" dirty="0">
                <a:cs typeface="Alexandria" pitchFamily="2" charset="-78"/>
              </a:rPr>
              <a:t>. </a:t>
            </a:r>
            <a:r>
              <a:rPr lang="ar-SA" dirty="0">
                <a:latin typeface="Alexandria" pitchFamily="2" charset="-78"/>
                <a:cs typeface="Alexandria" pitchFamily="2" charset="-78"/>
              </a:rPr>
              <a:t>فالفرضية هي عبارة عن تصور أو افتراض يتم إنشاؤه لاختبار صحة وصدقه من خلال جمع البيانات وتحليلها</a:t>
            </a:r>
            <a:r>
              <a:rPr lang="ru-RU" dirty="0">
                <a:cs typeface="Alexandria" pitchFamily="2" charset="-78"/>
              </a:rPr>
              <a:t>. </a:t>
            </a:r>
            <a:r>
              <a:rPr lang="ar-SA" dirty="0">
                <a:latin typeface="Alexandria" pitchFamily="2" charset="-78"/>
                <a:cs typeface="Alexandria" pitchFamily="2" charset="-78"/>
              </a:rPr>
              <a:t>تهدف صياغة فرضية البحث إلى تحديد العلاقة المفترضة بين المتغيرات المستقلة والمتغيرات التابعة في الدراسة</a:t>
            </a:r>
            <a:r>
              <a:rPr lang="ru-RU" dirty="0">
                <a:cs typeface="Alexandria" pitchFamily="2" charset="-78"/>
              </a:rPr>
              <a:t>.</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ماذا نعني بصياغة فرضية البحث</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صياغة فرضية البحث تتطلب فهمًا دقيقًا للمشكلة المراد حلها والأهداف المحددة للدراسة</a:t>
            </a:r>
            <a:r>
              <a:rPr lang="ru-RU" dirty="0">
                <a:cs typeface="Alexandria" pitchFamily="2" charset="-78"/>
              </a:rPr>
              <a:t>. </a:t>
            </a:r>
            <a:r>
              <a:rPr lang="ar-SA" dirty="0">
                <a:latin typeface="Alexandria" pitchFamily="2" charset="-78"/>
                <a:cs typeface="Alexandria" pitchFamily="2" charset="-78"/>
              </a:rPr>
              <a:t>يجب أن تكون الفرضية مبنية على المعرفة والمعلومات السابقة في المجال الذي يتعلق به البحث</a:t>
            </a:r>
            <a:r>
              <a:rPr lang="ru-RU" dirty="0">
                <a:cs typeface="Alexandria" pitchFamily="2" charset="-78"/>
              </a:rPr>
              <a:t>. </a:t>
            </a:r>
            <a:r>
              <a:rPr lang="ar-SA" dirty="0">
                <a:latin typeface="Alexandria" pitchFamily="2" charset="-78"/>
                <a:cs typeface="Alexandria" pitchFamily="2" charset="-78"/>
              </a:rPr>
              <a:t>الفرضية يجب أن تكون محددة وقابلة للتحقق وتتطلب جمع البيانات الكافية لإثباتها أو تفنيدها</a:t>
            </a:r>
            <a:r>
              <a:rPr lang="ru-RU" dirty="0">
                <a:cs typeface="Alexandria" pitchFamily="2" charset="-78"/>
              </a:rPr>
              <a:t>. </a:t>
            </a:r>
            <a:r>
              <a:rPr lang="ar-SA" dirty="0">
                <a:latin typeface="Alexandria" pitchFamily="2" charset="-78"/>
                <a:cs typeface="Alexandria" pitchFamily="2" charset="-78"/>
              </a:rPr>
              <a:t>قد تكون الفرضية </a:t>
            </a:r>
            <a:r>
              <a:rPr lang="ar-JO" dirty="0" smtClean="0">
                <a:latin typeface="Alexandria" pitchFamily="2" charset="-78"/>
                <a:cs typeface="Alexandria" pitchFamily="2" charset="-78"/>
              </a:rPr>
              <a:t>(</a:t>
            </a:r>
            <a:r>
              <a:rPr lang="ar-SA" dirty="0" smtClean="0">
                <a:latin typeface="Alexandria" pitchFamily="2" charset="-78"/>
                <a:cs typeface="Alexandria" pitchFamily="2" charset="-78"/>
              </a:rPr>
              <a:t>إيجابية</a:t>
            </a:r>
            <a:r>
              <a:rPr lang="ru-RU" dirty="0" smtClean="0">
                <a:cs typeface="Alexandria" pitchFamily="2" charset="-78"/>
              </a:rPr>
              <a:t> </a:t>
            </a:r>
            <a:r>
              <a:rPr lang="ru-RU" dirty="0">
                <a:cs typeface="Alexandria" pitchFamily="2" charset="-78"/>
              </a:rPr>
              <a:t>(</a:t>
            </a:r>
            <a:r>
              <a:rPr lang="ar-SA" dirty="0">
                <a:latin typeface="Alexandria" pitchFamily="2" charset="-78"/>
                <a:cs typeface="Alexandria" pitchFamily="2" charset="-78"/>
              </a:rPr>
              <a:t>تفترض وجود علاقة بين المتغيرات</a:t>
            </a:r>
            <a:r>
              <a:rPr lang="ru-RU" dirty="0">
                <a:cs typeface="Alexandria" pitchFamily="2" charset="-78"/>
              </a:rPr>
              <a:t>) </a:t>
            </a:r>
            <a:r>
              <a:rPr lang="ar-SA" dirty="0">
                <a:latin typeface="Alexandria" pitchFamily="2" charset="-78"/>
                <a:cs typeface="Alexandria" pitchFamily="2" charset="-78"/>
              </a:rPr>
              <a:t>أو سلبية</a:t>
            </a:r>
            <a:r>
              <a:rPr lang="ru-RU" dirty="0">
                <a:cs typeface="Alexandria" pitchFamily="2" charset="-78"/>
              </a:rPr>
              <a:t> (</a:t>
            </a:r>
            <a:r>
              <a:rPr lang="ar-SA" dirty="0">
                <a:latin typeface="Alexandria" pitchFamily="2" charset="-78"/>
                <a:cs typeface="Alexandria" pitchFamily="2" charset="-78"/>
              </a:rPr>
              <a:t>تفترض عدم وجود علاقة بين </a:t>
            </a:r>
            <a:r>
              <a:rPr lang="ar-SA" dirty="0" smtClean="0">
                <a:latin typeface="Alexandria" pitchFamily="2" charset="-78"/>
                <a:cs typeface="Alexandria" pitchFamily="2" charset="-78"/>
              </a:rPr>
              <a:t>المتغيرات</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917336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77285" y="1017726"/>
            <a:ext cx="950031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282119" y="1428065"/>
            <a:ext cx="8718390" cy="4646528"/>
          </a:xfrm>
          <a:prstGeom prst="rect">
            <a:avLst/>
          </a:prstGeom>
          <a:noFill/>
        </p:spPr>
        <p:txBody>
          <a:bodyPr wrap="square" rtlCol="1">
            <a:spAutoFit/>
          </a:bodyPr>
          <a:lstStyle/>
          <a:p>
            <a:pPr algn="ctr" rtl="1"/>
            <a:r>
              <a:rPr lang="ar-SA" sz="2400" b="1" dirty="0">
                <a:latin typeface="Alexandria" pitchFamily="2" charset="-78"/>
                <a:cs typeface="Alexandria" pitchFamily="2" charset="-78"/>
              </a:rPr>
              <a:t>فوائد صياغة </a:t>
            </a:r>
            <a:r>
              <a:rPr lang="ar-SA" sz="2400" b="1" dirty="0" smtClean="0">
                <a:latin typeface="Alexandria" pitchFamily="2" charset="-78"/>
                <a:cs typeface="Alexandria" pitchFamily="2" charset="-78"/>
              </a:rPr>
              <a:t>الفرض</a:t>
            </a:r>
            <a:endParaRPr lang="ar-JO" sz="2400" b="1" dirty="0" smtClean="0">
              <a:latin typeface="Alexandria" pitchFamily="2" charset="-78"/>
              <a:cs typeface="Alexandria" pitchFamily="2" charset="-78"/>
            </a:endParaRPr>
          </a:p>
          <a:p>
            <a:pPr algn="ctr" rtl="1"/>
            <a:endParaRPr lang="en-US" sz="2400" b="1" dirty="0">
              <a:latin typeface="Alexandria" pitchFamily="2" charset="-78"/>
              <a:cs typeface="Alexandria" pitchFamily="2" charset="-78"/>
            </a:endParaRPr>
          </a:p>
          <a:p>
            <a:pPr algn="just" rtl="1"/>
            <a:r>
              <a:rPr lang="ar-SA" sz="2400" dirty="0">
                <a:latin typeface="Alexandria" pitchFamily="2" charset="-78"/>
                <a:cs typeface="Alexandria" pitchFamily="2" charset="-78"/>
              </a:rPr>
              <a:t> إن صياغة ووضع الفرض أو الفروض للمشكلة المدروسة يحقق للباحث والبحث على حد سواء الفوائد التالية: </a:t>
            </a:r>
            <a:endParaRPr lang="en-US" sz="2400" dirty="0">
              <a:latin typeface="Alexandria" pitchFamily="2" charset="-78"/>
              <a:cs typeface="Alexandria" pitchFamily="2" charset="-78"/>
            </a:endParaRPr>
          </a:p>
          <a:p>
            <a:pPr marL="342900" indent="-342900" algn="just" rtl="1">
              <a:buFont typeface="Arial" panose="020B0604020202020204" pitchFamily="34" charset="0"/>
              <a:buChar char="•"/>
            </a:pPr>
            <a:r>
              <a:rPr lang="ar-SA" sz="2400" dirty="0">
                <a:latin typeface="Alexandria" pitchFamily="2" charset="-78"/>
                <a:cs typeface="Alexandria" pitchFamily="2" charset="-78"/>
              </a:rPr>
              <a:t>تحديد مسار عملية البحث من خلال توجيه الباحث إلى الطبيعة ونوع البيانات والمعلومات اللازمة لمعالجة الفرض بما يتلاءم مع الأصول وأساليب البحث </a:t>
            </a:r>
            <a:r>
              <a:rPr lang="ar-SA" sz="2400" dirty="0" smtClean="0">
                <a:latin typeface="Alexandria" pitchFamily="2" charset="-78"/>
                <a:cs typeface="Alexandria" pitchFamily="2" charset="-78"/>
              </a:rPr>
              <a:t>العلمي</a:t>
            </a:r>
            <a:endParaRPr lang="ar-JO" sz="2400" dirty="0" smtClean="0">
              <a:latin typeface="Alexandria" pitchFamily="2" charset="-78"/>
              <a:cs typeface="Alexandria" pitchFamily="2" charset="-78"/>
            </a:endParaRPr>
          </a:p>
          <a:p>
            <a:pPr marL="342900" indent="-342900" algn="just" rtl="1">
              <a:buFont typeface="Arial" panose="020B0604020202020204" pitchFamily="34" charset="0"/>
              <a:buChar char="•"/>
            </a:pP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تحديد مناهج وأساليب البحث العلمي اللازم للدراسة ولاختيار </a:t>
            </a:r>
            <a:r>
              <a:rPr lang="ar-SA" sz="2400" dirty="0" smtClean="0">
                <a:latin typeface="Alexandria" pitchFamily="2" charset="-78"/>
                <a:cs typeface="Alexandria" pitchFamily="2" charset="-78"/>
              </a:rPr>
              <a:t>الفرضيات</a:t>
            </a:r>
            <a:r>
              <a:rPr lang="ar-JO" sz="2400" dirty="0" smtClean="0">
                <a:latin typeface="Alexandria" pitchFamily="2" charset="-78"/>
                <a:cs typeface="Alexandria" pitchFamily="2" charset="-78"/>
              </a:rPr>
              <a:t>.</a:t>
            </a:r>
          </a:p>
          <a:p>
            <a:pPr marL="342900" indent="-342900" algn="just" rtl="1">
              <a:buFont typeface="Arial" panose="020B0604020202020204" pitchFamily="34" charset="0"/>
              <a:buChar char="•"/>
            </a:pP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تزيد من قدرة الباحث على فهم المشكلة المدروسة من خلال تحيد العلاقات بين متغيرات المشكلة.</a:t>
            </a:r>
            <a:endParaRPr lang="en-US" sz="2400" dirty="0">
              <a:latin typeface="Alexandria" pitchFamily="2" charset="-78"/>
              <a:cs typeface="Alexandria" pitchFamily="2" charset="-78"/>
            </a:endParaRPr>
          </a:p>
          <a:p>
            <a:pPr algn="just" rtl="1">
              <a:lnSpc>
                <a:spcPct val="150000"/>
              </a:lnSpc>
            </a:pPr>
            <a:endParaRPr lang="en-US" sz="24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523794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5763" y="1078582"/>
            <a:ext cx="10595268"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85270" y="1545675"/>
            <a:ext cx="9976253" cy="3477875"/>
          </a:xfrm>
          <a:prstGeom prst="rect">
            <a:avLst/>
          </a:prstGeom>
          <a:noFill/>
        </p:spPr>
        <p:txBody>
          <a:bodyPr wrap="square" rtlCol="1">
            <a:spAutoFit/>
          </a:bodyPr>
          <a:lstStyle/>
          <a:p>
            <a:pPr algn="ctr" rtl="1"/>
            <a:r>
              <a:rPr lang="ar-SA" sz="2000" b="1" dirty="0">
                <a:latin typeface="Alexandria" pitchFamily="2" charset="-78"/>
                <a:cs typeface="Alexandria" pitchFamily="2" charset="-78"/>
              </a:rPr>
              <a:t>خطوات صياغة فرضية بحثية ناجحة</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لصياغة فرضية بحثية ناجحة، يجب اتباع الخطوات التالية</a:t>
            </a:r>
            <a:r>
              <a:rPr lang="ru-RU" sz="2000" dirty="0">
                <a:cs typeface="Alexandria" pitchFamily="2" charset="-78"/>
              </a:rPr>
              <a:t>:</a:t>
            </a:r>
            <a:endParaRPr lang="en-US" sz="2000" dirty="0">
              <a:latin typeface="Alexandria" pitchFamily="2" charset="-78"/>
              <a:cs typeface="Alexandria" pitchFamily="2" charset="-78"/>
            </a:endParaRPr>
          </a:p>
          <a:p>
            <a:pPr lvl="0" algn="just" rtl="1" fontAlgn="t"/>
            <a:r>
              <a:rPr lang="ar-SA" sz="2000" b="1" dirty="0" smtClean="0">
                <a:latin typeface="Alexandria" pitchFamily="2" charset="-78"/>
                <a:cs typeface="Alexandria" pitchFamily="2" charset="-78"/>
              </a:rPr>
              <a:t>تحديد </a:t>
            </a:r>
            <a:r>
              <a:rPr lang="ar-SA" sz="2000" b="1" dirty="0">
                <a:latin typeface="Alexandria" pitchFamily="2" charset="-78"/>
                <a:cs typeface="Alexandria" pitchFamily="2" charset="-78"/>
              </a:rPr>
              <a:t>المتغيرات</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قبل البدء في صياغة الفرضية، يجب تحديد المتغيرات المستقلة والتابعة في الدراسة. المتغير المستقل هو الذي يتحكم فيه المتحقق الرئيسي، بينما المتغير التابع هو الذي يتأثر بالمتغير المستقل</a:t>
            </a:r>
            <a:r>
              <a:rPr lang="en-US" sz="2000" dirty="0">
                <a:latin typeface="Alexandria" pitchFamily="2" charset="-78"/>
                <a:cs typeface="Alexandria" pitchFamily="2" charset="-78"/>
              </a:rPr>
              <a:t>.</a:t>
            </a:r>
          </a:p>
          <a:p>
            <a:pPr lvl="0" algn="just" rtl="1" fontAlgn="t"/>
            <a:r>
              <a:rPr lang="ar-SA" sz="2000" b="1" dirty="0">
                <a:latin typeface="Alexandria" pitchFamily="2" charset="-78"/>
                <a:cs typeface="Alexandria" pitchFamily="2" charset="-78"/>
              </a:rPr>
              <a:t>تحليل الأدبيات</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قبل صياغة الفرضية، يجب إجراء مراجعة شاملة للأدبيات المتاحة في المجال الذي يتعلق به البحث. يساعد ذلك في فهم المعرفة المسبقة والمعلومات المتاحة حول الموضوع ويوجه صياغة الفرضية</a:t>
            </a:r>
            <a:r>
              <a:rPr lang="en-US" sz="2000" dirty="0">
                <a:latin typeface="Alexandria" pitchFamily="2" charset="-78"/>
                <a:cs typeface="Alexandria" pitchFamily="2" charset="-78"/>
              </a:rPr>
              <a:t>.</a:t>
            </a:r>
          </a:p>
          <a:p>
            <a:pPr lvl="0" algn="just" rtl="1" fontAlgn="t"/>
            <a:r>
              <a:rPr lang="ar-SA" sz="2000" b="1" dirty="0">
                <a:latin typeface="Alexandria" pitchFamily="2" charset="-78"/>
                <a:cs typeface="Alexandria" pitchFamily="2" charset="-78"/>
              </a:rPr>
              <a:t>تحديد العلاقة المفترضة</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بناءً على تحليل الأدبيات، يمكن تحديد العلاقة المفترضة بين المتغيرات المستقلة والتابعة. يجب أن تكون الفرضية محددة وواضحة بشكل يكفي حتى يتمكن الباحث من اختبار صحتها</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588958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5763" y="1078582"/>
            <a:ext cx="10595268"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78794" y="1341285"/>
            <a:ext cx="10208073" cy="4093428"/>
          </a:xfrm>
          <a:prstGeom prst="rect">
            <a:avLst/>
          </a:prstGeom>
          <a:noFill/>
        </p:spPr>
        <p:txBody>
          <a:bodyPr wrap="square" rtlCol="1">
            <a:spAutoFit/>
          </a:bodyPr>
          <a:lstStyle/>
          <a:p>
            <a:pPr algn="ctr" rtl="1"/>
            <a:r>
              <a:rPr lang="ar-SA" sz="2000" b="1" dirty="0">
                <a:latin typeface="Alexandria" pitchFamily="2" charset="-78"/>
                <a:cs typeface="Alexandria" pitchFamily="2" charset="-78"/>
              </a:rPr>
              <a:t>خطوات صياغة فرضية بحثية ناجحة</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لصياغة فرضية بحثية ناجحة، يجب اتباع الخطوات التالية</a:t>
            </a:r>
            <a:r>
              <a:rPr lang="ru-RU" sz="2000" dirty="0">
                <a:cs typeface="Alexandria" pitchFamily="2" charset="-78"/>
              </a:rPr>
              <a:t>:</a:t>
            </a:r>
            <a:endParaRPr lang="en-US" sz="2000" dirty="0">
              <a:latin typeface="Alexandria" pitchFamily="2" charset="-78"/>
              <a:cs typeface="Alexandria" pitchFamily="2" charset="-78"/>
            </a:endParaRPr>
          </a:p>
          <a:p>
            <a:pPr lvl="0" algn="just" rtl="1" fontAlgn="t"/>
            <a:r>
              <a:rPr lang="ar-SA" sz="2000" b="1" dirty="0" smtClean="0">
                <a:latin typeface="Alexandria" pitchFamily="2" charset="-78"/>
                <a:cs typeface="Alexandria" pitchFamily="2" charset="-78"/>
              </a:rPr>
              <a:t>استخدام </a:t>
            </a:r>
            <a:r>
              <a:rPr lang="ar-SA" sz="2000" b="1" dirty="0">
                <a:latin typeface="Alexandria" pitchFamily="2" charset="-78"/>
                <a:cs typeface="Alexandria" pitchFamily="2" charset="-78"/>
              </a:rPr>
              <a:t>البيانات والأدلة المتاحة</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يجب أن يكون للفرضية أساس علمي يستند إلى البيانات والأدلة المتاحة في المجال. يمكن استخدام البيانات من الأبحاث السابقة أو الدراسات المماثلة لتأييد الفرضية المقترحة</a:t>
            </a:r>
            <a:r>
              <a:rPr lang="en-US" sz="2000" dirty="0">
                <a:latin typeface="Alexandria" pitchFamily="2" charset="-78"/>
                <a:cs typeface="Alexandria" pitchFamily="2" charset="-78"/>
              </a:rPr>
              <a:t>.</a:t>
            </a:r>
          </a:p>
          <a:p>
            <a:pPr lvl="0" algn="just" rtl="1" fontAlgn="t"/>
            <a:r>
              <a:rPr lang="ar-SA" sz="2000" b="1" dirty="0">
                <a:latin typeface="Alexandria" pitchFamily="2" charset="-78"/>
                <a:cs typeface="Alexandria" pitchFamily="2" charset="-78"/>
              </a:rPr>
              <a:t>تحديد طريقة </a:t>
            </a:r>
            <a:r>
              <a:rPr lang="ar-SA" sz="2000" b="1" dirty="0" smtClean="0">
                <a:latin typeface="Alexandria" pitchFamily="2" charset="-78"/>
                <a:cs typeface="Alexandria" pitchFamily="2" charset="-78"/>
              </a:rPr>
              <a:t>الاختبار</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يجب </a:t>
            </a:r>
            <a:r>
              <a:rPr lang="ar-SA" sz="2000" dirty="0">
                <a:latin typeface="Alexandria" pitchFamily="2" charset="-78"/>
                <a:cs typeface="Alexandria" pitchFamily="2" charset="-78"/>
              </a:rPr>
              <a:t>تحديد الطريقة المناسبة لاختبار الفرضية. يمكن أن تشمل الطرق الاختبارية استخدام التجارب، المسوح، التحليلات الإحصائية، أو غيرها من الأساليب البحثية</a:t>
            </a:r>
            <a:r>
              <a:rPr lang="en-US" sz="2000" dirty="0">
                <a:latin typeface="Alexandria" pitchFamily="2" charset="-78"/>
                <a:cs typeface="Alexandria" pitchFamily="2" charset="-78"/>
              </a:rPr>
              <a:t>.</a:t>
            </a:r>
          </a:p>
          <a:p>
            <a:pPr lvl="0" algn="just" rtl="1" fontAlgn="t"/>
            <a:r>
              <a:rPr lang="ar-SA" sz="2000" b="1" dirty="0">
                <a:latin typeface="Alexandria" pitchFamily="2" charset="-78"/>
                <a:cs typeface="Alexandria" pitchFamily="2" charset="-78"/>
              </a:rPr>
              <a:t>كتابة الفرضية بشكل دقيق</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يجب كتابة الفرضية بشكل دقيق وواضح. يمكن استخدام الجملة "إذا تم تغيير المتغير المستقل، سيحدث تأثير على المتغير التابع" لصياغة الفرضية بشكل صحيح</a:t>
            </a:r>
            <a:r>
              <a:rPr lang="en-US" sz="2000" dirty="0" smtClean="0">
                <a:latin typeface="Alexandria" pitchFamily="2" charset="-78"/>
                <a:cs typeface="Alexandria" pitchFamily="2" charset="-78"/>
              </a:rPr>
              <a:t>.</a:t>
            </a:r>
          </a:p>
          <a:p>
            <a:pPr lvl="0" algn="just" rtl="1" fontAlgn="t"/>
            <a:r>
              <a:rPr lang="ar-SA" sz="2000" dirty="0" smtClean="0">
                <a:latin typeface="Alexandria" pitchFamily="2" charset="-78"/>
                <a:cs typeface="Alexandria" pitchFamily="2" charset="-78"/>
              </a:rPr>
              <a:t>باختصار</a:t>
            </a:r>
            <a:r>
              <a:rPr lang="ar-SA" sz="2000" dirty="0">
                <a:latin typeface="Alexandria" pitchFamily="2" charset="-78"/>
                <a:cs typeface="Alexandria" pitchFamily="2" charset="-78"/>
              </a:rPr>
              <a:t>، صياغة فرضية البحث هي جزء مهم جدًا من عملية البحث العلمي. يجب أن تكون الفرضية واضحة ومحددة وقابلة للتحقق. باتباع الخطوات المذكورة أعلاه، يمكن للباحثين إنشاء فرضيات بحثية ناجحة تعزز جودة البحث وموثوقيته</a:t>
            </a:r>
            <a:r>
              <a:rPr lang="ru-RU" sz="2000" dirty="0">
                <a:cs typeface="Alexandria" pitchFamily="2" charset="-78"/>
              </a:rPr>
              <a:t>.</a:t>
            </a: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579871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549" y="991763"/>
            <a:ext cx="10808887"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65915" y="1234882"/>
            <a:ext cx="10145431" cy="3785011"/>
          </a:xfrm>
          <a:prstGeom prst="rect">
            <a:avLst/>
          </a:prstGeom>
          <a:noFill/>
        </p:spPr>
        <p:txBody>
          <a:bodyPr wrap="square" rtlCol="1">
            <a:spAutoFit/>
          </a:bodyPr>
          <a:lstStyle/>
          <a:p>
            <a:pPr algn="ctr" rtl="1">
              <a:lnSpc>
                <a:spcPct val="150000"/>
              </a:lnSpc>
            </a:pPr>
            <a:r>
              <a:rPr lang="ar-JO" b="1" dirty="0" smtClean="0">
                <a:latin typeface="Alexandria" pitchFamily="2" charset="-78"/>
                <a:cs typeface="Alexandria" pitchFamily="2" charset="-78"/>
              </a:rPr>
              <a:t>شروط</a:t>
            </a:r>
            <a:r>
              <a:rPr lang="ar-EG" b="1" dirty="0" smtClean="0">
                <a:latin typeface="Alexandria" pitchFamily="2" charset="-78"/>
                <a:cs typeface="Alexandria" pitchFamily="2" charset="-78"/>
              </a:rPr>
              <a:t> </a:t>
            </a:r>
            <a:r>
              <a:rPr lang="ar-EG" b="1" dirty="0">
                <a:latin typeface="Alexandria" pitchFamily="2" charset="-78"/>
                <a:cs typeface="Alexandria" pitchFamily="2" charset="-78"/>
              </a:rPr>
              <a:t>الوصول إلى فروض </a:t>
            </a:r>
            <a:r>
              <a:rPr lang="ar-EG" b="1" dirty="0" smtClean="0">
                <a:latin typeface="Alexandria" pitchFamily="2" charset="-78"/>
                <a:cs typeface="Alexandria" pitchFamily="2" charset="-78"/>
              </a:rPr>
              <a:t>جيدة</a:t>
            </a:r>
            <a:endParaRPr lang="ar-JO" b="1" dirty="0" smtClean="0">
              <a:latin typeface="Alexandria" pitchFamily="2" charset="-78"/>
              <a:cs typeface="Alexandria" pitchFamily="2" charset="-78"/>
            </a:endParaRPr>
          </a:p>
          <a:p>
            <a:pPr algn="just" rtl="1">
              <a:lnSpc>
                <a:spcPct val="150000"/>
              </a:lnSpc>
            </a:pPr>
            <a:r>
              <a:rPr lang="ar-EG" dirty="0">
                <a:latin typeface="Alexandria" pitchFamily="2" charset="-78"/>
                <a:cs typeface="Alexandria" pitchFamily="2" charset="-78"/>
              </a:rPr>
              <a:t>    هناك بعض </a:t>
            </a:r>
            <a:r>
              <a:rPr lang="ar-JO" dirty="0" smtClean="0">
                <a:latin typeface="Alexandria" pitchFamily="2" charset="-78"/>
                <a:cs typeface="Alexandria" pitchFamily="2" charset="-78"/>
              </a:rPr>
              <a:t>الشروط</a:t>
            </a:r>
            <a:r>
              <a:rPr lang="ar-EG" dirty="0" smtClean="0">
                <a:latin typeface="Alexandria" pitchFamily="2" charset="-78"/>
                <a:cs typeface="Alexandria" pitchFamily="2" charset="-78"/>
              </a:rPr>
              <a:t> </a:t>
            </a:r>
            <a:r>
              <a:rPr lang="ar-EG" dirty="0">
                <a:latin typeface="Alexandria" pitchFamily="2" charset="-78"/>
                <a:cs typeface="Alexandria" pitchFamily="2" charset="-78"/>
              </a:rPr>
              <a:t>التي يستطيع الباحث استخدامها للوصول إلى فروض جيدة هي </a:t>
            </a:r>
            <a:r>
              <a:rPr lang="ar-EG" dirty="0" smtClean="0">
                <a:latin typeface="Alexandria" pitchFamily="2" charset="-78"/>
                <a:cs typeface="Alexandria" pitchFamily="2" charset="-78"/>
              </a:rPr>
              <a:t>:</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EG" dirty="0" smtClean="0">
                <a:latin typeface="Alexandria" pitchFamily="2" charset="-78"/>
                <a:cs typeface="Alexandria" pitchFamily="2" charset="-78"/>
              </a:rPr>
              <a:t>أن </a:t>
            </a:r>
            <a:r>
              <a:rPr lang="ar-EG" dirty="0">
                <a:latin typeface="Alexandria" pitchFamily="2" charset="-78"/>
                <a:cs typeface="Alexandria" pitchFamily="2" charset="-78"/>
              </a:rPr>
              <a:t>يقوم بتجميع تمهيدي للبيانات المرتبطة بشكل البحث، ويستخدم تعليقاته الاستنباطية لكي يصل إلى حل محتمل. وقد يصل الباحث إلى ذلك عن طريق بحث استطلاعي أو استكشافي يهدف منه إلى جمع بيانات عن موضوع دراسته. ومن القواعد المألوفة في البحوث وبخاصة المركبة </a:t>
            </a:r>
            <a:r>
              <a:rPr lang="ar-EG" dirty="0" smtClean="0">
                <a:latin typeface="Alexandria" pitchFamily="2" charset="-78"/>
                <a:cs typeface="Alexandria" pitchFamily="2" charset="-78"/>
              </a:rPr>
              <a:t>منها، </a:t>
            </a:r>
            <a:r>
              <a:rPr lang="ar-EG" dirty="0">
                <a:latin typeface="Alexandria" pitchFamily="2" charset="-78"/>
                <a:cs typeface="Alexandria" pitchFamily="2" charset="-78"/>
              </a:rPr>
              <a:t>أن يصوغ الباحث افتراضا لكل مشكلة فرعية تدخل في نطاق موضوع </a:t>
            </a:r>
            <a:r>
              <a:rPr lang="ar-EG" dirty="0" smtClean="0">
                <a:latin typeface="Alexandria" pitchFamily="2" charset="-78"/>
                <a:cs typeface="Alexandria" pitchFamily="2" charset="-78"/>
              </a:rPr>
              <a:t>البحث، </a:t>
            </a:r>
            <a:r>
              <a:rPr lang="ar-EG" dirty="0">
                <a:latin typeface="Alexandria" pitchFamily="2" charset="-78"/>
                <a:cs typeface="Alexandria" pitchFamily="2" charset="-78"/>
              </a:rPr>
              <a:t>ومن الدقة </a:t>
            </a:r>
            <a:r>
              <a:rPr lang="ar-EG" dirty="0" smtClean="0">
                <a:latin typeface="Alexandria" pitchFamily="2" charset="-78"/>
                <a:cs typeface="Alexandria" pitchFamily="2" charset="-78"/>
              </a:rPr>
              <a:t>العلمية، </a:t>
            </a:r>
            <a:r>
              <a:rPr lang="ar-EG" dirty="0">
                <a:latin typeface="Alexandria" pitchFamily="2" charset="-78"/>
                <a:cs typeface="Alexandria" pitchFamily="2" charset="-78"/>
              </a:rPr>
              <a:t>أن يبدأ الباحث بعدة فروض محددة </a:t>
            </a:r>
            <a:r>
              <a:rPr lang="ar-EG" dirty="0" smtClean="0">
                <a:latin typeface="Alexandria" pitchFamily="2" charset="-78"/>
                <a:cs typeface="Alexandria" pitchFamily="2" charset="-78"/>
              </a:rPr>
              <a:t>وواضحة، </a:t>
            </a:r>
            <a:r>
              <a:rPr lang="ar-EG" dirty="0">
                <a:latin typeface="Alexandria" pitchFamily="2" charset="-78"/>
                <a:cs typeface="Alexandria" pitchFamily="2" charset="-78"/>
              </a:rPr>
              <a:t>والتخلي عن فرض مطول يضم عدة </a:t>
            </a:r>
            <a:r>
              <a:rPr lang="ar-EG" dirty="0" smtClean="0">
                <a:latin typeface="Alexandria" pitchFamily="2" charset="-78"/>
                <a:cs typeface="Alexandria" pitchFamily="2" charset="-78"/>
              </a:rPr>
              <a:t>نقاط</a:t>
            </a:r>
            <a:r>
              <a:rPr lang="ar-JO" dirty="0" smtClean="0">
                <a:latin typeface="Alexandria" pitchFamily="2" charset="-78"/>
                <a:cs typeface="Alexandria" pitchFamily="2" charset="-78"/>
              </a:rPr>
              <a:t>.</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a:t>
            </a:r>
            <a:r>
              <a:rPr lang="ar-EG" dirty="0">
                <a:latin typeface="Alexandria" pitchFamily="2" charset="-78"/>
                <a:cs typeface="Alexandria" pitchFamily="2" charset="-78"/>
              </a:rPr>
              <a:t>يجب أن تصاغ الفروض في </a:t>
            </a:r>
            <a:r>
              <a:rPr lang="ar-JO" dirty="0" smtClean="0">
                <a:latin typeface="Alexandria" pitchFamily="2" charset="-78"/>
                <a:cs typeface="Alexandria" pitchFamily="2" charset="-78"/>
              </a:rPr>
              <a:t>الفعل </a:t>
            </a:r>
            <a:r>
              <a:rPr lang="ar-EG" dirty="0" smtClean="0">
                <a:latin typeface="Alexandria" pitchFamily="2" charset="-78"/>
                <a:cs typeface="Alexandria" pitchFamily="2" charset="-78"/>
              </a:rPr>
              <a:t>المضارع</a:t>
            </a:r>
            <a:r>
              <a:rPr lang="ar-EG" dirty="0">
                <a:latin typeface="Alexandria" pitchFamily="2" charset="-78"/>
                <a:cs typeface="Alexandria" pitchFamily="2" charset="-78"/>
              </a:rPr>
              <a:t>، فإذا ما أسفرت الدراسة عن نفي فرض </a:t>
            </a:r>
            <a:r>
              <a:rPr lang="ar-EG" dirty="0" smtClean="0">
                <a:latin typeface="Alexandria" pitchFamily="2" charset="-78"/>
                <a:cs typeface="Alexandria" pitchFamily="2" charset="-78"/>
              </a:rPr>
              <a:t>ما، </a:t>
            </a:r>
            <a:r>
              <a:rPr lang="ar-EG" dirty="0">
                <a:latin typeface="Alexandria" pitchFamily="2" charset="-78"/>
                <a:cs typeface="Alexandria" pitchFamily="2" charset="-78"/>
              </a:rPr>
              <a:t>فلا يعني ذلك خطأ </a:t>
            </a:r>
            <a:r>
              <a:rPr lang="ar-EG" dirty="0" smtClean="0">
                <a:latin typeface="Alexandria" pitchFamily="2" charset="-78"/>
                <a:cs typeface="Alexandria" pitchFamily="2" charset="-78"/>
              </a:rPr>
              <a:t>الدراسة، </a:t>
            </a:r>
            <a:r>
              <a:rPr lang="ar-EG" dirty="0">
                <a:latin typeface="Alexandria" pitchFamily="2" charset="-78"/>
                <a:cs typeface="Alexandria" pitchFamily="2" charset="-78"/>
              </a:rPr>
              <a:t>أو الإقلال من </a:t>
            </a:r>
            <a:r>
              <a:rPr lang="ar-EG" dirty="0" smtClean="0">
                <a:latin typeface="Alexandria" pitchFamily="2" charset="-78"/>
                <a:cs typeface="Alexandria" pitchFamily="2" charset="-78"/>
              </a:rPr>
              <a:t>قيمتها، </a:t>
            </a:r>
            <a:r>
              <a:rPr lang="ar-EG" dirty="0">
                <a:latin typeface="Alexandria" pitchFamily="2" charset="-78"/>
                <a:cs typeface="Alexandria" pitchFamily="2" charset="-78"/>
              </a:rPr>
              <a:t>بل تعتبر نتيجة علمية على قدم المساواة مع حالة </a:t>
            </a:r>
            <a:r>
              <a:rPr lang="ar-EG" dirty="0" smtClean="0">
                <a:latin typeface="Alexandria" pitchFamily="2" charset="-78"/>
                <a:cs typeface="Alexandria" pitchFamily="2" charset="-78"/>
              </a:rPr>
              <a:t>إثبات.</a:t>
            </a: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053378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9854" y="991763"/>
            <a:ext cx="10628582"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91674" y="1234882"/>
            <a:ext cx="10119672" cy="4113306"/>
          </a:xfrm>
          <a:prstGeom prst="rect">
            <a:avLst/>
          </a:prstGeom>
          <a:noFill/>
        </p:spPr>
        <p:txBody>
          <a:bodyPr wrap="square" rtlCol="1">
            <a:spAutoFit/>
          </a:bodyPr>
          <a:lstStyle/>
          <a:p>
            <a:pPr algn="ctr" rtl="1">
              <a:lnSpc>
                <a:spcPct val="150000"/>
              </a:lnSpc>
            </a:pPr>
            <a:r>
              <a:rPr lang="ar-JO" sz="1600" b="1" dirty="0" smtClean="0">
                <a:latin typeface="Alexandria" pitchFamily="2" charset="-78"/>
                <a:cs typeface="Alexandria" pitchFamily="2" charset="-78"/>
              </a:rPr>
              <a:t>شروط</a:t>
            </a:r>
            <a:r>
              <a:rPr lang="ar-EG" sz="1600" b="1" dirty="0" smtClean="0">
                <a:latin typeface="Alexandria" pitchFamily="2" charset="-78"/>
                <a:cs typeface="Alexandria" pitchFamily="2" charset="-78"/>
              </a:rPr>
              <a:t> </a:t>
            </a:r>
            <a:r>
              <a:rPr lang="ar-EG" sz="1600" b="1" dirty="0">
                <a:latin typeface="Alexandria" pitchFamily="2" charset="-78"/>
                <a:cs typeface="Alexandria" pitchFamily="2" charset="-78"/>
              </a:rPr>
              <a:t>الوصول إلى فروض جيدة :</a:t>
            </a:r>
            <a:endParaRPr lang="en-US"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بعد تبني الباحث لفروض </a:t>
            </a:r>
            <a:r>
              <a:rPr lang="ar-EG" sz="1600" dirty="0" smtClean="0">
                <a:latin typeface="Alexandria" pitchFamily="2" charset="-78"/>
                <a:cs typeface="Alexandria" pitchFamily="2" charset="-78"/>
              </a:rPr>
              <a:t>ما، </a:t>
            </a:r>
            <a:r>
              <a:rPr lang="ar-EG" sz="1600" dirty="0">
                <a:latin typeface="Alexandria" pitchFamily="2" charset="-78"/>
                <a:cs typeface="Alexandria" pitchFamily="2" charset="-78"/>
              </a:rPr>
              <a:t>يجب عليه بعد ذلك استخدام التعليل الاستنباطي ليقرر ما نوع البيانات التي يتوقع إيجادها إذا كان الفرض </a:t>
            </a:r>
            <a:r>
              <a:rPr lang="ar-EG" sz="1600" dirty="0" smtClean="0">
                <a:latin typeface="Alexandria" pitchFamily="2" charset="-78"/>
                <a:cs typeface="Alexandria" pitchFamily="2" charset="-78"/>
              </a:rPr>
              <a:t>صحيحا، </a:t>
            </a:r>
            <a:r>
              <a:rPr lang="ar-EG" sz="1600" dirty="0">
                <a:latin typeface="Alexandria" pitchFamily="2" charset="-78"/>
                <a:cs typeface="Alexandria" pitchFamily="2" charset="-78"/>
              </a:rPr>
              <a:t>وما يجب أن يترتب منطقيا على التعميم الذي يقوم </a:t>
            </a:r>
            <a:r>
              <a:rPr lang="ar-EG" sz="1600" dirty="0" smtClean="0">
                <a:latin typeface="Alexandria" pitchFamily="2" charset="-78"/>
                <a:cs typeface="Alexandria" pitchFamily="2" charset="-78"/>
              </a:rPr>
              <a:t>باختياره</a:t>
            </a:r>
            <a:r>
              <a:rPr lang="ar-JO"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EG" sz="1600" dirty="0" smtClean="0">
                <a:latin typeface="Alexandria" pitchFamily="2" charset="-78"/>
                <a:cs typeface="Alexandria" pitchFamily="2" charset="-78"/>
              </a:rPr>
              <a:t>عند </a:t>
            </a:r>
            <a:r>
              <a:rPr lang="ar-EG" sz="1600" dirty="0">
                <a:latin typeface="Alexandria" pitchFamily="2" charset="-78"/>
                <a:cs typeface="Alexandria" pitchFamily="2" charset="-78"/>
              </a:rPr>
              <a:t>اختبار الباحث لفروضه ، يجب أن يأخذ في اعتباره عاملين أساسيين هما : البعد </a:t>
            </a:r>
            <a:r>
              <a:rPr lang="ar-EG" sz="1600" dirty="0" smtClean="0">
                <a:latin typeface="Alexandria" pitchFamily="2" charset="-78"/>
                <a:cs typeface="Alexandria" pitchFamily="2" charset="-78"/>
              </a:rPr>
              <a:t>الزمني، </a:t>
            </a:r>
            <a:r>
              <a:rPr lang="ar-EG" sz="1600" dirty="0">
                <a:latin typeface="Alexandria" pitchFamily="2" charset="-78"/>
                <a:cs typeface="Alexandria" pitchFamily="2" charset="-78"/>
              </a:rPr>
              <a:t>بمعنى أن الإجابات المحتملة لمشكلة تقع في الماضي أو الحاضر أو </a:t>
            </a:r>
            <a:r>
              <a:rPr lang="ar-EG" sz="1600" dirty="0" smtClean="0">
                <a:latin typeface="Alexandria" pitchFamily="2" charset="-78"/>
                <a:cs typeface="Alexandria" pitchFamily="2" charset="-78"/>
              </a:rPr>
              <a:t>المستقبل، </a:t>
            </a:r>
            <a:r>
              <a:rPr lang="ar-EG" sz="1600" dirty="0">
                <a:latin typeface="Alexandria" pitchFamily="2" charset="-78"/>
                <a:cs typeface="Alexandria" pitchFamily="2" charset="-78"/>
              </a:rPr>
              <a:t>وثانيهما غرضه من البحث </a:t>
            </a:r>
            <a:r>
              <a:rPr lang="ar-EG" sz="1600" dirty="0" smtClean="0">
                <a:latin typeface="Alexandria" pitchFamily="2" charset="-78"/>
                <a:cs typeface="Alexandria" pitchFamily="2" charset="-78"/>
              </a:rPr>
              <a:t>فإذا </a:t>
            </a:r>
            <a:r>
              <a:rPr lang="ar-EG" sz="1600" dirty="0">
                <a:latin typeface="Alexandria" pitchFamily="2" charset="-78"/>
                <a:cs typeface="Alexandria" pitchFamily="2" charset="-78"/>
              </a:rPr>
              <a:t>كان البحث يتصل </a:t>
            </a:r>
            <a:r>
              <a:rPr lang="ar-EG" sz="1600" dirty="0" smtClean="0">
                <a:latin typeface="Alexandria" pitchFamily="2" charset="-78"/>
                <a:cs typeface="Alexandria" pitchFamily="2" charset="-78"/>
              </a:rPr>
              <a:t>بالماضي، </a:t>
            </a:r>
            <a:r>
              <a:rPr lang="ar-EG" sz="1600" dirty="0">
                <a:latin typeface="Alexandria" pitchFamily="2" charset="-78"/>
                <a:cs typeface="Alexandria" pitchFamily="2" charset="-78"/>
              </a:rPr>
              <a:t>يأخذ الباحث الاتجاه التاريخي في اختبار فروضه . أما إذا كان البحث يتصل بمشكلة واقعة </a:t>
            </a:r>
            <a:r>
              <a:rPr lang="ar-EG" sz="1600" dirty="0" smtClean="0">
                <a:latin typeface="Alexandria" pitchFamily="2" charset="-78"/>
                <a:cs typeface="Alexandria" pitchFamily="2" charset="-78"/>
              </a:rPr>
              <a:t>فعلا، </a:t>
            </a:r>
            <a:r>
              <a:rPr lang="ar-EG" sz="1600" dirty="0">
                <a:latin typeface="Alexandria" pitchFamily="2" charset="-78"/>
                <a:cs typeface="Alexandria" pitchFamily="2" charset="-78"/>
              </a:rPr>
              <a:t>فعادة ما يلجأ الباحث إلى الدراسات الميدانية . أما إذا كانت الفروض ترتبط بسؤال عما سيحدث في </a:t>
            </a:r>
            <a:r>
              <a:rPr lang="ar-EG" sz="1600" dirty="0" smtClean="0">
                <a:latin typeface="Alexandria" pitchFamily="2" charset="-78"/>
                <a:cs typeface="Alexandria" pitchFamily="2" charset="-78"/>
              </a:rPr>
              <a:t>المستقبل، </a:t>
            </a:r>
            <a:r>
              <a:rPr lang="ar-EG" sz="1600" dirty="0">
                <a:latin typeface="Alexandria" pitchFamily="2" charset="-78"/>
                <a:cs typeface="Alexandria" pitchFamily="2" charset="-78"/>
              </a:rPr>
              <a:t>أو كيف يغير واقعا </a:t>
            </a:r>
            <a:r>
              <a:rPr lang="ar-EG" sz="1600" dirty="0" smtClean="0">
                <a:latin typeface="Alexandria" pitchFamily="2" charset="-78"/>
                <a:cs typeface="Alexandria" pitchFamily="2" charset="-78"/>
              </a:rPr>
              <a:t>معينا، </a:t>
            </a:r>
            <a:r>
              <a:rPr lang="ar-EG" sz="1600" dirty="0">
                <a:latin typeface="Alexandria" pitchFamily="2" charset="-78"/>
                <a:cs typeface="Alexandria" pitchFamily="2" charset="-78"/>
              </a:rPr>
              <a:t>فعلى الباحث أن يلجأ إلى الاتجاه التجريبي . أما من حيث الغرض من </a:t>
            </a:r>
            <a:r>
              <a:rPr lang="ar-EG" sz="1600" dirty="0" smtClean="0">
                <a:latin typeface="Alexandria" pitchFamily="2" charset="-78"/>
                <a:cs typeface="Alexandria" pitchFamily="2" charset="-78"/>
              </a:rPr>
              <a:t>البحث، </a:t>
            </a:r>
            <a:r>
              <a:rPr lang="ar-EG" sz="1600" dirty="0">
                <a:latin typeface="Alexandria" pitchFamily="2" charset="-78"/>
                <a:cs typeface="Alexandria" pitchFamily="2" charset="-78"/>
              </a:rPr>
              <a:t>فإذا اقتصر على الجانب الكشفي يعتبر بحثا استطلاعيا وعادة لا يتضمن مثل هذا البحث فروضا </a:t>
            </a:r>
            <a:r>
              <a:rPr lang="ar-EG" sz="1600" dirty="0" smtClean="0">
                <a:latin typeface="Alexandria" pitchFamily="2" charset="-78"/>
                <a:cs typeface="Alexandria" pitchFamily="2" charset="-78"/>
              </a:rPr>
              <a:t>معينة. </a:t>
            </a:r>
            <a:r>
              <a:rPr lang="ar-EG" sz="1600" dirty="0">
                <a:latin typeface="Alexandria" pitchFamily="2" charset="-78"/>
                <a:cs typeface="Alexandria" pitchFamily="2" charset="-78"/>
              </a:rPr>
              <a:t>أما إذا كان الهدف من البحث المقارنة أو التعميم أو تغيير واقع معين  فاستخدام أي اتجاه يتوقف على الربط بين البعدين الزمني والفرضي.</a:t>
            </a:r>
            <a:endParaRPr lang="en-US" sz="16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099967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0913" y="991763"/>
            <a:ext cx="112618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30529" y="1262219"/>
            <a:ext cx="10882648" cy="3970318"/>
          </a:xfrm>
          <a:prstGeom prst="rect">
            <a:avLst/>
          </a:prstGeom>
          <a:noFill/>
        </p:spPr>
        <p:txBody>
          <a:bodyPr wrap="square" rtlCol="1">
            <a:spAutoFit/>
          </a:bodyPr>
          <a:lstStyle/>
          <a:p>
            <a:pPr algn="ctr" rtl="1"/>
            <a:r>
              <a:rPr lang="ar-SA" b="1" dirty="0">
                <a:latin typeface="Alexandria" pitchFamily="2" charset="-78"/>
                <a:cs typeface="Alexandria" pitchFamily="2" charset="-78"/>
              </a:rPr>
              <a:t>بناء الفرضية</a:t>
            </a:r>
            <a:endParaRPr lang="en-US" b="1" dirty="0">
              <a:latin typeface="Alexandria" pitchFamily="2" charset="-78"/>
              <a:cs typeface="Alexandria" pitchFamily="2" charset="-78"/>
            </a:endParaRPr>
          </a:p>
          <a:p>
            <a:pPr algn="just" rtl="1"/>
            <a:r>
              <a:rPr lang="ar-SA" dirty="0">
                <a:latin typeface="Alexandria" pitchFamily="2" charset="-78"/>
                <a:cs typeface="Alexandria" pitchFamily="2" charset="-78"/>
              </a:rPr>
              <a:t>يمكن بناء الفرضية عن طريق استخدام المعرفة الحالية والأدلة المتاحة</a:t>
            </a:r>
            <a:r>
              <a:rPr lang="ru-RU" dirty="0">
                <a:cs typeface="Alexandria" pitchFamily="2" charset="-78"/>
              </a:rPr>
              <a:t>. </a:t>
            </a:r>
            <a:r>
              <a:rPr lang="ar-SA" dirty="0">
                <a:latin typeface="Alexandria" pitchFamily="2" charset="-78"/>
                <a:cs typeface="Alexandria" pitchFamily="2" charset="-78"/>
              </a:rPr>
              <a:t>يتطلب بناء الفرضية فهمًا سليمًا للمفاهيم والعلاقات في المجال البحثي، والقدرة على استنتاج فرضيات منطقية تعكس الاحتمالات والتوقعات العلمية</a:t>
            </a:r>
            <a:r>
              <a:rPr lang="ru-RU" dirty="0" smtClean="0">
                <a:cs typeface="Alexandria" pitchFamily="2" charset="-78"/>
              </a:rPr>
              <a:t>.</a:t>
            </a:r>
            <a:r>
              <a:rPr lang="ar-JO" dirty="0">
                <a:latin typeface="Alexandria" pitchFamily="2" charset="-78"/>
                <a:cs typeface="Alexandria" pitchFamily="2" charset="-78"/>
              </a:rPr>
              <a:t> </a:t>
            </a:r>
            <a:r>
              <a:rPr lang="ar-JO" dirty="0" smtClean="0">
                <a:latin typeface="Alexandria" pitchFamily="2" charset="-78"/>
                <a:cs typeface="Alexandria" pitchFamily="2" charset="-78"/>
              </a:rPr>
              <a:t> </a:t>
            </a:r>
            <a:r>
              <a:rPr lang="ar-SA" u="sng" dirty="0" smtClean="0">
                <a:latin typeface="Alexandria" pitchFamily="2" charset="-78"/>
                <a:cs typeface="Alexandria" pitchFamily="2" charset="-78"/>
              </a:rPr>
              <a:t>ويشمل </a:t>
            </a:r>
            <a:r>
              <a:rPr lang="ar-SA" u="sng" dirty="0">
                <a:latin typeface="Alexandria" pitchFamily="2" charset="-78"/>
                <a:cs typeface="Alexandria" pitchFamily="2" charset="-78"/>
              </a:rPr>
              <a:t>بناء الفروض</a:t>
            </a:r>
            <a:r>
              <a:rPr lang="ar-SA" dirty="0">
                <a:latin typeface="Alexandria" pitchFamily="2" charset="-78"/>
                <a:cs typeface="Alexandria" pitchFamily="2" charset="-78"/>
              </a:rPr>
              <a:t>:</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1. المعرفة الواسعة</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2. التخيل</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3. تحمل الجهد والتعب</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4. القدرة على القياس</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5. استنباط </a:t>
            </a:r>
            <a:r>
              <a:rPr lang="ar-SA" dirty="0" smtClean="0">
                <a:latin typeface="Alexandria" pitchFamily="2" charset="-78"/>
                <a:cs typeface="Alexandria" pitchFamily="2" charset="-78"/>
              </a:rPr>
              <a:t>المترتبات</a:t>
            </a:r>
            <a:endParaRPr lang="ar-JO" dirty="0" smtClean="0">
              <a:latin typeface="Alexandria" pitchFamily="2" charset="-78"/>
              <a:cs typeface="Alexandria" pitchFamily="2" charset="-78"/>
            </a:endParaRPr>
          </a:p>
          <a:p>
            <a:pPr algn="just" rtl="1"/>
            <a:r>
              <a:rPr lang="ar-SA" dirty="0">
                <a:latin typeface="Alexandria" pitchFamily="2" charset="-78"/>
                <a:cs typeface="Alexandria" pitchFamily="2" charset="-78"/>
              </a:rPr>
              <a:t>مثال على فرضية البحث</a:t>
            </a:r>
            <a:r>
              <a:rPr lang="ru-RU" dirty="0">
                <a:cs typeface="Alexandria" pitchFamily="2" charset="-78"/>
              </a:rPr>
              <a:t>:</a:t>
            </a:r>
            <a:r>
              <a:rPr lang="ar-SA" dirty="0">
                <a:latin typeface="Alexandria" pitchFamily="2" charset="-78"/>
                <a:cs typeface="Alexandria" pitchFamily="2" charset="-78"/>
              </a:rPr>
              <a:t> </a:t>
            </a:r>
            <a:r>
              <a:rPr lang="ar-JO" dirty="0" smtClean="0">
                <a:latin typeface="Alexandria" pitchFamily="2" charset="-78"/>
                <a:cs typeface="Alexandria" pitchFamily="2" charset="-78"/>
              </a:rPr>
              <a:t> </a:t>
            </a:r>
            <a:r>
              <a:rPr lang="ar-SA" dirty="0" smtClean="0">
                <a:latin typeface="Alexandria" pitchFamily="2" charset="-78"/>
                <a:cs typeface="Alexandria" pitchFamily="2" charset="-78"/>
              </a:rPr>
              <a:t>دعونا </a:t>
            </a:r>
            <a:r>
              <a:rPr lang="ar-SA" dirty="0">
                <a:latin typeface="Alexandria" pitchFamily="2" charset="-78"/>
                <a:cs typeface="Alexandria" pitchFamily="2" charset="-78"/>
              </a:rPr>
              <a:t>نعتبر فرضية بحث حول تأثير التغذية السليمة على صحة القلب</a:t>
            </a:r>
            <a:r>
              <a:rPr lang="ru-RU" dirty="0">
                <a:cs typeface="Alexandria" pitchFamily="2" charset="-78"/>
              </a:rPr>
              <a:t>. </a:t>
            </a:r>
            <a:r>
              <a:rPr lang="ar-SA" dirty="0">
                <a:latin typeface="Alexandria" pitchFamily="2" charset="-78"/>
                <a:cs typeface="Alexandria" pitchFamily="2" charset="-78"/>
              </a:rPr>
              <a:t>يمكن أن تكون الفرضية كالتالي</a:t>
            </a:r>
            <a:r>
              <a:rPr lang="ru-RU" dirty="0">
                <a:cs typeface="Alexandria" pitchFamily="2" charset="-78"/>
              </a:rPr>
              <a:t>: "</a:t>
            </a:r>
            <a:r>
              <a:rPr lang="ar-SA" dirty="0">
                <a:latin typeface="Alexandria" pitchFamily="2" charset="-78"/>
                <a:cs typeface="Alexandria" pitchFamily="2" charset="-78"/>
              </a:rPr>
              <a:t>تقديم الأشخاص لنظام غذائي صحي قد ينقص احتمالية الإصابة بأمراض القلب وتحسين صحة القلب عمومًا</a:t>
            </a:r>
            <a:r>
              <a:rPr lang="ru-RU" dirty="0" smtClean="0">
                <a:cs typeface="Alexandria" pitchFamily="2" charset="-78"/>
              </a:rPr>
              <a:t>".</a:t>
            </a:r>
            <a:r>
              <a:rPr lang="ar-JO" dirty="0" smtClean="0">
                <a:latin typeface="Alexandria" pitchFamily="2" charset="-78"/>
                <a:cs typeface="Alexandria" pitchFamily="2" charset="-78"/>
              </a:rPr>
              <a:t> </a:t>
            </a:r>
            <a:r>
              <a:rPr lang="ar-SA" dirty="0" smtClean="0">
                <a:latin typeface="Alexandria" pitchFamily="2" charset="-78"/>
                <a:cs typeface="Alexandria" pitchFamily="2" charset="-78"/>
              </a:rPr>
              <a:t>لاحظ </a:t>
            </a:r>
            <a:r>
              <a:rPr lang="ar-SA" dirty="0">
                <a:latin typeface="Alexandria" pitchFamily="2" charset="-78"/>
                <a:cs typeface="Alexandria" pitchFamily="2" charset="-78"/>
              </a:rPr>
              <a:t>أن هذه الفرضية تستنتج علاقة تأثير التغذية السليمة على صحة القلب، وتتوقع أن تحظى الأشخاص الذين يتناولون نظامًا غذائيًا صحيًا بأفضل صحة قلبية</a:t>
            </a:r>
            <a:r>
              <a:rPr lang="ru-RU" dirty="0">
                <a:cs typeface="Alexandria" pitchFamily="2" charset="-78"/>
              </a:rPr>
              <a:t>.</a:t>
            </a: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81388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8338" y="1021869"/>
            <a:ext cx="10856890" cy="49152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08338" y="1155869"/>
            <a:ext cx="10683025" cy="4770537"/>
          </a:xfrm>
          <a:prstGeom prst="rect">
            <a:avLst/>
          </a:prstGeom>
          <a:noFill/>
        </p:spPr>
        <p:txBody>
          <a:bodyPr wrap="square" rtlCol="1">
            <a:spAutoFit/>
          </a:bodyPr>
          <a:lstStyle/>
          <a:p>
            <a:pPr algn="ctr" rtl="1"/>
            <a:r>
              <a:rPr lang="ar-SA" sz="1600" b="1" dirty="0">
                <a:latin typeface="Alexandria" pitchFamily="2" charset="-78"/>
                <a:cs typeface="Alexandria" pitchFamily="2" charset="-78"/>
              </a:rPr>
              <a:t>أنواع فرضيات البحث العلمي</a:t>
            </a:r>
            <a:endParaRPr lang="en-US" sz="1600" b="1" dirty="0">
              <a:latin typeface="Alexandria" pitchFamily="2" charset="-78"/>
              <a:cs typeface="Alexandria" pitchFamily="2" charset="-78"/>
            </a:endParaRPr>
          </a:p>
          <a:p>
            <a:pPr algn="r" rtl="1"/>
            <a:r>
              <a:rPr lang="ar-SA" sz="1600" dirty="0">
                <a:latin typeface="Alexandria" pitchFamily="2" charset="-78"/>
                <a:cs typeface="Alexandria" pitchFamily="2" charset="-78"/>
              </a:rPr>
              <a:t>تعد فرضيات البحث العلمي </a:t>
            </a:r>
            <a:r>
              <a:rPr lang="ar-SA" sz="1600" dirty="0" smtClean="0">
                <a:latin typeface="Alexandria" pitchFamily="2" charset="-78"/>
                <a:cs typeface="Alexandria" pitchFamily="2" charset="-78"/>
              </a:rPr>
              <a:t>جزء</a:t>
            </a:r>
            <a:r>
              <a:rPr lang="ar-JO" sz="1600" dirty="0" smtClean="0">
                <a:latin typeface="Alexandria" pitchFamily="2" charset="-78"/>
                <a:cs typeface="Alexandria" pitchFamily="2" charset="-78"/>
              </a:rPr>
              <a:t>ً</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أساسيًا من عملية البحث العلمي</a:t>
            </a:r>
            <a:r>
              <a:rPr lang="ru-RU" sz="1600" dirty="0">
                <a:cs typeface="Alexandria" pitchFamily="2" charset="-78"/>
              </a:rPr>
              <a:t>. </a:t>
            </a:r>
            <a:r>
              <a:rPr lang="ar-SA" sz="1600" dirty="0">
                <a:latin typeface="Alexandria" pitchFamily="2" charset="-78"/>
                <a:cs typeface="Alexandria" pitchFamily="2" charset="-78"/>
              </a:rPr>
              <a:t>تقدم الفرضيات افتراضات محتملة حول العلاقات والظواهر الموجودة في العالم الطبيعي</a:t>
            </a:r>
            <a:r>
              <a:rPr lang="ru-RU" sz="1600" dirty="0">
                <a:cs typeface="Alexandria" pitchFamily="2" charset="-78"/>
              </a:rPr>
              <a:t>. </a:t>
            </a:r>
            <a:r>
              <a:rPr lang="ar-JO" sz="1600" dirty="0" smtClean="0">
                <a:latin typeface="Alexandria" pitchFamily="2" charset="-78"/>
                <a:cs typeface="Alexandria" pitchFamily="2" charset="-78"/>
              </a:rPr>
              <a:t> و</a:t>
            </a:r>
            <a:r>
              <a:rPr lang="ar-SA" sz="1600" dirty="0" smtClean="0">
                <a:latin typeface="Alexandria" pitchFamily="2" charset="-78"/>
                <a:cs typeface="Alexandria" pitchFamily="2" charset="-78"/>
              </a:rPr>
              <a:t>هناك </a:t>
            </a:r>
            <a:r>
              <a:rPr lang="ar-SA" sz="1600" dirty="0">
                <a:latin typeface="Alexandria" pitchFamily="2" charset="-78"/>
                <a:cs typeface="Alexandria" pitchFamily="2" charset="-78"/>
              </a:rPr>
              <a:t>العديد من أنواع الفرضيات التي يمكن استخدامها في البحث </a:t>
            </a:r>
            <a:r>
              <a:rPr lang="ar-SA" sz="1600" dirty="0" smtClean="0">
                <a:latin typeface="Alexandria" pitchFamily="2" charset="-78"/>
                <a:cs typeface="Alexandria" pitchFamily="2" charset="-78"/>
              </a:rPr>
              <a:t>العلم</a:t>
            </a:r>
            <a:r>
              <a:rPr lang="ar-JO" sz="1600" dirty="0" smtClean="0">
                <a:latin typeface="Alexandria" pitchFamily="2" charset="-78"/>
                <a:cs typeface="Alexandria" pitchFamily="2" charset="-78"/>
              </a:rPr>
              <a:t>ي، و</a:t>
            </a:r>
            <a:r>
              <a:rPr lang="ar-SA" sz="1600" dirty="0" smtClean="0">
                <a:latin typeface="Alexandria" pitchFamily="2" charset="-78"/>
                <a:cs typeface="Alexandria" pitchFamily="2" charset="-78"/>
              </a:rPr>
              <a:t>فيما </a:t>
            </a:r>
            <a:r>
              <a:rPr lang="ar-SA" sz="1600" dirty="0">
                <a:latin typeface="Alexandria" pitchFamily="2" charset="-78"/>
                <a:cs typeface="Alexandria" pitchFamily="2" charset="-78"/>
              </a:rPr>
              <a:t>يلي بعض الأنواع الشائعة لفرضيات البحث العلمي</a:t>
            </a:r>
            <a:r>
              <a:rPr lang="ru-RU" sz="1600" dirty="0">
                <a:cs typeface="Alexandria" pitchFamily="2" charset="-78"/>
              </a:rPr>
              <a:t>:</a:t>
            </a:r>
            <a:endParaRPr lang="en-US" sz="1600" dirty="0">
              <a:latin typeface="Alexandria" pitchFamily="2" charset="-78"/>
              <a:cs typeface="Alexandria" pitchFamily="2" charset="-78"/>
            </a:endParaRPr>
          </a:p>
          <a:p>
            <a:pPr algn="r" rtl="1"/>
            <a:r>
              <a:rPr lang="ar-DZ" sz="1600" dirty="0">
                <a:latin typeface="Alexandria" pitchFamily="2" charset="-78"/>
                <a:cs typeface="Alexandria" pitchFamily="2" charset="-78"/>
              </a:rPr>
              <a:t>أنواع الفروض حسب طبيعة العلاقة بين متغيرات الفرضية :</a:t>
            </a:r>
            <a:endParaRPr lang="en-US" sz="1600" dirty="0">
              <a:latin typeface="Alexandria" pitchFamily="2" charset="-78"/>
              <a:cs typeface="Alexandria" pitchFamily="2" charset="-78"/>
            </a:endParaRPr>
          </a:p>
          <a:p>
            <a:pPr algn="r" rtl="1"/>
            <a:r>
              <a:rPr lang="ar-SA" sz="1600" b="1" dirty="0">
                <a:latin typeface="Alexandria" pitchFamily="2" charset="-78"/>
                <a:cs typeface="Alexandria" pitchFamily="2" charset="-78"/>
              </a:rPr>
              <a:t>فرضية العلاقة السببية</a:t>
            </a:r>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تتمحور فرضية العلاقة السببية حول فكرة أن هناك علاقة مباشرة بين سبب ونتيجة</a:t>
            </a:r>
            <a:r>
              <a:rPr lang="ru-RU" sz="1600" dirty="0">
                <a:cs typeface="Alexandria" pitchFamily="2" charset="-78"/>
              </a:rPr>
              <a:t>. </a:t>
            </a:r>
            <a:r>
              <a:rPr lang="ar-SA" sz="1600" dirty="0">
                <a:latin typeface="Alexandria" pitchFamily="2" charset="-78"/>
                <a:cs typeface="Alexandria" pitchFamily="2" charset="-78"/>
              </a:rPr>
              <a:t>يُفترض أن تكون تأثيرات السبب على النتيجة قابلة للقياس والتحليل</a:t>
            </a:r>
            <a:r>
              <a:rPr lang="ru-RU" sz="1600" dirty="0">
                <a:cs typeface="Alexandria" pitchFamily="2" charset="-78"/>
              </a:rPr>
              <a:t>. </a:t>
            </a:r>
            <a:r>
              <a:rPr lang="ar-SA" sz="1600" dirty="0">
                <a:latin typeface="Alexandria" pitchFamily="2" charset="-78"/>
                <a:cs typeface="Alexandria" pitchFamily="2" charset="-78"/>
              </a:rPr>
              <a:t>على سبيل </a:t>
            </a:r>
            <a:r>
              <a:rPr lang="ar-SA" sz="1600" dirty="0" smtClean="0">
                <a:latin typeface="Alexandria" pitchFamily="2" charset="-78"/>
                <a:cs typeface="Alexandria" pitchFamily="2" charset="-78"/>
              </a:rPr>
              <a:t>المثال، </a:t>
            </a:r>
            <a:r>
              <a:rPr lang="ar-SA" sz="1600" dirty="0">
                <a:latin typeface="Alexandria" pitchFamily="2" charset="-78"/>
                <a:cs typeface="Alexandria" pitchFamily="2" charset="-78"/>
              </a:rPr>
              <a:t>يمكن أن يكون الفرضية هي أن تعاطي المخدرات يؤدي إلى ارتفاع معدلات الجريمة</a:t>
            </a:r>
            <a:r>
              <a:rPr lang="ru-RU" sz="1600" dirty="0">
                <a:cs typeface="Alexandria" pitchFamily="2" charset="-78"/>
              </a:rPr>
              <a:t>.</a:t>
            </a:r>
            <a:endParaRPr lang="en-US" sz="1600" dirty="0">
              <a:latin typeface="Alexandria" pitchFamily="2" charset="-78"/>
              <a:cs typeface="Alexandria" pitchFamily="2" charset="-78"/>
            </a:endParaRPr>
          </a:p>
          <a:p>
            <a:pPr algn="r" rtl="1"/>
            <a:r>
              <a:rPr lang="ar-SA" sz="1600" b="1" dirty="0">
                <a:latin typeface="Alexandria" pitchFamily="2" charset="-78"/>
                <a:cs typeface="Alexandria" pitchFamily="2" charset="-78"/>
              </a:rPr>
              <a:t>فرضية التبعية</a:t>
            </a:r>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تشير فرضية التبعية إلى العلاقة بين متغيرين حيث يتأثر متغير واحد بناءً على تغيرات في المتغير الآخر</a:t>
            </a:r>
            <a:r>
              <a:rPr lang="ru-RU" sz="1600" dirty="0">
                <a:cs typeface="Alexandria" pitchFamily="2" charset="-78"/>
              </a:rPr>
              <a:t>. </a:t>
            </a:r>
            <a:r>
              <a:rPr lang="ar-SA" sz="1600" dirty="0">
                <a:latin typeface="Alexandria" pitchFamily="2" charset="-78"/>
                <a:cs typeface="Alexandria" pitchFamily="2" charset="-78"/>
              </a:rPr>
              <a:t>على سبيل المثال ، يمكن أن تفترض فرضية التبعية أن زيادة مستوى التعليم تؤدي إلى زيادة في الدخل</a:t>
            </a:r>
            <a:r>
              <a:rPr lang="ru-RU" sz="1600" dirty="0">
                <a:cs typeface="Alexandria" pitchFamily="2" charset="-78"/>
              </a:rPr>
              <a:t>.</a:t>
            </a:r>
            <a:endParaRPr lang="en-US" sz="1600" dirty="0">
              <a:latin typeface="Alexandria" pitchFamily="2" charset="-78"/>
              <a:cs typeface="Alexandria" pitchFamily="2" charset="-78"/>
            </a:endParaRPr>
          </a:p>
          <a:p>
            <a:pPr algn="r" rtl="1"/>
            <a:r>
              <a:rPr lang="ar-SA" sz="1600" b="1" dirty="0">
                <a:latin typeface="Alexandria" pitchFamily="2" charset="-78"/>
                <a:cs typeface="Alexandria" pitchFamily="2" charset="-78"/>
              </a:rPr>
              <a:t>فرضية الفرق</a:t>
            </a:r>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تتعلق فرضية الفرق بفكرة وجود اختلافات بين مجموعتين أو أكثر</a:t>
            </a:r>
            <a:r>
              <a:rPr lang="ru-RU" sz="1600" dirty="0">
                <a:cs typeface="Alexandria" pitchFamily="2" charset="-78"/>
              </a:rPr>
              <a:t>. </a:t>
            </a:r>
            <a:r>
              <a:rPr lang="ar-SA" sz="1600" dirty="0">
                <a:latin typeface="Alexandria" pitchFamily="2" charset="-78"/>
                <a:cs typeface="Alexandria" pitchFamily="2" charset="-78"/>
              </a:rPr>
              <a:t>يهدف الباحثون إلى تحليل هذه الاختلافات وتوضيحها وفهم العوامل التي تسهم فيها</a:t>
            </a:r>
            <a:r>
              <a:rPr lang="ru-RU" sz="1600" dirty="0">
                <a:cs typeface="Alexandria" pitchFamily="2" charset="-78"/>
              </a:rPr>
              <a:t>. </a:t>
            </a:r>
            <a:r>
              <a:rPr lang="ar-SA" sz="1600" dirty="0">
                <a:latin typeface="Alexandria" pitchFamily="2" charset="-78"/>
                <a:cs typeface="Alexandria" pitchFamily="2" charset="-78"/>
              </a:rPr>
              <a:t>على سبيل المثال ، يمكن أن تفترض فرضية الفرق أن هناك اختلافات واضحة في أداء الطلاب في الامتحانات بين الذكور والإناث</a:t>
            </a:r>
            <a:r>
              <a:rPr lang="ru-RU" sz="1600" dirty="0">
                <a:cs typeface="Alexandria" pitchFamily="2" charset="-78"/>
              </a:rPr>
              <a:t>.</a:t>
            </a:r>
            <a:endParaRPr lang="en-US" sz="1600" dirty="0">
              <a:latin typeface="Alexandria" pitchFamily="2" charset="-78"/>
              <a:cs typeface="Alexandria" pitchFamily="2" charset="-78"/>
            </a:endParaRPr>
          </a:p>
          <a:p>
            <a:pPr algn="r" rtl="1"/>
            <a:endParaRPr lang="ar-JO" sz="1600" dirty="0" smtClean="0">
              <a:latin typeface="Alexandria" pitchFamily="2" charset="-78"/>
              <a:cs typeface="Alexandria" pitchFamily="2" charset="-78"/>
            </a:endParaRPr>
          </a:p>
          <a:p>
            <a:pPr algn="r" rtl="1"/>
            <a:r>
              <a:rPr lang="ar-SA" sz="1600" dirty="0" smtClean="0">
                <a:latin typeface="Alexandria" pitchFamily="2" charset="-78"/>
                <a:cs typeface="Alexandria" pitchFamily="2" charset="-78"/>
              </a:rPr>
              <a:t>هناك </a:t>
            </a:r>
            <a:r>
              <a:rPr lang="ar-SA" sz="1600" dirty="0">
                <a:latin typeface="Alexandria" pitchFamily="2" charset="-78"/>
                <a:cs typeface="Alexandria" pitchFamily="2" charset="-78"/>
              </a:rPr>
              <a:t>العديد من الأنواع الأخرى لفرضيات البحث العلمي ، وكل نوع يستخدم لتحقيق أهداف محددة في البحث</a:t>
            </a:r>
            <a:r>
              <a:rPr lang="ru-RU" sz="1600" dirty="0">
                <a:cs typeface="Alexandria" pitchFamily="2" charset="-78"/>
              </a:rPr>
              <a:t>. </a:t>
            </a:r>
            <a:r>
              <a:rPr lang="ar-SA" sz="1600" dirty="0">
                <a:latin typeface="Alexandria" pitchFamily="2" charset="-78"/>
                <a:cs typeface="Alexandria" pitchFamily="2" charset="-78"/>
              </a:rPr>
              <a:t>يجب على الباحثين اختيار النوع المناسب لفرضية بحثهم بناءً على السؤال البحثي والمتغيرات المراد دراستها</a:t>
            </a:r>
            <a:r>
              <a:rPr lang="ru-RU" sz="1600" dirty="0">
                <a:cs typeface="Alexandria" pitchFamily="2" charset="-78"/>
              </a:rPr>
              <a:t>.</a:t>
            </a:r>
            <a:endParaRPr lang="en-US" sz="1600" dirty="0">
              <a:latin typeface="Alexandria" pitchFamily="2" charset="-78"/>
              <a:cs typeface="Alexandria" pitchFamily="2" charset="-78"/>
            </a:endParaRPr>
          </a:p>
        </p:txBody>
      </p:sp>
      <p:pic>
        <p:nvPicPr>
          <p:cNvPr id="3" name="3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228304" y="6043914"/>
            <a:ext cx="609600" cy="609600"/>
          </a:xfrm>
          <a:prstGeom prst="rect">
            <a:avLst/>
          </a:prstGeo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127097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71874"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74254" y="1060356"/>
            <a:ext cx="9686470" cy="48079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74254" y="1376816"/>
            <a:ext cx="9558317" cy="3416320"/>
          </a:xfrm>
          <a:prstGeom prst="rect">
            <a:avLst/>
          </a:prstGeom>
          <a:noFill/>
        </p:spPr>
        <p:txBody>
          <a:bodyPr wrap="square" rtlCol="1">
            <a:spAutoFit/>
          </a:bodyPr>
          <a:lstStyle/>
          <a:p>
            <a:pPr algn="just" rtl="1">
              <a:lnSpc>
                <a:spcPct val="150000"/>
              </a:lnSpc>
            </a:pPr>
            <a:r>
              <a:rPr lang="ar-DZ" sz="2400" b="1" dirty="0">
                <a:latin typeface="Alexandria" pitchFamily="2" charset="-78"/>
                <a:cs typeface="Alexandria" pitchFamily="2" charset="-78"/>
              </a:rPr>
              <a:t>أنواع الفروض حسب طرق الصياغة:</a:t>
            </a:r>
            <a:endParaRPr lang="en-US" sz="2400" dirty="0">
              <a:latin typeface="Alexandria" pitchFamily="2" charset="-78"/>
              <a:cs typeface="Alexandria" pitchFamily="2" charset="-78"/>
            </a:endParaRPr>
          </a:p>
          <a:p>
            <a:pPr algn="just" rtl="1">
              <a:lnSpc>
                <a:spcPct val="150000"/>
              </a:lnSpc>
            </a:pPr>
            <a:r>
              <a:rPr lang="ar-DZ" sz="2400" dirty="0">
                <a:latin typeface="Alexandria" pitchFamily="2" charset="-78"/>
                <a:cs typeface="Alexandria" pitchFamily="2" charset="-78"/>
              </a:rPr>
              <a:t>  هناك طريقتين لصياغة الفرضيات :</a:t>
            </a:r>
            <a:endParaRPr lang="en-US" sz="2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q"/>
            </a:pPr>
            <a:r>
              <a:rPr lang="en-US" sz="2400" dirty="0">
                <a:latin typeface="Alexandria" pitchFamily="2" charset="-78"/>
                <a:cs typeface="Alexandria" pitchFamily="2" charset="-78"/>
              </a:rPr>
              <a:t>    </a:t>
            </a:r>
            <a:r>
              <a:rPr lang="ar-DZ" sz="2400" b="1" dirty="0">
                <a:latin typeface="Alexandria" pitchFamily="2" charset="-78"/>
                <a:cs typeface="Alexandria" pitchFamily="2" charset="-78"/>
              </a:rPr>
              <a:t>الفرضية الصفرية </a:t>
            </a:r>
            <a:endParaRPr lang="en-US" sz="24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q"/>
            </a:pPr>
            <a:r>
              <a:rPr lang="en-US" sz="2400" dirty="0">
                <a:latin typeface="Alexandria" pitchFamily="2" charset="-78"/>
                <a:cs typeface="Alexandria" pitchFamily="2" charset="-78"/>
              </a:rPr>
              <a:t>    </a:t>
            </a:r>
            <a:r>
              <a:rPr lang="ar-DZ" sz="2400" b="1" dirty="0">
                <a:latin typeface="Alexandria" pitchFamily="2" charset="-78"/>
                <a:cs typeface="Alexandria" pitchFamily="2" charset="-78"/>
              </a:rPr>
              <a:t>الفرضية البديلة بفرعيها</a:t>
            </a:r>
            <a:r>
              <a:rPr lang="en-US" sz="2400" b="1" dirty="0">
                <a:latin typeface="Alexandria" pitchFamily="2" charset="-78"/>
                <a:cs typeface="Alexandria" pitchFamily="2" charset="-78"/>
              </a:rPr>
              <a:t>:</a:t>
            </a:r>
          </a:p>
          <a:p>
            <a:pPr marL="342900" indent="-342900" algn="just" rtl="1">
              <a:lnSpc>
                <a:spcPct val="150000"/>
              </a:lnSpc>
              <a:buFont typeface="Wingdings" panose="05000000000000000000" pitchFamily="2" charset="2"/>
              <a:buChar char="Ø"/>
            </a:pPr>
            <a:r>
              <a:rPr lang="en-US" sz="2400" dirty="0">
                <a:latin typeface="Alexandria" pitchFamily="2" charset="-78"/>
                <a:cs typeface="Alexandria" pitchFamily="2" charset="-78"/>
              </a:rPr>
              <a:t>    </a:t>
            </a:r>
            <a:r>
              <a:rPr lang="ar-DZ" sz="2400" dirty="0">
                <a:latin typeface="Alexandria" pitchFamily="2" charset="-78"/>
                <a:cs typeface="Alexandria" pitchFamily="2" charset="-78"/>
              </a:rPr>
              <a:t>المتجهة </a:t>
            </a:r>
            <a:r>
              <a:rPr lang="ru-RU" sz="2400" dirty="0">
                <a:cs typeface="Alexandria" pitchFamily="2" charset="-78"/>
              </a:rPr>
              <a:t>   </a:t>
            </a:r>
            <a:endParaRPr lang="en-US" sz="2400" dirty="0" smtClean="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ru-RU" sz="2400" dirty="0">
                <a:cs typeface="Alexandria" pitchFamily="2" charset="-78"/>
              </a:rPr>
              <a:t> </a:t>
            </a:r>
            <a:r>
              <a:rPr lang="ar-DZ" sz="2400" dirty="0">
                <a:latin typeface="Alexandria" pitchFamily="2" charset="-78"/>
                <a:cs typeface="Alexandria" pitchFamily="2" charset="-78"/>
              </a:rPr>
              <a:t>غير المتجهة </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549563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3493" y="1060356"/>
            <a:ext cx="10264462" cy="48079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403797" y="1418358"/>
            <a:ext cx="9903854" cy="3970318"/>
          </a:xfrm>
          <a:prstGeom prst="rect">
            <a:avLst/>
          </a:prstGeom>
          <a:noFill/>
        </p:spPr>
        <p:txBody>
          <a:bodyPr wrap="square" rtlCol="1">
            <a:spAutoFit/>
          </a:bodyPr>
          <a:lstStyle/>
          <a:p>
            <a:pPr algn="just" rtl="1"/>
            <a:r>
              <a:rPr lang="ar-SA" dirty="0" smtClean="0">
                <a:latin typeface="Alexandria" pitchFamily="2" charset="-78"/>
                <a:cs typeface="Alexandria" pitchFamily="2" charset="-78"/>
              </a:rPr>
              <a:t>تعتبر الفرضيات انعكاس الأسئلة البحث التي تتضمنها المشكلة ، وهي بالتالي عملية تحويل الاسئلة الى صيغة قابلة للاختبار احصائيا، وقد يكون هناك فرضية رئيسية واحدة، أوقد يكون هنالك عدة فرضيات وهذا خاضع لنوع وطبيعة البحث. يمكن ان تكون الفرضية بالإثبات أو النفي وهذا جائز في الحالتين. </a:t>
            </a:r>
            <a:endParaRPr lang="en-US" dirty="0" smtClean="0">
              <a:latin typeface="Alexandria" pitchFamily="2" charset="-78"/>
              <a:cs typeface="Alexandria" pitchFamily="2" charset="-78"/>
            </a:endParaRPr>
          </a:p>
          <a:p>
            <a:pPr marL="457200" lvl="0" indent="-457200" algn="just" rtl="1">
              <a:buFont typeface="+mj-lt"/>
              <a:buAutoNum type="arabicPeriod"/>
            </a:pPr>
            <a:r>
              <a:rPr lang="ar-SA" dirty="0" smtClean="0">
                <a:latin typeface="Alexandria" pitchFamily="2" charset="-78"/>
                <a:cs typeface="Alexandria" pitchFamily="2" charset="-78"/>
              </a:rPr>
              <a:t>الفرضية الصفرية أو المبدئية : وهي الفرضية التي تمت صياغتها في البحث والتي سيجري اختبارها لغرض قبولها أو رفضها. </a:t>
            </a:r>
            <a:r>
              <a:rPr lang="ar-SA" dirty="0" err="1" smtClean="0">
                <a:latin typeface="Alexandria" pitchFamily="2" charset="-78"/>
                <a:cs typeface="Alexandria" pitchFamily="2" charset="-78"/>
              </a:rPr>
              <a:t>تصا</a:t>
            </a:r>
            <a:r>
              <a:rPr lang="ar-JO" dirty="0" smtClean="0">
                <a:latin typeface="Alexandria" pitchFamily="2" charset="-78"/>
                <a:cs typeface="Alexandria" pitchFamily="2" charset="-78"/>
              </a:rPr>
              <a:t>غ</a:t>
            </a:r>
            <a:r>
              <a:rPr lang="ar-SA" dirty="0" smtClean="0">
                <a:latin typeface="Alexandria" pitchFamily="2" charset="-78"/>
                <a:cs typeface="Alexandria" pitchFamily="2" charset="-78"/>
              </a:rPr>
              <a:t> هذه الفرضية بأسلوب ينفي وجود علاقة بين متغيرين أو أكثر، أن الباحث ينفي وجود الفرق لأنه ليس لديه علم بوجود هذه الفروق، ولا يستطيع التحدث عنها منذ بداية بحثه، ولكنه يعطي نفسه الحق في متابعة بحثة، والفرض الصفري اكثر سهولة لأنه أكثر تحديدا وبالتالي يمكن قياسه والتحقق من صدقة. </a:t>
            </a:r>
            <a:endParaRPr lang="en-US" dirty="0" smtClean="0">
              <a:latin typeface="Alexandria" pitchFamily="2" charset="-78"/>
              <a:cs typeface="Alexandria" pitchFamily="2" charset="-78"/>
            </a:endParaRPr>
          </a:p>
          <a:p>
            <a:pPr marL="457200" lvl="0" indent="-457200" algn="just" rtl="1">
              <a:buFont typeface="+mj-lt"/>
              <a:buAutoNum type="arabicPeriod"/>
            </a:pPr>
            <a:r>
              <a:rPr lang="ar-SA" dirty="0" smtClean="0">
                <a:latin typeface="Alexandria" pitchFamily="2" charset="-78"/>
                <a:cs typeface="Alexandria" pitchFamily="2" charset="-78"/>
              </a:rPr>
              <a:t>الفرضية البديلة وهي الفرضية التي سيتم قبولها اذ رفضت الفرضية الصفرية او المبدئية. تصاغ هذه الفرضية على شكل يؤكد وجود علاقة سالبة أو موجبة بين متغيرين او اكثر وقد تكون هذه العلاقة متجهة عندما يملك الباحث اسبابا محددة يتوقع من خلالها العلاقة بين متغيرين </a:t>
            </a:r>
            <a:r>
              <a:rPr lang="ru-RU" dirty="0" smtClean="0">
                <a:cs typeface="Alexandria" pitchFamily="2" charset="-78"/>
              </a:rPr>
              <a:t>.</a:t>
            </a:r>
            <a:endParaRPr lang="en-US" dirty="0" smtClean="0">
              <a:latin typeface="Alexandria" pitchFamily="2" charset="-78"/>
              <a:cs typeface="Alexandria" pitchFamily="2" charset="-78"/>
            </a:endParaRPr>
          </a:p>
          <a:p>
            <a:pPr algn="r" rtl="1"/>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122741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57589" y="983674"/>
            <a:ext cx="8989454" cy="4821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244273" y="1426509"/>
            <a:ext cx="8343754" cy="3785652"/>
          </a:xfrm>
          <a:prstGeom prst="rect">
            <a:avLst/>
          </a:prstGeom>
          <a:noFill/>
        </p:spPr>
        <p:txBody>
          <a:bodyPr wrap="square" rtlCol="1">
            <a:spAutoFit/>
          </a:bodyPr>
          <a:lstStyle/>
          <a:p>
            <a:pPr algn="just" rtl="1"/>
            <a:r>
              <a:rPr lang="ar-DZ" sz="2000" b="1" dirty="0">
                <a:latin typeface="Alexandria" pitchFamily="2" charset="-78"/>
                <a:cs typeface="Alexandria" pitchFamily="2" charset="-78"/>
              </a:rPr>
              <a:t>الفرضية البديلة </a:t>
            </a:r>
            <a:r>
              <a:rPr lang="ar-JO" sz="2000" b="1" dirty="0" smtClean="0">
                <a:latin typeface="Alexandria" pitchFamily="2" charset="-78"/>
                <a:cs typeface="Alexandria" pitchFamily="2" charset="-78"/>
              </a:rPr>
              <a:t>بأنواعها:</a:t>
            </a:r>
            <a:endParaRPr lang="en-US" sz="2000" b="1" dirty="0" smtClean="0">
              <a:latin typeface="Alexandria" pitchFamily="2" charset="-78"/>
              <a:cs typeface="Alexandria" pitchFamily="2" charset="-78"/>
            </a:endParaRPr>
          </a:p>
          <a:p>
            <a:pPr marL="457200" indent="-457200" algn="just" rtl="1">
              <a:buFont typeface="+mj-lt"/>
              <a:buAutoNum type="arabicPeriod"/>
            </a:pPr>
            <a:r>
              <a:rPr lang="ar-SA" sz="2000" dirty="0" smtClean="0">
                <a:latin typeface="Alexandria" pitchFamily="2" charset="-78"/>
                <a:cs typeface="Alexandria" pitchFamily="2" charset="-78"/>
              </a:rPr>
              <a:t>الفرضية </a:t>
            </a:r>
            <a:r>
              <a:rPr lang="ar-SA" sz="2000" dirty="0">
                <a:latin typeface="Alexandria" pitchFamily="2" charset="-78"/>
                <a:cs typeface="Alexandria" pitchFamily="2" charset="-78"/>
              </a:rPr>
              <a:t>الموجهة </a:t>
            </a:r>
            <a:r>
              <a:rPr lang="ar-JO" sz="2000" dirty="0">
                <a:latin typeface="Alexandria" pitchFamily="2" charset="-78"/>
                <a:cs typeface="Alexandria" pitchFamily="2" charset="-78"/>
              </a:rPr>
              <a:t>(</a:t>
            </a:r>
            <a:r>
              <a:rPr lang="ar-DZ" sz="2000" dirty="0">
                <a:latin typeface="Alexandria" pitchFamily="2" charset="-78"/>
                <a:cs typeface="Alexandria" pitchFamily="2" charset="-78"/>
              </a:rPr>
              <a:t>المتجهة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هي الفرضية التي تصف العلاقة المباشرة بين المتغيرات, أو تأثير متغير بمتغير اخر, أو للدلالة على وجود فروقات بين المتغيرات.</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مثال:  </a:t>
            </a:r>
            <a:r>
              <a:rPr lang="ar-DZ" sz="2000" dirty="0">
                <a:latin typeface="Alexandria" pitchFamily="2" charset="-78"/>
                <a:cs typeface="Alexandria" pitchFamily="2" charset="-78"/>
              </a:rPr>
              <a:t>توجد فروق دالة احصائيا في مستوى القلق بين الطلاب ذوي الذكاء المرتفع والمنخفض لصالح مرتفع الذكاء </a:t>
            </a:r>
            <a:r>
              <a:rPr lang="ar-DZ"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algn="just" rtl="1"/>
            <a:endParaRPr lang="en-US" sz="2000" dirty="0">
              <a:latin typeface="Alexandria" pitchFamily="2" charset="-78"/>
              <a:cs typeface="Alexandria" pitchFamily="2" charset="-78"/>
            </a:endParaRPr>
          </a:p>
          <a:p>
            <a:pPr algn="just" rtl="1"/>
            <a:r>
              <a:rPr lang="ar-JO" sz="2000" dirty="0" smtClean="0">
                <a:latin typeface="Alexandria" pitchFamily="2" charset="-78"/>
                <a:cs typeface="Alexandria" pitchFamily="2" charset="-78"/>
              </a:rPr>
              <a:t>2.   </a:t>
            </a:r>
            <a:r>
              <a:rPr lang="ar-SA" sz="2000" dirty="0" smtClean="0">
                <a:latin typeface="Alexandria" pitchFamily="2" charset="-78"/>
                <a:cs typeface="Alexandria" pitchFamily="2" charset="-78"/>
              </a:rPr>
              <a:t>الفرضية </a:t>
            </a:r>
            <a:r>
              <a:rPr lang="ar-SA" sz="2000" dirty="0">
                <a:latin typeface="Alexandria" pitchFamily="2" charset="-78"/>
                <a:cs typeface="Alexandria" pitchFamily="2" charset="-78"/>
              </a:rPr>
              <a:t>غير الموجهة( </a:t>
            </a:r>
            <a:r>
              <a:rPr lang="ar-DZ" sz="2000" dirty="0">
                <a:latin typeface="Alexandria" pitchFamily="2" charset="-78"/>
                <a:cs typeface="Alexandria" pitchFamily="2" charset="-78"/>
              </a:rPr>
              <a:t>غير المتجهة</a:t>
            </a:r>
            <a:r>
              <a:rPr lang="ar-SA" sz="2000" dirty="0">
                <a:latin typeface="Alexandria" pitchFamily="2" charset="-78"/>
                <a:cs typeface="Alexandria" pitchFamily="2" charset="-78"/>
              </a:rPr>
              <a:t>): هي الفرضية التي تؤكد ان هناك علاقة بين المتغيرات بالإضافة الى وجود فروقات بينها ولكن دون معرفة اتجاه هذه العلاقة.</a:t>
            </a:r>
            <a:endParaRPr lang="en-US" sz="2000" dirty="0">
              <a:latin typeface="Alexandria" pitchFamily="2" charset="-78"/>
              <a:cs typeface="Alexandria" pitchFamily="2" charset="-78"/>
            </a:endParaRPr>
          </a:p>
          <a:p>
            <a:pPr algn="just" rtl="1"/>
            <a:r>
              <a:rPr lang="ar-DZ" sz="2000" dirty="0">
                <a:latin typeface="Alexandria" pitchFamily="2" charset="-78"/>
                <a:cs typeface="Alexandria" pitchFamily="2" charset="-78"/>
              </a:rPr>
              <a:t>مثال : يوجد فرق في مستوى القلق بين الطلبة الذين يملكون درجات عالية والطلبة الذين يملكون درجات ذكاء منخفضة</a:t>
            </a: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610831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043" y="1018308"/>
            <a:ext cx="9520675" cy="43393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56289" y="1730373"/>
            <a:ext cx="8936182" cy="2400657"/>
          </a:xfrm>
          <a:prstGeom prst="rect">
            <a:avLst/>
          </a:prstGeom>
          <a:noFill/>
        </p:spPr>
        <p:txBody>
          <a:bodyPr wrap="square" rtlCol="1">
            <a:spAutoFit/>
          </a:bodyPr>
          <a:lstStyle/>
          <a:p>
            <a:pPr algn="ctr" rtl="1" fontAlgn="t">
              <a:lnSpc>
                <a:spcPct val="150000"/>
              </a:lnSpc>
            </a:pPr>
            <a:r>
              <a:rPr lang="ar-SA" sz="2000" b="1" dirty="0">
                <a:latin typeface="Alexandria" pitchFamily="2" charset="-78"/>
                <a:cs typeface="Alexandria" pitchFamily="2" charset="-78"/>
              </a:rPr>
              <a:t>كيفية اختبار الفرضية البحثية</a:t>
            </a:r>
            <a:endParaRPr lang="en-US" sz="2000" b="1" dirty="0">
              <a:latin typeface="Alexandria" pitchFamily="2" charset="-78"/>
              <a:cs typeface="Alexandria" pitchFamily="2" charset="-78"/>
            </a:endParaRPr>
          </a:p>
          <a:p>
            <a:pPr algn="just" rtl="1" fontAlgn="t">
              <a:lnSpc>
                <a:spcPct val="150000"/>
              </a:lnSpc>
            </a:pPr>
            <a:r>
              <a:rPr lang="ar-SA" sz="2000" dirty="0">
                <a:latin typeface="Alexandria" pitchFamily="2" charset="-78"/>
                <a:cs typeface="Alexandria" pitchFamily="2" charset="-78"/>
              </a:rPr>
              <a:t>تعد الفرضية البحثية </a:t>
            </a:r>
            <a:r>
              <a:rPr lang="ar-SA" sz="2000" dirty="0" smtClean="0">
                <a:latin typeface="Alexandria" pitchFamily="2" charset="-78"/>
                <a:cs typeface="Alexandria" pitchFamily="2" charset="-78"/>
              </a:rPr>
              <a:t>جزء</a:t>
            </a:r>
            <a:r>
              <a:rPr lang="ar-JO" sz="2000" dirty="0">
                <a:latin typeface="Alexandria" pitchFamily="2" charset="-78"/>
                <a:cs typeface="Alexandria" pitchFamily="2" charset="-78"/>
              </a:rPr>
              <a:t>ً</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أساسيًا من عملية البحث العلمي، حيث تقدم توجهًا للدراسة وتساعد على توجيه التحليل والاستنتاجات. ومع ذلك، يجب على الباحثين اختبار الفرضيات البحثية للتأكد من صحتها ومدى نجاحها في تفسير النتائج. </a:t>
            </a:r>
            <a:r>
              <a:rPr lang="ar-JO" sz="2000" dirty="0" smtClean="0">
                <a:latin typeface="Alexandria" pitchFamily="2" charset="-78"/>
                <a:cs typeface="Alexandria" pitchFamily="2" charset="-78"/>
              </a:rPr>
              <a:t>وتتعدد طرق </a:t>
            </a:r>
            <a:r>
              <a:rPr lang="ar-SA" sz="2000" dirty="0" smtClean="0">
                <a:latin typeface="Alexandria" pitchFamily="2" charset="-78"/>
                <a:cs typeface="Alexandria" pitchFamily="2" charset="-78"/>
              </a:rPr>
              <a:t>اختبار </a:t>
            </a:r>
            <a:r>
              <a:rPr lang="ar-SA" sz="2000" dirty="0">
                <a:latin typeface="Alexandria" pitchFamily="2" charset="-78"/>
                <a:cs typeface="Alexandria" pitchFamily="2" charset="-78"/>
              </a:rPr>
              <a:t>الفرضية البحثية باستخدام البيانات الكمية والبيانات النوعية</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4734677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13645" y="1155868"/>
            <a:ext cx="10489148" cy="46491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806396" y="1526799"/>
            <a:ext cx="9503645" cy="3785652"/>
          </a:xfrm>
          <a:prstGeom prst="rect">
            <a:avLst/>
          </a:prstGeom>
          <a:noFill/>
        </p:spPr>
        <p:txBody>
          <a:bodyPr wrap="square" rtlCol="1">
            <a:spAutoFit/>
          </a:bodyPr>
          <a:lstStyle/>
          <a:p>
            <a:pPr algn="ctr" rtl="1" fontAlgn="t"/>
            <a:r>
              <a:rPr lang="ar-SA" sz="2000" b="1" dirty="0">
                <a:latin typeface="Alexandria" pitchFamily="2" charset="-78"/>
                <a:cs typeface="Alexandria" pitchFamily="2" charset="-78"/>
              </a:rPr>
              <a:t>اختبار الفرضية باستخدام البيانات الكمية</a:t>
            </a:r>
            <a:endParaRPr lang="en-US" sz="2000" b="1" dirty="0">
              <a:latin typeface="Alexandria" pitchFamily="2" charset="-78"/>
              <a:cs typeface="Alexandria" pitchFamily="2" charset="-78"/>
            </a:endParaRPr>
          </a:p>
          <a:p>
            <a:pPr algn="just" rtl="1" fontAlgn="t"/>
            <a:r>
              <a:rPr lang="ar-SA" sz="2000" dirty="0">
                <a:latin typeface="Alexandria" pitchFamily="2" charset="-78"/>
                <a:cs typeface="Alexandria" pitchFamily="2" charset="-78"/>
              </a:rPr>
              <a:t>عند العمل مع البيانات الكمية، يمكن استخدام مجموعة متنوعة من الأدوات والتقنيات لاختبار الفرضية البحثية. هنا بعض الخطوات والأدوات المشتركة التي يمكن استخدامها</a:t>
            </a:r>
            <a:r>
              <a:rPr lang="en-US" sz="2000" dirty="0">
                <a:latin typeface="Alexandria" pitchFamily="2" charset="-78"/>
                <a:cs typeface="Alexandria" pitchFamily="2" charset="-78"/>
              </a:rPr>
              <a:t>:</a:t>
            </a:r>
          </a:p>
          <a:p>
            <a:pPr lvl="0" algn="just" rtl="1" fontAlgn="t"/>
            <a:r>
              <a:rPr lang="ar-SA" sz="2000" b="1" dirty="0">
                <a:latin typeface="Alexandria" pitchFamily="2" charset="-78"/>
                <a:cs typeface="Alexandria" pitchFamily="2" charset="-78"/>
              </a:rPr>
              <a:t>تحليل الانحدار</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يمكن استخدام تحليل الانحدار لفحص العلاقة بين متغير واحد يعتبر التبعي ومجموعة من المتغيرات المستقلة. من خلال هذا النموذج الإحصائي، يمكن للباحثين تحديد إلى أي مدى يؤثر المتغير المستقل على المتغير التبعي</a:t>
            </a:r>
            <a:r>
              <a:rPr lang="en-US" sz="2000" dirty="0">
                <a:latin typeface="Alexandria" pitchFamily="2" charset="-78"/>
                <a:cs typeface="Alexandria" pitchFamily="2" charset="-78"/>
              </a:rPr>
              <a:t>.</a:t>
            </a:r>
          </a:p>
          <a:p>
            <a:pPr lvl="0" algn="just" rtl="1" fontAlgn="t"/>
            <a:r>
              <a:rPr lang="ar-SA" sz="2000" b="1" dirty="0">
                <a:latin typeface="Alexandria" pitchFamily="2" charset="-78"/>
                <a:cs typeface="Alexandria" pitchFamily="2" charset="-78"/>
              </a:rPr>
              <a:t>تحليل التباين</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يستخدم تحليل التباين للمقارنة بين المتوسطات المعتمدة على متغير واحد أو أكثر. يتم استخدامه لتحديد ما إذا كان هناك فروق ذات دلالة إحصائية بين المجموعات المختلفة</a:t>
            </a:r>
            <a:r>
              <a:rPr lang="en-US" sz="2000" dirty="0">
                <a:latin typeface="Alexandria" pitchFamily="2" charset="-78"/>
                <a:cs typeface="Alexandria" pitchFamily="2" charset="-78"/>
              </a:rPr>
              <a:t>.</a:t>
            </a:r>
          </a:p>
          <a:p>
            <a:pPr lvl="0" algn="just" rtl="1" fontAlgn="t"/>
            <a:r>
              <a:rPr lang="ar-SA" sz="2000" b="1" dirty="0">
                <a:latin typeface="Alexandria" pitchFamily="2" charset="-78"/>
                <a:cs typeface="Alexandria" pitchFamily="2" charset="-78"/>
              </a:rPr>
              <a:t>اختبار الفرضية</a:t>
            </a:r>
            <a:r>
              <a:rPr lang="en-US" sz="2000" b="1" dirty="0">
                <a:latin typeface="Alexandria" pitchFamily="2" charset="-78"/>
                <a:cs typeface="Alexandria" pitchFamily="2" charset="-78"/>
              </a:rPr>
              <a:t> t-test: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يستخدم للمقارنة بين متوسطات مجموعتين فقط، ويسمح للباحثين بتحديد ما إذا كان هناك فروق ذات دلالة إحصائية بين المجموعتين</a:t>
            </a:r>
            <a:r>
              <a:rPr lang="en-US" sz="2000" dirty="0">
                <a:latin typeface="Alexandria" pitchFamily="2" charset="-78"/>
                <a:cs typeface="Alexandria" pitchFamily="2" charset="-78"/>
              </a:rPr>
              <a:t>.</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907524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42435" y="1092267"/>
            <a:ext cx="9587626" cy="4821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767601" y="1428065"/>
            <a:ext cx="8937294" cy="3785652"/>
          </a:xfrm>
          <a:prstGeom prst="rect">
            <a:avLst/>
          </a:prstGeom>
          <a:noFill/>
        </p:spPr>
        <p:txBody>
          <a:bodyPr wrap="square" rtlCol="1">
            <a:spAutoFit/>
          </a:bodyPr>
          <a:lstStyle/>
          <a:p>
            <a:pPr algn="ctr" rtl="1" fontAlgn="t"/>
            <a:r>
              <a:rPr lang="ar-SA" sz="2000" b="1" dirty="0">
                <a:latin typeface="Alexandria" pitchFamily="2" charset="-78"/>
                <a:cs typeface="Alexandria" pitchFamily="2" charset="-78"/>
              </a:rPr>
              <a:t>اختبار الفرضية باستخدام البيانات </a:t>
            </a:r>
            <a:r>
              <a:rPr lang="ar-SA" sz="2000" b="1" dirty="0" smtClean="0">
                <a:latin typeface="Alexandria" pitchFamily="2" charset="-78"/>
                <a:cs typeface="Alexandria" pitchFamily="2" charset="-78"/>
              </a:rPr>
              <a:t>النوعية</a:t>
            </a:r>
            <a:endParaRPr lang="ar-JO" sz="2000" b="1" dirty="0" smtClean="0">
              <a:latin typeface="Alexandria" pitchFamily="2" charset="-78"/>
              <a:cs typeface="Alexandria" pitchFamily="2" charset="-78"/>
            </a:endParaRPr>
          </a:p>
          <a:p>
            <a:pPr algn="ctr" rtl="1" fontAlgn="t"/>
            <a:endParaRPr lang="en-US" sz="2000" b="1" dirty="0">
              <a:latin typeface="Alexandria" pitchFamily="2" charset="-78"/>
              <a:cs typeface="Alexandria" pitchFamily="2" charset="-78"/>
            </a:endParaRPr>
          </a:p>
          <a:p>
            <a:pPr algn="just" rtl="1" fontAlgn="t"/>
            <a:r>
              <a:rPr lang="ar-SA" sz="2000" dirty="0">
                <a:latin typeface="Alexandria" pitchFamily="2" charset="-78"/>
                <a:cs typeface="Alexandria" pitchFamily="2" charset="-78"/>
              </a:rPr>
              <a:t>عند العمل مع البيانات النوعية، توجد أدوات وتقنيات مختلفة يمكن استخدامها لاختبار الفرضية البحثية. هنا بعض الطرق الشائعة</a:t>
            </a:r>
            <a:r>
              <a:rPr lang="en-US" sz="2000" dirty="0">
                <a:latin typeface="Alexandria" pitchFamily="2" charset="-78"/>
                <a:cs typeface="Alexandria" pitchFamily="2" charset="-78"/>
              </a:rPr>
              <a:t>:</a:t>
            </a:r>
          </a:p>
          <a:p>
            <a:pPr lvl="0" algn="just" rtl="1" fontAlgn="t"/>
            <a:r>
              <a:rPr lang="ar-SA" sz="2000" b="1" dirty="0">
                <a:latin typeface="Alexandria" pitchFamily="2" charset="-78"/>
                <a:cs typeface="Alexandria" pitchFamily="2" charset="-78"/>
              </a:rPr>
              <a:t>تحليل المضمون</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يستخدم لتحليل وفهم المحتوى النوعي للمواد. قد يستخدم لتحديد الأنماط والمواضيع والمفاهيم والمشاعر والرؤى في البيانات النوعية</a:t>
            </a:r>
            <a:r>
              <a:rPr lang="en-US" sz="2000" dirty="0">
                <a:latin typeface="Alexandria" pitchFamily="2" charset="-78"/>
                <a:cs typeface="Alexandria" pitchFamily="2" charset="-78"/>
              </a:rPr>
              <a:t>.</a:t>
            </a:r>
          </a:p>
          <a:p>
            <a:pPr lvl="0" algn="just" rtl="1" fontAlgn="t"/>
            <a:r>
              <a:rPr lang="ar-SA" sz="2000" b="1" dirty="0">
                <a:latin typeface="Alexandria" pitchFamily="2" charset="-78"/>
                <a:cs typeface="Alexandria" pitchFamily="2" charset="-78"/>
              </a:rPr>
              <a:t>تحليل الثبات العام</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يستخدم لتحليل البُعد الزمني أو الاختلافات الزمنية في البيانات النوعية. يمكن استخدامه لتحديد الأنماط الزمنية والتغيرات المستمرة والمتقطعة</a:t>
            </a:r>
            <a:r>
              <a:rPr lang="en-US" sz="2000" dirty="0">
                <a:latin typeface="Alexandria" pitchFamily="2" charset="-78"/>
                <a:cs typeface="Alexandria" pitchFamily="2" charset="-78"/>
              </a:rPr>
              <a:t>.</a:t>
            </a:r>
          </a:p>
          <a:p>
            <a:pPr lvl="0" algn="just" rtl="1" fontAlgn="t"/>
            <a:r>
              <a:rPr lang="ar-SA" sz="2000" b="1" dirty="0">
                <a:latin typeface="Alexandria" pitchFamily="2" charset="-78"/>
                <a:cs typeface="Alexandria" pitchFamily="2" charset="-78"/>
              </a:rPr>
              <a:t>البحث التفسيري</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يتطلع الباحثين من خلال هذا النهج إلى فهم السياق والظروف المحيطة بالظواهر المرصودة. من خلال جمع البيانات النوعية وتحليلها، يمكن للباحثين الوفاء بمجموعة متنوعة من الأهداف البحثية</a:t>
            </a:r>
            <a:r>
              <a:rPr lang="en-US" sz="2000" dirty="0">
                <a:latin typeface="Alexandria" pitchFamily="2" charset="-78"/>
                <a:cs typeface="Alexandria" pitchFamily="2" charset="-78"/>
              </a:rPr>
              <a:t>.</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562297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55314" y="1327334"/>
            <a:ext cx="990541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709470" y="1666924"/>
            <a:ext cx="9397100" cy="3275320"/>
          </a:xfrm>
          <a:prstGeom prst="rect">
            <a:avLst/>
          </a:prstGeom>
          <a:noFill/>
        </p:spPr>
        <p:txBody>
          <a:bodyPr wrap="square" rtlCol="1">
            <a:spAutoFit/>
          </a:bodyPr>
          <a:lstStyle/>
          <a:p>
            <a:pPr algn="just" rtl="1" fontAlgn="t">
              <a:lnSpc>
                <a:spcPct val="150000"/>
              </a:lnSpc>
            </a:pPr>
            <a:r>
              <a:rPr lang="ar-JO" sz="2000" dirty="0" smtClean="0">
                <a:latin typeface="Alexandria" pitchFamily="2" charset="-78"/>
                <a:cs typeface="Alexandria" pitchFamily="2" charset="-78"/>
              </a:rPr>
              <a:t>و</a:t>
            </a:r>
            <a:r>
              <a:rPr lang="ar-SA" sz="2000" dirty="0" smtClean="0">
                <a:latin typeface="Alexandria" pitchFamily="2" charset="-78"/>
                <a:cs typeface="Alexandria" pitchFamily="2" charset="-78"/>
              </a:rPr>
              <a:t>باستخدام </a:t>
            </a:r>
            <a:r>
              <a:rPr lang="ar-SA" sz="2000" dirty="0">
                <a:latin typeface="Alexandria" pitchFamily="2" charset="-78"/>
                <a:cs typeface="Alexandria" pitchFamily="2" charset="-78"/>
              </a:rPr>
              <a:t>هذه الأدوات والتقنيات، يمكن للباحثين اختبار الفرضية البحثية وتحديد مدى دعم البيانات لها. يجب على الباحثين أن يكونوا واضحين في الوصول إلى استنتاجاتهم وإشارة إلى المدى الذي يمكن أن تكون فيه النتائج دالة على الحقيقة</a:t>
            </a:r>
            <a:r>
              <a:rPr lang="en-US" sz="2000" dirty="0">
                <a:latin typeface="Alexandria" pitchFamily="2" charset="-78"/>
                <a:cs typeface="Alexandria" pitchFamily="2" charset="-78"/>
              </a:rPr>
              <a:t>.</a:t>
            </a:r>
          </a:p>
          <a:p>
            <a:pPr algn="just" rtl="1">
              <a:lnSpc>
                <a:spcPct val="150000"/>
              </a:lnSpc>
            </a:pPr>
            <a:r>
              <a:rPr lang="ar-SA" sz="2000" dirty="0">
                <a:latin typeface="Alexandria" pitchFamily="2" charset="-78"/>
                <a:cs typeface="Alexandria" pitchFamily="2" charset="-78"/>
              </a:rPr>
              <a:t>عند استخدام البيانات الكمية والبيانات النوعية، يمكن للباحثين اتخاذ إجراءات منهجية لاختبار الفرضية البحثية وتقييم صحتها</a:t>
            </a:r>
            <a:r>
              <a:rPr lang="ru-RU" sz="2000" dirty="0">
                <a:cs typeface="Alexandria" pitchFamily="2" charset="-78"/>
              </a:rPr>
              <a:t>. </a:t>
            </a:r>
            <a:r>
              <a:rPr lang="ar-SA" sz="2000" dirty="0">
                <a:latin typeface="Alexandria" pitchFamily="2" charset="-78"/>
                <a:cs typeface="Alexandria" pitchFamily="2" charset="-78"/>
              </a:rPr>
              <a:t>بتطبيق الأدوات والتقنيات المناسبة، يتم تعزيز فهمنا للظواهر والتوجهات والسلوكيات التي ندرسها ونقدم إسهامات أكبر في المجال البحثي</a:t>
            </a:r>
            <a:r>
              <a:rPr lang="ru-RU" sz="2000" dirty="0">
                <a:cs typeface="Alexandria" pitchFamily="2" charset="-78"/>
              </a:rPr>
              <a:t>. </a:t>
            </a:r>
            <a:r>
              <a:rPr lang="ar-SA" sz="2000" dirty="0" smtClean="0">
                <a:latin typeface="Alexandria" pitchFamily="2" charset="-78"/>
                <a:cs typeface="Alexandria" pitchFamily="2" charset="-78"/>
              </a:rPr>
              <a:t> </a:t>
            </a: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912537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42433" y="1327334"/>
            <a:ext cx="9710671"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837437" y="1488702"/>
            <a:ext cx="9025532" cy="4247317"/>
          </a:xfrm>
          <a:prstGeom prst="rect">
            <a:avLst/>
          </a:prstGeom>
          <a:noFill/>
        </p:spPr>
        <p:txBody>
          <a:bodyPr wrap="square" rtlCol="1">
            <a:spAutoFit/>
          </a:bodyPr>
          <a:lstStyle/>
          <a:p>
            <a:pPr algn="ctr" rtl="1"/>
            <a:r>
              <a:rPr lang="ar-SA" b="1" dirty="0">
                <a:latin typeface="Alexandria" pitchFamily="2" charset="-78"/>
                <a:cs typeface="Alexandria" pitchFamily="2" charset="-78"/>
              </a:rPr>
              <a:t>كيفية اختبار الفرضيات في التجربة العلمية</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تشمل عملية اختبار الفرضيات في التجربة العلمية الخطوات التالية</a:t>
            </a:r>
            <a:r>
              <a:rPr lang="ru-RU" dirty="0">
                <a:cs typeface="Alexandria" pitchFamily="2" charset="-78"/>
              </a:rPr>
              <a:t>:</a:t>
            </a:r>
            <a:endParaRPr lang="en-US" dirty="0">
              <a:latin typeface="Alexandria" pitchFamily="2" charset="-78"/>
              <a:cs typeface="Alexandria" pitchFamily="2" charset="-78"/>
            </a:endParaRPr>
          </a:p>
          <a:p>
            <a:pPr lvl="0" algn="r" rtl="1"/>
            <a:r>
              <a:rPr lang="ar-SA" dirty="0">
                <a:latin typeface="Alexandria" pitchFamily="2" charset="-78"/>
                <a:cs typeface="Alexandria" pitchFamily="2" charset="-78"/>
              </a:rPr>
              <a:t>وضع الفرضية</a:t>
            </a:r>
            <a:r>
              <a:rPr lang="ru-RU" dirty="0">
                <a:cs typeface="Alexandria" pitchFamily="2" charset="-78"/>
              </a:rPr>
              <a:t>: </a:t>
            </a:r>
            <a:r>
              <a:rPr lang="ar-SA" dirty="0">
                <a:latin typeface="Alexandria" pitchFamily="2" charset="-78"/>
                <a:cs typeface="Alexandria" pitchFamily="2" charset="-78"/>
              </a:rPr>
              <a:t>قم بتطوير فرضية محتملة ترتبط بالظاهرة المراد دراستها باستخدام المعرفة المتاحة والبيانات المجمعة</a:t>
            </a:r>
            <a:r>
              <a:rPr lang="ru-RU" dirty="0">
                <a:cs typeface="Alexandria" pitchFamily="2" charset="-78"/>
              </a:rPr>
              <a:t>.</a:t>
            </a:r>
            <a:endParaRPr lang="en-US" dirty="0">
              <a:latin typeface="Alexandria" pitchFamily="2" charset="-78"/>
              <a:cs typeface="Alexandria" pitchFamily="2" charset="-78"/>
            </a:endParaRPr>
          </a:p>
          <a:p>
            <a:pPr lvl="0" algn="r" rtl="1"/>
            <a:r>
              <a:rPr lang="ar-SA" dirty="0">
                <a:latin typeface="Alexandria" pitchFamily="2" charset="-78"/>
                <a:cs typeface="Alexandria" pitchFamily="2" charset="-78"/>
              </a:rPr>
              <a:t>وضع التجربة</a:t>
            </a:r>
            <a:r>
              <a:rPr lang="ru-RU" dirty="0">
                <a:cs typeface="Alexandria" pitchFamily="2" charset="-78"/>
              </a:rPr>
              <a:t>: </a:t>
            </a:r>
            <a:r>
              <a:rPr lang="ar-SA" dirty="0">
                <a:latin typeface="Alexandria" pitchFamily="2" charset="-78"/>
                <a:cs typeface="Alexandria" pitchFamily="2" charset="-78"/>
              </a:rPr>
              <a:t>صمم تجربة لاختبار الفرضية، بما في ذلك تحديد المتغيرات ووسائل قياسها وإجراءات الاختبار</a:t>
            </a:r>
            <a:r>
              <a:rPr lang="ru-RU" dirty="0">
                <a:cs typeface="Alexandria" pitchFamily="2" charset="-78"/>
              </a:rPr>
              <a:t>.</a:t>
            </a:r>
            <a:endParaRPr lang="en-US" dirty="0">
              <a:latin typeface="Alexandria" pitchFamily="2" charset="-78"/>
              <a:cs typeface="Alexandria" pitchFamily="2" charset="-78"/>
            </a:endParaRPr>
          </a:p>
          <a:p>
            <a:pPr lvl="0" algn="r" rtl="1"/>
            <a:r>
              <a:rPr lang="ar-SA" dirty="0">
                <a:latin typeface="Alexandria" pitchFamily="2" charset="-78"/>
                <a:cs typeface="Alexandria" pitchFamily="2" charset="-78"/>
              </a:rPr>
              <a:t>تنفيذ التجربة</a:t>
            </a:r>
            <a:r>
              <a:rPr lang="ru-RU" dirty="0">
                <a:cs typeface="Alexandria" pitchFamily="2" charset="-78"/>
              </a:rPr>
              <a:t>: </a:t>
            </a:r>
            <a:r>
              <a:rPr lang="ar-SA" dirty="0">
                <a:latin typeface="Alexandria" pitchFamily="2" charset="-78"/>
                <a:cs typeface="Alexandria" pitchFamily="2" charset="-78"/>
              </a:rPr>
              <a:t>قم بتنفيذ التجربة وجمع البيانات المطلوبة</a:t>
            </a:r>
            <a:r>
              <a:rPr lang="ru-RU" dirty="0">
                <a:cs typeface="Alexandria" pitchFamily="2" charset="-78"/>
              </a:rPr>
              <a:t>.</a:t>
            </a:r>
            <a:endParaRPr lang="en-US" dirty="0">
              <a:latin typeface="Alexandria" pitchFamily="2" charset="-78"/>
              <a:cs typeface="Alexandria" pitchFamily="2" charset="-78"/>
            </a:endParaRPr>
          </a:p>
          <a:p>
            <a:pPr lvl="0" algn="r" rtl="1"/>
            <a:r>
              <a:rPr lang="ar-SA" dirty="0">
                <a:latin typeface="Alexandria" pitchFamily="2" charset="-78"/>
                <a:cs typeface="Alexandria" pitchFamily="2" charset="-78"/>
              </a:rPr>
              <a:t>تحليل البيانات</a:t>
            </a:r>
            <a:r>
              <a:rPr lang="ru-RU" dirty="0">
                <a:cs typeface="Alexandria" pitchFamily="2" charset="-78"/>
              </a:rPr>
              <a:t>: </a:t>
            </a:r>
            <a:r>
              <a:rPr lang="ar-SA" dirty="0">
                <a:latin typeface="Alexandria" pitchFamily="2" charset="-78"/>
                <a:cs typeface="Alexandria" pitchFamily="2" charset="-78"/>
              </a:rPr>
              <a:t>قم بتحليل البيانات التي تم جمعها من التجربة باستخدام الأدوات الإحصائية المناسبة</a:t>
            </a:r>
            <a:r>
              <a:rPr lang="ru-RU" dirty="0">
                <a:cs typeface="Alexandria" pitchFamily="2" charset="-78"/>
              </a:rPr>
              <a:t>.</a:t>
            </a:r>
            <a:endParaRPr lang="en-US" dirty="0">
              <a:latin typeface="Alexandria" pitchFamily="2" charset="-78"/>
              <a:cs typeface="Alexandria" pitchFamily="2" charset="-78"/>
            </a:endParaRPr>
          </a:p>
          <a:p>
            <a:pPr lvl="0" algn="r" rtl="1"/>
            <a:r>
              <a:rPr lang="ar-SA" dirty="0">
                <a:latin typeface="Alexandria" pitchFamily="2" charset="-78"/>
                <a:cs typeface="Alexandria" pitchFamily="2" charset="-78"/>
              </a:rPr>
              <a:t>استخلاص الاستنتاجات</a:t>
            </a:r>
            <a:r>
              <a:rPr lang="ru-RU" dirty="0">
                <a:cs typeface="Alexandria" pitchFamily="2" charset="-78"/>
              </a:rPr>
              <a:t>: </a:t>
            </a:r>
            <a:r>
              <a:rPr lang="ar-SA" dirty="0">
                <a:latin typeface="Alexandria" pitchFamily="2" charset="-78"/>
                <a:cs typeface="Alexandria" pitchFamily="2" charset="-78"/>
              </a:rPr>
              <a:t>استنتج ما إذا كانت البيانات تؤيد أو تنفي الفرضية المطروحة</a:t>
            </a:r>
            <a:r>
              <a:rPr lang="ru-RU" dirty="0">
                <a:cs typeface="Alexandria" pitchFamily="2" charset="-78"/>
              </a:rPr>
              <a:t>.</a:t>
            </a:r>
            <a:endParaRPr lang="en-US" dirty="0">
              <a:latin typeface="Alexandria" pitchFamily="2" charset="-78"/>
              <a:cs typeface="Alexandria" pitchFamily="2" charset="-78"/>
            </a:endParaRPr>
          </a:p>
          <a:p>
            <a:pPr lvl="0" algn="r" rtl="1"/>
            <a:r>
              <a:rPr lang="ar-SA" dirty="0">
                <a:latin typeface="Alexandria" pitchFamily="2" charset="-78"/>
                <a:cs typeface="Alexandria" pitchFamily="2" charset="-78"/>
              </a:rPr>
              <a:t>اعتماد أو رفض الفرضية</a:t>
            </a:r>
            <a:r>
              <a:rPr lang="ru-RU" dirty="0">
                <a:cs typeface="Alexandria" pitchFamily="2" charset="-78"/>
              </a:rPr>
              <a:t>: </a:t>
            </a:r>
            <a:r>
              <a:rPr lang="ar-SA" dirty="0">
                <a:latin typeface="Alexandria" pitchFamily="2" charset="-78"/>
                <a:cs typeface="Alexandria" pitchFamily="2" charset="-78"/>
              </a:rPr>
              <a:t>استنادًا إلى النتائج والتحليلات، قم بقبول الفرضية كصحيحة أو رفضها كغير صحيحة</a:t>
            </a:r>
            <a:r>
              <a:rPr lang="ru-RU" dirty="0">
                <a:cs typeface="Alexandria" pitchFamily="2" charset="-78"/>
              </a:rPr>
              <a:t>.</a:t>
            </a:r>
            <a:endParaRPr lang="en-US" dirty="0">
              <a:latin typeface="Alexandria" pitchFamily="2" charset="-78"/>
              <a:cs typeface="Alexandria" pitchFamily="2" charset="-78"/>
            </a:endParaRPr>
          </a:p>
          <a:p>
            <a:pPr lvl="0" algn="r" rtl="1"/>
            <a:r>
              <a:rPr lang="ar-SA" dirty="0">
                <a:latin typeface="Alexandria" pitchFamily="2" charset="-78"/>
                <a:cs typeface="Alexandria" pitchFamily="2" charset="-78"/>
              </a:rPr>
              <a:t>النتائج والتوصيات</a:t>
            </a:r>
            <a:r>
              <a:rPr lang="ru-RU" dirty="0">
                <a:cs typeface="Alexandria" pitchFamily="2" charset="-78"/>
              </a:rPr>
              <a:t>: </a:t>
            </a:r>
            <a:r>
              <a:rPr lang="ar-SA" dirty="0">
                <a:latin typeface="Alexandria" pitchFamily="2" charset="-78"/>
                <a:cs typeface="Alexandria" pitchFamily="2" charset="-78"/>
              </a:rPr>
              <a:t>قدم النتائج والتوصيات النهائية استنادًا إلى استنتاجاتك واختبار الفرضية</a:t>
            </a:r>
            <a:r>
              <a:rPr lang="ru-RU" dirty="0">
                <a:cs typeface="Alexandria" pitchFamily="2" charset="-78"/>
              </a:rPr>
              <a:t>.</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باستخدام هذه الخطوات، يمكن للباحثين اختبار الفرضيات في التجربة العلمية وتحديد صحتها</a:t>
            </a:r>
            <a:r>
              <a:rPr lang="ru-RU" dirty="0">
                <a:cs typeface="Alexandria" pitchFamily="2" charset="-78"/>
              </a:rPr>
              <a:t>. </a:t>
            </a:r>
            <a:r>
              <a:rPr lang="ar-SA" dirty="0">
                <a:latin typeface="Alexandria" pitchFamily="2" charset="-78"/>
                <a:cs typeface="Alexandria" pitchFamily="2" charset="-78"/>
              </a:rPr>
              <a:t>يساهم هذا في توسيع المعرفة العلمية والتقدم في مجال البحث</a:t>
            </a: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4990913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1370" y="1093538"/>
            <a:ext cx="10549358" cy="47115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04164" y="1643445"/>
            <a:ext cx="9963770" cy="2308324"/>
          </a:xfrm>
          <a:prstGeom prst="rect">
            <a:avLst/>
          </a:prstGeom>
          <a:noFill/>
        </p:spPr>
        <p:txBody>
          <a:bodyPr wrap="square" rtlCol="1">
            <a:spAutoFit/>
          </a:bodyPr>
          <a:lstStyle/>
          <a:p>
            <a:pPr algn="ctr" rtl="1"/>
            <a:r>
              <a:rPr lang="ar-EG" b="1" dirty="0">
                <a:latin typeface="Alexandria" pitchFamily="2" charset="-78"/>
                <a:cs typeface="Alexandria" pitchFamily="2" charset="-78"/>
              </a:rPr>
              <a:t>أخطاء في فحص الفرضيات وكيفية </a:t>
            </a:r>
            <a:r>
              <a:rPr lang="ar-EG" b="1" dirty="0" smtClean="0">
                <a:latin typeface="Alexandria" pitchFamily="2" charset="-78"/>
                <a:cs typeface="Alexandria" pitchFamily="2" charset="-78"/>
              </a:rPr>
              <a:t>تقويمها</a:t>
            </a:r>
            <a:endParaRPr lang="ar-JO" dirty="0" smtClean="0">
              <a:latin typeface="Alexandria" pitchFamily="2" charset="-78"/>
              <a:cs typeface="Alexandria" pitchFamily="2" charset="-78"/>
            </a:endParaRPr>
          </a:p>
          <a:p>
            <a:pPr algn="just" rtl="1"/>
            <a:endParaRPr lang="en-US" dirty="0">
              <a:latin typeface="Alexandria" pitchFamily="2" charset="-78"/>
              <a:cs typeface="Alexandria" pitchFamily="2" charset="-78"/>
            </a:endParaRPr>
          </a:p>
          <a:p>
            <a:pPr algn="just" rtl="1"/>
            <a:r>
              <a:rPr lang="ar-EG" dirty="0" smtClean="0">
                <a:latin typeface="Alexandria" pitchFamily="2" charset="-78"/>
                <a:cs typeface="Alexandria" pitchFamily="2" charset="-78"/>
              </a:rPr>
              <a:t>أخطاء </a:t>
            </a:r>
            <a:r>
              <a:rPr lang="ar-EG" dirty="0">
                <a:latin typeface="Alexandria" pitchFamily="2" charset="-78"/>
                <a:cs typeface="Alexandria" pitchFamily="2" charset="-78"/>
              </a:rPr>
              <a:t>في فحص الفرضيات:</a:t>
            </a:r>
            <a:endParaRPr lang="en-US" dirty="0">
              <a:latin typeface="Alexandria" pitchFamily="2" charset="-78"/>
              <a:cs typeface="Alexandria" pitchFamily="2" charset="-78"/>
            </a:endParaRPr>
          </a:p>
          <a:p>
            <a:pPr algn="just" rtl="1"/>
            <a:r>
              <a:rPr lang="ar-EG" dirty="0">
                <a:latin typeface="Alexandria" pitchFamily="2" charset="-78"/>
                <a:cs typeface="Alexandria" pitchFamily="2" charset="-78"/>
              </a:rPr>
              <a:t>   هناك نوعين من الخطأ يقع فيها الباحث في فحص الفرضيات هما :</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 </a:t>
            </a:r>
            <a:r>
              <a:rPr lang="ar-EG" dirty="0" smtClean="0">
                <a:latin typeface="Alexandria" pitchFamily="2" charset="-78"/>
                <a:cs typeface="Alexandria" pitchFamily="2" charset="-78"/>
              </a:rPr>
              <a:t>خطأ </a:t>
            </a:r>
            <a:r>
              <a:rPr lang="ar-EG" dirty="0">
                <a:latin typeface="Alexandria" pitchFamily="2" charset="-78"/>
                <a:cs typeface="Alexandria" pitchFamily="2" charset="-78"/>
              </a:rPr>
              <a:t>من النوع الأول يسمى بخطأ </a:t>
            </a:r>
            <a:r>
              <a:rPr lang="en-US" dirty="0" smtClean="0">
                <a:latin typeface="Alexandria" pitchFamily="2" charset="-78"/>
                <a:cs typeface="Alexandria" pitchFamily="2" charset="-78"/>
              </a:rPr>
              <a:t> α</a:t>
            </a:r>
            <a:r>
              <a:rPr lang="en-US" dirty="0">
                <a:latin typeface="Alexandria" pitchFamily="2" charset="-78"/>
                <a:cs typeface="Alexandria" pitchFamily="2" charset="-78"/>
              </a:rPr>
              <a:t> </a:t>
            </a:r>
            <a:r>
              <a:rPr lang="ar-EG" dirty="0">
                <a:latin typeface="Alexandria" pitchFamily="2" charset="-78"/>
                <a:cs typeface="Alexandria" pitchFamily="2" charset="-78"/>
              </a:rPr>
              <a:t>وهو الخطأ الذي يرتكبه الباحث عندما لا يتخذ قرارا يرفض الفرضية الصفرية وهي فرضية صحيحة .</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 </a:t>
            </a:r>
            <a:r>
              <a:rPr lang="ar-EG" dirty="0" smtClean="0">
                <a:latin typeface="Alexandria" pitchFamily="2" charset="-78"/>
                <a:cs typeface="Alexandria" pitchFamily="2" charset="-78"/>
              </a:rPr>
              <a:t>خطأ </a:t>
            </a:r>
            <a:r>
              <a:rPr lang="ar-EG" dirty="0">
                <a:latin typeface="Alexandria" pitchFamily="2" charset="-78"/>
                <a:cs typeface="Alexandria" pitchFamily="2" charset="-78"/>
              </a:rPr>
              <a:t>من النوع الثاني يسمى بخطأ </a:t>
            </a:r>
            <a:r>
              <a:rPr lang="ru-RU" dirty="0">
                <a:cs typeface="Alexandria" pitchFamily="2" charset="-78"/>
              </a:rPr>
              <a:t>β </a:t>
            </a:r>
            <a:r>
              <a:rPr lang="ar-EG" dirty="0">
                <a:latin typeface="Alexandria" pitchFamily="2" charset="-78"/>
                <a:cs typeface="Alexandria" pitchFamily="2" charset="-78"/>
              </a:rPr>
              <a:t> وهو الخطأ الذي يرتكبه الباحث عندما يفشل في رفض الفرضية الصفرية ، وهي في الحقيقة فرضية خاطئة .</a:t>
            </a:r>
            <a:r>
              <a:rPr lang="ar-SA" dirty="0" smtClean="0">
                <a:latin typeface="Alexandria" pitchFamily="2" charset="-78"/>
                <a:cs typeface="Alexandria" pitchFamily="2" charset="-78"/>
              </a:rPr>
              <a:t> </a:t>
            </a:r>
            <a:endParaRPr lang="en-US"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1872511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30220" y="1155869"/>
            <a:ext cx="10597449" cy="4818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42719" y="1765119"/>
            <a:ext cx="10172450" cy="3139321"/>
          </a:xfrm>
          <a:prstGeom prst="rect">
            <a:avLst/>
          </a:prstGeom>
          <a:noFill/>
        </p:spPr>
        <p:txBody>
          <a:bodyPr wrap="square" rtlCol="1">
            <a:spAutoFit/>
          </a:bodyPr>
          <a:lstStyle/>
          <a:p>
            <a:pPr algn="ctr" rtl="1"/>
            <a:r>
              <a:rPr lang="ar-EG" b="1" dirty="0">
                <a:latin typeface="Alexandria" pitchFamily="2" charset="-78"/>
                <a:cs typeface="Alexandria" pitchFamily="2" charset="-78"/>
              </a:rPr>
              <a:t>تقويم الفرضيات </a:t>
            </a:r>
            <a:endParaRPr lang="ar-JO" b="1" dirty="0" smtClean="0">
              <a:latin typeface="Alexandria" pitchFamily="2" charset="-78"/>
              <a:cs typeface="Alexandria" pitchFamily="2" charset="-78"/>
            </a:endParaRPr>
          </a:p>
          <a:p>
            <a:pPr algn="just" rtl="1"/>
            <a:r>
              <a:rPr lang="ar-EG" dirty="0">
                <a:latin typeface="Alexandria" pitchFamily="2" charset="-78"/>
                <a:cs typeface="Alexandria" pitchFamily="2" charset="-78"/>
              </a:rPr>
              <a:t>    تشكل الفرضيات عنصرا مهما يعكس قدرة الباحث على تحديد إجراءات </a:t>
            </a:r>
            <a:r>
              <a:rPr lang="ar-JO" dirty="0" smtClean="0">
                <a:latin typeface="Alexandria" pitchFamily="2" charset="-78"/>
                <a:cs typeface="Alexandria" pitchFamily="2" charset="-78"/>
              </a:rPr>
              <a:t>ا</a:t>
            </a:r>
            <a:r>
              <a:rPr lang="ar-EG" dirty="0" err="1" smtClean="0">
                <a:latin typeface="Alexandria" pitchFamily="2" charset="-78"/>
                <a:cs typeface="Alexandria" pitchFamily="2" charset="-78"/>
              </a:rPr>
              <a:t>ختبارها</a:t>
            </a:r>
            <a:r>
              <a:rPr lang="ar-EG" dirty="0" smtClean="0">
                <a:latin typeface="Alexandria" pitchFamily="2" charset="-78"/>
                <a:cs typeface="Alexandria" pitchFamily="2" charset="-78"/>
              </a:rPr>
              <a:t>، </a:t>
            </a:r>
            <a:r>
              <a:rPr lang="ar-EG" dirty="0">
                <a:latin typeface="Alexandria" pitchFamily="2" charset="-78"/>
                <a:cs typeface="Alexandria" pitchFamily="2" charset="-78"/>
              </a:rPr>
              <a:t>ولذلك لابد من تقويمها من خلال ما يلي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smtClean="0">
                <a:latin typeface="Alexandria" pitchFamily="2" charset="-78"/>
                <a:cs typeface="Alexandria" pitchFamily="2" charset="-78"/>
              </a:rPr>
              <a:t>-</a:t>
            </a:r>
            <a:r>
              <a:rPr lang="ar-EG" dirty="0" smtClean="0">
                <a:latin typeface="Alexandria" pitchFamily="2" charset="-78"/>
                <a:cs typeface="Alexandria" pitchFamily="2" charset="-78"/>
              </a:rPr>
              <a:t>هل </a:t>
            </a:r>
            <a:r>
              <a:rPr lang="ar-EG" dirty="0">
                <a:latin typeface="Alexandria" pitchFamily="2" charset="-78"/>
                <a:cs typeface="Alexandria" pitchFamily="2" charset="-78"/>
              </a:rPr>
              <a:t>قام الباحث بتوضيح العلاقة بين المتغيرات التابعة في مشكلة البحث وعناصرها المختلفة مع المتغيرات المستقلة التي تستند إليها الفرضيات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smtClean="0">
                <a:latin typeface="Alexandria" pitchFamily="2" charset="-78"/>
                <a:cs typeface="Alexandria" pitchFamily="2" charset="-78"/>
              </a:rPr>
              <a:t>-</a:t>
            </a:r>
            <a:r>
              <a:rPr lang="ar-EG" dirty="0" smtClean="0">
                <a:latin typeface="Alexandria" pitchFamily="2" charset="-78"/>
                <a:cs typeface="Alexandria" pitchFamily="2" charset="-78"/>
              </a:rPr>
              <a:t>هل </a:t>
            </a:r>
            <a:r>
              <a:rPr lang="ar-EG" dirty="0">
                <a:latin typeface="Alexandria" pitchFamily="2" charset="-78"/>
                <a:cs typeface="Alexandria" pitchFamily="2" charset="-78"/>
              </a:rPr>
              <a:t>تقدم الفرضيات تفسيرات كافية لحل مشكلة البحث أكثر من أية فرضيات أخرى مناظرة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a:latin typeface="Alexandria" pitchFamily="2" charset="-78"/>
                <a:cs typeface="Alexandria" pitchFamily="2" charset="-78"/>
              </a:rPr>
              <a:t>- </a:t>
            </a:r>
            <a:r>
              <a:rPr lang="ar-EG" dirty="0" smtClean="0">
                <a:latin typeface="Alexandria" pitchFamily="2" charset="-78"/>
                <a:cs typeface="Alexandria" pitchFamily="2" charset="-78"/>
              </a:rPr>
              <a:t>هل </a:t>
            </a:r>
            <a:r>
              <a:rPr lang="ar-EG" dirty="0">
                <a:latin typeface="Alexandria" pitchFamily="2" charset="-78"/>
                <a:cs typeface="Alexandria" pitchFamily="2" charset="-78"/>
              </a:rPr>
              <a:t>بالإمكان إخضاع فرضيات البحث للتحقق والدراسة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smtClean="0">
                <a:latin typeface="Alexandria" pitchFamily="2" charset="-78"/>
                <a:cs typeface="Alexandria" pitchFamily="2" charset="-78"/>
              </a:rPr>
              <a:t>-</a:t>
            </a:r>
            <a:r>
              <a:rPr lang="ar-EG" dirty="0" smtClean="0">
                <a:latin typeface="Alexandria" pitchFamily="2" charset="-78"/>
                <a:cs typeface="Alexandria" pitchFamily="2" charset="-78"/>
              </a:rPr>
              <a:t>هل </a:t>
            </a:r>
            <a:r>
              <a:rPr lang="ar-EG" dirty="0">
                <a:latin typeface="Alexandria" pitchFamily="2" charset="-78"/>
                <a:cs typeface="Alexandria" pitchFamily="2" charset="-78"/>
              </a:rPr>
              <a:t>عبر الباحث عن الفرضيات والمتغيرات منها في عبارات محددة </a:t>
            </a:r>
            <a:r>
              <a:rPr lang="ar-EG" dirty="0" smtClean="0">
                <a:latin typeface="Alexandria" pitchFamily="2" charset="-78"/>
                <a:cs typeface="Alexandria" pitchFamily="2" charset="-78"/>
              </a:rPr>
              <a:t>وواضحة، </a:t>
            </a:r>
            <a:r>
              <a:rPr lang="ar-EG" dirty="0">
                <a:latin typeface="Alexandria" pitchFamily="2" charset="-78"/>
                <a:cs typeface="Alexandria" pitchFamily="2" charset="-78"/>
              </a:rPr>
              <a:t>بحيث لا تترك مجالا للشك في العوامل التي ستخضع للاختبار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smtClean="0">
                <a:latin typeface="Alexandria" pitchFamily="2" charset="-78"/>
                <a:cs typeface="Alexandria" pitchFamily="2" charset="-78"/>
              </a:rPr>
              <a:t>-</a:t>
            </a:r>
            <a:r>
              <a:rPr lang="ar-EG" dirty="0" smtClean="0">
                <a:latin typeface="Alexandria" pitchFamily="2" charset="-78"/>
                <a:cs typeface="Alexandria" pitchFamily="2" charset="-78"/>
              </a:rPr>
              <a:t>هل </a:t>
            </a:r>
            <a:r>
              <a:rPr lang="ar-EG" dirty="0">
                <a:latin typeface="Alexandria" pitchFamily="2" charset="-78"/>
                <a:cs typeface="Alexandria" pitchFamily="2" charset="-78"/>
              </a:rPr>
              <a:t>أعطت الفرضيات عناوين مناسبة دونت مبكرا في خطة البحث وتقريره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smtClean="0">
                <a:latin typeface="Alexandria" pitchFamily="2" charset="-78"/>
                <a:cs typeface="Alexandria" pitchFamily="2" charset="-78"/>
              </a:rPr>
              <a:t>-</a:t>
            </a:r>
            <a:r>
              <a:rPr lang="ar-SA" dirty="0">
                <a:latin typeface="Alexandria" pitchFamily="2" charset="-78"/>
                <a:cs typeface="Alexandria" pitchFamily="2" charset="-78"/>
              </a:rPr>
              <a:t> </a:t>
            </a:r>
            <a:r>
              <a:rPr lang="ar-EG" dirty="0">
                <a:latin typeface="Alexandria" pitchFamily="2" charset="-78"/>
                <a:cs typeface="Alexandria" pitchFamily="2" charset="-78"/>
              </a:rPr>
              <a:t>هل تساعد الفرضيات في التنبؤ بالحقائق والعلاقات بين المتغيرات التي لم يجرى بحثها سابقا.</a:t>
            </a: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92317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044" y="1429555"/>
            <a:ext cx="10263626" cy="45449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912149" y="1727232"/>
            <a:ext cx="9167416" cy="4247317"/>
          </a:xfrm>
          <a:prstGeom prst="rect">
            <a:avLst/>
          </a:prstGeom>
          <a:noFill/>
        </p:spPr>
        <p:txBody>
          <a:bodyPr wrap="square" rtlCol="1">
            <a:spAutoFit/>
          </a:bodyPr>
          <a:lstStyle/>
          <a:p>
            <a:pPr algn="just" rtl="1">
              <a:lnSpc>
                <a:spcPct val="150000"/>
              </a:lnSpc>
            </a:pPr>
            <a:r>
              <a:rPr lang="ar-DZ" sz="2000" dirty="0">
                <a:latin typeface="Alexandria" pitchFamily="2" charset="-78"/>
                <a:cs typeface="Alexandria" pitchFamily="2" charset="-78"/>
              </a:rPr>
              <a:t>      إن الفروض هي كذلك موجهات للبحث، طالما أنها هي اجابات مؤقتة عن تساؤلات الانطلاق، </a:t>
            </a:r>
            <a:r>
              <a:rPr lang="ar-DZ" sz="2000" dirty="0" smtClean="0">
                <a:latin typeface="Alexandria" pitchFamily="2" charset="-78"/>
                <a:cs typeface="Alexandria" pitchFamily="2" charset="-78"/>
              </a:rPr>
              <a:t>غير </a:t>
            </a:r>
            <a:r>
              <a:rPr lang="ar-DZ" sz="2000" dirty="0">
                <a:latin typeface="Alexandria" pitchFamily="2" charset="-78"/>
                <a:cs typeface="Alexandria" pitchFamily="2" charset="-78"/>
              </a:rPr>
              <a:t>أن هذه الاجابات لا تبنى من فراغ، بل لها مصادرها كخبرة الباحث والدراسات السابقة ومختلف النظريات .</a:t>
            </a:r>
            <a:endParaRPr lang="en-US" sz="2000" dirty="0">
              <a:latin typeface="Alexandria" pitchFamily="2" charset="-78"/>
              <a:cs typeface="Alexandria" pitchFamily="2" charset="-78"/>
            </a:endParaRPr>
          </a:p>
          <a:p>
            <a:pPr algn="just" rtl="1">
              <a:lnSpc>
                <a:spcPct val="150000"/>
              </a:lnSpc>
            </a:pPr>
            <a:r>
              <a:rPr lang="ar-DZ" sz="2000" dirty="0">
                <a:latin typeface="Alexandria" pitchFamily="2" charset="-78"/>
                <a:cs typeface="Alexandria" pitchFamily="2" charset="-78"/>
              </a:rPr>
              <a:t>    ولفرضيات البحث دور بارز في بناء وتصميم أدوات جمع البيانات الى جانب الأدوار الأخرى التي تقوم بها على مستوى البحث، لذا على الباحث الالتزام بالشروط العلمية أثناء صياغتها بتحديد متغيراتها تحديدا واضحا ومفهوما لا يشوبه الغموض.</a:t>
            </a:r>
            <a:endParaRPr lang="en-US" sz="2000" dirty="0">
              <a:latin typeface="Alexandria" pitchFamily="2" charset="-78"/>
              <a:cs typeface="Alexandria" pitchFamily="2" charset="-78"/>
            </a:endParaRPr>
          </a:p>
          <a:p>
            <a:pPr rtl="1"/>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rtl="1"/>
            <a:endParaRPr lang="en-US" sz="2000" dirty="0">
              <a:latin typeface="Alexandria" pitchFamily="2" charset="-78"/>
              <a:cs typeface="Alexandria" pitchFamily="2" charset="-78"/>
            </a:endParaRPr>
          </a:p>
          <a:p>
            <a:pPr rtl="1"/>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4545395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2580" y="952815"/>
            <a:ext cx="10934164"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682580" y="1024185"/>
            <a:ext cx="10522039" cy="5386090"/>
          </a:xfrm>
          <a:prstGeom prst="rect">
            <a:avLst/>
          </a:prstGeom>
          <a:noFill/>
        </p:spPr>
        <p:txBody>
          <a:bodyPr wrap="square" rtlCol="1">
            <a:spAutoFit/>
          </a:bodyPr>
          <a:lstStyle/>
          <a:p>
            <a:pPr algn="ctr" rtl="1">
              <a:lnSpc>
                <a:spcPct val="150000"/>
              </a:lnSpc>
            </a:pPr>
            <a:r>
              <a:rPr lang="ar-DZ" sz="1600" dirty="0">
                <a:latin typeface="Alexandria" pitchFamily="2" charset="-78"/>
                <a:cs typeface="Alexandria" pitchFamily="2" charset="-78"/>
              </a:rPr>
              <a:t>    </a:t>
            </a:r>
            <a:r>
              <a:rPr lang="ar-SA" sz="1600" b="1" dirty="0">
                <a:latin typeface="Alexandria" pitchFamily="2" charset="-78"/>
                <a:cs typeface="Alexandria" pitchFamily="2" charset="-78"/>
              </a:rPr>
              <a:t>التكيف والتعديل في الفرضيات</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بمجرد إعداد الفرضيات، تلعب عملية التكيف والتعديل دورًا حاسمًا في تقدم البحث العلمي</a:t>
            </a:r>
            <a:r>
              <a:rPr lang="ru-RU" sz="1600" dirty="0">
                <a:cs typeface="Alexandria" pitchFamily="2" charset="-78"/>
              </a:rPr>
              <a:t>. </a:t>
            </a:r>
            <a:r>
              <a:rPr lang="ar-SA" sz="1600" dirty="0">
                <a:latin typeface="Alexandria" pitchFamily="2" charset="-78"/>
                <a:cs typeface="Alexandria" pitchFamily="2" charset="-78"/>
              </a:rPr>
              <a:t>يهدف التكيف والتعديل إلى ضبط الفرضيات بناءً على النتائج الأولية للدراسة الأولية</a:t>
            </a:r>
            <a:r>
              <a:rPr lang="ru-RU" sz="1600" dirty="0">
                <a:cs typeface="Alexandria" pitchFamily="2" charset="-78"/>
              </a:rPr>
              <a:t>. </a:t>
            </a:r>
            <a:r>
              <a:rPr lang="ar-SA" sz="1600" dirty="0">
                <a:latin typeface="Alexandria" pitchFamily="2" charset="-78"/>
                <a:cs typeface="Alexandria" pitchFamily="2" charset="-78"/>
              </a:rPr>
              <a:t>هناك عدة طرق لتعديل الفرضيات في عملية البحث العلمي</a:t>
            </a:r>
            <a:r>
              <a:rPr lang="ru-RU" sz="1600" dirty="0" smtClean="0">
                <a:cs typeface="Alexandria" pitchFamily="2" charset="-78"/>
              </a:rPr>
              <a:t>:</a:t>
            </a:r>
            <a:endParaRPr lang="ar-JO" sz="1600" dirty="0" smtClean="0">
              <a:latin typeface="Alexandria" pitchFamily="2" charset="-78"/>
              <a:cs typeface="Alexandria" pitchFamily="2" charset="-78"/>
            </a:endParaRPr>
          </a:p>
          <a:p>
            <a:pPr algn="just" rtl="1" fontAlgn="t">
              <a:lnSpc>
                <a:spcPct val="150000"/>
              </a:lnSpc>
            </a:pPr>
            <a:r>
              <a:rPr lang="ar-JO" sz="1600" b="1" dirty="0">
                <a:latin typeface="Alexandria" pitchFamily="2" charset="-78"/>
                <a:cs typeface="Alexandria" pitchFamily="2" charset="-78"/>
              </a:rPr>
              <a:t>استعراض الأدلة المتاحة:</a:t>
            </a:r>
            <a:r>
              <a:rPr lang="ar-JO" sz="1600" dirty="0">
                <a:latin typeface="Alexandria" pitchFamily="2" charset="-78"/>
                <a:cs typeface="Alexandria" pitchFamily="2" charset="-78"/>
              </a:rPr>
              <a:t> يشمل ذلك إعادة تقييم الأدلة المتاحة ومراجعة الدراسات السابقة التي تدعم أو تعارض الفرضيات الأولية.</a:t>
            </a:r>
          </a:p>
          <a:p>
            <a:pPr algn="just" rtl="1" fontAlgn="t">
              <a:lnSpc>
                <a:spcPct val="150000"/>
              </a:lnSpc>
            </a:pPr>
            <a:r>
              <a:rPr lang="ar-JO" sz="1600" b="1" dirty="0">
                <a:latin typeface="Alexandria" pitchFamily="2" charset="-78"/>
                <a:cs typeface="Alexandria" pitchFamily="2" charset="-78"/>
              </a:rPr>
              <a:t>تحليل النتائج الأولية:</a:t>
            </a:r>
            <a:r>
              <a:rPr lang="ar-JO" sz="1600" dirty="0">
                <a:latin typeface="Alexandria" pitchFamily="2" charset="-78"/>
                <a:cs typeface="Alexandria" pitchFamily="2" charset="-78"/>
              </a:rPr>
              <a:t> من خلال تحليل النتائج الأولية للدراسة الأولية، يمكن تحديد التحسينات الممكنة وتعديل الفرضيات بناءً على ذلك.</a:t>
            </a:r>
          </a:p>
          <a:p>
            <a:pPr algn="just" rtl="1" fontAlgn="t">
              <a:lnSpc>
                <a:spcPct val="150000"/>
              </a:lnSpc>
            </a:pPr>
            <a:r>
              <a:rPr lang="ar-JO" sz="1600" b="1" dirty="0">
                <a:latin typeface="Alexandria" pitchFamily="2" charset="-78"/>
                <a:cs typeface="Alexandria" pitchFamily="2" charset="-78"/>
              </a:rPr>
              <a:t>استشارة الزملاء والمختصين:</a:t>
            </a:r>
            <a:r>
              <a:rPr lang="ar-JO" sz="1600" dirty="0">
                <a:latin typeface="Alexandria" pitchFamily="2" charset="-78"/>
                <a:cs typeface="Alexandria" pitchFamily="2" charset="-78"/>
              </a:rPr>
              <a:t> يمكن الاستعانة بزملاء العمل والمختصين في المجال للحصول على آراءهم وتوجيهاتهم حول التعديلات الممكنة في الفرضيات</a:t>
            </a:r>
            <a:r>
              <a:rPr lang="ar-JO"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باختصار، تلعب عملية التكيف والتعديل دورًا حاسمًا في تحسين وتطوير الفرضيات في عملية البحث العلمي</a:t>
            </a:r>
            <a:r>
              <a:rPr lang="ru-RU" sz="1600" dirty="0">
                <a:cs typeface="Alexandria" pitchFamily="2" charset="-78"/>
              </a:rPr>
              <a:t>. </a:t>
            </a:r>
            <a:r>
              <a:rPr lang="ar-SA" sz="1600" dirty="0">
                <a:latin typeface="Alexandria" pitchFamily="2" charset="-78"/>
                <a:cs typeface="Alexandria" pitchFamily="2" charset="-78"/>
              </a:rPr>
              <a:t>تُستخدم الأدلة المتاحة وتحليل النتائج الأولية واستشارة الخبراء لتنقية وتعديل الفرضيات وتجعلها أكثر صلة بالبحث المقصود</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rtl="1"/>
            <a:endParaRPr lang="en-US" sz="1600" dirty="0">
              <a:latin typeface="Alexandria" pitchFamily="2" charset="-78"/>
              <a:cs typeface="Alexandria" pitchFamily="2" charset="-78"/>
            </a:endParaRPr>
          </a:p>
          <a:p>
            <a:pPr rtl="1"/>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0953907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6220" y="952815"/>
            <a:ext cx="10470524"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49251" y="952815"/>
            <a:ext cx="10031570" cy="5355312"/>
          </a:xfrm>
          <a:prstGeom prst="rect">
            <a:avLst/>
          </a:prstGeom>
          <a:noFill/>
        </p:spPr>
        <p:txBody>
          <a:bodyPr wrap="square" rtlCol="1">
            <a:spAutoFit/>
          </a:bodyPr>
          <a:lstStyle/>
          <a:p>
            <a:pPr algn="ctr" rtl="1" fontAlgn="t">
              <a:lnSpc>
                <a:spcPct val="150000"/>
              </a:lnSpc>
            </a:pPr>
            <a:r>
              <a:rPr lang="ar-DZ" dirty="0">
                <a:latin typeface="Alexandria" pitchFamily="2" charset="-78"/>
                <a:cs typeface="Alexandria" pitchFamily="2" charset="-78"/>
              </a:rPr>
              <a:t>  </a:t>
            </a:r>
            <a:r>
              <a:rPr lang="ar-JO" b="1" dirty="0">
                <a:latin typeface="Alexandria" pitchFamily="2" charset="-78"/>
                <a:cs typeface="Alexandria" pitchFamily="2" charset="-78"/>
              </a:rPr>
              <a:t>الفرضيات والنتائج العلمية</a:t>
            </a:r>
          </a:p>
          <a:p>
            <a:pPr algn="just" rtl="1" fontAlgn="t">
              <a:lnSpc>
                <a:spcPct val="150000"/>
              </a:lnSpc>
            </a:pPr>
            <a:r>
              <a:rPr lang="ar-JO" dirty="0">
                <a:latin typeface="Alexandria" pitchFamily="2" charset="-78"/>
                <a:cs typeface="Alexandria" pitchFamily="2" charset="-78"/>
              </a:rPr>
              <a:t>في عملية البحث العلمي، تلعب الفرضيات دورًا حيويًا في توجيه التفكير وتفسير النتائج. الفرضية هي افتراض أو توجيه يستند إلى المعرفة والأدلة المتاحة قبل إجراء التجربة أو الدراسة. يتم صياغة الفرضيات بشكل واضح ومحدد، وتدعمها البيانات والنتائج المتاحة.</a:t>
            </a:r>
          </a:p>
          <a:p>
            <a:pPr algn="just" rtl="1" fontAlgn="t">
              <a:lnSpc>
                <a:spcPct val="150000"/>
              </a:lnSpc>
            </a:pPr>
            <a:r>
              <a:rPr lang="ar-JO" dirty="0">
                <a:latin typeface="Alexandria" pitchFamily="2" charset="-78"/>
                <a:cs typeface="Alexandria" pitchFamily="2" charset="-78"/>
              </a:rPr>
              <a:t>تؤثر الفرضيات بشكل كبير على تفسير النتائج العلمية. عندما يكون هناك توافق بين النتائج المستخلصة والفرضيات، يتم ترسيخ الاعتقاد في صحة الفرضيات المعتمدة. وعلى العكس من ذلك، إذا كانت النتائج تتعارض مع الفرضيات، فقد يكون هناك حاجة إلى إعادة التفكير في الفرضيات المعتمدة وإجراء تعديلات عليها.</a:t>
            </a:r>
          </a:p>
          <a:p>
            <a:pPr algn="just" rtl="1" fontAlgn="t">
              <a:lnSpc>
                <a:spcPct val="150000"/>
              </a:lnSpc>
            </a:pPr>
            <a:r>
              <a:rPr lang="ar-JO" dirty="0">
                <a:latin typeface="Alexandria" pitchFamily="2" charset="-78"/>
                <a:cs typeface="Alexandria" pitchFamily="2" charset="-78"/>
              </a:rPr>
              <a:t>من هنا يتضح أهمية التوافق بين الفرضيات والنتائج في عملية البحث العلمي. فالتوافق يساهم في تعزيز مصداقية الدراسة واستنادها إلى أسس علمية قوية.</a:t>
            </a:r>
          </a:p>
          <a:p>
            <a:pPr algn="just" rtl="1">
              <a:lnSpc>
                <a:spcPct val="150000"/>
              </a:lnSpc>
            </a:pP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rtl="1"/>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357771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8642" y="1300765"/>
            <a:ext cx="10637950" cy="49918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2" name="مربع نص 1"/>
          <p:cNvSpPr txBox="1"/>
          <p:nvPr/>
        </p:nvSpPr>
        <p:spPr>
          <a:xfrm>
            <a:off x="4363713" y="1609274"/>
            <a:ext cx="6747928" cy="4524315"/>
          </a:xfrm>
          <a:prstGeom prst="rect">
            <a:avLst/>
          </a:prstGeom>
          <a:noFill/>
        </p:spPr>
        <p:txBody>
          <a:bodyPr wrap="square" rtlCol="1">
            <a:spAutoFit/>
          </a:bodyPr>
          <a:lstStyle/>
          <a:p>
            <a:pPr algn="ctr" rtl="1"/>
            <a:r>
              <a:rPr lang="ar-JO" sz="1600" b="1" dirty="0" smtClean="0">
                <a:latin typeface="Alexandria" pitchFamily="2" charset="-78"/>
                <a:cs typeface="Alexandria" pitchFamily="2" charset="-78"/>
              </a:rPr>
              <a:t>الخاتمة</a:t>
            </a:r>
          </a:p>
          <a:p>
            <a:pPr algn="just" rtl="1"/>
            <a:r>
              <a:rPr lang="ar-JO" sz="1600" dirty="0" smtClean="0">
                <a:latin typeface="Alexandria" pitchFamily="2" charset="-78"/>
                <a:cs typeface="Alexandria" pitchFamily="2" charset="-78"/>
              </a:rPr>
              <a:t>و</a:t>
            </a:r>
            <a:r>
              <a:rPr lang="ar-SA" sz="1600" dirty="0" smtClean="0">
                <a:latin typeface="Alexandria" pitchFamily="2" charset="-78"/>
                <a:cs typeface="Alexandria" pitchFamily="2" charset="-78"/>
              </a:rPr>
              <a:t>يجب </a:t>
            </a:r>
            <a:r>
              <a:rPr lang="ar-SA" sz="1600" dirty="0">
                <a:latin typeface="Alexandria" pitchFamily="2" charset="-78"/>
                <a:cs typeface="Alexandria" pitchFamily="2" charset="-78"/>
              </a:rPr>
              <a:t>على الباحث أن يضع فرضيات معينة لتكون بمثابة حلول محتملة لمشكلة الدراسة يجري اختيارها بأساليب ووسائل مختلفة  للتأكد من صحتها أو عدم صحتها أي أن الفرضية هي توقع وتفسير تخميني محتمل لربط الأسباب بالمسببات لتفسير محتمل للمشكلة المدروسة وبالتالي هي عبارة عن حدس أو تكهن بصفه الباحث لحل محتمل وممكن للمشكلة المطرحة قد الدراسة لذا يجب أن تصاغ بأسلوب منسق ومنتظم يطهر العلاقات التي يحاول الباحث من خلالها حل المشكلة وتشمل الفرضيات عادة على بعض العلاقات المعروفة كالحقائق علمية والتي يقوم الباحث بربطها ببعض الأفكار المتصورة التي ينتجها من خياله ليعطي بذلك تفسيرات وحلول أولية مقبولة لأوضاع المشكلة التي ما زالت مجهولة  أن الفرض أو الفرضيات تشكل خطوة هامة في عملية البحث العلمي رغم اعتباره تكهن أولى لحل المشكلة المدروسة إلا أن هذا التكهن لا يولد محض صدفة إذا يحتاج لمعرفة واسعة بالمشكلة المدروسة وتوافر قدرة عملية لدى الباحث في تنظيم الأفكار وتصنيفها وإيجاد الروابط فيما بينها وبين البيئة الخارجية المحيطة بها بهدف الوصول إلى تفسيرات مقبولة للمشكلة المدروسة وبالتالي يمكن القول أن عملية وضع الفرض هي عملية إبداعية تشكل أهم ركائز البحث العلمي.</a:t>
            </a:r>
            <a:endParaRPr lang="en-US" sz="1600" dirty="0">
              <a:latin typeface="Alexandria" pitchFamily="2" charset="-78"/>
              <a:cs typeface="Alexandria" pitchFamily="2" charset="-78"/>
            </a:endParaRPr>
          </a:p>
        </p:txBody>
      </p:sp>
      <p:pic>
        <p:nvPicPr>
          <p:cNvPr id="6" name="صورة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186" y="1751527"/>
            <a:ext cx="3145983" cy="4056231"/>
          </a:xfrm>
          <a:prstGeom prst="rect">
            <a:avLst/>
          </a:prstGeom>
        </p:spPr>
      </p:pic>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1961565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
        <p:nvSpPr>
          <p:cNvPr id="12" name="مربع نص 11"/>
          <p:cNvSpPr txBox="1"/>
          <p:nvPr/>
        </p:nvSpPr>
        <p:spPr>
          <a:xfrm>
            <a:off x="2209800" y="1920240"/>
            <a:ext cx="7970520" cy="2215991"/>
          </a:xfrm>
          <a:prstGeom prst="rect">
            <a:avLst/>
          </a:prstGeom>
          <a:solidFill>
            <a:schemeClr val="bg1">
              <a:lumMod val="50000"/>
            </a:schemeClr>
          </a:solidFill>
        </p:spPr>
        <p:txBody>
          <a:bodyPr wrap="square" rtlCol="1">
            <a:spAutoFit/>
          </a:bodyPr>
          <a:lstStyle/>
          <a:p>
            <a:pPr algn="ctr" rtl="1"/>
            <a:r>
              <a:rPr lang="ar-SA" sz="4000" dirty="0">
                <a:solidFill>
                  <a:schemeClr val="bg1"/>
                </a:solidFill>
              </a:rPr>
              <a:t>سنتطرق إن شاء الله في المحاضرة القادمة </a:t>
            </a:r>
            <a:r>
              <a:rPr lang="ar-SA" sz="4000" dirty="0" smtClean="0">
                <a:solidFill>
                  <a:schemeClr val="bg1"/>
                </a:solidFill>
              </a:rPr>
              <a:t>إل </a:t>
            </a:r>
            <a:r>
              <a:rPr lang="ar-JO" sz="4000" dirty="0" smtClean="0">
                <a:solidFill>
                  <a:schemeClr val="bg1"/>
                </a:solidFill>
              </a:rPr>
              <a:t>فرضيات البحث العلمي وأنواعه وكيفية صياغتها</a:t>
            </a:r>
            <a:endParaRPr lang="en-US" sz="4000" dirty="0">
              <a:solidFill>
                <a:schemeClr val="bg1"/>
              </a:solidFill>
            </a:endParaRPr>
          </a:p>
          <a:p>
            <a:pPr algn="ctr" rtl="1"/>
            <a:r>
              <a:rPr lang="ar-SA" sz="4000" dirty="0">
                <a:solidFill>
                  <a:schemeClr val="bg1"/>
                </a:solidFill>
              </a:rPr>
              <a:t>شكرا لاستماعكم ووفقكم الله لما يحبه </a:t>
            </a:r>
            <a:r>
              <a:rPr lang="ar-SA" sz="4000" dirty="0" err="1">
                <a:solidFill>
                  <a:schemeClr val="bg1"/>
                </a:solidFill>
              </a:rPr>
              <a:t>ويرضاه</a:t>
            </a:r>
            <a:r>
              <a:rPr lang="ar-SA" sz="4000" dirty="0">
                <a:solidFill>
                  <a:schemeClr val="bg1"/>
                </a:solidFill>
              </a:rPr>
              <a:t>  </a:t>
            </a:r>
            <a:endParaRPr lang="en-US" sz="4000" dirty="0">
              <a:solidFill>
                <a:schemeClr val="bg1"/>
              </a:solidFill>
            </a:endParaRPr>
          </a:p>
          <a:p>
            <a:pPr rtl="1"/>
            <a:r>
              <a:rPr lang="ar-SA" dirty="0"/>
              <a:t> </a:t>
            </a:r>
            <a:endParaRPr lang="en-US" dirty="0"/>
          </a:p>
        </p:txBody>
      </p:sp>
      <p:sp>
        <p:nvSpPr>
          <p:cNvPr id="14" name="مربع نص 13"/>
          <p:cNvSpPr txBox="1"/>
          <p:nvPr/>
        </p:nvSpPr>
        <p:spPr>
          <a:xfrm>
            <a:off x="2209800" y="1920240"/>
            <a:ext cx="7970520" cy="1938992"/>
          </a:xfrm>
          <a:prstGeom prst="rect">
            <a:avLst/>
          </a:prstGeom>
          <a:solidFill>
            <a:schemeClr val="bg1">
              <a:lumMod val="50000"/>
            </a:schemeClr>
          </a:solidFill>
        </p:spPr>
        <p:txBody>
          <a:bodyPr wrap="square" rtlCol="1">
            <a:spAutoFit/>
          </a:bodyPr>
          <a:lstStyle/>
          <a:p>
            <a:pPr algn="ctr" rtl="1"/>
            <a:r>
              <a:rPr lang="ar-SA" sz="2400" dirty="0">
                <a:solidFill>
                  <a:schemeClr val="bg1"/>
                </a:solidFill>
                <a:latin typeface="Alexandria" pitchFamily="2" charset="-78"/>
                <a:cs typeface="Alexandria" pitchFamily="2" charset="-78"/>
              </a:rPr>
              <a:t>سنتطرق إن شاء الله في المحاضرة القادمة إلى </a:t>
            </a:r>
            <a:r>
              <a:rPr lang="ar-JO" sz="2400" dirty="0">
                <a:solidFill>
                  <a:schemeClr val="bg1"/>
                </a:solidFill>
                <a:latin typeface="Alexandria" pitchFamily="2" charset="-78"/>
                <a:cs typeface="Alexandria" pitchFamily="2" charset="-78"/>
              </a:rPr>
              <a:t>أنواع البحوث التربوية أسس </a:t>
            </a:r>
            <a:r>
              <a:rPr lang="ar-JO" sz="2400" dirty="0" smtClean="0">
                <a:solidFill>
                  <a:schemeClr val="bg1"/>
                </a:solidFill>
                <a:latin typeface="Alexandria" pitchFamily="2" charset="-78"/>
                <a:cs typeface="Alexandria" pitchFamily="2" charset="-78"/>
              </a:rPr>
              <a:t>تصنيفها (البحوث </a:t>
            </a:r>
            <a:r>
              <a:rPr lang="ar-JO" sz="2400" dirty="0">
                <a:solidFill>
                  <a:schemeClr val="bg1"/>
                </a:solidFill>
                <a:latin typeface="Alexandria" pitchFamily="2" charset="-78"/>
                <a:cs typeface="Alexandria" pitchFamily="2" charset="-78"/>
              </a:rPr>
              <a:t>الاستقرائية والارتباطية, البحوث الكمية والنوعية, البحوث الأساسية)</a:t>
            </a:r>
            <a:endParaRPr lang="en-US" sz="2400" dirty="0">
              <a:solidFill>
                <a:schemeClr val="bg1"/>
              </a:solidFill>
              <a:latin typeface="Alexandria" pitchFamily="2" charset="-78"/>
              <a:cs typeface="Alexandria" pitchFamily="2" charset="-78"/>
            </a:endParaRPr>
          </a:p>
          <a:p>
            <a:pPr algn="ctr" rtl="1"/>
            <a:r>
              <a:rPr lang="ar-SA" sz="2400" dirty="0">
                <a:solidFill>
                  <a:schemeClr val="bg1"/>
                </a:solidFill>
                <a:latin typeface="Alexandria" pitchFamily="2" charset="-78"/>
                <a:cs typeface="Alexandria" pitchFamily="2" charset="-78"/>
              </a:rPr>
              <a:t>شكرا لاستماعكم ووفقكم الله لما يحبه </a:t>
            </a:r>
            <a:r>
              <a:rPr lang="ar-SA" sz="2400" dirty="0" err="1">
                <a:solidFill>
                  <a:schemeClr val="bg1"/>
                </a:solidFill>
                <a:latin typeface="Alexandria" pitchFamily="2" charset="-78"/>
                <a:cs typeface="Alexandria" pitchFamily="2" charset="-78"/>
              </a:rPr>
              <a:t>ويرضاه</a:t>
            </a:r>
            <a:r>
              <a:rPr lang="ar-SA" sz="2400" dirty="0">
                <a:solidFill>
                  <a:schemeClr val="bg1"/>
                </a:solidFill>
                <a:latin typeface="Alexandria" pitchFamily="2" charset="-78"/>
                <a:cs typeface="Alexandria" pitchFamily="2" charset="-78"/>
              </a:rPr>
              <a:t>  </a:t>
            </a:r>
            <a:endParaRPr lang="en-US" sz="2400" dirty="0">
              <a:solidFill>
                <a:schemeClr val="bg1"/>
              </a:solidFill>
              <a:latin typeface="Alexandria" pitchFamily="2" charset="-78"/>
              <a:cs typeface="Alexandria" pitchFamily="2" charset="-78"/>
            </a:endParaRPr>
          </a:p>
          <a:p>
            <a:pPr rtl="1"/>
            <a:r>
              <a:rPr lang="ar-SA" sz="2400" dirty="0">
                <a:latin typeface="Alexandria" pitchFamily="2" charset="-78"/>
                <a:cs typeface="Alexandria" pitchFamily="2" charset="-78"/>
              </a:rPr>
              <a:t> </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99608418"/>
      </p:ext>
    </p:extLst>
  </p:cSld>
  <p:clrMapOvr>
    <a:masterClrMapping/>
  </p:clrMapOvr>
  <p:timing>
    <p:tnLst>
      <p:par>
        <p:cTn id="1" dur="indefinite" restart="never" nodeType="tmRoot"/>
      </p:par>
    </p:tnLst>
  </p:timing>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E6BC8CB-34C3-4EDC-A728-2F7893ADF0C7}"/>
</file>

<file path=customXml/itemProps2.xml><?xml version="1.0" encoding="utf-8"?>
<ds:datastoreItem xmlns:ds="http://schemas.openxmlformats.org/officeDocument/2006/customXml" ds:itemID="{CD959CC3-27FD-4E42-A6C7-F62DE3F65299}"/>
</file>

<file path=customXml/itemProps3.xml><?xml version="1.0" encoding="utf-8"?>
<ds:datastoreItem xmlns:ds="http://schemas.openxmlformats.org/officeDocument/2006/customXml" ds:itemID="{5832F408-2F33-4D13-B5E5-3A31CF1DDE3D}"/>
</file>

<file path=docProps/app.xml><?xml version="1.0" encoding="utf-8"?>
<Properties xmlns="http://schemas.openxmlformats.org/officeDocument/2006/extended-properties" xmlns:vt="http://schemas.openxmlformats.org/officeDocument/2006/docPropsVTypes">
  <Template>نسق1</Template>
  <TotalTime>9843</TotalTime>
  <Words>3092</Words>
  <Application>Microsoft Office PowerPoint</Application>
  <PresentationFormat>شاشة عريضة</PresentationFormat>
  <Paragraphs>289</Paragraphs>
  <Slides>45</Slides>
  <Notes>6</Notes>
  <HiddenSlides>0</HiddenSlides>
  <MMClips>1</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45</vt:i4>
      </vt:variant>
    </vt:vector>
  </HeadingPairs>
  <TitlesOfParts>
    <vt:vector size="52" baseType="lpstr">
      <vt:lpstr>Alexandria</vt:lpstr>
      <vt:lpstr>Arial</vt:lpstr>
      <vt:lpstr>Calibri</vt:lpstr>
      <vt:lpstr>Calibri Light</vt:lpstr>
      <vt:lpstr>Times New Roman</vt:lpstr>
      <vt:lpstr>Wingdings</vt:lpstr>
      <vt:lpstr>نسق1</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293</cp:revision>
  <dcterms:created xsi:type="dcterms:W3CDTF">2023-04-29T09:08:23Z</dcterms:created>
  <dcterms:modified xsi:type="dcterms:W3CDTF">2024-02-27T14:06:38Z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