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6"/>
  </p:notesMasterIdLst>
  <p:sldIdLst>
    <p:sldId id="480" r:id="rId5"/>
    <p:sldId id="303" r:id="rId6"/>
    <p:sldId id="271" r:id="rId7"/>
    <p:sldId id="313" r:id="rId8"/>
    <p:sldId id="276" r:id="rId9"/>
    <p:sldId id="256" r:id="rId10"/>
    <p:sldId id="496" r:id="rId11"/>
    <p:sldId id="497" r:id="rId12"/>
    <p:sldId id="526" r:id="rId13"/>
    <p:sldId id="503" r:id="rId14"/>
    <p:sldId id="504" r:id="rId15"/>
    <p:sldId id="505" r:id="rId16"/>
    <p:sldId id="506" r:id="rId17"/>
    <p:sldId id="507" r:id="rId18"/>
    <p:sldId id="508" r:id="rId19"/>
    <p:sldId id="509" r:id="rId20"/>
    <p:sldId id="510" r:id="rId21"/>
    <p:sldId id="511" r:id="rId22"/>
    <p:sldId id="512" r:id="rId23"/>
    <p:sldId id="513" r:id="rId24"/>
    <p:sldId id="514" r:id="rId25"/>
    <p:sldId id="515" r:id="rId26"/>
    <p:sldId id="319" r:id="rId27"/>
    <p:sldId id="516" r:id="rId28"/>
    <p:sldId id="517" r:id="rId29"/>
    <p:sldId id="518" r:id="rId30"/>
    <p:sldId id="519" r:id="rId31"/>
    <p:sldId id="521" r:id="rId32"/>
    <p:sldId id="523" r:id="rId33"/>
    <p:sldId id="524" r:id="rId34"/>
    <p:sldId id="525" r:id="rId35"/>
    <p:sldId id="528" r:id="rId36"/>
    <p:sldId id="529" r:id="rId37"/>
    <p:sldId id="530" r:id="rId38"/>
    <p:sldId id="531" r:id="rId39"/>
    <p:sldId id="532" r:id="rId40"/>
    <p:sldId id="533" r:id="rId41"/>
    <p:sldId id="535" r:id="rId42"/>
    <p:sldId id="538" r:id="rId43"/>
    <p:sldId id="539" r:id="rId44"/>
    <p:sldId id="349"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276"/>
            <p14:sldId id="256"/>
            <p14:sldId id="496"/>
            <p14:sldId id="497"/>
            <p14:sldId id="526"/>
            <p14:sldId id="503"/>
            <p14:sldId id="504"/>
            <p14:sldId id="505"/>
            <p14:sldId id="506"/>
            <p14:sldId id="507"/>
            <p14:sldId id="508"/>
            <p14:sldId id="509"/>
            <p14:sldId id="510"/>
            <p14:sldId id="511"/>
            <p14:sldId id="512"/>
            <p14:sldId id="513"/>
            <p14:sldId id="514"/>
            <p14:sldId id="515"/>
            <p14:sldId id="319"/>
            <p14:sldId id="516"/>
            <p14:sldId id="517"/>
            <p14:sldId id="518"/>
            <p14:sldId id="519"/>
            <p14:sldId id="521"/>
            <p14:sldId id="523"/>
            <p14:sldId id="524"/>
            <p14:sldId id="525"/>
            <p14:sldId id="528"/>
            <p14:sldId id="529"/>
            <p14:sldId id="530"/>
            <p14:sldId id="531"/>
            <p14:sldId id="532"/>
            <p14:sldId id="533"/>
            <p14:sldId id="535"/>
            <p14:sldId id="538"/>
            <p14:sldId id="53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B2617DA-3115-14AF-F208-F3AE87B70CE9}" v="3" dt="2024-09-14T08:27:33.04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883" autoAdjust="0"/>
    <p:restoredTop sz="94660"/>
  </p:normalViewPr>
  <p:slideViewPr>
    <p:cSldViewPr snapToGrid="0">
      <p:cViewPr varScale="1">
        <p:scale>
          <a:sx n="78" d="100"/>
          <a:sy n="78" d="100"/>
        </p:scale>
        <p:origin x="840" y="3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viewProps" Target="viewProps.xml"/><Relationship Id="rId8" Type="http://schemas.openxmlformats.org/officeDocument/2006/relationships/slide" Target="slides/slide4.xml"/><Relationship Id="rId51" Type="http://schemas.microsoft.com/office/2016/11/relationships/changesInfo" Target="changesInfos/changesInfo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docChgLst>
    <pc:chgData name="MoumenCharef Eddine" userId="S::moumen.charefeddine@midocean.edu.km::4e634a0d-971e-4aed-a065-e78a2b447985" providerId="AD" clId="Web-{CA943C24-D059-A662-D3D4-F11F56A45DCC}"/>
    <pc:docChg chg="modSld">
      <pc:chgData name="MoumenCharef Eddine" userId="S::moumen.charefeddine@midocean.edu.km::4e634a0d-971e-4aed-a065-e78a2b447985" providerId="AD" clId="Web-{CA943C24-D059-A662-D3D4-F11F56A45DCC}" dt="2024-09-04T15:55:01.101" v="1" actId="1076"/>
      <pc:docMkLst>
        <pc:docMk/>
      </pc:docMkLst>
      <pc:sldChg chg="modSp">
        <pc:chgData name="MoumenCharef Eddine" userId="S::moumen.charefeddine@midocean.edu.km::4e634a0d-971e-4aed-a065-e78a2b447985" providerId="AD" clId="Web-{CA943C24-D059-A662-D3D4-F11F56A45DCC}" dt="2024-09-04T15:55:01.101" v="1" actId="1076"/>
        <pc:sldMkLst>
          <pc:docMk/>
          <pc:sldMk cId="1389432737" sldId="495"/>
        </pc:sldMkLst>
        <pc:picChg chg="mod">
          <ac:chgData name="MoumenCharef Eddine" userId="S::moumen.charefeddine@midocean.edu.km::4e634a0d-971e-4aed-a065-e78a2b447985" providerId="AD" clId="Web-{CA943C24-D059-A662-D3D4-F11F56A45DCC}" dt="2024-09-04T15:54:58.976" v="0" actId="1076"/>
          <ac:picMkLst>
            <pc:docMk/>
            <pc:sldMk cId="1389432737" sldId="495"/>
            <ac:picMk id="5" creationId="{00000000-0000-0000-0000-000000000000}"/>
          </ac:picMkLst>
        </pc:picChg>
        <pc:picChg chg="mod">
          <ac:chgData name="MoumenCharef Eddine" userId="S::moumen.charefeddine@midocean.edu.km::4e634a0d-971e-4aed-a065-e78a2b447985" providerId="AD" clId="Web-{CA943C24-D059-A662-D3D4-F11F56A45DCC}" dt="2024-09-04T15:55:01.101" v="1" actId="1076"/>
          <ac:picMkLst>
            <pc:docMk/>
            <pc:sldMk cId="1389432737" sldId="495"/>
            <ac:picMk id="8" creationId="{00000000-0000-0000-0000-000000000000}"/>
          </ac:picMkLst>
        </pc:picChg>
      </pc:sldChg>
    </pc:docChg>
  </pc:docChgLst>
  <pc:docChgLst>
    <pc:chgData name="KodsHassine" userId="S::kods.hassine@midocean.edu.km::a38286e8-f868-4b29-808a-12842d2d340e" providerId="AD" clId="Web-{AB2617DA-3115-14AF-F208-F3AE87B70CE9}"/>
    <pc:docChg chg="modSld">
      <pc:chgData name="KodsHassine" userId="S::kods.hassine@midocean.edu.km::a38286e8-f868-4b29-808a-12842d2d340e" providerId="AD" clId="Web-{AB2617DA-3115-14AF-F208-F3AE87B70CE9}" dt="2024-09-14T08:25:39.403" v="1" actId="20577"/>
      <pc:docMkLst>
        <pc:docMk/>
      </pc:docMkLst>
      <pc:sldChg chg="modSp">
        <pc:chgData name="KodsHassine" userId="S::kods.hassine@midocean.edu.km::a38286e8-f868-4b29-808a-12842d2d340e" providerId="AD" clId="Web-{AB2617DA-3115-14AF-F208-F3AE87B70CE9}" dt="2024-09-14T08:25:39.403" v="1" actId="20577"/>
        <pc:sldMkLst>
          <pc:docMk/>
          <pc:sldMk cId="0" sldId="480"/>
        </pc:sldMkLst>
        <pc:spChg chg="mod">
          <ac:chgData name="KodsHassine" userId="S::kods.hassine@midocean.edu.km::a38286e8-f868-4b29-808a-12842d2d340e" providerId="AD" clId="Web-{AB2617DA-3115-14AF-F208-F3AE87B70CE9}" dt="2024-09-14T08:25:39.403" v="1" actId="20577"/>
          <ac:spMkLst>
            <pc:docMk/>
            <pc:sldMk cId="0" sldId="480"/>
            <ac:spMk id="31"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2/24/2026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AE"/>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AE"/>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AE"/>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2/24/2026</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idx="1"/>
          </p:nvPr>
        </p:nvSpPr>
        <p:spPr>
          <a:xfrm>
            <a:off x="838200" y="1825625"/>
            <a:ext cx="105156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2/24/2026</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2/24/2026</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2/24/2026</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2/24/2026</a:t>
            </a:fld>
            <a:endParaRPr lang="en-US"/>
          </a:p>
        </p:txBody>
      </p:sp>
      <p:sp>
        <p:nvSpPr>
          <p:cNvPr id="8" name="Footer Placeholder 7"/>
          <p:cNvSpPr>
            <a:spLocks noGrp="1"/>
          </p:cNvSpPr>
          <p:nvPr>
            <p:ph type="ftr" sz="quarter" idx="11"/>
          </p:nvPr>
        </p:nvSpPr>
        <p:spPr>
          <a:xfrm>
            <a:off x="4038600" y="6356350"/>
            <a:ext cx="4114800" cy="365125"/>
          </a:xfrm>
          <a:prstGeom prst="rect">
            <a:avLst/>
          </a:prstGeom>
        </p:spPr>
        <p:txBody>
          <a:bodyPr/>
          <a:lstStyle/>
          <a:p>
            <a:endParaRPr lang="en-US"/>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Date Placeholder 2"/>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2/24/2026</a:t>
            </a:fld>
            <a:endParaRPr lang="en-US"/>
          </a:p>
        </p:txBody>
      </p:sp>
      <p:sp>
        <p:nvSpPr>
          <p:cNvPr id="4" name="Footer Placeholder 3"/>
          <p:cNvSpPr>
            <a:spLocks noGrp="1"/>
          </p:cNvSpPr>
          <p:nvPr>
            <p:ph type="ftr" sz="quarter" idx="11"/>
          </p:nvPr>
        </p:nvSpPr>
        <p:spPr>
          <a:xfrm>
            <a:off x="4038600" y="6356350"/>
            <a:ext cx="4114800" cy="365125"/>
          </a:xfrm>
          <a:prstGeom prst="rect">
            <a:avLst/>
          </a:prstGeom>
        </p:spPr>
        <p:txBody>
          <a:bodyPr/>
          <a:lstStyle/>
          <a:p>
            <a:endParaRPr lang="en-US"/>
          </a:p>
        </p:txBody>
      </p:sp>
      <p:sp>
        <p:nvSpPr>
          <p:cNvPr id="5" name="Slide Number Placeholder 4"/>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2/24/2026</a:t>
            </a:fld>
            <a:endParaRPr lang="en-US"/>
          </a:p>
        </p:txBody>
      </p:sp>
      <p:sp>
        <p:nvSpPr>
          <p:cNvPr id="3" name="Footer Placeholder 2"/>
          <p:cNvSpPr>
            <a:spLocks noGrp="1"/>
          </p:cNvSpPr>
          <p:nvPr>
            <p:ph type="ftr" sz="quarter" idx="11"/>
          </p:nvPr>
        </p:nvSpPr>
        <p:spPr>
          <a:xfrm>
            <a:off x="4038600" y="6356350"/>
            <a:ext cx="4114800" cy="365125"/>
          </a:xfrm>
          <a:prstGeom prst="rect">
            <a:avLst/>
          </a:prstGeom>
        </p:spPr>
        <p:txBody>
          <a:bodyPr/>
          <a:lstStyle/>
          <a:p>
            <a:endParaRPr lang="en-US"/>
          </a:p>
        </p:txBody>
      </p:sp>
      <p:sp>
        <p:nvSpPr>
          <p:cNvPr id="4" name="Slide Number Placeholder 3"/>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2/24/2026</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2/24/2026</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a:xfrm>
            <a:off x="838200" y="1825625"/>
            <a:ext cx="10515600" cy="43513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2/24/2026</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2/24/2026</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2/24/2026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9.emf"/><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17.xml"/><Relationship Id="rId5" Type="http://schemas.openxmlformats.org/officeDocument/2006/relationships/image" Target="../media/image14.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983818" y="3664523"/>
            <a:ext cx="5216525" cy="400110"/>
          </a:xfrm>
          <a:prstGeom prst="rect">
            <a:avLst/>
          </a:prstGeom>
          <a:noFill/>
        </p:spPr>
        <p:txBody>
          <a:bodyPr wrap="square" rtlCol="0">
            <a:spAutoFit/>
          </a:bodyPr>
          <a:lstStyle/>
          <a:p>
            <a:r>
              <a:rPr lang="en-US" sz="2000" dirty="0">
                <a:latin typeface="Alexandria" charset="0"/>
                <a:cs typeface="Alexandria" charset="0"/>
              </a:rPr>
              <a:t>Prepared by Dr.</a:t>
            </a:r>
            <a:r>
              <a:rPr lang="ar-EG" sz="2000" dirty="0">
                <a:latin typeface="Alexandria" charset="0"/>
                <a:cs typeface="Alexandria" charset="0"/>
              </a:rPr>
              <a:t> </a:t>
            </a:r>
            <a:r>
              <a:rPr lang="en-GB" b="1" dirty="0" err="1"/>
              <a:t>Mahitab</a:t>
            </a:r>
            <a:r>
              <a:rPr lang="en-GB" b="1" dirty="0"/>
              <a:t> </a:t>
            </a:r>
            <a:r>
              <a:rPr lang="en-GB" b="1" dirty="0" err="1"/>
              <a:t>ELrafii</a:t>
            </a:r>
            <a:r>
              <a:rPr lang="en-GB" b="1" dirty="0"/>
              <a:t> </a:t>
            </a:r>
            <a:endParaRPr lang="en-US" sz="2000" dirty="0">
              <a:latin typeface="Alexandria" charset="0"/>
              <a:cs typeface="Alexandria" charset="0"/>
            </a:endParaRP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166256" y="581529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ar-EG" sz="2800" b="1" dirty="0">
                <a:solidFill>
                  <a:schemeClr val="bg1"/>
                </a:solidFill>
                <a:latin typeface="Alexandria" charset="0"/>
                <a:cs typeface="Alexandria" charset="0"/>
              </a:rPr>
              <a:t>4</a:t>
            </a:r>
            <a:endParaRPr lang="en-US" sz="2800" b="1" dirty="0">
              <a:solidFill>
                <a:schemeClr val="bg1"/>
              </a:solidFill>
              <a:latin typeface="Alexandria" charset="0"/>
              <a:cs typeface="Alexandria" charset="0"/>
            </a:endParaRPr>
          </a:p>
        </p:txBody>
      </p:sp>
      <p:sp>
        <p:nvSpPr>
          <p:cNvPr id="46" name="TextBox 45"/>
          <p:cNvSpPr txBox="1"/>
          <p:nvPr/>
        </p:nvSpPr>
        <p:spPr>
          <a:xfrm>
            <a:off x="329269" y="5104240"/>
            <a:ext cx="3021083" cy="646331"/>
          </a:xfrm>
          <a:prstGeom prst="rect">
            <a:avLst/>
          </a:prstGeom>
          <a:noFill/>
        </p:spPr>
        <p:txBody>
          <a:bodyPr wrap="none" rtlCol="0">
            <a:spAutoFit/>
          </a:bodyPr>
          <a:lstStyle/>
          <a:p>
            <a:endParaRPr lang="en-AE" dirty="0"/>
          </a:p>
          <a:p>
            <a:r>
              <a:rPr lang="en-GB" dirty="0"/>
              <a:t> </a:t>
            </a:r>
            <a:r>
              <a:rPr lang="en-GB" b="1" dirty="0"/>
              <a:t>Research Methods (RSC 701) </a:t>
            </a:r>
            <a:endParaRPr lang="en-US" sz="2000"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738771" y="3393441"/>
            <a:ext cx="3021083" cy="646331"/>
          </a:xfrm>
          <a:prstGeom prst="rect">
            <a:avLst/>
          </a:prstGeom>
          <a:noFill/>
        </p:spPr>
        <p:txBody>
          <a:bodyPr wrap="none" rtlCol="0">
            <a:spAutoFit/>
          </a:bodyPr>
          <a:lstStyle/>
          <a:p>
            <a:endParaRPr lang="en-AE" dirty="0"/>
          </a:p>
          <a:p>
            <a:r>
              <a:rPr lang="en-GB" dirty="0"/>
              <a:t> </a:t>
            </a:r>
            <a:r>
              <a:rPr lang="en-GB" b="1" dirty="0"/>
              <a:t>Research Methods (RSC 701) </a:t>
            </a:r>
            <a:endParaRPr lang="en-US" sz="4400" b="1" dirty="0">
              <a:solidFill>
                <a:srgbClr val="00B0F0"/>
              </a:solidFill>
              <a:latin typeface="Alexandria" charset="0"/>
              <a:cs typeface="Alexandria" charset="0"/>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a:t>
            </a:r>
            <a:r>
              <a:rPr lang="ar-EG" sz="2800" b="1" dirty="0">
                <a:solidFill>
                  <a:schemeClr val="tx1"/>
                </a:solidFill>
                <a:latin typeface="Alexandria" charset="0"/>
                <a:cs typeface="Alexandria" charset="0"/>
              </a:rPr>
              <a:t>4</a:t>
            </a:r>
            <a:endParaRPr lang="en-US" sz="2800" b="1" dirty="0">
              <a:solidFill>
                <a:schemeClr val="tx1"/>
              </a:solidFill>
              <a:latin typeface="Alexandria" charset="0"/>
              <a:cs typeface="Alexandria" charset="0"/>
            </a:endParaRPr>
          </a:p>
        </p:txBody>
      </p:sp>
      <p:sp>
        <p:nvSpPr>
          <p:cNvPr id="12" name="TextBox 11"/>
          <p:cNvSpPr txBox="1"/>
          <p:nvPr/>
        </p:nvSpPr>
        <p:spPr>
          <a:xfrm>
            <a:off x="459185" y="6187539"/>
            <a:ext cx="488646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Dr. </a:t>
            </a:r>
            <a:r>
              <a:rPr lang="en-GB" sz="2800" b="1" dirty="0" err="1">
                <a:solidFill>
                  <a:srgbClr val="00B0F0"/>
                </a:solidFill>
              </a:rPr>
              <a:t>Mahitab</a:t>
            </a:r>
            <a:r>
              <a:rPr lang="en-GB" sz="2800" b="1" dirty="0">
                <a:solidFill>
                  <a:srgbClr val="00B0F0"/>
                </a:solidFill>
              </a:rPr>
              <a:t> </a:t>
            </a:r>
            <a:r>
              <a:rPr lang="en-GB" sz="2800" b="1" dirty="0" err="1">
                <a:solidFill>
                  <a:srgbClr val="00B0F0"/>
                </a:solidFill>
              </a:rPr>
              <a:t>ELrafii</a:t>
            </a:r>
            <a:r>
              <a:rPr lang="en-GB" sz="2800" b="1" dirty="0">
                <a:solidFill>
                  <a:srgbClr val="00B0F0"/>
                </a:solidFill>
              </a:rPr>
              <a:t> </a:t>
            </a:r>
            <a:endParaRPr lang="en-US" sz="2800" dirty="0">
              <a:solidFill>
                <a:srgbClr val="00B0F0"/>
              </a:solidFill>
              <a:latin typeface="Alexandria" charset="0"/>
              <a:cs typeface="Alexandria" charset="0"/>
            </a:endParaRPr>
          </a:p>
          <a:p>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127760" y="1139330"/>
            <a:ext cx="99364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301339" y="1259391"/>
            <a:ext cx="1758815" cy="369332"/>
          </a:xfrm>
          <a:prstGeom prst="rect">
            <a:avLst/>
          </a:prstGeom>
          <a:noFill/>
        </p:spPr>
        <p:txBody>
          <a:bodyPr wrap="none" rtlCol="0">
            <a:spAutoFit/>
          </a:bodyPr>
          <a:lstStyle/>
          <a:p>
            <a:r>
              <a:rPr lang="en-GB" b="1"/>
              <a:t>Lecture Content </a:t>
            </a:r>
            <a:endParaRPr lang="en-US" sz="2800" b="1" dirty="0">
              <a:solidFill>
                <a:srgbClr val="00B0F0"/>
              </a:solidFill>
              <a:latin typeface="Alexandria" charset="0"/>
              <a:cs typeface="Alexandria" charset="0"/>
            </a:endParaRPr>
          </a:p>
        </p:txBody>
      </p:sp>
      <p:sp>
        <p:nvSpPr>
          <p:cNvPr id="42" name="TextBox 41"/>
          <p:cNvSpPr txBox="1"/>
          <p:nvPr/>
        </p:nvSpPr>
        <p:spPr>
          <a:xfrm>
            <a:off x="5071247" y="1139330"/>
            <a:ext cx="917148" cy="307777"/>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Lecture</a:t>
            </a:r>
          </a:p>
        </p:txBody>
      </p:sp>
      <p:sp>
        <p:nvSpPr>
          <p:cNvPr id="43" name="TextBox 42"/>
          <p:cNvSpPr txBox="1"/>
          <p:nvPr/>
        </p:nvSpPr>
        <p:spPr>
          <a:xfrm>
            <a:off x="5071247" y="1410307"/>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4</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07FACC86-72C6-47EA-C520-30E803B9F71F}"/>
              </a:ext>
            </a:extLst>
          </p:cNvPr>
          <p:cNvSpPr txBox="1"/>
          <p:nvPr/>
        </p:nvSpPr>
        <p:spPr>
          <a:xfrm>
            <a:off x="1312029" y="5133738"/>
            <a:ext cx="6626942" cy="1865254"/>
          </a:xfrm>
          <a:prstGeom prst="rect">
            <a:avLst/>
          </a:prstGeom>
          <a:noFill/>
        </p:spPr>
        <p:txBody>
          <a:bodyPr wrap="square">
            <a:spAutoFit/>
          </a:bodyPr>
          <a:lstStyle/>
          <a:p>
            <a:endParaRPr lang="en-AE" dirty="0"/>
          </a:p>
          <a:p>
            <a:endParaRPr lang="en-AE" dirty="0"/>
          </a:p>
          <a:p>
            <a:r>
              <a:rPr lang="en-GB" sz="2800" b="1" dirty="0"/>
              <a:t>the research problem </a:t>
            </a:r>
            <a:endParaRPr lang="en-GB" sz="2800" dirty="0"/>
          </a:p>
          <a:p>
            <a:pPr>
              <a:lnSpc>
                <a:spcPct val="150000"/>
              </a:lnSpc>
            </a:pPr>
            <a:endParaRPr lang="ar-EG" sz="1800" b="1" dirty="0"/>
          </a:p>
          <a:p>
            <a:pPr marL="171450" indent="-171450">
              <a:lnSpc>
                <a:spcPct val="150000"/>
              </a:lnSpc>
              <a:buFont typeface="Arial" panose="020B0604020202020204" pitchFamily="34" charset="0"/>
              <a:buChar char="•"/>
            </a:pPr>
            <a:endParaRPr lang="en-US" sz="1800" b="1" dirty="0">
              <a:cs typeface="Tajawal Medium" panose="00000600000000000000"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4</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85AE4528-83B6-81B6-387E-61FCE27A1EAE}"/>
              </a:ext>
            </a:extLst>
          </p:cNvPr>
          <p:cNvSpPr txBox="1"/>
          <p:nvPr/>
        </p:nvSpPr>
        <p:spPr>
          <a:xfrm>
            <a:off x="3778785" y="2150478"/>
            <a:ext cx="7144854" cy="4131900"/>
          </a:xfrm>
          <a:prstGeom prst="rect">
            <a:avLst/>
          </a:prstGeom>
          <a:noFill/>
        </p:spPr>
        <p:txBody>
          <a:bodyPr wrap="square">
            <a:spAutoFit/>
          </a:bodyPr>
          <a:lstStyle/>
          <a:p>
            <a:pPr algn="l"/>
            <a:endParaRPr lang="en-AE" sz="1050" b="0" i="0" u="none" strike="noStrike" baseline="0" dirty="0">
              <a:solidFill>
                <a:srgbClr val="000000"/>
              </a:solidFill>
              <a:latin typeface="Calibri" panose="020F0502020204030204" pitchFamily="34" charset="0"/>
            </a:endParaRPr>
          </a:p>
          <a:p>
            <a:r>
              <a:rPr lang="en-GB" sz="2400" b="1" dirty="0"/>
              <a:t>Lecture </a:t>
            </a:r>
            <a:r>
              <a:rPr lang="ar-EG" sz="2400" b="1" dirty="0"/>
              <a:t>4</a:t>
            </a:r>
            <a:r>
              <a:rPr lang="en-GB" sz="2400" b="1" dirty="0"/>
              <a:t> Includes the following points:</a:t>
            </a:r>
            <a:endParaRPr lang="ar-EG" sz="2400" b="1" dirty="0"/>
          </a:p>
          <a:p>
            <a:r>
              <a:rPr lang="en-GB" b="1" dirty="0"/>
              <a:t> </a:t>
            </a:r>
            <a:endParaRPr lang="en-AE" dirty="0"/>
          </a:p>
          <a:p>
            <a:pPr marL="285750" indent="-285750">
              <a:buFont typeface="Arial" panose="020B0604020202020204" pitchFamily="34" charset="0"/>
              <a:buChar char="•"/>
            </a:pPr>
            <a:r>
              <a:rPr lang="en-GB" sz="2400" dirty="0"/>
              <a:t>Define the research problem </a:t>
            </a:r>
          </a:p>
          <a:p>
            <a:pPr marL="285750" indent="-285750">
              <a:buFont typeface="Arial" panose="020B0604020202020204" pitchFamily="34" charset="0"/>
              <a:buChar char="•"/>
            </a:pPr>
            <a:r>
              <a:rPr lang="en-GB" sz="2400" dirty="0"/>
              <a:t>Why is the research problem important? </a:t>
            </a:r>
          </a:p>
          <a:p>
            <a:pPr marL="285750" indent="-285750">
              <a:buFont typeface="Arial" panose="020B0604020202020204" pitchFamily="34" charset="0"/>
              <a:buChar char="•"/>
            </a:pPr>
            <a:r>
              <a:rPr lang="en-GB" sz="2400" dirty="0"/>
              <a:t>Practical research problems </a:t>
            </a:r>
          </a:p>
          <a:p>
            <a:pPr marL="285750" indent="-285750">
              <a:buFont typeface="Arial" panose="020B0604020202020204" pitchFamily="34" charset="0"/>
              <a:buChar char="•"/>
            </a:pPr>
            <a:r>
              <a:rPr lang="en-GB" sz="2400" dirty="0"/>
              <a:t>Step 1: Identify a broad problem area </a:t>
            </a:r>
          </a:p>
          <a:p>
            <a:pPr marL="285750" indent="-285750">
              <a:buFont typeface="Arial" panose="020B0604020202020204" pitchFamily="34" charset="0"/>
              <a:buChar char="•"/>
            </a:pPr>
            <a:r>
              <a:rPr lang="en-GB" sz="2400" dirty="0"/>
              <a:t>Step 2: Learn more about the problem </a:t>
            </a:r>
          </a:p>
          <a:p>
            <a:pPr marL="285750" indent="-285750">
              <a:buFont typeface="Arial" panose="020B0604020202020204" pitchFamily="34" charset="0"/>
              <a:buChar char="•"/>
            </a:pPr>
            <a:r>
              <a:rPr lang="en-GB" sz="2400" dirty="0"/>
              <a:t>Step 3: Set your aims and objectives </a:t>
            </a:r>
          </a:p>
          <a:p>
            <a:pPr marL="285750" indent="-285750">
              <a:buFont typeface="Arial" panose="020B0604020202020204" pitchFamily="34" charset="0"/>
              <a:buChar char="•"/>
            </a:pPr>
            <a:r>
              <a:rPr lang="en-GB" sz="2400" dirty="0"/>
              <a:t>How to write Problem Statement in Mass Communication Research work</a:t>
            </a:r>
          </a:p>
          <a:p>
            <a:endParaRPr lang="en-GB"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44209"/>
            <a:ext cx="11174401" cy="46381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3200" b="1" dirty="0">
                <a:solidFill>
                  <a:schemeClr val="tx1"/>
                </a:solidFill>
              </a:rPr>
              <a:t>Define the research problem </a:t>
            </a:r>
            <a:endParaRPr lang="ar-EG" sz="3200" b="1" dirty="0">
              <a:solidFill>
                <a:schemeClr val="tx1"/>
              </a:solidFill>
            </a:endParaRPr>
          </a:p>
          <a:p>
            <a:endParaRPr lang="en-GB" sz="3200" dirty="0">
              <a:solidFill>
                <a:schemeClr val="tx1"/>
              </a:solidFill>
            </a:endParaRPr>
          </a:p>
          <a:p>
            <a:r>
              <a:rPr lang="en-GB" sz="3200" dirty="0">
                <a:solidFill>
                  <a:schemeClr val="tx1"/>
                </a:solidFill>
              </a:rPr>
              <a:t>A research problem is a specific issue, difficulty, contradiction, or gap in knowledge that you will aim to address in your research. You might look for practical problems aimed at contributing to change, or theoretical problems aimed at expanding knowledge.</a:t>
            </a:r>
          </a:p>
        </p:txBody>
      </p:sp>
      <p:sp>
        <p:nvSpPr>
          <p:cNvPr id="5" name="Rectangle 4"/>
          <p:cNvSpPr/>
          <p:nvPr/>
        </p:nvSpPr>
        <p:spPr>
          <a:xfrm>
            <a:off x="617280" y="62455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828121" y="838227"/>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p>
        </p:txBody>
      </p:sp>
      <p:sp>
        <p:nvSpPr>
          <p:cNvPr id="10" name="TextBox 9"/>
          <p:cNvSpPr txBox="1"/>
          <p:nvPr/>
        </p:nvSpPr>
        <p:spPr>
          <a:xfrm>
            <a:off x="941815" y="1091877"/>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4</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solidFill>
                  <a:schemeClr val="tx1"/>
                </a:solidFill>
              </a:rPr>
              <a:t>Bear in mind that some research will do both of these things, but usually the research problem focuses on one or the other. </a:t>
            </a:r>
          </a:p>
          <a:p>
            <a:r>
              <a:rPr lang="en-GB" sz="2800" dirty="0">
                <a:solidFill>
                  <a:schemeClr val="tx1"/>
                </a:solidFill>
              </a:rPr>
              <a:t>The type of research problem you choose depends on your broad topic of interest and the type of research you want to do.</a:t>
            </a:r>
            <a:endParaRPr lang="en-US" sz="2800" dirty="0">
              <a:solidFill>
                <a:schemeClr val="tx1"/>
              </a:solidFill>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D0FE43-75F1-6EFC-F0B0-AEE63E56054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2FECF54-BF6B-D400-A88A-4BC846736F3C}"/>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B96E826C-8EDE-5DF6-5E10-EAE39C32A822}"/>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263A47D5-8484-126B-41FF-6DDB845204A9}"/>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77A2EDF7-4430-A46F-7CA9-C046D446483E}"/>
              </a:ext>
            </a:extLst>
          </p:cNvPr>
          <p:cNvSpPr txBox="1"/>
          <p:nvPr/>
        </p:nvSpPr>
        <p:spPr>
          <a:xfrm>
            <a:off x="1675976" y="1468531"/>
            <a:ext cx="8417320" cy="3970318"/>
          </a:xfrm>
          <a:prstGeom prst="rect">
            <a:avLst/>
          </a:prstGeom>
          <a:noFill/>
        </p:spPr>
        <p:txBody>
          <a:bodyPr wrap="square" rtlCol="0">
            <a:spAutoFit/>
          </a:bodyPr>
          <a:lstStyle/>
          <a:p>
            <a:r>
              <a:rPr lang="en-GB" sz="2800" b="1" dirty="0"/>
              <a:t>Why is the research problem important? </a:t>
            </a:r>
            <a:endParaRPr lang="en-GB" sz="2800" dirty="0"/>
          </a:p>
          <a:p>
            <a:r>
              <a:rPr lang="en-GB" sz="2800" dirty="0"/>
              <a:t>Your topic is interesting and you have lots to say about it, but this isn’t a strong enough basis for academic research. Without a well-defined research problem, you are likely to end up with an unfocused and unmanageable project. </a:t>
            </a:r>
          </a:p>
          <a:p>
            <a:r>
              <a:rPr lang="en-GB" sz="2800" dirty="0"/>
              <a:t>You might end up repeating what other people have already said, trying to say too much, or doing research without a clear purpose and justification. </a:t>
            </a:r>
          </a:p>
        </p:txBody>
      </p:sp>
      <p:pic>
        <p:nvPicPr>
          <p:cNvPr id="5" name="Graphic 21">
            <a:extLst>
              <a:ext uri="{FF2B5EF4-FFF2-40B4-BE49-F238E27FC236}">
                <a16:creationId xmlns:a16="http://schemas.microsoft.com/office/drawing/2014/main" id="{4E25E776-0D74-4ABB-94E7-F0961B13EB5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26926574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D4DB73-6228-98B8-F7A8-CFC96096C89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5A92CD6-161A-7173-014A-BA4D71C9B2A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69B0A0CC-D08A-D392-8706-E2F421F6A5E7}"/>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975BF4B5-2555-4983-DCD2-3BF6F5527EF6}"/>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6BF3AA34-F8B2-B084-3FE9-DF92669806B9}"/>
              </a:ext>
            </a:extLst>
          </p:cNvPr>
          <p:cNvSpPr txBox="1"/>
          <p:nvPr/>
        </p:nvSpPr>
        <p:spPr>
          <a:xfrm>
            <a:off x="1665188" y="2090171"/>
            <a:ext cx="8417320" cy="2677656"/>
          </a:xfrm>
          <a:prstGeom prst="rect">
            <a:avLst/>
          </a:prstGeom>
          <a:noFill/>
        </p:spPr>
        <p:txBody>
          <a:bodyPr wrap="square" rtlCol="0">
            <a:spAutoFit/>
          </a:bodyPr>
          <a:lstStyle/>
          <a:p>
            <a:r>
              <a:rPr lang="en-GB" sz="2800" dirty="0"/>
              <a:t>You need a problem in order to do research that contributes new and relevant insights. </a:t>
            </a:r>
          </a:p>
          <a:p>
            <a:r>
              <a:rPr lang="en-GB" sz="2800" dirty="0"/>
              <a:t>Whether you’re planning your thesis, starting a research paper or writing a research proposal, the research problem is the first step towards knowing exactly what you’ll do and why.</a:t>
            </a:r>
          </a:p>
        </p:txBody>
      </p:sp>
      <p:pic>
        <p:nvPicPr>
          <p:cNvPr id="5" name="Graphic 21">
            <a:extLst>
              <a:ext uri="{FF2B5EF4-FFF2-40B4-BE49-F238E27FC236}">
                <a16:creationId xmlns:a16="http://schemas.microsoft.com/office/drawing/2014/main" id="{3DB67663-58CB-2F53-2A8F-73D0718334B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90407272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EAF19E-D859-8E8E-BA17-28A4FF379E5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56A7EF1-55E9-BDE5-E466-1C04F1E32A7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B677B9B9-66AC-B84F-1325-9DADE1816F16}"/>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E526E3CC-D524-5356-53B1-C97EBF7469B5}"/>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2F5E4979-7C07-E9B8-9A89-A9637F050067}"/>
              </a:ext>
            </a:extLst>
          </p:cNvPr>
          <p:cNvSpPr txBox="1"/>
          <p:nvPr/>
        </p:nvSpPr>
        <p:spPr>
          <a:xfrm>
            <a:off x="1547201" y="2058466"/>
            <a:ext cx="8417320" cy="1938992"/>
          </a:xfrm>
          <a:prstGeom prst="rect">
            <a:avLst/>
          </a:prstGeom>
          <a:noFill/>
        </p:spPr>
        <p:txBody>
          <a:bodyPr wrap="square" rtlCol="0">
            <a:spAutoFit/>
          </a:bodyPr>
          <a:lstStyle/>
          <a:p>
            <a:r>
              <a:rPr lang="en-GB" sz="2400" b="1" dirty="0"/>
              <a:t> Step 1: Identify a broad problem area</a:t>
            </a:r>
            <a:endParaRPr lang="ar-EG" sz="2400" b="1" dirty="0"/>
          </a:p>
          <a:p>
            <a:endParaRPr lang="en-GB" sz="2400" dirty="0"/>
          </a:p>
          <a:p>
            <a:r>
              <a:rPr lang="en-GB" sz="2400" dirty="0"/>
              <a:t>As you discuss and read about your topic, look for under-explored aspects and areas of concern, conflict or controversy. Your goal is to find a gap that your research project can fill. </a:t>
            </a:r>
          </a:p>
        </p:txBody>
      </p:sp>
      <p:pic>
        <p:nvPicPr>
          <p:cNvPr id="5" name="Graphic 21">
            <a:extLst>
              <a:ext uri="{FF2B5EF4-FFF2-40B4-BE49-F238E27FC236}">
                <a16:creationId xmlns:a16="http://schemas.microsoft.com/office/drawing/2014/main" id="{CB04ADB4-3D29-8063-59FB-EA6DB46DBFE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60876914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B25273-97B7-4007-CA8D-4F222CA8056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12984AF-C0B9-44F4-7BA2-3762DBC6F4E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42ABA618-C778-849D-F12A-3854E3E1893D}"/>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A4FC62A1-1F2D-343C-D3C5-E1FB805B9C1E}"/>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6864DE87-524E-652B-8414-59387C0BE304}"/>
              </a:ext>
            </a:extLst>
          </p:cNvPr>
          <p:cNvSpPr txBox="1"/>
          <p:nvPr/>
        </p:nvSpPr>
        <p:spPr>
          <a:xfrm>
            <a:off x="1665188" y="2192594"/>
            <a:ext cx="8299086" cy="1938992"/>
          </a:xfrm>
          <a:prstGeom prst="rect">
            <a:avLst/>
          </a:prstGeom>
          <a:noFill/>
        </p:spPr>
        <p:txBody>
          <a:bodyPr wrap="square" rtlCol="0">
            <a:spAutoFit/>
          </a:bodyPr>
          <a:lstStyle/>
          <a:p>
            <a:r>
              <a:rPr lang="en-GB" sz="2400" b="1" dirty="0"/>
              <a:t>Practical research problems</a:t>
            </a:r>
            <a:endParaRPr lang="ar-EG" sz="2400" dirty="0"/>
          </a:p>
          <a:p>
            <a:endParaRPr lang="ar-EG" sz="2400" dirty="0"/>
          </a:p>
          <a:p>
            <a:r>
              <a:rPr lang="en-GB" sz="2400" dirty="0"/>
              <a:t>If you are doing practical research, you can identify a problem by reading reports, following up on previous research, and talking to people who work in the relevant field or organization. </a:t>
            </a:r>
          </a:p>
        </p:txBody>
      </p:sp>
      <p:pic>
        <p:nvPicPr>
          <p:cNvPr id="5" name="Graphic 21">
            <a:extLst>
              <a:ext uri="{FF2B5EF4-FFF2-40B4-BE49-F238E27FC236}">
                <a16:creationId xmlns:a16="http://schemas.microsoft.com/office/drawing/2014/main" id="{AF326B17-FBC2-B9F0-7C18-2180F3F932C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83436494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C473CE-AE4D-66E4-39EA-51316FCDA05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40F925A-EAB1-A8C7-4981-7819933C2F3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F00E8AEA-2682-DE42-7839-5D7CD53E5EED}"/>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552F5184-E1C0-2214-84DD-7896F0C68B11}"/>
              </a:ext>
            </a:extLst>
          </p:cNvPr>
          <p:cNvSpPr/>
          <p:nvPr/>
        </p:nvSpPr>
        <p:spPr>
          <a:xfrm>
            <a:off x="1160206" y="1285191"/>
            <a:ext cx="9366606" cy="52616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6A8ECB94-F0F1-94F7-5ED2-6BC86EAD0A3B}"/>
              </a:ext>
            </a:extLst>
          </p:cNvPr>
          <p:cNvSpPr txBox="1"/>
          <p:nvPr/>
        </p:nvSpPr>
        <p:spPr>
          <a:xfrm>
            <a:off x="1385895" y="2156489"/>
            <a:ext cx="8417320" cy="3416320"/>
          </a:xfrm>
          <a:prstGeom prst="rect">
            <a:avLst/>
          </a:prstGeom>
          <a:noFill/>
        </p:spPr>
        <p:txBody>
          <a:bodyPr wrap="square" rtlCol="0">
            <a:spAutoFit/>
          </a:bodyPr>
          <a:lstStyle/>
          <a:p>
            <a:r>
              <a:rPr lang="en-GB" sz="2400" dirty="0"/>
              <a:t>You might look for: </a:t>
            </a:r>
          </a:p>
          <a:p>
            <a:r>
              <a:rPr lang="en-GB" sz="2400" dirty="0"/>
              <a:t>Issues with performance or efficiency in an organization </a:t>
            </a:r>
          </a:p>
          <a:p>
            <a:r>
              <a:rPr lang="en-GB" sz="2400" dirty="0"/>
              <a:t>Processes that could be improved in an institution </a:t>
            </a:r>
          </a:p>
          <a:p>
            <a:r>
              <a:rPr lang="en-GB" sz="2400" dirty="0"/>
              <a:t>Areas of concern among practitioners in a field </a:t>
            </a:r>
          </a:p>
          <a:p>
            <a:r>
              <a:rPr lang="en-GB" sz="2400" dirty="0"/>
              <a:t>Difficulties faced by specific groups of people in society </a:t>
            </a:r>
          </a:p>
          <a:p>
            <a:endParaRPr lang="en-AE" sz="2400" dirty="0"/>
          </a:p>
          <a:p>
            <a:r>
              <a:rPr lang="en-GB" sz="2400" dirty="0"/>
              <a:t>If your research is connected to a job or internship, you will need to find a research problem that has practical relevance for the organization. </a:t>
            </a:r>
          </a:p>
        </p:txBody>
      </p:sp>
      <p:pic>
        <p:nvPicPr>
          <p:cNvPr id="5" name="Graphic 21">
            <a:extLst>
              <a:ext uri="{FF2B5EF4-FFF2-40B4-BE49-F238E27FC236}">
                <a16:creationId xmlns:a16="http://schemas.microsoft.com/office/drawing/2014/main" id="{62ED7374-5F2B-089B-867E-5584BC3EF48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11356" y="-227046"/>
            <a:ext cx="2305141" cy="1076343"/>
          </a:xfrm>
          <a:prstGeom prst="rect">
            <a:avLst/>
          </a:prstGeom>
        </p:spPr>
      </p:pic>
    </p:spTree>
    <p:extLst>
      <p:ext uri="{BB962C8B-B14F-4D97-AF65-F5344CB8AC3E}">
        <p14:creationId xmlns:p14="http://schemas.microsoft.com/office/powerpoint/2010/main" val="332012539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40A2F8-45DA-32FE-2260-F8354030029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2998150-050E-3011-7051-9264F7B066AB}"/>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D9D527FE-FF2C-9C76-8568-1C7BA0095A92}"/>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2C2F8596-AB60-DF27-3205-4A76C634F54A}"/>
              </a:ext>
            </a:extLst>
          </p:cNvPr>
          <p:cNvSpPr/>
          <p:nvPr/>
        </p:nvSpPr>
        <p:spPr>
          <a:xfrm>
            <a:off x="1130710" y="1285192"/>
            <a:ext cx="9396102" cy="446705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740B5535-C974-148C-D88F-CDA64E310910}"/>
              </a:ext>
            </a:extLst>
          </p:cNvPr>
          <p:cNvSpPr txBox="1"/>
          <p:nvPr/>
        </p:nvSpPr>
        <p:spPr>
          <a:xfrm>
            <a:off x="1547201" y="1964448"/>
            <a:ext cx="8417320" cy="3108543"/>
          </a:xfrm>
          <a:prstGeom prst="rect">
            <a:avLst/>
          </a:prstGeom>
          <a:noFill/>
        </p:spPr>
        <p:txBody>
          <a:bodyPr wrap="square" rtlCol="0">
            <a:spAutoFit/>
          </a:bodyPr>
          <a:lstStyle/>
          <a:p>
            <a:r>
              <a:rPr lang="en-GB" sz="2800" b="1" dirty="0"/>
              <a:t>Theoretical research problems</a:t>
            </a:r>
            <a:endParaRPr lang="en-GB" sz="2800" dirty="0"/>
          </a:p>
          <a:p>
            <a:endParaRPr lang="ar-EG" sz="2800" dirty="0"/>
          </a:p>
          <a:p>
            <a:r>
              <a:rPr lang="en-GB" sz="2800" dirty="0"/>
              <a:t>Theoretical research focuses on expanding knowledge and understanding rather than directly contributing to change. You can identify a research problem by reading recent research, theory and debates on your topic to find a gap in what is currently known about it. </a:t>
            </a:r>
          </a:p>
        </p:txBody>
      </p:sp>
      <p:pic>
        <p:nvPicPr>
          <p:cNvPr id="5" name="Graphic 21">
            <a:extLst>
              <a:ext uri="{FF2B5EF4-FFF2-40B4-BE49-F238E27FC236}">
                <a16:creationId xmlns:a16="http://schemas.microsoft.com/office/drawing/2014/main" id="{708D62D6-5E54-AF9A-EDE7-3A833169BB1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95333675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7B52D2-246A-69F6-EA70-C130374A62B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F74FC0C-0EE5-F20F-E9FC-43793C9A3B8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7A39C613-0E04-6C73-9CB2-4EFEBF4F0A83}"/>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B4D666C2-6369-C543-7752-0AE9C8E2682D}"/>
              </a:ext>
            </a:extLst>
          </p:cNvPr>
          <p:cNvSpPr/>
          <p:nvPr/>
        </p:nvSpPr>
        <p:spPr>
          <a:xfrm>
            <a:off x="1032387" y="1081548"/>
            <a:ext cx="9494425" cy="46998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D76B3BC4-17D0-C6D4-7144-0845ED2FA031}"/>
              </a:ext>
            </a:extLst>
          </p:cNvPr>
          <p:cNvSpPr txBox="1"/>
          <p:nvPr/>
        </p:nvSpPr>
        <p:spPr>
          <a:xfrm>
            <a:off x="1570939" y="1562095"/>
            <a:ext cx="8417320" cy="1938992"/>
          </a:xfrm>
          <a:prstGeom prst="rect">
            <a:avLst/>
          </a:prstGeom>
          <a:noFill/>
        </p:spPr>
        <p:txBody>
          <a:bodyPr wrap="square" rtlCol="0">
            <a:spAutoFit/>
          </a:bodyPr>
          <a:lstStyle/>
          <a:p>
            <a:r>
              <a:rPr lang="en-GB" sz="2400" dirty="0"/>
              <a:t>You might look for: </a:t>
            </a:r>
          </a:p>
          <a:p>
            <a:r>
              <a:rPr lang="en-GB" sz="2400" dirty="0"/>
              <a:t>A phenomenon or context that has not been closely studied </a:t>
            </a:r>
          </a:p>
          <a:p>
            <a:r>
              <a:rPr lang="en-GB" sz="2400" dirty="0"/>
              <a:t>A contradiction between two or more perspectives </a:t>
            </a:r>
          </a:p>
          <a:p>
            <a:r>
              <a:rPr lang="en-GB" sz="2400" dirty="0"/>
              <a:t>A situation or relationship that is not well understood </a:t>
            </a:r>
          </a:p>
          <a:p>
            <a:r>
              <a:rPr lang="en-GB" sz="2400" dirty="0"/>
              <a:t>A troubling question that has yet to be resolved </a:t>
            </a:r>
          </a:p>
        </p:txBody>
      </p:sp>
      <p:pic>
        <p:nvPicPr>
          <p:cNvPr id="5" name="Graphic 21">
            <a:extLst>
              <a:ext uri="{FF2B5EF4-FFF2-40B4-BE49-F238E27FC236}">
                <a16:creationId xmlns:a16="http://schemas.microsoft.com/office/drawing/2014/main" id="{38486D4B-E67E-8584-4C47-A4AED2B817D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11675569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45EEA1-CD17-0227-241C-07CF7035560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E4E36EA-F83A-66FA-5338-AEFBD15B8DE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B553C4C4-2F6C-15C4-1C23-041228FD9B1C}"/>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3135E202-73D8-A06C-7053-1219406FFEEA}"/>
              </a:ext>
            </a:extLst>
          </p:cNvPr>
          <p:cNvSpPr/>
          <p:nvPr/>
        </p:nvSpPr>
        <p:spPr>
          <a:xfrm>
            <a:off x="1042219" y="1285192"/>
            <a:ext cx="9484593" cy="50719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970701DA-B56A-312D-58DA-80F9D779D5FD}"/>
              </a:ext>
            </a:extLst>
          </p:cNvPr>
          <p:cNvSpPr txBox="1"/>
          <p:nvPr/>
        </p:nvSpPr>
        <p:spPr>
          <a:xfrm>
            <a:off x="1333001" y="2578654"/>
            <a:ext cx="8417320" cy="1815882"/>
          </a:xfrm>
          <a:prstGeom prst="rect">
            <a:avLst/>
          </a:prstGeom>
          <a:noFill/>
        </p:spPr>
        <p:txBody>
          <a:bodyPr wrap="square" rtlCol="0">
            <a:spAutoFit/>
          </a:bodyPr>
          <a:lstStyle/>
          <a:p>
            <a:r>
              <a:rPr lang="en-GB" sz="2800" dirty="0"/>
              <a:t>Theoretical problems often have practical consequences, but they are not focused on solving an immediate issue in a specific place (though you might take a case study approach to the research) </a:t>
            </a:r>
          </a:p>
        </p:txBody>
      </p:sp>
      <p:pic>
        <p:nvPicPr>
          <p:cNvPr id="5" name="Graphic 21">
            <a:extLst>
              <a:ext uri="{FF2B5EF4-FFF2-40B4-BE49-F238E27FC236}">
                <a16:creationId xmlns:a16="http://schemas.microsoft.com/office/drawing/2014/main" id="{21E93F9B-992A-BCFB-D704-FCBC0922E6D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7844522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BF44A9-8E1C-426E-FE15-B37947FA0D6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3BF4324-B16E-3057-A00C-51A018018EB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EB457A42-1093-03CF-457C-275752902705}"/>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E9197B5F-F48E-6218-C6CB-D6CC4A4FBDA5}"/>
              </a:ext>
            </a:extLst>
          </p:cNvPr>
          <p:cNvSpPr/>
          <p:nvPr/>
        </p:nvSpPr>
        <p:spPr>
          <a:xfrm>
            <a:off x="1146300" y="1285192"/>
            <a:ext cx="9455096" cy="52502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544ABDE6-1447-A3A2-EC9A-6190EB57D0BE}"/>
              </a:ext>
            </a:extLst>
          </p:cNvPr>
          <p:cNvSpPr txBox="1"/>
          <p:nvPr/>
        </p:nvSpPr>
        <p:spPr>
          <a:xfrm>
            <a:off x="1468543" y="1894442"/>
            <a:ext cx="8417320" cy="1938992"/>
          </a:xfrm>
          <a:prstGeom prst="rect">
            <a:avLst/>
          </a:prstGeom>
          <a:noFill/>
        </p:spPr>
        <p:txBody>
          <a:bodyPr wrap="square" rtlCol="0">
            <a:spAutoFit/>
          </a:bodyPr>
          <a:lstStyle/>
          <a:p>
            <a:endParaRPr lang="ar-EG" sz="2400" dirty="0"/>
          </a:p>
          <a:p>
            <a:r>
              <a:rPr lang="en-GB" sz="2400" b="1" dirty="0"/>
              <a:t>Step 2: Learn more about the problem</a:t>
            </a:r>
            <a:endParaRPr lang="ar-EG" sz="2400" dirty="0"/>
          </a:p>
          <a:p>
            <a:endParaRPr lang="ar-EG" sz="2400" dirty="0"/>
          </a:p>
          <a:p>
            <a:r>
              <a:rPr lang="en-GB" sz="2400" dirty="0"/>
              <a:t>Next, you must find out what is already known about the problem, and pinpoint the exact aspect that your research will addresser </a:t>
            </a:r>
          </a:p>
        </p:txBody>
      </p:sp>
      <p:pic>
        <p:nvPicPr>
          <p:cNvPr id="5" name="Graphic 21">
            <a:extLst>
              <a:ext uri="{FF2B5EF4-FFF2-40B4-BE49-F238E27FC236}">
                <a16:creationId xmlns:a16="http://schemas.microsoft.com/office/drawing/2014/main" id="{8D5E30C2-CE68-0CFD-00A6-F1868DB2B25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78090567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701DA0-2AE6-9CCD-485D-B44E1BCAF2D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E3044D9-0277-8635-6E0A-0E3EB0AFCB1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9677BC3C-AD2B-1538-61AD-882897E65E4B}"/>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6A8BFA7F-9B0B-EA6A-E950-7668CB99E9B8}"/>
              </a:ext>
            </a:extLst>
          </p:cNvPr>
          <p:cNvSpPr/>
          <p:nvPr/>
        </p:nvSpPr>
        <p:spPr>
          <a:xfrm>
            <a:off x="1139586" y="1214233"/>
            <a:ext cx="9376438" cy="47749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414A11B5-8CBE-7D25-C159-E84358374C91}"/>
              </a:ext>
            </a:extLst>
          </p:cNvPr>
          <p:cNvSpPr txBox="1"/>
          <p:nvPr/>
        </p:nvSpPr>
        <p:spPr>
          <a:xfrm>
            <a:off x="1619145" y="1562095"/>
            <a:ext cx="8417320" cy="3693319"/>
          </a:xfrm>
          <a:prstGeom prst="rect">
            <a:avLst/>
          </a:prstGeom>
          <a:noFill/>
        </p:spPr>
        <p:txBody>
          <a:bodyPr wrap="square" rtlCol="0">
            <a:spAutoFit/>
          </a:bodyPr>
          <a:lstStyle/>
          <a:p>
            <a:r>
              <a:rPr lang="en-GB" sz="2400" b="1" dirty="0"/>
              <a:t>Context and background</a:t>
            </a:r>
            <a:endParaRPr lang="ar-EG" sz="2400" dirty="0"/>
          </a:p>
          <a:p>
            <a:pPr marL="285750" indent="-285750">
              <a:buFont typeface="Arial" panose="020B0604020202020204" pitchFamily="34" charset="0"/>
              <a:buChar char="•"/>
            </a:pPr>
            <a:endParaRPr lang="ar-EG" sz="2400" dirty="0"/>
          </a:p>
          <a:p>
            <a:pPr marL="285750" indent="-285750">
              <a:buFont typeface="Arial" panose="020B0604020202020204" pitchFamily="34" charset="0"/>
              <a:buChar char="•"/>
            </a:pPr>
            <a:r>
              <a:rPr lang="en-GB" sz="2400" dirty="0"/>
              <a:t>Who</a:t>
            </a:r>
            <a:r>
              <a:rPr lang="ar-EG" sz="2400" dirty="0"/>
              <a:t> </a:t>
            </a:r>
            <a:r>
              <a:rPr lang="en-GB" sz="2400" dirty="0"/>
              <a:t>does</a:t>
            </a:r>
            <a:r>
              <a:rPr lang="ar-EG" sz="2400" dirty="0"/>
              <a:t> </a:t>
            </a:r>
            <a:r>
              <a:rPr lang="en-GB" sz="2400" dirty="0"/>
              <a:t>the problem affect? </a:t>
            </a:r>
          </a:p>
          <a:p>
            <a:pPr marL="285750" indent="-285750">
              <a:buFont typeface="Arial" panose="020B0604020202020204" pitchFamily="34" charset="0"/>
              <a:buChar char="•"/>
            </a:pPr>
            <a:r>
              <a:rPr lang="en-GB" sz="2400" dirty="0"/>
              <a:t>Has it been an issue for a long time, or is it a newly discovered problem? </a:t>
            </a:r>
          </a:p>
          <a:p>
            <a:pPr marL="285750" indent="-285750">
              <a:buFont typeface="Arial" panose="020B0604020202020204" pitchFamily="34" charset="0"/>
              <a:buChar char="•"/>
            </a:pPr>
            <a:r>
              <a:rPr lang="en-GB" sz="2400" dirty="0"/>
              <a:t>What research has already been done? </a:t>
            </a:r>
          </a:p>
          <a:p>
            <a:pPr marL="285750" indent="-285750">
              <a:buFont typeface="Arial" panose="020B0604020202020204" pitchFamily="34" charset="0"/>
              <a:buChar char="•"/>
            </a:pPr>
            <a:r>
              <a:rPr lang="en-GB" sz="2400" dirty="0"/>
              <a:t>Have any solutions been proposed? </a:t>
            </a:r>
          </a:p>
          <a:p>
            <a:pPr marL="285750" indent="-285750">
              <a:buFont typeface="Arial" panose="020B0604020202020204" pitchFamily="34" charset="0"/>
              <a:buChar char="•"/>
            </a:pPr>
            <a:r>
              <a:rPr lang="en-GB" sz="2400" dirty="0"/>
              <a:t>What are the current debates about the problem, and what do you think is missing from them </a:t>
            </a:r>
          </a:p>
          <a:p>
            <a:endParaRPr lang="en-AE" dirty="0"/>
          </a:p>
        </p:txBody>
      </p:sp>
      <p:pic>
        <p:nvPicPr>
          <p:cNvPr id="5" name="Graphic 21">
            <a:extLst>
              <a:ext uri="{FF2B5EF4-FFF2-40B4-BE49-F238E27FC236}">
                <a16:creationId xmlns:a16="http://schemas.microsoft.com/office/drawing/2014/main" id="{A7DC62B9-F571-6727-A459-309F37DAA40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92833145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625611-1F9F-43EF-52FB-28865BDDAB8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BAC9F82-BA68-063E-87A3-851B744E104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2E9D70FD-0F39-ACD5-C310-228F7E824495}"/>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33C55368-A703-E6DD-AE2D-4076BD5A1B86}"/>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C4506BF0-012D-0D7A-AFB8-1666F8A4FF31}"/>
              </a:ext>
            </a:extLst>
          </p:cNvPr>
          <p:cNvSpPr txBox="1"/>
          <p:nvPr/>
        </p:nvSpPr>
        <p:spPr>
          <a:xfrm>
            <a:off x="1459667" y="1639345"/>
            <a:ext cx="8417320" cy="2954655"/>
          </a:xfrm>
          <a:prstGeom prst="rect">
            <a:avLst/>
          </a:prstGeom>
          <a:noFill/>
        </p:spPr>
        <p:txBody>
          <a:bodyPr wrap="square" rtlCol="0">
            <a:spAutoFit/>
          </a:bodyPr>
          <a:lstStyle/>
          <a:p>
            <a:r>
              <a:rPr lang="en-GB" sz="2400" b="1" dirty="0"/>
              <a:t>Specificity and relevance</a:t>
            </a:r>
            <a:endParaRPr lang="en-GB" sz="2400" dirty="0"/>
          </a:p>
          <a:p>
            <a:endParaRPr lang="en-GB" sz="2400" dirty="0"/>
          </a:p>
          <a:p>
            <a:pPr marL="285750" indent="-285750">
              <a:buFont typeface="Arial" panose="020B0604020202020204" pitchFamily="34" charset="0"/>
              <a:buChar char="•"/>
            </a:pPr>
            <a:r>
              <a:rPr lang="en-GB" sz="2400" dirty="0"/>
              <a:t>What particular  place, time and/or people will you focus on? </a:t>
            </a:r>
          </a:p>
          <a:p>
            <a:pPr marL="285750" indent="-285750">
              <a:buFont typeface="Arial" panose="020B0604020202020204" pitchFamily="34" charset="0"/>
              <a:buChar char="•"/>
            </a:pPr>
            <a:r>
              <a:rPr lang="en-GB" sz="2400" dirty="0"/>
              <a:t>What aspects will you not be able to tackle? </a:t>
            </a:r>
          </a:p>
          <a:p>
            <a:pPr marL="285750" indent="-285750">
              <a:buFont typeface="Arial" panose="020B0604020202020204" pitchFamily="34" charset="0"/>
              <a:buChar char="•"/>
            </a:pPr>
            <a:r>
              <a:rPr lang="en-GB" sz="2400" dirty="0"/>
              <a:t>What will be the consequences if the problem is not resolved? </a:t>
            </a:r>
          </a:p>
          <a:p>
            <a:pPr marL="285750" indent="-285750">
              <a:buFont typeface="Arial" panose="020B0604020202020204" pitchFamily="34" charset="0"/>
              <a:buChar char="•"/>
            </a:pPr>
            <a:r>
              <a:rPr lang="en-GB" sz="2400" dirty="0"/>
              <a:t>Whose will benefit from resolving the problem (e.g. the management of an organization or future researchers)? </a:t>
            </a:r>
          </a:p>
          <a:p>
            <a:endParaRPr lang="en-AE" dirty="0"/>
          </a:p>
        </p:txBody>
      </p:sp>
      <p:pic>
        <p:nvPicPr>
          <p:cNvPr id="5" name="Graphic 21">
            <a:extLst>
              <a:ext uri="{FF2B5EF4-FFF2-40B4-BE49-F238E27FC236}">
                <a16:creationId xmlns:a16="http://schemas.microsoft.com/office/drawing/2014/main" id="{B7954B6D-C3B7-1D5C-FFA1-364F3319A90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21857187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6FE800-493D-CA1F-F483-CA08B866EC5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A1A7B39-4ACF-9EA9-E7E5-D8AE32DD09A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EF467D8C-1ABA-67FE-2D8A-63F1D286D390}"/>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D4808F95-D7D8-DB52-3BFF-8C291DA3BFAF}"/>
              </a:ext>
            </a:extLst>
          </p:cNvPr>
          <p:cNvSpPr/>
          <p:nvPr/>
        </p:nvSpPr>
        <p:spPr>
          <a:xfrm>
            <a:off x="1219200" y="1285192"/>
            <a:ext cx="9307611" cy="47694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8E37E20B-8C2C-545D-8CDA-AC11D570E338}"/>
              </a:ext>
            </a:extLst>
          </p:cNvPr>
          <p:cNvSpPr txBox="1"/>
          <p:nvPr/>
        </p:nvSpPr>
        <p:spPr>
          <a:xfrm>
            <a:off x="1508827" y="1894442"/>
            <a:ext cx="8417320" cy="3416320"/>
          </a:xfrm>
          <a:prstGeom prst="rect">
            <a:avLst/>
          </a:prstGeom>
          <a:noFill/>
        </p:spPr>
        <p:txBody>
          <a:bodyPr wrap="square" rtlCol="0">
            <a:spAutoFit/>
          </a:bodyPr>
          <a:lstStyle/>
          <a:p>
            <a:r>
              <a:rPr lang="en-GB" sz="2400" b="1" dirty="0"/>
              <a:t>How to Write a Problem Statement </a:t>
            </a:r>
            <a:endParaRPr lang="en-GB" sz="2400" dirty="0"/>
          </a:p>
          <a:p>
            <a:r>
              <a:rPr lang="en-GB" sz="2400" dirty="0"/>
              <a:t>After you have identified a research problem for your project, the next step is to write a problem statement. An effective problem statement is concise and concrete. It should: </a:t>
            </a:r>
          </a:p>
          <a:p>
            <a:r>
              <a:rPr lang="en-GB" sz="2400" dirty="0"/>
              <a:t>Put the problem in </a:t>
            </a:r>
            <a:r>
              <a:rPr lang="en-GB" sz="2400" b="1" dirty="0"/>
              <a:t>context </a:t>
            </a:r>
            <a:r>
              <a:rPr lang="en-GB" sz="2400" dirty="0"/>
              <a:t>(what do we already know?) </a:t>
            </a:r>
          </a:p>
          <a:p>
            <a:r>
              <a:rPr lang="en-GB" sz="2400" dirty="0"/>
              <a:t>Describe the </a:t>
            </a:r>
            <a:r>
              <a:rPr lang="en-GB" sz="2400" b="1" dirty="0"/>
              <a:t>precise issue </a:t>
            </a:r>
            <a:r>
              <a:rPr lang="en-GB" sz="2400" dirty="0"/>
              <a:t>that the research will address (what do we need to know?) </a:t>
            </a:r>
          </a:p>
          <a:p>
            <a:r>
              <a:rPr lang="en-GB" sz="2400" dirty="0"/>
              <a:t>Show the </a:t>
            </a:r>
            <a:r>
              <a:rPr lang="en-GB" sz="2400" b="1" dirty="0"/>
              <a:t>relevance </a:t>
            </a:r>
            <a:r>
              <a:rPr lang="en-GB" sz="2400" dirty="0"/>
              <a:t>of the problem (why do we need to know it?) </a:t>
            </a:r>
          </a:p>
          <a:p>
            <a:r>
              <a:rPr lang="en-GB" sz="2400" dirty="0"/>
              <a:t>Set the </a:t>
            </a:r>
            <a:r>
              <a:rPr lang="en-GB" sz="2400" b="1" dirty="0"/>
              <a:t>objectives </a:t>
            </a:r>
            <a:r>
              <a:rPr lang="en-GB" sz="2400" dirty="0"/>
              <a:t>of the research (what will you do to find out?)</a:t>
            </a:r>
          </a:p>
        </p:txBody>
      </p:sp>
      <p:pic>
        <p:nvPicPr>
          <p:cNvPr id="5" name="Graphic 21">
            <a:extLst>
              <a:ext uri="{FF2B5EF4-FFF2-40B4-BE49-F238E27FC236}">
                <a16:creationId xmlns:a16="http://schemas.microsoft.com/office/drawing/2014/main" id="{E3DBB184-B41C-1CBA-1BE4-702F8A054EF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8952954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6AD2A9-E975-BF59-C733-44DD1FFEF3F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104C8BF-CE27-B2FF-A350-B6457697D56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C548BEF0-F1B2-E2CC-CB2A-1368BCFCF5E8}"/>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0EE9D84-4956-9E5C-14C4-79808CD67D0E}"/>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D63A0CBD-F5B2-E9DD-DF64-A5452492D7EF}"/>
              </a:ext>
            </a:extLst>
          </p:cNvPr>
          <p:cNvSpPr txBox="1"/>
          <p:nvPr/>
        </p:nvSpPr>
        <p:spPr>
          <a:xfrm>
            <a:off x="1639883" y="1562095"/>
            <a:ext cx="8428108" cy="3046988"/>
          </a:xfrm>
          <a:prstGeom prst="rect">
            <a:avLst/>
          </a:prstGeom>
          <a:noFill/>
        </p:spPr>
        <p:txBody>
          <a:bodyPr wrap="square" rtlCol="0">
            <a:spAutoFit/>
          </a:bodyPr>
          <a:lstStyle/>
          <a:p>
            <a:r>
              <a:rPr lang="en-GB" sz="2400" b="1" dirty="0"/>
              <a:t>When should you write a problem statement? </a:t>
            </a:r>
            <a:endParaRPr lang="en-GB" sz="2400" dirty="0"/>
          </a:p>
          <a:p>
            <a:r>
              <a:rPr lang="en-GB" sz="2400" dirty="0"/>
              <a:t>There are various situations in which you might have to write a problem statement. </a:t>
            </a:r>
          </a:p>
          <a:p>
            <a:r>
              <a:rPr lang="en-GB" sz="2400" dirty="0"/>
              <a:t>In businesses and other organizations, writing a problem statement is an important step in improvement projects. A clearly defined and well-understood problem is crucial to finding and implementing effective solutions. In this case, the problem statement is usually a stand-alone document.</a:t>
            </a:r>
          </a:p>
        </p:txBody>
      </p:sp>
      <p:pic>
        <p:nvPicPr>
          <p:cNvPr id="5" name="Graphic 21">
            <a:extLst>
              <a:ext uri="{FF2B5EF4-FFF2-40B4-BE49-F238E27FC236}">
                <a16:creationId xmlns:a16="http://schemas.microsoft.com/office/drawing/2014/main" id="{D7B1A207-3A4D-11DE-E8C2-0788CF981A9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20532361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21CAB2-0AC5-A903-24F1-A4B0D79F68A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1530C04-AA75-3763-4016-DC51FEEF62F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4D5A09BA-2BB5-E27B-F6AB-F65D20E56D6C}"/>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15BEDE33-7303-5FB1-9054-EAA55D81CBED}"/>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B64A2BBE-9124-0B20-7CBE-58815DA64E25}"/>
              </a:ext>
            </a:extLst>
          </p:cNvPr>
          <p:cNvSpPr txBox="1"/>
          <p:nvPr/>
        </p:nvSpPr>
        <p:spPr>
          <a:xfrm>
            <a:off x="1675976" y="1468531"/>
            <a:ext cx="8417320" cy="3785652"/>
          </a:xfrm>
          <a:prstGeom prst="rect">
            <a:avLst/>
          </a:prstGeom>
          <a:noFill/>
        </p:spPr>
        <p:txBody>
          <a:bodyPr wrap="square" rtlCol="0">
            <a:spAutoFit/>
          </a:bodyPr>
          <a:lstStyle/>
          <a:p>
            <a:r>
              <a:rPr lang="en-GB" sz="2400" b="1" dirty="0"/>
              <a:t>When should you write a problem statement? </a:t>
            </a:r>
            <a:endParaRPr lang="en-GB" sz="2400" dirty="0"/>
          </a:p>
          <a:p>
            <a:r>
              <a:rPr lang="en-GB" sz="2400" dirty="0"/>
              <a:t>In academic research, writing a problem statement can help you contextualize and understand the significance of your research problem. A problem statement can be several paragraphs long and serve as the basis for your research proposal, or it can be condensed into just a few sentences in the introduction of your paper or thesis. </a:t>
            </a:r>
          </a:p>
          <a:p>
            <a:r>
              <a:rPr lang="en-GB" sz="2400" dirty="0"/>
              <a:t>The problem statement will look different depending on whether you’re dealing with a practical real-world problem or a theoretical scientific issue. But all problem statements follow a similar process</a:t>
            </a:r>
            <a:endParaRPr lang="en-US" sz="2400" dirty="0"/>
          </a:p>
        </p:txBody>
      </p:sp>
      <p:pic>
        <p:nvPicPr>
          <p:cNvPr id="5" name="Graphic 21">
            <a:extLst>
              <a:ext uri="{FF2B5EF4-FFF2-40B4-BE49-F238E27FC236}">
                <a16:creationId xmlns:a16="http://schemas.microsoft.com/office/drawing/2014/main" id="{31171A82-EABC-76ED-DE41-CEE479B1AAD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66566275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919208-B643-E8EA-4AFB-2FA7CF6CB17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0C363A0-EA67-FBC5-D1D4-C9B72212A20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19CD47F9-CF16-3D46-7171-CAA4749D22D8}"/>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DD4894F6-2B39-4314-96C7-085A6235DAF7}"/>
              </a:ext>
            </a:extLst>
          </p:cNvPr>
          <p:cNvSpPr/>
          <p:nvPr/>
        </p:nvSpPr>
        <p:spPr>
          <a:xfrm>
            <a:off x="1071716" y="1285192"/>
            <a:ext cx="9455096" cy="53232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C92EA1B0-AB25-2B2E-213F-AD8E8704370F}"/>
              </a:ext>
            </a:extLst>
          </p:cNvPr>
          <p:cNvSpPr txBox="1"/>
          <p:nvPr/>
        </p:nvSpPr>
        <p:spPr>
          <a:xfrm>
            <a:off x="1333001" y="2224991"/>
            <a:ext cx="8417320" cy="1815882"/>
          </a:xfrm>
          <a:prstGeom prst="rect">
            <a:avLst/>
          </a:prstGeom>
          <a:noFill/>
        </p:spPr>
        <p:txBody>
          <a:bodyPr wrap="square" rtlCol="0">
            <a:spAutoFit/>
          </a:bodyPr>
          <a:lstStyle/>
          <a:p>
            <a:r>
              <a:rPr lang="en-GB" sz="2800" b="1" dirty="0"/>
              <a:t>Step 1: Contextualize the problem </a:t>
            </a:r>
            <a:endParaRPr lang="en-GB" sz="2800" dirty="0"/>
          </a:p>
          <a:p>
            <a:r>
              <a:rPr lang="en-GB" sz="2800" dirty="0"/>
              <a:t>The problem statement should frame your research problem in its particular context and give some background on what is already known about it.</a:t>
            </a:r>
            <a:endParaRPr lang="en-GB" sz="2800" b="1" dirty="0"/>
          </a:p>
        </p:txBody>
      </p:sp>
      <p:pic>
        <p:nvPicPr>
          <p:cNvPr id="5" name="Graphic 21">
            <a:extLst>
              <a:ext uri="{FF2B5EF4-FFF2-40B4-BE49-F238E27FC236}">
                <a16:creationId xmlns:a16="http://schemas.microsoft.com/office/drawing/2014/main" id="{BC41FA0C-04F4-605F-C528-0FABF54D2C4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74401845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10782B-39CE-6957-DFBA-A307C28AD18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75780A1-6AEC-E0D5-1C72-438BF8C77584}"/>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74268B9A-BEBF-55A7-0ED1-FD64CA3632CE}"/>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712A0FC1-58A6-710E-DA07-B866C3C08F16}"/>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1518F4FB-68F9-D8A5-6B69-7DF2EA72C0D1}"/>
              </a:ext>
            </a:extLst>
          </p:cNvPr>
          <p:cNvSpPr txBox="1"/>
          <p:nvPr/>
        </p:nvSpPr>
        <p:spPr>
          <a:xfrm>
            <a:off x="1665188" y="1894442"/>
            <a:ext cx="8417320" cy="2677656"/>
          </a:xfrm>
          <a:prstGeom prst="rect">
            <a:avLst/>
          </a:prstGeom>
          <a:noFill/>
        </p:spPr>
        <p:txBody>
          <a:bodyPr wrap="square" rtlCol="0">
            <a:spAutoFit/>
          </a:bodyPr>
          <a:lstStyle/>
          <a:p>
            <a:r>
              <a:rPr lang="en-GB" sz="2800" b="1" dirty="0"/>
              <a:t>Practical research problems </a:t>
            </a:r>
            <a:endParaRPr lang="en-GB" sz="2800" dirty="0"/>
          </a:p>
          <a:p>
            <a:r>
              <a:rPr lang="en-GB" sz="2800" dirty="0"/>
              <a:t>For practical research, focus on the concrete details of the situation: </a:t>
            </a:r>
          </a:p>
          <a:p>
            <a:r>
              <a:rPr lang="en-GB" sz="2800" dirty="0"/>
              <a:t>Where and when does the problem arise? </a:t>
            </a:r>
          </a:p>
          <a:p>
            <a:r>
              <a:rPr lang="en-GB" sz="2800" dirty="0"/>
              <a:t>Who does the problem affect? </a:t>
            </a:r>
          </a:p>
          <a:p>
            <a:r>
              <a:rPr lang="en-GB" sz="2800" dirty="0"/>
              <a:t>What attempts have been made to solve the problem?</a:t>
            </a:r>
          </a:p>
        </p:txBody>
      </p:sp>
      <p:pic>
        <p:nvPicPr>
          <p:cNvPr id="5" name="Graphic 21">
            <a:extLst>
              <a:ext uri="{FF2B5EF4-FFF2-40B4-BE49-F238E27FC236}">
                <a16:creationId xmlns:a16="http://schemas.microsoft.com/office/drawing/2014/main" id="{7F46295F-92B4-6093-7EDF-503D152646C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73776801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9" name="Picture 8"/>
          <p:cNvPicPr>
            <a:picLocks noChangeAspect="1"/>
          </p:cNvPicPr>
          <p:nvPr/>
        </p:nvPicPr>
        <p:blipFill>
          <a:blip r:embed="rId3"/>
          <a:stretch>
            <a:fillRect/>
          </a:stretch>
        </p:blipFill>
        <p:spPr>
          <a:xfrm>
            <a:off x="9833969" y="-27434"/>
            <a:ext cx="2483250" cy="6912868"/>
          </a:xfrm>
          <a:prstGeom prst="rect">
            <a:avLst/>
          </a:prstGeom>
        </p:spPr>
      </p:pic>
      <p:sp>
        <p:nvSpPr>
          <p:cNvPr id="19" name="TextBox 18"/>
          <p:cNvSpPr txBox="1"/>
          <p:nvPr/>
        </p:nvSpPr>
        <p:spPr>
          <a:xfrm>
            <a:off x="868432" y="1018663"/>
            <a:ext cx="7646158" cy="621709"/>
          </a:xfrm>
          <a:prstGeom prst="rect">
            <a:avLst/>
          </a:prstGeom>
          <a:noFill/>
        </p:spPr>
        <p:txBody>
          <a:bodyPr wrap="square" rtlCol="0">
            <a:spAutoFit/>
          </a:bodyPr>
          <a:lstStyle/>
          <a:p>
            <a:pPr>
              <a:lnSpc>
                <a:spcPct val="200000"/>
              </a:lnSpc>
            </a:pPr>
            <a:r>
              <a:rPr lang="en-GB" sz="2000" b="1" dirty="0">
                <a:solidFill>
                  <a:schemeClr val="accent5"/>
                </a:solidFill>
              </a:rPr>
              <a:t>   </a:t>
            </a:r>
          </a:p>
        </p:txBody>
      </p:sp>
      <p:sp>
        <p:nvSpPr>
          <p:cNvPr id="11" name="TextBox 10">
            <a:extLst>
              <a:ext uri="{FF2B5EF4-FFF2-40B4-BE49-F238E27FC236}">
                <a16:creationId xmlns:a16="http://schemas.microsoft.com/office/drawing/2014/main" id="{3BFC9579-C2D6-13C3-B38B-7791B347E0A1}"/>
              </a:ext>
            </a:extLst>
          </p:cNvPr>
          <p:cNvSpPr txBox="1"/>
          <p:nvPr/>
        </p:nvSpPr>
        <p:spPr>
          <a:xfrm>
            <a:off x="1333001" y="1485756"/>
            <a:ext cx="7073786" cy="4401205"/>
          </a:xfrm>
          <a:prstGeom prst="rect">
            <a:avLst/>
          </a:prstGeom>
          <a:noFill/>
        </p:spPr>
        <p:txBody>
          <a:bodyPr wrap="square">
            <a:spAutoFit/>
          </a:bodyPr>
          <a:lstStyle/>
          <a:p>
            <a:r>
              <a:rPr lang="en-GB" sz="2800" b="1" dirty="0"/>
              <a:t>Theoretical research problems </a:t>
            </a:r>
            <a:endParaRPr lang="en-GB" sz="2800" dirty="0"/>
          </a:p>
          <a:p>
            <a:r>
              <a:rPr lang="en-GB" sz="2800" dirty="0"/>
              <a:t>For theoretical research, think about the scientific, social, geographical What is already known about the problem? </a:t>
            </a:r>
          </a:p>
          <a:p>
            <a:r>
              <a:rPr lang="en-GB" sz="2800" dirty="0"/>
              <a:t>Is the problem limited to a certain time period or geographical area? </a:t>
            </a:r>
          </a:p>
          <a:p>
            <a:r>
              <a:rPr lang="en-GB" sz="2800" dirty="0"/>
              <a:t>How has the problem been defined and debated in the scholarly literature? </a:t>
            </a:r>
          </a:p>
          <a:p>
            <a:endParaRPr lang="en-AE" sz="2800" dirty="0"/>
          </a:p>
          <a:p>
            <a:r>
              <a:rPr lang="en-GB" sz="2800" dirty="0"/>
              <a:t>and/or historical background:</a:t>
            </a:r>
          </a:p>
        </p:txBody>
      </p:sp>
      <p:pic>
        <p:nvPicPr>
          <p:cNvPr id="2" name="Graphic 21">
            <a:extLst>
              <a:ext uri="{FF2B5EF4-FFF2-40B4-BE49-F238E27FC236}">
                <a16:creationId xmlns:a16="http://schemas.microsoft.com/office/drawing/2014/main" id="{BC37CC95-EB1C-D37E-CA1B-A86116DB18B9}"/>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Rectangle 5">
            <a:extLst>
              <a:ext uri="{FF2B5EF4-FFF2-40B4-BE49-F238E27FC236}">
                <a16:creationId xmlns:a16="http://schemas.microsoft.com/office/drawing/2014/main" id="{E948E327-DDCD-64CD-AB46-4DE983380DD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28610747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D9EC7F-241C-68C4-9A90-235B8875979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0829CFB-E730-A24B-4E8C-55A1897CCA0D}"/>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3D7520CE-6812-1AF1-377D-0F45E8BE1B46}"/>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768651B0-B63E-F072-33B6-E1B63635979F}"/>
              </a:ext>
            </a:extLst>
          </p:cNvPr>
          <p:cNvSpPr txBox="1"/>
          <p:nvPr/>
        </p:nvSpPr>
        <p:spPr>
          <a:xfrm>
            <a:off x="446944" y="2090171"/>
            <a:ext cx="8417320" cy="2677656"/>
          </a:xfrm>
          <a:prstGeom prst="rect">
            <a:avLst/>
          </a:prstGeom>
          <a:noFill/>
        </p:spPr>
        <p:txBody>
          <a:bodyPr wrap="square" rtlCol="0">
            <a:spAutoFit/>
          </a:bodyPr>
          <a:lstStyle/>
          <a:p>
            <a:r>
              <a:rPr lang="en-GB" sz="2400" b="1" dirty="0"/>
              <a:t>Step 2: Show why it matters </a:t>
            </a:r>
            <a:endParaRPr lang="en-GB" sz="2400" dirty="0"/>
          </a:p>
          <a:p>
            <a:r>
              <a:rPr lang="en-GB" sz="2400" dirty="0"/>
              <a:t>The problem statement should also address the relevance of the research: why is it important that the problem is solved? </a:t>
            </a:r>
          </a:p>
          <a:p>
            <a:r>
              <a:rPr lang="en-GB" sz="2400" dirty="0"/>
              <a:t>This doesn’t mean you have to do something groundbreaking or world-changing. It’s more important that the problem is researchable, feasible, and clearly addresses a relevant issue in your field.</a:t>
            </a:r>
            <a:endParaRPr lang="en-GB" sz="2400" b="1" dirty="0"/>
          </a:p>
        </p:txBody>
      </p:sp>
      <p:pic>
        <p:nvPicPr>
          <p:cNvPr id="5" name="Graphic 21">
            <a:extLst>
              <a:ext uri="{FF2B5EF4-FFF2-40B4-BE49-F238E27FC236}">
                <a16:creationId xmlns:a16="http://schemas.microsoft.com/office/drawing/2014/main" id="{83CBA81A-5EFB-F1A3-B024-BAB15580A28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62600595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1267B7-30B8-B6D8-3587-AD108CA71F1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B0CD7CE-DCF1-9991-C0D5-8CF9C2EF3A2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EE23ED92-4D83-A038-71D4-FB0929FB30FB}"/>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546D5B65-C0E7-5FA5-4A83-7FB39CA4E3BA}"/>
              </a:ext>
            </a:extLst>
          </p:cNvPr>
          <p:cNvSpPr/>
          <p:nvPr/>
        </p:nvSpPr>
        <p:spPr>
          <a:xfrm>
            <a:off x="0" y="952845"/>
            <a:ext cx="9521528" cy="53924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b="1" dirty="0">
                <a:solidFill>
                  <a:schemeClr val="tx1"/>
                </a:solidFill>
              </a:rPr>
              <a:t>Practical research problems </a:t>
            </a:r>
            <a:endParaRPr lang="en-GB" sz="2400" dirty="0">
              <a:solidFill>
                <a:schemeClr val="tx1"/>
              </a:solidFill>
            </a:endParaRPr>
          </a:p>
          <a:p>
            <a:r>
              <a:rPr lang="en-GB" sz="2400" dirty="0">
                <a:solidFill>
                  <a:schemeClr val="tx1"/>
                </a:solidFill>
              </a:rPr>
              <a:t>Practical research is directly relevant to a specific problem that affects an organization, institution, social group, or society more broadly. To make it clear why your research problem matters, you can ask yourself: </a:t>
            </a:r>
          </a:p>
          <a:p>
            <a:r>
              <a:rPr lang="en-GB" sz="2400" dirty="0">
                <a:solidFill>
                  <a:schemeClr val="tx1"/>
                </a:solidFill>
              </a:rPr>
              <a:t>What will happen if the problem is not solved? </a:t>
            </a:r>
          </a:p>
          <a:p>
            <a:r>
              <a:rPr lang="en-GB" sz="2400" dirty="0">
                <a:solidFill>
                  <a:schemeClr val="tx1"/>
                </a:solidFill>
              </a:rPr>
              <a:t>Who will feel the consequences? </a:t>
            </a:r>
          </a:p>
          <a:p>
            <a:r>
              <a:rPr lang="en-GB" sz="2400" dirty="0">
                <a:solidFill>
                  <a:schemeClr val="tx1"/>
                </a:solidFill>
              </a:rPr>
              <a:t>Does the problem have wider relevance (e.g. are similar issues found in other contexts)?</a:t>
            </a:r>
          </a:p>
        </p:txBody>
      </p:sp>
      <p:sp>
        <p:nvSpPr>
          <p:cNvPr id="24" name="TextBox 23">
            <a:extLst>
              <a:ext uri="{FF2B5EF4-FFF2-40B4-BE49-F238E27FC236}">
                <a16:creationId xmlns:a16="http://schemas.microsoft.com/office/drawing/2014/main" id="{D9E755E7-AD8B-2F60-8E1B-7B7F91AE23FD}"/>
              </a:ext>
            </a:extLst>
          </p:cNvPr>
          <p:cNvSpPr txBox="1"/>
          <p:nvPr/>
        </p:nvSpPr>
        <p:spPr>
          <a:xfrm>
            <a:off x="1675976" y="1468531"/>
            <a:ext cx="8417320" cy="646331"/>
          </a:xfrm>
          <a:prstGeom prst="rect">
            <a:avLst/>
          </a:prstGeom>
          <a:noFill/>
        </p:spPr>
        <p:txBody>
          <a:bodyPr wrap="square" rtlCol="0">
            <a:spAutoFit/>
          </a:bodyPr>
          <a:lstStyle/>
          <a:p>
            <a:endParaRPr lang="en-US" dirty="0">
              <a:solidFill>
                <a:srgbClr val="2D3956"/>
              </a:solidFill>
              <a:latin typeface="Alexandria" charset="0"/>
              <a:cs typeface="Alexandria" charset="0"/>
            </a:endParaRPr>
          </a:p>
          <a:p>
            <a:endParaRPr lang="en-US" dirty="0">
              <a:solidFill>
                <a:srgbClr val="2D3956"/>
              </a:solidFill>
              <a:latin typeface="Alexandria" charset="0"/>
              <a:cs typeface="Alexandria" charset="0"/>
            </a:endParaRPr>
          </a:p>
        </p:txBody>
      </p:sp>
      <p:pic>
        <p:nvPicPr>
          <p:cNvPr id="5" name="Graphic 21">
            <a:extLst>
              <a:ext uri="{FF2B5EF4-FFF2-40B4-BE49-F238E27FC236}">
                <a16:creationId xmlns:a16="http://schemas.microsoft.com/office/drawing/2014/main" id="{C21C5CE1-4D09-12ED-6B78-02A6597DF6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75693670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84E89D-7993-ED6B-FB18-8807B4D18AA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2198352-83B8-100E-992E-D149BF7E70F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79665CE-DC5D-C771-D897-ADBCA0DD3E27}"/>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49DF4579-BADB-258D-88D3-593ECB3FDE34}"/>
              </a:ext>
            </a:extLst>
          </p:cNvPr>
          <p:cNvSpPr/>
          <p:nvPr/>
        </p:nvSpPr>
        <p:spPr>
          <a:xfrm>
            <a:off x="973392" y="1474727"/>
            <a:ext cx="9484593" cy="44304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b="1" dirty="0">
                <a:solidFill>
                  <a:schemeClr val="tx1"/>
                </a:solidFill>
              </a:rPr>
              <a:t>Theoretical research problems </a:t>
            </a:r>
            <a:endParaRPr lang="en-GB" sz="2400" dirty="0">
              <a:solidFill>
                <a:schemeClr val="tx1"/>
              </a:solidFill>
            </a:endParaRPr>
          </a:p>
          <a:p>
            <a:r>
              <a:rPr lang="en-GB" sz="2400" dirty="0">
                <a:solidFill>
                  <a:schemeClr val="tx1"/>
                </a:solidFill>
              </a:rPr>
              <a:t>Sometimes theoretical issues have clear practical consequences, but sometimes their relevance is less immediately obvious. To identify why the problem matters, ask: </a:t>
            </a:r>
          </a:p>
          <a:p>
            <a:r>
              <a:rPr lang="en-GB" sz="2400" dirty="0">
                <a:solidFill>
                  <a:schemeClr val="tx1"/>
                </a:solidFill>
              </a:rPr>
              <a:t>How will resolving the problem advance understanding of the topic? </a:t>
            </a:r>
          </a:p>
          <a:p>
            <a:r>
              <a:rPr lang="en-GB" sz="2400" dirty="0">
                <a:solidFill>
                  <a:schemeClr val="tx1"/>
                </a:solidFill>
              </a:rPr>
              <a:t>What benefits will it have for future research? </a:t>
            </a:r>
          </a:p>
          <a:p>
            <a:r>
              <a:rPr lang="en-GB" sz="2400" dirty="0">
                <a:solidFill>
                  <a:schemeClr val="tx1"/>
                </a:solidFill>
              </a:rPr>
              <a:t>Does the problem have direct or indirect consequences for society?</a:t>
            </a:r>
          </a:p>
        </p:txBody>
      </p:sp>
      <p:pic>
        <p:nvPicPr>
          <p:cNvPr id="5" name="Graphic 21">
            <a:extLst>
              <a:ext uri="{FF2B5EF4-FFF2-40B4-BE49-F238E27FC236}">
                <a16:creationId xmlns:a16="http://schemas.microsoft.com/office/drawing/2014/main" id="{48A47175-071B-6551-9422-1E445965240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61009184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FF6A80-83F6-D4E9-0B8E-691A0759F20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3E54221-DCE7-EEA8-219A-C0ABCEC71CF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CECD3C4A-8A2A-4924-3BCA-580F281DC6C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125895CA-E26B-7A6F-930B-FF41315E64C6}"/>
              </a:ext>
            </a:extLst>
          </p:cNvPr>
          <p:cNvSpPr/>
          <p:nvPr/>
        </p:nvSpPr>
        <p:spPr>
          <a:xfrm>
            <a:off x="863440" y="1025520"/>
            <a:ext cx="9366606" cy="48796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b="1" dirty="0">
                <a:solidFill>
                  <a:schemeClr val="tx1"/>
                </a:solidFill>
              </a:rPr>
              <a:t>Step 3: Set your aims and objectives </a:t>
            </a:r>
            <a:endParaRPr lang="en-GB" sz="2400" dirty="0">
              <a:solidFill>
                <a:schemeClr val="tx1"/>
              </a:solidFill>
            </a:endParaRPr>
          </a:p>
          <a:p>
            <a:r>
              <a:rPr lang="en-GB" sz="2400" dirty="0">
                <a:solidFill>
                  <a:schemeClr val="tx1"/>
                </a:solidFill>
              </a:rPr>
              <a:t>Finally, the problem statement should frame how you intend to address the problem. Your goal should not be to find a conclusive solution, but to seek out the reasons behind the problem and propose more effective approaches to tackling or understanding it.  </a:t>
            </a:r>
            <a:endParaRPr lang="en-US" sz="2400" dirty="0">
              <a:solidFill>
                <a:schemeClr val="tx1"/>
              </a:solidFill>
            </a:endParaRPr>
          </a:p>
        </p:txBody>
      </p:sp>
      <p:sp>
        <p:nvSpPr>
          <p:cNvPr id="24" name="TextBox 23">
            <a:extLst>
              <a:ext uri="{FF2B5EF4-FFF2-40B4-BE49-F238E27FC236}">
                <a16:creationId xmlns:a16="http://schemas.microsoft.com/office/drawing/2014/main" id="{67A6593B-4445-C3FF-0926-50C518F14B9C}"/>
              </a:ext>
            </a:extLst>
          </p:cNvPr>
          <p:cNvSpPr txBox="1"/>
          <p:nvPr/>
        </p:nvSpPr>
        <p:spPr>
          <a:xfrm>
            <a:off x="-452284" y="1934359"/>
            <a:ext cx="8417320" cy="671851"/>
          </a:xfrm>
          <a:prstGeom prst="rect">
            <a:avLst/>
          </a:prstGeom>
          <a:noFill/>
        </p:spPr>
        <p:txBody>
          <a:bodyPr wrap="square" rtlCol="0">
            <a:spAutoFit/>
          </a:bodyPr>
          <a:lstStyle/>
          <a:p>
            <a:pPr algn="just">
              <a:lnSpc>
                <a:spcPct val="150000"/>
              </a:lnSpc>
            </a:pPr>
            <a:r>
              <a:rPr lang="en-GB" sz="2800" b="1" dirty="0"/>
              <a:t> </a:t>
            </a:r>
            <a:endParaRPr lang="en-GB" sz="2800" dirty="0">
              <a:solidFill>
                <a:srgbClr val="000000"/>
              </a:solidFill>
              <a:latin typeface="ff4"/>
            </a:endParaRPr>
          </a:p>
        </p:txBody>
      </p:sp>
      <p:pic>
        <p:nvPicPr>
          <p:cNvPr id="5" name="Graphic 21">
            <a:extLst>
              <a:ext uri="{FF2B5EF4-FFF2-40B4-BE49-F238E27FC236}">
                <a16:creationId xmlns:a16="http://schemas.microsoft.com/office/drawing/2014/main" id="{A24CBF18-68F8-8209-12DE-6AE876B39B1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5497820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434896-1BF2-7E51-68ED-197F9E97C5F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5A60C2B-CCF6-E59F-BAC1-C3620B4838B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C6CB5D6E-866F-3EEF-4EDE-4AF6EF10868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8DCA88E2-F3EF-ACED-52B8-EA50B26F4210}"/>
              </a:ext>
            </a:extLst>
          </p:cNvPr>
          <p:cNvSpPr/>
          <p:nvPr/>
        </p:nvSpPr>
        <p:spPr>
          <a:xfrm>
            <a:off x="923029"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D2A0F089-C21B-3AA6-4FC0-1B1E9ECFFAA2}"/>
              </a:ext>
            </a:extLst>
          </p:cNvPr>
          <p:cNvSpPr txBox="1"/>
          <p:nvPr/>
        </p:nvSpPr>
        <p:spPr>
          <a:xfrm>
            <a:off x="1567822" y="1894442"/>
            <a:ext cx="8417320" cy="2677656"/>
          </a:xfrm>
          <a:prstGeom prst="rect">
            <a:avLst/>
          </a:prstGeom>
          <a:noFill/>
        </p:spPr>
        <p:txBody>
          <a:bodyPr wrap="square" rtlCol="0">
            <a:spAutoFit/>
          </a:bodyPr>
          <a:lstStyle/>
          <a:p>
            <a:r>
              <a:rPr lang="en-GB" sz="2800" b="1" dirty="0"/>
              <a:t>Step 3: Set your aims and objectives </a:t>
            </a:r>
            <a:endParaRPr lang="en-GB" sz="2800" dirty="0"/>
          </a:p>
          <a:p>
            <a:r>
              <a:rPr lang="en-GB" sz="2800" dirty="0"/>
              <a:t>The research aim is the overall purpose of your research. It is generally written in the infinitive form: </a:t>
            </a:r>
          </a:p>
          <a:p>
            <a:r>
              <a:rPr lang="en-GB" sz="2800" dirty="0"/>
              <a:t>The aim of this study is to determine… </a:t>
            </a:r>
          </a:p>
          <a:p>
            <a:r>
              <a:rPr lang="en-GB" sz="2800" dirty="0"/>
              <a:t>This project aims to explore… </a:t>
            </a:r>
          </a:p>
          <a:p>
            <a:r>
              <a:rPr lang="en-GB" sz="2800" dirty="0"/>
              <a:t>I aim to investigate…</a:t>
            </a:r>
          </a:p>
        </p:txBody>
      </p:sp>
      <p:pic>
        <p:nvPicPr>
          <p:cNvPr id="5" name="Graphic 21">
            <a:extLst>
              <a:ext uri="{FF2B5EF4-FFF2-40B4-BE49-F238E27FC236}">
                <a16:creationId xmlns:a16="http://schemas.microsoft.com/office/drawing/2014/main" id="{75309F76-38B8-2A41-DACC-E5569BC9DE1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41463528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012CE0-3478-E501-FFAC-9E576A14E74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72DC9F7-555E-5758-2199-493AD5AE256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2774B74D-0635-6787-9CB1-5C2A015A157B}"/>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23BFCC12-E93F-7535-EB63-2D3F773BFBD0}"/>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4659D033-C293-0404-158A-4FC83CA85127}"/>
              </a:ext>
            </a:extLst>
          </p:cNvPr>
          <p:cNvSpPr txBox="1"/>
          <p:nvPr/>
        </p:nvSpPr>
        <p:spPr>
          <a:xfrm>
            <a:off x="1665188" y="1446053"/>
            <a:ext cx="8428108" cy="2677656"/>
          </a:xfrm>
          <a:prstGeom prst="rect">
            <a:avLst/>
          </a:prstGeom>
          <a:noFill/>
        </p:spPr>
        <p:txBody>
          <a:bodyPr wrap="square" rtlCol="0">
            <a:spAutoFit/>
          </a:bodyPr>
          <a:lstStyle/>
          <a:p>
            <a:r>
              <a:rPr lang="en-GB" sz="2800" b="1" dirty="0"/>
              <a:t>Step 3: Set your aims and objectives </a:t>
            </a:r>
            <a:endParaRPr lang="en-GB" sz="2800" dirty="0"/>
          </a:p>
          <a:p>
            <a:r>
              <a:rPr lang="en-GB" sz="2800" dirty="0"/>
              <a:t>The research objectives are the concrete steps you will take to achieve the aim: </a:t>
            </a:r>
          </a:p>
          <a:p>
            <a:r>
              <a:rPr lang="en-GB" sz="2800" dirty="0"/>
              <a:t>Qualitative methods will be used to identify… </a:t>
            </a:r>
          </a:p>
          <a:p>
            <a:r>
              <a:rPr lang="en-GB" sz="2800" dirty="0"/>
              <a:t>I will use surveys to collect… </a:t>
            </a:r>
          </a:p>
          <a:p>
            <a:r>
              <a:rPr lang="en-GB" sz="2800" dirty="0"/>
              <a:t>Using statistical analysis, the research will measure…</a:t>
            </a:r>
          </a:p>
        </p:txBody>
      </p:sp>
      <p:pic>
        <p:nvPicPr>
          <p:cNvPr id="5" name="Graphic 21">
            <a:extLst>
              <a:ext uri="{FF2B5EF4-FFF2-40B4-BE49-F238E27FC236}">
                <a16:creationId xmlns:a16="http://schemas.microsoft.com/office/drawing/2014/main" id="{1B804BF6-9CAB-8E87-A744-9340ABD69C7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66794072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342D86-1370-F37C-D0DD-5B7298CC142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685566E-2936-F0A3-05CF-C16601D4EA4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2C7FF3BE-D517-8E48-EAF4-E68C6905BD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4BFC4054-E851-9CC4-5F23-137234E788CB}"/>
              </a:ext>
            </a:extLst>
          </p:cNvPr>
          <p:cNvSpPr/>
          <p:nvPr/>
        </p:nvSpPr>
        <p:spPr>
          <a:xfrm>
            <a:off x="1101213" y="1285192"/>
            <a:ext cx="9425599" cy="47076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DAA3D304-FC42-2446-B297-49B045AB753B}"/>
              </a:ext>
            </a:extLst>
          </p:cNvPr>
          <p:cNvSpPr txBox="1"/>
          <p:nvPr/>
        </p:nvSpPr>
        <p:spPr>
          <a:xfrm>
            <a:off x="1665188" y="1894441"/>
            <a:ext cx="8428108" cy="2308324"/>
          </a:xfrm>
          <a:prstGeom prst="rect">
            <a:avLst/>
          </a:prstGeom>
          <a:noFill/>
        </p:spPr>
        <p:txBody>
          <a:bodyPr wrap="square" rtlCol="0">
            <a:spAutoFit/>
          </a:bodyPr>
          <a:lstStyle/>
          <a:p>
            <a:r>
              <a:rPr lang="en-GB" sz="2400" b="1" dirty="0"/>
              <a:t>Practical research aims and objectives </a:t>
            </a:r>
            <a:endParaRPr lang="en-GB" sz="2400" dirty="0"/>
          </a:p>
          <a:p>
            <a:r>
              <a:rPr lang="en-GB" sz="2400" dirty="0"/>
              <a:t>The aim of this research is to investigate effective engagement strategies to increase voter turnout in region X. It will identify the most significant factors in non-voting through surveys and interviews and conduct experiments to measure the effectiveness of different strategies</a:t>
            </a:r>
            <a:r>
              <a:rPr lang="en-GB" dirty="0"/>
              <a:t>.</a:t>
            </a:r>
            <a:endParaRPr lang="en-GB" sz="2400" b="1" dirty="0"/>
          </a:p>
        </p:txBody>
      </p:sp>
      <p:pic>
        <p:nvPicPr>
          <p:cNvPr id="5" name="Graphic 21">
            <a:extLst>
              <a:ext uri="{FF2B5EF4-FFF2-40B4-BE49-F238E27FC236}">
                <a16:creationId xmlns:a16="http://schemas.microsoft.com/office/drawing/2014/main" id="{78A1E6CB-C13D-B2A7-1654-86ACD4D3618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39397103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51B960-D32C-8F1C-1511-1E888A628E2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6B6D356-4A75-9CE7-4729-2A24EC1E1E9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26B5C3FB-495A-0690-6B7E-7520C7B71FB3}"/>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95596021-8AFC-0262-0B2D-0E7D13D21981}"/>
              </a:ext>
            </a:extLst>
          </p:cNvPr>
          <p:cNvSpPr/>
          <p:nvPr/>
        </p:nvSpPr>
        <p:spPr>
          <a:xfrm>
            <a:off x="1189702" y="1285191"/>
            <a:ext cx="9337109" cy="46765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4256F8A1-D980-9E18-51C0-9D803A710AD2}"/>
              </a:ext>
            </a:extLst>
          </p:cNvPr>
          <p:cNvSpPr txBox="1"/>
          <p:nvPr/>
        </p:nvSpPr>
        <p:spPr>
          <a:xfrm>
            <a:off x="1527290" y="1905505"/>
            <a:ext cx="8417320" cy="3046988"/>
          </a:xfrm>
          <a:prstGeom prst="rect">
            <a:avLst/>
          </a:prstGeom>
          <a:noFill/>
        </p:spPr>
        <p:txBody>
          <a:bodyPr wrap="square" rtlCol="0">
            <a:spAutoFit/>
          </a:bodyPr>
          <a:lstStyle/>
          <a:p>
            <a:r>
              <a:rPr lang="en-GB" sz="2400" b="1" dirty="0"/>
              <a:t>Theoretical research aims and objectives </a:t>
            </a:r>
            <a:endParaRPr lang="en-GB" sz="2400" dirty="0"/>
          </a:p>
          <a:p>
            <a:r>
              <a:rPr lang="en-GB" sz="2400" dirty="0"/>
              <a:t>This project aims to better understand young people’s experiences in the gig economy. Qualitative methods will be used to gain in-depth insight into the motivations and perceptions of under-30s engaged in freelance and zero-hour work across various industries. This data will be contextualized with a review of recent literature on the gig economy and statistical analysis of demographic changes in the workforce</a:t>
            </a:r>
          </a:p>
        </p:txBody>
      </p:sp>
      <p:pic>
        <p:nvPicPr>
          <p:cNvPr id="5" name="Graphic 21">
            <a:extLst>
              <a:ext uri="{FF2B5EF4-FFF2-40B4-BE49-F238E27FC236}">
                <a16:creationId xmlns:a16="http://schemas.microsoft.com/office/drawing/2014/main" id="{08FEC02E-EE05-7364-17EF-C0C041288BF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83990920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63FAAE-8622-C140-D52C-B97373105F7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7B551B2-217D-B332-89CC-F8F4112E5B7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6A54BCB5-258C-B928-C1EF-5B1059470262}"/>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BC098EF5-11A9-C11E-09ED-53F86FB7FB90}"/>
              </a:ext>
            </a:extLst>
          </p:cNvPr>
          <p:cNvSpPr/>
          <p:nvPr/>
        </p:nvSpPr>
        <p:spPr>
          <a:xfrm>
            <a:off x="1219200" y="1285191"/>
            <a:ext cx="9307612" cy="48501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7722711C-2225-5023-5E73-972A59F57072}"/>
              </a:ext>
            </a:extLst>
          </p:cNvPr>
          <p:cNvSpPr txBox="1"/>
          <p:nvPr/>
        </p:nvSpPr>
        <p:spPr>
          <a:xfrm>
            <a:off x="1576451" y="2233931"/>
            <a:ext cx="8417320" cy="2677656"/>
          </a:xfrm>
          <a:prstGeom prst="rect">
            <a:avLst/>
          </a:prstGeom>
          <a:noFill/>
        </p:spPr>
        <p:txBody>
          <a:bodyPr wrap="square" rtlCol="0">
            <a:spAutoFit/>
          </a:bodyPr>
          <a:lstStyle/>
          <a:p>
            <a:r>
              <a:rPr lang="en-GB" sz="2400" b="1" dirty="0"/>
              <a:t>How to write Problem Statement in Mass Communication Research work:</a:t>
            </a:r>
            <a:endParaRPr lang="en-GB" sz="2400" dirty="0"/>
          </a:p>
          <a:p>
            <a:r>
              <a:rPr lang="en-GB" sz="2400" dirty="0"/>
              <a:t>Writing the statement of the problem is always a challenge to students. Some get scared when they get to the stage in their work where they are required to write a statement of the problem. But it shouldn’t be so. All you need do is understand the meaning of the statement of problem writing it </a:t>
            </a:r>
          </a:p>
        </p:txBody>
      </p:sp>
      <p:pic>
        <p:nvPicPr>
          <p:cNvPr id="5" name="Graphic 21">
            <a:extLst>
              <a:ext uri="{FF2B5EF4-FFF2-40B4-BE49-F238E27FC236}">
                <a16:creationId xmlns:a16="http://schemas.microsoft.com/office/drawing/2014/main" id="{95B18ED6-838E-31C5-5D65-A6FBDD5CBB2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95563913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49BB9C-41B2-DE19-505C-D2FDC342B44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ADD3DB2-DDE8-54FC-0804-39B9719B43AD}"/>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C143A32B-50F0-E2A3-5A79-0F3357316007}"/>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A94A99D3-DE19-1549-8938-3040B6CC2F5B}"/>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A7C5BB65-E795-BFD3-DD6B-0D9CD3EC4110}"/>
              </a:ext>
            </a:extLst>
          </p:cNvPr>
          <p:cNvSpPr txBox="1"/>
          <p:nvPr/>
        </p:nvSpPr>
        <p:spPr>
          <a:xfrm>
            <a:off x="1435509" y="1757141"/>
            <a:ext cx="8795437" cy="1815882"/>
          </a:xfrm>
          <a:prstGeom prst="rect">
            <a:avLst/>
          </a:prstGeom>
          <a:noFill/>
        </p:spPr>
        <p:txBody>
          <a:bodyPr wrap="square" rtlCol="0">
            <a:spAutoFit/>
          </a:bodyPr>
          <a:lstStyle/>
          <a:p>
            <a:r>
              <a:rPr lang="en-GB" sz="2800" b="1" dirty="0"/>
              <a:t>Basic Steps in Writing Statement of Problem</a:t>
            </a:r>
            <a:endParaRPr lang="en-GB" sz="2800" dirty="0"/>
          </a:p>
          <a:p>
            <a:r>
              <a:rPr lang="en-GB" sz="2800" dirty="0"/>
              <a:t>Follow these basic steps to make this process easy for you. This way you won’t get scared at al whenever you get to problem statement in your study </a:t>
            </a:r>
          </a:p>
        </p:txBody>
      </p:sp>
      <p:pic>
        <p:nvPicPr>
          <p:cNvPr id="5" name="Graphic 21">
            <a:extLst>
              <a:ext uri="{FF2B5EF4-FFF2-40B4-BE49-F238E27FC236}">
                <a16:creationId xmlns:a16="http://schemas.microsoft.com/office/drawing/2014/main" id="{CACBE030-E7C5-CD15-B286-9AD19B2BB19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34448542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9BCC13-1C94-0ED5-9A58-4CE50FCCDA3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E1110B4-0C80-468D-BEBB-A094F67BBDD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B16D7E12-ECB5-0C29-F6AB-637F7F79E703}"/>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A5370339-3EAF-28FB-68FC-0C65F430B4AB}"/>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5C1ECEDC-C0F2-531D-6BBD-4DC2D3A6CAA3}"/>
              </a:ext>
            </a:extLst>
          </p:cNvPr>
          <p:cNvSpPr txBox="1"/>
          <p:nvPr/>
        </p:nvSpPr>
        <p:spPr>
          <a:xfrm>
            <a:off x="1517458" y="1534543"/>
            <a:ext cx="8417320" cy="3108543"/>
          </a:xfrm>
          <a:prstGeom prst="rect">
            <a:avLst/>
          </a:prstGeom>
          <a:noFill/>
        </p:spPr>
        <p:txBody>
          <a:bodyPr wrap="square" rtlCol="0">
            <a:spAutoFit/>
          </a:bodyPr>
          <a:lstStyle/>
          <a:p>
            <a:r>
              <a:rPr lang="en-GB" sz="2800" b="1" dirty="0"/>
              <a:t>Sight before you write:</a:t>
            </a:r>
            <a:endParaRPr lang="en-GB" sz="2800" dirty="0"/>
          </a:p>
          <a:p>
            <a:r>
              <a:rPr lang="en-GB" sz="2800" dirty="0"/>
              <a:t>Don’t write anything yet. Identify the problem first. You have to be sure a problem exists which your work intends to solve. Identify the problem and tell yourself this is the problem that exists. For instance, someone wanted to study influence of television cartoons on children in a particular city. </a:t>
            </a:r>
          </a:p>
        </p:txBody>
      </p:sp>
      <p:pic>
        <p:nvPicPr>
          <p:cNvPr id="5" name="Graphic 21">
            <a:extLst>
              <a:ext uri="{FF2B5EF4-FFF2-40B4-BE49-F238E27FC236}">
                <a16:creationId xmlns:a16="http://schemas.microsoft.com/office/drawing/2014/main" id="{AA347A84-8A2E-D35D-A145-51F977B636D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43317448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006221-1F91-FF9F-6198-9349BCFD13C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A940EE2-F961-17E4-E4EF-7FD8BC56673C}"/>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60EE7F3A-5606-D696-3CB1-1CEBA6AC3252}"/>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509F1F7E-9C3A-807C-DFAA-9EBED1C97E0E}"/>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8FC1A3E8-A8EE-B3E7-D795-9C7AD6E4D812}"/>
              </a:ext>
            </a:extLst>
          </p:cNvPr>
          <p:cNvSpPr txBox="1"/>
          <p:nvPr/>
        </p:nvSpPr>
        <p:spPr>
          <a:xfrm>
            <a:off x="1675976" y="1468531"/>
            <a:ext cx="8417320" cy="2677656"/>
          </a:xfrm>
          <a:prstGeom prst="rect">
            <a:avLst/>
          </a:prstGeom>
          <a:noFill/>
        </p:spPr>
        <p:txBody>
          <a:bodyPr wrap="square" rtlCol="0">
            <a:spAutoFit/>
          </a:bodyPr>
          <a:lstStyle/>
          <a:p>
            <a:r>
              <a:rPr lang="en-GB" sz="2400" b="1" dirty="0"/>
              <a:t>Sight before you write:</a:t>
            </a:r>
            <a:endParaRPr lang="en-GB" sz="2400" dirty="0">
              <a:latin typeface="ArialMT"/>
            </a:endParaRPr>
          </a:p>
          <a:p>
            <a:endParaRPr lang="en-GB" sz="2400" dirty="0"/>
          </a:p>
          <a:p>
            <a:r>
              <a:rPr lang="en-GB" sz="2400" dirty="0"/>
              <a:t>The problem identified was that children exposure to TV films and cartoons could have a lot of undesirable effects. While some of the cartoons are useful in developing the moral character of children, others especially violent ones produce anti-social behaviour in them. </a:t>
            </a:r>
          </a:p>
        </p:txBody>
      </p:sp>
      <p:pic>
        <p:nvPicPr>
          <p:cNvPr id="5" name="Graphic 21">
            <a:extLst>
              <a:ext uri="{FF2B5EF4-FFF2-40B4-BE49-F238E27FC236}">
                <a16:creationId xmlns:a16="http://schemas.microsoft.com/office/drawing/2014/main" id="{7DA48F1F-41D3-001A-3D3E-F9D527FC772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33349073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179238-3166-F716-9AA8-EB21368CC24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609322B-4B23-C45D-91A2-289D2E7FD69B}"/>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BB9E8F09-BE7E-E116-4AE7-9C2999A97993}"/>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13B44C58-92C0-9E30-385F-7D0411896D3B}"/>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solidFill>
                  <a:schemeClr val="tx1"/>
                </a:solidFill>
              </a:rPr>
              <a:t>The researcher then wanted to carry out a study to find out the kind of effect exposure to cartoon had on children in a particular city. So you see, it is easy to identify the problem of your study. If you’re not sure, brainstorm with your colleagues or even your lecturer. Another easy way is to look at similar studies done on the topic you are working on. </a:t>
            </a:r>
          </a:p>
          <a:p>
            <a:r>
              <a:rPr lang="en-GB" sz="2800" b="1" dirty="0"/>
              <a:t>Sight before you write:</a:t>
            </a:r>
            <a:endParaRPr lang="en-GB" sz="2800" dirty="0">
              <a:solidFill>
                <a:schemeClr val="tx1"/>
              </a:solidFill>
              <a:latin typeface="ArialMT"/>
            </a:endParaRPr>
          </a:p>
        </p:txBody>
      </p:sp>
      <p:pic>
        <p:nvPicPr>
          <p:cNvPr id="5" name="Graphic 21">
            <a:extLst>
              <a:ext uri="{FF2B5EF4-FFF2-40B4-BE49-F238E27FC236}">
                <a16:creationId xmlns:a16="http://schemas.microsoft.com/office/drawing/2014/main" id="{67467CD1-D556-EFC2-A3ED-EBF86D31D3B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70042921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E609FC-9007-38D1-4246-24DE031333B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FD04067-8C70-9203-5E00-DF86DB86F7B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8943BB7C-CB53-27DC-BDD9-7D26C94164A3}"/>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1170871A-E1E4-44A1-1901-994D80BE8F66}"/>
              </a:ext>
            </a:extLst>
          </p:cNvPr>
          <p:cNvSpPr/>
          <p:nvPr/>
        </p:nvSpPr>
        <p:spPr>
          <a:xfrm>
            <a:off x="1061884" y="1795859"/>
            <a:ext cx="9531765" cy="37769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dirty="0">
                <a:solidFill>
                  <a:schemeClr val="tx1"/>
                </a:solidFill>
              </a:rPr>
              <a:t>The problem they identified in their own works could give you a clue on what the problem in your own work is. When you have identified the problem, you can now start the process of writing it down. </a:t>
            </a:r>
          </a:p>
          <a:p>
            <a:r>
              <a:rPr lang="en-GB" b="1" dirty="0"/>
              <a:t>Sight before you write:</a:t>
            </a:r>
            <a:endParaRPr lang="en-GB" dirty="0">
              <a:solidFill>
                <a:schemeClr val="tx1"/>
              </a:solidFill>
            </a:endParaRPr>
          </a:p>
        </p:txBody>
      </p:sp>
      <p:pic>
        <p:nvPicPr>
          <p:cNvPr id="5" name="Graphic 21">
            <a:extLst>
              <a:ext uri="{FF2B5EF4-FFF2-40B4-BE49-F238E27FC236}">
                <a16:creationId xmlns:a16="http://schemas.microsoft.com/office/drawing/2014/main" id="{10163619-0F14-10A8-95F8-EF1251CD786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71099468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565C19-8230-13B0-C5F3-36DAC7C7646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F3804B4-5183-151B-DAF8-90B89C4F588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ABE58DCF-7287-B83F-CC9F-89017D42D820}"/>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B82355CA-0EBC-9EFD-1221-06A3AB1711F2}"/>
              </a:ext>
            </a:extLst>
          </p:cNvPr>
          <p:cNvSpPr/>
          <p:nvPr/>
        </p:nvSpPr>
        <p:spPr>
          <a:xfrm>
            <a:off x="1032387" y="952843"/>
            <a:ext cx="9559065" cy="5615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b="1" dirty="0">
                <a:solidFill>
                  <a:schemeClr val="tx1"/>
                </a:solidFill>
              </a:rPr>
              <a:t>Current State of things:</a:t>
            </a:r>
          </a:p>
          <a:p>
            <a:r>
              <a:rPr lang="en-GB" sz="2400" dirty="0">
                <a:solidFill>
                  <a:schemeClr val="tx1"/>
                </a:solidFill>
              </a:rPr>
              <a:t>Begin with a few citations from studies already done, showing the existence of the problem in society and what it could cause if left unchecked. Mention the current situation which shows the problem existing in the society or organization that your work intends to solve. The existence of this problem prompted your own study. </a:t>
            </a:r>
          </a:p>
          <a:p>
            <a:r>
              <a:rPr lang="en-GB" dirty="0"/>
              <a:t>Current State of things:</a:t>
            </a:r>
            <a:endParaRPr lang="en-US" dirty="0">
              <a:solidFill>
                <a:schemeClr val="tx1"/>
              </a:solidFill>
            </a:endParaRPr>
          </a:p>
        </p:txBody>
      </p:sp>
      <p:pic>
        <p:nvPicPr>
          <p:cNvPr id="5" name="Graphic 21">
            <a:extLst>
              <a:ext uri="{FF2B5EF4-FFF2-40B4-BE49-F238E27FC236}">
                <a16:creationId xmlns:a16="http://schemas.microsoft.com/office/drawing/2014/main" id="{101EAF26-9525-0209-3B5A-858E692390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88629721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C995D7-A8C6-6C3F-8BCB-C7746F9DE18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FE678-D562-5169-52B1-7B4A7F47744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F0A6D81E-4870-A1C7-4E0E-3245EF7A6570}"/>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D2F7836C-13D7-F5D2-B10A-CCB679B13C12}"/>
              </a:ext>
            </a:extLst>
          </p:cNvPr>
          <p:cNvSpPr/>
          <p:nvPr/>
        </p:nvSpPr>
        <p:spPr>
          <a:xfrm>
            <a:off x="914400" y="1709979"/>
            <a:ext cx="9679249" cy="38628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2400" dirty="0">
              <a:solidFill>
                <a:schemeClr val="tx1"/>
              </a:solidFill>
            </a:endParaRPr>
          </a:p>
          <a:p>
            <a:r>
              <a:rPr lang="en-GB" sz="2400" dirty="0">
                <a:solidFill>
                  <a:schemeClr val="tx1"/>
                </a:solidFill>
              </a:rPr>
              <a:t>You should be able to identify the challenge that requires a solution. It must not be negative or catastrophic. It could be the need for an improvement on what already exists. For instance, in the example we used earlier, a researcher wanted to study how exposure to television cartoons influenced children </a:t>
            </a:r>
          </a:p>
          <a:p>
            <a:r>
              <a:rPr lang="en-GB" dirty="0"/>
              <a:t>Current State of things:</a:t>
            </a:r>
            <a:endParaRPr lang="en-GB" dirty="0">
              <a:solidFill>
                <a:schemeClr val="tx1"/>
              </a:solidFill>
            </a:endParaRPr>
          </a:p>
        </p:txBody>
      </p:sp>
      <p:pic>
        <p:nvPicPr>
          <p:cNvPr id="5" name="Graphic 21">
            <a:extLst>
              <a:ext uri="{FF2B5EF4-FFF2-40B4-BE49-F238E27FC236}">
                <a16:creationId xmlns:a16="http://schemas.microsoft.com/office/drawing/2014/main" id="{D754EBCA-DCA7-3AD6-BC14-999CEE4E963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62566314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BCAB92-F82E-A0BE-1A1E-2A3F746AEB2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A249916-E26F-7860-2E1D-0A8E0F546BC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E0DCFD61-8424-434F-65C2-4442463F6AA4}"/>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A4BB110B-C6F2-A665-6E1F-F94C041BB03A}"/>
              </a:ext>
            </a:extLst>
          </p:cNvPr>
          <p:cNvSpPr/>
          <p:nvPr/>
        </p:nvSpPr>
        <p:spPr>
          <a:xfrm>
            <a:off x="914400" y="1709979"/>
            <a:ext cx="9679249" cy="38628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dirty="0">
                <a:solidFill>
                  <a:schemeClr val="tx1"/>
                </a:solidFill>
              </a:rPr>
              <a:t>The problem identified was that children's exposure to TV films and cartoons could have a lot of undesirable effects. While some of cartoons are useful in developing the moral character of children, others especially violent ones produce anti-social behaviour in them. This can prompt a study to know what solutions to suggest. </a:t>
            </a:r>
          </a:p>
        </p:txBody>
      </p:sp>
      <p:pic>
        <p:nvPicPr>
          <p:cNvPr id="5" name="Graphic 21">
            <a:extLst>
              <a:ext uri="{FF2B5EF4-FFF2-40B4-BE49-F238E27FC236}">
                <a16:creationId xmlns:a16="http://schemas.microsoft.com/office/drawing/2014/main" id="{95F7F95D-B3B1-9910-4500-92ACC4DBBC5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00784722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5" ma:contentTypeDescription="إنشاء مستند جديد." ma:contentTypeScope="" ma:versionID="07eaf5f1eaebab2c6f15aa49b4c11df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32bd5ce536fce1bea629d05c7f59d499"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d13aca44-ef33-4cf4-9980-7f0b00e6eeb9"/>
    <ds:schemaRef ds:uri="http://schemas.microsoft.com/office/infopath/2007/PartnerControls"/>
    <ds:schemaRef ds:uri="http://purl.org/dc/elements/1.1/"/>
    <ds:schemaRef ds:uri="http://schemas.microsoft.com/office/2006/documentManagement/types"/>
    <ds:schemaRef ds:uri="http://purl.org/dc/terms/"/>
    <ds:schemaRef ds:uri="http://schemas.microsoft.com/office/2006/metadata/properties"/>
    <ds:schemaRef ds:uri="49100919-8a76-4266-be0c-7dc583902cb4"/>
    <ds:schemaRef ds:uri="http://schemas.openxmlformats.org/package/2006/metadata/core-properties"/>
    <ds:schemaRef ds:uri="http://www.w3.org/XML/1998/namespace"/>
    <ds:schemaRef ds:uri="http://purl.org/dc/dcmitype/"/>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7678A25A-3290-4477-AD6C-E68610DB5A15}"/>
</file>

<file path=docProps/app.xml><?xml version="1.0" encoding="utf-8"?>
<Properties xmlns="http://schemas.openxmlformats.org/officeDocument/2006/extended-properties" xmlns:vt="http://schemas.openxmlformats.org/officeDocument/2006/docPropsVTypes">
  <TotalTime>427</TotalTime>
  <Words>2127</Words>
  <Application>Microsoft Office PowerPoint</Application>
  <PresentationFormat>Widescreen</PresentationFormat>
  <Paragraphs>158</Paragraphs>
  <Slides>41</Slides>
  <Notes>3</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41</vt:i4>
      </vt:variant>
    </vt:vector>
  </HeadingPairs>
  <TitlesOfParts>
    <vt:vector size="50" baseType="lpstr">
      <vt:lpstr>Alexandria</vt:lpstr>
      <vt:lpstr>Arial</vt:lpstr>
      <vt:lpstr>ArialMT</vt:lpstr>
      <vt:lpstr>Calibri</vt:lpstr>
      <vt:lpstr>Calibri Light</vt:lpstr>
      <vt:lpstr>ff4</vt:lpstr>
      <vt:lpstr>Roboto Light</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مهيتاب الرافعي</cp:lastModifiedBy>
  <cp:revision>137</cp:revision>
  <dcterms:created xsi:type="dcterms:W3CDTF">2023-04-29T09:08:00Z</dcterms:created>
  <dcterms:modified xsi:type="dcterms:W3CDTF">2026-02-24T10:58:08Z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