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70" r:id="rId5"/>
    <p:sldMasterId id="2147483682" r:id="rId6"/>
  </p:sldMasterIdLst>
  <p:notesMasterIdLst>
    <p:notesMasterId r:id="rId32"/>
  </p:notesMasterIdLst>
  <p:sldIdLst>
    <p:sldId id="256" r:id="rId7"/>
    <p:sldId id="257" r:id="rId8"/>
    <p:sldId id="756" r:id="rId9"/>
    <p:sldId id="754" r:id="rId10"/>
    <p:sldId id="301" r:id="rId11"/>
    <p:sldId id="764" r:id="rId12"/>
    <p:sldId id="765" r:id="rId13"/>
    <p:sldId id="296" r:id="rId14"/>
    <p:sldId id="766" r:id="rId15"/>
    <p:sldId id="768" r:id="rId16"/>
    <p:sldId id="771" r:id="rId17"/>
    <p:sldId id="767" r:id="rId18"/>
    <p:sldId id="770" r:id="rId19"/>
    <p:sldId id="773" r:id="rId20"/>
    <p:sldId id="775" r:id="rId21"/>
    <p:sldId id="772" r:id="rId22"/>
    <p:sldId id="762" r:id="rId23"/>
    <p:sldId id="763" r:id="rId24"/>
    <p:sldId id="774" r:id="rId25"/>
    <p:sldId id="769" r:id="rId26"/>
    <p:sldId id="297" r:id="rId27"/>
    <p:sldId id="776" r:id="rId28"/>
    <p:sldId id="777" r:id="rId29"/>
    <p:sldId id="778" r:id="rId30"/>
    <p:sldId id="292" r:id="rId3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879C25B-C1D0-8C37-A45B-C67A48EE0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2DEABCB-F725-8C6C-5B12-00B9D1AB0B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0F0DED41-BB48-6924-17B4-D7E87380C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47108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2069F14D-6AD5-E715-BBF2-167AA5D28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9778A72-9B58-E0E4-1921-1EA0C1D8A4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B38F230-E645-53DE-0840-6AEF4AF31B8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67307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4D4222C1-2D50-5DA3-CE13-319A9042E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DDDA169B-E7A1-AF91-7D96-2FC9A56E65B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C360D1BF-4BFC-0D6E-C26C-6E21BF8694C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8703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23C64B6B-E527-1BCA-6298-75CEAC7CB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E6317F6C-7C45-B745-75F8-BD34601AB10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37105D46-E657-1AE8-8441-FAA07D56450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099689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6C965C6-F094-B333-AFFA-C45870B70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BAD0CDA6-1627-FBBF-0036-232B4E29C0D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93FF5430-0B58-DD51-63FB-0A2D4B363C3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3914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8EB6C501-59F5-BEF6-B569-6E7C3D5BE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BE421667-2275-2E05-B0C3-341D47DEA1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3C443C61-2C49-8416-2603-370BAF9EA4A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60816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F565AE6-B4DF-CA69-2B51-A85B7E2CC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EB6F52D1-EF0D-887A-A1F5-CE581B439D0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C4A646A-A254-D6DC-4C6F-0966720AC7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08244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2D908C0C-1C7C-CD0F-4BD3-F638848C0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90E2B8F8-87CD-584A-9CDE-10525F5F60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A79C58ED-1A34-9E3E-A388-7A3A0587CCF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6351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4C561648-84E7-9F45-B3E6-6B22CA7E4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C8339DC1-F715-F706-587A-F29A2CD8FA4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B8BAD39-C24E-668E-B414-BF632927F0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52023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FA44D696-B9A5-B11B-801D-4D48BD38B9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596D5EC2-C57E-7778-8EAB-4B70CE70FA1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0B932F1D-6EFA-2CCD-CDAC-9A5EE05469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38279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A4A75511-6570-A0F4-44C9-B8B272F32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19F89AA-03F3-6511-91EF-FDF8744E79E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152DEA22-184D-4C4A-82BC-01F05DE12D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352400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3A246AD-F41D-1E4D-146A-D8E4F8C15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AA3FF13A-7213-CC2B-B86C-106F993AAF7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CAAEE1BD-D854-D71F-64EF-8422F600BA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594504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ECEF9329-750A-F88F-EAEE-5D9EB37C1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F2704E82-EBC2-A8F0-19BC-6B8266CB64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3962DCBB-BFAF-591F-5C00-CB5910D0D1F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86082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DC7722D5-117A-FAC6-5231-A4B3CF751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1AA3CE06-034E-131F-7D9C-658E1EF824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A8A872F8-0DCE-7CBD-DED5-16B9B13AC6F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929025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74AF0C33-94FA-89BA-DD6B-131E030C6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839BF7B0-8851-7DF5-3D47-1012AB53194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E92F0C0E-367B-2352-31E5-17EBCEBD03F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222534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F820F1DC-1E61-4F57-0D18-08269476A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04E04B2D-3A22-C1BC-5292-ACCCF5229C3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B53420E6-4B61-EC93-2484-55E86AF81F0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111461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F0AC4A14-1206-489B-C4A3-3229C8206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9925F461-4B93-5EBF-705E-4803C554BD8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C859BDB0-C6B0-A8A7-91A7-3F6988094B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007919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740ECCB3-5C6C-C953-8A71-D62E3A79E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09954368-0414-EFA1-F84C-3E05B7FDE93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0DDB4219-AF88-D419-B17D-C122C7AC25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772595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4C35A43C-E79F-48B3-6D0B-A9714E5A8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1EED2AA8-461E-7BCB-C68E-9FEB885C694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CC938C62-69F9-745A-EE22-35E96C5C52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146649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E9D5418-4248-E0E1-DD22-20C2C302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A1DBE72-DFFC-A187-F8E4-11F735C25C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D916E723-E442-0378-1944-596DA857AE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64058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C6359-9BB8-4148-8114-537E698DA205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3852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6191F-481E-48E9-BB9A-369A67A7362D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6215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504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158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11/2/2025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4862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11/2/2025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601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11/2/2025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877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353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11/2/2025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147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251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11/2/2025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1661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2779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54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102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01584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66538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128858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007511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641187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82208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99779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4242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صورة ذو تسمية توضيحية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10896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08666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58613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63686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68691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1275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4935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767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995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1610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53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42.xml"/><Relationship Id="rId19" Type="http://schemas.openxmlformats.org/officeDocument/2006/relationships/slideLayout" Target="../slideLayouts/slideLayout51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Relationship Id="rId2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11/2/2025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380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488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702" r:id="rId20"/>
    <p:sldLayoutId id="2147483703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ieltsonlinetests.com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owtodoielts.com/recent-ielts-writing-topics-2022/" TargetMode="External"/><Relationship Id="rId5" Type="http://schemas.openxmlformats.org/officeDocument/2006/relationships/hyperlink" Target="https://starkcamp.com/" TargetMode="External"/><Relationship Id="rId4" Type="http://schemas.openxmlformats.org/officeDocument/2006/relationships/hyperlink" Target="http://mini-ielts.com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7065143" y="2371122"/>
            <a:ext cx="498490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IELTS Preparation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Mini-Course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"/>
    </mc:Choice>
    <mc:Fallback xmlns="">
      <p:transition spd="slow" advTm="92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762125" y="3109427"/>
            <a:ext cx="98628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FF0000"/>
                </a:solidFill>
              </a:rPr>
              <a:t>Understanding the IELTS Test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2E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967239" y="746077"/>
            <a:ext cx="3184479" cy="2682923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8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14</a:t>
            </a:r>
            <a:endParaRPr kumimoji="0" lang="en-US" sz="58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Hexagon 12"/>
          <p:cNvSpPr/>
          <p:nvPr/>
        </p:nvSpPr>
        <p:spPr>
          <a:xfrm>
            <a:off x="6967238" y="3429000"/>
            <a:ext cx="3184479" cy="2682923"/>
          </a:xfrm>
          <a:prstGeom prst="hexag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4" name="Hexagon 13"/>
          <p:cNvSpPr/>
          <p:nvPr/>
        </p:nvSpPr>
        <p:spPr>
          <a:xfrm>
            <a:off x="9496623" y="2087539"/>
            <a:ext cx="3184479" cy="2682923"/>
          </a:xfrm>
          <a:prstGeom prst="hex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8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</a:t>
            </a:r>
            <a:endParaRPr kumimoji="0" lang="en-US" sz="58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Hexagon 14"/>
          <p:cNvSpPr/>
          <p:nvPr/>
        </p:nvSpPr>
        <p:spPr>
          <a:xfrm>
            <a:off x="4456050" y="2059105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456049" y="4770461"/>
            <a:ext cx="3184479" cy="2682923"/>
          </a:xfrm>
          <a:prstGeom prst="hexago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8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2</a:t>
            </a:r>
            <a:endParaRPr kumimoji="0" lang="en-US" sz="58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9496623" y="4770461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8" name="Hexagon 17"/>
          <p:cNvSpPr/>
          <p:nvPr/>
        </p:nvSpPr>
        <p:spPr>
          <a:xfrm>
            <a:off x="6967239" y="6117044"/>
            <a:ext cx="3184479" cy="2682923"/>
          </a:xfrm>
          <a:prstGeom prst="hexago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9" name="Hexagon 18"/>
          <p:cNvSpPr/>
          <p:nvPr/>
        </p:nvSpPr>
        <p:spPr>
          <a:xfrm>
            <a:off x="6988466" y="-1925902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0" name="Hexagon 19"/>
          <p:cNvSpPr/>
          <p:nvPr/>
        </p:nvSpPr>
        <p:spPr>
          <a:xfrm>
            <a:off x="9517850" y="-584440"/>
            <a:ext cx="3184479" cy="2682923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8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37</a:t>
            </a:r>
            <a:endParaRPr kumimoji="0" lang="en-US" sz="58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Hexagon 20"/>
          <p:cNvSpPr/>
          <p:nvPr/>
        </p:nvSpPr>
        <p:spPr>
          <a:xfrm>
            <a:off x="4477277" y="-612874"/>
            <a:ext cx="3184479" cy="2682923"/>
          </a:xfrm>
          <a:prstGeom prst="hex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54759" y="1242950"/>
            <a:ext cx="3447704" cy="372622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33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am I?</a:t>
            </a:r>
            <a:endParaRPr kumimoji="0" lang="en-US" sz="3733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744379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2E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7030303" y="746077"/>
            <a:ext cx="3184479" cy="2682923"/>
          </a:xfrm>
          <a:prstGeom prst="hexagon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Hexagon 14"/>
          <p:cNvSpPr/>
          <p:nvPr/>
        </p:nvSpPr>
        <p:spPr>
          <a:xfrm>
            <a:off x="4519114" y="2059105"/>
            <a:ext cx="3184479" cy="2682923"/>
          </a:xfrm>
          <a:prstGeom prst="hexagon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4519113" y="4770461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Hexagon 16"/>
          <p:cNvSpPr/>
          <p:nvPr/>
        </p:nvSpPr>
        <p:spPr>
          <a:xfrm>
            <a:off x="9559687" y="4770461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9" name="Hexagon 18"/>
          <p:cNvSpPr/>
          <p:nvPr/>
        </p:nvSpPr>
        <p:spPr>
          <a:xfrm>
            <a:off x="7051530" y="-1925902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0" name="Hexagon 19"/>
          <p:cNvSpPr/>
          <p:nvPr/>
        </p:nvSpPr>
        <p:spPr>
          <a:xfrm>
            <a:off x="9580914" y="-584440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Hexagon 20"/>
          <p:cNvSpPr/>
          <p:nvPr/>
        </p:nvSpPr>
        <p:spPr>
          <a:xfrm>
            <a:off x="4540341" y="-612874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79784" y="24432"/>
            <a:ext cx="711133" cy="6667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14</a:t>
            </a:r>
            <a:endParaRPr kumimoji="0" lang="en-US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78791" y="801497"/>
            <a:ext cx="27075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Years of experience in teaching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855488" y="4834669"/>
            <a:ext cx="554181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13379" y="5589493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My 2 favourite foods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18970" y="190591"/>
            <a:ext cx="1108364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1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236009" y="939781"/>
            <a:ext cx="1836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years I taught</a:t>
            </a:r>
            <a:r>
              <a:rPr kumimoji="0" lang="en-GB" sz="2400" b="1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at KU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324466" y="4805907"/>
            <a:ext cx="1108364" cy="50276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6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37</a:t>
            </a:r>
            <a:endParaRPr kumimoji="0" lang="en-US" sz="2667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051700" y="5553386"/>
            <a:ext cx="1836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My age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254759" y="1242950"/>
            <a:ext cx="3447704" cy="372622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733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Who am I?</a:t>
            </a:r>
            <a:endParaRPr kumimoji="0" lang="en-US" sz="3733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1" name="Hexagon 30"/>
          <p:cNvSpPr/>
          <p:nvPr/>
        </p:nvSpPr>
        <p:spPr>
          <a:xfrm>
            <a:off x="7030301" y="6111923"/>
            <a:ext cx="3184479" cy="2682923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026" name="Picture 2" descr="$10 million for entrepreneurship hub ...">
            <a:extLst>
              <a:ext uri="{FF2B5EF4-FFF2-40B4-BE49-F238E27FC236}">
                <a16:creationId xmlns:a16="http://schemas.microsoft.com/office/drawing/2014/main" id="{CC1089C6-B2C7-03E2-6035-C531DABCA8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66"/>
          <a:stretch>
            <a:fillRect/>
          </a:stretch>
        </p:blipFill>
        <p:spPr bwMode="auto">
          <a:xfrm>
            <a:off x="10051700" y="2392917"/>
            <a:ext cx="2051294" cy="207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‫الفوائد الصحية لطبق محشي الكرنب…. (الأكلة المصرية المشهورة) – حديث وطن‬‎">
            <a:extLst>
              <a:ext uri="{FF2B5EF4-FFF2-40B4-BE49-F238E27FC236}">
                <a16:creationId xmlns:a16="http://schemas.microsoft.com/office/drawing/2014/main" id="{2A5A2219-1776-6662-AEB9-EEF990D0B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118" y="3610165"/>
            <a:ext cx="2338800" cy="197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8705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ACB4D25-5BF0-DDAD-96F7-27C1EE411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1761B44-111F-4572-DE95-20B6C34AD08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EC8273EC-7A9F-075A-8E81-67F0BA122F5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C3E2C208-A338-692C-F4D0-5A4D53CFB28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97B7F8F-DB8B-A526-493E-31D9E82A123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DEF86D18-FCFB-C896-3F9C-7B6188B145B3}"/>
              </a:ext>
            </a:extLst>
          </p:cNvPr>
          <p:cNvSpPr txBox="1"/>
          <p:nvPr/>
        </p:nvSpPr>
        <p:spPr>
          <a:xfrm>
            <a:off x="762125" y="1401139"/>
            <a:ext cx="9470570" cy="3785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🎯 Objectives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By the end of the lesson,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Identify the four IELTS test sections and their timing.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Differentiate between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Academic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and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General Training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modules.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Recognize basic question types in each section.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Understand IELTS scoring and band descriptors.</a:t>
            </a:r>
          </a:p>
        </p:txBody>
      </p:sp>
    </p:spTree>
    <p:extLst>
      <p:ext uri="{BB962C8B-B14F-4D97-AF65-F5344CB8AC3E}">
        <p14:creationId xmlns:p14="http://schemas.microsoft.com/office/powerpoint/2010/main" val="256406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CEF47C04-4166-44E4-C701-59675CE9F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CC5407E6-7BD9-257B-A040-C5A8A6494A5D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D03D81EE-FFD8-2EB6-A3D8-8B1C85A3769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B942059C-B581-C90C-D06F-5953BF130E1B}"/>
              </a:ext>
            </a:extLst>
          </p:cNvPr>
          <p:cNvSpPr txBox="1"/>
          <p:nvPr/>
        </p:nvSpPr>
        <p:spPr>
          <a:xfrm>
            <a:off x="200392" y="534863"/>
            <a:ext cx="896123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What is IELTS? </a:t>
            </a:r>
            <a:r>
              <a:rPr lang="en-US" sz="2000" b="1" dirty="0">
                <a:solidFill>
                  <a:schemeClr val="accent1"/>
                </a:solidFill>
              </a:rPr>
              <a:t>(International English Language Testing System) </a:t>
            </a: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C03A14A-1C2E-3CF8-A05C-273206CD4D2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8DFF186D-EC0C-DEFA-7E82-B3844E44E2FD}"/>
              </a:ext>
            </a:extLst>
          </p:cNvPr>
          <p:cNvSpPr txBox="1"/>
          <p:nvPr/>
        </p:nvSpPr>
        <p:spPr>
          <a:xfrm>
            <a:off x="889000" y="1591632"/>
            <a:ext cx="9862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D163DD-40F9-844E-7E04-063589D31F7C}"/>
              </a:ext>
            </a:extLst>
          </p:cNvPr>
          <p:cNvSpPr txBox="1"/>
          <p:nvPr/>
        </p:nvSpPr>
        <p:spPr>
          <a:xfrm>
            <a:off x="200392" y="1348460"/>
            <a:ext cx="44877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buClrTx/>
              <a:buFontTx/>
              <a:buNone/>
            </a:pPr>
            <a:r>
              <a:rPr lang="en-US" sz="2800" b="1" kern="1200" dirty="0">
                <a:solidFill>
                  <a:srgbClr val="FF0000"/>
                </a:solidFill>
                <a:latin typeface="Aptos" panose="02110004020202020204"/>
                <a:ea typeface="+mn-ea"/>
                <a:cs typeface="+mn-cs"/>
              </a:rPr>
              <a:t>IELTS (General Questions):</a:t>
            </a:r>
            <a:endParaRPr lang="en-US" sz="1800" b="1" kern="1200" dirty="0">
              <a:solidFill>
                <a:srgbClr val="FF0000"/>
              </a:solidFill>
              <a:latin typeface="Aptos" panose="02110004020202020204"/>
              <a:ea typeface="+mn-ea"/>
              <a:cs typeface="+mn-cs"/>
            </a:endParaRPr>
          </a:p>
          <a:p>
            <a:pPr defTabSz="457200">
              <a:buClrTx/>
              <a:buFontTx/>
              <a:buNone/>
            </a:pPr>
            <a:endParaRPr lang="en-US" sz="1800" kern="1200" dirty="0">
              <a:solidFill>
                <a:prstClr val="black"/>
              </a:solidFill>
              <a:latin typeface="Aptos" panose="02110004020202020204"/>
              <a:ea typeface="+mn-ea"/>
              <a:cs typeface="+mn-cs"/>
            </a:endParaRPr>
          </a:p>
          <a:p>
            <a:pPr marL="342900" indent="-3429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What are the four main sections of the IELTS test?</a:t>
            </a:r>
          </a:p>
          <a:p>
            <a:pPr marL="342900" indent="-3429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How long does the IELTS test take to complete?</a:t>
            </a:r>
          </a:p>
          <a:p>
            <a:pPr marL="342900" indent="-3429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Is the IELTS test paper-based or computer-based?</a:t>
            </a:r>
          </a:p>
          <a:p>
            <a:pPr marL="342900" indent="-3429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What is the scoring system in IELTS?</a:t>
            </a:r>
          </a:p>
          <a:p>
            <a:pPr marL="342900" indent="-3429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Can you take the Speaking test on a different day than the other sections?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6DE40A-A8AE-6A8E-0A95-05106063F62C}"/>
              </a:ext>
            </a:extLst>
          </p:cNvPr>
          <p:cNvSpPr txBox="1"/>
          <p:nvPr/>
        </p:nvSpPr>
        <p:spPr>
          <a:xfrm>
            <a:off x="5634357" y="1948307"/>
            <a:ext cx="53848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marL="342900" lvl="0" indent="-3429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Listening, Reading, Writing, Speaking</a:t>
            </a:r>
          </a:p>
          <a:p>
            <a:pPr marL="342900" lvl="0" indent="-3429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About 2 hours 45 minutes</a:t>
            </a:r>
          </a:p>
          <a:p>
            <a:pPr marL="342900" lvl="0" indent="-3429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Both paper-based and computer-based options</a:t>
            </a:r>
          </a:p>
          <a:p>
            <a:pPr marL="342900" lvl="0" indent="-3429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Scores from 0 to 9 for each section, averaged overall</a:t>
            </a:r>
          </a:p>
          <a:p>
            <a:pPr marL="342900" lvl="0" indent="-3429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latin typeface="Arial" panose="020B0604020202020204" pitchFamily="34" charset="0"/>
              </a:rPr>
              <a:t>Yes, Speaking can be on a different day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39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6A298208-020B-63E4-63CF-D6ABFFCDB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C8B7D6C3-C311-9619-B931-D142A6353650}"/>
              </a:ext>
            </a:extLst>
          </p:cNvPr>
          <p:cNvSpPr/>
          <p:nvPr/>
        </p:nvSpPr>
        <p:spPr>
          <a:xfrm>
            <a:off x="139958" y="1231800"/>
            <a:ext cx="11886941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A35E000-C366-79F1-E68B-0C28E048404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014733BD-4F30-8645-0045-417620912600}"/>
              </a:ext>
            </a:extLst>
          </p:cNvPr>
          <p:cNvSpPr txBox="1"/>
          <p:nvPr/>
        </p:nvSpPr>
        <p:spPr>
          <a:xfrm>
            <a:off x="200392" y="534863"/>
            <a:ext cx="896123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Arial"/>
                <a:sym typeface="Arial"/>
              </a:rPr>
              <a:t>Academic vs General IELTS – Structure Focused</a:t>
            </a: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C8B5976F-C454-C04B-6A13-5A3A5AD8921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09F4CC6-BA9D-A5B4-8410-9DEF9893EAD4}"/>
              </a:ext>
            </a:extLst>
          </p:cNvPr>
          <p:cNvSpPr txBox="1"/>
          <p:nvPr/>
        </p:nvSpPr>
        <p:spPr>
          <a:xfrm>
            <a:off x="889000" y="1591632"/>
            <a:ext cx="9862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DFAEA7-C20D-6810-B541-2A612F707891}"/>
              </a:ext>
            </a:extLst>
          </p:cNvPr>
          <p:cNvSpPr txBox="1"/>
          <p:nvPr/>
        </p:nvSpPr>
        <p:spPr>
          <a:xfrm>
            <a:off x="165100" y="1588475"/>
            <a:ext cx="5930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How is the Reading section structured differently in General and Academic IELTS?</a:t>
            </a:r>
          </a:p>
          <a:p>
            <a:pPr marL="457200" indent="-4572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What is the difference in Writing Task 1 between the two versions?</a:t>
            </a:r>
          </a:p>
          <a:p>
            <a:pPr marL="457200" indent="-4572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Is Writing Task 2 the same in both versions?</a:t>
            </a:r>
          </a:p>
          <a:p>
            <a:pPr marL="457200" indent="-4572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Do the Listening sections have different formats in the two versions?</a:t>
            </a:r>
          </a:p>
          <a:p>
            <a:pPr marL="457200" indent="-457200" defTabSz="457200">
              <a:buClrTx/>
              <a:buFont typeface="+mj-lt"/>
              <a:buAutoNum type="arabicPeriod"/>
            </a:pPr>
            <a:r>
              <a:rPr lang="en-US" sz="2400" kern="1200" dirty="0">
                <a:solidFill>
                  <a:prstClr val="black"/>
                </a:solidFill>
                <a:latin typeface="Aptos" panose="02110004020202020204"/>
                <a:ea typeface="+mn-ea"/>
                <a:cs typeface="+mn-cs"/>
              </a:rPr>
              <a:t>How does the level of vocabulary and text complexity differ between the two versions?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B6D527-C93D-9453-E780-BB3F8882028A}"/>
              </a:ext>
            </a:extLst>
          </p:cNvPr>
          <p:cNvSpPr txBox="1"/>
          <p:nvPr/>
        </p:nvSpPr>
        <p:spPr>
          <a:xfrm>
            <a:off x="5976189" y="1588475"/>
            <a:ext cx="59309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altLang="en-US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>Academic has 3 long academic texts; General has shorter, everyday texts</a:t>
            </a: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endParaRPr lang="en-US" altLang="en-US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altLang="en-US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>Academic: describe a graph/chart; General: write a letter</a:t>
            </a: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altLang="en-US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>Yes, same essay structure but different topics</a:t>
            </a: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altLang="en-US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>No, Listening is the same in both</a:t>
            </a: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endParaRPr lang="en-US" altLang="en-US" sz="2400" kern="1200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marL="514350" indent="-514350" eaLnBrk="0" fontAlgn="base" hangingPunct="0">
              <a:spcBef>
                <a:spcPct val="0"/>
              </a:spcBef>
              <a:spcAft>
                <a:spcPct val="0"/>
              </a:spcAft>
              <a:buClrTx/>
              <a:buFont typeface="+mj-lt"/>
              <a:buAutoNum type="arabicPeriod"/>
            </a:pPr>
            <a:r>
              <a:rPr lang="en-US" altLang="en-US" sz="2400" kern="1200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+mn-cs"/>
              </a:rPr>
              <a:t>Academic uses more advanced vocabulary and complex texts</a:t>
            </a:r>
          </a:p>
          <a:p>
            <a:pPr defTabSz="457200">
              <a:buClrTx/>
              <a:buFontTx/>
              <a:buNone/>
            </a:pPr>
            <a:endParaRPr lang="en-US" sz="2800" b="1" kern="1200" dirty="0">
              <a:solidFill>
                <a:srgbClr val="FF0000"/>
              </a:solidFill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573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120B4947-9742-0A39-FC73-88E006691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BA2FC37C-D370-2FD5-8F89-7BDD2E422451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63096E2D-7309-F744-1D9A-A4B597FA5B51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C7A1281-A04E-8194-8272-9A9EEDFEFB83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DCA0C5B-AD23-1091-1078-826258A8801A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4CAD6466-3B26-85E5-0141-AFA6DB19D580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Test Structure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2EB515D-1F50-F694-0B32-42D52F02D4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89809"/>
              </p:ext>
            </p:extLst>
          </p:nvPr>
        </p:nvGraphicFramePr>
        <p:xfrm>
          <a:off x="765775" y="1826304"/>
          <a:ext cx="10515600" cy="3043670"/>
        </p:xfrm>
        <a:graphic>
          <a:graphicData uri="http://schemas.openxmlformats.org/drawingml/2006/table">
            <a:tbl>
              <a:tblPr/>
              <a:tblGrid>
                <a:gridCol w="1774371">
                  <a:extLst>
                    <a:ext uri="{9D8B030D-6E8A-4147-A177-3AD203B41FA5}">
                      <a16:colId xmlns:a16="http://schemas.microsoft.com/office/drawing/2014/main" val="1739061661"/>
                    </a:ext>
                  </a:extLst>
                </a:gridCol>
                <a:gridCol w="2864498">
                  <a:extLst>
                    <a:ext uri="{9D8B030D-6E8A-4147-A177-3AD203B41FA5}">
                      <a16:colId xmlns:a16="http://schemas.microsoft.com/office/drawing/2014/main" val="2363298291"/>
                    </a:ext>
                  </a:extLst>
                </a:gridCol>
                <a:gridCol w="2444621">
                  <a:extLst>
                    <a:ext uri="{9D8B030D-6E8A-4147-A177-3AD203B41FA5}">
                      <a16:colId xmlns:a16="http://schemas.microsoft.com/office/drawing/2014/main" val="427149464"/>
                    </a:ext>
                  </a:extLst>
                </a:gridCol>
                <a:gridCol w="3432110">
                  <a:extLst>
                    <a:ext uri="{9D8B030D-6E8A-4147-A177-3AD203B41FA5}">
                      <a16:colId xmlns:a16="http://schemas.microsoft.com/office/drawing/2014/main" val="3382189855"/>
                    </a:ext>
                  </a:extLst>
                </a:gridCol>
              </a:tblGrid>
              <a:tr h="5339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Section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Time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Number of Questions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Skills Tested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5519672"/>
                  </a:ext>
                </a:extLst>
              </a:tr>
              <a:tr h="5339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chemeClr val="accent1"/>
                          </a:solidFill>
                        </a:rPr>
                        <a:t>Listening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sv-SE" sz="1600" b="1"/>
                        <a:t>30 min + 10 min transfer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40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Comprehension, detail, gist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772142"/>
                  </a:ext>
                </a:extLst>
              </a:tr>
              <a:tr h="5339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chemeClr val="accent1"/>
                          </a:solidFill>
                        </a:rPr>
                        <a:t>Reading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/>
                        <a:t>60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40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Skimming, scanning, inference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1006968"/>
                  </a:ext>
                </a:extLst>
              </a:tr>
              <a:tr h="53397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chemeClr val="accent1"/>
                          </a:solidFill>
                        </a:rPr>
                        <a:t>Writing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60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2 tasks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Description (T1), Essay (T2)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8913723"/>
                  </a:ext>
                </a:extLst>
              </a:tr>
              <a:tr h="9077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chemeClr val="accent1"/>
                          </a:solidFill>
                        </a:rPr>
                        <a:t>Speaking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11–14 min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3 parts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/>
                        <a:t>Fluency, pronunciation, coherence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3528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91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26D8E1E6-F477-0708-8492-70F99CC95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123385A7-39C3-9447-A67A-02C1693CE82F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809A847-940D-A21F-4BA8-40E376275527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E2BB2530-AE8B-71B4-0A84-2AFEAB97BFD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7D5CBBD7-5A21-1AED-A853-9AE62F922A24}"/>
              </a:ext>
            </a:extLst>
          </p:cNvPr>
          <p:cNvSpPr txBox="1"/>
          <p:nvPr/>
        </p:nvSpPr>
        <p:spPr>
          <a:xfrm>
            <a:off x="373555" y="1669964"/>
            <a:ext cx="10767195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long does the listening module take?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many questions are there?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many sections are there?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happens to the level of difficulty as you progress through the test sections?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How many times do you hear the CD?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kinds of conversations/ topics do you listen to?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 sort of tasks do you have to do?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 you use pencil or pen to write your answers on the computer sheet? 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While the CD is playing, where do you write your answers? </a:t>
            </a:r>
          </a:p>
          <a:p>
            <a:pPr marL="457200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Does correct spelling matter?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D18EF3-BFE7-8941-94F4-9E1574DE3A82}"/>
              </a:ext>
            </a:extLst>
          </p:cNvPr>
          <p:cNvSpPr txBox="1"/>
          <p:nvPr/>
        </p:nvSpPr>
        <p:spPr>
          <a:xfrm>
            <a:off x="373556" y="663761"/>
            <a:ext cx="180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buClrTx/>
              <a:defRPr/>
            </a:pPr>
            <a:r>
              <a:rPr lang="en-US" sz="2400" b="1" u="sng" kern="1200" dirty="0">
                <a:solidFill>
                  <a:srgbClr val="FF0000"/>
                </a:solidFill>
                <a:latin typeface="+mn-lt"/>
              </a:rPr>
              <a:t>Listening </a:t>
            </a:r>
          </a:p>
        </p:txBody>
      </p:sp>
    </p:spTree>
    <p:extLst>
      <p:ext uri="{BB962C8B-B14F-4D97-AF65-F5344CB8AC3E}">
        <p14:creationId xmlns:p14="http://schemas.microsoft.com/office/powerpoint/2010/main" val="3299555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0B7392E3-3277-9384-A7E9-28982BFE97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E8FB8223-CBAD-D83D-1A5E-9F412F1B55BF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966C559-2CD1-AF35-FEF7-B6995DD40C7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1586375-0025-AC22-580C-02C6745B413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25BE4039-3F15-D6BE-6F42-5A77684A7330}"/>
              </a:ext>
            </a:extLst>
          </p:cNvPr>
          <p:cNvSpPr txBox="1"/>
          <p:nvPr/>
        </p:nvSpPr>
        <p:spPr>
          <a:xfrm>
            <a:off x="139959" y="1611552"/>
            <a:ext cx="11122090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About 30 mins, plus candidate gets 10 mins time after to transfer answers to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computerised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answer sheet.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level of difficulty increases.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Once Only. No possibility of playing it again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Conversation between 2 people regarding an everyday social context, monologue/ talk in an everyday social context, conversation regarding study/ training conversation between 3or 4 people &amp; lecture / talk (academic)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Label/map diagram, multiple choice, matching, complete for chart, table, summary, notes and short answers.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Pencil only and pen now.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On the Question paper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Yes, as a general rule (and grammatical accuracy as well).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F37D5B-DF33-4C12-BC1C-9073F29CD770}"/>
              </a:ext>
            </a:extLst>
          </p:cNvPr>
          <p:cNvSpPr txBox="1"/>
          <p:nvPr/>
        </p:nvSpPr>
        <p:spPr>
          <a:xfrm>
            <a:off x="298578" y="657093"/>
            <a:ext cx="342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Listening (Answers)</a:t>
            </a:r>
          </a:p>
        </p:txBody>
      </p:sp>
    </p:spTree>
    <p:extLst>
      <p:ext uri="{BB962C8B-B14F-4D97-AF65-F5344CB8AC3E}">
        <p14:creationId xmlns:p14="http://schemas.microsoft.com/office/powerpoint/2010/main" val="189604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0B005FD2-F7AF-186E-97C8-75A23CA46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E9E764D2-090C-F1CB-FC04-5949995A8D9F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E418C8F6-A309-2D6C-D619-A03A2A8AB4FD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ADE99239-CE3C-1D6D-574C-95E702EAEB2C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u="sng" dirty="0">
                <a:solidFill>
                  <a:srgbClr val="FF0000"/>
                </a:solidFill>
                <a:latin typeface="+mn-lt"/>
              </a:rPr>
              <a:t>Reading</a:t>
            </a:r>
            <a:endParaRPr lang="en-US" sz="2400" b="1" u="sng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28DF9EBA-57B8-2082-A908-560C21DF8B3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4B0AF7CF-F562-4352-0014-951DD448FAE7}"/>
              </a:ext>
            </a:extLst>
          </p:cNvPr>
          <p:cNvSpPr txBox="1"/>
          <p:nvPr/>
        </p:nvSpPr>
        <p:spPr>
          <a:xfrm>
            <a:off x="431800" y="1858365"/>
            <a:ext cx="10438363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long does the reading module take?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long are the reading passages altogether?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many reading passages are there?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many questions do you have to answer?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There are different reading papers for Academic IELTS and General Training IELTS. What are the main differences?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Where are the reading tests taken from?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sort of tasks are commonly set?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carefully should you read the instructions? </a:t>
            </a:r>
          </a:p>
        </p:txBody>
      </p:sp>
    </p:spTree>
    <p:extLst>
      <p:ext uri="{BB962C8B-B14F-4D97-AF65-F5344CB8AC3E}">
        <p14:creationId xmlns:p14="http://schemas.microsoft.com/office/powerpoint/2010/main" val="204050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77011D01-B12A-BE9F-0859-8950F77F7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F6DDACEB-66D2-2FFF-DDBB-249919909E0E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DE14C8E-E965-AAC4-302D-5964BCDAA6B2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DC2B54D7-065A-E113-9909-BE40C3D51529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368AB8D7-F902-6551-05A5-C4668CEE8CCC}"/>
              </a:ext>
            </a:extLst>
          </p:cNvPr>
          <p:cNvSpPr txBox="1"/>
          <p:nvPr/>
        </p:nvSpPr>
        <p:spPr>
          <a:xfrm>
            <a:off x="214172" y="1278136"/>
            <a:ext cx="11289916" cy="526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60 minutes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2,150- 2750 words. (around 2,500)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 in Academic. General uses 2 or 3 short texts in Section 1, 2 short texts in section 2 and one longer text in section 3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Academic- topics of general academic interest- written for non-specialist audience- authentic books, journals, magazine newspaper material. General- authentic adverts, brochures newspapers, notices – simpler, more factual than Academic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authentic material see answer 5.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MCQ, sentence completion, matching paragraph headings to paragraphs- testing gist reading- classification, TFNG, short answer, completion: note- flowchart-table-summary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etc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Very carefully.  Do not exceed number of specified words in the answer. 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041093-A6B9-843B-4115-83EBB7326DE7}"/>
              </a:ext>
            </a:extLst>
          </p:cNvPr>
          <p:cNvSpPr txBox="1"/>
          <p:nvPr/>
        </p:nvSpPr>
        <p:spPr>
          <a:xfrm>
            <a:off x="446419" y="663761"/>
            <a:ext cx="4133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Reading (Answers)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52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D9C18055-59C2-FA45-1693-F457B653F6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7006418D-6D8D-38D5-9C68-1A52FE7FAA59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64D05426-F378-3DB4-448A-701DE8795276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337E5A28-AAFE-4D61-8ECC-F47D40CECBBB}"/>
              </a:ext>
            </a:extLst>
          </p:cNvPr>
          <p:cNvSpPr txBox="1"/>
          <p:nvPr/>
        </p:nvSpPr>
        <p:spPr>
          <a:xfrm>
            <a:off x="200392" y="534863"/>
            <a:ext cx="896123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u="sng" dirty="0">
                <a:solidFill>
                  <a:srgbClr val="FF0000"/>
                </a:solidFill>
              </a:rPr>
              <a:t>Writing</a:t>
            </a:r>
            <a:r>
              <a:rPr lang="en-US" sz="2800" b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B9FC6A02-7E9F-F071-3079-1BBF3FB9DD0A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1DE7960-71D7-FB86-B33D-48F02B291D67}"/>
              </a:ext>
            </a:extLst>
          </p:cNvPr>
          <p:cNvSpPr txBox="1"/>
          <p:nvPr/>
        </p:nvSpPr>
        <p:spPr>
          <a:xfrm>
            <a:off x="310501" y="1683982"/>
            <a:ext cx="10718282" cy="4154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long is the writing test?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many pieces of writing do you have to do?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is the minimum number of words you must write for each task?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does Writing Task One for Academic IELTS consist of?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does Writing Task One for General Training IELTS consist of?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kind of writing do you do for Task Two?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long should you spend on each task?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Are you allowed to write on the question paper?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Which is better to write with- pen or pencil?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are the marking criteria for Writing?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5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E8456917-560B-5E10-4B65-E1C50AAD7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02662490-4A5A-022C-0C57-0EA38264D215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177A68A1-46AE-0B53-51E5-686B16DD69A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FF71A7FA-3A9E-5AA6-E644-A811A695D3D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5E79220A-F7A5-750E-EBDB-25FCC68F0A80}"/>
              </a:ext>
            </a:extLst>
          </p:cNvPr>
          <p:cNvSpPr txBox="1"/>
          <p:nvPr/>
        </p:nvSpPr>
        <p:spPr>
          <a:xfrm>
            <a:off x="291841" y="1437761"/>
            <a:ext cx="11138034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60 minutes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 a Task One and a Task 2.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150 for Task One and 250 for Task 2(question words are discounted, so repeating words from the question [ or RUBRIC} doesn’t count towards the word count.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report on a graph, chart, bar chart, or diagram of a change or a process.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transactional letter- i.e. a letter that requires a response, or action, on the part of the recipient. Formal, informal or semi-formal.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An essay, look carefully at the TASK.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recommended is 20 mins on first task and 40 on 2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because mark on 2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task carries more weight – mark is calculated by a computer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programme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 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Yes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pencil- you can rub it out, pen. </a:t>
            </a:r>
          </a:p>
          <a:p>
            <a:pPr marL="4857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Public marking criteria on official Cambridge ESOL website, for Speaking and writing. Writing is: Task Achievement, lexis, grammar- range and accuracy- and Coherence and cohesion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0B8B7E-D76D-FE67-1647-60CB876C98B0}"/>
              </a:ext>
            </a:extLst>
          </p:cNvPr>
          <p:cNvSpPr txBox="1"/>
          <p:nvPr/>
        </p:nvSpPr>
        <p:spPr>
          <a:xfrm>
            <a:off x="291841" y="690974"/>
            <a:ext cx="2911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Writing (Answers)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26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1EF64B61-6EAB-B336-5726-BCC4F5C2E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8F09632B-2884-5855-E2F9-9C20E55C9471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4D7E11A3-CB96-F5C6-6121-A0806A3B1C6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E6DA11E7-8952-E273-6768-2507597C9421}"/>
              </a:ext>
            </a:extLst>
          </p:cNvPr>
          <p:cNvSpPr txBox="1"/>
          <p:nvPr/>
        </p:nvSpPr>
        <p:spPr>
          <a:xfrm>
            <a:off x="452319" y="683927"/>
            <a:ext cx="214159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defTabSz="457200">
              <a:buClrTx/>
              <a:defRPr/>
            </a:pPr>
            <a:r>
              <a:rPr lang="en-US" sz="2400" b="1" u="sng" kern="1200" dirty="0">
                <a:solidFill>
                  <a:srgbClr val="FF0000"/>
                </a:solidFill>
                <a:latin typeface="Arial" panose="020B0604020202020204" pitchFamily="34" charset="0"/>
              </a:rPr>
              <a:t>Speaking</a:t>
            </a:r>
            <a:endParaRPr lang="en-US" sz="2400" kern="1200" dirty="0">
              <a:solidFill>
                <a:srgbClr val="FF0000"/>
              </a:solidFill>
              <a:latin typeface="Aptos" panose="02110004020202020204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DBB7A44B-AD3D-59AC-D6E2-2A6AC362242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D6C97F9-9F1D-05F0-6659-86F2B915832E}"/>
              </a:ext>
            </a:extLst>
          </p:cNvPr>
          <p:cNvSpPr txBox="1"/>
          <p:nvPr/>
        </p:nvSpPr>
        <p:spPr>
          <a:xfrm>
            <a:off x="366485" y="1905525"/>
            <a:ext cx="10494347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long is the speaking test, approximately?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Is the speaking test recorded?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many sections are there to the speaking test?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does each section test?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Is good pronunciation important?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 Section two of the speaking test, you are required to speak on a topic for 1 to 2 minutes. Who chooses the topic, you or the examiner?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What are the marking criteria for Speaking? </a:t>
            </a:r>
          </a:p>
        </p:txBody>
      </p:sp>
    </p:spTree>
    <p:extLst>
      <p:ext uri="{BB962C8B-B14F-4D97-AF65-F5344CB8AC3E}">
        <p14:creationId xmlns:p14="http://schemas.microsoft.com/office/powerpoint/2010/main" val="360202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F7E6B787-914A-16EE-56A4-596170CC8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1237584F-124B-EB00-88EC-FC1D2325AFAF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73347506-8F63-0BBE-1383-33CC6AA89FF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EEE856D7-E4DC-92C8-DD5B-2450B0100F5C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CF32AC86-B14B-2832-CF02-17C04174365F}"/>
              </a:ext>
            </a:extLst>
          </p:cNvPr>
          <p:cNvSpPr txBox="1"/>
          <p:nvPr/>
        </p:nvSpPr>
        <p:spPr>
          <a:xfrm>
            <a:off x="261257" y="1585805"/>
            <a:ext cx="10963469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11- 14 mins. (usually nearer 14.)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yes- digital recorder.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section 1- responses to everyday topics 2- ability to organize a solo contribution 3- ability to interact with a native speaker- turn-taking, recognizing summarizing, challenges etc. ability to explain, clarify, justify, paraphrase.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yes.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examiner. You CANNOT ask for another topic. </a:t>
            </a:r>
          </a:p>
          <a:p>
            <a:pPr marL="523875" marR="0" lvl="0" indent="-457200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Public marking criteria on official Cambridge ESOL website, for Speaking and writing. Speaking is: fluency and coherence, lexis, grammar (range and accuracy)- and pron.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D99830-929F-FC09-1E2A-E8AABE7AD5E0}"/>
              </a:ext>
            </a:extLst>
          </p:cNvPr>
          <p:cNvSpPr txBox="1"/>
          <p:nvPr/>
        </p:nvSpPr>
        <p:spPr>
          <a:xfrm>
            <a:off x="379670" y="663761"/>
            <a:ext cx="3601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/>
                <a:sym typeface="Arial"/>
              </a:rPr>
              <a:t>Speaking (Answers)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ptos" panose="02110004020202020204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376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4623B7F-4B6B-4920-D918-A4C1A1A53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DFD4B78-72B2-C526-8081-77EC61AE43F5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r>
              <a:rPr lang="en-US" sz="2000" dirty="0"/>
              <a:t>Both are </a:t>
            </a:r>
            <a:r>
              <a:rPr lang="en-US" sz="2000" b="1" dirty="0"/>
              <a:t>graded by certified IELTS examiners</a:t>
            </a:r>
            <a:r>
              <a:rPr lang="en-US" sz="2000" dirty="0"/>
              <a:t> using specific criteria:</a:t>
            </a:r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en-US" sz="2000" b="1" dirty="0">
                <a:solidFill>
                  <a:schemeClr val="accent1"/>
                </a:solidFill>
              </a:rPr>
              <a:t>Writing Criteria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Task Achievement (Task 1) / Task Response (Task 2)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Coherence and Cohesion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Lexical Resource (Vocabulary)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Grammatical Range and Accuracy</a:t>
            </a:r>
          </a:p>
          <a:p>
            <a:pPr>
              <a:buFont typeface="+mj-lt"/>
              <a:buAutoNum type="arabicPeriod"/>
            </a:pPr>
            <a:endParaRPr lang="en-US" sz="2400" dirty="0"/>
          </a:p>
          <a:p>
            <a:pPr>
              <a:buNone/>
            </a:pPr>
            <a:r>
              <a:rPr lang="en-US" sz="2400" b="1" dirty="0">
                <a:solidFill>
                  <a:schemeClr val="accent1"/>
                </a:solidFill>
              </a:rPr>
              <a:t>Speaking Criteria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Fluency and Coherence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Lexical Resource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Grammatical Range and Accuracy</a:t>
            </a:r>
          </a:p>
          <a:p>
            <a:pPr>
              <a:buFont typeface="+mj-lt"/>
              <a:buAutoNum type="arabicPeriod"/>
            </a:pPr>
            <a:r>
              <a:rPr lang="en-US" sz="2400" dirty="0"/>
              <a:t>Pronunciation</a:t>
            </a:r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7244DE0D-BFC7-2A8E-310B-DBEC24122242}"/>
              </a:ext>
            </a:extLst>
          </p:cNvPr>
          <p:cNvSpPr txBox="1"/>
          <p:nvPr/>
        </p:nvSpPr>
        <p:spPr>
          <a:xfrm>
            <a:off x="1670499" y="2269377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9A32959-2188-0E70-D148-3DCB6F312FB0}"/>
              </a:ext>
            </a:extLst>
          </p:cNvPr>
          <p:cNvSpPr txBox="1"/>
          <p:nvPr/>
        </p:nvSpPr>
        <p:spPr>
          <a:xfrm>
            <a:off x="693374" y="651533"/>
            <a:ext cx="573541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F0000"/>
                </a:solidFill>
              </a:rPr>
              <a:t>✍️ Writing and Speaking Criteria 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F070CE5-6083-868F-89CA-0CF1D9C74C8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5910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669D726-704D-D54D-674D-CB2F56AB6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E13CD19F-3CD9-9205-84C0-360B5E9AB52C}"/>
              </a:ext>
            </a:extLst>
          </p:cNvPr>
          <p:cNvSpPr/>
          <p:nvPr/>
        </p:nvSpPr>
        <p:spPr>
          <a:xfrm>
            <a:off x="1306286" y="1231800"/>
            <a:ext cx="9078686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21B2897A-1D1C-84D2-5A42-AD12295C9897}"/>
              </a:ext>
            </a:extLst>
          </p:cNvPr>
          <p:cNvSpPr txBox="1"/>
          <p:nvPr/>
        </p:nvSpPr>
        <p:spPr>
          <a:xfrm>
            <a:off x="1670499" y="2269377"/>
            <a:ext cx="4487700" cy="769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.,</a:t>
            </a:r>
            <a:endParaRPr sz="3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1D1491B-EE25-B986-9F87-45D3401B65A9}"/>
              </a:ext>
            </a:extLst>
          </p:cNvPr>
          <p:cNvSpPr txBox="1"/>
          <p:nvPr/>
        </p:nvSpPr>
        <p:spPr>
          <a:xfrm>
            <a:off x="1306286" y="675347"/>
            <a:ext cx="717524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1" dirty="0">
                <a:solidFill>
                  <a:srgbClr val="FF0000"/>
                </a:solidFill>
                <a:effectLst/>
                <a:latin typeface="+mn-lt"/>
                <a:ea typeface="Arial" panose="020B0604020202020204" pitchFamily="34" charset="0"/>
              </a:rPr>
              <a:t>IELTS Listening &amp; Reading Band Score</a:t>
            </a:r>
            <a:endParaRPr sz="2400" b="0" i="0" u="none" strike="noStrike" cap="none" dirty="0">
              <a:solidFill>
                <a:srgbClr val="FF0000"/>
              </a:solidFill>
              <a:latin typeface="+mn-lt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67E4AF-5B49-4205-7D1A-CCD2CE3E4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998" y="1231800"/>
            <a:ext cx="4871720" cy="522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3832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73E27785-D173-6B50-AE37-5235FA1B9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AF354F31-9FF8-966D-9F60-AB2CCACD9F2C}"/>
              </a:ext>
            </a:extLst>
          </p:cNvPr>
          <p:cNvSpPr/>
          <p:nvPr/>
        </p:nvSpPr>
        <p:spPr>
          <a:xfrm>
            <a:off x="354563" y="1306286"/>
            <a:ext cx="11075311" cy="528112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2268D55A-B0FE-DA01-1826-CC59A9AFE41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C2DD0B25-E340-ECCF-6160-86895FBC6A3C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📈 Example of Overall Band Calculation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2B7E9238-DDE6-1AF4-A319-33BF67317022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F87EACB-6C71-D174-12DA-8AC1F6DBFDB8}"/>
              </a:ext>
            </a:extLst>
          </p:cNvPr>
          <p:cNvSpPr txBox="1"/>
          <p:nvPr/>
        </p:nvSpPr>
        <p:spPr>
          <a:xfrm>
            <a:off x="889000" y="1591632"/>
            <a:ext cx="9862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C8A4F39-C597-B4F3-2C88-22FCEDBF81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914085"/>
              </p:ext>
            </p:extLst>
          </p:nvPr>
        </p:nvGraphicFramePr>
        <p:xfrm>
          <a:off x="438539" y="1609618"/>
          <a:ext cx="10871200" cy="3322320"/>
        </p:xfrm>
        <a:graphic>
          <a:graphicData uri="http://schemas.openxmlformats.org/drawingml/2006/table">
            <a:tbl>
              <a:tblPr/>
              <a:tblGrid>
                <a:gridCol w="5435600">
                  <a:extLst>
                    <a:ext uri="{9D8B030D-6E8A-4147-A177-3AD203B41FA5}">
                      <a16:colId xmlns:a16="http://schemas.microsoft.com/office/drawing/2014/main" val="3910964234"/>
                    </a:ext>
                  </a:extLst>
                </a:gridCol>
                <a:gridCol w="5435600">
                  <a:extLst>
                    <a:ext uri="{9D8B030D-6E8A-4147-A177-3AD203B41FA5}">
                      <a16:colId xmlns:a16="http://schemas.microsoft.com/office/drawing/2014/main" val="675184989"/>
                    </a:ext>
                  </a:extLst>
                </a:gridCol>
              </a:tblGrid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Skill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>
                          <a:solidFill>
                            <a:schemeClr val="accent1"/>
                          </a:solidFill>
                        </a:rPr>
                        <a:t>Score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8684003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Listening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7.5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8773555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Reading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7.0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3608961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Writing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6.5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017072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Speaking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7.0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2996106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Average = (7.5 + 7.0 + 6.5 + 7.0) ÷ 4 = 7.0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3062919"/>
                  </a:ext>
                </a:extLst>
              </a:tr>
              <a:tr h="38411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✅ </a:t>
                      </a:r>
                      <a:r>
                        <a:rPr lang="en-US" sz="2200" b="1"/>
                        <a:t>Overall Band Score = 7.0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8527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22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BE870822-DD60-8C04-A735-C1E0700CD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8954F4CC-8469-E7D9-096C-57FD413567C4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732B13F6-7A55-9EDA-BFC2-8B7759C783F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98B9D929-48A9-31A1-5786-CBB3EA2149F8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</a:rPr>
              <a:t>🧠 Activity: Mini Quiz (4 Questions)</a:t>
            </a: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F625B5B-6486-AC5D-F74B-75196E555B5A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3AB14711-FC17-9367-0574-97D011C223CD}"/>
              </a:ext>
            </a:extLst>
          </p:cNvPr>
          <p:cNvSpPr txBox="1"/>
          <p:nvPr/>
        </p:nvSpPr>
        <p:spPr>
          <a:xfrm>
            <a:off x="469123" y="1744235"/>
            <a:ext cx="9862800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How many parts are there in the Speaking test?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How long does the Listening test take?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What is the total test duration (approx.)?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dirty="0"/>
              <a:t>What does Task 1 in Academic Writing describe?</a:t>
            </a:r>
          </a:p>
        </p:txBody>
      </p:sp>
    </p:spTree>
    <p:extLst>
      <p:ext uri="{BB962C8B-B14F-4D97-AF65-F5344CB8AC3E}">
        <p14:creationId xmlns:p14="http://schemas.microsoft.com/office/powerpoint/2010/main" val="112335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D4F3114-390A-4A31-5EB9-482BA2256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967824DF-DF62-D1BF-39AC-58313ADEE73F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66263B35-BD2E-C4C6-439F-68F87C31C04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087E7477-4F00-56BF-6610-D9E528CC146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A2ADA724-D39F-2C63-E04B-8E1711D44C9A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>
            <a:extLst>
              <a:ext uri="{FF2B5EF4-FFF2-40B4-BE49-F238E27FC236}">
                <a16:creationId xmlns:a16="http://schemas.microsoft.com/office/drawing/2014/main" id="{03D39788-FF20-660B-FE55-F119D5231F47}"/>
              </a:ext>
            </a:extLst>
          </p:cNvPr>
          <p:cNvSpPr txBox="1"/>
          <p:nvPr/>
        </p:nvSpPr>
        <p:spPr>
          <a:xfrm>
            <a:off x="865675" y="1687107"/>
            <a:ext cx="9862800" cy="3077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https://ieltsonlinetests.com/</a:t>
            </a:r>
            <a:endParaRPr lang="en-US"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http://mini-ielts.com/</a:t>
            </a:r>
            <a:endParaRPr lang="en-US"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/>
              </a:rPr>
              <a:t>https://starkcamp.com/</a:t>
            </a:r>
            <a:endParaRPr lang="en-US"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Recent Topics in IELTS:  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https://howtodoielts.com/recent-ielts-writing-topics-2022/</a:t>
            </a:r>
            <a:endParaRPr lang="en-US"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9C53EB12-A07F-C555-E4AA-16FC36AB9C2B}"/>
              </a:ext>
            </a:extLst>
          </p:cNvPr>
          <p:cNvSpPr txBox="1"/>
          <p:nvPr/>
        </p:nvSpPr>
        <p:spPr>
          <a:xfrm>
            <a:off x="865675" y="648125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IELTS Websites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660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A43A236D-341C-A99B-2F4E-398CCA5D2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CC639CEC-96FF-1D39-CB21-2C567BCD7760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15CC79DD-B1AB-4581-AA17-AFA5C09EF0A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8D3ADB88-D27E-65C5-D82A-53DEE78484B1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Speaking Questions (Part 1)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13D98CBB-A15C-D0D4-A199-EF64ACC2C16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9BC5B748-1DE4-883C-3C04-D99FC50FA1D9}"/>
              </a:ext>
            </a:extLst>
          </p:cNvPr>
          <p:cNvSpPr txBox="1"/>
          <p:nvPr/>
        </p:nvSpPr>
        <p:spPr>
          <a:xfrm>
            <a:off x="889000" y="1591632"/>
            <a:ext cx="9862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7A130-E668-626C-852B-56392A2C55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265" t="28410" r="24159" b="23208"/>
          <a:stretch>
            <a:fillRect/>
          </a:stretch>
        </p:blipFill>
        <p:spPr>
          <a:xfrm>
            <a:off x="410547" y="1343608"/>
            <a:ext cx="10795517" cy="497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21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20F7839A-5718-57F7-481C-FCE4B466F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4A0B709D-C86F-81AE-5B34-3240C09B44CC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3DC7CA65-DEAD-E4C4-30AD-52ADA781138D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68CB6584-8E35-A62D-E74D-C80DE42EC06E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Speaking Questions (Part 2)</a:t>
            </a: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F89E8FE-CE4C-8E6C-3FCA-32446F0BDD8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F47B2D0-E28C-9118-6153-D1FDC261B00C}"/>
              </a:ext>
            </a:extLst>
          </p:cNvPr>
          <p:cNvSpPr txBox="1"/>
          <p:nvPr/>
        </p:nvSpPr>
        <p:spPr>
          <a:xfrm>
            <a:off x="889000" y="1591632"/>
            <a:ext cx="9862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6E66F-A24E-F28F-C7F3-815DF7F89A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724" t="76792" r="37521" b="7799"/>
          <a:stretch>
            <a:fillRect/>
          </a:stretch>
        </p:blipFill>
        <p:spPr>
          <a:xfrm>
            <a:off x="466531" y="1930321"/>
            <a:ext cx="8201608" cy="294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684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E4DAE90-8021-BDD0-38DC-01EEE14A2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7652666-2345-0582-9CA1-FE73C81937F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940AAD86-C94C-AAD5-FEA6-827E8D78EA8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6DE05E8-ABDA-10FF-7E1E-27C696DAC58D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Assignment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8DB6279-4736-AE7B-77DA-10C97EECCAE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1F5FF82-BBB0-44ED-97C3-7C339EC719CA}"/>
              </a:ext>
            </a:extLst>
          </p:cNvPr>
          <p:cNvSpPr txBox="1"/>
          <p:nvPr/>
        </p:nvSpPr>
        <p:spPr>
          <a:xfrm>
            <a:off x="422470" y="2139998"/>
            <a:ext cx="9862800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Answer test 1 in Cambridge 19 book.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(Listening – Reading- Writing Task 1)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45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3"/>
    </mc:Choice>
    <mc:Fallback xmlns="">
      <p:transition spd="slow" advTm="23863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6F6CA7E-F5EE-4565-BB91-CC6321F6B587}">
  <ds:schemaRefs>
    <ds:schemaRef ds:uri="http://www.w3.org/XML/1998/namespace"/>
    <ds:schemaRef ds:uri="http://schemas.microsoft.com/office/infopath/2007/PartnerControls"/>
    <ds:schemaRef ds:uri="d13aca44-ef33-4cf4-9980-7f0b00e6eeb9"/>
    <ds:schemaRef ds:uri="49100919-8a76-4266-be0c-7dc583902cb4"/>
    <ds:schemaRef ds:uri="http://purl.org/dc/elements/1.1/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1246</TotalTime>
  <Words>1470</Words>
  <Application>Microsoft Office PowerPoint</Application>
  <PresentationFormat>Widescreen</PresentationFormat>
  <Paragraphs>204</Paragraphs>
  <Slides>25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Times New Roman</vt:lpstr>
      <vt:lpstr>2024</vt:lpstr>
      <vt:lpstr>Office Theme</vt:lpstr>
      <vt:lpstr>1_2024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lenovo</cp:lastModifiedBy>
  <cp:revision>18</cp:revision>
  <dcterms:modified xsi:type="dcterms:W3CDTF">2025-11-02T18:13:19Z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