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6" r:id="rId2"/>
    <p:sldId id="371" r:id="rId3"/>
    <p:sldId id="372" r:id="rId4"/>
    <p:sldId id="373" r:id="rId5"/>
    <p:sldId id="374" r:id="rId6"/>
    <p:sldId id="375" r:id="rId7"/>
    <p:sldId id="376" r:id="rId8"/>
    <p:sldId id="377" r:id="rId9"/>
    <p:sldId id="378" r:id="rId10"/>
    <p:sldId id="380" r:id="rId11"/>
    <p:sldId id="381" r:id="rId12"/>
    <p:sldId id="379" r:id="rId13"/>
    <p:sldId id="382" r:id="rId14"/>
    <p:sldId id="383" r:id="rId15"/>
    <p:sldId id="384" r:id="rId16"/>
    <p:sldId id="385" r:id="rId17"/>
    <p:sldId id="388" r:id="rId18"/>
    <p:sldId id="389" r:id="rId19"/>
    <p:sldId id="387" r:id="rId20"/>
    <p:sldId id="390" r:id="rId21"/>
    <p:sldId id="391" r:id="rId22"/>
    <p:sldId id="392" r:id="rId23"/>
    <p:sldId id="393" r:id="rId24"/>
    <p:sldId id="395" r:id="rId25"/>
    <p:sldId id="399" r:id="rId26"/>
    <p:sldId id="369" r:id="rId27"/>
    <p:sldId id="341" r:id="rId28"/>
    <p:sldId id="342" r:id="rId29"/>
    <p:sldId id="400" r:id="rId30"/>
    <p:sldId id="401" r:id="rId31"/>
    <p:sldId id="402" r:id="rId32"/>
    <p:sldId id="403" r:id="rId33"/>
    <p:sldId id="404" r:id="rId34"/>
    <p:sldId id="405" r:id="rId35"/>
    <p:sldId id="406" r:id="rId36"/>
    <p:sldId id="398" r:id="rId37"/>
    <p:sldId id="396" r:id="rId38"/>
    <p:sldId id="397" r:id="rId39"/>
    <p:sldId id="407" r:id="rId40"/>
    <p:sldId id="37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23/02/1444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image" Target="../media/image6.emf"/><Relationship Id="rId7" Type="http://schemas.openxmlformats.org/officeDocument/2006/relationships/image" Target="../media/image4.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6297" y="191746"/>
            <a:ext cx="7806451" cy="1972334"/>
          </a:xfrm>
          <a:prstGeom prst="rect">
            <a:avLst/>
          </a:prstGeom>
        </p:spPr>
      </p:pic>
      <p:pic>
        <p:nvPicPr>
          <p:cNvPr id="13" name="Picture 12"/>
          <p:cNvPicPr>
            <a:picLocks noChangeAspect="1"/>
          </p:cNvPicPr>
          <p:nvPr/>
        </p:nvPicPr>
        <p:blipFill>
          <a:blip r:embed="rId6"/>
          <a:stretch>
            <a:fillRect/>
          </a:stretch>
        </p:blipFill>
        <p:spPr>
          <a:xfrm>
            <a:off x="4200631" y="2717163"/>
            <a:ext cx="7991369" cy="1656665"/>
          </a:xfrm>
          <a:prstGeom prst="rect">
            <a:avLst/>
          </a:prstGeom>
        </p:spPr>
      </p:pic>
      <p:sp>
        <p:nvSpPr>
          <p:cNvPr id="16" name="TextBox 15"/>
          <p:cNvSpPr txBox="1"/>
          <p:nvPr/>
        </p:nvSpPr>
        <p:spPr>
          <a:xfrm>
            <a:off x="4545874" y="2711034"/>
            <a:ext cx="7573652" cy="1754326"/>
          </a:xfrm>
          <a:prstGeom prst="rect">
            <a:avLst/>
          </a:prstGeom>
          <a:noFill/>
        </p:spPr>
        <p:txBody>
          <a:bodyPr wrap="square" rtlCol="0">
            <a:spAutoFit/>
          </a:bodyPr>
          <a:lstStyle/>
          <a:p>
            <a:r>
              <a:rPr lang="en-US" sz="3600" b="1" dirty="0">
                <a:solidFill>
                  <a:srgbClr val="FFFF00"/>
                </a:solidFill>
                <a:latin typeface="Tajawal Medium" panose="00000600000000000000" pitchFamily="2" charset="-78"/>
                <a:cs typeface="Tajawal Medium" panose="00000600000000000000" pitchFamily="2" charset="-78"/>
              </a:rPr>
              <a:t>MGM212</a:t>
            </a:r>
          </a:p>
          <a:p>
            <a:r>
              <a:rPr lang="en-US" sz="3600" b="1" dirty="0">
                <a:solidFill>
                  <a:srgbClr val="FFFF00"/>
                </a:solidFill>
                <a:latin typeface="Tajawal Medium" panose="00000600000000000000" pitchFamily="2" charset="-78"/>
                <a:cs typeface="Tajawal Medium" panose="00000600000000000000" pitchFamily="2" charset="-78"/>
              </a:rPr>
              <a:t>Introduction to e-business and e-commerce</a:t>
            </a:r>
          </a:p>
        </p:txBody>
      </p:sp>
      <p:sp>
        <p:nvSpPr>
          <p:cNvPr id="15" name="TextBox 14"/>
          <p:cNvSpPr txBox="1"/>
          <p:nvPr/>
        </p:nvSpPr>
        <p:spPr>
          <a:xfrm>
            <a:off x="76297" y="298961"/>
            <a:ext cx="7806451" cy="1754326"/>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E-Commerce </a:t>
            </a:r>
            <a:endParaRPr lang="en-US" sz="3600" b="1" dirty="0">
              <a:solidFill>
                <a:schemeClr val="bg1"/>
              </a:solidFill>
              <a:latin typeface="Tajawal Medium" panose="00000600000000000000" pitchFamily="2" charset="-78"/>
              <a:cs typeface="Tajawal Medium" panose="00000600000000000000" pitchFamily="2" charset="-78"/>
            </a:endParaRP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1</a:t>
            </a:r>
            <a:endParaRPr lang="en-US" sz="3600" b="1" dirty="0">
              <a:solidFill>
                <a:srgbClr val="FF9518"/>
              </a:solidFill>
              <a:latin typeface="Tajawal Medium" panose="00000600000000000000" pitchFamily="2" charset="-78"/>
              <a:cs typeface="Tajawal Medium" panose="00000600000000000000" pitchFamily="2" charset="-78"/>
            </a:endParaRPr>
          </a:p>
        </p:txBody>
      </p:sp>
      <p:pic>
        <p:nvPicPr>
          <p:cNvPr id="10" name="Picture 9"/>
          <p:cNvPicPr>
            <a:picLocks noChangeAspect="1"/>
          </p:cNvPicPr>
          <p:nvPr/>
        </p:nvPicPr>
        <p:blipFill>
          <a:blip r:embed="rId7"/>
          <a:stretch>
            <a:fillRect/>
          </a:stretch>
        </p:blipFill>
        <p:spPr>
          <a:xfrm>
            <a:off x="-158836" y="2355826"/>
            <a:ext cx="238650" cy="2709534"/>
          </a:xfrm>
          <a:prstGeom prst="rect">
            <a:avLst/>
          </a:prstGeom>
        </p:spPr>
      </p:pic>
      <p:pic>
        <p:nvPicPr>
          <p:cNvPr id="14" name="Picture 13"/>
          <p:cNvPicPr>
            <a:picLocks noChangeAspect="1"/>
          </p:cNvPicPr>
          <p:nvPr/>
        </p:nvPicPr>
        <p:blipFill>
          <a:blip r:embed="rId7"/>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2022776" y="6454075"/>
            <a:ext cx="9902229" cy="204838"/>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5814" y="1744810"/>
            <a:ext cx="10904631" cy="4351338"/>
          </a:xfrm>
        </p:spPr>
        <p:txBody>
          <a:bodyPr>
            <a:normAutofit fontScale="92500" lnSpcReduction="20000"/>
          </a:bodyPr>
          <a:lstStyle/>
          <a:p>
            <a:pPr marL="0" indent="0">
              <a:buNone/>
            </a:pPr>
            <a:r>
              <a:rPr lang="en-US" b="1" dirty="0">
                <a:solidFill>
                  <a:srgbClr val="00B050"/>
                </a:solidFill>
              </a:rPr>
              <a:t>Lecture 1: Introduction to e-business and e-commerce.</a:t>
            </a:r>
          </a:p>
          <a:p>
            <a:pPr marL="0" indent="0">
              <a:buNone/>
            </a:pPr>
            <a:r>
              <a:rPr lang="en-US" dirty="0"/>
              <a:t>Lecture 2: E-commerce fundamentals.</a:t>
            </a:r>
          </a:p>
          <a:p>
            <a:pPr marL="0" indent="0">
              <a:buNone/>
            </a:pPr>
            <a:r>
              <a:rPr lang="en-US" dirty="0"/>
              <a:t>Lecture 3: E-business infrastructure.</a:t>
            </a:r>
            <a:endParaRPr lang="ar-SA" dirty="0"/>
          </a:p>
          <a:p>
            <a:pPr marL="0" indent="0">
              <a:buNone/>
            </a:pPr>
            <a:r>
              <a:rPr lang="en-US" dirty="0"/>
              <a:t>Lecture 4: - E-environment.</a:t>
            </a:r>
          </a:p>
          <a:p>
            <a:pPr marL="0" indent="0">
              <a:buNone/>
            </a:pPr>
            <a:r>
              <a:rPr lang="en-US" dirty="0"/>
              <a:t>Lecture 5: E-business strategy</a:t>
            </a:r>
          </a:p>
          <a:p>
            <a:pPr marL="0" indent="0">
              <a:buNone/>
            </a:pPr>
            <a:r>
              <a:rPr lang="en-US" dirty="0"/>
              <a:t>Lecture 6: E-procurement.</a:t>
            </a:r>
          </a:p>
          <a:p>
            <a:pPr marL="0" indent="0">
              <a:buNone/>
            </a:pPr>
            <a:r>
              <a:rPr lang="en-US" dirty="0"/>
              <a:t>Lecture 7: E-marketing.</a:t>
            </a:r>
          </a:p>
          <a:p>
            <a:pPr marL="0" indent="0">
              <a:buNone/>
            </a:pPr>
            <a:r>
              <a:rPr lang="en-US" dirty="0"/>
              <a:t>Lecture 8: Customer relationship management.</a:t>
            </a:r>
          </a:p>
          <a:p>
            <a:pPr marL="0" indent="0">
              <a:buNone/>
            </a:pPr>
            <a:r>
              <a:rPr lang="en-US" dirty="0"/>
              <a:t>Lecture 9: Analysis and design.</a:t>
            </a:r>
          </a:p>
          <a:p>
            <a:pPr marL="0" indent="0">
              <a:buNone/>
            </a:pPr>
            <a:r>
              <a:rPr lang="en-US" dirty="0"/>
              <a:t>Lecture 10: Implementation and maintenance.</a:t>
            </a:r>
          </a:p>
          <a:p>
            <a:pPr marL="0" indent="0">
              <a:buNone/>
            </a:pPr>
            <a:endParaRPr lang="en-US" dirty="0"/>
          </a:p>
        </p:txBody>
      </p:sp>
      <p:sp>
        <p:nvSpPr>
          <p:cNvPr id="3" name="Rectangle 2"/>
          <p:cNvSpPr/>
          <p:nvPr/>
        </p:nvSpPr>
        <p:spPr>
          <a:xfrm>
            <a:off x="4367233" y="581467"/>
            <a:ext cx="3722494" cy="769441"/>
          </a:xfrm>
          <a:prstGeom prst="rect">
            <a:avLst/>
          </a:prstGeom>
        </p:spPr>
        <p:txBody>
          <a:bodyPr wrap="none">
            <a:spAutoFit/>
          </a:bodyPr>
          <a:lstStyle/>
          <a:p>
            <a:r>
              <a:rPr lang="en-US" sz="4400" dirty="0" smtClean="0">
                <a:solidFill>
                  <a:srgbClr val="FFFF00"/>
                </a:solidFill>
              </a:rPr>
              <a:t>Course </a:t>
            </a:r>
            <a:r>
              <a:rPr lang="en-US" sz="4400" dirty="0">
                <a:solidFill>
                  <a:srgbClr val="FFFF00"/>
                </a:solidFill>
              </a:rPr>
              <a:t>Outline </a:t>
            </a:r>
          </a:p>
        </p:txBody>
      </p:sp>
    </p:spTree>
    <p:extLst>
      <p:ext uri="{BB962C8B-B14F-4D97-AF65-F5344CB8AC3E}">
        <p14:creationId xmlns:p14="http://schemas.microsoft.com/office/powerpoint/2010/main" val="4971314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buNone/>
            </a:pPr>
            <a:r>
              <a:rPr lang="en-US" dirty="0" smtClean="0"/>
              <a:t>1. Introduction</a:t>
            </a:r>
            <a:r>
              <a:rPr lang="en-US" dirty="0"/>
              <a:t>.</a:t>
            </a:r>
            <a:r>
              <a:rPr lang="en-US" dirty="0" smtClean="0"/>
              <a:t> </a:t>
            </a:r>
          </a:p>
          <a:p>
            <a:pPr marL="0" indent="0">
              <a:buNone/>
            </a:pPr>
            <a:r>
              <a:rPr lang="en-US" dirty="0" smtClean="0"/>
              <a:t>2. The </a:t>
            </a:r>
            <a:r>
              <a:rPr lang="en-US" dirty="0"/>
              <a:t>impact of the electronic communications </a:t>
            </a:r>
            <a:r>
              <a:rPr lang="en-US" dirty="0" smtClean="0"/>
              <a:t>on traditional businesses. </a:t>
            </a:r>
            <a:endParaRPr lang="en-US" dirty="0"/>
          </a:p>
          <a:p>
            <a:pPr marL="0" indent="0">
              <a:buNone/>
            </a:pPr>
            <a:r>
              <a:rPr lang="en-US" dirty="0" smtClean="0"/>
              <a:t>3. What </a:t>
            </a:r>
            <a:r>
              <a:rPr lang="en-US" dirty="0"/>
              <a:t>is the difference between e-commerce and e-business? </a:t>
            </a:r>
          </a:p>
          <a:p>
            <a:pPr marL="0" indent="0">
              <a:buNone/>
            </a:pPr>
            <a:r>
              <a:rPr lang="en-US" dirty="0"/>
              <a:t>- E-commerce </a:t>
            </a:r>
            <a:r>
              <a:rPr lang="en-US" dirty="0" smtClean="0"/>
              <a:t>defined. </a:t>
            </a:r>
            <a:endParaRPr lang="en-US" dirty="0"/>
          </a:p>
          <a:p>
            <a:pPr>
              <a:buFontTx/>
              <a:buChar char="-"/>
            </a:pPr>
            <a:r>
              <a:rPr lang="en-US" dirty="0"/>
              <a:t>E-business </a:t>
            </a:r>
            <a:r>
              <a:rPr lang="en-US" dirty="0" smtClean="0"/>
              <a:t>defined.</a:t>
            </a:r>
            <a:endParaRPr lang="en-US" dirty="0"/>
          </a:p>
          <a:p>
            <a:pPr marL="0" indent="0">
              <a:buNone/>
            </a:pPr>
            <a:r>
              <a:rPr lang="en-US" altLang="ar-SA" dirty="0"/>
              <a:t>4. Define electronic commerce (EC) and</a:t>
            </a:r>
            <a:r>
              <a:rPr lang="en-US" dirty="0"/>
              <a:t> Electronic </a:t>
            </a:r>
            <a:r>
              <a:rPr lang="en-US" dirty="0" smtClean="0"/>
              <a:t>business. </a:t>
            </a:r>
            <a:endParaRPr lang="en-US" dirty="0"/>
          </a:p>
          <a:p>
            <a:pPr marL="0" indent="0">
              <a:buNone/>
            </a:pPr>
            <a:r>
              <a:rPr lang="en-US" dirty="0"/>
              <a:t>5. Traditional Commerce v/s </a:t>
            </a:r>
            <a:r>
              <a:rPr lang="en-US" dirty="0" smtClean="0"/>
              <a:t>E-Commerce.</a:t>
            </a:r>
            <a:endParaRPr lang="en-US" dirty="0"/>
          </a:p>
          <a:p>
            <a:pPr marL="0" indent="0">
              <a:buNone/>
            </a:pPr>
            <a:r>
              <a:rPr lang="en-US" altLang="ar-SA" dirty="0"/>
              <a:t>6. Benefits of Doing Business </a:t>
            </a:r>
            <a:r>
              <a:rPr lang="en-US" altLang="ar-SA" dirty="0" smtClean="0"/>
              <a:t>Electronically.</a:t>
            </a:r>
            <a:endParaRPr lang="en-US" altLang="ar-SA" dirty="0"/>
          </a:p>
          <a:p>
            <a:pPr marL="0" indent="0">
              <a:buNone/>
            </a:pPr>
            <a:endParaRPr lang="en-US" dirty="0"/>
          </a:p>
        </p:txBody>
      </p:sp>
      <p:sp>
        <p:nvSpPr>
          <p:cNvPr id="3" name="Rectangle 2"/>
          <p:cNvSpPr/>
          <p:nvPr/>
        </p:nvSpPr>
        <p:spPr>
          <a:xfrm>
            <a:off x="3836804" y="57305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3072890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0501" y="1810124"/>
            <a:ext cx="10515600" cy="4351338"/>
          </a:xfrm>
        </p:spPr>
        <p:txBody>
          <a:bodyPr>
            <a:normAutofit/>
          </a:bodyPr>
          <a:lstStyle/>
          <a:p>
            <a:pPr marL="0" indent="0" algn="just">
              <a:buNone/>
            </a:pPr>
            <a:r>
              <a:rPr lang="en-US" b="1" dirty="0"/>
              <a:t>After completing this chapter the student should be able to:</a:t>
            </a:r>
          </a:p>
          <a:p>
            <a:pPr marL="0" indent="0" algn="just">
              <a:buNone/>
            </a:pPr>
            <a:r>
              <a:rPr lang="en-US" dirty="0" smtClean="0"/>
              <a:t>1. Define </a:t>
            </a:r>
            <a:r>
              <a:rPr lang="en-US" dirty="0"/>
              <a:t>the meaning and scope of e-business and e-commerce and their different </a:t>
            </a:r>
            <a:r>
              <a:rPr lang="en-US" dirty="0" smtClean="0"/>
              <a:t>elements.</a:t>
            </a:r>
            <a:endParaRPr lang="en-US" dirty="0"/>
          </a:p>
          <a:p>
            <a:pPr marL="0" indent="0" algn="just">
              <a:buNone/>
            </a:pPr>
            <a:r>
              <a:rPr lang="en-US" dirty="0" smtClean="0"/>
              <a:t>2. Summarize </a:t>
            </a:r>
            <a:r>
              <a:rPr lang="en-US" dirty="0"/>
              <a:t>the main reasons for adoption of e-commerce and e-business and barriers that may restrict </a:t>
            </a:r>
            <a:r>
              <a:rPr lang="en-US" dirty="0" smtClean="0"/>
              <a:t>adoption.</a:t>
            </a:r>
            <a:endParaRPr lang="en-US" dirty="0"/>
          </a:p>
          <a:p>
            <a:pPr marL="0" indent="0" algn="just">
              <a:buNone/>
            </a:pPr>
            <a:r>
              <a:rPr lang="en-US" dirty="0" smtClean="0"/>
              <a:t>3. Outline </a:t>
            </a:r>
            <a:r>
              <a:rPr lang="en-US" dirty="0"/>
              <a:t>the ongoing business challenges of managing e-business and e-commerce in an organization</a:t>
            </a:r>
            <a:r>
              <a:rPr lang="en-US" dirty="0" smtClean="0"/>
              <a:t>.</a:t>
            </a:r>
          </a:p>
          <a:p>
            <a:pPr marL="0" indent="0" algn="just">
              <a:buNone/>
            </a:pPr>
            <a:endParaRPr lang="en-US" dirty="0"/>
          </a:p>
        </p:txBody>
      </p:sp>
      <p:sp>
        <p:nvSpPr>
          <p:cNvPr id="3" name="Rectangle 2"/>
          <p:cNvSpPr/>
          <p:nvPr/>
        </p:nvSpPr>
        <p:spPr>
          <a:xfrm>
            <a:off x="3602620" y="579511"/>
            <a:ext cx="5319312" cy="584775"/>
          </a:xfrm>
          <a:prstGeom prst="rect">
            <a:avLst/>
          </a:prstGeom>
        </p:spPr>
        <p:txBody>
          <a:bodyPr wrap="square">
            <a:spAutoFit/>
          </a:bodyPr>
          <a:lstStyle/>
          <a:p>
            <a:r>
              <a:rPr lang="en-US" sz="3200" dirty="0" smtClean="0">
                <a:solidFill>
                  <a:srgbClr val="FFFF00"/>
                </a:solidFill>
              </a:rPr>
              <a:t>Learning Outcomes</a:t>
            </a:r>
            <a:endParaRPr lang="en-US" sz="3200" dirty="0">
              <a:solidFill>
                <a:srgbClr val="FFFF00"/>
              </a:solidFill>
            </a:endParaRPr>
          </a:p>
        </p:txBody>
      </p:sp>
    </p:spTree>
    <p:extLst>
      <p:ext uri="{BB962C8B-B14F-4D97-AF65-F5344CB8AC3E}">
        <p14:creationId xmlns:p14="http://schemas.microsoft.com/office/powerpoint/2010/main" val="24260947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just">
              <a:buNone/>
            </a:pPr>
            <a:r>
              <a:rPr lang="en-US" b="1" dirty="0" smtClean="0">
                <a:solidFill>
                  <a:srgbClr val="FF0000"/>
                </a:solidFill>
              </a:rPr>
              <a:t>1. Introduction:</a:t>
            </a:r>
          </a:p>
          <a:p>
            <a:pPr marL="0" indent="0" algn="just">
              <a:buNone/>
            </a:pPr>
            <a:r>
              <a:rPr lang="en-US" dirty="0" smtClean="0"/>
              <a:t>Organizations </a:t>
            </a:r>
            <a:r>
              <a:rPr lang="en-US" dirty="0"/>
              <a:t>have now been applying technologies based on the </a:t>
            </a:r>
            <a:r>
              <a:rPr lang="en-US" dirty="0" smtClean="0"/>
              <a:t>Internet, World </a:t>
            </a:r>
            <a:r>
              <a:rPr lang="en-US" dirty="0"/>
              <a:t>Wide Web and wireless communications to transform their businesses for over 15 years since the creation of the first web site (http://info.cern.ch) </a:t>
            </a:r>
            <a:r>
              <a:rPr lang="en-US" b="1" dirty="0">
                <a:solidFill>
                  <a:srgbClr val="FF0000"/>
                </a:solidFill>
              </a:rPr>
              <a:t>by Sir Tim Berners-Lee in 1991. </a:t>
            </a:r>
            <a:r>
              <a:rPr lang="en-US" dirty="0"/>
              <a:t>Deploying these technologies has offered many opportunities for innovative e-businesses to be created based on new approaches to business. Table 1.1 highlights some of the best-known examples.</a:t>
            </a:r>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91106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stretch>
            <a:fillRect/>
          </a:stretch>
        </p:blipFill>
        <p:spPr>
          <a:xfrm>
            <a:off x="2286000" y="1502229"/>
            <a:ext cx="7524206" cy="4754880"/>
          </a:xfrm>
          <a:prstGeom prst="rect">
            <a:avLst/>
          </a:prstGeom>
        </p:spPr>
      </p:pic>
      <p:sp>
        <p:nvSpPr>
          <p:cNvPr id="4" name="Rectangle 3"/>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691376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1941" y="1783999"/>
            <a:ext cx="10515600" cy="3597899"/>
          </a:xfrm>
        </p:spPr>
        <p:txBody>
          <a:bodyPr/>
          <a:lstStyle/>
          <a:p>
            <a:pPr marL="0" indent="0" algn="just">
              <a:buNone/>
            </a:pPr>
            <a:r>
              <a:rPr lang="en-US" dirty="0" smtClean="0"/>
              <a:t>E-business </a:t>
            </a:r>
            <a:r>
              <a:rPr lang="en-US" dirty="0"/>
              <a:t>and e-commerce is an exciting area to be involved with, since many new opportunities and challenges arise yearly, monthly and even daily. Innovation is a given, with the continuous introduction of new technologies, new business models and new communications approaches. For example, Google innovates relentlessly. Its service has developed a long way since 1998 (Figure 1.1) with billions of pages now indexed and other services such as web mail, pay per click adverts, analytics and social networks all part of its offering.</a:t>
            </a:r>
          </a:p>
          <a:p>
            <a:pPr algn="just"/>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656739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p:cNvPicPr>
            <a:picLocks noGrp="1" noChangeAspect="1"/>
          </p:cNvPicPr>
          <p:nvPr>
            <p:ph idx="1"/>
          </p:nvPr>
        </p:nvPicPr>
        <p:blipFill>
          <a:blip r:embed="rId2"/>
          <a:stretch>
            <a:fillRect/>
          </a:stretch>
        </p:blipFill>
        <p:spPr>
          <a:xfrm>
            <a:off x="2090057" y="1515292"/>
            <a:ext cx="8151223" cy="4553948"/>
          </a:xfrm>
          <a:prstGeom prst="rect">
            <a:avLst/>
          </a:prstGeom>
        </p:spPr>
      </p:pic>
      <p:sp>
        <p:nvSpPr>
          <p:cNvPr id="4" name="Rectangle 3"/>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2083464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lgn="just">
              <a:buNone/>
            </a:pPr>
            <a:r>
              <a:rPr lang="en-US" b="1" dirty="0" smtClean="0">
                <a:solidFill>
                  <a:srgbClr val="FF0000"/>
                </a:solidFill>
              </a:rPr>
              <a:t>2. The </a:t>
            </a:r>
            <a:r>
              <a:rPr lang="en-US" b="1" dirty="0">
                <a:solidFill>
                  <a:srgbClr val="FF0000"/>
                </a:solidFill>
              </a:rPr>
              <a:t>impact of the electronic communications on traditional </a:t>
            </a:r>
            <a:r>
              <a:rPr lang="en-US" b="1" dirty="0" smtClean="0">
                <a:solidFill>
                  <a:srgbClr val="FF0000"/>
                </a:solidFill>
              </a:rPr>
              <a:t>businesses:</a:t>
            </a:r>
          </a:p>
          <a:p>
            <a:pPr marL="0" indent="0" algn="just">
              <a:buNone/>
            </a:pPr>
            <a:r>
              <a:rPr lang="en-US" dirty="0"/>
              <a:t>During the same period managers at established businesses have had to determine how to apply new electronic communications technologies to transform their </a:t>
            </a:r>
            <a:r>
              <a:rPr lang="en-US" dirty="0" smtClean="0"/>
              <a:t>organizations. existing </a:t>
            </a:r>
            <a:r>
              <a:rPr lang="en-US" dirty="0"/>
              <a:t>businesses have evolved their approaches to e-business through a series of stages. Innovation in e-business is relentless, with the continuous introduction of new technologies, new business models and new communications approaches. </a:t>
            </a:r>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2240787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878" y="1953816"/>
            <a:ext cx="10515600" cy="3401956"/>
          </a:xfrm>
        </p:spPr>
        <p:txBody>
          <a:bodyPr/>
          <a:lstStyle/>
          <a:p>
            <a:pPr marL="0" indent="0" algn="just">
              <a:buNone/>
            </a:pPr>
            <a:r>
              <a:rPr lang="en-US" dirty="0"/>
              <a:t>So all organizations have to review new electronic and Internet-based communications approaches for their potential to make their business more competitive and also manage ongoing risks such as security and performance . For example, current opportunities which many businesses are reviewing the benefits, costs and risks of implementing include:</a:t>
            </a:r>
          </a:p>
          <a:p>
            <a:pPr marL="0" indent="0" algn="just">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4650949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25815" y="1862376"/>
            <a:ext cx="10515600" cy="3245201"/>
          </a:xfrm>
        </p:spPr>
        <p:txBody>
          <a:bodyPr/>
          <a:lstStyle/>
          <a:p>
            <a:pPr marL="0" indent="0" algn="just">
              <a:buNone/>
            </a:pPr>
            <a:r>
              <a:rPr lang="en-US" dirty="0" smtClean="0"/>
              <a:t>- the </a:t>
            </a:r>
            <a:r>
              <a:rPr lang="en-US" dirty="0"/>
              <a:t>growth in popularity of social networks such as Bebo, Facebook  and MySpace, virtual worlds such </a:t>
            </a:r>
            <a:r>
              <a:rPr lang="en-US" dirty="0" smtClean="0"/>
              <a:t>as Habbo </a:t>
            </a:r>
            <a:r>
              <a:rPr lang="en-US" dirty="0"/>
              <a:t>Hotel and Second Life, and blogs created by many individuals and businesses;</a:t>
            </a:r>
          </a:p>
          <a:p>
            <a:pPr marL="0" indent="0" algn="just">
              <a:buNone/>
            </a:pPr>
            <a:r>
              <a:rPr lang="en-US" dirty="0" smtClean="0"/>
              <a:t>- rich </a:t>
            </a:r>
            <a:r>
              <a:rPr lang="en-US" dirty="0"/>
              <a:t>media such as online video and interactive applications into their web sites;</a:t>
            </a: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560528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86627" y="1901564"/>
            <a:ext cx="10515600" cy="3415019"/>
          </a:xfrm>
        </p:spPr>
        <p:txBody>
          <a:bodyPr/>
          <a:lstStyle/>
          <a:p>
            <a:pPr marL="0" indent="0" algn="just">
              <a:buNone/>
            </a:pPr>
            <a:r>
              <a:rPr lang="en-US" dirty="0" smtClean="0"/>
              <a:t>- selection </a:t>
            </a:r>
            <a:r>
              <a:rPr lang="en-US" dirty="0"/>
              <a:t>of mobile commerce services which exploit the usage of mobile phones and other portable wireless devices such as laptops around the world.</a:t>
            </a:r>
          </a:p>
          <a:p>
            <a:pPr marL="0" indent="0" algn="just">
              <a:buNone/>
            </a:pPr>
            <a:r>
              <a:rPr lang="en-US" dirty="0" smtClean="0"/>
              <a:t>- using </a:t>
            </a:r>
            <a:r>
              <a:rPr lang="en-US" dirty="0"/>
              <a:t>location-based tracking of goods and inventory as they are manufactured and transported.</a:t>
            </a: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6702581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878" y="1810125"/>
            <a:ext cx="10515600" cy="4351338"/>
          </a:xfrm>
        </p:spPr>
        <p:txBody>
          <a:bodyPr/>
          <a:lstStyle/>
          <a:p>
            <a:pPr marL="0" indent="0" algn="just">
              <a:buNone/>
            </a:pPr>
            <a:r>
              <a:rPr lang="en-US" b="1" dirty="0" smtClean="0">
                <a:solidFill>
                  <a:srgbClr val="FF0000"/>
                </a:solidFill>
              </a:rPr>
              <a:t>3. What </a:t>
            </a:r>
            <a:r>
              <a:rPr lang="en-US" b="1" dirty="0">
                <a:solidFill>
                  <a:srgbClr val="FF0000"/>
                </a:solidFill>
              </a:rPr>
              <a:t>is the difference between e-commerce and e-business</a:t>
            </a:r>
            <a:r>
              <a:rPr lang="en-US" b="1" dirty="0" smtClean="0">
                <a:solidFill>
                  <a:srgbClr val="FF0000"/>
                </a:solidFill>
              </a:rPr>
              <a:t>?</a:t>
            </a:r>
          </a:p>
          <a:p>
            <a:pPr marL="0" indent="0" algn="just">
              <a:buNone/>
            </a:pPr>
            <a:r>
              <a:rPr lang="en-US" dirty="0"/>
              <a:t>The rapid advancement of technology and its application to business has been accompanied by a range of new terminology and jargon. The use of the </a:t>
            </a:r>
            <a:r>
              <a:rPr lang="en-US" dirty="0" smtClean="0"/>
              <a:t>term 'electronic </a:t>
            </a:r>
            <a:r>
              <a:rPr lang="en-US" dirty="0"/>
              <a:t>commerce’ has been supplemented by additional terms such as e-business and e-marketing, and more specialist terms such as e-CRM, e-tail and e-procurement. </a:t>
            </a:r>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034604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878" y="1770936"/>
            <a:ext cx="10515600" cy="4351338"/>
          </a:xfrm>
        </p:spPr>
        <p:txBody>
          <a:bodyPr>
            <a:normAutofit/>
          </a:bodyPr>
          <a:lstStyle/>
          <a:p>
            <a:pPr marL="0" indent="0" algn="just">
              <a:buNone/>
            </a:pPr>
            <a:r>
              <a:rPr lang="en-US" b="1" dirty="0" smtClean="0">
                <a:solidFill>
                  <a:srgbClr val="FF0000"/>
                </a:solidFill>
              </a:rPr>
              <a:t>- E-commerce defined:</a:t>
            </a:r>
            <a:endParaRPr lang="en-US" b="1" dirty="0">
              <a:solidFill>
                <a:srgbClr val="FF0000"/>
              </a:solidFill>
            </a:endParaRPr>
          </a:p>
          <a:p>
            <a:pPr marL="0" indent="0" algn="just">
              <a:buNone/>
            </a:pPr>
            <a:r>
              <a:rPr lang="en-US" dirty="0"/>
              <a:t>Electronic commerce (e-commerce) is often thought simply to refer to buying and selling using the Internet; people immediately think of consumer retail purchases from companies such as Amazon. But e-commerce involves much more than electronically mediated financial transactions between organizations and customers. E-commerce should be considered as all electronically mediated transactions between an organization and any third party it deals with. </a:t>
            </a:r>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892889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86627" y="1953816"/>
            <a:ext cx="10515600" cy="2696561"/>
          </a:xfrm>
        </p:spPr>
        <p:txBody>
          <a:bodyPr/>
          <a:lstStyle/>
          <a:p>
            <a:pPr marL="0" indent="0" algn="just">
              <a:buNone/>
            </a:pPr>
            <a:r>
              <a:rPr lang="en-US" dirty="0"/>
              <a:t>By this definition, non-financial transactions such as customer requests for further information would also be considered to be part of e-commerce. Kalakota and </a:t>
            </a:r>
            <a:r>
              <a:rPr lang="en-US" dirty="0" smtClean="0"/>
              <a:t>Whinston, refer </a:t>
            </a:r>
            <a:r>
              <a:rPr lang="en-US" dirty="0"/>
              <a:t>to a range of different perspectives for e-commerce:</a:t>
            </a:r>
          </a:p>
          <a:p>
            <a:pPr marL="0" indent="0" algn="just">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409775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60946" y="1927690"/>
            <a:ext cx="10515600" cy="3206013"/>
          </a:xfrm>
        </p:spPr>
        <p:txBody>
          <a:bodyPr/>
          <a:lstStyle/>
          <a:p>
            <a:pPr marL="0" indent="0" algn="just">
              <a:buNone/>
            </a:pPr>
            <a:r>
              <a:rPr lang="en-US" dirty="0" smtClean="0"/>
              <a:t>1. A </a:t>
            </a:r>
            <a:r>
              <a:rPr lang="en-US" dirty="0"/>
              <a:t>communications perspective – the delivery of information, products or services or</a:t>
            </a:r>
          </a:p>
          <a:p>
            <a:pPr marL="0" indent="0" algn="just">
              <a:buNone/>
            </a:pPr>
            <a:r>
              <a:rPr lang="en-US" dirty="0"/>
              <a:t>payment by electronic means.</a:t>
            </a:r>
          </a:p>
          <a:p>
            <a:pPr marL="0" indent="0" algn="just">
              <a:buNone/>
            </a:pPr>
            <a:r>
              <a:rPr lang="en-US" dirty="0" smtClean="0"/>
              <a:t>2. A </a:t>
            </a:r>
            <a:r>
              <a:rPr lang="en-US" dirty="0"/>
              <a:t>business process perspective – the application of technology towards the automation of business transactions and workflows</a:t>
            </a:r>
            <a:r>
              <a:rPr lang="en-US" dirty="0" smtClean="0"/>
              <a:t>.</a:t>
            </a: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072779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1941" y="2149758"/>
            <a:ext cx="10515600" cy="2356927"/>
          </a:xfrm>
        </p:spPr>
        <p:txBody>
          <a:bodyPr/>
          <a:lstStyle/>
          <a:p>
            <a:pPr marL="0" indent="0" algn="just">
              <a:buNone/>
            </a:pPr>
            <a:r>
              <a:rPr lang="en-US" dirty="0"/>
              <a:t>3.  A service perspective – enabling cost cutting at the same time as increasing the speed and quality of service delivery.</a:t>
            </a:r>
          </a:p>
          <a:p>
            <a:pPr marL="0" indent="0" algn="just">
              <a:buNone/>
            </a:pPr>
            <a:r>
              <a:rPr lang="en-US" dirty="0"/>
              <a:t>4.  An online perspective – the buying and selling of products and information online.</a:t>
            </a:r>
          </a:p>
          <a:p>
            <a:pPr marL="0" indent="0" algn="just">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445050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91130" y="1823187"/>
            <a:ext cx="10515600" cy="3976721"/>
          </a:xfrm>
        </p:spPr>
        <p:txBody>
          <a:bodyPr>
            <a:normAutofit lnSpcReduction="10000"/>
          </a:bodyPr>
          <a:lstStyle/>
          <a:p>
            <a:pPr marL="0" indent="0">
              <a:buNone/>
            </a:pPr>
            <a:r>
              <a:rPr lang="en-US" b="1" dirty="0" smtClean="0">
                <a:solidFill>
                  <a:srgbClr val="FF0000"/>
                </a:solidFill>
              </a:rPr>
              <a:t>- Electronic </a:t>
            </a:r>
            <a:r>
              <a:rPr lang="en-US" b="1" dirty="0">
                <a:solidFill>
                  <a:srgbClr val="FF0000"/>
                </a:solidFill>
              </a:rPr>
              <a:t>commerce (e-commerce)</a:t>
            </a:r>
            <a:r>
              <a:rPr lang="en-US" dirty="0"/>
              <a:t/>
            </a:r>
            <a:br>
              <a:rPr lang="en-US" dirty="0"/>
            </a:br>
            <a:r>
              <a:rPr lang="en-US" dirty="0"/>
              <a:t>All electronically mediated information exchanges between an organization and its external </a:t>
            </a:r>
            <a:r>
              <a:rPr lang="en-US" dirty="0" smtClean="0"/>
              <a:t>stakeholders. </a:t>
            </a:r>
            <a:endParaRPr lang="en-US" dirty="0"/>
          </a:p>
          <a:p>
            <a:pPr>
              <a:buFontTx/>
              <a:buNone/>
            </a:pPr>
            <a:r>
              <a:rPr lang="en-US" altLang="ar-SA" b="1" dirty="0" smtClean="0">
                <a:solidFill>
                  <a:srgbClr val="FF0000"/>
                </a:solidFill>
              </a:rPr>
              <a:t>- Electronic </a:t>
            </a:r>
            <a:r>
              <a:rPr lang="en-US" altLang="ar-SA" b="1" dirty="0">
                <a:solidFill>
                  <a:srgbClr val="FF0000"/>
                </a:solidFill>
              </a:rPr>
              <a:t>commerce (EC) </a:t>
            </a:r>
          </a:p>
          <a:p>
            <a:pPr>
              <a:buFontTx/>
              <a:buNone/>
            </a:pPr>
            <a:r>
              <a:rPr lang="en-US" altLang="ar-SA" dirty="0"/>
              <a:t>The process of buying, selling, or exchanging products, services, or information via computer  </a:t>
            </a:r>
            <a:r>
              <a:rPr lang="en-US" altLang="ar-SA" dirty="0" smtClean="0"/>
              <a:t>networks.</a:t>
            </a:r>
            <a:endParaRPr lang="en-US" altLang="ar-SA" dirty="0"/>
          </a:p>
          <a:p>
            <a:pPr marL="0" indent="0">
              <a:buNone/>
            </a:pPr>
            <a:r>
              <a:rPr lang="en-US" altLang="ar-SA" b="1" dirty="0" smtClean="0">
                <a:solidFill>
                  <a:srgbClr val="FF0000"/>
                </a:solidFill>
              </a:rPr>
              <a:t>- E-commerce</a:t>
            </a:r>
            <a:endParaRPr lang="en-US" altLang="ar-SA" b="1" dirty="0">
              <a:solidFill>
                <a:srgbClr val="FF0000"/>
              </a:solidFill>
            </a:endParaRPr>
          </a:p>
          <a:p>
            <a:pPr marL="0" indent="0">
              <a:buNone/>
            </a:pPr>
            <a:r>
              <a:rPr lang="en-US" altLang="ar-SA" dirty="0"/>
              <a:t>The exchange or buying and selling of goods and services by electronic </a:t>
            </a:r>
            <a:r>
              <a:rPr lang="en-US" altLang="ar-SA" dirty="0" smtClean="0"/>
              <a:t>means.</a:t>
            </a:r>
            <a:endParaRPr lang="en-US" alt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4235611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62149" y="1920242"/>
            <a:ext cx="10607040" cy="3709850"/>
          </a:xfrm>
        </p:spPr>
        <p:txBody>
          <a:bodyPr>
            <a:normAutofit/>
          </a:bodyPr>
          <a:lstStyle/>
          <a:p>
            <a:pPr marL="0" indent="0" algn="just">
              <a:buNone/>
            </a:pPr>
            <a:r>
              <a:rPr lang="en-US" b="1" dirty="0" smtClean="0">
                <a:solidFill>
                  <a:srgbClr val="FF0000"/>
                </a:solidFill>
              </a:rPr>
              <a:t>- E-business defined:</a:t>
            </a:r>
            <a:endParaRPr lang="en-US" b="1" dirty="0">
              <a:solidFill>
                <a:srgbClr val="FF0000"/>
              </a:solidFill>
            </a:endParaRPr>
          </a:p>
          <a:p>
            <a:pPr marL="0" indent="0" algn="just">
              <a:buNone/>
            </a:pPr>
            <a:r>
              <a:rPr lang="en-US" dirty="0" smtClean="0"/>
              <a:t>Let’s </a:t>
            </a:r>
            <a:r>
              <a:rPr lang="en-US" dirty="0"/>
              <a:t>start from the definition by IBM (www.ibm.com/e-business), which was one of the first suppliers to use the term in 1997 to promote its services</a:t>
            </a:r>
            <a:r>
              <a:rPr lang="en-US" dirty="0" smtClean="0"/>
              <a:t>:</a:t>
            </a:r>
          </a:p>
          <a:p>
            <a:pPr marL="0" indent="0" algn="just">
              <a:buNone/>
            </a:pPr>
            <a:r>
              <a:rPr lang="en-US" dirty="0">
                <a:solidFill>
                  <a:srgbClr val="FF0000"/>
                </a:solidFill>
              </a:rPr>
              <a:t>e-business</a:t>
            </a:r>
            <a:r>
              <a:rPr lang="en-US" dirty="0"/>
              <a:t> </a:t>
            </a:r>
            <a:r>
              <a:rPr lang="en-US" dirty="0" smtClean="0"/>
              <a:t>is the </a:t>
            </a:r>
            <a:r>
              <a:rPr lang="en-US" dirty="0"/>
              <a:t>transformation of key business processes through the use of Internet technologies</a:t>
            </a:r>
            <a:r>
              <a:rPr lang="en-US" dirty="0" smtClean="0"/>
              <a:t>.</a:t>
            </a:r>
          </a:p>
          <a:p>
            <a:pPr marL="0" indent="0" algn="just">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19160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0891" y="1836250"/>
            <a:ext cx="11064240" cy="3963659"/>
          </a:xfrm>
        </p:spPr>
        <p:txBody>
          <a:bodyPr>
            <a:normAutofit fontScale="92500" lnSpcReduction="20000"/>
          </a:bodyPr>
          <a:lstStyle/>
          <a:p>
            <a:pPr algn="just">
              <a:buFontTx/>
              <a:buNone/>
            </a:pPr>
            <a:r>
              <a:rPr lang="en-US" altLang="ar-SA" sz="3000" b="1" dirty="0" smtClean="0">
                <a:solidFill>
                  <a:srgbClr val="FF0000"/>
                </a:solidFill>
              </a:rPr>
              <a:t>- E-business</a:t>
            </a:r>
            <a:endParaRPr lang="en-US" altLang="ar-SA" sz="3000" b="1" dirty="0">
              <a:solidFill>
                <a:srgbClr val="FF0000"/>
              </a:solidFill>
            </a:endParaRPr>
          </a:p>
          <a:p>
            <a:pPr algn="just">
              <a:buFontTx/>
              <a:buNone/>
            </a:pPr>
            <a:r>
              <a:rPr lang="en-US" altLang="ar-SA" sz="3000" dirty="0"/>
              <a:t>A broader definition of EC that includes not just the buying and selling of goods and services, but also servicing customers, collaborating with business partners, and conducting electronic transactions within an organization</a:t>
            </a:r>
          </a:p>
          <a:p>
            <a:pPr algn="just">
              <a:buFontTx/>
              <a:buNone/>
            </a:pPr>
            <a:r>
              <a:rPr lang="en-US" sz="3000" b="1" dirty="0" smtClean="0">
                <a:solidFill>
                  <a:srgbClr val="FF0000"/>
                </a:solidFill>
              </a:rPr>
              <a:t>- Electronic </a:t>
            </a:r>
            <a:r>
              <a:rPr lang="en-US" sz="3000" b="1" dirty="0">
                <a:solidFill>
                  <a:srgbClr val="FF0000"/>
                </a:solidFill>
              </a:rPr>
              <a:t>business (</a:t>
            </a:r>
            <a:r>
              <a:rPr lang="en-US" sz="3000" b="1" dirty="0" smtClean="0">
                <a:solidFill>
                  <a:srgbClr val="FF0000"/>
                </a:solidFill>
              </a:rPr>
              <a:t>e-business)</a:t>
            </a:r>
          </a:p>
          <a:p>
            <a:pPr algn="just">
              <a:buFontTx/>
              <a:buNone/>
            </a:pPr>
            <a:r>
              <a:rPr lang="en-US" sz="3000" dirty="0" smtClean="0"/>
              <a:t>All </a:t>
            </a:r>
            <a:r>
              <a:rPr lang="en-US" sz="3000" dirty="0"/>
              <a:t>electronically mediated information exchanges, both within </a:t>
            </a:r>
            <a:r>
              <a:rPr lang="en-US" sz="3000" dirty="0" smtClean="0"/>
              <a:t>an organization </a:t>
            </a:r>
            <a:r>
              <a:rPr lang="en-US" sz="3000" dirty="0"/>
              <a:t>and with external stakeholders supporting the range of</a:t>
            </a:r>
            <a:br>
              <a:rPr lang="en-US" sz="3000" dirty="0"/>
            </a:br>
            <a:r>
              <a:rPr lang="en-US" sz="3000" dirty="0"/>
              <a:t>business processes.</a:t>
            </a:r>
            <a:endParaRPr lang="en-US" altLang="ar-SA" sz="3000" dirty="0"/>
          </a:p>
          <a:p>
            <a:pPr algn="just">
              <a:buNone/>
            </a:pPr>
            <a:r>
              <a:rPr lang="en-US" altLang="ar-SA" sz="3000" dirty="0">
                <a:solidFill>
                  <a:srgbClr val="FF0000"/>
                </a:solidFill>
              </a:rPr>
              <a:t>   </a:t>
            </a: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1211826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65004" y="1836250"/>
            <a:ext cx="10515600" cy="3833030"/>
          </a:xfrm>
        </p:spPr>
        <p:txBody>
          <a:bodyPr/>
          <a:lstStyle/>
          <a:p>
            <a:pPr marL="0" indent="0" algn="just">
              <a:buNone/>
            </a:pPr>
            <a:r>
              <a:rPr lang="en-US" altLang="ar-SA" sz="3200" b="1" dirty="0"/>
              <a:t>An process that an organization conducts over a computer-mediated </a:t>
            </a:r>
            <a:r>
              <a:rPr lang="en-US" altLang="ar-SA" sz="3200" b="1" dirty="0" smtClean="0"/>
              <a:t>network</a:t>
            </a:r>
          </a:p>
          <a:p>
            <a:pPr lvl="1" algn="just"/>
            <a:r>
              <a:rPr lang="en-US" altLang="ar-SA" sz="2800" dirty="0">
                <a:solidFill>
                  <a:srgbClr val="CC0000"/>
                </a:solidFill>
              </a:rPr>
              <a:t>Production</a:t>
            </a:r>
            <a:r>
              <a:rPr lang="en-US" altLang="ar-SA" sz="2800" dirty="0"/>
              <a:t> – procurement, ordering, stock replenishment, payment processing, production control, etc.</a:t>
            </a:r>
          </a:p>
          <a:p>
            <a:pPr lvl="1" algn="just"/>
            <a:r>
              <a:rPr lang="en-US" altLang="ar-SA" sz="2800" dirty="0" smtClean="0">
                <a:solidFill>
                  <a:srgbClr val="CC0000"/>
                </a:solidFill>
              </a:rPr>
              <a:t>Customer-focused </a:t>
            </a:r>
            <a:r>
              <a:rPr lang="en-US" altLang="ar-SA" sz="2800" dirty="0"/>
              <a:t>– marketing, selling, customer order processing, etc.</a:t>
            </a:r>
          </a:p>
          <a:p>
            <a:pPr lvl="1" algn="just"/>
            <a:r>
              <a:rPr lang="en-US" altLang="ar-SA" sz="2800" dirty="0">
                <a:solidFill>
                  <a:srgbClr val="CC0000"/>
                </a:solidFill>
              </a:rPr>
              <a:t>Internal or management-focused</a:t>
            </a:r>
            <a:r>
              <a:rPr lang="en-US" altLang="ar-SA" sz="2800" dirty="0"/>
              <a:t> – employee service, training, recruiting, information sharing, etc.</a:t>
            </a:r>
          </a:p>
          <a:p>
            <a:pPr marL="0" indent="0" algn="just">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4130723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878" y="1810124"/>
            <a:ext cx="10515600" cy="4351338"/>
          </a:xfrm>
        </p:spPr>
        <p:txBody>
          <a:bodyPr/>
          <a:lstStyle/>
          <a:p>
            <a:pPr marL="0" indent="0">
              <a:lnSpc>
                <a:spcPct val="105000"/>
              </a:lnSpc>
              <a:buNone/>
            </a:pPr>
            <a:r>
              <a:rPr lang="en-US" altLang="ar-SA" b="1" dirty="0" smtClean="0">
                <a:solidFill>
                  <a:srgbClr val="FF0000"/>
                </a:solidFill>
              </a:rPr>
              <a:t>- Electronic-Business Infrastructure:</a:t>
            </a:r>
            <a:endParaRPr lang="en-US" altLang="ar-SA" b="1" dirty="0">
              <a:solidFill>
                <a:srgbClr val="FF0000"/>
              </a:solidFill>
            </a:endParaRPr>
          </a:p>
          <a:p>
            <a:pPr marL="0" indent="0">
              <a:lnSpc>
                <a:spcPct val="105000"/>
              </a:lnSpc>
              <a:buNone/>
            </a:pPr>
            <a:r>
              <a:rPr lang="en-US" altLang="ar-SA" dirty="0" smtClean="0"/>
              <a:t>The </a:t>
            </a:r>
            <a:r>
              <a:rPr lang="en-US" altLang="ar-SA" dirty="0"/>
              <a:t>share of total </a:t>
            </a:r>
            <a:r>
              <a:rPr lang="en-US" altLang="ar-SA" dirty="0">
                <a:solidFill>
                  <a:srgbClr val="CC0000"/>
                </a:solidFill>
              </a:rPr>
              <a:t>economic infrastructure</a:t>
            </a:r>
            <a:r>
              <a:rPr lang="en-US" altLang="ar-SA" dirty="0"/>
              <a:t> used to support e-business processes and conduct e-commerce transactions.</a:t>
            </a:r>
          </a:p>
          <a:p>
            <a:pPr lvl="1">
              <a:lnSpc>
                <a:spcPct val="105000"/>
              </a:lnSpc>
            </a:pPr>
            <a:r>
              <a:rPr lang="en-US" altLang="ar-SA" dirty="0"/>
              <a:t>Hardware</a:t>
            </a:r>
          </a:p>
          <a:p>
            <a:pPr lvl="1">
              <a:lnSpc>
                <a:spcPct val="105000"/>
              </a:lnSpc>
            </a:pPr>
            <a:r>
              <a:rPr lang="en-US" altLang="ar-SA" dirty="0"/>
              <a:t>Software</a:t>
            </a:r>
          </a:p>
          <a:p>
            <a:pPr lvl="1">
              <a:lnSpc>
                <a:spcPct val="105000"/>
              </a:lnSpc>
            </a:pPr>
            <a:r>
              <a:rPr lang="en-US" altLang="ar-SA" dirty="0"/>
              <a:t>Telecommunication networks</a:t>
            </a:r>
          </a:p>
          <a:p>
            <a:pPr lvl="1">
              <a:lnSpc>
                <a:spcPct val="105000"/>
              </a:lnSpc>
            </a:pPr>
            <a:r>
              <a:rPr lang="en-US" altLang="ar-SA" dirty="0"/>
              <a:t>Support services</a:t>
            </a:r>
          </a:p>
          <a:p>
            <a:pPr lvl="1">
              <a:lnSpc>
                <a:spcPct val="105000"/>
              </a:lnSpc>
            </a:pPr>
            <a:r>
              <a:rPr lang="en-US" altLang="ar-SA" dirty="0"/>
              <a:t>Human resources</a:t>
            </a: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1216795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17255" y="1875438"/>
            <a:ext cx="10682561" cy="3624025"/>
          </a:xfrm>
        </p:spPr>
        <p:txBody>
          <a:bodyPr>
            <a:normAutofit/>
          </a:bodyPr>
          <a:lstStyle/>
          <a:p>
            <a:pPr marL="0" indent="0">
              <a:lnSpc>
                <a:spcPct val="115000"/>
              </a:lnSpc>
              <a:buNone/>
            </a:pPr>
            <a:r>
              <a:rPr lang="en-US" b="1" dirty="0" smtClean="0">
                <a:solidFill>
                  <a:srgbClr val="FF0000"/>
                </a:solidFill>
              </a:rPr>
              <a:t>- </a:t>
            </a:r>
            <a:r>
              <a:rPr lang="ar-SA" b="1" dirty="0" smtClean="0">
                <a:solidFill>
                  <a:srgbClr val="FF0000"/>
                </a:solidFill>
              </a:rPr>
              <a:t>importance </a:t>
            </a:r>
            <a:r>
              <a:rPr lang="ar-SA" b="1" dirty="0">
                <a:solidFill>
                  <a:srgbClr val="FF0000"/>
                </a:solidFill>
              </a:rPr>
              <a:t>of electronic </a:t>
            </a:r>
            <a:r>
              <a:rPr lang="ar-SA" b="1" dirty="0" smtClean="0">
                <a:solidFill>
                  <a:srgbClr val="FF0000"/>
                </a:solidFill>
              </a:rPr>
              <a:t>commerce</a:t>
            </a:r>
            <a:r>
              <a:rPr lang="en-US" b="1" dirty="0" smtClean="0">
                <a:solidFill>
                  <a:srgbClr val="FF0000"/>
                </a:solidFill>
              </a:rPr>
              <a:t>:</a:t>
            </a:r>
            <a:endParaRPr lang="ar-SA" b="1" dirty="0">
              <a:solidFill>
                <a:srgbClr val="FF0000"/>
              </a:solidFill>
            </a:endParaRPr>
          </a:p>
          <a:p>
            <a:pPr marL="342900" indent="-342900">
              <a:lnSpc>
                <a:spcPct val="115000"/>
              </a:lnSpc>
              <a:buFont typeface="Wingdings" panose="05000000000000000000" pitchFamily="2" charset="2"/>
              <a:buChar char="§"/>
            </a:pPr>
            <a:r>
              <a:rPr lang="en-US" dirty="0"/>
              <a:t>E- Commerce Can Broaden Your Brand &amp; Expand Your Business</a:t>
            </a:r>
          </a:p>
          <a:p>
            <a:pPr marL="342900" indent="-342900">
              <a:lnSpc>
                <a:spcPct val="115000"/>
              </a:lnSpc>
              <a:buFont typeface="Wingdings" panose="05000000000000000000" pitchFamily="2" charset="2"/>
              <a:buChar char="§"/>
            </a:pPr>
            <a:r>
              <a:rPr lang="en-US" dirty="0"/>
              <a:t>E - Commerce Can Be Done With Fewer Overheads &amp; Fewer Risk</a:t>
            </a:r>
          </a:p>
          <a:p>
            <a:pPr marL="342900" indent="-342900">
              <a:lnSpc>
                <a:spcPct val="115000"/>
              </a:lnSpc>
              <a:buFont typeface="Wingdings" panose="05000000000000000000" pitchFamily="2" charset="2"/>
              <a:buChar char="§"/>
            </a:pPr>
            <a:r>
              <a:rPr lang="en-US" dirty="0"/>
              <a:t>E- Commerce Helps Businesses Go Global</a:t>
            </a: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40851713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1940" y="1901565"/>
            <a:ext cx="10969945" cy="4351338"/>
          </a:xfrm>
        </p:spPr>
        <p:txBody>
          <a:bodyPr/>
          <a:lstStyle/>
          <a:p>
            <a:pPr marL="342900" indent="-342900">
              <a:lnSpc>
                <a:spcPct val="100000"/>
              </a:lnSpc>
              <a:buFont typeface="Wingdings" panose="05000000000000000000" pitchFamily="2" charset="2"/>
              <a:buChar char="§"/>
            </a:pPr>
            <a:r>
              <a:rPr lang="en-US" dirty="0"/>
              <a:t>It’s More Convenient  </a:t>
            </a:r>
          </a:p>
          <a:p>
            <a:pPr marL="342900" indent="-342900">
              <a:lnSpc>
                <a:spcPct val="100000"/>
              </a:lnSpc>
              <a:buFont typeface="Wingdings" panose="05000000000000000000" pitchFamily="2" charset="2"/>
              <a:buChar char="§"/>
            </a:pPr>
            <a:r>
              <a:rPr lang="en-US" dirty="0"/>
              <a:t>Increase Your Reach </a:t>
            </a:r>
          </a:p>
          <a:p>
            <a:pPr marL="342900" indent="-342900">
              <a:lnSpc>
                <a:spcPct val="100000"/>
              </a:lnSpc>
              <a:buFont typeface="Wingdings" panose="05000000000000000000" pitchFamily="2" charset="2"/>
              <a:buChar char="§"/>
            </a:pPr>
            <a:r>
              <a:rPr lang="en-US" dirty="0"/>
              <a:t>E - Commerce Offers Better Marketing Opportunities</a:t>
            </a:r>
          </a:p>
          <a:p>
            <a:pPr marL="342900" indent="-342900">
              <a:lnSpc>
                <a:spcPct val="100000"/>
              </a:lnSpc>
              <a:buFont typeface="Wingdings" panose="05000000000000000000" pitchFamily="2" charset="2"/>
              <a:buChar char="§"/>
            </a:pPr>
            <a:r>
              <a:rPr lang="en-US" dirty="0"/>
              <a:t>Improve the Image of Your Business</a:t>
            </a:r>
          </a:p>
          <a:p>
            <a:pPr marL="342900" indent="-342900">
              <a:lnSpc>
                <a:spcPct val="100000"/>
              </a:lnSpc>
              <a:buFont typeface="Wingdings" panose="05000000000000000000" pitchFamily="2" charset="2"/>
              <a:buChar char="§"/>
            </a:pPr>
            <a:r>
              <a:rPr lang="en-US" dirty="0"/>
              <a:t>Scalable</a:t>
            </a:r>
          </a:p>
          <a:p>
            <a:pPr marL="342900" indent="-342900">
              <a:lnSpc>
                <a:spcPct val="100000"/>
              </a:lnSpc>
              <a:buFont typeface="Wingdings" panose="05000000000000000000" pitchFamily="2" charset="2"/>
              <a:buChar char="§"/>
            </a:pPr>
            <a:r>
              <a:rPr lang="en-US" dirty="0"/>
              <a:t>Security shows Business reliability</a:t>
            </a: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006330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2751" y="1888502"/>
            <a:ext cx="10774003" cy="3767715"/>
          </a:xfrm>
        </p:spPr>
        <p:txBody>
          <a:bodyPr/>
          <a:lstStyle/>
          <a:p>
            <a:pPr marL="0" indent="0">
              <a:buNone/>
            </a:pPr>
            <a:r>
              <a:rPr lang="en-US" b="1" dirty="0" smtClean="0">
                <a:solidFill>
                  <a:srgbClr val="FF0000"/>
                </a:solidFill>
              </a:rPr>
              <a:t>- E-Commerce advantages:</a:t>
            </a:r>
            <a:endParaRPr lang="en-US" altLang="ar-SA" b="1" dirty="0">
              <a:solidFill>
                <a:srgbClr val="FF0000"/>
              </a:solidFill>
            </a:endParaRPr>
          </a:p>
          <a:p>
            <a:pPr marL="0" indent="0">
              <a:buNone/>
            </a:pPr>
            <a:r>
              <a:rPr lang="en-US" b="1" dirty="0" smtClean="0"/>
              <a:t>E-Commerce </a:t>
            </a:r>
            <a:r>
              <a:rPr lang="en-US" b="1" dirty="0"/>
              <a:t>advantages can be broadly classified in three major </a:t>
            </a:r>
            <a:r>
              <a:rPr lang="en-US" b="1" dirty="0" smtClean="0"/>
              <a:t>categories:</a:t>
            </a:r>
            <a:endParaRPr lang="en-US" b="1" dirty="0"/>
          </a:p>
          <a:p>
            <a:pPr marL="0" indent="0">
              <a:buNone/>
            </a:pPr>
            <a:r>
              <a:rPr lang="en-US" dirty="0" smtClean="0"/>
              <a:t>- Advantages </a:t>
            </a:r>
            <a:r>
              <a:rPr lang="en-US" dirty="0"/>
              <a:t>to </a:t>
            </a:r>
            <a:r>
              <a:rPr lang="en-US" dirty="0" smtClean="0"/>
              <a:t>Organizations.</a:t>
            </a:r>
            <a:endParaRPr lang="en-US" dirty="0"/>
          </a:p>
          <a:p>
            <a:pPr marL="0" indent="0">
              <a:buNone/>
            </a:pPr>
            <a:r>
              <a:rPr lang="en-US" dirty="0" smtClean="0"/>
              <a:t>- Advantages </a:t>
            </a:r>
            <a:r>
              <a:rPr lang="en-US" dirty="0"/>
              <a:t>to </a:t>
            </a:r>
            <a:r>
              <a:rPr lang="en-US" dirty="0" smtClean="0"/>
              <a:t>Consumers.</a:t>
            </a:r>
            <a:endParaRPr lang="en-US" dirty="0"/>
          </a:p>
          <a:p>
            <a:pPr marL="0" indent="0">
              <a:buNone/>
            </a:pPr>
            <a:r>
              <a:rPr lang="en-US" dirty="0" smtClean="0"/>
              <a:t>- Advantages </a:t>
            </a:r>
            <a:r>
              <a:rPr lang="en-US" dirty="0"/>
              <a:t>to </a:t>
            </a:r>
            <a:r>
              <a:rPr lang="en-US" dirty="0" smtClean="0"/>
              <a:t>Society.</a:t>
            </a:r>
            <a:endParaRPr lang="en-US"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811735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93812" y="668239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7676" y="55841"/>
            <a:ext cx="10685417" cy="1610200"/>
          </a:xfrm>
          <a:prstGeom prst="rect">
            <a:avLst/>
          </a:prstGeom>
        </p:spPr>
      </p:pic>
      <p:sp>
        <p:nvSpPr>
          <p:cNvPr id="8" name="TextBox 7"/>
          <p:cNvSpPr txBox="1"/>
          <p:nvPr/>
        </p:nvSpPr>
        <p:spPr>
          <a:xfrm>
            <a:off x="236748" y="236724"/>
            <a:ext cx="1555234" cy="433965"/>
          </a:xfrm>
          <a:prstGeom prst="rect">
            <a:avLst/>
          </a:prstGeom>
        </p:spPr>
        <p:txBody>
          <a:bodyPr anchor="ctr">
            <a:normAutofit fontScale="92500"/>
          </a:bodyPr>
          <a:lstStyle>
            <a:defPPr>
              <a:defRPr lang="en-US"/>
            </a:defPPr>
            <a:lvl1pPr algn="ctr">
              <a:lnSpc>
                <a:spcPct val="90000"/>
              </a:lnSpc>
              <a:spcBef>
                <a:spcPct val="0"/>
              </a:spcBef>
              <a:defRPr sz="2400" b="1">
                <a:solidFill>
                  <a:schemeClr val="bg1"/>
                </a:solidFill>
                <a:latin typeface="Aharoni" panose="02010803020104030203" pitchFamily="2" charset="-79"/>
                <a:ea typeface="+mj-ea"/>
                <a:cs typeface="Aharoni" panose="02010803020104030203" pitchFamily="2" charset="-79"/>
              </a:defRPr>
            </a:lvl1pPr>
          </a:lstStyle>
          <a:p>
            <a:r>
              <a:rPr lang="en-US" dirty="0"/>
              <a:t>Chapter-1</a:t>
            </a:r>
          </a:p>
        </p:txBody>
      </p:sp>
      <p:sp>
        <p:nvSpPr>
          <p:cNvPr id="7" name="Rectangle 6"/>
          <p:cNvSpPr/>
          <p:nvPr/>
        </p:nvSpPr>
        <p:spPr>
          <a:xfrm>
            <a:off x="2536815" y="55841"/>
            <a:ext cx="7939596" cy="1721882"/>
          </a:xfrm>
          <a:prstGeom prst="rect">
            <a:avLst/>
          </a:prstGeom>
        </p:spPr>
        <p:txBody>
          <a:bodyPr anchor="ctr">
            <a:normAutofit/>
          </a:bodyPr>
          <a:lstStyle/>
          <a:p>
            <a:pPr algn="ctr">
              <a:lnSpc>
                <a:spcPct val="90000"/>
              </a:lnSpc>
              <a:spcBef>
                <a:spcPct val="0"/>
              </a:spcBef>
            </a:pPr>
            <a:r>
              <a:rPr lang="en-US" sz="2800" b="1" dirty="0" smtClean="0">
                <a:solidFill>
                  <a:srgbClr val="FFFF00"/>
                </a:solidFill>
                <a:latin typeface="Aharoni" panose="02010803020104030203" pitchFamily="2" charset="-79"/>
                <a:ea typeface="+mj-ea"/>
                <a:cs typeface="Aharoni" panose="02010803020104030203" pitchFamily="2" charset="-79"/>
              </a:rPr>
              <a:t>E-commerce –</a:t>
            </a:r>
            <a:r>
              <a:rPr lang="en-US" sz="2800" b="1" dirty="0" smtClean="0">
                <a:solidFill>
                  <a:srgbClr val="FFFF00"/>
                </a:solidFill>
                <a:latin typeface="Aharoni" panose="02010803020104030203" pitchFamily="2" charset="-79"/>
                <a:cs typeface="Aharoni" panose="02010803020104030203" pitchFamily="2" charset="-79"/>
              </a:rPr>
              <a:t>Disadvantages And </a:t>
            </a:r>
            <a:r>
              <a:rPr lang="en-US" sz="2800" b="1" dirty="0" smtClean="0">
                <a:solidFill>
                  <a:srgbClr val="FFFF00"/>
                </a:solidFill>
                <a:latin typeface="Aharoni" panose="02010803020104030203" pitchFamily="2" charset="-79"/>
                <a:ea typeface="+mj-ea"/>
                <a:cs typeface="Aharoni" panose="02010803020104030203" pitchFamily="2" charset="-79"/>
              </a:rPr>
              <a:t> Problems</a:t>
            </a:r>
            <a:endParaRPr lang="en-US" sz="2800" b="1" dirty="0">
              <a:solidFill>
                <a:srgbClr val="FFFF00"/>
              </a:solidFill>
              <a:latin typeface="Aharoni" panose="02010803020104030203" pitchFamily="2" charset="-79"/>
              <a:ea typeface="+mj-ea"/>
              <a:cs typeface="Aharoni" panose="02010803020104030203" pitchFamily="2" charset="-79"/>
            </a:endParaRPr>
          </a:p>
        </p:txBody>
      </p:sp>
      <p:sp>
        <p:nvSpPr>
          <p:cNvPr id="10" name="Content Placeholder 2"/>
          <p:cNvSpPr txBox="1">
            <a:spLocks/>
          </p:cNvSpPr>
          <p:nvPr/>
        </p:nvSpPr>
        <p:spPr>
          <a:xfrm>
            <a:off x="838200" y="1825625"/>
            <a:ext cx="5181600" cy="4351338"/>
          </a:xfrm>
          <a:prstGeom prst="rect">
            <a:avLst/>
          </a:prstGeom>
          <a:ln>
            <a:solidFill>
              <a:schemeClr val="accent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b="1" dirty="0" smtClean="0"/>
              <a:t> Security</a:t>
            </a:r>
          </a:p>
          <a:p>
            <a:pPr>
              <a:lnSpc>
                <a:spcPct val="110000"/>
              </a:lnSpc>
            </a:pPr>
            <a:r>
              <a:rPr lang="en-US" b="1" dirty="0" smtClean="0"/>
              <a:t>Site crash</a:t>
            </a:r>
          </a:p>
          <a:p>
            <a:pPr>
              <a:lnSpc>
                <a:spcPct val="110000"/>
              </a:lnSpc>
            </a:pPr>
            <a:r>
              <a:rPr lang="en-US" b="1" dirty="0" smtClean="0"/>
              <a:t>No possibility of tried and tested product</a:t>
            </a:r>
          </a:p>
          <a:p>
            <a:pPr>
              <a:lnSpc>
                <a:spcPct val="110000"/>
              </a:lnSpc>
            </a:pPr>
            <a:r>
              <a:rPr lang="en-US" b="1" dirty="0" smtClean="0"/>
              <a:t>Late delivery</a:t>
            </a:r>
          </a:p>
          <a:p>
            <a:pPr>
              <a:lnSpc>
                <a:spcPct val="110000"/>
              </a:lnSpc>
            </a:pPr>
            <a:r>
              <a:rPr lang="en-US" b="1" dirty="0" smtClean="0"/>
              <a:t>Some products are difficult to buy online</a:t>
            </a:r>
          </a:p>
          <a:p>
            <a:pPr>
              <a:lnSpc>
                <a:spcPct val="110000"/>
              </a:lnSpc>
            </a:pPr>
            <a:r>
              <a:rPr lang="en-US" b="1" dirty="0" smtClean="0"/>
              <a:t>Lack of privacy</a:t>
            </a:r>
          </a:p>
          <a:p>
            <a:endParaRPr lang="ar-SA" dirty="0"/>
          </a:p>
        </p:txBody>
      </p:sp>
      <p:sp>
        <p:nvSpPr>
          <p:cNvPr id="11" name="Content Placeholder 3"/>
          <p:cNvSpPr txBox="1">
            <a:spLocks/>
          </p:cNvSpPr>
          <p:nvPr/>
        </p:nvSpPr>
        <p:spPr>
          <a:xfrm>
            <a:off x="6172200" y="1825625"/>
            <a:ext cx="5181600" cy="4351338"/>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US" b="1" dirty="0" smtClean="0"/>
              <a:t>Tax issues</a:t>
            </a:r>
          </a:p>
          <a:p>
            <a:pPr>
              <a:lnSpc>
                <a:spcPct val="110000"/>
              </a:lnSpc>
            </a:pPr>
            <a:r>
              <a:rPr lang="en-US" b="1" dirty="0" smtClean="0"/>
              <a:t>Legal issues</a:t>
            </a:r>
          </a:p>
          <a:p>
            <a:pPr>
              <a:lnSpc>
                <a:spcPct val="110000"/>
              </a:lnSpc>
            </a:pPr>
            <a:r>
              <a:rPr lang="en-US" b="1" dirty="0" smtClean="0"/>
              <a:t>Huge technological cost</a:t>
            </a:r>
          </a:p>
          <a:p>
            <a:pPr>
              <a:lnSpc>
                <a:spcPct val="110000"/>
              </a:lnSpc>
            </a:pPr>
            <a:r>
              <a:rPr lang="en-US" b="1" dirty="0" smtClean="0"/>
              <a:t>Shipping problems</a:t>
            </a:r>
          </a:p>
          <a:p>
            <a:pPr>
              <a:lnSpc>
                <a:spcPct val="110000"/>
              </a:lnSpc>
            </a:pPr>
            <a:r>
              <a:rPr lang="en-US" b="1" dirty="0" smtClean="0"/>
              <a:t>High </a:t>
            </a:r>
            <a:r>
              <a:rPr lang="en-US" b="1" dirty="0" err="1" smtClean="0"/>
              <a:t>labour</a:t>
            </a:r>
            <a:r>
              <a:rPr lang="en-US" b="1" dirty="0" smtClean="0"/>
              <a:t> cost</a:t>
            </a:r>
          </a:p>
          <a:p>
            <a:pPr>
              <a:lnSpc>
                <a:spcPct val="110000"/>
              </a:lnSpc>
            </a:pPr>
            <a:r>
              <a:rPr lang="en-US" b="1" dirty="0" smtClean="0"/>
              <a:t>Credit card fraud</a:t>
            </a:r>
          </a:p>
          <a:p>
            <a:endParaRPr lang="ar-SA" dirty="0"/>
          </a:p>
        </p:txBody>
      </p:sp>
    </p:spTree>
    <p:extLst>
      <p:ext uri="{BB962C8B-B14F-4D97-AF65-F5344CB8AC3E}">
        <p14:creationId xmlns:p14="http://schemas.microsoft.com/office/powerpoint/2010/main" val="3666143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41541" y="646561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45156"/>
            <a:ext cx="11108819" cy="1610200"/>
          </a:xfrm>
          <a:prstGeom prst="rect">
            <a:avLst/>
          </a:prstGeom>
        </p:spPr>
      </p:pic>
      <p:sp>
        <p:nvSpPr>
          <p:cNvPr id="8" name="TextBox 7"/>
          <p:cNvSpPr txBox="1"/>
          <p:nvPr/>
        </p:nvSpPr>
        <p:spPr>
          <a:xfrm>
            <a:off x="130614" y="228939"/>
            <a:ext cx="2010487" cy="547842"/>
          </a:xfrm>
          <a:prstGeom prst="rect">
            <a:avLst/>
          </a:prstGeom>
        </p:spPr>
        <p:txBody>
          <a:bodyPr>
            <a:normAutofit fontScale="85000" lnSpcReduction="10000"/>
          </a:bodyPr>
          <a:lstStyle>
            <a:defPPr>
              <a:defRPr lang="en-US"/>
            </a:defPPr>
            <a:lvl1pPr>
              <a:lnSpc>
                <a:spcPct val="90000"/>
              </a:lnSpc>
              <a:spcBef>
                <a:spcPct val="0"/>
              </a:spcBef>
              <a:defRPr sz="3200" b="1">
                <a:solidFill>
                  <a:schemeClr val="bg1"/>
                </a:solidFill>
                <a:latin typeface="Aharoni" panose="02010803020104030203" pitchFamily="2" charset="-79"/>
                <a:ea typeface="+mj-ea"/>
                <a:cs typeface="Aharoni" panose="02010803020104030203" pitchFamily="2" charset="-79"/>
              </a:defRPr>
            </a:lvl1pPr>
          </a:lstStyle>
          <a:p>
            <a:r>
              <a:rPr lang="en-US" dirty="0"/>
              <a:t>Chapter-1</a:t>
            </a:r>
          </a:p>
        </p:txBody>
      </p:sp>
      <p:graphicFrame>
        <p:nvGraphicFramePr>
          <p:cNvPr id="10" name="Content Placeholder 6"/>
          <p:cNvGraphicFramePr>
            <a:graphicFrameLocks/>
          </p:cNvGraphicFramePr>
          <p:nvPr>
            <p:extLst>
              <p:ext uri="{D42A27DB-BD31-4B8C-83A1-F6EECF244321}">
                <p14:modId xmlns:p14="http://schemas.microsoft.com/office/powerpoint/2010/main" val="3330085282"/>
              </p:ext>
            </p:extLst>
          </p:nvPr>
        </p:nvGraphicFramePr>
        <p:xfrm>
          <a:off x="1353039" y="1521735"/>
          <a:ext cx="9084184" cy="4391336"/>
        </p:xfrm>
        <a:graphic>
          <a:graphicData uri="http://schemas.openxmlformats.org/drawingml/2006/table">
            <a:tbl>
              <a:tblPr>
                <a:tableStyleId>{22838BEF-8BB2-4498-84A7-C5851F593DF1}</a:tableStyleId>
              </a:tblPr>
              <a:tblGrid>
                <a:gridCol w="906944">
                  <a:extLst>
                    <a:ext uri="{9D8B030D-6E8A-4147-A177-3AD203B41FA5}">
                      <a16:colId xmlns:a16="http://schemas.microsoft.com/office/drawing/2014/main" val="669875143"/>
                    </a:ext>
                  </a:extLst>
                </a:gridCol>
                <a:gridCol w="3521999">
                  <a:extLst>
                    <a:ext uri="{9D8B030D-6E8A-4147-A177-3AD203B41FA5}">
                      <a16:colId xmlns:a16="http://schemas.microsoft.com/office/drawing/2014/main" val="3347159646"/>
                    </a:ext>
                  </a:extLst>
                </a:gridCol>
                <a:gridCol w="4655241">
                  <a:extLst>
                    <a:ext uri="{9D8B030D-6E8A-4147-A177-3AD203B41FA5}">
                      <a16:colId xmlns:a16="http://schemas.microsoft.com/office/drawing/2014/main" val="117310997"/>
                    </a:ext>
                  </a:extLst>
                </a:gridCol>
              </a:tblGrid>
              <a:tr h="491492">
                <a:tc>
                  <a:txBody>
                    <a:bodyPr/>
                    <a:lstStyle/>
                    <a:p>
                      <a:pPr algn="l" fontAlgn="t"/>
                      <a:r>
                        <a:rPr lang="en-US" sz="2000" b="1" dirty="0">
                          <a:effectLst/>
                        </a:rPr>
                        <a:t>Sr. No.</a:t>
                      </a:r>
                    </a:p>
                  </a:txBody>
                  <a:tcPr marL="30202" marR="30202" marT="30202" marB="30202"/>
                </a:tc>
                <a:tc>
                  <a:txBody>
                    <a:bodyPr/>
                    <a:lstStyle/>
                    <a:p>
                      <a:pPr algn="ctr" fontAlgn="t"/>
                      <a:r>
                        <a:rPr lang="en-US" sz="2000" b="1" dirty="0">
                          <a:effectLst/>
                        </a:rPr>
                        <a:t>Traditional Commerce</a:t>
                      </a:r>
                    </a:p>
                  </a:txBody>
                  <a:tcPr marL="30202" marR="30202" marT="30202" marB="30202"/>
                </a:tc>
                <a:tc>
                  <a:txBody>
                    <a:bodyPr/>
                    <a:lstStyle/>
                    <a:p>
                      <a:pPr algn="ctr" fontAlgn="t"/>
                      <a:r>
                        <a:rPr lang="en-US" sz="2000" b="1" dirty="0">
                          <a:effectLst/>
                        </a:rPr>
                        <a:t>E-Commerce</a:t>
                      </a:r>
                    </a:p>
                  </a:txBody>
                  <a:tcPr marL="30202" marR="30202" marT="30202" marB="30202"/>
                </a:tc>
                <a:extLst>
                  <a:ext uri="{0D108BD9-81ED-4DB2-BD59-A6C34878D82A}">
                    <a16:rowId xmlns:a16="http://schemas.microsoft.com/office/drawing/2014/main" val="2075695661"/>
                  </a:ext>
                </a:extLst>
              </a:tr>
              <a:tr h="1260789">
                <a:tc>
                  <a:txBody>
                    <a:bodyPr/>
                    <a:lstStyle/>
                    <a:p>
                      <a:pPr algn="ctr" fontAlgn="t"/>
                      <a:r>
                        <a:rPr lang="ar-SA" sz="2000" b="1" dirty="0">
                          <a:effectLst/>
                        </a:rPr>
                        <a:t>1</a:t>
                      </a:r>
                    </a:p>
                  </a:txBody>
                  <a:tcPr marL="30202" marR="30202" marT="30202" marB="30202"/>
                </a:tc>
                <a:tc>
                  <a:txBody>
                    <a:bodyPr/>
                    <a:lstStyle/>
                    <a:p>
                      <a:pPr fontAlgn="t"/>
                      <a:r>
                        <a:rPr lang="en-US" sz="2000" b="1" dirty="0">
                          <a:effectLst/>
                        </a:rPr>
                        <a:t>Heavy dependency on information exchange from person to person.</a:t>
                      </a:r>
                    </a:p>
                  </a:txBody>
                  <a:tcPr marL="30202" marR="30202" marT="30202" marB="30202"/>
                </a:tc>
                <a:tc>
                  <a:txBody>
                    <a:bodyPr/>
                    <a:lstStyle/>
                    <a:p>
                      <a:pPr fontAlgn="t"/>
                      <a:r>
                        <a:rPr lang="en-US" sz="2000" b="1" dirty="0">
                          <a:effectLst/>
                        </a:rPr>
                        <a:t>Information sharing is made easy via electronic communication channels making little dependency on person to person information exchange.</a:t>
                      </a:r>
                    </a:p>
                  </a:txBody>
                  <a:tcPr marL="30202" marR="30202" marT="30202" marB="30202"/>
                </a:tc>
                <a:extLst>
                  <a:ext uri="{0D108BD9-81ED-4DB2-BD59-A6C34878D82A}">
                    <a16:rowId xmlns:a16="http://schemas.microsoft.com/office/drawing/2014/main" val="3649851652"/>
                  </a:ext>
                </a:extLst>
              </a:tr>
              <a:tr h="1645436">
                <a:tc>
                  <a:txBody>
                    <a:bodyPr/>
                    <a:lstStyle/>
                    <a:p>
                      <a:pPr algn="ctr" fontAlgn="t"/>
                      <a:r>
                        <a:rPr lang="ar-SA" sz="2000" b="1" dirty="0">
                          <a:effectLst/>
                        </a:rPr>
                        <a:t>2</a:t>
                      </a:r>
                    </a:p>
                  </a:txBody>
                  <a:tcPr marL="30202" marR="30202" marT="30202" marB="30202"/>
                </a:tc>
                <a:tc>
                  <a:txBody>
                    <a:bodyPr/>
                    <a:lstStyle/>
                    <a:p>
                      <a:pPr fontAlgn="t"/>
                      <a:r>
                        <a:rPr lang="en-US" sz="2000" b="1" dirty="0">
                          <a:effectLst/>
                        </a:rPr>
                        <a:t>Communication/ transaction are done in synchronous way. Manual intervention is required for each communication or transaction.</a:t>
                      </a:r>
                    </a:p>
                  </a:txBody>
                  <a:tcPr marL="30202" marR="30202" marT="30202" marB="30202"/>
                </a:tc>
                <a:tc>
                  <a:txBody>
                    <a:bodyPr/>
                    <a:lstStyle/>
                    <a:p>
                      <a:pPr fontAlgn="t"/>
                      <a:r>
                        <a:rPr lang="en-US" sz="2000" b="1" dirty="0">
                          <a:effectLst/>
                        </a:rPr>
                        <a:t>Communication or transaction can be done in asynchronous way. Electronics system automatically handles when to pass communication to required person or do the transactions.</a:t>
                      </a:r>
                    </a:p>
                  </a:txBody>
                  <a:tcPr marL="30202" marR="30202" marT="30202" marB="30202"/>
                </a:tc>
                <a:extLst>
                  <a:ext uri="{0D108BD9-81ED-4DB2-BD59-A6C34878D82A}">
                    <a16:rowId xmlns:a16="http://schemas.microsoft.com/office/drawing/2014/main" val="3989404367"/>
                  </a:ext>
                </a:extLst>
              </a:tr>
              <a:tr h="839565">
                <a:tc>
                  <a:txBody>
                    <a:bodyPr/>
                    <a:lstStyle/>
                    <a:p>
                      <a:pPr algn="ctr" fontAlgn="t"/>
                      <a:r>
                        <a:rPr lang="ar-SA" sz="2000" b="1" dirty="0">
                          <a:effectLst/>
                        </a:rPr>
                        <a:t>3</a:t>
                      </a:r>
                    </a:p>
                  </a:txBody>
                  <a:tcPr marL="30202" marR="30202" marT="30202" marB="30202"/>
                </a:tc>
                <a:tc>
                  <a:txBody>
                    <a:bodyPr/>
                    <a:lstStyle/>
                    <a:p>
                      <a:pPr fontAlgn="t"/>
                      <a:r>
                        <a:rPr lang="en-US" sz="2000" b="1" dirty="0">
                          <a:effectLst/>
                        </a:rPr>
                        <a:t>It is difficult to establish and maintain standard practices in traditional commerce.</a:t>
                      </a:r>
                    </a:p>
                  </a:txBody>
                  <a:tcPr marL="30202" marR="30202" marT="30202" marB="30202"/>
                </a:tc>
                <a:tc>
                  <a:txBody>
                    <a:bodyPr/>
                    <a:lstStyle/>
                    <a:p>
                      <a:pPr fontAlgn="t"/>
                      <a:r>
                        <a:rPr lang="en-US" sz="2000" b="1" dirty="0">
                          <a:effectLst/>
                        </a:rPr>
                        <a:t>A uniform strategy can be easily established and maintain in e-commerce.</a:t>
                      </a:r>
                    </a:p>
                  </a:txBody>
                  <a:tcPr marL="30202" marR="30202" marT="30202" marB="30202"/>
                </a:tc>
                <a:extLst>
                  <a:ext uri="{0D108BD9-81ED-4DB2-BD59-A6C34878D82A}">
                    <a16:rowId xmlns:a16="http://schemas.microsoft.com/office/drawing/2014/main" val="1134090025"/>
                  </a:ext>
                </a:extLst>
              </a:tr>
            </a:tbl>
          </a:graphicData>
        </a:graphic>
      </p:graphicFrame>
      <p:sp>
        <p:nvSpPr>
          <p:cNvPr id="11" name="Rectangle 10"/>
          <p:cNvSpPr/>
          <p:nvPr/>
        </p:nvSpPr>
        <p:spPr>
          <a:xfrm>
            <a:off x="2792433" y="502860"/>
            <a:ext cx="7800444" cy="801778"/>
          </a:xfrm>
          <a:prstGeom prst="rect">
            <a:avLst/>
          </a:prstGeom>
        </p:spPr>
        <p:txBody>
          <a:bodyPr>
            <a:normAutofit fontScale="32500" lnSpcReduction="20000"/>
          </a:bodyPr>
          <a:lstStyle/>
          <a:p>
            <a:pPr>
              <a:lnSpc>
                <a:spcPct val="90000"/>
              </a:lnSpc>
              <a:spcBef>
                <a:spcPct val="0"/>
              </a:spcBef>
            </a:pPr>
            <a:endParaRPr lang="en-US" sz="3200" b="1" dirty="0">
              <a:solidFill>
                <a:srgbClr val="FFFF00"/>
              </a:solidFill>
              <a:latin typeface="Aharoni" panose="02010803020104030203" pitchFamily="2" charset="-79"/>
              <a:ea typeface="+mj-ea"/>
              <a:cs typeface="Aharoni" panose="02010803020104030203" pitchFamily="2" charset="-79"/>
            </a:endParaRPr>
          </a:p>
          <a:p>
            <a:pPr algn="ctr">
              <a:lnSpc>
                <a:spcPct val="90000"/>
              </a:lnSpc>
              <a:spcBef>
                <a:spcPct val="0"/>
              </a:spcBef>
            </a:pPr>
            <a:r>
              <a:rPr lang="en-US" sz="8600" b="1" dirty="0">
                <a:solidFill>
                  <a:srgbClr val="FFFF00"/>
                </a:solidFill>
                <a:latin typeface="Aharoni" panose="02010803020104030203" pitchFamily="2" charset="-79"/>
                <a:ea typeface="+mj-ea"/>
                <a:cs typeface="Aharoni" panose="02010803020104030203" pitchFamily="2" charset="-79"/>
              </a:rPr>
              <a:t>Traditional</a:t>
            </a:r>
            <a:r>
              <a:rPr lang="en-US" sz="3400" b="1" dirty="0">
                <a:solidFill>
                  <a:srgbClr val="FFFF00"/>
                </a:solidFill>
                <a:latin typeface="Aharoni" panose="02010803020104030203" pitchFamily="2" charset="-79"/>
                <a:ea typeface="+mj-ea"/>
                <a:cs typeface="Aharoni" panose="02010803020104030203" pitchFamily="2" charset="-79"/>
              </a:rPr>
              <a:t> </a:t>
            </a:r>
            <a:r>
              <a:rPr lang="en-US" sz="8600" b="1" dirty="0">
                <a:solidFill>
                  <a:srgbClr val="FFFF00"/>
                </a:solidFill>
                <a:latin typeface="Aharoni" panose="02010803020104030203" pitchFamily="2" charset="-79"/>
                <a:ea typeface="+mj-ea"/>
                <a:cs typeface="Aharoni" panose="02010803020104030203" pitchFamily="2" charset="-79"/>
              </a:rPr>
              <a:t>Commerce v/s E-Commerce</a:t>
            </a:r>
            <a:endParaRPr lang="en-US" sz="3400" b="1" dirty="0">
              <a:solidFill>
                <a:srgbClr val="FFFF00"/>
              </a:solidFill>
              <a:latin typeface="Aharoni" panose="02010803020104030203" pitchFamily="2" charset="-79"/>
              <a:ea typeface="+mj-ea"/>
              <a:cs typeface="Aharoni" panose="02010803020104030203" pitchFamily="2" charset="-79"/>
            </a:endParaRPr>
          </a:p>
          <a:p>
            <a:pPr>
              <a:lnSpc>
                <a:spcPct val="90000"/>
              </a:lnSpc>
              <a:spcBef>
                <a:spcPct val="0"/>
              </a:spcBef>
            </a:pPr>
            <a:r>
              <a:rPr lang="en-US" sz="3200" b="1" dirty="0">
                <a:solidFill>
                  <a:schemeClr val="bg1"/>
                </a:solidFill>
                <a:latin typeface="Aharoni" panose="02010803020104030203" pitchFamily="2" charset="-79"/>
                <a:ea typeface="+mj-ea"/>
                <a:cs typeface="Aharoni" panose="02010803020104030203" pitchFamily="2" charset="-79"/>
              </a:rPr>
              <a:t/>
            </a:r>
            <a:br>
              <a:rPr lang="en-US" sz="3200" b="1" dirty="0">
                <a:solidFill>
                  <a:schemeClr val="bg1"/>
                </a:solidFill>
                <a:latin typeface="Aharoni" panose="02010803020104030203" pitchFamily="2" charset="-79"/>
                <a:ea typeface="+mj-ea"/>
                <a:cs typeface="Aharoni" panose="02010803020104030203" pitchFamily="2" charset="-79"/>
              </a:rPr>
            </a:br>
            <a:endParaRPr lang="ar-SA" sz="3200" b="1" dirty="0">
              <a:solidFill>
                <a:schemeClr val="bg1"/>
              </a:solidFill>
              <a:latin typeface="Aharoni" panose="02010803020104030203" pitchFamily="2" charset="-79"/>
              <a:ea typeface="+mj-ea"/>
              <a:cs typeface="Aharoni" panose="02010803020104030203" pitchFamily="2" charset="-79"/>
            </a:endParaRPr>
          </a:p>
        </p:txBody>
      </p:sp>
    </p:spTree>
    <p:extLst>
      <p:ext uri="{BB962C8B-B14F-4D97-AF65-F5344CB8AC3E}">
        <p14:creationId xmlns:p14="http://schemas.microsoft.com/office/powerpoint/2010/main" val="2324155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02371" y="616492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11051177" cy="1610200"/>
          </a:xfrm>
          <a:prstGeom prst="rect">
            <a:avLst/>
          </a:prstGeom>
        </p:spPr>
      </p:pic>
      <p:sp>
        <p:nvSpPr>
          <p:cNvPr id="8" name="TextBox 7"/>
          <p:cNvSpPr txBox="1"/>
          <p:nvPr/>
        </p:nvSpPr>
        <p:spPr>
          <a:xfrm>
            <a:off x="71556" y="314196"/>
            <a:ext cx="1782860" cy="490904"/>
          </a:xfrm>
          <a:prstGeom prst="rect">
            <a:avLst/>
          </a:prstGeom>
        </p:spPr>
        <p:txBody>
          <a:bodyPr anchor="ctr">
            <a:noAutofit/>
          </a:bodyPr>
          <a:lstStyle>
            <a:defPPr>
              <a:defRPr lang="en-US"/>
            </a:defPPr>
            <a:lvl1pPr>
              <a:lnSpc>
                <a:spcPct val="90000"/>
              </a:lnSpc>
              <a:spcBef>
                <a:spcPct val="0"/>
              </a:spcBef>
              <a:defRPr sz="2800" b="1">
                <a:solidFill>
                  <a:schemeClr val="bg1"/>
                </a:solidFill>
                <a:latin typeface="Aharoni" panose="02010803020104030203" pitchFamily="2" charset="-79"/>
                <a:ea typeface="+mj-ea"/>
                <a:cs typeface="Aharoni" panose="02010803020104030203" pitchFamily="2" charset="-79"/>
              </a:defRPr>
            </a:lvl1pPr>
          </a:lstStyle>
          <a:p>
            <a:r>
              <a:rPr lang="en-US" dirty="0"/>
              <a:t>Chapter-1</a:t>
            </a:r>
          </a:p>
        </p:txBody>
      </p:sp>
      <p:graphicFrame>
        <p:nvGraphicFramePr>
          <p:cNvPr id="10" name="Content Placeholder 6"/>
          <p:cNvGraphicFramePr>
            <a:graphicFrameLocks/>
          </p:cNvGraphicFramePr>
          <p:nvPr>
            <p:extLst>
              <p:ext uri="{D42A27DB-BD31-4B8C-83A1-F6EECF244321}">
                <p14:modId xmlns:p14="http://schemas.microsoft.com/office/powerpoint/2010/main" val="1749268185"/>
              </p:ext>
            </p:extLst>
          </p:nvPr>
        </p:nvGraphicFramePr>
        <p:xfrm>
          <a:off x="1371870" y="1639794"/>
          <a:ext cx="9026820" cy="4354147"/>
        </p:xfrm>
        <a:graphic>
          <a:graphicData uri="http://schemas.openxmlformats.org/drawingml/2006/table">
            <a:tbl>
              <a:tblPr>
                <a:tableStyleId>{22838BEF-8BB2-4498-84A7-C5851F593DF1}</a:tableStyleId>
              </a:tblPr>
              <a:tblGrid>
                <a:gridCol w="881169">
                  <a:extLst>
                    <a:ext uri="{9D8B030D-6E8A-4147-A177-3AD203B41FA5}">
                      <a16:colId xmlns:a16="http://schemas.microsoft.com/office/drawing/2014/main" val="669875143"/>
                    </a:ext>
                  </a:extLst>
                </a:gridCol>
                <a:gridCol w="3421900">
                  <a:extLst>
                    <a:ext uri="{9D8B030D-6E8A-4147-A177-3AD203B41FA5}">
                      <a16:colId xmlns:a16="http://schemas.microsoft.com/office/drawing/2014/main" val="3347159646"/>
                    </a:ext>
                  </a:extLst>
                </a:gridCol>
                <a:gridCol w="4723751">
                  <a:extLst>
                    <a:ext uri="{9D8B030D-6E8A-4147-A177-3AD203B41FA5}">
                      <a16:colId xmlns:a16="http://schemas.microsoft.com/office/drawing/2014/main" val="117310997"/>
                    </a:ext>
                  </a:extLst>
                </a:gridCol>
              </a:tblGrid>
              <a:tr h="663212">
                <a:tc>
                  <a:txBody>
                    <a:bodyPr/>
                    <a:lstStyle/>
                    <a:p>
                      <a:pPr algn="l" fontAlgn="t"/>
                      <a:r>
                        <a:rPr lang="en-US" sz="2000" b="1" dirty="0">
                          <a:effectLst/>
                        </a:rPr>
                        <a:t>Sr. No.</a:t>
                      </a:r>
                    </a:p>
                  </a:txBody>
                  <a:tcPr marL="30202" marR="30202" marT="30202" marB="30202"/>
                </a:tc>
                <a:tc>
                  <a:txBody>
                    <a:bodyPr/>
                    <a:lstStyle/>
                    <a:p>
                      <a:pPr algn="ctr" fontAlgn="t"/>
                      <a:r>
                        <a:rPr lang="en-US" sz="2000" b="1" dirty="0">
                          <a:effectLst/>
                        </a:rPr>
                        <a:t>Traditional Commerce</a:t>
                      </a:r>
                    </a:p>
                  </a:txBody>
                  <a:tcPr marL="30202" marR="30202" marT="30202" marB="30202"/>
                </a:tc>
                <a:tc>
                  <a:txBody>
                    <a:bodyPr/>
                    <a:lstStyle/>
                    <a:p>
                      <a:pPr algn="ctr" fontAlgn="t"/>
                      <a:r>
                        <a:rPr lang="en-US" sz="2000" b="1" dirty="0">
                          <a:effectLst/>
                        </a:rPr>
                        <a:t>E-Commerce</a:t>
                      </a:r>
                    </a:p>
                  </a:txBody>
                  <a:tcPr marL="30202" marR="30202" marT="30202" marB="30202"/>
                </a:tc>
                <a:extLst>
                  <a:ext uri="{0D108BD9-81ED-4DB2-BD59-A6C34878D82A}">
                    <a16:rowId xmlns:a16="http://schemas.microsoft.com/office/drawing/2014/main" val="2075695661"/>
                  </a:ext>
                </a:extLst>
              </a:tr>
              <a:tr h="952253">
                <a:tc>
                  <a:txBody>
                    <a:bodyPr/>
                    <a:lstStyle/>
                    <a:p>
                      <a:pPr algn="ctr" fontAlgn="t"/>
                      <a:r>
                        <a:rPr lang="ar-SA" sz="2000" b="1" dirty="0">
                          <a:effectLst/>
                        </a:rPr>
                        <a:t>4</a:t>
                      </a:r>
                    </a:p>
                  </a:txBody>
                  <a:tcPr marL="30202" marR="30202" marT="30202" marB="30202"/>
                </a:tc>
                <a:tc>
                  <a:txBody>
                    <a:bodyPr/>
                    <a:lstStyle/>
                    <a:p>
                      <a:pPr fontAlgn="t"/>
                      <a:r>
                        <a:rPr lang="en-US" sz="2000" b="1" dirty="0">
                          <a:effectLst/>
                        </a:rPr>
                        <a:t>Communications of business depends upon individual skills.</a:t>
                      </a:r>
                    </a:p>
                  </a:txBody>
                  <a:tcPr marL="30202" marR="30202" marT="30202" marB="30202"/>
                </a:tc>
                <a:tc>
                  <a:txBody>
                    <a:bodyPr/>
                    <a:lstStyle/>
                    <a:p>
                      <a:pPr fontAlgn="t"/>
                      <a:r>
                        <a:rPr lang="en-US" sz="2000" b="1" dirty="0">
                          <a:effectLst/>
                        </a:rPr>
                        <a:t>In e-Commerce or Electronic Market, there is no human intervention.</a:t>
                      </a:r>
                    </a:p>
                  </a:txBody>
                  <a:tcPr marL="30202" marR="30202" marT="30202" marB="30202"/>
                </a:tc>
                <a:extLst>
                  <a:ext uri="{0D108BD9-81ED-4DB2-BD59-A6C34878D82A}">
                    <a16:rowId xmlns:a16="http://schemas.microsoft.com/office/drawing/2014/main" val="658524481"/>
                  </a:ext>
                </a:extLst>
              </a:tr>
              <a:tr h="1369341">
                <a:tc>
                  <a:txBody>
                    <a:bodyPr/>
                    <a:lstStyle/>
                    <a:p>
                      <a:pPr algn="ctr" fontAlgn="t"/>
                      <a:r>
                        <a:rPr lang="ar-SA" sz="2000" b="1" dirty="0">
                          <a:effectLst/>
                        </a:rPr>
                        <a:t>5</a:t>
                      </a:r>
                    </a:p>
                  </a:txBody>
                  <a:tcPr marL="30202" marR="30202" marT="30202" marB="30202"/>
                </a:tc>
                <a:tc>
                  <a:txBody>
                    <a:bodyPr/>
                    <a:lstStyle/>
                    <a:p>
                      <a:pPr fontAlgn="t"/>
                      <a:r>
                        <a:rPr lang="en-US" sz="2000" b="1" dirty="0">
                          <a:effectLst/>
                        </a:rPr>
                        <a:t>Unavailability of a uniform platform as traditional commerce depends heavily on personal communication.</a:t>
                      </a:r>
                    </a:p>
                  </a:txBody>
                  <a:tcPr marL="30202" marR="30202" marT="30202" marB="30202"/>
                </a:tc>
                <a:tc>
                  <a:txBody>
                    <a:bodyPr/>
                    <a:lstStyle/>
                    <a:p>
                      <a:pPr fontAlgn="t"/>
                      <a:r>
                        <a:rPr lang="en-US" sz="2000" b="1" dirty="0">
                          <a:effectLst/>
                        </a:rPr>
                        <a:t>E-Commerce website provides user a platform where al l information is available at one place.</a:t>
                      </a:r>
                    </a:p>
                  </a:txBody>
                  <a:tcPr marL="30202" marR="30202" marT="30202" marB="30202"/>
                </a:tc>
                <a:extLst>
                  <a:ext uri="{0D108BD9-81ED-4DB2-BD59-A6C34878D82A}">
                    <a16:rowId xmlns:a16="http://schemas.microsoft.com/office/drawing/2014/main" val="2075977057"/>
                  </a:ext>
                </a:extLst>
              </a:tr>
              <a:tr h="1369341">
                <a:tc>
                  <a:txBody>
                    <a:bodyPr/>
                    <a:lstStyle/>
                    <a:p>
                      <a:pPr algn="ctr" fontAlgn="t"/>
                      <a:r>
                        <a:rPr lang="ar-SA" sz="2000" b="1" dirty="0">
                          <a:effectLst/>
                        </a:rPr>
                        <a:t>6</a:t>
                      </a:r>
                    </a:p>
                  </a:txBody>
                  <a:tcPr marL="30202" marR="30202" marT="30202" marB="30202"/>
                </a:tc>
                <a:tc>
                  <a:txBody>
                    <a:bodyPr/>
                    <a:lstStyle/>
                    <a:p>
                      <a:pPr fontAlgn="t"/>
                      <a:r>
                        <a:rPr lang="en-US" sz="2000" b="1" dirty="0">
                          <a:effectLst/>
                        </a:rPr>
                        <a:t>No uniform platform for information sharing as it depends heavily on personal communication.</a:t>
                      </a:r>
                    </a:p>
                  </a:txBody>
                  <a:tcPr marL="30202" marR="30202" marT="30202" marB="30202"/>
                </a:tc>
                <a:tc>
                  <a:txBody>
                    <a:bodyPr/>
                    <a:lstStyle/>
                    <a:p>
                      <a:pPr fontAlgn="t"/>
                      <a:r>
                        <a:rPr lang="en-US" sz="2000" b="1" dirty="0">
                          <a:effectLst/>
                        </a:rPr>
                        <a:t>E-Commerce provides a universal platform to support commercial / business activities across the globe.</a:t>
                      </a:r>
                    </a:p>
                  </a:txBody>
                  <a:tcPr marL="30202" marR="30202" marT="30202" marB="30202"/>
                </a:tc>
                <a:extLst>
                  <a:ext uri="{0D108BD9-81ED-4DB2-BD59-A6C34878D82A}">
                    <a16:rowId xmlns:a16="http://schemas.microsoft.com/office/drawing/2014/main" val="1234528374"/>
                  </a:ext>
                </a:extLst>
              </a:tr>
            </a:tbl>
          </a:graphicData>
        </a:graphic>
      </p:graphicFrame>
      <p:sp>
        <p:nvSpPr>
          <p:cNvPr id="11" name="Rectangle 10"/>
          <p:cNvSpPr/>
          <p:nvPr/>
        </p:nvSpPr>
        <p:spPr>
          <a:xfrm>
            <a:off x="2717075" y="667033"/>
            <a:ext cx="7845664" cy="801778"/>
          </a:xfrm>
          <a:prstGeom prst="rect">
            <a:avLst/>
          </a:prstGeom>
        </p:spPr>
        <p:txBody>
          <a:bodyPr anchor="ctr">
            <a:noAutofit/>
          </a:bodyPr>
          <a:lstStyle/>
          <a:p>
            <a:pPr>
              <a:lnSpc>
                <a:spcPct val="90000"/>
              </a:lnSpc>
              <a:spcBef>
                <a:spcPct val="0"/>
              </a:spcBef>
            </a:pPr>
            <a:endParaRPr lang="en-US" sz="2800" b="1" dirty="0">
              <a:solidFill>
                <a:schemeClr val="bg1"/>
              </a:solidFill>
              <a:latin typeface="Aharoni" panose="02010803020104030203" pitchFamily="2" charset="-79"/>
              <a:ea typeface="+mj-ea"/>
              <a:cs typeface="Aharoni" panose="02010803020104030203" pitchFamily="2" charset="-79"/>
            </a:endParaRPr>
          </a:p>
          <a:p>
            <a:pPr algn="ctr">
              <a:lnSpc>
                <a:spcPct val="90000"/>
              </a:lnSpc>
              <a:spcBef>
                <a:spcPct val="0"/>
              </a:spcBef>
            </a:pPr>
            <a:r>
              <a:rPr lang="en-US" sz="2800" b="1" dirty="0">
                <a:solidFill>
                  <a:srgbClr val="FFFF00"/>
                </a:solidFill>
                <a:latin typeface="Aharoni" panose="02010803020104030203" pitchFamily="2" charset="-79"/>
                <a:ea typeface="+mj-ea"/>
                <a:cs typeface="Aharoni" panose="02010803020104030203" pitchFamily="2" charset="-79"/>
              </a:rPr>
              <a:t>Traditional Commerce v/s E-Commerce</a:t>
            </a:r>
          </a:p>
          <a:p>
            <a:pPr>
              <a:lnSpc>
                <a:spcPct val="90000"/>
              </a:lnSpc>
              <a:spcBef>
                <a:spcPct val="0"/>
              </a:spcBef>
            </a:pPr>
            <a:r>
              <a:rPr lang="en-US" sz="2800" b="1" dirty="0">
                <a:solidFill>
                  <a:schemeClr val="bg1"/>
                </a:solidFill>
                <a:latin typeface="Aharoni" panose="02010803020104030203" pitchFamily="2" charset="-79"/>
                <a:ea typeface="+mj-ea"/>
                <a:cs typeface="Aharoni" panose="02010803020104030203" pitchFamily="2" charset="-79"/>
              </a:rPr>
              <a:t/>
            </a:r>
            <a:br>
              <a:rPr lang="en-US" sz="2800" b="1" dirty="0">
                <a:solidFill>
                  <a:schemeClr val="bg1"/>
                </a:solidFill>
                <a:latin typeface="Aharoni" panose="02010803020104030203" pitchFamily="2" charset="-79"/>
                <a:ea typeface="+mj-ea"/>
                <a:cs typeface="Aharoni" panose="02010803020104030203" pitchFamily="2" charset="-79"/>
              </a:rPr>
            </a:br>
            <a:endParaRPr lang="ar-SA" sz="2800" b="1" dirty="0">
              <a:solidFill>
                <a:schemeClr val="bg1"/>
              </a:solidFill>
              <a:latin typeface="Aharoni" panose="02010803020104030203" pitchFamily="2" charset="-79"/>
              <a:ea typeface="+mj-ea"/>
              <a:cs typeface="Aharoni" panose="02010803020104030203" pitchFamily="2" charset="-79"/>
            </a:endParaRPr>
          </a:p>
        </p:txBody>
      </p:sp>
    </p:spTree>
    <p:extLst>
      <p:ext uri="{BB962C8B-B14F-4D97-AF65-F5344CB8AC3E}">
        <p14:creationId xmlns:p14="http://schemas.microsoft.com/office/powerpoint/2010/main" val="2283264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1941" y="1927689"/>
            <a:ext cx="10515600" cy="3532585"/>
          </a:xfrm>
        </p:spPr>
        <p:txBody>
          <a:bodyPr/>
          <a:lstStyle/>
          <a:p>
            <a:pPr marL="0" indent="0">
              <a:buNone/>
            </a:pPr>
            <a:r>
              <a:rPr lang="en-US" altLang="ar-SA" b="1" dirty="0" smtClean="0">
                <a:solidFill>
                  <a:srgbClr val="FF0000"/>
                </a:solidFill>
              </a:rPr>
              <a:t>- Benefits </a:t>
            </a:r>
            <a:r>
              <a:rPr lang="en-US" altLang="ar-SA" b="1" dirty="0">
                <a:solidFill>
                  <a:srgbClr val="FF0000"/>
                </a:solidFill>
              </a:rPr>
              <a:t>of Doing Business </a:t>
            </a:r>
            <a:r>
              <a:rPr lang="en-US" altLang="ar-SA" b="1" dirty="0" smtClean="0">
                <a:solidFill>
                  <a:srgbClr val="FF0000"/>
                </a:solidFill>
              </a:rPr>
              <a:t>Electronically:</a:t>
            </a:r>
          </a:p>
          <a:p>
            <a:pPr marL="0" indent="0">
              <a:buClr>
                <a:srgbClr val="800000"/>
              </a:buClr>
              <a:buNone/>
            </a:pPr>
            <a:r>
              <a:rPr lang="en-US" altLang="ar-SA" dirty="0" smtClean="0"/>
              <a:t>- Reducing </a:t>
            </a:r>
            <a:r>
              <a:rPr lang="en-US" altLang="ar-SA" dirty="0"/>
              <a:t>The Cost of Executing </a:t>
            </a:r>
            <a:r>
              <a:rPr lang="en-US" altLang="ar-SA" dirty="0" smtClean="0"/>
              <a:t>Transactions.</a:t>
            </a:r>
            <a:endParaRPr lang="en-US" altLang="ar-SA" dirty="0"/>
          </a:p>
          <a:p>
            <a:pPr marL="0" indent="0">
              <a:buClr>
                <a:srgbClr val="800000"/>
              </a:buClr>
              <a:buNone/>
            </a:pPr>
            <a:r>
              <a:rPr lang="en-US" altLang="ar-SA" dirty="0" smtClean="0"/>
              <a:t>- Increasing </a:t>
            </a:r>
            <a:r>
              <a:rPr lang="en-US" altLang="ar-SA" dirty="0"/>
              <a:t>the Speed of </a:t>
            </a:r>
            <a:r>
              <a:rPr lang="en-US" altLang="ar-SA" dirty="0" smtClean="0"/>
              <a:t>Business.</a:t>
            </a:r>
            <a:endParaRPr lang="en-US" altLang="ar-SA" dirty="0"/>
          </a:p>
          <a:p>
            <a:pPr marL="0" indent="0">
              <a:buClr>
                <a:srgbClr val="800000"/>
              </a:buClr>
              <a:buNone/>
            </a:pPr>
            <a:r>
              <a:rPr lang="en-US" altLang="ar-SA" dirty="0" smtClean="0"/>
              <a:t>- Doing </a:t>
            </a:r>
            <a:r>
              <a:rPr lang="en-US" altLang="ar-SA" dirty="0"/>
              <a:t>Business Any Time </a:t>
            </a:r>
            <a:r>
              <a:rPr lang="en-US" altLang="ar-SA" dirty="0" smtClean="0"/>
              <a:t>Anywhere.</a:t>
            </a:r>
            <a:endParaRPr lang="en-US" altLang="ar-SA" dirty="0"/>
          </a:p>
          <a:p>
            <a:pPr marL="0" indent="0">
              <a:buClr>
                <a:srgbClr val="800000"/>
              </a:buClr>
              <a:buNone/>
            </a:pPr>
            <a:r>
              <a:rPr lang="en-US" altLang="ar-SA" dirty="0" smtClean="0"/>
              <a:t>- Improving Workflow.</a:t>
            </a:r>
            <a:endParaRPr lang="en-US" altLang="ar-SA" dirty="0"/>
          </a:p>
          <a:p>
            <a:pPr marL="0" indent="0">
              <a:buNone/>
            </a:pPr>
            <a:endParaRPr lang="en-US" alt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4276246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878" y="1927691"/>
            <a:ext cx="10515600" cy="3624023"/>
          </a:xfrm>
        </p:spPr>
        <p:txBody>
          <a:bodyPr/>
          <a:lstStyle/>
          <a:p>
            <a:pPr marL="0" indent="0">
              <a:buNone/>
            </a:pPr>
            <a:r>
              <a:rPr lang="en-US" altLang="ar-SA" b="1" dirty="0" smtClean="0">
                <a:solidFill>
                  <a:srgbClr val="FF0000"/>
                </a:solidFill>
              </a:rPr>
              <a:t>- Benefits </a:t>
            </a:r>
            <a:r>
              <a:rPr lang="en-US" altLang="ar-SA" b="1" dirty="0">
                <a:solidFill>
                  <a:srgbClr val="FF0000"/>
                </a:solidFill>
              </a:rPr>
              <a:t>of Doing Business Electronically cont. </a:t>
            </a:r>
            <a:r>
              <a:rPr lang="en-US" altLang="ar-SA" b="1" dirty="0" smtClean="0">
                <a:solidFill>
                  <a:srgbClr val="FF0000"/>
                </a:solidFill>
              </a:rPr>
              <a:t>…:</a:t>
            </a:r>
          </a:p>
          <a:p>
            <a:pPr marL="0" indent="0">
              <a:buClr>
                <a:srgbClr val="800000"/>
              </a:buClr>
              <a:buNone/>
            </a:pPr>
            <a:r>
              <a:rPr lang="en-US" altLang="ar-SA" dirty="0" smtClean="0"/>
              <a:t>1. Reducing </a:t>
            </a:r>
            <a:r>
              <a:rPr lang="en-US" altLang="ar-SA" dirty="0"/>
              <a:t>Errors and Improving Quality</a:t>
            </a:r>
          </a:p>
          <a:p>
            <a:pPr marL="0" indent="0">
              <a:buClr>
                <a:srgbClr val="800000"/>
              </a:buClr>
              <a:buNone/>
            </a:pPr>
            <a:r>
              <a:rPr lang="en-US" altLang="ar-SA" dirty="0" smtClean="0"/>
              <a:t>2. Collaborating </a:t>
            </a:r>
            <a:r>
              <a:rPr lang="en-US" altLang="ar-SA" dirty="0"/>
              <a:t>With Suppliers</a:t>
            </a:r>
          </a:p>
          <a:p>
            <a:pPr marL="457200" lvl="1" indent="0">
              <a:buClr>
                <a:srgbClr val="800000"/>
              </a:buClr>
              <a:buNone/>
            </a:pPr>
            <a:r>
              <a:rPr lang="en-US" altLang="ar-SA" sz="2800" dirty="0" smtClean="0"/>
              <a:t>- Joint </a:t>
            </a:r>
            <a:r>
              <a:rPr lang="en-US" altLang="ar-SA" sz="2800" dirty="0"/>
              <a:t>product design</a:t>
            </a:r>
          </a:p>
          <a:p>
            <a:pPr marL="457200" lvl="1" indent="0">
              <a:buClr>
                <a:srgbClr val="800000"/>
              </a:buClr>
              <a:buNone/>
            </a:pPr>
            <a:r>
              <a:rPr lang="en-US" altLang="ar-SA" sz="2800" dirty="0" smtClean="0"/>
              <a:t>- Synchronized </a:t>
            </a:r>
            <a:r>
              <a:rPr lang="en-US" altLang="ar-SA" sz="2800" dirty="0"/>
              <a:t>production</a:t>
            </a:r>
          </a:p>
          <a:p>
            <a:pPr marL="457200" lvl="1" indent="0">
              <a:buClr>
                <a:srgbClr val="800000"/>
              </a:buClr>
              <a:buNone/>
            </a:pPr>
            <a:r>
              <a:rPr lang="en-US" altLang="ar-SA" sz="2800" dirty="0" smtClean="0"/>
              <a:t>- Servicing </a:t>
            </a:r>
            <a:r>
              <a:rPr lang="en-US" altLang="ar-SA" sz="2800" dirty="0"/>
              <a:t>end customers</a:t>
            </a:r>
          </a:p>
          <a:p>
            <a:pPr marL="0" indent="0">
              <a:buNone/>
            </a:pPr>
            <a:endParaRPr 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015701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0" indent="0">
              <a:buNone/>
            </a:pPr>
            <a:r>
              <a:rPr lang="en-US" b="1" dirty="0" smtClean="0">
                <a:solidFill>
                  <a:srgbClr val="FF0000"/>
                </a:solidFill>
              </a:rPr>
              <a:t>- E-Commerce </a:t>
            </a:r>
            <a:r>
              <a:rPr lang="en-US" b="1" dirty="0">
                <a:solidFill>
                  <a:srgbClr val="FF0000"/>
                </a:solidFill>
              </a:rPr>
              <a:t>- Business Models and </a:t>
            </a:r>
            <a:r>
              <a:rPr lang="en-US" b="1" dirty="0" smtClean="0">
                <a:solidFill>
                  <a:srgbClr val="FF0000"/>
                </a:solidFill>
              </a:rPr>
              <a:t>types:</a:t>
            </a:r>
          </a:p>
          <a:p>
            <a:pPr marL="0" indent="0">
              <a:buNone/>
            </a:pPr>
            <a:r>
              <a:rPr lang="en-US" b="1" dirty="0"/>
              <a:t>E-commerce business models can generally be categorized into the following categories.</a:t>
            </a:r>
          </a:p>
          <a:p>
            <a:pPr marL="0" indent="0">
              <a:buNone/>
            </a:pPr>
            <a:r>
              <a:rPr lang="en-US" dirty="0" smtClean="0"/>
              <a:t>- Business </a:t>
            </a:r>
            <a:r>
              <a:rPr lang="en-US" dirty="0"/>
              <a:t>- to - Business (B2B</a:t>
            </a:r>
            <a:r>
              <a:rPr lang="en-US" dirty="0" smtClean="0"/>
              <a:t>).</a:t>
            </a:r>
            <a:endParaRPr lang="en-US" dirty="0"/>
          </a:p>
          <a:p>
            <a:pPr marL="0" indent="0">
              <a:buNone/>
            </a:pPr>
            <a:r>
              <a:rPr lang="en-US" dirty="0" smtClean="0"/>
              <a:t>- Business </a:t>
            </a:r>
            <a:r>
              <a:rPr lang="en-US" dirty="0"/>
              <a:t>- to - Consumer (B2C</a:t>
            </a:r>
            <a:r>
              <a:rPr lang="en-US" dirty="0" smtClean="0"/>
              <a:t>).</a:t>
            </a:r>
            <a:endParaRPr lang="en-US" dirty="0"/>
          </a:p>
          <a:p>
            <a:pPr marL="0" indent="0">
              <a:buNone/>
            </a:pPr>
            <a:r>
              <a:rPr lang="en-US" dirty="0" smtClean="0"/>
              <a:t>- Consumer </a:t>
            </a:r>
            <a:r>
              <a:rPr lang="en-US" dirty="0"/>
              <a:t>- to - Consumer (C2C</a:t>
            </a:r>
            <a:r>
              <a:rPr lang="en-US" dirty="0" smtClean="0"/>
              <a:t>).</a:t>
            </a:r>
            <a:endParaRPr lang="en-US" dirty="0"/>
          </a:p>
          <a:p>
            <a:pPr marL="0" indent="0">
              <a:buNone/>
            </a:pPr>
            <a:r>
              <a:rPr lang="en-US" dirty="0" smtClean="0"/>
              <a:t>- Consumer </a:t>
            </a:r>
            <a:r>
              <a:rPr lang="en-US" dirty="0"/>
              <a:t>- to - Business (C2B</a:t>
            </a:r>
            <a:r>
              <a:rPr lang="en-US" dirty="0" smtClean="0"/>
              <a:t>).</a:t>
            </a:r>
            <a:endParaRPr lang="en-US" dirty="0"/>
          </a:p>
          <a:p>
            <a:pPr marL="0" indent="0">
              <a:buNone/>
            </a:pPr>
            <a:r>
              <a:rPr lang="en-US" dirty="0" smtClean="0"/>
              <a:t>- Business </a:t>
            </a:r>
            <a:r>
              <a:rPr lang="en-US" dirty="0"/>
              <a:t>- to - Government (B2G</a:t>
            </a:r>
            <a:r>
              <a:rPr lang="en-US" dirty="0" smtClean="0"/>
              <a:t>).</a:t>
            </a:r>
            <a:endParaRPr lang="en-US" dirty="0"/>
          </a:p>
          <a:p>
            <a:pPr marL="0" indent="0">
              <a:buNone/>
            </a:pPr>
            <a:r>
              <a:rPr lang="en-US" dirty="0" smtClean="0"/>
              <a:t>- Government </a:t>
            </a:r>
            <a:r>
              <a:rPr lang="en-US" dirty="0"/>
              <a:t>- to - Business (G2B</a:t>
            </a:r>
            <a:r>
              <a:rPr lang="en-US" dirty="0" smtClean="0"/>
              <a:t>).</a:t>
            </a:r>
            <a:endParaRPr lang="en-US" dirty="0"/>
          </a:p>
          <a:p>
            <a:pPr marL="0" indent="0">
              <a:buNone/>
            </a:pPr>
            <a:r>
              <a:rPr lang="en-US" dirty="0" smtClean="0"/>
              <a:t>- Government </a:t>
            </a:r>
            <a:r>
              <a:rPr lang="en-US" dirty="0"/>
              <a:t>- to - Citizen (G2C</a:t>
            </a:r>
            <a:r>
              <a:rPr lang="en-US" dirty="0" smtClean="0"/>
              <a:t>).</a:t>
            </a:r>
            <a:endParaRPr lang="en-US"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9783220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buNone/>
            </a:pPr>
            <a:r>
              <a:rPr lang="en-US" altLang="ar-SA" b="1" dirty="0" smtClean="0">
                <a:solidFill>
                  <a:srgbClr val="FF0000"/>
                </a:solidFill>
              </a:rPr>
              <a:t>- Examples </a:t>
            </a:r>
            <a:r>
              <a:rPr lang="en-US" altLang="ar-SA" b="1" dirty="0">
                <a:solidFill>
                  <a:srgbClr val="FF0000"/>
                </a:solidFill>
              </a:rPr>
              <a:t>of </a:t>
            </a:r>
            <a:r>
              <a:rPr lang="en-US" altLang="ar-SA" b="1" dirty="0" smtClean="0">
                <a:solidFill>
                  <a:srgbClr val="FF0000"/>
                </a:solidFill>
              </a:rPr>
              <a:t>E-Commerce:</a:t>
            </a:r>
          </a:p>
          <a:p>
            <a:pPr marL="0" indent="0">
              <a:lnSpc>
                <a:spcPct val="110000"/>
              </a:lnSpc>
              <a:buNone/>
            </a:pPr>
            <a:r>
              <a:rPr lang="en-US" altLang="ar-SA" dirty="0" smtClean="0"/>
              <a:t>- Retailing </a:t>
            </a:r>
            <a:r>
              <a:rPr lang="en-US" altLang="ar-SA" dirty="0"/>
              <a:t>and </a:t>
            </a:r>
            <a:r>
              <a:rPr lang="en-US" altLang="ar-SA" dirty="0" smtClean="0"/>
              <a:t>Marketing.</a:t>
            </a:r>
            <a:endParaRPr lang="en-US" altLang="ar-SA" dirty="0"/>
          </a:p>
          <a:p>
            <a:pPr marL="0" indent="0">
              <a:lnSpc>
                <a:spcPct val="110000"/>
              </a:lnSpc>
              <a:buNone/>
            </a:pPr>
            <a:r>
              <a:rPr lang="en-US" altLang="ar-SA" dirty="0" smtClean="0"/>
              <a:t>- Entertainment </a:t>
            </a:r>
            <a:r>
              <a:rPr lang="en-US" altLang="ar-SA" dirty="0"/>
              <a:t>and </a:t>
            </a:r>
            <a:r>
              <a:rPr lang="en-US" altLang="ar-SA" dirty="0" smtClean="0"/>
              <a:t>Travel.</a:t>
            </a:r>
            <a:endParaRPr lang="en-US" altLang="ar-SA" dirty="0"/>
          </a:p>
          <a:p>
            <a:pPr marL="0" indent="0">
              <a:lnSpc>
                <a:spcPct val="110000"/>
              </a:lnSpc>
              <a:buNone/>
            </a:pPr>
            <a:r>
              <a:rPr lang="en-US" altLang="ar-SA" dirty="0" smtClean="0"/>
              <a:t>- Education </a:t>
            </a:r>
            <a:r>
              <a:rPr lang="en-US" altLang="ar-SA" dirty="0"/>
              <a:t>and </a:t>
            </a:r>
            <a:r>
              <a:rPr lang="en-US" altLang="ar-SA" dirty="0" smtClean="0"/>
              <a:t>Learning.</a:t>
            </a:r>
            <a:endParaRPr lang="en-US" altLang="ar-SA" dirty="0"/>
          </a:p>
          <a:p>
            <a:pPr marL="0" indent="0">
              <a:lnSpc>
                <a:spcPct val="110000"/>
              </a:lnSpc>
              <a:buNone/>
            </a:pPr>
            <a:r>
              <a:rPr lang="en-US" altLang="ar-SA" dirty="0" smtClean="0"/>
              <a:t>- Banking </a:t>
            </a:r>
            <a:r>
              <a:rPr lang="en-US" altLang="ar-SA" dirty="0"/>
              <a:t>and </a:t>
            </a:r>
            <a:r>
              <a:rPr lang="en-US" altLang="ar-SA" dirty="0" smtClean="0"/>
              <a:t>Investment.</a:t>
            </a:r>
            <a:endParaRPr lang="en-US" altLang="ar-SA" dirty="0"/>
          </a:p>
          <a:p>
            <a:pPr marL="0" indent="0">
              <a:lnSpc>
                <a:spcPct val="110000"/>
              </a:lnSpc>
              <a:buNone/>
            </a:pPr>
            <a:r>
              <a:rPr lang="en-US" altLang="ar-SA" dirty="0" smtClean="0"/>
              <a:t>- Health-Care.</a:t>
            </a:r>
            <a:endParaRPr lang="en-US" altLang="ar-SA" dirty="0"/>
          </a:p>
          <a:p>
            <a:pPr marL="0" indent="0">
              <a:lnSpc>
                <a:spcPct val="110000"/>
              </a:lnSpc>
              <a:buNone/>
            </a:pPr>
            <a:r>
              <a:rPr lang="en-US" altLang="ar-SA" dirty="0" smtClean="0"/>
              <a:t>- Auction.</a:t>
            </a:r>
            <a:endParaRPr lang="en-US" altLang="ar-SA" dirty="0"/>
          </a:p>
          <a:p>
            <a:pPr marL="0" indent="0">
              <a:lnSpc>
                <a:spcPct val="110000"/>
              </a:lnSpc>
              <a:buNone/>
            </a:pPr>
            <a:r>
              <a:rPr lang="en-US" altLang="ar-SA" dirty="0" smtClean="0"/>
              <a:t>- Personal </a:t>
            </a:r>
            <a:r>
              <a:rPr lang="en-US" altLang="ar-SA" dirty="0"/>
              <a:t>and Business </a:t>
            </a:r>
            <a:r>
              <a:rPr lang="en-US" altLang="ar-SA" dirty="0" smtClean="0"/>
              <a:t>Service.</a:t>
            </a:r>
            <a:endParaRPr lang="en-US" altLang="ar-SA" dirty="0"/>
          </a:p>
          <a:p>
            <a:pPr marL="0" indent="0">
              <a:buNone/>
            </a:pPr>
            <a:endParaRPr lang="en-US" alt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5644823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indent="0">
              <a:buNone/>
            </a:pPr>
            <a:r>
              <a:rPr lang="en-US" altLang="ar-SA" b="1" dirty="0" smtClean="0">
                <a:solidFill>
                  <a:srgbClr val="FF0000"/>
                </a:solidFill>
              </a:rPr>
              <a:t>- Key </a:t>
            </a:r>
            <a:r>
              <a:rPr lang="en-US" altLang="ar-SA" sz="3200" b="1" dirty="0">
                <a:solidFill>
                  <a:srgbClr val="FF0000"/>
                </a:solidFill>
              </a:rPr>
              <a:t>Business</a:t>
            </a:r>
            <a:r>
              <a:rPr lang="en-US" altLang="ar-SA" b="1" dirty="0">
                <a:solidFill>
                  <a:srgbClr val="FF0000"/>
                </a:solidFill>
              </a:rPr>
              <a:t> Drivers of </a:t>
            </a:r>
            <a:r>
              <a:rPr lang="en-US" altLang="ar-SA" b="1" dirty="0" smtClean="0">
                <a:solidFill>
                  <a:srgbClr val="FF0000"/>
                </a:solidFill>
              </a:rPr>
              <a:t>E-Commerce:</a:t>
            </a:r>
          </a:p>
          <a:p>
            <a:pPr marL="0" indent="0">
              <a:lnSpc>
                <a:spcPct val="100000"/>
              </a:lnSpc>
              <a:buNone/>
            </a:pPr>
            <a:r>
              <a:rPr lang="en-US" altLang="ar-SA" dirty="0" smtClean="0"/>
              <a:t>- Internet.</a:t>
            </a:r>
            <a:endParaRPr lang="en-US" altLang="ar-SA" dirty="0"/>
          </a:p>
          <a:p>
            <a:pPr marL="0" indent="0">
              <a:lnSpc>
                <a:spcPct val="100000"/>
              </a:lnSpc>
              <a:buNone/>
            </a:pPr>
            <a:r>
              <a:rPr lang="en-US" altLang="ar-SA" dirty="0" smtClean="0"/>
              <a:t>- Information.</a:t>
            </a:r>
            <a:endParaRPr lang="en-US" altLang="ar-SA" dirty="0"/>
          </a:p>
          <a:p>
            <a:pPr marL="0" indent="0">
              <a:lnSpc>
                <a:spcPct val="100000"/>
              </a:lnSpc>
              <a:buNone/>
            </a:pPr>
            <a:r>
              <a:rPr lang="en-US" altLang="ar-SA" dirty="0" smtClean="0"/>
              <a:t>- Collaboration.</a:t>
            </a:r>
            <a:endParaRPr lang="en-US" altLang="ar-SA" dirty="0"/>
          </a:p>
          <a:p>
            <a:pPr marL="0" indent="0">
              <a:lnSpc>
                <a:spcPct val="100000"/>
              </a:lnSpc>
              <a:buNone/>
            </a:pPr>
            <a:r>
              <a:rPr lang="en-US" altLang="ar-SA" dirty="0" smtClean="0"/>
              <a:t>- Agility.</a:t>
            </a:r>
            <a:endParaRPr lang="en-US" altLang="ar-SA" dirty="0"/>
          </a:p>
          <a:p>
            <a:pPr marL="0" indent="0">
              <a:lnSpc>
                <a:spcPct val="100000"/>
              </a:lnSpc>
              <a:buNone/>
            </a:pPr>
            <a:r>
              <a:rPr lang="en-US" altLang="ar-SA" dirty="0" smtClean="0"/>
              <a:t>- Speed.</a:t>
            </a:r>
            <a:endParaRPr lang="en-US" altLang="ar-SA" dirty="0"/>
          </a:p>
          <a:p>
            <a:pPr marL="0" indent="0">
              <a:lnSpc>
                <a:spcPct val="100000"/>
              </a:lnSpc>
              <a:buNone/>
            </a:pPr>
            <a:r>
              <a:rPr lang="en-US" altLang="ar-SA" dirty="0" smtClean="0"/>
              <a:t>- Service.</a:t>
            </a:r>
            <a:endParaRPr lang="en-US" altLang="ar-SA" dirty="0"/>
          </a:p>
          <a:p>
            <a:pPr marL="0" indent="0">
              <a:buNone/>
            </a:pPr>
            <a:endParaRPr lang="en-US" alt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447938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3954" y="1797061"/>
            <a:ext cx="10897278" cy="3924470"/>
          </a:xfrm>
        </p:spPr>
        <p:txBody>
          <a:bodyPr>
            <a:normAutofit lnSpcReduction="10000"/>
          </a:bodyPr>
          <a:lstStyle/>
          <a:p>
            <a:pPr marL="0" indent="0">
              <a:buNone/>
            </a:pPr>
            <a:r>
              <a:rPr lang="en-US" altLang="ar-SA" b="1" dirty="0" smtClean="0">
                <a:solidFill>
                  <a:srgbClr val="FF0000"/>
                </a:solidFill>
              </a:rPr>
              <a:t>- Competitive </a:t>
            </a:r>
            <a:r>
              <a:rPr lang="en-US" altLang="ar-SA" b="1" dirty="0">
                <a:solidFill>
                  <a:srgbClr val="FF0000"/>
                </a:solidFill>
              </a:rPr>
              <a:t>Advantages of </a:t>
            </a:r>
            <a:r>
              <a:rPr lang="en-US" altLang="ar-SA" b="1" dirty="0" smtClean="0">
                <a:solidFill>
                  <a:srgbClr val="FF0000"/>
                </a:solidFill>
              </a:rPr>
              <a:t>E-Commerce:</a:t>
            </a:r>
          </a:p>
          <a:p>
            <a:pPr marL="0" indent="0">
              <a:buNone/>
            </a:pPr>
            <a:r>
              <a:rPr lang="en-US" altLang="ar-SA" dirty="0" smtClean="0"/>
              <a:t>- Offers </a:t>
            </a:r>
            <a:r>
              <a:rPr lang="en-US" altLang="ar-SA" dirty="0"/>
              <a:t>personalized </a:t>
            </a:r>
            <a:r>
              <a:rPr lang="en-US" altLang="ar-SA" dirty="0" smtClean="0"/>
              <a:t>products/services.</a:t>
            </a:r>
            <a:endParaRPr lang="en-US" altLang="ar-SA" dirty="0"/>
          </a:p>
          <a:p>
            <a:pPr marL="0" indent="0">
              <a:buNone/>
            </a:pPr>
            <a:r>
              <a:rPr lang="en-US" altLang="ar-SA" dirty="0" smtClean="0"/>
              <a:t>- Enables </a:t>
            </a:r>
            <a:r>
              <a:rPr lang="en-US" altLang="ar-SA" dirty="0"/>
              <a:t>customer </a:t>
            </a:r>
            <a:r>
              <a:rPr lang="en-US" altLang="ar-SA" dirty="0" smtClean="0"/>
              <a:t>self-service.</a:t>
            </a:r>
            <a:endParaRPr lang="en-US" altLang="ar-SA" dirty="0"/>
          </a:p>
          <a:p>
            <a:pPr marL="0" indent="0">
              <a:buNone/>
            </a:pPr>
            <a:r>
              <a:rPr lang="en-US" altLang="ar-SA" dirty="0" smtClean="0"/>
              <a:t>- Reduces </a:t>
            </a:r>
            <a:r>
              <a:rPr lang="en-US" altLang="ar-SA" dirty="0"/>
              <a:t>lead </a:t>
            </a:r>
            <a:r>
              <a:rPr lang="en-US" altLang="ar-SA" dirty="0" smtClean="0"/>
              <a:t>time.</a:t>
            </a:r>
            <a:endParaRPr lang="en-US" altLang="ar-SA" dirty="0"/>
          </a:p>
          <a:p>
            <a:pPr marL="0" indent="0">
              <a:buNone/>
            </a:pPr>
            <a:r>
              <a:rPr lang="en-US" altLang="ar-SA" dirty="0" smtClean="0"/>
              <a:t>- Reduces </a:t>
            </a:r>
            <a:r>
              <a:rPr lang="en-US" altLang="ar-SA" dirty="0"/>
              <a:t>overall cost for seller and </a:t>
            </a:r>
            <a:r>
              <a:rPr lang="en-US" altLang="ar-SA" dirty="0" smtClean="0"/>
              <a:t>customers.</a:t>
            </a:r>
            <a:endParaRPr lang="en-US" altLang="ar-SA" dirty="0"/>
          </a:p>
          <a:p>
            <a:pPr marL="0" indent="0">
              <a:buNone/>
            </a:pPr>
            <a:r>
              <a:rPr lang="en-US" altLang="ar-SA" dirty="0" smtClean="0"/>
              <a:t>- Improves </a:t>
            </a:r>
            <a:r>
              <a:rPr lang="en-US" altLang="ar-SA" dirty="0"/>
              <a:t>utilization of resources throughout the supply </a:t>
            </a:r>
            <a:r>
              <a:rPr lang="en-US" altLang="ar-SA" dirty="0" smtClean="0"/>
              <a:t>chain.</a:t>
            </a:r>
            <a:endParaRPr lang="en-US" altLang="ar-SA" dirty="0"/>
          </a:p>
          <a:p>
            <a:pPr marL="0" indent="0">
              <a:buNone/>
            </a:pPr>
            <a:r>
              <a:rPr lang="en-US" altLang="ar-SA" dirty="0" smtClean="0"/>
              <a:t>- Increases </a:t>
            </a:r>
            <a:r>
              <a:rPr lang="en-US" altLang="ar-SA" dirty="0"/>
              <a:t>customer satisfaction and </a:t>
            </a:r>
            <a:r>
              <a:rPr lang="en-US" altLang="ar-SA" dirty="0" smtClean="0"/>
              <a:t>loyalty.</a:t>
            </a:r>
            <a:endParaRPr lang="en-US" altLang="ar-SA" dirty="0"/>
          </a:p>
          <a:p>
            <a:pPr marL="0" indent="0">
              <a:buNone/>
            </a:pPr>
            <a:r>
              <a:rPr lang="en-US" altLang="ar-SA" dirty="0" smtClean="0"/>
              <a:t>- Expands </a:t>
            </a:r>
            <a:r>
              <a:rPr lang="en-US" altLang="ar-SA" dirty="0"/>
              <a:t>to global </a:t>
            </a:r>
            <a:r>
              <a:rPr lang="en-US" altLang="ar-SA" dirty="0" smtClean="0"/>
              <a:t>marketplace.</a:t>
            </a:r>
            <a:endParaRPr lang="en-US" altLang="ar-SA" dirty="0"/>
          </a:p>
          <a:p>
            <a:pPr marL="0" indent="0">
              <a:buNone/>
            </a:pPr>
            <a:endParaRPr lang="en-US" altLang="ar-SA" dirty="0" smtClean="0"/>
          </a:p>
          <a:p>
            <a:pPr marL="0" indent="0">
              <a:buNone/>
            </a:pPr>
            <a:endParaRPr lang="en-US" alt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472700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marL="0" indent="0">
              <a:buNone/>
            </a:pPr>
            <a:r>
              <a:rPr lang="en-US" altLang="ar-SA" b="1" dirty="0" smtClean="0">
                <a:solidFill>
                  <a:srgbClr val="FF0000"/>
                </a:solidFill>
              </a:rPr>
              <a:t>- B2C </a:t>
            </a:r>
            <a:r>
              <a:rPr lang="en-US" altLang="ar-SA" b="1" dirty="0">
                <a:solidFill>
                  <a:srgbClr val="FF0000"/>
                </a:solidFill>
              </a:rPr>
              <a:t>E-commerce Implementation </a:t>
            </a:r>
            <a:r>
              <a:rPr lang="en-US" altLang="ar-SA" b="1" dirty="0" smtClean="0">
                <a:solidFill>
                  <a:srgbClr val="FF0000"/>
                </a:solidFill>
              </a:rPr>
              <a:t>Strategies:</a:t>
            </a:r>
          </a:p>
          <a:p>
            <a:pPr marL="0" indent="0">
              <a:lnSpc>
                <a:spcPct val="110000"/>
              </a:lnSpc>
              <a:buNone/>
            </a:pPr>
            <a:r>
              <a:rPr lang="en-US" altLang="ar-SA" dirty="0" smtClean="0"/>
              <a:t>- Educate </a:t>
            </a:r>
            <a:r>
              <a:rPr lang="en-US" altLang="ar-SA" dirty="0"/>
              <a:t>the </a:t>
            </a:r>
            <a:r>
              <a:rPr lang="en-US" altLang="ar-SA" dirty="0" smtClean="0"/>
              <a:t>customer.</a:t>
            </a:r>
            <a:endParaRPr lang="en-US" altLang="ar-SA" dirty="0"/>
          </a:p>
          <a:p>
            <a:pPr marL="0" indent="0">
              <a:lnSpc>
                <a:spcPct val="110000"/>
              </a:lnSpc>
              <a:buNone/>
            </a:pPr>
            <a:r>
              <a:rPr lang="en-US" altLang="ar-SA" dirty="0" smtClean="0"/>
              <a:t>- Make </a:t>
            </a:r>
            <a:r>
              <a:rPr lang="en-US" altLang="ar-SA" dirty="0"/>
              <a:t>the shopping </a:t>
            </a:r>
            <a:r>
              <a:rPr lang="en-US" altLang="ar-SA" dirty="0" smtClean="0"/>
              <a:t>fun.</a:t>
            </a:r>
            <a:endParaRPr lang="en-US" altLang="ar-SA" dirty="0"/>
          </a:p>
          <a:p>
            <a:pPr marL="0" indent="0">
              <a:lnSpc>
                <a:spcPct val="110000"/>
              </a:lnSpc>
              <a:buNone/>
            </a:pPr>
            <a:r>
              <a:rPr lang="en-US" altLang="ar-SA" dirty="0" smtClean="0"/>
              <a:t>- Serve </a:t>
            </a:r>
            <a:r>
              <a:rPr lang="en-US" altLang="ar-SA" dirty="0"/>
              <a:t>customers </a:t>
            </a:r>
            <a:r>
              <a:rPr lang="en-US" altLang="ar-SA" dirty="0" smtClean="0"/>
              <a:t>well.</a:t>
            </a:r>
            <a:endParaRPr lang="en-US" altLang="ar-SA" dirty="0"/>
          </a:p>
          <a:p>
            <a:pPr marL="0" indent="0">
              <a:lnSpc>
                <a:spcPct val="110000"/>
              </a:lnSpc>
              <a:buNone/>
            </a:pPr>
            <a:r>
              <a:rPr lang="en-US" altLang="ar-SA" dirty="0" smtClean="0"/>
              <a:t>- Personalize </a:t>
            </a:r>
            <a:r>
              <a:rPr lang="en-US" altLang="ar-SA" dirty="0"/>
              <a:t>the sales </a:t>
            </a:r>
            <a:r>
              <a:rPr lang="en-US" altLang="ar-SA" dirty="0" smtClean="0"/>
              <a:t>pitch.</a:t>
            </a:r>
            <a:endParaRPr lang="en-US" altLang="ar-SA" dirty="0"/>
          </a:p>
          <a:p>
            <a:pPr marL="0" indent="0">
              <a:lnSpc>
                <a:spcPct val="110000"/>
              </a:lnSpc>
              <a:buNone/>
            </a:pPr>
            <a:r>
              <a:rPr lang="en-US" altLang="ar-SA" dirty="0" smtClean="0"/>
              <a:t>- Cross </a:t>
            </a:r>
            <a:r>
              <a:rPr lang="en-US" altLang="ar-SA" dirty="0"/>
              <a:t>sell and up </a:t>
            </a:r>
            <a:r>
              <a:rPr lang="en-US" altLang="ar-SA" dirty="0" smtClean="0"/>
              <a:t>sell.</a:t>
            </a:r>
            <a:endParaRPr lang="en-US" altLang="ar-SA" dirty="0"/>
          </a:p>
          <a:p>
            <a:pPr marL="0" indent="0">
              <a:lnSpc>
                <a:spcPct val="110000"/>
              </a:lnSpc>
              <a:buNone/>
            </a:pPr>
            <a:r>
              <a:rPr lang="en-US" altLang="ar-SA" dirty="0" smtClean="0"/>
              <a:t>- Low price.</a:t>
            </a:r>
            <a:endParaRPr lang="en-US" altLang="ar-SA" dirty="0"/>
          </a:p>
          <a:p>
            <a:pPr marL="0" indent="0">
              <a:lnSpc>
                <a:spcPct val="110000"/>
              </a:lnSpc>
              <a:buNone/>
            </a:pPr>
            <a:r>
              <a:rPr lang="en-US" altLang="ar-SA" dirty="0" smtClean="0"/>
              <a:t>- Painless returns.</a:t>
            </a:r>
            <a:endParaRPr lang="en-US" altLang="ar-SA" dirty="0"/>
          </a:p>
          <a:p>
            <a:pPr marL="0" indent="0">
              <a:buNone/>
            </a:pPr>
            <a:endParaRPr lang="en-US" altLang="ar-SA" dirty="0"/>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933475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3325" y="1653370"/>
            <a:ext cx="11456125" cy="4499236"/>
          </a:xfrm>
        </p:spPr>
        <p:txBody>
          <a:bodyPr>
            <a:noAutofit/>
          </a:bodyPr>
          <a:lstStyle/>
          <a:p>
            <a:pPr marL="0" indent="0">
              <a:lnSpc>
                <a:spcPct val="100000"/>
              </a:lnSpc>
              <a:buNone/>
            </a:pPr>
            <a:r>
              <a:rPr lang="en-US" altLang="ar-SA" b="1" dirty="0" smtClean="0">
                <a:solidFill>
                  <a:srgbClr val="FF0000"/>
                </a:solidFill>
              </a:rPr>
              <a:t>- Ways </a:t>
            </a:r>
            <a:r>
              <a:rPr lang="en-US" altLang="ar-SA" b="1" dirty="0">
                <a:solidFill>
                  <a:srgbClr val="FF0000"/>
                </a:solidFill>
              </a:rPr>
              <a:t>to Improve E-Commerce </a:t>
            </a:r>
            <a:r>
              <a:rPr lang="en-US" altLang="ar-SA" b="1" dirty="0" smtClean="0">
                <a:solidFill>
                  <a:srgbClr val="FF0000"/>
                </a:solidFill>
              </a:rPr>
              <a:t>Operations:</a:t>
            </a:r>
          </a:p>
          <a:p>
            <a:pPr marL="0" indent="0">
              <a:lnSpc>
                <a:spcPct val="100000"/>
              </a:lnSpc>
              <a:buNone/>
            </a:pPr>
            <a:r>
              <a:rPr lang="en-US" altLang="ar-SA" dirty="0" smtClean="0"/>
              <a:t>- Technology </a:t>
            </a:r>
            <a:r>
              <a:rPr lang="en-US" altLang="ar-SA" dirty="0"/>
              <a:t>(hardware and software</a:t>
            </a:r>
            <a:r>
              <a:rPr lang="en-US" altLang="ar-SA" dirty="0" smtClean="0"/>
              <a:t>).</a:t>
            </a:r>
            <a:endParaRPr lang="en-US" altLang="ar-SA" dirty="0"/>
          </a:p>
          <a:p>
            <a:pPr marL="0" indent="0">
              <a:lnSpc>
                <a:spcPct val="100000"/>
              </a:lnSpc>
              <a:buNone/>
            </a:pPr>
            <a:r>
              <a:rPr lang="en-US" altLang="ar-SA" dirty="0" smtClean="0"/>
              <a:t>- Business </a:t>
            </a:r>
            <a:r>
              <a:rPr lang="en-US" altLang="ar-SA" dirty="0"/>
              <a:t>Process </a:t>
            </a:r>
            <a:r>
              <a:rPr lang="en-US" altLang="ar-SA" dirty="0" smtClean="0"/>
              <a:t>Reengineering.</a:t>
            </a:r>
            <a:endParaRPr lang="en-US" altLang="ar-SA" dirty="0"/>
          </a:p>
          <a:p>
            <a:pPr marL="0" indent="0">
              <a:lnSpc>
                <a:spcPct val="100000"/>
              </a:lnSpc>
              <a:buNone/>
            </a:pPr>
            <a:r>
              <a:rPr lang="en-US" altLang="ar-SA" dirty="0" smtClean="0"/>
              <a:t>- Agile </a:t>
            </a:r>
            <a:r>
              <a:rPr lang="en-US" altLang="ar-SA" dirty="0"/>
              <a:t>production (mass customization</a:t>
            </a:r>
            <a:r>
              <a:rPr lang="en-US" altLang="ar-SA" dirty="0" smtClean="0"/>
              <a:t>).</a:t>
            </a:r>
            <a:endParaRPr lang="en-US" altLang="ar-SA" dirty="0"/>
          </a:p>
          <a:p>
            <a:pPr marL="0" indent="0">
              <a:lnSpc>
                <a:spcPct val="100000"/>
              </a:lnSpc>
              <a:buNone/>
            </a:pPr>
            <a:r>
              <a:rPr lang="en-US" altLang="ar-SA" dirty="0" smtClean="0"/>
              <a:t>- Just-in-time system.</a:t>
            </a:r>
            <a:endParaRPr lang="en-US" altLang="ar-SA" dirty="0"/>
          </a:p>
          <a:p>
            <a:pPr marL="0" indent="0">
              <a:lnSpc>
                <a:spcPct val="100000"/>
              </a:lnSpc>
              <a:buNone/>
            </a:pPr>
            <a:r>
              <a:rPr lang="en-US" altLang="ar-SA" dirty="0" smtClean="0"/>
              <a:t>- Supply </a:t>
            </a:r>
            <a:r>
              <a:rPr lang="en-US" altLang="ar-SA" dirty="0"/>
              <a:t>chain </a:t>
            </a:r>
            <a:r>
              <a:rPr lang="en-US" altLang="ar-SA" dirty="0" smtClean="0"/>
              <a:t>management.</a:t>
            </a:r>
            <a:endParaRPr lang="en-US" altLang="ar-SA" dirty="0"/>
          </a:p>
          <a:p>
            <a:pPr marL="0" indent="0">
              <a:lnSpc>
                <a:spcPct val="100000"/>
              </a:lnSpc>
              <a:buNone/>
            </a:pPr>
            <a:r>
              <a:rPr lang="en-US" altLang="ar-SA" dirty="0" smtClean="0"/>
              <a:t>- Business intelligence.</a:t>
            </a:r>
            <a:endParaRPr lang="en-US" altLang="ar-SA" dirty="0"/>
          </a:p>
          <a:p>
            <a:pPr marL="0" indent="0">
              <a:lnSpc>
                <a:spcPct val="100000"/>
              </a:lnSpc>
              <a:buNone/>
            </a:pPr>
            <a:r>
              <a:rPr lang="en-US" altLang="ar-SA" dirty="0" smtClean="0"/>
              <a:t>- Customer </a:t>
            </a:r>
            <a:r>
              <a:rPr lang="en-US" altLang="ar-SA" dirty="0"/>
              <a:t>relationship </a:t>
            </a:r>
            <a:r>
              <a:rPr lang="en-US" altLang="ar-SA" dirty="0" smtClean="0"/>
              <a:t>management.</a:t>
            </a:r>
            <a:endParaRPr lang="en-US" altLang="ar-SA" dirty="0"/>
          </a:p>
          <a:p>
            <a:pPr marL="0" indent="0">
              <a:lnSpc>
                <a:spcPct val="100000"/>
              </a:lnSpc>
              <a:buNone/>
            </a:pPr>
            <a:endParaRPr lang="en-US" altLang="ar-SA" dirty="0"/>
          </a:p>
          <a:p>
            <a:pPr marL="0" indent="0">
              <a:lnSpc>
                <a:spcPct val="100000"/>
              </a:lnSpc>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29295353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3326" y="1731747"/>
            <a:ext cx="11155680" cy="4351338"/>
          </a:xfrm>
        </p:spPr>
        <p:txBody>
          <a:bodyPr>
            <a:normAutofit/>
          </a:bodyPr>
          <a:lstStyle/>
          <a:p>
            <a:pPr marL="0" indent="0">
              <a:buNone/>
            </a:pPr>
            <a:r>
              <a:rPr lang="en-US" b="1" dirty="0" smtClean="0">
                <a:solidFill>
                  <a:srgbClr val="FF0000"/>
                </a:solidFill>
              </a:rPr>
              <a:t>- 5 </a:t>
            </a:r>
            <a:r>
              <a:rPr lang="en-US" b="1" dirty="0">
                <a:solidFill>
                  <a:srgbClr val="FF0000"/>
                </a:solidFill>
              </a:rPr>
              <a:t>factors in E -Commerce success:</a:t>
            </a:r>
          </a:p>
          <a:p>
            <a:pPr marL="0" indent="0">
              <a:buNone/>
            </a:pPr>
            <a:r>
              <a:rPr lang="en-US" dirty="0"/>
              <a:t>The importance of e Commerce for your business can’t be denied, and therefore, check the top 6 factors in e Commerce success</a:t>
            </a:r>
            <a:r>
              <a:rPr lang="en-US" dirty="0" smtClean="0"/>
              <a:t>:</a:t>
            </a:r>
          </a:p>
          <a:p>
            <a:pPr marL="0" indent="0" algn="just">
              <a:buNone/>
            </a:pPr>
            <a:r>
              <a:rPr lang="en-US" dirty="0" smtClean="0"/>
              <a:t>- High-quality </a:t>
            </a:r>
            <a:r>
              <a:rPr lang="en-US" dirty="0"/>
              <a:t>products are important in order to keep your customers loyal to your business, make sure you procure your goods from trusted suppliers.</a:t>
            </a:r>
          </a:p>
          <a:p>
            <a:pPr marL="0" indent="0" algn="just">
              <a:buNone/>
            </a:pPr>
            <a:r>
              <a:rPr lang="en-US" dirty="0" smtClean="0"/>
              <a:t>- The </a:t>
            </a:r>
            <a:r>
              <a:rPr lang="en-US" dirty="0"/>
              <a:t>product pricing is important, you don’t want it to be too low for customers to doubt the quality of it or too high that they can’t afford to buy it.</a:t>
            </a:r>
          </a:p>
          <a:p>
            <a:pPr marL="0" indent="0">
              <a:buNone/>
            </a:pPr>
            <a:endParaRPr lang="en-US" dirty="0"/>
          </a:p>
          <a:p>
            <a:pPr marL="0" indent="0">
              <a:buNone/>
            </a:pPr>
            <a:endParaRPr lang="ar-SA" b="1" dirty="0">
              <a:latin typeface="Aharoni" panose="02010803020104030203" pitchFamily="2" charset="-79"/>
              <a:cs typeface="Aharoni" panose="02010803020104030203" pitchFamily="2" charset="-79"/>
            </a:endParaRP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36766738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53145" y="2220685"/>
            <a:ext cx="11142616" cy="3331029"/>
          </a:xfrm>
        </p:spPr>
        <p:txBody>
          <a:bodyPr>
            <a:normAutofit/>
          </a:bodyPr>
          <a:lstStyle/>
          <a:p>
            <a:pPr marL="0" indent="0" algn="just">
              <a:buNone/>
            </a:pPr>
            <a:r>
              <a:rPr lang="en-US" dirty="0" smtClean="0"/>
              <a:t>- Make </a:t>
            </a:r>
            <a:r>
              <a:rPr lang="en-US" dirty="0"/>
              <a:t>your store accessible on many devices such as mobile devices. You can do things to make your online store viewed better on mobile devices like optimizing your images and using responsive design</a:t>
            </a:r>
            <a:r>
              <a:rPr lang="en-US" dirty="0" smtClean="0"/>
              <a:t>.</a:t>
            </a:r>
          </a:p>
          <a:p>
            <a:pPr marL="0" indent="0" algn="just">
              <a:buNone/>
            </a:pPr>
            <a:r>
              <a:rPr lang="en-US" dirty="0" smtClean="0"/>
              <a:t>- A </a:t>
            </a:r>
            <a:r>
              <a:rPr lang="en-US" dirty="0"/>
              <a:t>first impression lasts forever, so make sure you have a good-looking website and make the best eye-catching designs if possible.</a:t>
            </a:r>
          </a:p>
          <a:p>
            <a:pPr marL="0" indent="0">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13950563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12752" y="2032193"/>
            <a:ext cx="10515600" cy="3140698"/>
          </a:xfrm>
        </p:spPr>
        <p:txBody>
          <a:bodyPr/>
          <a:lstStyle/>
          <a:p>
            <a:pPr marL="0" indent="0" algn="just">
              <a:buNone/>
            </a:pPr>
            <a:r>
              <a:rPr lang="en-US" dirty="0" smtClean="0"/>
              <a:t>- Lastly</a:t>
            </a:r>
            <a:r>
              <a:rPr lang="en-US" dirty="0"/>
              <a:t>, security is a top priority. It is one of the main concerns with e Commerce for consumers and business owners, as their personal and financial information is being handled online.</a:t>
            </a:r>
          </a:p>
          <a:p>
            <a:pPr marL="0" indent="0" algn="just">
              <a:buNone/>
            </a:pPr>
            <a:endParaRPr lang="en-US" dirty="0"/>
          </a:p>
        </p:txBody>
      </p:sp>
      <p:sp>
        <p:nvSpPr>
          <p:cNvPr id="3" name="Rectangle 2"/>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40656074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38878" y="1653370"/>
            <a:ext cx="5548859" cy="4351338"/>
          </a:xfrm>
        </p:spPr>
        <p:txBody>
          <a:bodyPr/>
          <a:lstStyle/>
          <a:p>
            <a:pPr marL="0" indent="0">
              <a:buNone/>
            </a:pPr>
            <a:r>
              <a:rPr lang="en-US" b="1" dirty="0"/>
              <a:t>References: </a:t>
            </a:r>
          </a:p>
          <a:p>
            <a:pPr marL="0" indent="0">
              <a:buNone/>
            </a:pPr>
            <a:r>
              <a:rPr lang="en-US" dirty="0"/>
              <a:t>E-Business and E-Commerce Management : strategy, implementation and practice, fourth edition.</a:t>
            </a:r>
          </a:p>
          <a:p>
            <a:pPr marL="0" indent="0">
              <a:buNone/>
            </a:pPr>
            <a:r>
              <a:rPr lang="en-US" dirty="0"/>
              <a:t>By: dave chaffey.</a:t>
            </a:r>
          </a:p>
          <a:p>
            <a:pPr marL="0" indent="0">
              <a:buNone/>
            </a:pPr>
            <a:endParaRPr lang="en-US" dirty="0"/>
          </a:p>
          <a:p>
            <a:pPr marL="0" indent="0">
              <a:buNone/>
            </a:pPr>
            <a:endParaRPr lang="en-US" dirty="0"/>
          </a:p>
          <a:p>
            <a:pPr marL="0" indent="0">
              <a:buNone/>
            </a:pPr>
            <a:r>
              <a:rPr lang="en-US" b="1" dirty="0"/>
              <a:t>Chapter </a:t>
            </a:r>
            <a:r>
              <a:rPr lang="en-US" b="1" dirty="0" smtClean="0"/>
              <a:t>1</a:t>
            </a:r>
            <a:endParaRPr lang="en-US" b="1" dirty="0"/>
          </a:p>
          <a:p>
            <a:pPr marL="0" indent="0">
              <a:buNone/>
            </a:pPr>
            <a:endParaRPr lang="en-US" dirty="0"/>
          </a:p>
        </p:txBody>
      </p:sp>
      <p:pic>
        <p:nvPicPr>
          <p:cNvPr id="3" name="Picture 2"/>
          <p:cNvPicPr>
            <a:picLocks noChangeAspect="1"/>
          </p:cNvPicPr>
          <p:nvPr/>
        </p:nvPicPr>
        <p:blipFill>
          <a:blip r:embed="rId2"/>
          <a:stretch>
            <a:fillRect/>
          </a:stretch>
        </p:blipFill>
        <p:spPr>
          <a:xfrm>
            <a:off x="6453051" y="1567543"/>
            <a:ext cx="5048323" cy="4437165"/>
          </a:xfrm>
          <a:prstGeom prst="rect">
            <a:avLst/>
          </a:prstGeom>
        </p:spPr>
      </p:pic>
      <p:sp>
        <p:nvSpPr>
          <p:cNvPr id="4" name="Rectangle 3"/>
          <p:cNvSpPr/>
          <p:nvPr/>
        </p:nvSpPr>
        <p:spPr>
          <a:xfrm>
            <a:off x="3145419" y="553385"/>
            <a:ext cx="7566123" cy="584775"/>
          </a:xfrm>
          <a:prstGeom prst="rect">
            <a:avLst/>
          </a:prstGeom>
        </p:spPr>
        <p:txBody>
          <a:bodyPr wrap="square">
            <a:spAutoFit/>
          </a:bodyPr>
          <a:lstStyle/>
          <a:p>
            <a:r>
              <a:rPr lang="en-US" sz="3200" dirty="0">
                <a:solidFill>
                  <a:srgbClr val="FFFF00"/>
                </a:solidFill>
              </a:rPr>
              <a:t>Introduction to e-business and e-commerce</a:t>
            </a:r>
          </a:p>
        </p:txBody>
      </p:sp>
    </p:spTree>
    <p:extLst>
      <p:ext uri="{BB962C8B-B14F-4D97-AF65-F5344CB8AC3E}">
        <p14:creationId xmlns:p14="http://schemas.microsoft.com/office/powerpoint/2010/main" val="865439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1324</TotalTime>
  <Words>2068</Words>
  <Application>Microsoft Office PowerPoint</Application>
  <PresentationFormat>Widescreen</PresentationFormat>
  <Paragraphs>242</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Aharoni</vt: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166</cp:revision>
  <dcterms:created xsi:type="dcterms:W3CDTF">2021-08-03T13:03:26Z</dcterms:created>
  <dcterms:modified xsi:type="dcterms:W3CDTF">2022-09-20T06:43:04Z</dcterms:modified>
</cp:coreProperties>
</file>