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303" r:id="rId5"/>
    <p:sldId id="271" r:id="rId6"/>
    <p:sldId id="313" r:id="rId7"/>
    <p:sldId id="350" r:id="rId8"/>
    <p:sldId id="402" r:id="rId9"/>
    <p:sldId id="403" r:id="rId10"/>
    <p:sldId id="420" r:id="rId11"/>
    <p:sldId id="404" r:id="rId12"/>
    <p:sldId id="405" r:id="rId13"/>
    <p:sldId id="406" r:id="rId14"/>
    <p:sldId id="407" r:id="rId15"/>
    <p:sldId id="408" r:id="rId16"/>
    <p:sldId id="410" r:id="rId17"/>
    <p:sldId id="411" r:id="rId18"/>
    <p:sldId id="382" r:id="rId19"/>
    <p:sldId id="383" r:id="rId20"/>
    <p:sldId id="384" r:id="rId21"/>
    <p:sldId id="385" r:id="rId22"/>
    <p:sldId id="386" r:id="rId23"/>
    <p:sldId id="387" r:id="rId24"/>
    <p:sldId id="388" r:id="rId25"/>
    <p:sldId id="389" r:id="rId26"/>
    <p:sldId id="390" r:id="rId27"/>
    <p:sldId id="391" r:id="rId28"/>
    <p:sldId id="392" r:id="rId29"/>
    <p:sldId id="397" r:id="rId30"/>
    <p:sldId id="398" r:id="rId31"/>
    <p:sldId id="399" r:id="rId32"/>
    <p:sldId id="400" r:id="rId33"/>
    <p:sldId id="401" r:id="rId34"/>
    <p:sldId id="412" r:id="rId35"/>
    <p:sldId id="413" r:id="rId36"/>
    <p:sldId id="414" r:id="rId37"/>
    <p:sldId id="415" r:id="rId38"/>
    <p:sldId id="416" r:id="rId39"/>
    <p:sldId id="417" r:id="rId40"/>
    <p:sldId id="418" r:id="rId41"/>
    <p:sldId id="419" r:id="rId42"/>
    <p:sldId id="373"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13"/>
            <p14:sldId id="350"/>
            <p14:sldId id="402"/>
            <p14:sldId id="403"/>
            <p14:sldId id="420"/>
            <p14:sldId id="404"/>
            <p14:sldId id="405"/>
            <p14:sldId id="406"/>
            <p14:sldId id="407"/>
            <p14:sldId id="408"/>
            <p14:sldId id="410"/>
            <p14:sldId id="411"/>
            <p14:sldId id="382"/>
            <p14:sldId id="383"/>
            <p14:sldId id="384"/>
            <p14:sldId id="385"/>
            <p14:sldId id="386"/>
            <p14:sldId id="387"/>
            <p14:sldId id="388"/>
            <p14:sldId id="389"/>
            <p14:sldId id="390"/>
            <p14:sldId id="391"/>
            <p14:sldId id="392"/>
            <p14:sldId id="397"/>
            <p14:sldId id="398"/>
            <p14:sldId id="399"/>
            <p14:sldId id="400"/>
            <p14:sldId id="401"/>
            <p14:sldId id="412"/>
            <p14:sldId id="413"/>
            <p14:sldId id="414"/>
            <p14:sldId id="415"/>
            <p14:sldId id="416"/>
            <p14:sldId id="417"/>
            <p14:sldId id="418"/>
            <p14:sldId id="419"/>
            <p14:sldId id="373"/>
            <p14:sldId id="349"/>
          </p14:sldIdLst>
        </p14:section>
        <p14:section name="Untitled Section" id="{2F6AD2C2-46A9-4BC4-94FF-3A698A8E8EFB}">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3738" autoAdjust="0"/>
  </p:normalViewPr>
  <p:slideViewPr>
    <p:cSldViewPr snapToGrid="0">
      <p:cViewPr>
        <p:scale>
          <a:sx n="60" d="100"/>
          <a:sy n="60" d="100"/>
        </p:scale>
        <p:origin x="-996" y="-192"/>
      </p:cViewPr>
      <p:guideLst>
        <p:guide orient="horz" pos="2160"/>
        <p:guide pos="3840"/>
      </p:guideLst>
    </p:cSldViewPr>
  </p:slideViewPr>
  <p:notesTextViewPr>
    <p:cViewPr>
      <p:scale>
        <a:sx n="1" d="1"/>
        <a:sy n="1" d="1"/>
      </p:scale>
      <p:origin x="0" y="0"/>
    </p:cViewPr>
  </p:notesTextViewPr>
  <p:sorterViewPr>
    <p:cViewPr>
      <p:scale>
        <a:sx n="100" d="100"/>
        <a:sy n="100" d="100"/>
      </p:scale>
      <p:origin x="0" y="1026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5/25/2024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5/25/2024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5/25/2024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5/25/2024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5/25/2024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4.xml"/><Relationship Id="rId6" Type="http://schemas.openxmlformats.org/officeDocument/2006/relationships/image" Target="../media/image7.jpg"/><Relationship Id="rId5" Type="http://schemas.openxmlformats.org/officeDocument/2006/relationships/image" Target="../media/image6.jp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0.png"/><Relationship Id="rId2" Type="http://schemas.openxmlformats.org/officeDocument/2006/relationships/image" Target="../media/image8.jpeg"/><Relationship Id="rId1" Type="http://schemas.openxmlformats.org/officeDocument/2006/relationships/slideLayout" Target="../slideLayouts/slideLayout15.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69773" y="3468914"/>
            <a:ext cx="3746538" cy="523220"/>
          </a:xfrm>
          <a:prstGeom prst="rect">
            <a:avLst/>
          </a:prstGeom>
          <a:noFill/>
        </p:spPr>
        <p:txBody>
          <a:bodyPr wrap="none" rtlCol="0">
            <a:spAutoFit/>
          </a:bodyPr>
          <a:lstStyle/>
          <a:p>
            <a:pPr algn="ctr"/>
            <a:r>
              <a:rPr lang="ar-EG" sz="2800" b="1" dirty="0" smtClean="0">
                <a:solidFill>
                  <a:srgbClr val="00B0F0"/>
                </a:solidFill>
                <a:latin typeface="Alexandria" charset="0"/>
                <a:cs typeface="+mj-cs"/>
              </a:rPr>
              <a:t>استراتيجيات الإعلان والتسويق</a:t>
            </a:r>
            <a:endParaRPr lang="en-US" sz="2800" b="1" dirty="0">
              <a:solidFill>
                <a:srgbClr val="00B0F0"/>
              </a:solidFill>
              <a:latin typeface="Alexandria" charset="0"/>
              <a:cs typeface="+mj-cs"/>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Alexandria" charset="0"/>
                <a:cs typeface="Alexandria" charset="0"/>
              </a:rPr>
              <a:t>Lecture </a:t>
            </a:r>
            <a:r>
              <a:rPr lang="en-US" sz="2000" b="1" dirty="0" smtClean="0">
                <a:solidFill>
                  <a:schemeClr val="tx1"/>
                </a:solidFill>
                <a:latin typeface="Alexandria" charset="0"/>
                <a:cs typeface="Alexandria" charset="0"/>
              </a:rPr>
              <a:t>5</a:t>
            </a:r>
            <a:endParaRPr lang="en-US" sz="2000" b="1" dirty="0">
              <a:solidFill>
                <a:schemeClr val="tx1"/>
              </a:solidFill>
              <a:latin typeface="Alexandria" charset="0"/>
              <a:cs typeface="Alexandria" charset="0"/>
            </a:endParaRPr>
          </a:p>
        </p:txBody>
      </p:sp>
      <p:sp>
        <p:nvSpPr>
          <p:cNvPr id="11" name="TextBox 10"/>
          <p:cNvSpPr txBox="1"/>
          <p:nvPr/>
        </p:nvSpPr>
        <p:spPr>
          <a:xfrm>
            <a:off x="7530406" y="4802552"/>
            <a:ext cx="1225272" cy="400110"/>
          </a:xfrm>
          <a:prstGeom prst="rect">
            <a:avLst/>
          </a:prstGeom>
          <a:noFill/>
        </p:spPr>
        <p:txBody>
          <a:bodyPr wrap="none" rtlCol="0">
            <a:spAutoFit/>
          </a:bodyPr>
          <a:lstStyle/>
          <a:p>
            <a:pPr algn="ctr"/>
            <a:r>
              <a:rPr lang="en-US" sz="2000" b="1" dirty="0" smtClean="0">
                <a:latin typeface="Alexandria" charset="0"/>
                <a:cs typeface="Alexandria" charset="0"/>
              </a:rPr>
              <a:t>MKT 211</a:t>
            </a:r>
            <a:endParaRPr lang="en-US" sz="2000" b="1" dirty="0">
              <a:latin typeface="Alexandria" charset="0"/>
              <a:cs typeface="Alexandria" charset="0"/>
            </a:endParaRPr>
          </a:p>
        </p:txBody>
      </p:sp>
      <p:sp>
        <p:nvSpPr>
          <p:cNvPr id="12" name="TextBox 11"/>
          <p:cNvSpPr txBox="1"/>
          <p:nvPr/>
        </p:nvSpPr>
        <p:spPr>
          <a:xfrm>
            <a:off x="-1189312" y="6170771"/>
            <a:ext cx="4886463" cy="521970"/>
          </a:xfrm>
          <a:prstGeom prst="rect">
            <a:avLst/>
          </a:prstGeom>
          <a:noFill/>
        </p:spPr>
        <p:txBody>
          <a:bodyPr wrap="square" rtlCol="0">
            <a:spAutoFit/>
          </a:bodyPr>
          <a:lstStyle/>
          <a:p>
            <a:pPr algn="ctr"/>
            <a:r>
              <a:rPr lang="ar-EG" sz="2800" b="1" dirty="0" smtClean="0">
                <a:solidFill>
                  <a:srgbClr val="00B0F0"/>
                </a:solidFill>
                <a:latin typeface="Alexandria" charset="0"/>
                <a:cs typeface="+mj-cs"/>
              </a:rPr>
              <a:t>د.معتز نبيل </a:t>
            </a:r>
            <a:endParaRPr lang="en-US" sz="2800" b="1" dirty="0">
              <a:solidFill>
                <a:srgbClr val="00B0F0"/>
              </a:solidFill>
              <a:latin typeface="Alexandria" charset="0"/>
              <a:cs typeface="+mj-cs"/>
            </a:endParaRPr>
          </a:p>
        </p:txBody>
      </p:sp>
      <p:sp>
        <p:nvSpPr>
          <p:cNvPr id="13" name="TextBox 12"/>
          <p:cNvSpPr txBox="1"/>
          <p:nvPr/>
        </p:nvSpPr>
        <p:spPr>
          <a:xfrm>
            <a:off x="-1189311" y="5830966"/>
            <a:ext cx="4886463" cy="523220"/>
          </a:xfrm>
          <a:prstGeom prst="rect">
            <a:avLst/>
          </a:prstGeom>
          <a:noFill/>
        </p:spPr>
        <p:txBody>
          <a:bodyPr wrap="square" rtlCol="0">
            <a:spAutoFit/>
          </a:bodyPr>
          <a:lstStyle/>
          <a:p>
            <a:pPr algn="ctr"/>
            <a:r>
              <a:rPr lang="ar-EG" sz="2800" dirty="0" smtClean="0">
                <a:solidFill>
                  <a:srgbClr val="00B0F0"/>
                </a:solidFill>
                <a:latin typeface="Alexandria" charset="0"/>
                <a:cs typeface="+mj-cs"/>
              </a:rPr>
              <a:t>إعداد </a:t>
            </a:r>
            <a:endParaRPr lang="en-US" sz="2800" dirty="0">
              <a:solidFill>
                <a:srgbClr val="00B0F0"/>
              </a:solidFill>
              <a:latin typeface="Alexandria" charset="0"/>
              <a:cs typeface="+mj-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0894"/>
    </mc:Choice>
    <mc:Fallback xmlns="">
      <p:transition spd="slow" advTm="20894"/>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122194" y="1214421"/>
            <a:ext cx="4504758" cy="369332"/>
          </a:xfrm>
          <a:prstGeom prst="rect">
            <a:avLst/>
          </a:prstGeom>
          <a:noFill/>
        </p:spPr>
        <p:txBody>
          <a:bodyPr wrap="none" rtlCol="0">
            <a:spAutoFit/>
          </a:bodyPr>
          <a:lstStyle/>
          <a:p>
            <a:pPr algn="r" rtl="1"/>
            <a:r>
              <a:rPr lang="ar-EG" b="1" dirty="0">
                <a:solidFill>
                  <a:srgbClr val="00B0F0"/>
                </a:solidFill>
                <a:latin typeface="Alexandria" charset="0"/>
                <a:cs typeface="Alexandria" charset="0"/>
              </a:rPr>
              <a:t>استراتيجية تسويق الغوريلا </a:t>
            </a:r>
            <a:r>
              <a:rPr lang="en-US" b="1" dirty="0" smtClean="0">
                <a:solidFill>
                  <a:srgbClr val="00B0F0"/>
                </a:solidFill>
                <a:latin typeface="Alexandria" charset="0"/>
                <a:cs typeface="Alexandria" charset="0"/>
              </a:rPr>
              <a:t>Guerilla </a:t>
            </a:r>
            <a:r>
              <a:rPr lang="en-US" b="1" dirty="0">
                <a:solidFill>
                  <a:srgbClr val="00B0F0"/>
                </a:solidFill>
                <a:latin typeface="Alexandria" charset="0"/>
                <a:cs typeface="Alexandria" charset="0"/>
              </a:rPr>
              <a:t>Marketing) </a:t>
            </a:r>
            <a:r>
              <a:rPr lang="ar-EG" b="1" dirty="0" smtClean="0">
                <a:solidFill>
                  <a:srgbClr val="00B0F0"/>
                </a:solidFill>
                <a:latin typeface="Alexandria" charset="0"/>
                <a:cs typeface="Alexandria" charset="0"/>
              </a:rPr>
              <a:t>)</a:t>
            </a:r>
            <a:endParaRPr lang="en-US"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smtClean="0">
                <a:solidFill>
                  <a:schemeClr val="bg1"/>
                </a:solidFill>
                <a:latin typeface="Alexandria" charset="0"/>
                <a:cs typeface="Alexandria" charset="0"/>
              </a:rPr>
              <a:t>Lecture</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865"/>
    </mc:Choice>
    <mc:Fallback xmlns="">
      <p:transition spd="slow" advTm="98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محتويات المحاضرة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p:cNvSpPr txBox="1"/>
          <p:nvPr/>
        </p:nvSpPr>
        <p:spPr>
          <a:xfrm>
            <a:off x="4390680" y="1773638"/>
            <a:ext cx="7490145" cy="4708981"/>
          </a:xfrm>
          <a:prstGeom prst="rect">
            <a:avLst/>
          </a:prstGeom>
          <a:noFill/>
        </p:spPr>
        <p:txBody>
          <a:bodyPr wrap="square" rtlCol="0">
            <a:spAutoFit/>
          </a:bodyPr>
          <a:lstStyle/>
          <a:p>
            <a:pPr marL="457200" indent="-457200" algn="r" rtl="1">
              <a:lnSpc>
                <a:spcPct val="150000"/>
              </a:lnSpc>
              <a:buFont typeface="+mj-lt"/>
              <a:buAutoNum type="arabicPeriod"/>
            </a:pPr>
            <a:r>
              <a:rPr lang="ar-EG" sz="2000" dirty="0">
                <a:cs typeface="+mj-cs"/>
              </a:rPr>
              <a:t>تمهيد</a:t>
            </a:r>
            <a:r>
              <a:rPr lang="ar-EG" sz="2000" dirty="0" smtClean="0">
                <a:cs typeface="+mj-cs"/>
              </a:rPr>
              <a:t>.</a:t>
            </a:r>
          </a:p>
          <a:p>
            <a:pPr marL="457200" indent="-457200" algn="r" rtl="1">
              <a:lnSpc>
                <a:spcPct val="150000"/>
              </a:lnSpc>
              <a:buFont typeface="+mj-lt"/>
              <a:buAutoNum type="arabicPeriod"/>
            </a:pPr>
            <a:r>
              <a:rPr lang="ar-EG" sz="2000" dirty="0">
                <a:cs typeface="+mj-cs"/>
              </a:rPr>
              <a:t>ماهية مصطلح استراتيجية تسويق </a:t>
            </a:r>
            <a:r>
              <a:rPr lang="ar-EG" sz="2000" dirty="0" smtClean="0">
                <a:cs typeface="+mj-cs"/>
              </a:rPr>
              <a:t>الغوريلا</a:t>
            </a:r>
            <a:r>
              <a:rPr lang="en-US" sz="2000" dirty="0" smtClean="0">
                <a:cs typeface="+mj-cs"/>
              </a:rPr>
              <a:t>(Guerilla </a:t>
            </a:r>
            <a:r>
              <a:rPr lang="en-US" sz="2000" dirty="0">
                <a:cs typeface="+mj-cs"/>
              </a:rPr>
              <a:t>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استراتيجية تسويق </a:t>
            </a:r>
            <a:r>
              <a:rPr lang="ar-EG" sz="2000" dirty="0" smtClean="0">
                <a:cs typeface="+mj-cs"/>
              </a:rPr>
              <a:t>الغوريلا</a:t>
            </a:r>
            <a:r>
              <a:rPr lang="en-US" sz="2000" dirty="0" smtClean="0">
                <a:cs typeface="+mj-cs"/>
              </a:rPr>
              <a:t>Guerilla Marketing) </a:t>
            </a:r>
            <a:r>
              <a:rPr lang="ar-EG" sz="2000" dirty="0" smtClean="0">
                <a:cs typeface="+mj-cs"/>
              </a:rPr>
              <a:t>) من الناحية التاريخية.</a:t>
            </a:r>
          </a:p>
          <a:p>
            <a:pPr marL="457200" indent="-457200" algn="r" rtl="1">
              <a:lnSpc>
                <a:spcPct val="150000"/>
              </a:lnSpc>
              <a:buFont typeface="+mj-lt"/>
              <a:buAutoNum type="arabicPeriod"/>
            </a:pPr>
            <a:r>
              <a:rPr lang="ar-EG" sz="2000" dirty="0">
                <a:cs typeface="+mj-cs"/>
              </a:rPr>
              <a:t>أساسيات استراتيجية تسويق </a:t>
            </a:r>
            <a:r>
              <a:rPr lang="ar-EG" sz="2000" dirty="0" smtClean="0">
                <a:cs typeface="+mj-cs"/>
              </a:rPr>
              <a:t>الغوريلا (</a:t>
            </a:r>
            <a:r>
              <a:rPr lang="en-US" sz="2000" dirty="0">
                <a:cs typeface="+mj-cs"/>
              </a:rPr>
              <a:t>Guerilla </a:t>
            </a:r>
            <a:r>
              <a:rPr lang="en-US" sz="2000" dirty="0" smtClean="0">
                <a:cs typeface="+mj-cs"/>
              </a:rPr>
              <a:t>Marketing</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مزايا استراتيجية تسويق </a:t>
            </a:r>
            <a:r>
              <a:rPr lang="ar-EG" sz="2000" dirty="0" smtClean="0">
                <a:cs typeface="+mj-cs"/>
              </a:rPr>
              <a:t>الغوريلا </a:t>
            </a:r>
            <a:r>
              <a:rPr lang="en-US" sz="2000" dirty="0" smtClean="0">
                <a:cs typeface="+mj-cs"/>
              </a:rPr>
              <a:t>Guerilla </a:t>
            </a:r>
            <a:r>
              <a:rPr lang="en-US" sz="2000" dirty="0">
                <a:cs typeface="+mj-cs"/>
              </a:rPr>
              <a:t>Marketing</a:t>
            </a:r>
            <a:r>
              <a:rPr lang="en-US" sz="2000" dirty="0" smtClean="0">
                <a:cs typeface="+mj-cs"/>
              </a:rPr>
              <a:t>)</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smtClean="0">
                <a:cs typeface="+mj-cs"/>
              </a:rPr>
              <a:t>عيوب استراتيجية </a:t>
            </a:r>
            <a:r>
              <a:rPr lang="ar-EG" sz="2000" dirty="0">
                <a:cs typeface="+mj-cs"/>
              </a:rPr>
              <a:t>تسويق الغوريلا </a:t>
            </a:r>
            <a:r>
              <a:rPr lang="en-US" sz="2000" dirty="0">
                <a:cs typeface="+mj-cs"/>
              </a:rPr>
              <a:t>Guerilla </a:t>
            </a:r>
            <a:r>
              <a:rPr lang="en-US" sz="2000" dirty="0" smtClean="0">
                <a:cs typeface="+mj-cs"/>
              </a:rPr>
              <a:t>Marketing)</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استخدامات استراتيجية تسويق </a:t>
            </a:r>
            <a:r>
              <a:rPr lang="ar-EG" sz="2000" dirty="0" smtClean="0">
                <a:cs typeface="+mj-cs"/>
              </a:rPr>
              <a:t>الغوريلا </a:t>
            </a:r>
            <a:r>
              <a:rPr lang="en-US" sz="2000" dirty="0" smtClean="0">
                <a:cs typeface="+mj-cs"/>
              </a:rPr>
              <a:t>Guerilla </a:t>
            </a:r>
            <a:r>
              <a:rPr lang="en-US" sz="2000" dirty="0">
                <a:cs typeface="+mj-cs"/>
              </a:rPr>
              <a:t>Marketing</a:t>
            </a:r>
            <a:r>
              <a:rPr lang="en-US" sz="2000" dirty="0" smtClean="0">
                <a:cs typeface="+mj-cs"/>
              </a:rPr>
              <a:t>)</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أثر استراتيجية تسويق </a:t>
            </a:r>
            <a:r>
              <a:rPr lang="ar-EG" sz="2000" dirty="0" smtClean="0">
                <a:cs typeface="+mj-cs"/>
              </a:rPr>
              <a:t>الغوريلا</a:t>
            </a:r>
            <a:r>
              <a:rPr lang="en-US" sz="2000" dirty="0" smtClean="0">
                <a:cs typeface="+mj-cs"/>
              </a:rPr>
              <a:t>Guerilla </a:t>
            </a:r>
            <a:r>
              <a:rPr lang="en-US" sz="2000" dirty="0">
                <a:cs typeface="+mj-cs"/>
              </a:rPr>
              <a:t>Marketing) </a:t>
            </a:r>
            <a:r>
              <a:rPr lang="ar-EG" sz="2000" dirty="0" smtClean="0">
                <a:cs typeface="+mj-cs"/>
              </a:rPr>
              <a:t>) على </a:t>
            </a:r>
            <a:r>
              <a:rPr lang="ar-EG" sz="2000" dirty="0">
                <a:cs typeface="+mj-cs"/>
              </a:rPr>
              <a:t>سلوك </a:t>
            </a:r>
            <a:r>
              <a:rPr lang="ar-EG" sz="2000" dirty="0" smtClean="0">
                <a:cs typeface="+mj-cs"/>
              </a:rPr>
              <a:t>المستهلك.</a:t>
            </a:r>
          </a:p>
          <a:p>
            <a:pPr marL="457200" indent="-457200" algn="r" rtl="1">
              <a:lnSpc>
                <a:spcPct val="150000"/>
              </a:lnSpc>
              <a:buFont typeface="+mj-lt"/>
              <a:buAutoNum type="arabicPeriod"/>
            </a:pPr>
            <a:r>
              <a:rPr lang="ar-EG" sz="2000" dirty="0" smtClean="0">
                <a:cs typeface="+mj-cs"/>
              </a:rPr>
              <a:t>خاتمة.</a:t>
            </a:r>
            <a:endParaRPr lang="ar-EG" sz="2000" dirty="0">
              <a:cs typeface="+mj-cs"/>
            </a:endParaRPr>
          </a:p>
          <a:p>
            <a:pPr algn="r" rtl="1">
              <a:lnSpc>
                <a:spcPct val="150000"/>
              </a:lnSpc>
            </a:pPr>
            <a:endParaRPr lang="ar-EG" sz="2000" dirty="0">
              <a:cs typeface="+mj-cs"/>
            </a:endParaRPr>
          </a:p>
        </p:txBody>
      </p:sp>
    </p:spTree>
  </p:cSld>
  <p:clrMapOvr>
    <a:masterClrMapping/>
  </p:clrMapOvr>
  <mc:AlternateContent xmlns:mc="http://schemas.openxmlformats.org/markup-compatibility/2006" xmlns:p14="http://schemas.microsoft.com/office/powerpoint/2010/main">
    <mc:Choice Requires="p14">
      <p:transition spd="slow" p14:dur="2000" advTm="42287"/>
    </mc:Choice>
    <mc:Fallback xmlns="">
      <p:transition spd="slow" advTm="42287"/>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تمهيد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06701"/>
            <a:ext cx="8309245" cy="4455066"/>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a:latin typeface="Times New Roman" pitchFamily="18" charset="0"/>
                <a:cs typeface="Times New Roman" pitchFamily="18" charset="0"/>
              </a:rPr>
              <a:t>تعتمد استراتيجية </a:t>
            </a:r>
            <a:r>
              <a:rPr lang="ar-EG" sz="2100" dirty="0" smtClean="0">
                <a:latin typeface="Times New Roman" pitchFamily="18" charset="0"/>
                <a:cs typeface="Times New Roman" pitchFamily="18" charset="0"/>
              </a:rPr>
              <a:t>تسويق الغوريلا على </a:t>
            </a:r>
            <a:r>
              <a:rPr lang="ar-EG" sz="2100" dirty="0">
                <a:latin typeface="Times New Roman" pitchFamily="18" charset="0"/>
                <a:cs typeface="Times New Roman" pitchFamily="18" charset="0"/>
              </a:rPr>
              <a:t>الإبداع والخيال والتفكير خارج الصندوق لإثارة ضجة وتوليد الكلام الشفهي. غالبًا ما يتضمن ذلك أساليب غير تقليدية، مثل الأعمال المثيرة العامة، وحملات التسويق الفيروسية، وفنون الشوارع، والحشود السريعة، وغيرها من الأنشطة التي تجذب الانتباه</a:t>
            </a:r>
            <a:r>
              <a:rPr lang="ar-EG" sz="2100" dirty="0" smtClean="0">
                <a:latin typeface="Times New Roman" pitchFamily="18" charset="0"/>
                <a:cs typeface="Times New Roman" pitchFamily="18" charset="0"/>
              </a:rPr>
              <a:t>.</a:t>
            </a:r>
          </a:p>
          <a:p>
            <a:pPr marL="342900"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لذلك يعد </a:t>
            </a:r>
            <a:r>
              <a:rPr lang="ar-EG" sz="2100" dirty="0">
                <a:latin typeface="Times New Roman" pitchFamily="18" charset="0"/>
                <a:cs typeface="Times New Roman" pitchFamily="18" charset="0"/>
              </a:rPr>
              <a:t>تسويق </a:t>
            </a:r>
            <a:r>
              <a:rPr lang="ar-EG" sz="2100" dirty="0" smtClean="0">
                <a:latin typeface="Times New Roman" pitchFamily="18" charset="0"/>
                <a:cs typeface="Times New Roman" pitchFamily="18" charset="0"/>
              </a:rPr>
              <a:t>الغوريلا فعالاً </a:t>
            </a:r>
            <a:r>
              <a:rPr lang="ar-EG" sz="2100" dirty="0">
                <a:latin typeface="Times New Roman" pitchFamily="18" charset="0"/>
                <a:cs typeface="Times New Roman" pitchFamily="18" charset="0"/>
              </a:rPr>
              <a:t>بشكل خاص للشركات الصغيرة ذات الميزانيات المحدودة، حيث أنه يوفر فرصة للتنافس مع المنافسين الأكبر من خلال الإبداع والابتكار. يمكن أن يساعد الشركات على إنشاء حضور قوي للعلامة التجارية، وزيادة الوعي بالعلامة التجارية، والتفاعل مع جمهورها بطريقة أكثر شخصية وتفاعلية.</a:t>
            </a:r>
          </a:p>
          <a:p>
            <a:pPr marL="342900" indent="-342900" algn="just" rtl="1">
              <a:lnSpc>
                <a:spcPct val="150000"/>
              </a:lnSpc>
              <a:buFont typeface="Wingdings" pitchFamily="2" charset="2"/>
              <a:buChar char="Ø"/>
            </a:pP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3430746560"/>
      </p:ext>
    </p:extLst>
  </p:cSld>
  <p:clrMapOvr>
    <a:masterClrMapping/>
  </p:clrMapOvr>
  <mc:AlternateContent xmlns:mc="http://schemas.openxmlformats.org/markup-compatibility/2006" xmlns:p14="http://schemas.microsoft.com/office/powerpoint/2010/main">
    <mc:Choice Requires="p14">
      <p:transition spd="slow" p14:dur="2000" advTm="186608"/>
    </mc:Choice>
    <mc:Fallback xmlns="">
      <p:transition spd="slow" advTm="186608"/>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947839" y="1159666"/>
            <a:ext cx="5789237"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مصطلح استراتيجية تسويق الغوريلا </a:t>
            </a:r>
            <a:r>
              <a:rPr lang="en-US" b="1" dirty="0" smtClean="0">
                <a:solidFill>
                  <a:srgbClr val="00B0F0"/>
                </a:solidFill>
                <a:latin typeface="Alexandria" charset="0"/>
                <a:cs typeface="Alexandria" charset="0"/>
              </a:rPr>
              <a:t>(Guerilla Marketing)</a:t>
            </a:r>
            <a:r>
              <a:rPr lang="ar-EG" b="1" dirty="0" smtClean="0">
                <a:solidFill>
                  <a:srgbClr val="00B0F0"/>
                </a:solidFill>
                <a:latin typeface="Alexandria" charset="0"/>
                <a:cs typeface="Alexandria" charset="0"/>
              </a:rPr>
              <a:t> </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17956" y="1117694"/>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1351471830"/>
      </p:ext>
    </p:extLst>
  </p:cSld>
  <p:clrMapOvr>
    <a:masterClrMapping/>
  </p:clrMapOvr>
  <mc:AlternateContent xmlns:mc="http://schemas.openxmlformats.org/markup-compatibility/2006" xmlns:p14="http://schemas.microsoft.com/office/powerpoint/2010/main">
    <mc:Choice Requires="p14">
      <p:transition spd="slow" p14:dur="2000" advTm="8113"/>
    </mc:Choice>
    <mc:Fallback xmlns="">
      <p:transition spd="slow" advTm="81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970318"/>
          </a:xfrm>
          <a:prstGeom prst="rect">
            <a:avLst/>
          </a:prstGeom>
          <a:noFill/>
        </p:spPr>
        <p:txBody>
          <a:bodyPr wrap="square" rtlCol="0">
            <a:spAutoFit/>
          </a:bodyPr>
          <a:lstStyle/>
          <a:p>
            <a:pPr marL="342900" indent="-342900" algn="r" rtl="1">
              <a:lnSpc>
                <a:spcPct val="150000"/>
              </a:lnSpc>
              <a:buFont typeface="Wingdings" pitchFamily="2" charset="2"/>
              <a:buChar char="Ø"/>
            </a:pPr>
            <a:r>
              <a:rPr lang="ar-EG" sz="2100" u="sng" dirty="0" smtClean="0">
                <a:latin typeface="Times New Roman" pitchFamily="18" charset="0"/>
                <a:cs typeface="Times New Roman" pitchFamily="18" charset="0"/>
              </a:rPr>
              <a:t>تعريف  </a:t>
            </a:r>
            <a:r>
              <a:rPr lang="ar-EG" sz="2100" u="sng" dirty="0">
                <a:latin typeface="Times New Roman" pitchFamily="18" charset="0"/>
                <a:cs typeface="Times New Roman" pitchFamily="18" charset="0"/>
              </a:rPr>
              <a:t>استراتيجية تسويق </a:t>
            </a:r>
            <a:r>
              <a:rPr lang="ar-EG" sz="2100" u="sng" dirty="0" smtClean="0">
                <a:latin typeface="Times New Roman" pitchFamily="18" charset="0"/>
                <a:cs typeface="Times New Roman" pitchFamily="18" charset="0"/>
              </a:rPr>
              <a:t>الغوريلا </a:t>
            </a:r>
            <a:r>
              <a:rPr lang="en-US" sz="2100" u="sng" dirty="0" smtClean="0">
                <a:latin typeface="Times New Roman" pitchFamily="18" charset="0"/>
                <a:cs typeface="Times New Roman" pitchFamily="18" charset="0"/>
              </a:rPr>
              <a:t>(Guerilla Marketing)</a:t>
            </a:r>
            <a:r>
              <a:rPr lang="ar-EG" sz="2100" u="sng" dirty="0" smtClean="0">
                <a:latin typeface="Times New Roman" pitchFamily="18" charset="0"/>
                <a:cs typeface="Times New Roman" pitchFamily="18" charset="0"/>
              </a:rPr>
              <a:t>:</a:t>
            </a:r>
            <a:endParaRPr lang="en-US" sz="2100" u="sng" dirty="0">
              <a:latin typeface="Times New Roman" pitchFamily="18" charset="0"/>
              <a:cs typeface="Times New Roman" pitchFamily="18" charset="0"/>
            </a:endParaRPr>
          </a:p>
          <a:p>
            <a:pPr marL="627063" algn="just" rtl="1">
              <a:lnSpc>
                <a:spcPct val="150000"/>
              </a:lnSpc>
            </a:pPr>
            <a:r>
              <a:rPr lang="ar-EG" sz="2100" dirty="0" smtClean="0">
                <a:latin typeface="Times New Roman" pitchFamily="18" charset="0"/>
                <a:cs typeface="Times New Roman" pitchFamily="18" charset="0"/>
              </a:rPr>
              <a:t>استراتيجية التسويق المفاجئ أو الغوريلا </a:t>
            </a:r>
            <a:r>
              <a:rPr lang="ar-EG" sz="2100" dirty="0">
                <a:latin typeface="Times New Roman" pitchFamily="18" charset="0"/>
                <a:cs typeface="Times New Roman" pitchFamily="18" charset="0"/>
              </a:rPr>
              <a:t>هي أسلوب تسويقي إبداعي وغير تقليدي يعتمد على أساليب مبتكرة ومنخفضة التكلفة للترويج لمنتج أو </a:t>
            </a:r>
            <a:r>
              <a:rPr lang="ar-EG" sz="2100" dirty="0" smtClean="0">
                <a:latin typeface="Times New Roman" pitchFamily="18" charset="0"/>
                <a:cs typeface="Times New Roman" pitchFamily="18" charset="0"/>
              </a:rPr>
              <a:t>خدمة؛ حيث يتضمن </a:t>
            </a:r>
            <a:r>
              <a:rPr lang="ar-EG" sz="2100" dirty="0">
                <a:latin typeface="Times New Roman" pitchFamily="18" charset="0"/>
                <a:cs typeface="Times New Roman" pitchFamily="18" charset="0"/>
              </a:rPr>
              <a:t>استخدام أساليب غير تقليدية لجذب انتباه الجمهور المستهدف وخلق ضجة حول العلامة التجارية. غالبًا ما يتضمن </a:t>
            </a:r>
            <a:r>
              <a:rPr lang="ar-EG" sz="2100" dirty="0" smtClean="0">
                <a:latin typeface="Times New Roman" pitchFamily="18" charset="0"/>
                <a:cs typeface="Times New Roman" pitchFamily="18" charset="0"/>
              </a:rPr>
              <a:t>التسويق المفاجئ عناصر </a:t>
            </a:r>
            <a:r>
              <a:rPr lang="ar-EG" sz="2100" dirty="0">
                <a:latin typeface="Times New Roman" pitchFamily="18" charset="0"/>
                <a:cs typeface="Times New Roman" pitchFamily="18" charset="0"/>
              </a:rPr>
              <a:t>مفاجئة وذكاء وروح </a:t>
            </a:r>
            <a:r>
              <a:rPr lang="ar-EG" sz="2100" dirty="0" smtClean="0">
                <a:latin typeface="Times New Roman" pitchFamily="18" charset="0"/>
                <a:cs typeface="Times New Roman" pitchFamily="18" charset="0"/>
              </a:rPr>
              <a:t>الدعاية </a:t>
            </a:r>
            <a:r>
              <a:rPr lang="ar-EG" sz="2100" dirty="0">
                <a:latin typeface="Times New Roman" pitchFamily="18" charset="0"/>
                <a:cs typeface="Times New Roman" pitchFamily="18" charset="0"/>
              </a:rPr>
              <a:t>لإشراك </a:t>
            </a:r>
            <a:r>
              <a:rPr lang="ar-EG" sz="2100" dirty="0" smtClean="0">
                <a:latin typeface="Times New Roman" pitchFamily="18" charset="0"/>
                <a:cs typeface="Times New Roman" pitchFamily="18" charset="0"/>
              </a:rPr>
              <a:t>العملاء. حيث يمكن </a:t>
            </a:r>
            <a:r>
              <a:rPr lang="ar-EG" sz="2100" dirty="0">
                <a:latin typeface="Times New Roman" pitchFamily="18" charset="0"/>
                <a:cs typeface="Times New Roman" pitchFamily="18" charset="0"/>
              </a:rPr>
              <a:t>أن تكون هذه الإستراتيجية فعالة للغاية في الوصول إلى جمهور كبير بموارد محدودة.</a:t>
            </a:r>
          </a:p>
          <a:p>
            <a:pPr marL="342900" indent="-342900" algn="just" rtl="1">
              <a:lnSpc>
                <a:spcPct val="150000"/>
              </a:lnSpc>
              <a:buFont typeface="Arial" pitchFamily="34" charset="0"/>
              <a:buChar char="•"/>
            </a:pPr>
            <a:endParaRPr lang="ar-EG" sz="2100" dirty="0">
              <a:latin typeface="Times New Roman" pitchFamily="18" charset="0"/>
              <a:cs typeface="Times New Roman" pitchFamily="18" charset="0"/>
            </a:endParaRPr>
          </a:p>
        </p:txBody>
      </p:sp>
      <p:sp>
        <p:nvSpPr>
          <p:cNvPr id="15" name="TextBox 14"/>
          <p:cNvSpPr txBox="1"/>
          <p:nvPr/>
        </p:nvSpPr>
        <p:spPr>
          <a:xfrm>
            <a:off x="4358773" y="1317036"/>
            <a:ext cx="5789237"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مصطلح استراتيجية تسويق الغوريلا </a:t>
            </a:r>
            <a:r>
              <a:rPr lang="en-US" b="1" dirty="0" smtClean="0">
                <a:solidFill>
                  <a:srgbClr val="00B0F0"/>
                </a:solidFill>
                <a:latin typeface="Alexandria" charset="0"/>
                <a:cs typeface="Alexandria" charset="0"/>
              </a:rPr>
              <a:t>(Guerilla Marketing)</a:t>
            </a:r>
            <a:r>
              <a:rPr lang="ar-EG" b="1" dirty="0" smtClean="0">
                <a:solidFill>
                  <a:srgbClr val="00B0F0"/>
                </a:solidFill>
                <a:latin typeface="Alexandria" charset="0"/>
                <a:cs typeface="Alexandria" charset="0"/>
              </a:rPr>
              <a:t> </a:t>
            </a:r>
          </a:p>
        </p:txBody>
      </p:sp>
    </p:spTree>
    <p:extLst>
      <p:ext uri="{BB962C8B-B14F-4D97-AF65-F5344CB8AC3E}">
        <p14:creationId xmlns:p14="http://schemas.microsoft.com/office/powerpoint/2010/main" val="2933178117"/>
      </p:ext>
    </p:extLst>
  </p:cSld>
  <p:clrMapOvr>
    <a:masterClrMapping/>
  </p:clrMapOvr>
  <mc:AlternateContent xmlns:mc="http://schemas.openxmlformats.org/markup-compatibility/2006" xmlns:p14="http://schemas.microsoft.com/office/powerpoint/2010/main">
    <mc:Choice Requires="p14">
      <p:transition spd="slow" p14:dur="2000" advTm="158883"/>
    </mc:Choice>
    <mc:Fallback xmlns="">
      <p:transition spd="slow" advTm="158883"/>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1003736"/>
          </a:xfrm>
          <a:prstGeom prst="rect">
            <a:avLst/>
          </a:prstGeom>
          <a:noFill/>
        </p:spPr>
        <p:txBody>
          <a:bodyPr wrap="square" rtlCol="0">
            <a:spAutoFit/>
          </a:bodyPr>
          <a:lstStyle/>
          <a:p>
            <a:pPr marL="342900" indent="-342900" algn="r" rtl="1">
              <a:lnSpc>
                <a:spcPct val="150000"/>
              </a:lnSpc>
              <a:buFont typeface="Wingdings" pitchFamily="2" charset="2"/>
              <a:buChar char="Ø"/>
            </a:pPr>
            <a:r>
              <a:rPr lang="ar-EG" sz="2100" u="sng" dirty="0" smtClean="0">
                <a:latin typeface="Times New Roman" pitchFamily="18" charset="0"/>
                <a:cs typeface="Times New Roman" pitchFamily="18" charset="0"/>
              </a:rPr>
              <a:t>أمثلة عملية عن </a:t>
            </a:r>
            <a:r>
              <a:rPr lang="ar-EG" sz="2100" u="sng" dirty="0">
                <a:latin typeface="Times New Roman" pitchFamily="18" charset="0"/>
                <a:cs typeface="Times New Roman" pitchFamily="18" charset="0"/>
              </a:rPr>
              <a:t>استراتيجية تسويق </a:t>
            </a:r>
            <a:r>
              <a:rPr lang="ar-EG" sz="2100" u="sng" dirty="0" smtClean="0">
                <a:latin typeface="Times New Roman" pitchFamily="18" charset="0"/>
                <a:cs typeface="Times New Roman" pitchFamily="18" charset="0"/>
              </a:rPr>
              <a:t>الغوريلا </a:t>
            </a:r>
            <a:r>
              <a:rPr lang="en-US" sz="2100" u="sng" dirty="0" smtClean="0">
                <a:latin typeface="Times New Roman" pitchFamily="18" charset="0"/>
                <a:cs typeface="Times New Roman" pitchFamily="18" charset="0"/>
              </a:rPr>
              <a:t>(Guerilla Marketing)</a:t>
            </a:r>
            <a:r>
              <a:rPr lang="ar-EG" sz="2100" u="sng" dirty="0" smtClean="0">
                <a:latin typeface="Times New Roman" pitchFamily="18" charset="0"/>
                <a:cs typeface="Times New Roman" pitchFamily="18" charset="0"/>
              </a:rPr>
              <a:t>:</a:t>
            </a:r>
            <a:endParaRPr lang="en-US" sz="2100" u="sng" dirty="0">
              <a:latin typeface="Times New Roman" pitchFamily="18" charset="0"/>
              <a:cs typeface="Times New Roman" pitchFamily="18" charset="0"/>
            </a:endParaRPr>
          </a:p>
          <a:p>
            <a:pPr marL="342900" indent="-342900" algn="just" rtl="1">
              <a:lnSpc>
                <a:spcPct val="150000"/>
              </a:lnSpc>
              <a:buFont typeface="Arial" pitchFamily="34" charset="0"/>
              <a:buChar char="•"/>
            </a:pPr>
            <a:endParaRPr lang="ar-EG" sz="2100" dirty="0">
              <a:latin typeface="Times New Roman" pitchFamily="18" charset="0"/>
              <a:cs typeface="Times New Roman" pitchFamily="18" charset="0"/>
            </a:endParaRPr>
          </a:p>
        </p:txBody>
      </p:sp>
      <p:sp>
        <p:nvSpPr>
          <p:cNvPr id="15" name="TextBox 14"/>
          <p:cNvSpPr txBox="1"/>
          <p:nvPr/>
        </p:nvSpPr>
        <p:spPr>
          <a:xfrm>
            <a:off x="4358773" y="1317036"/>
            <a:ext cx="5789237"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مصطلح استراتيجية تسويق الغوريلا </a:t>
            </a:r>
            <a:r>
              <a:rPr lang="en-US" b="1" dirty="0" smtClean="0">
                <a:solidFill>
                  <a:srgbClr val="00B0F0"/>
                </a:solidFill>
                <a:latin typeface="Alexandria" charset="0"/>
                <a:cs typeface="Alexandria" charset="0"/>
              </a:rPr>
              <a:t>(Guerilla Marketing)</a:t>
            </a:r>
            <a:r>
              <a:rPr lang="ar-EG" b="1" dirty="0" smtClean="0">
                <a:solidFill>
                  <a:srgbClr val="00B0F0"/>
                </a:solidFill>
                <a:latin typeface="Alexandria" charset="0"/>
                <a:cs typeface="Alexandria" charset="0"/>
              </a:rPr>
              <a:t> </a:t>
            </a:r>
          </a:p>
        </p:txBody>
      </p:sp>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71580" y="3193576"/>
            <a:ext cx="3605141" cy="225182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Pictur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10800000" flipV="1">
            <a:off x="8175007" y="3193575"/>
            <a:ext cx="3507475" cy="225182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1" name="TextBox 10"/>
          <p:cNvSpPr txBox="1"/>
          <p:nvPr/>
        </p:nvSpPr>
        <p:spPr>
          <a:xfrm>
            <a:off x="8359252" y="5656575"/>
            <a:ext cx="3138983" cy="369332"/>
          </a:xfrm>
          <a:prstGeom prst="rect">
            <a:avLst/>
          </a:prstGeom>
          <a:noFill/>
        </p:spPr>
        <p:txBody>
          <a:bodyPr wrap="square" rtlCol="0">
            <a:spAutoFit/>
          </a:bodyPr>
          <a:lstStyle/>
          <a:p>
            <a:pPr algn="ctr"/>
            <a:r>
              <a:rPr lang="ar-EG" b="1" dirty="0" smtClean="0"/>
              <a:t>تسويق الغوريلا لمطاعم ماكدونالدز</a:t>
            </a:r>
            <a:endParaRPr lang="en-US" b="1" dirty="0"/>
          </a:p>
        </p:txBody>
      </p:sp>
      <p:sp>
        <p:nvSpPr>
          <p:cNvPr id="18" name="TextBox 17"/>
          <p:cNvSpPr txBox="1"/>
          <p:nvPr/>
        </p:nvSpPr>
        <p:spPr>
          <a:xfrm>
            <a:off x="3804658" y="5672495"/>
            <a:ext cx="3138983" cy="369332"/>
          </a:xfrm>
          <a:prstGeom prst="rect">
            <a:avLst/>
          </a:prstGeom>
          <a:noFill/>
        </p:spPr>
        <p:txBody>
          <a:bodyPr wrap="square" rtlCol="0">
            <a:spAutoFit/>
          </a:bodyPr>
          <a:lstStyle/>
          <a:p>
            <a:pPr algn="ctr"/>
            <a:r>
              <a:rPr lang="ar-EG" b="1" dirty="0" smtClean="0"/>
              <a:t>تسويق الغوريلا </a:t>
            </a:r>
            <a:r>
              <a:rPr lang="ar-EG" b="1" smtClean="0"/>
              <a:t>لمنتج ويندكس</a:t>
            </a:r>
            <a:endParaRPr lang="en-US" b="1" dirty="0"/>
          </a:p>
        </p:txBody>
      </p:sp>
    </p:spTree>
    <p:extLst>
      <p:ext uri="{BB962C8B-B14F-4D97-AF65-F5344CB8AC3E}">
        <p14:creationId xmlns:p14="http://schemas.microsoft.com/office/powerpoint/2010/main" val="2212691422"/>
      </p:ext>
    </p:extLst>
  </p:cSld>
  <p:clrMapOvr>
    <a:masterClrMapping/>
  </p:clrMapOvr>
  <mc:AlternateContent xmlns:mc="http://schemas.openxmlformats.org/markup-compatibility/2006" xmlns:p14="http://schemas.microsoft.com/office/powerpoint/2010/main">
    <mc:Choice Requires="p14">
      <p:transition spd="slow" p14:dur="2000" advTm="78677"/>
    </mc:Choice>
    <mc:Fallback xmlns="">
      <p:transition spd="slow" advTm="78677"/>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947839" y="1159666"/>
            <a:ext cx="4990624" cy="707886"/>
          </a:xfrm>
          <a:prstGeom prst="rect">
            <a:avLst/>
          </a:prstGeom>
          <a:noFill/>
        </p:spPr>
        <p:txBody>
          <a:bodyPr wrap="square" rtlCol="0">
            <a:spAutoFit/>
          </a:bodyPr>
          <a:lstStyle/>
          <a:p>
            <a:pPr algn="ctr" rtl="1"/>
            <a:r>
              <a:rPr lang="ar-EG" sz="2000" b="1" dirty="0" smtClean="0">
                <a:solidFill>
                  <a:srgbClr val="00B0F0"/>
                </a:solidFill>
                <a:latin typeface="Alexandria" charset="0"/>
                <a:cs typeface="Alexandria" charset="0"/>
              </a:rPr>
              <a:t>استراتيجية تسويق الغوريلا </a:t>
            </a:r>
            <a:r>
              <a:rPr lang="en-US" sz="2000" b="1" dirty="0" smtClean="0">
                <a:solidFill>
                  <a:srgbClr val="00B0F0"/>
                </a:solidFill>
                <a:latin typeface="Alexandria" charset="0"/>
                <a:cs typeface="Alexandria" charset="0"/>
              </a:rPr>
              <a:t>(Guerilla Marketing)</a:t>
            </a:r>
            <a:r>
              <a:rPr lang="ar-EG" sz="2000" b="1" dirty="0" smtClean="0">
                <a:solidFill>
                  <a:srgbClr val="00B0F0"/>
                </a:solidFill>
                <a:latin typeface="Alexandria" charset="0"/>
                <a:cs typeface="Alexandria" charset="0"/>
              </a:rPr>
              <a:t> </a:t>
            </a:r>
          </a:p>
          <a:p>
            <a:pPr algn="ctr" rtl="1"/>
            <a:r>
              <a:rPr lang="ar-EG" sz="2000" b="1" dirty="0" smtClean="0">
                <a:solidFill>
                  <a:srgbClr val="00B0F0"/>
                </a:solidFill>
                <a:latin typeface="Alexandria" charset="0"/>
                <a:cs typeface="Alexandria" charset="0"/>
              </a:rPr>
              <a:t>من الناحية التاريخية</a:t>
            </a:r>
            <a:endParaRPr lang="ar-EG" b="1" dirty="0">
              <a:solidFill>
                <a:srgbClr val="00B0F0"/>
              </a:solidFill>
              <a:latin typeface="Alexandria" charset="0"/>
              <a:cs typeface="Alexandria" charset="0"/>
            </a:endParaRPr>
          </a:p>
        </p:txBody>
      </p:sp>
      <p:sp>
        <p:nvSpPr>
          <p:cNvPr id="13" name="TextBox 12"/>
          <p:cNvSpPr txBox="1"/>
          <p:nvPr/>
        </p:nvSpPr>
        <p:spPr>
          <a:xfrm>
            <a:off x="5017956" y="1117694"/>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2504098717"/>
      </p:ext>
    </p:extLst>
  </p:cSld>
  <p:clrMapOvr>
    <a:masterClrMapping/>
  </p:clrMapOvr>
  <mc:AlternateContent xmlns:mc="http://schemas.openxmlformats.org/markup-compatibility/2006" xmlns:p14="http://schemas.microsoft.com/office/powerpoint/2010/main">
    <mc:Choice Requires="p14">
      <p:transition spd="slow" p14:dur="2000" advTm="16348"/>
    </mc:Choice>
    <mc:Fallback xmlns="">
      <p:transition spd="slow" advTm="163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825086"/>
            <a:ext cx="8309245" cy="1973232"/>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a:latin typeface="Times New Roman" pitchFamily="18" charset="0"/>
                <a:cs typeface="Times New Roman" pitchFamily="18" charset="0"/>
              </a:rPr>
              <a:t>تسمى استراتيجية تسويق </a:t>
            </a:r>
            <a:r>
              <a:rPr lang="ar-EG" sz="2100" dirty="0" smtClean="0">
                <a:latin typeface="Times New Roman" pitchFamily="18" charset="0"/>
                <a:cs typeface="Times New Roman" pitchFamily="18" charset="0"/>
              </a:rPr>
              <a:t>الغوريلا بهذا الأسم بمعنى استراتيجية حرب العصابات لأنها </a:t>
            </a:r>
            <a:r>
              <a:rPr lang="ar-EG" sz="2100" dirty="0">
                <a:latin typeface="Times New Roman" pitchFamily="18" charset="0"/>
                <a:cs typeface="Times New Roman" pitchFamily="18" charset="0"/>
              </a:rPr>
              <a:t>مستوحاة من التكتيكات المستخدمة في </a:t>
            </a:r>
            <a:r>
              <a:rPr lang="ar-EG" sz="2100" dirty="0" smtClean="0">
                <a:latin typeface="Times New Roman" pitchFamily="18" charset="0"/>
                <a:cs typeface="Times New Roman" pitchFamily="18" charset="0"/>
              </a:rPr>
              <a:t>حرب العصابات. </a:t>
            </a:r>
            <a:r>
              <a:rPr lang="ar-EG" sz="2100" dirty="0">
                <a:latin typeface="Times New Roman" pitchFamily="18" charset="0"/>
                <a:cs typeface="Times New Roman" pitchFamily="18" charset="0"/>
              </a:rPr>
              <a:t>تمامًا كما يستخدم مقاتلو حرب العصابات تكتيكات غير تقليدية لتحقيق أهدافهم في الحرب، يتضمن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استخدام استراتيجيات تسويق غير تقليدية ومبتكرة وغير متوقعة للترويج لمنتج أو خدمة.</a:t>
            </a:r>
          </a:p>
        </p:txBody>
      </p:sp>
      <p:sp>
        <p:nvSpPr>
          <p:cNvPr id="14" name="TextBox 13"/>
          <p:cNvSpPr txBox="1"/>
          <p:nvPr/>
        </p:nvSpPr>
        <p:spPr>
          <a:xfrm>
            <a:off x="4274001" y="1372912"/>
            <a:ext cx="4990624"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استراتيجية تسويق الغوريلا </a:t>
            </a:r>
            <a:r>
              <a:rPr lang="en-US" b="1" dirty="0" smtClean="0">
                <a:solidFill>
                  <a:srgbClr val="00B0F0"/>
                </a:solidFill>
                <a:latin typeface="Alexandria" charset="0"/>
                <a:cs typeface="Alexandria" charset="0"/>
              </a:rPr>
              <a:t>(Guerilla Marketing)</a:t>
            </a:r>
            <a:r>
              <a:rPr lang="ar-EG" b="1" dirty="0" smtClean="0">
                <a:solidFill>
                  <a:srgbClr val="00B0F0"/>
                </a:solidFill>
                <a:latin typeface="Alexandria" charset="0"/>
                <a:cs typeface="Alexandria" charset="0"/>
              </a:rPr>
              <a:t> </a:t>
            </a:r>
          </a:p>
          <a:p>
            <a:pPr algn="ctr" rtl="1"/>
            <a:r>
              <a:rPr lang="ar-EG" b="1" dirty="0" smtClean="0">
                <a:solidFill>
                  <a:srgbClr val="00B0F0"/>
                </a:solidFill>
                <a:latin typeface="Alexandria" charset="0"/>
                <a:cs typeface="Alexandria" charset="0"/>
              </a:rPr>
              <a:t>من الناحية التاريخية</a:t>
            </a:r>
            <a:endParaRPr lang="ar-EG" sz="1600" b="1" dirty="0">
              <a:solidFill>
                <a:srgbClr val="00B0F0"/>
              </a:solidFill>
              <a:latin typeface="Alexandria" charset="0"/>
              <a:cs typeface="Alexandria" charset="0"/>
            </a:endParaRPr>
          </a:p>
        </p:txBody>
      </p:sp>
    </p:spTree>
    <p:extLst>
      <p:ext uri="{BB962C8B-B14F-4D97-AF65-F5344CB8AC3E}">
        <p14:creationId xmlns:p14="http://schemas.microsoft.com/office/powerpoint/2010/main" val="632713136"/>
      </p:ext>
    </p:extLst>
  </p:cSld>
  <p:clrMapOvr>
    <a:masterClrMapping/>
  </p:clrMapOvr>
  <mc:AlternateContent xmlns:mc="http://schemas.openxmlformats.org/markup-compatibility/2006" xmlns:p14="http://schemas.microsoft.com/office/powerpoint/2010/main">
    <mc:Choice Requires="p14">
      <p:transition spd="slow" p14:dur="2000" advTm="140356"/>
    </mc:Choice>
    <mc:Fallback xmlns="">
      <p:transition spd="slow" advTm="140356"/>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825086"/>
            <a:ext cx="8309245" cy="3000821"/>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a:latin typeface="Times New Roman" pitchFamily="18" charset="0"/>
                <a:cs typeface="Times New Roman" pitchFamily="18" charset="0"/>
              </a:rPr>
              <a:t>تسويق </a:t>
            </a:r>
            <a:r>
              <a:rPr lang="ar-EG" sz="2100" dirty="0" smtClean="0">
                <a:latin typeface="Times New Roman" pitchFamily="18" charset="0"/>
                <a:cs typeface="Times New Roman" pitchFamily="18" charset="0"/>
              </a:rPr>
              <a:t>الغوريلا صاغه </a:t>
            </a:r>
            <a:r>
              <a:rPr lang="ar-EG" sz="2100" dirty="0">
                <a:latin typeface="Times New Roman" pitchFamily="18" charset="0"/>
                <a:cs typeface="Times New Roman" pitchFamily="18" charset="0"/>
              </a:rPr>
              <a:t>جاي كونراد ليفينسون في كتابه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الذي نشر عام 1984. ومع ذلك، فإن مفهوم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كان موجودًا منذ فترة أطول</a:t>
            </a:r>
            <a:r>
              <a:rPr lang="ar-EG" sz="2100" dirty="0" smtClean="0">
                <a:latin typeface="Times New Roman" pitchFamily="18" charset="0"/>
                <a:cs typeface="Times New Roman" pitchFamily="18" charset="0"/>
              </a:rPr>
              <a:t>.</a:t>
            </a:r>
          </a:p>
          <a:p>
            <a:pPr marL="342900" indent="-342900" algn="just" rtl="1">
              <a:lnSpc>
                <a:spcPct val="150000"/>
              </a:lnSpc>
              <a:buFont typeface="Wingdings" pitchFamily="2" charset="2"/>
              <a:buChar char="Ø"/>
            </a:pPr>
            <a:r>
              <a:rPr lang="ar-EG" sz="2100" dirty="0">
                <a:latin typeface="Times New Roman" pitchFamily="18" charset="0"/>
                <a:cs typeface="Times New Roman" pitchFamily="18" charset="0"/>
              </a:rPr>
              <a:t>يمكن رؤية أحد أقدم الأمثلة على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في أعمال الفنان والرسام أليكسي برودوفيتش في الأربعينيات والخمسينيات من القرن العشرين. استخدم برودوفيتش طرقًا مبتكرة وغير تقليدية للترويج لعمله، مثل إنشاء عروض متقنة وملفتة للنظر في الأماكن العامة لجذب الانتباه.</a:t>
            </a:r>
          </a:p>
          <a:p>
            <a:pPr marL="342900" indent="-342900" algn="just" rtl="1">
              <a:lnSpc>
                <a:spcPct val="150000"/>
              </a:lnSpc>
              <a:buFont typeface="Wingdings" pitchFamily="2" charset="2"/>
              <a:buChar char="Ø"/>
            </a:pPr>
            <a:endParaRPr lang="ar-EG" sz="2100" dirty="0">
              <a:latin typeface="Times New Roman" pitchFamily="18" charset="0"/>
              <a:cs typeface="Times New Roman" pitchFamily="18" charset="0"/>
            </a:endParaRPr>
          </a:p>
        </p:txBody>
      </p:sp>
      <p:sp>
        <p:nvSpPr>
          <p:cNvPr id="14" name="TextBox 13"/>
          <p:cNvSpPr txBox="1"/>
          <p:nvPr/>
        </p:nvSpPr>
        <p:spPr>
          <a:xfrm>
            <a:off x="4274001" y="1372912"/>
            <a:ext cx="4990624"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استراتيجية تسويق الغوريلا </a:t>
            </a:r>
            <a:r>
              <a:rPr lang="en-US" b="1" dirty="0" smtClean="0">
                <a:solidFill>
                  <a:srgbClr val="00B0F0"/>
                </a:solidFill>
                <a:latin typeface="Alexandria" charset="0"/>
                <a:cs typeface="Alexandria" charset="0"/>
              </a:rPr>
              <a:t>(Guerilla Marketing)</a:t>
            </a:r>
            <a:r>
              <a:rPr lang="ar-EG" b="1" dirty="0" smtClean="0">
                <a:solidFill>
                  <a:srgbClr val="00B0F0"/>
                </a:solidFill>
                <a:latin typeface="Alexandria" charset="0"/>
                <a:cs typeface="Alexandria" charset="0"/>
              </a:rPr>
              <a:t> </a:t>
            </a:r>
          </a:p>
          <a:p>
            <a:pPr algn="ctr" rtl="1"/>
            <a:r>
              <a:rPr lang="ar-EG" b="1" dirty="0" smtClean="0">
                <a:solidFill>
                  <a:srgbClr val="00B0F0"/>
                </a:solidFill>
                <a:latin typeface="Alexandria" charset="0"/>
                <a:cs typeface="Alexandria" charset="0"/>
              </a:rPr>
              <a:t>من الناحية التاريخية</a:t>
            </a:r>
            <a:endParaRPr lang="ar-EG" sz="1600" b="1" dirty="0">
              <a:solidFill>
                <a:srgbClr val="00B0F0"/>
              </a:solidFill>
              <a:latin typeface="Alexandria" charset="0"/>
              <a:cs typeface="Alexandria" charset="0"/>
            </a:endParaRPr>
          </a:p>
        </p:txBody>
      </p:sp>
    </p:spTree>
    <p:extLst>
      <p:ext uri="{BB962C8B-B14F-4D97-AF65-F5344CB8AC3E}">
        <p14:creationId xmlns:p14="http://schemas.microsoft.com/office/powerpoint/2010/main" val="3257827638"/>
      </p:ext>
    </p:extLst>
  </p:cSld>
  <p:clrMapOvr>
    <a:masterClrMapping/>
  </p:clrMapOvr>
  <mc:AlternateContent xmlns:mc="http://schemas.openxmlformats.org/markup-compatibility/2006" xmlns:p14="http://schemas.microsoft.com/office/powerpoint/2010/main">
    <mc:Choice Requires="p14">
      <p:transition spd="slow" p14:dur="2000" advTm="77641"/>
    </mc:Choice>
    <mc:Fallback xmlns="">
      <p:transition spd="slow" advTm="77641"/>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825086"/>
            <a:ext cx="8309245" cy="1973232"/>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a:latin typeface="Times New Roman" pitchFamily="18" charset="0"/>
                <a:cs typeface="Times New Roman" pitchFamily="18" charset="0"/>
              </a:rPr>
              <a:t>في السبعينيات والثمانينيات من القرن الماضي، اكتسب </a:t>
            </a:r>
            <a:r>
              <a:rPr lang="ar-EG" sz="2100" dirty="0" smtClean="0">
                <a:latin typeface="Times New Roman" pitchFamily="18" charset="0"/>
                <a:cs typeface="Times New Roman" pitchFamily="18" charset="0"/>
              </a:rPr>
              <a:t>تسويق الغوريلا </a:t>
            </a:r>
            <a:r>
              <a:rPr lang="ar-EG" sz="2100" dirty="0">
                <a:latin typeface="Times New Roman" pitchFamily="18" charset="0"/>
                <a:cs typeface="Times New Roman" pitchFamily="18" charset="0"/>
              </a:rPr>
              <a:t>شعبية حيث بحثت الشركات عن طرق جديدة ومبتكرة للوصول إلى المستهلكين في سوق تنافسية بشكل متزايد. جلب كتاب جاي كونراد ليفينسون هذا المفهوم إلى الاتجاه السائد وقدم إطارًا للشركات لتنفيذ استراتيجيات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بشكل فعال.</a:t>
            </a:r>
          </a:p>
        </p:txBody>
      </p:sp>
      <p:sp>
        <p:nvSpPr>
          <p:cNvPr id="14" name="TextBox 13"/>
          <p:cNvSpPr txBox="1"/>
          <p:nvPr/>
        </p:nvSpPr>
        <p:spPr>
          <a:xfrm>
            <a:off x="4274001" y="1372912"/>
            <a:ext cx="4990624"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استراتيجية تسويق الغوريلا </a:t>
            </a:r>
            <a:r>
              <a:rPr lang="en-US" b="1" dirty="0" smtClean="0">
                <a:solidFill>
                  <a:srgbClr val="00B0F0"/>
                </a:solidFill>
                <a:latin typeface="Alexandria" charset="0"/>
                <a:cs typeface="Alexandria" charset="0"/>
              </a:rPr>
              <a:t>(Guerilla Marketing)</a:t>
            </a:r>
            <a:r>
              <a:rPr lang="ar-EG" b="1" dirty="0" smtClean="0">
                <a:solidFill>
                  <a:srgbClr val="00B0F0"/>
                </a:solidFill>
                <a:latin typeface="Alexandria" charset="0"/>
                <a:cs typeface="Alexandria" charset="0"/>
              </a:rPr>
              <a:t> </a:t>
            </a:r>
          </a:p>
          <a:p>
            <a:pPr algn="ctr" rtl="1"/>
            <a:r>
              <a:rPr lang="ar-EG" b="1" dirty="0" smtClean="0">
                <a:solidFill>
                  <a:srgbClr val="00B0F0"/>
                </a:solidFill>
                <a:latin typeface="Alexandria" charset="0"/>
                <a:cs typeface="Alexandria" charset="0"/>
              </a:rPr>
              <a:t>من الناحية التاريخية</a:t>
            </a:r>
            <a:endParaRPr lang="ar-EG" sz="1600" b="1" dirty="0">
              <a:solidFill>
                <a:srgbClr val="00B0F0"/>
              </a:solidFill>
              <a:latin typeface="Alexandria" charset="0"/>
              <a:cs typeface="Alexandria" charset="0"/>
            </a:endParaRPr>
          </a:p>
        </p:txBody>
      </p:sp>
    </p:spTree>
    <p:extLst>
      <p:ext uri="{BB962C8B-B14F-4D97-AF65-F5344CB8AC3E}">
        <p14:creationId xmlns:p14="http://schemas.microsoft.com/office/powerpoint/2010/main" val="1419851394"/>
      </p:ext>
    </p:extLst>
  </p:cSld>
  <p:clrMapOvr>
    <a:masterClrMapping/>
  </p:clrMapOvr>
  <mc:AlternateContent xmlns:mc="http://schemas.openxmlformats.org/markup-compatibility/2006" xmlns:p14="http://schemas.microsoft.com/office/powerpoint/2010/main">
    <mc:Choice Requires="p14">
      <p:transition spd="slow" p14:dur="2000" advTm="192716"/>
    </mc:Choice>
    <mc:Fallback xmlns="">
      <p:transition spd="slow" advTm="192716"/>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825086"/>
            <a:ext cx="8309245" cy="1973232"/>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a:latin typeface="Times New Roman" pitchFamily="18" charset="0"/>
                <a:cs typeface="Times New Roman" pitchFamily="18" charset="0"/>
              </a:rPr>
              <a:t>منذ ذلك الحين، استمر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في التطور والتكيف مع التغيرات في التكنولوجيا وسلوك المستهلك. </a:t>
            </a:r>
            <a:r>
              <a:rPr lang="ar-EG" sz="2100" dirty="0" smtClean="0">
                <a:latin typeface="Times New Roman" pitchFamily="18" charset="0"/>
                <a:cs typeface="Times New Roman" pitchFamily="18" charset="0"/>
              </a:rPr>
              <a:t>لذلك </a:t>
            </a:r>
            <a:r>
              <a:rPr lang="ar-EG" sz="2100" dirty="0">
                <a:latin typeface="Times New Roman" pitchFamily="18" charset="0"/>
                <a:cs typeface="Times New Roman" pitchFamily="18" charset="0"/>
              </a:rPr>
              <a:t>أصبحت استراتيجية مستخدمة على نطاق واسع من قبل الشركات الصغيرة والشركات الكبيرة على حدٍ سواء لإثارة ضجة كبيرة، وزيادة الوعي بالعلامة التجارية، والتفاعل مع جمهورها المستهدف بطرق هادفة.</a:t>
            </a:r>
          </a:p>
        </p:txBody>
      </p:sp>
      <p:sp>
        <p:nvSpPr>
          <p:cNvPr id="14" name="TextBox 13"/>
          <p:cNvSpPr txBox="1"/>
          <p:nvPr/>
        </p:nvSpPr>
        <p:spPr>
          <a:xfrm>
            <a:off x="4274001" y="1372912"/>
            <a:ext cx="4990624"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استراتيجية تسويق الغوريلا </a:t>
            </a:r>
            <a:r>
              <a:rPr lang="en-US" b="1" dirty="0" smtClean="0">
                <a:solidFill>
                  <a:srgbClr val="00B0F0"/>
                </a:solidFill>
                <a:latin typeface="Alexandria" charset="0"/>
                <a:cs typeface="Alexandria" charset="0"/>
              </a:rPr>
              <a:t>(Guerilla Marketing)</a:t>
            </a:r>
            <a:r>
              <a:rPr lang="ar-EG" b="1" dirty="0" smtClean="0">
                <a:solidFill>
                  <a:srgbClr val="00B0F0"/>
                </a:solidFill>
                <a:latin typeface="Alexandria" charset="0"/>
                <a:cs typeface="Alexandria" charset="0"/>
              </a:rPr>
              <a:t> </a:t>
            </a:r>
          </a:p>
          <a:p>
            <a:pPr algn="ctr" rtl="1"/>
            <a:r>
              <a:rPr lang="ar-EG" b="1" dirty="0" smtClean="0">
                <a:solidFill>
                  <a:srgbClr val="00B0F0"/>
                </a:solidFill>
                <a:latin typeface="Alexandria" charset="0"/>
                <a:cs typeface="Alexandria" charset="0"/>
              </a:rPr>
              <a:t>من الناحية التاريخية</a:t>
            </a:r>
            <a:endParaRPr lang="ar-EG" sz="1600" b="1" dirty="0">
              <a:solidFill>
                <a:srgbClr val="00B0F0"/>
              </a:solidFill>
              <a:latin typeface="Alexandria" charset="0"/>
              <a:cs typeface="Alexandria" charset="0"/>
            </a:endParaRPr>
          </a:p>
        </p:txBody>
      </p:sp>
    </p:spTree>
    <p:extLst>
      <p:ext uri="{BB962C8B-B14F-4D97-AF65-F5344CB8AC3E}">
        <p14:creationId xmlns:p14="http://schemas.microsoft.com/office/powerpoint/2010/main" val="276976110"/>
      </p:ext>
    </p:extLst>
  </p:cSld>
  <p:clrMapOvr>
    <a:masterClrMapping/>
  </p:clrMapOvr>
  <mc:AlternateContent xmlns:mc="http://schemas.openxmlformats.org/markup-compatibility/2006" xmlns:p14="http://schemas.microsoft.com/office/powerpoint/2010/main">
    <mc:Choice Requires="p14">
      <p:transition spd="slow" p14:dur="2000" advTm="85337"/>
    </mc:Choice>
    <mc:Fallback xmlns="">
      <p:transition spd="slow" advTm="85337"/>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674961"/>
            <a:ext cx="8309245" cy="2031325"/>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a:latin typeface="Times New Roman" pitchFamily="18" charset="0"/>
                <a:cs typeface="Times New Roman" pitchFamily="18" charset="0"/>
              </a:rPr>
              <a:t>مصطلح "حرب العصابات" مشتق من الكلمة الإسبانية التي تعني "الحرب الصغيرة" ويرتبط بالتكتيكات التي تستخدمها القوات الصغيرة </a:t>
            </a:r>
            <a:r>
              <a:rPr lang="ar-EG" sz="2100" dirty="0" smtClean="0">
                <a:latin typeface="Times New Roman" pitchFamily="18" charset="0"/>
                <a:cs typeface="Times New Roman" pitchFamily="18" charset="0"/>
              </a:rPr>
              <a:t>والمتنقلة استراتيجيًا </a:t>
            </a:r>
            <a:r>
              <a:rPr lang="ar-EG" sz="2100" dirty="0">
                <a:latin typeface="Times New Roman" pitchFamily="18" charset="0"/>
                <a:cs typeface="Times New Roman" pitchFamily="18" charset="0"/>
              </a:rPr>
              <a:t>لمحاربة الجيوش الأكبر والأكثر تقليدية. وبالمثل، يتضمن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استخدام أساليب منخفضة التكلفة وغير تقليدية لتحقيق أقصى قدر من التأثير والوصول إلى الجمهور المستهدف بطرق غير تقليدية.</a:t>
            </a:r>
          </a:p>
        </p:txBody>
      </p:sp>
      <p:sp>
        <p:nvSpPr>
          <p:cNvPr id="14" name="TextBox 13"/>
          <p:cNvSpPr txBox="1"/>
          <p:nvPr/>
        </p:nvSpPr>
        <p:spPr>
          <a:xfrm>
            <a:off x="4274001" y="1372912"/>
            <a:ext cx="4990624"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استراتيجية تسويق الغوريلا </a:t>
            </a:r>
            <a:r>
              <a:rPr lang="en-US" b="1" dirty="0" smtClean="0">
                <a:solidFill>
                  <a:srgbClr val="00B0F0"/>
                </a:solidFill>
                <a:latin typeface="Alexandria" charset="0"/>
                <a:cs typeface="Alexandria" charset="0"/>
              </a:rPr>
              <a:t>(Guerilla Marketing)</a:t>
            </a:r>
            <a:r>
              <a:rPr lang="ar-EG" b="1" dirty="0" smtClean="0">
                <a:solidFill>
                  <a:srgbClr val="00B0F0"/>
                </a:solidFill>
                <a:latin typeface="Alexandria" charset="0"/>
                <a:cs typeface="Alexandria" charset="0"/>
              </a:rPr>
              <a:t> </a:t>
            </a:r>
          </a:p>
          <a:p>
            <a:pPr algn="ctr" rtl="1"/>
            <a:r>
              <a:rPr lang="ar-EG" b="1" dirty="0" smtClean="0">
                <a:solidFill>
                  <a:srgbClr val="00B0F0"/>
                </a:solidFill>
                <a:latin typeface="Alexandria" charset="0"/>
                <a:cs typeface="Alexandria" charset="0"/>
              </a:rPr>
              <a:t>من الناحية التاريخية</a:t>
            </a:r>
            <a:endParaRPr lang="ar-EG" sz="1600" b="1" dirty="0">
              <a:solidFill>
                <a:srgbClr val="00B0F0"/>
              </a:solidFill>
              <a:latin typeface="Alexandria" charset="0"/>
              <a:cs typeface="Alexandria" charset="0"/>
            </a:endParaRPr>
          </a:p>
        </p:txBody>
      </p:sp>
    </p:spTree>
    <p:extLst>
      <p:ext uri="{BB962C8B-B14F-4D97-AF65-F5344CB8AC3E}">
        <p14:creationId xmlns:p14="http://schemas.microsoft.com/office/powerpoint/2010/main" val="3769710935"/>
      </p:ext>
    </p:extLst>
  </p:cSld>
  <p:clrMapOvr>
    <a:masterClrMapping/>
  </p:clrMapOvr>
  <mc:AlternateContent xmlns:mc="http://schemas.openxmlformats.org/markup-compatibility/2006" xmlns:p14="http://schemas.microsoft.com/office/powerpoint/2010/main">
    <mc:Choice Requires="p14">
      <p:transition spd="slow" p14:dur="2000" advTm="37154"/>
    </mc:Choice>
    <mc:Fallback xmlns="">
      <p:transition spd="slow" advTm="37154"/>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715904"/>
            <a:ext cx="8309245" cy="1973232"/>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a:latin typeface="Times New Roman" pitchFamily="18" charset="0"/>
                <a:cs typeface="Times New Roman" pitchFamily="18" charset="0"/>
              </a:rPr>
              <a:t>غالبًا ما يعتمد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على الإبداع والمفاجأة والابتكار لإثارة ضجة وتوليد الدعاية الشفهية. ويهدف إلى خلق تجربة لا تنسى للمستهلك، غالبًا من خلال وسائل غير تقليدية وغير متوقعة. من خلال اتباع نهج مختلف في التسويق، يمكن لحملات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جذب الانتباه والتميز في السوق المزدحمة.</a:t>
            </a:r>
          </a:p>
        </p:txBody>
      </p:sp>
      <p:sp>
        <p:nvSpPr>
          <p:cNvPr id="14" name="TextBox 13"/>
          <p:cNvSpPr txBox="1"/>
          <p:nvPr/>
        </p:nvSpPr>
        <p:spPr>
          <a:xfrm>
            <a:off x="4274001" y="1372912"/>
            <a:ext cx="4990624"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استراتيجية تسويق الغوريلا </a:t>
            </a:r>
            <a:r>
              <a:rPr lang="en-US" b="1" dirty="0" smtClean="0">
                <a:solidFill>
                  <a:srgbClr val="00B0F0"/>
                </a:solidFill>
                <a:latin typeface="Alexandria" charset="0"/>
                <a:cs typeface="Alexandria" charset="0"/>
              </a:rPr>
              <a:t>(Guerilla Marketing)</a:t>
            </a:r>
            <a:r>
              <a:rPr lang="ar-EG" b="1" dirty="0" smtClean="0">
                <a:solidFill>
                  <a:srgbClr val="00B0F0"/>
                </a:solidFill>
                <a:latin typeface="Alexandria" charset="0"/>
                <a:cs typeface="Alexandria" charset="0"/>
              </a:rPr>
              <a:t> </a:t>
            </a:r>
          </a:p>
          <a:p>
            <a:pPr algn="ctr" rtl="1"/>
            <a:r>
              <a:rPr lang="ar-EG" b="1" dirty="0" smtClean="0">
                <a:solidFill>
                  <a:srgbClr val="00B0F0"/>
                </a:solidFill>
                <a:latin typeface="Alexandria" charset="0"/>
                <a:cs typeface="Alexandria" charset="0"/>
              </a:rPr>
              <a:t>من الناحية التاريخية</a:t>
            </a:r>
            <a:endParaRPr lang="ar-EG" sz="1600" b="1" dirty="0">
              <a:solidFill>
                <a:srgbClr val="00B0F0"/>
              </a:solidFill>
              <a:latin typeface="Alexandria" charset="0"/>
              <a:cs typeface="Alexandria" charset="0"/>
            </a:endParaRPr>
          </a:p>
        </p:txBody>
      </p:sp>
    </p:spTree>
    <p:extLst>
      <p:ext uri="{BB962C8B-B14F-4D97-AF65-F5344CB8AC3E}">
        <p14:creationId xmlns:p14="http://schemas.microsoft.com/office/powerpoint/2010/main" val="1519543436"/>
      </p:ext>
    </p:extLst>
  </p:cSld>
  <p:clrMapOvr>
    <a:masterClrMapping/>
  </p:clrMapOvr>
  <mc:AlternateContent xmlns:mc="http://schemas.openxmlformats.org/markup-compatibility/2006" xmlns:p14="http://schemas.microsoft.com/office/powerpoint/2010/main">
    <mc:Choice Requires="p14">
      <p:transition spd="slow" p14:dur="2000" advTm="148993"/>
    </mc:Choice>
    <mc:Fallback xmlns="">
      <p:transition spd="slow" advTm="148993"/>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067888" y="1159666"/>
            <a:ext cx="3296095" cy="1015663"/>
          </a:xfrm>
          <a:prstGeom prst="rect">
            <a:avLst/>
          </a:prstGeom>
          <a:noFill/>
        </p:spPr>
        <p:txBody>
          <a:bodyPr wrap="none" rtlCol="0">
            <a:spAutoFit/>
          </a:bodyPr>
          <a:lstStyle/>
          <a:p>
            <a:pPr algn="ctr"/>
            <a:r>
              <a:rPr lang="ar-EG" sz="2000" b="1" dirty="0">
                <a:solidFill>
                  <a:srgbClr val="00B0F0"/>
                </a:solidFill>
                <a:latin typeface="Alexandria" charset="0"/>
                <a:cs typeface="Alexandria" charset="0"/>
              </a:rPr>
              <a:t>أساسيات </a:t>
            </a:r>
            <a:r>
              <a:rPr lang="ar-EG" sz="2000" b="1" dirty="0" smtClean="0">
                <a:solidFill>
                  <a:srgbClr val="00B0F0"/>
                </a:solidFill>
                <a:latin typeface="Alexandria" charset="0"/>
                <a:cs typeface="Alexandria" charset="0"/>
              </a:rPr>
              <a:t>استراتيجية </a:t>
            </a:r>
            <a:r>
              <a:rPr lang="ar-EG" sz="2000" b="1" dirty="0">
                <a:solidFill>
                  <a:srgbClr val="00B0F0"/>
                </a:solidFill>
                <a:latin typeface="Alexandria" charset="0"/>
                <a:cs typeface="Alexandria" charset="0"/>
              </a:rPr>
              <a:t>تسويق الغوريلا</a:t>
            </a:r>
            <a:br>
              <a:rPr lang="ar-EG" sz="2000" b="1" dirty="0">
                <a:solidFill>
                  <a:srgbClr val="00B0F0"/>
                </a:solidFill>
                <a:latin typeface="Alexandria" charset="0"/>
                <a:cs typeface="Alexandria" charset="0"/>
              </a:rPr>
            </a:br>
            <a:r>
              <a:rPr lang="en-US" sz="2000" b="1" dirty="0" smtClean="0">
                <a:solidFill>
                  <a:srgbClr val="00B0F0"/>
                </a:solidFill>
                <a:latin typeface="Alexandria" charset="0"/>
                <a:cs typeface="Alexandria" charset="0"/>
              </a:rPr>
              <a:t>(Guerilla Marketing)</a:t>
            </a:r>
            <a:endParaRPr lang="en-US" sz="2000" b="1" dirty="0">
              <a:solidFill>
                <a:srgbClr val="00B0F0"/>
              </a:solidFill>
              <a:latin typeface="Alexandria" charset="0"/>
              <a:cs typeface="Alexandria" charset="0"/>
            </a:endParaRPr>
          </a:p>
          <a:p>
            <a:pPr algn="ctr"/>
            <a:endParaRPr lang="ar-EG" sz="2000"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17956" y="1117694"/>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1366423460"/>
      </p:ext>
    </p:extLst>
  </p:cSld>
  <p:clrMapOvr>
    <a:masterClrMapping/>
  </p:clrMapOvr>
  <mc:AlternateContent xmlns:mc="http://schemas.openxmlformats.org/markup-compatibility/2006" xmlns:p14="http://schemas.microsoft.com/office/powerpoint/2010/main">
    <mc:Choice Requires="p14">
      <p:transition spd="slow" p14:dur="2000" advTm="7521"/>
    </mc:Choice>
    <mc:Fallback xmlns="">
      <p:transition spd="slow" advTm="75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970318"/>
          </a:xfrm>
          <a:prstGeom prst="rect">
            <a:avLst/>
          </a:prstGeom>
          <a:noFill/>
        </p:spPr>
        <p:txBody>
          <a:bodyPr wrap="square" rtlCol="0">
            <a:spAutoFit/>
          </a:bodyPr>
          <a:lstStyle/>
          <a:p>
            <a:pPr marL="342900" indent="-342900" algn="justLow" rtl="1">
              <a:lnSpc>
                <a:spcPct val="150000"/>
              </a:lnSpc>
              <a:buFont typeface="Wingdings" pitchFamily="2" charset="2"/>
              <a:buChar char="Ø"/>
            </a:pPr>
            <a:r>
              <a:rPr lang="ar-EG" sz="2100" u="sng" dirty="0" smtClean="0">
                <a:latin typeface="Times New Roman" pitchFamily="18" charset="0"/>
                <a:cs typeface="Times New Roman" pitchFamily="18" charset="0"/>
              </a:rPr>
              <a:t>فيما </a:t>
            </a:r>
            <a:r>
              <a:rPr lang="ar-EG" sz="2100" u="sng" dirty="0">
                <a:latin typeface="Times New Roman" pitchFamily="18" charset="0"/>
                <a:cs typeface="Times New Roman" pitchFamily="18" charset="0"/>
              </a:rPr>
              <a:t>يلي بعض أساسيات تسويق </a:t>
            </a:r>
            <a:r>
              <a:rPr lang="ar-EG" sz="2100" u="sng" dirty="0" smtClean="0">
                <a:latin typeface="Times New Roman" pitchFamily="18" charset="0"/>
                <a:cs typeface="Times New Roman" pitchFamily="18" charset="0"/>
              </a:rPr>
              <a:t>الغوريلا:</a:t>
            </a:r>
          </a:p>
          <a:p>
            <a:pPr marL="457200" indent="-457200" algn="justLow" rtl="1">
              <a:lnSpc>
                <a:spcPct val="150000"/>
              </a:lnSpc>
              <a:buFont typeface="+mj-lt"/>
              <a:buAutoNum type="arabicPeriod"/>
            </a:pPr>
            <a:r>
              <a:rPr lang="ar-EG" sz="2100" u="sng" dirty="0">
                <a:latin typeface="Times New Roman" pitchFamily="18" charset="0"/>
                <a:cs typeface="Times New Roman" pitchFamily="18" charset="0"/>
              </a:rPr>
              <a:t>الإبداع: </a:t>
            </a:r>
            <a:r>
              <a:rPr lang="ar-EG" sz="2100" dirty="0">
                <a:latin typeface="Times New Roman" pitchFamily="18" charset="0"/>
                <a:cs typeface="Times New Roman" pitchFamily="18" charset="0"/>
              </a:rPr>
              <a:t>يزدهر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على الإبداع والابتكار. </a:t>
            </a:r>
            <a:r>
              <a:rPr lang="ar-EG" sz="2100" dirty="0" smtClean="0">
                <a:latin typeface="Times New Roman" pitchFamily="18" charset="0"/>
                <a:cs typeface="Times New Roman" pitchFamily="18" charset="0"/>
              </a:rPr>
              <a:t>لأنه يركز </a:t>
            </a:r>
            <a:r>
              <a:rPr lang="ar-EG" sz="2100" dirty="0">
                <a:latin typeface="Times New Roman" pitchFamily="18" charset="0"/>
                <a:cs typeface="Times New Roman" pitchFamily="18" charset="0"/>
              </a:rPr>
              <a:t>على التفكير خارج الصندوق والتوصل إلى أفكار فريدة وملفتة للانتباه </a:t>
            </a:r>
            <a:r>
              <a:rPr lang="ar-EG" sz="2100" dirty="0" smtClean="0">
                <a:latin typeface="Times New Roman" pitchFamily="18" charset="0"/>
                <a:cs typeface="Times New Roman" pitchFamily="18" charset="0"/>
              </a:rPr>
              <a:t>حيث يمكن </a:t>
            </a:r>
            <a:r>
              <a:rPr lang="ar-EG" sz="2100" dirty="0">
                <a:latin typeface="Times New Roman" pitchFamily="18" charset="0"/>
                <a:cs typeface="Times New Roman" pitchFamily="18" charset="0"/>
              </a:rPr>
              <a:t>أن يكون لها تأثير كبير على ميزانية صغيرة.</a:t>
            </a:r>
          </a:p>
          <a:p>
            <a:pPr marL="457200" indent="-457200" algn="justLow" rtl="1">
              <a:lnSpc>
                <a:spcPct val="150000"/>
              </a:lnSpc>
              <a:buFont typeface="+mj-lt"/>
              <a:buAutoNum type="arabicPeriod"/>
            </a:pPr>
            <a:endParaRPr lang="ar-EG" sz="2100" dirty="0">
              <a:latin typeface="Times New Roman" pitchFamily="18" charset="0"/>
              <a:cs typeface="Times New Roman" pitchFamily="18" charset="0"/>
            </a:endParaRPr>
          </a:p>
          <a:p>
            <a:pPr marL="457200" indent="-457200" algn="justLow" rtl="1">
              <a:lnSpc>
                <a:spcPct val="150000"/>
              </a:lnSpc>
              <a:buFont typeface="+mj-lt"/>
              <a:buAutoNum type="arabicPeriod"/>
            </a:pPr>
            <a:r>
              <a:rPr lang="ar-EG" sz="2100" u="sng" dirty="0">
                <a:latin typeface="Times New Roman" pitchFamily="18" charset="0"/>
                <a:cs typeface="Times New Roman" pitchFamily="18" charset="0"/>
              </a:rPr>
              <a:t>تكلفة منخفضة:</a:t>
            </a:r>
            <a:r>
              <a:rPr lang="ar-EG" sz="2100" dirty="0">
                <a:latin typeface="Times New Roman" pitchFamily="18" charset="0"/>
                <a:cs typeface="Times New Roman" pitchFamily="18" charset="0"/>
              </a:rPr>
              <a:t> أحد المبادئ الأساسية لتسويق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هو تحقيق أقصى قدر من النتائج بأقل قدر من </a:t>
            </a:r>
            <a:r>
              <a:rPr lang="ar-EG" sz="2100" dirty="0" smtClean="0">
                <a:latin typeface="Times New Roman" pitchFamily="18" charset="0"/>
                <a:cs typeface="Times New Roman" pitchFamily="18" charset="0"/>
              </a:rPr>
              <a:t>الموارد؛ لأنه غالبًا </a:t>
            </a:r>
            <a:r>
              <a:rPr lang="ar-EG" sz="2100" dirty="0">
                <a:latin typeface="Times New Roman" pitchFamily="18" charset="0"/>
                <a:cs typeface="Times New Roman" pitchFamily="18" charset="0"/>
              </a:rPr>
              <a:t>ما يتضمن استخدام أساليب فعالة من حيث التكلفة مثل فن الشارع ومجموعات الفلاش والحملات الفيروسية للوصول إلى جمهور كبير</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
        <p:nvSpPr>
          <p:cNvPr id="14" name="TextBox 13"/>
          <p:cNvSpPr txBox="1"/>
          <p:nvPr/>
        </p:nvSpPr>
        <p:spPr>
          <a:xfrm>
            <a:off x="4577137" y="1307864"/>
            <a:ext cx="3296095" cy="1015663"/>
          </a:xfrm>
          <a:prstGeom prst="rect">
            <a:avLst/>
          </a:prstGeom>
          <a:noFill/>
        </p:spPr>
        <p:txBody>
          <a:bodyPr wrap="none" rtlCol="0">
            <a:spAutoFit/>
          </a:bodyPr>
          <a:lstStyle/>
          <a:p>
            <a:pPr algn="ctr"/>
            <a:r>
              <a:rPr lang="ar-EG" sz="2000" b="1" dirty="0">
                <a:solidFill>
                  <a:srgbClr val="00B0F0"/>
                </a:solidFill>
                <a:latin typeface="Alexandria" charset="0"/>
                <a:cs typeface="Alexandria" charset="0"/>
              </a:rPr>
              <a:t>أساسيات </a:t>
            </a:r>
            <a:r>
              <a:rPr lang="ar-EG" sz="2000" b="1" dirty="0" smtClean="0">
                <a:solidFill>
                  <a:srgbClr val="00B0F0"/>
                </a:solidFill>
                <a:latin typeface="Alexandria" charset="0"/>
                <a:cs typeface="Alexandria" charset="0"/>
              </a:rPr>
              <a:t>استراتيجية </a:t>
            </a:r>
            <a:r>
              <a:rPr lang="ar-EG" sz="2000" b="1" dirty="0">
                <a:solidFill>
                  <a:srgbClr val="00B0F0"/>
                </a:solidFill>
                <a:latin typeface="Alexandria" charset="0"/>
                <a:cs typeface="Alexandria" charset="0"/>
              </a:rPr>
              <a:t>تسويق الغوريلا</a:t>
            </a:r>
            <a:br>
              <a:rPr lang="ar-EG" sz="2000" b="1" dirty="0">
                <a:solidFill>
                  <a:srgbClr val="00B0F0"/>
                </a:solidFill>
                <a:latin typeface="Alexandria" charset="0"/>
                <a:cs typeface="Alexandria" charset="0"/>
              </a:rPr>
            </a:br>
            <a:r>
              <a:rPr lang="en-US" sz="2000" b="1" dirty="0" smtClean="0">
                <a:solidFill>
                  <a:srgbClr val="00B0F0"/>
                </a:solidFill>
                <a:latin typeface="Alexandria" charset="0"/>
                <a:cs typeface="Alexandria" charset="0"/>
              </a:rPr>
              <a:t>(Guerilla Marketing)</a:t>
            </a:r>
            <a:endParaRPr lang="en-US" sz="2000" b="1" dirty="0">
              <a:solidFill>
                <a:srgbClr val="00B0F0"/>
              </a:solidFill>
              <a:latin typeface="Alexandria" charset="0"/>
              <a:cs typeface="Alexandria" charset="0"/>
            </a:endParaRPr>
          </a:p>
          <a:p>
            <a:pPr algn="ctr"/>
            <a:endParaRPr lang="ar-EG" sz="2000" b="1" dirty="0">
              <a:solidFill>
                <a:srgbClr val="00B0F0"/>
              </a:solidFill>
              <a:latin typeface="Alexandria" charset="0"/>
              <a:cs typeface="Alexandria" charset="0"/>
            </a:endParaRPr>
          </a:p>
        </p:txBody>
      </p:sp>
    </p:spTree>
    <p:extLst>
      <p:ext uri="{BB962C8B-B14F-4D97-AF65-F5344CB8AC3E}">
        <p14:creationId xmlns:p14="http://schemas.microsoft.com/office/powerpoint/2010/main" val="2156758377"/>
      </p:ext>
    </p:extLst>
  </p:cSld>
  <p:clrMapOvr>
    <a:masterClrMapping/>
  </p:clrMapOvr>
  <mc:AlternateContent xmlns:mc="http://schemas.openxmlformats.org/markup-compatibility/2006" xmlns:p14="http://schemas.microsoft.com/office/powerpoint/2010/main">
    <mc:Choice Requires="p14">
      <p:transition spd="slow" p14:dur="2000" advTm="113693"/>
    </mc:Choice>
    <mc:Fallback xmlns="">
      <p:transition spd="slow" advTm="113693"/>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000821"/>
          </a:xfrm>
          <a:prstGeom prst="rect">
            <a:avLst/>
          </a:prstGeom>
          <a:noFill/>
        </p:spPr>
        <p:txBody>
          <a:bodyPr wrap="square" rtlCol="0">
            <a:spAutoFit/>
          </a:bodyPr>
          <a:lstStyle/>
          <a:p>
            <a:pPr marL="457200" indent="-457200" algn="just" rtl="1">
              <a:lnSpc>
                <a:spcPct val="150000"/>
              </a:lnSpc>
              <a:buFont typeface="+mj-lt"/>
              <a:buAutoNum type="arabicPeriod" startAt="3"/>
            </a:pPr>
            <a:r>
              <a:rPr lang="ar-EG" sz="2100" u="sng" dirty="0">
                <a:latin typeface="Times New Roman" pitchFamily="18" charset="0"/>
                <a:cs typeface="Times New Roman" pitchFamily="18" charset="0"/>
              </a:rPr>
              <a:t>نهج غير تقليدي: </a:t>
            </a:r>
            <a:r>
              <a:rPr lang="ar-EG" sz="2100" dirty="0">
                <a:latin typeface="Times New Roman" pitchFamily="18" charset="0"/>
                <a:cs typeface="Times New Roman" pitchFamily="18" charset="0"/>
              </a:rPr>
              <a:t>يتضمن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عادةً أساليب غير تقليدية وغير متوقعة تفاجئ الناس وتثير الضجة. </a:t>
            </a:r>
            <a:r>
              <a:rPr lang="ar-EG" sz="2100" dirty="0" smtClean="0">
                <a:latin typeface="Times New Roman" pitchFamily="18" charset="0"/>
                <a:cs typeface="Times New Roman" pitchFamily="18" charset="0"/>
              </a:rPr>
              <a:t>حيث يتعلق </a:t>
            </a:r>
            <a:r>
              <a:rPr lang="ar-EG" sz="2100" dirty="0">
                <a:latin typeface="Times New Roman" pitchFamily="18" charset="0"/>
                <a:cs typeface="Times New Roman" pitchFamily="18" charset="0"/>
              </a:rPr>
              <a:t>الأمر بالتميز عن المنافسة وترك انطباع دائم.</a:t>
            </a:r>
          </a:p>
          <a:p>
            <a:pPr marL="457200" indent="-457200" algn="just" rtl="1">
              <a:lnSpc>
                <a:spcPct val="150000"/>
              </a:lnSpc>
              <a:buFont typeface="+mj-lt"/>
              <a:buAutoNum type="arabicPeriod" startAt="3"/>
            </a:pP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startAt="3"/>
            </a:pPr>
            <a:r>
              <a:rPr lang="ar-EG" sz="2100" u="sng" dirty="0">
                <a:latin typeface="Times New Roman" pitchFamily="18" charset="0"/>
                <a:cs typeface="Times New Roman" pitchFamily="18" charset="0"/>
              </a:rPr>
              <a:t>يعتمد على الموقع:</a:t>
            </a:r>
            <a:r>
              <a:rPr lang="ar-EG" sz="2100" dirty="0">
                <a:latin typeface="Times New Roman" pitchFamily="18" charset="0"/>
                <a:cs typeface="Times New Roman" pitchFamily="18" charset="0"/>
              </a:rPr>
              <a:t> غالبًا ما يستهدف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مواقع أو أحداث محددة من المحتمل أن يتواجد فيها الجمهور المستهدف. من خلال اختيار الموقع والتوقيت المناسبين، </a:t>
            </a:r>
            <a:r>
              <a:rPr lang="ar-EG" sz="2100" dirty="0" smtClean="0">
                <a:latin typeface="Times New Roman" pitchFamily="18" charset="0"/>
                <a:cs typeface="Times New Roman" pitchFamily="18" charset="0"/>
              </a:rPr>
              <a:t>حيث يمكن </a:t>
            </a:r>
            <a:r>
              <a:rPr lang="ar-EG" sz="2100" dirty="0">
                <a:latin typeface="Times New Roman" pitchFamily="18" charset="0"/>
                <a:cs typeface="Times New Roman" pitchFamily="18" charset="0"/>
              </a:rPr>
              <a:t>للمسوقين زيادة تأثير حملتهم إلى أقصى حد.</a:t>
            </a:r>
          </a:p>
        </p:txBody>
      </p:sp>
      <p:sp>
        <p:nvSpPr>
          <p:cNvPr id="14" name="TextBox 13"/>
          <p:cNvSpPr txBox="1"/>
          <p:nvPr/>
        </p:nvSpPr>
        <p:spPr>
          <a:xfrm>
            <a:off x="4577137" y="1342249"/>
            <a:ext cx="3296095" cy="1015663"/>
          </a:xfrm>
          <a:prstGeom prst="rect">
            <a:avLst/>
          </a:prstGeom>
          <a:noFill/>
        </p:spPr>
        <p:txBody>
          <a:bodyPr wrap="none" rtlCol="0">
            <a:spAutoFit/>
          </a:bodyPr>
          <a:lstStyle/>
          <a:p>
            <a:pPr algn="ctr"/>
            <a:r>
              <a:rPr lang="ar-EG" sz="2000" b="1" dirty="0">
                <a:solidFill>
                  <a:srgbClr val="00B0F0"/>
                </a:solidFill>
                <a:latin typeface="Alexandria" charset="0"/>
                <a:cs typeface="Alexandria" charset="0"/>
              </a:rPr>
              <a:t>أساسيات </a:t>
            </a:r>
            <a:r>
              <a:rPr lang="ar-EG" sz="2000" b="1" dirty="0" smtClean="0">
                <a:solidFill>
                  <a:srgbClr val="00B0F0"/>
                </a:solidFill>
                <a:latin typeface="Alexandria" charset="0"/>
                <a:cs typeface="Alexandria" charset="0"/>
              </a:rPr>
              <a:t>استراتيجية </a:t>
            </a:r>
            <a:r>
              <a:rPr lang="ar-EG" sz="2000" b="1" dirty="0">
                <a:solidFill>
                  <a:srgbClr val="00B0F0"/>
                </a:solidFill>
                <a:latin typeface="Alexandria" charset="0"/>
                <a:cs typeface="Alexandria" charset="0"/>
              </a:rPr>
              <a:t>تسويق الغوريلا</a:t>
            </a:r>
            <a:br>
              <a:rPr lang="ar-EG" sz="2000" b="1" dirty="0">
                <a:solidFill>
                  <a:srgbClr val="00B0F0"/>
                </a:solidFill>
                <a:latin typeface="Alexandria" charset="0"/>
                <a:cs typeface="Alexandria" charset="0"/>
              </a:rPr>
            </a:br>
            <a:r>
              <a:rPr lang="en-US" sz="2000" b="1" dirty="0" smtClean="0">
                <a:solidFill>
                  <a:srgbClr val="00B0F0"/>
                </a:solidFill>
                <a:latin typeface="Alexandria" charset="0"/>
                <a:cs typeface="Alexandria" charset="0"/>
              </a:rPr>
              <a:t>(Guerilla Marketing)</a:t>
            </a:r>
            <a:endParaRPr lang="en-US" sz="2000" b="1" dirty="0">
              <a:solidFill>
                <a:srgbClr val="00B0F0"/>
              </a:solidFill>
              <a:latin typeface="Alexandria" charset="0"/>
              <a:cs typeface="Alexandria" charset="0"/>
            </a:endParaRPr>
          </a:p>
          <a:p>
            <a:pPr algn="ctr"/>
            <a:endParaRPr lang="ar-EG" sz="2000" b="1" dirty="0">
              <a:solidFill>
                <a:srgbClr val="00B0F0"/>
              </a:solidFill>
              <a:latin typeface="Alexandria" charset="0"/>
              <a:cs typeface="Alexandria" charset="0"/>
            </a:endParaRPr>
          </a:p>
        </p:txBody>
      </p:sp>
    </p:spTree>
    <p:extLst>
      <p:ext uri="{BB962C8B-B14F-4D97-AF65-F5344CB8AC3E}">
        <p14:creationId xmlns:p14="http://schemas.microsoft.com/office/powerpoint/2010/main" val="4171147889"/>
      </p:ext>
    </p:extLst>
  </p:cSld>
  <p:clrMapOvr>
    <a:masterClrMapping/>
  </p:clrMapOvr>
  <mc:AlternateContent xmlns:mc="http://schemas.openxmlformats.org/markup-compatibility/2006" xmlns:p14="http://schemas.microsoft.com/office/powerpoint/2010/main">
    <mc:Choice Requires="p14">
      <p:transition spd="slow" p14:dur="2000" advTm="157029"/>
    </mc:Choice>
    <mc:Fallback xmlns="">
      <p:transition spd="slow" advTm="157029"/>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000821"/>
          </a:xfrm>
          <a:prstGeom prst="rect">
            <a:avLst/>
          </a:prstGeom>
          <a:noFill/>
        </p:spPr>
        <p:txBody>
          <a:bodyPr wrap="square" rtlCol="0">
            <a:spAutoFit/>
          </a:bodyPr>
          <a:lstStyle/>
          <a:p>
            <a:pPr marL="457200" indent="-457200" algn="just" rtl="1">
              <a:lnSpc>
                <a:spcPct val="150000"/>
              </a:lnSpc>
              <a:buFont typeface="+mj-lt"/>
              <a:buAutoNum type="arabicPeriod" startAt="5"/>
            </a:pPr>
            <a:r>
              <a:rPr lang="ar-EG" sz="2100" u="sng" dirty="0">
                <a:latin typeface="Times New Roman" pitchFamily="18" charset="0"/>
                <a:cs typeface="Times New Roman" pitchFamily="18" charset="0"/>
              </a:rPr>
              <a:t>التسويق الشفهي: </a:t>
            </a:r>
            <a:r>
              <a:rPr lang="ar-EG" sz="2100" dirty="0">
                <a:latin typeface="Times New Roman" pitchFamily="18" charset="0"/>
                <a:cs typeface="Times New Roman" pitchFamily="18" charset="0"/>
              </a:rPr>
              <a:t>يهدف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إلى خلق ضجة قوية من خلال جعل الناس يتحدثون عن الحملة. ويعتمد على الانتشار الفيروسي للمعلومات عبر وسائل التواصل الاجتماعي والقنوات الأخرى.</a:t>
            </a:r>
          </a:p>
          <a:p>
            <a:pPr marL="457200" indent="-457200" algn="just" rtl="1">
              <a:lnSpc>
                <a:spcPct val="150000"/>
              </a:lnSpc>
              <a:buFont typeface="+mj-lt"/>
              <a:buAutoNum type="arabicPeriod" startAt="5"/>
            </a:pP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startAt="5"/>
            </a:pPr>
            <a:r>
              <a:rPr lang="ar-EG" sz="2100" u="sng" dirty="0">
                <a:latin typeface="Times New Roman" pitchFamily="18" charset="0"/>
                <a:cs typeface="Times New Roman" pitchFamily="18" charset="0"/>
              </a:rPr>
              <a:t>التجريبية:</a:t>
            </a:r>
            <a:r>
              <a:rPr lang="ar-EG" sz="2100" dirty="0">
                <a:latin typeface="Times New Roman" pitchFamily="18" charset="0"/>
                <a:cs typeface="Times New Roman" pitchFamily="18" charset="0"/>
              </a:rPr>
              <a:t> غالبًا ما تخلق حملات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تجارب تفاعلية لا تُنسى للجمهور. يمكن أن يشمل ذلك الأعمال المثيرة </a:t>
            </a:r>
            <a:r>
              <a:rPr lang="ar-EG" sz="2100" dirty="0" smtClean="0">
                <a:latin typeface="Times New Roman" pitchFamily="18" charset="0"/>
                <a:cs typeface="Times New Roman" pitchFamily="18" charset="0"/>
              </a:rPr>
              <a:t>أو </a:t>
            </a:r>
            <a:r>
              <a:rPr lang="ar-EG" sz="2100" dirty="0">
                <a:latin typeface="Times New Roman" pitchFamily="18" charset="0"/>
                <a:cs typeface="Times New Roman" pitchFamily="18" charset="0"/>
              </a:rPr>
              <a:t>الأحداث التي تجذب الأشخاص بطريقة فريدة وممتعة.</a:t>
            </a:r>
          </a:p>
        </p:txBody>
      </p:sp>
      <p:sp>
        <p:nvSpPr>
          <p:cNvPr id="14" name="TextBox 13"/>
          <p:cNvSpPr txBox="1"/>
          <p:nvPr/>
        </p:nvSpPr>
        <p:spPr>
          <a:xfrm>
            <a:off x="4577137" y="1342249"/>
            <a:ext cx="3296095" cy="1015663"/>
          </a:xfrm>
          <a:prstGeom prst="rect">
            <a:avLst/>
          </a:prstGeom>
          <a:noFill/>
        </p:spPr>
        <p:txBody>
          <a:bodyPr wrap="none" rtlCol="0">
            <a:spAutoFit/>
          </a:bodyPr>
          <a:lstStyle/>
          <a:p>
            <a:pPr algn="ctr"/>
            <a:r>
              <a:rPr lang="ar-EG" sz="2000" b="1" dirty="0">
                <a:solidFill>
                  <a:srgbClr val="00B0F0"/>
                </a:solidFill>
                <a:latin typeface="Alexandria" charset="0"/>
                <a:cs typeface="Alexandria" charset="0"/>
              </a:rPr>
              <a:t>أساسيات </a:t>
            </a:r>
            <a:r>
              <a:rPr lang="ar-EG" sz="2000" b="1" dirty="0" smtClean="0">
                <a:solidFill>
                  <a:srgbClr val="00B0F0"/>
                </a:solidFill>
                <a:latin typeface="Alexandria" charset="0"/>
                <a:cs typeface="Alexandria" charset="0"/>
              </a:rPr>
              <a:t>استراتيجية </a:t>
            </a:r>
            <a:r>
              <a:rPr lang="ar-EG" sz="2000" b="1" dirty="0">
                <a:solidFill>
                  <a:srgbClr val="00B0F0"/>
                </a:solidFill>
                <a:latin typeface="Alexandria" charset="0"/>
                <a:cs typeface="Alexandria" charset="0"/>
              </a:rPr>
              <a:t>تسويق الغوريلا</a:t>
            </a:r>
            <a:br>
              <a:rPr lang="ar-EG" sz="2000" b="1" dirty="0">
                <a:solidFill>
                  <a:srgbClr val="00B0F0"/>
                </a:solidFill>
                <a:latin typeface="Alexandria" charset="0"/>
                <a:cs typeface="Alexandria" charset="0"/>
              </a:rPr>
            </a:br>
            <a:r>
              <a:rPr lang="en-US" sz="2000" b="1" dirty="0" smtClean="0">
                <a:solidFill>
                  <a:srgbClr val="00B0F0"/>
                </a:solidFill>
                <a:latin typeface="Alexandria" charset="0"/>
                <a:cs typeface="Alexandria" charset="0"/>
              </a:rPr>
              <a:t>(Guerilla Marketing)</a:t>
            </a:r>
            <a:endParaRPr lang="en-US" sz="2000" b="1" dirty="0">
              <a:solidFill>
                <a:srgbClr val="00B0F0"/>
              </a:solidFill>
              <a:latin typeface="Alexandria" charset="0"/>
              <a:cs typeface="Alexandria" charset="0"/>
            </a:endParaRPr>
          </a:p>
          <a:p>
            <a:pPr algn="ctr"/>
            <a:endParaRPr lang="ar-EG" sz="2000" b="1" dirty="0">
              <a:solidFill>
                <a:srgbClr val="00B0F0"/>
              </a:solidFill>
              <a:latin typeface="Alexandria" charset="0"/>
              <a:cs typeface="Alexandria" charset="0"/>
            </a:endParaRPr>
          </a:p>
        </p:txBody>
      </p:sp>
    </p:spTree>
    <p:extLst>
      <p:ext uri="{BB962C8B-B14F-4D97-AF65-F5344CB8AC3E}">
        <p14:creationId xmlns:p14="http://schemas.microsoft.com/office/powerpoint/2010/main" val="4272190373"/>
      </p:ext>
    </p:extLst>
  </p:cSld>
  <p:clrMapOvr>
    <a:masterClrMapping/>
  </p:clrMapOvr>
  <mc:AlternateContent xmlns:mc="http://schemas.openxmlformats.org/markup-compatibility/2006" xmlns:p14="http://schemas.microsoft.com/office/powerpoint/2010/main">
    <mc:Choice Requires="p14">
      <p:transition spd="slow" p14:dur="2000" advTm="212457"/>
    </mc:Choice>
    <mc:Fallback xmlns="">
      <p:transition spd="slow" advTm="212457"/>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2031325"/>
          </a:xfrm>
          <a:prstGeom prst="rect">
            <a:avLst/>
          </a:prstGeom>
          <a:noFill/>
        </p:spPr>
        <p:txBody>
          <a:bodyPr wrap="square" rtlCol="0">
            <a:spAutoFit/>
          </a:bodyPr>
          <a:lstStyle/>
          <a:p>
            <a:pPr marL="457200" indent="-457200" algn="just" rtl="1">
              <a:lnSpc>
                <a:spcPct val="150000"/>
              </a:lnSpc>
              <a:buFont typeface="+mj-lt"/>
              <a:buAutoNum type="arabicPeriod" startAt="7"/>
            </a:pPr>
            <a:r>
              <a:rPr lang="ar-EG" sz="2100" u="sng" dirty="0">
                <a:latin typeface="Times New Roman" pitchFamily="18" charset="0"/>
                <a:cs typeface="Times New Roman" pitchFamily="18" charset="0"/>
              </a:rPr>
              <a:t>قياس النجاح: </a:t>
            </a:r>
            <a:r>
              <a:rPr lang="ar-EG" sz="2100" dirty="0">
                <a:latin typeface="Times New Roman" pitchFamily="18" charset="0"/>
                <a:cs typeface="Times New Roman" pitchFamily="18" charset="0"/>
              </a:rPr>
              <a:t>في حين أن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يمكن أن يكون غير تقليدي، إلا أنه لا يزال من المهم قياس نجاح الحملة. </a:t>
            </a:r>
            <a:r>
              <a:rPr lang="ar-EG" sz="2100" dirty="0" smtClean="0">
                <a:latin typeface="Times New Roman" pitchFamily="18" charset="0"/>
                <a:cs typeface="Times New Roman" pitchFamily="18" charset="0"/>
              </a:rPr>
              <a:t>حيث يمكن </a:t>
            </a:r>
            <a:r>
              <a:rPr lang="ar-EG" sz="2100" dirty="0">
                <a:latin typeface="Times New Roman" pitchFamily="18" charset="0"/>
                <a:cs typeface="Times New Roman" pitchFamily="18" charset="0"/>
              </a:rPr>
              <a:t>للمسوقين تتبع مقاييس مثل التفاعل على وسائل التواصل الاجتماعي، وحركة المرور على موقع الويب، والإشارات إلى العلامة التجارية، والوعي العام بالعلامة التجارية لتقييم تأثير جهودهم التسويقية.</a:t>
            </a:r>
          </a:p>
        </p:txBody>
      </p:sp>
      <p:sp>
        <p:nvSpPr>
          <p:cNvPr id="14" name="TextBox 13"/>
          <p:cNvSpPr txBox="1"/>
          <p:nvPr/>
        </p:nvSpPr>
        <p:spPr>
          <a:xfrm>
            <a:off x="4577137" y="1342249"/>
            <a:ext cx="3296095" cy="1015663"/>
          </a:xfrm>
          <a:prstGeom prst="rect">
            <a:avLst/>
          </a:prstGeom>
          <a:noFill/>
        </p:spPr>
        <p:txBody>
          <a:bodyPr wrap="none" rtlCol="0">
            <a:spAutoFit/>
          </a:bodyPr>
          <a:lstStyle/>
          <a:p>
            <a:pPr algn="ctr"/>
            <a:r>
              <a:rPr lang="ar-EG" sz="2000" b="1" dirty="0">
                <a:solidFill>
                  <a:srgbClr val="00B0F0"/>
                </a:solidFill>
                <a:latin typeface="Alexandria" charset="0"/>
                <a:cs typeface="Alexandria" charset="0"/>
              </a:rPr>
              <a:t>أساسيات </a:t>
            </a:r>
            <a:r>
              <a:rPr lang="ar-EG" sz="2000" b="1" dirty="0" smtClean="0">
                <a:solidFill>
                  <a:srgbClr val="00B0F0"/>
                </a:solidFill>
                <a:latin typeface="Alexandria" charset="0"/>
                <a:cs typeface="Alexandria" charset="0"/>
              </a:rPr>
              <a:t>استراتيجية </a:t>
            </a:r>
            <a:r>
              <a:rPr lang="ar-EG" sz="2000" b="1" dirty="0">
                <a:solidFill>
                  <a:srgbClr val="00B0F0"/>
                </a:solidFill>
                <a:latin typeface="Alexandria" charset="0"/>
                <a:cs typeface="Alexandria" charset="0"/>
              </a:rPr>
              <a:t>تسويق الغوريلا</a:t>
            </a:r>
            <a:br>
              <a:rPr lang="ar-EG" sz="2000" b="1" dirty="0">
                <a:solidFill>
                  <a:srgbClr val="00B0F0"/>
                </a:solidFill>
                <a:latin typeface="Alexandria" charset="0"/>
                <a:cs typeface="Alexandria" charset="0"/>
              </a:rPr>
            </a:br>
            <a:r>
              <a:rPr lang="en-US" sz="2000" b="1" dirty="0" smtClean="0">
                <a:solidFill>
                  <a:srgbClr val="00B0F0"/>
                </a:solidFill>
                <a:latin typeface="Alexandria" charset="0"/>
                <a:cs typeface="Alexandria" charset="0"/>
              </a:rPr>
              <a:t>(Guerilla Marketing)</a:t>
            </a:r>
            <a:endParaRPr lang="en-US" sz="2000" b="1" dirty="0">
              <a:solidFill>
                <a:srgbClr val="00B0F0"/>
              </a:solidFill>
              <a:latin typeface="Alexandria" charset="0"/>
              <a:cs typeface="Alexandria" charset="0"/>
            </a:endParaRPr>
          </a:p>
          <a:p>
            <a:pPr algn="ctr"/>
            <a:endParaRPr lang="ar-EG" sz="2000" b="1" dirty="0">
              <a:solidFill>
                <a:srgbClr val="00B0F0"/>
              </a:solidFill>
              <a:latin typeface="Alexandria" charset="0"/>
              <a:cs typeface="Alexandria" charset="0"/>
            </a:endParaRPr>
          </a:p>
        </p:txBody>
      </p:sp>
    </p:spTree>
    <p:extLst>
      <p:ext uri="{BB962C8B-B14F-4D97-AF65-F5344CB8AC3E}">
        <p14:creationId xmlns:p14="http://schemas.microsoft.com/office/powerpoint/2010/main" val="3606884206"/>
      </p:ext>
    </p:extLst>
  </p:cSld>
  <p:clrMapOvr>
    <a:masterClrMapping/>
  </p:clrMapOvr>
  <mc:AlternateContent xmlns:mc="http://schemas.openxmlformats.org/markup-compatibility/2006" xmlns:p14="http://schemas.microsoft.com/office/powerpoint/2010/main">
    <mc:Choice Requires="p14">
      <p:transition spd="slow" p14:dur="2000" advTm="125186"/>
    </mc:Choice>
    <mc:Fallback xmlns="">
      <p:transition spd="slow" advTm="125186"/>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165476" y="1159666"/>
            <a:ext cx="2876108" cy="1015663"/>
          </a:xfrm>
          <a:prstGeom prst="rect">
            <a:avLst/>
          </a:prstGeom>
          <a:noFill/>
        </p:spPr>
        <p:txBody>
          <a:bodyPr wrap="none" rtlCol="0">
            <a:spAutoFit/>
          </a:bodyPr>
          <a:lstStyle/>
          <a:p>
            <a:pPr algn="ctr"/>
            <a:r>
              <a:rPr lang="ar-EG" sz="2000" b="1" dirty="0" smtClean="0">
                <a:solidFill>
                  <a:srgbClr val="00B0F0"/>
                </a:solidFill>
                <a:latin typeface="Alexandria" charset="0"/>
                <a:cs typeface="Alexandria" charset="0"/>
              </a:rPr>
              <a:t>مزايا استراتيجية </a:t>
            </a:r>
            <a:r>
              <a:rPr lang="ar-EG" sz="2000" b="1" dirty="0">
                <a:solidFill>
                  <a:srgbClr val="00B0F0"/>
                </a:solidFill>
                <a:latin typeface="Alexandria" charset="0"/>
                <a:cs typeface="Alexandria" charset="0"/>
              </a:rPr>
              <a:t>تسويق الغوريلا</a:t>
            </a:r>
            <a:br>
              <a:rPr lang="ar-EG" sz="2000" b="1" dirty="0">
                <a:solidFill>
                  <a:srgbClr val="00B0F0"/>
                </a:solidFill>
                <a:latin typeface="Alexandria" charset="0"/>
                <a:cs typeface="Alexandria" charset="0"/>
              </a:rPr>
            </a:br>
            <a:r>
              <a:rPr lang="en-US" sz="2000" b="1" dirty="0" smtClean="0">
                <a:solidFill>
                  <a:srgbClr val="00B0F0"/>
                </a:solidFill>
                <a:latin typeface="Alexandria" charset="0"/>
                <a:cs typeface="Alexandria" charset="0"/>
              </a:rPr>
              <a:t>(Guerilla Marketing)</a:t>
            </a:r>
            <a:endParaRPr lang="en-US" sz="2000" b="1" dirty="0">
              <a:solidFill>
                <a:srgbClr val="00B0F0"/>
              </a:solidFill>
              <a:latin typeface="Alexandria" charset="0"/>
              <a:cs typeface="Alexandria" charset="0"/>
            </a:endParaRPr>
          </a:p>
          <a:p>
            <a:pPr algn="ctr"/>
            <a:endParaRPr lang="ar-EG" sz="2000"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17956" y="1117694"/>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1038578703"/>
      </p:ext>
    </p:extLst>
  </p:cSld>
  <p:clrMapOvr>
    <a:masterClrMapping/>
  </p:clrMapOvr>
  <mc:AlternateContent xmlns:mc="http://schemas.openxmlformats.org/markup-compatibility/2006" xmlns:p14="http://schemas.microsoft.com/office/powerpoint/2010/main">
    <mc:Choice Requires="p14">
      <p:transition spd="slow" p14:dur="2000" advTm="9510"/>
    </mc:Choice>
    <mc:Fallback xmlns="">
      <p:transition spd="slow" advTm="95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2516073"/>
          </a:xfrm>
          <a:prstGeom prst="rect">
            <a:avLst/>
          </a:prstGeom>
          <a:noFill/>
        </p:spPr>
        <p:txBody>
          <a:bodyPr wrap="square" rtlCol="0">
            <a:spAutoFit/>
          </a:bodyPr>
          <a:lstStyle/>
          <a:p>
            <a:pPr marL="457200" indent="-457200" algn="just" rtl="1">
              <a:lnSpc>
                <a:spcPct val="150000"/>
              </a:lnSpc>
              <a:buFont typeface="+mj-lt"/>
              <a:buAutoNum type="arabicPeriod"/>
            </a:pPr>
            <a:r>
              <a:rPr lang="ar-EG" sz="2100" u="sng" dirty="0">
                <a:latin typeface="Times New Roman" pitchFamily="18" charset="0"/>
                <a:cs typeface="Times New Roman" pitchFamily="18" charset="0"/>
              </a:rPr>
              <a:t>فعالة من حيث التكلفة:</a:t>
            </a:r>
            <a:r>
              <a:rPr lang="ar-EG" sz="2100" dirty="0">
                <a:latin typeface="Times New Roman" pitchFamily="18" charset="0"/>
                <a:cs typeface="Times New Roman" pitchFamily="18" charset="0"/>
              </a:rPr>
              <a:t> غالبًا ما تكون استراتيجيات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منخفضة التكلفة أو حتى مجانية، مما يجعلها مثالية للشركات الصغيرة أو الشركات الناشئة ذات الميزانيات المحدودة.</a:t>
            </a:r>
          </a:p>
          <a:p>
            <a:pPr marL="457200" indent="-457200" algn="just" rtl="1">
              <a:lnSpc>
                <a:spcPct val="150000"/>
              </a:lnSpc>
              <a:buFont typeface="+mj-lt"/>
              <a:buAutoNum type="arabicPeriod"/>
            </a:pP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a:pPr>
            <a:r>
              <a:rPr lang="ar-EG" sz="2100" u="sng" dirty="0">
                <a:latin typeface="Times New Roman" pitchFamily="18" charset="0"/>
                <a:cs typeface="Times New Roman" pitchFamily="18" charset="0"/>
              </a:rPr>
              <a:t>الإبداع والابتكار:</a:t>
            </a:r>
            <a:r>
              <a:rPr lang="ar-EG" sz="2100" dirty="0">
                <a:latin typeface="Times New Roman" pitchFamily="18" charset="0"/>
                <a:cs typeface="Times New Roman" pitchFamily="18" charset="0"/>
              </a:rPr>
              <a:t> يشجع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على التفكير خارج الصندوق والخروج بحملات إبداعية تجذب الانتباه والتي يمكن أن تميز العلامة التجارية عن المنافسين.</a:t>
            </a:r>
          </a:p>
        </p:txBody>
      </p:sp>
      <p:sp>
        <p:nvSpPr>
          <p:cNvPr id="14" name="TextBox 13"/>
          <p:cNvSpPr txBox="1"/>
          <p:nvPr/>
        </p:nvSpPr>
        <p:spPr>
          <a:xfrm>
            <a:off x="4577137" y="1342249"/>
            <a:ext cx="2876108" cy="1015663"/>
          </a:xfrm>
          <a:prstGeom prst="rect">
            <a:avLst/>
          </a:prstGeom>
          <a:noFill/>
        </p:spPr>
        <p:txBody>
          <a:bodyPr wrap="none" rtlCol="0">
            <a:spAutoFit/>
          </a:bodyPr>
          <a:lstStyle/>
          <a:p>
            <a:pPr algn="ctr"/>
            <a:r>
              <a:rPr lang="ar-EG" sz="2000" b="1" dirty="0" smtClean="0">
                <a:solidFill>
                  <a:srgbClr val="00B0F0"/>
                </a:solidFill>
                <a:latin typeface="Alexandria" charset="0"/>
                <a:cs typeface="Alexandria" charset="0"/>
              </a:rPr>
              <a:t>مزايا استراتيجية </a:t>
            </a:r>
            <a:r>
              <a:rPr lang="ar-EG" sz="2000" b="1" dirty="0">
                <a:solidFill>
                  <a:srgbClr val="00B0F0"/>
                </a:solidFill>
                <a:latin typeface="Alexandria" charset="0"/>
                <a:cs typeface="Alexandria" charset="0"/>
              </a:rPr>
              <a:t>تسويق الغوريلا</a:t>
            </a:r>
            <a:br>
              <a:rPr lang="ar-EG" sz="2000" b="1" dirty="0">
                <a:solidFill>
                  <a:srgbClr val="00B0F0"/>
                </a:solidFill>
                <a:latin typeface="Alexandria" charset="0"/>
                <a:cs typeface="Alexandria" charset="0"/>
              </a:rPr>
            </a:br>
            <a:r>
              <a:rPr lang="en-US" sz="2000" b="1" dirty="0" smtClean="0">
                <a:solidFill>
                  <a:srgbClr val="00B0F0"/>
                </a:solidFill>
                <a:latin typeface="Alexandria" charset="0"/>
                <a:cs typeface="Alexandria" charset="0"/>
              </a:rPr>
              <a:t>(Guerilla Marketing)</a:t>
            </a:r>
            <a:endParaRPr lang="en-US" sz="2000" b="1" dirty="0">
              <a:solidFill>
                <a:srgbClr val="00B0F0"/>
              </a:solidFill>
              <a:latin typeface="Alexandria" charset="0"/>
              <a:cs typeface="Alexandria" charset="0"/>
            </a:endParaRPr>
          </a:p>
          <a:p>
            <a:pPr algn="ctr"/>
            <a:endParaRPr lang="ar-EG" sz="2000" b="1" dirty="0">
              <a:solidFill>
                <a:srgbClr val="00B0F0"/>
              </a:solidFill>
              <a:latin typeface="Alexandria" charset="0"/>
              <a:cs typeface="Alexandria" charset="0"/>
            </a:endParaRPr>
          </a:p>
        </p:txBody>
      </p:sp>
    </p:spTree>
    <p:extLst>
      <p:ext uri="{BB962C8B-B14F-4D97-AF65-F5344CB8AC3E}">
        <p14:creationId xmlns:p14="http://schemas.microsoft.com/office/powerpoint/2010/main" val="3963754025"/>
      </p:ext>
    </p:extLst>
  </p:cSld>
  <p:clrMapOvr>
    <a:masterClrMapping/>
  </p:clrMapOvr>
  <mc:AlternateContent xmlns:mc="http://schemas.openxmlformats.org/markup-compatibility/2006" xmlns:p14="http://schemas.microsoft.com/office/powerpoint/2010/main">
    <mc:Choice Requires="p14">
      <p:transition spd="slow" p14:dur="2000" advTm="118076"/>
    </mc:Choice>
    <mc:Fallback xmlns="">
      <p:transition spd="slow" advTm="118076"/>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2516073"/>
          </a:xfrm>
          <a:prstGeom prst="rect">
            <a:avLst/>
          </a:prstGeom>
          <a:noFill/>
        </p:spPr>
        <p:txBody>
          <a:bodyPr wrap="square" rtlCol="0">
            <a:spAutoFit/>
          </a:bodyPr>
          <a:lstStyle/>
          <a:p>
            <a:pPr marL="457200" indent="-457200" algn="just" rtl="1">
              <a:lnSpc>
                <a:spcPct val="150000"/>
              </a:lnSpc>
              <a:buFont typeface="+mj-lt"/>
              <a:buAutoNum type="arabicPeriod" startAt="3"/>
            </a:pPr>
            <a:r>
              <a:rPr lang="ar-EG" sz="2100" u="sng" dirty="0">
                <a:latin typeface="Times New Roman" pitchFamily="18" charset="0"/>
                <a:cs typeface="Times New Roman" pitchFamily="18" charset="0"/>
              </a:rPr>
              <a:t>تأثير كبير:</a:t>
            </a:r>
            <a:r>
              <a:rPr lang="ar-EG" sz="2100" dirty="0">
                <a:latin typeface="Times New Roman" pitchFamily="18" charset="0"/>
                <a:cs typeface="Times New Roman" pitchFamily="18" charset="0"/>
              </a:rPr>
              <a:t> تميل الطبيعة غير التقليدية لحملات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إلى جذب انتباه الجمهور المستهدف بسرعة ويمكن أن تولد ضجة كبيرة وترويجًا شفهيًا.</a:t>
            </a:r>
          </a:p>
          <a:p>
            <a:pPr marL="457200" indent="-457200" algn="just" rtl="1">
              <a:lnSpc>
                <a:spcPct val="150000"/>
              </a:lnSpc>
              <a:buFont typeface="+mj-lt"/>
              <a:buAutoNum type="arabicPeriod" startAt="3"/>
            </a:pP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startAt="3"/>
            </a:pPr>
            <a:r>
              <a:rPr lang="ar-EG" sz="2100" u="sng" dirty="0" smtClean="0">
                <a:latin typeface="Times New Roman" pitchFamily="18" charset="0"/>
                <a:cs typeface="Times New Roman" pitchFamily="18" charset="0"/>
              </a:rPr>
              <a:t>التذكر المرتفع:</a:t>
            </a:r>
            <a:r>
              <a:rPr lang="ar-EG" sz="2100" dirty="0" smtClean="0">
                <a:latin typeface="Times New Roman" pitchFamily="18" charset="0"/>
                <a:cs typeface="Times New Roman" pitchFamily="18" charset="0"/>
              </a:rPr>
              <a:t> </a:t>
            </a:r>
            <a:r>
              <a:rPr lang="ar-EG" sz="2100" dirty="0">
                <a:latin typeface="Times New Roman" pitchFamily="18" charset="0"/>
                <a:cs typeface="Times New Roman" pitchFamily="18" charset="0"/>
              </a:rPr>
              <a:t>تم تصميم </a:t>
            </a:r>
            <a:r>
              <a:rPr lang="ar-EG" sz="2100" dirty="0" smtClean="0">
                <a:latin typeface="Times New Roman" pitchFamily="18" charset="0"/>
                <a:cs typeface="Times New Roman" pitchFamily="18" charset="0"/>
              </a:rPr>
              <a:t>حملات الغوريلا التسويقية </a:t>
            </a:r>
            <a:r>
              <a:rPr lang="ar-EG" sz="2100" dirty="0">
                <a:latin typeface="Times New Roman" pitchFamily="18" charset="0"/>
                <a:cs typeface="Times New Roman" pitchFamily="18" charset="0"/>
              </a:rPr>
              <a:t>لتكون فريدة من نوعها ولا تُنسى، مما يساعد على خلق انطباع دائم لدى المستهلكين وترسيخ تذكر العلامة التجارية.</a:t>
            </a:r>
          </a:p>
        </p:txBody>
      </p:sp>
      <p:sp>
        <p:nvSpPr>
          <p:cNvPr id="14" name="TextBox 13"/>
          <p:cNvSpPr txBox="1"/>
          <p:nvPr/>
        </p:nvSpPr>
        <p:spPr>
          <a:xfrm>
            <a:off x="4577137" y="1342249"/>
            <a:ext cx="2876108" cy="1015663"/>
          </a:xfrm>
          <a:prstGeom prst="rect">
            <a:avLst/>
          </a:prstGeom>
          <a:noFill/>
        </p:spPr>
        <p:txBody>
          <a:bodyPr wrap="none" rtlCol="0">
            <a:spAutoFit/>
          </a:bodyPr>
          <a:lstStyle/>
          <a:p>
            <a:pPr algn="ctr"/>
            <a:r>
              <a:rPr lang="ar-EG" sz="2000" b="1" dirty="0" smtClean="0">
                <a:solidFill>
                  <a:srgbClr val="00B0F0"/>
                </a:solidFill>
                <a:latin typeface="Alexandria" charset="0"/>
                <a:cs typeface="Alexandria" charset="0"/>
              </a:rPr>
              <a:t>مزايا استراتيجية </a:t>
            </a:r>
            <a:r>
              <a:rPr lang="ar-EG" sz="2000" b="1" dirty="0">
                <a:solidFill>
                  <a:srgbClr val="00B0F0"/>
                </a:solidFill>
                <a:latin typeface="Alexandria" charset="0"/>
                <a:cs typeface="Alexandria" charset="0"/>
              </a:rPr>
              <a:t>تسويق الغوريلا</a:t>
            </a:r>
            <a:br>
              <a:rPr lang="ar-EG" sz="2000" b="1" dirty="0">
                <a:solidFill>
                  <a:srgbClr val="00B0F0"/>
                </a:solidFill>
                <a:latin typeface="Alexandria" charset="0"/>
                <a:cs typeface="Alexandria" charset="0"/>
              </a:rPr>
            </a:br>
            <a:r>
              <a:rPr lang="en-US" sz="2000" b="1" dirty="0" smtClean="0">
                <a:solidFill>
                  <a:srgbClr val="00B0F0"/>
                </a:solidFill>
                <a:latin typeface="Alexandria" charset="0"/>
                <a:cs typeface="Alexandria" charset="0"/>
              </a:rPr>
              <a:t>(Guerilla Marketing)</a:t>
            </a:r>
            <a:endParaRPr lang="en-US" sz="2000" b="1" dirty="0">
              <a:solidFill>
                <a:srgbClr val="00B0F0"/>
              </a:solidFill>
              <a:latin typeface="Alexandria" charset="0"/>
              <a:cs typeface="Alexandria" charset="0"/>
            </a:endParaRPr>
          </a:p>
          <a:p>
            <a:pPr algn="ctr"/>
            <a:endParaRPr lang="ar-EG" sz="2000" b="1" dirty="0">
              <a:solidFill>
                <a:srgbClr val="00B0F0"/>
              </a:solidFill>
              <a:latin typeface="Alexandria" charset="0"/>
              <a:cs typeface="Alexandria" charset="0"/>
            </a:endParaRPr>
          </a:p>
        </p:txBody>
      </p:sp>
    </p:spTree>
    <p:extLst>
      <p:ext uri="{BB962C8B-B14F-4D97-AF65-F5344CB8AC3E}">
        <p14:creationId xmlns:p14="http://schemas.microsoft.com/office/powerpoint/2010/main" val="3556718676"/>
      </p:ext>
    </p:extLst>
  </p:cSld>
  <p:clrMapOvr>
    <a:masterClrMapping/>
  </p:clrMapOvr>
  <mc:AlternateContent xmlns:mc="http://schemas.openxmlformats.org/markup-compatibility/2006" xmlns:p14="http://schemas.microsoft.com/office/powerpoint/2010/main">
    <mc:Choice Requires="p14">
      <p:transition spd="slow" p14:dur="2000" advTm="150514"/>
    </mc:Choice>
    <mc:Fallback xmlns="">
      <p:transition spd="slow" advTm="150514"/>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2516073"/>
          </a:xfrm>
          <a:prstGeom prst="rect">
            <a:avLst/>
          </a:prstGeom>
          <a:noFill/>
        </p:spPr>
        <p:txBody>
          <a:bodyPr wrap="square" rtlCol="0">
            <a:spAutoFit/>
          </a:bodyPr>
          <a:lstStyle/>
          <a:p>
            <a:pPr marL="457200" indent="-457200" algn="just" rtl="1">
              <a:lnSpc>
                <a:spcPct val="150000"/>
              </a:lnSpc>
              <a:buFont typeface="+mj-lt"/>
              <a:buAutoNum type="arabicPeriod" startAt="5"/>
            </a:pPr>
            <a:r>
              <a:rPr lang="ar-EG" sz="2100" u="sng" dirty="0" smtClean="0">
                <a:latin typeface="Times New Roman" pitchFamily="18" charset="0"/>
                <a:cs typeface="Times New Roman" pitchFamily="18" charset="0"/>
              </a:rPr>
              <a:t>الجمهور </a:t>
            </a:r>
            <a:r>
              <a:rPr lang="ar-EG" sz="2100" u="sng" dirty="0">
                <a:latin typeface="Times New Roman" pitchFamily="18" charset="0"/>
                <a:cs typeface="Times New Roman" pitchFamily="18" charset="0"/>
              </a:rPr>
              <a:t>المستهدف:</a:t>
            </a:r>
            <a:r>
              <a:rPr lang="ar-EG" sz="2100" dirty="0">
                <a:latin typeface="Times New Roman" pitchFamily="18" charset="0"/>
                <a:cs typeface="Times New Roman" pitchFamily="18" charset="0"/>
              </a:rPr>
              <a:t> يسمح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للعلامات التجارية باستهداف مجموعات أو مجتمعات محددة من خلال حملات مخصصة تتناسب مع اهتماماتهم وتفضيلاتهم.</a:t>
            </a:r>
          </a:p>
          <a:p>
            <a:pPr marL="457200" indent="-457200" algn="just" rtl="1">
              <a:lnSpc>
                <a:spcPct val="150000"/>
              </a:lnSpc>
              <a:buFont typeface="+mj-lt"/>
              <a:buAutoNum type="arabicPeriod" startAt="5"/>
            </a:pP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startAt="5"/>
            </a:pPr>
            <a:r>
              <a:rPr lang="ar-EG" sz="2100" u="sng" dirty="0">
                <a:latin typeface="Times New Roman" pitchFamily="18" charset="0"/>
                <a:cs typeface="Times New Roman" pitchFamily="18" charset="0"/>
              </a:rPr>
              <a:t>المرونة:</a:t>
            </a:r>
            <a:r>
              <a:rPr lang="ar-EG" sz="2100" dirty="0">
                <a:latin typeface="Times New Roman" pitchFamily="18" charset="0"/>
                <a:cs typeface="Times New Roman" pitchFamily="18" charset="0"/>
              </a:rPr>
              <a:t> غالبًا ما تكون استراتيجيات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قابلة للتكيف ويمكن تعديلها أو تحديثها بسرعة للاستجابة لظروف السوق المتغيرة أو اتجاهات المستهلكين.</a:t>
            </a:r>
          </a:p>
        </p:txBody>
      </p:sp>
      <p:sp>
        <p:nvSpPr>
          <p:cNvPr id="14" name="TextBox 13"/>
          <p:cNvSpPr txBox="1"/>
          <p:nvPr/>
        </p:nvSpPr>
        <p:spPr>
          <a:xfrm>
            <a:off x="4577137" y="1342249"/>
            <a:ext cx="2876108" cy="1015663"/>
          </a:xfrm>
          <a:prstGeom prst="rect">
            <a:avLst/>
          </a:prstGeom>
          <a:noFill/>
        </p:spPr>
        <p:txBody>
          <a:bodyPr wrap="none" rtlCol="0">
            <a:spAutoFit/>
          </a:bodyPr>
          <a:lstStyle/>
          <a:p>
            <a:pPr algn="ctr"/>
            <a:r>
              <a:rPr lang="ar-EG" sz="2000" b="1" dirty="0" smtClean="0">
                <a:solidFill>
                  <a:srgbClr val="00B0F0"/>
                </a:solidFill>
                <a:latin typeface="Alexandria" charset="0"/>
                <a:cs typeface="Alexandria" charset="0"/>
              </a:rPr>
              <a:t>مزايا استراتيجية </a:t>
            </a:r>
            <a:r>
              <a:rPr lang="ar-EG" sz="2000" b="1" dirty="0">
                <a:solidFill>
                  <a:srgbClr val="00B0F0"/>
                </a:solidFill>
                <a:latin typeface="Alexandria" charset="0"/>
                <a:cs typeface="Alexandria" charset="0"/>
              </a:rPr>
              <a:t>تسويق الغوريلا</a:t>
            </a:r>
            <a:br>
              <a:rPr lang="ar-EG" sz="2000" b="1" dirty="0">
                <a:solidFill>
                  <a:srgbClr val="00B0F0"/>
                </a:solidFill>
                <a:latin typeface="Alexandria" charset="0"/>
                <a:cs typeface="Alexandria" charset="0"/>
              </a:rPr>
            </a:br>
            <a:r>
              <a:rPr lang="en-US" sz="2000" b="1" dirty="0" smtClean="0">
                <a:solidFill>
                  <a:srgbClr val="00B0F0"/>
                </a:solidFill>
                <a:latin typeface="Alexandria" charset="0"/>
                <a:cs typeface="Alexandria" charset="0"/>
              </a:rPr>
              <a:t>(Guerilla Marketing)</a:t>
            </a:r>
            <a:endParaRPr lang="en-US" sz="2000" b="1" dirty="0">
              <a:solidFill>
                <a:srgbClr val="00B0F0"/>
              </a:solidFill>
              <a:latin typeface="Alexandria" charset="0"/>
              <a:cs typeface="Alexandria" charset="0"/>
            </a:endParaRPr>
          </a:p>
          <a:p>
            <a:pPr algn="ctr"/>
            <a:endParaRPr lang="ar-EG" sz="2000" b="1" dirty="0">
              <a:solidFill>
                <a:srgbClr val="00B0F0"/>
              </a:solidFill>
              <a:latin typeface="Alexandria" charset="0"/>
              <a:cs typeface="Alexandria" charset="0"/>
            </a:endParaRPr>
          </a:p>
        </p:txBody>
      </p:sp>
    </p:spTree>
    <p:extLst>
      <p:ext uri="{BB962C8B-B14F-4D97-AF65-F5344CB8AC3E}">
        <p14:creationId xmlns:p14="http://schemas.microsoft.com/office/powerpoint/2010/main" val="1851551808"/>
      </p:ext>
    </p:extLst>
  </p:cSld>
  <p:clrMapOvr>
    <a:masterClrMapping/>
  </p:clrMapOvr>
  <mc:AlternateContent xmlns:mc="http://schemas.openxmlformats.org/markup-compatibility/2006" xmlns:p14="http://schemas.microsoft.com/office/powerpoint/2010/main">
    <mc:Choice Requires="p14">
      <p:transition spd="slow" p14:dur="2000" advTm="190895"/>
    </mc:Choice>
    <mc:Fallback xmlns="">
      <p:transition spd="slow" advTm="190895"/>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000821"/>
          </a:xfrm>
          <a:prstGeom prst="rect">
            <a:avLst/>
          </a:prstGeom>
          <a:noFill/>
        </p:spPr>
        <p:txBody>
          <a:bodyPr wrap="square" rtlCol="0">
            <a:spAutoFit/>
          </a:bodyPr>
          <a:lstStyle/>
          <a:p>
            <a:pPr marL="457200" indent="-457200" algn="just" rtl="1">
              <a:lnSpc>
                <a:spcPct val="150000"/>
              </a:lnSpc>
              <a:buFont typeface="+mj-lt"/>
              <a:buAutoNum type="arabicPeriod" startAt="7"/>
            </a:pPr>
            <a:r>
              <a:rPr lang="ar-EG" sz="2100" u="sng" dirty="0">
                <a:latin typeface="Times New Roman" pitchFamily="18" charset="0"/>
                <a:cs typeface="Times New Roman" pitchFamily="18" charset="0"/>
              </a:rPr>
              <a:t>تضخيم وسائل التواصل الاجتماعي:</a:t>
            </a:r>
            <a:r>
              <a:rPr lang="ar-EG" sz="2100" dirty="0">
                <a:latin typeface="Times New Roman" pitchFamily="18" charset="0"/>
                <a:cs typeface="Times New Roman" pitchFamily="18" charset="0"/>
              </a:rPr>
              <a:t> عند تنفيذها بشكل فعال، فإن حملات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لديها القدرة على الانتشار على منصات وسائل التواصل الاجتماعي، والوصول إلى جمهور أوسع يتجاوز المجموعة المستهدفة الأولية.</a:t>
            </a:r>
          </a:p>
          <a:p>
            <a:pPr marL="457200" indent="-457200" algn="just" rtl="1">
              <a:lnSpc>
                <a:spcPct val="150000"/>
              </a:lnSpc>
              <a:buFont typeface="+mj-lt"/>
              <a:buAutoNum type="arabicPeriod" startAt="7"/>
            </a:pP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startAt="7"/>
            </a:pPr>
            <a:r>
              <a:rPr lang="ar-EG" sz="2100" u="sng" dirty="0" smtClean="0">
                <a:latin typeface="Times New Roman" pitchFamily="18" charset="0"/>
                <a:cs typeface="Times New Roman" pitchFamily="18" charset="0"/>
              </a:rPr>
              <a:t>تشجيع </a:t>
            </a:r>
            <a:r>
              <a:rPr lang="ar-EG" sz="2100" u="sng" dirty="0">
                <a:latin typeface="Times New Roman" pitchFamily="18" charset="0"/>
                <a:cs typeface="Times New Roman" pitchFamily="18" charset="0"/>
              </a:rPr>
              <a:t>التفاعل مع العلامة التجارية:</a:t>
            </a:r>
            <a:r>
              <a:rPr lang="ar-EG" sz="2100" dirty="0">
                <a:latin typeface="Times New Roman" pitchFamily="18" charset="0"/>
                <a:cs typeface="Times New Roman" pitchFamily="18" charset="0"/>
              </a:rPr>
              <a:t> يمكن للحملات التسويقية الإبداعية أن تحفز تفاعل المستهلكين ومشاركتهم، مما يعزز التواصل الأعمق بين العلامة التجارية وجمهورها.</a:t>
            </a:r>
          </a:p>
        </p:txBody>
      </p:sp>
      <p:sp>
        <p:nvSpPr>
          <p:cNvPr id="14" name="TextBox 13"/>
          <p:cNvSpPr txBox="1"/>
          <p:nvPr/>
        </p:nvSpPr>
        <p:spPr>
          <a:xfrm>
            <a:off x="4577137" y="1342249"/>
            <a:ext cx="2876108" cy="1015663"/>
          </a:xfrm>
          <a:prstGeom prst="rect">
            <a:avLst/>
          </a:prstGeom>
          <a:noFill/>
        </p:spPr>
        <p:txBody>
          <a:bodyPr wrap="none" rtlCol="0">
            <a:spAutoFit/>
          </a:bodyPr>
          <a:lstStyle/>
          <a:p>
            <a:pPr algn="ctr"/>
            <a:r>
              <a:rPr lang="ar-EG" sz="2000" b="1" dirty="0" smtClean="0">
                <a:solidFill>
                  <a:srgbClr val="00B0F0"/>
                </a:solidFill>
                <a:latin typeface="Alexandria" charset="0"/>
                <a:cs typeface="Alexandria" charset="0"/>
              </a:rPr>
              <a:t>مزايا استراتيجية </a:t>
            </a:r>
            <a:r>
              <a:rPr lang="ar-EG" sz="2000" b="1" dirty="0">
                <a:solidFill>
                  <a:srgbClr val="00B0F0"/>
                </a:solidFill>
                <a:latin typeface="Alexandria" charset="0"/>
                <a:cs typeface="Alexandria" charset="0"/>
              </a:rPr>
              <a:t>تسويق الغوريلا</a:t>
            </a:r>
            <a:br>
              <a:rPr lang="ar-EG" sz="2000" b="1" dirty="0">
                <a:solidFill>
                  <a:srgbClr val="00B0F0"/>
                </a:solidFill>
                <a:latin typeface="Alexandria" charset="0"/>
                <a:cs typeface="Alexandria" charset="0"/>
              </a:rPr>
            </a:br>
            <a:r>
              <a:rPr lang="en-US" sz="2000" b="1" dirty="0" smtClean="0">
                <a:solidFill>
                  <a:srgbClr val="00B0F0"/>
                </a:solidFill>
                <a:latin typeface="Alexandria" charset="0"/>
                <a:cs typeface="Alexandria" charset="0"/>
              </a:rPr>
              <a:t>(Guerilla Marketing)</a:t>
            </a:r>
            <a:endParaRPr lang="en-US" sz="2000" b="1" dirty="0">
              <a:solidFill>
                <a:srgbClr val="00B0F0"/>
              </a:solidFill>
              <a:latin typeface="Alexandria" charset="0"/>
              <a:cs typeface="Alexandria" charset="0"/>
            </a:endParaRPr>
          </a:p>
          <a:p>
            <a:pPr algn="ctr"/>
            <a:endParaRPr lang="ar-EG" sz="2000" b="1" dirty="0">
              <a:solidFill>
                <a:srgbClr val="00B0F0"/>
              </a:solidFill>
              <a:latin typeface="Alexandria" charset="0"/>
              <a:cs typeface="Alexandria" charset="0"/>
            </a:endParaRPr>
          </a:p>
        </p:txBody>
      </p:sp>
    </p:spTree>
    <p:extLst>
      <p:ext uri="{BB962C8B-B14F-4D97-AF65-F5344CB8AC3E}">
        <p14:creationId xmlns:p14="http://schemas.microsoft.com/office/powerpoint/2010/main" val="3238461290"/>
      </p:ext>
    </p:extLst>
  </p:cSld>
  <p:clrMapOvr>
    <a:masterClrMapping/>
  </p:clrMapOvr>
  <mc:AlternateContent xmlns:mc="http://schemas.openxmlformats.org/markup-compatibility/2006" xmlns:p14="http://schemas.microsoft.com/office/powerpoint/2010/main">
    <mc:Choice Requires="p14">
      <p:transition spd="slow" p14:dur="2000" advTm="168159"/>
    </mc:Choice>
    <mc:Fallback xmlns="">
      <p:transition spd="slow" advTm="168159"/>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960215"/>
            <a:ext cx="8309245" cy="1003736"/>
          </a:xfrm>
          <a:prstGeom prst="rect">
            <a:avLst/>
          </a:prstGeom>
          <a:noFill/>
        </p:spPr>
        <p:txBody>
          <a:bodyPr wrap="square" rtlCol="0">
            <a:spAutoFit/>
          </a:bodyPr>
          <a:lstStyle/>
          <a:p>
            <a:pPr marL="457200" indent="-457200" algn="just" rtl="1">
              <a:lnSpc>
                <a:spcPct val="150000"/>
              </a:lnSpc>
              <a:buFont typeface="Wingdings" pitchFamily="2" charset="2"/>
              <a:buChar char="Ø"/>
            </a:pPr>
            <a:r>
              <a:rPr lang="ar-EG" sz="2100" dirty="0">
                <a:latin typeface="Times New Roman" pitchFamily="18" charset="0"/>
                <a:cs typeface="Times New Roman" pitchFamily="18" charset="0"/>
              </a:rPr>
              <a:t>بشكل عام، يقدم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نهجًا جديدًا وغير تقليدي للتسويق يمكنه زيادة الوعي بالعلامة التجارية والمشاركة وفي نهاية المطاف </a:t>
            </a:r>
            <a:r>
              <a:rPr lang="ar-EG" sz="2100" dirty="0" smtClean="0">
                <a:latin typeface="Times New Roman" pitchFamily="18" charset="0"/>
                <a:cs typeface="Times New Roman" pitchFamily="18" charset="0"/>
              </a:rPr>
              <a:t>النجاح للشركة المعلنة.</a:t>
            </a:r>
            <a:endParaRPr lang="ar-EG" sz="2100" dirty="0">
              <a:latin typeface="Times New Roman" pitchFamily="18" charset="0"/>
              <a:cs typeface="Times New Roman" pitchFamily="18" charset="0"/>
            </a:endParaRPr>
          </a:p>
        </p:txBody>
      </p:sp>
      <p:sp>
        <p:nvSpPr>
          <p:cNvPr id="14" name="TextBox 13"/>
          <p:cNvSpPr txBox="1"/>
          <p:nvPr/>
        </p:nvSpPr>
        <p:spPr>
          <a:xfrm>
            <a:off x="4577137" y="1342249"/>
            <a:ext cx="2876108" cy="1015663"/>
          </a:xfrm>
          <a:prstGeom prst="rect">
            <a:avLst/>
          </a:prstGeom>
          <a:noFill/>
        </p:spPr>
        <p:txBody>
          <a:bodyPr wrap="none" rtlCol="0">
            <a:spAutoFit/>
          </a:bodyPr>
          <a:lstStyle/>
          <a:p>
            <a:pPr algn="ctr"/>
            <a:r>
              <a:rPr lang="ar-EG" sz="2000" b="1" dirty="0" smtClean="0">
                <a:solidFill>
                  <a:srgbClr val="00B0F0"/>
                </a:solidFill>
                <a:latin typeface="Alexandria" charset="0"/>
                <a:cs typeface="Alexandria" charset="0"/>
              </a:rPr>
              <a:t>مزايا استراتيجية </a:t>
            </a:r>
            <a:r>
              <a:rPr lang="ar-EG" sz="2000" b="1" dirty="0">
                <a:solidFill>
                  <a:srgbClr val="00B0F0"/>
                </a:solidFill>
                <a:latin typeface="Alexandria" charset="0"/>
                <a:cs typeface="Alexandria" charset="0"/>
              </a:rPr>
              <a:t>تسويق الغوريلا</a:t>
            </a:r>
            <a:br>
              <a:rPr lang="ar-EG" sz="2000" b="1" dirty="0">
                <a:solidFill>
                  <a:srgbClr val="00B0F0"/>
                </a:solidFill>
                <a:latin typeface="Alexandria" charset="0"/>
                <a:cs typeface="Alexandria" charset="0"/>
              </a:rPr>
            </a:br>
            <a:r>
              <a:rPr lang="en-US" sz="2000" b="1" dirty="0" smtClean="0">
                <a:solidFill>
                  <a:srgbClr val="00B0F0"/>
                </a:solidFill>
                <a:latin typeface="Alexandria" charset="0"/>
                <a:cs typeface="Alexandria" charset="0"/>
              </a:rPr>
              <a:t>(Guerilla Marketing)</a:t>
            </a:r>
            <a:endParaRPr lang="en-US" sz="2000" b="1" dirty="0">
              <a:solidFill>
                <a:srgbClr val="00B0F0"/>
              </a:solidFill>
              <a:latin typeface="Alexandria" charset="0"/>
              <a:cs typeface="Alexandria" charset="0"/>
            </a:endParaRPr>
          </a:p>
          <a:p>
            <a:pPr algn="ctr"/>
            <a:endParaRPr lang="ar-EG" sz="2000" b="1" dirty="0">
              <a:solidFill>
                <a:srgbClr val="00B0F0"/>
              </a:solidFill>
              <a:latin typeface="Alexandria" charset="0"/>
              <a:cs typeface="Alexandria" charset="0"/>
            </a:endParaRPr>
          </a:p>
        </p:txBody>
      </p:sp>
    </p:spTree>
    <p:extLst>
      <p:ext uri="{BB962C8B-B14F-4D97-AF65-F5344CB8AC3E}">
        <p14:creationId xmlns:p14="http://schemas.microsoft.com/office/powerpoint/2010/main" val="4008567296"/>
      </p:ext>
    </p:extLst>
  </p:cSld>
  <p:clrMapOvr>
    <a:masterClrMapping/>
  </p:clrMapOvr>
  <mc:AlternateContent xmlns:mc="http://schemas.openxmlformats.org/markup-compatibility/2006" xmlns:p14="http://schemas.microsoft.com/office/powerpoint/2010/main">
    <mc:Choice Requires="p14">
      <p:transition spd="slow" p14:dur="2000" advTm="64643"/>
    </mc:Choice>
    <mc:Fallback xmlns="">
      <p:transition spd="slow" advTm="64643"/>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107769" y="1159666"/>
            <a:ext cx="2991525" cy="1015663"/>
          </a:xfrm>
          <a:prstGeom prst="rect">
            <a:avLst/>
          </a:prstGeom>
          <a:noFill/>
        </p:spPr>
        <p:txBody>
          <a:bodyPr wrap="none" rtlCol="0">
            <a:spAutoFit/>
          </a:bodyPr>
          <a:lstStyle/>
          <a:p>
            <a:pPr algn="ctr"/>
            <a:r>
              <a:rPr lang="ar-EG" sz="2000" b="1" dirty="0" smtClean="0">
                <a:solidFill>
                  <a:srgbClr val="00B0F0"/>
                </a:solidFill>
                <a:latin typeface="Alexandria" charset="0"/>
                <a:cs typeface="Alexandria" charset="0"/>
              </a:rPr>
              <a:t>عيوب استراتيجية تسويق الغوريلا</a:t>
            </a:r>
            <a:br>
              <a:rPr lang="ar-EG" sz="2000" b="1" dirty="0" smtClean="0">
                <a:solidFill>
                  <a:srgbClr val="00B0F0"/>
                </a:solidFill>
                <a:latin typeface="Alexandria" charset="0"/>
                <a:cs typeface="Alexandria" charset="0"/>
              </a:rPr>
            </a:br>
            <a:r>
              <a:rPr lang="en-US" sz="2000" b="1" dirty="0" smtClean="0">
                <a:solidFill>
                  <a:srgbClr val="00B0F0"/>
                </a:solidFill>
                <a:latin typeface="Alexandria" charset="0"/>
                <a:cs typeface="Alexandria" charset="0"/>
              </a:rPr>
              <a:t>(Guerilla Marketing)</a:t>
            </a:r>
            <a:endParaRPr lang="en-US" sz="2000" b="1" dirty="0">
              <a:solidFill>
                <a:srgbClr val="00B0F0"/>
              </a:solidFill>
              <a:latin typeface="Alexandria" charset="0"/>
              <a:cs typeface="Alexandria" charset="0"/>
            </a:endParaRPr>
          </a:p>
          <a:p>
            <a:pPr algn="ctr"/>
            <a:endParaRPr lang="ar-EG" sz="2000"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17956" y="1117694"/>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2682806172"/>
      </p:ext>
    </p:extLst>
  </p:cSld>
  <p:clrMapOvr>
    <a:masterClrMapping/>
  </p:clrMapOvr>
  <mc:AlternateContent xmlns:mc="http://schemas.openxmlformats.org/markup-compatibility/2006" xmlns:p14="http://schemas.microsoft.com/office/powerpoint/2010/main">
    <mc:Choice Requires="p14">
      <p:transition spd="slow" p14:dur="2000" advTm="12984"/>
    </mc:Choice>
    <mc:Fallback xmlns="">
      <p:transition spd="slow" advTm="129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2516073"/>
          </a:xfrm>
          <a:prstGeom prst="rect">
            <a:avLst/>
          </a:prstGeom>
          <a:noFill/>
        </p:spPr>
        <p:txBody>
          <a:bodyPr wrap="square" rtlCol="0">
            <a:spAutoFit/>
          </a:bodyPr>
          <a:lstStyle/>
          <a:p>
            <a:pPr marL="457200" indent="-457200" algn="just" rtl="1">
              <a:lnSpc>
                <a:spcPct val="150000"/>
              </a:lnSpc>
              <a:buFont typeface="+mj-lt"/>
              <a:buAutoNum type="arabicPeriod"/>
            </a:pPr>
            <a:r>
              <a:rPr lang="ar-EG" sz="2100" u="sng" dirty="0">
                <a:latin typeface="Times New Roman" pitchFamily="18" charset="0"/>
                <a:cs typeface="Times New Roman" pitchFamily="18" charset="0"/>
              </a:rPr>
              <a:t>القضايا القانونية:</a:t>
            </a:r>
            <a:r>
              <a:rPr lang="ar-EG" sz="2100" dirty="0">
                <a:latin typeface="Times New Roman" pitchFamily="18" charset="0"/>
                <a:cs typeface="Times New Roman" pitchFamily="18" charset="0"/>
              </a:rPr>
              <a:t> قد تؤدي تكتيكات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في بعض الأحيان إلى تجاوز حدود ما هو قانوني أو أخلاقي، مما قد يؤدي إلى مشاكل قانونية إذا لم يتم تنفيذها بعناية.</a:t>
            </a:r>
          </a:p>
          <a:p>
            <a:pPr marL="457200" indent="-457200" algn="just" rtl="1">
              <a:lnSpc>
                <a:spcPct val="150000"/>
              </a:lnSpc>
              <a:buFont typeface="+mj-lt"/>
              <a:buAutoNum type="arabicPeriod"/>
            </a:pP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a:pPr>
            <a:r>
              <a:rPr lang="ar-EG" sz="2100" u="sng" dirty="0">
                <a:latin typeface="Times New Roman" pitchFamily="18" charset="0"/>
                <a:cs typeface="Times New Roman" pitchFamily="18" charset="0"/>
              </a:rPr>
              <a:t>رد الفعل العام السلبي:</a:t>
            </a:r>
            <a:r>
              <a:rPr lang="ar-EG" sz="2100" dirty="0">
                <a:latin typeface="Times New Roman" pitchFamily="18" charset="0"/>
                <a:cs typeface="Times New Roman" pitchFamily="18" charset="0"/>
              </a:rPr>
              <a:t> قد يُنظر إلى بعض حملات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على أنها تدخلية أو مزعجة أو مسيئة من قبل الجمهور، مما يؤدي إلى رد فعل عنيف ضد العلامة التجارية.</a:t>
            </a:r>
          </a:p>
        </p:txBody>
      </p:sp>
      <p:sp>
        <p:nvSpPr>
          <p:cNvPr id="15" name="TextBox 14"/>
          <p:cNvSpPr txBox="1"/>
          <p:nvPr/>
        </p:nvSpPr>
        <p:spPr>
          <a:xfrm>
            <a:off x="4612006" y="1352090"/>
            <a:ext cx="2991525" cy="1015663"/>
          </a:xfrm>
          <a:prstGeom prst="rect">
            <a:avLst/>
          </a:prstGeom>
          <a:noFill/>
        </p:spPr>
        <p:txBody>
          <a:bodyPr wrap="none" rtlCol="0">
            <a:spAutoFit/>
          </a:bodyPr>
          <a:lstStyle/>
          <a:p>
            <a:pPr algn="ctr"/>
            <a:r>
              <a:rPr lang="ar-EG" sz="2000" b="1" dirty="0" smtClean="0">
                <a:solidFill>
                  <a:srgbClr val="00B0F0"/>
                </a:solidFill>
                <a:latin typeface="Alexandria" charset="0"/>
                <a:cs typeface="Alexandria" charset="0"/>
              </a:rPr>
              <a:t>عيوب استراتيجية تسويق الغوريلا</a:t>
            </a:r>
            <a:br>
              <a:rPr lang="ar-EG" sz="2000" b="1" dirty="0" smtClean="0">
                <a:solidFill>
                  <a:srgbClr val="00B0F0"/>
                </a:solidFill>
                <a:latin typeface="Alexandria" charset="0"/>
                <a:cs typeface="Alexandria" charset="0"/>
              </a:rPr>
            </a:br>
            <a:r>
              <a:rPr lang="en-US" sz="2000" b="1" dirty="0" smtClean="0">
                <a:solidFill>
                  <a:srgbClr val="00B0F0"/>
                </a:solidFill>
                <a:latin typeface="Alexandria" charset="0"/>
                <a:cs typeface="Alexandria" charset="0"/>
              </a:rPr>
              <a:t>(Guerilla Marketing)</a:t>
            </a:r>
            <a:endParaRPr lang="en-US" sz="2000" b="1" dirty="0">
              <a:solidFill>
                <a:srgbClr val="00B0F0"/>
              </a:solidFill>
              <a:latin typeface="Alexandria" charset="0"/>
              <a:cs typeface="Alexandria" charset="0"/>
            </a:endParaRPr>
          </a:p>
          <a:p>
            <a:pPr algn="ctr"/>
            <a:endParaRPr lang="ar-EG" sz="2000" b="1" dirty="0">
              <a:solidFill>
                <a:srgbClr val="00B0F0"/>
              </a:solidFill>
              <a:latin typeface="Alexandria" charset="0"/>
              <a:cs typeface="Alexandria" charset="0"/>
            </a:endParaRPr>
          </a:p>
        </p:txBody>
      </p:sp>
    </p:spTree>
    <p:extLst>
      <p:ext uri="{BB962C8B-B14F-4D97-AF65-F5344CB8AC3E}">
        <p14:creationId xmlns:p14="http://schemas.microsoft.com/office/powerpoint/2010/main" val="3458489224"/>
      </p:ext>
    </p:extLst>
  </p:cSld>
  <p:clrMapOvr>
    <a:masterClrMapping/>
  </p:clrMapOvr>
  <mc:AlternateContent xmlns:mc="http://schemas.openxmlformats.org/markup-compatibility/2006" xmlns:p14="http://schemas.microsoft.com/office/powerpoint/2010/main">
    <mc:Choice Requires="p14">
      <p:transition spd="slow" p14:dur="2000" advTm="192335"/>
    </mc:Choice>
    <mc:Fallback xmlns="">
      <p:transition spd="slow" advTm="192335"/>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000821"/>
          </a:xfrm>
          <a:prstGeom prst="rect">
            <a:avLst/>
          </a:prstGeom>
          <a:noFill/>
        </p:spPr>
        <p:txBody>
          <a:bodyPr wrap="square" rtlCol="0">
            <a:spAutoFit/>
          </a:bodyPr>
          <a:lstStyle/>
          <a:p>
            <a:pPr marL="457200" indent="-457200" algn="just" rtl="1">
              <a:lnSpc>
                <a:spcPct val="150000"/>
              </a:lnSpc>
              <a:buFont typeface="+mj-lt"/>
              <a:buAutoNum type="arabicPeriod" startAt="3"/>
            </a:pPr>
            <a:r>
              <a:rPr lang="ar-EG" sz="2100" u="sng" dirty="0">
                <a:latin typeface="Times New Roman" pitchFamily="18" charset="0"/>
                <a:cs typeface="Times New Roman" pitchFamily="18" charset="0"/>
              </a:rPr>
              <a:t>نتائج غير متوقعة:</a:t>
            </a:r>
            <a:r>
              <a:rPr lang="ar-EG" sz="2100" dirty="0">
                <a:latin typeface="Times New Roman" pitchFamily="18" charset="0"/>
                <a:cs typeface="Times New Roman" pitchFamily="18" charset="0"/>
              </a:rPr>
              <a:t> نظرًا للطبيعة غير التقليدية لتسويق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قد يكون من الصعب التنبؤ بنجاحها، وهناك خطر من أن الرسالة قد لا تلقى صدى لدى الجمهور المستهدف على النحو المنشود.</a:t>
            </a:r>
          </a:p>
          <a:p>
            <a:pPr marL="457200" indent="-457200" algn="just" rtl="1">
              <a:lnSpc>
                <a:spcPct val="150000"/>
              </a:lnSpc>
              <a:buFont typeface="+mj-lt"/>
              <a:buAutoNum type="arabicPeriod" startAt="3"/>
            </a:pP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startAt="3"/>
            </a:pPr>
            <a:r>
              <a:rPr lang="ar-EG" sz="2100" u="sng" dirty="0" smtClean="0">
                <a:latin typeface="Times New Roman" pitchFamily="18" charset="0"/>
                <a:cs typeface="Times New Roman" pitchFamily="18" charset="0"/>
              </a:rPr>
              <a:t>تشابه الأفكار مع مرور الوقت:</a:t>
            </a:r>
            <a:r>
              <a:rPr lang="ar-EG" sz="2100" dirty="0" smtClean="0">
                <a:latin typeface="Times New Roman" pitchFamily="18" charset="0"/>
                <a:cs typeface="Times New Roman" pitchFamily="18" charset="0"/>
              </a:rPr>
              <a:t> مع مرور الوقت فقد تتشابه الأفكار المستخدمة داخل الاستراتيجية من قبل الشركات مما قد تؤدى فى النهاية إلى فقدان رونقها.</a:t>
            </a:r>
            <a:endParaRPr lang="ar-EG" sz="2100" dirty="0">
              <a:latin typeface="Times New Roman" pitchFamily="18" charset="0"/>
              <a:cs typeface="Times New Roman" pitchFamily="18" charset="0"/>
            </a:endParaRPr>
          </a:p>
        </p:txBody>
      </p:sp>
      <p:sp>
        <p:nvSpPr>
          <p:cNvPr id="15" name="TextBox 14"/>
          <p:cNvSpPr txBox="1"/>
          <p:nvPr/>
        </p:nvSpPr>
        <p:spPr>
          <a:xfrm>
            <a:off x="4612006" y="1352090"/>
            <a:ext cx="2991525" cy="1015663"/>
          </a:xfrm>
          <a:prstGeom prst="rect">
            <a:avLst/>
          </a:prstGeom>
          <a:noFill/>
        </p:spPr>
        <p:txBody>
          <a:bodyPr wrap="none" rtlCol="0">
            <a:spAutoFit/>
          </a:bodyPr>
          <a:lstStyle/>
          <a:p>
            <a:pPr algn="ctr"/>
            <a:r>
              <a:rPr lang="ar-EG" sz="2000" b="1" dirty="0" smtClean="0">
                <a:solidFill>
                  <a:srgbClr val="00B0F0"/>
                </a:solidFill>
                <a:latin typeface="Alexandria" charset="0"/>
                <a:cs typeface="Alexandria" charset="0"/>
              </a:rPr>
              <a:t>عيوب استراتيجية تسويق الغوريلا</a:t>
            </a:r>
            <a:br>
              <a:rPr lang="ar-EG" sz="2000" b="1" dirty="0" smtClean="0">
                <a:solidFill>
                  <a:srgbClr val="00B0F0"/>
                </a:solidFill>
                <a:latin typeface="Alexandria" charset="0"/>
                <a:cs typeface="Alexandria" charset="0"/>
              </a:rPr>
            </a:br>
            <a:r>
              <a:rPr lang="en-US" sz="2000" b="1" dirty="0" smtClean="0">
                <a:solidFill>
                  <a:srgbClr val="00B0F0"/>
                </a:solidFill>
                <a:latin typeface="Alexandria" charset="0"/>
                <a:cs typeface="Alexandria" charset="0"/>
              </a:rPr>
              <a:t>(Guerilla Marketing)</a:t>
            </a:r>
            <a:endParaRPr lang="en-US" sz="2000" b="1" dirty="0">
              <a:solidFill>
                <a:srgbClr val="00B0F0"/>
              </a:solidFill>
              <a:latin typeface="Alexandria" charset="0"/>
              <a:cs typeface="Alexandria" charset="0"/>
            </a:endParaRPr>
          </a:p>
          <a:p>
            <a:pPr algn="ctr"/>
            <a:endParaRPr lang="ar-EG" sz="2000" b="1" dirty="0">
              <a:solidFill>
                <a:srgbClr val="00B0F0"/>
              </a:solidFill>
              <a:latin typeface="Alexandria" charset="0"/>
              <a:cs typeface="Alexandria" charset="0"/>
            </a:endParaRPr>
          </a:p>
        </p:txBody>
      </p:sp>
    </p:spTree>
    <p:extLst>
      <p:ext uri="{BB962C8B-B14F-4D97-AF65-F5344CB8AC3E}">
        <p14:creationId xmlns:p14="http://schemas.microsoft.com/office/powerpoint/2010/main" val="3927996485"/>
      </p:ext>
    </p:extLst>
  </p:cSld>
  <p:clrMapOvr>
    <a:masterClrMapping/>
  </p:clrMapOvr>
  <mc:AlternateContent xmlns:mc="http://schemas.openxmlformats.org/markup-compatibility/2006" xmlns:p14="http://schemas.microsoft.com/office/powerpoint/2010/main">
    <mc:Choice Requires="p14">
      <p:transition spd="slow" p14:dur="2000" advTm="170273"/>
    </mc:Choice>
    <mc:Fallback xmlns="">
      <p:transition spd="slow" advTm="170273"/>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000821"/>
          </a:xfrm>
          <a:prstGeom prst="rect">
            <a:avLst/>
          </a:prstGeom>
          <a:noFill/>
        </p:spPr>
        <p:txBody>
          <a:bodyPr wrap="square" rtlCol="0">
            <a:spAutoFit/>
          </a:bodyPr>
          <a:lstStyle/>
          <a:p>
            <a:pPr marL="457200" indent="-457200" algn="just" rtl="1">
              <a:lnSpc>
                <a:spcPct val="150000"/>
              </a:lnSpc>
              <a:buFont typeface="+mj-lt"/>
              <a:buAutoNum type="arabicPeriod" startAt="5"/>
            </a:pPr>
            <a:r>
              <a:rPr lang="ar-EG" sz="2100" u="sng" dirty="0">
                <a:latin typeface="Times New Roman" pitchFamily="18" charset="0"/>
                <a:cs typeface="Times New Roman" pitchFamily="18" charset="0"/>
              </a:rPr>
              <a:t>الوصول المحدود:</a:t>
            </a:r>
            <a:r>
              <a:rPr lang="ar-EG" sz="2100" dirty="0">
                <a:latin typeface="Times New Roman" pitchFamily="18" charset="0"/>
                <a:cs typeface="Times New Roman" pitchFamily="18" charset="0"/>
              </a:rPr>
              <a:t> تستهدف تكتيكات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عادةً مواقع أو أحداث محددة، مما قد يحد من الوصول والتعرض الإجمالي مقارنة بقنوات التسويق التقليدية.</a:t>
            </a:r>
          </a:p>
          <a:p>
            <a:pPr marL="457200" indent="-457200" algn="just" rtl="1">
              <a:lnSpc>
                <a:spcPct val="150000"/>
              </a:lnSpc>
              <a:buFont typeface="+mj-lt"/>
              <a:buAutoNum type="arabicPeriod" startAt="5"/>
            </a:pP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startAt="5"/>
            </a:pPr>
            <a:r>
              <a:rPr lang="ar-EG" sz="2100" u="sng" dirty="0">
                <a:latin typeface="Times New Roman" pitchFamily="18" charset="0"/>
                <a:cs typeface="Times New Roman" pitchFamily="18" charset="0"/>
              </a:rPr>
              <a:t>الاستدامة:</a:t>
            </a:r>
            <a:r>
              <a:rPr lang="ar-EG" sz="2100" dirty="0">
                <a:latin typeface="Times New Roman" pitchFamily="18" charset="0"/>
                <a:cs typeface="Times New Roman" pitchFamily="18" charset="0"/>
              </a:rPr>
              <a:t> غالبًا ما تكون حملات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قصيرة الأجل وقد لا يكون لها تأثير طويل الأمد على الوعي بالعلامة التجارية أو مشاركة العملاء ما لم يتم دعمها بجهود تسويقية أخرى.</a:t>
            </a:r>
          </a:p>
        </p:txBody>
      </p:sp>
      <p:sp>
        <p:nvSpPr>
          <p:cNvPr id="15" name="TextBox 14"/>
          <p:cNvSpPr txBox="1"/>
          <p:nvPr/>
        </p:nvSpPr>
        <p:spPr>
          <a:xfrm>
            <a:off x="4612006" y="1352090"/>
            <a:ext cx="2991525" cy="1015663"/>
          </a:xfrm>
          <a:prstGeom prst="rect">
            <a:avLst/>
          </a:prstGeom>
          <a:noFill/>
        </p:spPr>
        <p:txBody>
          <a:bodyPr wrap="none" rtlCol="0">
            <a:spAutoFit/>
          </a:bodyPr>
          <a:lstStyle/>
          <a:p>
            <a:pPr algn="ctr"/>
            <a:r>
              <a:rPr lang="ar-EG" sz="2000" b="1" dirty="0" smtClean="0">
                <a:solidFill>
                  <a:srgbClr val="00B0F0"/>
                </a:solidFill>
                <a:latin typeface="Alexandria" charset="0"/>
                <a:cs typeface="Alexandria" charset="0"/>
              </a:rPr>
              <a:t>عيوب استراتيجية تسويق الغوريلا</a:t>
            </a:r>
            <a:br>
              <a:rPr lang="ar-EG" sz="2000" b="1" dirty="0" smtClean="0">
                <a:solidFill>
                  <a:srgbClr val="00B0F0"/>
                </a:solidFill>
                <a:latin typeface="Alexandria" charset="0"/>
                <a:cs typeface="Alexandria" charset="0"/>
              </a:rPr>
            </a:br>
            <a:r>
              <a:rPr lang="en-US" sz="2000" b="1" dirty="0" smtClean="0">
                <a:solidFill>
                  <a:srgbClr val="00B0F0"/>
                </a:solidFill>
                <a:latin typeface="Alexandria" charset="0"/>
                <a:cs typeface="Alexandria" charset="0"/>
              </a:rPr>
              <a:t>(Guerilla Marketing)</a:t>
            </a:r>
            <a:endParaRPr lang="en-US" sz="2000" b="1" dirty="0">
              <a:solidFill>
                <a:srgbClr val="00B0F0"/>
              </a:solidFill>
              <a:latin typeface="Alexandria" charset="0"/>
              <a:cs typeface="Alexandria" charset="0"/>
            </a:endParaRPr>
          </a:p>
          <a:p>
            <a:pPr algn="ctr"/>
            <a:endParaRPr lang="ar-EG" sz="2000" b="1" dirty="0">
              <a:solidFill>
                <a:srgbClr val="00B0F0"/>
              </a:solidFill>
              <a:latin typeface="Alexandria" charset="0"/>
              <a:cs typeface="Alexandria" charset="0"/>
            </a:endParaRPr>
          </a:p>
        </p:txBody>
      </p:sp>
    </p:spTree>
    <p:extLst>
      <p:ext uri="{BB962C8B-B14F-4D97-AF65-F5344CB8AC3E}">
        <p14:creationId xmlns:p14="http://schemas.microsoft.com/office/powerpoint/2010/main" val="3370605694"/>
      </p:ext>
    </p:extLst>
  </p:cSld>
  <p:clrMapOvr>
    <a:masterClrMapping/>
  </p:clrMapOvr>
  <mc:AlternateContent xmlns:mc="http://schemas.openxmlformats.org/markup-compatibility/2006" xmlns:p14="http://schemas.microsoft.com/office/powerpoint/2010/main">
    <mc:Choice Requires="p14">
      <p:transition spd="slow" p14:dur="2000" advTm="144747"/>
    </mc:Choice>
    <mc:Fallback xmlns="">
      <p:transition spd="slow" advTm="144747"/>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683864"/>
            <a:ext cx="8309245" cy="1546577"/>
          </a:xfrm>
          <a:prstGeom prst="rect">
            <a:avLst/>
          </a:prstGeom>
          <a:noFill/>
        </p:spPr>
        <p:txBody>
          <a:bodyPr wrap="square" rtlCol="0">
            <a:spAutoFit/>
          </a:bodyPr>
          <a:lstStyle/>
          <a:p>
            <a:pPr marL="457200" indent="-457200" algn="just" rtl="1">
              <a:lnSpc>
                <a:spcPct val="150000"/>
              </a:lnSpc>
              <a:buFont typeface="+mj-lt"/>
              <a:buAutoNum type="arabicPeriod" startAt="7"/>
            </a:pPr>
            <a:r>
              <a:rPr lang="ar-EG" sz="2100" u="sng" dirty="0">
                <a:latin typeface="Times New Roman" pitchFamily="18" charset="0"/>
                <a:cs typeface="Times New Roman" pitchFamily="18" charset="0"/>
              </a:rPr>
              <a:t>مخاطر السمعة:</a:t>
            </a:r>
            <a:r>
              <a:rPr lang="ar-EG" sz="2100" dirty="0">
                <a:latin typeface="Times New Roman" pitchFamily="18" charset="0"/>
                <a:cs typeface="Times New Roman" pitchFamily="18" charset="0"/>
              </a:rPr>
              <a:t> إذا لم يتم تنفيذها بشكل مدروس، يمكن أن تخاطر حملات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بالإضرار بسمعة العلامة التجارية أو مصداقيتها، خاصة إذا أسيء فهم الرسالة أو تفسيرها</a:t>
            </a:r>
            <a:r>
              <a:rPr lang="ar-EG" sz="2100" dirty="0" smtClean="0">
                <a:latin typeface="Times New Roman" pitchFamily="18" charset="0"/>
                <a:cs typeface="Times New Roman" pitchFamily="18" charset="0"/>
              </a:rPr>
              <a:t>.</a:t>
            </a:r>
          </a:p>
          <a:p>
            <a:pPr algn="just" rtl="1">
              <a:lnSpc>
                <a:spcPct val="150000"/>
              </a:lnSpc>
            </a:pPr>
            <a:endParaRPr lang="ar-EG" sz="2100" dirty="0">
              <a:latin typeface="Times New Roman" pitchFamily="18" charset="0"/>
              <a:cs typeface="Times New Roman" pitchFamily="18" charset="0"/>
            </a:endParaRPr>
          </a:p>
        </p:txBody>
      </p:sp>
      <p:sp>
        <p:nvSpPr>
          <p:cNvPr id="15" name="TextBox 14"/>
          <p:cNvSpPr txBox="1"/>
          <p:nvPr/>
        </p:nvSpPr>
        <p:spPr>
          <a:xfrm>
            <a:off x="4612006" y="1352090"/>
            <a:ext cx="2991525" cy="1015663"/>
          </a:xfrm>
          <a:prstGeom prst="rect">
            <a:avLst/>
          </a:prstGeom>
          <a:noFill/>
        </p:spPr>
        <p:txBody>
          <a:bodyPr wrap="none" rtlCol="0">
            <a:spAutoFit/>
          </a:bodyPr>
          <a:lstStyle/>
          <a:p>
            <a:pPr algn="ctr"/>
            <a:r>
              <a:rPr lang="ar-EG" sz="2000" b="1" dirty="0" smtClean="0">
                <a:solidFill>
                  <a:srgbClr val="00B0F0"/>
                </a:solidFill>
                <a:latin typeface="Alexandria" charset="0"/>
                <a:cs typeface="Alexandria" charset="0"/>
              </a:rPr>
              <a:t>عيوب استراتيجية تسويق الغوريلا</a:t>
            </a:r>
            <a:br>
              <a:rPr lang="ar-EG" sz="2000" b="1" dirty="0" smtClean="0">
                <a:solidFill>
                  <a:srgbClr val="00B0F0"/>
                </a:solidFill>
                <a:latin typeface="Alexandria" charset="0"/>
                <a:cs typeface="Alexandria" charset="0"/>
              </a:rPr>
            </a:br>
            <a:r>
              <a:rPr lang="en-US" sz="2000" b="1" dirty="0" smtClean="0">
                <a:solidFill>
                  <a:srgbClr val="00B0F0"/>
                </a:solidFill>
                <a:latin typeface="Alexandria" charset="0"/>
                <a:cs typeface="Alexandria" charset="0"/>
              </a:rPr>
              <a:t>(Guerilla Marketing)</a:t>
            </a:r>
            <a:endParaRPr lang="en-US" sz="2000" b="1" dirty="0">
              <a:solidFill>
                <a:srgbClr val="00B0F0"/>
              </a:solidFill>
              <a:latin typeface="Alexandria" charset="0"/>
              <a:cs typeface="Alexandria" charset="0"/>
            </a:endParaRPr>
          </a:p>
          <a:p>
            <a:pPr algn="ctr"/>
            <a:endParaRPr lang="ar-EG" sz="2000" b="1" dirty="0">
              <a:solidFill>
                <a:srgbClr val="00B0F0"/>
              </a:solidFill>
              <a:latin typeface="Alexandria" charset="0"/>
              <a:cs typeface="Alexandria" charset="0"/>
            </a:endParaRPr>
          </a:p>
        </p:txBody>
      </p:sp>
    </p:spTree>
    <p:extLst>
      <p:ext uri="{BB962C8B-B14F-4D97-AF65-F5344CB8AC3E}">
        <p14:creationId xmlns:p14="http://schemas.microsoft.com/office/powerpoint/2010/main" val="3676343315"/>
      </p:ext>
    </p:extLst>
  </p:cSld>
  <p:clrMapOvr>
    <a:masterClrMapping/>
  </p:clrMapOvr>
  <mc:AlternateContent xmlns:mc="http://schemas.openxmlformats.org/markup-compatibility/2006" xmlns:p14="http://schemas.microsoft.com/office/powerpoint/2010/main">
    <mc:Choice Requires="p14">
      <p:transition spd="slow" p14:dur="2000" advTm="77928"/>
    </mc:Choice>
    <mc:Fallback xmlns="">
      <p:transition spd="slow" advTm="77928"/>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069807" y="1159666"/>
            <a:ext cx="3393878" cy="1015663"/>
          </a:xfrm>
          <a:prstGeom prst="rect">
            <a:avLst/>
          </a:prstGeom>
          <a:noFill/>
        </p:spPr>
        <p:txBody>
          <a:bodyPr wrap="none" rtlCol="0">
            <a:spAutoFit/>
          </a:bodyPr>
          <a:lstStyle/>
          <a:p>
            <a:pPr algn="ctr"/>
            <a:r>
              <a:rPr lang="ar-EG" sz="2000" b="1" dirty="0" smtClean="0">
                <a:solidFill>
                  <a:srgbClr val="00B0F0"/>
                </a:solidFill>
                <a:latin typeface="Alexandria" charset="0"/>
                <a:cs typeface="Alexandria" charset="0"/>
              </a:rPr>
              <a:t>استخدامات استراتيجية تسويق الغوريلا</a:t>
            </a:r>
            <a:br>
              <a:rPr lang="ar-EG" sz="2000" b="1" dirty="0" smtClean="0">
                <a:solidFill>
                  <a:srgbClr val="00B0F0"/>
                </a:solidFill>
                <a:latin typeface="Alexandria" charset="0"/>
                <a:cs typeface="Alexandria" charset="0"/>
              </a:rPr>
            </a:br>
            <a:r>
              <a:rPr lang="en-US" sz="2000" b="1" dirty="0" smtClean="0">
                <a:solidFill>
                  <a:srgbClr val="00B0F0"/>
                </a:solidFill>
                <a:latin typeface="Alexandria" charset="0"/>
                <a:cs typeface="Alexandria" charset="0"/>
              </a:rPr>
              <a:t>(Guerilla Marketing)</a:t>
            </a:r>
            <a:endParaRPr lang="en-US" sz="2000" b="1" dirty="0">
              <a:solidFill>
                <a:srgbClr val="00B0F0"/>
              </a:solidFill>
              <a:latin typeface="Alexandria" charset="0"/>
              <a:cs typeface="Alexandria" charset="0"/>
            </a:endParaRPr>
          </a:p>
          <a:p>
            <a:pPr algn="ctr"/>
            <a:endParaRPr lang="ar-EG" sz="2000"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17956" y="1117694"/>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191288167"/>
      </p:ext>
    </p:extLst>
  </p:cSld>
  <p:clrMapOvr>
    <a:masterClrMapping/>
  </p:clrMapOvr>
  <mc:AlternateContent xmlns:mc="http://schemas.openxmlformats.org/markup-compatibility/2006" xmlns:p14="http://schemas.microsoft.com/office/powerpoint/2010/main">
    <mc:Choice Requires="p14">
      <p:transition spd="slow" p14:dur="2000" advTm="8452"/>
    </mc:Choice>
    <mc:Fallback xmlns="">
      <p:transition spd="slow" advTm="845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2516073"/>
          </a:xfrm>
          <a:prstGeom prst="rect">
            <a:avLst/>
          </a:prstGeom>
          <a:noFill/>
        </p:spPr>
        <p:txBody>
          <a:bodyPr wrap="square" rtlCol="0">
            <a:spAutoFit/>
          </a:bodyPr>
          <a:lstStyle/>
          <a:p>
            <a:pPr marL="457200" indent="-457200" algn="just" rtl="1">
              <a:lnSpc>
                <a:spcPct val="150000"/>
              </a:lnSpc>
              <a:buFont typeface="+mj-lt"/>
              <a:buAutoNum type="arabicPeriod"/>
            </a:pPr>
            <a:r>
              <a:rPr lang="ar-EG" sz="2100" u="sng" dirty="0">
                <a:latin typeface="Times New Roman" pitchFamily="18" charset="0"/>
                <a:cs typeface="Times New Roman" pitchFamily="18" charset="0"/>
              </a:rPr>
              <a:t>استخدام الشوارع:</a:t>
            </a:r>
            <a:r>
              <a:rPr lang="ar-EG" sz="2100" dirty="0">
                <a:latin typeface="Times New Roman" pitchFamily="18" charset="0"/>
                <a:cs typeface="Times New Roman" pitchFamily="18" charset="0"/>
              </a:rPr>
              <a:t> تعتمد على استخدام الشوارع والأماكن العامة لعرض الإعلانات بطرق غير تقليدية، مثل الرسم على الرصيف أو تنظيم فعاليات تفاعلية في الشوارع.</a:t>
            </a:r>
          </a:p>
          <a:p>
            <a:pPr marL="457200" indent="-457200" algn="just" rtl="1">
              <a:lnSpc>
                <a:spcPct val="150000"/>
              </a:lnSpc>
              <a:buFont typeface="+mj-lt"/>
              <a:buAutoNum type="arabicPeriod"/>
            </a:pP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a:pPr>
            <a:r>
              <a:rPr lang="ar-EG" sz="2100" u="sng" dirty="0">
                <a:latin typeface="Times New Roman" pitchFamily="18" charset="0"/>
                <a:cs typeface="Times New Roman" pitchFamily="18" charset="0"/>
              </a:rPr>
              <a:t>التسويق بالمفاجآت:</a:t>
            </a:r>
            <a:r>
              <a:rPr lang="ar-EG" sz="2100" dirty="0">
                <a:latin typeface="Times New Roman" pitchFamily="18" charset="0"/>
                <a:cs typeface="Times New Roman" pitchFamily="18" charset="0"/>
              </a:rPr>
              <a:t> يتمثل في تقديم هدايا غير متوقعة للناس أو تقديم خدمات مجانية للمارة كجزء من حملة ترويجية</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
        <p:nvSpPr>
          <p:cNvPr id="14" name="TextBox 13"/>
          <p:cNvSpPr txBox="1"/>
          <p:nvPr/>
        </p:nvSpPr>
        <p:spPr>
          <a:xfrm>
            <a:off x="4712341" y="1342249"/>
            <a:ext cx="3393878" cy="1015663"/>
          </a:xfrm>
          <a:prstGeom prst="rect">
            <a:avLst/>
          </a:prstGeom>
          <a:noFill/>
        </p:spPr>
        <p:txBody>
          <a:bodyPr wrap="none" rtlCol="0">
            <a:spAutoFit/>
          </a:bodyPr>
          <a:lstStyle/>
          <a:p>
            <a:pPr algn="ctr"/>
            <a:r>
              <a:rPr lang="ar-EG" sz="2000" b="1" dirty="0" smtClean="0">
                <a:solidFill>
                  <a:srgbClr val="00B0F0"/>
                </a:solidFill>
                <a:latin typeface="Alexandria" charset="0"/>
                <a:cs typeface="Alexandria" charset="0"/>
              </a:rPr>
              <a:t>استخدامات استراتيجية تسويق الغوريلا</a:t>
            </a:r>
            <a:br>
              <a:rPr lang="ar-EG" sz="2000" b="1" dirty="0" smtClean="0">
                <a:solidFill>
                  <a:srgbClr val="00B0F0"/>
                </a:solidFill>
                <a:latin typeface="Alexandria" charset="0"/>
                <a:cs typeface="Alexandria" charset="0"/>
              </a:rPr>
            </a:br>
            <a:r>
              <a:rPr lang="en-US" sz="2000" b="1" dirty="0" smtClean="0">
                <a:solidFill>
                  <a:srgbClr val="00B0F0"/>
                </a:solidFill>
                <a:latin typeface="Alexandria" charset="0"/>
                <a:cs typeface="Alexandria" charset="0"/>
              </a:rPr>
              <a:t>(Guerilla Marketing)</a:t>
            </a:r>
            <a:endParaRPr lang="en-US" sz="2000" b="1" dirty="0">
              <a:solidFill>
                <a:srgbClr val="00B0F0"/>
              </a:solidFill>
              <a:latin typeface="Alexandria" charset="0"/>
              <a:cs typeface="Alexandria" charset="0"/>
            </a:endParaRPr>
          </a:p>
          <a:p>
            <a:pPr algn="ctr"/>
            <a:endParaRPr lang="ar-EG" sz="2000" b="1" dirty="0">
              <a:solidFill>
                <a:srgbClr val="00B0F0"/>
              </a:solidFill>
              <a:latin typeface="Alexandria" charset="0"/>
              <a:cs typeface="Alexandria" charset="0"/>
            </a:endParaRPr>
          </a:p>
        </p:txBody>
      </p:sp>
    </p:spTree>
    <p:extLst>
      <p:ext uri="{BB962C8B-B14F-4D97-AF65-F5344CB8AC3E}">
        <p14:creationId xmlns:p14="http://schemas.microsoft.com/office/powerpoint/2010/main" val="3368898276"/>
      </p:ext>
    </p:extLst>
  </p:cSld>
  <p:clrMapOvr>
    <a:masterClrMapping/>
  </p:clrMapOvr>
  <mc:AlternateContent xmlns:mc="http://schemas.openxmlformats.org/markup-compatibility/2006" xmlns:p14="http://schemas.microsoft.com/office/powerpoint/2010/main">
    <mc:Choice Requires="p14">
      <p:transition spd="slow" p14:dur="2000" advTm="92077"/>
    </mc:Choice>
    <mc:Fallback xmlns="">
      <p:transition spd="slow" advTm="92077"/>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000821"/>
          </a:xfrm>
          <a:prstGeom prst="rect">
            <a:avLst/>
          </a:prstGeom>
          <a:noFill/>
        </p:spPr>
        <p:txBody>
          <a:bodyPr wrap="square" rtlCol="0">
            <a:spAutoFit/>
          </a:bodyPr>
          <a:lstStyle/>
          <a:p>
            <a:pPr marL="457200" indent="-457200" algn="just" rtl="1">
              <a:lnSpc>
                <a:spcPct val="150000"/>
              </a:lnSpc>
              <a:buFont typeface="+mj-lt"/>
              <a:buAutoNum type="arabicPeriod" startAt="3"/>
            </a:pPr>
            <a:r>
              <a:rPr lang="ar-EG" sz="2100" u="sng" dirty="0">
                <a:latin typeface="Times New Roman" pitchFamily="18" charset="0"/>
                <a:cs typeface="Times New Roman" pitchFamily="18" charset="0"/>
              </a:rPr>
              <a:t>تفاعل مع وسائل الإعلام الاجتماعية:</a:t>
            </a:r>
            <a:r>
              <a:rPr lang="ar-EG" sz="2100" dirty="0">
                <a:latin typeface="Times New Roman" pitchFamily="18" charset="0"/>
                <a:cs typeface="Times New Roman" pitchFamily="18" charset="0"/>
              </a:rPr>
              <a:t> بناء حملات تسويقية تفاعلية تشجع المستهلكين على المشاركة والتفاعل عبر وسائل التواصل الاجتماعي.</a:t>
            </a:r>
          </a:p>
          <a:p>
            <a:pPr marL="457200" indent="-457200" algn="just" rtl="1">
              <a:lnSpc>
                <a:spcPct val="150000"/>
              </a:lnSpc>
              <a:buFont typeface="+mj-lt"/>
              <a:buAutoNum type="arabicPeriod" startAt="3"/>
            </a:pP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startAt="3"/>
            </a:pPr>
            <a:r>
              <a:rPr lang="ar-EG" sz="2100" u="sng" dirty="0">
                <a:latin typeface="Times New Roman" pitchFamily="18" charset="0"/>
                <a:cs typeface="Times New Roman" pitchFamily="18" charset="0"/>
              </a:rPr>
              <a:t>استخدام الإعلانات الغير تقليدية:</a:t>
            </a:r>
            <a:r>
              <a:rPr lang="ar-EG" sz="2100" dirty="0">
                <a:latin typeface="Times New Roman" pitchFamily="18" charset="0"/>
                <a:cs typeface="Times New Roman" pitchFamily="18" charset="0"/>
              </a:rPr>
              <a:t> مثل الاعتماد على لوحات إعلانية غير تقليدية أو تركيب عروض تفاعلية في الأماكن العامة.</a:t>
            </a:r>
          </a:p>
          <a:p>
            <a:pPr marL="457200" indent="-457200" algn="just" rtl="1">
              <a:lnSpc>
                <a:spcPct val="150000"/>
              </a:lnSpc>
              <a:buFont typeface="+mj-lt"/>
              <a:buAutoNum type="arabicPeriod" startAt="3"/>
            </a:pPr>
            <a:endParaRPr lang="ar-EG" sz="2100" dirty="0">
              <a:latin typeface="Times New Roman" pitchFamily="18" charset="0"/>
              <a:cs typeface="Times New Roman" pitchFamily="18" charset="0"/>
            </a:endParaRPr>
          </a:p>
        </p:txBody>
      </p:sp>
      <p:sp>
        <p:nvSpPr>
          <p:cNvPr id="14" name="TextBox 13"/>
          <p:cNvSpPr txBox="1"/>
          <p:nvPr/>
        </p:nvSpPr>
        <p:spPr>
          <a:xfrm>
            <a:off x="4712341" y="1342249"/>
            <a:ext cx="3393878" cy="1015663"/>
          </a:xfrm>
          <a:prstGeom prst="rect">
            <a:avLst/>
          </a:prstGeom>
          <a:noFill/>
        </p:spPr>
        <p:txBody>
          <a:bodyPr wrap="none" rtlCol="0">
            <a:spAutoFit/>
          </a:bodyPr>
          <a:lstStyle/>
          <a:p>
            <a:pPr algn="ctr"/>
            <a:r>
              <a:rPr lang="ar-EG" sz="2000" b="1" dirty="0" smtClean="0">
                <a:solidFill>
                  <a:srgbClr val="00B0F0"/>
                </a:solidFill>
                <a:latin typeface="Alexandria" charset="0"/>
                <a:cs typeface="Alexandria" charset="0"/>
              </a:rPr>
              <a:t>استخدامات استراتيجية تسويق الغوريلا</a:t>
            </a:r>
            <a:br>
              <a:rPr lang="ar-EG" sz="2000" b="1" dirty="0" smtClean="0">
                <a:solidFill>
                  <a:srgbClr val="00B0F0"/>
                </a:solidFill>
                <a:latin typeface="Alexandria" charset="0"/>
                <a:cs typeface="Alexandria" charset="0"/>
              </a:rPr>
            </a:br>
            <a:r>
              <a:rPr lang="en-US" sz="2000" b="1" dirty="0" smtClean="0">
                <a:solidFill>
                  <a:srgbClr val="00B0F0"/>
                </a:solidFill>
                <a:latin typeface="Alexandria" charset="0"/>
                <a:cs typeface="Alexandria" charset="0"/>
              </a:rPr>
              <a:t>(Guerilla Marketing)</a:t>
            </a:r>
            <a:endParaRPr lang="en-US" sz="2000" b="1" dirty="0">
              <a:solidFill>
                <a:srgbClr val="00B0F0"/>
              </a:solidFill>
              <a:latin typeface="Alexandria" charset="0"/>
              <a:cs typeface="Alexandria" charset="0"/>
            </a:endParaRPr>
          </a:p>
          <a:p>
            <a:pPr algn="ctr"/>
            <a:endParaRPr lang="ar-EG" sz="2000" b="1" dirty="0">
              <a:solidFill>
                <a:srgbClr val="00B0F0"/>
              </a:solidFill>
              <a:latin typeface="Alexandria" charset="0"/>
              <a:cs typeface="Alexandria" charset="0"/>
            </a:endParaRPr>
          </a:p>
        </p:txBody>
      </p:sp>
    </p:spTree>
    <p:extLst>
      <p:ext uri="{BB962C8B-B14F-4D97-AF65-F5344CB8AC3E}">
        <p14:creationId xmlns:p14="http://schemas.microsoft.com/office/powerpoint/2010/main" val="4272657138"/>
      </p:ext>
    </p:extLst>
  </p:cSld>
  <p:clrMapOvr>
    <a:masterClrMapping/>
  </p:clrMapOvr>
  <mc:AlternateContent xmlns:mc="http://schemas.openxmlformats.org/markup-compatibility/2006" xmlns:p14="http://schemas.microsoft.com/office/powerpoint/2010/main">
    <mc:Choice Requires="p14">
      <p:transition spd="slow" p14:dur="2000" advTm="154376"/>
    </mc:Choice>
    <mc:Fallback xmlns="">
      <p:transition spd="slow" advTm="154376"/>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000821"/>
          </a:xfrm>
          <a:prstGeom prst="rect">
            <a:avLst/>
          </a:prstGeom>
          <a:noFill/>
        </p:spPr>
        <p:txBody>
          <a:bodyPr wrap="square" rtlCol="0">
            <a:spAutoFit/>
          </a:bodyPr>
          <a:lstStyle/>
          <a:p>
            <a:pPr marL="457200" indent="-457200" algn="just" rtl="1">
              <a:lnSpc>
                <a:spcPct val="150000"/>
              </a:lnSpc>
              <a:buFont typeface="+mj-lt"/>
              <a:buAutoNum type="arabicPeriod" startAt="5"/>
            </a:pPr>
            <a:r>
              <a:rPr lang="ar-EG" sz="2100" u="sng" dirty="0">
                <a:latin typeface="Times New Roman" pitchFamily="18" charset="0"/>
                <a:cs typeface="Times New Roman" pitchFamily="18" charset="0"/>
              </a:rPr>
              <a:t>التسويق الاستباقي:</a:t>
            </a:r>
            <a:r>
              <a:rPr lang="ar-EG" sz="2100" dirty="0">
                <a:latin typeface="Times New Roman" pitchFamily="18" charset="0"/>
                <a:cs typeface="Times New Roman" pitchFamily="18" charset="0"/>
              </a:rPr>
              <a:t> تنظيم حملات تسويقية تتنبأ بالاحتياجات القادمة للمستهلكين وتقديم حلول مبتكرة لها.</a:t>
            </a:r>
          </a:p>
          <a:p>
            <a:pPr marL="457200" indent="-457200" algn="just" rtl="1">
              <a:lnSpc>
                <a:spcPct val="150000"/>
              </a:lnSpc>
              <a:buFont typeface="+mj-lt"/>
              <a:buAutoNum type="arabicPeriod" startAt="5"/>
            </a:pP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startAt="5"/>
            </a:pPr>
            <a:r>
              <a:rPr lang="ar-EG" sz="2100" u="sng" dirty="0">
                <a:latin typeface="Times New Roman" pitchFamily="18" charset="0"/>
                <a:cs typeface="Times New Roman" pitchFamily="18" charset="0"/>
              </a:rPr>
              <a:t>التجربة التفاعلية:</a:t>
            </a:r>
            <a:r>
              <a:rPr lang="ar-EG" sz="2100" dirty="0">
                <a:latin typeface="Times New Roman" pitchFamily="18" charset="0"/>
                <a:cs typeface="Times New Roman" pitchFamily="18" charset="0"/>
              </a:rPr>
              <a:t> إنشاء تجارب تفاعلية تسمح للمستهلكين بالمشاركة </a:t>
            </a:r>
            <a:r>
              <a:rPr lang="ar-EG" sz="2100" dirty="0" smtClean="0">
                <a:latin typeface="Times New Roman" pitchFamily="18" charset="0"/>
                <a:cs typeface="Times New Roman" pitchFamily="18" charset="0"/>
              </a:rPr>
              <a:t>الفعالة </a:t>
            </a:r>
            <a:r>
              <a:rPr lang="ar-EG" sz="2100" dirty="0">
                <a:latin typeface="Times New Roman" pitchFamily="18" charset="0"/>
                <a:cs typeface="Times New Roman" pitchFamily="18" charset="0"/>
              </a:rPr>
              <a:t>في الحملة التسويقية.</a:t>
            </a:r>
          </a:p>
          <a:p>
            <a:pPr marL="457200" indent="-457200" algn="just" rtl="1">
              <a:lnSpc>
                <a:spcPct val="150000"/>
              </a:lnSpc>
              <a:buFont typeface="+mj-lt"/>
              <a:buAutoNum type="arabicPeriod" startAt="5"/>
            </a:pPr>
            <a:endParaRPr lang="ar-EG" sz="2100" dirty="0">
              <a:latin typeface="Times New Roman" pitchFamily="18" charset="0"/>
              <a:cs typeface="Times New Roman" pitchFamily="18" charset="0"/>
            </a:endParaRPr>
          </a:p>
        </p:txBody>
      </p:sp>
      <p:sp>
        <p:nvSpPr>
          <p:cNvPr id="14" name="TextBox 13"/>
          <p:cNvSpPr txBox="1"/>
          <p:nvPr/>
        </p:nvSpPr>
        <p:spPr>
          <a:xfrm>
            <a:off x="4712341" y="1342249"/>
            <a:ext cx="3393878" cy="1015663"/>
          </a:xfrm>
          <a:prstGeom prst="rect">
            <a:avLst/>
          </a:prstGeom>
          <a:noFill/>
        </p:spPr>
        <p:txBody>
          <a:bodyPr wrap="none" rtlCol="0">
            <a:spAutoFit/>
          </a:bodyPr>
          <a:lstStyle/>
          <a:p>
            <a:pPr algn="ctr"/>
            <a:r>
              <a:rPr lang="ar-EG" sz="2000" b="1" dirty="0" smtClean="0">
                <a:solidFill>
                  <a:srgbClr val="00B0F0"/>
                </a:solidFill>
                <a:latin typeface="Alexandria" charset="0"/>
                <a:cs typeface="Alexandria" charset="0"/>
              </a:rPr>
              <a:t>استخدامات استراتيجية تسويق الغوريلا</a:t>
            </a:r>
            <a:br>
              <a:rPr lang="ar-EG" sz="2000" b="1" dirty="0" smtClean="0">
                <a:solidFill>
                  <a:srgbClr val="00B0F0"/>
                </a:solidFill>
                <a:latin typeface="Alexandria" charset="0"/>
                <a:cs typeface="Alexandria" charset="0"/>
              </a:rPr>
            </a:br>
            <a:r>
              <a:rPr lang="en-US" sz="2000" b="1" dirty="0" smtClean="0">
                <a:solidFill>
                  <a:srgbClr val="00B0F0"/>
                </a:solidFill>
                <a:latin typeface="Alexandria" charset="0"/>
                <a:cs typeface="Alexandria" charset="0"/>
              </a:rPr>
              <a:t>(Guerilla Marketing)</a:t>
            </a:r>
            <a:endParaRPr lang="en-US" sz="2000" b="1" dirty="0">
              <a:solidFill>
                <a:srgbClr val="00B0F0"/>
              </a:solidFill>
              <a:latin typeface="Alexandria" charset="0"/>
              <a:cs typeface="Alexandria" charset="0"/>
            </a:endParaRPr>
          </a:p>
          <a:p>
            <a:pPr algn="ctr"/>
            <a:endParaRPr lang="ar-EG" sz="2000" b="1" dirty="0">
              <a:solidFill>
                <a:srgbClr val="00B0F0"/>
              </a:solidFill>
              <a:latin typeface="Alexandria" charset="0"/>
              <a:cs typeface="Alexandria" charset="0"/>
            </a:endParaRPr>
          </a:p>
        </p:txBody>
      </p:sp>
    </p:spTree>
    <p:extLst>
      <p:ext uri="{BB962C8B-B14F-4D97-AF65-F5344CB8AC3E}">
        <p14:creationId xmlns:p14="http://schemas.microsoft.com/office/powerpoint/2010/main" val="3221835568"/>
      </p:ext>
    </p:extLst>
  </p:cSld>
  <p:clrMapOvr>
    <a:masterClrMapping/>
  </p:clrMapOvr>
  <mc:AlternateContent xmlns:mc="http://schemas.openxmlformats.org/markup-compatibility/2006" xmlns:p14="http://schemas.microsoft.com/office/powerpoint/2010/main">
    <mc:Choice Requires="p14">
      <p:transition spd="slow" p14:dur="2000" advTm="84275"/>
    </mc:Choice>
    <mc:Fallback xmlns="">
      <p:transition spd="slow" advTm="84275"/>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122194" y="1159666"/>
            <a:ext cx="5280612" cy="707886"/>
          </a:xfrm>
          <a:prstGeom prst="rect">
            <a:avLst/>
          </a:prstGeom>
          <a:noFill/>
        </p:spPr>
        <p:txBody>
          <a:bodyPr wrap="none" rtlCol="0">
            <a:spAutoFit/>
          </a:bodyPr>
          <a:lstStyle/>
          <a:p>
            <a:pPr algn="ctr" rtl="1"/>
            <a:r>
              <a:rPr lang="ar-EG" sz="2000" b="1" dirty="0" smtClean="0">
                <a:solidFill>
                  <a:srgbClr val="00B0F0"/>
                </a:solidFill>
                <a:latin typeface="Alexandria" charset="0"/>
                <a:cs typeface="Alexandria" charset="0"/>
              </a:rPr>
              <a:t>أثر استراتيجية تسويق الغوريلا </a:t>
            </a:r>
            <a:r>
              <a:rPr lang="en-US" sz="2000" b="1" dirty="0" smtClean="0">
                <a:solidFill>
                  <a:srgbClr val="00B0F0"/>
                </a:solidFill>
                <a:latin typeface="Alexandria" charset="0"/>
                <a:cs typeface="Alexandria" charset="0"/>
              </a:rPr>
              <a:t>(</a:t>
            </a:r>
            <a:r>
              <a:rPr lang="en-US" sz="2000" b="1" dirty="0">
                <a:solidFill>
                  <a:srgbClr val="00B0F0"/>
                </a:solidFill>
                <a:latin typeface="Alexandria" charset="0"/>
                <a:cs typeface="Alexandria" charset="0"/>
              </a:rPr>
              <a:t>Guerilla Marketing</a:t>
            </a:r>
            <a:r>
              <a:rPr lang="en-US" sz="2000" b="1" dirty="0" smtClean="0">
                <a:solidFill>
                  <a:srgbClr val="00B0F0"/>
                </a:solidFill>
                <a:latin typeface="Alexandria" charset="0"/>
                <a:cs typeface="Alexandria" charset="0"/>
              </a:rPr>
              <a:t>)</a:t>
            </a:r>
            <a:r>
              <a:rPr lang="ar-EG" sz="2000" b="1" dirty="0" smtClean="0">
                <a:solidFill>
                  <a:srgbClr val="00B0F0"/>
                </a:solidFill>
                <a:latin typeface="Alexandria" charset="0"/>
                <a:cs typeface="Alexandria" charset="0"/>
              </a:rPr>
              <a:t> </a:t>
            </a:r>
          </a:p>
          <a:p>
            <a:pPr algn="ctr" rtl="1"/>
            <a:r>
              <a:rPr lang="ar-EG" sz="2000" b="1" dirty="0" smtClean="0">
                <a:solidFill>
                  <a:srgbClr val="00B0F0"/>
                </a:solidFill>
                <a:latin typeface="Alexandria" charset="0"/>
                <a:cs typeface="Alexandria" charset="0"/>
              </a:rPr>
              <a:t>على سلوك المستهلك</a:t>
            </a:r>
            <a:endParaRPr lang="en-US" sz="2000"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17956" y="1117694"/>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3529657162"/>
      </p:ext>
    </p:extLst>
  </p:cSld>
  <p:clrMapOvr>
    <a:masterClrMapping/>
  </p:clrMapOvr>
  <mc:AlternateContent xmlns:mc="http://schemas.openxmlformats.org/markup-compatibility/2006" xmlns:p14="http://schemas.microsoft.com/office/powerpoint/2010/main">
    <mc:Choice Requires="p14">
      <p:transition spd="slow" p14:dur="2000" advTm="9450"/>
    </mc:Choice>
    <mc:Fallback xmlns="">
      <p:transition spd="slow" advTm="94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000821"/>
          </a:xfrm>
          <a:prstGeom prst="rect">
            <a:avLst/>
          </a:prstGeom>
          <a:noFill/>
        </p:spPr>
        <p:txBody>
          <a:bodyPr wrap="square" rtlCol="0">
            <a:spAutoFit/>
          </a:bodyPr>
          <a:lstStyle/>
          <a:p>
            <a:pPr marL="457200" indent="-457200" algn="just" rtl="1">
              <a:lnSpc>
                <a:spcPct val="150000"/>
              </a:lnSpc>
              <a:buFont typeface="+mj-lt"/>
              <a:buAutoNum type="arabicPeriod"/>
            </a:pPr>
            <a:r>
              <a:rPr lang="ar-EG" sz="2100" u="sng" dirty="0">
                <a:latin typeface="Times New Roman" pitchFamily="18" charset="0"/>
                <a:cs typeface="Times New Roman" pitchFamily="18" charset="0"/>
              </a:rPr>
              <a:t>زيادة الوعي بالعلامة التجارية:</a:t>
            </a:r>
            <a:r>
              <a:rPr lang="ar-EG" sz="2100" dirty="0">
                <a:latin typeface="Times New Roman" pitchFamily="18" charset="0"/>
                <a:cs typeface="Times New Roman" pitchFamily="18" charset="0"/>
              </a:rPr>
              <a:t> غالبًا ما تولد حملات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ضجيجًا ودعاية شفهية، مما يؤدي إلى زيادة ظهور العلامة التجارية والوعي بها بين المستهلكين.</a:t>
            </a:r>
          </a:p>
          <a:p>
            <a:pPr marL="457200" indent="-457200" algn="just" rtl="1">
              <a:lnSpc>
                <a:spcPct val="150000"/>
              </a:lnSpc>
              <a:buFont typeface="+mj-lt"/>
              <a:buAutoNum type="arabicPeriod"/>
            </a:pP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a:pPr>
            <a:r>
              <a:rPr lang="ar-EG" sz="2100" u="sng" dirty="0">
                <a:latin typeface="Times New Roman" pitchFamily="18" charset="0"/>
                <a:cs typeface="Times New Roman" pitchFamily="18" charset="0"/>
              </a:rPr>
              <a:t>الاتصال العاطفي:</a:t>
            </a:r>
            <a:r>
              <a:rPr lang="ar-EG" sz="2100" dirty="0">
                <a:latin typeface="Times New Roman" pitchFamily="18" charset="0"/>
                <a:cs typeface="Times New Roman" pitchFamily="18" charset="0"/>
              </a:rPr>
              <a:t> تتمتع حملات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بالقدرة على إثارة المشاعر، مثل المفاجأة أو الفرح أو الإثارة أو الفضول، والتي يمكن أن تخلق ارتباطًا عاطفيًا قويًا بين المستهلكين والعلامة التجارية.</a:t>
            </a:r>
          </a:p>
        </p:txBody>
      </p:sp>
      <p:sp>
        <p:nvSpPr>
          <p:cNvPr id="15" name="TextBox 14"/>
          <p:cNvSpPr txBox="1"/>
          <p:nvPr/>
        </p:nvSpPr>
        <p:spPr>
          <a:xfrm>
            <a:off x="4528442" y="1329617"/>
            <a:ext cx="4780475" cy="646331"/>
          </a:xfrm>
          <a:prstGeom prst="rect">
            <a:avLst/>
          </a:prstGeom>
          <a:noFill/>
        </p:spPr>
        <p:txBody>
          <a:bodyPr wrap="none" rtlCol="0">
            <a:spAutoFit/>
          </a:bodyPr>
          <a:lstStyle/>
          <a:p>
            <a:pPr algn="ctr" rtl="1"/>
            <a:r>
              <a:rPr lang="ar-EG" b="1" dirty="0" smtClean="0">
                <a:solidFill>
                  <a:srgbClr val="00B0F0"/>
                </a:solidFill>
                <a:latin typeface="Alexandria" charset="0"/>
                <a:cs typeface="Alexandria" charset="0"/>
              </a:rPr>
              <a:t>أثر استراتيجية تسويق الغوريلا </a:t>
            </a:r>
            <a:r>
              <a:rPr lang="en-US" b="1" dirty="0" smtClean="0">
                <a:solidFill>
                  <a:srgbClr val="00B0F0"/>
                </a:solidFill>
                <a:latin typeface="Alexandria" charset="0"/>
                <a:cs typeface="Alexandria" charset="0"/>
              </a:rPr>
              <a:t>(</a:t>
            </a:r>
            <a:r>
              <a:rPr lang="en-US" b="1" dirty="0">
                <a:solidFill>
                  <a:srgbClr val="00B0F0"/>
                </a:solidFill>
                <a:latin typeface="Alexandria" charset="0"/>
                <a:cs typeface="Alexandria" charset="0"/>
              </a:rPr>
              <a:t>Guerilla Marketing</a:t>
            </a:r>
            <a:r>
              <a:rPr lang="en-US" b="1" dirty="0" smtClean="0">
                <a:solidFill>
                  <a:srgbClr val="00B0F0"/>
                </a:solidFill>
                <a:latin typeface="Alexandria" charset="0"/>
                <a:cs typeface="Alexandria" charset="0"/>
              </a:rPr>
              <a:t>)</a:t>
            </a:r>
            <a:r>
              <a:rPr lang="ar-EG" b="1" dirty="0" smtClean="0">
                <a:solidFill>
                  <a:srgbClr val="00B0F0"/>
                </a:solidFill>
                <a:latin typeface="Alexandria" charset="0"/>
                <a:cs typeface="Alexandria" charset="0"/>
              </a:rPr>
              <a:t> </a:t>
            </a:r>
          </a:p>
          <a:p>
            <a:pPr algn="ctr" rtl="1"/>
            <a:r>
              <a:rPr lang="ar-EG" b="1" dirty="0" smtClean="0">
                <a:solidFill>
                  <a:srgbClr val="00B0F0"/>
                </a:solidFill>
                <a:latin typeface="Alexandria" charset="0"/>
                <a:cs typeface="Alexandria" charset="0"/>
              </a:rPr>
              <a:t>على سلوك المستهلك</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2994274020"/>
      </p:ext>
    </p:extLst>
  </p:cSld>
  <p:clrMapOvr>
    <a:masterClrMapping/>
  </p:clrMapOvr>
  <mc:AlternateContent xmlns:mc="http://schemas.openxmlformats.org/markup-compatibility/2006" xmlns:p14="http://schemas.microsoft.com/office/powerpoint/2010/main">
    <mc:Choice Requires="p14">
      <p:transition spd="slow" p14:dur="2000" advTm="80566"/>
    </mc:Choice>
    <mc:Fallback xmlns="">
      <p:transition spd="slow" advTm="80566"/>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000821"/>
          </a:xfrm>
          <a:prstGeom prst="rect">
            <a:avLst/>
          </a:prstGeom>
          <a:noFill/>
        </p:spPr>
        <p:txBody>
          <a:bodyPr wrap="square" rtlCol="0">
            <a:spAutoFit/>
          </a:bodyPr>
          <a:lstStyle/>
          <a:p>
            <a:pPr marL="457200" indent="-457200" algn="just" rtl="1">
              <a:lnSpc>
                <a:spcPct val="150000"/>
              </a:lnSpc>
              <a:buFont typeface="+mj-lt"/>
              <a:buAutoNum type="arabicPeriod" startAt="3"/>
            </a:pPr>
            <a:r>
              <a:rPr lang="ar-EG" sz="2100" u="sng" dirty="0">
                <a:latin typeface="Times New Roman" pitchFamily="18" charset="0"/>
                <a:cs typeface="Times New Roman" pitchFamily="18" charset="0"/>
              </a:rPr>
              <a:t>مشاركة المستهلك:</a:t>
            </a:r>
            <a:r>
              <a:rPr lang="ar-EG" sz="2100" dirty="0">
                <a:latin typeface="Times New Roman" pitchFamily="18" charset="0"/>
                <a:cs typeface="Times New Roman" pitchFamily="18" charset="0"/>
              </a:rPr>
              <a:t> يشجع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مشاركة المستهلكين والتفاعل مع العلامة التجارية، مما يعزز الشعور بالمشاركة </a:t>
            </a:r>
            <a:r>
              <a:rPr lang="ar-EG" sz="2100" dirty="0" smtClean="0">
                <a:latin typeface="Times New Roman" pitchFamily="18" charset="0"/>
                <a:cs typeface="Times New Roman" pitchFamily="18" charset="0"/>
              </a:rPr>
              <a:t>التي </a:t>
            </a:r>
            <a:r>
              <a:rPr lang="ar-EG" sz="2100" dirty="0">
                <a:latin typeface="Times New Roman" pitchFamily="18" charset="0"/>
                <a:cs typeface="Times New Roman" pitchFamily="18" charset="0"/>
              </a:rPr>
              <a:t>يمكن أن تؤثر بشكل إيجابي على سلوك المستهلك.</a:t>
            </a:r>
          </a:p>
          <a:p>
            <a:pPr marL="457200" indent="-457200" algn="just" rtl="1">
              <a:lnSpc>
                <a:spcPct val="150000"/>
              </a:lnSpc>
              <a:buFont typeface="+mj-lt"/>
              <a:buAutoNum type="arabicPeriod" startAt="3"/>
            </a:pP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startAt="3"/>
            </a:pPr>
            <a:r>
              <a:rPr lang="ar-EG" sz="2100" u="sng" dirty="0">
                <a:latin typeface="Times New Roman" pitchFamily="18" charset="0"/>
                <a:cs typeface="Times New Roman" pitchFamily="18" charset="0"/>
              </a:rPr>
              <a:t>الابتكار المدرك:</a:t>
            </a:r>
            <a:r>
              <a:rPr lang="ar-EG" sz="2100" dirty="0">
                <a:latin typeface="Times New Roman" pitchFamily="18" charset="0"/>
                <a:cs typeface="Times New Roman" pitchFamily="18" charset="0"/>
              </a:rPr>
              <a:t> يمكن للإبداع والتفرد في حملات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أن يضع العلامة التجارية على أنها مبتكرة ومتقدمة في نظر المستهلكين، مما يؤثر على تصورهم وسلوكهم تجاه العلامة التجارية.</a:t>
            </a:r>
          </a:p>
        </p:txBody>
      </p:sp>
      <p:sp>
        <p:nvSpPr>
          <p:cNvPr id="15" name="TextBox 14"/>
          <p:cNvSpPr txBox="1"/>
          <p:nvPr/>
        </p:nvSpPr>
        <p:spPr>
          <a:xfrm>
            <a:off x="4484150" y="1329617"/>
            <a:ext cx="4780475" cy="646331"/>
          </a:xfrm>
          <a:prstGeom prst="rect">
            <a:avLst/>
          </a:prstGeom>
          <a:noFill/>
        </p:spPr>
        <p:txBody>
          <a:bodyPr wrap="none" rtlCol="0">
            <a:spAutoFit/>
          </a:bodyPr>
          <a:lstStyle/>
          <a:p>
            <a:pPr algn="ctr" rtl="1"/>
            <a:r>
              <a:rPr lang="ar-EG" b="1" dirty="0" smtClean="0">
                <a:solidFill>
                  <a:srgbClr val="00B0F0"/>
                </a:solidFill>
                <a:latin typeface="Alexandria" charset="0"/>
                <a:cs typeface="Alexandria" charset="0"/>
              </a:rPr>
              <a:t>أثر استراتيجية تسويق الغوريلا </a:t>
            </a:r>
            <a:r>
              <a:rPr lang="en-US" b="1" dirty="0" smtClean="0">
                <a:solidFill>
                  <a:srgbClr val="00B0F0"/>
                </a:solidFill>
                <a:latin typeface="Alexandria" charset="0"/>
                <a:cs typeface="Alexandria" charset="0"/>
              </a:rPr>
              <a:t>(</a:t>
            </a:r>
            <a:r>
              <a:rPr lang="en-US" b="1" dirty="0">
                <a:solidFill>
                  <a:srgbClr val="00B0F0"/>
                </a:solidFill>
                <a:latin typeface="Alexandria" charset="0"/>
                <a:cs typeface="Alexandria" charset="0"/>
              </a:rPr>
              <a:t>Guerilla Marketing</a:t>
            </a:r>
            <a:r>
              <a:rPr lang="en-US" b="1" dirty="0" smtClean="0">
                <a:solidFill>
                  <a:srgbClr val="00B0F0"/>
                </a:solidFill>
                <a:latin typeface="Alexandria" charset="0"/>
                <a:cs typeface="Alexandria" charset="0"/>
              </a:rPr>
              <a:t>)</a:t>
            </a:r>
            <a:r>
              <a:rPr lang="ar-EG" b="1" dirty="0" smtClean="0">
                <a:solidFill>
                  <a:srgbClr val="00B0F0"/>
                </a:solidFill>
                <a:latin typeface="Alexandria" charset="0"/>
                <a:cs typeface="Alexandria" charset="0"/>
              </a:rPr>
              <a:t> </a:t>
            </a:r>
          </a:p>
          <a:p>
            <a:pPr algn="ctr" rtl="1"/>
            <a:r>
              <a:rPr lang="ar-EG" b="1" dirty="0" smtClean="0">
                <a:solidFill>
                  <a:srgbClr val="00B0F0"/>
                </a:solidFill>
                <a:latin typeface="Alexandria" charset="0"/>
                <a:cs typeface="Alexandria" charset="0"/>
              </a:rPr>
              <a:t>على سلوك المستهلك</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2417703782"/>
      </p:ext>
    </p:extLst>
  </p:cSld>
  <p:clrMapOvr>
    <a:masterClrMapping/>
  </p:clrMapOvr>
  <mc:AlternateContent xmlns:mc="http://schemas.openxmlformats.org/markup-compatibility/2006" xmlns:p14="http://schemas.microsoft.com/office/powerpoint/2010/main">
    <mc:Choice Requires="p14">
      <p:transition spd="slow" p14:dur="2000" advTm="71291"/>
    </mc:Choice>
    <mc:Fallback xmlns="">
      <p:transition spd="slow" advTm="71291"/>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485570"/>
          </a:xfrm>
          <a:prstGeom prst="rect">
            <a:avLst/>
          </a:prstGeom>
          <a:noFill/>
        </p:spPr>
        <p:txBody>
          <a:bodyPr wrap="square" rtlCol="0">
            <a:spAutoFit/>
          </a:bodyPr>
          <a:lstStyle/>
          <a:p>
            <a:pPr marL="457200" indent="-457200" algn="just" rtl="1">
              <a:lnSpc>
                <a:spcPct val="150000"/>
              </a:lnSpc>
              <a:buFont typeface="+mj-lt"/>
              <a:buAutoNum type="arabicPeriod" startAt="5"/>
            </a:pPr>
            <a:r>
              <a:rPr lang="ar-EG" sz="2100" u="sng" dirty="0">
                <a:latin typeface="Times New Roman" pitchFamily="18" charset="0"/>
                <a:cs typeface="Times New Roman" pitchFamily="18" charset="0"/>
              </a:rPr>
              <a:t>التأثير على قرارات الشراء:</a:t>
            </a:r>
            <a:r>
              <a:rPr lang="ar-EG" sz="2100" dirty="0">
                <a:latin typeface="Times New Roman" pitchFamily="18" charset="0"/>
                <a:cs typeface="Times New Roman" pitchFamily="18" charset="0"/>
              </a:rPr>
              <a:t> من خلال إنشاء تجارب لا تُنسى وبناء روابط قوية للعلامات التجارية، يمكن لتسويق </a:t>
            </a:r>
            <a:r>
              <a:rPr lang="ar-EG" sz="2100" dirty="0" smtClean="0">
                <a:latin typeface="Times New Roman" pitchFamily="18" charset="0"/>
                <a:cs typeface="Times New Roman" pitchFamily="18" charset="0"/>
              </a:rPr>
              <a:t>الغوريلا التأثير </a:t>
            </a:r>
            <a:r>
              <a:rPr lang="ar-EG" sz="2100" dirty="0">
                <a:latin typeface="Times New Roman" pitchFamily="18" charset="0"/>
                <a:cs typeface="Times New Roman" pitchFamily="18" charset="0"/>
              </a:rPr>
              <a:t>على قرارات الشراء لدى المستهلكين وتشجيعهم على اختيار المنتج أو الخدمة التي يتم الترويج لها.</a:t>
            </a:r>
          </a:p>
          <a:p>
            <a:pPr marL="457200" indent="-457200" algn="just" rtl="1">
              <a:lnSpc>
                <a:spcPct val="150000"/>
              </a:lnSpc>
              <a:buFont typeface="+mj-lt"/>
              <a:buAutoNum type="arabicPeriod" startAt="5"/>
            </a:pP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startAt="5"/>
            </a:pPr>
            <a:r>
              <a:rPr lang="ar-EG" sz="2100" u="sng" dirty="0" smtClean="0">
                <a:latin typeface="Times New Roman" pitchFamily="18" charset="0"/>
                <a:cs typeface="Times New Roman" pitchFamily="18" charset="0"/>
              </a:rPr>
              <a:t>إمكانية </a:t>
            </a:r>
            <a:r>
              <a:rPr lang="ar-EG" sz="2100" u="sng" dirty="0">
                <a:latin typeface="Times New Roman" pitchFamily="18" charset="0"/>
                <a:cs typeface="Times New Roman" pitchFamily="18" charset="0"/>
              </a:rPr>
              <a:t>الانتشار الفيروسي:</a:t>
            </a:r>
            <a:r>
              <a:rPr lang="ar-EG" sz="2100" dirty="0">
                <a:latin typeface="Times New Roman" pitchFamily="18" charset="0"/>
                <a:cs typeface="Times New Roman" pitchFamily="18" charset="0"/>
              </a:rPr>
              <a:t> تتمتع الحملات التسويقية غير التقليدية التي يمكن مشاركتها ولا تُنسى، بالقدرة على الانتشار على وسائل التواصل الاجتماعي، والوصول إلى جمهور أوسع وتضخيم التأثير على سلوك المستهلك.</a:t>
            </a:r>
          </a:p>
        </p:txBody>
      </p:sp>
      <p:sp>
        <p:nvSpPr>
          <p:cNvPr id="15" name="TextBox 14"/>
          <p:cNvSpPr txBox="1"/>
          <p:nvPr/>
        </p:nvSpPr>
        <p:spPr>
          <a:xfrm>
            <a:off x="4528442" y="1329617"/>
            <a:ext cx="4780475" cy="646331"/>
          </a:xfrm>
          <a:prstGeom prst="rect">
            <a:avLst/>
          </a:prstGeom>
          <a:noFill/>
        </p:spPr>
        <p:txBody>
          <a:bodyPr wrap="none" rtlCol="0">
            <a:spAutoFit/>
          </a:bodyPr>
          <a:lstStyle/>
          <a:p>
            <a:pPr algn="ctr" rtl="1"/>
            <a:r>
              <a:rPr lang="ar-EG" b="1" dirty="0" smtClean="0">
                <a:solidFill>
                  <a:srgbClr val="00B0F0"/>
                </a:solidFill>
                <a:latin typeface="Alexandria" charset="0"/>
                <a:cs typeface="Alexandria" charset="0"/>
              </a:rPr>
              <a:t>أثر استراتيجية تسويق الغوريلا </a:t>
            </a:r>
            <a:r>
              <a:rPr lang="en-US" b="1" dirty="0" smtClean="0">
                <a:solidFill>
                  <a:srgbClr val="00B0F0"/>
                </a:solidFill>
                <a:latin typeface="Alexandria" charset="0"/>
                <a:cs typeface="Alexandria" charset="0"/>
              </a:rPr>
              <a:t>(</a:t>
            </a:r>
            <a:r>
              <a:rPr lang="en-US" b="1" dirty="0">
                <a:solidFill>
                  <a:srgbClr val="00B0F0"/>
                </a:solidFill>
                <a:latin typeface="Alexandria" charset="0"/>
                <a:cs typeface="Alexandria" charset="0"/>
              </a:rPr>
              <a:t>Guerilla Marketing</a:t>
            </a:r>
            <a:r>
              <a:rPr lang="en-US" b="1" dirty="0" smtClean="0">
                <a:solidFill>
                  <a:srgbClr val="00B0F0"/>
                </a:solidFill>
                <a:latin typeface="Alexandria" charset="0"/>
                <a:cs typeface="Alexandria" charset="0"/>
              </a:rPr>
              <a:t>)</a:t>
            </a:r>
            <a:r>
              <a:rPr lang="ar-EG" b="1" dirty="0" smtClean="0">
                <a:solidFill>
                  <a:srgbClr val="00B0F0"/>
                </a:solidFill>
                <a:latin typeface="Alexandria" charset="0"/>
                <a:cs typeface="Alexandria" charset="0"/>
              </a:rPr>
              <a:t> </a:t>
            </a:r>
          </a:p>
          <a:p>
            <a:pPr algn="ctr" rtl="1"/>
            <a:r>
              <a:rPr lang="ar-EG" b="1" dirty="0" smtClean="0">
                <a:solidFill>
                  <a:srgbClr val="00B0F0"/>
                </a:solidFill>
                <a:latin typeface="Alexandria" charset="0"/>
                <a:cs typeface="Alexandria" charset="0"/>
              </a:rPr>
              <a:t>على سلوك المستهلك</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4028093396"/>
      </p:ext>
    </p:extLst>
  </p:cSld>
  <p:clrMapOvr>
    <a:masterClrMapping/>
  </p:clrMapOvr>
  <mc:AlternateContent xmlns:mc="http://schemas.openxmlformats.org/markup-compatibility/2006" xmlns:p14="http://schemas.microsoft.com/office/powerpoint/2010/main">
    <mc:Choice Requires="p14">
      <p:transition spd="slow" p14:dur="2000" advTm="60100"/>
    </mc:Choice>
    <mc:Fallback xmlns="">
      <p:transition spd="slow" advTm="60100"/>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94831" y="1412953"/>
            <a:ext cx="2251880" cy="400110"/>
          </a:xfrm>
          <a:prstGeom prst="rect">
            <a:avLst/>
          </a:prstGeom>
          <a:noFill/>
        </p:spPr>
        <p:txBody>
          <a:bodyPr wrap="square" rtlCol="0">
            <a:spAutoFit/>
          </a:bodyPr>
          <a:lstStyle/>
          <a:p>
            <a:pPr algn="ctr"/>
            <a:r>
              <a:rPr lang="ar-EG" sz="2000" b="1" dirty="0">
                <a:solidFill>
                  <a:srgbClr val="00B0F0"/>
                </a:solidFill>
                <a:latin typeface="Alexandria" charset="0"/>
                <a:cs typeface="Alexandria" charset="0"/>
              </a:rPr>
              <a:t>خاتمة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22312"/>
            <a:ext cx="8309245" cy="5424562"/>
          </a:xfrm>
          <a:prstGeom prst="rect">
            <a:avLst/>
          </a:prstGeom>
          <a:noFill/>
        </p:spPr>
        <p:txBody>
          <a:bodyPr wrap="square" rtlCol="0">
            <a:spAutoFit/>
          </a:bodyPr>
          <a:lstStyle/>
          <a:p>
            <a:pPr marL="457200" indent="-457200" algn="just" rtl="1" fontAlgn="t">
              <a:lnSpc>
                <a:spcPct val="150000"/>
              </a:lnSpc>
              <a:buFont typeface="Wingdings" pitchFamily="2" charset="2"/>
              <a:buChar char="Ø"/>
            </a:pPr>
            <a:r>
              <a:rPr lang="ar-EG" sz="2100" dirty="0">
                <a:latin typeface="Times New Roman" pitchFamily="18" charset="0"/>
                <a:cs typeface="Times New Roman" pitchFamily="18" charset="0"/>
              </a:rPr>
              <a:t>قدمت المحاضرة </a:t>
            </a:r>
            <a:r>
              <a:rPr lang="ar-EG" sz="2100" dirty="0" smtClean="0">
                <a:latin typeface="Times New Roman" pitchFamily="18" charset="0"/>
                <a:cs typeface="Times New Roman" pitchFamily="18" charset="0"/>
              </a:rPr>
              <a:t>شرحً تفصيلياً </a:t>
            </a:r>
            <a:r>
              <a:rPr lang="ar-EG" sz="2100" dirty="0">
                <a:latin typeface="Times New Roman" pitchFamily="18" charset="0"/>
                <a:cs typeface="Times New Roman" pitchFamily="18" charset="0"/>
              </a:rPr>
              <a:t>ل</a:t>
            </a:r>
            <a:r>
              <a:rPr lang="ar-EG" sz="2100" dirty="0" smtClean="0">
                <a:latin typeface="Times New Roman" pitchFamily="18" charset="0"/>
                <a:cs typeface="Times New Roman" pitchFamily="18" charset="0"/>
              </a:rPr>
              <a:t>استراتيجية تسويق الغوريلا؛ مع عرض مزايا وعيوب هذه الاستراتيجية بالإضافة إلى عرض سبب تسميتها بهذا الأسم.</a:t>
            </a:r>
          </a:p>
          <a:p>
            <a:pPr marL="457200" indent="-457200" algn="just" rtl="1" fontAlgn="t">
              <a:lnSpc>
                <a:spcPct val="150000"/>
              </a:lnSpc>
              <a:buFont typeface="Wingdings" pitchFamily="2" charset="2"/>
              <a:buChar char="Ø"/>
            </a:pPr>
            <a:r>
              <a:rPr lang="ar-EG" sz="2100" dirty="0" smtClean="0">
                <a:latin typeface="Times New Roman" pitchFamily="18" charset="0"/>
                <a:cs typeface="Times New Roman" pitchFamily="18" charset="0"/>
              </a:rPr>
              <a:t>كما قدمت المحاضرة شرحً دقيقًا عن عناصر أساسيات تسويق الغوريلا وكيفية استخدامها. </a:t>
            </a:r>
          </a:p>
          <a:p>
            <a:pPr marL="457200" indent="-457200" algn="just" rtl="1" fontAlgn="t">
              <a:lnSpc>
                <a:spcPct val="150000"/>
              </a:lnSpc>
              <a:buFont typeface="Wingdings" pitchFamily="2" charset="2"/>
              <a:buChar char="Ø"/>
            </a:pPr>
            <a:r>
              <a:rPr lang="ar-EG" sz="2100" dirty="0" smtClean="0">
                <a:latin typeface="Times New Roman" pitchFamily="18" charset="0"/>
                <a:cs typeface="Times New Roman" pitchFamily="18" charset="0"/>
              </a:rPr>
              <a:t>كما ناقشت </a:t>
            </a:r>
            <a:r>
              <a:rPr lang="ar-EG" sz="2100" dirty="0">
                <a:latin typeface="Times New Roman" pitchFamily="18" charset="0"/>
                <a:cs typeface="Times New Roman" pitchFamily="18" charset="0"/>
              </a:rPr>
              <a:t>المحاضرة </a:t>
            </a:r>
            <a:r>
              <a:rPr lang="ar-EG" sz="2100" dirty="0" smtClean="0">
                <a:latin typeface="Times New Roman" pitchFamily="18" charset="0"/>
                <a:cs typeface="Times New Roman" pitchFamily="18" charset="0"/>
              </a:rPr>
              <a:t>أثر استراتيجية تسويق الغوريلا على سلوك المستهلك </a:t>
            </a:r>
            <a:r>
              <a:rPr lang="ar-EG" sz="2100" smtClean="0">
                <a:latin typeface="Times New Roman" pitchFamily="18" charset="0"/>
                <a:cs typeface="Times New Roman" pitchFamily="18" charset="0"/>
              </a:rPr>
              <a:t>ومدى اظهار </a:t>
            </a:r>
            <a:r>
              <a:rPr lang="ar-EG" sz="2100" dirty="0" smtClean="0">
                <a:latin typeface="Times New Roman" pitchFamily="18" charset="0"/>
                <a:cs typeface="Times New Roman" pitchFamily="18" charset="0"/>
              </a:rPr>
              <a:t>تأثيرها فى عملية جذب الأنتباه </a:t>
            </a:r>
            <a:r>
              <a:rPr lang="ar-EG" sz="2100" smtClean="0">
                <a:latin typeface="Times New Roman" pitchFamily="18" charset="0"/>
                <a:cs typeface="Times New Roman" pitchFamily="18" charset="0"/>
              </a:rPr>
              <a:t>وإثارة الاهتمام </a:t>
            </a:r>
            <a:r>
              <a:rPr lang="ar-EG" sz="2100" dirty="0" smtClean="0">
                <a:latin typeface="Times New Roman" pitchFamily="18" charset="0"/>
                <a:cs typeface="Times New Roman" pitchFamily="18" charset="0"/>
              </a:rPr>
              <a:t>مع الجمهور بهدف زيادة عامل الشراء السلوكي أو تكوين الاستجابة السلوكية لدى الجمهور المستهدف المراد الوصول إليه لشراء السلعة أو الخدمة المراد الإعلان عنها داخل الأسواق المستخدمة من قبل الشركة المعلنه عن المنتج.</a:t>
            </a:r>
            <a:endParaRPr lang="ar-EG" sz="2100" dirty="0">
              <a:latin typeface="Times New Roman" pitchFamily="18" charset="0"/>
              <a:cs typeface="Times New Roman" pitchFamily="18" charset="0"/>
            </a:endParaRPr>
          </a:p>
          <a:p>
            <a:pPr marL="457200" indent="-457200" algn="just" rtl="1" fontAlgn="t">
              <a:lnSpc>
                <a:spcPct val="150000"/>
              </a:lnSpc>
              <a:buFont typeface="Wingdings" pitchFamily="2" charset="2"/>
              <a:buChar char="Ø"/>
            </a:pPr>
            <a:endParaRPr lang="ar-EG" sz="2100" dirty="0">
              <a:latin typeface="Times New Roman" pitchFamily="18" charset="0"/>
              <a:cs typeface="Times New Roman" pitchFamily="18" charset="0"/>
            </a:endParaRPr>
          </a:p>
          <a:p>
            <a:pPr marL="457200" indent="-457200" algn="just" rtl="1" fontAlgn="t">
              <a:lnSpc>
                <a:spcPct val="150000"/>
              </a:lnSpc>
              <a:buFont typeface="Wingdings" pitchFamily="2" charset="2"/>
              <a:buChar char="Ø"/>
            </a:pPr>
            <a:endParaRPr lang="ar-EG" sz="2100" dirty="0">
              <a:latin typeface="Times New Roman" pitchFamily="18" charset="0"/>
              <a:cs typeface="Times New Roman" pitchFamily="18" charset="0"/>
            </a:endParaRPr>
          </a:p>
          <a:p>
            <a:pPr marL="457200" indent="-457200" algn="just" rtl="1" fontAlgn="t">
              <a:lnSpc>
                <a:spcPct val="150000"/>
              </a:lnSpc>
              <a:buFont typeface="Wingdings" pitchFamily="2" charset="2"/>
              <a:buChar char="Ø"/>
            </a:pP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262411785"/>
      </p:ext>
    </p:extLst>
  </p:cSld>
  <p:clrMapOvr>
    <a:masterClrMapping/>
  </p:clrMapOvr>
  <mc:AlternateContent xmlns:mc="http://schemas.openxmlformats.org/markup-compatibility/2006" xmlns:p14="http://schemas.microsoft.com/office/powerpoint/2010/main">
    <mc:Choice Requires="p14">
      <p:transition spd="slow" p14:dur="2000" advTm="52141"/>
    </mc:Choice>
    <mc:Fallback xmlns="">
      <p:transition spd="slow" advTm="52141"/>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0567"/>
    </mc:Choice>
    <mc:Fallback xmlns="">
      <p:transition spd="slow" advTm="20567"/>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aca13214-df29-4e3c-a050-857c0bf7bd8e"/>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1201</TotalTime>
  <Words>2068</Words>
  <Application>Microsoft Office PowerPoint</Application>
  <PresentationFormat>Custom</PresentationFormat>
  <Paragraphs>280</Paragraphs>
  <Slides>40</Slides>
  <Notes>31</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Dr.Moataz Nabil</cp:lastModifiedBy>
  <cp:revision>107</cp:revision>
  <dcterms:created xsi:type="dcterms:W3CDTF">2023-04-29T09:08:00Z</dcterms:created>
  <dcterms:modified xsi:type="dcterms:W3CDTF">2024-05-25T02:02:40Z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