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48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8" r:id="rId12"/>
    <p:sldId id="266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87FB86-E917-4239-B363-4D0C5265FBAD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C4AD8C-BBBC-4F9D-BE86-9471BF30FA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27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1CDC2-9FDA-ED73-F4BB-AEADDFA2CF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DBBF0E-68FE-B7B9-CBA0-2BF7EF325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24085-DCE5-E746-8EDB-A3DBB800E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1B0AB-8BC5-68EB-5B78-FC11602E7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02576-C5C2-3CDF-1418-8F7F1774E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144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5B678-97A2-5FE0-97FA-65E7C7CE2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D1ADA-2DB3-44F9-58AD-DDEBE54FAA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C2233-9832-CD1E-900D-4413B3808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822D3-64AC-BFBA-3F1D-A1CF9572C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D27DD7-EA4C-2BC1-FCAC-75661D151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260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8CBC7-ED79-854B-8D35-B9309CB77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51E42F-E93D-0BC5-731C-06C898F483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B33B6-E9CC-936E-62BF-099B46149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6CF5A9-8F71-6AC4-2939-59655C7B7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349A7-A2E1-BDBB-BB74-BD334E534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07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DB0-C129-3048-EF32-337DADB36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D1FEE-873F-716C-74ED-691D3FD4B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9A2FBD-36F8-3FFB-583E-A6F151ABA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9D7BCF-BA92-9EE9-F8FD-DDD06476A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E31C86-44DB-A682-703F-4D2C3E7CF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73064-AC70-0F84-A99D-F9A52EF6A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77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74FC9-6264-D9C5-8D9F-4CA7A3596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4EFDD-47D4-C990-9E6D-77A2D43E11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ED8401-9731-939E-558F-12A42C900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83F0C9-C96B-6FC7-87FD-7F53A0F66D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D2E041-52DA-EC2D-8312-9F82A87950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175241-26FF-17A5-F683-36E290B92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354E39-79A6-D82F-0ACD-16CFFAE62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4895E8-FBA8-30CC-B8C0-325F73390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743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33767-3E63-0476-8AAE-87D311F95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A746CA-B0BC-2CCE-2D6C-6C92BAEF8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49F91E-A4A2-0E3A-8DCE-194280259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5EAD51-631C-1B43-8D11-44F829531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47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0150BB-0992-A7DC-CF40-3754356A1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EAE511-FE0E-2AEE-169B-E6C795846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6F1C5B-A0A3-B80C-B02D-42597CFC0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87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BBBF2-DD27-02F6-4A15-ABD56D9DA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2D0F6-DF64-84AE-87CB-6736D6B6C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494C37-F4DE-71D7-70DA-B2E0A16397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2B3BD0-471D-1311-29E5-F613608F3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6B035-9500-84F9-742D-785BF94B1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8B224D-6746-1A39-059C-1102A677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51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FE2B6-379F-F8DB-EA1F-A9EBAFE00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D76D27-DB34-ECC7-C235-626FE033C7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17098A-0248-B45D-51B5-ADA0BA024E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0931D3-C26B-943C-1E28-4FB8F86EC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3CB379-89C0-2DBF-5368-5BC80AD72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38906E-65EE-C06C-8783-FE2A4752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954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BD8E7-6552-9725-B439-11C34E7CA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C7FB3F-0C50-FF6F-3EF6-F8B5C5979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85E3-DC8B-FD0B-32EF-50076B4FE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54CC7-B7D2-3A70-BD05-4D4F37BB8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FC3B6-38A8-4133-F864-0FF939456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615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1BFC8C-E666-01F7-A068-10B9B38383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66941B-8E5A-BAF6-62B0-2A7613A3DB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80243-7E29-B693-E701-F4588194C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74E5-2231-2E7B-038A-C333902AF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9A86E-6997-FE82-0EB8-7E9E94271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504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722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775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6277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6393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5138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680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18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4662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6481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9006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8855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63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1BC8E-B2EC-36EA-5EC3-DF6E3DC6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9A1B89-3F5E-3DBA-4AE8-AC77F6678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6BF0E-A621-71FF-BC18-A494262144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A4C54-AF74-4FAB-A96D-D2BBA6C8437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32B75-1CB5-4186-82A5-33214ABA90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ACC9E-16BC-F364-C0E7-B77D3A0C43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1F480-512E-49C4-A93D-0B61E9899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4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3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ar.wikipedia.org/wiki/%D8%B2%D8%B1%D8%A7%D8%B9%D8%A9" TargetMode="External"/><Relationship Id="rId3" Type="http://schemas.openxmlformats.org/officeDocument/2006/relationships/hyperlink" Target="https://ar.wikipedia.org/wiki/%D9%82%D8%B1%D8%B6" TargetMode="External"/><Relationship Id="rId7" Type="http://schemas.openxmlformats.org/officeDocument/2006/relationships/hyperlink" Target="https://ar.wikipedia.org/wiki/%D8%B5%D9%86%D8%A7%D8%B9%D8%A9" TargetMode="External"/><Relationship Id="rId2" Type="http://schemas.openxmlformats.org/officeDocument/2006/relationships/hyperlink" Target="https://ar.wikipedia.org/wiki/%D9%85%D8%B5%D8%B1%D9%81_%D8%A5%D8%B3%D9%84%D8%A7%D9%85%D9%8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r.wikipedia.org/wiki/%D8%AA%D8%AC%D8%A7%D8%B1%D8%A9" TargetMode="External"/><Relationship Id="rId5" Type="http://schemas.openxmlformats.org/officeDocument/2006/relationships/hyperlink" Target="https://ar.wikipedia.org/wiki/%D8%B1%D8%A8%D8%A7" TargetMode="External"/><Relationship Id="rId4" Type="http://schemas.openxmlformats.org/officeDocument/2006/relationships/hyperlink" Target="https://ar.wikipedia.org/wiki/%D9%81%D8%A7%D8%A6%D8%AF%D8%A9" TargetMode="Externa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70470" y="3870587"/>
            <a:ext cx="53220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Walaa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298" y="2424037"/>
            <a:ext cx="811622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Risk Management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90560" y="5061667"/>
            <a:ext cx="4581448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633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Core Bank Services</a:t>
            </a:r>
            <a:endParaRPr lang="ar-EG" sz="32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Deposit collection—</a:t>
            </a:r>
            <a:r>
              <a:rPr lang="en-US" sz="3200" dirty="0"/>
              <a:t>the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process of accepting cash or money (deposits) from individuals and businesses (depositors) for safekeeping in a bank account, available for future use.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Payment services—</a:t>
            </a:r>
            <a:r>
              <a:rPr lang="en-US" sz="3200" dirty="0"/>
              <a:t>the process of accepting and making payments on behalf of the customers using their bank accounts.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FF0000"/>
                </a:solidFill>
              </a:rPr>
              <a:t>Loan underwriting—</a:t>
            </a:r>
            <a:r>
              <a:rPr lang="en-US" sz="3200" dirty="0"/>
              <a:t>the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process of evaluating and deciding whether a customer (borrower) is eligible to receive credit and then extending a loan or credit to the customer.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8864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Types of banks</a:t>
            </a:r>
            <a:endParaRPr lang="ar-EG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800" b="1" u="sng" dirty="0">
                <a:solidFill>
                  <a:srgbClr val="FF0000"/>
                </a:solidFill>
              </a:rPr>
              <a:t>Some types of banks</a:t>
            </a:r>
            <a:endParaRPr lang="ar-EG" sz="2800" b="1" u="sng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Retail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Wholesale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Bank Holding Companies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Cooperative Banks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Credit Unions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Micro-finance Institutions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Central Banks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529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Some types of risks</a:t>
            </a:r>
          </a:p>
          <a:p>
            <a:pPr marL="0" indent="0">
              <a:buNone/>
            </a:pPr>
            <a:r>
              <a:rPr lang="en-US" sz="3000" b="1" u="sng" dirty="0">
                <a:solidFill>
                  <a:srgbClr val="FF0000"/>
                </a:solidFill>
              </a:rPr>
              <a:t>Some types of risks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1.  Credit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/>
              <a:t>Credit risks the risk that a bank borrower, also known as a counterparty, may  fail  to  meet  its  obligations—pay  interest  on  the  loan  and  repay  the amount  borrowed—in  accordance  with  agreed  terms.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639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2.  Market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/>
              <a:t>Market risks </a:t>
            </a:r>
            <a:r>
              <a:rPr lang="en-US" sz="2800" dirty="0"/>
              <a:t>the risk of losses to the bank arising from movements in market prices as a result of changes in interest rates, foreign exchange rates, and equity and commodity prices.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/>
              <a:t>Operational risk </a:t>
            </a:r>
            <a:r>
              <a:rPr lang="en-US" sz="2800" dirty="0"/>
              <a:t>is the risk of loss resulting from inadequate or failed internal processes,  people,  and  systems  or  from  external  events.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010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4.  Liquidity Risk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u="sng" dirty="0"/>
              <a:t>Liquidity risk </a:t>
            </a:r>
            <a:r>
              <a:rPr lang="en-US" sz="2800" u="sng" dirty="0"/>
              <a:t>is the risk that a bank may not be able to meet its obligations to repay deposits and other funding,</a:t>
            </a:r>
            <a:r>
              <a:rPr lang="en-US" sz="2800" dirty="0"/>
              <a:t> or to continue financing its assets.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</a:rPr>
              <a:t>5. Business risk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/>
              <a:t>Business risk is the potential loss due to a decrease in the competitive  position of the bank and the prospect of the bank prospering in changing  markets.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712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8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6. Reputational risk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Reputational risk is  the  potential  loss  resulting  from  a  decrease  in  a bank’s standing in public opinion.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rgbClr val="FF0000"/>
                </a:solidFill>
              </a:rPr>
              <a:t>7. </a:t>
            </a:r>
            <a:r>
              <a:rPr lang="en-US" sz="2800" b="1" dirty="0">
                <a:solidFill>
                  <a:srgbClr val="FF0000"/>
                </a:solidFill>
              </a:rPr>
              <a:t>Compliance risk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/>
              <a:t>Compliance risk is the risk that a bank may suffer losses as a result of its failure to comply with laws and regulations or with internal policies and  procedures  that  govern  the  way  it  operates.</a:t>
            </a:r>
            <a:endParaRPr lang="en-US" dirty="0"/>
          </a:p>
          <a:p>
            <a:pPr marL="0" indent="0">
              <a:buNone/>
            </a:pPr>
            <a:endParaRPr lang="en-US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7482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0A2CE260-0D56-6EAB-C9A2-533B43250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79940"/>
            <a:ext cx="10905066" cy="5098119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377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FD504-B80C-4870-B47C-49DB975CD6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8" y="295422"/>
            <a:ext cx="11690252" cy="6400800"/>
          </a:xfrm>
        </p:spPr>
        <p:txBody>
          <a:bodyPr/>
          <a:lstStyle/>
          <a:p>
            <a:pPr marL="402590" marR="42418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 Diversification </a:t>
            </a:r>
          </a:p>
          <a:p>
            <a:pPr marL="402590" marR="4241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addition to finding the best combination of investments that delivers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 optimal return for the allowable risk profile of the portfolio, the portfolio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manager must also seek to minimize specific portfolio risks, namely concentration</a:t>
            </a:r>
            <a:r>
              <a:rPr lang="en-US" sz="2000" spc="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and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default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correlation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45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914400" marR="0" lvl="2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960120" algn="l"/>
              </a:tabLst>
            </a:pPr>
            <a:r>
              <a:rPr lang="en-US" b="1" spc="6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Concentration</a:t>
            </a:r>
            <a:r>
              <a:rPr lang="en-US" b="1" spc="10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 </a:t>
            </a:r>
            <a:r>
              <a:rPr lang="en-US" b="1" spc="55" dirty="0">
                <a:solidFill>
                  <a:srgbClr val="262426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Cambria" panose="02040503050406030204" pitchFamily="18" charset="0"/>
              </a:rPr>
              <a:t>Risk</a:t>
            </a:r>
            <a:endParaRPr lang="en-US" b="1" spc="0" dirty="0">
              <a:effectLst/>
              <a:latin typeface="Cambria" panose="02040503050406030204" pitchFamily="18" charset="0"/>
              <a:ea typeface="Tahoma" panose="020B0604030504040204" pitchFamily="34" charset="0"/>
              <a:cs typeface="Cambria" panose="020405030504060302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Tahoma" panose="020B060403050404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173990" marR="42354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inherent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is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can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become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skilled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to,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for example, one geographical area or to one industry (e.g., shipping) and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tend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focus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majority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underwriting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efforts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on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area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sector.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This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can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lead</a:t>
            </a:r>
            <a:r>
              <a:rPr lang="en-US" sz="2000" spc="-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highly</a:t>
            </a:r>
            <a:r>
              <a:rPr lang="en-US" sz="2000" spc="-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concentrated,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not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suitably</a:t>
            </a:r>
            <a:r>
              <a:rPr lang="en-US" sz="2000" spc="-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diversified,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credit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portfolio,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which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increase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exposure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potential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losses</a:t>
            </a:r>
            <a:r>
              <a:rPr lang="en-US" sz="2000" spc="-2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the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event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deterioration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 that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particular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area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224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2C0FB-5FD3-4156-BE9F-2D10F72CF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5" y="787791"/>
            <a:ext cx="11746523" cy="590843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</a:t>
            </a:r>
            <a:r>
              <a:rPr lang="en-US" sz="2000" spc="1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</a:t>
            </a:r>
            <a:r>
              <a:rPr lang="en-US" sz="2000" spc="2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</a:t>
            </a:r>
            <a:r>
              <a:rPr lang="en-US" sz="2000" spc="2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will</a:t>
            </a:r>
            <a:r>
              <a:rPr lang="en-US" sz="2000" spc="2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</a:t>
            </a:r>
            <a:r>
              <a:rPr lang="en-US" sz="2000" spc="19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diversified</a:t>
            </a:r>
            <a:r>
              <a:rPr lang="en-US" sz="2000" spc="2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2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geography,</a:t>
            </a:r>
            <a:r>
              <a:rPr lang="en-US" sz="2000" spc="1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type,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demographic</a:t>
            </a:r>
            <a:r>
              <a:rPr lang="en-US" sz="2000" spc="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profile,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other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indicators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and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should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reduce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impact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9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1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1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severe</a:t>
            </a:r>
            <a:r>
              <a:rPr lang="en-US" sz="2000" spc="1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market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disruption.</a:t>
            </a:r>
            <a:r>
              <a:rPr lang="en-US" sz="2000" spc="1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Although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development</a:t>
            </a:r>
            <a:r>
              <a:rPr lang="en-US" sz="2000" spc="1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10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1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core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competency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lending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specific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market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industry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lead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concentration</a:t>
            </a:r>
            <a:r>
              <a:rPr lang="en-US" sz="2000" spc="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risks,</a:t>
            </a:r>
            <a:r>
              <a:rPr lang="en-US" sz="2000" spc="7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effects</a:t>
            </a:r>
            <a:r>
              <a:rPr lang="en-US" sz="2000" spc="7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be</a:t>
            </a:r>
            <a:r>
              <a:rPr lang="en-US" sz="2000" spc="8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mitigated</a:t>
            </a:r>
            <a:r>
              <a:rPr lang="en-US" sz="2000" spc="9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somewhat</a:t>
            </a:r>
            <a:r>
              <a:rPr lang="en-US" sz="2000" spc="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possibility</a:t>
            </a:r>
            <a:r>
              <a:rPr lang="en-US" sz="2000" spc="8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expertise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that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specific</a:t>
            </a:r>
            <a:r>
              <a:rPr lang="en-US" sz="2000" spc="-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sector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helps</a:t>
            </a:r>
            <a:r>
              <a:rPr lang="en-US" sz="2000" spc="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</a:t>
            </a:r>
            <a:r>
              <a:rPr lang="en-US" sz="2000" spc="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avoid</a:t>
            </a:r>
            <a:r>
              <a:rPr lang="en-US" sz="2000" spc="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</a:t>
            </a:r>
            <a:r>
              <a:rPr lang="en-US" sz="2000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weakest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credits.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srgbClr val="262426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Reducing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concentration</a:t>
            </a:r>
            <a:r>
              <a:rPr lang="en-US" sz="2000" spc="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r>
              <a:rPr lang="en-US" sz="2000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may</a:t>
            </a:r>
            <a:r>
              <a:rPr lang="en-US" sz="2000" spc="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require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active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management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bank’s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portfolio.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For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example,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sell</a:t>
            </a:r>
            <a:r>
              <a:rPr lang="en-US" sz="2000" spc="-6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some</a:t>
            </a:r>
            <a:r>
              <a:rPr lang="en-US" sz="2000" spc="-4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of</a:t>
            </a:r>
            <a:r>
              <a:rPr lang="en-US" sz="2000" spc="-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loans</a:t>
            </a:r>
            <a:r>
              <a:rPr lang="en-US" sz="2000" spc="-7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to</a:t>
            </a:r>
            <a:r>
              <a:rPr lang="en-US" sz="2000" spc="-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third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parties,</a:t>
            </a:r>
            <a:r>
              <a:rPr lang="en-US" sz="2000" spc="-2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thereby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removing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those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risks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from</a:t>
            </a:r>
            <a:r>
              <a:rPr lang="en-US" sz="2000" spc="1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banking</a:t>
            </a:r>
            <a:r>
              <a:rPr lang="en-US" sz="2000" spc="15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book.</a:t>
            </a:r>
            <a:r>
              <a:rPr lang="en-US" sz="2000" spc="13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Or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</a:t>
            </a:r>
            <a:r>
              <a:rPr lang="en-US" sz="2000" spc="1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might</a:t>
            </a:r>
            <a:r>
              <a:rPr lang="en-US" sz="2000" spc="1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introduce</a:t>
            </a:r>
            <a:r>
              <a:rPr lang="en-US" sz="2000" spc="-24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diversification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into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its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portfolio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by</a:t>
            </a:r>
            <a:r>
              <a:rPr lang="en-US" sz="2000" spc="-3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buying</a:t>
            </a:r>
            <a:r>
              <a:rPr lang="en-US" sz="2000" spc="-1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nonsimilar</a:t>
            </a:r>
            <a:r>
              <a:rPr lang="en-US" sz="2000" spc="-2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loans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from</a:t>
            </a:r>
            <a:r>
              <a:rPr lang="en-US" sz="2000" spc="-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other</a:t>
            </a:r>
            <a:r>
              <a:rPr lang="en-US" sz="2000" spc="-2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banks.</a:t>
            </a:r>
            <a:endParaRPr lang="en-US" sz="2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513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F4E8-6297-1D7E-DAAA-2064163CE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3" y="168812"/>
            <a:ext cx="11774658" cy="6541477"/>
          </a:xfrm>
        </p:spPr>
        <p:txBody>
          <a:bodyPr/>
          <a:lstStyle/>
          <a:p>
            <a:pPr marL="280988" marR="0" lvl="2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338138" algn="l"/>
              </a:tabLst>
            </a:pPr>
            <a:endParaRPr lang="en-US" b="1" spc="60" dirty="0">
              <a:solidFill>
                <a:srgbClr val="262426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280988" marR="0" lvl="2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62426"/>
              </a:buClr>
              <a:buSzPts val="1200"/>
              <a:buNone/>
              <a:tabLst>
                <a:tab pos="338138" algn="l"/>
              </a:tabLst>
            </a:pPr>
            <a:r>
              <a:rPr lang="en-US" b="1" spc="6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Contagion</a:t>
            </a:r>
            <a:r>
              <a:rPr lang="en-US" b="1" spc="1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b="1" spc="5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Risk</a:t>
            </a:r>
            <a:endParaRPr lang="en-US" b="1" spc="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Contagion risk refers to a ripple effect of defaults that may occur in a particular industry or country or between countries where the default of one</a:t>
            </a:r>
            <a:r>
              <a:rPr lang="en-US" sz="2000" spc="5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>
                <a:solidFill>
                  <a:srgbClr val="262426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borrower—or counterparty—has a negative impact on other borrowers. </a:t>
            </a: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991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BC0AC-DB0E-250D-10CD-FC77B249D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168812"/>
            <a:ext cx="11788725" cy="6555545"/>
          </a:xfrm>
        </p:spPr>
        <p:txBody>
          <a:bodyPr/>
          <a:lstStyle/>
          <a:p>
            <a:pPr marL="0" indent="0" algn="ctr"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ar-EG" sz="3200" b="1" dirty="0">
              <a:solidFill>
                <a:srgbClr val="FF0000"/>
              </a:solidFill>
            </a:endParaRPr>
          </a:p>
          <a:p>
            <a:pPr algn="just" rtl="1">
              <a:lnSpc>
                <a:spcPct val="150000"/>
              </a:lnSpc>
            </a:pPr>
            <a:endParaRPr lang="ar-EG" sz="2000" b="1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endParaRPr lang="ar-EG" sz="2000" b="1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r>
              <a:rPr lang="ar-EG" sz="20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صيغ التمويل في </a:t>
            </a:r>
            <a:r>
              <a:rPr lang="ar-EG" sz="2000" b="1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مصرف إسلامي"/>
              </a:rPr>
              <a:t>المصارف الإسلامية</a:t>
            </a:r>
            <a:endParaRPr lang="ar-EG" sz="20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pPr algn="just" rtl="1">
              <a:lnSpc>
                <a:spcPct val="150000"/>
              </a:lnSpc>
            </a:pP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تقوم المصارف التجارية بعمليات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3" tooltip="قرض"/>
              </a:rPr>
              <a:t>القروض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والسلفيات لعملائها مقابل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4" tooltip="فائدة"/>
              </a:rPr>
              <a:t>فائدة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5" tooltip="ربا"/>
              </a:rPr>
              <a:t>ربوية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محددة مقدماً. أما في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2" tooltip="مصرف إسلامي"/>
              </a:rPr>
              <a:t>المصارف الإسلامية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فيتم استخدام الأموال عن طريق صيغ التمويل المتعددة والمشروعة والتي تناسب كافة الأنشطة سواء أكانت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6" tooltip="تجارة"/>
              </a:rPr>
              <a:t>تجارية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7" tooltip="صناعة"/>
              </a:rPr>
              <a:t>صناعية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 </a:t>
            </a:r>
            <a:r>
              <a:rPr lang="ar-EG" sz="2000" b="0" i="0" u="none" strike="noStrike" dirty="0">
                <a:solidFill>
                  <a:srgbClr val="0645AD"/>
                </a:solidFill>
                <a:effectLst/>
                <a:latin typeface="Arial" panose="020B0604020202020204" pitchFamily="34" charset="0"/>
                <a:hlinkClick r:id="rId8" tooltip="زراعة"/>
              </a:rPr>
              <a:t>زراعية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 عقارية، مهنية، حرفية. ويعد نشاط التمويل من أهم الأنشطة بالمصارف الإسلامية حيث تمثل عوائده أهم مصدر للأرباح.</a:t>
            </a:r>
          </a:p>
          <a:p>
            <a:pPr algn="just" rtl="1">
              <a:lnSpc>
                <a:spcPct val="150000"/>
              </a:lnSpc>
            </a:pP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وهناك العديد من صيغ التمويل الإسلامية، منها: التمويل بالمرابحة، والتمويل بالمشاركة، والتمويل بالمضاربة، والتمويل </a:t>
            </a:r>
            <a:r>
              <a:rPr lang="ar-EG" sz="2000" b="0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بالاستصناع</a:t>
            </a:r>
            <a:r>
              <a:rPr lang="ar-EG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، والتمويل بالسَلَم، والتمويل بالإجارة والتمويل بالبيع الآجل.</a:t>
            </a:r>
          </a:p>
          <a:p>
            <a:pPr marL="0" indent="0" algn="ctr">
              <a:buNone/>
            </a:pP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FBE836-18E0-9E1E-3950-13AF052681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" y="1"/>
            <a:ext cx="12192000" cy="2588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228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767</Words>
  <Application>Microsoft Office PowerPoint</Application>
  <PresentationFormat>Widescreen</PresentationFormat>
  <Paragraphs>60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Calibri Light</vt:lpstr>
      <vt:lpstr>Cambria</vt:lpstr>
      <vt:lpstr>Tahoma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Walaa Mohamed</cp:lastModifiedBy>
  <cp:revision>7</cp:revision>
  <dcterms:created xsi:type="dcterms:W3CDTF">2022-09-25T21:26:26Z</dcterms:created>
  <dcterms:modified xsi:type="dcterms:W3CDTF">2024-01-21T18:11:12Z</dcterms:modified>
</cp:coreProperties>
</file>