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480" r:id="rId2"/>
    <p:sldId id="303" r:id="rId3"/>
    <p:sldId id="271" r:id="rId4"/>
    <p:sldId id="482" r:id="rId5"/>
    <p:sldId id="483" r:id="rId6"/>
    <p:sldId id="484" r:id="rId7"/>
    <p:sldId id="276" r:id="rId8"/>
    <p:sldId id="485" r:id="rId9"/>
    <p:sldId id="486" r:id="rId10"/>
    <p:sldId id="487" r:id="rId11"/>
    <p:sldId id="488" r:id="rId12"/>
    <p:sldId id="489" r:id="rId13"/>
    <p:sldId id="491" r:id="rId14"/>
    <p:sldId id="490" r:id="rId15"/>
    <p:sldId id="349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482"/>
            <p14:sldId id="483"/>
            <p14:sldId id="484"/>
            <p14:sldId id="276"/>
            <p14:sldId id="485"/>
            <p14:sldId id="486"/>
            <p14:sldId id="487"/>
            <p14:sldId id="488"/>
            <p14:sldId id="489"/>
            <p14:sldId id="491"/>
            <p14:sldId id="490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7" d="100"/>
          <a:sy n="67" d="100"/>
        </p:scale>
        <p:origin x="83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sv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scholar.google.com/scholar?hl=en&amp;as_sdt=0%2C5&amp;q=Kamal+Alieyan&amp;btnG=&amp;oq=kama" TargetMode="External"/><Relationship Id="rId3" Type="http://schemas.openxmlformats.org/officeDocument/2006/relationships/image" Target="../media/image5.png"/><Relationship Id="rId7" Type="http://schemas.openxmlformats.org/officeDocument/2006/relationships/hyperlink" Target="https://www.scopus.com/authid/detail.uri?authorId=57000386100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hyperlink" Target="https://orcid.org/0000-0002-9021-3151" TargetMode="External"/><Relationship Id="rId4" Type="http://schemas.openxmlformats.org/officeDocument/2006/relationships/image" Target="../media/image6.svg"/><Relationship Id="rId9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g"/><Relationship Id="rId3" Type="http://schemas.openxmlformats.org/officeDocument/2006/relationships/image" Target="../media/image17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1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Kamal Alieyan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28545" y="1923757"/>
            <a:ext cx="512248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Cybersecurity Law, Policy, and Ethics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386035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Master of Science in Cybersecurity </a:t>
            </a:r>
            <a:b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000" dirty="0">
                <a:solidFill>
                  <a:schemeClr val="bg1"/>
                </a:solidFill>
              </a:rPr>
              <a:t>Orientation Show</a:t>
            </a:r>
            <a:br>
              <a:rPr lang="en-US" sz="2000" dirty="0">
                <a:solidFill>
                  <a:schemeClr val="bg1"/>
                </a:solidFill>
              </a:rPr>
            </a:br>
            <a:r>
              <a:rPr lang="en-US" sz="2000" dirty="0">
                <a:solidFill>
                  <a:schemeClr val="bg1"/>
                </a:solidFill>
              </a:rPr>
              <a:t>عرض توجيهي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510470" y="2632726"/>
            <a:ext cx="532212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JO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قوانين </a:t>
            </a:r>
            <a:r>
              <a:rPr lang="ar-JO" sz="44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الأمن السيبراني وسياساته 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999100" y="4205957"/>
            <a:ext cx="3987987" cy="912191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 Show</a:t>
            </a:r>
            <a:b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ar-SA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عرض توجيهي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7171036" y="5246081"/>
            <a:ext cx="38603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Master of Science in Cybersecurity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Kamal Alieyan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 flipV="1">
            <a:off x="3529013" y="667426"/>
            <a:ext cx="5588336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4F228A3-EED8-B72A-55D3-01A30D9488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59146"/>
            <a:ext cx="2383737" cy="1125123"/>
          </a:xfrm>
          <a:prstGeom prst="rect">
            <a:avLst/>
          </a:prstGeom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1870710" y="1971662"/>
            <a:ext cx="8787765" cy="39967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  <a:defRPr/>
            </a:pPr>
            <a:r>
              <a:rPr lang="en-US" sz="2800" b="1" dirty="0">
                <a:solidFill>
                  <a:schemeClr val="bg1"/>
                </a:solidFill>
              </a:rPr>
              <a:t>Dr. Kamal Alieyan</a:t>
            </a:r>
            <a:endParaRPr lang="ar-JO" sz="2800" b="1" dirty="0">
              <a:solidFill>
                <a:schemeClr val="bg1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Ø"/>
              <a:defRPr/>
            </a:pPr>
            <a:endParaRPr lang="en-US" sz="2800" b="1" dirty="0">
              <a:solidFill>
                <a:schemeClr val="bg1"/>
              </a:solidFill>
            </a:endParaRPr>
          </a:p>
          <a:p>
            <a:pPr marL="800100" lvl="1" indent="-342900">
              <a:spcBef>
                <a:spcPts val="1200"/>
              </a:spcBef>
              <a:buFont typeface="Wingdings" panose="05000000000000000000" pitchFamily="2" charset="2"/>
              <a:buChar char="v"/>
              <a:defRPr/>
            </a:pPr>
            <a:r>
              <a:rPr lang="en-US" sz="2400" u="sng" dirty="0">
                <a:solidFill>
                  <a:schemeClr val="bg1"/>
                </a:solidFill>
              </a:rPr>
              <a:t>Assistant Professor in Cybersecurity </a:t>
            </a:r>
          </a:p>
          <a:p>
            <a:pPr marL="1257300" lvl="2" indent="-342900" algn="just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400" dirty="0">
                <a:solidFill>
                  <a:schemeClr val="bg1"/>
                </a:solidFill>
              </a:rPr>
              <a:t>Ph.D from USM, Malaysia, Jun. 2018.</a:t>
            </a:r>
            <a:endParaRPr lang="en-US" sz="2000" dirty="0">
              <a:solidFill>
                <a:schemeClr val="bg1"/>
              </a:solidFill>
            </a:endParaRPr>
          </a:p>
          <a:p>
            <a:pPr marL="1257300" lvl="2" indent="-342900" algn="just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400" dirty="0">
                <a:solidFill>
                  <a:schemeClr val="bg1"/>
                </a:solidFill>
              </a:rPr>
              <a:t> M.Sc from “University of Arab Academy for Banking and Financial Science”/ Jordan, Sep.2005.</a:t>
            </a:r>
          </a:p>
          <a:p>
            <a:pPr marL="1257300" lvl="2" indent="-342900" algn="just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400" dirty="0">
                <a:solidFill>
                  <a:schemeClr val="bg1"/>
                </a:solidFill>
              </a:rPr>
              <a:t> B.Sc from “Mu’tta University” / Jordan, Jun.2003.</a:t>
            </a:r>
          </a:p>
          <a:p>
            <a:pPr>
              <a:lnSpc>
                <a:spcPct val="120000"/>
              </a:lnSpc>
            </a:pP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4787900" y="1184269"/>
            <a:ext cx="272279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Who Am I?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0D19C38-D110-EE5A-C35B-B7A999B6858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79DA6961-AA20-F733-D63F-66ADE1D6B7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13679" y="372325"/>
            <a:ext cx="283559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 flipV="1">
            <a:off x="3529013" y="667426"/>
            <a:ext cx="5588336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4F228A3-EED8-B72A-55D3-01A30D9488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59146"/>
            <a:ext cx="2383737" cy="1125123"/>
          </a:xfrm>
          <a:prstGeom prst="rect">
            <a:avLst/>
          </a:prstGeom>
        </p:spPr>
      </p:pic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4842195" y="1061681"/>
            <a:ext cx="272279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Who Am I?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0D19C38-D110-EE5A-C35B-B7A999B6858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79DA6961-AA20-F733-D63F-66ADE1D6B7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13679" y="372325"/>
            <a:ext cx="2835596" cy="670874"/>
          </a:xfrm>
          <a:prstGeom prst="rect">
            <a:avLst/>
          </a:prstGeom>
        </p:spPr>
      </p:pic>
      <p:sp>
        <p:nvSpPr>
          <p:cNvPr id="2" name="TextBox 6">
            <a:extLst>
              <a:ext uri="{FF2B5EF4-FFF2-40B4-BE49-F238E27FC236}">
                <a16:creationId xmlns:a16="http://schemas.microsoft.com/office/drawing/2014/main" id="{F757C219-5499-9868-F10E-7BF79756C8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27760" y="1836573"/>
            <a:ext cx="10317163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chemeClr val="bg1"/>
                </a:solidFill>
              </a:rPr>
              <a:t>How to reach me</a:t>
            </a:r>
          </a:p>
          <a:p>
            <a:pPr marL="1257300" lvl="2" indent="-342900">
              <a:buFont typeface="Wingdings" panose="05000000000000000000" pitchFamily="2" charset="2"/>
              <a:buChar char="§"/>
              <a:defRPr/>
            </a:pPr>
            <a:r>
              <a:rPr lang="en-US" sz="2000" dirty="0">
                <a:solidFill>
                  <a:schemeClr val="bg1"/>
                </a:solidFill>
              </a:rPr>
              <a:t>By email at kamal@midocean.ae</a:t>
            </a:r>
            <a:br>
              <a:rPr lang="en-US" sz="2000" dirty="0">
                <a:solidFill>
                  <a:schemeClr val="bg1"/>
                </a:solidFill>
              </a:rPr>
            </a:br>
            <a:r>
              <a:rPr lang="en-US" sz="2000" dirty="0">
                <a:solidFill>
                  <a:schemeClr val="bg1"/>
                </a:solidFill>
              </a:rPr>
              <a:t>( please include “Cybersecurity Law, Policy and Ethics” in subject line)</a:t>
            </a:r>
          </a:p>
          <a:p>
            <a:pPr marL="914400" lvl="2" indent="0">
              <a:defRPr/>
            </a:pPr>
            <a:endParaRPr lang="en-US" sz="2000" dirty="0">
              <a:solidFill>
                <a:schemeClr val="bg1"/>
              </a:solidFill>
            </a:endParaRPr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chemeClr val="bg1"/>
                </a:solidFill>
              </a:rPr>
              <a:t>Office hours</a:t>
            </a:r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r>
              <a:rPr lang="en-US" sz="2000" dirty="0">
                <a:solidFill>
                  <a:schemeClr val="bg1"/>
                </a:solidFill>
              </a:rPr>
              <a:t> Discussion Time (Wednesday  at 9:00 PM) every week</a:t>
            </a:r>
          </a:p>
        </p:txBody>
      </p:sp>
      <p:sp>
        <p:nvSpPr>
          <p:cNvPr id="3" name="Rounded Rectangle 12">
            <a:extLst>
              <a:ext uri="{FF2B5EF4-FFF2-40B4-BE49-F238E27FC236}">
                <a16:creationId xmlns:a16="http://schemas.microsoft.com/office/drawing/2014/main" id="{9B82B6E2-2DE6-826D-02EE-6564FEB6E4F8}"/>
              </a:ext>
            </a:extLst>
          </p:cNvPr>
          <p:cNvSpPr/>
          <p:nvPr/>
        </p:nvSpPr>
        <p:spPr>
          <a:xfrm>
            <a:off x="1586431" y="4023690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solidFill>
                  <a:schemeClr val="bg1"/>
                </a:solidFill>
                <a:effectLst/>
                <a:ea typeface="Calibri"/>
                <a:cs typeface="Arial"/>
              </a:rPr>
              <a:t> </a:t>
            </a:r>
          </a:p>
        </p:txBody>
      </p:sp>
      <p:pic>
        <p:nvPicPr>
          <p:cNvPr id="4" name="Picture 3" descr="C:\Users\Redhwan\Downloads\ClipartKey_1242841.png">
            <a:extLst>
              <a:ext uri="{FF2B5EF4-FFF2-40B4-BE49-F238E27FC236}">
                <a16:creationId xmlns:a16="http://schemas.microsoft.com/office/drawing/2014/main" id="{B08EF956-2507-EEFB-9BC2-3DD5130FAF33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1531" y="4040834"/>
            <a:ext cx="419045" cy="453387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ounded Rectangle 14">
            <a:extLst>
              <a:ext uri="{FF2B5EF4-FFF2-40B4-BE49-F238E27FC236}">
                <a16:creationId xmlns:a16="http://schemas.microsoft.com/office/drawing/2014/main" id="{E245EDBB-C307-45C2-3D9E-71C510BB8066}"/>
              </a:ext>
            </a:extLst>
          </p:cNvPr>
          <p:cNvSpPr/>
          <p:nvPr/>
        </p:nvSpPr>
        <p:spPr>
          <a:xfrm>
            <a:off x="1608021" y="4709490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solidFill>
                  <a:schemeClr val="bg1"/>
                </a:solidFill>
                <a:effectLst/>
                <a:ea typeface="Calibri"/>
                <a:cs typeface="Arial"/>
              </a:rPr>
              <a:t> </a:t>
            </a:r>
          </a:p>
        </p:txBody>
      </p:sp>
      <p:sp>
        <p:nvSpPr>
          <p:cNvPr id="9" name="Rounded Rectangle 16">
            <a:extLst>
              <a:ext uri="{FF2B5EF4-FFF2-40B4-BE49-F238E27FC236}">
                <a16:creationId xmlns:a16="http://schemas.microsoft.com/office/drawing/2014/main" id="{BA030430-1135-927D-1DB2-93E76377E23B}"/>
              </a:ext>
            </a:extLst>
          </p:cNvPr>
          <p:cNvSpPr/>
          <p:nvPr/>
        </p:nvSpPr>
        <p:spPr>
          <a:xfrm>
            <a:off x="1601036" y="5420551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solidFill>
                  <a:schemeClr val="bg1"/>
                </a:solidFill>
                <a:effectLst/>
                <a:ea typeface="Calibri"/>
                <a:cs typeface="Arial"/>
              </a:rPr>
              <a:t> </a:t>
            </a:r>
          </a:p>
        </p:txBody>
      </p:sp>
      <p:pic>
        <p:nvPicPr>
          <p:cNvPr id="10" name="Picture 9" descr="المعرف المفتوح للباحثين والمساهمين - ويكيبيديا">
            <a:extLst>
              <a:ext uri="{FF2B5EF4-FFF2-40B4-BE49-F238E27FC236}">
                <a16:creationId xmlns:a16="http://schemas.microsoft.com/office/drawing/2014/main" id="{7E8DE7EE-D182-2BC0-7E1C-D2F989FBD50D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0101" y="5419281"/>
            <a:ext cx="408391" cy="44186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xt Box 87">
            <a:extLst>
              <a:ext uri="{FF2B5EF4-FFF2-40B4-BE49-F238E27FC236}">
                <a16:creationId xmlns:a16="http://schemas.microsoft.com/office/drawing/2014/main" id="{BC83CC67-FBEF-EA47-2F87-3B6B71C50548}"/>
              </a:ext>
            </a:extLst>
          </p:cNvPr>
          <p:cNvSpPr txBox="1"/>
          <p:nvPr/>
        </p:nvSpPr>
        <p:spPr>
          <a:xfrm>
            <a:off x="2170063" y="4798943"/>
            <a:ext cx="8436458" cy="418686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https://www.scopus.com/authid/detail.uri?authorId=57000386100</a:t>
            </a:r>
            <a:r>
              <a:rPr lang="en-US" u="sng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</a:rPr>
              <a:t> </a:t>
            </a:r>
            <a:endParaRPr lang="en-US" dirty="0">
              <a:solidFill>
                <a:schemeClr val="bg1"/>
              </a:solidFill>
              <a:effectLst/>
              <a:latin typeface="Calibri"/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</a:rPr>
              <a:t> </a:t>
            </a:r>
          </a:p>
        </p:txBody>
      </p:sp>
      <p:sp>
        <p:nvSpPr>
          <p:cNvPr id="12" name="Text Box 84">
            <a:extLst>
              <a:ext uri="{FF2B5EF4-FFF2-40B4-BE49-F238E27FC236}">
                <a16:creationId xmlns:a16="http://schemas.microsoft.com/office/drawing/2014/main" id="{101DA6D7-52F1-E5E5-B1B3-14F472B99318}"/>
              </a:ext>
            </a:extLst>
          </p:cNvPr>
          <p:cNvSpPr txBox="1"/>
          <p:nvPr/>
        </p:nvSpPr>
        <p:spPr>
          <a:xfrm>
            <a:off x="2148492" y="4072316"/>
            <a:ext cx="9457991" cy="483995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Bef>
                <a:spcPts val="100"/>
              </a:spcBef>
              <a:spcAft>
                <a:spcPts val="200"/>
              </a:spcAft>
            </a:pPr>
            <a:r>
              <a:rPr lang="en-US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https://scholar.google.com/scholar?hl=en&amp;as_sdt=0%2C5&amp;q=Kamal+Alieyan&amp;btnG=&amp;oq=kama</a:t>
            </a:r>
            <a:r>
              <a:rPr lang="en-US" u="sng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</a:rPr>
              <a:t> </a:t>
            </a:r>
            <a:endParaRPr lang="en-US" dirty="0">
              <a:solidFill>
                <a:schemeClr val="bg1"/>
              </a:solidFill>
              <a:effectLst/>
              <a:latin typeface="Calibri"/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</a:rPr>
              <a:t> </a:t>
            </a:r>
          </a:p>
        </p:txBody>
      </p:sp>
      <p:pic>
        <p:nvPicPr>
          <p:cNvPr id="13" name="Picture 12" descr="Scopus Indexed Journals - I -">
            <a:extLst>
              <a:ext uri="{FF2B5EF4-FFF2-40B4-BE49-F238E27FC236}">
                <a16:creationId xmlns:a16="http://schemas.microsoft.com/office/drawing/2014/main" id="{B4C5E79C-401D-5B0A-20B1-FDB9F0C0FAC8}"/>
              </a:ext>
            </a:extLst>
          </p:cNvPr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9826" y="4780632"/>
            <a:ext cx="428810" cy="455308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Text Box 90">
            <a:extLst>
              <a:ext uri="{FF2B5EF4-FFF2-40B4-BE49-F238E27FC236}">
                <a16:creationId xmlns:a16="http://schemas.microsoft.com/office/drawing/2014/main" id="{5A8E4F4E-1467-22BC-54CF-E4A9DD355FCE}"/>
              </a:ext>
            </a:extLst>
          </p:cNvPr>
          <p:cNvSpPr txBox="1"/>
          <p:nvPr/>
        </p:nvSpPr>
        <p:spPr>
          <a:xfrm>
            <a:off x="2235786" y="5466720"/>
            <a:ext cx="4820285" cy="277495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https://orcid.org/0000-0002-9021-3151</a:t>
            </a:r>
            <a:r>
              <a:rPr lang="en-US" u="sng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</a:rPr>
              <a:t> </a:t>
            </a:r>
            <a:endParaRPr lang="en-US" dirty="0">
              <a:solidFill>
                <a:schemeClr val="bg1"/>
              </a:solidFill>
              <a:effectLst/>
              <a:latin typeface="Calibri"/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2000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</a:rPr>
              <a:t> </a:t>
            </a:r>
            <a:endParaRPr lang="en-US" dirty="0">
              <a:solidFill>
                <a:schemeClr val="bg1"/>
              </a:solidFill>
              <a:effectLst/>
              <a:latin typeface="Calibri"/>
              <a:ea typeface="Calibri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924126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617280" y="802838"/>
            <a:ext cx="67868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cs typeface="Tajawal Medium" panose="00000600000000000000" pitchFamily="2" charset="-78"/>
              </a:rPr>
              <a:t>Primary Goal of This Course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762000" y="1921820"/>
            <a:ext cx="10398125" cy="2759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course provides an overview of the broad and constantly emerging field of cybersecurity ethics, governance, law, and compliance. </a:t>
            </a: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importance of the role of security policy is discussed.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753471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617280" y="802838"/>
            <a:ext cx="64007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cs typeface="Tajawal Medium" panose="00000600000000000000" pitchFamily="2" charset="-78"/>
              </a:rPr>
              <a:t>Outline of Course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57078F36-3F4B-0BF9-7B99-C81FC27BCDA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>
              <a:lnSpc>
                <a:spcPct val="150000"/>
              </a:lnSpc>
              <a:defRPr/>
            </a:pPr>
            <a:r>
              <a:rPr lang="en-US" sz="3200" u="sng" dirty="0">
                <a:solidFill>
                  <a:srgbClr val="0070C0"/>
                </a:solidFill>
              </a:rPr>
              <a:t>Provide students with concepts of:-  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2400" dirty="0">
                <a:solidFill>
                  <a:srgbClr val="0070C0"/>
                </a:solidFill>
              </a:rPr>
              <a:t> Introduction to Cyberethics 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2400" dirty="0">
                <a:solidFill>
                  <a:srgbClr val="0070C0"/>
                </a:solidFill>
              </a:rPr>
              <a:t> Ethical Issues in Cybersecurity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2400" dirty="0">
                <a:solidFill>
                  <a:srgbClr val="0070C0"/>
                </a:solidFill>
              </a:rPr>
              <a:t> Cybersecurity Ethics: Cyberspace and Other Applications 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2400" dirty="0">
                <a:solidFill>
                  <a:srgbClr val="0070C0"/>
                </a:solidFill>
              </a:rPr>
              <a:t> Introduction to Cyber laws 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2400" dirty="0">
                <a:solidFill>
                  <a:srgbClr val="0070C0"/>
                </a:solidFill>
              </a:rPr>
              <a:t> Risks in Cybersecurity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2400" dirty="0">
                <a:solidFill>
                  <a:srgbClr val="0070C0"/>
                </a:solidFill>
              </a:rPr>
              <a:t>Introduction to Cybersecurity Policies</a:t>
            </a:r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3837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617280" y="802838"/>
            <a:ext cx="64007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cs typeface="Times New Roman" panose="02020603050405020304" pitchFamily="18" charset="0"/>
              </a:rPr>
              <a:t>The book of this course: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B2636FB-A4F3-05EA-45A9-548F89D461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72373" y="1566823"/>
            <a:ext cx="4377378" cy="4617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617280" y="802838"/>
            <a:ext cx="64007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</a:rPr>
              <a:t>Learning Resources:</a:t>
            </a:r>
            <a:endParaRPr lang="en-US" sz="40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57078F36-3F4B-0BF9-7B99-C81FC27BCDA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6">
            <a:extLst>
              <a:ext uri="{FF2B5EF4-FFF2-40B4-BE49-F238E27FC236}">
                <a16:creationId xmlns:a16="http://schemas.microsoft.com/office/drawing/2014/main" id="{1F00972F-F990-5C5C-60BE-BDAE4AA618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1" y="1851832"/>
            <a:ext cx="5867400" cy="42473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algn="just">
              <a:buFont typeface="Wingdings" panose="05000000000000000000" pitchFamily="2" charset="2"/>
              <a:buChar char="Ø"/>
              <a:defRPr/>
            </a:pPr>
            <a:r>
              <a:rPr lang="ar-YE" sz="2400" b="1" dirty="0">
                <a:solidFill>
                  <a:srgbClr val="FF0000"/>
                </a:solidFill>
              </a:rPr>
              <a:t> </a:t>
            </a:r>
            <a:r>
              <a:rPr lang="en-US" sz="2000" b="1" dirty="0">
                <a:solidFill>
                  <a:srgbClr val="FF0000"/>
                </a:solidFill>
              </a:rPr>
              <a:t>Credit Hours</a:t>
            </a:r>
            <a:r>
              <a:rPr lang="en-US" sz="2000" dirty="0"/>
              <a:t>: </a:t>
            </a:r>
            <a:endParaRPr lang="ar-YE" sz="2000" dirty="0"/>
          </a:p>
          <a:p>
            <a:pPr algn="just"/>
            <a:endParaRPr lang="ar-YE" sz="1600" dirty="0"/>
          </a:p>
          <a:p>
            <a:pPr marL="446088" indent="-446088" algn="just"/>
            <a:r>
              <a:rPr lang="en-US" sz="2000" dirty="0"/>
              <a:t>3 credit hours.  </a:t>
            </a:r>
            <a:endParaRPr lang="en-US" sz="1600" dirty="0"/>
          </a:p>
          <a:p>
            <a:pPr lvl="1" algn="just">
              <a:defRPr/>
            </a:pPr>
            <a:endParaRPr lang="ar-YE" sz="2000" dirty="0">
              <a:solidFill>
                <a:srgbClr val="0070C0"/>
              </a:solidFill>
            </a:endParaRPr>
          </a:p>
          <a:p>
            <a:pPr lvl="1" indent="-457200" algn="just">
              <a:buFont typeface="Wingdings" pitchFamily="2" charset="2"/>
              <a:buChar char="Ø"/>
              <a:defRPr/>
            </a:pPr>
            <a:r>
              <a:rPr lang="en-US" sz="2000" b="1" dirty="0">
                <a:solidFill>
                  <a:schemeClr val="accent6"/>
                </a:solidFill>
              </a:rPr>
              <a:t>Required Textbook</a:t>
            </a:r>
            <a:r>
              <a:rPr lang="en-US" sz="2000" b="1" dirty="0">
                <a:solidFill>
                  <a:srgbClr val="FF0000"/>
                </a:solidFill>
              </a:rPr>
              <a:t>: </a:t>
            </a:r>
            <a:endParaRPr lang="ar-YE" sz="2000" b="1" dirty="0">
              <a:solidFill>
                <a:srgbClr val="FF0000"/>
              </a:solidFill>
            </a:endParaRPr>
          </a:p>
          <a:p>
            <a:pPr marL="514350" lvl="1" indent="-514350" algn="just">
              <a:buFont typeface="Arial" panose="020B0604020202020204" pitchFamily="34" charset="0"/>
              <a:buChar char="•"/>
              <a:defRPr/>
            </a:pPr>
            <a:r>
              <a:rPr lang="en-US" dirty="0"/>
              <a:t>Apple Academic Press (2021). </a:t>
            </a:r>
            <a:r>
              <a:rPr lang="en-US" b="1" dirty="0"/>
              <a:t>Cybersecurity Law Policy And Ethics</a:t>
            </a:r>
            <a:r>
              <a:rPr lang="en-US" dirty="0"/>
              <a:t>. By Ishaani Priyadarshini, and Chase Cotton. </a:t>
            </a:r>
          </a:p>
          <a:p>
            <a:pPr marL="514350" lvl="1" indent="-514350" algn="just">
              <a:buAutoNum type="arabicPeriod"/>
              <a:defRPr/>
            </a:pPr>
            <a:endParaRPr lang="en-US" dirty="0"/>
          </a:p>
          <a:p>
            <a:pPr marL="514350" lvl="1" indent="-514350" algn="just">
              <a:buAutoNum type="arabicPeriod"/>
              <a:defRPr/>
            </a:pPr>
            <a:endParaRPr lang="en-US" dirty="0"/>
          </a:p>
          <a:p>
            <a:pPr lvl="1" indent="-457200" algn="just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accent6"/>
                </a:solidFill>
              </a:rPr>
              <a:t>Additional Reference:</a:t>
            </a:r>
          </a:p>
          <a:p>
            <a:pPr marL="342900" lvl="1" indent="-342900" algn="just">
              <a:buFont typeface="Arial" panose="020B0604020202020204" pitchFamily="34" charset="0"/>
              <a:buChar char="•"/>
              <a:defRPr/>
            </a:pPr>
            <a:r>
              <a:rPr lang="en-US" dirty="0"/>
              <a:t>Springer (2020). The Ethics of Cybersecurity. By Markus Christen, Bert </a:t>
            </a:r>
            <a:r>
              <a:rPr lang="en-US" dirty="0" err="1"/>
              <a:t>Gordijn</a:t>
            </a:r>
            <a:r>
              <a:rPr lang="en-US" dirty="0"/>
              <a:t>, and Michele </a:t>
            </a:r>
            <a:r>
              <a:rPr lang="en-US" dirty="0" err="1"/>
              <a:t>Loi</a:t>
            </a:r>
            <a:r>
              <a:rPr lang="en-US" dirty="0"/>
              <a:t>.</a:t>
            </a:r>
          </a:p>
          <a:p>
            <a:pPr marL="342900" lvl="1" indent="-342900" algn="just">
              <a:buFont typeface="Arial" panose="020B0604020202020204" pitchFamily="34" charset="0"/>
              <a:buChar char="•"/>
              <a:defRPr/>
            </a:pPr>
            <a:endParaRPr lang="en-US" sz="2400" b="1" dirty="0">
              <a:solidFill>
                <a:srgbClr val="FF0000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3900B11-0769-CD67-6F11-E49239ED00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80994" y="1921311"/>
            <a:ext cx="2911396" cy="3898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038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617279" y="607277"/>
            <a:ext cx="9598283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</a:rPr>
              <a:t>Units of Course Contents </a:t>
            </a:r>
          </a:p>
          <a:p>
            <a:r>
              <a:rPr lang="en-US" sz="2800" b="1" dirty="0">
                <a:solidFill>
                  <a:schemeClr val="bg1"/>
                </a:solidFill>
              </a:rPr>
              <a:t>Lecture Structure:</a:t>
            </a:r>
            <a:endParaRPr lang="en-US" sz="4000" b="1" dirty="0">
              <a:solidFill>
                <a:schemeClr val="bg1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F0AA92A-60DB-E7AA-FA5A-383FE57D843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6418132"/>
              </p:ext>
            </p:extLst>
          </p:nvPr>
        </p:nvGraphicFramePr>
        <p:xfrm>
          <a:off x="617281" y="1900238"/>
          <a:ext cx="11346120" cy="45446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46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7509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7377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868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57724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Module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Course</a:t>
                      </a:r>
                      <a:r>
                        <a:rPr lang="en-US" sz="1800" baseline="0" dirty="0"/>
                        <a:t> </a:t>
                      </a:r>
                      <a:r>
                        <a:rPr lang="en-US" sz="1800" dirty="0"/>
                        <a:t>Unit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err="1"/>
                        <a:t>No.of</a:t>
                      </a:r>
                      <a:r>
                        <a:rPr lang="en-US" sz="1800" dirty="0"/>
                        <a:t>. Weeks</a:t>
                      </a:r>
                      <a:r>
                        <a:rPr lang="en-US" sz="1800" baseline="0" dirty="0"/>
                        <a:t> 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Contact Hours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5843">
                <a:tc rowSpan="2"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1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Lecture_1 Introduction to Cyberethics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1</a:t>
                      </a:r>
                      <a:r>
                        <a:rPr lang="en-US" sz="1800" baseline="30000" dirty="0"/>
                        <a:t>st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5843">
                <a:tc vMerge="1"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2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Lecture_2 Introduction to Cyberethics (2)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aseline="0" dirty="0"/>
                        <a:t>2</a:t>
                      </a:r>
                      <a:r>
                        <a:rPr lang="en-US" sz="1800" baseline="30000" dirty="0"/>
                        <a:t>nd</a:t>
                      </a:r>
                      <a:r>
                        <a:rPr lang="en-US" sz="1800" baseline="0" dirty="0"/>
                        <a:t>  </a:t>
                      </a:r>
                      <a:r>
                        <a:rPr lang="en-US" sz="1800" dirty="0"/>
                        <a:t>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2552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2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Lecture_3 Ethical Issues in Cybersecurity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5843">
                <a:tc rowSpan="2"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Lecture_4 Cybersecurity Ethics: Cyberspace and Other Applications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4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5843">
                <a:tc vMerge="1"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Lecture_5 Cybersecurity Ethics: Cyberspace and Other Applications (2)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5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767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4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Lecture_6 Introduction to Cyber laws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6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5843">
                <a:tc rowSpan="2"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5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Lecture_7 Risks in Cybersecurity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7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5843">
                <a:tc vMerge="1"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Lecture_8 Risks in Cybersecurity (2)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8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5843">
                <a:tc rowSpan="2"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6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Lecture_9 Introduction to Cybersecurity Policies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9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5843">
                <a:tc vMerge="1"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Lecture_10 Introduction to Cybersecurity Policies (2)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10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80247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617280" y="802838"/>
            <a:ext cx="64007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cs typeface="Tajawal Medium" panose="00000600000000000000" pitchFamily="2" charset="-78"/>
              </a:rPr>
              <a:t>Course Information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57078F36-3F4B-0BF9-7B99-C81FC27BCDA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E39976C-BFA2-D310-C124-24C2CE55F7AE}"/>
              </a:ext>
            </a:extLst>
          </p:cNvPr>
          <p:cNvSpPr>
            <a:spLocks noGrp="1" noChangeArrowheads="1"/>
          </p:cNvSpPr>
          <p:nvPr/>
        </p:nvSpPr>
        <p:spPr>
          <a:xfrm>
            <a:off x="975174" y="1983375"/>
            <a:ext cx="5277987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</a:pPr>
            <a:r>
              <a:rPr lang="en-US" sz="2400" u="sng" dirty="0">
                <a:solidFill>
                  <a:srgbClr val="0070C0"/>
                </a:solidFill>
              </a:rPr>
              <a:t>Assessment Method:</a:t>
            </a:r>
          </a:p>
          <a:p>
            <a:pPr marL="0" indent="0">
              <a:lnSpc>
                <a:spcPct val="90000"/>
              </a:lnSpc>
            </a:pPr>
            <a:endParaRPr lang="ar-JO" dirty="0"/>
          </a:p>
          <a:p>
            <a:pPr marL="0" indent="0">
              <a:lnSpc>
                <a:spcPct val="90000"/>
              </a:lnSpc>
            </a:pPr>
            <a:r>
              <a:rPr lang="en-GB" sz="2400" dirty="0"/>
              <a:t>Short Exam</a:t>
            </a:r>
          </a:p>
          <a:p>
            <a:pPr lvl="1">
              <a:lnSpc>
                <a:spcPct val="90000"/>
              </a:lnSpc>
            </a:pPr>
            <a:r>
              <a:rPr lang="en-US" sz="2000" dirty="0"/>
              <a:t>80</a:t>
            </a:r>
            <a:r>
              <a:rPr lang="en-GB" sz="2000" dirty="0"/>
              <a:t>% mark</a:t>
            </a:r>
            <a:r>
              <a:rPr lang="en-US" sz="2000" dirty="0"/>
              <a:t>s</a:t>
            </a:r>
            <a:endParaRPr lang="en-GB" sz="2000" dirty="0"/>
          </a:p>
          <a:p>
            <a:pPr lvl="2">
              <a:lnSpc>
                <a:spcPct val="90000"/>
              </a:lnSpc>
            </a:pPr>
            <a:r>
              <a:rPr lang="en-GB" sz="1800" dirty="0"/>
              <a:t>Count of short Exam 10 (Weekly)</a:t>
            </a:r>
          </a:p>
          <a:p>
            <a:pPr lvl="2">
              <a:lnSpc>
                <a:spcPct val="90000"/>
              </a:lnSpc>
            </a:pPr>
            <a:r>
              <a:rPr lang="en-GB" sz="1800" dirty="0"/>
              <a:t>8 Marks for every each of short Exam. </a:t>
            </a:r>
          </a:p>
          <a:p>
            <a:pPr lvl="2">
              <a:lnSpc>
                <a:spcPct val="90000"/>
              </a:lnSpc>
            </a:pPr>
            <a:endParaRPr lang="en-GB" sz="1800" dirty="0"/>
          </a:p>
          <a:p>
            <a:pPr lvl="1">
              <a:lnSpc>
                <a:spcPct val="90000"/>
              </a:lnSpc>
            </a:pPr>
            <a:r>
              <a:rPr lang="en-US" sz="2000" dirty="0"/>
              <a:t>20</a:t>
            </a:r>
            <a:r>
              <a:rPr lang="en-GB" sz="2000" dirty="0"/>
              <a:t>% Final Examination</a:t>
            </a:r>
          </a:p>
        </p:txBody>
      </p:sp>
    </p:spTree>
    <p:extLst>
      <p:ext uri="{BB962C8B-B14F-4D97-AF65-F5344CB8AC3E}">
        <p14:creationId xmlns:p14="http://schemas.microsoft.com/office/powerpoint/2010/main" val="468291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screen shot of a black background&#10;&#10;Description automatically generated">
            <a:extLst>
              <a:ext uri="{FF2B5EF4-FFF2-40B4-BE49-F238E27FC236}">
                <a16:creationId xmlns:a16="http://schemas.microsoft.com/office/drawing/2014/main" id="{71808E32-0E77-4411-0ED9-929ECB31A5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993852"/>
            <a:ext cx="9972675" cy="554982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11175" y="144031"/>
            <a:ext cx="64007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cs typeface="Tajawal Medium" panose="00000600000000000000" pitchFamily="2" charset="-78"/>
              </a:rPr>
              <a:t>Academic Calendar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3E39976C-BFA2-D310-C124-24C2CE55F7AE}"/>
              </a:ext>
            </a:extLst>
          </p:cNvPr>
          <p:cNvSpPr>
            <a:spLocks noGrp="1" noChangeArrowheads="1"/>
          </p:cNvSpPr>
          <p:nvPr/>
        </p:nvSpPr>
        <p:spPr>
          <a:xfrm>
            <a:off x="975174" y="1983375"/>
            <a:ext cx="5277987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</a:pP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772458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E39976C-BFA2-D310-C124-24C2CE55F7AE}"/>
              </a:ext>
            </a:extLst>
          </p:cNvPr>
          <p:cNvSpPr>
            <a:spLocks noGrp="1" noChangeArrowheads="1"/>
          </p:cNvSpPr>
          <p:nvPr/>
        </p:nvSpPr>
        <p:spPr>
          <a:xfrm>
            <a:off x="975174" y="1983375"/>
            <a:ext cx="5277987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</a:pPr>
            <a:endParaRPr lang="en-GB" sz="2000" dirty="0"/>
          </a:p>
        </p:txBody>
      </p:sp>
      <p:pic>
        <p:nvPicPr>
          <p:cNvPr id="5" name="Picture 4" descr="A blue and white rectangular chart with white text&#10;&#10;Description automatically generated">
            <a:extLst>
              <a:ext uri="{FF2B5EF4-FFF2-40B4-BE49-F238E27FC236}">
                <a16:creationId xmlns:a16="http://schemas.microsoft.com/office/drawing/2014/main" id="{B6916127-009C-496E-DE7A-F2A1C0EBB7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7325" y="0"/>
            <a:ext cx="87868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4420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E39976C-BFA2-D310-C124-24C2CE55F7AE}"/>
              </a:ext>
            </a:extLst>
          </p:cNvPr>
          <p:cNvSpPr>
            <a:spLocks noGrp="1" noChangeArrowheads="1"/>
          </p:cNvSpPr>
          <p:nvPr/>
        </p:nvSpPr>
        <p:spPr>
          <a:xfrm>
            <a:off x="975174" y="1983375"/>
            <a:ext cx="5277987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</a:pPr>
            <a:endParaRPr lang="en-GB" sz="20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4ECC0EF-D2CA-966F-C855-BAFF8ABAEE51}"/>
              </a:ext>
            </a:extLst>
          </p:cNvPr>
          <p:cNvSpPr txBox="1"/>
          <p:nvPr/>
        </p:nvSpPr>
        <p:spPr>
          <a:xfrm>
            <a:off x="0" y="561268"/>
            <a:ext cx="64007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cs typeface="Tajawal Medium" panose="00000600000000000000" pitchFamily="2" charset="-78"/>
              </a:rPr>
              <a:t>Academic Calendar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6573D73-8472-95FE-6C6E-9AE190AB6C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82776" y="144031"/>
            <a:ext cx="2383737" cy="112512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D24643A-5D67-0E29-9D5A-C584D9D51A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4975" y="1704436"/>
            <a:ext cx="8324850" cy="4438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9223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E39976C-BFA2-D310-C124-24C2CE55F7AE}"/>
              </a:ext>
            </a:extLst>
          </p:cNvPr>
          <p:cNvSpPr>
            <a:spLocks noGrp="1" noChangeArrowheads="1"/>
          </p:cNvSpPr>
          <p:nvPr/>
        </p:nvSpPr>
        <p:spPr>
          <a:xfrm>
            <a:off x="975174" y="1983375"/>
            <a:ext cx="5277987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</a:pPr>
            <a:endParaRPr lang="en-GB" sz="2000" dirty="0"/>
          </a:p>
        </p:txBody>
      </p:sp>
      <p:pic>
        <p:nvPicPr>
          <p:cNvPr id="3" name="Picture 2" descr="A black and white poster with blue text&#10;&#10;Description automatically generated">
            <a:extLst>
              <a:ext uri="{FF2B5EF4-FFF2-40B4-BE49-F238E27FC236}">
                <a16:creationId xmlns:a16="http://schemas.microsoft.com/office/drawing/2014/main" id="{DEB0B6F9-DAA0-2EB1-DB44-24AF2078B6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0862" y="0"/>
            <a:ext cx="9101138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2EF21B8-6F86-E6A5-BF6F-9ADBF83DBB5F}"/>
              </a:ext>
            </a:extLst>
          </p:cNvPr>
          <p:cNvSpPr txBox="1"/>
          <p:nvPr/>
        </p:nvSpPr>
        <p:spPr>
          <a:xfrm>
            <a:off x="342901" y="2169435"/>
            <a:ext cx="2343150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/>
            <a:r>
              <a:rPr lang="ar-SA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اللغة الأساسية في المحاضرات هي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endParaRPr lang="ar-YE" sz="18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 rtl="1"/>
            <a:r>
              <a:rPr lang="ar-SA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r-SA" sz="18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اللغة الإنجليزية </a:t>
            </a:r>
            <a:br>
              <a:rPr lang="ar-SA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en-US" sz="18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 rtl="1"/>
            <a:r>
              <a:rPr lang="ar-SA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الاختبارات باللغة الإنجليزية مع وجود</a:t>
            </a:r>
            <a:endParaRPr lang="ar-YE" sz="18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 rtl="1"/>
            <a:r>
              <a:rPr lang="ar-SA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ترجمة للسؤال.</a:t>
            </a:r>
          </a:p>
        </p:txBody>
      </p:sp>
    </p:spTree>
    <p:extLst>
      <p:ext uri="{BB962C8B-B14F-4D97-AF65-F5344CB8AC3E}">
        <p14:creationId xmlns:p14="http://schemas.microsoft.com/office/powerpoint/2010/main" val="2580284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841</TotalTime>
  <Words>584</Words>
  <Application>Microsoft Office PowerPoint</Application>
  <PresentationFormat>Widescreen</PresentationFormat>
  <Paragraphs>124</Paragraphs>
  <Slides>15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4" baseType="lpstr">
      <vt:lpstr>Arial</vt:lpstr>
      <vt:lpstr>Calibri</vt:lpstr>
      <vt:lpstr>Calibri Light</vt:lpstr>
      <vt:lpstr>Tahoma</vt:lpstr>
      <vt:lpstr>Tajawal Medium</vt:lpstr>
      <vt:lpstr>Times New Roman</vt:lpstr>
      <vt:lpstr>Wingdings</vt:lpstr>
      <vt:lpstr>Wingdings 3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Kamal Ibrahim Alieyan</cp:lastModifiedBy>
  <cp:revision>29</cp:revision>
  <dcterms:created xsi:type="dcterms:W3CDTF">2023-04-29T09:08:23Z</dcterms:created>
  <dcterms:modified xsi:type="dcterms:W3CDTF">2023-09-27T18:49:07Z</dcterms:modified>
</cp:coreProperties>
</file>