
<file path=[Content_Types].xml><?xml version="1.0" encoding="utf-8"?>
<Types xmlns="http://schemas.openxmlformats.org/package/2006/content-types">
  <Default Extension="emf" ContentType="image/x-emf"/>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68" r:id="rId2"/>
    <p:sldId id="259" r:id="rId3"/>
    <p:sldId id="399" r:id="rId4"/>
    <p:sldId id="300" r:id="rId5"/>
    <p:sldId id="305" r:id="rId6"/>
    <p:sldId id="410" r:id="rId7"/>
    <p:sldId id="306" r:id="rId8"/>
    <p:sldId id="308" r:id="rId9"/>
    <p:sldId id="392" r:id="rId10"/>
    <p:sldId id="393" r:id="rId11"/>
    <p:sldId id="397" r:id="rId12"/>
    <p:sldId id="394" r:id="rId13"/>
    <p:sldId id="400" r:id="rId14"/>
    <p:sldId id="258" r:id="rId15"/>
    <p:sldId id="307" r:id="rId16"/>
    <p:sldId id="310" r:id="rId17"/>
    <p:sldId id="411" r:id="rId18"/>
    <p:sldId id="375" r:id="rId19"/>
    <p:sldId id="389" r:id="rId20"/>
    <p:sldId id="388" r:id="rId21"/>
    <p:sldId id="377" r:id="rId22"/>
    <p:sldId id="373" r:id="rId23"/>
    <p:sldId id="379" r:id="rId24"/>
    <p:sldId id="378" r:id="rId25"/>
    <p:sldId id="372" r:id="rId26"/>
    <p:sldId id="384" r:id="rId27"/>
    <p:sldId id="385" r:id="rId28"/>
    <p:sldId id="267" r:id="rId29"/>
    <p:sldId id="313" r:id="rId30"/>
    <p:sldId id="271" r:id="rId31"/>
    <p:sldId id="401" r:id="rId32"/>
    <p:sldId id="402" r:id="rId33"/>
    <p:sldId id="280" r:id="rId34"/>
    <p:sldId id="403" r:id="rId35"/>
    <p:sldId id="406" r:id="rId36"/>
    <p:sldId id="407" r:id="rId37"/>
    <p:sldId id="408" r:id="rId38"/>
    <p:sldId id="287" r:id="rId39"/>
    <p:sldId id="288" r:id="rId40"/>
    <p:sldId id="289" r:id="rId41"/>
    <p:sldId id="290" r:id="rId42"/>
    <p:sldId id="409" r:id="rId43"/>
    <p:sldId id="396" r:id="rId44"/>
    <p:sldId id="395" r:id="rId45"/>
    <p:sldId id="412" r:id="rId4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7" d="100"/>
          <a:sy n="87" d="100"/>
        </p:scale>
        <p:origin x="52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C7D740BD-D243-48D4-ACF3-62A0FA03A546}">
      <dgm:prSet/>
      <dgm:spPr/>
      <dgm:t>
        <a:bodyPr/>
        <a:lstStyle/>
        <a:p>
          <a:r>
            <a:rPr lang="en-US" b="1" dirty="0">
              <a:latin typeface="+mn-lt"/>
            </a:rPr>
            <a:t>I. Economies of Scale</a:t>
          </a:r>
          <a:endParaRPr lang="en-US" b="1" dirty="0"/>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EDDE0FE2-1EB6-48EF-906C-E6E73C1F0FC4}">
      <dgm:prSet/>
      <dgm:spPr/>
      <dgm:t>
        <a:bodyPr/>
        <a:lstStyle/>
        <a:p>
          <a:r>
            <a:rPr lang="en-US" b="1" dirty="0"/>
            <a:t>II-The Returns to scale</a:t>
          </a:r>
          <a:endParaRPr lang="fr-FR" b="1" dirty="0"/>
        </a:p>
      </dgm:t>
    </dgm:pt>
    <dgm:pt modelId="{BE0F44D4-4011-40C5-9094-5DD87FB20FFB}" type="parTrans" cxnId="{887A771E-F296-4599-BA88-471766E9A24A}">
      <dgm:prSet/>
      <dgm:spPr/>
      <dgm:t>
        <a:bodyPr/>
        <a:lstStyle/>
        <a:p>
          <a:endParaRPr lang="fr-FR"/>
        </a:p>
      </dgm:t>
    </dgm:pt>
    <dgm:pt modelId="{43C9623D-B4B8-48E6-ACC5-A44471E5842A}" type="sibTrans" cxnId="{887A771E-F296-4599-BA88-471766E9A24A}">
      <dgm:prSet/>
      <dgm:spPr/>
      <dgm:t>
        <a:bodyPr/>
        <a:lstStyle/>
        <a:p>
          <a:endParaRPr lang="fr-FR"/>
        </a:p>
      </dgm:t>
    </dgm:pt>
    <dgm:pt modelId="{48E44BCB-5D51-40B3-8EEB-5423C5434EDB}">
      <dgm:prSet/>
      <dgm:spPr/>
      <dgm:t>
        <a:bodyPr/>
        <a:lstStyle/>
        <a:p>
          <a:r>
            <a:rPr lang="en-US" b="1" dirty="0"/>
            <a:t>III- External Economies </a:t>
          </a:r>
        </a:p>
        <a:p>
          <a:r>
            <a:rPr lang="en-US" b="1" dirty="0"/>
            <a:t>And</a:t>
          </a:r>
        </a:p>
        <a:p>
          <a:r>
            <a:rPr lang="en-US" b="1" dirty="0"/>
            <a:t> Trade Policy</a:t>
          </a:r>
          <a:endParaRPr lang="fr-FR" b="1" dirty="0"/>
        </a:p>
      </dgm:t>
    </dgm:pt>
    <dgm:pt modelId="{6CA9F34C-D85B-4FA5-AE0F-C4DE95B29DC4}" type="parTrans" cxnId="{6E3BC1AB-077A-44A1-9AA5-CF5BFF74E2F9}">
      <dgm:prSet/>
      <dgm:spPr/>
      <dgm:t>
        <a:bodyPr/>
        <a:lstStyle/>
        <a:p>
          <a:endParaRPr lang="fr-FR"/>
        </a:p>
      </dgm:t>
    </dgm:pt>
    <dgm:pt modelId="{846F34B1-A1B7-4631-86D0-5FEC8685688A}" type="sibTrans" cxnId="{6E3BC1AB-077A-44A1-9AA5-CF5BFF74E2F9}">
      <dgm:prSet/>
      <dgm:spPr/>
      <dgm:t>
        <a:bodyPr/>
        <a:lstStyle/>
        <a:p>
          <a:endParaRPr lang="fr-FR"/>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custLinFactNeighborX="0"/>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3" custLinFactNeighborX="-4574" custLinFactNeighborY="-784">
        <dgm:presLayoutVars>
          <dgm:bulletEnabled val="1"/>
        </dgm:presLayoutVars>
      </dgm:prSet>
      <dgm:spPr/>
    </dgm:pt>
    <dgm:pt modelId="{E67614F6-A794-4345-86E2-E64FA1ACBDFA}" type="pres">
      <dgm:prSet presAssocID="{79D1F487-A95D-4271-86B5-EB6C8862F750}" presName="sibTrans" presStyleCnt="0"/>
      <dgm:spPr/>
    </dgm:pt>
    <dgm:pt modelId="{539265EC-35C6-4E7A-99CE-9AC781CBAFEC}" type="pres">
      <dgm:prSet presAssocID="{EDDE0FE2-1EB6-48EF-906C-E6E73C1F0FC4}" presName="textNode" presStyleLbl="node1" presStyleIdx="1" presStyleCnt="3">
        <dgm:presLayoutVars>
          <dgm:bulletEnabled val="1"/>
        </dgm:presLayoutVars>
      </dgm:prSet>
      <dgm:spPr/>
    </dgm:pt>
    <dgm:pt modelId="{BEA6AA78-49A8-4A18-8F4E-B46037669B27}" type="pres">
      <dgm:prSet presAssocID="{43C9623D-B4B8-48E6-ACC5-A44471E5842A}" presName="sibTrans" presStyleCnt="0"/>
      <dgm:spPr/>
    </dgm:pt>
    <dgm:pt modelId="{49A8BD12-D823-4DBD-BA76-9BD2FE88A371}" type="pres">
      <dgm:prSet presAssocID="{48E44BCB-5D51-40B3-8EEB-5423C5434EDB}" presName="textNode" presStyleLbl="node1" presStyleIdx="2" presStyleCnt="3">
        <dgm:presLayoutVars>
          <dgm:bulletEnabled val="1"/>
        </dgm:presLayoutVars>
      </dgm:prSet>
      <dgm:spPr/>
    </dgm:pt>
  </dgm:ptLst>
  <dgm:cxnLst>
    <dgm:cxn modelId="{887A771E-F296-4599-BA88-471766E9A24A}" srcId="{6141646F-D791-4CA2-A717-C4D765645C71}" destId="{EDDE0FE2-1EB6-48EF-906C-E6E73C1F0FC4}" srcOrd="1" destOrd="0" parTransId="{BE0F44D4-4011-40C5-9094-5DD87FB20FFB}" sibTransId="{43C9623D-B4B8-48E6-ACC5-A44471E5842A}"/>
    <dgm:cxn modelId="{3D895C24-2942-46CA-AC4D-38DB66E9FCF6}" type="presOf" srcId="{EDDE0FE2-1EB6-48EF-906C-E6E73C1F0FC4}" destId="{539265EC-35C6-4E7A-99CE-9AC781CBAFEC}" srcOrd="0" destOrd="0" presId="urn:microsoft.com/office/officeart/2005/8/layout/hProcess9"/>
    <dgm:cxn modelId="{349C7178-F3B6-4BEC-ABE3-E9D733264D8F}" type="presOf" srcId="{48E44BCB-5D51-40B3-8EEB-5423C5434EDB}" destId="{49A8BD12-D823-4DBD-BA76-9BD2FE88A371}" srcOrd="0" destOrd="0" presId="urn:microsoft.com/office/officeart/2005/8/layout/hProcess9"/>
    <dgm:cxn modelId="{6E3BC1AB-077A-44A1-9AA5-CF5BFF74E2F9}" srcId="{6141646F-D791-4CA2-A717-C4D765645C71}" destId="{48E44BCB-5D51-40B3-8EEB-5423C5434EDB}" srcOrd="2" destOrd="0" parTransId="{6CA9F34C-D85B-4FA5-AE0F-C4DE95B29DC4}" sibTransId="{846F34B1-A1B7-4631-86D0-5FEC8685688A}"/>
    <dgm:cxn modelId="{4E34D5C1-FE46-43AE-856F-2B02530EF3D5}" type="presOf" srcId="{6141646F-D791-4CA2-A717-C4D765645C71}" destId="{46E60C47-E0CF-4496-AB25-ABE5BBF91509}"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80D50B8F-3E84-483A-8EA3-C7F545BE7C88}" type="presParOf" srcId="{4415ED17-40F4-4D23-8C58-2D632869BCCD}" destId="{539265EC-35C6-4E7A-99CE-9AC781CBAFEC}" srcOrd="2" destOrd="0" presId="urn:microsoft.com/office/officeart/2005/8/layout/hProcess9"/>
    <dgm:cxn modelId="{CF7EC21F-6940-4430-84AB-ECAAEEFFF68E}" type="presParOf" srcId="{4415ED17-40F4-4D23-8C58-2D632869BCCD}" destId="{BEA6AA78-49A8-4A18-8F4E-B46037669B27}" srcOrd="3" destOrd="0" presId="urn:microsoft.com/office/officeart/2005/8/layout/hProcess9"/>
    <dgm:cxn modelId="{3D41F390-03C4-44DF-9DEA-10B8D549D1A0}" type="presParOf" srcId="{4415ED17-40F4-4D23-8C58-2D632869BCCD}" destId="{49A8BD12-D823-4DBD-BA76-9BD2FE88A371}"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793670" y="0"/>
          <a:ext cx="8994933"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0" y="1291755"/>
          <a:ext cx="338312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1" kern="1200" dirty="0">
              <a:latin typeface="+mn-lt"/>
            </a:rPr>
            <a:t>I. Economies of Scale</a:t>
          </a:r>
          <a:endParaRPr lang="en-US" sz="2500" b="1" kern="1200" dirty="0"/>
        </a:p>
      </dsp:txBody>
      <dsp:txXfrm>
        <a:off x="84966" y="1376721"/>
        <a:ext cx="3213191" cy="1570603"/>
      </dsp:txXfrm>
    </dsp:sp>
    <dsp:sp modelId="{539265EC-35C6-4E7A-99CE-9AC781CBAFEC}">
      <dsp:nvSpPr>
        <dsp:cNvPr id="0" name=""/>
        <dsp:cNvSpPr/>
      </dsp:nvSpPr>
      <dsp:spPr>
        <a:xfrm>
          <a:off x="3599575" y="1305401"/>
          <a:ext cx="338312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1" kern="1200" dirty="0"/>
            <a:t>II-The Returns to scale</a:t>
          </a:r>
          <a:endParaRPr lang="fr-FR" sz="2500" b="1" kern="1200" dirty="0"/>
        </a:p>
      </dsp:txBody>
      <dsp:txXfrm>
        <a:off x="3684541" y="1390367"/>
        <a:ext cx="3213191" cy="1570603"/>
      </dsp:txXfrm>
    </dsp:sp>
    <dsp:sp modelId="{49A8BD12-D823-4DBD-BA76-9BD2FE88A371}">
      <dsp:nvSpPr>
        <dsp:cNvPr id="0" name=""/>
        <dsp:cNvSpPr/>
      </dsp:nvSpPr>
      <dsp:spPr>
        <a:xfrm>
          <a:off x="7193518" y="1305401"/>
          <a:ext cx="3383123"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b="1" kern="1200" dirty="0"/>
            <a:t>III- External Economies </a:t>
          </a:r>
        </a:p>
        <a:p>
          <a:pPr marL="0" lvl="0" indent="0" algn="ctr" defTabSz="1111250">
            <a:lnSpc>
              <a:spcPct val="90000"/>
            </a:lnSpc>
            <a:spcBef>
              <a:spcPct val="0"/>
            </a:spcBef>
            <a:spcAft>
              <a:spcPct val="35000"/>
            </a:spcAft>
            <a:buNone/>
          </a:pPr>
          <a:r>
            <a:rPr lang="en-US" sz="2500" b="1" kern="1200" dirty="0"/>
            <a:t>And</a:t>
          </a:r>
        </a:p>
        <a:p>
          <a:pPr marL="0" lvl="0" indent="0" algn="ctr" defTabSz="1111250">
            <a:lnSpc>
              <a:spcPct val="90000"/>
            </a:lnSpc>
            <a:spcBef>
              <a:spcPct val="0"/>
            </a:spcBef>
            <a:spcAft>
              <a:spcPct val="35000"/>
            </a:spcAft>
            <a:buNone/>
          </a:pPr>
          <a:r>
            <a:rPr lang="en-US" sz="2500" b="1" kern="1200" dirty="0"/>
            <a:t> Trade Policy</a:t>
          </a:r>
          <a:endParaRPr lang="fr-FR" sz="2500" b="1" kern="1200" dirty="0"/>
        </a:p>
      </dsp:txBody>
      <dsp:txXfrm>
        <a:off x="7278484" y="1390367"/>
        <a:ext cx="3213191" cy="157060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499BEFF-3EA2-48F7-8252-0435ADDE4002}" type="datetimeFigureOut">
              <a:rPr lang="fr-FR" smtClean="0"/>
              <a:t>28/10/2021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8A7CC7-C8C1-40EC-838F-3C248E4438E5}" type="slidenum">
              <a:rPr lang="fr-FR" smtClean="0"/>
              <a:t>‹N°›</a:t>
            </a:fld>
            <a:endParaRPr lang="fr-FR"/>
          </a:p>
        </p:txBody>
      </p:sp>
    </p:spTree>
    <p:extLst>
      <p:ext uri="{BB962C8B-B14F-4D97-AF65-F5344CB8AC3E}">
        <p14:creationId xmlns:p14="http://schemas.microsoft.com/office/powerpoint/2010/main" val="1837219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b="1" dirty="0"/>
              <a:t>MP: Marginal Product                     AP: </a:t>
            </a:r>
            <a:r>
              <a:rPr lang="fr-FR" b="1" dirty="0" err="1"/>
              <a:t>Average</a:t>
            </a:r>
            <a:r>
              <a:rPr lang="fr-FR" b="1" dirty="0"/>
              <a:t> Product                            TP: Total Product</a:t>
            </a:r>
          </a:p>
        </p:txBody>
      </p:sp>
      <p:sp>
        <p:nvSpPr>
          <p:cNvPr id="4" name="Espace réservé du numéro de diapositive 3"/>
          <p:cNvSpPr>
            <a:spLocks noGrp="1"/>
          </p:cNvSpPr>
          <p:nvPr>
            <p:ph type="sldNum" sz="quarter" idx="5"/>
          </p:nvPr>
        </p:nvSpPr>
        <p:spPr/>
        <p:txBody>
          <a:bodyPr/>
          <a:lstStyle/>
          <a:p>
            <a:fld id="{EA436C0F-CCA9-4AA1-8AF5-D2144BC3015B}" type="slidenum">
              <a:rPr lang="fr-FR" smtClean="0"/>
              <a:t>26</a:t>
            </a:fld>
            <a:endParaRPr lang="fr-FR"/>
          </a:p>
        </p:txBody>
      </p:sp>
    </p:spTree>
    <p:extLst>
      <p:ext uri="{BB962C8B-B14F-4D97-AF65-F5344CB8AC3E}">
        <p14:creationId xmlns:p14="http://schemas.microsoft.com/office/powerpoint/2010/main" val="32181983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3B85B7-43AF-492A-83AD-ACD08F3FD21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6FABA2E-02A5-426E-B5EF-65A999404B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CF85A7AF-366D-4B51-8FC7-41C2E2490F3F}"/>
              </a:ext>
            </a:extLst>
          </p:cNvPr>
          <p:cNvSpPr>
            <a:spLocks noGrp="1"/>
          </p:cNvSpPr>
          <p:nvPr>
            <p:ph type="dt" sz="half" idx="10"/>
          </p:nvPr>
        </p:nvSpPr>
        <p:spPr/>
        <p:txBody>
          <a:bodyPr/>
          <a:lstStyle/>
          <a:p>
            <a:fld id="{59456083-8D59-4E53-B2D8-2E2800561512}" type="datetimeFigureOut">
              <a:rPr lang="fr-FR" smtClean="0"/>
              <a:t>28/10/2021</a:t>
            </a:fld>
            <a:endParaRPr lang="fr-FR"/>
          </a:p>
        </p:txBody>
      </p:sp>
      <p:sp>
        <p:nvSpPr>
          <p:cNvPr id="5" name="Espace réservé du pied de page 4">
            <a:extLst>
              <a:ext uri="{FF2B5EF4-FFF2-40B4-BE49-F238E27FC236}">
                <a16:creationId xmlns:a16="http://schemas.microsoft.com/office/drawing/2014/main" id="{9045F930-535E-4882-BFEA-FA32A07A0AA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C0C2440-2F9B-4B2C-AB9A-1E4ABE585078}"/>
              </a:ext>
            </a:extLst>
          </p:cNvPr>
          <p:cNvSpPr>
            <a:spLocks noGrp="1"/>
          </p:cNvSpPr>
          <p:nvPr>
            <p:ph type="sldNum" sz="quarter" idx="12"/>
          </p:nvPr>
        </p:nvSpPr>
        <p:spPr/>
        <p:txBody>
          <a:bodyPr/>
          <a:lstStyle/>
          <a:p>
            <a:fld id="{863808D7-5C5C-46D2-B808-46E800418638}" type="slidenum">
              <a:rPr lang="fr-FR" smtClean="0"/>
              <a:t>‹N°›</a:t>
            </a:fld>
            <a:endParaRPr lang="fr-FR"/>
          </a:p>
        </p:txBody>
      </p:sp>
    </p:spTree>
    <p:extLst>
      <p:ext uri="{BB962C8B-B14F-4D97-AF65-F5344CB8AC3E}">
        <p14:creationId xmlns:p14="http://schemas.microsoft.com/office/powerpoint/2010/main" val="2494816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F90ED3-0753-433A-A9FC-78258B82238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AEBC9BA-F97D-4C85-BD0E-CE6477A4D18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4836FE-F3AB-466D-8111-86906C0DD1C6}"/>
              </a:ext>
            </a:extLst>
          </p:cNvPr>
          <p:cNvSpPr>
            <a:spLocks noGrp="1"/>
          </p:cNvSpPr>
          <p:nvPr>
            <p:ph type="dt" sz="half" idx="10"/>
          </p:nvPr>
        </p:nvSpPr>
        <p:spPr/>
        <p:txBody>
          <a:bodyPr/>
          <a:lstStyle/>
          <a:p>
            <a:fld id="{59456083-8D59-4E53-B2D8-2E2800561512}" type="datetimeFigureOut">
              <a:rPr lang="fr-FR" smtClean="0"/>
              <a:t>28/10/2021</a:t>
            </a:fld>
            <a:endParaRPr lang="fr-FR"/>
          </a:p>
        </p:txBody>
      </p:sp>
      <p:sp>
        <p:nvSpPr>
          <p:cNvPr id="5" name="Espace réservé du pied de page 4">
            <a:extLst>
              <a:ext uri="{FF2B5EF4-FFF2-40B4-BE49-F238E27FC236}">
                <a16:creationId xmlns:a16="http://schemas.microsoft.com/office/drawing/2014/main" id="{F3A5535D-8DDA-4680-B3C2-82B0E0E5A0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6064A9A-4554-4CC6-B774-C6DB75337F9A}"/>
              </a:ext>
            </a:extLst>
          </p:cNvPr>
          <p:cNvSpPr>
            <a:spLocks noGrp="1"/>
          </p:cNvSpPr>
          <p:nvPr>
            <p:ph type="sldNum" sz="quarter" idx="12"/>
          </p:nvPr>
        </p:nvSpPr>
        <p:spPr/>
        <p:txBody>
          <a:bodyPr/>
          <a:lstStyle/>
          <a:p>
            <a:fld id="{863808D7-5C5C-46D2-B808-46E800418638}" type="slidenum">
              <a:rPr lang="fr-FR" smtClean="0"/>
              <a:t>‹N°›</a:t>
            </a:fld>
            <a:endParaRPr lang="fr-FR"/>
          </a:p>
        </p:txBody>
      </p:sp>
    </p:spTree>
    <p:extLst>
      <p:ext uri="{BB962C8B-B14F-4D97-AF65-F5344CB8AC3E}">
        <p14:creationId xmlns:p14="http://schemas.microsoft.com/office/powerpoint/2010/main" val="1400107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0DE496A-C94F-45D9-9C81-6F4EBAE7CDC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5B94C2E-6E25-44C9-8BB9-C9D7742B4A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84BD1D1-F655-4060-9951-A6565CE65A93}"/>
              </a:ext>
            </a:extLst>
          </p:cNvPr>
          <p:cNvSpPr>
            <a:spLocks noGrp="1"/>
          </p:cNvSpPr>
          <p:nvPr>
            <p:ph type="dt" sz="half" idx="10"/>
          </p:nvPr>
        </p:nvSpPr>
        <p:spPr/>
        <p:txBody>
          <a:bodyPr/>
          <a:lstStyle/>
          <a:p>
            <a:fld id="{59456083-8D59-4E53-B2D8-2E2800561512}" type="datetimeFigureOut">
              <a:rPr lang="fr-FR" smtClean="0"/>
              <a:t>28/10/2021</a:t>
            </a:fld>
            <a:endParaRPr lang="fr-FR"/>
          </a:p>
        </p:txBody>
      </p:sp>
      <p:sp>
        <p:nvSpPr>
          <p:cNvPr id="5" name="Espace réservé du pied de page 4">
            <a:extLst>
              <a:ext uri="{FF2B5EF4-FFF2-40B4-BE49-F238E27FC236}">
                <a16:creationId xmlns:a16="http://schemas.microsoft.com/office/drawing/2014/main" id="{5F280B81-A369-40A7-A247-CD97B9A2DA8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5411445-3D22-4D1B-A6D9-FBDFC500C44F}"/>
              </a:ext>
            </a:extLst>
          </p:cNvPr>
          <p:cNvSpPr>
            <a:spLocks noGrp="1"/>
          </p:cNvSpPr>
          <p:nvPr>
            <p:ph type="sldNum" sz="quarter" idx="12"/>
          </p:nvPr>
        </p:nvSpPr>
        <p:spPr/>
        <p:txBody>
          <a:bodyPr/>
          <a:lstStyle/>
          <a:p>
            <a:fld id="{863808D7-5C5C-46D2-B808-46E800418638}" type="slidenum">
              <a:rPr lang="fr-FR" smtClean="0"/>
              <a:t>‹N°›</a:t>
            </a:fld>
            <a:endParaRPr lang="fr-FR"/>
          </a:p>
        </p:txBody>
      </p:sp>
    </p:spTree>
    <p:extLst>
      <p:ext uri="{BB962C8B-B14F-4D97-AF65-F5344CB8AC3E}">
        <p14:creationId xmlns:p14="http://schemas.microsoft.com/office/powerpoint/2010/main" val="3695841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10C797A-7D6D-4199-A3B0-522A2FB9E6B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774CD83-9882-44B4-81FB-DD7943AC5820}"/>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90DB7CB-0D23-4597-9FB6-043FE1A2A28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167F240-FE95-412E-8CA0-FD776CCCDEE8}"/>
              </a:ext>
            </a:extLst>
          </p:cNvPr>
          <p:cNvSpPr>
            <a:spLocks noGrp="1"/>
          </p:cNvSpPr>
          <p:nvPr>
            <p:ph type="dt" sz="half" idx="10"/>
          </p:nvPr>
        </p:nvSpPr>
        <p:spPr/>
        <p:txBody>
          <a:bodyPr/>
          <a:lstStyle/>
          <a:p>
            <a:fld id="{59456083-8D59-4E53-B2D8-2E2800561512}" type="datetimeFigureOut">
              <a:rPr lang="fr-FR" smtClean="0"/>
              <a:t>28/10/2021</a:t>
            </a:fld>
            <a:endParaRPr lang="fr-FR"/>
          </a:p>
        </p:txBody>
      </p:sp>
      <p:sp>
        <p:nvSpPr>
          <p:cNvPr id="6" name="Espace réservé du pied de page 5">
            <a:extLst>
              <a:ext uri="{FF2B5EF4-FFF2-40B4-BE49-F238E27FC236}">
                <a16:creationId xmlns:a16="http://schemas.microsoft.com/office/drawing/2014/main" id="{356A9419-F93D-4D09-904C-05F2C62D3AD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88C0299-2A13-438A-A6E0-6B809B6725D8}"/>
              </a:ext>
            </a:extLst>
          </p:cNvPr>
          <p:cNvSpPr>
            <a:spLocks noGrp="1"/>
          </p:cNvSpPr>
          <p:nvPr>
            <p:ph type="sldNum" sz="quarter" idx="12"/>
          </p:nvPr>
        </p:nvSpPr>
        <p:spPr/>
        <p:txBody>
          <a:bodyPr/>
          <a:lstStyle/>
          <a:p>
            <a:fld id="{863808D7-5C5C-46D2-B808-46E800418638}" type="slidenum">
              <a:rPr lang="fr-FR" smtClean="0"/>
              <a:t>‹N°›</a:t>
            </a:fld>
            <a:endParaRPr lang="fr-FR"/>
          </a:p>
        </p:txBody>
      </p:sp>
    </p:spTree>
    <p:extLst>
      <p:ext uri="{BB962C8B-B14F-4D97-AF65-F5344CB8AC3E}">
        <p14:creationId xmlns:p14="http://schemas.microsoft.com/office/powerpoint/2010/main" val="500120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119E94C-D99A-4204-BBD0-51D08A70C20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1744209-BED5-406D-85B4-89F8511E25A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D08E3AE-14C5-48D2-B6B4-97DBAB793A70}"/>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7F8D31B-4420-44C9-8DA4-6A45255CB8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C474A70-FFD0-4233-A59C-997FD4118A8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5473F3B-3063-4C57-8D18-85F16E821BCD}"/>
              </a:ext>
            </a:extLst>
          </p:cNvPr>
          <p:cNvSpPr>
            <a:spLocks noGrp="1"/>
          </p:cNvSpPr>
          <p:nvPr>
            <p:ph type="dt" sz="half" idx="10"/>
          </p:nvPr>
        </p:nvSpPr>
        <p:spPr/>
        <p:txBody>
          <a:bodyPr/>
          <a:lstStyle/>
          <a:p>
            <a:fld id="{59456083-8D59-4E53-B2D8-2E2800561512}" type="datetimeFigureOut">
              <a:rPr lang="fr-FR" smtClean="0"/>
              <a:t>28/10/2021</a:t>
            </a:fld>
            <a:endParaRPr lang="fr-FR"/>
          </a:p>
        </p:txBody>
      </p:sp>
      <p:sp>
        <p:nvSpPr>
          <p:cNvPr id="8" name="Espace réservé du pied de page 7">
            <a:extLst>
              <a:ext uri="{FF2B5EF4-FFF2-40B4-BE49-F238E27FC236}">
                <a16:creationId xmlns:a16="http://schemas.microsoft.com/office/drawing/2014/main" id="{408E5CB0-6202-47F9-B855-75524019B545}"/>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3D85F86-7A8E-4F79-8E40-B0DBB1BA9AC0}"/>
              </a:ext>
            </a:extLst>
          </p:cNvPr>
          <p:cNvSpPr>
            <a:spLocks noGrp="1"/>
          </p:cNvSpPr>
          <p:nvPr>
            <p:ph type="sldNum" sz="quarter" idx="12"/>
          </p:nvPr>
        </p:nvSpPr>
        <p:spPr/>
        <p:txBody>
          <a:bodyPr/>
          <a:lstStyle/>
          <a:p>
            <a:fld id="{863808D7-5C5C-46D2-B808-46E800418638}" type="slidenum">
              <a:rPr lang="fr-FR" smtClean="0"/>
              <a:t>‹N°›</a:t>
            </a:fld>
            <a:endParaRPr lang="fr-FR"/>
          </a:p>
        </p:txBody>
      </p:sp>
    </p:spTree>
    <p:extLst>
      <p:ext uri="{BB962C8B-B14F-4D97-AF65-F5344CB8AC3E}">
        <p14:creationId xmlns:p14="http://schemas.microsoft.com/office/powerpoint/2010/main" val="29039889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8A6B13-3F23-40CD-AE29-539CEB727F78}"/>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0C44A269-6BFE-4F4E-8DB2-6CDD7DAFE596}"/>
              </a:ext>
            </a:extLst>
          </p:cNvPr>
          <p:cNvSpPr>
            <a:spLocks noGrp="1"/>
          </p:cNvSpPr>
          <p:nvPr>
            <p:ph type="dt" sz="half" idx="10"/>
          </p:nvPr>
        </p:nvSpPr>
        <p:spPr/>
        <p:txBody>
          <a:bodyPr/>
          <a:lstStyle/>
          <a:p>
            <a:fld id="{59456083-8D59-4E53-B2D8-2E2800561512}" type="datetimeFigureOut">
              <a:rPr lang="fr-FR" smtClean="0"/>
              <a:t>28/10/2021</a:t>
            </a:fld>
            <a:endParaRPr lang="fr-FR"/>
          </a:p>
        </p:txBody>
      </p:sp>
      <p:sp>
        <p:nvSpPr>
          <p:cNvPr id="4" name="Espace réservé du pied de page 3">
            <a:extLst>
              <a:ext uri="{FF2B5EF4-FFF2-40B4-BE49-F238E27FC236}">
                <a16:creationId xmlns:a16="http://schemas.microsoft.com/office/drawing/2014/main" id="{914FDF5A-5F87-43ED-A936-3299D220296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7284D83-B910-481C-BB31-B1E022A2242E}"/>
              </a:ext>
            </a:extLst>
          </p:cNvPr>
          <p:cNvSpPr>
            <a:spLocks noGrp="1"/>
          </p:cNvSpPr>
          <p:nvPr>
            <p:ph type="sldNum" sz="quarter" idx="12"/>
          </p:nvPr>
        </p:nvSpPr>
        <p:spPr/>
        <p:txBody>
          <a:bodyPr/>
          <a:lstStyle/>
          <a:p>
            <a:fld id="{863808D7-5C5C-46D2-B808-46E800418638}" type="slidenum">
              <a:rPr lang="fr-FR" smtClean="0"/>
              <a:t>‹N°›</a:t>
            </a:fld>
            <a:endParaRPr lang="fr-FR"/>
          </a:p>
        </p:txBody>
      </p:sp>
    </p:spTree>
    <p:extLst>
      <p:ext uri="{BB962C8B-B14F-4D97-AF65-F5344CB8AC3E}">
        <p14:creationId xmlns:p14="http://schemas.microsoft.com/office/powerpoint/2010/main" val="2181504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9A5E7F8-8337-4621-A0CA-EAF34100A2D3}"/>
              </a:ext>
            </a:extLst>
          </p:cNvPr>
          <p:cNvSpPr>
            <a:spLocks noGrp="1"/>
          </p:cNvSpPr>
          <p:nvPr>
            <p:ph type="dt" sz="half" idx="10"/>
          </p:nvPr>
        </p:nvSpPr>
        <p:spPr/>
        <p:txBody>
          <a:bodyPr/>
          <a:lstStyle/>
          <a:p>
            <a:fld id="{59456083-8D59-4E53-B2D8-2E2800561512}" type="datetimeFigureOut">
              <a:rPr lang="fr-FR" smtClean="0"/>
              <a:t>28/10/2021</a:t>
            </a:fld>
            <a:endParaRPr lang="fr-FR"/>
          </a:p>
        </p:txBody>
      </p:sp>
      <p:sp>
        <p:nvSpPr>
          <p:cNvPr id="3" name="Espace réservé du pied de page 2">
            <a:extLst>
              <a:ext uri="{FF2B5EF4-FFF2-40B4-BE49-F238E27FC236}">
                <a16:creationId xmlns:a16="http://schemas.microsoft.com/office/drawing/2014/main" id="{71D2973F-430C-446A-BCC2-84DAAB2DA05C}"/>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092A619-1F42-4EA0-ADC8-814DD3860AAF}"/>
              </a:ext>
            </a:extLst>
          </p:cNvPr>
          <p:cNvSpPr>
            <a:spLocks noGrp="1"/>
          </p:cNvSpPr>
          <p:nvPr>
            <p:ph type="sldNum" sz="quarter" idx="12"/>
          </p:nvPr>
        </p:nvSpPr>
        <p:spPr/>
        <p:txBody>
          <a:bodyPr/>
          <a:lstStyle/>
          <a:p>
            <a:fld id="{863808D7-5C5C-46D2-B808-46E800418638}" type="slidenum">
              <a:rPr lang="fr-FR" smtClean="0"/>
              <a:t>‹N°›</a:t>
            </a:fld>
            <a:endParaRPr lang="fr-FR"/>
          </a:p>
        </p:txBody>
      </p:sp>
    </p:spTree>
    <p:extLst>
      <p:ext uri="{BB962C8B-B14F-4D97-AF65-F5344CB8AC3E}">
        <p14:creationId xmlns:p14="http://schemas.microsoft.com/office/powerpoint/2010/main" val="1355761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B43EC78-1DB9-4F84-A7C7-0C59D4D53490}"/>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95ED28F5-9902-4D21-918F-37D2C6E8BD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73C9326-1D06-49A6-BB6A-D439852679D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B138B12-1AE0-47E1-8A2C-5FD2FDB66861}"/>
              </a:ext>
            </a:extLst>
          </p:cNvPr>
          <p:cNvSpPr>
            <a:spLocks noGrp="1"/>
          </p:cNvSpPr>
          <p:nvPr>
            <p:ph type="dt" sz="half" idx="10"/>
          </p:nvPr>
        </p:nvSpPr>
        <p:spPr/>
        <p:txBody>
          <a:bodyPr/>
          <a:lstStyle/>
          <a:p>
            <a:fld id="{59456083-8D59-4E53-B2D8-2E2800561512}" type="datetimeFigureOut">
              <a:rPr lang="fr-FR" smtClean="0"/>
              <a:t>28/10/2021</a:t>
            </a:fld>
            <a:endParaRPr lang="fr-FR"/>
          </a:p>
        </p:txBody>
      </p:sp>
      <p:sp>
        <p:nvSpPr>
          <p:cNvPr id="6" name="Espace réservé du pied de page 5">
            <a:extLst>
              <a:ext uri="{FF2B5EF4-FFF2-40B4-BE49-F238E27FC236}">
                <a16:creationId xmlns:a16="http://schemas.microsoft.com/office/drawing/2014/main" id="{466893E2-A6DB-4D96-B0B4-7D857C4425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920D1A2-215B-4CD2-9B5F-74EBEAF308F6}"/>
              </a:ext>
            </a:extLst>
          </p:cNvPr>
          <p:cNvSpPr>
            <a:spLocks noGrp="1"/>
          </p:cNvSpPr>
          <p:nvPr>
            <p:ph type="sldNum" sz="quarter" idx="12"/>
          </p:nvPr>
        </p:nvSpPr>
        <p:spPr/>
        <p:txBody>
          <a:bodyPr/>
          <a:lstStyle/>
          <a:p>
            <a:fld id="{863808D7-5C5C-46D2-B808-46E800418638}" type="slidenum">
              <a:rPr lang="fr-FR" smtClean="0"/>
              <a:t>‹N°›</a:t>
            </a:fld>
            <a:endParaRPr lang="fr-FR"/>
          </a:p>
        </p:txBody>
      </p:sp>
    </p:spTree>
    <p:extLst>
      <p:ext uri="{BB962C8B-B14F-4D97-AF65-F5344CB8AC3E}">
        <p14:creationId xmlns:p14="http://schemas.microsoft.com/office/powerpoint/2010/main" val="22946988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AB05B5-8083-4090-8941-C4260B51262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84FB53B5-3515-40D5-9C2E-27A8C09E6C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39ADDBB8-CFC3-4BE0-847C-E6B7A41B87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6F3E797-7862-4EC4-A4E4-96497F064907}"/>
              </a:ext>
            </a:extLst>
          </p:cNvPr>
          <p:cNvSpPr>
            <a:spLocks noGrp="1"/>
          </p:cNvSpPr>
          <p:nvPr>
            <p:ph type="dt" sz="half" idx="10"/>
          </p:nvPr>
        </p:nvSpPr>
        <p:spPr/>
        <p:txBody>
          <a:bodyPr/>
          <a:lstStyle/>
          <a:p>
            <a:fld id="{59456083-8D59-4E53-B2D8-2E2800561512}" type="datetimeFigureOut">
              <a:rPr lang="fr-FR" smtClean="0"/>
              <a:t>28/10/2021</a:t>
            </a:fld>
            <a:endParaRPr lang="fr-FR"/>
          </a:p>
        </p:txBody>
      </p:sp>
      <p:sp>
        <p:nvSpPr>
          <p:cNvPr id="6" name="Espace réservé du pied de page 5">
            <a:extLst>
              <a:ext uri="{FF2B5EF4-FFF2-40B4-BE49-F238E27FC236}">
                <a16:creationId xmlns:a16="http://schemas.microsoft.com/office/drawing/2014/main" id="{91E89023-B5F7-41EA-9576-40F48D099BF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74756E0-C536-41B3-B26C-85CF835F8096}"/>
              </a:ext>
            </a:extLst>
          </p:cNvPr>
          <p:cNvSpPr>
            <a:spLocks noGrp="1"/>
          </p:cNvSpPr>
          <p:nvPr>
            <p:ph type="sldNum" sz="quarter" idx="12"/>
          </p:nvPr>
        </p:nvSpPr>
        <p:spPr/>
        <p:txBody>
          <a:bodyPr/>
          <a:lstStyle/>
          <a:p>
            <a:fld id="{863808D7-5C5C-46D2-B808-46E800418638}" type="slidenum">
              <a:rPr lang="fr-FR" smtClean="0"/>
              <a:t>‹N°›</a:t>
            </a:fld>
            <a:endParaRPr lang="fr-FR"/>
          </a:p>
        </p:txBody>
      </p:sp>
    </p:spTree>
    <p:extLst>
      <p:ext uri="{BB962C8B-B14F-4D97-AF65-F5344CB8AC3E}">
        <p14:creationId xmlns:p14="http://schemas.microsoft.com/office/powerpoint/2010/main" val="16588470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8FB5F6-72FD-4DE8-8579-E20B4EEFC70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EA090D4-C5E3-49F5-A629-9C7E28AAE537}"/>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6295B7C-5DFE-484A-84CD-A1F68EC54A75}"/>
              </a:ext>
            </a:extLst>
          </p:cNvPr>
          <p:cNvSpPr>
            <a:spLocks noGrp="1"/>
          </p:cNvSpPr>
          <p:nvPr>
            <p:ph type="dt" sz="half" idx="10"/>
          </p:nvPr>
        </p:nvSpPr>
        <p:spPr/>
        <p:txBody>
          <a:bodyPr/>
          <a:lstStyle/>
          <a:p>
            <a:fld id="{59456083-8D59-4E53-B2D8-2E2800561512}" type="datetimeFigureOut">
              <a:rPr lang="fr-FR" smtClean="0"/>
              <a:t>28/10/2021</a:t>
            </a:fld>
            <a:endParaRPr lang="fr-FR"/>
          </a:p>
        </p:txBody>
      </p:sp>
      <p:sp>
        <p:nvSpPr>
          <p:cNvPr id="5" name="Espace réservé du pied de page 4">
            <a:extLst>
              <a:ext uri="{FF2B5EF4-FFF2-40B4-BE49-F238E27FC236}">
                <a16:creationId xmlns:a16="http://schemas.microsoft.com/office/drawing/2014/main" id="{9304535E-B5AF-415C-AF4A-DAFA81BF119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FF37190-4989-44F7-8454-C0BCA27A6C2B}"/>
              </a:ext>
            </a:extLst>
          </p:cNvPr>
          <p:cNvSpPr>
            <a:spLocks noGrp="1"/>
          </p:cNvSpPr>
          <p:nvPr>
            <p:ph type="sldNum" sz="quarter" idx="12"/>
          </p:nvPr>
        </p:nvSpPr>
        <p:spPr/>
        <p:txBody>
          <a:bodyPr/>
          <a:lstStyle/>
          <a:p>
            <a:fld id="{863808D7-5C5C-46D2-B808-46E800418638}" type="slidenum">
              <a:rPr lang="fr-FR" smtClean="0"/>
              <a:t>‹N°›</a:t>
            </a:fld>
            <a:endParaRPr lang="fr-FR"/>
          </a:p>
        </p:txBody>
      </p:sp>
    </p:spTree>
    <p:extLst>
      <p:ext uri="{BB962C8B-B14F-4D97-AF65-F5344CB8AC3E}">
        <p14:creationId xmlns:p14="http://schemas.microsoft.com/office/powerpoint/2010/main" val="2809044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3781418-F597-4038-B18C-39232CA99607}"/>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FC8250D-807C-4787-AE1F-6C5A714CCB3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BDCB65-E69D-4BA3-B5CF-8C9781A69914}"/>
              </a:ext>
            </a:extLst>
          </p:cNvPr>
          <p:cNvSpPr>
            <a:spLocks noGrp="1"/>
          </p:cNvSpPr>
          <p:nvPr>
            <p:ph type="dt" sz="half" idx="10"/>
          </p:nvPr>
        </p:nvSpPr>
        <p:spPr/>
        <p:txBody>
          <a:bodyPr/>
          <a:lstStyle/>
          <a:p>
            <a:fld id="{59456083-8D59-4E53-B2D8-2E2800561512}" type="datetimeFigureOut">
              <a:rPr lang="fr-FR" smtClean="0"/>
              <a:t>28/10/2021</a:t>
            </a:fld>
            <a:endParaRPr lang="fr-FR"/>
          </a:p>
        </p:txBody>
      </p:sp>
      <p:sp>
        <p:nvSpPr>
          <p:cNvPr id="5" name="Espace réservé du pied de page 4">
            <a:extLst>
              <a:ext uri="{FF2B5EF4-FFF2-40B4-BE49-F238E27FC236}">
                <a16:creationId xmlns:a16="http://schemas.microsoft.com/office/drawing/2014/main" id="{E740714E-4659-4998-9111-8459B0478BC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6FCEAE3-B831-4C1B-AE26-3408C0CD0AAD}"/>
              </a:ext>
            </a:extLst>
          </p:cNvPr>
          <p:cNvSpPr>
            <a:spLocks noGrp="1"/>
          </p:cNvSpPr>
          <p:nvPr>
            <p:ph type="sldNum" sz="quarter" idx="12"/>
          </p:nvPr>
        </p:nvSpPr>
        <p:spPr/>
        <p:txBody>
          <a:bodyPr/>
          <a:lstStyle/>
          <a:p>
            <a:fld id="{863808D7-5C5C-46D2-B808-46E800418638}" type="slidenum">
              <a:rPr lang="fr-FR" smtClean="0"/>
              <a:t>‹N°›</a:t>
            </a:fld>
            <a:endParaRPr lang="fr-FR"/>
          </a:p>
        </p:txBody>
      </p:sp>
    </p:spTree>
    <p:extLst>
      <p:ext uri="{BB962C8B-B14F-4D97-AF65-F5344CB8AC3E}">
        <p14:creationId xmlns:p14="http://schemas.microsoft.com/office/powerpoint/2010/main" val="2521097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F903E769-C0F6-46C2-9CAF-AD8E9BCA71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2D459F9-9593-42E4-BDD8-7C1CDB5B55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9D0FA5D-DECC-4EFC-BB24-0094088A0C2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456083-8D59-4E53-B2D8-2E2800561512}" type="datetimeFigureOut">
              <a:rPr lang="fr-FR" smtClean="0"/>
              <a:t>28/10/2021</a:t>
            </a:fld>
            <a:endParaRPr lang="fr-FR"/>
          </a:p>
        </p:txBody>
      </p:sp>
      <p:sp>
        <p:nvSpPr>
          <p:cNvPr id="5" name="Espace réservé du pied de page 4">
            <a:extLst>
              <a:ext uri="{FF2B5EF4-FFF2-40B4-BE49-F238E27FC236}">
                <a16:creationId xmlns:a16="http://schemas.microsoft.com/office/drawing/2014/main" id="{D4422CEC-AF78-49E4-8F0C-7561B23E8A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07EF1EB-DF73-4BA4-B82D-FF62A10D89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3808D7-5C5C-46D2-B808-46E800418638}" type="slidenum">
              <a:rPr lang="fr-FR" smtClean="0"/>
              <a:t>‹N°›</a:t>
            </a:fld>
            <a:endParaRPr lang="fr-FR"/>
          </a:p>
        </p:txBody>
      </p:sp>
    </p:spTree>
    <p:extLst>
      <p:ext uri="{BB962C8B-B14F-4D97-AF65-F5344CB8AC3E}">
        <p14:creationId xmlns:p14="http://schemas.microsoft.com/office/powerpoint/2010/main" val="11253047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thebalance.com/what-is-the-definition-of-variable-expenses-1293741" TargetMode="External"/><Relationship Id="rId2" Type="http://schemas.openxmlformats.org/officeDocument/2006/relationships/hyperlink" Target="https://www.thebalance.com/what-s-the-difference-between-fixed-and-variable-expenses-453774"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8.jf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158262" y="-1"/>
            <a:ext cx="1234146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42861" y="4836161"/>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6231458" y="3125530"/>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MGM 112</a:t>
            </a:r>
          </a:p>
          <a:p>
            <a:r>
              <a:rPr lang="en-US" sz="2800" dirty="0">
                <a:solidFill>
                  <a:schemeClr val="bg1"/>
                </a:solidFill>
              </a:rPr>
              <a:t>Introduction to Economics</a:t>
            </a:r>
            <a:endParaRPr lang="en-US" sz="2800" dirty="0">
              <a:solidFill>
                <a:schemeClr val="bg1"/>
              </a:solidFill>
              <a:latin typeface="+mn-lt"/>
            </a:endParaRP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a:t>
            </a:r>
            <a:r>
              <a:rPr lang="en-US" sz="2600" dirty="0" err="1">
                <a:solidFill>
                  <a:srgbClr val="24A9E1"/>
                </a:solidFill>
                <a:latin typeface="Tajawal Medium" panose="00000600000000000000" pitchFamily="2" charset="-78"/>
                <a:cs typeface="Tajawal Medium" panose="00000600000000000000" pitchFamily="2" charset="-78"/>
              </a:rPr>
              <a:t>Maryem</a:t>
            </a:r>
            <a:r>
              <a:rPr lang="en-US" sz="2600" dirty="0">
                <a:solidFill>
                  <a:srgbClr val="24A9E1"/>
                </a:solidFill>
                <a:latin typeface="Tajawal Medium" panose="00000600000000000000" pitchFamily="2" charset="-78"/>
                <a:cs typeface="Tajawal Medium" panose="00000600000000000000" pitchFamily="2" charset="-78"/>
              </a:rPr>
              <a:t> ZORGUI</a:t>
            </a:r>
          </a:p>
        </p:txBody>
      </p:sp>
      <p:sp>
        <p:nvSpPr>
          <p:cNvPr id="16" name="TextBox 15"/>
          <p:cNvSpPr txBox="1"/>
          <p:nvPr/>
        </p:nvSpPr>
        <p:spPr>
          <a:xfrm>
            <a:off x="3789485" y="2950365"/>
            <a:ext cx="7125706" cy="1384995"/>
          </a:xfrm>
          <a:prstGeom prst="rect">
            <a:avLst/>
          </a:prstGeom>
          <a:noFill/>
        </p:spPr>
        <p:txBody>
          <a:bodyPr wrap="square" rtlCol="0">
            <a:spAutoFit/>
          </a:bodyPr>
          <a:lstStyle/>
          <a:p>
            <a:r>
              <a:rPr lang="en-US" sz="2800" b="1" dirty="0">
                <a:solidFill>
                  <a:schemeClr val="tx1">
                    <a:lumMod val="95000"/>
                    <a:lumOff val="5000"/>
                  </a:schemeClr>
                </a:solidFill>
                <a:cs typeface="Tajawal Medium" panose="00000600000000000000" pitchFamily="2" charset="-78"/>
              </a:rPr>
              <a:t>Lecture 7</a:t>
            </a:r>
            <a:r>
              <a:rPr lang="en-US" sz="2800" b="1" dirty="0">
                <a:solidFill>
                  <a:schemeClr val="accent6">
                    <a:lumMod val="50000"/>
                  </a:schemeClr>
                </a:solidFill>
                <a:cs typeface="Tajawal Medium" panose="00000600000000000000" pitchFamily="2" charset="-78"/>
              </a:rPr>
              <a:t>		</a:t>
            </a:r>
            <a:r>
              <a:rPr lang="fr-FR" sz="2800" b="1" dirty="0"/>
              <a:t>The Economies of </a:t>
            </a:r>
            <a:r>
              <a:rPr lang="fr-FR" sz="2800" b="1" dirty="0" err="1"/>
              <a:t>Scale</a:t>
            </a:r>
            <a:endParaRPr lang="fr-FR" sz="2800" b="1" dirty="0"/>
          </a:p>
          <a:p>
            <a:pPr marL="0" indent="0" algn="ctr">
              <a:buNone/>
            </a:pPr>
            <a:r>
              <a:rPr lang="fr-FR" sz="2800" b="1" dirty="0"/>
              <a:t>And</a:t>
            </a:r>
          </a:p>
          <a:p>
            <a:pPr marL="0" indent="0" algn="ctr">
              <a:buNone/>
            </a:pPr>
            <a:r>
              <a:rPr lang="fr-FR" sz="2800" b="1" dirty="0"/>
              <a:t>		The </a:t>
            </a:r>
            <a:r>
              <a:rPr lang="fr-FR" sz="2800" b="1" dirty="0" err="1"/>
              <a:t>Returns</a:t>
            </a:r>
            <a:r>
              <a:rPr lang="fr-FR" sz="2800" b="1" dirty="0"/>
              <a:t> to </a:t>
            </a:r>
            <a:r>
              <a:rPr lang="fr-FR" sz="2800" b="1" dirty="0" err="1"/>
              <a:t>Scale</a:t>
            </a:r>
            <a:endParaRPr lang="fr-FR" sz="2800" b="1"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DE2A57A-AE42-4ADD-9700-58885D384D0E}"/>
              </a:ext>
            </a:extLst>
          </p:cNvPr>
          <p:cNvSpPr>
            <a:spLocks noGrp="1"/>
          </p:cNvSpPr>
          <p:nvPr>
            <p:ph type="title"/>
          </p:nvPr>
        </p:nvSpPr>
        <p:spPr>
          <a:xfrm>
            <a:off x="2417196" y="365125"/>
            <a:ext cx="8936603" cy="1325563"/>
          </a:xfrm>
        </p:spPr>
        <p:txBody>
          <a:bodyPr/>
          <a:lstStyle/>
          <a:p>
            <a:r>
              <a:rPr lang="en-US" sz="4000" b="1" i="0" dirty="0">
                <a:solidFill>
                  <a:schemeClr val="bg1"/>
                </a:solidFill>
                <a:effectLst/>
                <a:latin typeface="+mn-lt"/>
              </a:rPr>
              <a:t>       LEARNING OBJECTIVES</a:t>
            </a:r>
            <a:br>
              <a:rPr lang="en-US" b="0" i="0" dirty="0">
                <a:effectLst/>
                <a:latin typeface="Open Sans" panose="020B0606030504020204" pitchFamily="34" charset="0"/>
              </a:rPr>
            </a:br>
            <a:endParaRPr lang="fr-FR" dirty="0"/>
          </a:p>
        </p:txBody>
      </p:sp>
      <p:sp>
        <p:nvSpPr>
          <p:cNvPr id="3" name="Espace réservé du contenu 2">
            <a:extLst>
              <a:ext uri="{FF2B5EF4-FFF2-40B4-BE49-F238E27FC236}">
                <a16:creationId xmlns:a16="http://schemas.microsoft.com/office/drawing/2014/main" id="{850B8D3C-6FCF-4CD7-B71F-B08A45EA3820}"/>
              </a:ext>
            </a:extLst>
          </p:cNvPr>
          <p:cNvSpPr>
            <a:spLocks noGrp="1"/>
          </p:cNvSpPr>
          <p:nvPr>
            <p:ph idx="1"/>
          </p:nvPr>
        </p:nvSpPr>
        <p:spPr>
          <a:xfrm>
            <a:off x="159026" y="1825625"/>
            <a:ext cx="9803958" cy="4351338"/>
          </a:xfrm>
        </p:spPr>
        <p:txBody>
          <a:bodyPr/>
          <a:lstStyle/>
          <a:p>
            <a:r>
              <a:rPr lang="en-US" b="0" i="0" dirty="0">
                <a:effectLst/>
              </a:rPr>
              <a:t>To understand the concepts of Economies of Scale.</a:t>
            </a:r>
          </a:p>
          <a:p>
            <a:endParaRPr lang="en-US" b="0" i="0" dirty="0">
              <a:effectLst/>
            </a:endParaRPr>
          </a:p>
          <a:p>
            <a:r>
              <a:rPr lang="en-US" b="0" i="0" dirty="0">
                <a:effectLst/>
              </a:rPr>
              <a:t>To understand the concept of Return to Scale.</a:t>
            </a:r>
            <a:endParaRPr lang="fr-FR" dirty="0"/>
          </a:p>
          <a:p>
            <a:endParaRPr lang="en-US" b="0" i="0" dirty="0">
              <a:effectLst/>
            </a:endParaRPr>
          </a:p>
          <a:p>
            <a:r>
              <a:rPr lang="en-US" b="0" i="0" dirty="0">
                <a:effectLst/>
              </a:rPr>
              <a:t>To be able to refer to relevant examples in a particular scenario,</a:t>
            </a:r>
            <a:endParaRPr lang="fr-FR" dirty="0"/>
          </a:p>
        </p:txBody>
      </p:sp>
    </p:spTree>
    <p:extLst>
      <p:ext uri="{BB962C8B-B14F-4D97-AF65-F5344CB8AC3E}">
        <p14:creationId xmlns:p14="http://schemas.microsoft.com/office/powerpoint/2010/main" val="30654887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49440F-6AF1-48A2-9804-3DE273BFAE6A}"/>
              </a:ext>
            </a:extLst>
          </p:cNvPr>
          <p:cNvSpPr>
            <a:spLocks noGrp="1"/>
          </p:cNvSpPr>
          <p:nvPr>
            <p:ph type="title"/>
          </p:nvPr>
        </p:nvSpPr>
        <p:spPr>
          <a:xfrm>
            <a:off x="2207492" y="365125"/>
            <a:ext cx="9146308" cy="1325563"/>
          </a:xfrm>
        </p:spPr>
        <p:txBody>
          <a:bodyPr/>
          <a:lstStyle/>
          <a:p>
            <a:r>
              <a:rPr lang="fr-FR" b="1" dirty="0">
                <a:solidFill>
                  <a:schemeClr val="bg1"/>
                </a:solidFill>
                <a:latin typeface="+mn-lt"/>
              </a:rPr>
              <a:t>			Syllabus</a:t>
            </a:r>
          </a:p>
        </p:txBody>
      </p:sp>
      <p:graphicFrame>
        <p:nvGraphicFramePr>
          <p:cNvPr id="4" name="Content Placeholder 1">
            <a:extLst>
              <a:ext uri="{FF2B5EF4-FFF2-40B4-BE49-F238E27FC236}">
                <a16:creationId xmlns:a16="http://schemas.microsoft.com/office/drawing/2014/main" id="{F4231A95-710B-4EC2-9533-FB066F4A6F03}"/>
              </a:ext>
            </a:extLst>
          </p:cNvPr>
          <p:cNvGraphicFramePr>
            <a:graphicFrameLocks noGrp="1"/>
          </p:cNvGraphicFramePr>
          <p:nvPr>
            <p:ph idx="1"/>
            <p:extLst>
              <p:ext uri="{D42A27DB-BD31-4B8C-83A1-F6EECF244321}">
                <p14:modId xmlns:p14="http://schemas.microsoft.com/office/powerpoint/2010/main" val="1450471089"/>
              </p:ext>
            </p:extLst>
          </p:nvPr>
        </p:nvGraphicFramePr>
        <p:xfrm>
          <a:off x="771525" y="1825625"/>
          <a:ext cx="1058227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02102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49796" y="2524414"/>
            <a:ext cx="8042276" cy="1336956"/>
          </a:xfrm>
        </p:spPr>
        <p:txBody>
          <a:bodyPr>
            <a:normAutofit fontScale="90000"/>
          </a:bodyPr>
          <a:lstStyle/>
          <a:p>
            <a:br>
              <a:rPr lang="en-US" b="1" dirty="0">
                <a:latin typeface="+mn-lt"/>
              </a:rPr>
            </a:br>
            <a:br>
              <a:rPr lang="en-US" b="1" dirty="0">
                <a:latin typeface="+mn-lt"/>
              </a:rPr>
            </a:br>
            <a:br>
              <a:rPr lang="en-US" b="1" dirty="0">
                <a:latin typeface="+mn-lt"/>
              </a:rPr>
            </a:br>
            <a:r>
              <a:rPr lang="en-US" sz="3600" b="1" dirty="0">
                <a:latin typeface="+mn-lt"/>
              </a:rPr>
              <a:t>I. Economies of Scale</a:t>
            </a:r>
            <a:br>
              <a:rPr lang="en-US" sz="3600" b="1" dirty="0">
                <a:latin typeface="+mn-lt"/>
              </a:rPr>
            </a:br>
            <a:br>
              <a:rPr lang="en-US" sz="3600" b="1" dirty="0">
                <a:latin typeface="+mn-lt"/>
              </a:rPr>
            </a:br>
            <a:r>
              <a:rPr lang="en-US" sz="3600" b="1" dirty="0">
                <a:latin typeface="+mn-lt"/>
              </a:rPr>
              <a:t>	</a:t>
            </a:r>
            <a:r>
              <a:rPr lang="en-US" sz="3600" b="1" i="0" dirty="0">
                <a:solidFill>
                  <a:srgbClr val="222222"/>
                </a:solidFill>
                <a:effectLst/>
                <a:latin typeface="+mn-lt"/>
              </a:rPr>
              <a:t>I-1-Definition of Economies of Scale</a:t>
            </a:r>
            <a:br>
              <a:rPr lang="en-US" sz="3600" b="0" i="0" dirty="0">
                <a:solidFill>
                  <a:srgbClr val="222222"/>
                </a:solidFill>
                <a:effectLst/>
                <a:latin typeface="+mn-lt"/>
              </a:rPr>
            </a:br>
            <a:r>
              <a:rPr lang="en-US" sz="3600" b="0" i="0" dirty="0">
                <a:solidFill>
                  <a:srgbClr val="222222"/>
                </a:solidFill>
                <a:effectLst/>
                <a:latin typeface="+mn-lt"/>
              </a:rPr>
              <a:t>	</a:t>
            </a:r>
            <a:r>
              <a:rPr lang="en-US" sz="3600" b="1" i="0" dirty="0">
                <a:solidFill>
                  <a:srgbClr val="222222"/>
                </a:solidFill>
                <a:effectLst/>
                <a:latin typeface="+mn-lt"/>
              </a:rPr>
              <a:t>I-2-How Economies of Scale Work</a:t>
            </a:r>
            <a:br>
              <a:rPr lang="en-US" sz="3600" b="1" i="0" dirty="0">
                <a:solidFill>
                  <a:srgbClr val="222222"/>
                </a:solidFill>
                <a:effectLst/>
                <a:latin typeface="+mn-lt"/>
              </a:rPr>
            </a:br>
            <a:r>
              <a:rPr lang="en-US" sz="3600" b="1" i="0" dirty="0">
                <a:solidFill>
                  <a:srgbClr val="222222"/>
                </a:solidFill>
                <a:effectLst/>
                <a:latin typeface="+mn-lt"/>
              </a:rPr>
              <a:t>	I-3-Types of Economies of Scale</a:t>
            </a:r>
            <a:br>
              <a:rPr lang="en-US" sz="3600" b="1" i="0" dirty="0">
                <a:solidFill>
                  <a:srgbClr val="222222"/>
                </a:solidFill>
                <a:effectLst/>
                <a:latin typeface="+mn-lt"/>
              </a:rPr>
            </a:br>
            <a:r>
              <a:rPr lang="en-US" sz="3600" b="1" i="0" dirty="0">
                <a:solidFill>
                  <a:srgbClr val="222222"/>
                </a:solidFill>
                <a:effectLst/>
                <a:latin typeface="+mn-lt"/>
              </a:rPr>
              <a:t>	</a:t>
            </a:r>
            <a:r>
              <a:rPr lang="en-US" sz="3600" b="1" dirty="0">
                <a:solidFill>
                  <a:srgbClr val="222222"/>
                </a:solidFill>
                <a:latin typeface="+mn-lt"/>
              </a:rPr>
              <a:t>I-4-</a:t>
            </a:r>
            <a:r>
              <a:rPr lang="en-US" sz="3600" b="1" i="0" dirty="0">
                <a:solidFill>
                  <a:srgbClr val="222222"/>
                </a:solidFill>
                <a:effectLst/>
                <a:latin typeface="+mn-lt"/>
              </a:rPr>
              <a:t>Diseconomies of Scale</a:t>
            </a:r>
            <a:br>
              <a:rPr lang="en-US" b="1" i="0" dirty="0">
                <a:solidFill>
                  <a:srgbClr val="222222"/>
                </a:solidFill>
                <a:effectLst/>
                <a:latin typeface="Rubik"/>
              </a:rPr>
            </a:br>
            <a:br>
              <a:rPr lang="en-US" b="1" i="0" dirty="0">
                <a:solidFill>
                  <a:srgbClr val="222222"/>
                </a:solidFill>
                <a:effectLst/>
                <a:latin typeface="Publico"/>
              </a:rPr>
            </a:br>
            <a:br>
              <a:rPr lang="en-US" b="0" i="0" dirty="0">
                <a:solidFill>
                  <a:srgbClr val="222222"/>
                </a:solidFill>
                <a:effectLst/>
                <a:latin typeface="Publico"/>
              </a:rPr>
            </a:br>
            <a:endParaRPr lang="en-US" b="1" dirty="0"/>
          </a:p>
        </p:txBody>
      </p:sp>
      <p:sp>
        <p:nvSpPr>
          <p:cNvPr id="4" name="Footer Placeholder 3"/>
          <p:cNvSpPr>
            <a:spLocks noGrp="1"/>
          </p:cNvSpPr>
          <p:nvPr>
            <p:ph type="ftr" sz="quarter" idx="11"/>
          </p:nvPr>
        </p:nvSpPr>
        <p:spPr/>
        <p:txBody>
          <a:bodyPr/>
          <a:lstStyle/>
          <a:p>
            <a:r>
              <a:rPr lang="en-US"/>
              <a:t>University of Miami</a:t>
            </a:r>
          </a:p>
        </p:txBody>
      </p:sp>
      <p:sp>
        <p:nvSpPr>
          <p:cNvPr id="5" name="Slide Number Placeholder 4"/>
          <p:cNvSpPr>
            <a:spLocks noGrp="1"/>
          </p:cNvSpPr>
          <p:nvPr>
            <p:ph type="sldNum" sz="quarter" idx="12"/>
          </p:nvPr>
        </p:nvSpPr>
        <p:spPr/>
        <p:txBody>
          <a:bodyPr/>
          <a:lstStyle/>
          <a:p>
            <a:fld id="{7F5CE407-6216-4202-80E4-A30DC2F709B2}" type="slidenum">
              <a:rPr lang="en-US" smtClean="0"/>
              <a:t>4</a:t>
            </a:fld>
            <a:endParaRPr lang="en-US"/>
          </a:p>
        </p:txBody>
      </p:sp>
    </p:spTree>
    <p:extLst>
      <p:ext uri="{BB962C8B-B14F-4D97-AF65-F5344CB8AC3E}">
        <p14:creationId xmlns:p14="http://schemas.microsoft.com/office/powerpoint/2010/main" val="3380525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066FAD-88F1-4C61-ABBE-EEEC027ED3DF}"/>
              </a:ext>
            </a:extLst>
          </p:cNvPr>
          <p:cNvSpPr>
            <a:spLocks noGrp="1"/>
          </p:cNvSpPr>
          <p:nvPr>
            <p:ph type="title"/>
          </p:nvPr>
        </p:nvSpPr>
        <p:spPr>
          <a:xfrm>
            <a:off x="2584174" y="245855"/>
            <a:ext cx="8769626" cy="1325563"/>
          </a:xfrm>
        </p:spPr>
        <p:txBody>
          <a:bodyPr>
            <a:normAutofit/>
          </a:bodyPr>
          <a:lstStyle/>
          <a:p>
            <a:r>
              <a:rPr lang="en-US" sz="4000" b="1" dirty="0">
                <a:solidFill>
                  <a:schemeClr val="bg1"/>
                </a:solidFill>
                <a:latin typeface="+mn-lt"/>
              </a:rPr>
              <a:t>I. Economies of Scale               -1-</a:t>
            </a:r>
            <a:endParaRPr lang="fr-FR" sz="4000" b="1" dirty="0">
              <a:solidFill>
                <a:schemeClr val="bg1"/>
              </a:solidFill>
              <a:latin typeface="+mn-lt"/>
            </a:endParaRPr>
          </a:p>
        </p:txBody>
      </p:sp>
      <p:sp>
        <p:nvSpPr>
          <p:cNvPr id="3" name="Espace réservé du contenu 2">
            <a:extLst>
              <a:ext uri="{FF2B5EF4-FFF2-40B4-BE49-F238E27FC236}">
                <a16:creationId xmlns:a16="http://schemas.microsoft.com/office/drawing/2014/main" id="{7E62E4CC-CED7-48BF-8E9A-3A51298264A3}"/>
              </a:ext>
            </a:extLst>
          </p:cNvPr>
          <p:cNvSpPr>
            <a:spLocks noGrp="1"/>
          </p:cNvSpPr>
          <p:nvPr>
            <p:ph idx="1"/>
          </p:nvPr>
        </p:nvSpPr>
        <p:spPr>
          <a:xfrm>
            <a:off x="143123" y="1693628"/>
            <a:ext cx="9819861" cy="4483335"/>
          </a:xfrm>
        </p:spPr>
        <p:txBody>
          <a:bodyPr/>
          <a:lstStyle/>
          <a:p>
            <a:pPr marL="0" indent="0">
              <a:buNone/>
            </a:pPr>
            <a:r>
              <a:rPr lang="en-US" sz="3200" b="1" i="0" dirty="0">
                <a:effectLst/>
              </a:rPr>
              <a:t>I-1-Definition of Economies of Scale</a:t>
            </a:r>
          </a:p>
          <a:p>
            <a:endParaRPr lang="en-US" b="0" i="0" dirty="0">
              <a:solidFill>
                <a:srgbClr val="222222"/>
              </a:solidFill>
              <a:effectLst/>
            </a:endParaRPr>
          </a:p>
          <a:p>
            <a:r>
              <a:rPr lang="en-US" sz="2600" b="1" i="0" dirty="0">
                <a:solidFill>
                  <a:srgbClr val="FF0000"/>
                </a:solidFill>
                <a:effectLst/>
              </a:rPr>
              <a:t>Economies of Scale </a:t>
            </a:r>
            <a:r>
              <a:rPr lang="en-US" sz="2600" b="0" i="0" dirty="0">
                <a:solidFill>
                  <a:srgbClr val="222222"/>
                </a:solidFill>
                <a:effectLst/>
              </a:rPr>
              <a:t>are cost reductions that occur when companies increase production.</a:t>
            </a:r>
          </a:p>
          <a:p>
            <a:pPr marL="0" indent="0">
              <a:buNone/>
            </a:pPr>
            <a:endParaRPr lang="en-US" sz="2600" b="0" i="0" dirty="0">
              <a:solidFill>
                <a:srgbClr val="222222"/>
              </a:solidFill>
              <a:effectLst/>
            </a:endParaRPr>
          </a:p>
          <a:p>
            <a:r>
              <a:rPr lang="en-US" sz="2600" b="0" i="0" dirty="0">
                <a:solidFill>
                  <a:srgbClr val="222222"/>
                </a:solidFill>
                <a:effectLst/>
              </a:rPr>
              <a:t> The </a:t>
            </a:r>
            <a:r>
              <a:rPr lang="en-US" sz="2600" b="0" i="0" u="none" strike="noStrike" dirty="0">
                <a:solidFill>
                  <a:srgbClr val="246FC8"/>
                </a:solidFill>
                <a:effectLst/>
                <a:hlinkClick r:id="rId2"/>
              </a:rPr>
              <a:t>fixed costs</a:t>
            </a:r>
            <a:r>
              <a:rPr lang="en-US" sz="2600" b="0" i="0" dirty="0">
                <a:solidFill>
                  <a:srgbClr val="222222"/>
                </a:solidFill>
                <a:effectLst/>
              </a:rPr>
              <a:t>, like administration, are spread over more units of production. Sometimes, a company that enjoys economies of scale can negotiate to lower its </a:t>
            </a:r>
            <a:r>
              <a:rPr lang="en-US" sz="2600" b="0" i="0" u="none" strike="noStrike" dirty="0">
                <a:solidFill>
                  <a:srgbClr val="246FC8"/>
                </a:solidFill>
                <a:effectLst/>
                <a:hlinkClick r:id="rId3"/>
              </a:rPr>
              <a:t>variable costs</a:t>
            </a:r>
            <a:r>
              <a:rPr lang="en-US" sz="2600" b="0" i="0" dirty="0">
                <a:solidFill>
                  <a:srgbClr val="222222"/>
                </a:solidFill>
                <a:effectLst/>
              </a:rPr>
              <a:t>, as well.</a:t>
            </a:r>
            <a:endParaRPr lang="fr-FR" sz="2600" dirty="0"/>
          </a:p>
        </p:txBody>
      </p:sp>
    </p:spTree>
    <p:extLst>
      <p:ext uri="{BB962C8B-B14F-4D97-AF65-F5344CB8AC3E}">
        <p14:creationId xmlns:p14="http://schemas.microsoft.com/office/powerpoint/2010/main" val="278098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CE1D9CF-06EB-458B-90E5-BC0295283632}"/>
              </a:ext>
            </a:extLst>
          </p:cNvPr>
          <p:cNvSpPr>
            <a:spLocks noGrp="1"/>
          </p:cNvSpPr>
          <p:nvPr>
            <p:ph type="title"/>
          </p:nvPr>
        </p:nvSpPr>
        <p:spPr/>
        <p:txBody>
          <a:bodyPr/>
          <a:lstStyle/>
          <a:p>
            <a:endParaRPr lang="fr-FR"/>
          </a:p>
        </p:txBody>
      </p:sp>
      <p:pic>
        <p:nvPicPr>
          <p:cNvPr id="9218" name="Picture 2" descr="What are economies of scale? Definition and meaning - Market Business News">
            <a:extLst>
              <a:ext uri="{FF2B5EF4-FFF2-40B4-BE49-F238E27FC236}">
                <a16:creationId xmlns:a16="http://schemas.microsoft.com/office/drawing/2014/main" id="{DFD0FC84-D20B-4E48-B1BF-1AD7DC2B507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 y="0"/>
            <a:ext cx="9890448" cy="649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3364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165E0F-4AA2-4855-B0DD-D4162C056FBC}"/>
              </a:ext>
            </a:extLst>
          </p:cNvPr>
          <p:cNvSpPr>
            <a:spLocks noGrp="1"/>
          </p:cNvSpPr>
          <p:nvPr>
            <p:ph type="title"/>
          </p:nvPr>
        </p:nvSpPr>
        <p:spPr>
          <a:xfrm>
            <a:off x="2401294" y="365125"/>
            <a:ext cx="8952506" cy="1325563"/>
          </a:xfrm>
        </p:spPr>
        <p:txBody>
          <a:bodyPr>
            <a:normAutofit/>
          </a:bodyPr>
          <a:lstStyle/>
          <a:p>
            <a:r>
              <a:rPr lang="en-US" sz="4000" b="1" dirty="0">
                <a:solidFill>
                  <a:schemeClr val="bg1"/>
                </a:solidFill>
                <a:latin typeface="+mn-lt"/>
              </a:rPr>
              <a:t>I. Economies of Scale             -2-</a:t>
            </a:r>
            <a:endParaRPr lang="fr-FR" sz="4000" dirty="0"/>
          </a:p>
        </p:txBody>
      </p:sp>
      <p:sp>
        <p:nvSpPr>
          <p:cNvPr id="3" name="Espace réservé du contenu 2">
            <a:extLst>
              <a:ext uri="{FF2B5EF4-FFF2-40B4-BE49-F238E27FC236}">
                <a16:creationId xmlns:a16="http://schemas.microsoft.com/office/drawing/2014/main" id="{C6C96035-BEB1-4FEB-8AF8-7E3355F96426}"/>
              </a:ext>
            </a:extLst>
          </p:cNvPr>
          <p:cNvSpPr>
            <a:spLocks noGrp="1"/>
          </p:cNvSpPr>
          <p:nvPr>
            <p:ph idx="1"/>
          </p:nvPr>
        </p:nvSpPr>
        <p:spPr>
          <a:xfrm>
            <a:off x="214685" y="1690688"/>
            <a:ext cx="9732397" cy="4802187"/>
          </a:xfrm>
        </p:spPr>
        <p:txBody>
          <a:bodyPr>
            <a:normAutofit/>
          </a:bodyPr>
          <a:lstStyle/>
          <a:p>
            <a:pPr algn="l"/>
            <a:r>
              <a:rPr lang="en-US" sz="2600" b="0" i="0" dirty="0">
                <a:solidFill>
                  <a:srgbClr val="222222"/>
                </a:solidFill>
                <a:effectLst/>
                <a:ea typeface="Open Sans" panose="020B0606030504020204" pitchFamily="34" charset="0"/>
                <a:cs typeface="Open Sans" panose="020B0606030504020204" pitchFamily="34" charset="0"/>
              </a:rPr>
              <a:t>Any time a company can decrease costs by increasing the volume of goods they produce, that's an example of an Economy of Scale.</a:t>
            </a:r>
            <a:r>
              <a:rPr lang="en-US" sz="2600" b="0" i="0" u="none" strike="noStrike" baseline="30000" dirty="0">
                <a:solidFill>
                  <a:srgbClr val="0000EE"/>
                </a:solidFill>
                <a:effectLst/>
                <a:ea typeface="Open Sans" panose="020B0606030504020204" pitchFamily="34" charset="0"/>
                <a:cs typeface="Open Sans" panose="020B0606030504020204" pitchFamily="34" charset="0"/>
              </a:rPr>
              <a:t> </a:t>
            </a:r>
          </a:p>
          <a:p>
            <a:pPr marL="0" indent="0" algn="l">
              <a:buNone/>
            </a:pPr>
            <a:r>
              <a:rPr lang="en-US" sz="2600" b="0" i="0" dirty="0">
                <a:solidFill>
                  <a:srgbClr val="222222"/>
                </a:solidFill>
                <a:effectLst/>
                <a:ea typeface="Open Sans" panose="020B0606030504020204" pitchFamily="34" charset="0"/>
                <a:cs typeface="Open Sans" panose="020B0606030504020204" pitchFamily="34" charset="0"/>
              </a:rPr>
              <a:t> There are several reasons why the costs of production would decrease as volume increases.</a:t>
            </a:r>
          </a:p>
          <a:p>
            <a:pPr marL="0" indent="0" algn="l">
              <a:buNone/>
            </a:pPr>
            <a:endParaRPr lang="en-US" sz="2600" b="0" i="0" dirty="0">
              <a:solidFill>
                <a:srgbClr val="222222"/>
              </a:solidFill>
              <a:effectLst/>
              <a:ea typeface="Open Sans" panose="020B0606030504020204" pitchFamily="34" charset="0"/>
              <a:cs typeface="Open Sans" panose="020B0606030504020204" pitchFamily="34" charset="0"/>
            </a:endParaRPr>
          </a:p>
          <a:p>
            <a:pPr algn="l"/>
            <a:r>
              <a:rPr lang="en-US" sz="2600" b="0" i="0" dirty="0">
                <a:solidFill>
                  <a:srgbClr val="222222"/>
                </a:solidFill>
                <a:effectLst/>
                <a:ea typeface="Open Sans" panose="020B0606030504020204" pitchFamily="34" charset="0"/>
                <a:cs typeface="Open Sans" panose="020B0606030504020204" pitchFamily="34" charset="0"/>
              </a:rPr>
              <a:t>For example, by keeping a production line focused on one product, companies may save on the costs associated with swapping out raw materials and tools to produce different products. </a:t>
            </a:r>
          </a:p>
          <a:p>
            <a:pPr algn="l"/>
            <a:r>
              <a:rPr lang="en-US" sz="2600" b="0" i="0" dirty="0">
                <a:solidFill>
                  <a:srgbClr val="222222"/>
                </a:solidFill>
                <a:effectLst/>
                <a:ea typeface="Open Sans" panose="020B0606030504020204" pitchFamily="34" charset="0"/>
                <a:cs typeface="Open Sans" panose="020B0606030504020204" pitchFamily="34" charset="0"/>
              </a:rPr>
              <a:t>The most basic examples are </a:t>
            </a:r>
            <a:r>
              <a:rPr lang="en-US" sz="2600" b="1" i="0" dirty="0">
                <a:solidFill>
                  <a:srgbClr val="222222"/>
                </a:solidFill>
                <a:effectLst/>
                <a:ea typeface="Open Sans" panose="020B0606030504020204" pitchFamily="34" charset="0"/>
                <a:cs typeface="Open Sans" panose="020B0606030504020204" pitchFamily="34" charset="0"/>
              </a:rPr>
              <a:t>managerial</a:t>
            </a:r>
            <a:r>
              <a:rPr lang="en-US" sz="2600" b="0" i="0" dirty="0">
                <a:solidFill>
                  <a:srgbClr val="222222"/>
                </a:solidFill>
                <a:effectLst/>
                <a:ea typeface="Open Sans" panose="020B0606030504020204" pitchFamily="34" charset="0"/>
                <a:cs typeface="Open Sans" panose="020B0606030504020204" pitchFamily="34" charset="0"/>
              </a:rPr>
              <a:t> and </a:t>
            </a:r>
            <a:r>
              <a:rPr lang="en-US" sz="2600" b="1" i="0" dirty="0">
                <a:solidFill>
                  <a:srgbClr val="222222"/>
                </a:solidFill>
                <a:effectLst/>
                <a:ea typeface="Open Sans" panose="020B0606030504020204" pitchFamily="34" charset="0"/>
                <a:cs typeface="Open Sans" panose="020B0606030504020204" pitchFamily="34" charset="0"/>
              </a:rPr>
              <a:t>administrative costs</a:t>
            </a:r>
            <a:r>
              <a:rPr lang="en-US" sz="2600" b="0" i="0" dirty="0">
                <a:solidFill>
                  <a:srgbClr val="222222"/>
                </a:solidFill>
                <a:effectLst/>
                <a:ea typeface="Open Sans" panose="020B0606030504020204" pitchFamily="34" charset="0"/>
                <a:cs typeface="Open Sans" panose="020B0606030504020204" pitchFamily="34" charset="0"/>
              </a:rPr>
              <a:t>—you don't have to hire more managers just because your workers start producing more items per day.</a:t>
            </a:r>
          </a:p>
          <a:p>
            <a:pPr marL="0" indent="0">
              <a:buNone/>
            </a:pPr>
            <a:endParaRPr lang="fr-FR" dirty="0"/>
          </a:p>
        </p:txBody>
      </p:sp>
    </p:spTree>
    <p:extLst>
      <p:ext uri="{BB962C8B-B14F-4D97-AF65-F5344CB8AC3E}">
        <p14:creationId xmlns:p14="http://schemas.microsoft.com/office/powerpoint/2010/main" val="41675384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998A6C-980F-4A4D-93C9-B0AC0393EDBE}"/>
              </a:ext>
            </a:extLst>
          </p:cNvPr>
          <p:cNvSpPr>
            <a:spLocks noGrp="1"/>
          </p:cNvSpPr>
          <p:nvPr>
            <p:ph type="title"/>
          </p:nvPr>
        </p:nvSpPr>
        <p:spPr>
          <a:xfrm>
            <a:off x="2472856" y="365125"/>
            <a:ext cx="8880944" cy="1325563"/>
          </a:xfrm>
        </p:spPr>
        <p:txBody>
          <a:bodyPr>
            <a:normAutofit/>
          </a:bodyPr>
          <a:lstStyle/>
          <a:p>
            <a:r>
              <a:rPr lang="en-US" sz="4000" b="1" dirty="0">
                <a:solidFill>
                  <a:schemeClr val="bg1"/>
                </a:solidFill>
                <a:latin typeface="+mn-lt"/>
              </a:rPr>
              <a:t>I. Economies of Scale             -3-</a:t>
            </a:r>
            <a:endParaRPr lang="fr-FR" sz="4000" dirty="0"/>
          </a:p>
        </p:txBody>
      </p:sp>
      <p:sp>
        <p:nvSpPr>
          <p:cNvPr id="3" name="Espace réservé du contenu 2">
            <a:extLst>
              <a:ext uri="{FF2B5EF4-FFF2-40B4-BE49-F238E27FC236}">
                <a16:creationId xmlns:a16="http://schemas.microsoft.com/office/drawing/2014/main" id="{5D4D4EE6-CCA4-4E7C-A536-88144C087BA7}"/>
              </a:ext>
            </a:extLst>
          </p:cNvPr>
          <p:cNvSpPr>
            <a:spLocks noGrp="1"/>
          </p:cNvSpPr>
          <p:nvPr>
            <p:ph idx="1"/>
          </p:nvPr>
        </p:nvSpPr>
        <p:spPr>
          <a:xfrm>
            <a:off x="159026" y="1690688"/>
            <a:ext cx="9835764" cy="4486275"/>
          </a:xfrm>
        </p:spPr>
        <p:txBody>
          <a:bodyPr>
            <a:normAutofit lnSpcReduction="10000"/>
          </a:bodyPr>
          <a:lstStyle/>
          <a:p>
            <a:pPr marL="0" indent="0" algn="just">
              <a:buNone/>
            </a:pPr>
            <a:r>
              <a:rPr lang="en-US" sz="3200" b="1" i="0" dirty="0">
                <a:solidFill>
                  <a:srgbClr val="222222"/>
                </a:solidFill>
                <a:effectLst/>
              </a:rPr>
              <a:t>I-2-How Economies of Scale Work</a:t>
            </a:r>
          </a:p>
          <a:p>
            <a:pPr algn="just"/>
            <a:r>
              <a:rPr lang="en-US" sz="2600" b="0" i="0" dirty="0">
                <a:solidFill>
                  <a:srgbClr val="222222"/>
                </a:solidFill>
                <a:effectLst/>
              </a:rPr>
              <a:t>The specific way an Economy of Scale works depends on the goods or services being produced. </a:t>
            </a:r>
          </a:p>
          <a:p>
            <a:pPr algn="just"/>
            <a:r>
              <a:rPr lang="en-US" sz="2600" b="0" i="0" dirty="0">
                <a:solidFill>
                  <a:srgbClr val="222222"/>
                </a:solidFill>
                <a:effectLst/>
              </a:rPr>
              <a:t>It may be as simple as extending operating hours to get more use out of expensive machinery. </a:t>
            </a:r>
          </a:p>
          <a:p>
            <a:pPr algn="just"/>
            <a:r>
              <a:rPr lang="en-US" sz="2600" b="0" i="0" dirty="0">
                <a:solidFill>
                  <a:srgbClr val="222222"/>
                </a:solidFill>
                <a:effectLst/>
              </a:rPr>
              <a:t>Any way that a company can improve the per-unit cost by producing more units, that is how economies of scale work.</a:t>
            </a:r>
          </a:p>
          <a:p>
            <a:pPr algn="just"/>
            <a:r>
              <a:rPr lang="en-US" sz="2600" b="0" i="0" dirty="0">
                <a:solidFill>
                  <a:srgbClr val="222222"/>
                </a:solidFill>
                <a:effectLst/>
              </a:rPr>
              <a:t>Economies of Scale not only benefit the organization that produces the goods. </a:t>
            </a:r>
          </a:p>
          <a:p>
            <a:pPr algn="just"/>
            <a:r>
              <a:rPr lang="en-US" sz="2600" b="0" i="0" dirty="0">
                <a:solidFill>
                  <a:srgbClr val="222222"/>
                </a:solidFill>
                <a:effectLst/>
              </a:rPr>
              <a:t>Consumers can enjoy lower prices. The economy grows as lower prices stimulate increased demand.</a:t>
            </a:r>
          </a:p>
          <a:p>
            <a:endParaRPr lang="fr-FR" dirty="0"/>
          </a:p>
        </p:txBody>
      </p:sp>
    </p:spTree>
    <p:extLst>
      <p:ext uri="{BB962C8B-B14F-4D97-AF65-F5344CB8AC3E}">
        <p14:creationId xmlns:p14="http://schemas.microsoft.com/office/powerpoint/2010/main" val="3480547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36C65F-2688-4E11-8EBA-CDD8E5BB08CF}"/>
              </a:ext>
            </a:extLst>
          </p:cNvPr>
          <p:cNvSpPr>
            <a:spLocks noGrp="1"/>
          </p:cNvSpPr>
          <p:nvPr>
            <p:ph type="title"/>
          </p:nvPr>
        </p:nvSpPr>
        <p:spPr>
          <a:xfrm>
            <a:off x="2496710" y="365125"/>
            <a:ext cx="8857090" cy="1325563"/>
          </a:xfrm>
        </p:spPr>
        <p:txBody>
          <a:bodyPr>
            <a:normAutofit/>
          </a:bodyPr>
          <a:lstStyle/>
          <a:p>
            <a:r>
              <a:rPr lang="en-US" sz="4000" b="1" dirty="0">
                <a:solidFill>
                  <a:schemeClr val="bg1"/>
                </a:solidFill>
                <a:latin typeface="+mn-lt"/>
              </a:rPr>
              <a:t>I. Economies of Scale             -4-</a:t>
            </a:r>
            <a:endParaRPr lang="fr-FR" sz="4000" dirty="0"/>
          </a:p>
        </p:txBody>
      </p:sp>
      <p:sp>
        <p:nvSpPr>
          <p:cNvPr id="3" name="Espace réservé du contenu 2">
            <a:extLst>
              <a:ext uri="{FF2B5EF4-FFF2-40B4-BE49-F238E27FC236}">
                <a16:creationId xmlns:a16="http://schemas.microsoft.com/office/drawing/2014/main" id="{43880D27-F71D-48D2-8B06-DC41E1327EA3}"/>
              </a:ext>
            </a:extLst>
          </p:cNvPr>
          <p:cNvSpPr>
            <a:spLocks noGrp="1"/>
          </p:cNvSpPr>
          <p:nvPr>
            <p:ph idx="1"/>
          </p:nvPr>
        </p:nvSpPr>
        <p:spPr>
          <a:xfrm>
            <a:off x="182880" y="1690688"/>
            <a:ext cx="9835763" cy="4486275"/>
          </a:xfrm>
        </p:spPr>
        <p:txBody>
          <a:bodyPr>
            <a:normAutofit/>
          </a:bodyPr>
          <a:lstStyle/>
          <a:p>
            <a:pPr marL="0" indent="0" algn="l">
              <a:buNone/>
            </a:pPr>
            <a:r>
              <a:rPr lang="en-US" sz="3200" b="1" i="0" dirty="0">
                <a:solidFill>
                  <a:srgbClr val="222222"/>
                </a:solidFill>
                <a:effectLst/>
              </a:rPr>
              <a:t>I-3-Types of Economies of Scale</a:t>
            </a:r>
          </a:p>
          <a:p>
            <a:pPr algn="l"/>
            <a:r>
              <a:rPr lang="en-US" sz="2600" b="0" i="0" dirty="0">
                <a:solidFill>
                  <a:srgbClr val="222222"/>
                </a:solidFill>
                <a:effectLst/>
              </a:rPr>
              <a:t>There are two main types of economies of scale: internal and external. Internal economies are controllable by management because they are internal to the company. </a:t>
            </a:r>
          </a:p>
          <a:p>
            <a:pPr marL="0" indent="0">
              <a:buNone/>
            </a:pPr>
            <a:r>
              <a:rPr lang="en-GB" sz="2600" b="1" dirty="0"/>
              <a:t>a-External economies: </a:t>
            </a:r>
            <a:r>
              <a:rPr lang="en-US" sz="2600" b="0" i="0" dirty="0">
                <a:effectLst/>
              </a:rPr>
              <a:t>based on changes outside the company </a:t>
            </a:r>
            <a:endParaRPr lang="en-GB" sz="2600" dirty="0"/>
          </a:p>
          <a:p>
            <a:pPr marL="0" indent="0">
              <a:buNone/>
            </a:pPr>
            <a:r>
              <a:rPr lang="en-GB" sz="2600" b="1" dirty="0"/>
              <a:t>b-Internal economies: </a:t>
            </a:r>
            <a:r>
              <a:rPr lang="en-US" sz="2600" b="0" i="0" dirty="0">
                <a:effectLst/>
              </a:rPr>
              <a:t>caused by factors within the firm, </a:t>
            </a:r>
            <a:endParaRPr lang="en-GB" sz="2600" b="1" dirty="0"/>
          </a:p>
          <a:p>
            <a:pPr marL="0" indent="0">
              <a:buNone/>
            </a:pPr>
            <a:endParaRPr lang="fr-FR" sz="2600" dirty="0"/>
          </a:p>
        </p:txBody>
      </p:sp>
    </p:spTree>
    <p:extLst>
      <p:ext uri="{BB962C8B-B14F-4D97-AF65-F5344CB8AC3E}">
        <p14:creationId xmlns:p14="http://schemas.microsoft.com/office/powerpoint/2010/main" val="24080855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0E8775B-002D-4F91-832C-F37A19B90E98}"/>
              </a:ext>
            </a:extLst>
          </p:cNvPr>
          <p:cNvSpPr>
            <a:spLocks noGrp="1"/>
          </p:cNvSpPr>
          <p:nvPr>
            <p:ph type="title"/>
          </p:nvPr>
        </p:nvSpPr>
        <p:spPr>
          <a:xfrm>
            <a:off x="2504660" y="365125"/>
            <a:ext cx="8849139" cy="1325563"/>
          </a:xfrm>
        </p:spPr>
        <p:txBody>
          <a:bodyPr>
            <a:normAutofit/>
          </a:bodyPr>
          <a:lstStyle/>
          <a:p>
            <a:r>
              <a:rPr lang="en-US" sz="4000" b="1" dirty="0">
                <a:solidFill>
                  <a:schemeClr val="bg1"/>
                </a:solidFill>
                <a:latin typeface="+mn-lt"/>
              </a:rPr>
              <a:t>I. Economies of Scale             -5-</a:t>
            </a:r>
            <a:endParaRPr lang="fr-FR" sz="4000" dirty="0"/>
          </a:p>
        </p:txBody>
      </p:sp>
      <p:sp>
        <p:nvSpPr>
          <p:cNvPr id="3" name="Espace réservé du contenu 2">
            <a:extLst>
              <a:ext uri="{FF2B5EF4-FFF2-40B4-BE49-F238E27FC236}">
                <a16:creationId xmlns:a16="http://schemas.microsoft.com/office/drawing/2014/main" id="{18E11B8D-0033-4B80-98F6-4D9C708B821B}"/>
              </a:ext>
            </a:extLst>
          </p:cNvPr>
          <p:cNvSpPr>
            <a:spLocks noGrp="1"/>
          </p:cNvSpPr>
          <p:nvPr>
            <p:ph idx="1"/>
          </p:nvPr>
        </p:nvSpPr>
        <p:spPr>
          <a:xfrm>
            <a:off x="182880" y="1825625"/>
            <a:ext cx="9636981" cy="4351338"/>
          </a:xfrm>
        </p:spPr>
        <p:txBody>
          <a:bodyPr>
            <a:normAutofit lnSpcReduction="10000"/>
          </a:bodyPr>
          <a:lstStyle/>
          <a:p>
            <a:pPr marL="0" indent="0">
              <a:buNone/>
            </a:pPr>
            <a:r>
              <a:rPr lang="en-US" sz="2600" b="1" i="0" dirty="0">
                <a:solidFill>
                  <a:srgbClr val="009900"/>
                </a:solidFill>
                <a:effectLst/>
              </a:rPr>
              <a:t>	</a:t>
            </a:r>
            <a:r>
              <a:rPr lang="en-US" b="1" i="0" dirty="0">
                <a:effectLst/>
              </a:rPr>
              <a:t>I-3-1-Types of Internal Economies of Scale</a:t>
            </a:r>
          </a:p>
          <a:p>
            <a:pPr marL="0" indent="0">
              <a:buNone/>
            </a:pPr>
            <a:r>
              <a:rPr lang="en-GB" sz="2600" b="1" dirty="0">
                <a:solidFill>
                  <a:srgbClr val="FF0000"/>
                </a:solidFill>
              </a:rPr>
              <a:t>Internal Economies of Scale </a:t>
            </a:r>
            <a:r>
              <a:rPr lang="en-GB" sz="2600" dirty="0"/>
              <a:t>are those economies which occurs to the firm itself when it expands its output. </a:t>
            </a:r>
          </a:p>
          <a:p>
            <a:pPr marL="0" indent="0">
              <a:buNone/>
            </a:pPr>
            <a:endParaRPr lang="en-GB" sz="2600" dirty="0"/>
          </a:p>
          <a:p>
            <a:r>
              <a:rPr lang="en-GB" sz="2600" dirty="0"/>
              <a:t>They:</a:t>
            </a:r>
          </a:p>
          <a:p>
            <a:pPr marL="651510" indent="-514350">
              <a:buFont typeface="Arial" panose="020B0604020202020204" pitchFamily="34" charset="0"/>
              <a:buAutoNum type="alphaLcPeriod"/>
            </a:pPr>
            <a:r>
              <a:rPr lang="en-GB" sz="2600" dirty="0"/>
              <a:t>Reduce in the fixed cost.</a:t>
            </a:r>
          </a:p>
          <a:p>
            <a:pPr marL="651510" indent="-514350">
              <a:buAutoNum type="alphaLcPeriod"/>
            </a:pPr>
            <a:r>
              <a:rPr lang="en-GB" sz="2600" dirty="0"/>
              <a:t>Cost reduction due to specialization</a:t>
            </a:r>
          </a:p>
          <a:p>
            <a:pPr marL="651510" indent="-514350">
              <a:buAutoNum type="alphaLcPeriod"/>
            </a:pPr>
            <a:r>
              <a:rPr lang="en-GB" sz="2600" dirty="0"/>
              <a:t>Less cost for raw material.</a:t>
            </a:r>
          </a:p>
          <a:p>
            <a:pPr marL="0" indent="0">
              <a:buNone/>
            </a:pPr>
            <a:endParaRPr lang="en-US" sz="2600" b="0" i="0" dirty="0">
              <a:solidFill>
                <a:srgbClr val="404040"/>
              </a:solidFill>
              <a:effectLst/>
            </a:endParaRPr>
          </a:p>
          <a:p>
            <a:pPr marL="0" indent="0">
              <a:buNone/>
            </a:pPr>
            <a:r>
              <a:rPr lang="en-US" sz="2600" b="0" i="0" dirty="0">
                <a:solidFill>
                  <a:srgbClr val="404040"/>
                </a:solidFill>
                <a:effectLst/>
              </a:rPr>
              <a:t>.</a:t>
            </a:r>
            <a:endParaRPr lang="fr-FR" sz="2600" dirty="0"/>
          </a:p>
        </p:txBody>
      </p:sp>
    </p:spTree>
    <p:extLst>
      <p:ext uri="{BB962C8B-B14F-4D97-AF65-F5344CB8AC3E}">
        <p14:creationId xmlns:p14="http://schemas.microsoft.com/office/powerpoint/2010/main" val="3894807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0DBDBBD-B170-48B1-AB2A-28E777E3BA81}"/>
              </a:ext>
            </a:extLst>
          </p:cNvPr>
          <p:cNvSpPr>
            <a:spLocks noGrp="1"/>
          </p:cNvSpPr>
          <p:nvPr>
            <p:ph type="title"/>
          </p:nvPr>
        </p:nvSpPr>
        <p:spPr>
          <a:xfrm>
            <a:off x="2340334" y="365125"/>
            <a:ext cx="9013466" cy="1325563"/>
          </a:xfrm>
        </p:spPr>
        <p:txBody>
          <a:bodyPr>
            <a:normAutofit/>
          </a:bodyPr>
          <a:lstStyle/>
          <a:p>
            <a:r>
              <a:rPr lang="en-US" sz="4000" b="1" dirty="0">
                <a:solidFill>
                  <a:schemeClr val="bg1"/>
                </a:solidFill>
                <a:latin typeface="+mn-lt"/>
              </a:rPr>
              <a:t>I. Economies of Scale              -6-</a:t>
            </a:r>
            <a:endParaRPr lang="fr-FR" sz="4000" dirty="0"/>
          </a:p>
        </p:txBody>
      </p:sp>
      <p:sp>
        <p:nvSpPr>
          <p:cNvPr id="3" name="Espace réservé du contenu 2">
            <a:extLst>
              <a:ext uri="{FF2B5EF4-FFF2-40B4-BE49-F238E27FC236}">
                <a16:creationId xmlns:a16="http://schemas.microsoft.com/office/drawing/2014/main" id="{772381FB-908B-4CB5-BB48-996749A349CE}"/>
              </a:ext>
            </a:extLst>
          </p:cNvPr>
          <p:cNvSpPr>
            <a:spLocks noGrp="1"/>
          </p:cNvSpPr>
          <p:nvPr>
            <p:ph idx="1"/>
          </p:nvPr>
        </p:nvSpPr>
        <p:spPr>
          <a:xfrm>
            <a:off x="174929" y="1690688"/>
            <a:ext cx="9676737" cy="4486275"/>
          </a:xfrm>
        </p:spPr>
        <p:txBody>
          <a:bodyPr>
            <a:normAutofit/>
          </a:bodyPr>
          <a:lstStyle/>
          <a:p>
            <a:pPr marL="0" indent="0" algn="just">
              <a:buNone/>
            </a:pPr>
            <a:endParaRPr lang="en-US" sz="2600" b="0" i="0" dirty="0">
              <a:effectLst/>
            </a:endParaRPr>
          </a:p>
          <a:p>
            <a:pPr marL="0" indent="0" algn="just">
              <a:buNone/>
            </a:pPr>
            <a:r>
              <a:rPr lang="en-US" sz="2600" b="0" i="0" dirty="0">
                <a:effectLst/>
              </a:rPr>
              <a:t> We will take a closer look at </a:t>
            </a:r>
            <a:r>
              <a:rPr lang="en-US" sz="2600" b="1" i="0" dirty="0">
                <a:effectLst/>
              </a:rPr>
              <a:t>six</a:t>
            </a:r>
            <a:r>
              <a:rPr lang="en-US" sz="2600" b="0" i="0" dirty="0">
                <a:effectLst/>
              </a:rPr>
              <a:t> different types of internal economies of scale: </a:t>
            </a:r>
          </a:p>
          <a:p>
            <a:pPr marL="0" indent="0" algn="just">
              <a:buNone/>
            </a:pPr>
            <a:r>
              <a:rPr lang="en-US" sz="2600" b="0" i="0" dirty="0">
                <a:effectLst/>
              </a:rPr>
              <a:t>	1- technical</a:t>
            </a:r>
          </a:p>
          <a:p>
            <a:pPr marL="0" indent="0" algn="just">
              <a:buNone/>
            </a:pPr>
            <a:r>
              <a:rPr lang="en-US" sz="2600" dirty="0"/>
              <a:t>	2- </a:t>
            </a:r>
            <a:r>
              <a:rPr lang="en-US" sz="2600" b="0" i="0" dirty="0">
                <a:effectLst/>
              </a:rPr>
              <a:t>managerial</a:t>
            </a:r>
          </a:p>
          <a:p>
            <a:pPr marL="0" indent="0" algn="just">
              <a:buNone/>
            </a:pPr>
            <a:r>
              <a:rPr lang="en-US" sz="2600" dirty="0"/>
              <a:t>	3- </a:t>
            </a:r>
            <a:r>
              <a:rPr lang="en-US" sz="2600" b="0" i="0" dirty="0">
                <a:effectLst/>
              </a:rPr>
              <a:t>marketing</a:t>
            </a:r>
          </a:p>
          <a:p>
            <a:pPr marL="0" indent="0" algn="just">
              <a:buNone/>
            </a:pPr>
            <a:r>
              <a:rPr lang="en-US" sz="2600" dirty="0"/>
              <a:t>	4-</a:t>
            </a:r>
            <a:r>
              <a:rPr lang="en-US" sz="2600" b="0" i="0" dirty="0">
                <a:effectLst/>
              </a:rPr>
              <a:t>financial                           Economies of </a:t>
            </a:r>
            <a:r>
              <a:rPr lang="en-US" sz="2600" dirty="0"/>
              <a:t>S</a:t>
            </a:r>
            <a:r>
              <a:rPr lang="en-US" sz="2400" b="0" i="0" dirty="0">
                <a:effectLst/>
              </a:rPr>
              <a:t>cale</a:t>
            </a:r>
            <a:endParaRPr lang="en-US" sz="2600" b="0" i="0" dirty="0">
              <a:effectLst/>
            </a:endParaRPr>
          </a:p>
          <a:p>
            <a:pPr marL="0" indent="0" algn="just">
              <a:buNone/>
            </a:pPr>
            <a:r>
              <a:rPr lang="en-US" sz="2600" dirty="0"/>
              <a:t>	5- </a:t>
            </a:r>
            <a:r>
              <a:rPr lang="en-US" sz="2600" b="0" i="0" dirty="0">
                <a:effectLst/>
              </a:rPr>
              <a:t>commercial</a:t>
            </a:r>
          </a:p>
          <a:p>
            <a:pPr marL="0" indent="0" algn="just">
              <a:buNone/>
            </a:pPr>
            <a:r>
              <a:rPr lang="en-US" sz="2600" dirty="0"/>
              <a:t>	6-</a:t>
            </a:r>
            <a:r>
              <a:rPr lang="en-US" sz="2600" b="0" i="0" dirty="0">
                <a:effectLst/>
              </a:rPr>
              <a:t> network</a:t>
            </a:r>
            <a:endParaRPr lang="fr-FR" dirty="0"/>
          </a:p>
        </p:txBody>
      </p:sp>
      <p:sp>
        <p:nvSpPr>
          <p:cNvPr id="6" name="Accolade fermante 5">
            <a:extLst>
              <a:ext uri="{FF2B5EF4-FFF2-40B4-BE49-F238E27FC236}">
                <a16:creationId xmlns:a16="http://schemas.microsoft.com/office/drawing/2014/main" id="{984B1DB2-419F-41B2-BD86-DD1F78D9E4B5}"/>
              </a:ext>
            </a:extLst>
          </p:cNvPr>
          <p:cNvSpPr/>
          <p:nvPr/>
        </p:nvSpPr>
        <p:spPr>
          <a:xfrm>
            <a:off x="3363402" y="3171370"/>
            <a:ext cx="922351" cy="300559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Tree>
    <p:extLst>
      <p:ext uri="{BB962C8B-B14F-4D97-AF65-F5344CB8AC3E}">
        <p14:creationId xmlns:p14="http://schemas.microsoft.com/office/powerpoint/2010/main" val="3540677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CC05A88-A9A1-4332-9764-3BEBE8BC8A4B}"/>
              </a:ext>
            </a:extLst>
          </p:cNvPr>
          <p:cNvSpPr>
            <a:spLocks noGrp="1"/>
          </p:cNvSpPr>
          <p:nvPr>
            <p:ph type="title"/>
          </p:nvPr>
        </p:nvSpPr>
        <p:spPr>
          <a:xfrm>
            <a:off x="2369488" y="365125"/>
            <a:ext cx="8984311" cy="1325563"/>
          </a:xfrm>
        </p:spPr>
        <p:txBody>
          <a:bodyPr>
            <a:normAutofit/>
          </a:bodyPr>
          <a:lstStyle/>
          <a:p>
            <a:r>
              <a:rPr lang="en-US" sz="4000" b="1" dirty="0">
                <a:solidFill>
                  <a:schemeClr val="bg1"/>
                </a:solidFill>
                <a:latin typeface="+mn-lt"/>
              </a:rPr>
              <a:t>I. Economies of Scale                 -7-</a:t>
            </a:r>
            <a:endParaRPr lang="fr-FR" sz="4000" dirty="0"/>
          </a:p>
        </p:txBody>
      </p:sp>
      <p:sp>
        <p:nvSpPr>
          <p:cNvPr id="3" name="Espace réservé du contenu 2">
            <a:extLst>
              <a:ext uri="{FF2B5EF4-FFF2-40B4-BE49-F238E27FC236}">
                <a16:creationId xmlns:a16="http://schemas.microsoft.com/office/drawing/2014/main" id="{C4DB287D-5322-4A97-AE9B-27EDFE081F6A}"/>
              </a:ext>
            </a:extLst>
          </p:cNvPr>
          <p:cNvSpPr>
            <a:spLocks noGrp="1"/>
          </p:cNvSpPr>
          <p:nvPr>
            <p:ph idx="1"/>
          </p:nvPr>
        </p:nvSpPr>
        <p:spPr>
          <a:xfrm>
            <a:off x="182880" y="1757238"/>
            <a:ext cx="9788056" cy="4419725"/>
          </a:xfrm>
        </p:spPr>
        <p:txBody>
          <a:bodyPr>
            <a:normAutofit fontScale="92500" lnSpcReduction="20000"/>
          </a:bodyPr>
          <a:lstStyle/>
          <a:p>
            <a:pPr marL="0" indent="0">
              <a:buNone/>
            </a:pPr>
            <a:r>
              <a:rPr lang="en-US" sz="3000" b="1" i="0" dirty="0">
                <a:effectLst/>
              </a:rPr>
              <a:t>	I-3-2-Types of External Economies of Scale</a:t>
            </a:r>
            <a:endParaRPr lang="en-US" sz="3000" b="0" i="0" dirty="0">
              <a:effectLst/>
            </a:endParaRPr>
          </a:p>
          <a:p>
            <a:pPr marL="0" indent="0">
              <a:buNone/>
            </a:pPr>
            <a:r>
              <a:rPr lang="en-GB" b="1" dirty="0">
                <a:solidFill>
                  <a:srgbClr val="FF0000"/>
                </a:solidFill>
              </a:rPr>
              <a:t>External Economies of Scale </a:t>
            </a:r>
            <a:r>
              <a:rPr lang="en-GB" dirty="0"/>
              <a:t>are</a:t>
            </a:r>
            <a:r>
              <a:rPr lang="en-US" b="0" i="0" dirty="0">
                <a:solidFill>
                  <a:srgbClr val="404040"/>
                </a:solidFill>
                <a:effectLst/>
              </a:rPr>
              <a:t> </a:t>
            </a:r>
            <a:r>
              <a:rPr lang="en-US" b="0" i="0" dirty="0">
                <a:effectLst/>
              </a:rPr>
              <a:t>caused by changes outside an individual firm but within the entire industry.</a:t>
            </a:r>
          </a:p>
          <a:p>
            <a:r>
              <a:rPr lang="en-GB" dirty="0"/>
              <a:t>They </a:t>
            </a:r>
            <a:r>
              <a:rPr lang="en-GB" dirty="0" err="1"/>
              <a:t>occure</a:t>
            </a:r>
            <a:r>
              <a:rPr lang="en-GB" dirty="0"/>
              <a:t> when the whole industry grows larger and the firm benefits from lower long run AC.</a:t>
            </a:r>
          </a:p>
          <a:p>
            <a:pPr marL="0" indent="0">
              <a:buNone/>
            </a:pPr>
            <a:endParaRPr lang="en-GB" dirty="0"/>
          </a:p>
          <a:p>
            <a:r>
              <a:rPr lang="en-GB" dirty="0"/>
              <a:t>External economies:</a:t>
            </a:r>
          </a:p>
          <a:p>
            <a:pPr marL="651510" indent="-514350">
              <a:buAutoNum type="alphaLcPeriod"/>
            </a:pPr>
            <a:r>
              <a:rPr lang="en-GB" dirty="0"/>
              <a:t>Outside factor e.g. Taxes.</a:t>
            </a:r>
          </a:p>
          <a:p>
            <a:pPr marL="651510" indent="-514350">
              <a:buAutoNum type="alphaLcPeriod"/>
            </a:pPr>
            <a:r>
              <a:rPr lang="en-GB" dirty="0"/>
              <a:t>Reduction in cost due to proper transport</a:t>
            </a:r>
          </a:p>
          <a:p>
            <a:endParaRPr lang="en-US" dirty="0">
              <a:solidFill>
                <a:srgbClr val="404040"/>
              </a:solidFill>
            </a:endParaRPr>
          </a:p>
          <a:p>
            <a:r>
              <a:rPr lang="en-US" b="0" i="0" dirty="0">
                <a:solidFill>
                  <a:srgbClr val="404040"/>
                </a:solidFill>
                <a:effectLst/>
              </a:rPr>
              <a:t>.</a:t>
            </a:r>
            <a:endParaRPr lang="fr-FR" dirty="0"/>
          </a:p>
        </p:txBody>
      </p:sp>
    </p:spTree>
    <p:extLst>
      <p:ext uri="{BB962C8B-B14F-4D97-AF65-F5344CB8AC3E}">
        <p14:creationId xmlns:p14="http://schemas.microsoft.com/office/powerpoint/2010/main" val="26937244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2BBC1-7551-4923-9812-DBB551AC7FF1}"/>
              </a:ext>
            </a:extLst>
          </p:cNvPr>
          <p:cNvSpPr>
            <a:spLocks noGrp="1"/>
          </p:cNvSpPr>
          <p:nvPr>
            <p:ph type="title"/>
          </p:nvPr>
        </p:nvSpPr>
        <p:spPr>
          <a:xfrm>
            <a:off x="2305878" y="365125"/>
            <a:ext cx="9047922" cy="1325563"/>
          </a:xfrm>
        </p:spPr>
        <p:txBody>
          <a:bodyPr>
            <a:normAutofit/>
          </a:bodyPr>
          <a:lstStyle/>
          <a:p>
            <a:r>
              <a:rPr lang="en-US" sz="4000" b="1" dirty="0">
                <a:solidFill>
                  <a:schemeClr val="bg1"/>
                </a:solidFill>
                <a:latin typeface="+mn-lt"/>
              </a:rPr>
              <a:t>I. Economies of Scale                  -8-</a:t>
            </a:r>
            <a:endParaRPr lang="fr-FR" sz="4000" dirty="0"/>
          </a:p>
        </p:txBody>
      </p:sp>
      <p:sp>
        <p:nvSpPr>
          <p:cNvPr id="3" name="Espace réservé du contenu 2">
            <a:extLst>
              <a:ext uri="{FF2B5EF4-FFF2-40B4-BE49-F238E27FC236}">
                <a16:creationId xmlns:a16="http://schemas.microsoft.com/office/drawing/2014/main" id="{437E1167-F811-414A-884A-6F1A0B097D0A}"/>
              </a:ext>
            </a:extLst>
          </p:cNvPr>
          <p:cNvSpPr>
            <a:spLocks noGrp="1"/>
          </p:cNvSpPr>
          <p:nvPr>
            <p:ph idx="1"/>
          </p:nvPr>
        </p:nvSpPr>
        <p:spPr>
          <a:xfrm>
            <a:off x="151076" y="1789044"/>
            <a:ext cx="9732396" cy="4387920"/>
          </a:xfrm>
        </p:spPr>
        <p:txBody>
          <a:bodyPr>
            <a:normAutofit/>
          </a:bodyPr>
          <a:lstStyle/>
          <a:p>
            <a:r>
              <a:rPr lang="en-US" sz="2600" dirty="0"/>
              <a:t>We </a:t>
            </a:r>
            <a:r>
              <a:rPr lang="en-US" sz="2600" b="0" i="0" dirty="0">
                <a:effectLst/>
              </a:rPr>
              <a:t>will take a closer look at the following </a:t>
            </a:r>
            <a:r>
              <a:rPr lang="en-US" sz="2600" b="1" i="0" dirty="0">
                <a:effectLst/>
              </a:rPr>
              <a:t>4</a:t>
            </a:r>
            <a:r>
              <a:rPr lang="en-US" sz="2600" b="0" i="0" dirty="0">
                <a:effectLst/>
              </a:rPr>
              <a:t> different types of external Economies of Scale: </a:t>
            </a:r>
          </a:p>
          <a:p>
            <a:pPr marL="0" indent="0">
              <a:buNone/>
            </a:pPr>
            <a:endParaRPr lang="en-US" sz="2600" b="0" i="0" dirty="0">
              <a:effectLst/>
            </a:endParaRPr>
          </a:p>
          <a:p>
            <a:pPr marL="0" indent="0">
              <a:buNone/>
            </a:pPr>
            <a:r>
              <a:rPr lang="en-US" sz="2600" dirty="0"/>
              <a:t>	1-</a:t>
            </a:r>
            <a:r>
              <a:rPr lang="en-US" sz="2600" b="0" i="0" dirty="0">
                <a:effectLst/>
              </a:rPr>
              <a:t> Infrastructure</a:t>
            </a:r>
          </a:p>
          <a:p>
            <a:pPr marL="0" indent="0">
              <a:buNone/>
            </a:pPr>
            <a:r>
              <a:rPr lang="en-US" sz="2600" b="0" i="0" dirty="0">
                <a:effectLst/>
              </a:rPr>
              <a:t> 	2-</a:t>
            </a:r>
            <a:r>
              <a:rPr lang="en-US" sz="2600" dirty="0">
                <a:effectLst/>
                <a:latin typeface="Calibri" panose="020F0502020204030204" pitchFamily="34" charset="0"/>
                <a:ea typeface="Times New Roman" panose="02020603050405020304" pitchFamily="18" charset="0"/>
              </a:rPr>
              <a:t>Specialization</a:t>
            </a:r>
            <a:r>
              <a:rPr lang="en-US" sz="1800" b="1" dirty="0">
                <a:solidFill>
                  <a:srgbClr val="404040"/>
                </a:solidFill>
                <a:effectLst/>
                <a:latin typeface="Calibri" panose="020F0502020204030204" pitchFamily="34" charset="0"/>
                <a:ea typeface="Times New Roman" panose="02020603050405020304" pitchFamily="18" charset="0"/>
              </a:rPr>
              <a:t> </a:t>
            </a:r>
            <a:endParaRPr lang="en-US" sz="2600" b="0" i="0" dirty="0">
              <a:effectLst/>
            </a:endParaRPr>
          </a:p>
          <a:p>
            <a:pPr marL="0" indent="0">
              <a:buNone/>
            </a:pPr>
            <a:r>
              <a:rPr lang="en-US" sz="2600" dirty="0"/>
              <a:t>	3-I</a:t>
            </a:r>
            <a:r>
              <a:rPr lang="en-US" sz="2600" b="0" i="0" dirty="0">
                <a:effectLst/>
              </a:rPr>
              <a:t>nnovation                      Economies of Scale</a:t>
            </a:r>
          </a:p>
          <a:p>
            <a:pPr marL="0" indent="0">
              <a:buNone/>
            </a:pPr>
            <a:r>
              <a:rPr lang="en-US" sz="2600" dirty="0"/>
              <a:t>	4-L</a:t>
            </a:r>
            <a:r>
              <a:rPr lang="en-US" sz="2600" b="0" i="0" dirty="0">
                <a:effectLst/>
              </a:rPr>
              <a:t>obbying</a:t>
            </a:r>
            <a:endParaRPr lang="fr-FR" sz="2600" dirty="0"/>
          </a:p>
        </p:txBody>
      </p:sp>
      <p:sp>
        <p:nvSpPr>
          <p:cNvPr id="4" name="Accolade fermante 3">
            <a:extLst>
              <a:ext uri="{FF2B5EF4-FFF2-40B4-BE49-F238E27FC236}">
                <a16:creationId xmlns:a16="http://schemas.microsoft.com/office/drawing/2014/main" id="{A07030EB-9824-4621-9E67-F392C416E120}"/>
              </a:ext>
            </a:extLst>
          </p:cNvPr>
          <p:cNvSpPr/>
          <p:nvPr/>
        </p:nvSpPr>
        <p:spPr>
          <a:xfrm>
            <a:off x="3427012" y="3195227"/>
            <a:ext cx="858741" cy="200492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fr-FR"/>
          </a:p>
        </p:txBody>
      </p:sp>
    </p:spTree>
    <p:extLst>
      <p:ext uri="{BB962C8B-B14F-4D97-AF65-F5344CB8AC3E}">
        <p14:creationId xmlns:p14="http://schemas.microsoft.com/office/powerpoint/2010/main" val="2499355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116225-C131-47D4-B86E-3BF68C88F647}"/>
              </a:ext>
            </a:extLst>
          </p:cNvPr>
          <p:cNvSpPr>
            <a:spLocks noGrp="1"/>
          </p:cNvSpPr>
          <p:nvPr>
            <p:ph type="title"/>
          </p:nvPr>
        </p:nvSpPr>
        <p:spPr>
          <a:xfrm>
            <a:off x="2210462" y="365125"/>
            <a:ext cx="9143337" cy="1325563"/>
          </a:xfrm>
        </p:spPr>
        <p:txBody>
          <a:bodyPr>
            <a:normAutofit/>
          </a:bodyPr>
          <a:lstStyle/>
          <a:p>
            <a:r>
              <a:rPr lang="en-US" sz="4000" b="1" dirty="0">
                <a:solidFill>
                  <a:schemeClr val="bg1"/>
                </a:solidFill>
                <a:latin typeface="+mn-lt"/>
              </a:rPr>
              <a:t>I. Economies of Scale                   -9-</a:t>
            </a:r>
            <a:endParaRPr lang="fr-FR" sz="4000" dirty="0"/>
          </a:p>
        </p:txBody>
      </p:sp>
      <p:pic>
        <p:nvPicPr>
          <p:cNvPr id="2050" name="Picture 2" descr="Economies of Scale Theme CFI">
            <a:extLst>
              <a:ext uri="{FF2B5EF4-FFF2-40B4-BE49-F238E27FC236}">
                <a16:creationId xmlns:a16="http://schemas.microsoft.com/office/drawing/2014/main" id="{5F25180C-7007-4B1E-B1F4-B1A9FD55035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6734" y="1841528"/>
            <a:ext cx="9700591"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1273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B2242E-6697-44C3-A735-6A0504AB6533}"/>
              </a:ext>
            </a:extLst>
          </p:cNvPr>
          <p:cNvSpPr>
            <a:spLocks noGrp="1"/>
          </p:cNvSpPr>
          <p:nvPr>
            <p:ph type="title"/>
          </p:nvPr>
        </p:nvSpPr>
        <p:spPr>
          <a:xfrm>
            <a:off x="2377440" y="365125"/>
            <a:ext cx="8976360" cy="1325563"/>
          </a:xfrm>
        </p:spPr>
        <p:txBody>
          <a:bodyPr>
            <a:normAutofit/>
          </a:bodyPr>
          <a:lstStyle/>
          <a:p>
            <a:r>
              <a:rPr lang="en-US" sz="4000" b="1" dirty="0">
                <a:solidFill>
                  <a:schemeClr val="bg1"/>
                </a:solidFill>
                <a:latin typeface="+mn-lt"/>
              </a:rPr>
              <a:t>I. Economies of Scale                  -10-</a:t>
            </a:r>
            <a:endParaRPr lang="fr-FR" sz="4000" dirty="0"/>
          </a:p>
        </p:txBody>
      </p:sp>
      <p:sp>
        <p:nvSpPr>
          <p:cNvPr id="3" name="Espace réservé du contenu 2">
            <a:extLst>
              <a:ext uri="{FF2B5EF4-FFF2-40B4-BE49-F238E27FC236}">
                <a16:creationId xmlns:a16="http://schemas.microsoft.com/office/drawing/2014/main" id="{AD8ED600-77E8-460A-B5CC-D70EBA74B418}"/>
              </a:ext>
            </a:extLst>
          </p:cNvPr>
          <p:cNvSpPr>
            <a:spLocks noGrp="1"/>
          </p:cNvSpPr>
          <p:nvPr>
            <p:ph idx="1"/>
          </p:nvPr>
        </p:nvSpPr>
        <p:spPr>
          <a:xfrm>
            <a:off x="121298" y="1690688"/>
            <a:ext cx="9787812" cy="4351338"/>
          </a:xfrm>
        </p:spPr>
        <p:txBody>
          <a:bodyPr>
            <a:normAutofit fontScale="92500" lnSpcReduction="10000"/>
          </a:bodyPr>
          <a:lstStyle/>
          <a:p>
            <a:pPr marL="0" indent="0" algn="just">
              <a:buNone/>
            </a:pPr>
            <a:r>
              <a:rPr lang="en-US" b="1" dirty="0">
                <a:solidFill>
                  <a:srgbClr val="222222"/>
                </a:solidFill>
              </a:rPr>
              <a:t>I-4-</a:t>
            </a:r>
            <a:r>
              <a:rPr lang="en-US" b="1" i="0" dirty="0">
                <a:solidFill>
                  <a:srgbClr val="222222"/>
                </a:solidFill>
                <a:effectLst/>
              </a:rPr>
              <a:t>Diseconomies of Scale</a:t>
            </a:r>
          </a:p>
          <a:p>
            <a:pPr algn="just"/>
            <a:r>
              <a:rPr lang="en-US" b="0" i="0" dirty="0">
                <a:solidFill>
                  <a:srgbClr val="222222"/>
                </a:solidFill>
                <a:effectLst/>
              </a:rPr>
              <a:t>Sometimes a company chases economies of scale so much that it becomes too large. This overgrowth is called a diseconomy of scale. There comes a point at which maximum efficiency has been reached. Any units produced after that will increase production costs per unit, rather than decrease them.</a:t>
            </a:r>
          </a:p>
          <a:p>
            <a:pPr algn="just"/>
            <a:r>
              <a:rPr lang="en-US" b="0" i="0" dirty="0">
                <a:solidFill>
                  <a:srgbClr val="222222"/>
                </a:solidFill>
                <a:effectLst/>
              </a:rPr>
              <a:t>Diseconomies of scale aren't always tied to physical production efficiencies. For example, it might take longer to make decisions, making the company less flexible. Miscommunication could occur, especially if the company becomes global. Acquiring new companies could result in a clash of corporate cultures. This clash will slow progress if they don't learn to manage cultural diversity.</a:t>
            </a:r>
            <a:endParaRPr lang="fr-FR" dirty="0"/>
          </a:p>
        </p:txBody>
      </p:sp>
    </p:spTree>
    <p:extLst>
      <p:ext uri="{BB962C8B-B14F-4D97-AF65-F5344CB8AC3E}">
        <p14:creationId xmlns:p14="http://schemas.microsoft.com/office/powerpoint/2010/main" val="15474224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E47E31-5AB9-458F-8BEF-95CEADFB10C0}"/>
              </a:ext>
            </a:extLst>
          </p:cNvPr>
          <p:cNvSpPr>
            <a:spLocks noGrp="1"/>
          </p:cNvSpPr>
          <p:nvPr>
            <p:ph type="title"/>
          </p:nvPr>
        </p:nvSpPr>
        <p:spPr>
          <a:xfrm>
            <a:off x="2464904" y="365125"/>
            <a:ext cx="8888896" cy="1325563"/>
          </a:xfrm>
        </p:spPr>
        <p:txBody>
          <a:bodyPr>
            <a:normAutofit/>
          </a:bodyPr>
          <a:lstStyle/>
          <a:p>
            <a:r>
              <a:rPr lang="en-US" sz="4000" b="1" dirty="0">
                <a:solidFill>
                  <a:schemeClr val="bg1"/>
                </a:solidFill>
                <a:latin typeface="+mn-lt"/>
              </a:rPr>
              <a:t>I. Economies of Scale                -11-</a:t>
            </a:r>
            <a:endParaRPr lang="fr-FR" sz="4000" dirty="0"/>
          </a:p>
        </p:txBody>
      </p:sp>
      <p:sp>
        <p:nvSpPr>
          <p:cNvPr id="3" name="Espace réservé du contenu 2">
            <a:extLst>
              <a:ext uri="{FF2B5EF4-FFF2-40B4-BE49-F238E27FC236}">
                <a16:creationId xmlns:a16="http://schemas.microsoft.com/office/drawing/2014/main" id="{980CE3BD-AC57-4CCA-9842-21C943EDD61D}"/>
              </a:ext>
            </a:extLst>
          </p:cNvPr>
          <p:cNvSpPr>
            <a:spLocks noGrp="1"/>
          </p:cNvSpPr>
          <p:nvPr>
            <p:ph idx="1"/>
          </p:nvPr>
        </p:nvSpPr>
        <p:spPr>
          <a:xfrm>
            <a:off x="139959" y="1825625"/>
            <a:ext cx="9731829" cy="4351338"/>
          </a:xfrm>
        </p:spPr>
        <p:txBody>
          <a:bodyPr/>
          <a:lstStyle/>
          <a:p>
            <a:pPr marL="0" indent="0" algn="just">
              <a:buNone/>
            </a:pPr>
            <a:r>
              <a:rPr lang="en-US" b="1" dirty="0">
                <a:solidFill>
                  <a:srgbClr val="222222"/>
                </a:solidFill>
              </a:rPr>
              <a:t>I-5-E</a:t>
            </a:r>
            <a:r>
              <a:rPr lang="en-US" b="1" i="0" dirty="0">
                <a:solidFill>
                  <a:srgbClr val="222222"/>
                </a:solidFill>
                <a:effectLst/>
              </a:rPr>
              <a:t>conomies of Scope</a:t>
            </a:r>
          </a:p>
          <a:p>
            <a:pPr algn="just"/>
            <a:endParaRPr lang="en-US" sz="2600" b="0" i="0" dirty="0">
              <a:effectLst/>
            </a:endParaRPr>
          </a:p>
          <a:p>
            <a:pPr algn="just"/>
            <a:r>
              <a:rPr lang="en-US" sz="2600" b="1" i="0" dirty="0">
                <a:solidFill>
                  <a:srgbClr val="FF0000"/>
                </a:solidFill>
                <a:effectLst/>
              </a:rPr>
              <a:t>Economies of scope </a:t>
            </a:r>
            <a:r>
              <a:rPr lang="en-US" sz="2600" b="0" i="0" dirty="0">
                <a:effectLst/>
              </a:rPr>
              <a:t>are similar to economies of scale, but they occur when a company branches out into multiple product lines to combine efficiencies and business functions.</a:t>
            </a:r>
          </a:p>
          <a:p>
            <a:pPr marL="0" indent="0" algn="just">
              <a:buNone/>
            </a:pPr>
            <a:endParaRPr lang="en-US" sz="2600" b="0" i="0" dirty="0">
              <a:effectLst/>
            </a:endParaRPr>
          </a:p>
          <a:p>
            <a:pPr algn="just"/>
            <a:r>
              <a:rPr lang="en-US" sz="2600" b="0" i="0" dirty="0">
                <a:effectLst/>
              </a:rPr>
              <a:t> For example, most newspapers diversified into similar product lines, such as magazines and online news. In other words, economies of scale focus on one product (volume), while economies of scope involve many products (variety).</a:t>
            </a:r>
          </a:p>
          <a:p>
            <a:endParaRPr lang="fr-FR" dirty="0"/>
          </a:p>
        </p:txBody>
      </p:sp>
    </p:spTree>
    <p:extLst>
      <p:ext uri="{BB962C8B-B14F-4D97-AF65-F5344CB8AC3E}">
        <p14:creationId xmlns:p14="http://schemas.microsoft.com/office/powerpoint/2010/main" val="272808093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915F51-C022-485E-B22B-EEF3E090C702}"/>
              </a:ext>
            </a:extLst>
          </p:cNvPr>
          <p:cNvSpPr>
            <a:spLocks noGrp="1"/>
          </p:cNvSpPr>
          <p:nvPr>
            <p:ph type="title"/>
          </p:nvPr>
        </p:nvSpPr>
        <p:spPr/>
        <p:txBody>
          <a:bodyPr/>
          <a:lstStyle/>
          <a:p>
            <a:endParaRPr lang="fr-FR"/>
          </a:p>
        </p:txBody>
      </p:sp>
      <p:pic>
        <p:nvPicPr>
          <p:cNvPr id="12290" name="Picture 2" descr="Difference between Economies of Scale and Economies of Scope">
            <a:extLst>
              <a:ext uri="{FF2B5EF4-FFF2-40B4-BE49-F238E27FC236}">
                <a16:creationId xmlns:a16="http://schemas.microsoft.com/office/drawing/2014/main" id="{93D47897-9F7A-4B05-847F-45A688338AF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5314" y="0"/>
            <a:ext cx="9909110" cy="6344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573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E9F29C5-6E60-4BB5-AA28-A373082ADF2B}"/>
              </a:ext>
            </a:extLst>
          </p:cNvPr>
          <p:cNvSpPr>
            <a:spLocks noGrp="1"/>
          </p:cNvSpPr>
          <p:nvPr>
            <p:ph type="title"/>
          </p:nvPr>
        </p:nvSpPr>
        <p:spPr>
          <a:xfrm>
            <a:off x="2488758" y="365125"/>
            <a:ext cx="8865042" cy="1325563"/>
          </a:xfrm>
        </p:spPr>
        <p:txBody>
          <a:bodyPr>
            <a:normAutofit/>
          </a:bodyPr>
          <a:lstStyle/>
          <a:p>
            <a:r>
              <a:rPr lang="en-US" sz="4000" b="1" dirty="0">
                <a:solidFill>
                  <a:schemeClr val="bg1"/>
                </a:solidFill>
                <a:latin typeface="+mn-lt"/>
              </a:rPr>
              <a:t>II-The Returns to Scale</a:t>
            </a:r>
            <a:endParaRPr lang="fr-FR" sz="4000" dirty="0">
              <a:solidFill>
                <a:schemeClr val="bg1"/>
              </a:solidFill>
              <a:latin typeface="+mn-lt"/>
            </a:endParaRPr>
          </a:p>
        </p:txBody>
      </p:sp>
      <p:sp>
        <p:nvSpPr>
          <p:cNvPr id="3" name="Espace réservé du contenu 2">
            <a:extLst>
              <a:ext uri="{FF2B5EF4-FFF2-40B4-BE49-F238E27FC236}">
                <a16:creationId xmlns:a16="http://schemas.microsoft.com/office/drawing/2014/main" id="{AE315F8D-F4D0-4BDF-8481-006B71E673A7}"/>
              </a:ext>
            </a:extLst>
          </p:cNvPr>
          <p:cNvSpPr>
            <a:spLocks noGrp="1"/>
          </p:cNvSpPr>
          <p:nvPr>
            <p:ph idx="1"/>
          </p:nvPr>
        </p:nvSpPr>
        <p:spPr/>
        <p:txBody>
          <a:bodyPr/>
          <a:lstStyle/>
          <a:p>
            <a:pPr marL="0" indent="0" algn="ctr">
              <a:buNone/>
            </a:pPr>
            <a:endParaRPr lang="en-US" b="1" dirty="0">
              <a:latin typeface="+mn-lt"/>
            </a:endParaRPr>
          </a:p>
          <a:p>
            <a:pPr marL="0" indent="0">
              <a:buNone/>
            </a:pPr>
            <a:r>
              <a:rPr lang="en-US" sz="2800" b="1" dirty="0"/>
              <a:t>II-1- Definition</a:t>
            </a:r>
          </a:p>
          <a:p>
            <a:pPr marL="0" indent="0">
              <a:buNone/>
            </a:pPr>
            <a:r>
              <a:rPr lang="en-US" b="1" dirty="0">
                <a:latin typeface="+mn-lt"/>
              </a:rPr>
              <a:t>II-2- Law of returns to scale</a:t>
            </a:r>
          </a:p>
          <a:p>
            <a:pPr marL="0" indent="0">
              <a:buNone/>
            </a:pPr>
            <a:r>
              <a:rPr lang="en-US" b="1" dirty="0"/>
              <a:t>II-3- The Returns to scale</a:t>
            </a:r>
          </a:p>
          <a:p>
            <a:pPr marL="0" indent="0">
              <a:buNone/>
            </a:pPr>
            <a:r>
              <a:rPr lang="en-US" b="1" dirty="0"/>
              <a:t>	A- Increasing returns to scale</a:t>
            </a:r>
          </a:p>
          <a:p>
            <a:pPr marL="0" indent="0">
              <a:buNone/>
            </a:pPr>
            <a:r>
              <a:rPr lang="en-US" b="1" dirty="0"/>
              <a:t>	B</a:t>
            </a:r>
            <a:r>
              <a:rPr lang="en-US" dirty="0"/>
              <a:t>- </a:t>
            </a:r>
            <a:r>
              <a:rPr lang="en-US" b="1" dirty="0"/>
              <a:t>Decreasing returns to scale</a:t>
            </a:r>
          </a:p>
          <a:p>
            <a:pPr marL="0" indent="0">
              <a:buNone/>
            </a:pPr>
            <a:r>
              <a:rPr lang="en-US" b="1" dirty="0"/>
              <a:t>	C- Constant returns to scale</a:t>
            </a:r>
          </a:p>
          <a:p>
            <a:pPr marL="0" indent="0">
              <a:buNone/>
            </a:pPr>
            <a:endParaRPr lang="en-US" b="1" dirty="0"/>
          </a:p>
          <a:p>
            <a:pPr marL="0" indent="0">
              <a:buNone/>
            </a:pPr>
            <a:endParaRPr lang="en-US" b="1" dirty="0"/>
          </a:p>
          <a:p>
            <a:pPr marL="0" indent="0" algn="ctr">
              <a:buNone/>
            </a:pPr>
            <a:endParaRPr lang="fr-FR" dirty="0"/>
          </a:p>
        </p:txBody>
      </p:sp>
    </p:spTree>
    <p:extLst>
      <p:ext uri="{BB962C8B-B14F-4D97-AF65-F5344CB8AC3E}">
        <p14:creationId xmlns:p14="http://schemas.microsoft.com/office/powerpoint/2010/main" val="34663323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C09F8A-0F33-4A1B-BCB3-2BABAD0F3BC3}"/>
              </a:ext>
            </a:extLst>
          </p:cNvPr>
          <p:cNvSpPr>
            <a:spLocks noGrp="1"/>
          </p:cNvSpPr>
          <p:nvPr>
            <p:ph type="title"/>
          </p:nvPr>
        </p:nvSpPr>
        <p:spPr/>
        <p:txBody>
          <a:bodyPr/>
          <a:lstStyle/>
          <a:p>
            <a:r>
              <a:rPr lang="en-US" sz="4400" b="1" dirty="0">
                <a:solidFill>
                  <a:schemeClr val="bg1"/>
                </a:solidFill>
                <a:latin typeface="+mn-lt"/>
              </a:rPr>
              <a:t>		</a:t>
            </a:r>
            <a:r>
              <a:rPr lang="en-US" sz="4000" b="1" dirty="0">
                <a:solidFill>
                  <a:schemeClr val="bg1"/>
                </a:solidFill>
                <a:latin typeface="+mn-lt"/>
              </a:rPr>
              <a:t>II-The Returns to Scale   -1-  </a:t>
            </a:r>
            <a:endParaRPr lang="fr-FR" sz="4000" dirty="0"/>
          </a:p>
        </p:txBody>
      </p:sp>
      <p:sp>
        <p:nvSpPr>
          <p:cNvPr id="3" name="Espace réservé du contenu 2">
            <a:extLst>
              <a:ext uri="{FF2B5EF4-FFF2-40B4-BE49-F238E27FC236}">
                <a16:creationId xmlns:a16="http://schemas.microsoft.com/office/drawing/2014/main" id="{63A5D7DF-B8E6-4792-8141-3A9BDD295450}"/>
              </a:ext>
            </a:extLst>
          </p:cNvPr>
          <p:cNvSpPr>
            <a:spLocks noGrp="1"/>
          </p:cNvSpPr>
          <p:nvPr>
            <p:ph idx="1"/>
          </p:nvPr>
        </p:nvSpPr>
        <p:spPr>
          <a:xfrm>
            <a:off x="166978" y="1825625"/>
            <a:ext cx="9748300" cy="4351338"/>
          </a:xfrm>
        </p:spPr>
        <p:txBody>
          <a:bodyPr>
            <a:normAutofit fontScale="92500" lnSpcReduction="10000"/>
          </a:bodyPr>
          <a:lstStyle/>
          <a:p>
            <a:pPr marL="0" indent="0">
              <a:buNone/>
            </a:pPr>
            <a:r>
              <a:rPr lang="en-US" sz="3000" b="1" dirty="0"/>
              <a:t>II-1- Definition of The Returns to scale </a:t>
            </a:r>
          </a:p>
          <a:p>
            <a:r>
              <a:rPr lang="en-US" b="1" dirty="0">
                <a:solidFill>
                  <a:srgbClr val="FF0000"/>
                </a:solidFill>
              </a:rPr>
              <a:t>Returns to scale</a:t>
            </a:r>
            <a:endParaRPr lang="en-US" dirty="0"/>
          </a:p>
          <a:p>
            <a:pPr marL="0" indent="0">
              <a:buNone/>
            </a:pPr>
            <a:r>
              <a:rPr lang="en-US" dirty="0"/>
              <a:t>In the long run all factors of production are variable. No factor is fixed. Accordingly, the scale of production can be changed by changing the quantity of all factors of production. </a:t>
            </a:r>
          </a:p>
          <a:p>
            <a:r>
              <a:rPr lang="en-US" dirty="0"/>
              <a:t>“</a:t>
            </a:r>
            <a:r>
              <a:rPr lang="en-US" b="1" i="1" dirty="0"/>
              <a:t>The term returns to scale refers to the changes in output as all factors change by the same proportion</a:t>
            </a:r>
            <a:r>
              <a:rPr lang="en-US" dirty="0"/>
              <a:t>.” </a:t>
            </a:r>
            <a:r>
              <a:rPr lang="en-US" dirty="0" err="1"/>
              <a:t>Koutsoyiannis</a:t>
            </a:r>
            <a:endParaRPr lang="en-US" dirty="0"/>
          </a:p>
          <a:p>
            <a:r>
              <a:rPr lang="en-US" dirty="0"/>
              <a:t> “</a:t>
            </a:r>
            <a:r>
              <a:rPr lang="en-US" b="1" i="1" dirty="0"/>
              <a:t>Returns to scale relates to the </a:t>
            </a:r>
            <a:r>
              <a:rPr lang="en-US" b="1" i="1" dirty="0" err="1"/>
              <a:t>behaviour</a:t>
            </a:r>
            <a:r>
              <a:rPr lang="en-US" b="1" i="1" dirty="0"/>
              <a:t> of total output as all inputs are varied and is a long run concept</a:t>
            </a:r>
            <a:r>
              <a:rPr lang="en-US" dirty="0"/>
              <a:t>”. </a:t>
            </a:r>
            <a:r>
              <a:rPr lang="en-US" dirty="0" err="1"/>
              <a:t>Leibhafsky</a:t>
            </a:r>
            <a:endParaRPr lang="en-US" dirty="0"/>
          </a:p>
          <a:p>
            <a:pPr marL="0" indent="0">
              <a:buNone/>
            </a:pPr>
            <a:r>
              <a:rPr lang="en-US" b="1" dirty="0">
                <a:solidFill>
                  <a:srgbClr val="FF0000"/>
                </a:solidFill>
              </a:rPr>
              <a:t>	Returns to scale  </a:t>
            </a:r>
            <a:r>
              <a:rPr lang="en-US" dirty="0"/>
              <a:t>is the Rate at which output increases as inputs are increased proportionately. </a:t>
            </a:r>
          </a:p>
          <a:p>
            <a:pPr marL="0" indent="0">
              <a:buNone/>
            </a:pPr>
            <a:endParaRPr lang="fr-FR" dirty="0"/>
          </a:p>
        </p:txBody>
      </p:sp>
      <p:sp>
        <p:nvSpPr>
          <p:cNvPr id="4" name="Flèche : droite 3">
            <a:extLst>
              <a:ext uri="{FF2B5EF4-FFF2-40B4-BE49-F238E27FC236}">
                <a16:creationId xmlns:a16="http://schemas.microsoft.com/office/drawing/2014/main" id="{3B8E211B-879E-4EAD-9854-32487C05664D}"/>
              </a:ext>
            </a:extLst>
          </p:cNvPr>
          <p:cNvSpPr/>
          <p:nvPr/>
        </p:nvSpPr>
        <p:spPr>
          <a:xfrm>
            <a:off x="246490" y="5359179"/>
            <a:ext cx="818985" cy="32600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6220531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94E917D-5E51-4E55-A26B-57821A5048F1}"/>
              </a:ext>
            </a:extLst>
          </p:cNvPr>
          <p:cNvSpPr>
            <a:spLocks noGrp="1"/>
          </p:cNvSpPr>
          <p:nvPr>
            <p:ph type="title"/>
          </p:nvPr>
        </p:nvSpPr>
        <p:spPr>
          <a:xfrm>
            <a:off x="2369488" y="365125"/>
            <a:ext cx="8984311" cy="1325563"/>
          </a:xfrm>
        </p:spPr>
        <p:txBody>
          <a:bodyPr>
            <a:normAutofit/>
          </a:bodyPr>
          <a:lstStyle/>
          <a:p>
            <a:r>
              <a:rPr lang="en-US" sz="4000" b="1" dirty="0">
                <a:solidFill>
                  <a:schemeClr val="bg1"/>
                </a:solidFill>
                <a:latin typeface="+mn-lt"/>
              </a:rPr>
              <a:t>II-The Returns to Scale  		 -2-</a:t>
            </a:r>
            <a:endParaRPr lang="fr-FR" sz="4000" dirty="0"/>
          </a:p>
        </p:txBody>
      </p:sp>
      <p:sp>
        <p:nvSpPr>
          <p:cNvPr id="3" name="Espace réservé du contenu 2">
            <a:extLst>
              <a:ext uri="{FF2B5EF4-FFF2-40B4-BE49-F238E27FC236}">
                <a16:creationId xmlns:a16="http://schemas.microsoft.com/office/drawing/2014/main" id="{04A821EE-468D-4809-BF6B-F805A0B2A7FD}"/>
              </a:ext>
            </a:extLst>
          </p:cNvPr>
          <p:cNvSpPr>
            <a:spLocks noGrp="1"/>
          </p:cNvSpPr>
          <p:nvPr>
            <p:ph idx="1"/>
          </p:nvPr>
        </p:nvSpPr>
        <p:spPr>
          <a:xfrm>
            <a:off x="214685" y="1825625"/>
            <a:ext cx="9748299" cy="4351338"/>
          </a:xfrm>
        </p:spPr>
        <p:txBody>
          <a:bodyPr>
            <a:normAutofit/>
          </a:bodyPr>
          <a:lstStyle/>
          <a:p>
            <a:pPr marL="0" indent="0">
              <a:buNone/>
            </a:pPr>
            <a:r>
              <a:rPr lang="fr-FR" b="1" dirty="0"/>
              <a:t>II-2- The </a:t>
            </a:r>
            <a:r>
              <a:rPr lang="fr-FR" b="1" dirty="0" err="1"/>
              <a:t>law</a:t>
            </a:r>
            <a:r>
              <a:rPr lang="fr-FR" b="1" dirty="0"/>
              <a:t> of Return to </a:t>
            </a:r>
            <a:r>
              <a:rPr lang="fr-FR" b="1" dirty="0" err="1"/>
              <a:t>Scale</a:t>
            </a:r>
            <a:endParaRPr lang="fr-FR" b="1" dirty="0"/>
          </a:p>
          <a:p>
            <a:r>
              <a:rPr lang="en-US" dirty="0">
                <a:solidFill>
                  <a:srgbClr val="333333"/>
                </a:solidFill>
              </a:rPr>
              <a:t>In the long- run the dichotomy between fixed factor and variable factor ceases. In other words, in the long-run all factors are variable. </a:t>
            </a:r>
          </a:p>
          <a:p>
            <a:pPr marL="0" indent="0">
              <a:buNone/>
            </a:pPr>
            <a:endParaRPr lang="en-US" b="1" dirty="0">
              <a:solidFill>
                <a:srgbClr val="FF0000"/>
              </a:solidFill>
            </a:endParaRPr>
          </a:p>
          <a:p>
            <a:r>
              <a:rPr lang="en-US" b="1" dirty="0">
                <a:solidFill>
                  <a:srgbClr val="FF0000"/>
                </a:solidFill>
              </a:rPr>
              <a:t>The law of returns to scale </a:t>
            </a:r>
            <a:r>
              <a:rPr lang="en-US" dirty="0">
                <a:solidFill>
                  <a:srgbClr val="333333"/>
                </a:solidFill>
              </a:rPr>
              <a:t>examines the relationship between output and the scale of inputs in the long-run when all the inputs are increased in the same proportion</a:t>
            </a:r>
            <a:endParaRPr lang="fr-FR" dirty="0"/>
          </a:p>
        </p:txBody>
      </p:sp>
    </p:spTree>
    <p:extLst>
      <p:ext uri="{BB962C8B-B14F-4D97-AF65-F5344CB8AC3E}">
        <p14:creationId xmlns:p14="http://schemas.microsoft.com/office/powerpoint/2010/main" val="6597137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3581F9-1DB9-411E-AC74-271BEB1F25BA}"/>
              </a:ext>
            </a:extLst>
          </p:cNvPr>
          <p:cNvSpPr>
            <a:spLocks noGrp="1"/>
          </p:cNvSpPr>
          <p:nvPr>
            <p:ph type="title"/>
          </p:nvPr>
        </p:nvSpPr>
        <p:spPr>
          <a:xfrm>
            <a:off x="2381250" y="365125"/>
            <a:ext cx="7372350" cy="968375"/>
          </a:xfrm>
        </p:spPr>
        <p:txBody>
          <a:bodyPr/>
          <a:lstStyle/>
          <a:p>
            <a:r>
              <a:rPr lang="en-US" sz="4400" b="1" dirty="0">
                <a:solidFill>
                  <a:schemeClr val="bg1"/>
                </a:solidFill>
                <a:latin typeface="+mn-lt"/>
              </a:rPr>
              <a:t>II-The Returns to Scale  		 -3-</a:t>
            </a:r>
            <a:endParaRPr lang="fr-FR" dirty="0"/>
          </a:p>
        </p:txBody>
      </p:sp>
      <p:sp>
        <p:nvSpPr>
          <p:cNvPr id="3" name="Espace réservé du contenu 2">
            <a:extLst>
              <a:ext uri="{FF2B5EF4-FFF2-40B4-BE49-F238E27FC236}">
                <a16:creationId xmlns:a16="http://schemas.microsoft.com/office/drawing/2014/main" id="{9619C3F0-6692-474A-AC1B-8BE909FC073F}"/>
              </a:ext>
            </a:extLst>
          </p:cNvPr>
          <p:cNvSpPr>
            <a:spLocks noGrp="1"/>
          </p:cNvSpPr>
          <p:nvPr>
            <p:ph idx="1"/>
          </p:nvPr>
        </p:nvSpPr>
        <p:spPr>
          <a:xfrm>
            <a:off x="180975" y="1609725"/>
            <a:ext cx="9744075" cy="4567238"/>
          </a:xfrm>
        </p:spPr>
        <p:txBody>
          <a:bodyPr>
            <a:normAutofit/>
          </a:bodyPr>
          <a:lstStyle/>
          <a:p>
            <a:pPr marL="0" indent="0">
              <a:buNone/>
            </a:pPr>
            <a:r>
              <a:rPr lang="en-US" b="1" dirty="0">
                <a:solidFill>
                  <a:srgbClr val="FF0000"/>
                </a:solidFill>
              </a:rPr>
              <a:t>	</a:t>
            </a:r>
            <a:r>
              <a:rPr lang="en-US" dirty="0"/>
              <a:t>	</a:t>
            </a:r>
            <a:r>
              <a:rPr lang="en-US" b="1" dirty="0"/>
              <a:t>II-3- The  3 phases of returns to scale</a:t>
            </a:r>
          </a:p>
          <a:p>
            <a:pPr marL="0" indent="0" algn="l">
              <a:buNone/>
            </a:pPr>
            <a:r>
              <a:rPr lang="en-US" sz="2600" b="0" i="0" dirty="0">
                <a:solidFill>
                  <a:srgbClr val="333333"/>
                </a:solidFill>
                <a:effectLst/>
              </a:rPr>
              <a:t>There are three phases of returns in the long-run which may be separately described as :</a:t>
            </a:r>
            <a:endParaRPr lang="en-US" sz="2600" dirty="0"/>
          </a:p>
          <a:p>
            <a:pPr marL="0" indent="0">
              <a:buNone/>
            </a:pPr>
            <a:r>
              <a:rPr lang="en-US" sz="2600" dirty="0"/>
              <a:t>	a- </a:t>
            </a:r>
            <a:r>
              <a:rPr lang="en-US" sz="2600" b="1" dirty="0">
                <a:solidFill>
                  <a:srgbClr val="FF0000"/>
                </a:solidFill>
              </a:rPr>
              <a:t>Increasing returns to scale: </a:t>
            </a:r>
            <a:r>
              <a:rPr lang="en-US" sz="2600" dirty="0"/>
              <a:t>Situation in which output more than doubles when all inputs are doubled.</a:t>
            </a:r>
          </a:p>
          <a:p>
            <a:pPr marL="0" indent="0">
              <a:buNone/>
            </a:pPr>
            <a:r>
              <a:rPr lang="en-US" sz="2600" dirty="0"/>
              <a:t>	b- </a:t>
            </a:r>
            <a:r>
              <a:rPr lang="en-US" sz="2600" b="1" dirty="0">
                <a:solidFill>
                  <a:srgbClr val="FF0000"/>
                </a:solidFill>
              </a:rPr>
              <a:t>Constant returns to scale: </a:t>
            </a:r>
            <a:r>
              <a:rPr lang="en-US" sz="2600" dirty="0"/>
              <a:t>Situation in which output doubles when all inputs are doubled. </a:t>
            </a:r>
          </a:p>
          <a:p>
            <a:pPr marL="0" indent="0">
              <a:buNone/>
            </a:pPr>
            <a:r>
              <a:rPr lang="en-US" sz="2600" dirty="0"/>
              <a:t>	c- </a:t>
            </a:r>
            <a:r>
              <a:rPr lang="en-US" sz="2600" b="1" dirty="0">
                <a:solidFill>
                  <a:srgbClr val="FF0000"/>
                </a:solidFill>
              </a:rPr>
              <a:t>Decreasing returns to scale: </a:t>
            </a:r>
            <a:r>
              <a:rPr lang="en-US" sz="2600" dirty="0"/>
              <a:t>Situation in which output less than doubles when all inputs are doubled.</a:t>
            </a:r>
            <a:endParaRPr lang="fr-FR" sz="2600" dirty="0"/>
          </a:p>
        </p:txBody>
      </p:sp>
    </p:spTree>
    <p:extLst>
      <p:ext uri="{BB962C8B-B14F-4D97-AF65-F5344CB8AC3E}">
        <p14:creationId xmlns:p14="http://schemas.microsoft.com/office/powerpoint/2010/main" val="13407634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365126"/>
            <a:ext cx="7372350" cy="1111250"/>
          </a:xfrm>
        </p:spPr>
        <p:txBody>
          <a:bodyPr>
            <a:normAutofit fontScale="90000"/>
          </a:bodyPr>
          <a:lstStyle/>
          <a:p>
            <a:r>
              <a:rPr lang="en-US" sz="4400" b="1" dirty="0">
                <a:solidFill>
                  <a:schemeClr val="bg1"/>
                </a:solidFill>
                <a:latin typeface="+mn-lt"/>
              </a:rPr>
              <a:t>II-The Returns to Scale  	     -4-</a:t>
            </a:r>
            <a:br>
              <a:rPr lang="en-US" dirty="0"/>
            </a:br>
            <a:endParaRPr lang="en-US" dirty="0"/>
          </a:p>
        </p:txBody>
      </p:sp>
      <p:sp>
        <p:nvSpPr>
          <p:cNvPr id="3" name="Content Placeholder 2"/>
          <p:cNvSpPr>
            <a:spLocks noGrp="1"/>
          </p:cNvSpPr>
          <p:nvPr>
            <p:ph idx="1"/>
          </p:nvPr>
        </p:nvSpPr>
        <p:spPr>
          <a:xfrm>
            <a:off x="171450" y="1690688"/>
            <a:ext cx="6429375" cy="4486275"/>
          </a:xfrm>
        </p:spPr>
        <p:txBody>
          <a:bodyPr>
            <a:normAutofit fontScale="92500" lnSpcReduction="10000"/>
          </a:bodyPr>
          <a:lstStyle/>
          <a:p>
            <a:pPr marL="0" indent="0">
              <a:buNone/>
            </a:pPr>
            <a:r>
              <a:rPr lang="en-US" b="1" dirty="0"/>
              <a:t>A- Increasing returns to scale</a:t>
            </a:r>
          </a:p>
          <a:p>
            <a:r>
              <a:rPr lang="en-US" dirty="0"/>
              <a:t>Increase in output is more than increase in input.</a:t>
            </a:r>
          </a:p>
          <a:p>
            <a:r>
              <a:rPr lang="en-US" dirty="0"/>
              <a:t>This is also known as law of diminishing costs.</a:t>
            </a:r>
          </a:p>
          <a:p>
            <a:r>
              <a:rPr lang="en-US" dirty="0"/>
              <a:t>This is because the cost per unit of output falls as the industry expands.</a:t>
            </a:r>
          </a:p>
          <a:p>
            <a:pPr marL="0" indent="0">
              <a:buNone/>
            </a:pPr>
            <a:r>
              <a:rPr lang="en-US" dirty="0"/>
              <a:t>Causes of increasing returns to scale</a:t>
            </a:r>
          </a:p>
          <a:p>
            <a:pPr marL="514350" indent="-514350">
              <a:buAutoNum type="alphaLcPeriod"/>
            </a:pPr>
            <a:r>
              <a:rPr lang="en-US" dirty="0"/>
              <a:t>Indivisibility of factors of production</a:t>
            </a:r>
          </a:p>
          <a:p>
            <a:pPr marL="514350" indent="-514350">
              <a:buAutoNum type="alphaLcPeriod"/>
            </a:pPr>
            <a:r>
              <a:rPr lang="en-US" dirty="0"/>
              <a:t>Division of </a:t>
            </a:r>
            <a:r>
              <a:rPr lang="en-US" dirty="0" err="1"/>
              <a:t>labour</a:t>
            </a:r>
            <a:r>
              <a:rPr lang="en-US" dirty="0"/>
              <a:t> and specialization</a:t>
            </a:r>
          </a:p>
          <a:p>
            <a:pPr marL="514350" indent="-514350">
              <a:buAutoNum type="alphaLcPeriod"/>
            </a:pPr>
            <a:r>
              <a:rPr lang="en-US" dirty="0"/>
              <a:t>Internal and external economies of scale.</a:t>
            </a:r>
          </a:p>
        </p:txBody>
      </p:sp>
      <p:pic>
        <p:nvPicPr>
          <p:cNvPr id="2052" name="Picture 4">
            <a:extLst>
              <a:ext uri="{FF2B5EF4-FFF2-40B4-BE49-F238E27FC236}">
                <a16:creationId xmlns:a16="http://schemas.microsoft.com/office/drawing/2014/main" id="{4FB0CD47-A361-4A30-81A0-C43E7C670B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1510" y="1266825"/>
            <a:ext cx="7287208" cy="510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2817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365126"/>
            <a:ext cx="7248525" cy="882650"/>
          </a:xfrm>
        </p:spPr>
        <p:txBody>
          <a:bodyPr>
            <a:normAutofit/>
          </a:bodyPr>
          <a:lstStyle/>
          <a:p>
            <a:r>
              <a:rPr lang="en-US" sz="4400" b="1" dirty="0">
                <a:solidFill>
                  <a:schemeClr val="bg1"/>
                </a:solidFill>
                <a:latin typeface="+mn-lt"/>
              </a:rPr>
              <a:t>II-The Returns to Scale        -5-</a:t>
            </a:r>
            <a:endParaRPr lang="en-US" dirty="0"/>
          </a:p>
        </p:txBody>
      </p:sp>
      <p:sp>
        <p:nvSpPr>
          <p:cNvPr id="3" name="Content Placeholder 2"/>
          <p:cNvSpPr>
            <a:spLocks noGrp="1"/>
          </p:cNvSpPr>
          <p:nvPr>
            <p:ph idx="1"/>
          </p:nvPr>
        </p:nvSpPr>
        <p:spPr>
          <a:xfrm>
            <a:off x="104776" y="1552575"/>
            <a:ext cx="7867649" cy="4624388"/>
          </a:xfrm>
        </p:spPr>
        <p:txBody>
          <a:bodyPr>
            <a:normAutofit lnSpcReduction="10000"/>
          </a:bodyPr>
          <a:lstStyle/>
          <a:p>
            <a:pPr marL="0" indent="0">
              <a:buNone/>
            </a:pPr>
            <a:r>
              <a:rPr lang="en-US" b="1" dirty="0"/>
              <a:t>B- Constant returns to scale</a:t>
            </a: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fr-FR" altLang="fr-FR" sz="2400" b="0" i="0" u="none" strike="noStrike" cap="none" normalizeH="0" baseline="0" dirty="0">
              <a:ln>
                <a:noFill/>
              </a:ln>
              <a:solidFill>
                <a:srgbClr val="222222"/>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altLang="fr-FR" sz="2800" i="0" u="none" strike="noStrike" cap="none" normalizeH="0" baseline="0" dirty="0">
                <a:ln>
                  <a:noFill/>
                </a:ln>
                <a:solidFill>
                  <a:srgbClr val="222222"/>
                </a:solidFill>
                <a:effectLst/>
                <a:cs typeface="Arial" panose="020B0604020202020204" pitchFamily="34" charset="0"/>
              </a:rPr>
              <a:t>As more and more units of the variable</a:t>
            </a:r>
          </a:p>
          <a:p>
            <a:pPr marL="0" marR="0" lvl="0" indent="0" algn="l" defTabSz="914400" rtl="0" eaLnBrk="0" fontAlgn="base" latinLnBrk="0" hangingPunct="0">
              <a:lnSpc>
                <a:spcPct val="100000"/>
              </a:lnSpc>
              <a:spcBef>
                <a:spcPct val="0"/>
              </a:spcBef>
              <a:spcAft>
                <a:spcPct val="0"/>
              </a:spcAft>
              <a:buClrTx/>
              <a:buSzTx/>
              <a:buNone/>
              <a:tabLst/>
            </a:pPr>
            <a:r>
              <a:rPr kumimoji="0" lang="fr-FR" altLang="fr-FR" sz="2800" i="0" u="none" strike="noStrike" cap="none" normalizeH="0" baseline="0" dirty="0">
                <a:ln>
                  <a:noFill/>
                </a:ln>
                <a:solidFill>
                  <a:srgbClr val="222222"/>
                </a:solidFill>
                <a:effectLst/>
                <a:cs typeface="Arial" panose="020B0604020202020204" pitchFamily="34" charset="0"/>
              </a:rPr>
              <a:t>factor are applied with the fixed factor,</a:t>
            </a:r>
          </a:p>
          <a:p>
            <a:pPr marL="0" marR="0" lvl="0" indent="0" algn="l" defTabSz="914400" rtl="0" eaLnBrk="0" fontAlgn="base" latinLnBrk="0" hangingPunct="0">
              <a:lnSpc>
                <a:spcPct val="100000"/>
              </a:lnSpc>
              <a:spcBef>
                <a:spcPct val="0"/>
              </a:spcBef>
              <a:spcAft>
                <a:spcPct val="0"/>
              </a:spcAft>
              <a:buClrTx/>
              <a:buSzTx/>
              <a:buNone/>
              <a:tabLst/>
            </a:pPr>
            <a:r>
              <a:rPr kumimoji="0" lang="fr-FR" altLang="fr-FR" sz="2800" i="0" u="none" strike="noStrike" cap="none" normalizeH="0" baseline="0" dirty="0">
                <a:ln>
                  <a:noFill/>
                </a:ln>
                <a:solidFill>
                  <a:srgbClr val="222222"/>
                </a:solidFill>
                <a:effectLst/>
                <a:cs typeface="Arial" panose="020B0604020202020204" pitchFamily="34" charset="0"/>
              </a:rPr>
              <a:t>marginal product tends to remain constant.</a:t>
            </a:r>
          </a:p>
          <a:p>
            <a:pPr marL="0" marR="0" lvl="0" indent="0" algn="l" defTabSz="914400" rtl="0" eaLnBrk="0" fontAlgn="base" latinLnBrk="0" hangingPunct="0">
              <a:lnSpc>
                <a:spcPct val="100000"/>
              </a:lnSpc>
              <a:spcBef>
                <a:spcPct val="0"/>
              </a:spcBef>
              <a:spcAft>
                <a:spcPct val="0"/>
              </a:spcAft>
              <a:buClrTx/>
              <a:buSzTx/>
              <a:buNone/>
              <a:tabLst/>
            </a:pPr>
            <a:r>
              <a:rPr kumimoji="0" lang="fr-FR" altLang="fr-FR" sz="2800" i="0" u="none" strike="noStrike" cap="none" normalizeH="0" baseline="0" dirty="0">
                <a:ln>
                  <a:noFill/>
                </a:ln>
                <a:solidFill>
                  <a:srgbClr val="222222"/>
                </a:solidFill>
                <a:effectLst/>
                <a:cs typeface="Arial" panose="020B0604020202020204" pitchFamily="34" charset="0"/>
              </a:rPr>
              <a:t>	</a:t>
            </a:r>
          </a:p>
          <a:p>
            <a:pPr eaLnBrk="0" fontAlgn="base" hangingPunct="0">
              <a:lnSpc>
                <a:spcPct val="100000"/>
              </a:lnSpc>
              <a:spcBef>
                <a:spcPct val="0"/>
              </a:spcBef>
              <a:spcAft>
                <a:spcPct val="0"/>
              </a:spcAft>
            </a:pPr>
            <a:r>
              <a:rPr kumimoji="0" lang="fr-FR" altLang="fr-FR" sz="2800" i="0" u="none" strike="noStrike" cap="none" normalizeH="0" baseline="0" dirty="0">
                <a:ln>
                  <a:noFill/>
                </a:ln>
                <a:solidFill>
                  <a:srgbClr val="222222"/>
                </a:solidFill>
                <a:effectLst/>
                <a:cs typeface="Arial" panose="020B0604020202020204" pitchFamily="34" charset="0"/>
              </a:rPr>
              <a:t>Total output increases at constant rate.</a:t>
            </a:r>
            <a:endParaRPr lang="en-US" b="1" dirty="0"/>
          </a:p>
          <a:p>
            <a:r>
              <a:rPr lang="en-US" dirty="0"/>
              <a:t>increase in the output is equal to increase</a:t>
            </a:r>
          </a:p>
          <a:p>
            <a:pPr marL="0" indent="0">
              <a:buNone/>
            </a:pPr>
            <a:r>
              <a:rPr lang="en-US" dirty="0"/>
              <a:t> in input.</a:t>
            </a:r>
          </a:p>
          <a:p>
            <a:r>
              <a:rPr lang="en-US" dirty="0"/>
              <a:t>This is called linear homogenous production function</a:t>
            </a:r>
          </a:p>
        </p:txBody>
      </p:sp>
      <p:sp>
        <p:nvSpPr>
          <p:cNvPr id="4" name="Flèche : droite 3">
            <a:extLst>
              <a:ext uri="{FF2B5EF4-FFF2-40B4-BE49-F238E27FC236}">
                <a16:creationId xmlns:a16="http://schemas.microsoft.com/office/drawing/2014/main" id="{F2B5DB5E-FBF8-4D9E-A4AA-6C28F5F8F043}"/>
              </a:ext>
            </a:extLst>
          </p:cNvPr>
          <p:cNvSpPr/>
          <p:nvPr/>
        </p:nvSpPr>
        <p:spPr>
          <a:xfrm>
            <a:off x="104776" y="3380137"/>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Picture 3">
            <a:extLst>
              <a:ext uri="{FF2B5EF4-FFF2-40B4-BE49-F238E27FC236}">
                <a16:creationId xmlns:a16="http://schemas.microsoft.com/office/drawing/2014/main" id="{1FACE568-D18A-4626-88B8-B0357DA1F3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4078" y="1362075"/>
            <a:ext cx="5243146" cy="48148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8808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365125"/>
            <a:ext cx="7067550" cy="949325"/>
          </a:xfrm>
        </p:spPr>
        <p:txBody>
          <a:bodyPr>
            <a:normAutofit/>
          </a:bodyPr>
          <a:lstStyle/>
          <a:p>
            <a:r>
              <a:rPr lang="en-US" sz="4400" b="1" dirty="0">
                <a:solidFill>
                  <a:schemeClr val="bg1"/>
                </a:solidFill>
                <a:latin typeface="+mn-lt"/>
              </a:rPr>
              <a:t>II-The Returns to Scale  	    -6-</a:t>
            </a:r>
            <a:endParaRPr lang="en-US" dirty="0"/>
          </a:p>
        </p:txBody>
      </p:sp>
      <p:sp>
        <p:nvSpPr>
          <p:cNvPr id="3" name="Content Placeholder 2"/>
          <p:cNvSpPr>
            <a:spLocks noGrp="1"/>
          </p:cNvSpPr>
          <p:nvPr>
            <p:ph idx="1"/>
          </p:nvPr>
        </p:nvSpPr>
        <p:spPr>
          <a:xfrm>
            <a:off x="76200" y="1825625"/>
            <a:ext cx="7486650" cy="4351338"/>
          </a:xfrm>
        </p:spPr>
        <p:txBody>
          <a:bodyPr>
            <a:normAutofit fontScale="92500" lnSpcReduction="10000"/>
          </a:bodyPr>
          <a:lstStyle/>
          <a:p>
            <a:pPr marL="0" indent="0">
              <a:buNone/>
            </a:pPr>
            <a:r>
              <a:rPr lang="en-US" b="1" dirty="0"/>
              <a:t>C</a:t>
            </a:r>
            <a:r>
              <a:rPr lang="en-US" dirty="0"/>
              <a:t>- </a:t>
            </a:r>
            <a:r>
              <a:rPr lang="en-US" b="1" dirty="0"/>
              <a:t>Decreasing returns to scale</a:t>
            </a:r>
          </a:p>
          <a:p>
            <a:r>
              <a:rPr lang="en-US" dirty="0"/>
              <a:t>increase in the output is less than the </a:t>
            </a:r>
          </a:p>
          <a:p>
            <a:pPr marL="0" indent="0">
              <a:buNone/>
            </a:pPr>
            <a:r>
              <a:rPr lang="en-US" dirty="0"/>
              <a:t>increase in the input.</a:t>
            </a:r>
          </a:p>
          <a:p>
            <a:r>
              <a:rPr lang="en-US" dirty="0"/>
              <a:t>Occurs due to difficulties in </a:t>
            </a:r>
          </a:p>
          <a:p>
            <a:r>
              <a:rPr lang="en-US" dirty="0"/>
              <a:t>management, coordination and control</a:t>
            </a:r>
          </a:p>
          <a:p>
            <a:pPr marL="0" marR="0" lvl="0" indent="0" algn="l" defTabSz="914400" rtl="0" eaLnBrk="0" fontAlgn="base" latinLnBrk="0" hangingPunct="0">
              <a:lnSpc>
                <a:spcPct val="100000"/>
              </a:lnSpc>
              <a:spcBef>
                <a:spcPct val="0"/>
              </a:spcBef>
              <a:spcAft>
                <a:spcPct val="0"/>
              </a:spcAft>
              <a:buClrTx/>
              <a:buSzTx/>
              <a:buNone/>
              <a:tabLst/>
            </a:pPr>
            <a:r>
              <a:rPr kumimoji="0" lang="fr-FR" altLang="fr-FR" b="1" i="0" u="none" strike="noStrike" cap="none" normalizeH="0" baseline="0" dirty="0">
                <a:ln>
                  <a:noFill/>
                </a:ln>
                <a:effectLst/>
                <a:cs typeface="Arial" panose="020B0604020202020204" pitchFamily="34" charset="0"/>
              </a:rPr>
              <a:t>	Assumptions:</a:t>
            </a:r>
          </a:p>
          <a:p>
            <a:pPr marL="457200" lvl="1" indent="0" eaLnBrk="0" fontAlgn="base" hangingPunct="0">
              <a:lnSpc>
                <a:spcPct val="100000"/>
              </a:lnSpc>
              <a:spcBef>
                <a:spcPct val="0"/>
              </a:spcBef>
              <a:spcAft>
                <a:spcPct val="0"/>
              </a:spcAft>
              <a:buFontTx/>
              <a:buChar char="•"/>
            </a:pPr>
            <a:r>
              <a:rPr kumimoji="0" lang="fr-FR" altLang="fr-FR" sz="2800" i="0" u="none" strike="noStrike" cap="none" normalizeH="0" baseline="0" dirty="0">
                <a:ln>
                  <a:noFill/>
                </a:ln>
                <a:solidFill>
                  <a:srgbClr val="222222"/>
                </a:solidFill>
                <a:effectLst/>
                <a:cs typeface="Arial" panose="020B0604020202020204" pitchFamily="34" charset="0"/>
              </a:rPr>
              <a:t>Short Run</a:t>
            </a:r>
          </a:p>
          <a:p>
            <a:pPr marL="457200" lvl="1" indent="0" eaLnBrk="0" fontAlgn="base" hangingPunct="0">
              <a:lnSpc>
                <a:spcPct val="100000"/>
              </a:lnSpc>
              <a:spcBef>
                <a:spcPct val="0"/>
              </a:spcBef>
              <a:spcAft>
                <a:spcPct val="0"/>
              </a:spcAft>
              <a:buFontTx/>
              <a:buChar char="•"/>
            </a:pPr>
            <a:r>
              <a:rPr kumimoji="0" lang="fr-FR" altLang="fr-FR" sz="2800" i="0" u="none" strike="noStrike" cap="none" normalizeH="0" baseline="0" dirty="0">
                <a:ln>
                  <a:noFill/>
                </a:ln>
                <a:solidFill>
                  <a:srgbClr val="222222"/>
                </a:solidFill>
                <a:effectLst/>
                <a:cs typeface="Arial" panose="020B0604020202020204" pitchFamily="34" charset="0"/>
              </a:rPr>
              <a:t>Fixed and variable factors</a:t>
            </a:r>
          </a:p>
          <a:p>
            <a:pPr marL="457200" lvl="1" indent="0" eaLnBrk="0" fontAlgn="base" hangingPunct="0">
              <a:lnSpc>
                <a:spcPct val="100000"/>
              </a:lnSpc>
              <a:spcBef>
                <a:spcPct val="0"/>
              </a:spcBef>
              <a:spcAft>
                <a:spcPct val="0"/>
              </a:spcAft>
              <a:buFontTx/>
              <a:buChar char="•"/>
            </a:pPr>
            <a:r>
              <a:rPr kumimoji="0" lang="fr-FR" altLang="fr-FR" sz="2800" i="0" u="none" strike="noStrike" cap="none" normalizeH="0" baseline="0" dirty="0" err="1">
                <a:ln>
                  <a:noFill/>
                </a:ln>
                <a:solidFill>
                  <a:srgbClr val="222222"/>
                </a:solidFill>
                <a:effectLst/>
                <a:cs typeface="Arial" panose="020B0604020202020204" pitchFamily="34" charset="0"/>
              </a:rPr>
              <a:t>Homogeneous</a:t>
            </a:r>
            <a:endParaRPr kumimoji="0" lang="fr-FR" altLang="fr-FR" sz="2800" i="0" u="none" strike="noStrike" cap="none" normalizeH="0" baseline="0" dirty="0">
              <a:ln>
                <a:noFill/>
              </a:ln>
              <a:solidFill>
                <a:srgbClr val="222222"/>
              </a:solidFill>
              <a:effectLst/>
              <a:cs typeface="Arial" panose="020B0604020202020204" pitchFamily="34" charset="0"/>
            </a:endParaRPr>
          </a:p>
          <a:p>
            <a:pPr marL="457200" lvl="1" indent="0" eaLnBrk="0" fontAlgn="base" hangingPunct="0">
              <a:lnSpc>
                <a:spcPct val="100000"/>
              </a:lnSpc>
              <a:spcBef>
                <a:spcPct val="0"/>
              </a:spcBef>
              <a:spcAft>
                <a:spcPct val="0"/>
              </a:spcAft>
              <a:buFontTx/>
              <a:buChar char="•"/>
            </a:pPr>
            <a:r>
              <a:rPr kumimoji="0" lang="fr-FR" altLang="fr-FR" sz="2800" i="0" u="none" strike="noStrike" cap="none" normalizeH="0" baseline="0" dirty="0">
                <a:ln>
                  <a:noFill/>
                </a:ln>
                <a:solidFill>
                  <a:srgbClr val="222222"/>
                </a:solidFill>
                <a:effectLst/>
                <a:cs typeface="Arial" panose="020B0604020202020204" pitchFamily="34" charset="0"/>
              </a:rPr>
              <a:t>Change in the factor proportions</a:t>
            </a:r>
          </a:p>
          <a:p>
            <a:pPr marL="457200" lvl="1" indent="0" eaLnBrk="0" fontAlgn="base" hangingPunct="0">
              <a:lnSpc>
                <a:spcPct val="100000"/>
              </a:lnSpc>
              <a:spcBef>
                <a:spcPct val="0"/>
              </a:spcBef>
              <a:spcAft>
                <a:spcPct val="0"/>
              </a:spcAft>
              <a:buFontTx/>
              <a:buChar char="•"/>
            </a:pPr>
            <a:r>
              <a:rPr kumimoji="0" lang="fr-FR" altLang="fr-FR" sz="2800" i="0" u="none" strike="noStrike" cap="none" normalizeH="0" baseline="0" dirty="0">
                <a:ln>
                  <a:noFill/>
                </a:ln>
                <a:solidFill>
                  <a:srgbClr val="222222"/>
                </a:solidFill>
                <a:effectLst/>
                <a:cs typeface="Arial" panose="020B0604020202020204" pitchFamily="34" charset="0"/>
              </a:rPr>
              <a:t>Constant </a:t>
            </a:r>
            <a:r>
              <a:rPr kumimoji="0" lang="fr-FR" altLang="fr-FR" sz="2800" i="0" u="none" strike="noStrike" cap="none" normalizeH="0" baseline="0" dirty="0" err="1">
                <a:ln>
                  <a:noFill/>
                </a:ln>
                <a:solidFill>
                  <a:srgbClr val="222222"/>
                </a:solidFill>
                <a:effectLst/>
                <a:cs typeface="Arial" panose="020B0604020202020204" pitchFamily="34" charset="0"/>
              </a:rPr>
              <a:t>technology</a:t>
            </a:r>
            <a:endParaRPr kumimoji="0" lang="fr-FR" altLang="fr-FR" sz="2800" i="0" u="none" strike="noStrike" cap="none" normalizeH="0" baseline="0" dirty="0">
              <a:ln>
                <a:noFill/>
              </a:ln>
              <a:solidFill>
                <a:srgbClr val="222222"/>
              </a:solidFill>
              <a:effectLst/>
              <a:cs typeface="Arial" panose="020B0604020202020204" pitchFamily="34" charset="0"/>
            </a:endParaRPr>
          </a:p>
          <a:p>
            <a:endParaRPr lang="en-US" dirty="0"/>
          </a:p>
        </p:txBody>
      </p:sp>
      <p:pic>
        <p:nvPicPr>
          <p:cNvPr id="4" name="Picture 2">
            <a:extLst>
              <a:ext uri="{FF2B5EF4-FFF2-40B4-BE49-F238E27FC236}">
                <a16:creationId xmlns:a16="http://schemas.microsoft.com/office/drawing/2014/main" id="{CBD0FA9F-18D9-4963-843D-90FC35EAF2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390649"/>
            <a:ext cx="6096000" cy="5102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5621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4" y="365126"/>
            <a:ext cx="7315201" cy="939800"/>
          </a:xfrm>
        </p:spPr>
        <p:txBody>
          <a:bodyPr>
            <a:normAutofit/>
          </a:bodyPr>
          <a:lstStyle/>
          <a:p>
            <a:r>
              <a:rPr lang="en-US" sz="4400" b="1" dirty="0">
                <a:solidFill>
                  <a:schemeClr val="bg1"/>
                </a:solidFill>
                <a:latin typeface="+mn-lt"/>
              </a:rPr>
              <a:t>II-The Returns to Scale  	       -8-</a:t>
            </a:r>
            <a:endParaRPr lang="en-US" dirty="0"/>
          </a:p>
        </p:txBody>
      </p:sp>
      <p:sp>
        <p:nvSpPr>
          <p:cNvPr id="5" name="Espace réservé du contenu 4">
            <a:extLst>
              <a:ext uri="{FF2B5EF4-FFF2-40B4-BE49-F238E27FC236}">
                <a16:creationId xmlns:a16="http://schemas.microsoft.com/office/drawing/2014/main" id="{AB609715-284A-446A-97EA-D1534AD41334}"/>
              </a:ext>
            </a:extLst>
          </p:cNvPr>
          <p:cNvSpPr>
            <a:spLocks noGrp="1"/>
          </p:cNvSpPr>
          <p:nvPr>
            <p:ph idx="1"/>
          </p:nvPr>
        </p:nvSpPr>
        <p:spPr>
          <a:xfrm>
            <a:off x="190500" y="1790700"/>
            <a:ext cx="11163300" cy="4386263"/>
          </a:xfrm>
        </p:spPr>
        <p:txBody>
          <a:bodyPr/>
          <a:lstStyle/>
          <a:p>
            <a:pPr marL="0" indent="0">
              <a:buNone/>
            </a:pPr>
            <a:r>
              <a:rPr lang="fr-FR" b="1" dirty="0" err="1"/>
              <a:t>Exp</a:t>
            </a:r>
            <a:r>
              <a:rPr lang="fr-FR" b="1" dirty="0"/>
              <a:t>:</a:t>
            </a:r>
          </a:p>
          <a:p>
            <a:pPr marL="0" indent="0">
              <a:buNone/>
            </a:pPr>
            <a:endParaRPr lang="fr-FR" dirty="0"/>
          </a:p>
        </p:txBody>
      </p:sp>
      <p:graphicFrame>
        <p:nvGraphicFramePr>
          <p:cNvPr id="6" name="Content Placeholder 3">
            <a:extLst>
              <a:ext uri="{FF2B5EF4-FFF2-40B4-BE49-F238E27FC236}">
                <a16:creationId xmlns:a16="http://schemas.microsoft.com/office/drawing/2014/main" id="{81BD2650-B427-459C-A351-4A267FF69ECA}"/>
              </a:ext>
            </a:extLst>
          </p:cNvPr>
          <p:cNvGraphicFramePr>
            <a:graphicFrameLocks/>
          </p:cNvGraphicFramePr>
          <p:nvPr/>
        </p:nvGraphicFramePr>
        <p:xfrm>
          <a:off x="1066800" y="1724025"/>
          <a:ext cx="8810625" cy="4768844"/>
        </p:xfrm>
        <a:graphic>
          <a:graphicData uri="http://schemas.openxmlformats.org/drawingml/2006/table">
            <a:tbl>
              <a:tblPr firstRow="1" bandRow="1">
                <a:tableStyleId>{5C22544A-7EE6-4342-B048-85BDC9FD1C3A}</a:tableStyleId>
              </a:tblPr>
              <a:tblGrid>
                <a:gridCol w="1762125">
                  <a:extLst>
                    <a:ext uri="{9D8B030D-6E8A-4147-A177-3AD203B41FA5}">
                      <a16:colId xmlns:a16="http://schemas.microsoft.com/office/drawing/2014/main" val="20000"/>
                    </a:ext>
                  </a:extLst>
                </a:gridCol>
                <a:gridCol w="1762125">
                  <a:extLst>
                    <a:ext uri="{9D8B030D-6E8A-4147-A177-3AD203B41FA5}">
                      <a16:colId xmlns:a16="http://schemas.microsoft.com/office/drawing/2014/main" val="20001"/>
                    </a:ext>
                  </a:extLst>
                </a:gridCol>
                <a:gridCol w="1762125">
                  <a:extLst>
                    <a:ext uri="{9D8B030D-6E8A-4147-A177-3AD203B41FA5}">
                      <a16:colId xmlns:a16="http://schemas.microsoft.com/office/drawing/2014/main" val="20002"/>
                    </a:ext>
                  </a:extLst>
                </a:gridCol>
                <a:gridCol w="1762125">
                  <a:extLst>
                    <a:ext uri="{9D8B030D-6E8A-4147-A177-3AD203B41FA5}">
                      <a16:colId xmlns:a16="http://schemas.microsoft.com/office/drawing/2014/main" val="20003"/>
                    </a:ext>
                  </a:extLst>
                </a:gridCol>
                <a:gridCol w="1762125">
                  <a:extLst>
                    <a:ext uri="{9D8B030D-6E8A-4147-A177-3AD203B41FA5}">
                      <a16:colId xmlns:a16="http://schemas.microsoft.com/office/drawing/2014/main" val="20004"/>
                    </a:ext>
                  </a:extLst>
                </a:gridCol>
              </a:tblGrid>
              <a:tr h="710254">
                <a:tc>
                  <a:txBody>
                    <a:bodyPr/>
                    <a:lstStyle/>
                    <a:p>
                      <a:r>
                        <a:rPr lang="en-US" dirty="0" err="1"/>
                        <a:t>Labour</a:t>
                      </a:r>
                      <a:endParaRPr lang="en-US" dirty="0"/>
                    </a:p>
                  </a:txBody>
                  <a:tcPr/>
                </a:tc>
                <a:tc>
                  <a:txBody>
                    <a:bodyPr/>
                    <a:lstStyle/>
                    <a:p>
                      <a:r>
                        <a:rPr lang="en-US" dirty="0"/>
                        <a:t>Capital</a:t>
                      </a:r>
                    </a:p>
                  </a:txBody>
                  <a:tcPr/>
                </a:tc>
                <a:tc>
                  <a:txBody>
                    <a:bodyPr/>
                    <a:lstStyle/>
                    <a:p>
                      <a:r>
                        <a:rPr lang="en-US" dirty="0"/>
                        <a:t>Total output</a:t>
                      </a:r>
                    </a:p>
                  </a:txBody>
                  <a:tcPr/>
                </a:tc>
                <a:tc>
                  <a:txBody>
                    <a:bodyPr/>
                    <a:lstStyle/>
                    <a:p>
                      <a:r>
                        <a:rPr lang="en-US" dirty="0"/>
                        <a:t>Increase in the rate of output</a:t>
                      </a:r>
                    </a:p>
                  </a:txBody>
                  <a:tcPr/>
                </a:tc>
                <a:tc>
                  <a:txBody>
                    <a:bodyPr/>
                    <a:lstStyle/>
                    <a:p>
                      <a:r>
                        <a:rPr lang="en-US" dirty="0"/>
                        <a:t>Nature of returns to scale</a:t>
                      </a:r>
                    </a:p>
                  </a:txBody>
                  <a:tcPr/>
                </a:tc>
                <a:extLst>
                  <a:ext uri="{0D108BD9-81ED-4DB2-BD59-A6C34878D82A}">
                    <a16:rowId xmlns:a16="http://schemas.microsoft.com/office/drawing/2014/main" val="10000"/>
                  </a:ext>
                </a:extLst>
              </a:tr>
              <a:tr h="405859">
                <a:tc>
                  <a:txBody>
                    <a:bodyPr/>
                    <a:lstStyle/>
                    <a:p>
                      <a:r>
                        <a:rPr lang="en-US" dirty="0"/>
                        <a:t>1</a:t>
                      </a:r>
                    </a:p>
                  </a:txBody>
                  <a:tcPr/>
                </a:tc>
                <a:tc>
                  <a:txBody>
                    <a:bodyPr/>
                    <a:lstStyle/>
                    <a:p>
                      <a:r>
                        <a:rPr lang="en-US" dirty="0"/>
                        <a:t>1</a:t>
                      </a:r>
                    </a:p>
                  </a:txBody>
                  <a:tcPr/>
                </a:tc>
                <a:tc>
                  <a:txBody>
                    <a:bodyPr/>
                    <a:lstStyle/>
                    <a:p>
                      <a:r>
                        <a:rPr lang="en-US" dirty="0"/>
                        <a:t>4</a:t>
                      </a:r>
                    </a:p>
                  </a:txBody>
                  <a:tcPr/>
                </a:tc>
                <a:tc>
                  <a:txBody>
                    <a:bodyPr/>
                    <a:lstStyle/>
                    <a:p>
                      <a:r>
                        <a:rPr lang="en-US" dirty="0"/>
                        <a:t>4</a:t>
                      </a:r>
                    </a:p>
                  </a:txBody>
                  <a:tcPr/>
                </a:tc>
                <a:tc rowSpan="3">
                  <a:txBody>
                    <a:bodyPr/>
                    <a:lstStyle/>
                    <a:p>
                      <a:r>
                        <a:rPr lang="en-US" dirty="0"/>
                        <a:t>Increasing returns to scale</a:t>
                      </a:r>
                    </a:p>
                  </a:txBody>
                  <a:tcPr/>
                </a:tc>
                <a:extLst>
                  <a:ext uri="{0D108BD9-81ED-4DB2-BD59-A6C34878D82A}">
                    <a16:rowId xmlns:a16="http://schemas.microsoft.com/office/drawing/2014/main" val="10001"/>
                  </a:ext>
                </a:extLst>
              </a:tr>
              <a:tr h="405859">
                <a:tc>
                  <a:txBody>
                    <a:bodyPr/>
                    <a:lstStyle/>
                    <a:p>
                      <a:r>
                        <a:rPr lang="en-US" dirty="0"/>
                        <a:t>2</a:t>
                      </a:r>
                    </a:p>
                  </a:txBody>
                  <a:tcPr/>
                </a:tc>
                <a:tc>
                  <a:txBody>
                    <a:bodyPr/>
                    <a:lstStyle/>
                    <a:p>
                      <a:r>
                        <a:rPr lang="en-US" dirty="0"/>
                        <a:t>2</a:t>
                      </a:r>
                    </a:p>
                  </a:txBody>
                  <a:tcPr/>
                </a:tc>
                <a:tc>
                  <a:txBody>
                    <a:bodyPr/>
                    <a:lstStyle/>
                    <a:p>
                      <a:r>
                        <a:rPr lang="en-US" dirty="0"/>
                        <a:t>10</a:t>
                      </a:r>
                    </a:p>
                  </a:txBody>
                  <a:tcPr/>
                </a:tc>
                <a:tc>
                  <a:txBody>
                    <a:bodyPr/>
                    <a:lstStyle/>
                    <a:p>
                      <a:r>
                        <a:rPr lang="en-US" dirty="0"/>
                        <a:t>6</a:t>
                      </a:r>
                    </a:p>
                  </a:txBody>
                  <a:tcPr/>
                </a:tc>
                <a:tc vMerge="1">
                  <a:txBody>
                    <a:bodyPr/>
                    <a:lstStyle/>
                    <a:p>
                      <a:endParaRPr lang="en-US" dirty="0"/>
                    </a:p>
                  </a:txBody>
                  <a:tcPr/>
                </a:tc>
                <a:extLst>
                  <a:ext uri="{0D108BD9-81ED-4DB2-BD59-A6C34878D82A}">
                    <a16:rowId xmlns:a16="http://schemas.microsoft.com/office/drawing/2014/main" val="10002"/>
                  </a:ext>
                </a:extLst>
              </a:tr>
              <a:tr h="405859">
                <a:tc>
                  <a:txBody>
                    <a:bodyPr/>
                    <a:lstStyle/>
                    <a:p>
                      <a:r>
                        <a:rPr lang="en-US" dirty="0"/>
                        <a:t>3</a:t>
                      </a:r>
                    </a:p>
                  </a:txBody>
                  <a:tcPr/>
                </a:tc>
                <a:tc>
                  <a:txBody>
                    <a:bodyPr/>
                    <a:lstStyle/>
                    <a:p>
                      <a:r>
                        <a:rPr lang="en-US" dirty="0"/>
                        <a:t>3</a:t>
                      </a:r>
                    </a:p>
                  </a:txBody>
                  <a:tcPr/>
                </a:tc>
                <a:tc>
                  <a:txBody>
                    <a:bodyPr/>
                    <a:lstStyle/>
                    <a:p>
                      <a:r>
                        <a:rPr lang="en-US" dirty="0"/>
                        <a:t>18</a:t>
                      </a:r>
                    </a:p>
                  </a:txBody>
                  <a:tcPr/>
                </a:tc>
                <a:tc>
                  <a:txBody>
                    <a:bodyPr/>
                    <a:lstStyle/>
                    <a:p>
                      <a:r>
                        <a:rPr lang="en-US" dirty="0"/>
                        <a:t>8</a:t>
                      </a:r>
                    </a:p>
                  </a:txBody>
                  <a:tcPr/>
                </a:tc>
                <a:tc vMerge="1">
                  <a:txBody>
                    <a:bodyPr/>
                    <a:lstStyle/>
                    <a:p>
                      <a:endParaRPr lang="en-US" dirty="0"/>
                    </a:p>
                  </a:txBody>
                  <a:tcPr/>
                </a:tc>
                <a:extLst>
                  <a:ext uri="{0D108BD9-81ED-4DB2-BD59-A6C34878D82A}">
                    <a16:rowId xmlns:a16="http://schemas.microsoft.com/office/drawing/2014/main" val="10003"/>
                  </a:ext>
                </a:extLst>
              </a:tr>
              <a:tr h="405859">
                <a:tc>
                  <a:txBody>
                    <a:bodyPr/>
                    <a:lstStyle/>
                    <a:p>
                      <a:r>
                        <a:rPr lang="en-US" dirty="0"/>
                        <a:t>4</a:t>
                      </a:r>
                    </a:p>
                  </a:txBody>
                  <a:tcPr/>
                </a:tc>
                <a:tc>
                  <a:txBody>
                    <a:bodyPr/>
                    <a:lstStyle/>
                    <a:p>
                      <a:r>
                        <a:rPr lang="en-US" dirty="0"/>
                        <a:t>4</a:t>
                      </a:r>
                    </a:p>
                  </a:txBody>
                  <a:tcPr/>
                </a:tc>
                <a:tc>
                  <a:txBody>
                    <a:bodyPr/>
                    <a:lstStyle/>
                    <a:p>
                      <a:r>
                        <a:rPr lang="en-US" dirty="0"/>
                        <a:t>28</a:t>
                      </a:r>
                    </a:p>
                  </a:txBody>
                  <a:tcPr/>
                </a:tc>
                <a:tc>
                  <a:txBody>
                    <a:bodyPr/>
                    <a:lstStyle/>
                    <a:p>
                      <a:r>
                        <a:rPr lang="en-US" dirty="0"/>
                        <a:t>10</a:t>
                      </a:r>
                    </a:p>
                  </a:txBody>
                  <a:tcPr/>
                </a:tc>
                <a:tc rowSpan="4">
                  <a:txBody>
                    <a:bodyPr/>
                    <a:lstStyle/>
                    <a:p>
                      <a:r>
                        <a:rPr lang="en-US" dirty="0"/>
                        <a:t>Constant returns to scale</a:t>
                      </a:r>
                    </a:p>
                  </a:txBody>
                  <a:tcPr/>
                </a:tc>
                <a:extLst>
                  <a:ext uri="{0D108BD9-81ED-4DB2-BD59-A6C34878D82A}">
                    <a16:rowId xmlns:a16="http://schemas.microsoft.com/office/drawing/2014/main" val="10004"/>
                  </a:ext>
                </a:extLst>
              </a:tr>
              <a:tr h="405859">
                <a:tc>
                  <a:txBody>
                    <a:bodyPr/>
                    <a:lstStyle/>
                    <a:p>
                      <a:r>
                        <a:rPr lang="en-US" dirty="0"/>
                        <a:t>5</a:t>
                      </a:r>
                    </a:p>
                  </a:txBody>
                  <a:tcPr/>
                </a:tc>
                <a:tc>
                  <a:txBody>
                    <a:bodyPr/>
                    <a:lstStyle/>
                    <a:p>
                      <a:r>
                        <a:rPr lang="en-US" dirty="0"/>
                        <a:t>5</a:t>
                      </a:r>
                    </a:p>
                  </a:txBody>
                  <a:tcPr/>
                </a:tc>
                <a:tc>
                  <a:txBody>
                    <a:bodyPr/>
                    <a:lstStyle/>
                    <a:p>
                      <a:r>
                        <a:rPr lang="en-US" dirty="0"/>
                        <a:t>38</a:t>
                      </a:r>
                    </a:p>
                  </a:txBody>
                  <a:tcPr/>
                </a:tc>
                <a:tc>
                  <a:txBody>
                    <a:bodyPr/>
                    <a:lstStyle/>
                    <a:p>
                      <a:r>
                        <a:rPr lang="en-US" dirty="0"/>
                        <a:t>10</a:t>
                      </a:r>
                    </a:p>
                  </a:txBody>
                  <a:tcPr/>
                </a:tc>
                <a:tc vMerge="1">
                  <a:txBody>
                    <a:bodyPr/>
                    <a:lstStyle/>
                    <a:p>
                      <a:endParaRPr lang="en-US" dirty="0"/>
                    </a:p>
                  </a:txBody>
                  <a:tcPr/>
                </a:tc>
                <a:extLst>
                  <a:ext uri="{0D108BD9-81ED-4DB2-BD59-A6C34878D82A}">
                    <a16:rowId xmlns:a16="http://schemas.microsoft.com/office/drawing/2014/main" val="10005"/>
                  </a:ext>
                </a:extLst>
              </a:tr>
              <a:tr h="405859">
                <a:tc>
                  <a:txBody>
                    <a:bodyPr/>
                    <a:lstStyle/>
                    <a:p>
                      <a:r>
                        <a:rPr lang="en-US" dirty="0"/>
                        <a:t>6</a:t>
                      </a:r>
                    </a:p>
                  </a:txBody>
                  <a:tcPr/>
                </a:tc>
                <a:tc>
                  <a:txBody>
                    <a:bodyPr/>
                    <a:lstStyle/>
                    <a:p>
                      <a:r>
                        <a:rPr lang="en-US" dirty="0"/>
                        <a:t>6</a:t>
                      </a:r>
                    </a:p>
                  </a:txBody>
                  <a:tcPr/>
                </a:tc>
                <a:tc>
                  <a:txBody>
                    <a:bodyPr/>
                    <a:lstStyle/>
                    <a:p>
                      <a:r>
                        <a:rPr lang="en-US" dirty="0"/>
                        <a:t>48</a:t>
                      </a:r>
                    </a:p>
                  </a:txBody>
                  <a:tcPr/>
                </a:tc>
                <a:tc>
                  <a:txBody>
                    <a:bodyPr/>
                    <a:lstStyle/>
                    <a:p>
                      <a:r>
                        <a:rPr lang="en-US" dirty="0"/>
                        <a:t>10</a:t>
                      </a:r>
                    </a:p>
                  </a:txBody>
                  <a:tcPr/>
                </a:tc>
                <a:tc vMerge="1">
                  <a:txBody>
                    <a:bodyPr/>
                    <a:lstStyle/>
                    <a:p>
                      <a:endParaRPr lang="en-US" dirty="0"/>
                    </a:p>
                  </a:txBody>
                  <a:tcPr/>
                </a:tc>
                <a:extLst>
                  <a:ext uri="{0D108BD9-81ED-4DB2-BD59-A6C34878D82A}">
                    <a16:rowId xmlns:a16="http://schemas.microsoft.com/office/drawing/2014/main" val="10006"/>
                  </a:ext>
                </a:extLst>
              </a:tr>
              <a:tr h="405859">
                <a:tc>
                  <a:txBody>
                    <a:bodyPr/>
                    <a:lstStyle/>
                    <a:p>
                      <a:r>
                        <a:rPr lang="en-US" dirty="0"/>
                        <a:t>7</a:t>
                      </a:r>
                    </a:p>
                  </a:txBody>
                  <a:tcPr/>
                </a:tc>
                <a:tc>
                  <a:txBody>
                    <a:bodyPr/>
                    <a:lstStyle/>
                    <a:p>
                      <a:r>
                        <a:rPr lang="en-US" dirty="0"/>
                        <a:t>7</a:t>
                      </a:r>
                    </a:p>
                  </a:txBody>
                  <a:tcPr/>
                </a:tc>
                <a:tc>
                  <a:txBody>
                    <a:bodyPr/>
                    <a:lstStyle/>
                    <a:p>
                      <a:r>
                        <a:rPr lang="en-US" dirty="0"/>
                        <a:t>58</a:t>
                      </a:r>
                    </a:p>
                  </a:txBody>
                  <a:tcPr/>
                </a:tc>
                <a:tc>
                  <a:txBody>
                    <a:bodyPr/>
                    <a:lstStyle/>
                    <a:p>
                      <a:r>
                        <a:rPr lang="en-US" dirty="0"/>
                        <a:t>10</a:t>
                      </a:r>
                    </a:p>
                  </a:txBody>
                  <a:tcPr/>
                </a:tc>
                <a:tc vMerge="1">
                  <a:txBody>
                    <a:bodyPr/>
                    <a:lstStyle/>
                    <a:p>
                      <a:endParaRPr lang="en-US" dirty="0"/>
                    </a:p>
                  </a:txBody>
                  <a:tcPr/>
                </a:tc>
                <a:extLst>
                  <a:ext uri="{0D108BD9-81ED-4DB2-BD59-A6C34878D82A}">
                    <a16:rowId xmlns:a16="http://schemas.microsoft.com/office/drawing/2014/main" val="10007"/>
                  </a:ext>
                </a:extLst>
              </a:tr>
              <a:tr h="405859">
                <a:tc>
                  <a:txBody>
                    <a:bodyPr/>
                    <a:lstStyle/>
                    <a:p>
                      <a:r>
                        <a:rPr lang="en-US" dirty="0"/>
                        <a:t>8</a:t>
                      </a:r>
                    </a:p>
                  </a:txBody>
                  <a:tcPr/>
                </a:tc>
                <a:tc>
                  <a:txBody>
                    <a:bodyPr/>
                    <a:lstStyle/>
                    <a:p>
                      <a:r>
                        <a:rPr lang="en-US" dirty="0"/>
                        <a:t>8</a:t>
                      </a:r>
                    </a:p>
                  </a:txBody>
                  <a:tcPr/>
                </a:tc>
                <a:tc>
                  <a:txBody>
                    <a:bodyPr/>
                    <a:lstStyle/>
                    <a:p>
                      <a:r>
                        <a:rPr lang="en-US" dirty="0"/>
                        <a:t>65</a:t>
                      </a:r>
                    </a:p>
                  </a:txBody>
                  <a:tcPr/>
                </a:tc>
                <a:tc>
                  <a:txBody>
                    <a:bodyPr/>
                    <a:lstStyle/>
                    <a:p>
                      <a:r>
                        <a:rPr lang="en-US" dirty="0"/>
                        <a:t>7</a:t>
                      </a:r>
                    </a:p>
                  </a:txBody>
                  <a:tcPr/>
                </a:tc>
                <a:tc rowSpan="3">
                  <a:txBody>
                    <a:bodyPr/>
                    <a:lstStyle/>
                    <a:p>
                      <a:r>
                        <a:rPr lang="en-US" dirty="0"/>
                        <a:t>Decreasing returns to scale</a:t>
                      </a:r>
                    </a:p>
                  </a:txBody>
                  <a:tcPr/>
                </a:tc>
                <a:extLst>
                  <a:ext uri="{0D108BD9-81ED-4DB2-BD59-A6C34878D82A}">
                    <a16:rowId xmlns:a16="http://schemas.microsoft.com/office/drawing/2014/main" val="10008"/>
                  </a:ext>
                </a:extLst>
              </a:tr>
              <a:tr h="405859">
                <a:tc>
                  <a:txBody>
                    <a:bodyPr/>
                    <a:lstStyle/>
                    <a:p>
                      <a:r>
                        <a:rPr lang="en-US" dirty="0"/>
                        <a:t>9</a:t>
                      </a:r>
                    </a:p>
                  </a:txBody>
                  <a:tcPr/>
                </a:tc>
                <a:tc>
                  <a:txBody>
                    <a:bodyPr/>
                    <a:lstStyle/>
                    <a:p>
                      <a:r>
                        <a:rPr lang="en-US" dirty="0"/>
                        <a:t>9</a:t>
                      </a:r>
                    </a:p>
                  </a:txBody>
                  <a:tcPr/>
                </a:tc>
                <a:tc>
                  <a:txBody>
                    <a:bodyPr/>
                    <a:lstStyle/>
                    <a:p>
                      <a:r>
                        <a:rPr lang="en-US" dirty="0"/>
                        <a:t>70</a:t>
                      </a:r>
                    </a:p>
                  </a:txBody>
                  <a:tcPr/>
                </a:tc>
                <a:tc>
                  <a:txBody>
                    <a:bodyPr/>
                    <a:lstStyle/>
                    <a:p>
                      <a:r>
                        <a:rPr lang="en-US" dirty="0"/>
                        <a:t>5</a:t>
                      </a:r>
                    </a:p>
                  </a:txBody>
                  <a:tcPr/>
                </a:tc>
                <a:tc vMerge="1">
                  <a:txBody>
                    <a:bodyPr/>
                    <a:lstStyle/>
                    <a:p>
                      <a:endParaRPr lang="en-US" dirty="0"/>
                    </a:p>
                  </a:txBody>
                  <a:tcPr/>
                </a:tc>
                <a:extLst>
                  <a:ext uri="{0D108BD9-81ED-4DB2-BD59-A6C34878D82A}">
                    <a16:rowId xmlns:a16="http://schemas.microsoft.com/office/drawing/2014/main" val="10009"/>
                  </a:ext>
                </a:extLst>
              </a:tr>
              <a:tr h="405859">
                <a:tc>
                  <a:txBody>
                    <a:bodyPr/>
                    <a:lstStyle/>
                    <a:p>
                      <a:r>
                        <a:rPr lang="en-US" dirty="0"/>
                        <a:t>10</a:t>
                      </a:r>
                    </a:p>
                  </a:txBody>
                  <a:tcPr/>
                </a:tc>
                <a:tc>
                  <a:txBody>
                    <a:bodyPr/>
                    <a:lstStyle/>
                    <a:p>
                      <a:r>
                        <a:rPr lang="en-US" dirty="0"/>
                        <a:t>10</a:t>
                      </a:r>
                    </a:p>
                  </a:txBody>
                  <a:tcPr/>
                </a:tc>
                <a:tc>
                  <a:txBody>
                    <a:bodyPr/>
                    <a:lstStyle/>
                    <a:p>
                      <a:r>
                        <a:rPr lang="en-US" dirty="0"/>
                        <a:t>74</a:t>
                      </a:r>
                    </a:p>
                  </a:txBody>
                  <a:tcPr/>
                </a:tc>
                <a:tc>
                  <a:txBody>
                    <a:bodyPr/>
                    <a:lstStyle/>
                    <a:p>
                      <a:r>
                        <a:rPr lang="en-US" dirty="0"/>
                        <a:t>4</a:t>
                      </a:r>
                    </a:p>
                  </a:txBody>
                  <a:tcPr/>
                </a:tc>
                <a:tc vMerge="1">
                  <a:txBody>
                    <a:bodyPr/>
                    <a:lstStyle/>
                    <a:p>
                      <a:endParaRPr lang="en-US" dirty="0"/>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21068612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C5863B-9324-47C6-B285-2D7FE289E800}"/>
              </a:ext>
            </a:extLst>
          </p:cNvPr>
          <p:cNvSpPr>
            <a:spLocks noGrp="1"/>
          </p:cNvSpPr>
          <p:nvPr>
            <p:ph type="title"/>
          </p:nvPr>
        </p:nvSpPr>
        <p:spPr>
          <a:xfrm>
            <a:off x="2337682" y="365125"/>
            <a:ext cx="9016117" cy="1325563"/>
          </a:xfrm>
        </p:spPr>
        <p:txBody>
          <a:bodyPr>
            <a:normAutofit/>
          </a:bodyPr>
          <a:lstStyle/>
          <a:p>
            <a:r>
              <a:rPr lang="en-US" sz="4000" b="1" dirty="0">
                <a:solidFill>
                  <a:schemeClr val="bg1"/>
                </a:solidFill>
                <a:latin typeface="+mn-lt"/>
              </a:rPr>
              <a:t>II-The Returns to Scale             -10-</a:t>
            </a:r>
            <a:endParaRPr lang="fr-FR" sz="4000" dirty="0"/>
          </a:p>
        </p:txBody>
      </p:sp>
      <p:sp>
        <p:nvSpPr>
          <p:cNvPr id="4" name="Rectangle 1">
            <a:extLst>
              <a:ext uri="{FF2B5EF4-FFF2-40B4-BE49-F238E27FC236}">
                <a16:creationId xmlns:a16="http://schemas.microsoft.com/office/drawing/2014/main" id="{075E868C-9CEB-410F-A61A-F6841AAE95B5}"/>
              </a:ext>
            </a:extLst>
          </p:cNvPr>
          <p:cNvSpPr>
            <a:spLocks noGrp="1" noChangeArrowheads="1"/>
          </p:cNvSpPr>
          <p:nvPr>
            <p:ph idx="1"/>
          </p:nvPr>
        </p:nvSpPr>
        <p:spPr bwMode="auto">
          <a:xfrm>
            <a:off x="200025" y="1831470"/>
            <a:ext cx="9810751" cy="433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2400" b="1" i="0" u="sng" strike="noStrike" cap="none" normalizeH="0" baseline="0" dirty="0" err="1">
                <a:ln>
                  <a:noFill/>
                </a:ln>
                <a:effectLst/>
                <a:latin typeface="+mn-lt"/>
                <a:cs typeface="Arial" panose="020B0604020202020204" pitchFamily="34" charset="0"/>
              </a:rPr>
              <a:t>Explanation</a:t>
            </a:r>
            <a:r>
              <a:rPr kumimoji="0" lang="fr-FR" altLang="fr-FR" sz="2400" b="0" i="0" u="none" strike="noStrike" cap="none" normalizeH="0" baseline="0" dirty="0">
                <a:ln>
                  <a:noFill/>
                </a:ln>
                <a:effectLst/>
                <a:latin typeface="+mn-lt"/>
                <a:cs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None/>
              <a:tabLst/>
            </a:pPr>
            <a:r>
              <a:rPr lang="fr-FR" altLang="fr-FR" sz="2400" dirty="0">
                <a:latin typeface="+mn-lt"/>
                <a:cs typeface="Arial" panose="020B0604020202020204" pitchFamily="34" charset="0"/>
              </a:rPr>
              <a:t>1- </a:t>
            </a:r>
            <a:r>
              <a:rPr lang="fr-FR" altLang="fr-FR" sz="2400" b="1" dirty="0">
                <a:latin typeface="+mn-lt"/>
                <a:cs typeface="Arial" panose="020B0604020202020204" pitchFamily="34" charset="0"/>
              </a:rPr>
              <a:t>First stage:</a:t>
            </a:r>
          </a:p>
          <a:p>
            <a:pPr lvl="1">
              <a:lnSpc>
                <a:spcPct val="100000"/>
              </a:lnSpc>
            </a:pPr>
            <a:r>
              <a:rPr kumimoji="0" lang="fr-FR" altLang="fr-FR" sz="2000" b="0" i="0" u="none" strike="noStrike" cap="none" normalizeH="0" baseline="0" dirty="0">
                <a:ln>
                  <a:noFill/>
                </a:ln>
                <a:effectLst/>
                <a:latin typeface="+mn-lt"/>
                <a:cs typeface="Arial" panose="020B0604020202020204" pitchFamily="34" charset="0"/>
              </a:rPr>
              <a:t>Total produc</a:t>
            </a:r>
            <a:r>
              <a:rPr lang="fr-FR" altLang="fr-FR" sz="2000" dirty="0">
                <a:latin typeface="+mn-lt"/>
                <a:cs typeface="Arial" panose="020B0604020202020204" pitchFamily="34" charset="0"/>
              </a:rPr>
              <a:t>t increases at </a:t>
            </a:r>
            <a:r>
              <a:rPr lang="fr-FR" altLang="fr-FR" sz="2000" dirty="0" err="1">
                <a:latin typeface="+mn-lt"/>
                <a:cs typeface="Arial" panose="020B0604020202020204" pitchFamily="34" charset="0"/>
              </a:rPr>
              <a:t>incresing</a:t>
            </a:r>
            <a:r>
              <a:rPr lang="fr-FR" altLang="fr-FR" sz="2000" dirty="0">
                <a:latin typeface="+mn-lt"/>
                <a:cs typeface="Arial" panose="020B0604020202020204" pitchFamily="34" charset="0"/>
              </a:rPr>
              <a:t> rate.</a:t>
            </a:r>
          </a:p>
          <a:p>
            <a:pPr lvl="1">
              <a:lnSpc>
                <a:spcPct val="100000"/>
              </a:lnSpc>
            </a:pPr>
            <a:r>
              <a:rPr kumimoji="0" lang="fr-FR" altLang="fr-FR" sz="2000" b="0" i="0" u="none" strike="noStrike" cap="none" normalizeH="0" baseline="0" dirty="0">
                <a:ln>
                  <a:noFill/>
                </a:ln>
                <a:effectLst/>
                <a:latin typeface="+mn-lt"/>
                <a:cs typeface="Arial" panose="020B0604020202020204" pitchFamily="34" charset="0"/>
              </a:rPr>
              <a:t>MP and AP </a:t>
            </a:r>
            <a:r>
              <a:rPr lang="fr-FR" altLang="fr-FR" sz="2000" dirty="0" err="1">
                <a:latin typeface="+mn-lt"/>
                <a:cs typeface="Arial" panose="020B0604020202020204" pitchFamily="34" charset="0"/>
              </a:rPr>
              <a:t>increase</a:t>
            </a:r>
            <a:r>
              <a:rPr lang="fr-FR" altLang="fr-FR" sz="2000" dirty="0">
                <a:latin typeface="+mn-lt"/>
                <a:cs typeface="Arial" panose="020B0604020202020204" pitchFamily="34" charset="0"/>
              </a:rPr>
              <a:t> in the </a:t>
            </a:r>
            <a:r>
              <a:rPr lang="fr-FR" altLang="fr-FR" sz="2000" dirty="0" err="1">
                <a:latin typeface="+mn-lt"/>
                <a:cs typeface="Arial" panose="020B0604020202020204" pitchFamily="34" charset="0"/>
              </a:rPr>
              <a:t>begining</a:t>
            </a:r>
            <a:r>
              <a:rPr lang="fr-FR" altLang="fr-FR" sz="2000" dirty="0">
                <a:latin typeface="+mn-lt"/>
                <a:cs typeface="Arial" panose="020B0604020202020204" pitchFamily="34" charset="0"/>
              </a:rPr>
              <a:t> stage, </a:t>
            </a:r>
            <a:r>
              <a:rPr lang="fr-FR" altLang="fr-FR" sz="2000" dirty="0" err="1">
                <a:latin typeface="+mn-lt"/>
                <a:cs typeface="Arial" panose="020B0604020202020204" pitchFamily="34" charset="0"/>
              </a:rPr>
              <a:t>reach</a:t>
            </a:r>
            <a:r>
              <a:rPr lang="fr-FR" altLang="fr-FR" sz="2000" dirty="0">
                <a:latin typeface="+mn-lt"/>
                <a:cs typeface="Arial" panose="020B0604020202020204" pitchFamily="34" charset="0"/>
              </a:rPr>
              <a:t> maximum and </a:t>
            </a:r>
            <a:r>
              <a:rPr lang="fr-FR" altLang="fr-FR" sz="2000" dirty="0" err="1">
                <a:latin typeface="+mn-lt"/>
                <a:cs typeface="Arial" panose="020B0604020202020204" pitchFamily="34" charset="0"/>
              </a:rPr>
              <a:t>then</a:t>
            </a:r>
            <a:r>
              <a:rPr lang="fr-FR" altLang="fr-FR" sz="2000" dirty="0">
                <a:latin typeface="+mn-lt"/>
                <a:cs typeface="Arial" panose="020B0604020202020204" pitchFamily="34" charset="0"/>
              </a:rPr>
              <a:t> start </a:t>
            </a:r>
            <a:r>
              <a:rPr lang="fr-FR" altLang="fr-FR" sz="2000" dirty="0" err="1">
                <a:latin typeface="+mn-lt"/>
                <a:cs typeface="Arial" panose="020B0604020202020204" pitchFamily="34" charset="0"/>
              </a:rPr>
              <a:t>declining</a:t>
            </a:r>
            <a:r>
              <a:rPr lang="fr-FR" altLang="fr-FR" sz="2000" dirty="0">
                <a:latin typeface="+mn-lt"/>
                <a:cs typeface="Arial" panose="020B0604020202020204" pitchFamily="34" charset="0"/>
              </a:rPr>
              <a:t>.</a:t>
            </a:r>
          </a:p>
          <a:p>
            <a:pPr lvl="1">
              <a:lnSpc>
                <a:spcPct val="100000"/>
              </a:lnSpc>
            </a:pPr>
            <a:r>
              <a:rPr kumimoji="0" lang="fr-FR" altLang="fr-FR" sz="2000" b="0" i="0" u="none" strike="noStrike" cap="none" normalizeH="0" baseline="0" dirty="0" err="1">
                <a:ln>
                  <a:noFill/>
                </a:ln>
                <a:effectLst/>
                <a:latin typeface="+mn-lt"/>
                <a:cs typeface="Arial" panose="020B0604020202020204" pitchFamily="34" charset="0"/>
              </a:rPr>
              <a:t>When</a:t>
            </a:r>
            <a:r>
              <a:rPr kumimoji="0" lang="fr-FR" altLang="fr-FR" sz="2000" b="0" i="0" u="none" strike="noStrike" cap="none" normalizeH="0" baseline="0" dirty="0">
                <a:ln>
                  <a:noFill/>
                </a:ln>
                <a:effectLst/>
                <a:latin typeface="+mn-lt"/>
                <a:cs typeface="Arial" panose="020B0604020202020204" pitchFamily="34" charset="0"/>
              </a:rPr>
              <a:t> AP </a:t>
            </a:r>
            <a:r>
              <a:rPr kumimoji="0" lang="fr-FR" altLang="fr-FR" sz="2000" b="0" i="0" u="none" strike="noStrike" cap="none" normalizeH="0" baseline="0" dirty="0" err="1">
                <a:ln>
                  <a:noFill/>
                </a:ln>
                <a:effectLst/>
                <a:latin typeface="+mn-lt"/>
                <a:cs typeface="Arial" panose="020B0604020202020204" pitchFamily="34" charset="0"/>
              </a:rPr>
              <a:t>is</a:t>
            </a:r>
            <a:r>
              <a:rPr kumimoji="0" lang="fr-FR" altLang="fr-FR" sz="2000" b="0" i="0" u="none" strike="noStrike" cap="none" normalizeH="0" baseline="0" dirty="0">
                <a:ln>
                  <a:noFill/>
                </a:ln>
                <a:effectLst/>
                <a:latin typeface="+mn-lt"/>
                <a:cs typeface="Arial" panose="020B0604020202020204" pitchFamily="34" charset="0"/>
              </a:rPr>
              <a:t> maximum </a:t>
            </a:r>
            <a:r>
              <a:rPr kumimoji="0" lang="fr-FR" altLang="fr-FR" sz="2000" b="0" i="0" u="none" strike="noStrike" cap="none" normalizeH="0" baseline="0" dirty="0" err="1">
                <a:ln>
                  <a:noFill/>
                </a:ln>
                <a:effectLst/>
                <a:latin typeface="+mn-lt"/>
                <a:cs typeface="Arial" panose="020B0604020202020204" pitchFamily="34" charset="0"/>
              </a:rPr>
              <a:t>then</a:t>
            </a:r>
            <a:r>
              <a:rPr kumimoji="0" lang="fr-FR" altLang="fr-FR" sz="2000" b="0" i="0" u="none" strike="noStrike" cap="none" normalizeH="0" baseline="0" dirty="0">
                <a:ln>
                  <a:noFill/>
                </a:ln>
                <a:effectLst/>
                <a:latin typeface="+mn-lt"/>
                <a:cs typeface="Arial" panose="020B0604020202020204" pitchFamily="34" charset="0"/>
              </a:rPr>
              <a:t> </a:t>
            </a:r>
            <a:r>
              <a:rPr kumimoji="0" lang="fr-FR" altLang="fr-FR" sz="2000" b="0" i="0" u="none" strike="noStrike" cap="none" normalizeH="0" baseline="0" dirty="0" err="1">
                <a:ln>
                  <a:noFill/>
                </a:ln>
                <a:effectLst/>
                <a:latin typeface="+mn-lt"/>
                <a:cs typeface="Arial" panose="020B0604020202020204" pitchFamily="34" charset="0"/>
              </a:rPr>
              <a:t>it</a:t>
            </a:r>
            <a:r>
              <a:rPr kumimoji="0" lang="fr-FR" altLang="fr-FR" sz="2000" b="0" i="0" u="none" strike="noStrike" cap="none" normalizeH="0" baseline="0" dirty="0">
                <a:ln>
                  <a:noFill/>
                </a:ln>
                <a:effectLst/>
                <a:latin typeface="+mn-lt"/>
                <a:cs typeface="Arial" panose="020B0604020202020204" pitchFamily="34" charset="0"/>
              </a:rPr>
              <a:t> </a:t>
            </a:r>
            <a:r>
              <a:rPr kumimoji="0" lang="fr-FR" altLang="fr-FR" sz="2000" b="0" i="0" u="none" strike="noStrike" cap="none" normalizeH="0" baseline="0" dirty="0" err="1">
                <a:ln>
                  <a:noFill/>
                </a:ln>
                <a:effectLst/>
                <a:latin typeface="+mn-lt"/>
                <a:cs typeface="Arial" panose="020B0604020202020204" pitchFamily="34" charset="0"/>
              </a:rPr>
              <a:t>equals</a:t>
            </a:r>
            <a:r>
              <a:rPr kumimoji="0" lang="fr-FR" altLang="fr-FR" sz="2000" b="0" i="0" u="none" strike="noStrike" cap="none" normalizeH="0" baseline="0" dirty="0">
                <a:ln>
                  <a:noFill/>
                </a:ln>
                <a:effectLst/>
                <a:latin typeface="+mn-lt"/>
                <a:cs typeface="Arial" panose="020B0604020202020204" pitchFamily="34" charset="0"/>
              </a:rPr>
              <a:t> t MP, stage relates to </a:t>
            </a:r>
            <a:r>
              <a:rPr kumimoji="0" lang="fr-FR" altLang="fr-FR" sz="2000" b="0" i="0" u="none" strike="noStrike" cap="none" normalizeH="0" baseline="0" dirty="0" err="1">
                <a:ln>
                  <a:noFill/>
                </a:ln>
                <a:effectLst/>
                <a:latin typeface="+mn-lt"/>
                <a:cs typeface="Arial" panose="020B0604020202020204" pitchFamily="34" charset="0"/>
              </a:rPr>
              <a:t>increasing</a:t>
            </a:r>
            <a:r>
              <a:rPr kumimoji="0" lang="fr-FR" altLang="fr-FR" sz="2000" b="0" i="0" u="none" strike="noStrike" cap="none" normalizeH="0" baseline="0" dirty="0">
                <a:ln>
                  <a:noFill/>
                </a:ln>
                <a:effectLst/>
                <a:latin typeface="+mn-lt"/>
                <a:cs typeface="Arial" panose="020B0604020202020204" pitchFamily="34" charset="0"/>
              </a:rPr>
              <a:t> </a:t>
            </a:r>
            <a:r>
              <a:rPr kumimoji="0" lang="fr-FR" altLang="fr-FR" sz="2000" b="0" i="0" u="none" strike="noStrike" cap="none" normalizeH="0" baseline="0" dirty="0" err="1">
                <a:ln>
                  <a:noFill/>
                </a:ln>
                <a:effectLst/>
                <a:latin typeface="+mn-lt"/>
                <a:cs typeface="Arial" panose="020B0604020202020204" pitchFamily="34" charset="0"/>
              </a:rPr>
              <a:t>avera</a:t>
            </a:r>
            <a:r>
              <a:rPr lang="fr-FR" altLang="fr-FR" sz="2000" dirty="0" err="1">
                <a:latin typeface="+mn-lt"/>
                <a:cs typeface="Arial" panose="020B0604020202020204" pitchFamily="34" charset="0"/>
              </a:rPr>
              <a:t>ge</a:t>
            </a:r>
            <a:r>
              <a:rPr lang="fr-FR" altLang="fr-FR" sz="2000" dirty="0">
                <a:latin typeface="+mn-lt"/>
                <a:cs typeface="Arial" panose="020B0604020202020204" pitchFamily="34" charset="0"/>
              </a:rPr>
              <a:t> </a:t>
            </a:r>
            <a:r>
              <a:rPr lang="fr-FR" altLang="fr-FR" sz="2000" dirty="0" err="1">
                <a:latin typeface="+mn-lt"/>
                <a:cs typeface="Arial" panose="020B0604020202020204" pitchFamily="34" charset="0"/>
              </a:rPr>
              <a:t>returns</a:t>
            </a:r>
            <a:r>
              <a:rPr lang="fr-FR" altLang="fr-FR" sz="2000" dirty="0">
                <a:latin typeface="+mn-lt"/>
                <a:cs typeface="Arial" panose="020B0604020202020204" pitchFamily="34" charset="0"/>
              </a:rPr>
              <a:t>.</a:t>
            </a:r>
          </a:p>
          <a:p>
            <a:pPr marL="0" indent="0">
              <a:lnSpc>
                <a:spcPct val="100000"/>
              </a:lnSpc>
              <a:buNone/>
            </a:pPr>
            <a:r>
              <a:rPr kumimoji="0" lang="fr-FR" altLang="fr-FR" sz="2400" b="0" i="0" u="none" strike="noStrike" cap="none" normalizeH="0" baseline="0" dirty="0">
                <a:ln>
                  <a:noFill/>
                </a:ln>
                <a:effectLst/>
                <a:latin typeface="+mn-lt"/>
                <a:cs typeface="Arial" panose="020B0604020202020204" pitchFamily="34" charset="0"/>
              </a:rPr>
              <a:t>2- </a:t>
            </a:r>
            <a:r>
              <a:rPr kumimoji="0" lang="fr-FR" altLang="fr-FR" sz="2400" b="1" i="0" u="none" strike="noStrike" cap="none" normalizeH="0" baseline="0" dirty="0">
                <a:ln>
                  <a:noFill/>
                </a:ln>
                <a:effectLst/>
                <a:latin typeface="+mn-lt"/>
                <a:cs typeface="Arial" panose="020B0604020202020204" pitchFamily="34" charset="0"/>
              </a:rPr>
              <a:t>Second stage</a:t>
            </a:r>
            <a:r>
              <a:rPr kumimoji="0" lang="fr-FR" altLang="fr-FR" sz="2400" b="0" i="0" u="none" strike="noStrike" cap="none" normalizeH="0" baseline="0" dirty="0">
                <a:ln>
                  <a:noFill/>
                </a:ln>
                <a:effectLst/>
                <a:latin typeface="+mn-lt"/>
                <a:cs typeface="Arial" panose="020B0604020202020204" pitchFamily="34" charset="0"/>
              </a:rPr>
              <a:t>:</a:t>
            </a:r>
          </a:p>
          <a:p>
            <a:pPr lvl="1">
              <a:lnSpc>
                <a:spcPct val="100000"/>
              </a:lnSpc>
            </a:pPr>
            <a:r>
              <a:rPr lang="fr-FR" altLang="fr-FR" sz="2000" dirty="0">
                <a:latin typeface="+mn-lt"/>
                <a:cs typeface="Arial" panose="020B0604020202020204" pitchFamily="34" charset="0"/>
              </a:rPr>
              <a:t>TP increases at </a:t>
            </a:r>
            <a:r>
              <a:rPr lang="fr-FR" altLang="fr-FR" sz="2000" dirty="0" err="1">
                <a:latin typeface="+mn-lt"/>
                <a:cs typeface="Arial" panose="020B0604020202020204" pitchFamily="34" charset="0"/>
              </a:rPr>
              <a:t>decreasing</a:t>
            </a:r>
            <a:r>
              <a:rPr lang="fr-FR" altLang="fr-FR" sz="2000" dirty="0">
                <a:latin typeface="+mn-lt"/>
                <a:cs typeface="Arial" panose="020B0604020202020204" pitchFamily="34" charset="0"/>
              </a:rPr>
              <a:t> rate and, at the end of stage, </a:t>
            </a:r>
            <a:r>
              <a:rPr lang="fr-FR" altLang="fr-FR" sz="2000" dirty="0" err="1">
                <a:latin typeface="+mn-lt"/>
                <a:cs typeface="Arial" panose="020B0604020202020204" pitchFamily="34" charset="0"/>
              </a:rPr>
              <a:t>it</a:t>
            </a:r>
            <a:r>
              <a:rPr lang="fr-FR" altLang="fr-FR" sz="2000" dirty="0">
                <a:latin typeface="+mn-lt"/>
                <a:cs typeface="Arial" panose="020B0604020202020204" pitchFamily="34" charset="0"/>
              </a:rPr>
              <a:t> </a:t>
            </a:r>
            <a:r>
              <a:rPr lang="fr-FR" altLang="fr-FR" sz="2000" dirty="0" err="1">
                <a:latin typeface="+mn-lt"/>
                <a:cs typeface="Arial" panose="020B0604020202020204" pitchFamily="34" charset="0"/>
              </a:rPr>
              <a:t>becomes</a:t>
            </a:r>
            <a:r>
              <a:rPr lang="fr-FR" altLang="fr-FR" sz="2000" dirty="0">
                <a:latin typeface="+mn-lt"/>
                <a:cs typeface="Arial" panose="020B0604020202020204" pitchFamily="34" charset="0"/>
              </a:rPr>
              <a:t> constant.</a:t>
            </a:r>
          </a:p>
          <a:p>
            <a:pPr lvl="1">
              <a:lnSpc>
                <a:spcPct val="100000"/>
              </a:lnSpc>
            </a:pPr>
            <a:r>
              <a:rPr kumimoji="0" lang="fr-FR" altLang="fr-FR" sz="2000" b="0" i="0" u="none" strike="noStrike" cap="none" normalizeH="0" baseline="0" dirty="0">
                <a:ln>
                  <a:noFill/>
                </a:ln>
                <a:effectLst/>
                <a:latin typeface="+mn-lt"/>
                <a:cs typeface="Arial" panose="020B0604020202020204" pitchFamily="34" charset="0"/>
              </a:rPr>
              <a:t>AP and MP </a:t>
            </a:r>
            <a:r>
              <a:rPr kumimoji="0" lang="fr-FR" altLang="fr-FR" sz="2000" b="0" i="0" u="none" strike="noStrike" cap="none" normalizeH="0" baseline="0" dirty="0" err="1">
                <a:ln>
                  <a:noFill/>
                </a:ln>
                <a:effectLst/>
                <a:latin typeface="+mn-lt"/>
                <a:cs typeface="Arial" panose="020B0604020202020204" pitchFamily="34" charset="0"/>
              </a:rPr>
              <a:t>also</a:t>
            </a:r>
            <a:r>
              <a:rPr kumimoji="0" lang="fr-FR" altLang="fr-FR" sz="2000" b="0" i="0" u="none" strike="noStrike" cap="none" normalizeH="0" baseline="0" dirty="0">
                <a:ln>
                  <a:noFill/>
                </a:ln>
                <a:effectLst/>
                <a:latin typeface="+mn-lt"/>
                <a:cs typeface="Arial" panose="020B0604020202020204" pitchFamily="34" charset="0"/>
              </a:rPr>
              <a:t> </a:t>
            </a:r>
            <a:r>
              <a:rPr kumimoji="0" lang="fr-FR" altLang="fr-FR" sz="2000" b="0" i="0" u="none" strike="noStrike" cap="none" normalizeH="0" baseline="0" dirty="0" err="1">
                <a:ln>
                  <a:noFill/>
                </a:ln>
                <a:effectLst/>
                <a:latin typeface="+mn-lt"/>
                <a:cs typeface="Arial" panose="020B0604020202020204" pitchFamily="34" charset="0"/>
              </a:rPr>
              <a:t>decrease</a:t>
            </a:r>
            <a:r>
              <a:rPr kumimoji="0" lang="fr-FR" altLang="fr-FR" sz="2000" b="0" i="0" u="none" strike="noStrike" cap="none" normalizeH="0" baseline="0" dirty="0">
                <a:ln>
                  <a:noFill/>
                </a:ln>
                <a:effectLst/>
                <a:latin typeface="+mn-lt"/>
                <a:cs typeface="Arial" panose="020B0604020202020204" pitchFamily="34" charset="0"/>
              </a:rPr>
              <a:t>.</a:t>
            </a:r>
          </a:p>
          <a:p>
            <a:pPr lvl="1">
              <a:lnSpc>
                <a:spcPct val="100000"/>
              </a:lnSpc>
            </a:pPr>
            <a:r>
              <a:rPr lang="fr-FR" altLang="fr-FR" sz="2000" dirty="0">
                <a:latin typeface="+mn-lt"/>
                <a:cs typeface="Arial" panose="020B0604020202020204" pitchFamily="34" charset="0"/>
              </a:rPr>
              <a:t>MP at the end of the stage </a:t>
            </a:r>
            <a:r>
              <a:rPr lang="fr-FR" altLang="fr-FR" sz="2000" dirty="0" err="1">
                <a:latin typeface="+mn-lt"/>
                <a:cs typeface="Arial" panose="020B0604020202020204" pitchFamily="34" charset="0"/>
              </a:rPr>
              <a:t>becomes</a:t>
            </a:r>
            <a:r>
              <a:rPr lang="fr-FR" altLang="fr-FR" sz="2000" dirty="0">
                <a:latin typeface="+mn-lt"/>
                <a:cs typeface="Arial" panose="020B0604020202020204" pitchFamily="34" charset="0"/>
              </a:rPr>
              <a:t> </a:t>
            </a:r>
            <a:r>
              <a:rPr lang="fr-FR" altLang="fr-FR" sz="2000" dirty="0" err="1">
                <a:latin typeface="+mn-lt"/>
                <a:cs typeface="Arial" panose="020B0604020202020204" pitchFamily="34" charset="0"/>
              </a:rPr>
              <a:t>zero</a:t>
            </a:r>
            <a:r>
              <a:rPr lang="fr-FR" altLang="fr-FR" sz="2000" dirty="0">
                <a:latin typeface="+mn-lt"/>
                <a:cs typeface="Arial" panose="020B0604020202020204" pitchFamily="34" charset="0"/>
              </a:rPr>
              <a:t>.</a:t>
            </a:r>
          </a:p>
          <a:p>
            <a:pPr marL="0" indent="0">
              <a:lnSpc>
                <a:spcPct val="100000"/>
              </a:lnSpc>
              <a:buNone/>
            </a:pPr>
            <a:r>
              <a:rPr kumimoji="0" lang="fr-FR" altLang="fr-FR" sz="2400" b="0" i="0" u="none" strike="noStrike" cap="none" normalizeH="0" baseline="0" dirty="0">
                <a:ln>
                  <a:noFill/>
                </a:ln>
                <a:effectLst/>
                <a:latin typeface="+mn-lt"/>
                <a:cs typeface="Arial" panose="020B0604020202020204" pitchFamily="34" charset="0"/>
              </a:rPr>
              <a:t>3- </a:t>
            </a:r>
            <a:r>
              <a:rPr kumimoji="0" lang="fr-FR" altLang="fr-FR" sz="2400" b="1" i="0" u="none" strike="noStrike" cap="none" normalizeH="0" baseline="0" dirty="0" err="1">
                <a:ln>
                  <a:noFill/>
                </a:ln>
                <a:effectLst/>
                <a:latin typeface="+mn-lt"/>
                <a:cs typeface="Arial" panose="020B0604020202020204" pitchFamily="34" charset="0"/>
              </a:rPr>
              <a:t>Thir</a:t>
            </a:r>
            <a:r>
              <a:rPr lang="fr-FR" altLang="fr-FR" sz="2400" b="1" dirty="0" err="1">
                <a:latin typeface="+mn-lt"/>
                <a:cs typeface="Arial" panose="020B0604020202020204" pitchFamily="34" charset="0"/>
              </a:rPr>
              <a:t>d</a:t>
            </a:r>
            <a:r>
              <a:rPr lang="fr-FR" altLang="fr-FR" sz="2400" b="1" dirty="0">
                <a:latin typeface="+mn-lt"/>
                <a:cs typeface="Arial" panose="020B0604020202020204" pitchFamily="34" charset="0"/>
              </a:rPr>
              <a:t> stage</a:t>
            </a:r>
            <a:r>
              <a:rPr lang="fr-FR" altLang="fr-FR" sz="2400" dirty="0">
                <a:latin typeface="+mn-lt"/>
                <a:cs typeface="Arial" panose="020B0604020202020204" pitchFamily="34" charset="0"/>
              </a:rPr>
              <a:t>:</a:t>
            </a:r>
          </a:p>
          <a:p>
            <a:pPr lvl="1">
              <a:lnSpc>
                <a:spcPct val="100000"/>
              </a:lnSpc>
            </a:pPr>
            <a:r>
              <a:rPr kumimoji="0" lang="fr-FR" altLang="fr-FR" sz="2000" b="0" i="0" u="none" strike="noStrike" cap="none" normalizeH="0" baseline="0" dirty="0">
                <a:ln>
                  <a:noFill/>
                </a:ln>
                <a:effectLst/>
                <a:latin typeface="+mn-lt"/>
                <a:cs typeface="Arial" panose="020B0604020202020204" pitchFamily="34" charset="0"/>
              </a:rPr>
              <a:t>TP </a:t>
            </a:r>
            <a:r>
              <a:rPr lang="fr-FR" altLang="fr-FR" sz="2000" dirty="0">
                <a:latin typeface="+mn-lt"/>
                <a:cs typeface="Arial" panose="020B0604020202020204" pitchFamily="34" charset="0"/>
              </a:rPr>
              <a:t>starts </a:t>
            </a:r>
            <a:r>
              <a:rPr lang="fr-FR" altLang="fr-FR" sz="2000" dirty="0" err="1">
                <a:latin typeface="+mn-lt"/>
                <a:cs typeface="Arial" panose="020B0604020202020204" pitchFamily="34" charset="0"/>
              </a:rPr>
              <a:t>declining</a:t>
            </a:r>
            <a:r>
              <a:rPr lang="fr-FR" altLang="fr-FR" sz="2000" dirty="0">
                <a:latin typeface="+mn-lt"/>
                <a:cs typeface="Arial" panose="020B0604020202020204" pitchFamily="34" charset="0"/>
              </a:rPr>
              <a:t>.</a:t>
            </a:r>
          </a:p>
          <a:p>
            <a:pPr lvl="1">
              <a:lnSpc>
                <a:spcPct val="100000"/>
              </a:lnSpc>
            </a:pPr>
            <a:r>
              <a:rPr kumimoji="0" lang="fr-FR" altLang="fr-FR" sz="2000" b="0" i="0" u="none" strike="noStrike" cap="none" normalizeH="0" baseline="0" dirty="0">
                <a:ln>
                  <a:noFill/>
                </a:ln>
                <a:effectLst/>
                <a:latin typeface="+mn-lt"/>
                <a:cs typeface="Arial" panose="020B0604020202020204" pitchFamily="34" charset="0"/>
              </a:rPr>
              <a:t>MP </a:t>
            </a:r>
            <a:r>
              <a:rPr kumimoji="0" lang="fr-FR" altLang="fr-FR" sz="2000" b="0" i="0" u="none" strike="noStrike" cap="none" normalizeH="0" baseline="0" dirty="0" err="1">
                <a:ln>
                  <a:noFill/>
                </a:ln>
                <a:effectLst/>
                <a:latin typeface="+mn-lt"/>
                <a:cs typeface="Arial" panose="020B0604020202020204" pitchFamily="34" charset="0"/>
              </a:rPr>
              <a:t>becomes</a:t>
            </a:r>
            <a:r>
              <a:rPr kumimoji="0" lang="fr-FR" altLang="fr-FR" sz="2000" b="0" i="0" u="none" strike="noStrike" cap="none" normalizeH="0" baseline="0" dirty="0">
                <a:ln>
                  <a:noFill/>
                </a:ln>
                <a:effectLst/>
                <a:latin typeface="+mn-lt"/>
                <a:cs typeface="Arial" panose="020B0604020202020204" pitchFamily="34" charset="0"/>
              </a:rPr>
              <a:t> </a:t>
            </a:r>
            <a:r>
              <a:rPr kumimoji="0" lang="fr-FR" altLang="fr-FR" sz="2000" b="0" i="0" u="none" strike="noStrike" cap="none" normalizeH="0" baseline="0" dirty="0" err="1">
                <a:ln>
                  <a:noFill/>
                </a:ln>
                <a:effectLst/>
                <a:latin typeface="+mn-lt"/>
                <a:cs typeface="Arial" panose="020B0604020202020204" pitchFamily="34" charset="0"/>
              </a:rPr>
              <a:t>negative</a:t>
            </a:r>
            <a:r>
              <a:rPr kumimoji="0" lang="fr-FR" altLang="fr-FR" sz="2000" b="0" i="0" u="none" strike="noStrike" cap="none" normalizeH="0" baseline="0" dirty="0">
                <a:ln>
                  <a:noFill/>
                </a:ln>
                <a:effectLst/>
                <a:latin typeface="+mn-lt"/>
                <a:cs typeface="Arial" panose="020B0604020202020204" pitchFamily="34" charset="0"/>
              </a:rPr>
              <a:t>.</a:t>
            </a:r>
          </a:p>
          <a:p>
            <a:pPr lvl="1">
              <a:lnSpc>
                <a:spcPct val="100000"/>
              </a:lnSpc>
            </a:pPr>
            <a:r>
              <a:rPr lang="fr-FR" altLang="fr-FR" sz="2000" dirty="0">
                <a:latin typeface="+mn-lt"/>
                <a:cs typeface="Arial" panose="020B0604020202020204" pitchFamily="34" charset="0"/>
              </a:rPr>
              <a:t>AP </a:t>
            </a:r>
            <a:r>
              <a:rPr lang="fr-FR" altLang="fr-FR" sz="2000" dirty="0" err="1">
                <a:latin typeface="+mn-lt"/>
                <a:cs typeface="Arial" panose="020B0604020202020204" pitchFamily="34" charset="0"/>
              </a:rPr>
              <a:t>also</a:t>
            </a:r>
            <a:r>
              <a:rPr lang="fr-FR" altLang="fr-FR" sz="2000" dirty="0">
                <a:latin typeface="+mn-lt"/>
                <a:cs typeface="Arial" panose="020B0604020202020204" pitchFamily="34" charset="0"/>
              </a:rPr>
              <a:t> </a:t>
            </a:r>
            <a:r>
              <a:rPr lang="fr-FR" altLang="fr-FR" sz="2000" dirty="0" err="1">
                <a:latin typeface="+mn-lt"/>
                <a:cs typeface="Arial" panose="020B0604020202020204" pitchFamily="34" charset="0"/>
              </a:rPr>
              <a:t>falls</a:t>
            </a:r>
            <a:r>
              <a:rPr lang="fr-FR" altLang="fr-FR" sz="2000" dirty="0">
                <a:latin typeface="+mn-lt"/>
                <a:cs typeface="Arial" panose="020B0604020202020204" pitchFamily="34" charset="0"/>
              </a:rPr>
              <a:t>.</a:t>
            </a:r>
            <a:endParaRPr kumimoji="0" lang="fr-FR" altLang="fr-FR" sz="1400" b="0" i="0" u="none" strike="noStrike" cap="none" normalizeH="0" baseline="0" dirty="0">
              <a:ln>
                <a:noFill/>
              </a:ln>
              <a:effectLst/>
              <a:latin typeface="Arial" panose="020B0604020202020204" pitchFamily="34" charset="0"/>
            </a:endParaRPr>
          </a:p>
        </p:txBody>
      </p:sp>
    </p:spTree>
    <p:extLst>
      <p:ext uri="{BB962C8B-B14F-4D97-AF65-F5344CB8AC3E}">
        <p14:creationId xmlns:p14="http://schemas.microsoft.com/office/powerpoint/2010/main" val="28192299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905C5C-FA14-46DF-93CD-8E6DE8D1CD09}"/>
              </a:ext>
            </a:extLst>
          </p:cNvPr>
          <p:cNvSpPr>
            <a:spLocks noGrp="1"/>
          </p:cNvSpPr>
          <p:nvPr>
            <p:ph type="title"/>
          </p:nvPr>
        </p:nvSpPr>
        <p:spPr>
          <a:xfrm>
            <a:off x="2305878" y="365125"/>
            <a:ext cx="9047922" cy="1325563"/>
          </a:xfrm>
        </p:spPr>
        <p:txBody>
          <a:bodyPr/>
          <a:lstStyle/>
          <a:p>
            <a:r>
              <a:rPr lang="en-US" sz="4400" b="1" dirty="0">
                <a:solidFill>
                  <a:schemeClr val="bg1"/>
                </a:solidFill>
                <a:latin typeface="+mn-lt"/>
              </a:rPr>
              <a:t>II-The Returns to Scale  	     -11-</a:t>
            </a:r>
            <a:endParaRPr lang="fr-FR" dirty="0"/>
          </a:p>
        </p:txBody>
      </p:sp>
      <p:sp>
        <p:nvSpPr>
          <p:cNvPr id="4" name="Espace réservé du contenu 3">
            <a:extLst>
              <a:ext uri="{FF2B5EF4-FFF2-40B4-BE49-F238E27FC236}">
                <a16:creationId xmlns:a16="http://schemas.microsoft.com/office/drawing/2014/main" id="{AE47A2CC-F9EC-4A78-8D73-953F5463D04B}"/>
              </a:ext>
            </a:extLst>
          </p:cNvPr>
          <p:cNvSpPr>
            <a:spLocks noGrp="1"/>
          </p:cNvSpPr>
          <p:nvPr>
            <p:ph idx="1"/>
          </p:nvPr>
        </p:nvSpPr>
        <p:spPr>
          <a:xfrm>
            <a:off x="92968" y="1609725"/>
            <a:ext cx="8155682" cy="4567238"/>
          </a:xfrm>
        </p:spPr>
        <p:txBody>
          <a:bodyPr>
            <a:normAutofit fontScale="85000" lnSpcReduction="20000"/>
          </a:bodyPr>
          <a:lstStyle/>
          <a:p>
            <a:pPr marL="0" indent="0">
              <a:buNone/>
            </a:pPr>
            <a:r>
              <a:rPr lang="en-US" sz="2600" u="sng" dirty="0">
                <a:solidFill>
                  <a:srgbClr val="222222"/>
                </a:solidFill>
              </a:rPr>
              <a:t>Explanation</a:t>
            </a:r>
            <a:r>
              <a:rPr lang="en-US" sz="2600" dirty="0">
                <a:solidFill>
                  <a:srgbClr val="222222"/>
                </a:solidFill>
              </a:rPr>
              <a:t>:</a:t>
            </a:r>
          </a:p>
          <a:p>
            <a:r>
              <a:rPr lang="en-US" sz="2600" dirty="0">
                <a:solidFill>
                  <a:srgbClr val="222222"/>
                </a:solidFill>
              </a:rPr>
              <a:t>During the first stage, the marginal output rises and ultimately begin to fail.</a:t>
            </a:r>
          </a:p>
          <a:p>
            <a:r>
              <a:rPr lang="en-US" sz="2600" dirty="0">
                <a:solidFill>
                  <a:srgbClr val="222222"/>
                </a:solidFill>
              </a:rPr>
              <a:t>The average product rise and becomes constant in the end of the first stage and becomes equal to </a:t>
            </a:r>
            <a:r>
              <a:rPr lang="en-US" sz="2600" dirty="0" err="1">
                <a:solidFill>
                  <a:srgbClr val="222222"/>
                </a:solidFill>
              </a:rPr>
              <a:t>Mp</a:t>
            </a:r>
            <a:r>
              <a:rPr lang="en-US" sz="2600" dirty="0">
                <a:solidFill>
                  <a:srgbClr val="222222"/>
                </a:solidFill>
              </a:rPr>
              <a:t>.</a:t>
            </a:r>
          </a:p>
          <a:p>
            <a:r>
              <a:rPr lang="en-US" sz="2600" dirty="0">
                <a:solidFill>
                  <a:srgbClr val="222222"/>
                </a:solidFill>
              </a:rPr>
              <a:t>Second stage, MP becomes zero and AP starts falling.</a:t>
            </a:r>
          </a:p>
          <a:p>
            <a:r>
              <a:rPr lang="en-US" sz="2600" dirty="0">
                <a:solidFill>
                  <a:srgbClr val="222222"/>
                </a:solidFill>
              </a:rPr>
              <a:t>In the third stage, MP becomes negative and TP starts decreasing. AP also falls.</a:t>
            </a:r>
          </a:p>
          <a:p>
            <a:r>
              <a:rPr lang="en-US" sz="2600" dirty="0">
                <a:solidFill>
                  <a:srgbClr val="222222"/>
                </a:solidFill>
              </a:rPr>
              <a:t>Third stage is knowing as “</a:t>
            </a:r>
            <a:r>
              <a:rPr lang="en-US" sz="2600" b="1" dirty="0">
                <a:solidFill>
                  <a:srgbClr val="FF0000"/>
                </a:solidFill>
              </a:rPr>
              <a:t>Economic Absurdity</a:t>
            </a:r>
            <a:r>
              <a:rPr lang="en-US" sz="2600" dirty="0">
                <a:solidFill>
                  <a:srgbClr val="222222"/>
                </a:solidFill>
              </a:rPr>
              <a:t>” or “</a:t>
            </a:r>
            <a:r>
              <a:rPr lang="en-US" sz="2600" b="1" dirty="0">
                <a:solidFill>
                  <a:srgbClr val="FF0000"/>
                </a:solidFill>
              </a:rPr>
              <a:t>Economic Nonsense</a:t>
            </a:r>
            <a:r>
              <a:rPr lang="en-US" sz="2600" dirty="0">
                <a:solidFill>
                  <a:srgbClr val="222222"/>
                </a:solidFill>
              </a:rPr>
              <a:t>”.</a:t>
            </a:r>
          </a:p>
          <a:p>
            <a:pPr marL="0" indent="0">
              <a:buNone/>
            </a:pPr>
            <a:r>
              <a:rPr lang="en-US" sz="1800" dirty="0">
                <a:solidFill>
                  <a:srgbClr val="222222"/>
                </a:solidFill>
                <a:latin typeface="Arial" panose="020B0604020202020204" pitchFamily="34" charset="0"/>
              </a:rPr>
              <a:t>	</a:t>
            </a:r>
          </a:p>
          <a:p>
            <a:pPr marL="0" indent="0">
              <a:buNone/>
            </a:pPr>
            <a:r>
              <a:rPr lang="en-US" sz="1800" dirty="0">
                <a:solidFill>
                  <a:srgbClr val="222222"/>
                </a:solidFill>
                <a:latin typeface="Arial" panose="020B0604020202020204" pitchFamily="34" charset="0"/>
              </a:rPr>
              <a:t>		</a:t>
            </a:r>
            <a:r>
              <a:rPr lang="en-US" b="1" dirty="0">
                <a:solidFill>
                  <a:srgbClr val="222222"/>
                </a:solidFill>
              </a:rPr>
              <a:t>A rational producer will produce up to second 		stage and it will never produce in third 			stage.</a:t>
            </a:r>
            <a:endParaRPr lang="fr-FR" b="1" dirty="0"/>
          </a:p>
        </p:txBody>
      </p:sp>
      <p:sp>
        <p:nvSpPr>
          <p:cNvPr id="5" name="Flèche : droite 4">
            <a:extLst>
              <a:ext uri="{FF2B5EF4-FFF2-40B4-BE49-F238E27FC236}">
                <a16:creationId xmlns:a16="http://schemas.microsoft.com/office/drawing/2014/main" id="{C3A760E6-D801-490C-88D3-4A73F19C4746}"/>
              </a:ext>
            </a:extLst>
          </p:cNvPr>
          <p:cNvSpPr/>
          <p:nvPr/>
        </p:nvSpPr>
        <p:spPr>
          <a:xfrm>
            <a:off x="1057275" y="5005959"/>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196" name="Picture 4">
            <a:extLst>
              <a:ext uri="{FF2B5EF4-FFF2-40B4-BE49-F238E27FC236}">
                <a16:creationId xmlns:a16="http://schemas.microsoft.com/office/drawing/2014/main" id="{1EDB1B6F-8194-4685-8A44-FDF8BCBAB5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0" y="1352549"/>
            <a:ext cx="5184710" cy="5000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3025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1216" y="2197709"/>
            <a:ext cx="9545217" cy="1231291"/>
          </a:xfrm>
        </p:spPr>
        <p:txBody>
          <a:bodyPr>
            <a:normAutofit fontScale="90000"/>
          </a:bodyPr>
          <a:lstStyle/>
          <a:p>
            <a:br>
              <a:rPr lang="en-US" dirty="0"/>
            </a:br>
            <a:br>
              <a:rPr lang="en-US" dirty="0"/>
            </a:br>
            <a:br>
              <a:rPr lang="en-US" dirty="0"/>
            </a:br>
            <a:r>
              <a:rPr lang="en-US" sz="4900" b="1" dirty="0">
                <a:latin typeface="+mn-lt"/>
              </a:rPr>
              <a:t>III- External Economies and Trade Policy</a:t>
            </a:r>
            <a:br>
              <a:rPr lang="en-US" b="1" dirty="0"/>
            </a:br>
            <a:endParaRPr lang="en-US" b="1" dirty="0"/>
          </a:p>
        </p:txBody>
      </p:sp>
      <p:sp>
        <p:nvSpPr>
          <p:cNvPr id="4" name="Footer Placeholder 3"/>
          <p:cNvSpPr>
            <a:spLocks noGrp="1"/>
          </p:cNvSpPr>
          <p:nvPr>
            <p:ph type="ftr" sz="quarter" idx="11"/>
          </p:nvPr>
        </p:nvSpPr>
        <p:spPr/>
        <p:txBody>
          <a:bodyPr/>
          <a:lstStyle/>
          <a:p>
            <a:r>
              <a:rPr lang="en-US"/>
              <a:t>University of Miami</a:t>
            </a:r>
          </a:p>
        </p:txBody>
      </p:sp>
      <p:sp>
        <p:nvSpPr>
          <p:cNvPr id="5" name="Slide Number Placeholder 4"/>
          <p:cNvSpPr>
            <a:spLocks noGrp="1"/>
          </p:cNvSpPr>
          <p:nvPr>
            <p:ph type="sldNum" sz="quarter" idx="12"/>
          </p:nvPr>
        </p:nvSpPr>
        <p:spPr/>
        <p:txBody>
          <a:bodyPr/>
          <a:lstStyle/>
          <a:p>
            <a:fld id="{7F5CE407-6216-4202-80E4-A30DC2F709B2}" type="slidenum">
              <a:rPr lang="en-US" smtClean="0"/>
              <a:t>28</a:t>
            </a:fld>
            <a:endParaRPr lang="en-US"/>
          </a:p>
        </p:txBody>
      </p:sp>
    </p:spTree>
    <p:extLst>
      <p:ext uri="{BB962C8B-B14F-4D97-AF65-F5344CB8AC3E}">
        <p14:creationId xmlns:p14="http://schemas.microsoft.com/office/powerpoint/2010/main" val="19273204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216EAB-0759-44CE-8521-4160D1701B40}"/>
              </a:ext>
            </a:extLst>
          </p:cNvPr>
          <p:cNvSpPr>
            <a:spLocks noGrp="1"/>
          </p:cNvSpPr>
          <p:nvPr>
            <p:ph type="title"/>
          </p:nvPr>
        </p:nvSpPr>
        <p:spPr>
          <a:xfrm>
            <a:off x="2377440" y="365126"/>
            <a:ext cx="7354958" cy="1066110"/>
          </a:xfrm>
        </p:spPr>
        <p:txBody>
          <a:bodyPr>
            <a:normAutofit fontScale="90000"/>
          </a:bodyPr>
          <a:lstStyle/>
          <a:p>
            <a:r>
              <a:rPr lang="en-US" sz="4000" b="1" dirty="0">
                <a:solidFill>
                  <a:schemeClr val="bg1"/>
                </a:solidFill>
                <a:latin typeface="+mn-lt"/>
              </a:rPr>
              <a:t>III- External Economies and </a:t>
            </a:r>
            <a:br>
              <a:rPr lang="en-US" sz="4000" b="1" dirty="0">
                <a:solidFill>
                  <a:schemeClr val="bg1"/>
                </a:solidFill>
                <a:latin typeface="+mn-lt"/>
              </a:rPr>
            </a:br>
            <a:r>
              <a:rPr lang="en-US" sz="4000" b="1" dirty="0">
                <a:solidFill>
                  <a:schemeClr val="bg1"/>
                </a:solidFill>
                <a:latin typeface="+mn-lt"/>
              </a:rPr>
              <a:t>             Trade Policy                      -1-</a:t>
            </a:r>
            <a:endParaRPr lang="fr-FR" sz="4000" dirty="0">
              <a:solidFill>
                <a:schemeClr val="bg1"/>
              </a:solidFill>
              <a:latin typeface="+mn-lt"/>
            </a:endParaRPr>
          </a:p>
        </p:txBody>
      </p:sp>
      <p:sp>
        <p:nvSpPr>
          <p:cNvPr id="3" name="Espace réservé du contenu 2">
            <a:extLst>
              <a:ext uri="{FF2B5EF4-FFF2-40B4-BE49-F238E27FC236}">
                <a16:creationId xmlns:a16="http://schemas.microsoft.com/office/drawing/2014/main" id="{A72F4900-E4C5-46B3-B730-D5D44FF27F68}"/>
              </a:ext>
            </a:extLst>
          </p:cNvPr>
          <p:cNvSpPr>
            <a:spLocks noGrp="1"/>
          </p:cNvSpPr>
          <p:nvPr>
            <p:ph idx="1"/>
          </p:nvPr>
        </p:nvSpPr>
        <p:spPr>
          <a:xfrm>
            <a:off x="166977" y="1669774"/>
            <a:ext cx="9772153" cy="4507189"/>
          </a:xfrm>
        </p:spPr>
        <p:txBody>
          <a:bodyPr/>
          <a:lstStyle/>
          <a:p>
            <a:r>
              <a:rPr lang="en-US" sz="2600" dirty="0"/>
              <a:t>Prior to international trade, equilibrium prices and output for each country would be at the point where the domestic supply curve intersects the domestic demand curve. </a:t>
            </a:r>
          </a:p>
          <a:p>
            <a:pPr marL="0" indent="0">
              <a:buNone/>
            </a:pPr>
            <a:endParaRPr lang="en-US" sz="2600" dirty="0"/>
          </a:p>
          <a:p>
            <a:r>
              <a:rPr lang="en-US" sz="2600" dirty="0"/>
              <a:t>Suppose Chinese button prices in the absence of trade would be lower than U.S. button prices.</a:t>
            </a:r>
          </a:p>
          <a:p>
            <a:pPr marL="0" indent="0">
              <a:buNone/>
            </a:pPr>
            <a:endParaRPr lang="fr-FR" dirty="0"/>
          </a:p>
        </p:txBody>
      </p:sp>
    </p:spTree>
    <p:extLst>
      <p:ext uri="{BB962C8B-B14F-4D97-AF65-F5344CB8AC3E}">
        <p14:creationId xmlns:p14="http://schemas.microsoft.com/office/powerpoint/2010/main" val="27718790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a:t>University of Miami</a:t>
            </a:r>
          </a:p>
        </p:txBody>
      </p:sp>
      <p:sp>
        <p:nvSpPr>
          <p:cNvPr id="5" name="Slide Number Placeholder 4"/>
          <p:cNvSpPr>
            <a:spLocks noGrp="1"/>
          </p:cNvSpPr>
          <p:nvPr>
            <p:ph type="sldNum" sz="quarter" idx="12"/>
          </p:nvPr>
        </p:nvSpPr>
        <p:spPr/>
        <p:txBody>
          <a:bodyPr/>
          <a:lstStyle/>
          <a:p>
            <a:fld id="{7F5CE407-6216-4202-80E4-A30DC2F709B2}" type="slidenum">
              <a:rPr lang="en-US" smtClean="0"/>
              <a:t>30</a:t>
            </a:fld>
            <a:endParaRPr lang="en-US"/>
          </a:p>
        </p:txBody>
      </p:sp>
      <p:pic>
        <p:nvPicPr>
          <p:cNvPr id="6" name="Picture 10" descr="fig07_0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605" y="0"/>
            <a:ext cx="11840546"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9211498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216EAB-0759-44CE-8521-4160D1701B40}"/>
              </a:ext>
            </a:extLst>
          </p:cNvPr>
          <p:cNvSpPr>
            <a:spLocks noGrp="1"/>
          </p:cNvSpPr>
          <p:nvPr>
            <p:ph type="title"/>
          </p:nvPr>
        </p:nvSpPr>
        <p:spPr>
          <a:xfrm>
            <a:off x="2536466" y="365126"/>
            <a:ext cx="7195932" cy="1066110"/>
          </a:xfrm>
        </p:spPr>
        <p:txBody>
          <a:bodyPr>
            <a:normAutofit fontScale="90000"/>
          </a:bodyPr>
          <a:lstStyle/>
          <a:p>
            <a:r>
              <a:rPr lang="en-US" sz="4000" b="1" dirty="0">
                <a:solidFill>
                  <a:schemeClr val="bg1"/>
                </a:solidFill>
                <a:latin typeface="+mn-lt"/>
              </a:rPr>
              <a:t>III- External Economies and </a:t>
            </a:r>
            <a:br>
              <a:rPr lang="en-US" sz="4000" b="1" dirty="0">
                <a:solidFill>
                  <a:schemeClr val="bg1"/>
                </a:solidFill>
                <a:latin typeface="+mn-lt"/>
              </a:rPr>
            </a:br>
            <a:r>
              <a:rPr lang="en-US" sz="4000" b="1" dirty="0">
                <a:solidFill>
                  <a:schemeClr val="bg1"/>
                </a:solidFill>
                <a:latin typeface="+mn-lt"/>
              </a:rPr>
              <a:t>             Trade Policy                           -2-</a:t>
            </a:r>
            <a:endParaRPr lang="fr-FR" sz="4000" dirty="0">
              <a:solidFill>
                <a:schemeClr val="bg1"/>
              </a:solidFill>
              <a:latin typeface="+mn-lt"/>
            </a:endParaRPr>
          </a:p>
        </p:txBody>
      </p:sp>
      <p:sp>
        <p:nvSpPr>
          <p:cNvPr id="3" name="Espace réservé du contenu 2">
            <a:extLst>
              <a:ext uri="{FF2B5EF4-FFF2-40B4-BE49-F238E27FC236}">
                <a16:creationId xmlns:a16="http://schemas.microsoft.com/office/drawing/2014/main" id="{A72F4900-E4C5-46B3-B730-D5D44FF27F68}"/>
              </a:ext>
            </a:extLst>
          </p:cNvPr>
          <p:cNvSpPr>
            <a:spLocks noGrp="1"/>
          </p:cNvSpPr>
          <p:nvPr>
            <p:ph idx="1"/>
          </p:nvPr>
        </p:nvSpPr>
        <p:spPr>
          <a:xfrm>
            <a:off x="166977" y="1669774"/>
            <a:ext cx="9772153" cy="4507189"/>
          </a:xfrm>
        </p:spPr>
        <p:txBody>
          <a:bodyPr>
            <a:normAutofit/>
          </a:bodyPr>
          <a:lstStyle/>
          <a:p>
            <a:r>
              <a:rPr lang="en-US" sz="2600" dirty="0"/>
              <a:t>What will happen when the countries open up the potential for trade in buttons?</a:t>
            </a:r>
          </a:p>
          <a:p>
            <a:r>
              <a:rPr lang="en-US" sz="2600" dirty="0"/>
              <a:t>The Chinese button industry will expand, while the U.S. button industry will contract. </a:t>
            </a:r>
          </a:p>
          <a:p>
            <a:r>
              <a:rPr lang="en-US" sz="2600" dirty="0"/>
              <a:t>This process feeds on itself: As the Chinese industry</a:t>
            </a:r>
            <a:r>
              <a:rPr lang="ja-JP" altLang="en-US" sz="2600" dirty="0"/>
              <a:t>’</a:t>
            </a:r>
            <a:r>
              <a:rPr lang="en-US" sz="2600" dirty="0"/>
              <a:t>s output rises, its costs will fall further; as the U.S. industry</a:t>
            </a:r>
            <a:r>
              <a:rPr lang="ja-JP" altLang="en-US" sz="2600" dirty="0"/>
              <a:t>’</a:t>
            </a:r>
            <a:r>
              <a:rPr lang="en-US" sz="2600" dirty="0"/>
              <a:t>s output falls, its costs will rise.</a:t>
            </a:r>
          </a:p>
          <a:p>
            <a:pPr marL="0" indent="0">
              <a:buNone/>
            </a:pPr>
            <a:r>
              <a:rPr lang="en-US" sz="2600" dirty="0"/>
              <a:t>	In the end, all button production will be in China</a:t>
            </a:r>
          </a:p>
          <a:p>
            <a:pPr marL="0" indent="0" algn="ctr">
              <a:buNone/>
            </a:pPr>
            <a:r>
              <a:rPr lang="en-US" sz="2600" i="1" dirty="0"/>
              <a:t>	Trade leads to prices that are lower than the prices in either country before trade!</a:t>
            </a:r>
          </a:p>
          <a:p>
            <a:pPr marL="0" indent="0">
              <a:buNone/>
            </a:pPr>
            <a:endParaRPr lang="fr-FR" dirty="0"/>
          </a:p>
        </p:txBody>
      </p:sp>
      <p:sp>
        <p:nvSpPr>
          <p:cNvPr id="4" name="Right Arrow 8">
            <a:extLst>
              <a:ext uri="{FF2B5EF4-FFF2-40B4-BE49-F238E27FC236}">
                <a16:creationId xmlns:a16="http://schemas.microsoft.com/office/drawing/2014/main" id="{824446E9-CECE-4FF4-BACF-1751C61A310C}"/>
              </a:ext>
            </a:extLst>
          </p:cNvPr>
          <p:cNvSpPr/>
          <p:nvPr/>
        </p:nvSpPr>
        <p:spPr>
          <a:xfrm>
            <a:off x="166977" y="5255556"/>
            <a:ext cx="1049573" cy="423388"/>
          </a:xfrm>
          <a:prstGeom prst="righ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18886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216EAB-0759-44CE-8521-4160D1701B40}"/>
              </a:ext>
            </a:extLst>
          </p:cNvPr>
          <p:cNvSpPr>
            <a:spLocks noGrp="1"/>
          </p:cNvSpPr>
          <p:nvPr>
            <p:ph type="title"/>
          </p:nvPr>
        </p:nvSpPr>
        <p:spPr>
          <a:xfrm>
            <a:off x="2536466" y="365126"/>
            <a:ext cx="7195932" cy="1066110"/>
          </a:xfrm>
        </p:spPr>
        <p:txBody>
          <a:bodyPr>
            <a:normAutofit fontScale="90000"/>
          </a:bodyPr>
          <a:lstStyle/>
          <a:p>
            <a:r>
              <a:rPr lang="en-US" sz="4000" b="1" dirty="0">
                <a:solidFill>
                  <a:schemeClr val="bg1"/>
                </a:solidFill>
                <a:latin typeface="+mn-lt"/>
              </a:rPr>
              <a:t>III- External Economies and </a:t>
            </a:r>
            <a:br>
              <a:rPr lang="en-US" sz="4000" b="1" dirty="0">
                <a:solidFill>
                  <a:schemeClr val="bg1"/>
                </a:solidFill>
                <a:latin typeface="+mn-lt"/>
              </a:rPr>
            </a:br>
            <a:r>
              <a:rPr lang="en-US" sz="4000" b="1" dirty="0">
                <a:solidFill>
                  <a:schemeClr val="bg1"/>
                </a:solidFill>
                <a:latin typeface="+mn-lt"/>
              </a:rPr>
              <a:t>             Trade Policy                          -3-</a:t>
            </a:r>
            <a:endParaRPr lang="fr-FR" sz="4000" dirty="0">
              <a:solidFill>
                <a:schemeClr val="bg1"/>
              </a:solidFill>
              <a:latin typeface="+mn-lt"/>
            </a:endParaRPr>
          </a:p>
        </p:txBody>
      </p:sp>
      <p:sp>
        <p:nvSpPr>
          <p:cNvPr id="3" name="Espace réservé du contenu 2">
            <a:extLst>
              <a:ext uri="{FF2B5EF4-FFF2-40B4-BE49-F238E27FC236}">
                <a16:creationId xmlns:a16="http://schemas.microsoft.com/office/drawing/2014/main" id="{A72F4900-E4C5-46B3-B730-D5D44FF27F68}"/>
              </a:ext>
            </a:extLst>
          </p:cNvPr>
          <p:cNvSpPr>
            <a:spLocks noGrp="1"/>
          </p:cNvSpPr>
          <p:nvPr>
            <p:ph idx="1"/>
          </p:nvPr>
        </p:nvSpPr>
        <p:spPr>
          <a:xfrm>
            <a:off x="166977" y="1669774"/>
            <a:ext cx="9772153" cy="5188226"/>
          </a:xfrm>
        </p:spPr>
        <p:txBody>
          <a:bodyPr>
            <a:normAutofit/>
          </a:bodyPr>
          <a:lstStyle/>
          <a:p>
            <a:r>
              <a:rPr lang="en-US" sz="2600" dirty="0"/>
              <a:t>What might cause one country to have an initial advantage from having a lower price?</a:t>
            </a:r>
          </a:p>
          <a:p>
            <a:r>
              <a:rPr lang="en-US" sz="2600" dirty="0"/>
              <a:t>One possibility is comparative advantage due to underlying differences in technology and resources. </a:t>
            </a:r>
          </a:p>
          <a:p>
            <a:r>
              <a:rPr lang="en-US" sz="2600" dirty="0"/>
              <a:t>If external economies exist, however, the pattern of trade could be due to </a:t>
            </a:r>
            <a:r>
              <a:rPr lang="en-US" sz="2600" b="1" i="1" dirty="0"/>
              <a:t>historical accidents</a:t>
            </a:r>
            <a:r>
              <a:rPr lang="en-US" sz="2600" i="1" dirty="0"/>
              <a:t>:</a:t>
            </a:r>
          </a:p>
          <a:p>
            <a:pPr lvl="1">
              <a:spcBef>
                <a:spcPct val="50000"/>
              </a:spcBef>
            </a:pPr>
            <a:r>
              <a:rPr lang="en-US" sz="2600" dirty="0"/>
              <a:t>Countries that start as large producers in certain industries tend to remain large producers even if another country could potentially produce more cheaply.</a:t>
            </a:r>
          </a:p>
          <a:p>
            <a:pPr lvl="1">
              <a:spcBef>
                <a:spcPct val="50000"/>
              </a:spcBef>
            </a:pPr>
            <a:r>
              <a:rPr lang="en-US" sz="2600" dirty="0"/>
              <a:t>E.g.: </a:t>
            </a:r>
            <a:r>
              <a:rPr lang="en-US" sz="2600" b="1" i="1" dirty="0"/>
              <a:t>Silicon Valley</a:t>
            </a:r>
            <a:r>
              <a:rPr lang="en-US" sz="2600" b="1" dirty="0"/>
              <a:t> may owe its existence to two Stanford graduates named Hewlett and Packard who started a business in a garage there</a:t>
            </a:r>
            <a:r>
              <a:rPr lang="en-US" sz="2600" dirty="0"/>
              <a:t>.</a:t>
            </a:r>
          </a:p>
          <a:p>
            <a:pPr marL="0" indent="0">
              <a:buNone/>
            </a:pPr>
            <a:endParaRPr lang="fr-FR" dirty="0"/>
          </a:p>
        </p:txBody>
      </p:sp>
    </p:spTree>
    <p:extLst>
      <p:ext uri="{BB962C8B-B14F-4D97-AF65-F5344CB8AC3E}">
        <p14:creationId xmlns:p14="http://schemas.microsoft.com/office/powerpoint/2010/main" val="22039445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4904" y="365125"/>
            <a:ext cx="8888896" cy="1050925"/>
          </a:xfrm>
        </p:spPr>
        <p:txBody>
          <a:bodyPr>
            <a:normAutofit fontScale="90000"/>
          </a:bodyPr>
          <a:lstStyle/>
          <a:p>
            <a:r>
              <a:rPr lang="en-US" sz="4000" b="1" dirty="0">
                <a:solidFill>
                  <a:schemeClr val="bg1"/>
                </a:solidFill>
                <a:latin typeface="+mn-lt"/>
              </a:rPr>
              <a:t>III- External Economies and </a:t>
            </a:r>
            <a:br>
              <a:rPr lang="en-US" sz="4000" b="1" dirty="0">
                <a:solidFill>
                  <a:schemeClr val="bg1"/>
                </a:solidFill>
                <a:latin typeface="+mn-lt"/>
              </a:rPr>
            </a:br>
            <a:r>
              <a:rPr lang="en-US" sz="4000" b="1" dirty="0">
                <a:solidFill>
                  <a:schemeClr val="bg1"/>
                </a:solidFill>
                <a:latin typeface="+mn-lt"/>
              </a:rPr>
              <a:t>             Trade Policy                          -4-</a:t>
            </a:r>
            <a:endParaRPr lang="en-US" sz="4000" b="1" dirty="0"/>
          </a:p>
        </p:txBody>
      </p:sp>
      <p:sp>
        <p:nvSpPr>
          <p:cNvPr id="4" name="Footer Placeholder 3"/>
          <p:cNvSpPr>
            <a:spLocks noGrp="1"/>
          </p:cNvSpPr>
          <p:nvPr>
            <p:ph type="ftr" sz="quarter" idx="11"/>
          </p:nvPr>
        </p:nvSpPr>
        <p:spPr/>
        <p:txBody>
          <a:bodyPr/>
          <a:lstStyle/>
          <a:p>
            <a:r>
              <a:rPr lang="en-US"/>
              <a:t>University of Miami</a:t>
            </a:r>
          </a:p>
        </p:txBody>
      </p:sp>
      <p:sp>
        <p:nvSpPr>
          <p:cNvPr id="5" name="Slide Number Placeholder 4"/>
          <p:cNvSpPr>
            <a:spLocks noGrp="1"/>
          </p:cNvSpPr>
          <p:nvPr>
            <p:ph type="sldNum" sz="quarter" idx="12"/>
          </p:nvPr>
        </p:nvSpPr>
        <p:spPr/>
        <p:txBody>
          <a:bodyPr/>
          <a:lstStyle/>
          <a:p>
            <a:fld id="{7F5CE407-6216-4202-80E4-A30DC2F709B2}" type="slidenum">
              <a:rPr lang="en-US" smtClean="0"/>
              <a:t>33</a:t>
            </a:fld>
            <a:endParaRPr lang="en-US"/>
          </a:p>
        </p:txBody>
      </p:sp>
      <p:sp>
        <p:nvSpPr>
          <p:cNvPr id="7" name="Rectangle 3"/>
          <p:cNvSpPr txBox="1">
            <a:spLocks noChangeArrowheads="1"/>
          </p:cNvSpPr>
          <p:nvPr/>
        </p:nvSpPr>
        <p:spPr>
          <a:xfrm>
            <a:off x="198783" y="1600200"/>
            <a:ext cx="9924705" cy="4572000"/>
          </a:xfrm>
          <a:prstGeom prst="rect">
            <a:avLst/>
          </a:prstGeom>
        </p:spPr>
        <p:txBody>
          <a:bodyPr vert="horz" lIns="91440" tIns="45720" rIns="91440" bIns="45720" rtlCol="0">
            <a:normAutofit/>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a:spcBef>
                <a:spcPct val="50000"/>
              </a:spcBef>
            </a:pPr>
            <a:r>
              <a:rPr lang="en-US" b="1" dirty="0">
                <a:solidFill>
                  <a:schemeClr val="tx1"/>
                </a:solidFill>
                <a:latin typeface="Verdana" charset="0"/>
              </a:rPr>
              <a:t>Dynamic Increasing Returns</a:t>
            </a:r>
            <a:endParaRPr lang="en-US" dirty="0">
              <a:solidFill>
                <a:schemeClr val="tx1"/>
              </a:solidFill>
              <a:latin typeface="Verdana" charset="0"/>
            </a:endParaRPr>
          </a:p>
          <a:p>
            <a:pPr>
              <a:spcBef>
                <a:spcPct val="50000"/>
              </a:spcBef>
            </a:pPr>
            <a:r>
              <a:rPr lang="en-US" dirty="0">
                <a:solidFill>
                  <a:schemeClr val="tx1"/>
                </a:solidFill>
                <a:latin typeface="Verdana" charset="0"/>
              </a:rPr>
              <a:t>So far, we have considered cases where external economies depend on the amount of </a:t>
            </a:r>
            <a:r>
              <a:rPr lang="en-US" i="1" dirty="0">
                <a:solidFill>
                  <a:schemeClr val="tx1"/>
                </a:solidFill>
                <a:latin typeface="Verdana" charset="0"/>
              </a:rPr>
              <a:t>current output </a:t>
            </a:r>
            <a:r>
              <a:rPr lang="en-US" dirty="0">
                <a:solidFill>
                  <a:schemeClr val="tx1"/>
                </a:solidFill>
                <a:latin typeface="Verdana" charset="0"/>
              </a:rPr>
              <a:t>at a point in time.</a:t>
            </a:r>
          </a:p>
          <a:p>
            <a:pPr>
              <a:spcBef>
                <a:spcPct val="50000"/>
              </a:spcBef>
            </a:pPr>
            <a:r>
              <a:rPr lang="en-US" dirty="0">
                <a:solidFill>
                  <a:schemeClr val="tx1"/>
                </a:solidFill>
                <a:latin typeface="Verdana" charset="0"/>
              </a:rPr>
              <a:t>But external economies may also depend on the amount of </a:t>
            </a:r>
            <a:r>
              <a:rPr lang="en-US" i="1" dirty="0">
                <a:solidFill>
                  <a:schemeClr val="tx1"/>
                </a:solidFill>
                <a:latin typeface="Verdana" charset="0"/>
              </a:rPr>
              <a:t>cumulative output over time</a:t>
            </a:r>
            <a:r>
              <a:rPr lang="en-US" dirty="0">
                <a:solidFill>
                  <a:schemeClr val="tx1"/>
                </a:solidFill>
                <a:latin typeface="Verdana" charset="0"/>
              </a:rPr>
              <a:t>.</a:t>
            </a:r>
          </a:p>
          <a:p>
            <a:pPr>
              <a:spcBef>
                <a:spcPct val="50000"/>
              </a:spcBef>
            </a:pPr>
            <a:r>
              <a:rPr lang="en-US" b="1" dirty="0">
                <a:solidFill>
                  <a:schemeClr val="tx1"/>
                </a:solidFill>
                <a:latin typeface="Verdana" charset="0"/>
              </a:rPr>
              <a:t>Dynamic increasing returns to scale </a:t>
            </a:r>
            <a:r>
              <a:rPr lang="en-US" dirty="0">
                <a:solidFill>
                  <a:schemeClr val="tx1"/>
                </a:solidFill>
                <a:latin typeface="Verdana" charset="0"/>
              </a:rPr>
              <a:t>exist if average costs fall as cumulative output over time rises.</a:t>
            </a:r>
          </a:p>
          <a:p>
            <a:pPr lvl="1">
              <a:spcBef>
                <a:spcPct val="50000"/>
              </a:spcBef>
            </a:pPr>
            <a:r>
              <a:rPr lang="en-US" sz="2000" dirty="0">
                <a:solidFill>
                  <a:schemeClr val="tx1"/>
                </a:solidFill>
                <a:latin typeface="Verdana" charset="0"/>
              </a:rPr>
              <a:t>Dynamic increasing returns to scale imply dynamic external economies of scale.</a:t>
            </a:r>
          </a:p>
        </p:txBody>
      </p:sp>
    </p:spTree>
    <p:extLst>
      <p:ext uri="{BB962C8B-B14F-4D97-AF65-F5344CB8AC3E}">
        <p14:creationId xmlns:p14="http://schemas.microsoft.com/office/powerpoint/2010/main" val="35071127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B70242-3DF0-4557-B2E5-8B46846EC90A}"/>
              </a:ext>
            </a:extLst>
          </p:cNvPr>
          <p:cNvSpPr>
            <a:spLocks noGrp="1"/>
          </p:cNvSpPr>
          <p:nvPr>
            <p:ph type="title"/>
          </p:nvPr>
        </p:nvSpPr>
        <p:spPr>
          <a:xfrm>
            <a:off x="2282024" y="405517"/>
            <a:ext cx="9071776" cy="962107"/>
          </a:xfrm>
        </p:spPr>
        <p:txBody>
          <a:bodyPr>
            <a:noAutofit/>
          </a:bodyPr>
          <a:lstStyle/>
          <a:p>
            <a:r>
              <a:rPr lang="en-US" sz="4000" b="1" dirty="0">
                <a:solidFill>
                  <a:schemeClr val="bg1"/>
                </a:solidFill>
                <a:latin typeface="+mn-lt"/>
              </a:rPr>
              <a:t>III- External Economies and </a:t>
            </a:r>
            <a:br>
              <a:rPr lang="en-US" sz="4000" b="1" dirty="0">
                <a:solidFill>
                  <a:schemeClr val="bg1"/>
                </a:solidFill>
                <a:latin typeface="+mn-lt"/>
              </a:rPr>
            </a:br>
            <a:r>
              <a:rPr lang="en-US" sz="4000" b="1" dirty="0">
                <a:solidFill>
                  <a:schemeClr val="bg1"/>
                </a:solidFill>
                <a:latin typeface="+mn-lt"/>
              </a:rPr>
              <a:t>		Trade Policy                   -5-</a:t>
            </a:r>
            <a:endParaRPr lang="fr-FR" sz="4000" dirty="0"/>
          </a:p>
        </p:txBody>
      </p:sp>
      <p:sp>
        <p:nvSpPr>
          <p:cNvPr id="3" name="Espace réservé du contenu 2">
            <a:extLst>
              <a:ext uri="{FF2B5EF4-FFF2-40B4-BE49-F238E27FC236}">
                <a16:creationId xmlns:a16="http://schemas.microsoft.com/office/drawing/2014/main" id="{60871E69-8BD8-4D9D-BFC2-AFBA5A74028C}"/>
              </a:ext>
            </a:extLst>
          </p:cNvPr>
          <p:cNvSpPr>
            <a:spLocks noGrp="1"/>
          </p:cNvSpPr>
          <p:nvPr>
            <p:ph idx="1"/>
          </p:nvPr>
        </p:nvSpPr>
        <p:spPr>
          <a:xfrm>
            <a:off x="174929" y="1796995"/>
            <a:ext cx="9796007" cy="4379968"/>
          </a:xfrm>
        </p:spPr>
        <p:txBody>
          <a:bodyPr/>
          <a:lstStyle/>
          <a:p>
            <a:pPr algn="just">
              <a:spcBef>
                <a:spcPct val="50000"/>
              </a:spcBef>
            </a:pPr>
            <a:r>
              <a:rPr lang="en-US" sz="2600" dirty="0"/>
              <a:t>Dynamic increasing returns to scale could arise  if the cost of production depends on the </a:t>
            </a:r>
            <a:r>
              <a:rPr lang="en-US" sz="2600" b="1" dirty="0"/>
              <a:t>accumulation of knowledge and experience</a:t>
            </a:r>
            <a:r>
              <a:rPr lang="en-US" sz="2600" dirty="0"/>
              <a:t>,   which depend on the production process </a:t>
            </a:r>
            <a:br>
              <a:rPr lang="en-US" sz="2600" dirty="0"/>
            </a:br>
            <a:r>
              <a:rPr lang="en-US" sz="2600" dirty="0"/>
              <a:t>over time.</a:t>
            </a:r>
          </a:p>
          <a:p>
            <a:pPr algn="just"/>
            <a:r>
              <a:rPr lang="en-US" sz="2800" dirty="0"/>
              <a:t>Like external economies of scale at a point in time, dynamic increasing returns to scale can lock in an initial advantage or a head start in an industry.</a:t>
            </a:r>
          </a:p>
          <a:p>
            <a:pPr marL="0" indent="0">
              <a:buNone/>
            </a:pPr>
            <a:endParaRPr lang="fr-FR" dirty="0"/>
          </a:p>
        </p:txBody>
      </p:sp>
    </p:spTree>
    <p:extLst>
      <p:ext uri="{BB962C8B-B14F-4D97-AF65-F5344CB8AC3E}">
        <p14:creationId xmlns:p14="http://schemas.microsoft.com/office/powerpoint/2010/main" val="28036080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A4111B-14B8-48F9-A0CB-7C794A5D8470}"/>
              </a:ext>
            </a:extLst>
          </p:cNvPr>
          <p:cNvSpPr>
            <a:spLocks noGrp="1"/>
          </p:cNvSpPr>
          <p:nvPr>
            <p:ph type="title"/>
          </p:nvPr>
        </p:nvSpPr>
        <p:spPr>
          <a:xfrm>
            <a:off x="2313992" y="365125"/>
            <a:ext cx="9039808" cy="969153"/>
          </a:xfrm>
        </p:spPr>
        <p:txBody>
          <a:bodyPr>
            <a:normAutofit fontScale="90000"/>
          </a:bodyPr>
          <a:lstStyle/>
          <a:p>
            <a:r>
              <a:rPr lang="en-US" sz="4000" b="1" dirty="0">
                <a:solidFill>
                  <a:schemeClr val="bg1"/>
                </a:solidFill>
                <a:latin typeface="+mn-lt"/>
              </a:rPr>
              <a:t>III- External Economies and </a:t>
            </a:r>
            <a:br>
              <a:rPr lang="en-US" sz="4000" b="1" dirty="0">
                <a:solidFill>
                  <a:schemeClr val="bg1"/>
                </a:solidFill>
                <a:latin typeface="+mn-lt"/>
              </a:rPr>
            </a:br>
            <a:r>
              <a:rPr lang="en-US" sz="4000" b="1" dirty="0">
                <a:solidFill>
                  <a:schemeClr val="bg1"/>
                </a:solidFill>
                <a:latin typeface="+mn-lt"/>
              </a:rPr>
              <a:t>             Trade Policy                            -6-</a:t>
            </a:r>
            <a:endParaRPr lang="fr-FR" sz="4000" dirty="0"/>
          </a:p>
        </p:txBody>
      </p:sp>
      <p:sp>
        <p:nvSpPr>
          <p:cNvPr id="3" name="Espace réservé du contenu 2">
            <a:extLst>
              <a:ext uri="{FF2B5EF4-FFF2-40B4-BE49-F238E27FC236}">
                <a16:creationId xmlns:a16="http://schemas.microsoft.com/office/drawing/2014/main" id="{0AB3FBC0-9D05-44BA-8D9D-8D228ABC6AAC}"/>
              </a:ext>
            </a:extLst>
          </p:cNvPr>
          <p:cNvSpPr>
            <a:spLocks noGrp="1"/>
          </p:cNvSpPr>
          <p:nvPr>
            <p:ph idx="1"/>
          </p:nvPr>
        </p:nvSpPr>
        <p:spPr>
          <a:xfrm>
            <a:off x="182880" y="1825625"/>
            <a:ext cx="9780104" cy="4351338"/>
          </a:xfrm>
        </p:spPr>
        <p:txBody>
          <a:bodyPr/>
          <a:lstStyle/>
          <a:p>
            <a:pPr>
              <a:spcBef>
                <a:spcPct val="50000"/>
              </a:spcBef>
            </a:pPr>
            <a:r>
              <a:rPr lang="en-US" sz="2600" dirty="0"/>
              <a:t>Can also be used to justify protectionism.</a:t>
            </a:r>
          </a:p>
          <a:p>
            <a:pPr lvl="1">
              <a:spcBef>
                <a:spcPct val="50000"/>
              </a:spcBef>
            </a:pPr>
            <a:r>
              <a:rPr lang="en-US" sz="2600" dirty="0"/>
              <a:t>Temporary protection of industries enables them to gain experience: </a:t>
            </a:r>
            <a:r>
              <a:rPr lang="en-US" sz="2600" b="1" dirty="0"/>
              <a:t>infant industry argument</a:t>
            </a:r>
            <a:r>
              <a:rPr lang="en-US" sz="2600" dirty="0"/>
              <a:t>.</a:t>
            </a:r>
          </a:p>
          <a:p>
            <a:pPr lvl="1">
              <a:spcBef>
                <a:spcPct val="50000"/>
              </a:spcBef>
            </a:pPr>
            <a:r>
              <a:rPr lang="en-US" sz="2600" dirty="0"/>
              <a:t>But temporary is often for a long time, and it is hard to identify when external economies of scale really exist.</a:t>
            </a:r>
          </a:p>
          <a:p>
            <a:pPr lvl="1">
              <a:spcBef>
                <a:spcPct val="50000"/>
              </a:spcBef>
            </a:pPr>
            <a:endParaRPr lang="en-US" sz="2600" dirty="0"/>
          </a:p>
          <a:p>
            <a:pPr marL="0" indent="0">
              <a:buNone/>
            </a:pPr>
            <a:r>
              <a:rPr lang="en-US" u="sng" dirty="0"/>
              <a:t>Exp</a:t>
            </a:r>
            <a:r>
              <a:rPr lang="en-US" dirty="0"/>
              <a:t>: Consider two countries: US and Brazil and the aeronautic industry. </a:t>
            </a:r>
          </a:p>
          <a:p>
            <a:endParaRPr lang="fr-FR" dirty="0"/>
          </a:p>
        </p:txBody>
      </p:sp>
    </p:spTree>
    <p:extLst>
      <p:ext uri="{BB962C8B-B14F-4D97-AF65-F5344CB8AC3E}">
        <p14:creationId xmlns:p14="http://schemas.microsoft.com/office/powerpoint/2010/main" val="16119581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A4111B-14B8-48F9-A0CB-7C794A5D8470}"/>
              </a:ext>
            </a:extLst>
          </p:cNvPr>
          <p:cNvSpPr>
            <a:spLocks noGrp="1"/>
          </p:cNvSpPr>
          <p:nvPr>
            <p:ph type="title"/>
          </p:nvPr>
        </p:nvSpPr>
        <p:spPr>
          <a:xfrm>
            <a:off x="2416628" y="438541"/>
            <a:ext cx="8070979" cy="419876"/>
          </a:xfrm>
        </p:spPr>
        <p:txBody>
          <a:bodyPr>
            <a:normAutofit fontScale="90000"/>
          </a:bodyPr>
          <a:lstStyle/>
          <a:p>
            <a:br>
              <a:rPr lang="en-US" sz="4400" b="1" dirty="0">
                <a:solidFill>
                  <a:schemeClr val="bg1"/>
                </a:solidFill>
                <a:latin typeface="+mn-lt"/>
              </a:rPr>
            </a:br>
            <a:r>
              <a:rPr lang="en-US" sz="4400" b="1" dirty="0">
                <a:solidFill>
                  <a:schemeClr val="bg1"/>
                </a:solidFill>
                <a:latin typeface="+mn-lt"/>
              </a:rPr>
              <a:t>III- External Economies and Trade Policy                                           -7-</a:t>
            </a:r>
            <a:endParaRPr lang="fr-FR" dirty="0"/>
          </a:p>
        </p:txBody>
      </p:sp>
      <p:sp>
        <p:nvSpPr>
          <p:cNvPr id="3" name="Espace réservé du contenu 2">
            <a:extLst>
              <a:ext uri="{FF2B5EF4-FFF2-40B4-BE49-F238E27FC236}">
                <a16:creationId xmlns:a16="http://schemas.microsoft.com/office/drawing/2014/main" id="{0AB3FBC0-9D05-44BA-8D9D-8D228ABC6AAC}"/>
              </a:ext>
            </a:extLst>
          </p:cNvPr>
          <p:cNvSpPr>
            <a:spLocks noGrp="1"/>
          </p:cNvSpPr>
          <p:nvPr>
            <p:ph idx="1"/>
          </p:nvPr>
        </p:nvSpPr>
        <p:spPr>
          <a:xfrm>
            <a:off x="223936" y="1825625"/>
            <a:ext cx="9694506" cy="4351338"/>
          </a:xfrm>
        </p:spPr>
        <p:txBody>
          <a:bodyPr>
            <a:normAutofit lnSpcReduction="10000"/>
          </a:bodyPr>
          <a:lstStyle/>
          <a:p>
            <a:pPr algn="just"/>
            <a:r>
              <a:rPr lang="en-US" dirty="0"/>
              <a:t>Assume that there are </a:t>
            </a:r>
            <a:r>
              <a:rPr lang="en-US" b="1" dirty="0"/>
              <a:t>dynamic localized external economies </a:t>
            </a:r>
            <a:r>
              <a:rPr lang="en-US" dirty="0"/>
              <a:t>(at the country level): external because they depend on the industry size, dynamic because they depend on the accumulated quantity (and not just on today’s quantity) and localized because they do not spill over other countries. </a:t>
            </a:r>
          </a:p>
          <a:p>
            <a:pPr algn="just"/>
            <a:r>
              <a:rPr lang="en-US" dirty="0"/>
              <a:t>If USA and Brazil had produced the same accumulated quantity (had the same experience), Brazil would be the most efficient producer. </a:t>
            </a:r>
          </a:p>
          <a:p>
            <a:pPr algn="just"/>
            <a:r>
              <a:rPr lang="en-US" dirty="0"/>
              <a:t>However, Brazil has no experience in the industry.</a:t>
            </a:r>
          </a:p>
          <a:p>
            <a:pPr algn="just"/>
            <a:r>
              <a:rPr lang="en-US" dirty="0"/>
              <a:t>As before, individual Brazilian producers do not have any incentive to produce. </a:t>
            </a:r>
          </a:p>
          <a:p>
            <a:endParaRPr lang="fr-FR" dirty="0"/>
          </a:p>
        </p:txBody>
      </p:sp>
    </p:spTree>
    <p:extLst>
      <p:ext uri="{BB962C8B-B14F-4D97-AF65-F5344CB8AC3E}">
        <p14:creationId xmlns:p14="http://schemas.microsoft.com/office/powerpoint/2010/main" val="22483491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A4111B-14B8-48F9-A0CB-7C794A5D8470}"/>
              </a:ext>
            </a:extLst>
          </p:cNvPr>
          <p:cNvSpPr>
            <a:spLocks noGrp="1"/>
          </p:cNvSpPr>
          <p:nvPr>
            <p:ph type="title"/>
          </p:nvPr>
        </p:nvSpPr>
        <p:spPr>
          <a:xfrm>
            <a:off x="2379306" y="365126"/>
            <a:ext cx="8974494" cy="1025136"/>
          </a:xfrm>
        </p:spPr>
        <p:txBody>
          <a:bodyPr>
            <a:normAutofit fontScale="90000"/>
          </a:bodyPr>
          <a:lstStyle/>
          <a:p>
            <a:r>
              <a:rPr lang="en-US" sz="4000" b="1" dirty="0">
                <a:solidFill>
                  <a:schemeClr val="bg1"/>
                </a:solidFill>
                <a:latin typeface="+mn-lt"/>
              </a:rPr>
              <a:t>III- External Economies and </a:t>
            </a:r>
            <a:br>
              <a:rPr lang="en-US" sz="4000" b="1" dirty="0">
                <a:solidFill>
                  <a:schemeClr val="bg1"/>
                </a:solidFill>
                <a:latin typeface="+mn-lt"/>
              </a:rPr>
            </a:br>
            <a:r>
              <a:rPr lang="en-US" sz="4000" b="1" dirty="0">
                <a:solidFill>
                  <a:schemeClr val="bg1"/>
                </a:solidFill>
                <a:latin typeface="+mn-lt"/>
              </a:rPr>
              <a:t>             Trade Policy                          -8-</a:t>
            </a:r>
            <a:endParaRPr lang="fr-FR" sz="4000" dirty="0"/>
          </a:p>
        </p:txBody>
      </p:sp>
      <p:sp>
        <p:nvSpPr>
          <p:cNvPr id="3" name="Espace réservé du contenu 2">
            <a:extLst>
              <a:ext uri="{FF2B5EF4-FFF2-40B4-BE49-F238E27FC236}">
                <a16:creationId xmlns:a16="http://schemas.microsoft.com/office/drawing/2014/main" id="{0AB3FBC0-9D05-44BA-8D9D-8D228ABC6AAC}"/>
              </a:ext>
            </a:extLst>
          </p:cNvPr>
          <p:cNvSpPr>
            <a:spLocks noGrp="1"/>
          </p:cNvSpPr>
          <p:nvPr>
            <p:ph idx="1"/>
          </p:nvPr>
        </p:nvSpPr>
        <p:spPr>
          <a:xfrm>
            <a:off x="838200" y="1825625"/>
            <a:ext cx="9204297" cy="4351338"/>
          </a:xfrm>
        </p:spPr>
        <p:txBody>
          <a:bodyPr>
            <a:normAutofit fontScale="92500"/>
          </a:bodyPr>
          <a:lstStyle/>
          <a:p>
            <a:r>
              <a:rPr lang="en-US" dirty="0"/>
              <a:t>Brazil does not have an aeronautic industry, not because it is inefficient, but because it has no experience. </a:t>
            </a:r>
          </a:p>
          <a:p>
            <a:r>
              <a:rPr lang="en-US" dirty="0"/>
              <a:t>Brazil can use protectionist measures (a tariff larger than the cost difference) or subsidies (which cover at least the cost difference) to incentivize the creation of a local aeronautic industry. </a:t>
            </a:r>
          </a:p>
          <a:p>
            <a:r>
              <a:rPr lang="en-US" dirty="0"/>
              <a:t>Once Brazil has learned enough, it would attain a cost lower than the US. At that point, Brazil is more efficient than the US. It can then open up to trade and become the world producer. </a:t>
            </a:r>
          </a:p>
          <a:p>
            <a:r>
              <a:rPr lang="en-US" dirty="0"/>
              <a:t>This rationale for temporary protection of a local industry is know as the </a:t>
            </a:r>
            <a:r>
              <a:rPr lang="en-US" b="1" dirty="0"/>
              <a:t>infant industry argument</a:t>
            </a:r>
            <a:r>
              <a:rPr lang="en-US" dirty="0"/>
              <a:t>. </a:t>
            </a:r>
          </a:p>
          <a:p>
            <a:endParaRPr lang="fr-FR" dirty="0"/>
          </a:p>
        </p:txBody>
      </p:sp>
    </p:spTree>
    <p:extLst>
      <p:ext uri="{BB962C8B-B14F-4D97-AF65-F5344CB8AC3E}">
        <p14:creationId xmlns:p14="http://schemas.microsoft.com/office/powerpoint/2010/main" val="13072080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9244" y="365126"/>
            <a:ext cx="8944555" cy="1015806"/>
          </a:xfrm>
        </p:spPr>
        <p:txBody>
          <a:bodyPr>
            <a:normAutofit fontScale="90000"/>
          </a:bodyPr>
          <a:lstStyle/>
          <a:p>
            <a:r>
              <a:rPr lang="en-US" sz="4000" b="1" dirty="0">
                <a:solidFill>
                  <a:schemeClr val="bg1"/>
                </a:solidFill>
                <a:latin typeface="+mn-lt"/>
              </a:rPr>
              <a:t>III- External Economies and </a:t>
            </a:r>
            <a:br>
              <a:rPr lang="en-US" sz="4000" b="1" dirty="0">
                <a:solidFill>
                  <a:schemeClr val="bg1"/>
                </a:solidFill>
                <a:latin typeface="+mn-lt"/>
              </a:rPr>
            </a:br>
            <a:r>
              <a:rPr lang="en-US" sz="4000" b="1" dirty="0">
                <a:solidFill>
                  <a:schemeClr val="bg1"/>
                </a:solidFill>
                <a:latin typeface="+mn-lt"/>
              </a:rPr>
              <a:t>             Trade Policy                          -9-</a:t>
            </a:r>
            <a:endParaRPr lang="en-US" sz="4000" dirty="0">
              <a:solidFill>
                <a:schemeClr val="bg1"/>
              </a:solidFill>
              <a:latin typeface="+mn-lt"/>
            </a:endParaRPr>
          </a:p>
        </p:txBody>
      </p:sp>
      <p:sp>
        <p:nvSpPr>
          <p:cNvPr id="4" name="Footer Placeholder 3"/>
          <p:cNvSpPr>
            <a:spLocks noGrp="1"/>
          </p:cNvSpPr>
          <p:nvPr>
            <p:ph type="ftr" sz="quarter" idx="11"/>
          </p:nvPr>
        </p:nvSpPr>
        <p:spPr/>
        <p:txBody>
          <a:bodyPr/>
          <a:lstStyle/>
          <a:p>
            <a:r>
              <a:rPr lang="en-US" dirty="0"/>
              <a:t>University of Miami</a:t>
            </a:r>
          </a:p>
        </p:txBody>
      </p:sp>
      <p:sp>
        <p:nvSpPr>
          <p:cNvPr id="5" name="Slide Number Placeholder 4"/>
          <p:cNvSpPr>
            <a:spLocks noGrp="1"/>
          </p:cNvSpPr>
          <p:nvPr>
            <p:ph type="sldNum" sz="quarter" idx="12"/>
          </p:nvPr>
        </p:nvSpPr>
        <p:spPr/>
        <p:txBody>
          <a:bodyPr/>
          <a:lstStyle/>
          <a:p>
            <a:fld id="{7F5CE407-6216-4202-80E4-A30DC2F709B2}" type="slidenum">
              <a:rPr lang="en-US" smtClean="0"/>
              <a:t>38</a:t>
            </a:fld>
            <a:endParaRPr lang="en-US"/>
          </a:p>
        </p:txBody>
      </p:sp>
      <p:sp>
        <p:nvSpPr>
          <p:cNvPr id="6" name="Rectangle 3"/>
          <p:cNvSpPr txBox="1">
            <a:spLocks noChangeArrowheads="1"/>
          </p:cNvSpPr>
          <p:nvPr/>
        </p:nvSpPr>
        <p:spPr>
          <a:xfrm>
            <a:off x="159026" y="1752600"/>
            <a:ext cx="9811910" cy="5040086"/>
          </a:xfrm>
          <a:prstGeom prst="rect">
            <a:avLst/>
          </a:prstGeom>
        </p:spPr>
        <p:txBody>
          <a:bodyPr vert="horz" lIns="91440" tIns="45720" rIns="91440" bIns="45720" rtlCol="0">
            <a:normAutofit fontScale="55000" lnSpcReduction="20000"/>
          </a:bodyPr>
          <a:lst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a:lstStyle>
          <a:p>
            <a:pPr marL="12700" indent="0">
              <a:buNone/>
            </a:pPr>
            <a:r>
              <a:rPr lang="en-US" sz="4700" b="1" dirty="0">
                <a:solidFill>
                  <a:schemeClr val="tx1"/>
                </a:solidFill>
              </a:rPr>
              <a:t>Problems in practice</a:t>
            </a:r>
            <a:endParaRPr lang="en-US" sz="4700" dirty="0">
              <a:solidFill>
                <a:schemeClr val="tx1"/>
              </a:solidFill>
            </a:endParaRPr>
          </a:p>
          <a:p>
            <a:pPr marL="355600" indent="-342900"/>
            <a:r>
              <a:rPr lang="en-US" sz="4200" dirty="0">
                <a:solidFill>
                  <a:schemeClr val="tx1"/>
                </a:solidFill>
              </a:rPr>
              <a:t>Hard for governments to identify when external economies of scale really exist.</a:t>
            </a:r>
          </a:p>
          <a:p>
            <a:pPr marL="355600" indent="-342900"/>
            <a:r>
              <a:rPr lang="en-US" sz="4200" dirty="0">
                <a:solidFill>
                  <a:schemeClr val="tx1"/>
                </a:solidFill>
              </a:rPr>
              <a:t>Hard to identify industries with greatest potential comparative advantage.</a:t>
            </a:r>
          </a:p>
          <a:p>
            <a:pPr marL="355600" indent="-342900"/>
            <a:r>
              <a:rPr lang="en-US" sz="4200" dirty="0">
                <a:solidFill>
                  <a:schemeClr val="tx1"/>
                </a:solidFill>
              </a:rPr>
              <a:t>Politically difficult to remove </a:t>
            </a:r>
            <a:r>
              <a:rPr lang="ja-JP" altLang="en-US" sz="4200" dirty="0">
                <a:solidFill>
                  <a:schemeClr val="tx1"/>
                </a:solidFill>
              </a:rPr>
              <a:t>“</a:t>
            </a:r>
            <a:r>
              <a:rPr lang="en-US" sz="4200" dirty="0">
                <a:solidFill>
                  <a:schemeClr val="tx1"/>
                </a:solidFill>
              </a:rPr>
              <a:t>temporary</a:t>
            </a:r>
            <a:r>
              <a:rPr lang="ja-JP" altLang="en-US" sz="4200" dirty="0">
                <a:solidFill>
                  <a:schemeClr val="tx1"/>
                </a:solidFill>
              </a:rPr>
              <a:t>”</a:t>
            </a:r>
            <a:r>
              <a:rPr lang="en-US" sz="4200" dirty="0">
                <a:solidFill>
                  <a:schemeClr val="tx1"/>
                </a:solidFill>
              </a:rPr>
              <a:t> protection once in place. Local producers will lobby their government to keep protectionist measures indefinitely (rent seeking argument). </a:t>
            </a:r>
          </a:p>
          <a:p>
            <a:pPr marL="12700" indent="0">
              <a:buNone/>
            </a:pPr>
            <a:endParaRPr lang="en-US" sz="4200" dirty="0">
              <a:solidFill>
                <a:schemeClr val="tx1"/>
              </a:solidFill>
            </a:endParaRPr>
          </a:p>
          <a:p>
            <a:pPr lvl="2">
              <a:buFont typeface="Cambria Math" charset="0"/>
              <a:buChar char="⇨"/>
            </a:pPr>
            <a:r>
              <a:rPr lang="en-US" sz="4200" dirty="0">
                <a:solidFill>
                  <a:schemeClr val="tx1"/>
                </a:solidFill>
              </a:rPr>
              <a:t> Knowing this, many infant industries never </a:t>
            </a:r>
            <a:r>
              <a:rPr lang="ja-JP" altLang="en-US" sz="4200" dirty="0">
                <a:solidFill>
                  <a:schemeClr val="tx1"/>
                </a:solidFill>
              </a:rPr>
              <a:t>“</a:t>
            </a:r>
            <a:r>
              <a:rPr lang="en-US" sz="4200" dirty="0">
                <a:solidFill>
                  <a:schemeClr val="tx1"/>
                </a:solidFill>
              </a:rPr>
              <a:t>grow up</a:t>
            </a:r>
            <a:r>
              <a:rPr lang="ja-JP" altLang="en-US" sz="4200" dirty="0">
                <a:solidFill>
                  <a:schemeClr val="tx1"/>
                </a:solidFill>
              </a:rPr>
              <a:t>”</a:t>
            </a:r>
            <a:r>
              <a:rPr lang="ja-JP" altLang="en-US" sz="4200" dirty="0">
                <a:solidFill>
                  <a:schemeClr val="tx1"/>
                </a:solidFill>
                <a:sym typeface="Wingdings"/>
              </a:rPr>
              <a:t></a:t>
            </a:r>
            <a:r>
              <a:rPr lang="en-US" altLang="ja-JP" sz="4200" dirty="0">
                <a:solidFill>
                  <a:schemeClr val="tx1"/>
                </a:solidFill>
                <a:sym typeface="Wingdings"/>
              </a:rPr>
              <a:t> </a:t>
            </a:r>
            <a:r>
              <a:rPr lang="en-US" sz="4200" dirty="0">
                <a:solidFill>
                  <a:schemeClr val="tx1"/>
                </a:solidFill>
              </a:rPr>
              <a:t>Protectionism does not incentivize local producers to improve their productivity (competition gives incentives to innovate and become more efficient). </a:t>
            </a:r>
          </a:p>
        </p:txBody>
      </p:sp>
    </p:spTree>
    <p:extLst>
      <p:ext uri="{BB962C8B-B14F-4D97-AF65-F5344CB8AC3E}">
        <p14:creationId xmlns:p14="http://schemas.microsoft.com/office/powerpoint/2010/main" val="34750089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23322" y="365126"/>
            <a:ext cx="9030478" cy="1015806"/>
          </a:xfrm>
        </p:spPr>
        <p:txBody>
          <a:bodyPr>
            <a:normAutofit fontScale="90000"/>
          </a:bodyPr>
          <a:lstStyle/>
          <a:p>
            <a:r>
              <a:rPr lang="en-US" sz="4000" b="1" dirty="0">
                <a:solidFill>
                  <a:schemeClr val="bg1"/>
                </a:solidFill>
                <a:latin typeface="+mn-lt"/>
              </a:rPr>
              <a:t>III- External Economies and </a:t>
            </a:r>
            <a:br>
              <a:rPr lang="en-US" sz="4000" b="1" dirty="0">
                <a:solidFill>
                  <a:schemeClr val="bg1"/>
                </a:solidFill>
                <a:latin typeface="+mn-lt"/>
              </a:rPr>
            </a:br>
            <a:r>
              <a:rPr lang="en-US" sz="4000" b="1" dirty="0">
                <a:solidFill>
                  <a:schemeClr val="bg1"/>
                </a:solidFill>
                <a:latin typeface="+mn-lt"/>
              </a:rPr>
              <a:t>             Trade Policy                          -10-</a:t>
            </a:r>
            <a:endParaRPr lang="en-US" sz="4000" dirty="0"/>
          </a:p>
        </p:txBody>
      </p:sp>
      <p:sp>
        <p:nvSpPr>
          <p:cNvPr id="3" name="Content Placeholder 2"/>
          <p:cNvSpPr>
            <a:spLocks noGrp="1"/>
          </p:cNvSpPr>
          <p:nvPr>
            <p:ph idx="1"/>
          </p:nvPr>
        </p:nvSpPr>
        <p:spPr>
          <a:xfrm>
            <a:off x="251927" y="1690688"/>
            <a:ext cx="9703837" cy="4570153"/>
          </a:xfrm>
        </p:spPr>
        <p:txBody>
          <a:bodyPr>
            <a:normAutofit/>
          </a:bodyPr>
          <a:lstStyle/>
          <a:p>
            <a:pPr marL="609600" indent="-609600">
              <a:buFont typeface="Times" charset="0"/>
              <a:buAutoNum type="arabicPeriod"/>
            </a:pPr>
            <a:endParaRPr lang="en-US" dirty="0">
              <a:latin typeface="Verdana" charset="0"/>
            </a:endParaRPr>
          </a:p>
          <a:p>
            <a:pPr marL="609600" indent="-609600">
              <a:buFont typeface="Times" charset="0"/>
              <a:buAutoNum type="arabicPeriod"/>
            </a:pPr>
            <a:endParaRPr lang="en-US" dirty="0">
              <a:latin typeface="Verdana" charset="0"/>
            </a:endParaRPr>
          </a:p>
          <a:p>
            <a:pPr marL="609600" indent="-609600" algn="just">
              <a:buFont typeface="Times" charset="0"/>
              <a:buAutoNum type="arabicPeriod"/>
            </a:pPr>
            <a:r>
              <a:rPr lang="en-US" sz="2600" dirty="0"/>
              <a:t>Trade need not to be the result of comparative advantage. Instead, it can result from increasing returns or economies of scale, that is, from a tendency of unit costs to be lower with larger output. </a:t>
            </a:r>
          </a:p>
          <a:p>
            <a:pPr marL="0" indent="0" algn="just">
              <a:buNone/>
            </a:pPr>
            <a:endParaRPr lang="en-US" sz="2600" dirty="0"/>
          </a:p>
          <a:p>
            <a:pPr marL="609600" indent="-609600" algn="just">
              <a:buFont typeface="Times" charset="0"/>
              <a:buAutoNum type="arabicPeriod"/>
            </a:pPr>
            <a:r>
              <a:rPr lang="en-US" sz="2600" dirty="0"/>
              <a:t>Economies of scale give countries an incentive to specialize and trade even in the absence of differences in resources or technology between countries.</a:t>
            </a:r>
          </a:p>
        </p:txBody>
      </p:sp>
      <p:sp>
        <p:nvSpPr>
          <p:cNvPr id="4" name="Footer Placeholder 3"/>
          <p:cNvSpPr>
            <a:spLocks noGrp="1"/>
          </p:cNvSpPr>
          <p:nvPr>
            <p:ph type="ftr" sz="quarter" idx="11"/>
          </p:nvPr>
        </p:nvSpPr>
        <p:spPr/>
        <p:txBody>
          <a:bodyPr/>
          <a:lstStyle/>
          <a:p>
            <a:r>
              <a:rPr lang="en-US"/>
              <a:t>University of Miami</a:t>
            </a:r>
          </a:p>
        </p:txBody>
      </p:sp>
      <p:sp>
        <p:nvSpPr>
          <p:cNvPr id="5" name="Slide Number Placeholder 4"/>
          <p:cNvSpPr>
            <a:spLocks noGrp="1"/>
          </p:cNvSpPr>
          <p:nvPr>
            <p:ph type="sldNum" sz="quarter" idx="12"/>
          </p:nvPr>
        </p:nvSpPr>
        <p:spPr/>
        <p:txBody>
          <a:bodyPr/>
          <a:lstStyle/>
          <a:p>
            <a:fld id="{7F5CE407-6216-4202-80E4-A30DC2F709B2}" type="slidenum">
              <a:rPr lang="en-US" smtClean="0"/>
              <a:t>39</a:t>
            </a:fld>
            <a:endParaRPr lang="en-US"/>
          </a:p>
        </p:txBody>
      </p:sp>
      <p:sp>
        <p:nvSpPr>
          <p:cNvPr id="6" name="Flèche : bas 5">
            <a:extLst>
              <a:ext uri="{FF2B5EF4-FFF2-40B4-BE49-F238E27FC236}">
                <a16:creationId xmlns:a16="http://schemas.microsoft.com/office/drawing/2014/main" id="{C48C0ED9-BFA6-48E6-8000-70F9B2C331C3}"/>
              </a:ext>
            </a:extLst>
          </p:cNvPr>
          <p:cNvSpPr/>
          <p:nvPr/>
        </p:nvSpPr>
        <p:spPr>
          <a:xfrm>
            <a:off x="4365172" y="1464907"/>
            <a:ext cx="841310" cy="93306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406432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4620" y="365126"/>
            <a:ext cx="8909180" cy="1015806"/>
          </a:xfrm>
        </p:spPr>
        <p:txBody>
          <a:bodyPr>
            <a:normAutofit fontScale="90000"/>
          </a:bodyPr>
          <a:lstStyle/>
          <a:p>
            <a:r>
              <a:rPr lang="en-US" sz="4000" b="1" dirty="0">
                <a:solidFill>
                  <a:schemeClr val="bg1"/>
                </a:solidFill>
                <a:latin typeface="+mn-lt"/>
              </a:rPr>
              <a:t>III- External Economies and </a:t>
            </a:r>
            <a:br>
              <a:rPr lang="en-US" sz="4000" b="1" dirty="0">
                <a:solidFill>
                  <a:schemeClr val="bg1"/>
                </a:solidFill>
                <a:latin typeface="+mn-lt"/>
              </a:rPr>
            </a:br>
            <a:r>
              <a:rPr lang="en-US" sz="4000" b="1" dirty="0">
                <a:solidFill>
                  <a:schemeClr val="bg1"/>
                </a:solidFill>
                <a:latin typeface="+mn-lt"/>
              </a:rPr>
              <a:t>             Trade Policy                          -11-</a:t>
            </a:r>
            <a:endParaRPr lang="en-US" sz="4000" dirty="0"/>
          </a:p>
        </p:txBody>
      </p:sp>
      <p:sp>
        <p:nvSpPr>
          <p:cNvPr id="3" name="Content Placeholder 2"/>
          <p:cNvSpPr>
            <a:spLocks noGrp="1"/>
          </p:cNvSpPr>
          <p:nvPr>
            <p:ph idx="1"/>
          </p:nvPr>
        </p:nvSpPr>
        <p:spPr>
          <a:xfrm>
            <a:off x="251928" y="1825625"/>
            <a:ext cx="9666514" cy="4351338"/>
          </a:xfrm>
        </p:spPr>
        <p:txBody>
          <a:bodyPr/>
          <a:lstStyle/>
          <a:p>
            <a:pPr marL="609600" indent="-609600">
              <a:buFont typeface="Times" charset="0"/>
              <a:buAutoNum type="arabicPeriod" startAt="3"/>
            </a:pPr>
            <a:r>
              <a:rPr lang="en-US" sz="2600" dirty="0"/>
              <a:t>Economies of scale can be internal (depending on the size of the firm) or external (depending on the size of the industry).</a:t>
            </a:r>
          </a:p>
          <a:p>
            <a:pPr marL="0" indent="0">
              <a:buNone/>
            </a:pPr>
            <a:endParaRPr lang="en-US" sz="2600" dirty="0"/>
          </a:p>
          <a:p>
            <a:pPr marL="609600" indent="-609600">
              <a:buFont typeface="Times" charset="0"/>
              <a:buAutoNum type="arabicPeriod" startAt="3"/>
            </a:pPr>
            <a:r>
              <a:rPr lang="en-US" sz="2600" dirty="0"/>
              <a:t>Economies of scale can lead to a breakdown of perfect competition, unless they take the form of external economies, which occur at the level of the industry instead of the firm.</a:t>
            </a:r>
          </a:p>
          <a:p>
            <a:endParaRPr lang="en-US" dirty="0"/>
          </a:p>
        </p:txBody>
      </p:sp>
      <p:sp>
        <p:nvSpPr>
          <p:cNvPr id="4" name="Footer Placeholder 3"/>
          <p:cNvSpPr>
            <a:spLocks noGrp="1"/>
          </p:cNvSpPr>
          <p:nvPr>
            <p:ph type="ftr" sz="quarter" idx="11"/>
          </p:nvPr>
        </p:nvSpPr>
        <p:spPr/>
        <p:txBody>
          <a:bodyPr/>
          <a:lstStyle/>
          <a:p>
            <a:r>
              <a:rPr lang="en-US"/>
              <a:t>University of Miami</a:t>
            </a:r>
          </a:p>
        </p:txBody>
      </p:sp>
      <p:sp>
        <p:nvSpPr>
          <p:cNvPr id="5" name="Slide Number Placeholder 4"/>
          <p:cNvSpPr>
            <a:spLocks noGrp="1"/>
          </p:cNvSpPr>
          <p:nvPr>
            <p:ph type="sldNum" sz="quarter" idx="12"/>
          </p:nvPr>
        </p:nvSpPr>
        <p:spPr/>
        <p:txBody>
          <a:bodyPr/>
          <a:lstStyle/>
          <a:p>
            <a:fld id="{7F5CE407-6216-4202-80E4-A30DC2F709B2}" type="slidenum">
              <a:rPr lang="en-US" smtClean="0"/>
              <a:t>40</a:t>
            </a:fld>
            <a:endParaRPr lang="en-US"/>
          </a:p>
        </p:txBody>
      </p:sp>
    </p:spTree>
    <p:extLst>
      <p:ext uri="{BB962C8B-B14F-4D97-AF65-F5344CB8AC3E}">
        <p14:creationId xmlns:p14="http://schemas.microsoft.com/office/powerpoint/2010/main" val="38715570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7298" y="365126"/>
            <a:ext cx="8946502" cy="903838"/>
          </a:xfrm>
        </p:spPr>
        <p:txBody>
          <a:bodyPr>
            <a:normAutofit fontScale="90000"/>
          </a:bodyPr>
          <a:lstStyle/>
          <a:p>
            <a:r>
              <a:rPr lang="en-US" sz="4000" b="1" dirty="0">
                <a:solidFill>
                  <a:schemeClr val="bg1"/>
                </a:solidFill>
                <a:latin typeface="+mn-lt"/>
              </a:rPr>
              <a:t>III- External Economies and </a:t>
            </a:r>
            <a:br>
              <a:rPr lang="en-US" sz="4000" b="1" dirty="0">
                <a:solidFill>
                  <a:schemeClr val="bg1"/>
                </a:solidFill>
                <a:latin typeface="+mn-lt"/>
              </a:rPr>
            </a:br>
            <a:r>
              <a:rPr lang="en-US" sz="4000" b="1" dirty="0">
                <a:solidFill>
                  <a:schemeClr val="bg1"/>
                </a:solidFill>
                <a:latin typeface="+mn-lt"/>
              </a:rPr>
              <a:t>             Trade Policy                          -12-</a:t>
            </a:r>
            <a:endParaRPr lang="en-US" sz="4000" dirty="0"/>
          </a:p>
        </p:txBody>
      </p:sp>
      <p:sp>
        <p:nvSpPr>
          <p:cNvPr id="3" name="Content Placeholder 2"/>
          <p:cNvSpPr>
            <a:spLocks noGrp="1"/>
          </p:cNvSpPr>
          <p:nvPr>
            <p:ph idx="1"/>
          </p:nvPr>
        </p:nvSpPr>
        <p:spPr>
          <a:xfrm>
            <a:off x="158620" y="1825624"/>
            <a:ext cx="9769151" cy="4425885"/>
          </a:xfrm>
        </p:spPr>
        <p:txBody>
          <a:bodyPr>
            <a:normAutofit/>
          </a:bodyPr>
          <a:lstStyle/>
          <a:p>
            <a:pPr marL="609600" indent="-609600">
              <a:spcBef>
                <a:spcPct val="50000"/>
              </a:spcBef>
              <a:buFont typeface="Times" charset="0"/>
              <a:buAutoNum type="arabicPeriod" startAt="5"/>
            </a:pPr>
            <a:r>
              <a:rPr lang="en-US" sz="2600" dirty="0"/>
              <a:t>External Economies give an important role to history and accident in determining the pattern of international trade. </a:t>
            </a:r>
          </a:p>
          <a:p>
            <a:pPr marL="990600" lvl="1" indent="-533400">
              <a:spcBef>
                <a:spcPct val="50000"/>
              </a:spcBef>
              <a:buFont typeface="Times" charset="0"/>
              <a:buChar char="•"/>
            </a:pPr>
            <a:r>
              <a:rPr lang="en-US" sz="2600" dirty="0"/>
              <a:t>When External Economies are important, a country starting with a large advantage may retain that advantage even if another country could potentially produce the same goods more cheaply.</a:t>
            </a:r>
          </a:p>
          <a:p>
            <a:pPr marL="457200" lvl="1" indent="0">
              <a:spcBef>
                <a:spcPct val="50000"/>
              </a:spcBef>
              <a:buNone/>
            </a:pPr>
            <a:endParaRPr lang="en-US" sz="2600" dirty="0"/>
          </a:p>
          <a:p>
            <a:pPr marL="457200" lvl="1" indent="0">
              <a:spcBef>
                <a:spcPct val="50000"/>
              </a:spcBef>
              <a:buNone/>
            </a:pPr>
            <a:r>
              <a:rPr lang="en-US" sz="2600" dirty="0"/>
              <a:t>6. Countries may benefit from temporary protectionism if their industries exhibit external economies of scale either at a point in time or over time.</a:t>
            </a:r>
          </a:p>
          <a:p>
            <a:pPr marL="990600" lvl="1" indent="-533400">
              <a:spcBef>
                <a:spcPct val="50000"/>
              </a:spcBef>
              <a:buFont typeface="Times" charset="0"/>
              <a:buChar char="•"/>
            </a:pPr>
            <a:endParaRPr lang="en-US" sz="2600" dirty="0"/>
          </a:p>
          <a:p>
            <a:pPr marL="990600" lvl="1" indent="-533400">
              <a:spcBef>
                <a:spcPct val="50000"/>
              </a:spcBef>
              <a:buFont typeface="Times" charset="0"/>
              <a:buChar char="•"/>
            </a:pPr>
            <a:endParaRPr lang="en-US" sz="2600" dirty="0"/>
          </a:p>
        </p:txBody>
      </p:sp>
      <p:sp>
        <p:nvSpPr>
          <p:cNvPr id="4" name="Footer Placeholder 3"/>
          <p:cNvSpPr>
            <a:spLocks noGrp="1"/>
          </p:cNvSpPr>
          <p:nvPr>
            <p:ph type="ftr" sz="quarter" idx="11"/>
          </p:nvPr>
        </p:nvSpPr>
        <p:spPr/>
        <p:txBody>
          <a:bodyPr/>
          <a:lstStyle/>
          <a:p>
            <a:r>
              <a:rPr lang="en-US"/>
              <a:t>University of Miami</a:t>
            </a:r>
          </a:p>
        </p:txBody>
      </p:sp>
      <p:sp>
        <p:nvSpPr>
          <p:cNvPr id="5" name="Slide Number Placeholder 4"/>
          <p:cNvSpPr>
            <a:spLocks noGrp="1"/>
          </p:cNvSpPr>
          <p:nvPr>
            <p:ph type="sldNum" sz="quarter" idx="12"/>
          </p:nvPr>
        </p:nvSpPr>
        <p:spPr/>
        <p:txBody>
          <a:bodyPr/>
          <a:lstStyle/>
          <a:p>
            <a:fld id="{7F5CE407-6216-4202-80E4-A30DC2F709B2}" type="slidenum">
              <a:rPr lang="en-US" smtClean="0"/>
              <a:t>41</a:t>
            </a:fld>
            <a:endParaRPr lang="en-US"/>
          </a:p>
        </p:txBody>
      </p:sp>
    </p:spTree>
    <p:extLst>
      <p:ext uri="{BB962C8B-B14F-4D97-AF65-F5344CB8AC3E}">
        <p14:creationId xmlns:p14="http://schemas.microsoft.com/office/powerpoint/2010/main" val="18661599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Differenza tra revisione e riepilogo (con tabella)">
            <a:extLst>
              <a:ext uri="{FF2B5EF4-FFF2-40B4-BE49-F238E27FC236}">
                <a16:creationId xmlns:a16="http://schemas.microsoft.com/office/drawing/2014/main" id="{E26E1520-31C1-4C45-9690-9036FA34B2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9466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0647EB-94BD-4BED-AE53-3B83FBF351AE}"/>
              </a:ext>
            </a:extLst>
          </p:cNvPr>
          <p:cNvSpPr>
            <a:spLocks noGrp="1"/>
          </p:cNvSpPr>
          <p:nvPr>
            <p:ph type="title"/>
          </p:nvPr>
        </p:nvSpPr>
        <p:spPr/>
        <p:txBody>
          <a:bodyPr/>
          <a:lstStyle/>
          <a:p>
            <a:endParaRPr lang="fr-FR"/>
          </a:p>
        </p:txBody>
      </p:sp>
      <p:pic>
        <p:nvPicPr>
          <p:cNvPr id="8194" name="Picture 2" descr="Economies and Diseconomies of Scale - Revision Cards in GCSE Business  Studies">
            <a:extLst>
              <a:ext uri="{FF2B5EF4-FFF2-40B4-BE49-F238E27FC236}">
                <a16:creationId xmlns:a16="http://schemas.microsoft.com/office/drawing/2014/main" id="{CBD4CA49-0204-42D6-A327-D78ED2820B0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4646" y="1834955"/>
            <a:ext cx="9769150" cy="44538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8342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C4A3A25-FF18-47B7-B76E-EF74AF4A109C}"/>
              </a:ext>
            </a:extLst>
          </p:cNvPr>
          <p:cNvSpPr>
            <a:spLocks noGrp="1"/>
          </p:cNvSpPr>
          <p:nvPr>
            <p:ph type="title"/>
          </p:nvPr>
        </p:nvSpPr>
        <p:spPr/>
        <p:txBody>
          <a:bodyPr/>
          <a:lstStyle/>
          <a:p>
            <a:endParaRPr lang="fr-FR"/>
          </a:p>
        </p:txBody>
      </p:sp>
      <p:pic>
        <p:nvPicPr>
          <p:cNvPr id="7170" name="Picture 2">
            <a:extLst>
              <a:ext uri="{FF2B5EF4-FFF2-40B4-BE49-F238E27FC236}">
                <a16:creationId xmlns:a16="http://schemas.microsoft.com/office/drawing/2014/main" id="{F1D33CA6-B296-4F9E-96C4-AFD2F3284E5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23936" y="1690688"/>
            <a:ext cx="9675844" cy="4947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54854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195F1FE-D2B1-4ABA-BC00-2759F719A1FE}"/>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6F7AF1C5-177F-48C5-8483-8D6852DC6B7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35596"/>
            <a:ext cx="12192000" cy="6893596"/>
          </a:xfrm>
        </p:spPr>
      </p:pic>
    </p:spTree>
    <p:extLst>
      <p:ext uri="{BB962C8B-B14F-4D97-AF65-F5344CB8AC3E}">
        <p14:creationId xmlns:p14="http://schemas.microsoft.com/office/powerpoint/2010/main" val="409703357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3733</TotalTime>
  <Words>2774</Words>
  <Application>Microsoft Office PowerPoint</Application>
  <PresentationFormat>Grand écran</PresentationFormat>
  <Paragraphs>304</Paragraphs>
  <Slides>45</Slides>
  <Notes>1</Notes>
  <HiddenSlides>0</HiddenSlides>
  <MMClips>0</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45</vt:i4>
      </vt:variant>
    </vt:vector>
  </HeadingPairs>
  <TitlesOfParts>
    <vt:vector size="57" baseType="lpstr">
      <vt:lpstr>Arial</vt:lpstr>
      <vt:lpstr>Calibri</vt:lpstr>
      <vt:lpstr>Calibri Light</vt:lpstr>
      <vt:lpstr>Cambria Math</vt:lpstr>
      <vt:lpstr>Open Sans</vt:lpstr>
      <vt:lpstr>Publico</vt:lpstr>
      <vt:lpstr>Rubik</vt:lpstr>
      <vt:lpstr>Tajawal Medium</vt:lpstr>
      <vt:lpstr>Times</vt:lpstr>
      <vt:lpstr>Verdana</vt:lpstr>
      <vt:lpstr>Wingdings 2</vt:lpstr>
      <vt:lpstr>Thème Office</vt:lpstr>
      <vt:lpstr>Présentation PowerPoint</vt:lpstr>
      <vt:lpstr>       LEARNING OBJECTIVES </vt:lpstr>
      <vt:lpstr>   Syllabus</vt:lpstr>
      <vt:lpstr>   I. Economies of Scale   I-1-Definition of Economies of Scale  I-2-How Economies of Scale Work  I-3-Types of Economies of Scale  I-4-Diseconomies of Scale   </vt:lpstr>
      <vt:lpstr>I. Economies of Scale               -1-</vt:lpstr>
      <vt:lpstr>Présentation PowerPoint</vt:lpstr>
      <vt:lpstr>I. Economies of Scale             -2-</vt:lpstr>
      <vt:lpstr>I. Economies of Scale             -3-</vt:lpstr>
      <vt:lpstr>I. Economies of Scale             -4-</vt:lpstr>
      <vt:lpstr>I. Economies of Scale             -5-</vt:lpstr>
      <vt:lpstr>I. Economies of Scale              -6-</vt:lpstr>
      <vt:lpstr>I. Economies of Scale                 -7-</vt:lpstr>
      <vt:lpstr>I. Economies of Scale                  -8-</vt:lpstr>
      <vt:lpstr>I. Economies of Scale                   -9-</vt:lpstr>
      <vt:lpstr>I. Economies of Scale                  -10-</vt:lpstr>
      <vt:lpstr>I. Economies of Scale                -11-</vt:lpstr>
      <vt:lpstr>Présentation PowerPoint</vt:lpstr>
      <vt:lpstr>II-The Returns to Scale</vt:lpstr>
      <vt:lpstr>  II-The Returns to Scale   -1-  </vt:lpstr>
      <vt:lpstr>II-The Returns to Scale     -2-</vt:lpstr>
      <vt:lpstr>II-The Returns to Scale     -3-</vt:lpstr>
      <vt:lpstr>II-The Returns to Scale        -4- </vt:lpstr>
      <vt:lpstr>II-The Returns to Scale        -5-</vt:lpstr>
      <vt:lpstr>II-The Returns to Scale       -6-</vt:lpstr>
      <vt:lpstr>II-The Returns to Scale          -8-</vt:lpstr>
      <vt:lpstr>II-The Returns to Scale             -10-</vt:lpstr>
      <vt:lpstr>II-The Returns to Scale        -11-</vt:lpstr>
      <vt:lpstr>   III- External Economies and Trade Policy </vt:lpstr>
      <vt:lpstr>III- External Economies and               Trade Policy                      -1-</vt:lpstr>
      <vt:lpstr>Présentation PowerPoint</vt:lpstr>
      <vt:lpstr>III- External Economies and               Trade Policy                           -2-</vt:lpstr>
      <vt:lpstr>III- External Economies and               Trade Policy                          -3-</vt:lpstr>
      <vt:lpstr>III- External Economies and               Trade Policy                          -4-</vt:lpstr>
      <vt:lpstr>III- External Economies and    Trade Policy                   -5-</vt:lpstr>
      <vt:lpstr>III- External Economies and               Trade Policy                            -6-</vt:lpstr>
      <vt:lpstr> III- External Economies and Trade Policy                                           -7-</vt:lpstr>
      <vt:lpstr>III- External Economies and               Trade Policy                          -8-</vt:lpstr>
      <vt:lpstr>III- External Economies and               Trade Policy                          -9-</vt:lpstr>
      <vt:lpstr>III- External Economies and               Trade Policy                          -10-</vt:lpstr>
      <vt:lpstr>III- External Economies and               Trade Policy                          -11-</vt:lpstr>
      <vt:lpstr>III- External Economies and               Trade Policy                          -12-</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18</cp:revision>
  <dcterms:created xsi:type="dcterms:W3CDTF">2021-10-26T05:24:05Z</dcterms:created>
  <dcterms:modified xsi:type="dcterms:W3CDTF">2021-10-28T19:41:36Z</dcterms:modified>
</cp:coreProperties>
</file>