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42"/>
  </p:notesMasterIdLst>
  <p:sldIdLst>
    <p:sldId id="304" r:id="rId2"/>
    <p:sldId id="387" r:id="rId3"/>
    <p:sldId id="388" r:id="rId4"/>
    <p:sldId id="389" r:id="rId5"/>
    <p:sldId id="390" r:id="rId6"/>
    <p:sldId id="433" r:id="rId7"/>
    <p:sldId id="391" r:id="rId8"/>
    <p:sldId id="395" r:id="rId9"/>
    <p:sldId id="429" r:id="rId10"/>
    <p:sldId id="428" r:id="rId11"/>
    <p:sldId id="427" r:id="rId12"/>
    <p:sldId id="426" r:id="rId13"/>
    <p:sldId id="425" r:id="rId14"/>
    <p:sldId id="424" r:id="rId15"/>
    <p:sldId id="423" r:id="rId16"/>
    <p:sldId id="430" r:id="rId17"/>
    <p:sldId id="421" r:id="rId18"/>
    <p:sldId id="420" r:id="rId19"/>
    <p:sldId id="419" r:id="rId20"/>
    <p:sldId id="418" r:id="rId21"/>
    <p:sldId id="417" r:id="rId22"/>
    <p:sldId id="431" r:id="rId23"/>
    <p:sldId id="416" r:id="rId24"/>
    <p:sldId id="415" r:id="rId25"/>
    <p:sldId id="414" r:id="rId26"/>
    <p:sldId id="413" r:id="rId27"/>
    <p:sldId id="412" r:id="rId28"/>
    <p:sldId id="410" r:id="rId29"/>
    <p:sldId id="409" r:id="rId30"/>
    <p:sldId id="408" r:id="rId31"/>
    <p:sldId id="407" r:id="rId32"/>
    <p:sldId id="434" r:id="rId33"/>
    <p:sldId id="406" r:id="rId34"/>
    <p:sldId id="405" r:id="rId35"/>
    <p:sldId id="404" r:id="rId36"/>
    <p:sldId id="403" r:id="rId37"/>
    <p:sldId id="437" r:id="rId38"/>
    <p:sldId id="436" r:id="rId39"/>
    <p:sldId id="43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592" autoAdjust="0"/>
  </p:normalViewPr>
  <p:slideViewPr>
    <p:cSldViewPr snapToGrid="0">
      <p:cViewPr varScale="1">
        <p:scale>
          <a:sx n="79" d="100"/>
          <a:sy n="79" d="100"/>
        </p:scale>
        <p:origin x="821"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E390-8836-4E4A-867D-C6C94D888F7F}" type="datetimeFigureOut">
              <a:rPr lang="en-US" smtClean="0"/>
              <a:t>10/11/2023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C3E7EC-CFBF-476F-A7B6-FE9255220AEC}" type="slidenum">
              <a:rPr lang="en-US" smtClean="0"/>
              <a:t>‹#›</a:t>
            </a:fld>
            <a:endParaRPr lang="en-US"/>
          </a:p>
        </p:txBody>
      </p:sp>
    </p:spTree>
    <p:extLst>
      <p:ext uri="{BB962C8B-B14F-4D97-AF65-F5344CB8AC3E}">
        <p14:creationId xmlns:p14="http://schemas.microsoft.com/office/powerpoint/2010/main" val="39103604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a:p>
            <a:endParaRPr lang="en-GB" dirty="0"/>
          </a:p>
        </p:txBody>
      </p:sp>
      <p:sp>
        <p:nvSpPr>
          <p:cNvPr id="4" name="Slide Number Placeholder 3"/>
          <p:cNvSpPr>
            <a:spLocks noGrp="1"/>
          </p:cNvSpPr>
          <p:nvPr>
            <p:ph type="sldNum" sz="quarter" idx="5"/>
          </p:nvPr>
        </p:nvSpPr>
        <p:spPr/>
        <p:txBody>
          <a:bodyPr/>
          <a:lstStyle/>
          <a:p>
            <a:fld id="{69C3E7EC-CFBF-476F-A7B6-FE9255220AEC}" type="slidenum">
              <a:rPr lang="en-US" smtClean="0"/>
              <a:t>21</a:t>
            </a:fld>
            <a:endParaRPr lang="en-US"/>
          </a:p>
        </p:txBody>
      </p:sp>
    </p:spTree>
    <p:extLst>
      <p:ext uri="{BB962C8B-B14F-4D97-AF65-F5344CB8AC3E}">
        <p14:creationId xmlns:p14="http://schemas.microsoft.com/office/powerpoint/2010/main" val="23426153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C3E7EC-CFBF-476F-A7B6-FE9255220AEC}" type="slidenum">
              <a:rPr lang="en-US" smtClean="0"/>
              <a:t>23</a:t>
            </a:fld>
            <a:endParaRPr lang="en-US"/>
          </a:p>
        </p:txBody>
      </p:sp>
    </p:spTree>
    <p:extLst>
      <p:ext uri="{BB962C8B-B14F-4D97-AF65-F5344CB8AC3E}">
        <p14:creationId xmlns:p14="http://schemas.microsoft.com/office/powerpoint/2010/main" val="16525897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C3E7EC-CFBF-476F-A7B6-FE9255220AEC}" type="slidenum">
              <a:rPr lang="en-US" smtClean="0"/>
              <a:t>29</a:t>
            </a:fld>
            <a:endParaRPr lang="en-US"/>
          </a:p>
        </p:txBody>
      </p:sp>
    </p:spTree>
    <p:extLst>
      <p:ext uri="{BB962C8B-B14F-4D97-AF65-F5344CB8AC3E}">
        <p14:creationId xmlns:p14="http://schemas.microsoft.com/office/powerpoint/2010/main" val="2309060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C3E7EC-CFBF-476F-A7B6-FE9255220AEC}" type="slidenum">
              <a:rPr lang="en-US" smtClean="0"/>
              <a:t>34</a:t>
            </a:fld>
            <a:endParaRPr lang="en-US"/>
          </a:p>
        </p:txBody>
      </p:sp>
    </p:spTree>
    <p:extLst>
      <p:ext uri="{BB962C8B-B14F-4D97-AF65-F5344CB8AC3E}">
        <p14:creationId xmlns:p14="http://schemas.microsoft.com/office/powerpoint/2010/main" val="19520786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6793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661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5148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045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6423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3034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500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5874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290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470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379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88685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8684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54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769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20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426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5944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7177696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72727"/>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09;p1">
            <a:extLst>
              <a:ext uri="{FF2B5EF4-FFF2-40B4-BE49-F238E27FC236}">
                <a16:creationId xmlns:a16="http://schemas.microsoft.com/office/drawing/2014/main" id="{D3D75DA4-FA89-195F-E081-86ABADB69100}"/>
              </a:ext>
            </a:extLst>
          </p:cNvPr>
          <p:cNvSpPr txBox="1"/>
          <p:nvPr/>
        </p:nvSpPr>
        <p:spPr>
          <a:xfrm>
            <a:off x="7299012" y="2095281"/>
            <a:ext cx="4703532" cy="76940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مقرر </a:t>
            </a:r>
            <a:r>
              <a:rPr kumimoji="0" lang="ar-EG"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قيادة التغيرات    </a:t>
            </a:r>
            <a:endParaRPr kumimoji="0"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7" name="Google Shape;114;p1">
            <a:extLst>
              <a:ext uri="{FF2B5EF4-FFF2-40B4-BE49-F238E27FC236}">
                <a16:creationId xmlns:a16="http://schemas.microsoft.com/office/drawing/2014/main" id="{3D701D39-2572-B0CC-1A8F-7C68D93799D6}"/>
              </a:ext>
            </a:extLst>
          </p:cNvPr>
          <p:cNvSpPr txBox="1"/>
          <p:nvPr/>
        </p:nvSpPr>
        <p:spPr>
          <a:xfrm>
            <a:off x="5924145" y="4044778"/>
            <a:ext cx="4707997" cy="523180"/>
          </a:xfrm>
          <a:prstGeom prst="rect">
            <a:avLst/>
          </a:prstGeom>
          <a:noFill/>
          <a:ln>
            <a:noFill/>
          </a:ln>
        </p:spPr>
        <p:txBody>
          <a:bodyPr spcFirstLastPara="1" wrap="square" lIns="91425" tIns="45700" rIns="91425" bIns="45700" anchor="t" anchorCtr="0">
            <a:spAutoFit/>
          </a:bodyPr>
          <a:lstStyle/>
          <a:p>
            <a:pPr algn="r" rtl="1"/>
            <a:r>
              <a:rPr lang="ar-EG" sz="2800" b="1" dirty="0">
                <a:effectLst/>
                <a:highlight>
                  <a:srgbClr val="FFFF00"/>
                </a:highlight>
                <a:ea typeface="Calibri" panose="020F0502020204030204" pitchFamily="34" charset="0"/>
                <a:cs typeface="Times New Roman" panose="02020603050405020304" pitchFamily="18" charset="0"/>
              </a:rPr>
              <a:t>قيادة التغيير وإدارة الصراع التنظيمي </a:t>
            </a:r>
            <a:endParaRPr lang="en-GB" sz="2800" b="1" dirty="0">
              <a:solidFill>
                <a:schemeClr val="accent1">
                  <a:lumMod val="75000"/>
                </a:schemeClr>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p:txBody>
      </p:sp>
      <p:sp>
        <p:nvSpPr>
          <p:cNvPr id="14" name="Google Shape;107;p1">
            <a:extLst>
              <a:ext uri="{FF2B5EF4-FFF2-40B4-BE49-F238E27FC236}">
                <a16:creationId xmlns:a16="http://schemas.microsoft.com/office/drawing/2014/main" id="{A15DD8C1-F123-2301-64BB-3F09F8FF16CA}"/>
              </a:ext>
            </a:extLst>
          </p:cNvPr>
          <p:cNvSpPr txBox="1"/>
          <p:nvPr/>
        </p:nvSpPr>
        <p:spPr>
          <a:xfrm>
            <a:off x="6628471" y="2890411"/>
            <a:ext cx="4886463" cy="1077178"/>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أ.د| محمد محمدي محمد مخلص</a:t>
            </a: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أستاذ القيادة التربوية المشارك - كلية العلوم الانسانية- جامعة </a:t>
            </a:r>
            <a:r>
              <a:rPr kumimoji="0" lang="ar-EG" sz="2000" b="1" i="0" u="none" strike="noStrike" kern="0" cap="none" spc="0" normalizeH="0" baseline="0" noProof="0">
                <a:ln>
                  <a:noFill/>
                </a:ln>
                <a:solidFill>
                  <a:srgbClr val="2D3956"/>
                </a:solidFill>
                <a:effectLst/>
                <a:uLnTx/>
                <a:uFillTx/>
                <a:latin typeface="Tajawal Medium"/>
                <a:ea typeface="+mn-ea"/>
                <a:cs typeface="Tajawal Medium"/>
                <a:sym typeface="Tajawal Medium"/>
              </a:rPr>
              <a:t>ميد أوشن</a:t>
            </a: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p:txBody>
      </p:sp>
      <p:sp>
        <p:nvSpPr>
          <p:cNvPr id="6" name="Google Shape;110;p1">
            <a:extLst>
              <a:ext uri="{FF2B5EF4-FFF2-40B4-BE49-F238E27FC236}">
                <a16:creationId xmlns:a16="http://schemas.microsoft.com/office/drawing/2014/main" id="{FF4D40A9-2E93-3093-01BC-2CFAF86F09AB}"/>
              </a:ext>
            </a:extLst>
          </p:cNvPr>
          <p:cNvSpPr/>
          <p:nvPr/>
        </p:nvSpPr>
        <p:spPr>
          <a:xfrm>
            <a:off x="5006454" y="490585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العاشرة : </a:t>
            </a:r>
            <a:r>
              <a:rPr kumimoji="0" lang="ar-EG" sz="2800" b="1" i="0" u="none" strike="noStrike" kern="0" cap="none" spc="0" normalizeH="0" baseline="0" noProof="0" dirty="0">
                <a:ln>
                  <a:noFill/>
                </a:ln>
                <a:solidFill>
                  <a:srgbClr val="000000"/>
                </a:solidFill>
                <a:effectLst/>
                <a:uLnTx/>
                <a:uFillTx/>
                <a:latin typeface="Tajawal Medium"/>
                <a:cs typeface="Tajawal Medium"/>
                <a:sym typeface="Tajawal Medium"/>
              </a:rPr>
              <a:t>قيادة التغيرات 721</a:t>
            </a:r>
            <a:r>
              <a:rPr kumimoji="0" lang="ar-EG" sz="2000" b="1" i="0" u="none" strike="noStrike" kern="0" cap="none" spc="0" normalizeH="0" baseline="0" noProof="0" dirty="0">
                <a:ln>
                  <a:noFill/>
                </a:ln>
                <a:solidFill>
                  <a:srgbClr val="2D3956"/>
                </a:solidFill>
                <a:effectLst/>
                <a:highlight>
                  <a:srgbClr val="00FFFF"/>
                </a:highlight>
                <a:uLnTx/>
                <a:uFillTx/>
                <a:latin typeface="Tajawal Medium"/>
                <a:ea typeface="Calibri" panose="020F0502020204030204" pitchFamily="34" charset="0"/>
                <a:cs typeface="Times New Roman" panose="02020603050405020304" pitchFamily="18" charset="0"/>
                <a:sym typeface="Tajawal Medium"/>
              </a:rPr>
              <a:t> </a:t>
            </a:r>
            <a:endParaRPr kumimoji="0" sz="20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Tree>
    <p:extLst>
      <p:ext uri="{BB962C8B-B14F-4D97-AF65-F5344CB8AC3E}">
        <p14:creationId xmlns:p14="http://schemas.microsoft.com/office/powerpoint/2010/main" val="1785008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7"/>
            <a:ext cx="11574147" cy="5220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endParaRPr kumimoji="0" lang="ar-EG" sz="2400" b="0" i="0" u="none" strike="noStrike" kern="0" cap="none" spc="0" normalizeH="0" baseline="0" noProof="0" dirty="0">
              <a:ln>
                <a:noFill/>
              </a:ln>
              <a:solidFill>
                <a:schemeClr val="tx1"/>
              </a:solidFill>
              <a:effectLst/>
              <a:uLnTx/>
              <a:uFillTx/>
              <a:latin typeface="Arial"/>
              <a:ea typeface="Calibri" panose="020F0502020204030204" pitchFamily="34" charset="0"/>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BE59485B-9667-AB82-C9BB-1B092750357B}"/>
              </a:ext>
            </a:extLst>
          </p:cNvPr>
          <p:cNvSpPr txBox="1"/>
          <p:nvPr/>
        </p:nvSpPr>
        <p:spPr>
          <a:xfrm>
            <a:off x="1284477" y="1564308"/>
            <a:ext cx="10182099" cy="4832052"/>
          </a:xfrm>
          <a:prstGeom prst="rect">
            <a:avLst/>
          </a:prstGeom>
          <a:noFill/>
          <a:ln>
            <a:noFill/>
          </a:ln>
        </p:spPr>
        <p:txBody>
          <a:bodyPr spcFirstLastPara="1" wrap="square" lIns="91425" tIns="45700" rIns="91425" bIns="45700" anchor="t" anchorCtr="0">
            <a:spAutoFit/>
          </a:bodyPr>
          <a:lstStyle/>
          <a:p>
            <a:pPr marL="342900" indent="-342900" algn="r">
              <a:lnSpc>
                <a:spcPct val="150000"/>
              </a:lnSpc>
              <a:buClr>
                <a:srgbClr val="000000"/>
              </a:buClr>
              <a:buFont typeface="Arial" pitchFamily="34" charset="0"/>
              <a:buChar char="•"/>
            </a:pPr>
            <a:r>
              <a:rPr lang="ar-SA" sz="2800" b="1" kern="0" dirty="0">
                <a:latin typeface="Simplified Arabic" pitchFamily="18" charset="-78"/>
                <a:ea typeface="Calibri"/>
                <a:cs typeface="Simplified Arabic" pitchFamily="18" charset="-78"/>
                <a:sym typeface="Calibri"/>
              </a:rPr>
              <a:t>ملخص المحاضرة السابق</a:t>
            </a:r>
            <a:r>
              <a:rPr lang="ar-EG" sz="2800" b="1" kern="0" dirty="0">
                <a:latin typeface="Simplified Arabic" pitchFamily="18" charset="-78"/>
                <a:ea typeface="Calibri"/>
                <a:cs typeface="Simplified Arabic" pitchFamily="18" charset="-78"/>
                <a:sym typeface="Calibri"/>
              </a:rPr>
              <a:t>ة : تناولنا مجموعة الموضوعات التالية : </a:t>
            </a:r>
          </a:p>
          <a:p>
            <a:pPr marL="457200" marR="0" lvl="0" indent="-45720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sz="2800" b="1" kern="0" dirty="0">
                <a:effectLst/>
                <a:latin typeface="Calibri" panose="020F0502020204030204" pitchFamily="34" charset="0"/>
                <a:ea typeface="Times New Roman" panose="02020603050405020304" pitchFamily="18" charset="0"/>
                <a:cs typeface="Simplified Arabic" panose="02020603050405020304" pitchFamily="18" charset="-78"/>
              </a:rPr>
              <a:t>مفاهيم وخصائص الإبداع</a:t>
            </a:r>
            <a:r>
              <a:rPr lang="ar-EG" sz="2800" b="1" u="sng" kern="0" dirty="0">
                <a:highlight>
                  <a:srgbClr val="FFFF00"/>
                </a:highlight>
                <a:latin typeface="Traditional Arabic" panose="02020603050405020304" pitchFamily="18" charset="-78"/>
                <a:ea typeface="Times New Roman" panose="02020603050405020304" pitchFamily="18" charset="0"/>
                <a:cs typeface="Traditional Arabic" panose="02020603050405020304" pitchFamily="18" charset="-78"/>
              </a:rPr>
              <a:t> </a:t>
            </a:r>
            <a:endParaRPr kumimoji="0" lang="ar-EG" altLang="en-US" sz="2800" b="1" i="0" u="sng" strike="noStrike" cap="none" normalizeH="0" baseline="0" dirty="0">
              <a:ln>
                <a:noFill/>
              </a:ln>
              <a:effectLst/>
              <a:highlight>
                <a:srgbClr val="FFFF00"/>
              </a:highlight>
              <a:latin typeface="Traditional Arabic" panose="02020603050405020304" pitchFamily="18" charset="-78"/>
              <a:cs typeface="Traditional Arabic" panose="02020603050405020304" pitchFamily="18" charset="-78"/>
            </a:endParaRPr>
          </a:p>
          <a:p>
            <a:pPr marL="457200" indent="-457200" algn="r" rtl="1">
              <a:buFont typeface="Arial" panose="020B0604020202020204" pitchFamily="34" charset="0"/>
              <a:buChar char="•"/>
            </a:pPr>
            <a:r>
              <a:rPr lang="ar-SA" sz="2800" b="1" kern="0" dirty="0">
                <a:effectLst/>
                <a:latin typeface="Calibri" panose="020F0502020204030204" pitchFamily="34" charset="0"/>
                <a:ea typeface="Times New Roman" panose="02020603050405020304" pitchFamily="18" charset="0"/>
                <a:cs typeface="Simplified Arabic" panose="02020603050405020304" pitchFamily="18" charset="-78"/>
              </a:rPr>
              <a:t>الحاجة للإبداع.</a:t>
            </a:r>
            <a:endParaRPr lang="ar-EG" sz="2800" b="1"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marL="457200" indent="-457200" algn="r" rtl="1">
              <a:buFont typeface="Arial" panose="020B0604020202020204" pitchFamily="34" charset="0"/>
              <a:buChar char="•"/>
            </a:pPr>
            <a:r>
              <a:rPr lang="ar-SA" sz="2800" b="1" kern="0" dirty="0">
                <a:effectLst/>
                <a:latin typeface="Calibri" panose="020F0502020204030204" pitchFamily="34" charset="0"/>
                <a:ea typeface="Times New Roman" panose="02020603050405020304" pitchFamily="18" charset="0"/>
                <a:cs typeface="Simplified Arabic" panose="02020603050405020304" pitchFamily="18" charset="-78"/>
              </a:rPr>
              <a:t>خصائص الإبداع والعوامل المشجعة عليه</a:t>
            </a:r>
            <a:r>
              <a:rPr lang="ar-EG" sz="2800" b="1" kern="0" dirty="0">
                <a:effectLst/>
                <a:latin typeface="Calibri" panose="020F0502020204030204" pitchFamily="34" charset="0"/>
                <a:ea typeface="Times New Roman" panose="02020603050405020304" pitchFamily="18" charset="0"/>
                <a:cs typeface="Simplified Arabic" panose="02020603050405020304" pitchFamily="18" charset="-78"/>
              </a:rPr>
              <a:t>.</a:t>
            </a:r>
          </a:p>
          <a:p>
            <a:pPr marL="457200" indent="-457200" algn="r" rtl="1">
              <a:buFont typeface="Arial" panose="020B0604020202020204" pitchFamily="34" charset="0"/>
              <a:buChar char="•"/>
            </a:pPr>
            <a:r>
              <a:rPr lang="ar-SA" sz="2800" b="1" kern="0" dirty="0">
                <a:effectLst/>
                <a:latin typeface="Calibri" panose="020F0502020204030204" pitchFamily="34" charset="0"/>
                <a:ea typeface="Times New Roman" panose="02020603050405020304" pitchFamily="18" charset="0"/>
                <a:cs typeface="Simplified Arabic" panose="02020603050405020304" pitchFamily="18" charset="-78"/>
              </a:rPr>
              <a:t>الإبداع أو الابتكار المؤسسي وأهميته </a:t>
            </a:r>
            <a:r>
              <a:rPr lang="ar-EG" sz="2800" b="1" kern="0" dirty="0">
                <a:effectLst/>
                <a:latin typeface="Calibri" panose="020F0502020204030204" pitchFamily="34" charset="0"/>
                <a:ea typeface="Times New Roman" panose="02020603050405020304" pitchFamily="18" charset="0"/>
                <a:cs typeface="Simplified Arabic" panose="02020603050405020304" pitchFamily="18" charset="-78"/>
              </a:rPr>
              <a:t>.</a:t>
            </a:r>
          </a:p>
          <a:p>
            <a:pPr marL="457200" indent="-457200" algn="r" rtl="1">
              <a:buFont typeface="Arial" panose="020B0604020202020204" pitchFamily="34" charset="0"/>
              <a:buChar char="•"/>
            </a:pPr>
            <a:r>
              <a:rPr lang="ar-SA" sz="2800" b="1" kern="0" dirty="0">
                <a:effectLst/>
                <a:latin typeface="Calibri" panose="020F0502020204030204" pitchFamily="34" charset="0"/>
                <a:ea typeface="Times New Roman" panose="02020603050405020304" pitchFamily="18" charset="0"/>
                <a:cs typeface="Simplified Arabic" panose="02020603050405020304" pitchFamily="18" charset="-78"/>
              </a:rPr>
              <a:t>استراتيجية بناء المؤسسة الابتكارية</a:t>
            </a:r>
            <a:r>
              <a:rPr lang="ar-EG" sz="2800" b="1" kern="0" dirty="0">
                <a:effectLst/>
                <a:latin typeface="Calibri" panose="020F0502020204030204" pitchFamily="34" charset="0"/>
                <a:ea typeface="Times New Roman" panose="02020603050405020304" pitchFamily="18" charset="0"/>
                <a:cs typeface="Simplified Arabic" panose="02020603050405020304" pitchFamily="18" charset="-78"/>
              </a:rPr>
              <a:t>.</a:t>
            </a:r>
          </a:p>
          <a:p>
            <a:pPr marL="457200" indent="-457200" algn="r" rtl="1">
              <a:buFont typeface="Arial" panose="020B0604020202020204" pitchFamily="34" charset="0"/>
              <a:buChar char="•"/>
            </a:pPr>
            <a:r>
              <a:rPr lang="ar-SA" sz="2800" b="1" kern="0" dirty="0">
                <a:effectLst/>
                <a:latin typeface="Calibri" panose="020F0502020204030204" pitchFamily="34" charset="0"/>
                <a:ea typeface="Times New Roman" panose="02020603050405020304" pitchFamily="18" charset="0"/>
                <a:cs typeface="Simplified Arabic" panose="02020603050405020304" pitchFamily="18" charset="-78"/>
              </a:rPr>
              <a:t>استراتيجية بناء المؤسسة الابتكارية</a:t>
            </a:r>
            <a:r>
              <a:rPr lang="ar-EG" sz="2800" b="1" kern="0" dirty="0">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800" b="1"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marL="457200" indent="-457200" algn="r" rtl="1">
              <a:buFont typeface="Arial" panose="020B0604020202020204" pitchFamily="34" charset="0"/>
              <a:buChar char="•"/>
            </a:pPr>
            <a:r>
              <a:rPr lang="ar-EG" sz="2800" b="1" kern="0" dirty="0">
                <a:effectLst/>
                <a:latin typeface="Calibri" panose="020F0502020204030204" pitchFamily="34" charset="0"/>
                <a:ea typeface="Times New Roman" panose="02020603050405020304" pitchFamily="18" charset="0"/>
                <a:cs typeface="Simplified Arabic" panose="02020603050405020304" pitchFamily="18" charset="-78"/>
              </a:rPr>
              <a:t>معوقات الابداع المؤسسي .</a:t>
            </a:r>
          </a:p>
          <a:p>
            <a:pPr marL="457200" indent="-457200" algn="r" rtl="1">
              <a:buFont typeface="Arial" panose="020B0604020202020204" pitchFamily="34" charset="0"/>
              <a:buChar char="•"/>
            </a:pPr>
            <a:r>
              <a:rPr lang="ar-EG" sz="2800" b="1" kern="0" dirty="0">
                <a:latin typeface="Calibri" panose="020F0502020204030204" pitchFamily="34" charset="0"/>
                <a:ea typeface="Times New Roman" panose="02020603050405020304" pitchFamily="18" charset="0"/>
                <a:cs typeface="Simplified Arabic" panose="02020603050405020304" pitchFamily="18" charset="-78"/>
              </a:rPr>
              <a:t>كيفية مواجهة المعوقات.</a:t>
            </a:r>
            <a:endParaRPr lang="ar-EG" sz="2800" b="1"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r">
              <a:lnSpc>
                <a:spcPct val="150000"/>
              </a:lnSpc>
              <a:buClr>
                <a:srgbClr val="000000"/>
              </a:buClr>
            </a:pPr>
            <a:endParaRPr lang="ar-SA" sz="2800" b="1" kern="0" dirty="0">
              <a:highlight>
                <a:srgbClr val="FFFF00"/>
              </a:highlight>
              <a:latin typeface="Simplified Arabic" pitchFamily="18" charset="-78"/>
              <a:cs typeface="Simplified Arabic" pitchFamily="18" charset="-78"/>
              <a:sym typeface="Arial"/>
            </a:endParaRPr>
          </a:p>
        </p:txBody>
      </p:sp>
    </p:spTree>
    <p:extLst>
      <p:ext uri="{BB962C8B-B14F-4D97-AF65-F5344CB8AC3E}">
        <p14:creationId xmlns:p14="http://schemas.microsoft.com/office/powerpoint/2010/main" val="2378593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EA52A990-E72F-FC53-D63D-DFAA46A6CA75}"/>
              </a:ext>
            </a:extLst>
          </p:cNvPr>
          <p:cNvSpPr txBox="1"/>
          <p:nvPr/>
        </p:nvSpPr>
        <p:spPr>
          <a:xfrm>
            <a:off x="-221829" y="1500169"/>
            <a:ext cx="11223812" cy="5805780"/>
          </a:xfrm>
          <a:prstGeom prst="rect">
            <a:avLst/>
          </a:prstGeom>
          <a:noFill/>
          <a:ln>
            <a:noFill/>
          </a:ln>
        </p:spPr>
        <p:txBody>
          <a:bodyPr spcFirstLastPara="1" wrap="square" lIns="91425" tIns="45700" rIns="91425" bIns="45700" anchor="t" anchorCtr="0">
            <a:spAutoFit/>
          </a:bodyPr>
          <a:lstStyle/>
          <a:p>
            <a:pPr algn="r" rtl="1">
              <a:lnSpc>
                <a:spcPct val="130000"/>
              </a:lnSpc>
              <a:buClr>
                <a:srgbClr val="000000"/>
              </a:buClr>
              <a:buFont typeface="Arial"/>
              <a:buNone/>
            </a:pPr>
            <a:r>
              <a:rPr lang="ar-EG" sz="2400" b="1" kern="0" dirty="0">
                <a:solidFill>
                  <a:schemeClr val="accent1"/>
                </a:solidFill>
                <a:highlight>
                  <a:srgbClr val="00FF00"/>
                </a:highlight>
                <a:latin typeface="Arial"/>
                <a:ea typeface="Calibri" panose="020F0502020204030204" pitchFamily="34" charset="0"/>
                <a:cs typeface="Times New Roman" panose="02020603050405020304" pitchFamily="18" charset="0"/>
                <a:sym typeface="Arial"/>
              </a:rPr>
              <a:t>عناصر المحاضرة:</a:t>
            </a:r>
            <a:endParaRPr lang="en-GB" sz="2400"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2400" b="1" kern="0" dirty="0">
                <a:solidFill>
                  <a:schemeClr val="accent1"/>
                </a:solidFill>
                <a:effectLst/>
                <a:latin typeface="Calibri" panose="020F0502020204030204" pitchFamily="34" charset="0"/>
                <a:ea typeface="Calibri" panose="020F0502020204030204" pitchFamily="34" charset="0"/>
                <a:cs typeface="+mj-cs"/>
              </a:rPr>
              <a:t>الصراع التنظيمي</a:t>
            </a:r>
            <a:r>
              <a:rPr lang="ar-EG" sz="2400" b="1" kern="0" dirty="0">
                <a:solidFill>
                  <a:schemeClr val="accent1"/>
                </a:solidFill>
                <a:effectLst/>
                <a:latin typeface="Calibri" panose="020F0502020204030204" pitchFamily="34" charset="0"/>
                <a:ea typeface="Calibri" panose="020F0502020204030204" pitchFamily="34" charset="0"/>
                <a:cs typeface="+mj-cs"/>
              </a:rPr>
              <a:t> </a:t>
            </a:r>
            <a:endParaRPr lang="en-GB" sz="2400" b="1" kern="100" dirty="0">
              <a:solidFill>
                <a:schemeClr val="accent1"/>
              </a:solidFill>
              <a:effectLst/>
              <a:latin typeface="Calibri" panose="020F0502020204030204" pitchFamily="34" charset="0"/>
              <a:ea typeface="Calibri" panose="020F0502020204030204" pitchFamily="34" charset="0"/>
              <a:cs typeface="+mj-cs"/>
            </a:endParaRPr>
          </a:p>
          <a:p>
            <a:pPr algn="r">
              <a:lnSpc>
                <a:spcPct val="107000"/>
              </a:lnSpc>
              <a:spcAft>
                <a:spcPts val="800"/>
              </a:spcAft>
            </a:pPr>
            <a:r>
              <a:rPr lang="ar-SA" sz="2400" b="1" kern="0" dirty="0">
                <a:solidFill>
                  <a:schemeClr val="accent1"/>
                </a:solidFill>
                <a:effectLst/>
                <a:latin typeface="Calibri" panose="020F0502020204030204" pitchFamily="34" charset="0"/>
                <a:ea typeface="Calibri" panose="020F0502020204030204" pitchFamily="34" charset="0"/>
                <a:cs typeface="+mj-cs"/>
              </a:rPr>
              <a:t>أولا: تعريف الصراع</a:t>
            </a:r>
            <a:endParaRPr lang="en-GB" sz="2400" b="1" kern="100" dirty="0">
              <a:solidFill>
                <a:schemeClr val="accent1"/>
              </a:solidFill>
              <a:effectLst/>
              <a:latin typeface="Calibri" panose="020F0502020204030204" pitchFamily="34" charset="0"/>
              <a:ea typeface="Calibri" panose="020F0502020204030204" pitchFamily="34" charset="0"/>
              <a:cs typeface="+mj-cs"/>
            </a:endParaRPr>
          </a:p>
          <a:p>
            <a:pPr algn="r">
              <a:lnSpc>
                <a:spcPct val="107000"/>
              </a:lnSpc>
              <a:spcAft>
                <a:spcPts val="800"/>
              </a:spcAft>
            </a:pPr>
            <a:r>
              <a:rPr lang="ar-SA" sz="2400" b="1" kern="0" dirty="0">
                <a:solidFill>
                  <a:schemeClr val="accent1"/>
                </a:solidFill>
                <a:effectLst/>
                <a:latin typeface="Calibri" panose="020F0502020204030204" pitchFamily="34" charset="0"/>
                <a:ea typeface="Calibri" panose="020F0502020204030204" pitchFamily="34" charset="0"/>
                <a:cs typeface="+mj-cs"/>
              </a:rPr>
              <a:t>ثانيا: </a:t>
            </a:r>
            <a:r>
              <a:rPr lang="ar-EG" sz="2400" b="1" kern="0" dirty="0">
                <a:solidFill>
                  <a:schemeClr val="accent1"/>
                </a:solidFill>
                <a:effectLst/>
                <a:latin typeface="Calibri" panose="020F0502020204030204" pitchFamily="34" charset="0"/>
                <a:ea typeface="Calibri" panose="020F0502020204030204" pitchFamily="34" charset="0"/>
                <a:cs typeface="+mj-cs"/>
              </a:rPr>
              <a:t>طبيعة الصراع وأشكاله </a:t>
            </a:r>
            <a:endParaRPr lang="ar-EG" sz="2400" b="1" kern="100" dirty="0">
              <a:solidFill>
                <a:schemeClr val="accent1"/>
              </a:solidFill>
              <a:latin typeface="Calibri" panose="020F0502020204030204" pitchFamily="34" charset="0"/>
              <a:ea typeface="Calibri" panose="020F0502020204030204" pitchFamily="34" charset="0"/>
              <a:cs typeface="+mj-cs"/>
            </a:endParaRPr>
          </a:p>
          <a:p>
            <a:pPr algn="r">
              <a:lnSpc>
                <a:spcPct val="107000"/>
              </a:lnSpc>
              <a:spcAft>
                <a:spcPts val="800"/>
              </a:spcAft>
            </a:pPr>
            <a:r>
              <a:rPr lang="ar-EG" sz="2400" b="1" kern="0" dirty="0">
                <a:solidFill>
                  <a:schemeClr val="accent1"/>
                </a:solidFill>
                <a:effectLst/>
                <a:latin typeface="Calibri" panose="020F0502020204030204" pitchFamily="34" charset="0"/>
                <a:ea typeface="Calibri" panose="020F0502020204030204" pitchFamily="34" charset="0"/>
                <a:cs typeface="+mj-cs"/>
              </a:rPr>
              <a:t>ثالثا الصراع التنظيمي </a:t>
            </a:r>
            <a:endParaRPr lang="en-GB" sz="2400" b="1" kern="100" dirty="0">
              <a:solidFill>
                <a:schemeClr val="accent1"/>
              </a:solidFill>
              <a:effectLst/>
              <a:latin typeface="Calibri" panose="020F0502020204030204" pitchFamily="34" charset="0"/>
              <a:ea typeface="Calibri" panose="020F0502020204030204" pitchFamily="34" charset="0"/>
              <a:cs typeface="+mj-cs"/>
            </a:endParaRPr>
          </a:p>
          <a:p>
            <a:pPr algn="r">
              <a:lnSpc>
                <a:spcPct val="107000"/>
              </a:lnSpc>
              <a:spcAft>
                <a:spcPts val="800"/>
              </a:spcAft>
            </a:pPr>
            <a:r>
              <a:rPr lang="ar-EG" sz="2400" b="1" kern="0" dirty="0">
                <a:solidFill>
                  <a:schemeClr val="accent1"/>
                </a:solidFill>
                <a:effectLst/>
                <a:latin typeface="Calibri" panose="020F0502020204030204" pitchFamily="34" charset="0"/>
                <a:ea typeface="Calibri" panose="020F0502020204030204" pitchFamily="34" charset="0"/>
                <a:cs typeface="+mj-cs"/>
              </a:rPr>
              <a:t>سادساً أنواع الصراع التنظيمي </a:t>
            </a:r>
            <a:endParaRPr lang="en-GB" sz="2400" b="1" kern="100" dirty="0">
              <a:solidFill>
                <a:schemeClr val="accent1"/>
              </a:solidFill>
              <a:effectLst/>
              <a:latin typeface="Calibri" panose="020F0502020204030204" pitchFamily="34" charset="0"/>
              <a:ea typeface="Calibri" panose="020F0502020204030204" pitchFamily="34" charset="0"/>
              <a:cs typeface="+mj-cs"/>
            </a:endParaRPr>
          </a:p>
          <a:p>
            <a:pPr algn="r">
              <a:lnSpc>
                <a:spcPct val="107000"/>
              </a:lnSpc>
              <a:spcAft>
                <a:spcPts val="800"/>
              </a:spcAft>
            </a:pPr>
            <a:r>
              <a:rPr lang="ar-EG" sz="2400" b="1" kern="0" dirty="0">
                <a:solidFill>
                  <a:schemeClr val="accent1"/>
                </a:solidFill>
                <a:effectLst/>
                <a:latin typeface="Calibri" panose="020F0502020204030204" pitchFamily="34" charset="0"/>
                <a:ea typeface="Calibri" panose="020F0502020204030204" pitchFamily="34" charset="0"/>
                <a:cs typeface="+mj-cs"/>
              </a:rPr>
              <a:t> سابعاً: التعامل مع الصراع التنظيمي </a:t>
            </a:r>
            <a:endParaRPr lang="en-GB" sz="2400" b="1" kern="100" dirty="0">
              <a:solidFill>
                <a:schemeClr val="accent1"/>
              </a:solidFill>
              <a:effectLst/>
              <a:latin typeface="Calibri" panose="020F0502020204030204" pitchFamily="34" charset="0"/>
              <a:ea typeface="Calibri" panose="020F0502020204030204" pitchFamily="34" charset="0"/>
              <a:cs typeface="+mj-cs"/>
            </a:endParaRPr>
          </a:p>
          <a:p>
            <a:pPr algn="r" rtl="1">
              <a:lnSpc>
                <a:spcPct val="130000"/>
              </a:lnSpc>
              <a:buClr>
                <a:srgbClr val="000000"/>
              </a:buClr>
              <a:buFont typeface="Arial"/>
              <a:buNone/>
            </a:pPr>
            <a:endParaRPr lang="ar-EG" sz="2800" b="1" kern="0" dirty="0">
              <a:highlight>
                <a:srgbClr val="00FF00"/>
              </a:highlight>
              <a:latin typeface="Arial"/>
              <a:ea typeface="Calibri" panose="020F0502020204030204" pitchFamily="34" charset="0"/>
              <a:cs typeface="Times New Roman" panose="02020603050405020304" pitchFamily="18" charset="0"/>
              <a:sym typeface="Arial"/>
            </a:endParaRPr>
          </a:p>
          <a:p>
            <a:pPr algn="r" rtl="1">
              <a:lnSpc>
                <a:spcPct val="130000"/>
              </a:lnSpc>
              <a:buClr>
                <a:srgbClr val="000000"/>
              </a:buClr>
              <a:buFont typeface="Arial"/>
              <a:buNone/>
            </a:pPr>
            <a:endParaRPr lang="ar-EG" sz="2800" b="1" kern="0" dirty="0">
              <a:highlight>
                <a:srgbClr val="00FF00"/>
              </a:highlight>
              <a:latin typeface="Arial"/>
              <a:ea typeface="Calibri" panose="020F0502020204030204" pitchFamily="34" charset="0"/>
              <a:cs typeface="Times New Roman" panose="02020603050405020304" pitchFamily="18" charset="0"/>
              <a:sym typeface="Arial"/>
            </a:endParaRPr>
          </a:p>
          <a:p>
            <a:pPr algn="r" rtl="1">
              <a:lnSpc>
                <a:spcPct val="130000"/>
              </a:lnSpc>
              <a:buClr>
                <a:srgbClr val="000000"/>
              </a:buClr>
              <a:buFont typeface="Arial"/>
              <a:buNone/>
            </a:pPr>
            <a:endParaRPr lang="en-GB" sz="2400" kern="0" dirty="0">
              <a:latin typeface="Arial"/>
              <a:cs typeface="AL-Mohanad Bold" pitchFamily="2" charset="-78"/>
              <a:sym typeface="Arial"/>
            </a:endParaRPr>
          </a:p>
          <a:p>
            <a:pPr marL="0" indent="0" algn="r">
              <a:buNone/>
              <a:defRPr/>
            </a:pPr>
            <a:endParaRPr lang="ar-EG" sz="18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endParaRPr>
          </a:p>
          <a:p>
            <a:pPr marL="0" indent="0" algn="r">
              <a:buNone/>
              <a:defRPr/>
            </a:pPr>
            <a:endParaRPr lang="ar-SA" sz="2400" dirty="0">
              <a:cs typeface="AL-Mohanad" pitchFamily="2" charset="-78"/>
            </a:endParaRPr>
          </a:p>
        </p:txBody>
      </p:sp>
    </p:spTree>
    <p:extLst>
      <p:ext uri="{BB962C8B-B14F-4D97-AF65-F5344CB8AC3E}">
        <p14:creationId xmlns:p14="http://schemas.microsoft.com/office/powerpoint/2010/main" val="239643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3D0C7E7A-66FA-2CCE-4DFC-749292A0B471}"/>
              </a:ext>
            </a:extLst>
          </p:cNvPr>
          <p:cNvSpPr/>
          <p:nvPr/>
        </p:nvSpPr>
        <p:spPr>
          <a:xfrm>
            <a:off x="904567" y="1281650"/>
            <a:ext cx="10333077" cy="5262659"/>
          </a:xfrm>
          <a:prstGeom prst="rect">
            <a:avLst/>
          </a:prstGeom>
        </p:spPr>
        <p:txBody>
          <a:bodyPr wrap="square">
            <a:spAutoFit/>
          </a:bodyPr>
          <a:lstStyle/>
          <a:p>
            <a:pPr algn="r" rtl="1">
              <a:lnSpc>
                <a:spcPct val="150000"/>
              </a:lnSpc>
              <a:spcAft>
                <a:spcPts val="1000"/>
              </a:spcAft>
              <a:buClr>
                <a:srgbClr val="000000"/>
              </a:buClr>
              <a:buFont typeface="Arial"/>
              <a:buNone/>
            </a:pPr>
            <a:r>
              <a:rPr lang="ar-SA" sz="2800" b="1" kern="0" dirty="0">
                <a:solidFill>
                  <a:srgbClr val="000000"/>
                </a:solidFill>
                <a:ea typeface="Calibri"/>
                <a:cs typeface="Simplified Arabic"/>
                <a:sym typeface="Arial"/>
              </a:rPr>
              <a:t>تمهيد:</a:t>
            </a:r>
            <a:endParaRPr lang="ar-EG" sz="2800" b="1" kern="0" dirty="0">
              <a:solidFill>
                <a:srgbClr val="000000"/>
              </a:solidFill>
              <a:ea typeface="Calibri"/>
              <a:cs typeface="Simplified Arabic"/>
              <a:sym typeface="Arial"/>
            </a:endParaRPr>
          </a:p>
          <a:p>
            <a:pPr indent="540385" algn="just" rtl="1">
              <a:lnSpc>
                <a:spcPct val="115000"/>
              </a:lnSpc>
              <a:spcAft>
                <a:spcPts val="800"/>
              </a:spcAft>
            </a:pPr>
            <a:r>
              <a:rPr lang="ar-SA" sz="2800" kern="0" dirty="0">
                <a:effectLst/>
                <a:ea typeface="Calibri" panose="020F0502020204030204" pitchFamily="34" charset="0"/>
                <a:cs typeface="Sakkal Majalla" panose="02000000000000000000" pitchFamily="2" charset="-78"/>
              </a:rPr>
              <a:t> قد عكست المدارس الإدارية تباينا واضحا بشأن الصراع ودوره في سلوك الأفراد والمنظمات، إذ نظر إليه الكلاسيكيون على انه قوة سلبية يجب تجنبه ومنع حدوثه قدر الامكان، ونظر إليه السلوكيون على انه أمر غير مرغوب فيه. أما اليوم فقد اختلفت النظرة إلى الصراع بشكل كبير، حيث ينظر إليه ليس فقط كأمر لا يمكن تجنبه، بل انه أمر مرغوب فيه، لذلك فان الاتجاه الحديث هو كيفية إدارة الصراع بحيث تكون المنظمة قادرة على تكييفه لمصلحتها وتحقيق أهدافها، وتتضمن عملية إدارة الصراع المحافظة على حالة التوازن من اجل استمرار العملية الإبداعية وتحقيق مستوى عالٍ من الأداء للحفاظ على الميزة التنافسية</a:t>
            </a:r>
            <a:r>
              <a:rPr lang="ar-EG" sz="2800" kern="0" dirty="0">
                <a:effectLst/>
                <a:ea typeface="Calibri" panose="020F0502020204030204" pitchFamily="34" charset="0"/>
                <a:cs typeface="Sakkal Majalla" panose="02000000000000000000" pitchFamily="2" charset="-78"/>
              </a:rPr>
              <a:t> بالمؤسسات المختلفة.</a:t>
            </a:r>
          </a:p>
          <a:p>
            <a:pPr indent="540385" algn="just" rtl="1">
              <a:lnSpc>
                <a:spcPct val="115000"/>
              </a:lnSpc>
              <a:spcAft>
                <a:spcPts val="800"/>
              </a:spcAft>
            </a:pPr>
            <a:br>
              <a:rPr lang="ar-SA" sz="2400" b="1" kern="100" dirty="0">
                <a:solidFill>
                  <a:srgbClr val="000000"/>
                </a:solidFill>
                <a:ea typeface="Calibri" panose="020F0502020204030204" pitchFamily="34" charset="0"/>
                <a:cs typeface="Simplified Arabic" panose="02020603050405020304" pitchFamily="18" charset="-78"/>
                <a:sym typeface="Arial"/>
              </a:rPr>
            </a:br>
            <a:endParaRPr lang="en-US" sz="2400" b="1" kern="0" dirty="0">
              <a:solidFill>
                <a:srgbClr val="000000"/>
              </a:solidFill>
              <a:ea typeface="Calibri"/>
              <a:cs typeface="Arial"/>
              <a:sym typeface="Arial"/>
            </a:endParaRPr>
          </a:p>
        </p:txBody>
      </p:sp>
    </p:spTree>
    <p:extLst>
      <p:ext uri="{BB962C8B-B14F-4D97-AF65-F5344CB8AC3E}">
        <p14:creationId xmlns:p14="http://schemas.microsoft.com/office/powerpoint/2010/main" val="2803780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9884" y="1247525"/>
            <a:ext cx="1141870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ar-EG" sz="2800" b="0" i="0" dirty="0">
              <a:solidFill>
                <a:srgbClr val="333333"/>
              </a:solidFill>
              <a:effectLst/>
              <a:latin typeface="DroidArabicKufi-Regular"/>
              <a:cs typeface="+mj-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ar-EG" sz="2800" dirty="0">
              <a:solidFill>
                <a:srgbClr val="333333"/>
              </a:solidFill>
              <a:latin typeface="DroidArabicKufi-Regular"/>
              <a:cs typeface="+mj-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ar-EG" sz="2800" b="0" i="0" dirty="0">
              <a:solidFill>
                <a:srgbClr val="333333"/>
              </a:solidFill>
              <a:effectLst/>
              <a:latin typeface="DroidArabicKufi-Regular"/>
              <a:cs typeface="+mj-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ar-EG" sz="2800" b="0" i="0" dirty="0">
                <a:solidFill>
                  <a:srgbClr val="333333"/>
                </a:solidFill>
                <a:effectLst/>
                <a:latin typeface="DroidArabicKufi-Regular"/>
                <a:cs typeface="+mj-cs"/>
              </a:rPr>
              <a:t>هو حالةٌ تحدثُ عند وجود الأفراد في موقفٍ معينٍ يختلفون فيه بالرأي، أو وجهات النظر، أو الحُكمِ على شيءٍ ما، وقد يبدأُ الصراع من مجرد كلامٍ عاديٍ يتطوّرُ بعد ذلك حتى يتحولَ لصراخٍ مرتفع، </a:t>
            </a:r>
            <a:r>
              <a:rPr lang="ar-EG" sz="2800" b="0" i="0" dirty="0">
                <a:solidFill>
                  <a:srgbClr val="333333"/>
                </a:solidFill>
                <a:effectLst/>
                <a:highlight>
                  <a:srgbClr val="FFFF00"/>
                </a:highlight>
                <a:latin typeface="DroidArabicKufi-Regular"/>
                <a:cs typeface="+mj-cs"/>
              </a:rPr>
              <a:t>وأيضاً  يُعرفُ الصراع بأنه:                                                                                         </a:t>
            </a:r>
          </a:p>
          <a:p>
            <a:pPr marL="0" marR="0" lvl="0" indent="0" algn="just" defTabSz="914400" rtl="0" eaLnBrk="1" fontAlgn="auto" latinLnBrk="0" hangingPunct="1">
              <a:lnSpc>
                <a:spcPct val="100000"/>
              </a:lnSpc>
              <a:spcBef>
                <a:spcPts val="0"/>
              </a:spcBef>
              <a:spcAft>
                <a:spcPts val="0"/>
              </a:spcAft>
              <a:buClrTx/>
              <a:buSzTx/>
              <a:buFontTx/>
              <a:buNone/>
              <a:tabLst/>
              <a:defRPr/>
            </a:pPr>
            <a:r>
              <a:rPr lang="ar-EG" sz="2800" b="0" i="0" dirty="0">
                <a:solidFill>
                  <a:srgbClr val="333333"/>
                </a:solidFill>
                <a:effectLst/>
                <a:latin typeface="DroidArabicKufi-Regular"/>
                <a:cs typeface="+mj-cs"/>
              </a:rPr>
              <a:t> تنافسُ مجموعةٍ من الأشخاص معاً على اتخاذ قرارٍ معيّنٍ، قد يرتبطُ بهم بشكلٍ شخصي، أو في بيئة العمل، أو في شيءٍ مؤثرٍ على أشخاصٍ، أو أشياءٍ تُؤدّي نتيجةُ الصراع إلى التأثير عليها تأثيراً واضحاً.                                                                                                                  </a:t>
            </a:r>
          </a:p>
          <a:p>
            <a:pPr marL="0" marR="0" lvl="0" indent="0" algn="just" defTabSz="914400" rtl="0" eaLnBrk="1" fontAlgn="auto" latinLnBrk="0" hangingPunct="1">
              <a:lnSpc>
                <a:spcPct val="100000"/>
              </a:lnSpc>
              <a:spcBef>
                <a:spcPts val="0"/>
              </a:spcBef>
              <a:spcAft>
                <a:spcPts val="0"/>
              </a:spcAft>
              <a:buClrTx/>
              <a:buSzTx/>
              <a:buFontTx/>
              <a:buNone/>
              <a:tabLst/>
              <a:defRPr/>
            </a:pPr>
            <a:r>
              <a:rPr lang="ar-EG" sz="2800" b="0" i="0" dirty="0">
                <a:solidFill>
                  <a:srgbClr val="333333"/>
                </a:solidFill>
                <a:effectLst/>
                <a:latin typeface="DroidArabicKufi-Regular"/>
                <a:cs typeface="+mj-cs"/>
              </a:rPr>
              <a:t> </a:t>
            </a:r>
            <a:r>
              <a:rPr lang="ar-EG" sz="2800" b="0" i="0" dirty="0">
                <a:solidFill>
                  <a:srgbClr val="333333"/>
                </a:solidFill>
                <a:effectLst/>
                <a:highlight>
                  <a:srgbClr val="FFFF00"/>
                </a:highlight>
                <a:latin typeface="DroidArabicKufi-Regular"/>
                <a:cs typeface="+mj-cs"/>
              </a:rPr>
              <a:t>ومن التعريفات الأخرى للصراع</a:t>
            </a:r>
            <a:r>
              <a:rPr lang="ar-EG" sz="2800" b="0" i="0" dirty="0">
                <a:solidFill>
                  <a:srgbClr val="333333"/>
                </a:solidFill>
                <a:effectLst/>
                <a:latin typeface="DroidArabicKufi-Regular"/>
                <a:cs typeface="+mj-cs"/>
              </a:rPr>
              <a:t>، هو اختلافٌ بين طرفين، أو أكثر على فكرةٍ ما ويسعى كُلُّ طرفٍ لتأكيد أنّه على حقّ، ويظلُّ الصراعُ مستمراً طالما لم يتوصل أيّ طرفٍ من الأطراف إلى حلٍّ يساهمُ في التوقفِ عن الصراع، وقد يكون هذا الحلُ سياسيّاً، أو اجتماعياً، أو اقتصادياً.                          </a:t>
            </a:r>
          </a:p>
          <a:p>
            <a:pPr marL="0" marR="0" lvl="0" indent="0" algn="just" defTabSz="914400" rtl="0" eaLnBrk="1" fontAlgn="auto" latinLnBrk="0" hangingPunct="1">
              <a:lnSpc>
                <a:spcPct val="100000"/>
              </a:lnSpc>
              <a:spcBef>
                <a:spcPts val="0"/>
              </a:spcBef>
              <a:spcAft>
                <a:spcPts val="0"/>
              </a:spcAft>
              <a:buClrTx/>
              <a:buSzTx/>
              <a:buFontTx/>
              <a:buNone/>
              <a:tabLst/>
              <a:defRPr/>
            </a:pPr>
            <a:br>
              <a:rPr lang="ar-EG" sz="2800" dirty="0">
                <a:cs typeface="+mj-cs"/>
              </a:rPr>
            </a:br>
            <a:br>
              <a:rPr lang="ar-EG" dirty="0"/>
            </a:b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90926A1-F955-F6AC-A203-EBA246266D47}"/>
              </a:ext>
            </a:extLst>
          </p:cNvPr>
          <p:cNvSpPr/>
          <p:nvPr/>
        </p:nvSpPr>
        <p:spPr>
          <a:xfrm>
            <a:off x="668594" y="1288026"/>
            <a:ext cx="11061291" cy="553357"/>
          </a:xfrm>
          <a:prstGeom prst="rect">
            <a:avLst/>
          </a:prstGeom>
        </p:spPr>
        <p:txBody>
          <a:bodyPr wrap="square">
            <a:spAutoFit/>
          </a:bodyPr>
          <a:lstStyle/>
          <a:p>
            <a:pPr algn="r">
              <a:lnSpc>
                <a:spcPct val="107000"/>
              </a:lnSpc>
              <a:spcAft>
                <a:spcPts val="800"/>
              </a:spcAft>
            </a:pPr>
            <a:r>
              <a:rPr lang="ar-EG" sz="2800" b="1" kern="0" dirty="0">
                <a:effectLst/>
                <a:highlight>
                  <a:srgbClr val="FFFF00"/>
                </a:highlight>
                <a:latin typeface="Calibri" panose="020F0502020204030204" pitchFamily="34" charset="0"/>
                <a:ea typeface="Calibri" panose="020F0502020204030204" pitchFamily="34" charset="0"/>
                <a:cs typeface="Sakkal Majalla" panose="02000000000000000000" pitchFamily="2" charset="-78"/>
              </a:rPr>
              <a:t>اولاً تعريف الصراع: </a:t>
            </a:r>
            <a:endParaRPr lang="en-GB" sz="2800" kern="100" dirty="0">
              <a:effectLst/>
              <a:highlight>
                <a:srgbClr val="FFFF00"/>
              </a:highlight>
              <a:latin typeface="Sakkal Majalla" panose="02000000000000000000" pitchFamily="2" charset="-78"/>
              <a:ea typeface="Calibri" panose="020F0502020204030204" pitchFamily="34" charset="0"/>
              <a:cs typeface="Sakkal Majalla" panose="02000000000000000000" pitchFamily="2" charset="-78"/>
            </a:endParaRPr>
          </a:p>
        </p:txBody>
      </p:sp>
    </p:spTree>
    <p:extLst>
      <p:ext uri="{BB962C8B-B14F-4D97-AF65-F5344CB8AC3E}">
        <p14:creationId xmlns:p14="http://schemas.microsoft.com/office/powerpoint/2010/main" val="1698962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335" y="1363656"/>
            <a:ext cx="11501446"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ar-EG" sz="2800" b="0" i="0" dirty="0">
              <a:solidFill>
                <a:srgbClr val="333333"/>
              </a:solidFill>
              <a:effectLst/>
              <a:highlight>
                <a:srgbClr val="FFFF00"/>
              </a:highlight>
              <a:latin typeface="DroidArabicKufi-Regular"/>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2800" dirty="0">
              <a:solidFill>
                <a:srgbClr val="333333"/>
              </a:solidFill>
              <a:highlight>
                <a:srgbClr val="FFFF00"/>
              </a:highlight>
              <a:latin typeface="DroidArabicKufi-Regular"/>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ar-EG" sz="2800" b="0" i="0" dirty="0">
                <a:solidFill>
                  <a:srgbClr val="333333"/>
                </a:solidFill>
                <a:effectLst/>
                <a:highlight>
                  <a:srgbClr val="FFFF00"/>
                </a:highlight>
                <a:latin typeface="DroidArabicKufi-Regular"/>
              </a:rPr>
              <a:t>طبيعة الصراع :</a:t>
            </a:r>
          </a:p>
          <a:p>
            <a:pPr marL="0" marR="0" lvl="0" indent="0" algn="just" defTabSz="914400" rtl="0" eaLnBrk="1" fontAlgn="auto" latinLnBrk="0" hangingPunct="1">
              <a:lnSpc>
                <a:spcPct val="100000"/>
              </a:lnSpc>
              <a:spcBef>
                <a:spcPts val="0"/>
              </a:spcBef>
              <a:spcAft>
                <a:spcPts val="0"/>
              </a:spcAft>
              <a:buClrTx/>
              <a:buSzTx/>
              <a:buFontTx/>
              <a:buNone/>
              <a:tabLst/>
              <a:defRPr/>
            </a:pPr>
            <a:r>
              <a:rPr lang="ar-EG" sz="2800" b="0" i="0" dirty="0">
                <a:solidFill>
                  <a:srgbClr val="333333"/>
                </a:solidFill>
                <a:effectLst/>
                <a:latin typeface="DroidArabicKufi-Regular"/>
              </a:rPr>
              <a:t>هي الحالة، أو الهيئة التي تظهرُ ضمن الحوار، أو الموقف الذي يُؤدّي إلى حدوث الصراع بين الأشخاص، وتعتمدُ طبيعة الصراع على جانبين الأولُ إيجابي، والثاني سلبي، فيرتبطُ الجانب الإيجابي للصراع بأنه قادرٌ على توجيه الأفراد من أجل العمل على إيجادِ حلولٍ للمشكلات من خلال الاعتماد على الحوار، أما الجانب السلبيّ للصراع فهو ما يؤثر تأثيراً سلبياً على الحوار، ويحوله من مجردِ حوارٍ لمُناقشةِ الأفكار إلى نوعٍ من أنواع محاولة تدمير الأطراف لبعضها البعض، وحرص كُلِ طرفٍ على فرضِ رأيه على الطرف الآخر. إنّ تميّز طبيعة الصراع بالعقلانية، والموضوعية، والشفافيّة يعتمدُ على المبادئ، والأُسس التي يعتمدُ عليها أطراف الصراع في التعامل معاً، فإذا كانت هذه المبادئ تعتمدُ على الجانب الإيجابيّ للصراع عندها سوف يتمّ الوصول إلى نتائج مفيدة، ولكن في حال كان الاعتمادُ على الجانب السلبي للصراع، فعندها لن يتمّ الوصول إلى نتائج مفيدةٍ، وسيستمرُ الصراع لوقتٍ طويلٍ جداً.                                                                      </a:t>
            </a:r>
          </a:p>
          <a:p>
            <a:pPr marL="0" marR="0" lvl="0" indent="0" algn="just" defTabSz="914400" rtl="0" eaLnBrk="1" fontAlgn="auto" latinLnBrk="0" hangingPunct="1">
              <a:lnSpc>
                <a:spcPct val="100000"/>
              </a:lnSpc>
              <a:spcBef>
                <a:spcPts val="0"/>
              </a:spcBef>
              <a:spcAft>
                <a:spcPts val="0"/>
              </a:spcAft>
              <a:buClrTx/>
              <a:buSzTx/>
              <a:buFontTx/>
              <a:buNone/>
              <a:tabLst/>
              <a:defRPr/>
            </a:pPr>
            <a:br>
              <a:rPr lang="ar-EG" sz="2800" dirty="0"/>
            </a:b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3503482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0553" y="1377673"/>
            <a:ext cx="11910893"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GB" sz="2400" b="0" i="0" u="none" strike="noStrike" kern="100" cap="none" spc="0" normalizeH="0" baseline="0" noProof="0" dirty="0">
              <a:ln>
                <a:noFill/>
              </a:ln>
              <a:solidFill>
                <a:srgbClr val="000000"/>
              </a:solidFill>
              <a:effectLst/>
              <a:highlight>
                <a:srgbClr val="FFFF00"/>
              </a:highlight>
              <a:uLnTx/>
              <a:uFillTx/>
              <a:latin typeface="Calibri" panose="020F0502020204030204"/>
              <a:ea typeface="Calibri" panose="020F0502020204030204" pitchFamily="34" charset="0"/>
              <a:cs typeface="Arial" panose="020B0604020202020204" pitchFamily="34"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9" name="Rectangle 2">
            <a:extLst>
              <a:ext uri="{FF2B5EF4-FFF2-40B4-BE49-F238E27FC236}">
                <a16:creationId xmlns:a16="http://schemas.microsoft.com/office/drawing/2014/main" id="{00559952-9C04-EDDF-089D-333D424F52A6}"/>
              </a:ext>
            </a:extLst>
          </p:cNvPr>
          <p:cNvSpPr>
            <a:spLocks noChangeArrowheads="1"/>
          </p:cNvSpPr>
          <p:nvPr/>
        </p:nvSpPr>
        <p:spPr bwMode="auto">
          <a:xfrm>
            <a:off x="306677" y="1953235"/>
            <a:ext cx="11385970" cy="4553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540385" algn="just" rtl="1">
              <a:lnSpc>
                <a:spcPct val="115000"/>
              </a:lnSpc>
              <a:spcAft>
                <a:spcPts val="800"/>
              </a:spcAft>
            </a:pPr>
            <a:r>
              <a:rPr lang="ar-EG" sz="3200" b="0" i="0" dirty="0">
                <a:solidFill>
                  <a:srgbClr val="333333"/>
                </a:solidFill>
                <a:effectLst/>
                <a:latin typeface="DroidArabicKufi-Regular"/>
              </a:rPr>
              <a:t>أشكالُ الصراع:</a:t>
            </a:r>
          </a:p>
          <a:p>
            <a:pPr indent="540385" algn="just" rtl="1">
              <a:lnSpc>
                <a:spcPct val="115000"/>
              </a:lnSpc>
              <a:spcAft>
                <a:spcPts val="800"/>
              </a:spcAft>
            </a:pPr>
            <a:r>
              <a:rPr lang="ar-EG" sz="3200" b="0" i="0" dirty="0">
                <a:solidFill>
                  <a:srgbClr val="333333"/>
                </a:solidFill>
                <a:effectLst/>
                <a:latin typeface="DroidArabicKufi-Regular"/>
              </a:rPr>
              <a:t> </a:t>
            </a:r>
            <a:r>
              <a:rPr lang="ar-EG" sz="3200" b="0" i="0" dirty="0">
                <a:solidFill>
                  <a:srgbClr val="333333"/>
                </a:solidFill>
                <a:effectLst/>
                <a:highlight>
                  <a:srgbClr val="FFFF00"/>
                </a:highlight>
                <a:latin typeface="DroidArabicKufi-Regular"/>
              </a:rPr>
              <a:t>الاختلافات:</a:t>
            </a:r>
            <a:r>
              <a:rPr lang="ar-EG" sz="3200" b="0" i="0" dirty="0">
                <a:solidFill>
                  <a:srgbClr val="333333"/>
                </a:solidFill>
                <a:effectLst/>
                <a:latin typeface="DroidArabicKufi-Regular"/>
              </a:rPr>
              <a:t> وهي عدمُ اتفاقٍ بين الأفراد على شيءٍ ما، وهي جُزءٌ من الطبيعة البشرية؛ إذ ينظرُ كُلُّ إنسانٍ إلى الأشياء المحيطة به بنظرةٍ خاصةٍ فيه، ويتعاملُ مع المواقف التي يوجدُ في بيئتها بأسلوبِهِ الخاصّ؛ لذلك ينتجُ غالباً عن الاختلافات حدوث صراعٍ ويسعى فيه كُلّ شخصٍ إلى إثباتِ أن نظرتُهُ، وأسلوبه هما الصحيحان، ومن الممكن أن ينتهي الخلاف مع تفاهم كافّة الأطراف للوصولِ إلى نتيجةٍ مناسبة.</a:t>
            </a:r>
          </a:p>
          <a:p>
            <a:pPr indent="540385" algn="just" rtl="1">
              <a:lnSpc>
                <a:spcPct val="115000"/>
              </a:lnSpc>
              <a:spcAft>
                <a:spcPts val="800"/>
              </a:spcAft>
            </a:pPr>
            <a:br>
              <a:rPr lang="ar-EG" sz="3200" dirty="0"/>
            </a:br>
            <a:endParaRPr kumimoji="0" lang="en-GB"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84468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800"/>
              </a:spcAft>
            </a:pPr>
            <a:r>
              <a:rPr lang="ar-EG" sz="2800" b="0" i="0" dirty="0">
                <a:solidFill>
                  <a:srgbClr val="333333"/>
                </a:solidFill>
                <a:effectLst/>
                <a:highlight>
                  <a:srgbClr val="FFFF00"/>
                </a:highlight>
                <a:latin typeface="DroidArabicKufi-Regular"/>
              </a:rPr>
              <a:t>النزاعات : </a:t>
            </a:r>
            <a:r>
              <a:rPr lang="ar-EG" sz="2800" b="0" i="0" dirty="0">
                <a:solidFill>
                  <a:srgbClr val="333333"/>
                </a:solidFill>
                <a:effectLst/>
                <a:latin typeface="DroidArabicKufi-Regular"/>
              </a:rPr>
              <a:t>هي عبارةٌ عن مجموعةٍ من الاختلافات التي ترتبطُ بوجود أسبابٍ تؤدي، أو ترفض رأياً، أو قراراً ما، وتؤدي بشكلٍ مباشرٍ إلى حدوث الصراعات بين المتنازعين، ويعتمدُ النزاع على المجادلة، والنقاش الذي يجبُ أن يقترنَ بوجودِ حالةٍ من الغضبِ الشديد ضمن جلسة النزاع، مما ينتجُ عنه زيادةٌ في حدةِ الصراع، ولا يُؤدّي للوصولِ إلى أيّ نتائج، أو قرارات يتمّ الاتفاق عليها بين الجميع.</a:t>
            </a:r>
          </a:p>
          <a:p>
            <a:pPr algn="just" rtl="1">
              <a:lnSpc>
                <a:spcPct val="115000"/>
              </a:lnSpc>
              <a:spcAft>
                <a:spcPts val="800"/>
              </a:spcAft>
            </a:pPr>
            <a:br>
              <a:rPr lang="ar-EG" sz="2800" dirty="0"/>
            </a:b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393098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540385" algn="just" rtl="1">
              <a:lnSpc>
                <a:spcPct val="115000"/>
              </a:lnSpc>
              <a:spcAft>
                <a:spcPts val="800"/>
              </a:spcAft>
            </a:pPr>
            <a:r>
              <a:rPr lang="ar-EG" sz="2800" b="0" i="0" dirty="0">
                <a:solidFill>
                  <a:srgbClr val="333333"/>
                </a:solidFill>
                <a:effectLst/>
                <a:highlight>
                  <a:srgbClr val="FFFF00"/>
                </a:highlight>
                <a:latin typeface="DroidArabicKufi-Regular"/>
              </a:rPr>
              <a:t>الأزمات:</a:t>
            </a:r>
            <a:r>
              <a:rPr lang="ar-EG" sz="2800" b="0" i="0" dirty="0">
                <a:solidFill>
                  <a:srgbClr val="333333"/>
                </a:solidFill>
                <a:effectLst/>
                <a:latin typeface="DroidArabicKufi-Regular"/>
              </a:rPr>
              <a:t> وهي الكوارث، والمشكلات التي تحدثُ على نطاقٍ دوليّ، فتؤدي إلى اندلاع الصراع بين مجموعةٍ من الدُول بصفتها أطراف للأزمات، وغالباً تؤدي إلى حدوث حُرُوبٍ دوليّةٍ، فتسعى كافّة الأطراف إلى محاولةِ إيجادِ حلولٍ للأزمات، بالاعتمادِ على وجودِ طرف محايدٍ للتقريب بين وجهات النظر، من أجل الحيلولة دون تفاقمِ الصراع، ومن الأمثلة على هذه الأزمات: الحروب العالمية.</a:t>
            </a:r>
          </a:p>
          <a:p>
            <a:pPr indent="540385" algn="just" rtl="1">
              <a:lnSpc>
                <a:spcPct val="115000"/>
              </a:lnSpc>
              <a:spcAft>
                <a:spcPts val="800"/>
              </a:spcAft>
            </a:pPr>
            <a:br>
              <a:rPr lang="ar-EG" sz="2800" dirty="0"/>
            </a:br>
            <a:endParaRPr lang="en-GB" sz="1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buClr>
                <a:srgbClr val="000000"/>
              </a:buClr>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9" name="Rectangle 2">
            <a:extLst>
              <a:ext uri="{FF2B5EF4-FFF2-40B4-BE49-F238E27FC236}">
                <a16:creationId xmlns:a16="http://schemas.microsoft.com/office/drawing/2014/main" id="{482F1CF1-9BAD-CE07-8A7A-E76DFE6E02B0}"/>
              </a:ext>
            </a:extLst>
          </p:cNvPr>
          <p:cNvSpPr>
            <a:spLocks noChangeArrowheads="1"/>
          </p:cNvSpPr>
          <p:nvPr/>
        </p:nvSpPr>
        <p:spPr bwMode="auto">
          <a:xfrm>
            <a:off x="3336925" y="21685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883759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481" y="1288026"/>
            <a:ext cx="11937363" cy="5202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800"/>
              </a:spcAft>
            </a:pPr>
            <a:r>
              <a:rPr lang="ar-EG" sz="2800" b="0" i="0" dirty="0">
                <a:solidFill>
                  <a:srgbClr val="333333"/>
                </a:solidFill>
                <a:effectLst/>
                <a:latin typeface="DroidArabicKufi-Regular"/>
              </a:rPr>
              <a:t>الصراع التنظيمي:</a:t>
            </a:r>
          </a:p>
          <a:p>
            <a:pPr algn="just" rtl="1">
              <a:lnSpc>
                <a:spcPct val="115000"/>
              </a:lnSpc>
              <a:spcAft>
                <a:spcPts val="800"/>
              </a:spcAft>
            </a:pPr>
            <a:r>
              <a:rPr lang="ar-EG" sz="2800" dirty="0">
                <a:solidFill>
                  <a:srgbClr val="333333"/>
                </a:solidFill>
                <a:latin typeface="DroidArabicKufi-Regular"/>
              </a:rPr>
              <a:t>  </a:t>
            </a:r>
            <a:r>
              <a:rPr lang="ar-EG" sz="2800" b="0" i="0" dirty="0">
                <a:solidFill>
                  <a:srgbClr val="333333"/>
                </a:solidFill>
                <a:effectLst/>
                <a:latin typeface="DroidArabicKufi-Regular"/>
              </a:rPr>
              <a:t> لا تخلو دولة ولا مجتمع من وجود الصراع التنظيمي أو الوظيفي في مختلف الدوائر الوظيفية، فالصراع التنظيمي هو إرباك وتعطيل للعمل ولوسائل اتخاذ القرارات، مما يعقد عملية الاختيار بين البدائل المتاحة، ومتى كان الصراع في مستوى معين ومقبول فله إيجابيات ؛ إذ إنّه يعطي المجال للتشجيع والتحفيز ممّا يعود بالنفع على الأداء الوظيفي لدى الأفراد والمجتمعات، ولكن في حال وصوله لدرجات ومستويات عليا فثمة آثار سلبية عديدة تترتب عليه، وأسباب لهذا النوع من الصراع، وبعض الحلول له.</a:t>
            </a:r>
          </a:p>
          <a:p>
            <a:pPr algn="just" rtl="1">
              <a:lnSpc>
                <a:spcPct val="115000"/>
              </a:lnSpc>
              <a:spcAft>
                <a:spcPts val="800"/>
              </a:spcAft>
            </a:pPr>
            <a:br>
              <a:rPr lang="ar-EG" sz="2800" dirty="0"/>
            </a:br>
            <a:endParaRPr lang="en-GB" sz="2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0EA7BDB-CD03-5167-14B2-92479A1D7E91}"/>
              </a:ext>
            </a:extLst>
          </p:cNvPr>
          <p:cNvSpPr/>
          <p:nvPr/>
        </p:nvSpPr>
        <p:spPr>
          <a:xfrm>
            <a:off x="108156" y="1433562"/>
            <a:ext cx="11937363" cy="1225464"/>
          </a:xfrm>
          <a:prstGeom prst="rect">
            <a:avLst/>
          </a:prstGeom>
        </p:spPr>
        <p:txBody>
          <a:bodyPr wrap="square">
            <a:spAutoFit/>
          </a:bodyPr>
          <a:lstStyle/>
          <a:p>
            <a:pPr algn="r">
              <a:lnSpc>
                <a:spcPct val="107000"/>
              </a:lnSpc>
              <a:spcAft>
                <a:spcPts val="800"/>
              </a:spcAft>
              <a:buClr>
                <a:srgbClr val="000000"/>
              </a:buClr>
              <a:buFont typeface="Arial"/>
              <a:buNone/>
            </a:pPr>
            <a:endParaRPr lang="ar-EG" sz="3200" kern="100" dirty="0">
              <a:solidFill>
                <a:srgbClr val="151515"/>
              </a:solidFill>
              <a:latin typeface="Georgia" panose="02040502050405020303" pitchFamily="18" charset="0"/>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74720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30709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BB6BA66-2810-3542-4710-F5FECAD5D606}"/>
              </a:ext>
            </a:extLst>
          </p:cNvPr>
          <p:cNvSpPr/>
          <p:nvPr/>
        </p:nvSpPr>
        <p:spPr>
          <a:xfrm>
            <a:off x="562707" y="1288026"/>
            <a:ext cx="11167177" cy="2887457"/>
          </a:xfrm>
          <a:prstGeom prst="rect">
            <a:avLst/>
          </a:prstGeom>
        </p:spPr>
        <p:txBody>
          <a:bodyPr wrap="square">
            <a:spAutoFit/>
          </a:bodyPr>
          <a:lstStyle/>
          <a:p>
            <a:pPr marL="538480" indent="-179705" algn="just" rtl="1">
              <a:lnSpc>
                <a:spcPct val="115000"/>
              </a:lnSpc>
              <a:spcAft>
                <a:spcPts val="800"/>
              </a:spcAft>
            </a:pPr>
            <a:r>
              <a:rPr lang="ar-EG" sz="3200" b="1" dirty="0">
                <a:effectLst/>
                <a:latin typeface="Times New Roman" panose="02020603050405020304" pitchFamily="18" charset="0"/>
                <a:ea typeface="Times New Roman" panose="02020603050405020304" pitchFamily="18" charset="0"/>
                <a:cs typeface="Arabic Transparent" panose="020B0604020202020204" pitchFamily="34" charset="0"/>
              </a:rPr>
              <a:t>الصراع التنظيمي</a:t>
            </a:r>
            <a:r>
              <a:rPr lang="ar-EG" sz="3200" dirty="0">
                <a:effectLst/>
                <a:latin typeface="Times New Roman" panose="02020603050405020304" pitchFamily="18" charset="0"/>
                <a:ea typeface="Times New Roman" panose="02020603050405020304" pitchFamily="18" charset="0"/>
                <a:cs typeface="Arabic Transparent" panose="020B0604020202020204" pitchFamily="34" charset="0"/>
              </a:rPr>
              <a:t> هو إرباك أو تعطيل للعمل ولوسائل اتخاذ القرارات بشكل يؤدي إلى صعوبة المفاضلة والاختيار بين البدائل ، وحيث أشار معظم الكتاب إلى أن وجود </a:t>
            </a:r>
            <a:r>
              <a:rPr lang="ar-EG" sz="3200" b="1" dirty="0">
                <a:effectLs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EG" sz="3200" dirty="0">
                <a:effectLst/>
                <a:latin typeface="Times New Roman" panose="02020603050405020304" pitchFamily="18" charset="0"/>
                <a:ea typeface="Times New Roman" panose="02020603050405020304" pitchFamily="18" charset="0"/>
                <a:cs typeface="Arabic Transparent" panose="020B0604020202020204" pitchFamily="34" charset="0"/>
              </a:rPr>
              <a:t> عند مستوى معين يعتبر حافز ويعتبر أيضاً أحد مصادر القوة لرفع الأداء الوظيفي للأفراد والجماعات ولكن وصول الصراع إلى مستوى عالي يترتب عليه آثار سلبية أكثر منها إيجابية </a:t>
            </a: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29153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437180"/>
            <a:ext cx="11336594" cy="4949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rtl="1">
              <a:lnSpc>
                <a:spcPct val="150000"/>
              </a:lnSpc>
              <a:spcAft>
                <a:spcPts val="600"/>
              </a:spcAft>
            </a:pP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النظرة الكلاسيكية (التقليدية) للصراع:</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يرى أصحاب هذه النظرة الكلاسيكية  أن الصراع شيء غير مرغوب فيه، ويجب تقليله أدنى حد ممكن ، أو إزالته من خلال الاختيار السليم للأفراد ، والتدريب ، وتوصيف الوظائف ، وإعادة التنظيم وغالبا ما تساعد  هذه المبادئ على تقليل أو احتمال منع بعض أشكال الصراع غير المرغوب فيه .</a:t>
            </a:r>
            <a:r>
              <a:rPr lang="ar-EG"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algn="just"/>
            <a:r>
              <a:rPr lang="ar-EG" sz="2400"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فالمفهوم التقليدي يرى في </a:t>
            </a:r>
            <a:r>
              <a:rPr lang="ar-EG" sz="2400" b="1"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EG" sz="2400"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 أنه عملية أو سلوك تنظيمي معطل وغير مرغوب فيه ناتج عن تعارض أو اختلاف أو خلاف بين الرئيس والعاملين، أو بين العاملين بعضهم بعضا، ويؤدي إلى تفتيت جهود العاملين, وخفض درجة التعاون فيما بينهم, وتقليل روح الجماعة، وارتفاع معدلات دوران العمل، وعدم القدرة على تحقيق الرضا الوظيفي، وضعف الانتماء للمنظمة, وارتفاع الخسائر المادية للمنظمة, ما يعوق تحقيق أهدافها ويهدد بقاءها واستمرارها في نشاطها, وبحكم هذا المفهوم التقليدي فإن الصراع التنظيمي يكون دائماً سلبياً وغير فاعل وغير صحي, الأمر الذي يتطلب من القيادة تجنبه والابتعاد عنه قدر الإمكان لتفادي التوتر والقلق . وللأسف هذا المفهوم هو الأكثر شيوعاً في منظماتنا المحلية.                                                                                      </a:t>
            </a:r>
            <a:endParaRPr lang="en-GB" sz="2400" b="1" kern="1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1421489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rtl="1">
              <a:lnSpc>
                <a:spcPct val="150000"/>
              </a:lnSpc>
              <a:spcAft>
                <a:spcPts val="600"/>
              </a:spcAft>
            </a:pPr>
            <a:r>
              <a:rPr lang="ar-EG" sz="20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النظرة الوظيفية (السلوكية):</a:t>
            </a:r>
            <a:endParaRPr lang="en-GB" sz="20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0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من جهة أخرى, يتبنى بعض الباحثين في الإدارة مفهوماً أكثر حداثة ومغايراً لمفهوم التقليديين حول الصراع، فهو بالنسبة لهم ظاهرة تنظيمية إيجابية وسمة أساسية ملازمة للتفاعلات الإنسانية في أي منظمة، وهو على نوعين صراع سلبي وغير فاعل وصراع إيجابي فاعل, فالصراع الإيجابي أو الحميد هو أحد المتغيرات الأساسية للنمو والاستمرار والتطوير التنظيمي الذي تنشده كل منظمة, يتناولونه بحسبانه ظاهرة طبيعية، حتمية تنظيمية، تصاحب التفاعلات الإنسانية داخل أي منظمة، ولا يمكن التخلص منه، بل ينبغي إدارته، وتحقيق أقصى استفادة ممكنة منه.</a:t>
            </a:r>
            <a:endParaRPr lang="en-GB" sz="20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000"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تعتمد هذه النظرة على المفهوم القائل بأن تشخيص الموقف وتحليله يعتبر أمراً ضرورياً للعمل والأداء, وبالتالي فإنه من الأمور الهامة التي يجب اعتبارها عند التعامل مع الصراع ضرورة البحث عن بدائل لإدارة الصراع ومن ثم دراسة الموقف الأكثر مناسبة وملاءمة لكل من هذه البدائل التي يمكن إن تحقق فيها أقصى كفاية</a:t>
            </a:r>
            <a:r>
              <a:rPr lang="ar-EG" sz="2000" dirty="0">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a:t>
            </a:r>
            <a:endParaRPr lang="en-GB" sz="2000" dirty="0">
              <a:effectLst/>
              <a:highlight>
                <a:srgbClr val="FFFF00"/>
              </a:highligh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50052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610" y="1288026"/>
            <a:ext cx="11770215"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r" rtl="1">
              <a:lnSpc>
                <a:spcPct val="150000"/>
              </a:lnSpc>
              <a:spcAft>
                <a:spcPts val="6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وهكذا</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EG" sz="1800" b="1" dirty="0">
                <a:effectLst/>
                <a:latin typeface="Times New Roman" panose="02020603050405020304" pitchFamily="18" charset="0"/>
                <a:ea typeface="Times New Roman" panose="02020603050405020304" pitchFamily="18" charset="0"/>
                <a:cs typeface="Arabic Transparent" panose="020B0604020202020204" pitchFamily="34" charset="0"/>
              </a:rPr>
              <a:t>كما </a:t>
            </a:r>
            <a:r>
              <a:rPr lang="ar-EG" sz="2000" b="1" dirty="0">
                <a:effectLst/>
                <a:latin typeface="Times New Roman" panose="02020603050405020304" pitchFamily="18" charset="0"/>
                <a:ea typeface="Times New Roman" panose="02020603050405020304" pitchFamily="18" charset="0"/>
                <a:cs typeface="Arabic Transparent" panose="020B0604020202020204" pitchFamily="34" charset="0"/>
              </a:rPr>
              <a:t>يمكن تقسيم </a:t>
            </a:r>
            <a:r>
              <a:rPr lang="ar-EG" sz="20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اتجاهات المنظمات حول الصراع فيما يلي:  </a:t>
            </a:r>
            <a:endParaRPr lang="en-GB" sz="20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0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1- الاتجاه الإيجابي:</a:t>
            </a:r>
            <a:r>
              <a:rPr lang="ar-EG" sz="20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وهو اتجاه ينظر إلى </a:t>
            </a:r>
            <a:r>
              <a:rPr lang="ar-EG" sz="20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EG" sz="20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على أنه فرصة جيدة لتلمس مواطن الضعف في المنظمة ومن ثم إيجاد الحلول الناجعة لها عن طريق قبول المقترحات ووجهات النظر المختلفة حول موضوعات الخلاف مع تشجيع عملية الإبداع والتفكير الخلاق في سبيل تطوير الإجراءات والأساليب والهياكل التنظيمية لتحسين الأداء وزيادة الإنتاجية وبناء علاقات جيدة بين الأفراد عن طريق إحداث تغيير حقيقي للوصول إلى تحقيق الأهداف المنشودة.</a:t>
            </a:r>
            <a:endParaRPr lang="en-GB" sz="20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0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2- الاتجاه السلبي: </a:t>
            </a:r>
            <a:r>
              <a:rPr lang="ar-EG" sz="20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وهو اتجاه ينظر إلى الصراع من جانبه السلبي حيث إنه يشتت الجهود ويستهلك قدرًا كبيرًا من موارد المنظمة ويتسبب في زيادة ضغوط العمل على الموظفين مما يقلل من الإنتاجية ويضعف الأداء ويوتر العلاقات بينهم فيصبح التعاون مستحيلاً مما يتسبب في حالات من العنف بين الأفراد.</a:t>
            </a:r>
            <a:endParaRPr lang="en-GB" sz="20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0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3</a:t>
            </a:r>
            <a:r>
              <a:rPr lang="ar-EG" sz="20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الاتجاه المتوازن:</a:t>
            </a:r>
            <a:r>
              <a:rPr lang="ar-EG" sz="20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وهو اتجاه ينظر إلى الصراع نظرة واقعية حيث إن بعض الصراعات مرغوب بها والبعض الآخر غير مرغوب بها حسب الظروف والإمكانيات. </a:t>
            </a:r>
            <a:endParaRPr lang="en-GB" sz="20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69AB792-9944-5814-597E-D2A561D9C6E7}"/>
              </a:ext>
            </a:extLst>
          </p:cNvPr>
          <p:cNvSpPr/>
          <p:nvPr/>
        </p:nvSpPr>
        <p:spPr>
          <a:xfrm>
            <a:off x="768096" y="1643793"/>
            <a:ext cx="10834971" cy="523220"/>
          </a:xfrm>
          <a:prstGeom prst="rect">
            <a:avLst/>
          </a:prstGeom>
        </p:spPr>
        <p:txBody>
          <a:bodyPr wrap="square">
            <a:spAutoFit/>
          </a:bodyPr>
          <a:lstStyle/>
          <a:p>
            <a:pPr marL="354013" indent="-354013" algn="just" rtl="1">
              <a:defRPr/>
            </a:pPr>
            <a:r>
              <a:rPr lang="ar-EG" sz="2800" b="1" i="0" dirty="0">
                <a:effectLst/>
                <a:latin typeface="-apple-system"/>
              </a:rPr>
              <a:t>  </a:t>
            </a:r>
            <a:endParaRPr lang="en-US" sz="2800" dirty="0">
              <a:cs typeface="AL-Mohanad" pitchFamily="2" charset="-78"/>
            </a:endParaRPr>
          </a:p>
        </p:txBody>
      </p:sp>
    </p:spTree>
    <p:extLst>
      <p:ext uri="{BB962C8B-B14F-4D97-AF65-F5344CB8AC3E}">
        <p14:creationId xmlns:p14="http://schemas.microsoft.com/office/powerpoint/2010/main" val="2515996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1443" y="1298263"/>
            <a:ext cx="11189110" cy="4807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rtl="1">
              <a:lnSpc>
                <a:spcPct val="150000"/>
              </a:lnSpc>
              <a:spcAft>
                <a:spcPts val="600"/>
              </a:spcAft>
            </a:pPr>
            <a:r>
              <a:rPr lang="ar-EG" sz="20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أسباب </a:t>
            </a:r>
            <a:r>
              <a:rPr lang="ar-EG" sz="20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و</a:t>
            </a:r>
            <a:r>
              <a:rPr lang="ar-SA" sz="20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مصادر الصراع التنظيمي.</a:t>
            </a:r>
            <a:endParaRPr lang="en-GB" sz="20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0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هناك عوامل عديدة لها دور في ظهور</a:t>
            </a:r>
            <a:r>
              <a:rPr lang="ar-SA" sz="20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الصراع</a:t>
            </a:r>
            <a:r>
              <a:rPr lang="ar-SA" sz="20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داخل المنظمة كأن يكون</a:t>
            </a:r>
            <a:r>
              <a:rPr lang="ar-SA" sz="20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الصراع</a:t>
            </a:r>
            <a:r>
              <a:rPr lang="ar-SA" sz="20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بين فرد وفرد أو جماعة وجماعة أو بين أقسام متعددة ولكل حالة من هذه الحالات أسباب خاصة بها </a:t>
            </a:r>
            <a:r>
              <a:rPr lang="ar-SA" sz="20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أما أسباب الصراعات التنظيمية فهي :</a:t>
            </a:r>
            <a:endParaRPr lang="en-GB" sz="20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0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1- مشكلات الاتصالات الإدارية :</a:t>
            </a:r>
            <a:endParaRPr lang="en-GB" sz="20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0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معظم المشكلات تعود إلى سوء الفهم أو عدم وضوح خطوط الاتصال وقنواته </a:t>
            </a:r>
            <a:r>
              <a:rPr lang="ar-EG" sz="20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ومشكلات في التواصل بين الأفراد والتخاطب المتبادل </a:t>
            </a:r>
            <a:r>
              <a:rPr lang="ar-SA" sz="20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فيما بينهم بعضهم البعض أو بينهم وبين الجهات العليا، فالاتصال الجيد يساعد على التقليل من المخاطر ويجنب المنظمات الإدارية ما قد يترتب من نتائج سلبية ومن المعوقات التي تواجه عمليات الاتصال الإداري الفروقات بين الأفراد فقد يختلف الأفراد في مستوى إدراكهم لعملية الاتصال ، وقد يختلف الأفراد باختلاف اتجاهاتهم وتتضمن الاتجاهات الأشكال التاليـة: الانطواء، وحبس المعلومات  والمبالغة في تخطي خطوط السلطة.</a:t>
            </a:r>
            <a:endParaRPr lang="en-GB" sz="20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1059299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6257" y="1362635"/>
            <a:ext cx="10913020" cy="50238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rtl="1">
              <a:lnSpc>
                <a:spcPct val="150000"/>
              </a:lnSpc>
              <a:spcAft>
                <a:spcPts val="600"/>
              </a:spcAft>
            </a:pPr>
            <a:r>
              <a:rPr lang="ar-EG" sz="1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2</a:t>
            </a:r>
            <a:r>
              <a:rPr lang="ar-SA" sz="1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معوقات التنظيم أو المشكلات التي يسببها البناء التنظيمي :</a:t>
            </a:r>
            <a:endParaRPr lang="en-GB" sz="1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1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وتتمثل هذه المعوقات بوجود هياكل تنظيمية ضعيفة أو عدم وجود هذه الهياكل، مما يترتب عليه عدم وضوح الاختصاص والواجبات والمسؤوليات المعطاة لكل وظيفة ومن هذه المعوقات ما يحدث عادة بين وحدات الاستشارة ووحدات التنفيذ أو ما يظهر نتيجة لعدم وجود إدارة للمعلومات .</a:t>
            </a:r>
            <a:endParaRPr lang="en-GB" sz="1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1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3- معوقات أو مشكلات تسببها البيئة: </a:t>
            </a:r>
            <a:endParaRPr lang="en-GB" sz="1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1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تظهر في البيئة الداخلية والخارجية وتتمثل في اللغة المستعملة ومدلولات الألفاظ أو الضعف في أجهزة الاتصال المستعملة أو نتيجة للبعد عن المنهج العلمي أو عدم وجود مناخ عمل صحي ، الأمر الذي يترتب عليه التصرف بطريقة عشوائية وتدني الإنتاجية وزيادة التكاليف, وهنا يمكن ملاحظة بعض العوامل التي تساعد على إحداث الصراع هي :</a:t>
            </a:r>
            <a:endParaRPr lang="en-GB" sz="1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1800"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a:t>
            </a:r>
            <a:r>
              <a:rPr lang="ar-SA" sz="1800" b="1"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 الظروف:</a:t>
            </a:r>
            <a:r>
              <a:rPr lang="ar-SA" sz="1800"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 كأن يكون السبب هو سوء الاتصالات أو عدم كفاءة الهيكل التنظيمي.</a:t>
            </a:r>
            <a:endParaRPr lang="en-GB" sz="1800" dirty="0">
              <a:solidFill>
                <a:schemeClr val="tx1"/>
              </a:solidFill>
              <a:effectLst/>
              <a:highlight>
                <a:srgbClr val="FFFF00"/>
              </a:highligh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1800"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 </a:t>
            </a:r>
            <a:r>
              <a:rPr lang="ar-SA" sz="1800" b="1"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إدراك الصراع :</a:t>
            </a:r>
            <a:r>
              <a:rPr lang="ar-SA" sz="1800"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 كأن يقوم الإداريون بإدراك </a:t>
            </a:r>
            <a:r>
              <a:rPr lang="ar-SA" sz="1800" b="1"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SA" sz="1800"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 وفقاً لمفهومهم ومعرفتهم.</a:t>
            </a:r>
            <a:endParaRPr lang="en-GB" sz="1800" dirty="0">
              <a:solidFill>
                <a:schemeClr val="tx1"/>
              </a:solidFill>
              <a:effectLst/>
              <a:highlight>
                <a:srgbClr val="FFFF00"/>
              </a:highligh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1800" b="1"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 ترجمة الصراع:</a:t>
            </a:r>
            <a:r>
              <a:rPr lang="ar-SA" sz="1800"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 كأن يقوم الأفراد بترجمة </a:t>
            </a:r>
            <a:r>
              <a:rPr lang="ar-SA" sz="1800" b="1"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SA" sz="1800"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 على شكل منافسات أو تحالفات.</a:t>
            </a:r>
            <a:endParaRPr lang="en-GB" sz="1800" dirty="0">
              <a:solidFill>
                <a:schemeClr val="tx1"/>
              </a:solidFill>
              <a:effectLst/>
              <a:highlight>
                <a:srgbClr val="FFFF00"/>
              </a:highligh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1672202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813" y="1246139"/>
            <a:ext cx="11818374" cy="4909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r" rtl="1">
              <a:lnSpc>
                <a:spcPct val="150000"/>
              </a:lnSpc>
              <a:spcAft>
                <a:spcPts val="600"/>
              </a:spcAft>
            </a:pPr>
            <a:r>
              <a:rPr lang="ar-EG" sz="2000" b="1" dirty="0">
                <a:solidFill>
                  <a:schemeClr val="tx1"/>
                </a:solidFill>
                <a:latin typeface="Times New Roman" panose="02020603050405020304" pitchFamily="18" charset="0"/>
                <a:ea typeface="Times New Roman" panose="02020603050405020304" pitchFamily="18" charset="0"/>
                <a:cs typeface="Arabic Transparent" panose="020B0604020202020204" pitchFamily="34" charset="0"/>
              </a:rPr>
              <a:t>4- الاعتماد المتبادل في العمل:</a:t>
            </a:r>
            <a:endParaRPr lang="en-GB" sz="2000" dirty="0">
              <a:solidFill>
                <a:schemeClr val="tx1"/>
              </a:solidFill>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r" rtl="1">
              <a:lnSpc>
                <a:spcPct val="150000"/>
              </a:lnSpc>
              <a:spcAft>
                <a:spcPts val="600"/>
              </a:spcAft>
            </a:pPr>
            <a:r>
              <a:rPr lang="ar-EG" sz="2000" dirty="0">
                <a:solidFill>
                  <a:schemeClr val="tx1"/>
                </a:solidFill>
                <a:latin typeface="Times New Roman" panose="02020603050405020304" pitchFamily="18" charset="0"/>
                <a:ea typeface="Times New Roman" panose="02020603050405020304" pitchFamily="18" charset="0"/>
                <a:cs typeface="Arabic Transparent" panose="020B0604020202020204" pitchFamily="34" charset="0"/>
              </a:rPr>
              <a:t>ويعتبر من الأسباب الرئيسية في الصراع بين المجموعات, والمقصود بذلك المدى الذي تعتمد فيه مجموعتان وتحتاج كل منهما إلى الأخرى لتنجز عملها وتحقق أهدافها, وهذا الموقف يحتاج إلى التعاون المتبادل بين المجموعتين إلا انه ينشا عنه صراعات قد تكون حادة تؤدي إلى التوتر والقلق والإحباط، وبالتالي يمكن استنتاج كلما زادت العلاقات الاعتمادية زادت حدة </a:t>
            </a:r>
            <a:r>
              <a:rPr lang="ar-EG" sz="2000" b="1" dirty="0">
                <a:solidFill>
                  <a:schemeClr val="tx1"/>
                </a:solidFill>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EG" sz="2000" dirty="0">
                <a:solidFill>
                  <a:schemeClr val="tx1"/>
                </a:solidFill>
                <a:latin typeface="Times New Roman" panose="02020603050405020304" pitchFamily="18" charset="0"/>
                <a:ea typeface="Times New Roman" panose="02020603050405020304" pitchFamily="18" charset="0"/>
                <a:cs typeface="Arabic Transparent" panose="020B0604020202020204" pitchFamily="34" charset="0"/>
              </a:rPr>
              <a:t>.</a:t>
            </a:r>
            <a:endParaRPr lang="en-GB" sz="2000" dirty="0">
              <a:solidFill>
                <a:schemeClr val="tx1"/>
              </a:solidFill>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r" rtl="1">
              <a:lnSpc>
                <a:spcPct val="150000"/>
              </a:lnSpc>
              <a:spcAft>
                <a:spcPts val="600"/>
              </a:spcAft>
            </a:pPr>
            <a:r>
              <a:rPr lang="ar-EG" sz="2000" b="1" dirty="0">
                <a:solidFill>
                  <a:schemeClr val="tx1"/>
                </a:solidFill>
                <a:latin typeface="Times New Roman" panose="02020603050405020304" pitchFamily="18" charset="0"/>
                <a:ea typeface="Times New Roman" panose="02020603050405020304" pitchFamily="18" charset="0"/>
                <a:cs typeface="Arabic Transparent" panose="020B0604020202020204" pitchFamily="34" charset="0"/>
              </a:rPr>
              <a:t>5- غموض الوسائل والأهداف أو تعارضهما:</a:t>
            </a:r>
            <a:endParaRPr lang="en-GB" sz="2000" dirty="0">
              <a:solidFill>
                <a:schemeClr val="tx1"/>
              </a:solidFill>
              <a:latin typeface="Times New Roman" panose="02020603050405020304" pitchFamily="18" charset="0"/>
              <a:ea typeface="Times New Roman" panose="02020603050405020304" pitchFamily="18" charset="0"/>
              <a:cs typeface="Simplified Arabic" panose="02020603050405020304" pitchFamily="18" charset="-78"/>
            </a:endParaRPr>
          </a:p>
          <a:p>
            <a:pPr algn="r"/>
            <a:r>
              <a:rPr lang="ar-EG" sz="2000" dirty="0">
                <a:solidFill>
                  <a:schemeClr val="tx1"/>
                </a:solidFill>
                <a:latin typeface="Times New Roman" panose="02020603050405020304" pitchFamily="18" charset="0"/>
                <a:ea typeface="Times New Roman" panose="02020603050405020304" pitchFamily="18" charset="0"/>
                <a:cs typeface="Arabic Transparent" panose="020B0604020202020204" pitchFamily="34" charset="0"/>
              </a:rPr>
              <a:t>اختلاف الأهداف والقيم والأساليب من شخص لآخر, فكلما ازداد غموض الأهداف والوسائل اللازمة لتحقيقها ينشأ </a:t>
            </a:r>
            <a:r>
              <a:rPr lang="ar-EG" sz="2000" b="1" dirty="0">
                <a:solidFill>
                  <a:schemeClr val="tx1"/>
                </a:solidFill>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EG" sz="2000" dirty="0">
                <a:solidFill>
                  <a:schemeClr val="tx1"/>
                </a:solidFill>
                <a:latin typeface="Times New Roman" panose="02020603050405020304" pitchFamily="18" charset="0"/>
                <a:ea typeface="Times New Roman" panose="02020603050405020304" pitchFamily="18" charset="0"/>
                <a:cs typeface="Arabic Transparent" panose="020B0604020202020204" pitchFamily="34" charset="0"/>
              </a:rPr>
              <a:t> وتزداد حدته، من المعلوم إن كل مؤسسة تمارس نشاطاتها في إطار هدف عام للمؤسسة، إلا إن ذلك لا يمنع من وجود نوع أو أكثر من أنواع التعارض بين الأهداف الخاصة حيث تستغل بعض المجموعات هذا الغموض أو التعارض في زيادة حجمها أو مكانتها على حساب المجموعات الأخرى</a:t>
            </a:r>
            <a:r>
              <a:rPr lang="ar-EG" sz="2000" b="1" dirty="0">
                <a:effectLst/>
                <a:latin typeface="Times New Roman" panose="02020603050405020304" pitchFamily="18" charset="0"/>
                <a:ea typeface="Times New Roman" panose="02020603050405020304" pitchFamily="18" charset="0"/>
                <a:cs typeface="Arabic Transparent" panose="020B0604020202020204" pitchFamily="34" charset="0"/>
              </a:rPr>
              <a:t>4</a:t>
            </a:r>
            <a:br>
              <a:rPr lang="ar-EG" sz="3200" dirty="0"/>
            </a:br>
            <a:br>
              <a:rPr lang="ar-EG" sz="3200" dirty="0"/>
            </a:br>
            <a:endParaRPr lang="ar-SA" sz="3200" dirty="0">
              <a:solidFill>
                <a:schemeClr val="accent1">
                  <a:lumMod val="75000"/>
                </a:schemeClr>
              </a:solidFill>
              <a:cs typeface="AL-Mohanad" pitchFamily="2"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78515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12844"/>
            <a:ext cx="11770215" cy="5256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 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89F28D4-A276-8BA2-F0E3-E05ED4E7ACBC}"/>
              </a:ext>
            </a:extLst>
          </p:cNvPr>
          <p:cNvSpPr/>
          <p:nvPr/>
        </p:nvSpPr>
        <p:spPr>
          <a:xfrm>
            <a:off x="612843" y="1378686"/>
            <a:ext cx="11137707" cy="5355312"/>
          </a:xfrm>
          <a:prstGeom prst="rect">
            <a:avLst/>
          </a:prstGeom>
        </p:spPr>
        <p:txBody>
          <a:bodyPr wrap="square">
            <a:spAutoFit/>
          </a:bodyPr>
          <a:lstStyle/>
          <a:p>
            <a:pPr indent="457200" algn="just" rtl="1">
              <a:lnSpc>
                <a:spcPct val="150000"/>
              </a:lnSpc>
              <a:spcAft>
                <a:spcPts val="600"/>
              </a:spcAft>
            </a:pPr>
            <a:r>
              <a:rPr lang="ar-EG" sz="2400" b="1" dirty="0">
                <a:effectLst/>
                <a:latin typeface="Times New Roman" panose="02020603050405020304" pitchFamily="18" charset="0"/>
                <a:ea typeface="Times New Roman" panose="02020603050405020304" pitchFamily="18" charset="0"/>
                <a:cs typeface="Arabic Transparent" panose="020B0604020202020204" pitchFamily="34" charset="0"/>
              </a:rPr>
              <a:t>ومن أسباب الصراع أيضا ما يلي:</a:t>
            </a: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 </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 الانتماءات والولاءات الوظيفية والمهنية.</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 التباين في الصفات والأنماط الشخصية.</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 سعي الأفراد في الحصول على مكانة بارزة بدلا من التركيز على مصلحة الفريق.</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 شهوة السيطرة على فريق العمل.</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 الإحباط الذي قد يصيب أعضاء الفريق لبقاء الصراع دون حل, وتراخي المسؤولين</a:t>
            </a:r>
            <a:r>
              <a:rPr lang="ar-EG" sz="1800" dirty="0">
                <a:effectLst/>
                <a:latin typeface="Times New Roman" panose="02020603050405020304" pitchFamily="18" charset="0"/>
                <a:ea typeface="Times New Roman" panose="02020603050405020304" pitchFamily="18" charset="0"/>
                <a:cs typeface="Arabic Transparent" panose="020B0604020202020204" pitchFamily="34" charset="0"/>
              </a:rPr>
              <a:t>.</a:t>
            </a:r>
            <a:endParaRPr lang="en-GB"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algn="r" rtl="1">
              <a:buClr>
                <a:srgbClr val="000000"/>
              </a:buClr>
              <a:defRPr/>
            </a:pPr>
            <a:br>
              <a:rPr lang="ar-EG" sz="2400" dirty="0"/>
            </a:br>
            <a:br>
              <a:rPr lang="ar-EG" sz="2400" dirty="0"/>
            </a:br>
            <a:br>
              <a:rPr lang="ar-EG" sz="2400" dirty="0"/>
            </a:br>
            <a:endParaRPr lang="en-GB" sz="2400" kern="100" dirty="0">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716607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B10DACE-62A3-C066-B241-642318C763AA}"/>
              </a:ext>
            </a:extLst>
          </p:cNvPr>
          <p:cNvSpPr/>
          <p:nvPr/>
        </p:nvSpPr>
        <p:spPr>
          <a:xfrm>
            <a:off x="408562" y="1212844"/>
            <a:ext cx="11350820" cy="5677323"/>
          </a:xfrm>
          <a:prstGeom prst="rect">
            <a:avLst/>
          </a:prstGeom>
        </p:spPr>
        <p:txBody>
          <a:bodyPr wrap="square">
            <a:spAutoFit/>
          </a:bodyPr>
          <a:lstStyle/>
          <a:p>
            <a:pPr algn="ctr" rtl="1" fontAlgn="base">
              <a:spcBef>
                <a:spcPts val="600"/>
              </a:spcBef>
              <a:spcAft>
                <a:spcPts val="600"/>
              </a:spcAft>
            </a:pPr>
            <a:endParaRPr lang="ar-EG" sz="1400" b="1" dirty="0">
              <a:solidFill>
                <a:srgbClr val="C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rtl="1">
              <a:lnSpc>
                <a:spcPct val="150000"/>
              </a:lnSpc>
              <a:spcAft>
                <a:spcPts val="600"/>
              </a:spcAft>
            </a:pPr>
            <a:r>
              <a:rPr lang="ar-EG" sz="2400" b="1" dirty="0">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ومن المؤشرات أو الأعراض التي تدل على وجود الصراع</a:t>
            </a: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 نفاذ صبر الأعضاء.</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 تعرض الأفكار المطروحة للهجوم قبل استكمال عرضها والتعبير عنها.</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 انحياز الأعضاء إلى تحالفات.</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 إبداء الملاحظات والتعليقات بشكل انفعالي.</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 التعبير عن الغضب وعدم الارتياح كلاميا أو بالإشارة.</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algn="r" rtl="1">
              <a:lnSpc>
                <a:spcPct val="107000"/>
              </a:lnSpc>
              <a:spcAft>
                <a:spcPts val="80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buClr>
                <a:srgbClr val="000000"/>
              </a:buClr>
              <a:defRPr/>
            </a:pPr>
            <a:br>
              <a:rPr lang="ar-EG" sz="2400" dirty="0"/>
            </a:br>
            <a:br>
              <a:rPr lang="ar-EG" sz="2400" dirty="0"/>
            </a:br>
            <a:endParaRPr lang="ar-EG" sz="2400" b="0" i="0" dirty="0">
              <a:solidFill>
                <a:srgbClr val="333333"/>
              </a:solidFill>
              <a:effectLst/>
              <a:latin typeface="DroidArabicKufi-Regular"/>
            </a:endParaRPr>
          </a:p>
        </p:txBody>
      </p:sp>
    </p:spTree>
    <p:extLst>
      <p:ext uri="{BB962C8B-B14F-4D97-AF65-F5344CB8AC3E}">
        <p14:creationId xmlns:p14="http://schemas.microsoft.com/office/powerpoint/2010/main" val="2764394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5" name="مستطيل 4">
            <a:extLst>
              <a:ext uri="{FF2B5EF4-FFF2-40B4-BE49-F238E27FC236}">
                <a16:creationId xmlns:a16="http://schemas.microsoft.com/office/drawing/2014/main" id="{BAE05A08-111F-7672-CC10-B2FA22F5495A}"/>
              </a:ext>
            </a:extLst>
          </p:cNvPr>
          <p:cNvSpPr/>
          <p:nvPr/>
        </p:nvSpPr>
        <p:spPr>
          <a:xfrm>
            <a:off x="585217" y="1380744"/>
            <a:ext cx="10673722" cy="5886996"/>
          </a:xfrm>
          <a:prstGeom prst="rect">
            <a:avLst/>
          </a:prstGeom>
        </p:spPr>
        <p:txBody>
          <a:bodyPr wrap="square">
            <a:spAutoFit/>
          </a:bodyPr>
          <a:lstStyle/>
          <a:p>
            <a:pPr indent="457200" algn="r" rtl="1">
              <a:lnSpc>
                <a:spcPct val="150000"/>
              </a:lnSpc>
              <a:spcAft>
                <a:spcPts val="600"/>
              </a:spcAft>
            </a:pPr>
            <a:r>
              <a:rPr lang="ar-EG" sz="3200" b="1" dirty="0">
                <a:solidFill>
                  <a:srgbClr val="FF0000"/>
                </a:solidFill>
                <a:effectLst/>
                <a:latin typeface="Times New Roman" panose="02020603050405020304" pitchFamily="18" charset="0"/>
                <a:ea typeface="Times New Roman" panose="02020603050405020304" pitchFamily="18" charset="0"/>
                <a:cs typeface="Arabic Transparent" panose="020B0604020202020204" pitchFamily="34" charset="0"/>
              </a:rPr>
              <a:t>أساليب إدارة الصراع</a:t>
            </a:r>
            <a:endParaRPr lang="en-GB" sz="32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algn="just"/>
            <a:r>
              <a:rPr lang="ar-EG" sz="3200" dirty="0">
                <a:effectLst/>
                <a:latin typeface="Times New Roman" panose="02020603050405020304" pitchFamily="18" charset="0"/>
                <a:ea typeface="Times New Roman" panose="02020603050405020304" pitchFamily="18" charset="0"/>
                <a:cs typeface="Arabic Transparent" panose="020B0604020202020204" pitchFamily="34" charset="0"/>
              </a:rPr>
              <a:t>يتفق كتاب الإدارة على وجود الأساليب الشخصية في إدارة الصراع بين الأفراد وإن كان هناك خلاف بينهم حول مدى فاعلية كل أسلوب .. وقد قام (</a:t>
            </a:r>
            <a:r>
              <a:rPr lang="ar-EG" sz="3200" b="1" dirty="0">
                <a:effectLst/>
                <a:latin typeface="Times New Roman" panose="02020603050405020304" pitchFamily="18" charset="0"/>
                <a:ea typeface="Times New Roman" panose="02020603050405020304" pitchFamily="18" charset="0"/>
                <a:cs typeface="Arabic Transparent" panose="020B0604020202020204" pitchFamily="34" charset="0"/>
              </a:rPr>
              <a:t>بليك </a:t>
            </a:r>
            <a:r>
              <a:rPr lang="ar-EG" sz="3200" b="1" dirty="0" err="1">
                <a:effectLst/>
                <a:latin typeface="Times New Roman" panose="02020603050405020304" pitchFamily="18" charset="0"/>
                <a:ea typeface="Times New Roman" panose="02020603050405020304" pitchFamily="18" charset="0"/>
                <a:cs typeface="Arabic Transparent" panose="020B0604020202020204" pitchFamily="34" charset="0"/>
              </a:rPr>
              <a:t>وموتون</a:t>
            </a:r>
            <a:r>
              <a:rPr lang="ar-EG" sz="3200" dirty="0">
                <a:effectLst/>
                <a:latin typeface="Times New Roman" panose="02020603050405020304" pitchFamily="18" charset="0"/>
                <a:ea typeface="Times New Roman" panose="02020603050405020304" pitchFamily="18" charset="0"/>
                <a:cs typeface="Arabic Transparent" panose="020B0604020202020204" pitchFamily="34" charset="0"/>
              </a:rPr>
              <a:t>) بتحديد خمسة أساليب لإدارة الصراع بين الأفراد أوضحاها على شكل شبكة إدارية لها يعدان هما : الاهتمام بالأفراد داخل المنظمة ، والاهتمام بالإنتاج وجعلا لكل من هذين البعيدين إحداثاً يمتد من ( صفر ) إلى ( 9 ) وقد ركز الباحثان على النقاط الواقعة في زوايا الشبكة ، وكذلك النقطة الواقعة في الوسط ، وبالتالي حددا الأساليب الخمسة التالية لإدارة الصراع.                                </a:t>
            </a:r>
          </a:p>
          <a:p>
            <a:pPr algn="just"/>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buClr>
                <a:srgbClr val="000000"/>
              </a:buClr>
              <a:buFont typeface="Arial"/>
              <a:buNone/>
            </a:pPr>
            <a:br>
              <a:rPr lang="ar-EG" sz="2400" dirty="0"/>
            </a:br>
            <a:endParaRPr lang="en-US" sz="2400" b="1" kern="0" dirty="0">
              <a:solidFill>
                <a:srgbClr val="000000"/>
              </a:solidFill>
              <a:latin typeface="Arial"/>
              <a:cs typeface="AL-Mohanad Bold" pitchFamily="2" charset="-78"/>
              <a:sym typeface="Arial"/>
            </a:endParaRPr>
          </a:p>
        </p:txBody>
      </p:sp>
    </p:spTree>
    <p:extLst>
      <p:ext uri="{BB962C8B-B14F-4D97-AF65-F5344CB8AC3E}">
        <p14:creationId xmlns:p14="http://schemas.microsoft.com/office/powerpoint/2010/main" val="846130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6038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AF98697-C84A-8C26-4A83-FDA809522FFA}"/>
              </a:ext>
            </a:extLst>
          </p:cNvPr>
          <p:cNvSpPr/>
          <p:nvPr/>
        </p:nvSpPr>
        <p:spPr>
          <a:xfrm>
            <a:off x="523795" y="1500169"/>
            <a:ext cx="11222064" cy="3696653"/>
          </a:xfrm>
          <a:prstGeom prst="rect">
            <a:avLst/>
          </a:prstGeom>
        </p:spPr>
        <p:txBody>
          <a:bodyPr wrap="square">
            <a:spAutoFit/>
          </a:bodyPr>
          <a:lstStyle/>
          <a:p>
            <a:pPr indent="457200" algn="just" rtl="1">
              <a:lnSpc>
                <a:spcPct val="150000"/>
              </a:lnSpc>
              <a:spcAft>
                <a:spcPts val="600"/>
              </a:spcAft>
            </a:pPr>
            <a:r>
              <a:rPr lang="ar-EG" sz="3200" b="1" dirty="0">
                <a:effectLst/>
                <a:latin typeface="Times New Roman" panose="02020603050405020304" pitchFamily="18" charset="0"/>
                <a:ea typeface="Times New Roman" panose="02020603050405020304" pitchFamily="18" charset="0"/>
                <a:cs typeface="Arabic Transparent" panose="020B0604020202020204" pitchFamily="34" charset="0"/>
              </a:rPr>
              <a:t>1-أسلوب التجنب: </a:t>
            </a:r>
            <a:r>
              <a:rPr lang="ar-EG" sz="3200" dirty="0">
                <a:effectLst/>
                <a:latin typeface="Times New Roman" panose="02020603050405020304" pitchFamily="18" charset="0"/>
                <a:ea typeface="Times New Roman" panose="02020603050405020304" pitchFamily="18" charset="0"/>
                <a:cs typeface="Arabic Transparent" panose="020B0604020202020204" pitchFamily="34" charset="0"/>
              </a:rPr>
              <a:t>ويقصد به علمية الانسحاب من إدارة </a:t>
            </a:r>
            <a:r>
              <a:rPr lang="ar-EG" sz="3200" b="1" dirty="0">
                <a:effectLs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EG" sz="3200" dirty="0">
                <a:effectLst/>
                <a:latin typeface="Times New Roman" panose="02020603050405020304" pitchFamily="18" charset="0"/>
                <a:ea typeface="Times New Roman" panose="02020603050405020304" pitchFamily="18" charset="0"/>
                <a:cs typeface="Arabic Transparent" panose="020B0604020202020204" pitchFamily="34" charset="0"/>
              </a:rPr>
              <a:t>، فأسلوب تجنب </a:t>
            </a:r>
            <a:r>
              <a:rPr lang="ar-EG" sz="3200" b="1" dirty="0">
                <a:effectLst/>
                <a:latin typeface="Times New Roman" panose="02020603050405020304" pitchFamily="18" charset="0"/>
                <a:ea typeface="Times New Roman" panose="02020603050405020304" pitchFamily="18" charset="0"/>
                <a:cs typeface="Arabic Transparent" panose="020B0604020202020204" pitchFamily="34" charset="0"/>
              </a:rPr>
              <a:t>الصراع </a:t>
            </a:r>
            <a:r>
              <a:rPr lang="ar-EG" sz="3200" dirty="0">
                <a:effectLst/>
                <a:latin typeface="Times New Roman" panose="02020603050405020304" pitchFamily="18" charset="0"/>
                <a:ea typeface="Times New Roman" panose="02020603050405020304" pitchFamily="18" charset="0"/>
                <a:cs typeface="Arabic Transparent" panose="020B0604020202020204" pitchFamily="34" charset="0"/>
              </a:rPr>
              <a:t>مع الطرف الآخر عن طريق التأجيل أو التجاهل أو الفصل بين الأطراف المتنازعة, فقد يتجنب المدير حضور اجتماع معين، رغم إن هذا الموقف يؤدي إلى إحداث نتائج سلبية على تحقيق الأهداف ومع ذلك يمكن اللجوء إليه مثال ذلك إن يكون هناك آخرون يمكنهم إدارة </a:t>
            </a:r>
            <a:r>
              <a:rPr lang="ar-EG" sz="3200" b="1" dirty="0">
                <a:effectLs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EG" sz="3200" dirty="0">
                <a:effectLst/>
                <a:latin typeface="Times New Roman" panose="02020603050405020304" pitchFamily="18" charset="0"/>
                <a:ea typeface="Times New Roman" panose="02020603050405020304" pitchFamily="18" charset="0"/>
                <a:cs typeface="Arabic Transparent" panose="020B0604020202020204" pitchFamily="34" charset="0"/>
              </a:rPr>
              <a:t> أفضل من المدير مثل احد المرؤوسين.</a:t>
            </a:r>
            <a:endParaRPr lang="en-GB" sz="32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874868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3707" y="1488081"/>
            <a:ext cx="1176038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rtl="1">
              <a:lnSpc>
                <a:spcPct val="150000"/>
              </a:lnSpc>
              <a:spcAft>
                <a:spcPts val="600"/>
              </a:spcAft>
            </a:pPr>
            <a:r>
              <a:rPr lang="ar-EG" sz="2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2-أسلوب المجاملة:</a:t>
            </a:r>
            <a:endParaRPr lang="en-GB" sz="2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وفيه يتصرف المدير كما لو كان يعتقد إن الصراع سيزول بمرور الوقت ويدعو إطراف الصراع إلى التعاون محاولا تقليل التوتر، وهذا الأسلوب يشجع الأطراف على إخفاء مشاعرهم، لذلك فاعليته قليلة في التعامل مع الكثير من المشاكل ويتم اللجوء إليه إذا كان الصراع قائما على اختلاف الشخصية لأطراف الصراع.</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3-أسلوب الحل الوسط:</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ويتصف بقدر معتدل من كل من الحزم والتعاون، ويتم اللجوء إليه إذا تساوت قوة طرفي الصراع من خلال المفاوضات.</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30239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630685" cy="4965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rtl="1">
              <a:lnSpc>
                <a:spcPct val="150000"/>
              </a:lnSpc>
              <a:spcAft>
                <a:spcPts val="600"/>
              </a:spcAft>
            </a:pPr>
            <a:r>
              <a:rPr lang="ar-EG" sz="32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4-أسلوب المنافسة:</a:t>
            </a:r>
            <a:endParaRPr lang="en-GB" sz="32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32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يلجأ المدير في استخدامه لهذا الأسلوب إلى قوة السلطة والمركز والحل الذي يتوصل إليه يكون في صالح احد الأطراف فقط، عندما يكون الصراع بين الزملاء يلجأ المدير لممارسة السلطة على الطرف الأخر، والاعتماد على هذا الأسلوب يخفف من الدافعية للعمل، ويتم استخدامه إذا كانت القضية طارئة واتخاذ تصرف سريع علمية ضرورية.</a:t>
            </a:r>
            <a:endParaRPr lang="en-GB" sz="32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986171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9596" y="1671839"/>
            <a:ext cx="11497366"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rtl="1">
              <a:lnSpc>
                <a:spcPct val="150000"/>
              </a:lnSpc>
              <a:spcAft>
                <a:spcPts val="600"/>
              </a:spcAft>
            </a:pPr>
            <a:r>
              <a:rPr lang="ar-EG" sz="2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5</a:t>
            </a:r>
            <a:r>
              <a:rPr lang="ar-EG" sz="2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-أسلوب التعاون:</a:t>
            </a:r>
            <a:r>
              <a:rPr lang="ar-EG" sz="2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عن طريق العمل على نقاط الوفاق وتجنب نقاط الخلاف, ويتميز هذا الأسلوب باهتمامه ببعدي الحزم والتعاون واللجوء إلى القوة والى العلاقات الإنسانية، حيث يقوم المدير بدراسة أسباب الصراع مع كافة الأطراف ذوي العلاقة وطرح بدائل الحل ومناقشتها مع الأطراف حتى يتم علاج الأمر، علاجا فعالا مقبولا من الجميع، وهذا الأسلوب يلزمه الوقت الكافي الذي قد لا يتوفر للمدير أحيانا إلا انه أفضل الأساليب، ويتم اللجوء إليه إذا كان موضوع الصراع قضية أساسية تؤثر على أنجاز الأهداف التربوية كان لا يقوم المعلم بالتخطيط لعمله.</a:t>
            </a:r>
            <a:endParaRPr lang="en-GB" sz="2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algn="just"/>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75309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rtl="1">
              <a:lnSpc>
                <a:spcPct val="150000"/>
              </a:lnSpc>
              <a:spcAft>
                <a:spcPts val="600"/>
              </a:spcAft>
            </a:pP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أما </a:t>
            </a: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لورانس ولورس فيريا</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قالوا أن هناك ثلاثة اتجاهات فكرية لإدارة </a:t>
            </a: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الصراع </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بين المجموعات هي:</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1-الاتجاه التفاوضي: </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ويركز على إدارة </a:t>
            </a: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بين المجموعات التي تتنافس على الموارد المحدودة.</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2-الاتجاه البيروقراطي: </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ويركز على إدارة</a:t>
            </a: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الصراع </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بين المجموعات الناتج عن علاقات السلطة الراسية في التنظيم واستراتيجية إدارة</a:t>
            </a: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الصراع </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بأسلوب العلاقات الإنسانية.</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3-اتجاه النظم: </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ويركز على إدارة </a:t>
            </a: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الصراع </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بين المجموعات الناتج عن مشاكل التنسيق بين النظم.</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870100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6703" y="1212844"/>
            <a:ext cx="11418709" cy="5211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rtl="1">
              <a:lnSpc>
                <a:spcPct val="150000"/>
              </a:lnSpc>
              <a:spcAft>
                <a:spcPts val="600"/>
              </a:spcAft>
            </a:pPr>
            <a:r>
              <a:rPr lang="ar-SA" sz="2400" b="1" dirty="0">
                <a:effectLst/>
                <a:latin typeface="Times New Roman" panose="02020603050405020304" pitchFamily="18" charset="0"/>
                <a:ea typeface="Times New Roman" panose="02020603050405020304" pitchFamily="18" charset="0"/>
                <a:cs typeface="Arabic Transparent" panose="020B0604020202020204" pitchFamily="34" charset="0"/>
              </a:rPr>
              <a:t>وقد </a:t>
            </a:r>
            <a:r>
              <a:rPr lang="ar-SA"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أورد </a:t>
            </a:r>
            <a:r>
              <a:rPr lang="ar-SA" sz="2400" b="1" dirty="0" err="1">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لونجنيكر</a:t>
            </a:r>
            <a:r>
              <a:rPr lang="ar-SA"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a:t>
            </a:r>
            <a:r>
              <a:rPr lang="ar-SA" sz="2400" b="1" dirty="0" err="1">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وفرينجل</a:t>
            </a:r>
            <a:r>
              <a:rPr lang="ar-SA"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مجموعة من الأساليب في حل الصراع منها:</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1-السيطرة على الجماعة الأقوى: </a:t>
            </a:r>
            <a:r>
              <a:rPr lang="ar-SA"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وهذا يتم إذا لم يوقف الصراع فأن الأقوى هو الذي سيفوز وإذا كانت الهزيمة قاسية فإنه يمكن للمدير إن يتنحى بالنقل وفي بعض الحالات يتقبل المدراء الهزيمة وينتظروا فرصه أخرى للصراع، وإذا تصارع فريقان فإن السيطرة تتم بقرار الأكثرية.</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2-المساومة بين المتنافسين: </a:t>
            </a:r>
            <a:r>
              <a:rPr lang="ar-SA"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إن المساومة هي الوسيلة للحل بين المتنافسين، وهذا ينطبق على أنواع أخرى من</a:t>
            </a:r>
            <a:r>
              <a:rPr lang="ar-SA"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الصراع</a:t>
            </a:r>
            <a:r>
              <a:rPr lang="ar-SA"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كرؤساء الأقسام.</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3-تعديل العلاقات التنظيمية: </a:t>
            </a:r>
            <a:r>
              <a:rPr lang="ar-SA"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في بعض الأحيان فإن هذه العلاقات تؤدي إلى الصراع وان مثل هذه التغيرات تحدث صراعا بين الطبقات المختلفة.</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0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a:t>
            </a:r>
            <a:endParaRPr lang="en-GB" sz="20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7" name="قوس كبير أيسر 6">
            <a:extLst>
              <a:ext uri="{FF2B5EF4-FFF2-40B4-BE49-F238E27FC236}">
                <a16:creationId xmlns:a16="http://schemas.microsoft.com/office/drawing/2014/main" id="{80FBB91E-BEAA-8D96-7037-086BD19D73D4}"/>
              </a:ext>
            </a:extLst>
          </p:cNvPr>
          <p:cNvSpPr>
            <a:spLocks/>
          </p:cNvSpPr>
          <p:nvPr/>
        </p:nvSpPr>
        <p:spPr bwMode="auto">
          <a:xfrm flipH="1" flipV="1">
            <a:off x="2640772" y="-3257647"/>
            <a:ext cx="490266" cy="3146466"/>
          </a:xfrm>
          <a:prstGeom prst="leftBrace">
            <a:avLst>
              <a:gd name="adj1" fmla="val 8327"/>
              <a:gd name="adj2" fmla="val 50000"/>
            </a:avLst>
          </a:prstGeom>
          <a:noFill/>
          <a:ln w="6350">
            <a:solidFill>
              <a:srgbClr val="ED7D3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p>
        </p:txBody>
      </p:sp>
    </p:spTree>
    <p:extLst>
      <p:ext uri="{BB962C8B-B14F-4D97-AF65-F5344CB8AC3E}">
        <p14:creationId xmlns:p14="http://schemas.microsoft.com/office/powerpoint/2010/main" val="3753183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4295" y="1302326"/>
            <a:ext cx="11572568"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rtl="1">
              <a:lnSpc>
                <a:spcPct val="150000"/>
              </a:lnSpc>
              <a:spcAft>
                <a:spcPts val="600"/>
              </a:spcAft>
            </a:pPr>
            <a:r>
              <a:rPr lang="ar-EG" sz="2400" b="1" dirty="0">
                <a:solidFill>
                  <a:schemeClr val="tx1"/>
                </a:solidFill>
                <a:effectLst/>
                <a:highlight>
                  <a:srgbClr val="FFFF00"/>
                </a:highlight>
                <a:latin typeface="Times New Roman" panose="02020603050405020304" pitchFamily="18" charset="0"/>
                <a:ea typeface="Times New Roman" panose="02020603050405020304" pitchFamily="18" charset="0"/>
                <a:cs typeface="Arabic Transparent" panose="020B0604020202020204" pitchFamily="34" charset="0"/>
              </a:rPr>
              <a:t>ويستخدم عدد من الأساليب لإدارة الصراع في البيئة التنظيمية منها: </a:t>
            </a:r>
            <a:endParaRPr lang="en-GB" sz="2400" dirty="0">
              <a:solidFill>
                <a:schemeClr val="tx1"/>
              </a:solidFill>
              <a:effectLst/>
              <a:highlight>
                <a:srgbClr val="FFFF00"/>
              </a:highligh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a:t>
            </a: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أسلوب</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a:t>
            </a: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استخدام القوة</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لإجبار الطرف الآخر على قبول وجهة نظر معينة عن طريق استخدام النظام.</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a:t>
            </a: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أسلوب التكيّف</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عن طريق التنازل عن المطالب وقبول مطالب الطرف الآخر.</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a:t>
            </a: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أسلوب التوفيق والتهدئة</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لمحاولة التقليل من نقاط الخلاف والتركيز على وجود مصالح مشتركة, عن طريق التنازل ببعض المطالب مقابل تضحية الطرف الآخر ببعض مطالبه أيضاً.</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a:t>
            </a: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المواجهة ،</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أي محاولة التعرف على المصالحة المشتركة بين الأطراف والتركيز عليها ومن ثم التركيز على الأهداف العليا للمنظمة .</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7E7AADA-8D15-0C6C-90B0-8982AB8EF2F7}"/>
              </a:ext>
            </a:extLst>
          </p:cNvPr>
          <p:cNvSpPr/>
          <p:nvPr/>
        </p:nvSpPr>
        <p:spPr>
          <a:xfrm>
            <a:off x="-207479" y="1500169"/>
            <a:ext cx="11937363" cy="473206"/>
          </a:xfrm>
          <a:prstGeom prst="rect">
            <a:avLst/>
          </a:prstGeom>
        </p:spPr>
        <p:txBody>
          <a:bodyPr wrap="square">
            <a:spAutoFit/>
          </a:bodyPr>
          <a:lstStyle/>
          <a:p>
            <a:pPr algn="r" rtl="1">
              <a:lnSpc>
                <a:spcPct val="150000"/>
              </a:lnSpc>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288287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449896"/>
            <a:ext cx="11475247" cy="4925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rtl="1">
              <a:lnSpc>
                <a:spcPct val="150000"/>
              </a:lnSpc>
              <a:spcAft>
                <a:spcPts val="600"/>
              </a:spcAft>
            </a:pPr>
            <a:r>
              <a:rPr lang="ar-EG" sz="2000"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إن استخدام كل هذه الأساليب يساعد المنظمة على تجنب المشكلات وبالتالي التطور والبقاء، وهنا لا بد للإدارة والمدير من </a:t>
            </a:r>
            <a:r>
              <a:rPr lang="ar-EG" sz="2000" dirty="0" err="1">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الإستعانة</a:t>
            </a:r>
            <a:r>
              <a:rPr lang="ar-EG" sz="2000"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 بالإرشادات التالية في عملية </a:t>
            </a:r>
            <a:r>
              <a:rPr lang="ar-EG" sz="2000" b="1"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EG" sz="2000"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 :</a:t>
            </a:r>
            <a:endParaRPr lang="en-GB" sz="2000" dirty="0">
              <a:solidFill>
                <a:schemeClr val="tx1"/>
              </a:solidFill>
              <a:effectLst/>
              <a:highlight>
                <a:srgbClr val="00FF00"/>
              </a:highligh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000"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1</a:t>
            </a:r>
            <a:r>
              <a:rPr lang="ar-EG" sz="2000" b="1"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 الرؤية:</a:t>
            </a:r>
            <a:r>
              <a:rPr lang="ar-EG" sz="2000"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 أي سعي المدير لإقناع جميع العاملين بوجود هدف يسعى الجميع لتحقيقه.</a:t>
            </a:r>
            <a:endParaRPr lang="en-GB" sz="2000" dirty="0">
              <a:solidFill>
                <a:schemeClr val="tx1"/>
              </a:solidFill>
              <a:effectLst/>
              <a:highlight>
                <a:srgbClr val="00FF00"/>
              </a:highligh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000"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2</a:t>
            </a:r>
            <a:r>
              <a:rPr lang="ar-EG" sz="2000" b="1"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 الأهداف: </a:t>
            </a:r>
            <a:r>
              <a:rPr lang="ar-EG" sz="2000"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أن تكون واضحة ومحددة وقابلة للتطبيق .</a:t>
            </a:r>
            <a:endParaRPr lang="en-GB" sz="2000" dirty="0">
              <a:solidFill>
                <a:schemeClr val="tx1"/>
              </a:solidFill>
              <a:effectLst/>
              <a:highlight>
                <a:srgbClr val="00FF00"/>
              </a:highligh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000"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3</a:t>
            </a:r>
            <a:r>
              <a:rPr lang="ar-EG" sz="2000" b="1"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 الاتصال:</a:t>
            </a:r>
            <a:r>
              <a:rPr lang="ar-EG" sz="2000"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 تطوير قنوات الاتصال بين جميع الأطراف داخل المنظمة الإدارية بشكل يترتب عليه الشعور بالراحة من قبل الموظفين .</a:t>
            </a:r>
            <a:endParaRPr lang="en-GB" sz="2000" dirty="0">
              <a:solidFill>
                <a:schemeClr val="tx1"/>
              </a:solidFill>
              <a:effectLst/>
              <a:highlight>
                <a:srgbClr val="00FF00"/>
              </a:highligh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000"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4</a:t>
            </a:r>
            <a:r>
              <a:rPr lang="ar-EG" sz="2000" b="1"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 القيادة:</a:t>
            </a:r>
            <a:r>
              <a:rPr lang="ar-EG" sz="2000"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 وهذا يتضمن الأسلوب والنهج الإداري الذي يجب ممارسته بشكل يترتب عليه تأثير المدير الإيجابي على الأفراد .</a:t>
            </a:r>
            <a:endParaRPr lang="en-GB" sz="2000" dirty="0">
              <a:solidFill>
                <a:schemeClr val="tx1"/>
              </a:solidFill>
              <a:effectLst/>
              <a:highlight>
                <a:srgbClr val="00FF00"/>
              </a:highligh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000"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5</a:t>
            </a:r>
            <a:r>
              <a:rPr lang="ar-EG" sz="2000" b="1"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 التعليم:</a:t>
            </a:r>
            <a:r>
              <a:rPr lang="ar-EG" sz="2000"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 ويتم بصورة مستمرة في محاولة لتنمية وصقل مهارات العاملين وقدراتهم ومستوياتهم الثقافية .</a:t>
            </a:r>
            <a:endParaRPr lang="en-GB" sz="2000" dirty="0">
              <a:solidFill>
                <a:schemeClr val="tx1"/>
              </a:solidFill>
              <a:effectLst/>
              <a:highlight>
                <a:srgbClr val="00FF00"/>
              </a:highlight>
              <a:latin typeface="Times New Roman" panose="02020603050405020304" pitchFamily="18" charset="0"/>
              <a:ea typeface="Times New Roman" panose="02020603050405020304" pitchFamily="18" charset="0"/>
              <a:cs typeface="Simplified Arabic" panose="02020603050405020304" pitchFamily="18" charset="-78"/>
            </a:endParaRPr>
          </a:p>
          <a:p>
            <a:pPr algn="just"/>
            <a:r>
              <a:rPr lang="ar-EG"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4255474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493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rtl="1">
              <a:lnSpc>
                <a:spcPct val="150000"/>
              </a:lnSpc>
              <a:spcAft>
                <a:spcPts val="600"/>
              </a:spcAft>
            </a:pPr>
            <a:r>
              <a:rPr lang="ar-EG" sz="1800" b="1"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التعامل مع الصراع</a:t>
            </a:r>
            <a:endParaRPr lang="en-GB" sz="1800" dirty="0">
              <a:solidFill>
                <a:schemeClr val="tx1"/>
              </a:solidFill>
              <a:effectLst/>
              <a:highlight>
                <a:srgbClr val="00FF00"/>
              </a:highligh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أما فيما يتعلق بكيفية التعامل مع الصراع ففيما يلي بعضا من مبادئ الحل البناء للصراع:</a:t>
            </a:r>
            <a:endParaRPr lang="en-GB" sz="1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1- العقلانية</a:t>
            </a:r>
            <a:r>
              <a:rPr lang="ar-EG" sz="1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حاول الانفعال بمعقولية حتى مع شدة انفعال الطرف الآخر، واعرض موقفك بوضوح وهدوء وبالحقائق، وكن محددا ولا تعمم.</a:t>
            </a:r>
            <a:endParaRPr lang="en-GB" sz="1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2- التفاهم</a:t>
            </a:r>
            <a:r>
              <a:rPr lang="ar-EG" sz="1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حاول فهم الطرف الآخر حتى لولم يفهمك، واسأل واستوضح. ابحث عن جذور الصراع هل هي حول الحقائق، أم القيم، أم المنهجية، أم الأهداف؟</a:t>
            </a:r>
            <a:endParaRPr lang="en-GB" sz="1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3- التواصل</a:t>
            </a:r>
            <a:r>
              <a:rPr lang="ar-EG" sz="1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شاور الطرف الآخر قبل أخذ قرار يؤثر عليه، إمداده بالمعلومات سيشجع التواصل ويقلل مستوى الصراع.</a:t>
            </a:r>
            <a:endParaRPr lang="en-GB" sz="1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4- الموثوقية</a:t>
            </a:r>
            <a:r>
              <a:rPr lang="ar-EG" sz="1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لا تخدع الطرف الآخر حتى لو حاول </a:t>
            </a:r>
            <a:r>
              <a:rPr lang="ar-EG" sz="1800" dirty="0" err="1">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خداعك</a:t>
            </a:r>
            <a:r>
              <a:rPr lang="ar-EG" sz="1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واكشف عن كافة المعلومات ذات العلاقة.</a:t>
            </a:r>
            <a:endParaRPr lang="en-GB" sz="1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5- التأثير غير القسري</a:t>
            </a:r>
            <a:r>
              <a:rPr lang="ar-EG" sz="1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لا تفرض أمورا على الطرف الآخر حتى ولو حاول هو ذلك، وتقبل محاولته لإقناعك كما حاول أنت إقناع الآخرين.</a:t>
            </a:r>
            <a:endParaRPr lang="en-GB" sz="1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6- القبول</a:t>
            </a:r>
            <a:r>
              <a:rPr lang="ar-EG" sz="1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اقبل الطرف الآخر وانظر فيما يطرحه من أفكار حتى لو قام هو برفضك، كن ذا رغبة في التعلم.</a:t>
            </a:r>
            <a:endParaRPr lang="en-GB" sz="1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7- النوايا الحسنة</a:t>
            </a:r>
            <a:r>
              <a:rPr lang="ar-EG" sz="1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قم بعمل ما فيه صالح العلاقة المتبادلة ومصلحة الطرفين بغض النظر عن موقف الطرف الآخر.</a:t>
            </a:r>
            <a:endParaRPr lang="en-GB" sz="18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3AA68E7-B94A-86C5-84D6-5BF130A00AB5}"/>
              </a:ext>
            </a:extLst>
          </p:cNvPr>
          <p:cNvSpPr/>
          <p:nvPr/>
        </p:nvSpPr>
        <p:spPr>
          <a:xfrm>
            <a:off x="540774" y="1111079"/>
            <a:ext cx="11189111" cy="954107"/>
          </a:xfrm>
          <a:prstGeom prst="rect">
            <a:avLst/>
          </a:prstGeom>
        </p:spPr>
        <p:txBody>
          <a:bodyPr wrap="square">
            <a:spAutoFit/>
          </a:bodyPr>
          <a:lstStyle/>
          <a:p>
            <a:pPr algn="r" rtl="1">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ar-SA" sz="2800" b="1" kern="0" dirty="0">
              <a:solidFill>
                <a:srgbClr val="000000"/>
              </a:solidFill>
              <a:latin typeface="Arial"/>
              <a:cs typeface="AL-Mohanad" pitchFamily="2" charset="-78"/>
              <a:sym typeface="Arial"/>
            </a:endParaRPr>
          </a:p>
          <a:p>
            <a:pPr algn="r" rtl="1">
              <a:buClr>
                <a:srgbClr val="000000"/>
              </a:buClr>
              <a:defRPr/>
            </a:pPr>
            <a:endParaRPr lang="ar-SA" sz="28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163124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0047" y="145339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rtl="1">
              <a:lnSpc>
                <a:spcPct val="150000"/>
              </a:lnSpc>
              <a:spcAft>
                <a:spcPts val="600"/>
              </a:spcAft>
            </a:pPr>
            <a:r>
              <a:rPr lang="ar-SA" sz="2400" b="1" dirty="0">
                <a:solidFill>
                  <a:schemeClr val="tx1"/>
                </a:solidFill>
                <a:effectLst/>
                <a:highlight>
                  <a:srgbClr val="00FF00"/>
                </a:highlight>
                <a:latin typeface="Times New Roman" panose="02020603050405020304" pitchFamily="18" charset="0"/>
                <a:ea typeface="Times New Roman" panose="02020603050405020304" pitchFamily="18" charset="0"/>
                <a:cs typeface="Arabic Transparent" panose="020B0604020202020204" pitchFamily="34" charset="0"/>
              </a:rPr>
              <a:t>انواع الصراع التنظيمي. </a:t>
            </a:r>
            <a:endParaRPr lang="ar-EG" sz="2400" b="1" dirty="0">
              <a:solidFill>
                <a:schemeClr val="tx1"/>
              </a:solidFill>
              <a:highlight>
                <a:srgbClr val="00FF00"/>
              </a:highligh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يختلف مفهوم الصراع وأنوعه الرئيسة عن صور التفاعل الاخرى بين الجماعات والتي تتمثل أهميتها في </a:t>
            </a:r>
            <a:r>
              <a:rPr lang="ar-EG"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الآتي: </a:t>
            </a:r>
            <a:endParaRPr lang="en-GB" sz="2400" dirty="0">
              <a:solidFill>
                <a:schemeClr val="tx1"/>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أ- التعاون: </a:t>
            </a:r>
            <a:r>
              <a:rPr lang="ar-SA" sz="24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ويتحقق عندما يعمل فريقان أو اكثر لتحقيق اهداف مشتركة وقد يأخذ هذا التعاون الشكل الاختياري وذلك عندما يكون ذلك التعاون ناتجاً من رغبة الافراد المشاركين فيه, أما النوع الاخر فهو التعاون الإجباري ويحدث عندما يفرض احد الرؤساء على مجموعتين او اكثر التفاعل معاً لتحقيق الاهداف المشتركة للمنظمة او لإدارته, إن عدم التعاون يعنى عدم التنسيق وليس </a:t>
            </a:r>
            <a:r>
              <a:rPr lang="ar-SA"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EG" sz="24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a:t>
            </a:r>
            <a:r>
              <a:rPr lang="ar-SA" sz="1800" dirty="0">
                <a:effectLst/>
                <a:latin typeface="Times New Roman" panose="02020603050405020304" pitchFamily="18" charset="0"/>
                <a:ea typeface="Times New Roman" panose="02020603050405020304" pitchFamily="18" charset="0"/>
                <a:cs typeface="Arabic Transparent" panose="020B0604020202020204" pitchFamily="34" charset="0"/>
              </a:rPr>
              <a:t>.</a:t>
            </a:r>
            <a:endParaRPr lang="en-GB"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3704869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645" y="1288026"/>
            <a:ext cx="11857703" cy="51816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r" rtl="1">
              <a:lnSpc>
                <a:spcPct val="150000"/>
              </a:lnSpc>
              <a:spcAft>
                <a:spcPts val="600"/>
              </a:spcAft>
            </a:pPr>
            <a:r>
              <a:rPr lang="ar-SA" sz="2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ب-المنافسة: </a:t>
            </a:r>
            <a:r>
              <a:rPr lang="ar-SA" sz="2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الكفاح او السعي الموجه للحصول على تفضيلات اكثر أو مزايا بحيث يعوق الحصول على هذه التفضيلات حصول احد الجماعات الاخرى على هذه التفضيلات (حجب التفضيلات عن الاخرين ).</a:t>
            </a:r>
            <a:r>
              <a:rPr lang="ar-EG" sz="2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a:t>
            </a:r>
            <a:r>
              <a:rPr lang="ar-EG" sz="2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و</a:t>
            </a:r>
            <a:r>
              <a:rPr lang="ar-SA" sz="2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يرى </a:t>
            </a:r>
            <a:r>
              <a:rPr lang="en-US" sz="2800" b="1" dirty="0" err="1">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Dumcan</a:t>
            </a:r>
            <a:r>
              <a:rPr lang="en-US" sz="2800" b="1" dirty="0">
                <a:solidFill>
                  <a:schemeClr val="tx1"/>
                </a:solidFill>
                <a:effectLst/>
                <a:latin typeface="Arabic Transparent" panose="020B0604020202020204" pitchFamily="34" charset="0"/>
                <a:ea typeface="Times New Roman" panose="02020603050405020304" pitchFamily="18" charset="0"/>
              </a:rPr>
              <a:t> </a:t>
            </a:r>
            <a:r>
              <a:rPr lang="ar-SA" sz="2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ان </a:t>
            </a:r>
            <a:r>
              <a:rPr lang="ar-SA" sz="2800" b="1"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SA" sz="2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هو حاله متطرفة من المنافسة بين الافراد او الجماعات او المنظمات والذى عادة يتضمن صورة من صور العداء وربما الرغبة </a:t>
            </a:r>
            <a:r>
              <a:rPr lang="ar-SA" sz="2800" dirty="0" err="1">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فى</a:t>
            </a:r>
            <a:r>
              <a:rPr lang="ar-SA" sz="2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 الاضرار</a:t>
            </a:r>
            <a:r>
              <a:rPr lang="ar-EG" sz="2800" dirty="0">
                <a:solidFill>
                  <a:schemeClr val="tx1"/>
                </a:solidFill>
                <a:effectLst/>
                <a:latin typeface="Times New Roman" panose="02020603050405020304" pitchFamily="18" charset="0"/>
                <a:ea typeface="Times New Roman" panose="02020603050405020304" pitchFamily="18" charset="0"/>
                <a:cs typeface="Arabic Transparent" panose="020B0604020202020204" pitchFamily="34" charset="0"/>
              </a:rPr>
              <a:t>.</a:t>
            </a: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629096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rot="10800000" flipV="1">
            <a:off x="2694332" y="62779902"/>
            <a:ext cx="8448614" cy="592677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5" name="Rectangle 1">
            <a:extLst>
              <a:ext uri="{FF2B5EF4-FFF2-40B4-BE49-F238E27FC236}">
                <a16:creationId xmlns:a16="http://schemas.microsoft.com/office/drawing/2014/main" id="{3D396F7C-AE93-470F-697B-93E6D83107DF}"/>
              </a:ext>
            </a:extLst>
          </p:cNvPr>
          <p:cNvSpPr>
            <a:spLocks noChangeArrowheads="1"/>
          </p:cNvSpPr>
          <p:nvPr/>
        </p:nvSpPr>
        <p:spPr bwMode="auto">
          <a:xfrm rot="10800000" flipV="1">
            <a:off x="564203" y="1550419"/>
            <a:ext cx="11316621" cy="413440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و</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هناك انواعاً عديدة من </a:t>
            </a:r>
            <a:r>
              <a:rPr lang="ar-SA" sz="2400" b="1" dirty="0">
                <a:effectLst/>
                <a:latin typeface="Times New Roman" panose="02020603050405020304" pitchFamily="18" charset="0"/>
                <a:ea typeface="Times New Roman" panose="02020603050405020304" pitchFamily="18" charset="0"/>
                <a:cs typeface="Arabic Transparent" panose="020B0604020202020204" pitchFamily="34" charset="0"/>
              </a:rPr>
              <a:t>الصراع التنظيمي</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وذلك بسبب اختلاف الأساس المستخدم ف</a:t>
            </a: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ي</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تصنيف </a:t>
            </a:r>
            <a:r>
              <a:rPr lang="ar-SA" sz="2400" b="1" dirty="0">
                <a:effectLs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a:t>
            </a:r>
            <a:r>
              <a:rPr lang="ar-SA" sz="2400" b="1" dirty="0">
                <a:effectLst/>
                <a:latin typeface="Times New Roman" panose="02020603050405020304" pitchFamily="18" charset="0"/>
                <a:ea typeface="Times New Roman" panose="02020603050405020304" pitchFamily="18" charset="0"/>
                <a:cs typeface="Arabic Transparent" panose="020B0604020202020204" pitchFamily="34" charset="0"/>
              </a:rPr>
              <a:t>، وفيما يلى اهم أنواع تصنيفات الصراع : -</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400" b="1" dirty="0">
                <a:effectLst/>
                <a:latin typeface="Times New Roman" panose="02020603050405020304" pitchFamily="18" charset="0"/>
                <a:ea typeface="Times New Roman" panose="02020603050405020304" pitchFamily="18" charset="0"/>
                <a:cs typeface="Arabic Transparent" panose="020B0604020202020204" pitchFamily="34" charset="0"/>
              </a:rPr>
              <a:t>( 1 ) الصراع طبقاً لنوع الاطراف المتنازعة : -</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400" b="1" dirty="0">
                <a:effectLst/>
                <a:latin typeface="Times New Roman" panose="02020603050405020304" pitchFamily="18" charset="0"/>
                <a:ea typeface="Times New Roman" panose="02020603050405020304" pitchFamily="18" charset="0"/>
                <a:cs typeface="Arabic Transparent" panose="020B0604020202020204" pitchFamily="34" charset="0"/>
              </a:rPr>
              <a:t>أ- الصراع داخل الفرد,</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وينشأ هذا </a:t>
            </a:r>
            <a:r>
              <a:rPr lang="ar-SA" sz="2400" b="1" dirty="0">
                <a:effectLs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عندما يكون هناك حاله من (غموض الادوار) أو عدم معرفة الفرد لما ينبغ</a:t>
            </a: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ي</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عليه القيام به بالتحديد, وكذلك (صراع الادوار) وينتج من تعدد الأدوار التي يقوم بها الفرد وتعارضها </a:t>
            </a: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400" b="1" dirty="0">
                <a:effectLst/>
                <a:latin typeface="Times New Roman" panose="02020603050405020304" pitchFamily="18" charset="0"/>
                <a:ea typeface="Times New Roman" panose="02020603050405020304" pitchFamily="18" charset="0"/>
                <a:cs typeface="Arabic Transparent" panose="020B0604020202020204" pitchFamily="34" charset="0"/>
              </a:rPr>
              <a:t>ب - الصراع بين الافراد,</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وغالبا ما يحدث نتيجة للفروق ف</a:t>
            </a: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ي</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الأنماط الشخصية بين الأفراد, ويتفجر هذا النوع من الصراع عادة نتيجة تداخل الادوار، والعلاقات التصادمية بين الافراد.</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1958317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9757" y="1425502"/>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569757" y="400033"/>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10" name="Rectangle 5">
            <a:extLst>
              <a:ext uri="{FF2B5EF4-FFF2-40B4-BE49-F238E27FC236}">
                <a16:creationId xmlns:a16="http://schemas.microsoft.com/office/drawing/2014/main" id="{E680BD78-ECB6-6016-5194-F4A7F1207E67}"/>
              </a:ext>
            </a:extLst>
          </p:cNvPr>
          <p:cNvSpPr>
            <a:spLocks noChangeArrowheads="1"/>
          </p:cNvSpPr>
          <p:nvPr/>
        </p:nvSpPr>
        <p:spPr bwMode="auto">
          <a:xfrm>
            <a:off x="1245140" y="1732029"/>
            <a:ext cx="10000034" cy="405745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sz="2400" b="1" dirty="0">
                <a:effectLst/>
                <a:latin typeface="Times New Roman" panose="02020603050405020304" pitchFamily="18" charset="0"/>
                <a:ea typeface="Times New Roman" panose="02020603050405020304" pitchFamily="18" charset="0"/>
                <a:cs typeface="Arabic Transparent" panose="020B0604020202020204" pitchFamily="34" charset="0"/>
              </a:rPr>
              <a:t>ج- الصراع بين الافراد والجماعات,</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وينشأ هذا النوع عندما يتعامل الافراد مع الضغوط المفروضة عليهم من جانب جماعات العمل الخاصة بهم.</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400" b="1" dirty="0">
                <a:effectLst/>
                <a:latin typeface="Times New Roman" panose="02020603050405020304" pitchFamily="18" charset="0"/>
                <a:ea typeface="Times New Roman" panose="02020603050405020304" pitchFamily="18" charset="0"/>
                <a:cs typeface="Arabic Transparent" panose="020B0604020202020204" pitchFamily="34" charset="0"/>
              </a:rPr>
              <a:t>د- الصراع بين الجماعات داخل المنظمة</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ويتمثل ف</a:t>
            </a: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ي</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الصراع بين الادارة والاقسام المختلفة داخل المنظمة الواحدة قد لا تتفق على أسلوب واحد لتأدية العمل, هذه الاختلافات في توجيهات كل قسم من شأنه إيجاد مناخ ملائم للنزاع التنظيمي.</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400" b="1" dirty="0">
                <a:effectLst/>
                <a:latin typeface="Times New Roman" panose="02020603050405020304" pitchFamily="18" charset="0"/>
                <a:ea typeface="Times New Roman" panose="02020603050405020304" pitchFamily="18" charset="0"/>
                <a:cs typeface="Arabic Transparent" panose="020B0604020202020204" pitchFamily="34" charset="0"/>
              </a:rPr>
              <a:t>هـ- الصراع بين المنظمة وغيرها من المنظمات, </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وغالباً ما يتمثل </a:t>
            </a:r>
            <a:r>
              <a:rPr lang="ar-SA" sz="2400" dirty="0" err="1">
                <a:effectLst/>
                <a:latin typeface="Times New Roman" panose="02020603050405020304" pitchFamily="18" charset="0"/>
                <a:ea typeface="Times New Roman" panose="02020603050405020304" pitchFamily="18" charset="0"/>
                <a:cs typeface="Arabic Transparent" panose="020B0604020202020204" pitchFamily="34" charset="0"/>
              </a:rPr>
              <a:t>فى</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المنافسة بين المنظمة وغيرها من المنظمات وعادة ما يترتب علية دفع المنظمة لتطوير منتجاتها وابتكار الجديد.</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2310631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01586" y="-38667"/>
            <a:ext cx="2383737" cy="1125123"/>
          </a:xfrm>
          <a:prstGeom prst="rect">
            <a:avLst/>
          </a:prstGeom>
        </p:spPr>
      </p:pic>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 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12DBCB3-6E85-2FBA-01D5-DBE1D7719883}"/>
              </a:ext>
            </a:extLst>
          </p:cNvPr>
          <p:cNvSpPr/>
          <p:nvPr/>
        </p:nvSpPr>
        <p:spPr>
          <a:xfrm>
            <a:off x="599768" y="1312606"/>
            <a:ext cx="11166598" cy="374077"/>
          </a:xfrm>
          <a:prstGeom prst="rect">
            <a:avLst/>
          </a:prstGeom>
        </p:spPr>
        <p:txBody>
          <a:bodyPr wrap="square">
            <a:spAutoFit/>
          </a:bodyPr>
          <a:lstStyle/>
          <a:p>
            <a:pPr>
              <a:lnSpc>
                <a:spcPct val="107000"/>
              </a:lnSpc>
              <a:spcAft>
                <a:spcPts val="800"/>
              </a:spcAft>
              <a:buClr>
                <a:srgbClr val="000000"/>
              </a:buClr>
              <a:buFont typeface="Arial"/>
              <a:buNone/>
            </a:pPr>
            <a:r>
              <a:rPr lang="en-GB" kern="10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
        <p:nvSpPr>
          <p:cNvPr id="6" name="Rectangle 1">
            <a:extLst>
              <a:ext uri="{FF2B5EF4-FFF2-40B4-BE49-F238E27FC236}">
                <a16:creationId xmlns:a16="http://schemas.microsoft.com/office/drawing/2014/main" id="{FD7ECCDA-6ECB-5364-9860-3CB834921945}"/>
              </a:ext>
            </a:extLst>
          </p:cNvPr>
          <p:cNvSpPr>
            <a:spLocks noChangeArrowheads="1"/>
          </p:cNvSpPr>
          <p:nvPr/>
        </p:nvSpPr>
        <p:spPr bwMode="auto">
          <a:xfrm rot="10800000" flipV="1">
            <a:off x="425634" y="1642261"/>
            <a:ext cx="11340732" cy="404630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sz="2800" b="1" dirty="0">
                <a:effectLst/>
                <a:latin typeface="Times New Roman" panose="02020603050405020304" pitchFamily="18" charset="0"/>
                <a:ea typeface="Times New Roman" panose="02020603050405020304" pitchFamily="18" charset="0"/>
                <a:cs typeface="Arabic Transparent" panose="020B0604020202020204" pitchFamily="34" charset="0"/>
              </a:rPr>
              <a:t>(2) أنواع الصراع طبقاً لمرحلة الصراع : -</a:t>
            </a:r>
            <a:endParaRPr lang="en-GB" sz="2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800" b="1" dirty="0">
                <a:effectLst/>
                <a:latin typeface="Times New Roman" panose="02020603050405020304" pitchFamily="18" charset="0"/>
                <a:ea typeface="Times New Roman" panose="02020603050405020304" pitchFamily="18" charset="0"/>
                <a:cs typeface="Arabic Transparent" panose="020B0604020202020204" pitchFamily="34" charset="0"/>
              </a:rPr>
              <a:t>- الصراع المستتر: </a:t>
            </a:r>
            <a:r>
              <a:rPr lang="ar-SA" sz="2800" dirty="0">
                <a:effectLst/>
                <a:latin typeface="Times New Roman" panose="02020603050405020304" pitchFamily="18" charset="0"/>
                <a:ea typeface="Times New Roman" panose="02020603050405020304" pitchFamily="18" charset="0"/>
                <a:cs typeface="Arabic Transparent" panose="020B0604020202020204" pitchFamily="34" charset="0"/>
              </a:rPr>
              <a:t>عند وجود احتمالات للصراع دون التصرف على علاقات محمودة له</a:t>
            </a:r>
            <a:r>
              <a:rPr lang="ar-SA" sz="2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800" dirty="0">
                <a:effectLst/>
                <a:latin typeface="Times New Roman" panose="02020603050405020304" pitchFamily="18" charset="0"/>
                <a:ea typeface="Times New Roman" panose="02020603050405020304" pitchFamily="18" charset="0"/>
                <a:cs typeface="Arabic Transparent" panose="020B0604020202020204" pitchFamily="34" charset="0"/>
              </a:rPr>
              <a:t>وهنا لا يترتب أي إدراك أو فهم أو إحساس بظهور الصراع ولكن تظهر بعض الحالات التي تؤثر على علاقة بعض الأطراف مثل التنافس على الموارد المحدودة أو الحاجة إلى استقلالية وتشعب الأهداف.</a:t>
            </a:r>
            <a:endParaRPr lang="en-GB" sz="2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800" b="1" dirty="0">
                <a:effectLst/>
                <a:latin typeface="Times New Roman" panose="02020603050405020304" pitchFamily="18" charset="0"/>
                <a:ea typeface="Times New Roman" panose="02020603050405020304" pitchFamily="18" charset="0"/>
                <a:cs typeface="Arabic Transparent" panose="020B0604020202020204" pitchFamily="34" charset="0"/>
              </a:rPr>
              <a:t>- الصراع المدرك: </a:t>
            </a:r>
            <a:r>
              <a:rPr lang="ar-SA" sz="2800" dirty="0">
                <a:effectLst/>
                <a:latin typeface="Times New Roman" panose="02020603050405020304" pitchFamily="18" charset="0"/>
                <a:ea typeface="Times New Roman" panose="02020603050405020304" pitchFamily="18" charset="0"/>
                <a:cs typeface="Arabic Transparent" panose="020B0604020202020204" pitchFamily="34" charset="0"/>
              </a:rPr>
              <a:t>وهو </a:t>
            </a:r>
            <a:r>
              <a:rPr lang="ar-SA" sz="2800" b="1" dirty="0">
                <a:effectLs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SA" sz="2800" dirty="0">
                <a:effectLst/>
                <a:latin typeface="Times New Roman" panose="02020603050405020304" pitchFamily="18" charset="0"/>
                <a:ea typeface="Times New Roman" panose="02020603050405020304" pitchFamily="18" charset="0"/>
                <a:cs typeface="Arabic Transparent" panose="020B0604020202020204" pitchFamily="34" charset="0"/>
              </a:rPr>
              <a:t> المعروف أسبابة وله دلالات أو العلاقات بسيطة</a:t>
            </a:r>
            <a:r>
              <a:rPr lang="ar-SA" sz="2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800" dirty="0">
                <a:effectLst/>
                <a:latin typeface="Times New Roman" panose="02020603050405020304" pitchFamily="18" charset="0"/>
                <a:ea typeface="Times New Roman" panose="02020603050405020304" pitchFamily="18" charset="0"/>
                <a:cs typeface="Arabic Transparent" panose="020B0604020202020204" pitchFamily="34" charset="0"/>
              </a:rPr>
              <a:t>وهنا يتم إدراك </a:t>
            </a:r>
            <a:r>
              <a:rPr lang="ar-SA" sz="2800" b="1" dirty="0">
                <a:effectLst/>
                <a:latin typeface="Times New Roman" panose="02020603050405020304" pitchFamily="18" charset="0"/>
                <a:ea typeface="Times New Roman" panose="02020603050405020304" pitchFamily="18" charset="0"/>
                <a:cs typeface="Arabic Transparent" panose="020B0604020202020204" pitchFamily="34" charset="0"/>
              </a:rPr>
              <a:t>الصراع</a:t>
            </a:r>
            <a:r>
              <a:rPr lang="ar-SA" sz="2800" dirty="0">
                <a:effectLst/>
                <a:latin typeface="Times New Roman" panose="02020603050405020304" pitchFamily="18" charset="0"/>
                <a:ea typeface="Times New Roman" panose="02020603050405020304" pitchFamily="18" charset="0"/>
                <a:cs typeface="Arabic Transparent" panose="020B0604020202020204" pitchFamily="34" charset="0"/>
              </a:rPr>
              <a:t> دون أن يكون هناك حالات سابقة كأن يسيء طرف فهم أو استيعاب الطرف الآخر.</a:t>
            </a:r>
            <a:endParaRPr lang="en-GB" sz="28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160142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431461"/>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6" name="Rectangle 2">
            <a:extLst>
              <a:ext uri="{FF2B5EF4-FFF2-40B4-BE49-F238E27FC236}">
                <a16:creationId xmlns:a16="http://schemas.microsoft.com/office/drawing/2014/main" id="{B0268DC0-1496-801D-A49B-0C67E30067A1}"/>
              </a:ext>
            </a:extLst>
          </p:cNvPr>
          <p:cNvSpPr>
            <a:spLocks noChangeArrowheads="1"/>
          </p:cNvSpPr>
          <p:nvPr/>
        </p:nvSpPr>
        <p:spPr bwMode="auto">
          <a:xfrm>
            <a:off x="1031630" y="1590851"/>
            <a:ext cx="10128739" cy="456657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400" b="1" dirty="0">
                <a:effectLst/>
                <a:latin typeface="Times New Roman" panose="02020603050405020304" pitchFamily="18" charset="0"/>
                <a:ea typeface="Times New Roman" panose="02020603050405020304" pitchFamily="18" charset="0"/>
                <a:cs typeface="Arabic Transparent" panose="020B0604020202020204" pitchFamily="34" charset="0"/>
              </a:rPr>
              <a:t>3</a:t>
            </a:r>
            <a:r>
              <a:rPr lang="ar-SA" sz="2400" b="1" dirty="0">
                <a:effectLst/>
                <a:latin typeface="Times New Roman" panose="02020603050405020304" pitchFamily="18" charset="0"/>
                <a:ea typeface="Times New Roman" panose="02020603050405020304" pitchFamily="18" charset="0"/>
                <a:cs typeface="Arabic Transparent" panose="020B0604020202020204" pitchFamily="34" charset="0"/>
              </a:rPr>
              <a:t>- الصراع المحسوس:</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ويظهر ف</a:t>
            </a: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ي</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شكل ضغوط نفسية على طرفي الصراع ينتج عنه قلق وتوتر وغضب وروح عدائية</a:t>
            </a:r>
            <a:r>
              <a:rPr lang="ar-SA" sz="24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وهنا قد يكون هناك إدراك للصراع ولكن دون أن يكون هناك شعور لدى المدير بأن هناك حالات قلق وتوتر.</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400" b="1" dirty="0">
                <a:effectLst/>
                <a:latin typeface="Times New Roman" panose="02020603050405020304" pitchFamily="18" charset="0"/>
                <a:ea typeface="Times New Roman" panose="02020603050405020304" pitchFamily="18" charset="0"/>
                <a:cs typeface="Arabic Transparent" panose="020B0604020202020204" pitchFamily="34" charset="0"/>
              </a:rPr>
              <a:t>4- الصراع الصريح:</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وهو الصراع الظاهر </a:t>
            </a:r>
            <a:r>
              <a:rPr lang="ar-SA" sz="2400" dirty="0" err="1">
                <a:effectLst/>
                <a:latin typeface="Times New Roman" panose="02020603050405020304" pitchFamily="18" charset="0"/>
                <a:ea typeface="Times New Roman" panose="02020603050405020304" pitchFamily="18" charset="0"/>
                <a:cs typeface="Arabic Transparent" panose="020B0604020202020204" pitchFamily="34" charset="0"/>
              </a:rPr>
              <a:t>فى</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سلوكيات الافراد والجماعات بشكل واضح ف</a:t>
            </a: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ي</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 التعاملات</a:t>
            </a:r>
            <a:r>
              <a:rPr lang="ar-SA" sz="24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400" dirty="0">
                <a:effectLst/>
                <a:latin typeface="Times New Roman" panose="02020603050405020304" pitchFamily="18" charset="0"/>
                <a:ea typeface="Times New Roman" panose="02020603050405020304" pitchFamily="18" charset="0"/>
                <a:cs typeface="Arabic Transparent" panose="020B0604020202020204" pitchFamily="34" charset="0"/>
              </a:rPr>
              <a:t>وهنا يمكن ملاحظة أن السلوك الصادر عن كل طرف يدل على ظهور مشكلة متصارع عليها </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2400" dirty="0">
                <a:effectLst/>
                <a:latin typeface="Times New Roman" panose="02020603050405020304" pitchFamily="18" charset="0"/>
                <a:ea typeface="Times New Roman" panose="02020603050405020304" pitchFamily="18" charset="0"/>
                <a:cs typeface="Arabic Transparent" panose="020B0604020202020204" pitchFamily="34" charset="0"/>
              </a:rPr>
              <a:t>ومن المعلوم أن أحوال الخلاف تتغيَّر وتتبدل فقد يبدأ الخلاف خفياً ثم يتطور إلى خلاف ملاحظ ثم يتطور إلى خلاف محسوس ثم يصل أخيراً إلى خلاف جلي أو ظاهر؛ أي أنه بصبح واضحاً للعيان.</a:t>
            </a:r>
            <a:endParaRPr lang="en-GB" sz="24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b="1" dirty="0">
                <a:effectLst/>
                <a:latin typeface="Times New Roman" panose="02020603050405020304" pitchFamily="18" charset="0"/>
                <a:ea typeface="Times New Roman" panose="02020603050405020304" pitchFamily="18" charset="0"/>
                <a:cs typeface="Arabic Transparent" panose="020B0604020202020204" pitchFamily="34" charset="0"/>
              </a:rPr>
              <a:t> </a:t>
            </a:r>
            <a:endParaRPr lang="en-GB"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2841049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7173" y="30556409"/>
            <a:ext cx="10642906" cy="57124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Rectangle 1">
            <a:extLst>
              <a:ext uri="{FF2B5EF4-FFF2-40B4-BE49-F238E27FC236}">
                <a16:creationId xmlns:a16="http://schemas.microsoft.com/office/drawing/2014/main" id="{517A4EEF-E9F9-C95E-0FD9-796F04E12F54}"/>
              </a:ext>
            </a:extLst>
          </p:cNvPr>
          <p:cNvSpPr>
            <a:spLocks noChangeArrowheads="1"/>
          </p:cNvSpPr>
          <p:nvPr/>
        </p:nvSpPr>
        <p:spPr bwMode="auto">
          <a:xfrm>
            <a:off x="306677" y="1349693"/>
            <a:ext cx="11648617" cy="481279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sz="1800" b="1" dirty="0">
                <a:effectLst/>
                <a:latin typeface="Times New Roman" panose="02020603050405020304" pitchFamily="18" charset="0"/>
                <a:ea typeface="Times New Roman" panose="02020603050405020304" pitchFamily="18" charset="0"/>
                <a:cs typeface="Arabic Transparent" panose="020B0604020202020204" pitchFamily="34" charset="0"/>
              </a:rPr>
              <a:t>1</a:t>
            </a:r>
            <a:r>
              <a:rPr lang="ar-EG" sz="1800" b="1" dirty="0">
                <a:effectLst/>
                <a:latin typeface="Times New Roman" panose="02020603050405020304" pitchFamily="18" charset="0"/>
                <a:ea typeface="Times New Roman" panose="02020603050405020304" pitchFamily="18" charset="0"/>
                <a:cs typeface="Arabic Transparent" panose="020B0604020202020204" pitchFamily="34" charset="0"/>
              </a:rPr>
              <a:t> أنواع الصراع طبقا لنتائجه:</a:t>
            </a:r>
          </a:p>
          <a:p>
            <a:pPr indent="457200" algn="just" rtl="1">
              <a:lnSpc>
                <a:spcPct val="150000"/>
              </a:lnSpc>
              <a:spcAft>
                <a:spcPts val="600"/>
              </a:spcAft>
            </a:pPr>
            <a:r>
              <a:rPr lang="ar-SA" sz="1800" b="1" dirty="0">
                <a:effectLst/>
                <a:latin typeface="Times New Roman" panose="02020603050405020304" pitchFamily="18" charset="0"/>
                <a:ea typeface="Times New Roman" panose="02020603050405020304" pitchFamily="18" charset="0"/>
                <a:cs typeface="Arabic Transparent" panose="020B0604020202020204" pitchFamily="34" charset="0"/>
              </a:rPr>
              <a:t>- الصراع الإيجابي </a:t>
            </a:r>
            <a:r>
              <a:rPr lang="ar-EG" sz="1800" b="1" dirty="0">
                <a:effectLst/>
                <a:latin typeface="Times New Roman" panose="02020603050405020304" pitchFamily="18" charset="0"/>
                <a:ea typeface="Times New Roman" panose="02020603050405020304" pitchFamily="18" charset="0"/>
                <a:cs typeface="Arabic Transparent" panose="020B0604020202020204" pitchFamily="34" charset="0"/>
              </a:rPr>
              <a:t>البناء</a:t>
            </a:r>
            <a:r>
              <a:rPr lang="ar-SA" sz="1800" b="1" dirty="0">
                <a:effectLst/>
                <a:latin typeface="Times New Roman" panose="02020603050405020304" pitchFamily="18" charset="0"/>
                <a:ea typeface="Times New Roman" panose="02020603050405020304" pitchFamily="18" charset="0"/>
                <a:cs typeface="Arabic Transparent" panose="020B0604020202020204" pitchFamily="34" charset="0"/>
              </a:rPr>
              <a:t>:</a:t>
            </a:r>
            <a:r>
              <a:rPr lang="ar-SA" sz="1800" dirty="0">
                <a:effectLst/>
                <a:latin typeface="Times New Roman" panose="02020603050405020304" pitchFamily="18" charset="0"/>
                <a:ea typeface="Times New Roman" panose="02020603050405020304" pitchFamily="18" charset="0"/>
                <a:cs typeface="Arabic Transparent" panose="020B0604020202020204" pitchFamily="34" charset="0"/>
              </a:rPr>
              <a:t> يعنى المواجهة بين جماعتين أو اكثر يؤدى الى تعزيز أو تدعيم الأداء إلى دعم التغيرات الايجابية ومحاولات التكيف وجهود الابتكار, </a:t>
            </a:r>
            <a:r>
              <a:rPr lang="ar-EG" sz="1800" b="1" dirty="0">
                <a:effectLst/>
                <a:latin typeface="Times New Roman" panose="02020603050405020304" pitchFamily="18" charset="0"/>
                <a:ea typeface="Times New Roman" panose="02020603050405020304" pitchFamily="18" charset="0"/>
                <a:cs typeface="Arabic Transparent" panose="020B0604020202020204" pitchFamily="34" charset="0"/>
              </a:rPr>
              <a:t>فالصراع  الإيجابي</a:t>
            </a:r>
            <a:r>
              <a:rPr lang="ar-SA" sz="1800" b="1" dirty="0">
                <a:effectLst/>
                <a:latin typeface="Times New Roman" panose="02020603050405020304" pitchFamily="18" charset="0"/>
                <a:ea typeface="Times New Roman" panose="02020603050405020304" pitchFamily="18" charset="0"/>
                <a:cs typeface="Arabic Transparent" panose="020B0604020202020204" pitchFamily="34" charset="0"/>
              </a:rPr>
              <a:t>:</a:t>
            </a:r>
            <a:endParaRPr lang="en-GB"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dirty="0">
                <a:effectLst/>
                <a:latin typeface="Times New Roman" panose="02020603050405020304" pitchFamily="18" charset="0"/>
                <a:ea typeface="Times New Roman" panose="02020603050405020304" pitchFamily="18" charset="0"/>
                <a:cs typeface="Arabic Transparent" panose="020B0604020202020204" pitchFamily="34" charset="0"/>
              </a:rPr>
              <a:t>-  يساعد على تجنب الفتور واللامبالاة</a:t>
            </a:r>
            <a:r>
              <a:rPr lang="ar-SA" sz="1800" dirty="0">
                <a:effectLst/>
                <a:latin typeface="Times New Roman" panose="02020603050405020304" pitchFamily="18" charset="0"/>
                <a:ea typeface="Times New Roman" panose="02020603050405020304" pitchFamily="18" charset="0"/>
                <a:cs typeface="Arabic Transparent" panose="020B0604020202020204" pitchFamily="34" charset="0"/>
              </a:rPr>
              <a:t>.</a:t>
            </a:r>
            <a:endParaRPr lang="en-GB"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dirty="0">
                <a:effectLst/>
                <a:latin typeface="Times New Roman" panose="02020603050405020304" pitchFamily="18" charset="0"/>
                <a:ea typeface="Times New Roman" panose="02020603050405020304" pitchFamily="18" charset="0"/>
                <a:cs typeface="Arabic Transparent" panose="020B0604020202020204" pitchFamily="34" charset="0"/>
              </a:rPr>
              <a:t>- يساعد على وجود اختلاف في الرأي أو في وجهات النظر</a:t>
            </a:r>
            <a:r>
              <a:rPr lang="ar-SA" sz="1800" dirty="0">
                <a:effectLst/>
                <a:latin typeface="Times New Roman" panose="02020603050405020304" pitchFamily="18" charset="0"/>
                <a:ea typeface="Times New Roman" panose="02020603050405020304" pitchFamily="18" charset="0"/>
                <a:cs typeface="Arabic Transparent" panose="020B0604020202020204" pitchFamily="34" charset="0"/>
              </a:rPr>
              <a:t>.</a:t>
            </a:r>
            <a:endParaRPr lang="en-GB"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dirty="0">
                <a:effectLst/>
                <a:latin typeface="Times New Roman" panose="02020603050405020304" pitchFamily="18" charset="0"/>
                <a:ea typeface="Times New Roman" panose="02020603050405020304" pitchFamily="18" charset="0"/>
                <a:cs typeface="Arabic Transparent" panose="020B0604020202020204" pitchFamily="34" charset="0"/>
              </a:rPr>
              <a:t>-  تشجيع الخلق والابتكار.</a:t>
            </a:r>
            <a:endParaRPr lang="en-GB"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dirty="0">
                <a:effectLst/>
                <a:latin typeface="Times New Roman" panose="02020603050405020304" pitchFamily="18" charset="0"/>
                <a:ea typeface="Times New Roman" panose="02020603050405020304" pitchFamily="18" charset="0"/>
                <a:cs typeface="Arabic Transparent" panose="020B0604020202020204" pitchFamily="34" charset="0"/>
              </a:rPr>
              <a:t>-  يساعد على تحديد وبلورة المشاكل بوضوح.</a:t>
            </a:r>
            <a:endParaRPr lang="en-GB"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dirty="0">
                <a:effectLst/>
                <a:latin typeface="Times New Roman" panose="02020603050405020304" pitchFamily="18" charset="0"/>
                <a:ea typeface="Times New Roman" panose="02020603050405020304" pitchFamily="18" charset="0"/>
                <a:cs typeface="Arabic Transparent" panose="020B0604020202020204" pitchFamily="34" charset="0"/>
              </a:rPr>
              <a:t>-  تحفيز مجهودات الأفراد والجماعات للتميز</a:t>
            </a:r>
            <a:r>
              <a:rPr lang="ar-SA" sz="1800" dirty="0">
                <a:effectLst/>
                <a:latin typeface="Times New Roman" panose="02020603050405020304" pitchFamily="18" charset="0"/>
                <a:ea typeface="Times New Roman" panose="02020603050405020304" pitchFamily="18" charset="0"/>
                <a:cs typeface="Arabic Transparent" panose="020B0604020202020204" pitchFamily="34" charset="0"/>
              </a:rPr>
              <a:t>.</a:t>
            </a:r>
            <a:endParaRPr lang="en-GB"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dirty="0">
                <a:effectLst/>
                <a:latin typeface="Times New Roman" panose="02020603050405020304" pitchFamily="18" charset="0"/>
                <a:ea typeface="Times New Roman" panose="02020603050405020304" pitchFamily="18" charset="0"/>
                <a:cs typeface="Arabic Transparent" panose="020B0604020202020204" pitchFamily="34" charset="0"/>
              </a:rPr>
              <a:t>- يساعد على اتخاذ الحلول والقرارات الواقعية والفعالة</a:t>
            </a:r>
            <a:r>
              <a:rPr lang="ar-SA" sz="1800" dirty="0">
                <a:effectLst/>
                <a:latin typeface="Times New Roman" panose="02020603050405020304" pitchFamily="18" charset="0"/>
                <a:ea typeface="Times New Roman" panose="02020603050405020304" pitchFamily="18" charset="0"/>
                <a:cs typeface="Arabic Transparent" panose="020B0604020202020204" pitchFamily="34" charset="0"/>
              </a:rPr>
              <a:t>.</a:t>
            </a:r>
            <a:endParaRPr lang="en-GB"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EG" sz="1800" dirty="0">
                <a:effectLst/>
                <a:latin typeface="Times New Roman" panose="02020603050405020304" pitchFamily="18" charset="0"/>
                <a:ea typeface="Times New Roman" panose="02020603050405020304" pitchFamily="18" charset="0"/>
                <a:cs typeface="Arabic Transparent" panose="020B0604020202020204" pitchFamily="34" charset="0"/>
              </a:rPr>
              <a:t>-  يساعد على إحداث التغير</a:t>
            </a:r>
            <a:r>
              <a:rPr lang="ar-SA" sz="1800" dirty="0">
                <a:effectLst/>
                <a:latin typeface="Times New Roman" panose="02020603050405020304" pitchFamily="18" charset="0"/>
                <a:ea typeface="Times New Roman" panose="02020603050405020304" pitchFamily="18" charset="0"/>
                <a:cs typeface="Arabic Transparent" panose="020B0604020202020204" pitchFamily="34" charset="0"/>
              </a:rPr>
              <a:t>.</a:t>
            </a:r>
            <a:endParaRPr lang="en-GB"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1719212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7173" y="30556409"/>
            <a:ext cx="10642906" cy="57124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Rectangle 1">
            <a:extLst>
              <a:ext uri="{FF2B5EF4-FFF2-40B4-BE49-F238E27FC236}">
                <a16:creationId xmlns:a16="http://schemas.microsoft.com/office/drawing/2014/main" id="{517A4EEF-E9F9-C95E-0FD9-796F04E12F54}"/>
              </a:ext>
            </a:extLst>
          </p:cNvPr>
          <p:cNvSpPr>
            <a:spLocks noChangeArrowheads="1"/>
          </p:cNvSpPr>
          <p:nvPr/>
        </p:nvSpPr>
        <p:spPr bwMode="auto">
          <a:xfrm>
            <a:off x="306677" y="1660259"/>
            <a:ext cx="11648617" cy="419166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sz="2000" b="1" dirty="0">
                <a:effectLst/>
                <a:latin typeface="Times New Roman" panose="02020603050405020304" pitchFamily="18" charset="0"/>
                <a:ea typeface="Times New Roman" panose="02020603050405020304" pitchFamily="18" charset="0"/>
                <a:cs typeface="Arabic Transparent" panose="020B0604020202020204" pitchFamily="34" charset="0"/>
              </a:rPr>
              <a:t>2- الصراع السلبى</a:t>
            </a:r>
            <a:r>
              <a:rPr lang="ar-SA" sz="2000" dirty="0">
                <a:effectLst/>
                <a:latin typeface="Times New Roman" panose="02020603050405020304" pitchFamily="18" charset="0"/>
                <a:ea typeface="Times New Roman" panose="02020603050405020304" pitchFamily="18" charset="0"/>
                <a:cs typeface="Arabic Transparent" panose="020B0604020202020204" pitchFamily="34" charset="0"/>
              </a:rPr>
              <a:t>: وهو أي مواجهه أو تعامل تتم </a:t>
            </a:r>
            <a:r>
              <a:rPr lang="ar-EG" sz="2000" dirty="0">
                <a:effectLst/>
                <a:latin typeface="Times New Roman" panose="02020603050405020304" pitchFamily="18" charset="0"/>
                <a:ea typeface="Times New Roman" panose="02020603050405020304" pitchFamily="18" charset="0"/>
                <a:cs typeface="Arabic Transparent" panose="020B0604020202020204" pitchFamily="34" charset="0"/>
              </a:rPr>
              <a:t>بين</a:t>
            </a:r>
            <a:r>
              <a:rPr lang="ar-SA" sz="2000" dirty="0">
                <a:effectLst/>
                <a:latin typeface="Times New Roman" panose="02020603050405020304" pitchFamily="18" charset="0"/>
                <a:ea typeface="Times New Roman" panose="02020603050405020304" pitchFamily="18" charset="0"/>
                <a:cs typeface="Arabic Transparent" panose="020B0604020202020204" pitchFamily="34" charset="0"/>
              </a:rPr>
              <a:t> الجماعات ويترتب عليه إحداث الفوضة في التنظيم وإعاقته عن تحقيق أهدافة, ومن صور </a:t>
            </a:r>
            <a:r>
              <a:rPr lang="ar-SA" sz="2000" b="1" dirty="0">
                <a:effectLst/>
                <a:latin typeface="Times New Roman" panose="02020603050405020304" pitchFamily="18" charset="0"/>
                <a:ea typeface="Times New Roman" panose="02020603050405020304" pitchFamily="18" charset="0"/>
                <a:cs typeface="Arabic Transparent" panose="020B0604020202020204" pitchFamily="34" charset="0"/>
              </a:rPr>
              <a:t>الصراع السلبي:</a:t>
            </a:r>
            <a:endParaRPr lang="en-GB"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000" dirty="0">
                <a:effectLst/>
                <a:latin typeface="Times New Roman" panose="02020603050405020304" pitchFamily="18" charset="0"/>
                <a:ea typeface="Times New Roman" panose="02020603050405020304" pitchFamily="18" charset="0"/>
                <a:cs typeface="Arabic Transparent" panose="020B0604020202020204" pitchFamily="34" charset="0"/>
              </a:rPr>
              <a:t>- بذل الجهود لتحقيق المكاسب الفردية.</a:t>
            </a:r>
            <a:endParaRPr lang="en-GB"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000" dirty="0">
                <a:effectLst/>
                <a:latin typeface="Times New Roman" panose="02020603050405020304" pitchFamily="18" charset="0"/>
                <a:ea typeface="Times New Roman" panose="02020603050405020304" pitchFamily="18" charset="0"/>
                <a:cs typeface="Arabic Transparent" panose="020B0604020202020204" pitchFamily="34" charset="0"/>
              </a:rPr>
              <a:t>- عدم تشجيع التعاون.</a:t>
            </a:r>
            <a:endParaRPr lang="en-GB"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000" dirty="0">
                <a:effectLst/>
                <a:latin typeface="Times New Roman" panose="02020603050405020304" pitchFamily="18" charset="0"/>
                <a:ea typeface="Times New Roman" panose="02020603050405020304" pitchFamily="18" charset="0"/>
                <a:cs typeface="Arabic Transparent" panose="020B0604020202020204" pitchFamily="34" charset="0"/>
              </a:rPr>
              <a:t>- الانعزالية حيث يعمل الأفراد أو الجماعات على تحقيق أهدافهم فقط.</a:t>
            </a:r>
            <a:endParaRPr lang="en-GB"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000" dirty="0">
                <a:effectLst/>
                <a:latin typeface="Times New Roman" panose="02020603050405020304" pitchFamily="18" charset="0"/>
                <a:ea typeface="Times New Roman" panose="02020603050405020304" pitchFamily="18" charset="0"/>
                <a:cs typeface="Arabic Transparent" panose="020B0604020202020204" pitchFamily="34" charset="0"/>
              </a:rPr>
              <a:t>- خلق الضغوط غير الضرورية.</a:t>
            </a:r>
            <a:endParaRPr lang="en-GB"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000" dirty="0">
                <a:effectLst/>
                <a:latin typeface="Times New Roman" panose="02020603050405020304" pitchFamily="18" charset="0"/>
                <a:ea typeface="Times New Roman" panose="02020603050405020304" pitchFamily="18" charset="0"/>
                <a:cs typeface="Arabic Transparent" panose="020B0604020202020204" pitchFamily="34" charset="0"/>
              </a:rPr>
              <a:t>- العمل على تحقيق الأهداف الخاصة بالجماعات.</a:t>
            </a:r>
            <a:endParaRPr lang="en-GB"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ct val="150000"/>
              </a:lnSpc>
              <a:spcAft>
                <a:spcPts val="600"/>
              </a:spcAft>
            </a:pPr>
            <a:r>
              <a:rPr lang="ar-SA" sz="2000" dirty="0">
                <a:effectLst/>
                <a:latin typeface="Times New Roman" panose="02020603050405020304" pitchFamily="18" charset="0"/>
                <a:ea typeface="Times New Roman" panose="02020603050405020304" pitchFamily="18" charset="0"/>
                <a:cs typeface="Arabic Transparent" panose="020B0604020202020204" pitchFamily="34" charset="0"/>
              </a:rPr>
              <a:t>- الإضرار بالأطراف المتنازعة, مما يؤدى الى انهيار المؤسسة.</a:t>
            </a:r>
            <a:endParaRPr lang="en-GB"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3579869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1932498" y="1500169"/>
            <a:ext cx="8221948" cy="584775"/>
          </a:xfrm>
          <a:prstGeom prst="rect">
            <a:avLst/>
          </a:prstGeom>
          <a:noFill/>
        </p:spPr>
        <p:txBody>
          <a:bodyPr wrap="square">
            <a:spAutoFit/>
          </a:bodyPr>
          <a:lstStyle/>
          <a:p>
            <a:pPr algn="r" rtl="1">
              <a:buClr>
                <a:srgbClr val="000000"/>
              </a:buClr>
              <a:buFont typeface="Arial"/>
              <a:buNone/>
              <a:defRPr/>
            </a:pPr>
            <a:r>
              <a:rPr lang="ar-EG" sz="3200" kern="0" dirty="0">
                <a:solidFill>
                  <a:srgbClr val="000000"/>
                </a:solidFill>
                <a:latin typeface="Arial"/>
                <a:cs typeface="AL-Mohanad Bold" pitchFamily="2" charset="-78"/>
                <a:sym typeface="Arial"/>
              </a:rPr>
              <a:t> </a:t>
            </a:r>
            <a:endParaRPr lang="ar-EG" sz="2400" kern="0" dirty="0">
              <a:solidFill>
                <a:srgbClr val="000000"/>
              </a:solidFill>
              <a:highlight>
                <a:srgbClr val="FFFF00"/>
              </a:highlight>
              <a:latin typeface="Arial"/>
              <a:cs typeface="AL-Mohanad Bold" pitchFamily="2" charset="-78"/>
              <a:sym typeface="Arial"/>
            </a:endParaRPr>
          </a:p>
        </p:txBody>
      </p:sp>
      <p:sp>
        <p:nvSpPr>
          <p:cNvPr id="7" name="Rectangle 2">
            <a:extLst>
              <a:ext uri="{FF2B5EF4-FFF2-40B4-BE49-F238E27FC236}">
                <a16:creationId xmlns:a16="http://schemas.microsoft.com/office/drawing/2014/main" id="{C3361FA3-A3F4-887C-42EC-8F9EC01E4438}"/>
              </a:ext>
            </a:extLst>
          </p:cNvPr>
          <p:cNvSpPr>
            <a:spLocks noChangeArrowheads="1"/>
          </p:cNvSpPr>
          <p:nvPr/>
        </p:nvSpPr>
        <p:spPr bwMode="auto">
          <a:xfrm>
            <a:off x="1070043" y="1440702"/>
            <a:ext cx="10659842" cy="513140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EG" altLang="en-US" sz="3200" b="1" i="0" u="sng" strike="noStrike" cap="none" normalizeH="0" baseline="0" dirty="0">
                <a:ln>
                  <a:noFill/>
                </a:ln>
                <a:solidFill>
                  <a:srgbClr val="444444"/>
                </a:solidFill>
                <a:effectLst/>
                <a:highlight>
                  <a:srgbClr val="FFFF00"/>
                </a:highlight>
                <a:latin typeface="Traditional Arabic" panose="02020603050405020304" pitchFamily="18" charset="-78"/>
                <a:cs typeface="Traditional Arabic" panose="02020603050405020304" pitchFamily="18" charset="-78"/>
              </a:rPr>
              <a:t>ملخص المحاضرة: تناولنا الموضوعات التالية بالشرح والتحليل :</a:t>
            </a:r>
          </a:p>
          <a:p>
            <a:pPr algn="r">
              <a:lnSpc>
                <a:spcPct val="107000"/>
              </a:lnSpc>
              <a:spcAft>
                <a:spcPts val="800"/>
              </a:spcAft>
            </a:pPr>
            <a:r>
              <a:rPr lang="ar-SA" sz="3200" b="1" kern="0" dirty="0">
                <a:solidFill>
                  <a:schemeClr val="accent1"/>
                </a:solidFill>
                <a:effectLst/>
                <a:latin typeface="Calibri" panose="020F0502020204030204" pitchFamily="34" charset="0"/>
                <a:ea typeface="Calibri" panose="020F0502020204030204" pitchFamily="34" charset="0"/>
                <a:cs typeface="+mj-cs"/>
              </a:rPr>
              <a:t>الصراع التنظيمي</a:t>
            </a:r>
            <a:r>
              <a:rPr lang="ar-EG" sz="3200" b="1" kern="0" dirty="0">
                <a:solidFill>
                  <a:schemeClr val="accent1"/>
                </a:solidFill>
                <a:effectLst/>
                <a:latin typeface="Calibri" panose="020F0502020204030204" pitchFamily="34" charset="0"/>
                <a:ea typeface="Calibri" panose="020F0502020204030204" pitchFamily="34" charset="0"/>
                <a:cs typeface="+mj-cs"/>
              </a:rPr>
              <a:t> </a:t>
            </a:r>
            <a:endParaRPr lang="en-GB" sz="3200" b="1" kern="100" dirty="0">
              <a:solidFill>
                <a:schemeClr val="accent1"/>
              </a:solidFill>
              <a:effectLst/>
              <a:latin typeface="Calibri" panose="020F0502020204030204" pitchFamily="34" charset="0"/>
              <a:ea typeface="Calibri" panose="020F0502020204030204" pitchFamily="34" charset="0"/>
              <a:cs typeface="+mj-cs"/>
            </a:endParaRPr>
          </a:p>
          <a:p>
            <a:pPr algn="r">
              <a:lnSpc>
                <a:spcPct val="107000"/>
              </a:lnSpc>
              <a:spcAft>
                <a:spcPts val="800"/>
              </a:spcAft>
            </a:pPr>
            <a:r>
              <a:rPr lang="ar-SA" sz="3200" b="1" kern="0" dirty="0">
                <a:solidFill>
                  <a:schemeClr val="accent1"/>
                </a:solidFill>
                <a:effectLst/>
                <a:latin typeface="Calibri" panose="020F0502020204030204" pitchFamily="34" charset="0"/>
                <a:ea typeface="Calibri" panose="020F0502020204030204" pitchFamily="34" charset="0"/>
                <a:cs typeface="+mj-cs"/>
              </a:rPr>
              <a:t>أولا: تعريف الصراع</a:t>
            </a:r>
            <a:endParaRPr lang="en-GB" sz="3200" b="1" kern="100" dirty="0">
              <a:solidFill>
                <a:schemeClr val="accent1"/>
              </a:solidFill>
              <a:effectLst/>
              <a:latin typeface="Calibri" panose="020F0502020204030204" pitchFamily="34" charset="0"/>
              <a:ea typeface="Calibri" panose="020F0502020204030204" pitchFamily="34" charset="0"/>
              <a:cs typeface="+mj-cs"/>
            </a:endParaRPr>
          </a:p>
          <a:p>
            <a:pPr algn="r">
              <a:lnSpc>
                <a:spcPct val="107000"/>
              </a:lnSpc>
              <a:spcAft>
                <a:spcPts val="800"/>
              </a:spcAft>
            </a:pPr>
            <a:r>
              <a:rPr lang="ar-SA" sz="3200" b="1" kern="0" dirty="0">
                <a:solidFill>
                  <a:schemeClr val="accent1"/>
                </a:solidFill>
                <a:effectLst/>
                <a:latin typeface="Calibri" panose="020F0502020204030204" pitchFamily="34" charset="0"/>
                <a:ea typeface="Calibri" panose="020F0502020204030204" pitchFamily="34" charset="0"/>
                <a:cs typeface="+mj-cs"/>
              </a:rPr>
              <a:t>ثانيا: </a:t>
            </a:r>
            <a:r>
              <a:rPr lang="ar-EG" sz="3200" b="1" kern="0" dirty="0">
                <a:solidFill>
                  <a:schemeClr val="accent1"/>
                </a:solidFill>
                <a:effectLst/>
                <a:latin typeface="Calibri" panose="020F0502020204030204" pitchFamily="34" charset="0"/>
                <a:ea typeface="Calibri" panose="020F0502020204030204" pitchFamily="34" charset="0"/>
                <a:cs typeface="+mj-cs"/>
              </a:rPr>
              <a:t>طبيعة الصراع وأشكاله </a:t>
            </a:r>
            <a:endParaRPr lang="ar-EG" sz="3200" b="1" kern="100" dirty="0">
              <a:solidFill>
                <a:schemeClr val="accent1"/>
              </a:solidFill>
              <a:latin typeface="Calibri" panose="020F0502020204030204" pitchFamily="34" charset="0"/>
              <a:ea typeface="Calibri" panose="020F0502020204030204" pitchFamily="34" charset="0"/>
              <a:cs typeface="+mj-cs"/>
            </a:endParaRPr>
          </a:p>
          <a:p>
            <a:pPr algn="r">
              <a:lnSpc>
                <a:spcPct val="107000"/>
              </a:lnSpc>
              <a:spcAft>
                <a:spcPts val="800"/>
              </a:spcAft>
            </a:pPr>
            <a:r>
              <a:rPr lang="ar-EG" sz="3200" b="1" kern="0" dirty="0">
                <a:solidFill>
                  <a:schemeClr val="accent1"/>
                </a:solidFill>
                <a:effectLst/>
                <a:latin typeface="Calibri" panose="020F0502020204030204" pitchFamily="34" charset="0"/>
                <a:ea typeface="Calibri" panose="020F0502020204030204" pitchFamily="34" charset="0"/>
                <a:cs typeface="+mj-cs"/>
              </a:rPr>
              <a:t>ثالثا الصراع التنظيمي </a:t>
            </a:r>
            <a:endParaRPr lang="en-GB" sz="3200" b="1" kern="100" dirty="0">
              <a:solidFill>
                <a:schemeClr val="accent1"/>
              </a:solidFill>
              <a:effectLst/>
              <a:latin typeface="Calibri" panose="020F0502020204030204" pitchFamily="34" charset="0"/>
              <a:ea typeface="Calibri" panose="020F0502020204030204" pitchFamily="34" charset="0"/>
              <a:cs typeface="+mj-cs"/>
            </a:endParaRPr>
          </a:p>
          <a:p>
            <a:pPr algn="r">
              <a:lnSpc>
                <a:spcPct val="107000"/>
              </a:lnSpc>
              <a:spcAft>
                <a:spcPts val="800"/>
              </a:spcAft>
            </a:pPr>
            <a:r>
              <a:rPr lang="ar-EG" sz="3200" b="1" kern="0" dirty="0">
                <a:solidFill>
                  <a:schemeClr val="accent1"/>
                </a:solidFill>
                <a:effectLst/>
                <a:latin typeface="Calibri" panose="020F0502020204030204" pitchFamily="34" charset="0"/>
                <a:ea typeface="Calibri" panose="020F0502020204030204" pitchFamily="34" charset="0"/>
                <a:cs typeface="+mj-cs"/>
              </a:rPr>
              <a:t>سادساً أنواع الصراع التنظيمي </a:t>
            </a:r>
            <a:endParaRPr lang="en-GB" sz="3200" b="1" kern="100" dirty="0">
              <a:solidFill>
                <a:schemeClr val="accent1"/>
              </a:solidFill>
              <a:effectLst/>
              <a:latin typeface="Calibri" panose="020F0502020204030204" pitchFamily="34" charset="0"/>
              <a:ea typeface="Calibri" panose="020F0502020204030204" pitchFamily="34" charset="0"/>
              <a:cs typeface="+mj-cs"/>
            </a:endParaRPr>
          </a:p>
          <a:p>
            <a:pPr algn="r">
              <a:lnSpc>
                <a:spcPct val="107000"/>
              </a:lnSpc>
              <a:spcAft>
                <a:spcPts val="800"/>
              </a:spcAft>
            </a:pPr>
            <a:r>
              <a:rPr lang="ar-EG" sz="3200" b="1" kern="0" dirty="0">
                <a:solidFill>
                  <a:schemeClr val="accent1"/>
                </a:solidFill>
                <a:effectLst/>
                <a:latin typeface="Calibri" panose="020F0502020204030204" pitchFamily="34" charset="0"/>
                <a:ea typeface="Calibri" panose="020F0502020204030204" pitchFamily="34" charset="0"/>
                <a:cs typeface="+mj-cs"/>
              </a:rPr>
              <a:t> سابعاً: التعامل مع الصراع التنظيمي </a:t>
            </a:r>
            <a:endParaRPr lang="en-GB" sz="3200" b="1" kern="100" dirty="0">
              <a:solidFill>
                <a:schemeClr val="accent1"/>
              </a:solidFill>
              <a:effectLst/>
              <a:latin typeface="Calibri" panose="020F0502020204030204" pitchFamily="34" charset="0"/>
              <a:ea typeface="Calibri" panose="020F0502020204030204" pitchFamily="34" charset="0"/>
              <a:cs typeface="+mj-cs"/>
            </a:endParaRPr>
          </a:p>
          <a:p>
            <a:pPr algn="r" rtl="1"/>
            <a:endParaRPr kumimoji="0" lang="en-US" altLang="en-US" sz="3600" b="0" i="0" u="none" strike="noStrike" cap="none" normalizeH="0" baseline="0" dirty="0">
              <a:ln>
                <a:noFill/>
              </a:ln>
              <a:solidFill>
                <a:schemeClr val="tx1"/>
              </a:solidFill>
              <a:effectLst/>
              <a:highlight>
                <a:srgbClr val="FFFF00"/>
              </a:highligh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14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a:t>
            </a:r>
            <a:endParaRPr kumimoji="0" lang="ar-SA"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65808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العاشرة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1641336" y="1500169"/>
            <a:ext cx="9649072" cy="3539430"/>
          </a:xfrm>
          <a:prstGeom prst="rect">
            <a:avLst/>
          </a:prstGeom>
          <a:noFill/>
        </p:spPr>
        <p:txBody>
          <a:bodyPr wrap="square">
            <a:spAutoFit/>
          </a:bodyPr>
          <a:lstStyle/>
          <a:p>
            <a:pPr algn="r" fontAlgn="base">
              <a:buClr>
                <a:srgbClr val="000000"/>
              </a:buClr>
              <a:buFont typeface="Arial"/>
              <a:buNone/>
            </a:pPr>
            <a:endParaRPr lang="ar-SA" sz="3200" b="1" kern="0" dirty="0">
              <a:solidFill>
                <a:srgbClr val="FF0000"/>
              </a:solidFill>
              <a:latin typeface="Simplified Arabic" pitchFamily="18" charset="-78"/>
              <a:cs typeface="Simplified Arabic" pitchFamily="18" charset="-78"/>
              <a:sym typeface="Arial"/>
            </a:endParaRPr>
          </a:p>
          <a:p>
            <a:pPr algn="just" fontAlgn="base">
              <a:buClr>
                <a:srgbClr val="000000"/>
              </a:buClr>
              <a:buFont typeface="Arial"/>
              <a:buNone/>
            </a:pPr>
            <a:r>
              <a:rPr lang="en-GB" sz="3200" kern="0" dirty="0">
                <a:solidFill>
                  <a:srgbClr val="000000"/>
                </a:solidFill>
                <a:latin typeface="Arial"/>
                <a:cs typeface="Arial"/>
                <a:sym typeface="Arial"/>
              </a:rPr>
              <a:t> </a:t>
            </a:r>
            <a:r>
              <a:rPr lang="ar-EG" sz="3200" kern="0" dirty="0">
                <a:solidFill>
                  <a:srgbClr val="000000"/>
                </a:solidFill>
                <a:latin typeface="Arial"/>
                <a:sym typeface="Arial"/>
              </a:rPr>
              <a:t>- </a:t>
            </a:r>
            <a:r>
              <a:rPr lang="ar-JO" sz="3200" kern="0" dirty="0">
                <a:solidFill>
                  <a:srgbClr val="000000"/>
                </a:solidFill>
                <a:latin typeface="Arial"/>
                <a:sym typeface="Arial"/>
              </a:rPr>
              <a:t>الحريري, رافده(2011 ). إ</a:t>
            </a:r>
            <a:r>
              <a:rPr lang="ar-SA" sz="3200" kern="0" dirty="0">
                <a:solidFill>
                  <a:srgbClr val="000000"/>
                </a:solidFill>
                <a:latin typeface="Arial"/>
                <a:sym typeface="Arial"/>
              </a:rPr>
              <a:t>دارة التغيير في المؤسسات التربوية. عمان: دار الثقافة للنشر والتوزيع.</a:t>
            </a:r>
            <a:r>
              <a:rPr lang="ar-EG" sz="3200" kern="0" dirty="0">
                <a:solidFill>
                  <a:srgbClr val="000000"/>
                </a:solidFill>
                <a:latin typeface="Arial"/>
                <a:sym typeface="Arial"/>
              </a:rPr>
              <a:t>                                            </a:t>
            </a:r>
          </a:p>
          <a:p>
            <a:pPr algn="just" fontAlgn="base">
              <a:buClr>
                <a:srgbClr val="000000"/>
              </a:buClr>
              <a:buFont typeface="Arial"/>
              <a:buNone/>
            </a:pPr>
            <a:endParaRPr lang="en-GB" sz="3200" b="1" kern="0" dirty="0">
              <a:solidFill>
                <a:srgbClr val="000000"/>
              </a:solidFill>
              <a:latin typeface="Times New Roman" panose="02020603050405020304" pitchFamily="18" charset="0"/>
              <a:cs typeface="Arial"/>
              <a:sym typeface="Arial"/>
            </a:endParaRPr>
          </a:p>
          <a:p>
            <a:pPr algn="r" fontAlgn="base">
              <a:buClr>
                <a:srgbClr val="000000"/>
              </a:buClr>
              <a:buFont typeface="Arial"/>
              <a:buNone/>
            </a:pPr>
            <a:r>
              <a:rPr lang="ar-EG" sz="3200" kern="0" dirty="0">
                <a:solidFill>
                  <a:srgbClr val="333333"/>
                </a:solidFill>
                <a:latin typeface="Tahoma" panose="020B0604030504040204" pitchFamily="34" charset="0"/>
                <a:sym typeface="Arial"/>
              </a:rPr>
              <a:t> </a:t>
            </a:r>
            <a:r>
              <a:rPr lang="ar-EG" sz="3200" kern="0" dirty="0">
                <a:solidFill>
                  <a:srgbClr val="FF0000"/>
                </a:solidFill>
                <a:latin typeface="Tahoma" panose="020B0604030504040204" pitchFamily="34" charset="0"/>
                <a:sym typeface="Arial"/>
              </a:rPr>
              <a:t>ملحوظة: </a:t>
            </a:r>
          </a:p>
          <a:p>
            <a:pPr algn="r" fontAlgn="base">
              <a:buClr>
                <a:srgbClr val="000000"/>
              </a:buClr>
              <a:buFont typeface="Arial"/>
              <a:buNone/>
            </a:pPr>
            <a:r>
              <a:rPr lang="ar-EG" sz="3200" kern="0" dirty="0">
                <a:solidFill>
                  <a:srgbClr val="FF0000"/>
                </a:solidFill>
                <a:latin typeface="Tahoma" panose="020B0604030504040204" pitchFamily="34" charset="0"/>
                <a:sym typeface="Arial"/>
              </a:rPr>
              <a:t>على الطالب الاعتماد على العروض التقديمية وخبرته البحثية واللقاءات المباشرة بالإضافة للكتاب </a:t>
            </a:r>
          </a:p>
        </p:txBody>
      </p:sp>
    </p:spTree>
    <p:extLst>
      <p:ext uri="{BB962C8B-B14F-4D97-AF65-F5344CB8AC3E}">
        <p14:creationId xmlns:p14="http://schemas.microsoft.com/office/powerpoint/2010/main" val="75068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196731" y="1396057"/>
            <a:ext cx="9947930" cy="432623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FFFF"/>
        </a:solidFill>
        <a:ln w="12700" cap="flat" cmpd="sng">
          <a:solidFill>
            <a:srgbClr val="8E5A6D"/>
          </a:solidFill>
          <a:prstDash val="solid"/>
          <a:miter lim="800000"/>
          <a:headEnd type="none" w="sm" len="sm"/>
          <a:tailEnd type="none" w="sm" len="sm"/>
        </a:ln>
      </a:spPr>
      <a:bodyPr spcFirstLastPara="1" wrap="square" lIns="91425" tIns="45700" rIns="91425" bIns="45700" anchor="ctr" anchorCtr="0">
        <a:noAutofit/>
      </a:bodyPr>
      <a:lstStyle>
        <a:defPPr marL="0" marR="0" indent="0" algn="ctr" defTabSz="914400" eaLnBrk="1" fontAlgn="auto" latinLnBrk="0" hangingPunct="1">
          <a:lnSpc>
            <a:spcPct val="100000"/>
          </a:lnSpc>
          <a:spcBef>
            <a:spcPts val="0"/>
          </a:spcBef>
          <a:spcAft>
            <a:spcPts val="0"/>
          </a:spcAft>
          <a:buClr>
            <a:srgbClr val="000000"/>
          </a:buClr>
          <a:buSzTx/>
          <a:buFont typeface="Arial"/>
          <a:buNone/>
          <a:tabLst/>
          <a:defRPr kumimoji="0" sz="2800" b="1" i="0" u="none" strike="noStrike" kern="0" cap="none" spc="0" normalizeH="0" baseline="0" noProof="0" dirty="0" smtClean="0">
            <a:ln>
              <a:noFill/>
            </a:ln>
            <a:solidFill>
              <a:srgbClr val="2D3956"/>
            </a:solidFill>
            <a:effectLst/>
            <a:uLnTx/>
            <a:uFillTx/>
            <a:latin typeface="Tajawal Medium"/>
            <a:cs typeface="Tajawal Medium"/>
            <a:sym typeface="Tajawal Medium"/>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1310</TotalTime>
  <Words>4080</Words>
  <Application>Microsoft Office PowerPoint</Application>
  <PresentationFormat>Widescreen</PresentationFormat>
  <Paragraphs>271</Paragraphs>
  <Slides>40</Slides>
  <Notes>6</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-apple-system</vt:lpstr>
      <vt:lpstr>Arabic Transparent</vt:lpstr>
      <vt:lpstr>Arial</vt:lpstr>
      <vt:lpstr>Calibri</vt:lpstr>
      <vt:lpstr>Calibri Light</vt:lpstr>
      <vt:lpstr>DroidArabicKufi-Regular</vt:lpstr>
      <vt:lpstr>Georgia</vt:lpstr>
      <vt:lpstr>Sakkal Majalla</vt:lpstr>
      <vt:lpstr>Simplified Arabic</vt:lpstr>
      <vt:lpstr>Tahoma</vt:lpstr>
      <vt:lpstr>Tajawal Medium</vt:lpstr>
      <vt:lpstr>Times New Roman</vt:lpstr>
      <vt:lpstr>Traditional Arabic</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مصطفى محمد عبدالمعبود راشد</dc:creator>
  <cp:lastModifiedBy>Mohammed</cp:lastModifiedBy>
  <cp:revision>36</cp:revision>
  <dcterms:created xsi:type="dcterms:W3CDTF">2023-09-14T23:46:14Z</dcterms:created>
  <dcterms:modified xsi:type="dcterms:W3CDTF">2023-10-11T09:28:29Z</dcterms:modified>
</cp:coreProperties>
</file>