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ppt/ink/ink2.xml" ContentType="application/inkml+xml"/>
  <Override PartName="/ppt/notesSlides/notesSlide5.xml" ContentType="application/vnd.openxmlformats-officedocument.presentationml.notesSlide+xml"/>
  <Override PartName="/ppt/ink/ink3.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4.xml" ContentType="application/inkml+xml"/>
  <Override PartName="/ppt/notesSlides/notesSlide10.xml" ContentType="application/vnd.openxmlformats-officedocument.presentationml.notesSlide+xml"/>
  <Override PartName="/ppt/ink/ink5.xml" ContentType="application/inkml+xml"/>
  <Override PartName="/ppt/notesSlides/notesSlide11.xml" ContentType="application/vnd.openxmlformats-officedocument.presentationml.notesSlide+xml"/>
  <Override PartName="/ppt/ink/ink6.xml" ContentType="application/inkml+xml"/>
  <Override PartName="/ppt/notesSlides/notesSlide12.xml" ContentType="application/vnd.openxmlformats-officedocument.presentationml.notesSlide+xml"/>
  <Override PartName="/ppt/ink/ink7.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ink/ink8.xml" ContentType="application/inkml+xml"/>
  <Override PartName="/ppt/notesSlides/notesSlide18.xml" ContentType="application/vnd.openxmlformats-officedocument.presentationml.notesSlide+xml"/>
  <Override PartName="/ppt/ink/ink9.xml" ContentType="application/inkml+xml"/>
  <Override PartName="/ppt/notesSlides/notesSlide19.xml" ContentType="application/vnd.openxmlformats-officedocument.presentationml.notesSlide+xml"/>
  <Override PartName="/ppt/ink/ink10.xml" ContentType="application/inkml+xml"/>
  <Override PartName="/ppt/notesSlides/notesSlide20.xml" ContentType="application/vnd.openxmlformats-officedocument.presentationml.notesSlide+xml"/>
  <Override PartName="/ppt/ink/ink11.xml" ContentType="application/inkml+xml"/>
  <Override PartName="/ppt/notesSlides/notesSlide21.xml" ContentType="application/vnd.openxmlformats-officedocument.presentationml.notesSlide+xml"/>
  <Override PartName="/ppt/ink/ink12.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ink/ink13.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ink/ink14.xml" ContentType="application/inkml+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ink/ink15.xml" ContentType="application/inkml+xml"/>
  <Override PartName="/ppt/ink/ink16.xml" ContentType="application/inkml+xml"/>
  <Override PartName="/ppt/ink/ink1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481" r:id="rId4"/>
    <p:sldId id="554" r:id="rId5"/>
    <p:sldId id="570" r:id="rId6"/>
    <p:sldId id="567" r:id="rId7"/>
    <p:sldId id="569" r:id="rId8"/>
    <p:sldId id="568" r:id="rId9"/>
    <p:sldId id="553" r:id="rId10"/>
    <p:sldId id="484" r:id="rId11"/>
    <p:sldId id="271" r:id="rId12"/>
    <p:sldId id="602" r:id="rId13"/>
    <p:sldId id="276" r:id="rId14"/>
    <p:sldId id="603" r:id="rId15"/>
    <p:sldId id="604" r:id="rId16"/>
    <p:sldId id="605" r:id="rId17"/>
    <p:sldId id="577" r:id="rId18"/>
    <p:sldId id="580" r:id="rId19"/>
    <p:sldId id="579" r:id="rId20"/>
    <p:sldId id="596" r:id="rId21"/>
    <p:sldId id="595" r:id="rId22"/>
    <p:sldId id="581" r:id="rId23"/>
    <p:sldId id="576" r:id="rId24"/>
    <p:sldId id="582" r:id="rId25"/>
    <p:sldId id="583" r:id="rId26"/>
    <p:sldId id="578" r:id="rId27"/>
    <p:sldId id="598" r:id="rId28"/>
    <p:sldId id="597" r:id="rId29"/>
    <p:sldId id="599" r:id="rId30"/>
    <p:sldId id="586" r:id="rId31"/>
    <p:sldId id="592" r:id="rId32"/>
    <p:sldId id="600" r:id="rId33"/>
    <p:sldId id="591" r:id="rId34"/>
    <p:sldId id="588" r:id="rId35"/>
    <p:sldId id="594" r:id="rId36"/>
    <p:sldId id="587" r:id="rId37"/>
    <p:sldId id="593" r:id="rId38"/>
    <p:sldId id="589" r:id="rId39"/>
    <p:sldId id="502" r:id="rId40"/>
    <p:sldId id="485" r:id="rId41"/>
    <p:sldId id="50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54"/>
            <p14:sldId id="570"/>
            <p14:sldId id="567"/>
            <p14:sldId id="569"/>
            <p14:sldId id="568"/>
            <p14:sldId id="553"/>
            <p14:sldId id="484"/>
            <p14:sldId id="271"/>
            <p14:sldId id="602"/>
            <p14:sldId id="276"/>
            <p14:sldId id="603"/>
            <p14:sldId id="604"/>
            <p14:sldId id="605"/>
            <p14:sldId id="577"/>
            <p14:sldId id="580"/>
            <p14:sldId id="579"/>
            <p14:sldId id="596"/>
            <p14:sldId id="595"/>
            <p14:sldId id="581"/>
            <p14:sldId id="576"/>
            <p14:sldId id="582"/>
            <p14:sldId id="583"/>
            <p14:sldId id="578"/>
            <p14:sldId id="598"/>
            <p14:sldId id="597"/>
            <p14:sldId id="599"/>
            <p14:sldId id="586"/>
            <p14:sldId id="592"/>
            <p14:sldId id="600"/>
            <p14:sldId id="591"/>
            <p14:sldId id="588"/>
            <p14:sldId id="594"/>
            <p14:sldId id="587"/>
            <p14:sldId id="593"/>
            <p14:sldId id="589"/>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1025"/>
    <a:srgbClr val="98481C"/>
    <a:srgbClr val="F0EBE8"/>
    <a:srgbClr val="E14D1F"/>
    <a:srgbClr val="F95207"/>
    <a:srgbClr val="E19A0D"/>
    <a:srgbClr val="00B0F0"/>
    <a:srgbClr val="BDEEDD"/>
    <a:srgbClr val="EE7EA4"/>
    <a:srgbClr val="E3C1D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43" autoAdjust="0"/>
  </p:normalViewPr>
  <p:slideViewPr>
    <p:cSldViewPr snapToGrid="0">
      <p:cViewPr varScale="1">
        <p:scale>
          <a:sx n="65" d="100"/>
          <a:sy n="65" d="100"/>
        </p:scale>
        <p:origin x="834" y="7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25:54.649"/>
    </inkml:context>
    <inkml:brush xml:id="br0">
      <inkml:brushProperty name="width" value="0.05292" units="cm"/>
      <inkml:brushProperty name="height" value="0.05292" units="cm"/>
      <inkml:brushProperty name="color" value="#FF0000"/>
    </inkml:brush>
  </inkml:definitions>
  <inkml:trace contextRef="#ctx0" brushRef="#br0">9269 12994 0,'0'-41'297,"80"1"-282,-39 0 1,-41 0-16,80 40 0,0-40 16,-40 0-16,0 40 15,41 0 1,-81-40-1,80-40 1,-80 39 0,80-39-1,-80 40-15,40 0 16,0-40 62,0 40-62,1 0-16,-41-41 15,40 1-15,0-40 0,-40 0 16,0 39-16,0 1 31,0 40-31,0-40 16,0 40-16,0 0 15,0-41-15,0 41 16,0 0-16,0-40 16,-40 0-16,-41 40 15,81-41-15,-80-39 16,40 80-16,40-40 0,-40 80 16,40-40-16,-40 0 15,0 40-15,40-40 16,-40 40-16,40-41 15,-41 41 1,1-80-16,40 40 16,-40 0-16,0 0 0,0 0 31,0 0-15,40 0-1,-40-1-15,0 41 0,-1-40 0,41 0 31,-40 40-15,0 0-16,0 0 31,40-80 16,-80 80-31,40 0 15,0 0-15,-41 0-1,41 0-15,0 0 16,-40 0-16,40 0 16,0 0-1,-1 40-15,-39 0 16,40-40-1,0 0-15,-40 0 16,80 40-16,-81-40 16,41 0 15,0 0-15,0 0-1,-40 40 1,40-40-16,0 0 15,-1 41-15,1-41 16,0 40 0,0 0-16,0 0 15,0 0-15,40 0 32,-40-40-32,40 40 15,0 0-15,-40-40 16,40 40-16,-41 1 0,41-1 0,0 0 31,-40 40-31,0 0 16,40 0-16,-40-40 15,40 41-15,0-1 16,0 0-16,0-40 16,0 0-1,0 0 1,0 41-16,0-41 15,0 0-15,0 40 16,0 0-16,40-80 16,-40 80-16,0-39 15,40-41 1,-40 40-16,0 0 16,0 0-1,0 0-15,0 0 16,0 0-16,81 0 15,-81 0-15,0 1 16,0-1-16,0 0 16,0 0-1,0 0 32,80-40-47,-80 80 16,0 0-16,80-80 31,-80 81-31,0-1 31,80 0 1,-80 0-17,0-40 1,40 0-1,-40 1-15,41-1 16,-41 0-16,40 0 0,-40 0 0,0 0 16,80-40-16,-80 40 15,40-40 17,0 80-17,0-80 1,0 0-1,1 0 1,-41 40 0,40 1 46,40-1-46,-80 0-16,40-40 15,-40 40-15,40-40 16,0 0-16,0 0 16,-40 40-16,81-40 15,-41 0 1,0 0 31</inkml:trace>
  <inkml:trace contextRef="#ctx0" brushRef="#br0" timeOffset="2582.9663">6460 13395 0,'-40'0'141,"0"0"-126,0 0 1,0-41-1,0 1 1,0 40 15,40-40-15,-41 40 0,41-40-16,-40 40 15,40-40 1,-40 0-1,0 0-15,40 0 16,-80 0-16,40 0 16,0-41-16,-1 41 0,1-40 15,0 40-15,40-40 16,-40 40-16,0-1 16,0 1 15,40 0-16,-40-40-15,40 40 16,0 0-16,-40 0 0,-1 40 16,1-40-16,0-41 15,0 41-15,40 0 16,-40 0-16,40 0 16,0 0-16,-40 0 15,40 0-15,-40 0 16,40-41-16,0 41 15,0-40-15,-40 40 16,40-40-16,0 40 16,-41 0-16,41-1 15,0 1-15,0 0 16,0 0-16,0-40 16,0 0-1,0-1-15,41 81 16,-1-80-16,0 0 15,80 40-15,-120 0 16,80-40-16,1-1 16,-1 81-1,-40-80-15,0 80 16,40 0 0,1 0 15,-1 0 0,0 0-31,0 0 16,1 0-1,-81 40-15,80-40 16,0 0-16,-40 0 16,41 81-16,-1-41 15,0 0-15,-40 0 31,-40 40-31,40-40 16,0 40-16,81 41 16,-81-41-16,0 0 15,40 0-15,-40 1 16,1-81-16,-1 120 0,40-80 16,-80 0-16,0 0 15,40-40 1,0 80 31,-40-40-47,40 41 15,-40-1-15,81-40 16,-41 0 0,-40 0-16,0 40 15,0 1-15,0-41 16,0 40-16,0-40 15,0 40-15,-80-40 16,80 41-16,0-41 16,-41 0-16,41 0 15,-40-40-15,0 40 16,-80 40 0,39-40-16,81 41 15,-80-81-15,0 40 16,40 0-1,-40-40 1,-1 0 0,41 0-1,-40 0 1,-40 40-16,39 0 16</inkml:trace>
  <inkml:trace contextRef="#ctx0" brushRef="#br0" timeOffset="34402.6912">1404 9665 0,'41'0'47,"-1"0"-16,-40 40 1,40-40-32,-40 40 15,0 40-15,0 0 16,40 41 0,-40-81-16,0 40 15,40 0-15,-40 41 0,40-1 16,-40-40-16,80 40 15,-80-39-15,81-41 16,-41-40 15,0 0-15,-40 40 0,80-40 15,0 0-16,-39-40 1,39 40 0,0-40-16,-40 40 15,81 0-15,39-40 16,41-41-16,39 81 16,-39 0-16,40 0 0,-40 0 15,39-40-15,-39 0 16,0-40-16,-41 0 15,41 80-15,-81-40 16,41-41-16,-41 41 16,0 0-16,-39 0 15,79 0-15,41-40 0,-1 40 16,41 0-16,-80 40 16,-1-41-16,-40 1 15,-79 0-15,-1 40 16,40 0-16,0-80 15,0 80 1,1-40 0,-1 0-1,0 40-15,-40 0 16</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28:01.581"/>
    </inkml:context>
    <inkml:brush xml:id="br0">
      <inkml:brushProperty name="width" value="0.05292" units="cm"/>
      <inkml:brushProperty name="height" value="0.05292" units="cm"/>
      <inkml:brushProperty name="color" value="#FF0000"/>
    </inkml:brush>
  </inkml:definitions>
  <inkml:trace contextRef="#ctx0" brushRef="#br0">7102 7820 0,'0'40'172,"0"0"-156,-40 40-16,40-40 16,0 1-16,0-1 15,0 0-15,0 40 63,40-80 484,0 0-547,81-80 15,-41 80-15,0-40 16,1 0-16,-41-41 0,0 81 15,80-80-15,-80 80 16,1 0 0,-1-40-1,0 40-15,-40-40 16,40 40 0,40-40-1,0 40 16,-39 0 1,39-80-1,-40 80-15,0 0-1,0 0 1,0 0-1</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30:09.862"/>
    </inkml:context>
    <inkml:brush xml:id="br0">
      <inkml:brushProperty name="width" value="0.05292" units="cm"/>
      <inkml:brushProperty name="height" value="0.05292" units="cm"/>
      <inkml:brushProperty name="color" value="#FF0000"/>
    </inkml:brush>
  </inkml:definitions>
  <inkml:trace contextRef="#ctx0" brushRef="#br0">6139 8823 0,'0'40'94,"0"40"-79,0 0-15,0 40 16,0-39-16,0-1 16,0-40-16,0 0 15,0 40 1,40-40-1,-40 0 1,0 1 0,0-1-16,41 0 15,-41 0 1,40 40-16,0-40 16,0-40 109,0 0-125,0 0 15,40-40-15,1 40 16,39-120-16,-80 80 15,40 0-15,1-41 16,-1 41-16,0-80 16,0 120-1,-39-80-15,39 0 16,40-41 0,-39 41-16,-1 40 0,-40 0 15,40-40-15,0 39 16,1 1-16,39-40 15,-80 80 1,0-120-16,41 80 0,-1 0 16,-80 0-16,80 40 15,-80-41-15,40 41 16,0-40-16,41 0 16,39 0-16,-80 0 15,40 0-15,1 0 16</inkml:trace>
  <inkml:trace contextRef="#ctx0" brushRef="#br0" timeOffset="53383.3544">4133 18528 0,'80'0'109,"-40"0"-93,1 0-1,-1 0-15,0 0 16,0 80-16,40-80 15,-40 0-15,41 0 16,-41 0-16,-40 40 16,80-40-1,0 40 1,-40-40 0,0 0-16,1 41 15,39-41-15,0 0 16,-40 40-1,0-40-15,41 0 16,-41 40-16,0-40 16,40 0-16,-80 40 15,40-40-15,40 0 16,-39 40 0,-1-40-16,40 0 15,-40 0-15,0 0 16,0 0-16,0 0 31,1 0-15,39 0-1,0 0 1,0 0-16,1 0 16,-41 0-1,0 40 63,40-40-78,0 0 16,-40 0-16,81 0 16,-41 0-1,0 0-15,-40 0 16,41 0-16,-1 0 15,-40 0-15,40 0 16,1 0-16,-1 0 16,-40 0-16,40 0 15,-40 0 17,1 0-17,-1 0 1,0 0-16,0-40 15,0 40-15,40 0 16,-40 0-16,-40-40 16,81 40-16,-41 0 15,0-40 1,0 40-16,-40-40 16,80 40-16,-40 0 15,1-40-15,-1 40 16,0-41-16,0 1 15,0 40 1,0-40-16,40-40 16,-80 40-1,41 0-15,-1 0 16,0 0-16,0-81 16,0 81-1,0-40 1,-40 40-16,0 0 15,0 0-15,0 0 16,40-41 0,-40 41-16,0 0 15,0 0-15,0-40 16,0 40 0,0 0-1,0-41-15,0 41 16,0-40-16,0-40 15,-40 80-15,-40-41 16,40 1-16,-40 40 16,-1-40-16,41 0 15,0 40-15,40 0 16,0-41 0,-80 81-16,80-80 15,-80 80 1,39 0-16,41-80 15,-80 40 1,0 40-16,0-40 16,40-41-16,-41 81 0,1 0 15,40 0-15,0 0 16,-81-80-16,41 0 16,40 80-1,0-80 1,0 80-16,0 0 15,-1 0 1,1-80-16,0 80 16,-40 0-1,40 0-15,0 0 16,0 0-16,-1 0 16,-39 0-16,0 0 15,0 0-15,40 0 16,-41 0-16,1 0 0,0 0 15,0 0-15,-1 0 16,1 0-16,0 0 16,0 40-16,-1-40 15,41 0-15,0 40 16,0 0-16,0-40 16,-40 0-1,39 40-15,-39-40 16,-40 80-16,40-40 15,39 0 1,-39 1-16,40-41 16,-40 0-1,80 40 32,0 0-47,-40-40 16,40 40-16,-81 0 15,81 0 1,-80 0-16,80 0 16,0 0-1,0 1-15,-80-41 0,80 40 16,0 0-16,0 0 16,-80 40 15,80-40-16,0 0 1,0 0-16,0 0 16,-81 41-16,81-1 15,0 0 1,0 0-16,-40-40 16,40 1-16,0-1 15,-40 0-15,40 0 16,-40 0-16,40 0 0,0 40 15,0-40 48,0 0-32,0 1-31,0-1 16,0 0-16,0 0 15,0 40-15,0-40 16,40-40-16,-40 80 16,40-80-16,-40 81 15,40-41 17</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39:45.493"/>
    </inkml:context>
    <inkml:brush xml:id="br0">
      <inkml:brushProperty name="width" value="0.05292" units="cm"/>
      <inkml:brushProperty name="height" value="0.05292" units="cm"/>
      <inkml:brushProperty name="color" value="#FF0000"/>
    </inkml:brush>
  </inkml:definitions>
  <inkml:trace contextRef="#ctx0" brushRef="#br0">1445 13475 0,'40'0'140,"0"0"-140,0-40 16,40-41-16,0 1 0,41 40 15,-121 0-15,80 40 16,-80-40-16,40 0 16,40 0 15,-80 0 0,81 40-31,-1-81 16,-80 1-1,40 80-15,-40-80 16,40 80-16,-40-80 16,40 80-16,0-80 15,41 39 1,-81-39-16,80 0 0,-80 40 16,40 0-16,0 40 15,0 0-15,-40-80 16,40 80 15,-40-40-31,41 40 16,-1-81-1,40 81-15,40-80 16,-39 0-16,-41 40 16,-40 0-16,40 0 15</inkml:trace>
  <inkml:trace contextRef="#ctx0" brushRef="#br0" timeOffset="131.5398">2969 11830 0,'0'0'0,"-40"0"31,0 0-15</inkml:trace>
  <inkml:trace contextRef="#ctx0" brushRef="#br0" timeOffset="902.7793">2849 11830 0,'40'0'62,"0"0"-62,0 0 16,0 0 0,41 0-1,-1 0-15,-40 0 16,40 0-16,1 0 15,-1 0-15,-40 0 16,-40 41 172,-80 39-173,40 0-15,-1 0 0,-39 0 16,80 1-16,-80-81 15,80 40-15,0 0 16</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41:49.083"/>
    </inkml:context>
    <inkml:brush xml:id="br0">
      <inkml:brushProperty name="width" value="0.05292" units="cm"/>
      <inkml:brushProperty name="height" value="0.05292" units="cm"/>
      <inkml:brushProperty name="color" value="#FF0000"/>
    </inkml:brush>
  </inkml:definitions>
  <inkml:trace contextRef="#ctx0" brushRef="#br0">28811 11790 0,'-40'0'141,"-41"0"-126,1 0 64,-80 40-79,-121-40 15,-80 0-15,-81 41 16,81-41-16,-40 0 15,0 0-15,-1 0 16,81-41-16,80-39 16,241 40-16,-80 40 15</inkml:trace>
  <inkml:trace contextRef="#ctx0" brushRef="#br0" timeOffset="23908.3629">10433 13876 0,'40'0'156,"0"0"-140,40 40-16,41-40 16,-81 0-16,40 0 15,0 0-15,1 0 16,39 80-16,-40-40 15,1-40 1,-81 40 0,40-40 62,0 0-78,0 0 15,40 40-15,0-40 16,1 0 0,-41 41-1,0-41-15,0 0 16,0 0-16,40 0 16,-39 0-16,-1 0 15,0 0-15,40 0 16,0 0-1,-40 0 1,41 0-16,-41 0 16,0 0-16,40 0 0,-40 0 15,0 0-15,1 0 16,-1 0-16,40 0 16,-40 0-16,80 0 15,-79 0 1,-1 0-16,0 0 31,0 0-31,0 0 16,40 0-1,1 0 1,-1-41 0,-40 41-16,40 0 15,-40 0 1,0 0-16,1 0 0,-1 0 15,40 0-15,-40 0 16,40 0-16,-40 0 16,41 0-16,-1 0 15,0 0-15,-40 0 16,0 0-16,1 0 31,-1 0-31,0 0 0,0 0 47,0 0-47,40 0 16,-40 0-1,1 0-15,-1 0 16,40 0-16,0 0 16,-40 0-1,41 0 1,-41 0-16,40 0 15,-40 0-15,0 0 16,0 0-16,1 0 16,39 0-1,0 0-15,-40 0 16,0 0-16,41 0 16,-41 0-16,40 0 15,0 0-15,-40 0 16,41 0-16,39 0 15,-80 0 1,40 0-16,-40 0 0,1 0 16,39 0-16,-40 0 15,0 0-15,0 0 32</inkml:trace>
  <inkml:trace contextRef="#ctx0" brushRef="#br0" timeOffset="30428.7426">24276 15079 0,'81'0'32,"-41"0"-17,0 0-15,40-80 16,-40 80-16,0 0 16,1 0-16,-1 0 15,0-40-15,40 40 16,0 0-1,1 0-15,-41 0 16,0 0-16,40 0 16,0 0-16,-40 0 15,41 0-15,-41 0 16,0 0-16,40-40 16,1-41-1,-41 81 1,0 0 15,0 0-15,0 0-1,0 0 1,0 0 0,0 0-16,1 0 15,-1 0-15,0 0 16,0 0-16,-80 0 172,0 0-157,0 0 1,-1 0-16,1 0 16,-40 0-1</inkml:trace>
  <inkml:trace contextRef="#ctx0" brushRef="#br0" timeOffset="38098.5864">28409 16242 0,'-40'0'171,"-40"-80"-171,0 80 16,0 0 0,-1-40-16,1 40 15,0 0-15,-81 0 16,1 0-16,-81 0 16,81 0-16,79 0 15,1-40-15,0 40 16,40 0-1,0-40-15,-1 40 16,1 0 0,-40 0-1,0 0 1,0 0-16,-1 0 16,1 0-16,0 0 15,0 0-15,-1 0 0,1-41 16,40 41-16,-40 0 15,40-40 1,-41 40-16,1-40 0,0 40 16,0 0-16,39 0 15,-39 0-15,-80 0 16,-1 0-16,-80 0 16,81 0-16,-1 0 15,41 0-15,-41 0 16,81 0-16,0 0 15,0 0-15,-1 0 16,1-80 31,40 80-31,-40 0-1,40 0-15,-41 0 0,41 0 16,0 0-16,0 0 15,0 0 1,0 0 0,0 0-16,-41 0 15,41 0 1,-80 0 0,40 0-16,-1 0 15,1 40-15,40-40 16,0 0-1,0 0 1</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43:11.168"/>
    </inkml:context>
    <inkml:brush xml:id="br0">
      <inkml:brushProperty name="width" value="0.05292" units="cm"/>
      <inkml:brushProperty name="height" value="0.05292" units="cm"/>
      <inkml:brushProperty name="color" value="#FF0000"/>
    </inkml:brush>
  </inkml:definitions>
  <inkml:trace contextRef="#ctx0" brushRef="#br0">18538 8181 0,'0'-40'156,"0"0"-156,0 0 0,-40-41 16,0 1-16,0 80 16,0-80-1,0 80 1,0-40 0,0 40 15,-1 0-16,41-40-15,-80 40 16,40 0 0,-40 0-1,40 0 1,-1 0 31,1 0-32,0 0 1,0 0-16,-40 40 16,0-40-16,-41 80 15,41-80-15,0 120 16,40-120-16,-1 0 16,41 40-1,-80 1 16,40-1-15,0-40-16,-40 80 16,40-80-16,-41 80 0,1-40 15,40 0-15,0-40 32,40 40-32,-80 1 15,80-1 1,-81 0-16,81 0 0,-80 40 15,80-40-15,-80 0 16,80 40-16,-40-39 16,40-1-16,-40 40 15,-1-40-15,-39 40 16,80 0 0,-80-39-16,80-1 15,0 80-15,0-40 16,0-40-16,-40 81 15,-40 79-15,39-39 16,1-1-16,40 0 0,0 81 16,0-161-16,0 0 15,0 1-15,0-1 16,0 0-16,0-40 16,0 40-16,0 1 15,0-1-15,40 40 16,-40-40-1,41 1-15,-41-41 16,0 40-16,40 0 16,-40 0-16,0 0 15,0 1-15,0-1 16,0 40-16,40 1 16,0-41-16,-40-40 15,0 40-15,40 0 0,-40 41 16,40-81-16,-40 0 15,40 40-15,41-40 16,-1 40-16,-80-40 16,40 41-1,0-1-15,40 0 0,-40 0 32,1 0-32,-1-39 0,0 39 15,0 0 1,0-80-16,-40 40 15,80 0-15,-80 0 16,0 0-16,40 1 16,1-1-16,-1 0 0,0 0 15,0 0-15,-40 0 16,40 0-16,0-40 16,0 40-1,41-40 1,-41 40-16,0-40 15,0 0-15,0 0 16,0 0-16,0 0 16,41 0 62,-1 0-63,-40 0-15,0 0 16,40-40-16,1 0 16,-1 0-1,0-40-15,0 0 16,41 80-16,-81-81 16,0 1-16,40 40 15,1-40-15,-1 0 0,0-41 16,-40 41-16,40 40 15,-39-40-15,-1 0 16,0 80-16,-40-121 16,40 81-16,0 0 15,0 0-15,40-40 16,-80 0 0,81-1-1,-81 1 1,0 0-16,0-40 15,80 80-15,-80-1 16,40-79-16,-40 40 16,40 0-16,0 40 15,-40-41-15,0-39 0,40 120 16,1-80-16,-41 0 16,0-41-16,0 41 15,0 0-15,0-40 16,0 39-16,0-39 15,40 0-15,-40-1 16,40 1-16,0 0 0,-40-1 16,40 1-16,0 0 15,-40 0-15,40 39 16,-40 41-16,0-40 16,0 0-16,81 40 15,-81 0-15,0-41 16,0 41-1,0 0-15,0 0 16,0 0-16,0 0 16,0-40-16,0-41 15,0 41 1,0 40-16,0-40 16,0 40-16,0 0 15,0-1-15,0-39 0,0 40 16,0 0-1,0 0-15,0-40 16,0 40 15,0 0 1,0-1-17,-41 41-15,41-40 16,0 0-1,0 0 1,-80-40-16,80-40 0,0 39 16,-80 1-1,80 40-15,-80-40 16,-1 40-16,41-40 16,0 39-16,-40 1 15,0 0-15,-1 40 16,81-40-16,-40 40 15,0 0-15,-40-80 16,40 80 0,-40 0-16,-1 0 15,1 0-15,-80 0 16,39-40-16,-39 40 16,-81 0-16,120 0 15,-39 0-15,80 0 16,40-80-1,-41 80-15,41 0 16,-40 0 15,0 0-15,-1 0-16,1 40 16,-40 0-16,-1-40 15,41 40-15,0 40 0</inkml:trace>
  <inkml:trace contextRef="#ctx0" brushRef="#br0" timeOffset="2318.6273">2729 13796 0,'40'0'93,"40"0"-77,0-40 0,0-1-16,-39 41 15,39 0-15,40 0 16,1 0 0,-1-40-16,0-40 15,-39 40-15,79-80 16,81-41-16,40-39 15,-81-41-15,41 0 16,40-39-16,0-1 16,-80-40-16,-41 81 15,-80 39-15,41 41 16,-81-81-16,0 81 16,0-81-16,-40 40 0,40-39 15,-40 39-15,0-80 16,0 81-1,0-81 1,0 81-16,0-81 16,0 0-16,0 41 15,0-1-15,0 40 16,0-39-16,-40 79 16,-40-79-16,80 79 15,-40 41-15,0-81 16,-41 41-16,41 40 15,0 40-15,40 39 0,-40 1 16,40 0-16,-40 40 16,0-80-16,0 0 15,-41 40-15,-39 0 16,40-41 0,40 81-16,-81-40 15,41 40-15,0 0 0,-121 0 16,41-40-16,-81 0 15,40-40-15,41 40 16,39 40-16,-39-40 16,120-41-16,-41 81 15,41 0-15,-80 0 32,40 0-32,-1 0 15,1 0-15,0 0 16,0 0-16,-81 0 15,-80 81-15,1 39 16,39-40-16,-40 40 16,81 41-16,-41-41 15,-40-40-15,41 41 0,79-41 16,-39 80-16,80-79 16,39-1-16,-39 0 15,40 40-15,0 1 16,-40 39-16,-1 121 15,1 0-15,-80 39 32,39-39-32,1 80 15,-1 0-15,41-40 16,40 40-16,0 0 16,-40-40-16,80-41 15,0-39-15,0 40 0,40-1 16,-40-79-1,40 40-15,-40-1 0,40-79 16,-40 39-16,80 81 16,1 0-16,-41-1 15,40 41-15,81 0 16,79-40-16,-119-81 16,-1 41-16,0-121 15,1 81-15,-41-121 0,40 0 16,1-40-16,-81 0 15,40-40-15,81 0 16,-1 0-16,81 0 16,0 0-16,80 0 15,40-40-15,0-80 16,0-40 0,-120-1-16,40 1 15,-161 80-15,1-1 16,-41 81-16,-80-40 15,0 0-15,120 40 16,-120-40-16,40-40 16,0 0-16,1 39 15,-1-39-15,-40 40 0,0-40 16,0 40-16,0 0 16,0-40-1,0 39 63,0 1-15</inkml:trace>
  <inkml:trace contextRef="#ctx0" brushRef="#br0" timeOffset="18181.6307">23875 12272 0,'80'0'125,"-39"0"-125,39-40 16,0 40-16,0-41 16,1 41-16,39 0 15,-40-40-15,0 40 0,1 0 16,-1-80-16,0 80 16,41 0-16,-1 0 15,0 0-15,-39-80 16,-1 80-16,0-40 15,0 40-15,-39 0 16,-1-40-16,0 40 16,40 0-16,-40 0 15,40 0-15,1 0 0,-1-40 16,0 40-16,0 0 16,1 0-16,-41 0 15,80 0-15,-40 0 16,1 0-16,39 0 15,-80 0-15,40 0 32,-39 0-17,39 0-15,-40 0 16,0 0-16,40 0 16,1 0-1,-41 0 1,0 80-16,0-80 15,0 0 1,0 0 15,0 0 94,-40-40-93,40 40-32,-40-81 15,41 1-15,-1 80 16,-40-120-16,0 40 15,0 40-15,40-41 16,-40 1-16,80-40 16,-80 40-16,0-1 15,0 1-15,0 40 0,40 40 16,-40-40-16,-40 40 203,-40 0-203,-41 0 16,41 40-16,0-40 15,0 40-15,-1-40 16,1 40-16,0-40 16,0 40-16,-1-40 15,1 0 1,0 0-16,-40 0 15,-1 0-15,-39 0 16,-41 0-16,0 0 16,-39 0-16,39 0 15,40 0-15,-119 0 16,159 0-16,1 0 16,40 0-16,-41-40 0,41 40 15,0 0-15,-41 0 16,1 0-1,-41 0-15,-39 0 16,-1 0-16,81 0 16,40-40-16,39 40 15,1 0-15,0 0 110,40 80 15,-80 1-125,80-41 15,0 40-15,0 0 16,0-40-16,0 0 16,0 1-1,0 39 1,0 0-1,0-40 1,0 0 0,0 0-1,0 0-15,0 0 16,0 41-16,0-1 16,0 0-16,0 0 15,40-40-15,-40 1 0,0 79 16,40-120 171,0 0-187,0 0 16,41 0-16,39 0 16,0-40-1,41-40-15,80 39 16,-81 1-16,81 40 0,-121-40 15,-39 0-15,-41 40 16,40 0-16,-80-40 16,80 40-16</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43:46.695"/>
    </inkml:context>
    <inkml:brush xml:id="br0">
      <inkml:brushProperty name="width" value="0.05292" units="cm"/>
      <inkml:brushProperty name="height" value="0.05292" units="cm"/>
      <inkml:brushProperty name="color" value="#FF0000"/>
    </inkml:brush>
  </inkml:definitions>
  <inkml:trace contextRef="#ctx0" brushRef="#br0">28209 7339 0,'40'0'94,"40"0"-94,-40-40 16,0 40-1,1-81-15,-1 81 16,0-80 78,-40 0-63,80 40-31,-80-40 16,80-1-16,-40-39 15,1 40-15,-1 40 16,-40 0 0,40 0-16,-40-1 15,40 41 1,0-40-1,0 0 1,0 0-16,-40 0 16,40-40-16,1 40 15,-1 0-15,0-41 16,-40 41-16,40-40 16,-40 40-1,40 0-15,-40 0 16,40 0-16,0 0 15,1 40 1</inkml:trace>
  <inkml:trace contextRef="#ctx0" brushRef="#br0" timeOffset="1740.1998">28369 11871 0,'81'0'219,"-41"0"-219,40 40 16,-40-40-1,0 0 1,0 40 0,0-40 15,1 0 31,-1 0-62,0 40 16,40-40 0,-40 0-1,0 0-15,41 0 0,39 0 16,-80 0-16,40 0 15,-39 0 95,-1 0-79,0 0-15,0 0-1,0 40 48</inkml:trace>
  <inkml:trace contextRef="#ctx0" brushRef="#br0" timeOffset="3172.7901">23594 11951 0,'40'0'16,"1"0"-1,-1 0-15,0 0 16,0 0-16,0 0 15,0 0 1,0 0-16,0 0 16,1 0-1,-1 0 17,0 40-17,0-40-15,0 0 16,0 0-1,0 40 17,0-40-1,1 0 16,-41 40-47,40-40 15,0 0-15,40 0 16,-80 40-16,40-40 16,0 0 31</inkml:trace>
  <inkml:trace contextRef="#ctx0" brushRef="#br0" timeOffset="6120.926">18699 11951 0,'80'40'250,"-40"40"-250,0-80 15,1 40-15,-1 0 0,0 0 16,40 1 0,-40-41-16,0 0 31,0 0-16,-40 80-15,41-80 32,-41 40-17,80 0 1,-80 0-16,0 0 16,80 0-1,-80 0-15,0 0 16,80 1-1,-80-1-15,81 40 16,-81-40-16,80 0 16,0 40-16,-80-40 15,80 1 17,-80-1-1,81 0-16,-81 0 17,80-40 77</inkml:trace>
  <inkml:trace contextRef="#ctx0" brushRef="#br0" timeOffset="7617.6774">13763 11991 0,'40'-40'110,"1"40"-95,-1-80-15,40 80 16,0-121-16,0 41 16,1 40-16,-41-40 15,80 0-15,-120 39 16,80 1-1,1 0-15,-81 0 16,80 0-16,-80 0 16,80 0-16,-80 0 15,81 40-15,-81-40 16,120-81-16,-40 41 16,-80 40-16,80-40 15,-39 40-15,39-41 0,0 41 16,0 0-1,-80 0-15,40 40 16,-40-40 0,81 0 31,-81 0-16,0 0-16,80 40 1,-80-40 0</inkml:trace>
  <inkml:trace contextRef="#ctx0" brushRef="#br0" timeOffset="9050.1603">11958 7178 0,'-81'0'234,"1"0"-234,0 0 16,0-40-16,-41 40 16,41-40-16,0 40 15,-41-40 1,-39 0-16,-1 0 16,41 0-16,120 0 0,-120-1 15,39-39-15,41 80 16,0-80-16,0 80 15,0-80-15,0 0 16,0 80 0,-1-41-16,41-79 15,-40 120-15,0-40 16,0-80 0,-40 120-16,0-121 15,-1 41-15,1 0 16,40 0-16,0 80 15,-40-121-15,-1 121 16,-39-80-16,40 40 16,-1 0-16,41 40 15,0-40-15</inkml:trace>
  <inkml:trace contextRef="#ctx0" brushRef="#br0" timeOffset="10585.069">7263 11389 0,'-40'0'79,"0"0"-64,-41 0-15,1 40 16,0 1-16,40-41 15,0 80-15,-41-40 0,41 0 16,-80 0 0,40 80-16,-41-120 15,41 81-15,0-41 16,-1 40-16,-79 0 0,80 0 0,-1-40 16,1 41-16,-40-1 31,40-40-31,-1 40 15,1 40-15,-40-79 16,39-1-16,1 40 16,-40 0-16,40 40 15,39-120-15,-39 81 16,40-81-16,0 80 16,-40-80-16,40 80 15,-41-80 1,81 80-16,-80 0 0,0 1 15,40 39-15,0-40 16,-41-40-16,1 0 16,80 1-16,-80-1 15</inkml:trace>
  <inkml:trace contextRef="#ctx0" brushRef="#br0" timeOffset="13978.2093">25039 16122 0,'40'0'47,"0"40"0,0-40-32,81 80 1,-81-80-16,40 40 16,0 40-16,41-40 15,-81 41-15,40-41 16,0 40-16,-40-40 16,41 0-16,-1 40 15,0 1-15,0-81 16,1 0-16,39 80 15,-40-80-15,-40 0 16,41 0-16,-41 0 16,0 0 31</inkml:trace>
  <inkml:trace contextRef="#ctx0" brushRef="#br0" timeOffset="15413.1765">20906 15400 0,'40'0'172,"40"0"-156,0-40-1,1 40-15,-1-40 16,-40 40 0,80 0-1,81-40-15,0-1 16,-1 1-16,81 0 16,-120 0-16,-1-40 15,41 80-15,-121-40 16,0 40-16,1 0 15,-81-40 1,80 40-16,-40-40 16,0 40-16,0 0 15,0-41 17,1 41-17,-41-40-15,40 40 16,-40-40-16,40 40 0,0 0 15,0 0 1,-40-80-16</inkml:trace>
  <inkml:trace contextRef="#ctx0" brushRef="#br0" timeOffset="16469.2073">16051 15159 0,'40'-80'125,"40"80"-125,0-120 16,-40 120 0,41-121-16,39 41 0,-80 40 15,40 0-15,1-40 16,-81 40-1,80 0 1,-40 40-16,40-81 16,-40 41-16,41-40 15,-41 80-15,40-80 0,0 0 16,-40 39 0,0 1 46</inkml:trace>
  <inkml:trace contextRef="#ctx0" brushRef="#br0" timeOffset="17618.8382">11035 15881 0,'0'40'47,"40"-40"-47,0 0 16,40 0-16,1 0 15,-1-80-15,0 0 16,0 40-1,41 0-15,-41-41 16,40 41-16,41-80 16,-81 40-16,0 0 15,1-1-15,-41 1 16,-40 0-16,120 0 16,-80-1-1,0 1-15,41 0 0,-81 40 16,40-40-16,40 0 15,-40 80 1,0-41-16,40-79 16,-39 120-16,-41-40 15,80 0-15,-80 0 32</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53:17.520"/>
    </inkml:context>
    <inkml:brush xml:id="br0">
      <inkml:brushProperty name="width" value="0.05292" units="cm"/>
      <inkml:brushProperty name="height" value="0.05292" units="cm"/>
      <inkml:brushProperty name="color" value="#FF0000"/>
    </inkml:brush>
  </inkml:definitions>
  <inkml:trace contextRef="#ctx0" brushRef="#br0">10072 13234 0,'80'0'109,"40"40"-93,-80-40-16,41 40 0,-1-40 15,0 40-15,41 1 16,-81-41-16,40 40 15,0-40-15,41 40 16,-81-40 0,40 0-16,0 0 0,1 0 15,39 0-15,0 0 16,-39 0-16,39 80 16,-40-80-16,-80 40 15,80-40 1,1 0 31,-1 0-47,0 0 15,0 0-15,41 0 16,39 0-16,-79 0 16,-1 0-16,40 0 15,-40 0-15,1 0 16,-1 0-16,-40 0 15,0 40 1,0-40-16,0 0 16,41 0-1,-41 0 1,0 0 0,0 0-1,0 0 1,0 0-1,-80 0 64,-40 0-64,40 0-15,-40 0 16,-1 0-16,1-40 15,0 40-15,-81 0 16,1-40-16,-41 40 16,161-80-16,-40 80 15,40 0-15,-81 0 16,41-80-16,0 80 16,-81 0-16,81 0 15,0 0-15,0 0 16,39 0-16,-39 40 15,40-40-15,-40 0 16,40 0-16,0 0 16,-1 0-16,1 0 15,-40 0-15,40 0 16,0 0-16,-40 0 16,-1 0-16,1 0 15,40 0-15,-40 0 16,-1 0-16,-39 0 15,80 0 1,-40 0 0,39 0-1,1 0-15,0 0 16,80 0 78,121 0-79,240 0-15,81 0 0,-1 0 16,-120 0-16,-40 40 31,-40 80-31,0-40 16,-40-40-16,-41-40 15,-39 0-15,-41 0 16,-80 0-16,1 0 16,-122 0 46,41 0-46,-80-40-16,-281 0 15,80-40-15,-41 0 16,1 40-16,0 0 16,0-41-16,40 41 0,0-40 15,80 80-15,41 0 16,119 0-16,41 0 16,0-80-1,160 120 48,-39-40-48,-41 40-15,80-40 16,41 0-16,-1 0 16,-79 0-16,-41 40 15,40-40-15</inkml:trace>
  <inkml:trace contextRef="#ctx0" brushRef="#br0" timeOffset="2437.3537">30456 14477 0,'-40'0'125,"-40"0"-93,-1 0-17,1 0-15,0 0 16,-41 0 0,-39 0-16,-1 0 15,-79 0-15,79 0 16,-40 0-16,41 0 15,-1 0-15,81 0 16,-40 0-16,40 0 0,-1 0 16,41 0-1,-40 0-15,-40-40 0,39 40 16,41-40 0,-80-40-1,40 80-15,-1 0 16,1 0-16,0 0 0,0 0 15,39 0-15,-39 0 0,0 0 32,40 0-32,0-40 15,-41 40-15,41-40 16,0 40-16,-80 0 16,120-40-1,-80 40-15,-1-40 16,1 40-16,0 0 15,40 0 1,-81 0-16,81 0 16,0 0-1,0 0 1,0 0-16,-40-81 0,39 81 16,-39 0-16,40 0 15,0 0-15,0 0 16,0 0-16,-41 0 31,41 0-31,-40 0 16,40 0-16,-40 0 15,40 0-15,-1 0 16,-39 0 0</inkml:trace>
  <inkml:trace contextRef="#ctx0" brushRef="#br0" timeOffset="9603.404">4454 6617 0,'-80'0'141,"-41"80"-141,41-80 16,0 80-1,0-80-15,40 0 0,-81 40 16,41-40-16,-40 0 16,-1 0-16,41 0 15,0 0-15,-1 0 16,41 0-1,0 0 1,0 0 0,0 40 15,0-40-31,-41 0 16,1 41-16,40-41 0,-40 0 15,0 0 1,-41 0-16,-39 0 15,39 0-15,-39 0 0,80 0 16,-1 0-16,1 0 16,-40 0-16,80 0 15,-41 0 17,81 80 139,40-80-155,121 0-16,40 0 16,-1 0-16,41 0 15,40 0-15,-81 0 0,-39 0 16,-41 0-16,41 0 16,-81 0-16,0 0 15,-39 0-15,39 0 16,-40 0-16,0-40 15,40 40-15,-40-40 16,1 40 0,79 0-16,-40 0 15,-40 0-15,0 0 16,41 0-16,39 0 16,41 0-16,79 0 15,-79 0-15,-1 0 16,-79 0-16,-1 0 15,-40 0 1,40 0 0,-40 0-1,41 0 1,-41 0 0,0 40-1,0-40 1,-40 40 31,0 0 0,0 0-1,0 0-30,-40 0-16,0-40 16,0 0-16,-1 0 15,1 40 1,0-40-16,-40 0 16,0 40-1,-1-40-15,1 0 16,40 0-16,-40 0 15,40 0-15,0 0 16,-41 0-16,1 0 16,0 0-16,0 0 15,39 40 1,1-40-16</inkml:trace>
  <inkml:trace contextRef="#ctx0" brushRef="#br0" timeOffset="13507.6416">4374 11590 0,'0'40'140,"0"40"-124,0-40-16,0 81 16,0-41-16,0 0 15,0-40 1,0 0 0,40-40 265,0 0-281,40 0 15,1 0 1,-1 0 0,0-80-16,-40 80 15,40 0-15,1-40 16,-41 0-16,40 0 16,40-41-16,-39 41 0,-1-40 15,0 80-15,0-80 16,41 40-16,-81 40 15,0-80-15,40-1 16,1 41-16,-1 0 16,40-40-16,-40 80 15,1-80 1,-1 0-16,40 39 16,-39 1-16,-41 0 15,40-40-15,-40 80 16,0 0-16,40-40 15,1 40 1,-1 0 0,0 0-1,-40-40-15,0 40 16</inkml:trace>
  <inkml:trace contextRef="#ctx0" brushRef="#br0" timeOffset="18868.4661">7423 13996 0,'41'0'125,"39"0"-125,40 40 16,41 0-16,79 0 15,1-40-15,-40 41 16,40-41-16,-81 40 16,-80 0-16,1-40 15,-41 40-15,0-40 16,-40 40 31,0 0-32,-80 0-15,-1 40 16,41-39-16,-40 39 0,0-40 16,-1 0-16,1 0 15,40 0-15,0-40 16,40 40-1,-80 0 1,80 0-16,-81 41 16,41-1-16,0-40 15,0 80-15,0-120 16,40 40-16,-40 41 0,40-1 187,-40 0-171,0 40-16,-1-39 0,-39-1 16,80 0-16,-40 0 15,40 0-15,0 41 16,0-1-16,40 40 16,81 41-16,-41 40 15,80-1-15,-39-79 16,-1-1-1,-40-80-15,-80 1 16,40-1-16,1 0 16,-41 0-1,0 0-15,0 41 16,0-81-16,0 40 0,0 40 16,0 1-1,-41-1-15,41 40 0,-40-79 16,40 39-16,0-40 15,-40-40-15,0 40 16,40 1-16,0-1 16,0-40-1,0 40-15,-40-80 16,0 0 15,0 80-31,0-80 16,-1 0-16,-39 0 15,40 0-15,-40 0 16,80-40-16,-80-40 47,39 80-31,41-40-1,0 0-15,-40 40 16</inkml:trace>
  <inkml:trace contextRef="#ctx0" brushRef="#br0" timeOffset="24973.1568">6500 17846 0,'-120'0'141,"120"-40"-126,-40 40 1,0 0 0,0 0-16,0 0 0,-1 0 15,-39 0 16,40 0 1,-80 0-32,80 0 15,-41 0-15,41 0 16,0 0 0,0 0 77,0-80-46,0 80-31,0 0-1,-41 0 17,1 0-32,0 0 15,40 0 17,0 0-17,-1 0 32,1 0 16,0 0-63,0 0 15,0 0-15,0 0 31,0 0-31,0 0 16,-41 0 62,41 0-62,0 40-16,0-40 15,0 0 220,0 0-220,0 0-15,-1 0 32,-39 0 15,40 0-32,0 0 1,0 0-16,40 80 15,-40-80 64,0 0-64,-1 0-15,1 0 16,0 0-1,0 40-15,0-40 16,-40 0 47,40 0-32,-1 0-16,1 0 17,0 0-32,-40 40 218,40-40-202,0 0-16,0 0 16,-1 0-1,1 0-15,0 0 16,-40 0 78,0 0-79,39 0 17,1 41-32,0-41 15,0 40-15,0-40 31,0 0 126,-40 0-142,39 0-15,-39 0 16,40 0 0,0 0-1,0 0 1,-40 0-1,39 0 1,1 0 78,-40 0-47,40 0-16,0 0-15,40 40-1,-40-40-15,0 0 78,-1 0-78,1 0 32,0 0-17,0 0 1,0 0-1,0 0 17,-40 0 233,-1 0-30,1 0-220,0 40-15,-41-40 16,41 0-16,40 0 0,0 0 16,-40 0-16,40 0 15,-1 0 95,1 0-95,0 0 1,0 0-16,-40 0 47</inkml:trace>
  <inkml:trace contextRef="#ctx0" brushRef="#br0" timeOffset="28587.9481">5297 17846 0,'40'0'46,"0"0"-46,0 0 16,40 0-16,1 0 16,-41 0-16,0 0 15,0 0 1,0 0-16,0 0 16,0 0 15,0 0-31,1 0 15,-1 0-15,80 80 16,-40-80-16,1 0 16,-1 0-16,-40 0 0,0 0 15,0 0 48,0 0-32,0 0-31,1 0 16,39 0-16,-40 0 15,0 0-15,0 0 16,0-40-16,0 40 0,1 0 16,39 0 30,-40 0-30,40 0 0,-40 0-16,0 0 15,1 0-15,39 0 16,-40 0 0,0 0-16,0 0 0,0 0 15,41 0 1,-1 0 15,-40 0 16,0 0-16,0 0 0,-80 0 204,0 0-235,-40 0 15,0 0 64,-1 0-79,1 0 15,0 0 1,-1 0-16,1 0 15,-40 0-15,40 0 16,39 0 0,1 0-1,-40 0 1,40 0 0,0 0-16,0 0 15,-41 0-15,41 0 16,-40 0-16,0 0 15,40 0-15,-41 0 16,1 0-16,0 0 16,40 0-1,0 0 1,0 0 0,-41 0-1,41 0 1,-40 0-16,40 0 15,-40 0 1,39 0-16,1 0 16,0 0-1</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54:34.964"/>
    </inkml:context>
    <inkml:brush xml:id="br0">
      <inkml:brushProperty name="width" value="0.05292" units="cm"/>
      <inkml:brushProperty name="height" value="0.05292" units="cm"/>
      <inkml:brushProperty name="color" value="#FF0000"/>
    </inkml:brush>
  </inkml:definitions>
  <inkml:trace contextRef="#ctx0" brushRef="#br0">1124 8141 0,'0'0'0,"0"-40"0,80 0 15,-80-1 1,80 1-16,-80 0 15,80 0-15,-40 0 16,-40-80-16,81 120 16,-1-40-1,-80 0-15,40 40 16,-40-41 0,40 41-16,0-80 0,0 0 15,1 40 1,39-80-1,-40-81-15,80 121 16,-120 0-16,81 40 16,-41-81-16,0 41 15,0-40-15,0-1 16,0 121-16,0-80 16,0 80-16,-40-40 15,41 40-15,-41-40 0,40 0 16,0 40-16,0 0 15,-40-40-15,80 0 16,-80-41 0,121 81-16,-81-80 15,0 80 1,0 0-16,40 0 0,41 0 0,-121-80 16,80 80-16,0 0 15,0 0-15,-40 0 16,41 0-16,-1 40 15,0-40-15,1 40 16,-1-40-16,0 40 16,-40-40-1,0 0-15,0 40 16,1-40-16,-41 41 16,0-1-16,80-40 15,0 40-15,-80 0 16,40-40-16,0 40 15,41 0-15,-81 0 32,40-40-17,-40 80 1,80-80 0,-80 81-16,80-1 15,0 0 16,-80 0-31,81-40 16,-1 41-16,-80-41 16,80 40-16,-40 0 15,0 0 1,1 0-16,39-39 16,0 39-16,-40 40 15,40-40-15,-80-40 0,81 1 16,-41-1-1,-40 0 1,0 0 0,40 0-16,0-40 15,-40 40 1,0 40 0,40-40-1,-40 0 1,0 41-1,0-41-15,0 40 16,0 0-16,0 41 16,0-41-1,0-40-15,0 40 16,0-40-16,0 40 16,0-40-16,0 1 15,0 39-15,0-40 16,0 0 15,-40 0-15,40 0-1,-80 40-15,80-39 16,-40-1-16,0 0 16,40 0-16,-81 40 15,81-40-15,-40-40 31,0 80-31,0-80 16,0 40 0,0 41-16,-41-1 15,41 0-15,0-80 16,0 40-16,-40 0 16,40-40-16,-41 0 15,41 0-15,0 40 16,-40-40-16,40 0 15,40 41 1,-40-41 0,0 0-16,-1 0 15,-39 40 1,0-40 0,0 0-16,-1 0 15,1 0 1,0 0-16,0 0 15,40 0-15,-41 0 32,1 0-17,40 0 1,0 0-16,-41 0 16,1 0-16,40 0 15,-40 0-15,-41 0 16,81 0-16,0 0 15,40-40 1,-40 40-16,0 0 31,0-81-31,0 81 16,0 0 0,-1-80-16,41 0 15,-80 40 1,80 0-1,-80 0-15,80-1 16,0 1-16,-80 0 16,80 0-1,-40 40 79,40-40-78,0 0-16,0 0 15,0 0 1,0-40 0,-81 80-16,81-81 15,0 41-15,0 0 16,0 0-16,-80 40 15,80-80 1,0 40 15,0-41 1,0 1-17,0 40-15,0-80 16,0 40-16,0-1 15,-80 1 1,80 0-16,0 0 16,-40 40-1,40 0 1,0-1-16,0 1 16,0 0-1,0 0 16,0 0 1,0 0 46,0 0-78,0 0 15,0-40-15,0 39 16,0-39 0</inkml:trace>
  <inkml:trace contextRef="#ctx0" brushRef="#br0" timeOffset="26423.7495">30576 16042 0,'-80'0'125,"0"0"-109,0-41-16,39 41 15,-39 0-15,0 0 16,-40 0-16,-41 0 16,41 0-16,-1 0 0,41 0 15,40 0-15,-40 0 16,40 0-16,-41 0 15,1 0-15,40-40 16,0 40-16,-41 0 16,41-40-16,-80 40 15,80-40-15,-81 40 16,41-40 0,40 40-16,-40 0 15,-41 0-15,41 0 16,0 0-16,0 0 15,-41 0-15,41 0 16,0 0 0,0 0-16,39 0 15,1 0 1,0 0 0,0 0-16,0 0 15,0 0 1,-40 0 15,39 0-15,41-40-1,-80 40-15,0-40 16,0 40-16,-1-40 16,1 40-1,0-40 1,0 40-16,-1 0 15,1 0-15,0 0 16,0 0-16,-1 0 16,41 0-16,0 0 15,-40 0 1,40 0 31,0 0-47,-41 0 15,1 0-15,0 0 16,0 0-16,40 0 16,-1 0-16,1 0 15</inkml:trace>
  <inkml:trace contextRef="#ctx0" brushRef="#br0" timeOffset="65241.6517">10072 15881 0,'-40'0'140,"40"-40"-124,-81 40-16,41 0 0,0-40 15,-40 40-15,0 0 16,-41 0-16,41 0 0,-40 0 16,39 0-16,1 0 15,40 0-15,0 0 32,40-80-32,-80 80 15,-1 0 16,41 0-15,0 0 0,0 0-1,-40 0 1,-1 0 0,1 0-16,0 0 15,0 0-15,40 0 0,-1 0 16,41 40-16,-40-40 15,0 0-15</inkml:trace>
</inkml:ink>
</file>

<file path=ppt/ink/ink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56:06.089"/>
    </inkml:context>
    <inkml:brush xml:id="br0">
      <inkml:brushProperty name="width" value="0.05292" units="cm"/>
      <inkml:brushProperty name="height" value="0.05292" units="cm"/>
      <inkml:brushProperty name="color" value="#FF0000"/>
    </inkml:brush>
  </inkml:definitions>
  <inkml:trace contextRef="#ctx0" brushRef="#br0">15088 10988 0</inkml:trace>
</inkml:ink>
</file>

<file path=ppt/ink/ink1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57:07.349"/>
    </inkml:context>
    <inkml:brush xml:id="br0">
      <inkml:brushProperty name="width" value="0.05292" units="cm"/>
      <inkml:brushProperty name="height" value="0.05292" units="cm"/>
      <inkml:brushProperty name="color" value="#FF0000"/>
    </inkml:brush>
  </inkml:definitions>
  <inkml:trace contextRef="#ctx0" brushRef="#br0">20464 10146 0,'-40'0'156,"-40"0"-140,0 0-16,0 0 15,-41 0-15,81 0 16,0 0 0,-40 0-16,40 0 15,-1 0 1,1 0 0,0 0 62,0 40-78,0-40 15,-40 0 1,40 0 0,-1 0-1,1 0 1,-40 0-1,40 0-15,-40 0 16,40 0 0,-41 0-16,41 0 15,0 0-15,-40 0 16,40 0 0,-41 0-1,41 0 1,0 0-16,0 0 15,0 0-15,0 0 0,0 0 16,-41 0 0,1 0-16,0 0 15,40 0-15,-40 0 16,39 0-16,1 0 16,-40 0-16,40 0 15,0 0 1,-41 0 15,41 0-15,0 0-1,-40 0-15,40 0 16,40-80 0,-40 80-16,0 0 0,-1 0 15,1 0-15,0 0 63,-40 0-32,80-80-15,-80 80 30</inkml:trace>
  <inkml:trace contextRef="#ctx0" brushRef="#br0" timeOffset="2758.8148">14646 10026 0,'-80'-40'125,"0"40"-110,-1 0-15,1 0 16,0 0-16,-41 0 16,1 0-16,40 0 31,-41 0-31,81 0 16,-40 0-1,0 0 1,40 0-16,0 0 15,-1 0 1,1 0-16,0 0 16,-40 0-1,40 0 1,0 0 0,0 0-16,-1 0 15,1 0 1,0 0-1,0 0 1,0 0-16,-40 0 16,40 0-16,-41 40 15,1-40-15,0 0 16,40 0-16,-81 0 16,1 0-16,40 0 15,-1 0-15,1 0 16,0 0-16,40 0 0,-40 0 15,39 0 1,1 0 31,0 0-47,-40 0 16,0 0-1,-1 0 1,41 0-16,0 0 15,0 0 1,-40 0-16,40 0 141</inkml:trace>
  <inkml:trace contextRef="#ctx0" brushRef="#br0" timeOffset="7111.8271">6380 10427 0,'-80'0'140,"40"0"-124,0-80-16,-1 80 16,1 0-1,0 0-15,-40 0 16,0 0-1,-1 0-15,1 0 16,0 0-16,40 0 0,-40 0 16,-41-81-16,41 81 15,0 0-15,-1 0 16,41 0-16,0 0 16,-40 0-16,0 0 15,40 0 1,-41 0-16,41 0 15,-40 0 1,40 0 0,-81-80-1,41 80 1,0-40 0,0 40-1,-41 0-15,81 0 16,-40 0-1,40 0 32,0 0-47,0-40 16,-41 40-16,41 0 16,0 0-16,0 0 15,0 0-15,0 0 31,0 0 48,-1 0-64,-39 40 126,0-40-126,0 0-15,-41 0 16,41 0-16,0 0 16,40 0-16,-41 0 15,-39-40-15,80 40 16,0-40-16,80 40 1562,40 0-1546,0 0-16,1 40 16,39-40-16,-80 40 15,40-40-15,-40 0 16,1 40-16,-1-40 0,0 0 16,0 0-1,0 40 1,0-40-1,0 0 32,1 0-31,-41 40-16,40-40 16,40 0-1,-40 0-15,40 0 16,-40 40-16,41-40 15,-41 41-15,0-41 0,40 40 16,41 0-16,-81-40 31,0 0-31,0 0 16,0 40-16,0-40 16,40 0-16,1 0 0,-1 0 15,0 0-15,-80 80 31,80-80-31</inkml:trace>
  <inkml:trace contextRef="#ctx0" brushRef="#br0" timeOffset="11461.2327">30175 11309 0,'-40'0'125,"-80"80"-125,39-40 0,1 1 15,0-41 1,0 40-16,-1-40 16,1 40-16,0 0 15,40-40-15,-81 40 16,41 40-16,40-80 0,0 0 15,-41 0-15,-39 0 16,40 0-16,40 0 16,-41 0-16,1 0 15,40 0-15,0 0 16,0-40-16,-40 40 16,39 0-16,-39 0 15,-40 0-15,40 0 16,39 0-16,-39 0 15,-40 0-15,-1 0 16,1 0-16,0 0 16,-1 0-16,41 0 15,0 0-15,40-40 16,0 0 0,-1 40-16,1 0 15,40-40 1,-40 40-1,0 0 1,0 0-16,0 0 16,0 0-16,0-40 15,-41 40-15,41 0 0,0 0 16,40-40-16,-80 40 16,0-41-16,-41 41 15,81-40-15,-40 40 16,40 0-16,0 0 15,-41 0 64,41 0-64,0 0-15,0 0 16,0 0-1,0 0 1,0 0 0</inkml:trace>
</inkml:ink>
</file>

<file path=ppt/ink/ink1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00:04.542"/>
    </inkml:context>
    <inkml:brush xml:id="br0">
      <inkml:brushProperty name="width" value="0.05292" units="cm"/>
      <inkml:brushProperty name="height" value="0.05292" units="cm"/>
      <inkml:brushProperty name="color" value="#FF0000"/>
    </inkml:brush>
  </inkml:definitions>
  <inkml:trace contextRef="#ctx0" brushRef="#br0">80 13715 0,'40'0'141,"-40"41"-110,41-41-15,-1 0 31,0 0-32,0 0-15,0 0 16,40 0 0,-40 0 15,1 0-15,-1 0-16,0 0 15,0-81 1,40 81-1,0 0 1,-80-80 0,41 80-1,-1 0 48,0 0-63,0 0 31,0 0-31,40 0 16,1 0-16,-41 0 15,40 0-15,-40 0 16,0 0-16,40 0 16,-39 0-1,-1 0 32,0 0-16,0 0-31,0 40 32,0-40-32,0 0 31,0 0-31,41 0 31,-41 0 0,0 80-31,0-80 16,0 0 0,0 0-16,0 0 15,1 0-15,39 0 16,-40 0-1,0 0-15,40 0 32,-40 0 15,1 0-32,39 0-15,0 0 16,-40 0-16,40 0 15,1-40-15,-41 40 16,0-40-16,0 40 16,0-40-1,0 40-15,0 0 32,1 0-32,-1 0 31,40 0-16,0-40 1,0 40 15,-80-40-15,81 40 0,-41 0-1,0 0 1,40 0-16,-40 0 15,1 0 1,-1 0-16,0 0 16,0 0-1,0 0 1,40 0 0,-40 0 46,1 0-31,-1 0 110,0 0-125,0 0-1,40 0 188,-40 40-156,0-40 31,1 0-62,-1 0 15,-40 40-15,40-40-16,0 0 15,0 0 1,0 40-16,0-40 16,0 0-16,41 0 15,-81 40 17,40-40 14,-40 40 220,0 1-266,0-1 16,0 0-16,0 40 15,0-40 1,0 0-16,0 40 16,0-40-1,0 1-15,0-1 0,0 0 16,0 0-1,0 0 17,0 0-32,0 0 15,-40 0-15,40 41 32,0-41-32,0 0 15,-40-40-15,40 80 16,-41 0-1,41-40 17,0 40-1,0-39-15,0 79-1,0-80 1,0 0-16,0 0 15,0 0 1,0 0-16,0 1 16,0-1-1,0 40 1,0-40-16,0 0 16,0 40-16,0-40 15,0 41-15,0-41 16,0 0-1,0 0-15,0 0 16,0 0-16,0 0 16,0 0-16,0 0 15,0 1-15,0 39 32,0 0 14,-40-80 33,40 40-64,-40 0 16,40 0-31,0 0 16,0 0 0,0 1-16,0-1 31,-80 0-31,80 0 16,0 40-16,0-40 15,0 40 16,0 1-31,-80-1 16,80 0-16,-81-40 16,81 0-16,0 40 15,0-39-15,0 39 32,0-40-17</inkml:trace>
</inkml:ink>
</file>

<file path=ppt/ink/ink1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03:17.390"/>
    </inkml:context>
    <inkml:brush xml:id="br0">
      <inkml:brushProperty name="width" value="0.05292" units="cm"/>
      <inkml:brushProperty name="height" value="0.05292" units="cm"/>
      <inkml:brushProperty name="color" value="#FF0000"/>
    </inkml:brush>
  </inkml:definitions>
  <inkml:trace contextRef="#ctx0" brushRef="#br0">2769 11109 0,'0'80'93,"-40"80"-61,-1-39-32,1-1 15,-40-40-15,80-40 16,-80 40-16,80-40 15,-80 1 1,80-1-16,0 0 16,-81-40 15,81 40 16,40-120 15,41-81-46,39-39-16,-40 120 16,-40-1-16,41 1 15,-1-40-15,-40 40 16,0-1-16,40 1 15,-39 40-15,-1 40 16,-40 40 109,-81 80-125,41-39 16,0-1-16,-40 40 15,40-40-15,-81 41 16,121-81 0,-80 0-16,80 0 15,0 0-15,-80 40 297,0-40-297,40 41 16,40-1-16,-81-40 15,81 40-15,-80 0 16,120-80 31,81-80-32,79 40-15,-120-80 16,-39 120-16,-41-40 16,0 80 93,0 40-93,-41 0-16,1-40 15,-40 41-15,0 39 0,0-80 16,80 0 0,-81-40-16,81 40 15,40-40 48,41-80-48,-41 40-15,0 40 16,0-40-16,-40 0 16,80 0-1,-80 80 48,-120 80-63,120-80 15,-40 40-15,-40 0 16,-1 41-16,81-81 16,-40-40-16,40 80 15,0-120 32,80 40-31</inkml:trace>
  <inkml:trace contextRef="#ctx0" brushRef="#br0" timeOffset="1908.5447">1846 14397 0,'40'0'156,"0"-40"-140,0 0-16,0 0 15,0 0-15,1 40 16,-1-40-16,0 0 15,0-1 1,0 41 0,-40-40-1,80 40 1,1-80 0,-41 0-1,80 80-15,-40-120 16,1 80-16,-1-41 15,0-39-15,0 40 0,41 0 16,-121 39-16,40 1 31,-40 0-31,40 0 16,0 0 46,0 0-46,40-40-16,1 0 16,-81-1-16,80 81 15,-40-40-15,0 0 16,0 0 0,1 0-16,-1 0 15,40 40 1,0-80-1,-40 80 1,41-121-16,-41 121 16,0-40-16,0 0 15,0 40-15,-40-40 16,80 40-16,1 0 31,-41 0 0,0 0-31,-40-80 16,40 80 0,0 0-1,0 0 1,0 0 0</inkml:trace>
  <inkml:trace contextRef="#ctx0" brushRef="#br0" timeOffset="4188.7493">3812 11991 0,'40'0'125,"0"0"-109,0 40-16,41-40 15,-1 0-15,0 0 16,-40 0-16,41 0 15,-1 0-15,0 0 16,0 80 0,-40-80-16,1 0 15,-1 0 142,0 0-157,40 0 15,-40 0 1,-40 40 171,-40 81-187,40-81 16,-80 80-16,80-80 16,-40 80-1,0-120 1,40 81-16,0-41 15,0 40 17,0-40-17,-81 0 32,81-80 156,0-40-187,-40 0-16,40 40 16,0-1-16,0-79 0,0 40 15,0 40 1,0 0-16,0 0 15,-40 40 126,-80-40-125,80-1-16,-1 41 15,-39-40 1,40 0-16,0 40 16,-40 0-16,40-40 15,-1 0-15,1 40 16,0-40 62,80 40 156,0 0-218,1 0 0,39 40 62</inkml:trace>
  <inkml:trace contextRef="#ctx0" brushRef="#br0" timeOffset="10954.8717">11316 13234 0,'40'0'109,"40"0"-93,0 0-16,1 0 15,39 0-15,0 0 16,-80 0-16,1-40 31,-1 40-31,40 0 31,-80-80-15,80 80 0,-80-80-16,80-1 15,-39 1-15,-1 0 16,80-40-16,-80 39 0,0 1 16,-40 40-16,40 40 15,-40-40-15,41 0 16,-41 0-1,0 0-15,0 0 16,40 0-16,-40-41 0,40 1 31,0 0-31,0 0 16,-40-41-16,80 41 16,-80 0-16,0 40 15,0-40-15,81-1 16,-81 1-16,0 0 15,0 0-15,0 0 16,0-41-16,0 41 16,0-120-16,-41-1 15,1 81-15,40-41 0,-40 41 16,40 80-16,0-40 16,-80-1-16,0-39 15,40 40-15,-41 40 16,1-81-1,0 121-15,0 0 16,80-80-16,-121 80 16,81-80-16,0 80 15,0 0-15,40-80 16,-80 80-16,-1-40 47,41 40-16,0 0-15,0 0-1,0 0-15,40 40 16,-40-40-16,-41 40 0,1 40 16,80-40-1,-40 0-15,40 0 16,-120 41-16,120-41 15,0 0 1,-40 40-16,-1-40 0,1 40 31,0 41-31,40-81 16,0 40 0,-40-80-16,40 80 15,0-40 1,0 0-1,0 41-15,0-41 16,0 40-16,0 40 0,0-39 16,0-41-16,0 0 15,40 40 1,0 0-16,-40 0 16,40 1-16,41-41 15,-81 0-15,40 0 0,-40 40 0,40-40 31,-40 40-31,40-39 16,0-1-16,0 40 16,0-40-16,-40 40 15,41-40-15,-41 0 16,40 0-16,0-40 16,-40 41-16,0-1 15,40 0-15,-40 0 16,40 40-16,0-40 15,-40 0-15,40 0 16,0 1-16,1-1 16,-41 40-16,40-80 15,-40 40-15,80-40 16,0 40 0,0-40-1,1 40 1,-1-40-16,-40 0 15,40 0-15,1 0 16,-41 0-16,0 0 31</inkml:trace>
  <inkml:trace contextRef="#ctx0" brushRef="#br0" timeOffset="12759.5807">18498 9023 0,'0'40'62,"0"40"-62,0-39 0,0-1 16,0 40-16,0 40 16,0-40-16,40 1 15,-40-1-15,0 0 16,0-40-16,0 0 15,0 0-15,0 0 16,0 41 0</inkml:trace>
  <inkml:trace contextRef="#ctx0" brushRef="#br0" timeOffset="14825.2106">18177 9103 0,'0'40'63,"0"41"-48,0-41-15,-80 40 16,80 40-16,-80-40 0,80 1 16,0-41-16,0 40 15,-40 0-15,40 0 16,0-39-16,-41-1 16,41 0 30,0 0-46,-40 0 16,-40 0 0,80 0-16,0-80 109,0-40-109,0 0 16,0-1-1,0 41-15,0 0 16,0 0 15,40 0-15,-40 0-1,0 0-15,-120 80 157,120 0-142,-80 0-15,-1 0 0,-39 0 16,40 0-16,80 1 16,-81-1-16,1-40 15,40 80-15,-40-80 31,-41 40-31,41-40 16,80 40-16,-40-40 16,-80 40-16,39-40 0,1 80 15,0 1-15,-40-41 16,39 0-16,41 0 16,-40 0-1,-40 40-15,39-80 0,1 0 16,0 40-16,40-40 15,-41 0 1,81-80 47,0 0-63,0 40 15,0-40-15,0-1 16,0 1-16,41 0 15,-41 0-15,0 40 16,0 0-16,0-1 16,80 1-1,-80-40-15,80 0 0,0 0 16,-40-41-16,41 41 16,-1 40-16,40 0 15,-39-40-15,-41 80 16,40-40-16,-120 80 109,40 0-93,-121 80-16,41-120 15,0 80-15,0-40 0,-41 41 16,41-81 0,0 0-16,0 0 15,-1 0-15,-39 0 0,40 0 16,-41 0-16,41 0 16,40 0-16,0-40 15,40 80 188,0 40-187,-40 80-16,-41-79 16,81-41-16,-40 40 15,-40 40-15,80-40 16,0 1-16,0-41 15,0 0-15</inkml:trace>
  <inkml:trace contextRef="#ctx0" brushRef="#br0" timeOffset="15495.1995">16010 7539 0,'0'0'0,"0"80"0,0 1 15,0 39-15,0 40 16,0 1-16,0-41 15,0 0-15,0-39 0,0-1 16,0-40-16,0 40 16,41-40-16,-41 40 15,0-39-15,40 39 16,-40 0 0</inkml:trace>
  <inkml:trace contextRef="#ctx0" brushRef="#br0" timeOffset="16065.0028">17254 9063 0</inkml:trace>
  <inkml:trace contextRef="#ctx0" brushRef="#br0" timeOffset="17985.0784">16853 9705 0,'0'40'750,"-40"40"-750,-40 41 15,-1-81-15,1 0 16,0 40-16,0 0 15,40-80-15,-1 40 32,122-80 202,-1 0-218,-40 0-16,0-40 15,40 40 1,-39-41-16,-1 41 16,40-40-16,-40 40 15,0 0-15,0 0 16,0 0-1,1 0 1,39-1 15</inkml:trace>
  <inkml:trace contextRef="#ctx0" brushRef="#br0" timeOffset="26957.7289">29051 8662 0,'41'0'94,"-41"40"-79,0 0 1,0 0-1,0 1 1,0-1-16,0 0 16,0 0-16,0 40 15,0 0-15,0 1 16,0-41 0,0 0-1</inkml:trace>
  <inkml:trace contextRef="#ctx0" brushRef="#br0" timeOffset="29807.5885">27647 10347 0,'0'-41'313,"0"-39"-298,40 80 251,-40 40-266,40-40 47,0 0-32,-40 40 1,41-40 15,-41 41-15,40-1 0,0 0-16,-40 0 15,40 0 1,0-40-1,-40 40 1,0 0 15,0 0 1,-40-40-17,40 81 1,-40-81-16,40 40 187,40-40-109,0 0-62,40 0 15,1-81-15,-81 1 78</inkml:trace>
  <inkml:trace contextRef="#ctx0" brushRef="#br0" timeOffset="30694.2145">24959 8903 0</inkml:trace>
  <inkml:trace contextRef="#ctx0" brushRef="#br0" timeOffset="33634.6437">23634 8662 0,'41'40'15,"-41"40"1,0 1-16,0-1 15,0 40 1,0-40-16,0 1 16,0-1-16,0 0 15,0-40-15,0 40 16,0-40-16,0 41 16</inkml:trace>
  <inkml:trace contextRef="#ctx0" brushRef="#br0" timeOffset="35633.9351">22511 8381 0,'0'-40'172,"40"-40"-94,40 80-47,-80 40 125,0 0-140,0 0 0,0 41-1,0-41-15,0 0 16,0 40-1,-40-80 17,40 40-17,-80 0 1,40-40 15,0 80-31,0-80 16,80 0 140,0 0-156,40 0 31,0 0-15,1 0-16,-1-40 16,0-40-16</inkml:trace>
  <inkml:trace contextRef="#ctx0" brushRef="#br0" timeOffset="36689.7788">23273 11510 0,'0'40'47,"0"0"-47,0 0 15,0 40-15,0 0 16,0-40-16,0 41 16,0-41-16,0 40 15,0 0-15,0 0 16,0 1-1</inkml:trace>
  <inkml:trace contextRef="#ctx0" brushRef="#br0" timeOffset="38293.9572">24236 11068 0,'40'-40'187,"41"0"-171,-41 40-16,0-40 15,0 40 1,0-40-16,40 40 31,-39 0 32,-1 0-48,0 0-15,-40 40 16,40-40 0,0 0-16,-40 80 62,-40-80-31,0 81-31,0-81 16,-41 40 0,41 0-16,-40-40 15,40 40-15,0 0 16,0 40-16,0-80 15,-41 0-15,41 80 16,-40-80 0,80 81 156,40-81-110</inkml:trace>
  <inkml:trace contextRef="#ctx0" brushRef="#br0" timeOffset="39040.994">25239 11790 0,'0'40'31,"41"1"-15,-41 79-16,40-40 15,0 40 1,-40-39-16,0-1 0,0 0 31,40-80-31,-40 40 0,40 0 16</inkml:trace>
  <inkml:trace contextRef="#ctx0" brushRef="#br0" timeOffset="39968.5924">26804 11229 0,'81'0'63</inkml:trace>
  <inkml:trace contextRef="#ctx0" brushRef="#br0" timeOffset="41112.7142">26885 11269 0,'0'40'16,"40"40"-1,-40 1 1,0-41-1,80-40 110,-40 0-31,0 0-78,0 40-1,1-40-15,-1 80 16,-40-40 31,0 0-16,-40 0-31,-1 0 16,1 0-16,-40 81 15,0-41 1,0-80 0,-1 80-1,1-80-15,80 40 16,40 0 281,40-40-282,1 0 32,-81 41-47</inkml:trace>
  <inkml:trace contextRef="#ctx0" brushRef="#br0" timeOffset="43085.606">26524 13074 0,'40'0'156,"0"0"-156,0 0 16,40 0-1,-40 0 32,0 0-31,1 0 15,-1 0-15,0 0 46,-40 40-30,0 0 14,0 0-46,0 0 16,0 0-16,-40-40 172,40 80-31,40-80-126,0 0-15,0 81 16,-40-41 78,0 0-94,0 0 15,0 0 1,0 0 15,0 40 32,-120-80-48,120 81 1,-40-81 15,-1 0 32,41 40-48,-40-40-15,0 0 16,0 0-16,0 0 15</inkml:trace>
</inkml:ink>
</file>

<file path=ppt/ink/ink1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07:14.871"/>
    </inkml:context>
    <inkml:brush xml:id="br0">
      <inkml:brushProperty name="width" value="0.05292" units="cm"/>
      <inkml:brushProperty name="height" value="0.05292" units="cm"/>
      <inkml:brushProperty name="color" value="#FF0000"/>
    </inkml:brush>
  </inkml:definitions>
  <inkml:trace contextRef="#ctx0" brushRef="#br0">2969 6697 0,'40'0'0,"1"0"171,-1 0-171,40-40 16,0 40 0,0 0-1,1 0 1,-41 0-16,0 0 0,0 0 16,0 0-1,41 0 1,-1 0-16,0 0 15,0 0-15,1 0 16,39 0-16,40 0 16,41 0-16,-40 0 15,-41 0-15,-40 0 16,-40 0 0,0 0 15,1 0 0,-1 0 188</inkml:trace>
</inkml:ink>
</file>

<file path=ppt/ink/ink1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29:07.685"/>
    </inkml:context>
    <inkml:brush xml:id="br0">
      <inkml:brushProperty name="width" value="0.05292" units="cm"/>
      <inkml:brushProperty name="height" value="0.05292" units="cm"/>
      <inkml:brushProperty name="color" value="#FF0000"/>
    </inkml:brush>
  </inkml:definitions>
  <inkml:trace contextRef="#ctx0" brushRef="#br0">3411 6416 0,'40'40'281,"-40"0"-249,-40-80 30,40 80-46,0 41-16,0-1 15,0 0-15,40 0 16,40-80 281,-40 0-282,0 0 1,1 0 0,-1 0-1,0 0 1,40 0 0,-40 0-1,40 0 16,-39 0-31,-1 0 16,0 0-16,0-40 16,40-40-16,-40 80 15,41 0-15,-41-80 16,0 80-16,0-40 16,0 0-16,0 40 15,40-41-15,-80-39 16,0 120-1,41-40-15,-1 0 16,0 0 0,0-40-1,0 40 1,0-40 0,40 40-1,-80-40-15,0-40 16,0 40-16,0 0 15,0 0 1,-40-1 47,121 41-32,-1 0-31,0 0 15,-80-80-15,80 40 16,-40 0-16,1 40 0,-1 0 16,0 0-1,-40 40-15,80-40 32,-120 40-17,80-40 16,40 0-15,-80-40 0,81 0-1,-41 40 1,-40-80 15,0 40 157</inkml:trace>
  <inkml:trace contextRef="#ctx0" brushRef="#br0" timeOffset="7247.1085">3050 7860 0,'40'80'16,"40"-80"-1,-80 40-15,80-40 16,0 0 78,1 0-79,-41 0-15,0 0 16,0 0 0,40 0 15,-39 81-31,39-81 15,0 40-15,-40-40 16,0 40-16,41-40 16,-1 40-16,0-40 15,0 0-15,1 0 16,-41 0-16,0 0 16,0 0-16,-40 40 0,40-40 31,40 0 78,1 0-109,-1-40 16,-80-40-1,40 80 1,0 0-16,0-81 16,0 1-16,0 80 0,1-80 15,-1 40 1,0 0-16,0 0 16,-40 0-16,40 40 15,40-81 1,-80 41 93,0 0-78,0 0-15,0 0-16,0 0 16,0 0-1,0 0 1,0-41 0,-40 81-16,40-80 15,-40 80-15,0 0 31,40-40-31,-40 0 32,0 40-32,40-40 31,-81 0-15,81 0-16,-80 0 15,120 40-15,-80 0 16,40-40-1,-40 40 64,0 0-64,0-41 32,0 41-47,0 0 16,-1 0-16,1 0 15,-40 0 17,0 0-1,40-40-16,0 40 17,-1 0-32,1 0 15,-40 0-15,0 0 0,40-40 16,0 40-16,-1 0 16,1 0-1,0 0 63,-40 40 32,0 0-110,-1 1 15,1-1-15,0 40 16,0 0 0,-1 0-16,1-80 31,80 80-31,-80-80 47,80 81-47,0-1 15,-80-80-15,80 40 16,0 0 328,0 0-344,0 40 0,0-39 15,0-1 1,0 0 0</inkml:trace>
  <inkml:trace contextRef="#ctx0" brushRef="#br0" timeOffset="9018.9074">602 12552 0,'0'0'0,"80"0"32,-80 40-17,80-40-15,1 41 16,-1-41 0,40 0-16,1 40 15,79 0-15,-39-40 16,-161 40-16,80 0 0,0-40 15,-40 40-15,1-40 16,39 0 0,-80 80-1</inkml:trace>
</inkml:ink>
</file>

<file path=ppt/ink/ink1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ink/ink1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39:24.759"/>
    </inkml:context>
    <inkml:brush xml:id="br0">
      <inkml:brushProperty name="width" value="0.05292" units="cm"/>
      <inkml:brushProperty name="height" value="0.05292" units="cm"/>
      <inkml:brushProperty name="color" value="#FF0000"/>
    </inkml:brush>
  </inkml:definitions>
  <inkml:trace contextRef="#ctx0" brushRef="#br0">33706 200 0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2024-10-05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512235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42832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09979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21856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6345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32985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46146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56227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54227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44175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10093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842561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39573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18367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841000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91276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3050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905707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694277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29238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1751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67887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01059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6042304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15308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65132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2024-10-05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2024-10-05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3.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9.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6.jp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image" Target="../media/image1.png"/><Relationship Id="rId7" Type="http://schemas.openxmlformats.org/officeDocument/2006/relationships/customXml" Target="../ink/ink1.xml"/><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1.png"/><Relationship Id="rId7" Type="http://schemas.openxmlformats.org/officeDocument/2006/relationships/customXml" Target="../ink/ink2.xml"/><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4.jpg"/><Relationship Id="rId5" Type="http://schemas.openxmlformats.org/officeDocument/2006/relationships/image" Target="../media/image23.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28.emf"/><Relationship Id="rId3" Type="http://schemas.openxmlformats.org/officeDocument/2006/relationships/image" Target="../media/image1.png"/><Relationship Id="rId7" Type="http://schemas.openxmlformats.org/officeDocument/2006/relationships/customXml" Target="../ink/ink3.xml"/><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29.jp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30.jp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31.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2.emf"/><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customXml" Target="../ink/ink4.xml"/><Relationship Id="rId5" Type="http://schemas.openxmlformats.org/officeDocument/2006/relationships/image" Target="../media/image17.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4.emf"/><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customXml" Target="../ink/ink5.xml"/><Relationship Id="rId5" Type="http://schemas.openxmlformats.org/officeDocument/2006/relationships/image" Target="../media/image33.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36.emf"/><Relationship Id="rId3" Type="http://schemas.openxmlformats.org/officeDocument/2006/relationships/image" Target="../media/image1.png"/><Relationship Id="rId7" Type="http://schemas.openxmlformats.org/officeDocument/2006/relationships/customXml" Target="../ink/ink6.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35.jpeg"/><Relationship Id="rId5" Type="http://schemas.openxmlformats.org/officeDocument/2006/relationships/image" Target="../media/image3.png"/><Relationship Id="rId4" Type="http://schemas.openxmlformats.org/officeDocument/2006/relationships/image" Target="../media/image18.jp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8.emf"/><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customXml" Target="../ink/ink7.xml"/><Relationship Id="rId5" Type="http://schemas.openxmlformats.org/officeDocument/2006/relationships/image" Target="../media/image3.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40.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41.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4.emf"/><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customXml" Target="../ink/ink8.xml"/><Relationship Id="rId5" Type="http://schemas.openxmlformats.org/officeDocument/2006/relationships/image" Target="../media/image3.png"/><Relationship Id="rId4" Type="http://schemas.openxmlformats.org/officeDocument/2006/relationships/image" Target="../media/image43.jpg"/></Relationships>
</file>

<file path=ppt/slides/_rels/slide27.xml.rels><?xml version="1.0" encoding="UTF-8" standalone="yes"?>
<Relationships xmlns="http://schemas.openxmlformats.org/package/2006/relationships"><Relationship Id="rId8" Type="http://schemas.openxmlformats.org/officeDocument/2006/relationships/image" Target="../media/image46.emf"/><Relationship Id="rId3" Type="http://schemas.openxmlformats.org/officeDocument/2006/relationships/image" Target="../media/image1.png"/><Relationship Id="rId7" Type="http://schemas.openxmlformats.org/officeDocument/2006/relationships/customXml" Target="../ink/ink9.xml"/><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45.jpeg"/><Relationship Id="rId5" Type="http://schemas.openxmlformats.org/officeDocument/2006/relationships/image" Target="../media/image43.jp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customXml" Target="../ink/ink10.xml"/><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7.png"/><Relationship Id="rId5" Type="http://schemas.openxmlformats.org/officeDocument/2006/relationships/image" Target="../media/image1.png"/><Relationship Id="rId4" Type="http://schemas.openxmlformats.org/officeDocument/2006/relationships/notesSlide" Target="../notesSlides/notesSlide19.xml"/><Relationship Id="rId9" Type="http://schemas.openxmlformats.org/officeDocument/2006/relationships/image" Target="../media/image48.emf"/></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49.emf"/><Relationship Id="rId5" Type="http://schemas.openxmlformats.org/officeDocument/2006/relationships/customXml" Target="../ink/ink1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1.emf"/><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customXml" Target="../ink/ink12.xml"/><Relationship Id="rId5" Type="http://schemas.openxmlformats.org/officeDocument/2006/relationships/image" Target="../media/image50.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customXml" Target="../ink/ink13.xml"/><Relationship Id="rId3" Type="http://schemas.openxmlformats.org/officeDocument/2006/relationships/image" Target="../media/image1.png"/><Relationship Id="rId7" Type="http://schemas.openxmlformats.org/officeDocument/2006/relationships/image" Target="../media/image54.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53.jpeg"/><Relationship Id="rId5" Type="http://schemas.openxmlformats.org/officeDocument/2006/relationships/image" Target="../media/image52.png"/><Relationship Id="rId4" Type="http://schemas.openxmlformats.org/officeDocument/2006/relationships/image" Target="../media/image3.png"/><Relationship Id="rId9" Type="http://schemas.openxmlformats.org/officeDocument/2006/relationships/image" Target="../media/image55.emf"/></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9.emf"/><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customXml" Target="../ink/ink14.xml"/><Relationship Id="rId5" Type="http://schemas.openxmlformats.org/officeDocument/2006/relationships/image" Target="../media/image58.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60.jpe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2.emf"/><Relationship Id="rId2" Type="http://schemas.openxmlformats.org/officeDocument/2006/relationships/notesSlide" Target="../notesSlides/notesSlide29.xml"/><Relationship Id="rId1" Type="http://schemas.openxmlformats.org/officeDocument/2006/relationships/slideLayout" Target="../slideLayouts/slideLayout15.xml"/><Relationship Id="rId6" Type="http://schemas.openxmlformats.org/officeDocument/2006/relationships/customXml" Target="../ink/ink15.xml"/><Relationship Id="rId5" Type="http://schemas.openxmlformats.org/officeDocument/2006/relationships/image" Target="../media/image61.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0.emf"/></Relationships>
</file>

<file path=ppt/slides/_rels/slide41.xml.rels><?xml version="1.0" encoding="UTF-8" standalone="yes"?>
<Relationships xmlns="http://schemas.openxmlformats.org/package/2006/relationships"><Relationship Id="rId3" Type="http://schemas.openxmlformats.org/officeDocument/2006/relationships/hyperlink" Target="http://www.poynter.org/latest-news/mediawire/153153/forecast-local-ad-spending-on-web-mobile-to-overtake-newspapers-by-2013" TargetMode="External"/><Relationship Id="rId2" Type="http://schemas.openxmlformats.org/officeDocument/2006/relationships/image" Target="../media/image63.png"/><Relationship Id="rId1" Type="http://schemas.openxmlformats.org/officeDocument/2006/relationships/slideLayout" Target="../slideLayouts/slideLayout1.xml"/><Relationship Id="rId5" Type="http://schemas.openxmlformats.org/officeDocument/2006/relationships/image" Target="../media/image64.emf"/><Relationship Id="rId4" Type="http://schemas.openxmlformats.org/officeDocument/2006/relationships/customXml" Target="../ink/ink17.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svg"/><Relationship Id="rId2" Type="http://schemas.openxmlformats.org/officeDocument/2006/relationships/image" Target="../media/image6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2879" y="2878768"/>
            <a:ext cx="5052986" cy="1292662"/>
          </a:xfrm>
          <a:prstGeom prst="rect">
            <a:avLst/>
          </a:prstGeom>
          <a:noFill/>
        </p:spPr>
        <p:txBody>
          <a:bodyPr wrap="none" rtlCol="0">
            <a:spAutoFit/>
          </a:bodyPr>
          <a:lstStyle/>
          <a:p>
            <a:pPr>
              <a:lnSpc>
                <a:spcPct val="150000"/>
              </a:lnSpc>
            </a:pPr>
            <a:r>
              <a:rPr lang="ar-SA" sz="3200" b="1" dirty="0" smtClean="0">
                <a:solidFill>
                  <a:srgbClr val="00B0F0"/>
                </a:solidFill>
                <a:latin typeface="Alexandria ExtraBold" pitchFamily="2" charset="-78"/>
                <a:cs typeface="Alexandria ExtraBold" pitchFamily="2" charset="-78"/>
              </a:rPr>
              <a:t>الإعلان الصحفي الرقمي</a:t>
            </a:r>
          </a:p>
          <a:p>
            <a:pPr algn="ctr">
              <a:lnSpc>
                <a:spcPct val="150000"/>
              </a:lnSpc>
            </a:pPr>
            <a:r>
              <a:rPr lang="ar-SA" sz="2000" b="1" dirty="0" smtClean="0">
                <a:solidFill>
                  <a:srgbClr val="00B0F0"/>
                </a:solidFill>
                <a:latin typeface="Alexandria ExtraBold" pitchFamily="2" charset="-78"/>
                <a:cs typeface="Alexandria ExtraBold" pitchFamily="2" charset="-78"/>
              </a:rPr>
              <a:t>( </a:t>
            </a:r>
            <a:r>
              <a:rPr lang="ar-SA" sz="2000" b="1" smtClean="0">
                <a:solidFill>
                  <a:srgbClr val="00B0F0"/>
                </a:solidFill>
                <a:latin typeface="Alexandria ExtraBold" pitchFamily="2" charset="-78"/>
                <a:cs typeface="Alexandria ExtraBold" pitchFamily="2" charset="-78"/>
              </a:rPr>
              <a:t>الوظائف والأشكال </a:t>
            </a:r>
            <a:r>
              <a:rPr lang="ar-SA" sz="2000" b="1" dirty="0" smtClean="0">
                <a:solidFill>
                  <a:srgbClr val="00B0F0"/>
                </a:solidFill>
                <a:latin typeface="Alexandria ExtraBold" pitchFamily="2" charset="-78"/>
                <a:cs typeface="Alexandria ExtraBold" pitchFamily="2" charset="-78"/>
              </a:rPr>
              <a:t>)</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4"/>
            <a:ext cx="5778532" cy="5483827"/>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2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910943" y="1906753"/>
            <a:ext cx="5942469" cy="394648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lvl="0" indent="-506413"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506413"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وظائف الإعلان الصحفي</a:t>
            </a:r>
          </a:p>
          <a:p>
            <a:pPr marL="800100" lvl="0" indent="-506413"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أشكال الإعلان الصحفي</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إعلان البانر</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المحتوى المدعوم " الإعلان التحريري"</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الإعلانات القافزة</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الإعلانات </a:t>
            </a: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بين الصفحات</a:t>
            </a:r>
          </a:p>
          <a:p>
            <a:pPr marL="1254125" lvl="0" indent="-222250" algn="r" rtl="1">
              <a:lnSpc>
                <a:spcPct val="150000"/>
              </a:lnSpc>
              <a:buFont typeface="Wingdings" panose="05000000000000000000" pitchFamily="2" charset="2"/>
              <a:buChar char="§"/>
              <a:tabLst>
                <a:tab pos="1312863"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إعلانات الفيديو</a:t>
            </a:r>
          </a:p>
          <a:p>
            <a:pPr marL="1254125" lvl="0" indent="-222250" algn="r" rtl="1">
              <a:lnSpc>
                <a:spcPct val="150000"/>
              </a:lnSpc>
              <a:buFont typeface="Wingdings" panose="05000000000000000000" pitchFamily="2" charset="2"/>
              <a:buChar char="§"/>
              <a:tabLst>
                <a:tab pos="1312863" algn="l"/>
              </a:tabLst>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القوائم المدفوعة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800100" indent="-506413" algn="r" rtl="1">
              <a:lnSpc>
                <a:spcPct val="150000"/>
              </a:lnSpc>
              <a:spcAft>
                <a:spcPts val="800"/>
              </a:spcAft>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506413" algn="r" rtl="1">
              <a:lnSpc>
                <a:spcPct val="150000"/>
              </a:lnSpc>
              <a:spcAft>
                <a:spcPts val="800"/>
              </a:spcAft>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37212" y="6096688"/>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34986" y="1800753"/>
            <a:ext cx="8409214" cy="4061204"/>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974140" y="10801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35447" y="110370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49502" y="13024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34985" y="2114169"/>
            <a:ext cx="8237739" cy="3416320"/>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من تعريفات الإعلان الرقمي :</a:t>
            </a:r>
          </a:p>
          <a:p>
            <a:pPr marL="285750" indent="-285750" algn="r" rtl="1">
              <a:lnSpc>
                <a:spcPct val="150000"/>
              </a:lnSpc>
              <a:buFont typeface="Wingdings" panose="05000000000000000000" pitchFamily="2" charset="2"/>
              <a:buChar char="q"/>
            </a:pPr>
            <a:r>
              <a:rPr lang="ar-SA" dirty="0" smtClean="0">
                <a:solidFill>
                  <a:schemeClr val="accent1"/>
                </a:solidFill>
                <a:latin typeface="Alexandria SemiBold" pitchFamily="2" charset="-78"/>
                <a:cs typeface="Alexandria SemiBold" pitchFamily="2" charset="-78"/>
              </a:rPr>
              <a:t>الإعلان : </a:t>
            </a:r>
            <a:r>
              <a:rPr lang="ar-SA" dirty="0">
                <a:latin typeface="Alexandria SemiBold" pitchFamily="2" charset="-78"/>
                <a:cs typeface="Alexandria SemiBold" pitchFamily="2" charset="-78"/>
              </a:rPr>
              <a:t>هو فن التعريف بالسلعة أو الخدمة .</a:t>
            </a: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الإعلان الصحفي الرقمي </a:t>
            </a:r>
            <a:r>
              <a:rPr lang="ar-SA" dirty="0">
                <a:latin typeface="Alexandria SemiBold" pitchFamily="2" charset="-78"/>
                <a:cs typeface="Alexandria SemiBold" pitchFamily="2" charset="-78"/>
              </a:rPr>
              <a:t>هو شكل من أشكال الإعلان الذي يتم نشره في مواقع الصحف أو في الصفحات الرسمية للصحف في منصات التواصل الاجتماعي، حيث يتيح للمُعلنين الترويج للمنتجات أو الخدمات أو الأفكار ب</a:t>
            </a:r>
            <a:r>
              <a:rPr lang="ar-EG" dirty="0">
                <a:latin typeface="Alexandria SemiBold" pitchFamily="2" charset="-78"/>
                <a:cs typeface="Alexandria SemiBold" pitchFamily="2" charset="-78"/>
              </a:rPr>
              <a:t>مقابل أجر مدفوع</a:t>
            </a:r>
            <a:r>
              <a:rPr lang="ar-SA" dirty="0">
                <a:latin typeface="Alexandria SemiBold" pitchFamily="2" charset="-78"/>
                <a:cs typeface="Alexandria SemiBold" pitchFamily="2" charset="-78"/>
              </a:rPr>
              <a:t>؛ بهدف</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الوصول إلى جمهور واسع من القراء عبر الإنترنت، واقناعهم على القيام بعمل معين مثل شراء سلعة أو تقبل فكرة أو خدمة معينة .</a:t>
            </a:r>
            <a:r>
              <a:rPr lang="ar-EG" dirty="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133996" y="611104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418426" y="1242207"/>
            <a:ext cx="2657889" cy="461665"/>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t="80000" r="81734"/>
          <a:stretch/>
        </p:blipFill>
        <p:spPr>
          <a:xfrm>
            <a:off x="0" y="2397337"/>
            <a:ext cx="2227006" cy="2831689"/>
          </a:xfrm>
          <a:prstGeom prst="rect">
            <a:avLst/>
          </a:prstGeom>
        </p:spPr>
      </p:pic>
    </p:spTree>
    <p:extLst>
      <p:ext uri="{BB962C8B-B14F-4D97-AF65-F5344CB8AC3E}">
        <p14:creationId xmlns:p14="http://schemas.microsoft.com/office/powerpoint/2010/main" val="29098517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17590"/>
            <a:ext cx="2367807" cy="233402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787137" y="1551704"/>
            <a:ext cx="8450877" cy="4779976"/>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17411" t="2857" r="12143" b="5713"/>
          <a:stretch/>
        </p:blipFill>
        <p:spPr>
          <a:xfrm>
            <a:off x="1946319" y="2144483"/>
            <a:ext cx="8132512" cy="405553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501941" y="1050707"/>
            <a:ext cx="2657889" cy="461665"/>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8" name="Rectangle 7"/>
          <p:cNvSpPr/>
          <p:nvPr/>
        </p:nvSpPr>
        <p:spPr>
          <a:xfrm>
            <a:off x="4513376" y="1591036"/>
            <a:ext cx="5572359" cy="419987"/>
          </a:xfrm>
          <a:prstGeom prst="rect">
            <a:avLst/>
          </a:prstGeom>
        </p:spPr>
        <p:txBody>
          <a:bodyPr wrap="none">
            <a:spAutoFit/>
          </a:bodyPr>
          <a:lstStyle/>
          <a:p>
            <a:pPr algn="r" rtl="1">
              <a:lnSpc>
                <a:spcPct val="150000"/>
              </a:lnSpc>
            </a:pPr>
            <a:r>
              <a:rPr lang="ar-SA" sz="1600" dirty="0">
                <a:latin typeface="Alexandria SemiBold" pitchFamily="2" charset="-78"/>
                <a:cs typeface="Alexandria SemiBold" pitchFamily="2" charset="-78"/>
              </a:rPr>
              <a:t>في </a:t>
            </a:r>
            <a:r>
              <a:rPr lang="ar-SA" sz="1600" dirty="0" smtClean="0">
                <a:latin typeface="Alexandria SemiBold" pitchFamily="2" charset="-78"/>
                <a:cs typeface="Alexandria SemiBold" pitchFamily="2" charset="-78"/>
              </a:rPr>
              <a:t>ضوء تعريفات الإعلان الصحفي الرقمي، </a:t>
            </a:r>
            <a:r>
              <a:rPr lang="ar-SA" sz="1600" dirty="0">
                <a:latin typeface="Alexandria SemiBold" pitchFamily="2" charset="-78"/>
                <a:cs typeface="Alexandria SemiBold" pitchFamily="2" charset="-78"/>
              </a:rPr>
              <a:t>يتضح ما يلي:</a:t>
            </a:r>
          </a:p>
        </p:txBody>
      </p:sp>
    </p:spTree>
    <p:extLst>
      <p:ext uri="{BB962C8B-B14F-4D97-AF65-F5344CB8AC3E}">
        <p14:creationId xmlns:p14="http://schemas.microsoft.com/office/powerpoint/2010/main" val="12651375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28" y="1551704"/>
            <a:ext cx="8539843" cy="4779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3215" t="7857" r="12544" b="12143"/>
          <a:stretch/>
        </p:blipFill>
        <p:spPr>
          <a:xfrm>
            <a:off x="2188030" y="1679438"/>
            <a:ext cx="8098970" cy="448066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0656" y="1880938"/>
            <a:ext cx="9640634" cy="876522"/>
          </a:xfrm>
          <a:prstGeom prst="rect">
            <a:avLst/>
          </a:prstGeom>
          <a:noFill/>
        </p:spPr>
        <p:txBody>
          <a:bodyPr wrap="square" rtlCol="0">
            <a:spAutoFit/>
          </a:bodyPr>
          <a:lstStyle/>
          <a:p>
            <a:pPr algn="r" rtl="1">
              <a:lnSpc>
                <a:spcPct val="150000"/>
              </a:lnSpc>
            </a:pP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5" name="Picture 14"/>
          <p:cNvPicPr>
            <a:picLocks noChangeAspect="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228602" y="2483418"/>
            <a:ext cx="2416632" cy="2405194"/>
          </a:xfrm>
          <a:prstGeom prst="rect">
            <a:avLst/>
          </a:prstGeom>
        </p:spPr>
      </p:pic>
    </p:spTree>
    <p:extLst>
      <p:ext uri="{BB962C8B-B14F-4D97-AF65-F5344CB8AC3E}">
        <p14:creationId xmlns:p14="http://schemas.microsoft.com/office/powerpoint/2010/main" val="22081072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6529" y="1551704"/>
            <a:ext cx="9295759" cy="4779976"/>
          </a:xfrm>
          <a:prstGeom prst="roundRect">
            <a:avLst>
              <a:gd name="adj" fmla="val 6140"/>
            </a:avLst>
          </a:prstGeom>
          <a:solidFill>
            <a:srgbClr val="F0EBE8"/>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6161" t="15477" r="8794" b="8571"/>
          <a:stretch/>
        </p:blipFill>
        <p:spPr>
          <a:xfrm>
            <a:off x="1787136" y="1635221"/>
            <a:ext cx="8940735" cy="452487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0656" y="1880938"/>
            <a:ext cx="9640634" cy="1292020"/>
          </a:xfrm>
          <a:prstGeom prst="rect">
            <a:avLst/>
          </a:prstGeom>
          <a:noFill/>
        </p:spPr>
        <p:txBody>
          <a:bodyPr wrap="square" rtlCol="0">
            <a:spAutoFit/>
          </a:bodyPr>
          <a:lstStyle/>
          <a:p>
            <a:pPr marL="568325" indent="-277813" algn="r" rtl="1">
              <a:lnSpc>
                <a:spcPct val="150000"/>
              </a:lnSpc>
              <a:buFont typeface="+mj-lt"/>
              <a:buAutoNum type="arabicPeriod"/>
            </a:pPr>
            <a:endParaRPr lang="ar-SA" dirty="0">
              <a:latin typeface="Alexandria SemiBold" pitchFamily="2" charset="-78"/>
              <a:cs typeface="Alexandria SemiBold" pitchFamily="2" charset="-78"/>
            </a:endParaRPr>
          </a:p>
          <a:p>
            <a:pPr algn="r" rtl="1">
              <a:lnSpc>
                <a:spcPct val="150000"/>
              </a:lnSpc>
            </a:pP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7500" b="83056"/>
          <a:stretch/>
        </p:blipFill>
        <p:spPr>
          <a:xfrm rot="1453449">
            <a:off x="-1070369" y="2609813"/>
            <a:ext cx="3436723" cy="2620501"/>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2909357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800" y="1565952"/>
            <a:ext cx="10543551" cy="4779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7902" t="13477" r="7921" b="21201"/>
          <a:stretch/>
        </p:blipFill>
        <p:spPr>
          <a:xfrm>
            <a:off x="869729" y="1790354"/>
            <a:ext cx="5111263" cy="450227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0656" y="1880938"/>
            <a:ext cx="9640634" cy="876522"/>
          </a:xfrm>
          <a:prstGeom prst="rect">
            <a:avLst/>
          </a:prstGeom>
          <a:noFill/>
        </p:spPr>
        <p:txBody>
          <a:bodyPr wrap="square" rtlCol="0">
            <a:spAutoFit/>
          </a:bodyPr>
          <a:lstStyle/>
          <a:p>
            <a:pPr algn="r" rtl="1">
              <a:lnSpc>
                <a:spcPct val="150000"/>
              </a:lnSpc>
            </a:pP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5">
            <a:clrChange>
              <a:clrFrom>
                <a:srgbClr val="F9F9F8"/>
              </a:clrFrom>
              <a:clrTo>
                <a:srgbClr val="F9F9F8">
                  <a:alpha val="0"/>
                </a:srgbClr>
              </a:clrTo>
            </a:clrChange>
            <a:extLst>
              <a:ext uri="{28A0092B-C50C-407E-A947-70E740481C1C}">
                <a14:useLocalDpi xmlns:a14="http://schemas.microsoft.com/office/drawing/2010/main" val="0"/>
              </a:ext>
            </a:extLst>
          </a:blip>
          <a:srcRect l="16819" r="5850"/>
          <a:stretch/>
        </p:blipFill>
        <p:spPr>
          <a:xfrm>
            <a:off x="5777432" y="1790353"/>
            <a:ext cx="5535098" cy="4502277"/>
          </a:xfrm>
          <a:prstGeom prst="rect">
            <a:avLst/>
          </a:prstGeom>
        </p:spPr>
      </p:pic>
    </p:spTree>
    <p:extLst>
      <p:ext uri="{BB962C8B-B14F-4D97-AF65-F5344CB8AC3E}">
        <p14:creationId xmlns:p14="http://schemas.microsoft.com/office/powerpoint/2010/main" val="34793388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90" y="2036355"/>
            <a:ext cx="4467225" cy="4084225"/>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4408685" y="1708556"/>
            <a:ext cx="6852132" cy="452305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989133" y="120053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408685" y="1872455"/>
            <a:ext cx="6747458" cy="4247317"/>
          </a:xfrm>
          <a:prstGeom prst="rect">
            <a:avLst/>
          </a:prstGeom>
          <a:noFill/>
        </p:spPr>
        <p:txBody>
          <a:bodyPr wrap="square">
            <a:spAutoFit/>
          </a:bodyPr>
          <a:lstStyle/>
          <a:p>
            <a:pPr algn="r" rtl="1">
              <a:lnSpc>
                <a:spcPct val="150000"/>
              </a:lnSpc>
            </a:pPr>
            <a:r>
              <a:rPr lang="ar-SA" sz="1400" dirty="0" smtClean="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في عصر المعلومات الرقمية، لا يزال الإعلان في مواقع الصحف يحتل مكانه بارزة في استراتيجيات التسويق للمُعلنين. فمع تزايد عدد القراء الذين يفضلون الحصول على الأخبار والمعلومات عبر الإنترنت، أصبحت الصحف الرقمية </a:t>
            </a:r>
            <a:r>
              <a:rPr lang="ar-SA" sz="2000" dirty="0" smtClean="0">
                <a:latin typeface="Alexandria SemiBold" pitchFamily="2" charset="-78"/>
                <a:cs typeface="Alexandria SemiBold" pitchFamily="2" charset="-78"/>
              </a:rPr>
              <a:t>منصة إعلانية </a:t>
            </a:r>
            <a:r>
              <a:rPr lang="ar-SA" sz="2000" dirty="0">
                <a:latin typeface="Alexandria SemiBold" pitchFamily="2" charset="-78"/>
                <a:cs typeface="Alexandria SemiBold" pitchFamily="2" charset="-78"/>
              </a:rPr>
              <a:t>حيوية للوصول إلى الجمهور المستهدف ، خاصة وأن تعرض الجمهور لإعلانات الصحف يكون غير مقصود؛ لأن الهدف الأساسي للجمهور هو الإطلاع على الأخبار؛ وقد تجذب الإعلانات انتباه المستخدمين حتى لو لم يكن القارئ </a:t>
            </a:r>
            <a:r>
              <a:rPr lang="ar-SA" sz="2000" dirty="0" smtClean="0">
                <a:latin typeface="Alexandria SemiBold" pitchFamily="2" charset="-78"/>
                <a:cs typeface="Alexandria SemiBold" pitchFamily="2" charset="-78"/>
              </a:rPr>
              <a:t>مهتماً </a:t>
            </a:r>
            <a:r>
              <a:rPr lang="ar-SA" sz="2000" dirty="0">
                <a:latin typeface="Alexandria SemiBold" pitchFamily="2" charset="-78"/>
                <a:cs typeface="Alexandria SemiBold" pitchFamily="2" charset="-78"/>
              </a:rPr>
              <a:t>بها .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05276" y="100811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031370" y="1226780"/>
            <a:ext cx="1032318"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076220" y="142710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90151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046884" y="1620916"/>
            <a:ext cx="8619090" cy="462951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704819" y="1093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85240" y="1812015"/>
            <a:ext cx="8542377" cy="4247317"/>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   وتتميز مواقع الصحف بقدرتها </a:t>
            </a:r>
            <a:r>
              <a:rPr lang="ar-SA" dirty="0">
                <a:latin typeface="Alexandria SemiBold" pitchFamily="2" charset="-78"/>
                <a:cs typeface="Alexandria SemiBold" pitchFamily="2" charset="-78"/>
              </a:rPr>
              <a:t>على دمج المحتوى الإخباري مع الإعلانات بطريقة تجذب </a:t>
            </a:r>
            <a:r>
              <a:rPr lang="ar-SA" dirty="0" smtClean="0">
                <a:latin typeface="Alexandria SemiBold" pitchFamily="2" charset="-78"/>
                <a:cs typeface="Alexandria SemiBold" pitchFamily="2" charset="-78"/>
              </a:rPr>
              <a:t>الانتباه؛ </a:t>
            </a:r>
            <a:r>
              <a:rPr lang="ar-SA" dirty="0">
                <a:latin typeface="Alexandria SemiBold" pitchFamily="2" charset="-78"/>
                <a:cs typeface="Alexandria SemiBold" pitchFamily="2" charset="-78"/>
              </a:rPr>
              <a:t>مما يعزز من فعالية الرسائل الإعلانية. </a:t>
            </a:r>
            <a:r>
              <a:rPr lang="ar-SA" dirty="0" smtClean="0">
                <a:solidFill>
                  <a:srgbClr val="002060"/>
                </a:solidFill>
                <a:latin typeface="Alexandria SemiBold" pitchFamily="2" charset="-78"/>
                <a:cs typeface="Alexandria SemiBold" pitchFamily="2" charset="-78"/>
              </a:rPr>
              <a:t>وفيما يلي عرض أسباب اهتمام المُعلنين </a:t>
            </a:r>
            <a:r>
              <a:rPr lang="ar-SA" dirty="0">
                <a:solidFill>
                  <a:srgbClr val="002060"/>
                </a:solidFill>
                <a:latin typeface="Alexandria SemiBold" pitchFamily="2" charset="-78"/>
                <a:cs typeface="Alexandria SemiBold" pitchFamily="2" charset="-78"/>
              </a:rPr>
              <a:t>بنشر الإعلانات في مواقع الصحف </a:t>
            </a:r>
            <a:r>
              <a:rPr lang="ar-SA" dirty="0" smtClean="0">
                <a:solidFill>
                  <a:srgbClr val="002060"/>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solidFill>
                  <a:srgbClr val="A41025"/>
                </a:solidFill>
                <a:latin typeface="Alexandria SemiBold" pitchFamily="2" charset="-78"/>
                <a:cs typeface="Alexandria SemiBold" pitchFamily="2" charset="-78"/>
              </a:rPr>
              <a:t>الوصول إلى جمهور واسع</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الصحف لها قاعدة قراء كبيرة، مما يساعد المعلنون على الاستفادة من جمهور الصحف والوصول إلى شريحة واسعة من الجمهور.</a:t>
            </a:r>
          </a:p>
          <a:p>
            <a:pPr marL="342900" indent="-342900" algn="r" rtl="1" fontAlgn="t">
              <a:lnSpc>
                <a:spcPct val="150000"/>
              </a:lnSpc>
              <a:buFont typeface="+mj-lt"/>
              <a:buAutoNum type="arabicPeriod"/>
            </a:pPr>
            <a:r>
              <a:rPr lang="ar-SA" dirty="0">
                <a:solidFill>
                  <a:srgbClr val="A41025"/>
                </a:solidFill>
                <a:latin typeface="Alexandria SemiBold" pitchFamily="2" charset="-78"/>
                <a:cs typeface="Alexandria SemiBold" pitchFamily="2" charset="-78"/>
              </a:rPr>
              <a:t>الثقة والمصداقية: </a:t>
            </a:r>
            <a:r>
              <a:rPr lang="ar-SA" dirty="0">
                <a:latin typeface="Alexandria SemiBold" pitchFamily="2" charset="-78"/>
                <a:cs typeface="Alexandria SemiBold" pitchFamily="2" charset="-78"/>
              </a:rPr>
              <a:t>تتسم الإعلانات في مواقع الصحف بالمصداقية؛ وذلك لأن الصحف تعتبر من الوسائل الإعلامية ومصادر </a:t>
            </a:r>
            <a:r>
              <a:rPr lang="ar-SA" dirty="0" smtClean="0">
                <a:latin typeface="Alexandria SemiBold" pitchFamily="2" charset="-78"/>
                <a:cs typeface="Alexandria SemiBold" pitchFamily="2" charset="-78"/>
              </a:rPr>
              <a:t>الأخبار المعروفة التي </a:t>
            </a:r>
            <a:r>
              <a:rPr lang="ar-SA" dirty="0">
                <a:latin typeface="Alexandria SemiBold" pitchFamily="2" charset="-78"/>
                <a:cs typeface="Alexandria SemiBold" pitchFamily="2" charset="-78"/>
              </a:rPr>
              <a:t>تتمتع بالثقة والمصداقية من </a:t>
            </a:r>
            <a:r>
              <a:rPr lang="ar-SA" dirty="0" smtClean="0">
                <a:latin typeface="Alexandria SemiBold" pitchFamily="2" charset="-78"/>
                <a:cs typeface="Alexandria SemiBold" pitchFamily="2" charset="-78"/>
              </a:rPr>
              <a:t>قِبل </a:t>
            </a:r>
            <a:r>
              <a:rPr lang="ar-SA" dirty="0">
                <a:latin typeface="Alexandria SemiBold" pitchFamily="2" charset="-78"/>
                <a:cs typeface="Alexandria SemiBold" pitchFamily="2" charset="-78"/>
              </a:rPr>
              <a:t>الجمهور؛ وهو ي</a:t>
            </a:r>
            <a:r>
              <a:rPr lang="ar-SA" dirty="0" smtClean="0">
                <a:latin typeface="Alexandria SemiBold" pitchFamily="2" charset="-78"/>
                <a:cs typeface="Alexandria SemiBold" pitchFamily="2" charset="-78"/>
              </a:rPr>
              <a:t>دفع المعلنون للإستفادة </a:t>
            </a:r>
            <a:r>
              <a:rPr lang="ar-SA" dirty="0">
                <a:latin typeface="Alexandria SemiBold" pitchFamily="2" charset="-78"/>
                <a:cs typeface="Alexandria SemiBold" pitchFamily="2" charset="-78"/>
              </a:rPr>
              <a:t>من هذه المزايا لتعزيز وجودهم في السوق وزيادة الوعي بعلاماتهم </a:t>
            </a:r>
            <a:r>
              <a:rPr lang="ar-SA" b="1" dirty="0" smtClean="0">
                <a:latin typeface="Alexandria SemiBold" pitchFamily="2" charset="-78"/>
                <a:cs typeface="Alexandria SemiBold" pitchFamily="2" charset="-78"/>
              </a:rPr>
              <a:t>التجارية. </a:t>
            </a:r>
            <a:endParaRPr lang="ar-SA" b="1"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947507"/>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761974" y="1141006"/>
            <a:ext cx="1059638"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820484" y="128319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4408" b="11397"/>
          <a:stretch/>
        </p:blipFill>
        <p:spPr>
          <a:xfrm>
            <a:off x="-1834688" y="2121104"/>
            <a:ext cx="4919928" cy="4033778"/>
          </a:xfrm>
          <a:prstGeom prst="rect">
            <a:avLst/>
          </a:prstGeom>
        </p:spPr>
      </p:pic>
    </p:spTree>
    <p:extLst>
      <p:ext uri="{BB962C8B-B14F-4D97-AF65-F5344CB8AC3E}">
        <p14:creationId xmlns:p14="http://schemas.microsoft.com/office/powerpoint/2010/main" val="297786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370303" y="1847777"/>
            <a:ext cx="8142246" cy="424822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061997" y="1249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051564" y="1236807"/>
            <a:ext cx="1137648"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93124" y="6292632"/>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149079" y="146012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70305" y="1982280"/>
            <a:ext cx="8029216" cy="3924151"/>
          </a:xfrm>
          <a:prstGeom prst="rect">
            <a:avLst/>
          </a:prstGeom>
        </p:spPr>
        <p:txBody>
          <a:bodyPr wrap="square">
            <a:spAutoFit/>
          </a:bodyPr>
          <a:lstStyle/>
          <a:p>
            <a:pPr marL="342900" indent="-342900" algn="r" rtl="1" fontAlgn="t">
              <a:lnSpc>
                <a:spcPct val="150000"/>
              </a:lnSpc>
              <a:buFont typeface="+mj-lt"/>
              <a:buAutoNum type="arabicPeriod" startAt="3"/>
            </a:pPr>
            <a:r>
              <a:rPr lang="ar-SA" dirty="0">
                <a:solidFill>
                  <a:srgbClr val="A41025"/>
                </a:solidFill>
                <a:latin typeface="Alexandria SemiBold" pitchFamily="2" charset="-78"/>
                <a:cs typeface="Alexandria SemiBold" pitchFamily="2" charset="-78"/>
              </a:rPr>
              <a:t>استهداف دقيق: </a:t>
            </a:r>
            <a:r>
              <a:rPr lang="ar-SA" dirty="0">
                <a:latin typeface="Alexandria SemiBold" pitchFamily="2" charset="-78"/>
                <a:cs typeface="Alexandria SemiBold" pitchFamily="2" charset="-78"/>
              </a:rPr>
              <a:t>يمكن للمعلنين اختيار الصحف التي تناسب فئة الجمهور المستهدف.</a:t>
            </a:r>
          </a:p>
          <a:p>
            <a:pPr marL="342900" indent="-342900" algn="r" rtl="1" fontAlgn="t">
              <a:lnSpc>
                <a:spcPct val="150000"/>
              </a:lnSpc>
              <a:buFont typeface="+mj-lt"/>
              <a:buAutoNum type="arabicPeriod" startAt="3"/>
            </a:pPr>
            <a:r>
              <a:rPr lang="ar-SA" dirty="0" smtClean="0">
                <a:solidFill>
                  <a:srgbClr val="A41025"/>
                </a:solidFill>
                <a:latin typeface="Alexandria SemiBold" pitchFamily="2" charset="-78"/>
                <a:cs typeface="Alexandria SemiBold" pitchFamily="2" charset="-78"/>
              </a:rPr>
              <a:t>تنوع أشكال </a:t>
            </a:r>
            <a:r>
              <a:rPr lang="ar-SA" dirty="0">
                <a:solidFill>
                  <a:srgbClr val="A41025"/>
                </a:solidFill>
                <a:latin typeface="Alexandria SemiBold" pitchFamily="2" charset="-78"/>
                <a:cs typeface="Alexandria SemiBold" pitchFamily="2" charset="-78"/>
              </a:rPr>
              <a:t>الإعلان بالصحف الإلكترونية</a:t>
            </a:r>
            <a:r>
              <a:rPr lang="ar-SA" dirty="0">
                <a:latin typeface="Alexandria SemiBold" pitchFamily="2" charset="-78"/>
                <a:cs typeface="Alexandria SemiBold" pitchFamily="2" charset="-78"/>
              </a:rPr>
              <a:t>: مثل </a:t>
            </a:r>
            <a:r>
              <a:rPr lang="ar-SA" dirty="0" smtClean="0">
                <a:latin typeface="Alexandria SemiBold" pitchFamily="2" charset="-78"/>
                <a:cs typeface="Alexandria SemiBold" pitchFamily="2" charset="-78"/>
              </a:rPr>
              <a:t>إعلانات </a:t>
            </a:r>
            <a:r>
              <a:rPr lang="ar-SA" dirty="0">
                <a:latin typeface="Alexandria SemiBold" pitchFamily="2" charset="-78"/>
                <a:cs typeface="Alexandria SemiBold" pitchFamily="2" charset="-78"/>
              </a:rPr>
              <a:t>المساحات </a:t>
            </a:r>
            <a:r>
              <a:rPr lang="ar-SA" dirty="0" smtClean="0">
                <a:latin typeface="Alexandria SemiBold" pitchFamily="2" charset="-78"/>
                <a:cs typeface="Alexandria SemiBold" pitchFamily="2" charset="-78"/>
              </a:rPr>
              <a:t>كالبانر ، والإعلانات القافزة </a:t>
            </a:r>
            <a:r>
              <a:rPr lang="en-US" dirty="0" smtClean="0">
                <a:latin typeface="Alexandria SemiBold" pitchFamily="2" charset="-78"/>
                <a:cs typeface="Alexandria SemiBold" pitchFamily="2" charset="-78"/>
              </a:rPr>
              <a:t>Pop-Up Ads</a:t>
            </a:r>
            <a:r>
              <a:rPr lang="ar-SA" dirty="0" smtClean="0">
                <a:latin typeface="Alexandria SemiBold" pitchFamily="2" charset="-78"/>
                <a:cs typeface="Alexandria SemiBold" pitchFamily="2" charset="-78"/>
              </a:rPr>
              <a:t>، والإعلانات التحريرية .... وغيرها من أشكال الإعلانات. </a:t>
            </a:r>
            <a:endParaRPr lang="ar-SA" dirty="0">
              <a:latin typeface="Alexandria SemiBold" pitchFamily="2" charset="-78"/>
              <a:cs typeface="Alexandria SemiBold" pitchFamily="2" charset="-78"/>
            </a:endParaRPr>
          </a:p>
          <a:p>
            <a:pPr marL="342900" indent="-342900" algn="r" rtl="1" fontAlgn="t">
              <a:lnSpc>
                <a:spcPct val="150000"/>
              </a:lnSpc>
              <a:buFont typeface="+mj-lt"/>
              <a:buAutoNum type="arabicPeriod" startAt="3"/>
            </a:pPr>
            <a:r>
              <a:rPr lang="ar-SA" dirty="0">
                <a:solidFill>
                  <a:srgbClr val="A41025"/>
                </a:solidFill>
                <a:latin typeface="Alexandria SemiBold" pitchFamily="2" charset="-78"/>
                <a:cs typeface="Alexandria SemiBold" pitchFamily="2" charset="-78"/>
              </a:rPr>
              <a:t>التحليل وقياس الأداء</a:t>
            </a:r>
            <a:r>
              <a:rPr lang="ar-SA" dirty="0">
                <a:latin typeface="Alexandria SemiBold" pitchFamily="2" charset="-78"/>
                <a:cs typeface="Alexandria SemiBold" pitchFamily="2" charset="-78"/>
              </a:rPr>
              <a:t>: توفر </a:t>
            </a:r>
            <a:r>
              <a:rPr lang="ar-SA" dirty="0" smtClean="0">
                <a:latin typeface="Alexandria SemiBold" pitchFamily="2" charset="-78"/>
                <a:cs typeface="Alexandria SemiBold" pitchFamily="2" charset="-78"/>
              </a:rPr>
              <a:t>الصحف </a:t>
            </a:r>
            <a:r>
              <a:rPr lang="ar-SA" dirty="0">
                <a:latin typeface="Alexandria SemiBold" pitchFamily="2" charset="-78"/>
                <a:cs typeface="Alexandria SemiBold" pitchFamily="2" charset="-78"/>
              </a:rPr>
              <a:t>تحليلات دقيقة حول أداء </a:t>
            </a:r>
            <a:r>
              <a:rPr lang="ar-SA" dirty="0" smtClean="0">
                <a:latin typeface="Alexandria SemiBold" pitchFamily="2" charset="-78"/>
                <a:cs typeface="Alexandria SemiBold" pitchFamily="2" charset="-78"/>
              </a:rPr>
              <a:t>الإعلانات، </a:t>
            </a:r>
            <a:r>
              <a:rPr lang="ar-SA" dirty="0">
                <a:latin typeface="Alexandria SemiBold" pitchFamily="2" charset="-78"/>
                <a:cs typeface="Alexandria SemiBold" pitchFamily="2" charset="-78"/>
              </a:rPr>
              <a:t>مما يمكّن المعلنين من تحسين استراتيجياتهم بناءً على بيانات حقيقية</a:t>
            </a:r>
            <a:r>
              <a:rPr lang="ar-SA" dirty="0" smtClean="0">
                <a:latin typeface="Alexandria SemiBold" pitchFamily="2" charset="-78"/>
                <a:cs typeface="Alexandria SemiBold" pitchFamily="2" charset="-78"/>
              </a:rPr>
              <a:t>.</a:t>
            </a:r>
          </a:p>
          <a:p>
            <a:pPr algn="r" rtl="1" fontAlgn="t">
              <a:lnSpc>
                <a:spcPct val="150000"/>
              </a:lnSpc>
            </a:pPr>
            <a:endParaRPr lang="ar-SA" sz="400" dirty="0" smtClean="0">
              <a:latin typeface="Alexandria SemiBold" pitchFamily="2" charset="-78"/>
              <a:cs typeface="Alexandria SemiBold" pitchFamily="2" charset="-78"/>
            </a:endParaRPr>
          </a:p>
          <a:p>
            <a:pPr algn="r" rtl="1" fontAlgn="t">
              <a:lnSpc>
                <a:spcPct val="150000"/>
              </a:lnSpc>
            </a:pPr>
            <a:r>
              <a:rPr lang="ar-SA" dirty="0" smtClean="0">
                <a:latin typeface="Alexandria SemiBold" pitchFamily="2" charset="-78"/>
                <a:cs typeface="Alexandria SemiBold" pitchFamily="2" charset="-78"/>
              </a:rPr>
              <a:t>  وبذلك</a:t>
            </a:r>
            <a:r>
              <a:rPr lang="ar-SA" dirty="0">
                <a:latin typeface="Alexandria SemiBold" pitchFamily="2" charset="-78"/>
                <a:cs typeface="Alexandria SemiBold" pitchFamily="2" charset="-78"/>
              </a:rPr>
              <a:t>، تبرز أهمية الإعلان في مواقع الصحف كأداة فعالة ضمن منظومة التسويق الحديثة، حيث تلتقي التقاليد الصحفية مع الابتكارات الرقمية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70157" r="1135" b="44722"/>
          <a:stretch/>
        </p:blipFill>
        <p:spPr>
          <a:xfrm>
            <a:off x="-73869" y="2450079"/>
            <a:ext cx="3370431" cy="3650495"/>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7664" y="1893946"/>
            <a:ext cx="8450826" cy="4284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16711" y="1931495"/>
            <a:ext cx="7883792"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الإعلان هو أداة حيوية في عالم الأعمال، حيث يلعب </a:t>
            </a:r>
            <a:r>
              <a:rPr lang="ar-SA" dirty="0" smtClean="0">
                <a:latin typeface="Alexandria SemiBold" pitchFamily="2" charset="-78"/>
                <a:cs typeface="Alexandria SemiBold" pitchFamily="2" charset="-78"/>
              </a:rPr>
              <a:t>دوراً أساسياً </a:t>
            </a:r>
            <a:r>
              <a:rPr lang="ar-SA" dirty="0">
                <a:latin typeface="Alexandria SemiBold" pitchFamily="2" charset="-78"/>
                <a:cs typeface="Alexandria SemiBold" pitchFamily="2" charset="-78"/>
              </a:rPr>
              <a:t>في التواصل بين الشركات والجمهور. يتجاوز الإعلان مجرد الترويج للمنتجات والخدمات؛ فهو يهدف إلى بناء العلاقات، </a:t>
            </a:r>
            <a:r>
              <a:rPr lang="ar-SA" dirty="0" smtClean="0">
                <a:latin typeface="Alexandria SemiBold" pitchFamily="2" charset="-78"/>
                <a:cs typeface="Alexandria SemiBold" pitchFamily="2" charset="-78"/>
              </a:rPr>
              <a:t>وتعزيز </a:t>
            </a:r>
            <a:r>
              <a:rPr lang="ar-SA" dirty="0">
                <a:latin typeface="Alexandria SemiBold" pitchFamily="2" charset="-78"/>
                <a:cs typeface="Alexandria SemiBold" pitchFamily="2" charset="-78"/>
              </a:rPr>
              <a:t>الوعي بالعلامة التجارية، وتحفيز الشراء. </a:t>
            </a:r>
            <a:r>
              <a:rPr lang="ar-SA" dirty="0" smtClean="0">
                <a:latin typeface="Alexandria SemiBold" pitchFamily="2" charset="-78"/>
                <a:cs typeface="Alexandria SemiBold" pitchFamily="2" charset="-78"/>
              </a:rPr>
              <a:t>ففي </a:t>
            </a:r>
            <a:r>
              <a:rPr lang="ar-SA" dirty="0">
                <a:latin typeface="Alexandria SemiBold" pitchFamily="2" charset="-78"/>
                <a:cs typeface="Alexandria SemiBold" pitchFamily="2" charset="-78"/>
              </a:rPr>
              <a:t>العصر الرقمي الحالي، أصبحت وظائف الإعلان أكثر </a:t>
            </a:r>
            <a:r>
              <a:rPr lang="ar-SA" dirty="0" smtClean="0">
                <a:latin typeface="Alexandria SemiBold" pitchFamily="2" charset="-78"/>
                <a:cs typeface="Alexandria SemiBold" pitchFamily="2" charset="-78"/>
              </a:rPr>
              <a:t>تنوعاً، </a:t>
            </a:r>
            <a:r>
              <a:rPr lang="ar-SA" dirty="0">
                <a:latin typeface="Alexandria SemiBold" pitchFamily="2" charset="-78"/>
                <a:cs typeface="Alexandria SemiBold" pitchFamily="2" charset="-78"/>
              </a:rPr>
              <a:t>حيث تتضمن استراتيجيات متعددة تتناسب مع احتياجات السوق المتغيرة.</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وظيفة </a:t>
            </a:r>
            <a:r>
              <a:rPr lang="ar-SA" dirty="0">
                <a:solidFill>
                  <a:schemeClr val="accent1"/>
                </a:solidFill>
                <a:latin typeface="Alexandria SemiBold" pitchFamily="2" charset="-78"/>
                <a:cs typeface="Alexandria SemiBold" pitchFamily="2" charset="-78"/>
              </a:rPr>
              <a:t>الإعلام والأخبار</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ي</a:t>
            </a:r>
            <a:r>
              <a:rPr lang="ar-SA" dirty="0" smtClean="0">
                <a:latin typeface="Alexandria SemiBold" pitchFamily="2" charset="-78"/>
                <a:cs typeface="Alexandria SemiBold" pitchFamily="2" charset="-78"/>
              </a:rPr>
              <a:t>قدم</a:t>
            </a:r>
            <a:r>
              <a:rPr lang="ar-EG"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الإعلان </a:t>
            </a:r>
            <a:r>
              <a:rPr lang="ar-EG" dirty="0" smtClean="0">
                <a:latin typeface="Alexandria SemiBold" pitchFamily="2" charset="-78"/>
                <a:cs typeface="Alexandria SemiBold" pitchFamily="2" charset="-78"/>
              </a:rPr>
              <a:t>معلوم</a:t>
            </a:r>
            <a:r>
              <a:rPr lang="ar-SA" dirty="0" smtClean="0">
                <a:latin typeface="Alexandria SemiBold" pitchFamily="2" charset="-78"/>
                <a:cs typeface="Alexandria SemiBold" pitchFamily="2" charset="-78"/>
              </a:rPr>
              <a:t>ات</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عن فوائد </a:t>
            </a:r>
            <a:r>
              <a:rPr lang="ar-EG" dirty="0" smtClean="0">
                <a:latin typeface="Alexandria SemiBold" pitchFamily="2" charset="-78"/>
                <a:cs typeface="Alexandria SemiBold" pitchFamily="2" charset="-78"/>
              </a:rPr>
              <a:t>السلعة</a:t>
            </a:r>
            <a:r>
              <a:rPr lang="ar-SA" dirty="0" smtClean="0">
                <a:latin typeface="Alexandria SemiBold" pitchFamily="2" charset="-78"/>
                <a:cs typeface="Alexandria SemiBold" pitchFamily="2" charset="-78"/>
              </a:rPr>
              <a:t>، أو </a:t>
            </a:r>
            <a:r>
              <a:rPr lang="ar-EG" dirty="0" smtClean="0">
                <a:latin typeface="Alexandria SemiBold" pitchFamily="2" charset="-78"/>
                <a:cs typeface="Alexandria SemiBold" pitchFamily="2" charset="-78"/>
              </a:rPr>
              <a:t>اخبار </a:t>
            </a:r>
            <a:r>
              <a:rPr lang="ar-EG" dirty="0">
                <a:latin typeface="Alexandria SemiBold" pitchFamily="2" charset="-78"/>
                <a:cs typeface="Alexandria SemiBold" pitchFamily="2" charset="-78"/>
              </a:rPr>
              <a:t>المستهلك عن سلعة </a:t>
            </a:r>
            <a:r>
              <a:rPr lang="ar-EG" dirty="0" smtClean="0">
                <a:latin typeface="Alexandria SemiBold" pitchFamily="2" charset="-78"/>
                <a:cs typeface="Alexandria SemiBold" pitchFamily="2" charset="-78"/>
              </a:rPr>
              <a:t>جديدة</a:t>
            </a:r>
            <a:r>
              <a:rPr lang="ar-SA" dirty="0" smtClean="0">
                <a:latin typeface="Alexandria SemiBold" pitchFamily="2" charset="-78"/>
                <a:cs typeface="Alexandria SemiBold" pitchFamily="2" charset="-78"/>
              </a:rPr>
              <a:t> أو تغيير العلامة التجارية للمنتج أو </a:t>
            </a:r>
            <a:r>
              <a:rPr lang="ar-EG" dirty="0" smtClean="0">
                <a:latin typeface="Alexandria SemiBold" pitchFamily="2" charset="-78"/>
                <a:cs typeface="Alexandria SemiBold" pitchFamily="2" charset="-78"/>
              </a:rPr>
              <a:t>اقتراح </a:t>
            </a:r>
            <a:r>
              <a:rPr lang="ar-EG" dirty="0">
                <a:latin typeface="Alexandria SemiBold" pitchFamily="2" charset="-78"/>
                <a:cs typeface="Alexandria SemiBold" pitchFamily="2" charset="-78"/>
              </a:rPr>
              <a:t>استخدامات جديدة للمنتج</a:t>
            </a:r>
            <a:r>
              <a:rPr lang="ar-SA" dirty="0">
                <a:latin typeface="Alexandria SemiBold" pitchFamily="2" charset="-78"/>
                <a:cs typeface="Alexandria SemiBold" pitchFamily="2" charset="-78"/>
              </a:rPr>
              <a:t>، و</a:t>
            </a:r>
            <a:r>
              <a:rPr lang="ar-EG" dirty="0">
                <a:latin typeface="Alexandria SemiBold" pitchFamily="2" charset="-78"/>
                <a:cs typeface="Alexandria SemiBold" pitchFamily="2" charset="-78"/>
              </a:rPr>
              <a:t>توضيح كيف يستخدم المنتج</a:t>
            </a:r>
            <a:r>
              <a:rPr lang="ar-SA" dirty="0">
                <a:latin typeface="Alexandria SemiBold" pitchFamily="2" charset="-78"/>
                <a:cs typeface="Alexandria SemiBold" pitchFamily="2" charset="-78"/>
              </a:rPr>
              <a:t>، مما يسهل على المستهلكين اتخاذ قرارات </a:t>
            </a:r>
            <a:r>
              <a:rPr lang="ar-SA" dirty="0" smtClean="0">
                <a:latin typeface="Alexandria SemiBold" pitchFamily="2" charset="-78"/>
                <a:cs typeface="Alexandria SemiBold" pitchFamily="2" charset="-78"/>
              </a:rPr>
              <a:t>الشراء </a:t>
            </a:r>
            <a:r>
              <a:rPr lang="ar-SA" dirty="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مثال </a:t>
            </a:r>
            <a:r>
              <a:rPr lang="ar-SA" dirty="0">
                <a:latin typeface="Alexandria SemiBold" pitchFamily="2" charset="-78"/>
                <a:cs typeface="Alexandria SemiBold" pitchFamily="2" charset="-78"/>
              </a:rPr>
              <a:t>إ</a:t>
            </a:r>
            <a:r>
              <a:rPr lang="ar-EG" dirty="0" smtClean="0">
                <a:latin typeface="Alexandria SemiBold" pitchFamily="2" charset="-78"/>
                <a:cs typeface="Alexandria SemiBold" pitchFamily="2" charset="-78"/>
              </a:rPr>
              <a:t>علانات التخفيضات</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879743" y="1427958"/>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Black" pitchFamily="2" charset="-78"/>
                <a:cs typeface="Alexandria Black" pitchFamily="2" charset="-78"/>
              </a:rPr>
              <a:t>وظائف </a:t>
            </a:r>
            <a:r>
              <a:rPr lang="ar-SA" sz="1600" b="1" dirty="0">
                <a:solidFill>
                  <a:srgbClr val="C00000"/>
                </a:solidFill>
                <a:latin typeface="Alexandria Black" pitchFamily="2" charset="-78"/>
                <a:cs typeface="Alexandria Black" pitchFamily="2" charset="-78"/>
              </a:rPr>
              <a:t>الإعلان الصحفي</a:t>
            </a: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09" y="4873375"/>
            <a:ext cx="3508290" cy="1890401"/>
          </a:xfrm>
          <a:prstGeom prst="rect">
            <a:avLst/>
          </a:prstGeom>
        </p:spPr>
      </p:pic>
      <p:pic>
        <p:nvPicPr>
          <p:cNvPr id="2" name="Picture 1"/>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5354" t="37850" r="2831" b="35268"/>
          <a:stretch/>
        </p:blipFill>
        <p:spPr>
          <a:xfrm>
            <a:off x="-25876" y="2375877"/>
            <a:ext cx="3542587" cy="2333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mc:AlternateContent xmlns:mc="http://schemas.openxmlformats.org/markup-compatibility/2006">
        <mc:Choice xmlns:p14="http://schemas.microsoft.com/office/powerpoint/2010/main" Requires="p14">
          <p:contentPart p14:bwMode="auto" r:id="rId7">
            <p14:nvContentPartPr>
              <p14:cNvPr id="3" name="Ink 2"/>
              <p14:cNvContentPartPr/>
              <p14:nvPr/>
            </p14:nvContentPartPr>
            <p14:xfrm>
              <a:off x="505440" y="3479400"/>
              <a:ext cx="3135240" cy="1400760"/>
            </p14:xfrm>
          </p:contentPart>
        </mc:Choice>
        <mc:Fallback>
          <p:pic>
            <p:nvPicPr>
              <p:cNvPr id="3" name="Ink 2"/>
              <p:cNvPicPr/>
              <p:nvPr/>
            </p:nvPicPr>
            <p:blipFill>
              <a:blip r:embed="rId8"/>
              <a:stretch>
                <a:fillRect/>
              </a:stretch>
            </p:blipFill>
            <p:spPr>
              <a:xfrm>
                <a:off x="496080" y="3470040"/>
                <a:ext cx="3153960" cy="1419480"/>
              </a:xfrm>
              <a:prstGeom prst="rect">
                <a:avLst/>
              </a:prstGeom>
            </p:spPr>
          </p:pic>
        </mc:Fallback>
      </mc:AlternateContent>
    </p:spTree>
    <p:extLst>
      <p:ext uri="{BB962C8B-B14F-4D97-AF65-F5344CB8AC3E}">
        <p14:creationId xmlns:p14="http://schemas.microsoft.com/office/powerpoint/2010/main" val="4098420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0182" y="1846089"/>
            <a:ext cx="8413250" cy="4405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60088" y="2029926"/>
            <a:ext cx="8074762"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وظيفة الشرح والتفسير</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يهدف </a:t>
            </a:r>
            <a:r>
              <a:rPr lang="ar-SA" dirty="0" smtClean="0">
                <a:latin typeface="Alexandria SemiBold" pitchFamily="2" charset="-78"/>
                <a:cs typeface="Alexandria SemiBold" pitchFamily="2" charset="-78"/>
              </a:rPr>
              <a:t>الإعلان </a:t>
            </a:r>
            <a:r>
              <a:rPr lang="ar-EG" dirty="0" smtClean="0">
                <a:latin typeface="Alexandria SemiBold" pitchFamily="2" charset="-78"/>
                <a:cs typeface="Alexandria SemiBold" pitchFamily="2" charset="-78"/>
              </a:rPr>
              <a:t>تقديم </a:t>
            </a:r>
            <a:r>
              <a:rPr lang="ar-SA" dirty="0" smtClean="0">
                <a:latin typeface="Alexandria SemiBold" pitchFamily="2" charset="-78"/>
                <a:cs typeface="Alexandria SemiBold" pitchFamily="2" charset="-78"/>
              </a:rPr>
              <a:t>وصفاً</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حول مميزات وخصائص السلعة وانواعها واستخداماتها </a:t>
            </a:r>
            <a:r>
              <a:rPr lang="ar-EG"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مثل</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إ</a:t>
            </a:r>
            <a:r>
              <a:rPr lang="ar-EG" dirty="0" smtClean="0">
                <a:latin typeface="Alexandria SemiBold" pitchFamily="2" charset="-78"/>
                <a:cs typeface="Alexandria SemiBold" pitchFamily="2" charset="-78"/>
              </a:rPr>
              <a:t>علانات </a:t>
            </a:r>
            <a:r>
              <a:rPr lang="ar-EG" dirty="0">
                <a:latin typeface="Alexandria SemiBold" pitchFamily="2" charset="-78"/>
                <a:cs typeface="Alexandria SemiBold" pitchFamily="2" charset="-78"/>
              </a:rPr>
              <a:t>الثلاجات والغسالات والتى تقدم </a:t>
            </a:r>
            <a:r>
              <a:rPr lang="ar-EG" dirty="0" smtClean="0">
                <a:latin typeface="Alexandria SemiBold" pitchFamily="2" charset="-78"/>
                <a:cs typeface="Alexandria SemiBold" pitchFamily="2" charset="-78"/>
              </a:rPr>
              <a:t>وصفا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مصورا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لاستخدامها </a:t>
            </a:r>
            <a:r>
              <a:rPr lang="ar-EG" dirty="0" smtClean="0">
                <a:latin typeface="Alexandria SemiBold" pitchFamily="2" charset="-78"/>
                <a:cs typeface="Alexandria SemiBold" pitchFamily="2" charset="-78"/>
              </a:rPr>
              <a:t>أو </a:t>
            </a:r>
            <a:r>
              <a:rPr lang="ar-EG" dirty="0">
                <a:latin typeface="Alexandria SemiBold" pitchFamily="2" charset="-78"/>
                <a:cs typeface="Alexandria SemiBold" pitchFamily="2" charset="-78"/>
              </a:rPr>
              <a:t>تصوير نتائج الاستخدام .</a:t>
            </a:r>
          </a:p>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الاقناع : </a:t>
            </a:r>
            <a:r>
              <a:rPr lang="ar-SA" dirty="0">
                <a:latin typeface="Alexandria SemiBold" pitchFamily="2" charset="-78"/>
                <a:cs typeface="Alexandria SemiBold" pitchFamily="2" charset="-78"/>
              </a:rPr>
              <a:t>تُعد وظيفة الإقناع من أبرز وظائف الإعلان، حيث تهدف إلى تغيير سلوك المستهلكين أو آراءهم تجاه منتج أو خدمة معينة. تلعب هذه الوظيفة دوراً حيوياً في التأثير على قرارات الشراء وتحفيز التفاعل مع العلامة التجارية. </a:t>
            </a:r>
            <a:r>
              <a:rPr lang="ar-SA" dirty="0" smtClean="0">
                <a:latin typeface="Alexandria SemiBold" pitchFamily="2" charset="-78"/>
                <a:cs typeface="Alexandria SemiBold" pitchFamily="2" charset="-78"/>
              </a:rPr>
              <a:t>ويعتمد كاتب </a:t>
            </a:r>
            <a:r>
              <a:rPr lang="ar-SA" dirty="0">
                <a:latin typeface="Alexandria SemiBold" pitchFamily="2" charset="-78"/>
                <a:cs typeface="Alexandria SemiBold" pitchFamily="2" charset="-78"/>
              </a:rPr>
              <a:t>الإعلانات </a:t>
            </a:r>
            <a:r>
              <a:rPr lang="ar-SA" dirty="0" smtClean="0">
                <a:latin typeface="Alexandria SemiBold" pitchFamily="2" charset="-78"/>
                <a:cs typeface="Alexandria SemiBold" pitchFamily="2" charset="-78"/>
              </a:rPr>
              <a:t>في تقديم الرسالة الإعلانية على التأثير </a:t>
            </a:r>
            <a:r>
              <a:rPr lang="ar-SA" dirty="0">
                <a:latin typeface="Alexandria SemiBold" pitchFamily="2" charset="-78"/>
                <a:cs typeface="Alexandria SemiBold" pitchFamily="2" charset="-78"/>
              </a:rPr>
              <a:t>العقلي </a:t>
            </a:r>
            <a:r>
              <a:rPr lang="ar-SA" dirty="0" smtClean="0">
                <a:latin typeface="Alexandria SemiBold" pitchFamily="2" charset="-78"/>
                <a:cs typeface="Alexandria SemiBold" pitchFamily="2" charset="-78"/>
              </a:rPr>
              <a:t>أو العاطفي أو الأثنين معاً، وذلك لاقناع المستهلك بالمنتج . </a:t>
            </a:r>
            <a:endParaRPr lang="ar-SA" dirty="0">
              <a:solidFill>
                <a:srgbClr val="00206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811149" y="1404683"/>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Black" pitchFamily="2" charset="-78"/>
                <a:cs typeface="Alexandria Black" pitchFamily="2" charset="-78"/>
              </a:rPr>
              <a:t>وظائف </a:t>
            </a:r>
            <a:r>
              <a:rPr lang="ar-SA" sz="1600" b="1" dirty="0">
                <a:solidFill>
                  <a:srgbClr val="C00000"/>
                </a:solidFill>
                <a:latin typeface="Alexandria Black" pitchFamily="2" charset="-78"/>
                <a:cs typeface="Alexandria Black" pitchFamily="2" charset="-78"/>
              </a:rPr>
              <a:t>الإعلان الصحفي</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039" y="2243405"/>
            <a:ext cx="3280127" cy="2557456"/>
          </a:xfrm>
          <a:prstGeom prst="rect">
            <a:avLst/>
          </a:prstGeom>
        </p:spPr>
      </p:pic>
      <p:pic>
        <p:nvPicPr>
          <p:cNvPr id="13" name="Picture 1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9712" y="4829671"/>
            <a:ext cx="3059472" cy="1917922"/>
          </a:xfrm>
          <a:prstGeom prst="rect">
            <a:avLst/>
          </a:prstGeom>
        </p:spPr>
      </p:pic>
      <mc:AlternateContent xmlns:mc="http://schemas.openxmlformats.org/markup-compatibility/2006">
        <mc:Choice xmlns:p14="http://schemas.microsoft.com/office/powerpoint/2010/main" Requires="p14">
          <p:contentPart p14:bwMode="auto" r:id="rId7">
            <p14:nvContentPartPr>
              <p14:cNvPr id="2" name="Ink 1"/>
              <p14:cNvContentPartPr/>
              <p14:nvPr/>
            </p14:nvContentPartPr>
            <p14:xfrm>
              <a:off x="2542320" y="2772000"/>
              <a:ext cx="462600" cy="187920"/>
            </p14:xfrm>
          </p:contentPart>
        </mc:Choice>
        <mc:Fallback>
          <p:pic>
            <p:nvPicPr>
              <p:cNvPr id="2" name="Ink 1"/>
              <p:cNvPicPr/>
              <p:nvPr/>
            </p:nvPicPr>
            <p:blipFill>
              <a:blip r:embed="rId8"/>
              <a:stretch>
                <a:fillRect/>
              </a:stretch>
            </p:blipFill>
            <p:spPr>
              <a:xfrm>
                <a:off x="2532960" y="2762640"/>
                <a:ext cx="481320" cy="206640"/>
              </a:xfrm>
              <a:prstGeom prst="rect">
                <a:avLst/>
              </a:prstGeom>
            </p:spPr>
          </p:pic>
        </mc:Fallback>
      </mc:AlternateContent>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40873" y="1728970"/>
            <a:ext cx="9239953" cy="4602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79865" y="1718811"/>
            <a:ext cx="9155031" cy="4662815"/>
          </a:xfrm>
          <a:prstGeom prst="rect">
            <a:avLst/>
          </a:prstGeom>
          <a:noFill/>
        </p:spPr>
        <p:txBody>
          <a:bodyPr wrap="square" rtlCol="0">
            <a:spAutoFit/>
          </a:bodyPr>
          <a:lstStyle/>
          <a:p>
            <a:pPr algn="r" rtl="1">
              <a:lnSpc>
                <a:spcPct val="150000"/>
              </a:lnSpc>
            </a:pPr>
            <a:r>
              <a:rPr lang="ar-SA" dirty="0" smtClean="0">
                <a:solidFill>
                  <a:srgbClr val="002060"/>
                </a:solidFill>
                <a:latin typeface="Alexandria SemiBold" pitchFamily="2" charset="-78"/>
                <a:cs typeface="Alexandria SemiBold" pitchFamily="2" charset="-78"/>
              </a:rPr>
              <a:t>  وتتحقق وظيفة الإقناع في الإعلان من خلال :  </a:t>
            </a:r>
          </a:p>
          <a:p>
            <a:pPr marL="285750" indent="-285750" algn="r" rtl="1">
              <a:lnSpc>
                <a:spcPct val="150000"/>
              </a:lnSpc>
              <a:buFont typeface="Wingdings" panose="05000000000000000000" pitchFamily="2" charset="2"/>
              <a:buChar char="§"/>
            </a:pPr>
            <a:r>
              <a:rPr lang="ar-SA" dirty="0" smtClean="0">
                <a:solidFill>
                  <a:srgbClr val="98481C"/>
                </a:solidFill>
                <a:latin typeface="Alexandria SemiBold" pitchFamily="2" charset="-78"/>
                <a:cs typeface="Alexandria SemiBold" pitchFamily="2" charset="-78"/>
              </a:rPr>
              <a:t>استخدام الاستمالات العاطفية </a:t>
            </a:r>
            <a:r>
              <a:rPr lang="ar-SA" dirty="0" smtClean="0">
                <a:latin typeface="Alexandria SemiBold" pitchFamily="2" charset="-78"/>
                <a:cs typeface="Alexandria SemiBold" pitchFamily="2" charset="-78"/>
              </a:rPr>
              <a:t>: تعتمد كثير من الإعلانات على إثارة العواطف كالفرح، أو الحزن أو المفاجأة أو الانتماء؛ لجذب انتباه المستهلكين وتحفيزهم على التفاعل وبناء اتصال عاطفي بين المنتج والجمهور لزيادة تأثير الرسالة. </a:t>
            </a:r>
            <a:r>
              <a:rPr lang="ar-SA" dirty="0" smtClean="0">
                <a:solidFill>
                  <a:schemeClr val="accent1"/>
                </a:solidFill>
                <a:latin typeface="Alexandria SemiBold" pitchFamily="2" charset="-78"/>
                <a:cs typeface="Alexandria SemiBold" pitchFamily="2" charset="-78"/>
              </a:rPr>
              <a:t>مثال: </a:t>
            </a:r>
            <a:r>
              <a:rPr lang="ar-SA" u="sng" dirty="0" smtClean="0">
                <a:latin typeface="Alexandria SemiBold" pitchFamily="2" charset="-78"/>
                <a:cs typeface="Alexandria SemiBold" pitchFamily="2" charset="-78"/>
              </a:rPr>
              <a:t>الإعلانات عن السلع </a:t>
            </a:r>
            <a:r>
              <a:rPr lang="ar-SA" u="sng" dirty="0">
                <a:latin typeface="Alexandria SemiBold" pitchFamily="2" charset="-78"/>
                <a:cs typeface="Alexandria SemiBold" pitchFamily="2" charset="-78"/>
              </a:rPr>
              <a:t>الاستهلاكية </a:t>
            </a:r>
            <a:r>
              <a:rPr lang="ar-SA" dirty="0">
                <a:latin typeface="Alexandria SemiBold" pitchFamily="2" charset="-78"/>
                <a:cs typeface="Alexandria SemiBold" pitchFamily="2" charset="-78"/>
              </a:rPr>
              <a:t>تعتمد على الانفعالات </a:t>
            </a:r>
            <a:r>
              <a:rPr lang="ar-SA" dirty="0" smtClean="0">
                <a:latin typeface="Alexandria SemiBold" pitchFamily="2" charset="-78"/>
                <a:cs typeface="Alexandria SemiBold" pitchFamily="2" charset="-78"/>
              </a:rPr>
              <a:t>والعواطف.</a:t>
            </a:r>
          </a:p>
          <a:p>
            <a:pPr marL="285750" indent="-285750" algn="r" rtl="1">
              <a:lnSpc>
                <a:spcPct val="150000"/>
              </a:lnSpc>
              <a:buFont typeface="Wingdings" panose="05000000000000000000" pitchFamily="2" charset="2"/>
              <a:buChar char="§"/>
            </a:pPr>
            <a:r>
              <a:rPr lang="ar-SA" dirty="0" smtClean="0">
                <a:solidFill>
                  <a:srgbClr val="98481C"/>
                </a:solidFill>
                <a:latin typeface="Alexandria SemiBold" pitchFamily="2" charset="-78"/>
                <a:cs typeface="Alexandria SemiBold" pitchFamily="2" charset="-78"/>
              </a:rPr>
              <a:t>استخدام الاستمالات العقلية: </a:t>
            </a:r>
            <a:r>
              <a:rPr lang="ar-SA" dirty="0" smtClean="0">
                <a:latin typeface="Alexandria SemiBold" pitchFamily="2" charset="-78"/>
                <a:cs typeface="Alexandria SemiBold" pitchFamily="2" charset="-78"/>
              </a:rPr>
              <a:t>تعتمد </a:t>
            </a:r>
            <a:r>
              <a:rPr lang="ar-SA" dirty="0">
                <a:latin typeface="Alexandria SemiBold" pitchFamily="2" charset="-78"/>
                <a:cs typeface="Alexandria SemiBold" pitchFamily="2" charset="-78"/>
              </a:rPr>
              <a:t>الإعلانات على تقديم </a:t>
            </a:r>
            <a:r>
              <a:rPr lang="ar-SA" dirty="0" smtClean="0">
                <a:latin typeface="Alexandria SemiBold" pitchFamily="2" charset="-78"/>
                <a:cs typeface="Alexandria SemiBold" pitchFamily="2" charset="-78"/>
              </a:rPr>
              <a:t>المعلومات والأدلة المنطقية : </a:t>
            </a:r>
            <a:r>
              <a:rPr lang="ar-SA" dirty="0" smtClean="0">
                <a:solidFill>
                  <a:schemeClr val="accent1"/>
                </a:solidFill>
                <a:latin typeface="Alexandria SemiBold" pitchFamily="2" charset="-78"/>
                <a:cs typeface="Alexandria SemiBold" pitchFamily="2" charset="-78"/>
              </a:rPr>
              <a:t>مثل </a:t>
            </a:r>
            <a:r>
              <a:rPr lang="ar-SA" dirty="0" smtClean="0">
                <a:latin typeface="Alexandria SemiBold" pitchFamily="2" charset="-78"/>
                <a:cs typeface="Alexandria SemiBold" pitchFamily="2" charset="-78"/>
              </a:rPr>
              <a:t>استخدام شهادات بعض الخبراء المتخصصين أو آراء عملاء سابقين، ونتائج الدراسات</a:t>
            </a:r>
            <a:r>
              <a:rPr lang="ar-SA" dirty="0">
                <a:latin typeface="Alexandria SemiBold" pitchFamily="2" charset="-78"/>
                <a:cs typeface="Alexandria SemiBold" pitchFamily="2" charset="-78"/>
              </a:rPr>
              <a:t>، والإحصائيات الموثوقة لتعزيز مصداقية الرسالة وزيادة ثقة </a:t>
            </a:r>
            <a:r>
              <a:rPr lang="ar-SA" dirty="0" smtClean="0">
                <a:latin typeface="Alexandria SemiBold" pitchFamily="2" charset="-78"/>
                <a:cs typeface="Alexandria SemiBold" pitchFamily="2" charset="-78"/>
              </a:rPr>
              <a:t>المستهلك.إعلانات</a:t>
            </a:r>
            <a:r>
              <a:rPr lang="ar-SA" u="sng" dirty="0" smtClean="0">
                <a:latin typeface="Alexandria SemiBold" pitchFamily="2" charset="-78"/>
                <a:cs typeface="Alexandria SemiBold" pitchFamily="2" charset="-78"/>
              </a:rPr>
              <a:t> </a:t>
            </a:r>
            <a:r>
              <a:rPr lang="ar-SA" u="sng" dirty="0">
                <a:latin typeface="Alexandria SemiBold" pitchFamily="2" charset="-78"/>
                <a:cs typeface="Alexandria SemiBold" pitchFamily="2" charset="-78"/>
              </a:rPr>
              <a:t>السلع الرأسمالية ( المُعمرة) </a:t>
            </a:r>
            <a:r>
              <a:rPr lang="ar-SA" dirty="0">
                <a:latin typeface="Alexandria SemiBold" pitchFamily="2" charset="-78"/>
                <a:cs typeface="Alexandria SemiBold" pitchFamily="2" charset="-78"/>
              </a:rPr>
              <a:t>تعتمد على المنطق </a:t>
            </a:r>
            <a:r>
              <a:rPr lang="ar-SA" dirty="0" smtClean="0">
                <a:latin typeface="Alexandria SemiBold" pitchFamily="2" charset="-78"/>
                <a:cs typeface="Alexandria SemiBold" pitchFamily="2" charset="-78"/>
              </a:rPr>
              <a:t>والعقل.</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dirty="0" smtClean="0">
                <a:solidFill>
                  <a:srgbClr val="98481C"/>
                </a:solidFill>
                <a:latin typeface="Alexandria SemiBold" pitchFamily="2" charset="-78"/>
                <a:cs typeface="Alexandria SemiBold" pitchFamily="2" charset="-78"/>
              </a:rPr>
              <a:t>خلق </a:t>
            </a:r>
            <a:r>
              <a:rPr lang="ar-SA" dirty="0">
                <a:solidFill>
                  <a:srgbClr val="98481C"/>
                </a:solidFill>
                <a:latin typeface="Alexandria SemiBold" pitchFamily="2" charset="-78"/>
                <a:cs typeface="Alexandria SemiBold" pitchFamily="2" charset="-78"/>
              </a:rPr>
              <a:t>الحاجة </a:t>
            </a:r>
            <a:r>
              <a:rPr lang="ar-SA" dirty="0" smtClean="0">
                <a:latin typeface="Alexandria SemiBold" pitchFamily="2" charset="-78"/>
                <a:cs typeface="Alexandria SemiBold" pitchFamily="2" charset="-78"/>
              </a:rPr>
              <a:t>: تهدف </a:t>
            </a:r>
            <a:r>
              <a:rPr lang="ar-SA" dirty="0">
                <a:latin typeface="Alexandria SemiBold" pitchFamily="2" charset="-78"/>
                <a:cs typeface="Alexandria SemiBold" pitchFamily="2" charset="-78"/>
              </a:rPr>
              <a:t>الإعلانات إلى خلق شعور بالحاجة أو الرغبة في إ</a:t>
            </a:r>
            <a:r>
              <a:rPr lang="ar-SA" dirty="0" smtClean="0">
                <a:latin typeface="Alexandria SemiBold" pitchFamily="2" charset="-78"/>
                <a:cs typeface="Alexandria SemiBold" pitchFamily="2" charset="-78"/>
              </a:rPr>
              <a:t>قتناء المنتج</a:t>
            </a:r>
            <a:r>
              <a:rPr lang="ar-SA" dirty="0">
                <a:latin typeface="Alexandria SemiBold" pitchFamily="2" charset="-78"/>
                <a:cs typeface="Alexandria SemiBold" pitchFamily="2" charset="-78"/>
              </a:rPr>
              <a:t>، مما يدفع المستهلكين إلى اتخاذ قرار </a:t>
            </a:r>
            <a:r>
              <a:rPr lang="ar-SA" dirty="0" smtClean="0">
                <a:latin typeface="Alexandria SemiBold" pitchFamily="2" charset="-78"/>
                <a:cs typeface="Alexandria SemiBold" pitchFamily="2" charset="-78"/>
              </a:rPr>
              <a:t>الشراء، </a:t>
            </a:r>
            <a:r>
              <a:rPr lang="ar-SA" dirty="0" smtClean="0">
                <a:solidFill>
                  <a:schemeClr val="accent1"/>
                </a:solidFill>
                <a:latin typeface="Alexandria SemiBold" pitchFamily="2" charset="-78"/>
                <a:cs typeface="Alexandria SemiBold" pitchFamily="2" charset="-78"/>
              </a:rPr>
              <a:t>مثل</a:t>
            </a:r>
            <a:r>
              <a:rPr lang="ar-SA" dirty="0" smtClean="0">
                <a:latin typeface="Alexandria SemiBold" pitchFamily="2" charset="-78"/>
                <a:cs typeface="Alexandria SemiBold" pitchFamily="2" charset="-78"/>
              </a:rPr>
              <a:t>: " اشتر الآن " أو " سجل اليوم"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793010" y="1308982"/>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Black" pitchFamily="2" charset="-78"/>
                <a:cs typeface="Alexandria Black" pitchFamily="2" charset="-78"/>
              </a:rPr>
              <a:t>وظائف </a:t>
            </a:r>
            <a:r>
              <a:rPr lang="ar-SA" sz="1600" b="1" dirty="0">
                <a:solidFill>
                  <a:srgbClr val="C00000"/>
                </a:solidFill>
                <a:latin typeface="Alexandria Black" pitchFamily="2" charset="-78"/>
                <a:cs typeface="Alexandria Black" pitchFamily="2" charset="-78"/>
              </a:rPr>
              <a:t>الإعلان الصحفي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42471"/>
            <a:ext cx="2861994" cy="2095500"/>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4334189"/>
            <a:ext cx="2861995" cy="2358552"/>
          </a:xfrm>
          <a:prstGeom prst="rect">
            <a:avLst/>
          </a:prstGeom>
        </p:spPr>
      </p:pic>
      <mc:AlternateContent xmlns:mc="http://schemas.openxmlformats.org/markup-compatibility/2006">
        <mc:Choice xmlns:p14="http://schemas.microsoft.com/office/powerpoint/2010/main" Requires="p14">
          <p:contentPart p14:bwMode="auto" r:id="rId7">
            <p14:nvContentPartPr>
              <p14:cNvPr id="8" name="Ink 7"/>
              <p14:cNvContentPartPr/>
              <p14:nvPr/>
            </p14:nvContentPartPr>
            <p14:xfrm>
              <a:off x="1487880" y="2930760"/>
              <a:ext cx="1661760" cy="3884040"/>
            </p14:xfrm>
          </p:contentPart>
        </mc:Choice>
        <mc:Fallback>
          <p:pic>
            <p:nvPicPr>
              <p:cNvPr id="8" name="Ink 7"/>
              <p:cNvPicPr/>
              <p:nvPr/>
            </p:nvPicPr>
            <p:blipFill>
              <a:blip r:embed="rId8"/>
              <a:stretch>
                <a:fillRect/>
              </a:stretch>
            </p:blipFill>
            <p:spPr>
              <a:xfrm>
                <a:off x="1478520" y="2921400"/>
                <a:ext cx="1680480" cy="3902760"/>
              </a:xfrm>
              <a:prstGeom prst="rect">
                <a:avLst/>
              </a:prstGeom>
            </p:spPr>
          </p:pic>
        </mc:Fallback>
      </mc:AlternateContent>
    </p:spTree>
    <p:extLst>
      <p:ext uri="{BB962C8B-B14F-4D97-AF65-F5344CB8AC3E}">
        <p14:creationId xmlns:p14="http://schemas.microsoft.com/office/powerpoint/2010/main" val="1369702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7664" y="1967686"/>
            <a:ext cx="8347587" cy="3739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77499" y="2304076"/>
            <a:ext cx="7572575" cy="3000821"/>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التذكير : </a:t>
            </a:r>
            <a:r>
              <a:rPr lang="ar-SA" dirty="0" smtClean="0">
                <a:latin typeface="Alexandria SemiBold" pitchFamily="2" charset="-78"/>
                <a:cs typeface="Alexandria SemiBold" pitchFamily="2" charset="-78"/>
              </a:rPr>
              <a:t>يسعى الإعلان إلى تذكير المستهلك بالسلعة؛ </a:t>
            </a:r>
            <a:r>
              <a:rPr lang="ar-EG" dirty="0" smtClean="0">
                <a:latin typeface="Alexandria SemiBold" pitchFamily="2" charset="-78"/>
                <a:cs typeface="Alexandria SemiBold" pitchFamily="2" charset="-78"/>
              </a:rPr>
              <a:t>حرصا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على زيادة استمرار الشراء . ويهدف إلى :</a:t>
            </a:r>
          </a:p>
          <a:p>
            <a:pPr marL="285750" indent="-285750" algn="r" rtl="1">
              <a:lnSpc>
                <a:spcPct val="150000"/>
              </a:lnSpc>
              <a:buFont typeface="Wingdings" panose="05000000000000000000" pitchFamily="2" charset="2"/>
              <a:buChar char="§"/>
            </a:pPr>
            <a:r>
              <a:rPr lang="ar-EG" dirty="0">
                <a:latin typeface="Alexandria SemiBold" pitchFamily="2" charset="-78"/>
                <a:cs typeface="Alexandria SemiBold" pitchFamily="2" charset="-78"/>
              </a:rPr>
              <a:t>تذكير المستهلك أنه يحتاج للمنتج فى المستقبل القريب .</a:t>
            </a:r>
          </a:p>
          <a:p>
            <a:pPr marL="285750" indent="-285750" algn="r" rtl="1">
              <a:lnSpc>
                <a:spcPct val="150000"/>
              </a:lnSpc>
              <a:buFont typeface="Wingdings" panose="05000000000000000000" pitchFamily="2" charset="2"/>
              <a:buChar char="§"/>
            </a:pPr>
            <a:r>
              <a:rPr lang="ar-EG" dirty="0">
                <a:latin typeface="Alexandria SemiBold" pitchFamily="2" charset="-78"/>
                <a:cs typeface="Alexandria SemiBold" pitchFamily="2" charset="-78"/>
              </a:rPr>
              <a:t>تذكير المستهلك بمكان شراء المنتج </a:t>
            </a:r>
            <a:r>
              <a:rPr lang="ar-EG"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مثال: إعلان </a:t>
            </a:r>
            <a:r>
              <a:rPr lang="ar-SA" dirty="0">
                <a:latin typeface="Alexandria SemiBold" pitchFamily="2" charset="-78"/>
                <a:cs typeface="Alexandria SemiBold" pitchFamily="2" charset="-78"/>
              </a:rPr>
              <a:t>شركة كوكاكولا : استخدمت الشركة أسماء الأشخاص على العبوات لتشجيع المستهلكين على مشاركة المنتج ؛ مما زاد من الوعي بالعلامة التجارية ودفعت الناس لتذكّر العلامة عند الشراء</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879743" y="1427958"/>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Black" pitchFamily="2" charset="-78"/>
                <a:cs typeface="Alexandria Black" pitchFamily="2" charset="-78"/>
              </a:rPr>
              <a:t>وظائف </a:t>
            </a:r>
            <a:r>
              <a:rPr lang="ar-SA" sz="1600" b="1" dirty="0">
                <a:solidFill>
                  <a:srgbClr val="C00000"/>
                </a:solidFill>
                <a:latin typeface="Alexandria Black" pitchFamily="2" charset="-78"/>
                <a:cs typeface="Alexandria Black" pitchFamily="2" charset="-78"/>
              </a:rPr>
              <a:t>الإعلان الصحفي</a:t>
            </a:r>
          </a:p>
        </p:txBody>
      </p:sp>
      <p:pic>
        <p:nvPicPr>
          <p:cNvPr id="14" name="Content Placeholder 5" descr="A group of bottles of soda&#10;&#10;Description automatically generated">
            <a:extLst>
              <a:ext uri="{FF2B5EF4-FFF2-40B4-BE49-F238E27FC236}">
                <a16:creationId xmlns:a16="http://schemas.microsoft.com/office/drawing/2014/main" id="{4223460B-FA43-5C13-3FA8-D52872627CD7}"/>
              </a:ext>
            </a:extLst>
          </p:cNvPr>
          <p:cNvPicPr>
            <a:picLocks noChangeAspect="1"/>
          </p:cNvPicPr>
          <p:nvPr/>
        </p:nvPicPr>
        <p:blipFill rotWithShape="1">
          <a:blip r:embed="rId5">
            <a:extLst>
              <a:ext uri="{28A0092B-C50C-407E-A947-70E740481C1C}">
                <a14:useLocalDpi xmlns:a14="http://schemas.microsoft.com/office/drawing/2010/main" val="0"/>
              </a:ext>
            </a:extLst>
          </a:blip>
          <a:srcRect t="8710" r="-1" b="13609"/>
          <a:stretch/>
        </p:blipFill>
        <p:spPr>
          <a:xfrm rot="10800000" flipH="1" flipV="1">
            <a:off x="-339213" y="2456362"/>
            <a:ext cx="3916712" cy="2984489"/>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682601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87794" y="2026678"/>
            <a:ext cx="9527458" cy="4284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117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13181" y="108556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52279" y="12942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9027" y="2093302"/>
            <a:ext cx="8943992"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chemeClr val="accent1"/>
                </a:solidFill>
                <a:latin typeface="Alexandria SemiBold" pitchFamily="2" charset="-78"/>
                <a:cs typeface="Alexandria SemiBold" pitchFamily="2" charset="-78"/>
              </a:rPr>
              <a:t>التسلية </a:t>
            </a:r>
            <a:r>
              <a:rPr lang="ar-SA" dirty="0">
                <a:solidFill>
                  <a:schemeClr val="accent1"/>
                </a:solidFill>
                <a:latin typeface="Alexandria SemiBold" pitchFamily="2" charset="-78"/>
                <a:cs typeface="Alexandria SemiBold" pitchFamily="2" charset="-78"/>
              </a:rPr>
              <a:t>والترفيه: </a:t>
            </a:r>
            <a:r>
              <a:rPr lang="ar-SA" dirty="0">
                <a:latin typeface="Alexandria SemiBold" pitchFamily="2" charset="-78"/>
                <a:cs typeface="Alexandria SemiBold" pitchFamily="2" charset="-78"/>
              </a:rPr>
              <a:t>تُعتبر وظيفة التسلية والترفيه من الجوانب المهمة في الإعلانات المعاصرة، حيث تهدف إلى جذب انتباه الجمهور وتوفير تجربة </a:t>
            </a:r>
            <a:r>
              <a:rPr lang="ar-SA" dirty="0" smtClean="0">
                <a:latin typeface="Alexandria SemiBold" pitchFamily="2" charset="-78"/>
                <a:cs typeface="Alexandria SemiBold" pitchFamily="2" charset="-78"/>
              </a:rPr>
              <a:t>مُمتعة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وتتحقق وظيفة التسلية والترفية من خلال: </a:t>
            </a:r>
          </a:p>
          <a:p>
            <a:pPr marL="339725" indent="-163513" algn="r" rtl="1">
              <a:lnSpc>
                <a:spcPct val="150000"/>
              </a:lnSpc>
              <a:buFont typeface="Wingdings" panose="05000000000000000000" pitchFamily="2" charset="2"/>
              <a:buChar char="§"/>
            </a:pPr>
            <a:r>
              <a:rPr lang="ar-SA" dirty="0" smtClean="0">
                <a:solidFill>
                  <a:srgbClr val="A41025"/>
                </a:solidFill>
                <a:latin typeface="Alexandria SemiBold" pitchFamily="2" charset="-78"/>
                <a:cs typeface="Alexandria SemiBold" pitchFamily="2" charset="-78"/>
              </a:rPr>
              <a:t>جذب الانتباه </a:t>
            </a:r>
            <a:r>
              <a:rPr lang="ar-SA" dirty="0" smtClean="0">
                <a:latin typeface="Alexandria SemiBold" pitchFamily="2" charset="-78"/>
                <a:cs typeface="Alexandria SemiBold" pitchFamily="2" charset="-78"/>
              </a:rPr>
              <a:t>: الإعلانات تساهم </a:t>
            </a:r>
            <a:r>
              <a:rPr lang="ar-SA" dirty="0">
                <a:latin typeface="Alexandria SemiBold" pitchFamily="2" charset="-78"/>
                <a:cs typeface="Alexandria SemiBold" pitchFamily="2" charset="-78"/>
              </a:rPr>
              <a:t>في جذب انتباه المستهلكين، مما يزيد من احتمالية مشاهدتهم للإعلان وتذكره. </a:t>
            </a:r>
            <a:r>
              <a:rPr lang="ar-SA" dirty="0" smtClean="0">
                <a:latin typeface="Alexandria SemiBold" pitchFamily="2" charset="-78"/>
                <a:cs typeface="Alexandria SemiBold" pitchFamily="2" charset="-78"/>
              </a:rPr>
              <a:t>ويتسم جذب الانتباه بأنه </a:t>
            </a:r>
            <a:r>
              <a:rPr lang="ar-SA" dirty="0">
                <a:latin typeface="Alexandria SemiBold" pitchFamily="2" charset="-78"/>
                <a:cs typeface="Alexandria SemiBold" pitchFamily="2" charset="-78"/>
              </a:rPr>
              <a:t>محدود </a:t>
            </a:r>
            <a:r>
              <a:rPr lang="ar-SA" dirty="0" smtClean="0">
                <a:latin typeface="Alexandria SemiBold" pitchFamily="2" charset="-78"/>
                <a:cs typeface="Alexandria SemiBold" pitchFamily="2" charset="-78"/>
              </a:rPr>
              <a:t>ويتم في لحظات أي ثوانٍ قليلة. ويتحقق جذب الانتباه من خلال: حجم الإعلان والألوان وتحقيق التباين والتناغم في التصميم. </a:t>
            </a:r>
            <a:endParaRPr lang="ar-SA" dirty="0">
              <a:latin typeface="Alexandria SemiBold" pitchFamily="2" charset="-78"/>
              <a:cs typeface="Alexandria SemiBold" pitchFamily="2" charset="-78"/>
            </a:endParaRPr>
          </a:p>
          <a:p>
            <a:pPr marL="339725" indent="-163513" algn="r" rtl="1">
              <a:lnSpc>
                <a:spcPct val="150000"/>
              </a:lnSpc>
              <a:buFont typeface="Wingdings" panose="05000000000000000000" pitchFamily="2" charset="2"/>
              <a:buChar char="§"/>
            </a:pPr>
            <a:r>
              <a:rPr lang="ar-SA" dirty="0">
                <a:solidFill>
                  <a:srgbClr val="A41025"/>
                </a:solidFill>
                <a:latin typeface="Alexandria SemiBold" pitchFamily="2" charset="-78"/>
                <a:cs typeface="Alexandria SemiBold" pitchFamily="2" charset="-78"/>
              </a:rPr>
              <a:t>إثارة </a:t>
            </a:r>
            <a:r>
              <a:rPr lang="ar-SA" dirty="0" smtClean="0">
                <a:solidFill>
                  <a:srgbClr val="A41025"/>
                </a:solidFill>
                <a:latin typeface="Alexandria SemiBold" pitchFamily="2" charset="-78"/>
                <a:cs typeface="Alexandria SemiBold" pitchFamily="2" charset="-78"/>
              </a:rPr>
              <a:t>الاهتمام </a:t>
            </a:r>
            <a:r>
              <a:rPr lang="ar-SA" dirty="0" smtClean="0">
                <a:latin typeface="Alexandria SemiBold" pitchFamily="2" charset="-78"/>
                <a:cs typeface="Alexandria SemiBold" pitchFamily="2" charset="-78"/>
              </a:rPr>
              <a:t>: يقصد بها تحفيز </a:t>
            </a:r>
            <a:r>
              <a:rPr lang="ar-SA" dirty="0">
                <a:latin typeface="Alexandria SemiBold" pitchFamily="2" charset="-78"/>
                <a:cs typeface="Alexandria SemiBold" pitchFamily="2" charset="-78"/>
              </a:rPr>
              <a:t>فضول </a:t>
            </a:r>
            <a:r>
              <a:rPr lang="ar-SA" dirty="0" smtClean="0">
                <a:latin typeface="Alexandria SemiBold" pitchFamily="2" charset="-78"/>
                <a:cs typeface="Alexandria SemiBold" pitchFamily="2" charset="-78"/>
              </a:rPr>
              <a:t>الجمهور نحو منتج  </a:t>
            </a:r>
            <a:r>
              <a:rPr lang="ar-SA" dirty="0">
                <a:latin typeface="Alexandria SemiBold" pitchFamily="2" charset="-78"/>
                <a:cs typeface="Alexandria SemiBold" pitchFamily="2" charset="-78"/>
              </a:rPr>
              <a:t>أو الرغبة في معرفة المزيد عن المنتج أو </a:t>
            </a:r>
            <a:r>
              <a:rPr lang="ar-SA" dirty="0" smtClean="0">
                <a:latin typeface="Alexandria SemiBold" pitchFamily="2" charset="-78"/>
                <a:cs typeface="Alexandria SemiBold" pitchFamily="2" charset="-78"/>
              </a:rPr>
              <a:t>الخدمة، مثل تقديم </a:t>
            </a:r>
            <a:r>
              <a:rPr lang="ar-SA" dirty="0">
                <a:latin typeface="Alexandria SemiBold" pitchFamily="2" charset="-78"/>
                <a:cs typeface="Alexandria SemiBold" pitchFamily="2" charset="-78"/>
              </a:rPr>
              <a:t>معلومات مثيرة، سرد القصص، أو طرح أسئلة تشجع الجمهور على </a:t>
            </a:r>
            <a:r>
              <a:rPr lang="ar-SA" dirty="0" smtClean="0">
                <a:latin typeface="Alexandria SemiBold" pitchFamily="2" charset="-78"/>
                <a:cs typeface="Alexandria SemiBold" pitchFamily="2" charset="-78"/>
              </a:rPr>
              <a:t>التفكير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791255" y="1501698"/>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Black" pitchFamily="2" charset="-78"/>
                <a:cs typeface="Alexandria Black" pitchFamily="2" charset="-78"/>
              </a:rPr>
              <a:t>وظائف </a:t>
            </a:r>
            <a:r>
              <a:rPr lang="ar-SA" sz="1600" b="1" dirty="0">
                <a:solidFill>
                  <a:srgbClr val="C00000"/>
                </a:solidFill>
                <a:latin typeface="Alexandria Black" pitchFamily="2" charset="-78"/>
                <a:cs typeface="Alexandria Black" pitchFamily="2" charset="-78"/>
              </a:rPr>
              <a:t>الإعلان الصحفي</a:t>
            </a:r>
          </a:p>
        </p:txBody>
      </p:sp>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68451" y="2500606"/>
            <a:ext cx="2981632" cy="3457742"/>
          </a:xfrm>
          <a:prstGeom prst="rect">
            <a:avLst/>
          </a:prstGeom>
        </p:spPr>
      </p:pic>
    </p:spTree>
    <p:extLst>
      <p:ext uri="{BB962C8B-B14F-4D97-AF65-F5344CB8AC3E}">
        <p14:creationId xmlns:p14="http://schemas.microsoft.com/office/powerpoint/2010/main" val="3165420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5887" y="1973943"/>
            <a:ext cx="8984342" cy="4122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7196" y="2016469"/>
            <a:ext cx="8641723" cy="4037003"/>
          </a:xfrm>
          <a:prstGeom prst="rect">
            <a:avLst/>
          </a:prstGeom>
          <a:noFill/>
        </p:spPr>
        <p:txBody>
          <a:bodyPr wrap="square" rtlCol="0">
            <a:spAutoFit/>
          </a:bodyPr>
          <a:lstStyle/>
          <a:p>
            <a:pPr algn="r" rtl="1">
              <a:lnSpc>
                <a:spcPct val="150000"/>
              </a:lnSpc>
              <a:spcAft>
                <a:spcPts val="800"/>
              </a:spcAft>
            </a:pP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يأخذ </a:t>
            </a:r>
            <a:r>
              <a:rPr lang="ar-EG" dirty="0">
                <a:latin typeface="Alexandria SemiBold" pitchFamily="2" charset="-78"/>
                <a:cs typeface="Alexandria SemiBold" pitchFamily="2" charset="-78"/>
              </a:rPr>
              <a:t>الإعلان </a:t>
            </a:r>
            <a:r>
              <a:rPr lang="ar-SA" dirty="0" smtClean="0">
                <a:latin typeface="Alexandria SemiBold" pitchFamily="2" charset="-78"/>
                <a:cs typeface="Alexandria SemiBold" pitchFamily="2" charset="-78"/>
              </a:rPr>
              <a:t>بالصحف الإلكترونية</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أشكالاً متعددة تختلف تبعاً لاختلاف الأهداف التسويقية الخاصة بكل </a:t>
            </a:r>
            <a:r>
              <a:rPr lang="ar-EG" dirty="0" smtClean="0">
                <a:latin typeface="Alexandria SemiBold" pitchFamily="2" charset="-78"/>
                <a:cs typeface="Alexandria SemiBold" pitchFamily="2" charset="-78"/>
              </a:rPr>
              <a:t>م</a:t>
            </a:r>
            <a:r>
              <a:rPr lang="ar-SA" dirty="0" smtClean="0">
                <a:latin typeface="Alexandria SemiBold" pitchFamily="2" charset="-78"/>
                <a:cs typeface="Alexandria SemiBold" pitchFamily="2" charset="-78"/>
              </a:rPr>
              <a:t>ؤسسة، بحيث تُناسب </a:t>
            </a:r>
            <a:r>
              <a:rPr lang="ar-SA" dirty="0">
                <a:latin typeface="Alexandria SemiBold" pitchFamily="2" charset="-78"/>
                <a:cs typeface="Alexandria SemiBold" pitchFamily="2" charset="-78"/>
              </a:rPr>
              <a:t>احتياجات المعلنين </a:t>
            </a:r>
            <a:r>
              <a:rPr lang="ar-SA" dirty="0" smtClean="0">
                <a:latin typeface="Alexandria SemiBold" pitchFamily="2" charset="-78"/>
                <a:cs typeface="Alexandria SemiBold" pitchFamily="2" charset="-78"/>
              </a:rPr>
              <a:t>والجمهور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ويمكن </a:t>
            </a:r>
            <a:r>
              <a:rPr lang="ar-EG" dirty="0">
                <a:latin typeface="Alexandria SemiBold" pitchFamily="2" charset="-78"/>
                <a:cs typeface="Alexandria SemiBold" pitchFamily="2" charset="-78"/>
              </a:rPr>
              <a:t>تصنيف الأشكال التي يتخذها </a:t>
            </a:r>
            <a:r>
              <a:rPr lang="ar-SA" dirty="0" smtClean="0">
                <a:latin typeface="Alexandria SemiBold" pitchFamily="2" charset="-78"/>
                <a:cs typeface="Alexandria SemiBold" pitchFamily="2" charset="-78"/>
              </a:rPr>
              <a:t>ال</a:t>
            </a:r>
            <a:r>
              <a:rPr lang="ar-EG" dirty="0" smtClean="0">
                <a:latin typeface="Alexandria SemiBold" pitchFamily="2" charset="-78"/>
                <a:cs typeface="Alexandria SemiBold" pitchFamily="2" charset="-78"/>
              </a:rPr>
              <a:t>إعلان </a:t>
            </a:r>
            <a:r>
              <a:rPr lang="ar-SA" dirty="0" smtClean="0">
                <a:latin typeface="Alexandria SemiBold" pitchFamily="2" charset="-78"/>
                <a:cs typeface="Alexandria SemiBold" pitchFamily="2" charset="-78"/>
              </a:rPr>
              <a:t>الصحفي</a:t>
            </a:r>
            <a:r>
              <a:rPr lang="ar-EG"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وفقاً لعدد من المعايير </a:t>
            </a:r>
            <a:r>
              <a:rPr lang="ar-EG" dirty="0" smtClean="0">
                <a:latin typeface="Alexandria SemiBold" pitchFamily="2" charset="-78"/>
                <a:cs typeface="Alexandria SemiBold" pitchFamily="2" charset="-78"/>
              </a:rPr>
              <a:t>منها</a:t>
            </a:r>
            <a:r>
              <a:rPr lang="ar-EG"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justLow" rtl="1">
              <a:lnSpc>
                <a:spcPct val="150000"/>
              </a:lnSpc>
              <a:spcAft>
                <a:spcPts val="800"/>
              </a:spcAft>
              <a:buFont typeface="+mj-lt"/>
              <a:buAutoNum type="arabicPeriod"/>
            </a:pPr>
            <a:r>
              <a:rPr lang="ar-EG" dirty="0" smtClean="0">
                <a:solidFill>
                  <a:srgbClr val="98481C"/>
                </a:solidFill>
                <a:latin typeface="Alexandria SemiBold" pitchFamily="2" charset="-78"/>
                <a:cs typeface="Alexandria SemiBold" pitchFamily="2" charset="-78"/>
              </a:rPr>
              <a:t>الشكل الف</a:t>
            </a:r>
            <a:r>
              <a:rPr lang="ar-SA" dirty="0" smtClean="0">
                <a:solidFill>
                  <a:srgbClr val="98481C"/>
                </a:solidFill>
                <a:latin typeface="Alexandria SemiBold" pitchFamily="2" charset="-78"/>
                <a:cs typeface="Alexandria SemiBold" pitchFamily="2" charset="-78"/>
              </a:rPr>
              <a:t>ني </a:t>
            </a:r>
            <a:r>
              <a:rPr lang="en-US" dirty="0" smtClean="0">
                <a:solidFill>
                  <a:srgbClr val="98481C"/>
                </a:solidFill>
                <a:latin typeface="Alexandria SemiBold" pitchFamily="2" charset="-78"/>
                <a:cs typeface="Alexandria SemiBold" pitchFamily="2" charset="-78"/>
              </a:rPr>
              <a:t>Display Ads</a:t>
            </a:r>
            <a:r>
              <a:rPr lang="ar-SA" dirty="0" smtClean="0">
                <a:solidFill>
                  <a:srgbClr val="98481C"/>
                </a:solidFill>
                <a:latin typeface="Alexandria SemiBold" pitchFamily="2" charset="-78"/>
                <a:cs typeface="Alexandria SemiBold" pitchFamily="2" charset="-78"/>
              </a:rPr>
              <a:t> :</a:t>
            </a:r>
            <a:r>
              <a:rPr lang="ar-EG" dirty="0" smtClean="0">
                <a:solidFill>
                  <a:srgbClr val="98481C"/>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إعلان </a:t>
            </a:r>
            <a:r>
              <a:rPr lang="ar-EG" dirty="0" smtClean="0">
                <a:latin typeface="Alexandria SemiBold" pitchFamily="2" charset="-78"/>
                <a:cs typeface="Alexandria SemiBold" pitchFamily="2" charset="-78"/>
              </a:rPr>
              <a:t>ال</a:t>
            </a:r>
            <a:r>
              <a:rPr lang="ar-SA" dirty="0" smtClean="0">
                <a:latin typeface="Alexandria SemiBold" pitchFamily="2" charset="-78"/>
                <a:cs typeface="Alexandria SemiBold" pitchFamily="2" charset="-78"/>
              </a:rPr>
              <a:t>بانر</a:t>
            </a:r>
            <a:r>
              <a:rPr lang="ar-EG" dirty="0" smtClean="0">
                <a:latin typeface="Alexandria SemiBold" pitchFamily="2" charset="-78"/>
                <a:cs typeface="Alexandria SemiBold" pitchFamily="2" charset="-78"/>
              </a:rPr>
              <a:t> </a:t>
            </a:r>
            <a:r>
              <a:rPr lang="en-US" dirty="0">
                <a:latin typeface="Alexandria SemiBold" pitchFamily="2" charset="-78"/>
                <a:cs typeface="Alexandria SemiBold" pitchFamily="2" charset="-78"/>
              </a:rPr>
              <a:t>Banner</a:t>
            </a:r>
            <a:r>
              <a:rPr lang="ar-EG"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a:t>
            </a:r>
            <a:r>
              <a:rPr lang="ar-EG" dirty="0" smtClean="0">
                <a:latin typeface="Alexandria SemiBold" pitchFamily="2" charset="-78"/>
                <a:cs typeface="Alexandria SemiBold" pitchFamily="2" charset="-78"/>
              </a:rPr>
              <a:t>الإعلانات </a:t>
            </a:r>
            <a:r>
              <a:rPr lang="ar-EG" dirty="0">
                <a:latin typeface="Alexandria SemiBold" pitchFamily="2" charset="-78"/>
                <a:cs typeface="Alexandria SemiBold" pitchFamily="2" charset="-78"/>
              </a:rPr>
              <a:t>القافزة </a:t>
            </a:r>
            <a:r>
              <a:rPr lang="en-US" dirty="0" smtClean="0">
                <a:latin typeface="Alexandria SemiBold" pitchFamily="2" charset="-78"/>
                <a:cs typeface="Alexandria SemiBold" pitchFamily="2" charset="-78"/>
              </a:rPr>
              <a:t>Pop-up</a:t>
            </a:r>
            <a:r>
              <a:rPr lang="ar-EG"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a:t>
            </a:r>
            <a:r>
              <a:rPr lang="ar-EG" dirty="0" smtClean="0">
                <a:latin typeface="Alexandria SemiBold" pitchFamily="2" charset="-78"/>
                <a:cs typeface="Alexandria SemiBold" pitchFamily="2" charset="-78"/>
              </a:rPr>
              <a:t>إعلان</a:t>
            </a:r>
            <a:r>
              <a:rPr lang="ar-SA" dirty="0" smtClean="0">
                <a:latin typeface="Alexandria SemiBold" pitchFamily="2" charset="-78"/>
                <a:cs typeface="Alexandria SemiBold" pitchFamily="2" charset="-78"/>
              </a:rPr>
              <a:t>ات</a:t>
            </a:r>
            <a:r>
              <a:rPr lang="ar-EG" dirty="0" smtClean="0">
                <a:latin typeface="Alexandria SemiBold" pitchFamily="2" charset="-78"/>
                <a:cs typeface="Alexandria SemiBold" pitchFamily="2" charset="-78"/>
              </a:rPr>
              <a:t> الف</a:t>
            </a:r>
            <a:r>
              <a:rPr lang="ar-SA" dirty="0" smtClean="0">
                <a:latin typeface="Alexandria SemiBold" pitchFamily="2" charset="-78"/>
                <a:cs typeface="Alexandria SemiBold" pitchFamily="2" charset="-78"/>
              </a:rPr>
              <a:t>واصل </a:t>
            </a:r>
            <a:r>
              <a:rPr lang="en-US" dirty="0" smtClean="0">
                <a:latin typeface="Alexandria SemiBold" pitchFamily="2" charset="-78"/>
                <a:cs typeface="Alexandria SemiBold" pitchFamily="2" charset="-78"/>
              </a:rPr>
              <a:t> </a:t>
            </a:r>
            <a:r>
              <a:rPr lang="en-US" dirty="0">
                <a:latin typeface="Alexandria SemiBold" pitchFamily="2" charset="-78"/>
                <a:cs typeface="Alexandria SemiBold" pitchFamily="2" charset="-78"/>
              </a:rPr>
              <a:t>Interstitials </a:t>
            </a:r>
            <a:r>
              <a:rPr lang="ar-SA" dirty="0" smtClean="0">
                <a:latin typeface="Alexandria SemiBold" pitchFamily="2" charset="-78"/>
                <a:cs typeface="Alexandria SemiBold" pitchFamily="2" charset="-78"/>
              </a:rPr>
              <a:t>، و</a:t>
            </a:r>
            <a:r>
              <a:rPr lang="ar-EG" dirty="0" smtClean="0">
                <a:latin typeface="Alexandria SemiBold" pitchFamily="2" charset="-78"/>
                <a:cs typeface="Alexandria SemiBold" pitchFamily="2" charset="-78"/>
              </a:rPr>
              <a:t>إعلان</a:t>
            </a:r>
            <a:r>
              <a:rPr lang="ar-SA" dirty="0" smtClean="0">
                <a:latin typeface="Alexandria SemiBold" pitchFamily="2" charset="-78"/>
                <a:cs typeface="Alexandria SemiBold" pitchFamily="2" charset="-78"/>
              </a:rPr>
              <a:t>ات</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الرعاية </a:t>
            </a:r>
            <a:r>
              <a:rPr lang="en-US" dirty="0">
                <a:latin typeface="Alexandria SemiBold" pitchFamily="2" charset="-78"/>
                <a:cs typeface="Alexandria SemiBold" pitchFamily="2" charset="-78"/>
              </a:rPr>
              <a:t>Sponsorship </a:t>
            </a:r>
            <a:r>
              <a:rPr lang="ar-SA" dirty="0" smtClean="0">
                <a:latin typeface="Alexandria SemiBold" pitchFamily="2" charset="-78"/>
                <a:cs typeface="Alexandria SemiBold" pitchFamily="2" charset="-78"/>
              </a:rPr>
              <a:t> ، والقوائم المدفوعة</a:t>
            </a:r>
            <a:r>
              <a:rPr lang="en-US" dirty="0" smtClean="0">
                <a:latin typeface="Alexandria SemiBold" pitchFamily="2" charset="-78"/>
                <a:cs typeface="Alexandria SemiBold" pitchFamily="2" charset="-78"/>
              </a:rPr>
              <a:t>Listings </a:t>
            </a:r>
            <a:r>
              <a:rPr lang="ar-SA" dirty="0" smtClean="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Paid</a:t>
            </a:r>
            <a:r>
              <a:rPr lang="ar-SA"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justLow" rtl="1">
              <a:lnSpc>
                <a:spcPct val="150000"/>
              </a:lnSpc>
              <a:spcAft>
                <a:spcPts val="0"/>
              </a:spcAft>
              <a:buFont typeface="+mj-lt"/>
              <a:buAutoNum type="arabicPeriod" startAt="2"/>
            </a:pPr>
            <a:r>
              <a:rPr lang="ar-EG" dirty="0">
                <a:solidFill>
                  <a:srgbClr val="98481C"/>
                </a:solidFill>
                <a:latin typeface="Alexandria SemiBold" pitchFamily="2" charset="-78"/>
                <a:cs typeface="Alexandria SemiBold" pitchFamily="2" charset="-78"/>
              </a:rPr>
              <a:t>الحركة:  </a:t>
            </a:r>
            <a:r>
              <a:rPr lang="ar-EG" dirty="0">
                <a:latin typeface="Alexandria SemiBold" pitchFamily="2" charset="-78"/>
                <a:cs typeface="Alexandria SemiBold" pitchFamily="2" charset="-78"/>
              </a:rPr>
              <a:t>إعلان متحرك </a:t>
            </a:r>
            <a:r>
              <a:rPr lang="en-US" dirty="0" smtClean="0">
                <a:latin typeface="Alexandria SemiBold" pitchFamily="2" charset="-78"/>
                <a:cs typeface="Alexandria SemiBold" pitchFamily="2" charset="-78"/>
              </a:rPr>
              <a:t> Animation</a:t>
            </a:r>
            <a:r>
              <a:rPr lang="ar-SA" dirty="0" smtClean="0">
                <a:latin typeface="Alexandria SemiBold" pitchFamily="2" charset="-78"/>
                <a:cs typeface="Alexandria SemiBold" pitchFamily="2" charset="-78"/>
              </a:rPr>
              <a:t> و</a:t>
            </a:r>
            <a:r>
              <a:rPr lang="ar-EG" dirty="0" smtClean="0">
                <a:latin typeface="Alexandria SemiBold" pitchFamily="2" charset="-78"/>
                <a:cs typeface="Alexandria SemiBold" pitchFamily="2" charset="-78"/>
              </a:rPr>
              <a:t>إعلان </a:t>
            </a:r>
            <a:r>
              <a:rPr lang="ar-EG" dirty="0">
                <a:latin typeface="Alexandria SemiBold" pitchFamily="2" charset="-78"/>
                <a:cs typeface="Alexandria SemiBold" pitchFamily="2" charset="-78"/>
              </a:rPr>
              <a:t>ثابت </a:t>
            </a:r>
            <a:r>
              <a:rPr lang="en-US" dirty="0" smtClean="0">
                <a:latin typeface="Alexandria SemiBold" pitchFamily="2" charset="-78"/>
                <a:cs typeface="Alexandria SemiBold" pitchFamily="2" charset="-78"/>
              </a:rPr>
              <a:t>Static</a:t>
            </a:r>
            <a:r>
              <a:rPr lang="ar-SA" dirty="0" smtClean="0">
                <a:latin typeface="Alexandria SemiBold" pitchFamily="2" charset="-78"/>
                <a:cs typeface="Alexandria SemiBold" pitchFamily="2" charset="-78"/>
              </a:rPr>
              <a:t> .</a:t>
            </a:r>
          </a:p>
          <a:p>
            <a:pPr marL="342900" lvl="0" indent="-342900" algn="justLow" rtl="1">
              <a:lnSpc>
                <a:spcPct val="150000"/>
              </a:lnSpc>
              <a:spcAft>
                <a:spcPts val="0"/>
              </a:spcAft>
              <a:buFont typeface="+mj-lt"/>
              <a:buAutoNum type="arabicPeriod" startAt="2"/>
            </a:pPr>
            <a:r>
              <a:rPr lang="ar-EG" dirty="0" smtClean="0">
                <a:solidFill>
                  <a:srgbClr val="98481C"/>
                </a:solidFill>
                <a:latin typeface="Alexandria SemiBold" pitchFamily="2" charset="-78"/>
                <a:cs typeface="Alexandria SemiBold" pitchFamily="2" charset="-78"/>
              </a:rPr>
              <a:t>التفاعلية</a:t>
            </a:r>
            <a:r>
              <a:rPr lang="ar-EG" dirty="0">
                <a:solidFill>
                  <a:srgbClr val="98481C"/>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إعلان تفاعلي </a:t>
            </a:r>
            <a:r>
              <a:rPr lang="en-US" dirty="0">
                <a:latin typeface="Alexandria SemiBold" pitchFamily="2" charset="-78"/>
                <a:cs typeface="Alexandria SemiBold" pitchFamily="2" charset="-78"/>
              </a:rPr>
              <a:t>Interactive ad </a:t>
            </a:r>
            <a:r>
              <a:rPr lang="ar-EG"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a:t>
            </a:r>
            <a:r>
              <a:rPr lang="ar-EG" dirty="0" smtClean="0">
                <a:latin typeface="Alexandria SemiBold" pitchFamily="2" charset="-78"/>
                <a:cs typeface="Alexandria SemiBold" pitchFamily="2" charset="-78"/>
              </a:rPr>
              <a:t>إعلان </a:t>
            </a:r>
            <a:r>
              <a:rPr lang="ar-EG" dirty="0">
                <a:latin typeface="Alexandria SemiBold" pitchFamily="2" charset="-78"/>
                <a:cs typeface="Alexandria SemiBold" pitchFamily="2" charset="-78"/>
              </a:rPr>
              <a:t>غير تفاعلي </a:t>
            </a:r>
            <a:r>
              <a:rPr lang="en-US" dirty="0">
                <a:latin typeface="Alexandria SemiBold" pitchFamily="2" charset="-78"/>
                <a:cs typeface="Alexandria SemiBold" pitchFamily="2" charset="-78"/>
              </a:rPr>
              <a:t>Non </a:t>
            </a:r>
            <a:r>
              <a:rPr lang="en-US" dirty="0" smtClean="0">
                <a:latin typeface="Alexandria SemiBold" pitchFamily="2" charset="-78"/>
                <a:cs typeface="Alexandria SemiBold" pitchFamily="2" charset="-78"/>
              </a:rPr>
              <a:t>interactive</a:t>
            </a:r>
            <a:r>
              <a:rPr lang="ar-SA" dirty="0" smtClean="0">
                <a:latin typeface="Alexandria SemiBold" pitchFamily="2" charset="-78"/>
                <a:cs typeface="Alexandria SemiBold" pitchFamily="2" charset="-78"/>
              </a:rPr>
              <a:t>.</a:t>
            </a:r>
            <a:r>
              <a:rPr lang="en-US" dirty="0" smtClean="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44210" y="1397303"/>
            <a:ext cx="643433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Digital Journalism </a:t>
            </a:r>
            <a:r>
              <a:rPr lang="en-US" b="1" dirty="0">
                <a:solidFill>
                  <a:srgbClr val="C00000"/>
                </a:solidFill>
                <a:latin typeface="Alexandria Medium" pitchFamily="2" charset="-78"/>
                <a:cs typeface="Alexandria Medium" pitchFamily="2" charset="-78"/>
              </a:rPr>
              <a:t>Ad. Types</a:t>
            </a:r>
            <a:endParaRPr lang="ar-SA" b="1" dirty="0">
              <a:solidFill>
                <a:srgbClr val="C00000"/>
              </a:solidFill>
              <a:latin typeface="Alexandria Medium" pitchFamily="2" charset="-78"/>
              <a:cs typeface="Alexandria Medium"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06" y="2828153"/>
            <a:ext cx="2011847" cy="1876581"/>
          </a:xfrm>
          <a:prstGeom prst="rect">
            <a:avLst/>
          </a:prstGeom>
        </p:spPr>
      </p:pic>
    </p:spTree>
    <p:extLst>
      <p:ext uri="{BB962C8B-B14F-4D97-AF65-F5344CB8AC3E}">
        <p14:creationId xmlns:p14="http://schemas.microsoft.com/office/powerpoint/2010/main" val="20465376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70138" y="1861110"/>
            <a:ext cx="8584590" cy="4335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5408" y="1944889"/>
            <a:ext cx="8587210"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وفيما يلي عرض لأهم أشكال الإعلان الصحفي الرقمي:</a:t>
            </a:r>
          </a:p>
          <a:p>
            <a:pPr marL="342900" indent="-342900" algn="r" rtl="1">
              <a:lnSpc>
                <a:spcPct val="150000"/>
              </a:lnSpc>
              <a:buAutoNum type="arabicPeriod"/>
            </a:pPr>
            <a:r>
              <a:rPr lang="ar-SA" dirty="0" smtClean="0">
                <a:solidFill>
                  <a:schemeClr val="accent1"/>
                </a:solidFill>
                <a:latin typeface="Alexandria SemiBold" pitchFamily="2" charset="-78"/>
                <a:cs typeface="Alexandria SemiBold" pitchFamily="2" charset="-78"/>
              </a:rPr>
              <a:t>الإعلانات البانر: </a:t>
            </a:r>
            <a:r>
              <a:rPr lang="en-US" dirty="0" smtClean="0">
                <a:solidFill>
                  <a:schemeClr val="accent1"/>
                </a:solidFill>
                <a:latin typeface="Alexandria SemiBold" pitchFamily="2" charset="-78"/>
                <a:cs typeface="Alexandria SemiBold" pitchFamily="2" charset="-78"/>
              </a:rPr>
              <a:t>Banner Ads</a:t>
            </a:r>
            <a:r>
              <a:rPr lang="ar-SA" dirty="0" smtClean="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ويطلق عليه </a:t>
            </a:r>
            <a:r>
              <a:rPr lang="ar-EG" u="sng" dirty="0">
                <a:latin typeface="Alexandria SemiBold" pitchFamily="2" charset="-78"/>
                <a:cs typeface="Alexandria SemiBold" pitchFamily="2" charset="-78"/>
              </a:rPr>
              <a:t>الشريط الإعلاني </a:t>
            </a:r>
            <a:r>
              <a:rPr lang="ar-EG" dirty="0">
                <a:latin typeface="Alexandria SemiBold" pitchFamily="2" charset="-78"/>
                <a:cs typeface="Alexandria SemiBold" pitchFamily="2" charset="-78"/>
              </a:rPr>
              <a:t>أو </a:t>
            </a:r>
            <a:r>
              <a:rPr lang="ar-EG" u="sng" dirty="0">
                <a:latin typeface="Alexandria SemiBold" pitchFamily="2" charset="-78"/>
                <a:cs typeface="Alexandria SemiBold" pitchFamily="2" charset="-78"/>
              </a:rPr>
              <a:t>إعلان الترويسة أو </a:t>
            </a:r>
            <a:r>
              <a:rPr lang="ar-EG" u="sng" dirty="0" smtClean="0">
                <a:latin typeface="Alexandria SemiBold" pitchFamily="2" charset="-78"/>
                <a:cs typeface="Alexandria SemiBold" pitchFamily="2" charset="-78"/>
              </a:rPr>
              <a:t>اللافتة </a:t>
            </a:r>
            <a:r>
              <a:rPr lang="ar-EG" u="sng" dirty="0">
                <a:latin typeface="Alexandria SemiBold" pitchFamily="2" charset="-78"/>
                <a:cs typeface="Alexandria SemiBold" pitchFamily="2" charset="-78"/>
              </a:rPr>
              <a:t>أو الإعلان القابل للنقر</a:t>
            </a:r>
            <a:r>
              <a:rPr lang="ar-SA" u="sn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ويعتبر البانر واحداً من أشهر الأشكال الأساسية للإعلان </a:t>
            </a:r>
            <a:r>
              <a:rPr lang="ar-SA" dirty="0" smtClean="0">
                <a:latin typeface="Alexandria SemiBold" pitchFamily="2" charset="-78"/>
                <a:cs typeface="Alexandria SemiBold" pitchFamily="2" charset="-78"/>
              </a:rPr>
              <a:t>الصحفي، وهي عبارة عن </a:t>
            </a:r>
            <a:r>
              <a:rPr lang="ar-SA" dirty="0">
                <a:latin typeface="Alexandria SemiBold" pitchFamily="2" charset="-78"/>
                <a:cs typeface="Alexandria SemiBold" pitchFamily="2" charset="-78"/>
              </a:rPr>
              <a:t>إعلانات مرئية تظهر </a:t>
            </a:r>
            <a:r>
              <a:rPr lang="ar-SA" dirty="0" smtClean="0">
                <a:latin typeface="Alexandria SemiBold" pitchFamily="2" charset="-78"/>
                <a:cs typeface="Alexandria SemiBold" pitchFamily="2" charset="-78"/>
              </a:rPr>
              <a:t>في شكل مستطيل إما </a:t>
            </a:r>
            <a:r>
              <a:rPr lang="ar-SA" dirty="0">
                <a:latin typeface="Alexandria SemiBold" pitchFamily="2" charset="-78"/>
                <a:cs typeface="Alexandria SemiBold" pitchFamily="2" charset="-78"/>
              </a:rPr>
              <a:t>أعلى أو أسفل الصفحة أو على </a:t>
            </a:r>
            <a:r>
              <a:rPr lang="ar-SA" dirty="0" smtClean="0">
                <a:latin typeface="Alexandria SemiBold" pitchFamily="2" charset="-78"/>
                <a:cs typeface="Alexandria SemiBold" pitchFamily="2" charset="-78"/>
              </a:rPr>
              <a:t>جوانبها . وتستخدم إعلانات البانر بهدف جذب انتباه المستخدمين وزيادة النقرات </a:t>
            </a:r>
            <a:r>
              <a:rPr lang="en-US" dirty="0" smtClean="0">
                <a:latin typeface="Alexandria SemiBold" pitchFamily="2" charset="-78"/>
                <a:cs typeface="Alexandria SemiBold" pitchFamily="2" charset="-78"/>
              </a:rPr>
              <a:t>attract clicks</a:t>
            </a:r>
            <a:r>
              <a:rPr lang="ar-SA" dirty="0" smtClean="0">
                <a:latin typeface="Alexandria SemiBold" pitchFamily="2" charset="-78"/>
                <a:cs typeface="Alexandria SemiBold" pitchFamily="2" charset="-78"/>
              </a:rPr>
              <a:t> وزيادة </a:t>
            </a:r>
            <a:r>
              <a:rPr lang="ar-SA" dirty="0">
                <a:latin typeface="Alexandria SemiBold" pitchFamily="2" charset="-78"/>
                <a:cs typeface="Alexandria SemiBold" pitchFamily="2" charset="-78"/>
              </a:rPr>
              <a:t>حركة </a:t>
            </a:r>
            <a:r>
              <a:rPr lang="ar-SA" dirty="0" smtClean="0">
                <a:latin typeface="Alexandria SemiBold" pitchFamily="2" charset="-78"/>
                <a:cs typeface="Alexandria SemiBold" pitchFamily="2" charset="-78"/>
              </a:rPr>
              <a:t>المرور </a:t>
            </a:r>
            <a:r>
              <a:rPr lang="en-US" dirty="0" smtClean="0">
                <a:latin typeface="Alexandria SemiBold" pitchFamily="2" charset="-78"/>
                <a:cs typeface="Alexandria SemiBold" pitchFamily="2" charset="-78"/>
              </a:rPr>
              <a:t>Drive Traffic</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إلى مواقع المعلنين</a:t>
            </a:r>
            <a:r>
              <a:rPr lang="ar-SA" dirty="0" smtClean="0">
                <a:latin typeface="Alexandria SemiBold" pitchFamily="2" charset="-78"/>
                <a:cs typeface="Alexandria SemiBold" pitchFamily="2" charset="-78"/>
              </a:rPr>
              <a:t>.</a:t>
            </a:r>
          </a:p>
          <a:p>
            <a:pPr algn="r" rtl="1">
              <a:lnSpc>
                <a:spcPct val="150000"/>
              </a:lnSpc>
            </a:pPr>
            <a:r>
              <a:rPr lang="ar-SA" dirty="0" smtClean="0">
                <a:solidFill>
                  <a:srgbClr val="A41025"/>
                </a:solidFill>
                <a:latin typeface="Alexandria SemiBold" pitchFamily="2" charset="-78"/>
                <a:cs typeface="Alexandria SemiBold" pitchFamily="2" charset="-78"/>
              </a:rPr>
              <a:t>سمات إعلانات البانر:</a:t>
            </a:r>
          </a:p>
          <a:p>
            <a:pPr marL="566738" indent="-334963" algn="r" rtl="1">
              <a:lnSpc>
                <a:spcPct val="150000"/>
              </a:lnSpc>
              <a:buClr>
                <a:srgbClr val="C00000"/>
              </a:buClr>
              <a:buFont typeface="Wingdings" panose="05000000000000000000" pitchFamily="2" charset="2"/>
              <a:buChar char="q"/>
            </a:pPr>
            <a:r>
              <a:rPr lang="ar-SA" dirty="0">
                <a:latin typeface="Alexandria SemiBold" pitchFamily="2" charset="-78"/>
                <a:cs typeface="Alexandria SemiBold" pitchFamily="2" charset="-78"/>
              </a:rPr>
              <a:t>وتحتوي </a:t>
            </a:r>
            <a:r>
              <a:rPr lang="ar-SA" dirty="0" smtClean="0">
                <a:latin typeface="Alexandria SemiBold" pitchFamily="2" charset="-78"/>
                <a:cs typeface="Alexandria SemiBold" pitchFamily="2" charset="-78"/>
              </a:rPr>
              <a:t>إعلانات البانر على نص أو صورة ثابتة أو متحركة، ويتسم تصميمها بأنه </a:t>
            </a:r>
            <a:r>
              <a:rPr lang="ar-SA" dirty="0">
                <a:latin typeface="Alexandria SemiBold" pitchFamily="2" charset="-78"/>
                <a:cs typeface="Alexandria SemiBold" pitchFamily="2" charset="-78"/>
              </a:rPr>
              <a:t>جذاب </a:t>
            </a:r>
            <a:r>
              <a:rPr lang="ar-SA" dirty="0" smtClean="0">
                <a:latin typeface="Alexandria SemiBold" pitchFamily="2" charset="-78"/>
                <a:cs typeface="Alexandria SemiBold" pitchFamily="2" charset="-78"/>
              </a:rPr>
              <a:t>بحيث يُشجع المُستخدمين </a:t>
            </a:r>
            <a:r>
              <a:rPr lang="ar-SA" dirty="0">
                <a:latin typeface="Alexandria SemiBold" pitchFamily="2" charset="-78"/>
                <a:cs typeface="Alexandria SemiBold" pitchFamily="2" charset="-78"/>
              </a:rPr>
              <a:t>على النقر عليها والتفاعل </a:t>
            </a:r>
            <a:r>
              <a:rPr lang="ar-SA" dirty="0" smtClean="0">
                <a:latin typeface="Alexandria SemiBold" pitchFamily="2" charset="-78"/>
                <a:cs typeface="Alexandria SemiBold" pitchFamily="2" charset="-78"/>
              </a:rPr>
              <a:t>معها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979" y="2423734"/>
            <a:ext cx="3156932" cy="3210388"/>
          </a:xfrm>
          <a:prstGeom prst="rect">
            <a:avLst/>
          </a:prstGeom>
        </p:spPr>
      </p:pic>
      <mc:AlternateContent xmlns:mc="http://schemas.openxmlformats.org/markup-compatibility/2006">
        <mc:Choice xmlns:p14="http://schemas.microsoft.com/office/powerpoint/2010/main" Requires="p14">
          <p:contentPart p14:bwMode="auto" r:id="rId6">
            <p14:nvContentPartPr>
              <p14:cNvPr id="2" name="Ink 1"/>
              <p14:cNvContentPartPr/>
              <p14:nvPr/>
            </p14:nvContentPartPr>
            <p14:xfrm>
              <a:off x="520200" y="4258800"/>
              <a:ext cx="736920" cy="592560"/>
            </p14:xfrm>
          </p:contentPart>
        </mc:Choice>
        <mc:Fallback>
          <p:pic>
            <p:nvPicPr>
              <p:cNvPr id="2" name="Ink 1"/>
              <p:cNvPicPr/>
              <p:nvPr/>
            </p:nvPicPr>
            <p:blipFill>
              <a:blip r:embed="rId7"/>
              <a:stretch>
                <a:fillRect/>
              </a:stretch>
            </p:blipFill>
            <p:spPr>
              <a:xfrm>
                <a:off x="510840" y="4249440"/>
                <a:ext cx="755640" cy="611280"/>
              </a:xfrm>
              <a:prstGeom prst="rect">
                <a:avLst/>
              </a:prstGeom>
            </p:spPr>
          </p:pic>
        </mc:Fallback>
      </mc:AlternateContent>
    </p:spTree>
    <p:extLst>
      <p:ext uri="{BB962C8B-B14F-4D97-AF65-F5344CB8AC3E}">
        <p14:creationId xmlns:p14="http://schemas.microsoft.com/office/powerpoint/2010/main" val="17701158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676297"/>
            <a:ext cx="10058113" cy="4616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7114" y="1674060"/>
            <a:ext cx="9911361"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A41025"/>
                </a:solidFill>
                <a:latin typeface="Alexandria SemiBold" pitchFamily="2" charset="-78"/>
                <a:cs typeface="Alexandria SemiBold" pitchFamily="2" charset="-78"/>
              </a:rPr>
              <a:t>مكان ظهور إعلان البانر: </a:t>
            </a:r>
          </a:p>
          <a:p>
            <a:pPr marL="508000"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أعلى </a:t>
            </a:r>
            <a:r>
              <a:rPr lang="ar-SA" dirty="0">
                <a:solidFill>
                  <a:srgbClr val="98481C"/>
                </a:solidFill>
                <a:latin typeface="Alexandria SemiBold" pitchFamily="2" charset="-78"/>
                <a:cs typeface="Alexandria SemiBold" pitchFamily="2" charset="-78"/>
              </a:rPr>
              <a:t>الصفحة </a:t>
            </a:r>
            <a:r>
              <a:rPr lang="en-US" dirty="0">
                <a:solidFill>
                  <a:srgbClr val="98481C"/>
                </a:solidFill>
                <a:latin typeface="Alexandria SemiBold" pitchFamily="2" charset="-78"/>
                <a:cs typeface="Alexandria SemiBold" pitchFamily="2" charset="-78"/>
              </a:rPr>
              <a:t>Leaderboard”</a:t>
            </a:r>
            <a:r>
              <a:rPr lang="ar-SA" dirty="0">
                <a:solidFill>
                  <a:srgbClr val="98481C"/>
                </a:solidFill>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ويظهر في الجزء </a:t>
            </a:r>
            <a:r>
              <a:rPr lang="ar-SA" dirty="0">
                <a:latin typeface="Alexandria SemiBold" pitchFamily="2" charset="-78"/>
                <a:cs typeface="Alexandria SemiBold" pitchFamily="2" charset="-78"/>
              </a:rPr>
              <a:t>العلوي </a:t>
            </a:r>
            <a:r>
              <a:rPr lang="ar-SA" dirty="0" smtClean="0">
                <a:latin typeface="Alexandria SemiBold" pitchFamily="2" charset="-78"/>
                <a:cs typeface="Alexandria SemiBold" pitchFamily="2" charset="-78"/>
              </a:rPr>
              <a:t>من الصفحة لجذب </a:t>
            </a:r>
            <a:r>
              <a:rPr lang="ar-SA" dirty="0">
                <a:latin typeface="Alexandria SemiBold" pitchFamily="2" charset="-78"/>
                <a:cs typeface="Alexandria SemiBold" pitchFamily="2" charset="-78"/>
              </a:rPr>
              <a:t>الانتباه فور دخول </a:t>
            </a:r>
            <a:r>
              <a:rPr lang="ar-SA" dirty="0" smtClean="0">
                <a:latin typeface="Alexandria SemiBold" pitchFamily="2" charset="-78"/>
                <a:cs typeface="Alexandria SemiBold" pitchFamily="2" charset="-78"/>
              </a:rPr>
              <a:t>المستخدم.</a:t>
            </a:r>
          </a:p>
          <a:p>
            <a:pPr marL="50800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الجانب الأيمن أو الأيسر من الصفحة</a:t>
            </a:r>
            <a:r>
              <a:rPr lang="en-US" dirty="0">
                <a:solidFill>
                  <a:srgbClr val="98481C"/>
                </a:solidFill>
                <a:latin typeface="Alexandria SemiBold" pitchFamily="2" charset="-78"/>
                <a:cs typeface="Alexandria SemiBold" pitchFamily="2" charset="-78"/>
              </a:rPr>
              <a:t>Medium </a:t>
            </a:r>
            <a:r>
              <a:rPr lang="en-US" dirty="0" smtClean="0">
                <a:solidFill>
                  <a:srgbClr val="98481C"/>
                </a:solidFill>
                <a:latin typeface="Alexandria SemiBold" pitchFamily="2" charset="-78"/>
                <a:cs typeface="Alexandria SemiBold" pitchFamily="2" charset="-78"/>
              </a:rPr>
              <a:t>Rectangle </a:t>
            </a:r>
            <a:r>
              <a:rPr lang="ar-SA" dirty="0" smtClean="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يُستخدم في الجوانب كلوحة </a:t>
            </a:r>
            <a:r>
              <a:rPr lang="ar-SA" dirty="0" smtClean="0">
                <a:latin typeface="Alexandria SemiBold" pitchFamily="2" charset="-78"/>
                <a:cs typeface="Alexandria SemiBold" pitchFamily="2" charset="-78"/>
              </a:rPr>
              <a:t>جانبية في وسط الصفحة؛ </a:t>
            </a:r>
            <a:r>
              <a:rPr lang="ar-SA" dirty="0">
                <a:latin typeface="Alexandria SemiBold" pitchFamily="2" charset="-78"/>
                <a:cs typeface="Alexandria SemiBold" pitchFamily="2" charset="-78"/>
              </a:rPr>
              <a:t>مما يسمح بظهور الإعلان أثناء قراءة </a:t>
            </a:r>
            <a:r>
              <a:rPr lang="ar-SA" dirty="0" smtClean="0">
                <a:latin typeface="Alexandria SemiBold" pitchFamily="2" charset="-78"/>
                <a:cs typeface="Alexandria SemiBold" pitchFamily="2" charset="-78"/>
              </a:rPr>
              <a:t>المحتوى الخبري.</a:t>
            </a:r>
          </a:p>
          <a:p>
            <a:pPr marL="50800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أسفل </a:t>
            </a:r>
            <a:r>
              <a:rPr lang="ar-SA" dirty="0" smtClean="0">
                <a:solidFill>
                  <a:srgbClr val="98481C"/>
                </a:solidFill>
                <a:latin typeface="Alexandria SemiBold" pitchFamily="2" charset="-78"/>
                <a:cs typeface="Alexandria SemiBold" pitchFamily="2" charset="-78"/>
              </a:rPr>
              <a:t>الصفحة</a:t>
            </a:r>
            <a:r>
              <a:rPr lang="en-US" dirty="0" smtClean="0">
                <a:solidFill>
                  <a:srgbClr val="98481C"/>
                </a:solidFill>
                <a:latin typeface="Alexandria SemiBold" pitchFamily="2" charset="-78"/>
                <a:cs typeface="Alexandria SemiBold" pitchFamily="2" charset="-78"/>
              </a:rPr>
              <a:t>Footer </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ويظهر </a:t>
            </a:r>
            <a:r>
              <a:rPr lang="ar-SA" dirty="0">
                <a:latin typeface="Alexandria SemiBold" pitchFamily="2" charset="-78"/>
                <a:cs typeface="Alexandria SemiBold" pitchFamily="2" charset="-78"/>
              </a:rPr>
              <a:t>في نهاية </a:t>
            </a:r>
            <a:r>
              <a:rPr lang="ar-SA" dirty="0" smtClean="0">
                <a:latin typeface="Alexandria SemiBold" pitchFamily="2" charset="-78"/>
                <a:cs typeface="Alexandria SemiBold" pitchFamily="2" charset="-78"/>
              </a:rPr>
              <a:t>الصفحة؛ </a:t>
            </a:r>
            <a:r>
              <a:rPr lang="ar-SA" dirty="0">
                <a:latin typeface="Alexandria SemiBold" pitchFamily="2" charset="-78"/>
                <a:cs typeface="Alexandria SemiBold" pitchFamily="2" charset="-78"/>
              </a:rPr>
              <a:t>مما يجعله </a:t>
            </a:r>
            <a:r>
              <a:rPr lang="ar-SA" dirty="0" smtClean="0">
                <a:latin typeface="Alexandria SemiBold" pitchFamily="2" charset="-78"/>
                <a:cs typeface="Alexandria SemiBold" pitchFamily="2" charset="-78"/>
              </a:rPr>
              <a:t>خياراً جيداً </a:t>
            </a:r>
            <a:r>
              <a:rPr lang="ar-SA" dirty="0">
                <a:latin typeface="Alexandria SemiBold" pitchFamily="2" charset="-78"/>
                <a:cs typeface="Alexandria SemiBold" pitchFamily="2" charset="-78"/>
              </a:rPr>
              <a:t>للإعلانات التي تهدف إلى التذكير</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290513" indent="-231775" algn="r" rtl="1">
              <a:lnSpc>
                <a:spcPct val="150000"/>
              </a:lnSpc>
              <a:buFont typeface="Wingdings" panose="05000000000000000000" pitchFamily="2" charset="2"/>
              <a:buChar char="q"/>
            </a:pPr>
            <a:r>
              <a:rPr lang="ar-SA" dirty="0">
                <a:solidFill>
                  <a:srgbClr val="A41025"/>
                </a:solidFill>
                <a:latin typeface="Alexandria SemiBold" pitchFamily="2" charset="-78"/>
                <a:cs typeface="Alexandria SemiBold" pitchFamily="2" charset="-78"/>
              </a:rPr>
              <a:t> </a:t>
            </a:r>
            <a:r>
              <a:rPr lang="ar-SA" dirty="0" smtClean="0">
                <a:solidFill>
                  <a:srgbClr val="A41025"/>
                </a:solidFill>
                <a:latin typeface="Alexandria SemiBold" pitchFamily="2" charset="-78"/>
                <a:cs typeface="Alexandria SemiBold" pitchFamily="2" charset="-78"/>
              </a:rPr>
              <a:t>حجم </a:t>
            </a:r>
            <a:r>
              <a:rPr lang="ar-SA" dirty="0">
                <a:solidFill>
                  <a:srgbClr val="A41025"/>
                </a:solidFill>
                <a:latin typeface="Alexandria SemiBold" pitchFamily="2" charset="-78"/>
                <a:cs typeface="Alexandria SemiBold" pitchFamily="2" charset="-78"/>
              </a:rPr>
              <a:t>إعلان البانر: </a:t>
            </a:r>
            <a:r>
              <a:rPr lang="ar-SA" dirty="0" smtClean="0">
                <a:latin typeface="Alexandria SemiBold" pitchFamily="2" charset="-78"/>
                <a:cs typeface="Alexandria SemiBold" pitchFamily="2" charset="-78"/>
              </a:rPr>
              <a:t>أي مساحة الإعلان ويُقاس بوحدة البيكسل </a:t>
            </a:r>
            <a:r>
              <a:rPr lang="en-US" dirty="0" smtClean="0">
                <a:latin typeface="Alexandria SemiBold" pitchFamily="2" charset="-78"/>
                <a:cs typeface="Alexandria SemiBold" pitchFamily="2" charset="-78"/>
              </a:rPr>
              <a:t>Pixels</a:t>
            </a:r>
            <a:r>
              <a:rPr lang="ar-SA" dirty="0" smtClean="0">
                <a:latin typeface="Alexandria SemiBold" pitchFamily="2" charset="-78"/>
                <a:cs typeface="Alexandria SemiBold" pitchFamily="2" charset="-78"/>
              </a:rPr>
              <a:t> .</a:t>
            </a:r>
          </a:p>
          <a:p>
            <a:pPr marL="566738" indent="-276225" algn="r" rtl="1">
              <a:lnSpc>
                <a:spcPct val="150000"/>
              </a:lnSpc>
              <a:buFont typeface="+mj-lt"/>
              <a:buAutoNum type="arabicPeriod"/>
            </a:pPr>
            <a:r>
              <a:rPr lang="ar-SA" dirty="0" smtClean="0">
                <a:latin typeface="Alexandria SemiBold" pitchFamily="2" charset="-78"/>
                <a:cs typeface="Alexandria SemiBold" pitchFamily="2" charset="-78"/>
              </a:rPr>
              <a:t>إعلانات </a:t>
            </a:r>
            <a:r>
              <a:rPr lang="ar-SA" dirty="0">
                <a:latin typeface="Alexandria SemiBold" pitchFamily="2" charset="-78"/>
                <a:cs typeface="Alexandria SemiBold" pitchFamily="2" charset="-78"/>
              </a:rPr>
              <a:t>أعلى </a:t>
            </a:r>
            <a:r>
              <a:rPr lang="ar-SA" dirty="0" smtClean="0">
                <a:latin typeface="Alexandria SemiBold" pitchFamily="2" charset="-78"/>
                <a:cs typeface="Alexandria SemiBold" pitchFamily="2" charset="-78"/>
              </a:rPr>
              <a:t>الصفحة</a:t>
            </a:r>
            <a:r>
              <a:rPr lang="en-US" dirty="0" smtClean="0">
                <a:latin typeface="Alexandria SemiBold" pitchFamily="2" charset="-78"/>
                <a:cs typeface="Alexandria SemiBold" pitchFamily="2" charset="-78"/>
              </a:rPr>
              <a:t>Leaderboard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 تكون </a:t>
            </a:r>
            <a:r>
              <a:rPr lang="ar-SA" dirty="0" smtClean="0">
                <a:latin typeface="Alexandria SemiBold" pitchFamily="2" charset="-78"/>
                <a:cs typeface="Alexandria SemiBold" pitchFamily="2" charset="-78"/>
              </a:rPr>
              <a:t>حجمها </a:t>
            </a:r>
            <a:r>
              <a:rPr lang="ar-SA" dirty="0">
                <a:latin typeface="Alexandria SemiBold" pitchFamily="2" charset="-78"/>
                <a:cs typeface="Alexandria SemiBold" pitchFamily="2" charset="-78"/>
              </a:rPr>
              <a:t>(728 ×90) </a:t>
            </a:r>
            <a:r>
              <a:rPr lang="ar-SA" dirty="0" smtClean="0">
                <a:latin typeface="Alexandria SemiBold" pitchFamily="2" charset="-78"/>
                <a:cs typeface="Alexandria SemiBold" pitchFamily="2" charset="-78"/>
              </a:rPr>
              <a:t>بيكسل .</a:t>
            </a:r>
          </a:p>
          <a:p>
            <a:pPr marL="566738" indent="-276225" algn="r" rtl="1">
              <a:lnSpc>
                <a:spcPct val="150000"/>
              </a:lnSpc>
              <a:buFont typeface="+mj-lt"/>
              <a:buAutoNum type="arabicPeriod"/>
            </a:pPr>
            <a:r>
              <a:rPr lang="ar-SA" dirty="0" smtClean="0">
                <a:latin typeface="Alexandria SemiBold" pitchFamily="2" charset="-78"/>
                <a:cs typeface="Alexandria SemiBold" pitchFamily="2" charset="-78"/>
              </a:rPr>
              <a:t>إعلانات وسط </a:t>
            </a:r>
            <a:r>
              <a:rPr lang="ar-SA" dirty="0">
                <a:latin typeface="Alexandria SemiBold" pitchFamily="2" charset="-78"/>
                <a:cs typeface="Alexandria SemiBold" pitchFamily="2" charset="-78"/>
              </a:rPr>
              <a:t>الصفحة </a:t>
            </a:r>
            <a:r>
              <a:rPr lang="en-US" dirty="0">
                <a:latin typeface="Alexandria SemiBold" pitchFamily="2" charset="-78"/>
                <a:cs typeface="Alexandria SemiBold" pitchFamily="2" charset="-78"/>
              </a:rPr>
              <a:t> Medium Rectangle</a:t>
            </a:r>
            <a:r>
              <a:rPr lang="ar-SA" dirty="0" smtClean="0">
                <a:latin typeface="Alexandria SemiBold" pitchFamily="2" charset="-78"/>
                <a:cs typeface="Alexandria SemiBold" pitchFamily="2" charset="-78"/>
              </a:rPr>
              <a:t>: حجمها (300 ×250) بيكسل .</a:t>
            </a:r>
          </a:p>
          <a:p>
            <a:pPr marL="566738" indent="-276225" algn="r" rtl="1">
              <a:lnSpc>
                <a:spcPct val="150000"/>
              </a:lnSpc>
              <a:buFont typeface="+mj-lt"/>
              <a:buAutoNum type="arabicPeriod"/>
            </a:pPr>
            <a:r>
              <a:rPr lang="ar-SA" dirty="0" smtClean="0">
                <a:latin typeface="Alexandria SemiBold" pitchFamily="2" charset="-78"/>
                <a:cs typeface="Alexandria SemiBold" pitchFamily="2" charset="-78"/>
              </a:rPr>
              <a:t>إعلانات ناطحات السحاب </a:t>
            </a:r>
            <a:r>
              <a:rPr lang="en-US" dirty="0" smtClean="0">
                <a:latin typeface="Alexandria SemiBold" pitchFamily="2" charset="-78"/>
                <a:cs typeface="Alexandria SemiBold" pitchFamily="2" charset="-78"/>
              </a:rPr>
              <a:t>Skyscraper</a:t>
            </a:r>
            <a:r>
              <a:rPr lang="ar-SA" dirty="0" smtClean="0">
                <a:latin typeface="Alexandria SemiBold" pitchFamily="2" charset="-78"/>
                <a:cs typeface="Alexandria SemiBold" pitchFamily="2" charset="-78"/>
              </a:rPr>
              <a:t> : حجمها (600 ×160</a:t>
            </a:r>
            <a:r>
              <a:rPr lang="ar-SA" dirty="0">
                <a:latin typeface="Alexandria SemiBold" pitchFamily="2" charset="-78"/>
                <a:cs typeface="Alexandria SemiBold" pitchFamily="2" charset="-78"/>
              </a:rPr>
              <a:t>) بيكسل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183109" y="1136993"/>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52016" t="13531" r="28024" b="44513"/>
          <a:stretch/>
        </p:blipFill>
        <p:spPr>
          <a:xfrm>
            <a:off x="129204" y="4301598"/>
            <a:ext cx="2628744" cy="2396375"/>
          </a:xfrm>
          <a:prstGeom prst="rect">
            <a:avLst/>
          </a:prstGeom>
        </p:spPr>
      </p:pic>
      <mc:AlternateContent xmlns:mc="http://schemas.openxmlformats.org/markup-compatibility/2006">
        <mc:Choice xmlns:p14="http://schemas.microsoft.com/office/powerpoint/2010/main" Requires="p14">
          <p:contentPart p14:bwMode="auto" r:id="rId6">
            <p14:nvContentPartPr>
              <p14:cNvPr id="3" name="Ink 2"/>
              <p14:cNvContentPartPr/>
              <p14:nvPr/>
            </p14:nvContentPartPr>
            <p14:xfrm>
              <a:off x="3755880" y="4215600"/>
              <a:ext cx="6616440" cy="1631880"/>
            </p14:xfrm>
          </p:contentPart>
        </mc:Choice>
        <mc:Fallback>
          <p:pic>
            <p:nvPicPr>
              <p:cNvPr id="3" name="Ink 2"/>
              <p:cNvPicPr/>
              <p:nvPr/>
            </p:nvPicPr>
            <p:blipFill>
              <a:blip r:embed="rId7"/>
              <a:stretch>
                <a:fillRect/>
              </a:stretch>
            </p:blipFill>
            <p:spPr>
              <a:xfrm>
                <a:off x="3746520" y="4206240"/>
                <a:ext cx="6635160" cy="1650600"/>
              </a:xfrm>
              <a:prstGeom prst="rect">
                <a:avLst/>
              </a:prstGeom>
            </p:spPr>
          </p:pic>
        </mc:Fallback>
      </mc:AlternateContent>
    </p:spTree>
    <p:extLst>
      <p:ext uri="{BB962C8B-B14F-4D97-AF65-F5344CB8AC3E}">
        <p14:creationId xmlns:p14="http://schemas.microsoft.com/office/powerpoint/2010/main" val="40771693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4376" y="1676297"/>
            <a:ext cx="9963391" cy="4473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14194" b="10538"/>
          <a:stretch/>
        </p:blipFill>
        <p:spPr>
          <a:xfrm>
            <a:off x="-121001" y="1884016"/>
            <a:ext cx="7395081" cy="3935812"/>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183109" y="1136993"/>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92085" y="1884016"/>
            <a:ext cx="3993687" cy="327717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7546438" y="5161189"/>
            <a:ext cx="3284982" cy="923330"/>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solidFill>
                  <a:srgbClr val="002060"/>
                </a:solidFill>
                <a:latin typeface="Alexandria SemiBold" pitchFamily="2" charset="-78"/>
                <a:cs typeface="Alexandria SemiBold" pitchFamily="2" charset="-78"/>
              </a:rPr>
              <a:t>إعلان البانر في أعلي الصفحة ( </a:t>
            </a:r>
            <a:r>
              <a:rPr lang="en-US" dirty="0" smtClean="0">
                <a:solidFill>
                  <a:srgbClr val="002060"/>
                </a:solidFill>
                <a:latin typeface="Alexandria SemiBold" pitchFamily="2" charset="-78"/>
                <a:cs typeface="Alexandria SemiBold" pitchFamily="2" charset="-78"/>
              </a:rPr>
              <a:t>Sky scraper</a:t>
            </a:r>
            <a:r>
              <a:rPr lang="ar-SA" dirty="0" smtClean="0">
                <a:solidFill>
                  <a:srgbClr val="002060"/>
                </a:solidFill>
                <a:latin typeface="Alexandria SemiBold" pitchFamily="2" charset="-78"/>
                <a:cs typeface="Alexandria SemiBold" pitchFamily="2" charset="-78"/>
              </a:rPr>
              <a:t>)</a:t>
            </a:r>
          </a:p>
        </p:txBody>
      </p:sp>
      <p:sp>
        <p:nvSpPr>
          <p:cNvPr id="13" name="TextBox 12">
            <a:extLst>
              <a:ext uri="{FF2B5EF4-FFF2-40B4-BE49-F238E27FC236}">
                <a16:creationId xmlns:a16="http://schemas.microsoft.com/office/drawing/2014/main" id="{F9A80F9F-74DB-1D57-04E8-E20E92A09B0A}"/>
              </a:ext>
            </a:extLst>
          </p:cNvPr>
          <p:cNvSpPr txBox="1"/>
          <p:nvPr/>
        </p:nvSpPr>
        <p:spPr>
          <a:xfrm>
            <a:off x="1673792" y="5607460"/>
            <a:ext cx="3471135" cy="507831"/>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solidFill>
                  <a:srgbClr val="002060"/>
                </a:solidFill>
                <a:latin typeface="Alexandria SemiBold" pitchFamily="2" charset="-78"/>
                <a:cs typeface="Alexandria SemiBold" pitchFamily="2" charset="-78"/>
              </a:rPr>
              <a:t>إعلان البانر على جانبي الصفحة</a:t>
            </a:r>
          </a:p>
        </p:txBody>
      </p:sp>
      <p:cxnSp>
        <p:nvCxnSpPr>
          <p:cNvPr id="8" name="Curved Connector 7"/>
          <p:cNvCxnSpPr/>
          <p:nvPr/>
        </p:nvCxnSpPr>
        <p:spPr>
          <a:xfrm rot="5400000">
            <a:off x="4745131" y="4554427"/>
            <a:ext cx="1168195" cy="1150373"/>
          </a:xfrm>
          <a:prstGeom prst="curvedConnector3">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urved Connector 14"/>
          <p:cNvCxnSpPr/>
          <p:nvPr/>
        </p:nvCxnSpPr>
        <p:spPr>
          <a:xfrm rot="16200000" flipH="1">
            <a:off x="1080610" y="4622118"/>
            <a:ext cx="1129515" cy="976309"/>
          </a:xfrm>
          <a:prstGeom prst="curvedConnector3">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Curved Connector 19"/>
          <p:cNvCxnSpPr/>
          <p:nvPr/>
        </p:nvCxnSpPr>
        <p:spPr>
          <a:xfrm rot="5400000" flipH="1" flipV="1">
            <a:off x="8859557" y="4341896"/>
            <a:ext cx="1638587" cy="12700"/>
          </a:xfrm>
          <a:prstGeom prst="curvedConnector3">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p14="http://schemas.microsoft.com/office/powerpoint/2010/main" Requires="p14">
          <p:contentPart p14:bwMode="auto" r:id="rId7">
            <p14:nvContentPartPr>
              <p14:cNvPr id="3" name="Ink 2"/>
              <p14:cNvContentPartPr/>
              <p14:nvPr/>
            </p14:nvContentPartPr>
            <p14:xfrm>
              <a:off x="-144360" y="1919880"/>
              <a:ext cx="10112040" cy="3566520"/>
            </p14:xfrm>
          </p:contentPart>
        </mc:Choice>
        <mc:Fallback>
          <p:pic>
            <p:nvPicPr>
              <p:cNvPr id="3" name="Ink 2"/>
              <p:cNvPicPr/>
              <p:nvPr/>
            </p:nvPicPr>
            <p:blipFill>
              <a:blip r:embed="rId8"/>
              <a:stretch>
                <a:fillRect/>
              </a:stretch>
            </p:blipFill>
            <p:spPr>
              <a:xfrm>
                <a:off x="-153720" y="1910520"/>
                <a:ext cx="10130760" cy="3585240"/>
              </a:xfrm>
              <a:prstGeom prst="rect">
                <a:avLst/>
              </a:prstGeom>
            </p:spPr>
          </p:pic>
        </mc:Fallback>
      </mc:AlternateContent>
    </p:spTree>
    <p:extLst>
      <p:ext uri="{BB962C8B-B14F-4D97-AF65-F5344CB8AC3E}">
        <p14:creationId xmlns:p14="http://schemas.microsoft.com/office/powerpoint/2010/main" val="63982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3" y="1855435"/>
            <a:ext cx="10061156" cy="4451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56200471-86F9-4F5B-91CF-C2767F9AB6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027" y="2071341"/>
            <a:ext cx="9859857" cy="415247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27353" y="1299221"/>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4236604" y="1901203"/>
            <a:ext cx="4734233" cy="507831"/>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solidFill>
                  <a:srgbClr val="002060"/>
                </a:solidFill>
                <a:latin typeface="Alexandria SemiBold" pitchFamily="2" charset="-78"/>
                <a:cs typeface="Alexandria SemiBold" pitchFamily="2" charset="-78"/>
              </a:rPr>
              <a:t>حجم ومكان إعلان البانر في مواقع الصحف</a:t>
            </a:r>
          </a:p>
        </p:txBody>
      </p:sp>
      <mc:AlternateContent xmlns:mc="http://schemas.openxmlformats.org/markup-compatibility/2006">
        <mc:Choice xmlns:p14="http://schemas.microsoft.com/office/powerpoint/2010/main" Requires="p14">
          <p:contentPart p14:bwMode="auto" r:id="rId6">
            <p14:nvContentPartPr>
              <p14:cNvPr id="2" name="Ink 1"/>
              <p14:cNvContentPartPr/>
              <p14:nvPr/>
            </p14:nvContentPartPr>
            <p14:xfrm>
              <a:off x="1459080" y="1992240"/>
              <a:ext cx="9173160" cy="4100760"/>
            </p14:xfrm>
          </p:contentPart>
        </mc:Choice>
        <mc:Fallback>
          <p:pic>
            <p:nvPicPr>
              <p:cNvPr id="2" name="Ink 1"/>
              <p:cNvPicPr/>
              <p:nvPr/>
            </p:nvPicPr>
            <p:blipFill>
              <a:blip r:embed="rId7"/>
              <a:stretch>
                <a:fillRect/>
              </a:stretch>
            </p:blipFill>
            <p:spPr>
              <a:xfrm>
                <a:off x="1449720" y="1982880"/>
                <a:ext cx="9191880" cy="4119480"/>
              </a:xfrm>
              <a:prstGeom prst="rect">
                <a:avLst/>
              </a:prstGeom>
            </p:spPr>
          </p:pic>
        </mc:Fallback>
      </mc:AlternateContent>
    </p:spTree>
    <p:extLst>
      <p:ext uri="{BB962C8B-B14F-4D97-AF65-F5344CB8AC3E}">
        <p14:creationId xmlns:p14="http://schemas.microsoft.com/office/powerpoint/2010/main" val="20692965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2038" y="1775873"/>
            <a:ext cx="9303128" cy="445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6" y="1775873"/>
            <a:ext cx="9078260" cy="445250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EG" dirty="0" smtClean="0">
                <a:solidFill>
                  <a:srgbClr val="A41025"/>
                </a:solidFill>
                <a:latin typeface="Alexandria SemiBold" pitchFamily="2" charset="-78"/>
                <a:cs typeface="Alexandria SemiBold" pitchFamily="2" charset="-78"/>
              </a:rPr>
              <a:t>تنقسم </a:t>
            </a:r>
            <a:r>
              <a:rPr lang="ar-SA" dirty="0" smtClean="0">
                <a:solidFill>
                  <a:srgbClr val="A41025"/>
                </a:solidFill>
                <a:latin typeface="Alexandria SemiBold" pitchFamily="2" charset="-78"/>
                <a:cs typeface="Alexandria SemiBold" pitchFamily="2" charset="-78"/>
              </a:rPr>
              <a:t>إعلانات البانر </a:t>
            </a:r>
            <a:r>
              <a:rPr lang="ar-EG" dirty="0" smtClean="0">
                <a:solidFill>
                  <a:srgbClr val="A41025"/>
                </a:solidFill>
                <a:latin typeface="Alexandria SemiBold" pitchFamily="2" charset="-78"/>
                <a:cs typeface="Alexandria SemiBold" pitchFamily="2" charset="-78"/>
              </a:rPr>
              <a:t>إلى </a:t>
            </a:r>
            <a:r>
              <a:rPr lang="ar-EG" dirty="0">
                <a:solidFill>
                  <a:srgbClr val="A41025"/>
                </a:solidFill>
                <a:latin typeface="Alexandria SemiBold" pitchFamily="2" charset="-78"/>
                <a:cs typeface="Alexandria SemiBold" pitchFamily="2" charset="-78"/>
              </a:rPr>
              <a:t>ثلاثة أنواع:</a:t>
            </a:r>
            <a:endParaRPr lang="en-US" dirty="0">
              <a:solidFill>
                <a:srgbClr val="A41025"/>
              </a:solidFill>
              <a:latin typeface="Alexandria SemiBold" pitchFamily="2" charset="-78"/>
              <a:cs typeface="Alexandria SemiBold" pitchFamily="2" charset="-78"/>
            </a:endParaRPr>
          </a:p>
          <a:p>
            <a:pPr marL="566738" indent="-276225" algn="r" rtl="1">
              <a:lnSpc>
                <a:spcPct val="150000"/>
              </a:lnSpc>
              <a:spcAft>
                <a:spcPts val="800"/>
              </a:spcAft>
              <a:buFont typeface="+mj-lt"/>
              <a:buAutoNum type="arabicPeriod"/>
            </a:pPr>
            <a:r>
              <a:rPr lang="ar-EG" dirty="0" smtClean="0">
                <a:solidFill>
                  <a:srgbClr val="002060"/>
                </a:solidFill>
                <a:latin typeface="Alexandria SemiBold" pitchFamily="2" charset="-78"/>
                <a:ea typeface="Calibri" panose="020F0502020204030204" pitchFamily="34" charset="0"/>
                <a:cs typeface="Alexandria SemiBold" pitchFamily="2" charset="-78"/>
              </a:rPr>
              <a:t>إعلانات </a:t>
            </a:r>
            <a:r>
              <a:rPr lang="ar-EG" dirty="0">
                <a:solidFill>
                  <a:srgbClr val="002060"/>
                </a:solidFill>
                <a:latin typeface="Alexandria SemiBold" pitchFamily="2" charset="-78"/>
                <a:ea typeface="Calibri" panose="020F0502020204030204" pitchFamily="34" charset="0"/>
                <a:cs typeface="Alexandria SemiBold" pitchFamily="2" charset="-78"/>
              </a:rPr>
              <a:t>ثابتة </a:t>
            </a:r>
            <a:r>
              <a:rPr lang="en-US" dirty="0" smtClean="0">
                <a:solidFill>
                  <a:srgbClr val="002060"/>
                </a:solidFill>
                <a:latin typeface="Alexandria SemiBold" pitchFamily="2" charset="-78"/>
                <a:ea typeface="Calibri" panose="020F0502020204030204" pitchFamily="34" charset="0"/>
                <a:cs typeface="Alexandria SemiBold" pitchFamily="2" charset="-78"/>
              </a:rPr>
              <a:t>Static Banner</a:t>
            </a:r>
            <a:r>
              <a:rPr lang="ar-SA" dirty="0" smtClean="0">
                <a:solidFill>
                  <a:srgbClr val="002060"/>
                </a:solidFill>
                <a:latin typeface="Alexandria SemiBold" pitchFamily="2" charset="-78"/>
                <a:ea typeface="Calibri" panose="020F0502020204030204" pitchFamily="34" charset="0"/>
                <a:cs typeface="Alexandria SemiBold" pitchFamily="2" charset="-78"/>
              </a:rPr>
              <a:t> : </a:t>
            </a:r>
            <a:r>
              <a:rPr lang="ar-SA" dirty="0">
                <a:latin typeface="Alexandria SemiBold" pitchFamily="2" charset="-78"/>
                <a:ea typeface="Calibri" panose="020F0502020204030204" pitchFamily="34" charset="0"/>
                <a:cs typeface="Alexandria SemiBold" pitchFamily="2" charset="-78"/>
              </a:rPr>
              <a:t>وهي الإعلانات التي تظهر بشكل ثابت، ويتضمن على نص مكتوب فقط أو نص مكتوب وصور أو رسوم </a:t>
            </a:r>
            <a:r>
              <a:rPr lang="ar-SA" dirty="0" smtClean="0">
                <a:latin typeface="Alexandria SemiBold" pitchFamily="2" charset="-78"/>
                <a:ea typeface="Calibri" panose="020F0502020204030204" pitchFamily="34" charset="0"/>
                <a:cs typeface="Alexandria SemiBold" pitchFamily="2" charset="-78"/>
              </a:rPr>
              <a:t>ثابتة.</a:t>
            </a:r>
            <a:endParaRPr lang="en-US" dirty="0">
              <a:latin typeface="Alexandria SemiBold" pitchFamily="2" charset="-78"/>
              <a:ea typeface="Calibri" panose="020F0502020204030204" pitchFamily="34" charset="0"/>
              <a:cs typeface="Alexandria SemiBold" pitchFamily="2" charset="-78"/>
            </a:endParaRPr>
          </a:p>
          <a:p>
            <a:pPr marL="566738" indent="-276225" algn="r" rtl="1">
              <a:lnSpc>
                <a:spcPct val="150000"/>
              </a:lnSpc>
              <a:spcAft>
                <a:spcPts val="800"/>
              </a:spcAft>
              <a:buFont typeface="+mj-lt"/>
              <a:buAutoNum type="arabicPeriod"/>
            </a:pPr>
            <a:r>
              <a:rPr lang="ar-EG" dirty="0" smtClean="0">
                <a:solidFill>
                  <a:srgbClr val="002060"/>
                </a:solidFill>
                <a:latin typeface="Alexandria SemiBold" pitchFamily="2" charset="-78"/>
                <a:ea typeface="Calibri" panose="020F0502020204030204" pitchFamily="34" charset="0"/>
                <a:cs typeface="Alexandria SemiBold" pitchFamily="2" charset="-78"/>
              </a:rPr>
              <a:t>إعلانات </a:t>
            </a:r>
            <a:r>
              <a:rPr lang="ar-EG" dirty="0">
                <a:solidFill>
                  <a:srgbClr val="002060"/>
                </a:solidFill>
                <a:latin typeface="Alexandria SemiBold" pitchFamily="2" charset="-78"/>
                <a:ea typeface="Calibri" panose="020F0502020204030204" pitchFamily="34" charset="0"/>
                <a:cs typeface="Alexandria SemiBold" pitchFamily="2" charset="-78"/>
              </a:rPr>
              <a:t>متحركة </a:t>
            </a:r>
            <a:r>
              <a:rPr lang="en-US" dirty="0">
                <a:solidFill>
                  <a:srgbClr val="002060"/>
                </a:solidFill>
                <a:latin typeface="Alexandria SemiBold" pitchFamily="2" charset="-78"/>
                <a:ea typeface="Calibri" panose="020F0502020204030204" pitchFamily="34" charset="0"/>
                <a:cs typeface="Alexandria SemiBold" pitchFamily="2" charset="-78"/>
              </a:rPr>
              <a:t>Animated </a:t>
            </a:r>
            <a:r>
              <a:rPr lang="en-US" dirty="0" smtClean="0">
                <a:solidFill>
                  <a:srgbClr val="002060"/>
                </a:solidFill>
                <a:latin typeface="Alexandria SemiBold" pitchFamily="2" charset="-78"/>
                <a:ea typeface="Calibri" panose="020F0502020204030204" pitchFamily="34" charset="0"/>
                <a:cs typeface="Alexandria SemiBold" pitchFamily="2" charset="-78"/>
              </a:rPr>
              <a:t>Banner Ads</a:t>
            </a:r>
            <a:r>
              <a:rPr lang="ar-SA" dirty="0" smtClean="0">
                <a:solidFill>
                  <a:srgbClr val="002060"/>
                </a:solidFill>
                <a:latin typeface="Alexandria SemiBold" pitchFamily="2" charset="-78"/>
                <a:ea typeface="Calibri" panose="020F0502020204030204" pitchFamily="34" charset="0"/>
                <a:cs typeface="Alexandria SemiBold" pitchFamily="2" charset="-78"/>
              </a:rPr>
              <a:t>: </a:t>
            </a:r>
            <a:r>
              <a:rPr lang="ar-SA" dirty="0" smtClean="0">
                <a:latin typeface="Alexandria SemiBold" pitchFamily="2" charset="-78"/>
                <a:ea typeface="Calibri" panose="020F0502020204030204" pitchFamily="34" charset="0"/>
                <a:cs typeface="Alexandria SemiBold" pitchFamily="2" charset="-78"/>
              </a:rPr>
              <a:t>هي </a:t>
            </a:r>
            <a:r>
              <a:rPr lang="ar-SA" dirty="0">
                <a:latin typeface="Alexandria SemiBold" pitchFamily="2" charset="-78"/>
                <a:ea typeface="Calibri" panose="020F0502020204030204" pitchFamily="34" charset="0"/>
                <a:cs typeface="Alexandria SemiBold" pitchFamily="2" charset="-78"/>
              </a:rPr>
              <a:t>إعلانات </a:t>
            </a:r>
            <a:r>
              <a:rPr lang="ar-SA" dirty="0" smtClean="0">
                <a:latin typeface="Alexandria SemiBold" pitchFamily="2" charset="-78"/>
                <a:ea typeface="Calibri" panose="020F0502020204030204" pitchFamily="34" charset="0"/>
                <a:cs typeface="Alexandria SemiBold" pitchFamily="2" charset="-78"/>
              </a:rPr>
              <a:t>تظهر كصور متحركة، وتجمع بين النصوص والصور المتغيرة أو الرسوم </a:t>
            </a:r>
            <a:r>
              <a:rPr lang="ar-SA" dirty="0">
                <a:latin typeface="Alexandria SemiBold" pitchFamily="2" charset="-78"/>
                <a:ea typeface="Calibri" panose="020F0502020204030204" pitchFamily="34" charset="0"/>
                <a:cs typeface="Alexandria SemiBold" pitchFamily="2" charset="-78"/>
              </a:rPr>
              <a:t>المتحركة أو التأثيرات الحركية لجذب انتباه </a:t>
            </a:r>
            <a:r>
              <a:rPr lang="ar-SA" dirty="0" smtClean="0">
                <a:latin typeface="Alexandria SemiBold" pitchFamily="2" charset="-78"/>
                <a:ea typeface="Calibri" panose="020F0502020204030204" pitchFamily="34" charset="0"/>
                <a:cs typeface="Alexandria SemiBold" pitchFamily="2" charset="-78"/>
              </a:rPr>
              <a:t>المستخدمين . وتتيح </a:t>
            </a:r>
            <a:r>
              <a:rPr lang="ar-SA" dirty="0">
                <a:latin typeface="Alexandria SemiBold" pitchFamily="2" charset="-78"/>
                <a:ea typeface="Calibri" panose="020F0502020204030204" pitchFamily="34" charset="0"/>
                <a:cs typeface="Alexandria SemiBold" pitchFamily="2" charset="-78"/>
              </a:rPr>
              <a:t>تقديم معلومات أو عروض أكثر </a:t>
            </a:r>
            <a:r>
              <a:rPr lang="ar-SA" dirty="0" smtClean="0">
                <a:latin typeface="Alexandria SemiBold" pitchFamily="2" charset="-78"/>
                <a:ea typeface="Calibri" panose="020F0502020204030204" pitchFamily="34" charset="0"/>
                <a:cs typeface="Alexandria SemiBold" pitchFamily="2" charset="-78"/>
              </a:rPr>
              <a:t>تعقيداً </a:t>
            </a:r>
            <a:r>
              <a:rPr lang="ar-SA" dirty="0">
                <a:latin typeface="Alexandria SemiBold" pitchFamily="2" charset="-78"/>
                <a:ea typeface="Calibri" panose="020F0502020204030204" pitchFamily="34" charset="0"/>
                <a:cs typeface="Alexandria SemiBold" pitchFamily="2" charset="-78"/>
              </a:rPr>
              <a:t>في فترة زمنية قصيرة</a:t>
            </a:r>
            <a:r>
              <a:rPr lang="en-US" dirty="0" smtClean="0">
                <a:latin typeface="Alexandria SemiBold" pitchFamily="2" charset="-78"/>
                <a:ea typeface="Calibri" panose="020F0502020204030204" pitchFamily="34" charset="0"/>
                <a:cs typeface="Alexandria SemiBold" pitchFamily="2" charset="-78"/>
              </a:rPr>
              <a:t>.</a:t>
            </a:r>
          </a:p>
          <a:p>
            <a:pPr marL="566738" indent="-276225" algn="r" rtl="1">
              <a:lnSpc>
                <a:spcPct val="150000"/>
              </a:lnSpc>
              <a:spcAft>
                <a:spcPts val="800"/>
              </a:spcAft>
              <a:buFont typeface="+mj-lt"/>
              <a:buAutoNum type="arabicPeriod"/>
            </a:pPr>
            <a:r>
              <a:rPr lang="ar-EG" dirty="0" smtClean="0">
                <a:solidFill>
                  <a:srgbClr val="002060"/>
                </a:solidFill>
                <a:latin typeface="Alexandria SemiBold" pitchFamily="2" charset="-78"/>
                <a:ea typeface="Calibri" panose="020F0502020204030204" pitchFamily="34" charset="0"/>
                <a:cs typeface="Alexandria SemiBold" pitchFamily="2" charset="-78"/>
              </a:rPr>
              <a:t>إعلانات </a:t>
            </a:r>
            <a:r>
              <a:rPr lang="ar-EG" dirty="0">
                <a:solidFill>
                  <a:srgbClr val="002060"/>
                </a:solidFill>
                <a:latin typeface="Alexandria SemiBold" pitchFamily="2" charset="-78"/>
                <a:ea typeface="Calibri" panose="020F0502020204030204" pitchFamily="34" charset="0"/>
                <a:cs typeface="Alexandria SemiBold" pitchFamily="2" charset="-78"/>
              </a:rPr>
              <a:t>تفاعلية </a:t>
            </a:r>
            <a:r>
              <a:rPr lang="en-US" dirty="0">
                <a:solidFill>
                  <a:srgbClr val="002060"/>
                </a:solidFill>
                <a:latin typeface="Alexandria SemiBold" pitchFamily="2" charset="-78"/>
                <a:ea typeface="Calibri" panose="020F0502020204030204" pitchFamily="34" charset="0"/>
                <a:cs typeface="Alexandria SemiBold" pitchFamily="2" charset="-78"/>
              </a:rPr>
              <a:t>Interactive </a:t>
            </a:r>
            <a:r>
              <a:rPr lang="en-US" dirty="0" smtClean="0">
                <a:solidFill>
                  <a:srgbClr val="002060"/>
                </a:solidFill>
                <a:latin typeface="Alexandria SemiBold" pitchFamily="2" charset="-78"/>
                <a:ea typeface="Calibri" panose="020F0502020204030204" pitchFamily="34" charset="0"/>
                <a:cs typeface="Alexandria SemiBold" pitchFamily="2" charset="-78"/>
              </a:rPr>
              <a:t>Banner</a:t>
            </a:r>
            <a:r>
              <a:rPr lang="ar-SA" dirty="0" smtClean="0">
                <a:solidFill>
                  <a:srgbClr val="002060"/>
                </a:solidFill>
                <a:latin typeface="Alexandria SemiBold" pitchFamily="2" charset="-78"/>
                <a:ea typeface="Calibri" panose="020F0502020204030204" pitchFamily="34" charset="0"/>
                <a:cs typeface="Alexandria SemiBold" pitchFamily="2" charset="-78"/>
              </a:rPr>
              <a:t> : </a:t>
            </a:r>
            <a:r>
              <a:rPr lang="ar-SA" dirty="0">
                <a:latin typeface="Alexandria SemiBold" pitchFamily="2" charset="-78"/>
                <a:ea typeface="Calibri" panose="020F0502020204030204" pitchFamily="34" charset="0"/>
                <a:cs typeface="Alexandria SemiBold" pitchFamily="2" charset="-78"/>
              </a:rPr>
              <a:t>هي </a:t>
            </a:r>
            <a:r>
              <a:rPr lang="ar-SA" dirty="0" smtClean="0">
                <a:latin typeface="Alexandria SemiBold" pitchFamily="2" charset="-78"/>
                <a:ea typeface="Calibri" panose="020F0502020204030204" pitchFamily="34" charset="0"/>
                <a:cs typeface="Alexandria SemiBold" pitchFamily="2" charset="-78"/>
              </a:rPr>
              <a:t>إعلانات </a:t>
            </a:r>
            <a:r>
              <a:rPr lang="ar-SA" dirty="0">
                <a:latin typeface="Alexandria SemiBold" pitchFamily="2" charset="-78"/>
                <a:ea typeface="Calibri" panose="020F0502020204030204" pitchFamily="34" charset="0"/>
                <a:cs typeface="Alexandria SemiBold" pitchFamily="2" charset="-78"/>
              </a:rPr>
              <a:t>تحتوي على عناصر تفاعلية تسمح للمستخدمين بالتفاعل مع المحتوى، </a:t>
            </a:r>
            <a:r>
              <a:rPr lang="ar-SA" dirty="0" smtClean="0">
                <a:latin typeface="Alexandria SemiBold" pitchFamily="2" charset="-78"/>
                <a:ea typeface="Calibri" panose="020F0502020204030204" pitchFamily="34" charset="0"/>
                <a:cs typeface="Alexandria SemiBold" pitchFamily="2" charset="-78"/>
              </a:rPr>
              <a:t>مثل: النقر أو السحب </a:t>
            </a:r>
            <a:r>
              <a:rPr lang="ar-SA" dirty="0">
                <a:latin typeface="Alexandria SemiBold" pitchFamily="2" charset="-78"/>
                <a:ea typeface="Calibri" panose="020F0502020204030204" pitchFamily="34" charset="0"/>
                <a:cs typeface="Alexandria SemiBold" pitchFamily="2" charset="-78"/>
              </a:rPr>
              <a:t>أو التمرير</a:t>
            </a:r>
            <a:r>
              <a:rPr lang="en-US" dirty="0">
                <a:latin typeface="Alexandria SemiBold" pitchFamily="2" charset="-78"/>
                <a:ea typeface="Calibri" panose="020F0502020204030204" pitchFamily="34" charset="0"/>
                <a:cs typeface="Alexandria SemiBold" pitchFamily="2" charset="-78"/>
              </a:rPr>
              <a:t>.</a:t>
            </a:r>
            <a:r>
              <a:rPr lang="ar-SA" dirty="0">
                <a:latin typeface="Alexandria SemiBold" pitchFamily="2" charset="-78"/>
                <a:ea typeface="Calibri" panose="020F0502020204030204" pitchFamily="34" charset="0"/>
                <a:cs typeface="Alexandria SemiBold" pitchFamily="2" charset="-78"/>
              </a:rPr>
              <a:t> يمكن أن تتضمن نصوص، </a:t>
            </a:r>
            <a:r>
              <a:rPr lang="ar-SA" dirty="0" smtClean="0">
                <a:latin typeface="Alexandria SemiBold" pitchFamily="2" charset="-78"/>
                <a:ea typeface="Calibri" panose="020F0502020204030204" pitchFamily="34" charset="0"/>
                <a:cs typeface="Alexandria SemiBold" pitchFamily="2" charset="-78"/>
              </a:rPr>
              <a:t>وصور</a:t>
            </a:r>
            <a:r>
              <a:rPr lang="ar-SA" dirty="0">
                <a:latin typeface="Alexandria SemiBold" pitchFamily="2" charset="-78"/>
                <a:ea typeface="Calibri" panose="020F0502020204030204" pitchFamily="34" charset="0"/>
                <a:cs typeface="Alexandria SemiBold" pitchFamily="2" charset="-78"/>
              </a:rPr>
              <a:t>، </a:t>
            </a:r>
            <a:r>
              <a:rPr lang="ar-SA" dirty="0" smtClean="0">
                <a:latin typeface="Alexandria SemiBold" pitchFamily="2" charset="-78"/>
                <a:ea typeface="Calibri" panose="020F0502020204030204" pitchFamily="34" charset="0"/>
                <a:cs typeface="Alexandria SemiBold" pitchFamily="2" charset="-78"/>
              </a:rPr>
              <a:t>وفيديوهات</a:t>
            </a:r>
            <a:r>
              <a:rPr lang="ar-SA" dirty="0">
                <a:latin typeface="Alexandria SemiBold" pitchFamily="2" charset="-78"/>
                <a:ea typeface="Calibri" panose="020F0502020204030204" pitchFamily="34" charset="0"/>
                <a:cs typeface="Alexandria SemiBold" pitchFamily="2" charset="-78"/>
              </a:rPr>
              <a:t>، ورسوم متحركة</a:t>
            </a:r>
            <a:r>
              <a:rPr lang="en-US" dirty="0" smtClean="0">
                <a:latin typeface="Alexandria SemiBold" pitchFamily="2" charset="-78"/>
                <a:ea typeface="Calibri" panose="020F0502020204030204" pitchFamily="34" charset="0"/>
                <a:cs typeface="Alexandria SemiBold" pitchFamily="2" charset="-78"/>
              </a:rPr>
              <a:t>.</a:t>
            </a:r>
            <a:endParaRPr lang="en-US" dirty="0">
              <a:latin typeface="Alexandria SemiBold" pitchFamily="2" charset="-78"/>
              <a:ea typeface="Calibri" panose="020F0502020204030204" pitchFamily="34" charset="0"/>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255857"/>
            <a:ext cx="716359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11" name="Picture 10">
            <a:extLst>
              <a:ext uri="{FF2B5EF4-FFF2-40B4-BE49-F238E27FC236}">
                <a16:creationId xmlns:a16="http://schemas.microsoft.com/office/drawing/2014/main" id="{429E4988-15C6-406C-A250-526867FDFA64}"/>
              </a:ext>
            </a:extLst>
          </p:cNvPr>
          <p:cNvPicPr>
            <a:picLocks noChangeAspect="1"/>
          </p:cNvPicPr>
          <p:nvPr/>
        </p:nvPicPr>
        <p:blipFill rotWithShape="1">
          <a:blip r:embed="rId5">
            <a:extLst>
              <a:ext uri="{28A0092B-C50C-407E-A947-70E740481C1C}">
                <a14:useLocalDpi xmlns:a14="http://schemas.microsoft.com/office/drawing/2010/main" val="0"/>
              </a:ext>
            </a:extLst>
          </a:blip>
          <a:srcRect l="54077" t="52903" r="1348"/>
          <a:stretch/>
        </p:blipFill>
        <p:spPr>
          <a:xfrm>
            <a:off x="79531" y="2258349"/>
            <a:ext cx="2394996" cy="2069195"/>
          </a:xfrm>
          <a:prstGeom prst="rect">
            <a:avLst/>
          </a:prstGeom>
        </p:spPr>
      </p:pic>
      <p:pic>
        <p:nvPicPr>
          <p:cNvPr id="12" name="Picture 11">
            <a:extLst>
              <a:ext uri="{FF2B5EF4-FFF2-40B4-BE49-F238E27FC236}">
                <a16:creationId xmlns:a16="http://schemas.microsoft.com/office/drawing/2014/main" id="{429E4988-15C6-406C-A250-526867FDFA64}"/>
              </a:ext>
            </a:extLst>
          </p:cNvPr>
          <p:cNvPicPr>
            <a:picLocks noChangeAspect="1"/>
          </p:cNvPicPr>
          <p:nvPr/>
        </p:nvPicPr>
        <p:blipFill rotWithShape="1">
          <a:blip r:embed="rId5">
            <a:extLst>
              <a:ext uri="{28A0092B-C50C-407E-A947-70E740481C1C}">
                <a14:useLocalDpi xmlns:a14="http://schemas.microsoft.com/office/drawing/2010/main" val="0"/>
              </a:ext>
            </a:extLst>
          </a:blip>
          <a:srcRect l="1583" t="52903" r="55780"/>
          <a:stretch/>
        </p:blipFill>
        <p:spPr>
          <a:xfrm>
            <a:off x="79531" y="4430774"/>
            <a:ext cx="2296490" cy="1985277"/>
          </a:xfrm>
          <a:prstGeom prst="rect">
            <a:avLst/>
          </a:prstGeom>
        </p:spPr>
      </p:pic>
    </p:spTree>
    <p:extLst>
      <p:ext uri="{BB962C8B-B14F-4D97-AF65-F5344CB8AC3E}">
        <p14:creationId xmlns:p14="http://schemas.microsoft.com/office/powerpoint/2010/main" val="2277672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6" y="2019272"/>
            <a:ext cx="8587294" cy="4252959"/>
          </a:xfrm>
          <a:prstGeom prst="rect">
            <a:avLst/>
          </a:prstGeom>
          <a:noFill/>
        </p:spPr>
        <p:txBody>
          <a:bodyPr wrap="square" rtlCol="0">
            <a:spAutoFit/>
          </a:bodyPr>
          <a:lstStyle/>
          <a:p>
            <a:pPr marL="342900" lvl="0" indent="-342900" algn="r" rtl="1">
              <a:lnSpc>
                <a:spcPct val="115000"/>
              </a:lnSpc>
              <a:spcAft>
                <a:spcPts val="0"/>
              </a:spcAft>
              <a:buFont typeface="Wingdings" panose="05000000000000000000" pitchFamily="2" charset="2"/>
              <a:buChar char="q"/>
            </a:pPr>
            <a:r>
              <a:rPr lang="ar-EG" dirty="0" smtClean="0">
                <a:solidFill>
                  <a:srgbClr val="C00000"/>
                </a:solidFill>
                <a:latin typeface="Alexandria SemiBold" pitchFamily="2" charset="-78"/>
                <a:cs typeface="Alexandria SemiBold" pitchFamily="2" charset="-78"/>
              </a:rPr>
              <a:t>مميزات </a:t>
            </a:r>
            <a:r>
              <a:rPr lang="ar-SA" dirty="0" smtClean="0">
                <a:solidFill>
                  <a:srgbClr val="C00000"/>
                </a:solidFill>
                <a:latin typeface="Alexandria SemiBold" pitchFamily="2" charset="-78"/>
                <a:cs typeface="Alexandria SemiBold" pitchFamily="2" charset="-78"/>
              </a:rPr>
              <a:t>إعلانات البانر</a:t>
            </a:r>
            <a:r>
              <a:rPr lang="ar-EG" dirty="0" smtClean="0">
                <a:solidFill>
                  <a:srgbClr val="C00000"/>
                </a:solidFill>
                <a:latin typeface="Alexandria SemiBold" pitchFamily="2" charset="-78"/>
                <a:cs typeface="Alexandria SemiBold" pitchFamily="2" charset="-78"/>
              </a:rPr>
              <a:t>:</a:t>
            </a:r>
            <a:endParaRPr lang="en-US" dirty="0">
              <a:solidFill>
                <a:srgbClr val="C00000"/>
              </a:solidFill>
              <a:latin typeface="Alexandria SemiBold" pitchFamily="2" charset="-78"/>
              <a:cs typeface="Alexandria SemiBold" pitchFamily="2" charset="-78"/>
            </a:endParaRPr>
          </a:p>
          <a:p>
            <a:pPr marL="508000" lvl="0" indent="-333375" algn="justLow" rtl="1">
              <a:lnSpc>
                <a:spcPct val="150000"/>
              </a:lnSpc>
              <a:spcAft>
                <a:spcPts val="0"/>
              </a:spcAft>
              <a:buFont typeface="+mj-lt"/>
              <a:buAutoNum type="arabicPeriod"/>
            </a:pPr>
            <a:r>
              <a:rPr lang="ar-EG" dirty="0">
                <a:latin typeface="Alexandria SemiBold" pitchFamily="2" charset="-78"/>
                <a:cs typeface="Alexandria SemiBold" pitchFamily="2" charset="-78"/>
              </a:rPr>
              <a:t>زيادة معدل </a:t>
            </a:r>
            <a:r>
              <a:rPr lang="ar-SA" dirty="0" smtClean="0">
                <a:latin typeface="Alexandria SemiBold" pitchFamily="2" charset="-78"/>
                <a:cs typeface="Alexandria SemiBold" pitchFamily="2" charset="-78"/>
              </a:rPr>
              <a:t>تذكر</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المنتج (خدمة، </a:t>
            </a:r>
            <a:r>
              <a:rPr lang="ar-SA" dirty="0" smtClean="0">
                <a:latin typeface="Alexandria SemiBold" pitchFamily="2" charset="-78"/>
                <a:cs typeface="Alexandria SemiBold" pitchFamily="2" charset="-78"/>
              </a:rPr>
              <a:t>أو </a:t>
            </a:r>
            <a:r>
              <a:rPr lang="ar-EG" dirty="0" smtClean="0">
                <a:latin typeface="Alexandria SemiBold" pitchFamily="2" charset="-78"/>
                <a:cs typeface="Alexandria SemiBold" pitchFamily="2" charset="-78"/>
              </a:rPr>
              <a:t>سلعة </a:t>
            </a:r>
            <a:r>
              <a:rPr lang="ar-EG" dirty="0">
                <a:latin typeface="Alexandria SemiBold" pitchFamily="2" charset="-78"/>
                <a:cs typeface="Alexandria SemiBold" pitchFamily="2" charset="-78"/>
              </a:rPr>
              <a:t>... إلخ) من قبل </a:t>
            </a:r>
            <a:r>
              <a:rPr lang="ar-EG" dirty="0" smtClean="0">
                <a:latin typeface="Alexandria SemiBold" pitchFamily="2" charset="-78"/>
                <a:cs typeface="Alexandria SemiBold" pitchFamily="2" charset="-78"/>
              </a:rPr>
              <a:t>المستخدم</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a:p>
            <a:pPr marL="508000" lvl="0" indent="-333375" algn="justLow" rtl="1">
              <a:lnSpc>
                <a:spcPct val="150000"/>
              </a:lnSpc>
              <a:spcAft>
                <a:spcPts val="0"/>
              </a:spcAft>
              <a:buFont typeface="+mj-lt"/>
              <a:buAutoNum type="arabicPeriod"/>
            </a:pPr>
            <a:r>
              <a:rPr lang="ar-EG" dirty="0">
                <a:latin typeface="Alexandria SemiBold" pitchFamily="2" charset="-78"/>
                <a:cs typeface="Alexandria SemiBold" pitchFamily="2" charset="-78"/>
              </a:rPr>
              <a:t>تعزيز </a:t>
            </a:r>
            <a:r>
              <a:rPr lang="ar-SA" dirty="0" smtClean="0">
                <a:latin typeface="Alexandria SemiBold" pitchFamily="2" charset="-78"/>
                <a:cs typeface="Alexandria SemiBold" pitchFamily="2" charset="-78"/>
              </a:rPr>
              <a:t>الوعي ب</a:t>
            </a:r>
            <a:r>
              <a:rPr lang="ar-EG" dirty="0" smtClean="0">
                <a:latin typeface="Alexandria SemiBold" pitchFamily="2" charset="-78"/>
                <a:cs typeface="Alexandria SemiBold" pitchFamily="2" charset="-78"/>
              </a:rPr>
              <a:t>اسم </a:t>
            </a:r>
            <a:r>
              <a:rPr lang="ar-EG" dirty="0">
                <a:latin typeface="Alexandria SemiBold" pitchFamily="2" charset="-78"/>
                <a:cs typeface="Alexandria SemiBold" pitchFamily="2" charset="-78"/>
              </a:rPr>
              <a:t>المنتج وعلامته التجارية في </a:t>
            </a:r>
            <a:r>
              <a:rPr lang="ar-SA" dirty="0" smtClean="0">
                <a:latin typeface="Alexandria SemiBold" pitchFamily="2" charset="-78"/>
                <a:cs typeface="Alexandria SemiBold" pitchFamily="2" charset="-78"/>
              </a:rPr>
              <a:t>ذهن</a:t>
            </a:r>
            <a:r>
              <a:rPr lang="ar-EG" dirty="0" smtClean="0">
                <a:latin typeface="Alexandria SemiBold" pitchFamily="2" charset="-78"/>
                <a:cs typeface="Alexandria SemiBold" pitchFamily="2" charset="-78"/>
              </a:rPr>
              <a:t> المستخدم</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a:p>
            <a:pPr marL="508000" lvl="0" indent="-333375" algn="justLow" rtl="1">
              <a:lnSpc>
                <a:spcPct val="150000"/>
              </a:lnSpc>
              <a:spcAft>
                <a:spcPts val="0"/>
              </a:spcAft>
              <a:buFont typeface="+mj-lt"/>
              <a:buAutoNum type="arabicPeriod"/>
            </a:pPr>
            <a:r>
              <a:rPr lang="ar-SA" dirty="0" smtClean="0">
                <a:latin typeface="Alexandria SemiBold" pitchFamily="2" charset="-78"/>
                <a:cs typeface="Alexandria SemiBold" pitchFamily="2" charset="-78"/>
              </a:rPr>
              <a:t>جذب</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انتباه المستخدم إلى المنتجات الجديدة وغير المعروفة.</a:t>
            </a:r>
            <a:endParaRPr lang="en-US" dirty="0">
              <a:latin typeface="Alexandria SemiBold" pitchFamily="2" charset="-78"/>
              <a:cs typeface="Alexandria SemiBold" pitchFamily="2" charset="-78"/>
            </a:endParaRPr>
          </a:p>
          <a:p>
            <a:pPr marL="508000" lvl="0" indent="-333375" algn="justLow" rtl="1">
              <a:lnSpc>
                <a:spcPct val="150000"/>
              </a:lnSpc>
              <a:spcAft>
                <a:spcPts val="0"/>
              </a:spcAft>
              <a:buFont typeface="+mj-lt"/>
              <a:buAutoNum type="arabicPeriod"/>
            </a:pPr>
            <a:r>
              <a:rPr lang="ar-SA" dirty="0" smtClean="0">
                <a:latin typeface="Alexandria SemiBold" pitchFamily="2" charset="-78"/>
                <a:cs typeface="Alexandria SemiBold" pitchFamily="2" charset="-78"/>
              </a:rPr>
              <a:t>سهولة </a:t>
            </a:r>
            <a:r>
              <a:rPr lang="ar-EG" dirty="0" smtClean="0">
                <a:latin typeface="Alexandria SemiBold" pitchFamily="2" charset="-78"/>
                <a:cs typeface="Alexandria SemiBold" pitchFamily="2" charset="-78"/>
              </a:rPr>
              <a:t>وصول </a:t>
            </a:r>
            <a:r>
              <a:rPr lang="ar-EG" dirty="0">
                <a:latin typeface="Alexandria SemiBold" pitchFamily="2" charset="-78"/>
                <a:cs typeface="Alexandria SemiBold" pitchFamily="2" charset="-78"/>
              </a:rPr>
              <a:t>المستخدم من خلال </a:t>
            </a:r>
            <a:r>
              <a:rPr lang="ar-SA" dirty="0" smtClean="0">
                <a:latin typeface="Alexandria SemiBold" pitchFamily="2" charset="-78"/>
                <a:cs typeface="Alexandria SemiBold" pitchFamily="2" charset="-78"/>
              </a:rPr>
              <a:t>إعلانات البانر إ</a:t>
            </a:r>
            <a:r>
              <a:rPr lang="ar-EG" dirty="0" smtClean="0">
                <a:latin typeface="Alexandria SemiBold" pitchFamily="2" charset="-78"/>
                <a:cs typeface="Alexandria SemiBold" pitchFamily="2" charset="-78"/>
              </a:rPr>
              <a:t>لى </a:t>
            </a:r>
            <a:r>
              <a:rPr lang="ar-EG" dirty="0">
                <a:latin typeface="Alexandria SemiBold" pitchFamily="2" charset="-78"/>
                <a:cs typeface="Alexandria SemiBold" pitchFamily="2" charset="-78"/>
              </a:rPr>
              <a:t>موقع المنظمة المعلنة، ويُعد هذا هو الغرض الأساسي </a:t>
            </a:r>
            <a:r>
              <a:rPr lang="ar-SA" dirty="0" smtClean="0">
                <a:latin typeface="Alexandria SemiBold" pitchFamily="2" charset="-78"/>
                <a:cs typeface="Alexandria SemiBold" pitchFamily="2" charset="-78"/>
              </a:rPr>
              <a:t>من الإعلان </a:t>
            </a:r>
            <a:r>
              <a:rPr lang="ar-EG"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508000" lvl="0" indent="-333375" algn="justLow" rtl="1">
              <a:lnSpc>
                <a:spcPct val="150000"/>
              </a:lnSpc>
              <a:spcAft>
                <a:spcPts val="800"/>
              </a:spcAft>
              <a:buFont typeface="+mj-lt"/>
              <a:buAutoNum type="arabicPeriod"/>
            </a:pPr>
            <a:r>
              <a:rPr lang="ar-EG" dirty="0">
                <a:latin typeface="Alexandria SemiBold" pitchFamily="2" charset="-78"/>
                <a:cs typeface="Alexandria SemiBold" pitchFamily="2" charset="-78"/>
              </a:rPr>
              <a:t>تحسين مستوى مبيعات المنتج، لأن </a:t>
            </a:r>
            <a:r>
              <a:rPr lang="ar-SA" dirty="0" smtClean="0">
                <a:latin typeface="Alexandria SemiBold" pitchFamily="2" charset="-78"/>
                <a:cs typeface="Alexandria SemiBold" pitchFamily="2" charset="-78"/>
              </a:rPr>
              <a:t>إعلانات البانر </a:t>
            </a:r>
            <a:r>
              <a:rPr lang="ar-SA" dirty="0">
                <a:latin typeface="Alexandria SemiBold" pitchFamily="2" charset="-78"/>
                <a:cs typeface="Alexandria SemiBold" pitchFamily="2" charset="-78"/>
              </a:rPr>
              <a:t>ت</a:t>
            </a:r>
            <a:r>
              <a:rPr lang="ar-EG" dirty="0" smtClean="0">
                <a:latin typeface="Alexandria SemiBold" pitchFamily="2" charset="-78"/>
                <a:cs typeface="Alexandria SemiBold" pitchFamily="2" charset="-78"/>
              </a:rPr>
              <a:t>ساعد </a:t>
            </a:r>
            <a:r>
              <a:rPr lang="ar-EG" dirty="0">
                <a:latin typeface="Alexandria SemiBold" pitchFamily="2" charset="-78"/>
                <a:cs typeface="Alexandria SemiBold" pitchFamily="2" charset="-78"/>
              </a:rPr>
              <a:t>في زيادة </a:t>
            </a:r>
            <a:r>
              <a:rPr lang="ar-SA" dirty="0" smtClean="0">
                <a:latin typeface="Alexandria SemiBold" pitchFamily="2" charset="-78"/>
                <a:cs typeface="Alexandria SemiBold" pitchFamily="2" charset="-78"/>
              </a:rPr>
              <a:t>جذب</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عدد </a:t>
            </a:r>
            <a:r>
              <a:rPr lang="ar-EG" dirty="0" smtClean="0">
                <a:latin typeface="Alexandria SemiBold" pitchFamily="2" charset="-78"/>
                <a:cs typeface="Alexandria SemiBold" pitchFamily="2" charset="-78"/>
              </a:rPr>
              <a:t>ال</a:t>
            </a:r>
            <a:r>
              <a:rPr lang="ar-SA" dirty="0" smtClean="0">
                <a:latin typeface="Alexandria SemiBold" pitchFamily="2" charset="-78"/>
                <a:cs typeface="Alexandria SemiBold" pitchFamily="2" charset="-78"/>
              </a:rPr>
              <a:t>مستهلكين</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المحتملين للمنتج الذي تم الترويج له </a:t>
            </a:r>
            <a:r>
              <a:rPr lang="ar-EG"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p>
          <a:p>
            <a:pPr marL="508000" lvl="0" indent="-333375" algn="justLow" rtl="1">
              <a:lnSpc>
                <a:spcPct val="150000"/>
              </a:lnSpc>
              <a:spcAft>
                <a:spcPts val="800"/>
              </a:spcAft>
              <a:buFont typeface="+mj-lt"/>
              <a:buAutoNum type="arabicPeriod"/>
            </a:pPr>
            <a:r>
              <a:rPr lang="ar-EG" dirty="0" smtClean="0">
                <a:latin typeface="Alexandria SemiBold" pitchFamily="2" charset="-78"/>
                <a:cs typeface="Alexandria SemiBold" pitchFamily="2" charset="-78"/>
              </a:rPr>
              <a:t>توفير </a:t>
            </a:r>
            <a:r>
              <a:rPr lang="ar-EG" dirty="0">
                <a:latin typeface="Alexandria SemiBold" pitchFamily="2" charset="-78"/>
                <a:cs typeface="Alexandria SemiBold" pitchFamily="2" charset="-78"/>
              </a:rPr>
              <a:t>كمية وافية من </a:t>
            </a:r>
            <a:r>
              <a:rPr lang="ar-EG" dirty="0" smtClean="0">
                <a:latin typeface="Alexandria SemiBold" pitchFamily="2" charset="-78"/>
                <a:cs typeface="Alexandria SemiBold" pitchFamily="2" charset="-78"/>
              </a:rPr>
              <a:t>المعلومات </a:t>
            </a:r>
            <a:r>
              <a:rPr lang="ar-EG" dirty="0">
                <a:latin typeface="Alexandria SemiBold" pitchFamily="2" charset="-78"/>
                <a:cs typeface="Alexandria SemiBold" pitchFamily="2" charset="-78"/>
              </a:rPr>
              <a:t>عن المنتج، وذلك لعدم وجود </a:t>
            </a:r>
            <a:r>
              <a:rPr lang="ar-EG" dirty="0" smtClean="0">
                <a:latin typeface="Alexandria SemiBold" pitchFamily="2" charset="-78"/>
                <a:cs typeface="Alexandria SemiBold" pitchFamily="2" charset="-78"/>
              </a:rPr>
              <a:t>محددات </a:t>
            </a:r>
            <a:r>
              <a:rPr lang="ar-EG" dirty="0">
                <a:latin typeface="Alexandria SemiBold" pitchFamily="2" charset="-78"/>
                <a:cs typeface="Alexandria SemiBold" pitchFamily="2" charset="-78"/>
              </a:rPr>
              <a:t>المساحة كما هو الحال في </a:t>
            </a:r>
            <a:r>
              <a:rPr lang="ar-SA" dirty="0" smtClean="0">
                <a:latin typeface="Alexandria SemiBold" pitchFamily="2" charset="-78"/>
                <a:cs typeface="Alexandria SemiBold" pitchFamily="2" charset="-78"/>
              </a:rPr>
              <a:t>الصحف المطبوعة</a:t>
            </a:r>
            <a:r>
              <a:rPr lang="ar-EG"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239" y="2442187"/>
            <a:ext cx="2260145" cy="3923071"/>
          </a:xfrm>
          <a:prstGeom prst="rect">
            <a:avLst/>
          </a:prstGeom>
        </p:spPr>
      </p:pic>
    </p:spTree>
    <p:extLst>
      <p:ext uri="{BB962C8B-B14F-4D97-AF65-F5344CB8AC3E}">
        <p14:creationId xmlns:p14="http://schemas.microsoft.com/office/powerpoint/2010/main" val="39938269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9439" y="1959139"/>
            <a:ext cx="8587294" cy="4382482"/>
          </a:xfrm>
          <a:prstGeom prst="rect">
            <a:avLst/>
          </a:prstGeom>
          <a:noFill/>
        </p:spPr>
        <p:txBody>
          <a:bodyPr wrap="square" rtlCol="0">
            <a:spAutoFit/>
          </a:bodyPr>
          <a:lstStyle/>
          <a:p>
            <a:pPr marL="342900" lvl="0" indent="-342900" algn="r" rtl="1">
              <a:lnSpc>
                <a:spcPct val="115000"/>
              </a:lnSpc>
              <a:spcAft>
                <a:spcPts val="0"/>
              </a:spcAft>
              <a:buFont typeface="Wingdings" panose="05000000000000000000" pitchFamily="2" charset="2"/>
              <a:buChar char="q"/>
            </a:pPr>
            <a:r>
              <a:rPr lang="ar-EG" dirty="0" smtClean="0">
                <a:solidFill>
                  <a:srgbClr val="C00000"/>
                </a:solidFill>
                <a:latin typeface="Alexandria SemiBold" pitchFamily="2" charset="-78"/>
                <a:cs typeface="Alexandria SemiBold" pitchFamily="2" charset="-78"/>
              </a:rPr>
              <a:t>مميزات </a:t>
            </a:r>
            <a:r>
              <a:rPr lang="ar-SA" dirty="0" smtClean="0">
                <a:solidFill>
                  <a:srgbClr val="C00000"/>
                </a:solidFill>
                <a:latin typeface="Alexandria SemiBold" pitchFamily="2" charset="-78"/>
                <a:cs typeface="Alexandria SemiBold" pitchFamily="2" charset="-78"/>
              </a:rPr>
              <a:t>إعلانات البانر</a:t>
            </a:r>
            <a:r>
              <a:rPr lang="ar-EG" dirty="0" smtClean="0">
                <a:solidFill>
                  <a:srgbClr val="C00000"/>
                </a:solidFill>
                <a:latin typeface="Alexandria SemiBold" pitchFamily="2" charset="-78"/>
                <a:cs typeface="Alexandria SemiBold" pitchFamily="2" charset="-78"/>
              </a:rPr>
              <a:t>:</a:t>
            </a:r>
            <a:endParaRPr lang="ar-SA" dirty="0">
              <a:solidFill>
                <a:srgbClr val="C00000"/>
              </a:solidFill>
              <a:latin typeface="Alexandria SemiBold" pitchFamily="2" charset="-78"/>
              <a:cs typeface="Alexandria SemiBold" pitchFamily="2" charset="-78"/>
            </a:endParaRPr>
          </a:p>
          <a:p>
            <a:pPr lvl="0" algn="r" rtl="1">
              <a:lnSpc>
                <a:spcPct val="115000"/>
              </a:lnSpc>
              <a:spcAft>
                <a:spcPts val="0"/>
              </a:spcAft>
            </a:pPr>
            <a:endParaRPr lang="ar-SA" sz="700" dirty="0">
              <a:latin typeface="Alexandria SemiBold" pitchFamily="2" charset="-78"/>
              <a:cs typeface="Alexandria SemiBold" pitchFamily="2" charset="-78"/>
            </a:endParaRPr>
          </a:p>
          <a:p>
            <a:pPr marL="342900" lvl="0" indent="-342900" algn="r" rtl="1">
              <a:lnSpc>
                <a:spcPct val="115000"/>
              </a:lnSpc>
              <a:spcAft>
                <a:spcPts val="0"/>
              </a:spcAft>
              <a:buFont typeface="+mj-lt"/>
              <a:buAutoNum type="arabicPeriod" startAt="7"/>
            </a:pPr>
            <a:r>
              <a:rPr lang="ar-EG" dirty="0" smtClean="0">
                <a:latin typeface="Alexandria SemiBold" pitchFamily="2" charset="-78"/>
                <a:cs typeface="Alexandria SemiBold" pitchFamily="2" charset="-78"/>
              </a:rPr>
              <a:t>انخفاض </a:t>
            </a:r>
            <a:r>
              <a:rPr lang="ar-EG" dirty="0">
                <a:latin typeface="Alexandria SemiBold" pitchFamily="2" charset="-78"/>
                <a:cs typeface="Alexandria SemiBold" pitchFamily="2" charset="-78"/>
              </a:rPr>
              <a:t>تكاليف الإعلان قياساً </a:t>
            </a:r>
            <a:r>
              <a:rPr lang="ar-EG" dirty="0" smtClean="0">
                <a:latin typeface="Alexandria SemiBold" pitchFamily="2" charset="-78"/>
                <a:cs typeface="Alexandria SemiBold" pitchFamily="2" charset="-78"/>
              </a:rPr>
              <a:t>بالوسائل </a:t>
            </a:r>
            <a:r>
              <a:rPr lang="ar-EG" dirty="0">
                <a:latin typeface="Alexandria SemiBold" pitchFamily="2" charset="-78"/>
                <a:cs typeface="Alexandria SemiBold" pitchFamily="2" charset="-78"/>
              </a:rPr>
              <a:t>الأخرى للإعلان.</a:t>
            </a:r>
            <a:endParaRPr lang="en-US" dirty="0">
              <a:latin typeface="Alexandria SemiBold" pitchFamily="2" charset="-78"/>
              <a:cs typeface="Alexandria SemiBold" pitchFamily="2" charset="-78"/>
            </a:endParaRPr>
          </a:p>
          <a:p>
            <a:pPr marL="342900" lvl="0" indent="-342900" algn="justLow" rtl="1">
              <a:lnSpc>
                <a:spcPct val="150000"/>
              </a:lnSpc>
              <a:spcAft>
                <a:spcPts val="800"/>
              </a:spcAft>
              <a:buFont typeface="+mj-lt"/>
              <a:buAutoNum type="arabicPeriod" startAt="7"/>
            </a:pPr>
            <a:r>
              <a:rPr lang="ar-EG" dirty="0" smtClean="0">
                <a:latin typeface="Alexandria SemiBold" pitchFamily="2" charset="-78"/>
                <a:cs typeface="Alexandria SemiBold" pitchFamily="2" charset="-78"/>
              </a:rPr>
              <a:t>فورية </a:t>
            </a:r>
            <a:r>
              <a:rPr lang="ar-EG" dirty="0">
                <a:latin typeface="Alexandria SemiBold" pitchFamily="2" charset="-78"/>
                <a:cs typeface="Alexandria SemiBold" pitchFamily="2" charset="-78"/>
              </a:rPr>
              <a:t>نتائجها </a:t>
            </a:r>
            <a:r>
              <a:rPr lang="ar-EG" dirty="0" smtClean="0">
                <a:latin typeface="Alexandria SemiBold" pitchFamily="2" charset="-78"/>
                <a:cs typeface="Alexandria SemiBold" pitchFamily="2" charset="-78"/>
              </a:rPr>
              <a:t>مقا</a:t>
            </a:r>
            <a:r>
              <a:rPr lang="ar-SA" dirty="0" smtClean="0">
                <a:latin typeface="Alexandria SemiBold" pitchFamily="2" charset="-78"/>
                <a:cs typeface="Alexandria SemiBold" pitchFamily="2" charset="-78"/>
              </a:rPr>
              <a:t>رنة ببقية أنواع </a:t>
            </a:r>
            <a:r>
              <a:rPr lang="ar-EG" dirty="0" smtClean="0">
                <a:latin typeface="Alexandria SemiBold" pitchFamily="2" charset="-78"/>
                <a:cs typeface="Alexandria SemiBold" pitchFamily="2" charset="-78"/>
              </a:rPr>
              <a:t>الإعلانات </a:t>
            </a:r>
            <a:r>
              <a:rPr lang="ar-EG" dirty="0">
                <a:latin typeface="Alexandria SemiBold" pitchFamily="2" charset="-78"/>
                <a:cs typeface="Alexandria SemiBold" pitchFamily="2" charset="-78"/>
              </a:rPr>
              <a:t>التي تنشر في </a:t>
            </a:r>
            <a:r>
              <a:rPr lang="ar-EG" dirty="0" smtClean="0">
                <a:latin typeface="Alexandria SemiBold" pitchFamily="2" charset="-78"/>
                <a:cs typeface="Alexandria SemiBold" pitchFamily="2" charset="-78"/>
              </a:rPr>
              <a:t>الصحف</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فزائر الموقع </a:t>
            </a:r>
            <a:r>
              <a:rPr lang="ar-EG" dirty="0" smtClean="0">
                <a:latin typeface="Alexandria SemiBold" pitchFamily="2" charset="-78"/>
                <a:cs typeface="Alexandria SemiBold" pitchFamily="2" charset="-78"/>
              </a:rPr>
              <a:t>يتصرف</a:t>
            </a:r>
            <a:r>
              <a:rPr lang="ar-SA" dirty="0" smtClean="0">
                <a:latin typeface="Alexandria SemiBold" pitchFamily="2" charset="-78"/>
                <a:cs typeface="Alexandria SemiBold" pitchFamily="2" charset="-78"/>
              </a:rPr>
              <a:t> مع الإعلان</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إما بالتجاهل أو بالقراءة أو بالنقر، وفى الحالة الثالثة قد يكون قد قطع </a:t>
            </a:r>
            <a:r>
              <a:rPr lang="ar-EG" dirty="0" smtClean="0">
                <a:latin typeface="Alexandria SemiBold" pitchFamily="2" charset="-78"/>
                <a:cs typeface="Alexandria SemiBold" pitchFamily="2" charset="-78"/>
              </a:rPr>
              <a:t>جزءا</a:t>
            </a:r>
            <a:r>
              <a:rPr lang="ar-SA" dirty="0" smtClean="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من الطريق تجاه التعرف أكثر على مادة الإعلان، وربما يشترى السلعة المعروضة فيه. </a:t>
            </a:r>
            <a:endParaRPr lang="ar-SA" dirty="0">
              <a:latin typeface="Alexandria SemiBold" pitchFamily="2" charset="-78"/>
              <a:cs typeface="Alexandria SemiBold" pitchFamily="2" charset="-78"/>
            </a:endParaRPr>
          </a:p>
          <a:p>
            <a:pPr marL="342900" lvl="0" indent="-342900" algn="justLow" rtl="1">
              <a:lnSpc>
                <a:spcPct val="150000"/>
              </a:lnSpc>
              <a:spcAft>
                <a:spcPts val="800"/>
              </a:spcAft>
              <a:buFont typeface="+mj-lt"/>
              <a:buAutoNum type="arabicPeriod" startAt="7"/>
            </a:pPr>
            <a:r>
              <a:rPr lang="ar-EG" dirty="0" smtClean="0">
                <a:latin typeface="Alexandria SemiBold" pitchFamily="2" charset="-78"/>
                <a:cs typeface="Alexandria SemiBold" pitchFamily="2" charset="-78"/>
              </a:rPr>
              <a:t>قدرة </a:t>
            </a:r>
            <a:r>
              <a:rPr lang="ar-SA" dirty="0" smtClean="0">
                <a:latin typeface="Alexandria SemiBold" pitchFamily="2" charset="-78"/>
                <a:cs typeface="Alexandria SemiBold" pitchFamily="2" charset="-78"/>
              </a:rPr>
              <a:t>إعلان البانر </a:t>
            </a:r>
            <a:r>
              <a:rPr lang="ar-EG" dirty="0" smtClean="0">
                <a:latin typeface="Alexandria SemiBold" pitchFamily="2" charset="-78"/>
                <a:cs typeface="Alexandria SemiBold" pitchFamily="2" charset="-78"/>
              </a:rPr>
              <a:t>على </a:t>
            </a:r>
            <a:r>
              <a:rPr lang="ar-EG" dirty="0">
                <a:latin typeface="Alexandria SemiBold" pitchFamily="2" charset="-78"/>
                <a:cs typeface="Alexandria SemiBold" pitchFamily="2" charset="-78"/>
              </a:rPr>
              <a:t>تحقيق انتقال</a:t>
            </a:r>
            <a:r>
              <a:rPr lang="ar-SA" dirty="0">
                <a:latin typeface="Alexandria SemiBold" pitchFamily="2" charset="-78"/>
                <a:cs typeface="Alexandria SemiBold" pitchFamily="2" charset="-78"/>
              </a:rPr>
              <a:t> المستهلك</a:t>
            </a:r>
            <a:r>
              <a:rPr lang="ar-EG" dirty="0">
                <a:latin typeface="Alexandria SemiBold" pitchFamily="2" charset="-78"/>
                <a:cs typeface="Alexandria SemiBold" pitchFamily="2" charset="-78"/>
              </a:rPr>
              <a:t> من مرحلة التعرض للإعلان إلى مرحلة ال</a:t>
            </a:r>
            <a:r>
              <a:rPr lang="ar-SA" dirty="0">
                <a:latin typeface="Alexandria SemiBold" pitchFamily="2" charset="-78"/>
                <a:cs typeface="Alexandria SemiBold" pitchFamily="2" charset="-78"/>
              </a:rPr>
              <a:t>ا</a:t>
            </a:r>
            <a:r>
              <a:rPr lang="ar-EG" dirty="0">
                <a:latin typeface="Alexandria SemiBold" pitchFamily="2" charset="-78"/>
                <a:cs typeface="Alexandria SemiBold" pitchFamily="2" charset="-78"/>
              </a:rPr>
              <a:t>ق</a:t>
            </a:r>
            <a:r>
              <a:rPr lang="ar-SA" dirty="0">
                <a:latin typeface="Alexandria SemiBold" pitchFamily="2" charset="-78"/>
                <a:cs typeface="Alexandria SemiBold" pitchFamily="2" charset="-78"/>
              </a:rPr>
              <a:t>ت</a:t>
            </a:r>
            <a:r>
              <a:rPr lang="ar-EG" dirty="0">
                <a:latin typeface="Alexandria SemiBold" pitchFamily="2" charset="-78"/>
                <a:cs typeface="Alexandria SemiBold" pitchFamily="2" charset="-78"/>
              </a:rPr>
              <a:t>ناع </a:t>
            </a:r>
            <a:r>
              <a:rPr lang="ar-EG" dirty="0" smtClean="0">
                <a:latin typeface="Alexandria SemiBold" pitchFamily="2" charset="-78"/>
                <a:cs typeface="Alexandria SemiBold" pitchFamily="2" charset="-78"/>
              </a:rPr>
              <a:t>بالشراء</a:t>
            </a:r>
            <a:r>
              <a:rPr lang="ar-SA" dirty="0" smtClean="0">
                <a:latin typeface="Alexandria SemiBold" pitchFamily="2" charset="-78"/>
                <a:cs typeface="Alexandria SemiBold" pitchFamily="2" charset="-78"/>
              </a:rPr>
              <a:t>، بالإضافة إلى إ</a:t>
            </a:r>
            <a:r>
              <a:rPr lang="ar-EG" dirty="0">
                <a:latin typeface="Alexandria SemiBold" pitchFamily="2" charset="-78"/>
                <a:cs typeface="Alexandria SemiBold" pitchFamily="2" charset="-78"/>
              </a:rPr>
              <a:t>مكانية تحقيق الهدف التفاعلي من الإعلان، فقد يبدأ المستهلك في ذكر عنوان بريده الإلكتروني أو طلب بعض البيانات.</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730677"/>
            <a:ext cx="2156905" cy="2681981"/>
          </a:xfrm>
          <a:prstGeom prst="rect">
            <a:avLst/>
          </a:prstGeom>
        </p:spPr>
      </p:pic>
    </p:spTree>
    <p:extLst>
      <p:ext uri="{BB962C8B-B14F-4D97-AF65-F5344CB8AC3E}">
        <p14:creationId xmlns:p14="http://schemas.microsoft.com/office/powerpoint/2010/main" val="19437462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1"/>
            <a:ext cx="9029887" cy="4249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60839" y="2056438"/>
            <a:ext cx="7070581" cy="3858749"/>
          </a:xfrm>
          <a:prstGeom prst="rect">
            <a:avLst/>
          </a:prstGeom>
          <a:noFill/>
        </p:spPr>
        <p:txBody>
          <a:bodyPr wrap="square" rtlCol="0">
            <a:spAutoFit/>
          </a:bodyPr>
          <a:lstStyle/>
          <a:p>
            <a:pPr marL="342900" lvl="0" indent="-342900" algn="r" rtl="1">
              <a:lnSpc>
                <a:spcPct val="115000"/>
              </a:lnSpc>
              <a:spcAft>
                <a:spcPts val="0"/>
              </a:spcAft>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عيوب</a:t>
            </a:r>
            <a:r>
              <a:rPr lang="ar-EG" dirty="0" smtClean="0">
                <a:solidFill>
                  <a:srgbClr val="C00000"/>
                </a:solidFill>
                <a:latin typeface="Alexandria SemiBold" pitchFamily="2" charset="-78"/>
                <a:cs typeface="Alexandria SemiBold" pitchFamily="2" charset="-78"/>
              </a:rPr>
              <a:t> </a:t>
            </a:r>
            <a:r>
              <a:rPr lang="ar-SA" dirty="0" smtClean="0">
                <a:solidFill>
                  <a:srgbClr val="C00000"/>
                </a:solidFill>
                <a:latin typeface="Alexandria SemiBold" pitchFamily="2" charset="-78"/>
                <a:cs typeface="Alexandria SemiBold" pitchFamily="2" charset="-78"/>
              </a:rPr>
              <a:t>إعلانات البانر</a:t>
            </a:r>
            <a:r>
              <a:rPr lang="ar-EG" dirty="0" smtClean="0">
                <a:solidFill>
                  <a:srgbClr val="C00000"/>
                </a:solidFill>
                <a:latin typeface="Alexandria SemiBold" pitchFamily="2" charset="-78"/>
                <a:cs typeface="Alexandria SemiBold" pitchFamily="2" charset="-78"/>
              </a:rPr>
              <a:t>:</a:t>
            </a:r>
            <a:endParaRPr lang="ar-SA" dirty="0">
              <a:solidFill>
                <a:srgbClr val="C00000"/>
              </a:solidFill>
              <a:latin typeface="Alexandria SemiBold" pitchFamily="2" charset="-78"/>
              <a:cs typeface="Alexandria SemiBold" pitchFamily="2" charset="-78"/>
            </a:endParaRPr>
          </a:p>
          <a:p>
            <a:pPr lvl="0" algn="r" rtl="1">
              <a:lnSpc>
                <a:spcPct val="115000"/>
              </a:lnSpc>
              <a:spcAft>
                <a:spcPts val="0"/>
              </a:spcAft>
            </a:pPr>
            <a:endParaRPr lang="ar-SA" sz="7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التوازن</a:t>
            </a:r>
            <a:r>
              <a:rPr lang="en-US" dirty="0" smtClean="0">
                <a:solidFill>
                  <a:srgbClr val="98481C"/>
                </a:solidFill>
                <a:latin typeface="Alexandria SemiBold" pitchFamily="2" charset="-78"/>
                <a:cs typeface="Alexandria SemiBold" pitchFamily="2" charset="-78"/>
              </a:rPr>
              <a:t>:Balance </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عدم الإفراط في استخدام الحركة، </a:t>
            </a:r>
            <a:r>
              <a:rPr lang="ar-SA" dirty="0" smtClean="0">
                <a:latin typeface="Alexandria SemiBold" pitchFamily="2" charset="-78"/>
                <a:cs typeface="Alexandria SemiBold" pitchFamily="2" charset="-78"/>
              </a:rPr>
              <a:t>لأنه قد </a:t>
            </a:r>
            <a:r>
              <a:rPr lang="ar-SA" dirty="0">
                <a:latin typeface="Alexandria SemiBold" pitchFamily="2" charset="-78"/>
                <a:cs typeface="Alexandria SemiBold" pitchFamily="2" charset="-78"/>
              </a:rPr>
              <a:t>يؤدي </a:t>
            </a:r>
            <a:r>
              <a:rPr lang="ar-SA" dirty="0" smtClean="0">
                <a:latin typeface="Alexandria SemiBold" pitchFamily="2" charset="-78"/>
                <a:cs typeface="Alexandria SemiBold" pitchFamily="2" charset="-78"/>
              </a:rPr>
              <a:t>إلى تشتت انتباه </a:t>
            </a:r>
            <a:r>
              <a:rPr lang="ar-SA" dirty="0">
                <a:latin typeface="Alexandria SemiBold" pitchFamily="2" charset="-78"/>
                <a:cs typeface="Alexandria SemiBold" pitchFamily="2" charset="-78"/>
              </a:rPr>
              <a:t>المستخدمين</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التحميل</a:t>
            </a:r>
            <a:r>
              <a:rPr lang="en-US" dirty="0">
                <a:solidFill>
                  <a:srgbClr val="98481C"/>
                </a:solidFill>
                <a:latin typeface="Alexandria SemiBold" pitchFamily="2" charset="-78"/>
                <a:cs typeface="Alexandria SemiBold" pitchFamily="2" charset="-78"/>
              </a:rPr>
              <a:t>:Download </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تكون الإعلانات </a:t>
            </a:r>
            <a:r>
              <a:rPr lang="ar-SA" dirty="0" smtClean="0">
                <a:latin typeface="Alexandria SemiBold" pitchFamily="2" charset="-78"/>
                <a:cs typeface="Alexandria SemiBold" pitchFamily="2" charset="-78"/>
              </a:rPr>
              <a:t>المتحركة حجمها قليل؛ لضمان </a:t>
            </a:r>
            <a:r>
              <a:rPr lang="ar-SA" dirty="0">
                <a:latin typeface="Alexandria SemiBold" pitchFamily="2" charset="-78"/>
                <a:cs typeface="Alexandria SemiBold" pitchFamily="2" charset="-78"/>
              </a:rPr>
              <a:t>تحميلها بسرعة وعدم التأثير على تجربة </a:t>
            </a:r>
            <a:r>
              <a:rPr lang="ar-SA" dirty="0" smtClean="0">
                <a:latin typeface="Alexandria SemiBold" pitchFamily="2" charset="-78"/>
                <a:cs typeface="Alexandria SemiBold" pitchFamily="2" charset="-78"/>
              </a:rPr>
              <a:t>المستخدم. لذا</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ينبغي </a:t>
            </a:r>
            <a:r>
              <a:rPr lang="ar-SA" dirty="0">
                <a:latin typeface="Alexandria SemiBold" pitchFamily="2" charset="-78"/>
                <a:cs typeface="Alexandria SemiBold" pitchFamily="2" charset="-78"/>
              </a:rPr>
              <a:t>أن لا تؤثر الإعلانات التفاعلية على سرعة تحميل الصفحة</a:t>
            </a:r>
            <a:r>
              <a:rPr lang="en-US" dirty="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سهولة الاستخدام</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يجب </a:t>
            </a:r>
            <a:r>
              <a:rPr lang="ar-SA" dirty="0">
                <a:latin typeface="Alexandria SemiBold" pitchFamily="2" charset="-78"/>
                <a:cs typeface="Alexandria SemiBold" pitchFamily="2" charset="-78"/>
              </a:rPr>
              <a:t>أن تكون واجهة المستخدم بسيطة وسهلة الاستخدام لتجنب </a:t>
            </a:r>
            <a:r>
              <a:rPr lang="ar-SA" dirty="0" smtClean="0">
                <a:latin typeface="Alexandria SemiBold" pitchFamily="2" charset="-78"/>
                <a:cs typeface="Alexandria SemiBold" pitchFamily="2" charset="-78"/>
              </a:rPr>
              <a:t>تشتت الانتباه </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287" y="2647865"/>
            <a:ext cx="3785238" cy="2564952"/>
          </a:xfrm>
          <a:prstGeom prst="rect">
            <a:avLst/>
          </a:prstGeom>
        </p:spPr>
      </p:pic>
    </p:spTree>
    <p:extLst>
      <p:ext uri="{BB962C8B-B14F-4D97-AF65-F5344CB8AC3E}">
        <p14:creationId xmlns:p14="http://schemas.microsoft.com/office/powerpoint/2010/main" val="22903689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9678" y="1772622"/>
            <a:ext cx="8877604"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79717" t="28267" b="12688"/>
          <a:stretch/>
        </p:blipFill>
        <p:spPr>
          <a:xfrm>
            <a:off x="0" y="2074359"/>
            <a:ext cx="2949677" cy="478364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49678" y="1861110"/>
            <a:ext cx="8877603"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المحتوى المدعوم </a:t>
            </a:r>
            <a:r>
              <a:rPr lang="en-US" dirty="0">
                <a:solidFill>
                  <a:schemeClr val="accent1"/>
                </a:solidFill>
                <a:latin typeface="Alexandria SemiBold" pitchFamily="2" charset="-78"/>
                <a:cs typeface="Alexandria SemiBold" pitchFamily="2" charset="-78"/>
              </a:rPr>
              <a:t>Sp</a:t>
            </a:r>
            <a:r>
              <a:rPr lang="en-US" b="1" dirty="0">
                <a:solidFill>
                  <a:schemeClr val="accent1"/>
                </a:solidFill>
                <a:latin typeface="Alexandria SemiBold" pitchFamily="2" charset="-78"/>
                <a:ea typeface="Calibri" panose="020F0502020204030204" pitchFamily="34" charset="0"/>
                <a:cs typeface="Alexandria SemiBold" pitchFamily="2" charset="-78"/>
              </a:rPr>
              <a:t>onsorship </a:t>
            </a:r>
            <a:r>
              <a:rPr lang="en-US" b="1" dirty="0" smtClean="0">
                <a:solidFill>
                  <a:schemeClr val="accent1"/>
                </a:solidFill>
                <a:latin typeface="Alexandria SemiBold" pitchFamily="2" charset="-78"/>
                <a:ea typeface="Calibri" panose="020F0502020204030204" pitchFamily="34" charset="0"/>
                <a:cs typeface="Alexandria SemiBold" pitchFamily="2" charset="-78"/>
              </a:rPr>
              <a:t>Content</a:t>
            </a:r>
            <a:r>
              <a:rPr lang="ar-SA" dirty="0" smtClean="0">
                <a:latin typeface="Alexandria SemiBold" pitchFamily="2" charset="-78"/>
                <a:cs typeface="Alexandria SemiBold" pitchFamily="2" charset="-78"/>
              </a:rPr>
              <a:t>: ويطلق </a:t>
            </a:r>
            <a:r>
              <a:rPr lang="ar-SA" dirty="0">
                <a:latin typeface="Alexandria SemiBold" pitchFamily="2" charset="-78"/>
                <a:cs typeface="Alexandria SemiBold" pitchFamily="2" charset="-78"/>
              </a:rPr>
              <a:t>عليه </a:t>
            </a:r>
            <a:r>
              <a:rPr lang="ar-SA" u="sng" dirty="0">
                <a:latin typeface="Alexandria SemiBold" pitchFamily="2" charset="-78"/>
                <a:cs typeface="Alexandria SemiBold" pitchFamily="2" charset="-78"/>
              </a:rPr>
              <a:t>بالإعلانات التحريرية </a:t>
            </a:r>
            <a:r>
              <a:rPr lang="ar-SA" dirty="0" smtClean="0">
                <a:latin typeface="Alexandria SemiBold" pitchFamily="2" charset="-78"/>
                <a:cs typeface="Alexandria SemiBold" pitchFamily="2" charset="-78"/>
              </a:rPr>
              <a:t>أو </a:t>
            </a:r>
            <a:r>
              <a:rPr lang="ar-SA" u="sng" dirty="0" smtClean="0">
                <a:latin typeface="Alexandria SemiBold" pitchFamily="2" charset="-78"/>
                <a:cs typeface="Alexandria SemiBold" pitchFamily="2" charset="-78"/>
              </a:rPr>
              <a:t>إعلانات الرعاة </a:t>
            </a:r>
            <a:r>
              <a:rPr lang="ar-SA" dirty="0" smtClean="0">
                <a:latin typeface="Alexandria SemiBold" pitchFamily="2" charset="-78"/>
                <a:cs typeface="Alexandria SemiBold" pitchFamily="2" charset="-78"/>
              </a:rPr>
              <a:t>. وهي </a:t>
            </a:r>
            <a:r>
              <a:rPr lang="ar-SA" dirty="0">
                <a:latin typeface="Alexandria SemiBold" pitchFamily="2" charset="-78"/>
                <a:cs typeface="Alexandria SemiBold" pitchFamily="2" charset="-78"/>
              </a:rPr>
              <a:t>نوع من الإعلانات التي تتبنى شكل المحت</a:t>
            </a:r>
            <a:r>
              <a:rPr lang="ar-SA" dirty="0" smtClean="0">
                <a:latin typeface="Alexandria SemiBold" pitchFamily="2" charset="-78"/>
                <a:cs typeface="Alexandria SemiBold" pitchFamily="2" charset="-78"/>
              </a:rPr>
              <a:t>وى </a:t>
            </a:r>
            <a:r>
              <a:rPr lang="ar-SA" dirty="0">
                <a:latin typeface="Alexandria SemiBold" pitchFamily="2" charset="-78"/>
                <a:cs typeface="Alexandria SemiBold" pitchFamily="2" charset="-78"/>
              </a:rPr>
              <a:t>الذي تظهر </a:t>
            </a:r>
            <a:r>
              <a:rPr lang="ar-SA" dirty="0" smtClean="0">
                <a:latin typeface="Alexandria SemiBold" pitchFamily="2" charset="-78"/>
                <a:cs typeface="Alexandria SemiBold" pitchFamily="2" charset="-78"/>
              </a:rPr>
              <a:t>فيه المادة التحريرية، </a:t>
            </a:r>
            <a:r>
              <a:rPr lang="ar-SA" dirty="0">
                <a:latin typeface="Alexandria SemiBold" pitchFamily="2" charset="-78"/>
                <a:cs typeface="Alexandria SemiBold" pitchFamily="2" charset="-78"/>
              </a:rPr>
              <a:t>مما يجعلها تبدو كجزء طبيعي من التجربة العامة </a:t>
            </a:r>
            <a:r>
              <a:rPr lang="ar-SA" dirty="0" smtClean="0">
                <a:latin typeface="Alexandria SemiBold" pitchFamily="2" charset="-78"/>
                <a:cs typeface="Alexandria SemiBold" pitchFamily="2" charset="-78"/>
              </a:rPr>
              <a:t>للقراء في الصحيفة الإلكترونية . </a:t>
            </a:r>
          </a:p>
          <a:p>
            <a:pPr marL="457200" indent="-280988" algn="r" rtl="1">
              <a:lnSpc>
                <a:spcPct val="150000"/>
              </a:lnSpc>
              <a:buClr>
                <a:schemeClr val="accent1"/>
              </a:buClr>
              <a:buFont typeface="Wingdings" panose="05000000000000000000" pitchFamily="2" charset="2"/>
              <a:buChar char="q"/>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أي أنها هي إعلانات تتخذ شكل المحتوى التحريري كالأخبار أو المقالات أو التحقيقات أو الأحاديث الصحفية، في </a:t>
            </a:r>
            <a:r>
              <a:rPr lang="ar-SA" dirty="0">
                <a:latin typeface="Alexandria SemiBold" pitchFamily="2" charset="-78"/>
                <a:cs typeface="Alexandria SemiBold" pitchFamily="2" charset="-78"/>
              </a:rPr>
              <a:t>شكل نصوص وصور، أو </a:t>
            </a:r>
            <a:r>
              <a:rPr lang="ar-SA" dirty="0" smtClean="0">
                <a:latin typeface="Alexandria SemiBold" pitchFamily="2" charset="-78"/>
                <a:cs typeface="Alexandria SemiBold" pitchFamily="2" charset="-78"/>
              </a:rPr>
              <a:t>مقطع فيديو، وتقدم </a:t>
            </a:r>
            <a:r>
              <a:rPr lang="ar-SA" dirty="0">
                <a:latin typeface="Alexandria SemiBold" pitchFamily="2" charset="-78"/>
                <a:cs typeface="Alexandria SemiBold" pitchFamily="2" charset="-78"/>
              </a:rPr>
              <a:t>محتوى ممول من قبل </a:t>
            </a:r>
            <a:r>
              <a:rPr lang="ar-SA" dirty="0" smtClean="0">
                <a:latin typeface="Alexandria SemiBold" pitchFamily="2" charset="-78"/>
                <a:cs typeface="Alexandria SemiBold" pitchFamily="2" charset="-78"/>
              </a:rPr>
              <a:t>المُعلنين </a:t>
            </a:r>
            <a:r>
              <a:rPr lang="ar-SA" dirty="0">
                <a:latin typeface="Alexandria SemiBold" pitchFamily="2" charset="-78"/>
                <a:cs typeface="Alexandria SemiBold" pitchFamily="2" charset="-78"/>
              </a:rPr>
              <a:t>حول المنتج،</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مع دمج اسم المعلن أو العلامة </a:t>
            </a:r>
            <a:r>
              <a:rPr lang="ar-SA" dirty="0" smtClean="0">
                <a:latin typeface="Alexandria SemiBold" pitchFamily="2" charset="-78"/>
                <a:cs typeface="Alexandria SemiBold" pitchFamily="2" charset="-78"/>
              </a:rPr>
              <a:t>التجارية.</a:t>
            </a:r>
          </a:p>
          <a:p>
            <a:pPr marL="457200" indent="-280988" algn="r" rtl="1">
              <a:lnSpc>
                <a:spcPct val="150000"/>
              </a:lnSpc>
              <a:buClr>
                <a:schemeClr val="accent1"/>
              </a:buClr>
              <a:buFont typeface="Wingdings" panose="05000000000000000000" pitchFamily="2" charset="2"/>
              <a:buChar char="q"/>
            </a:pPr>
            <a:r>
              <a:rPr lang="ar-SA" dirty="0" smtClean="0">
                <a:latin typeface="Alexandria SemiBold" pitchFamily="2" charset="-78"/>
                <a:cs typeface="Alexandria SemiBold" pitchFamily="2" charset="-78"/>
              </a:rPr>
              <a:t>تتسم إعلانات الرعاة بأن المستخدم </a:t>
            </a:r>
            <a:r>
              <a:rPr lang="ar-SA" dirty="0">
                <a:latin typeface="Alexandria SemiBold" pitchFamily="2" charset="-78"/>
                <a:cs typeface="Alexandria SemiBold" pitchFamily="2" charset="-78"/>
              </a:rPr>
              <a:t>لا </a:t>
            </a:r>
            <a:r>
              <a:rPr lang="ar-SA" dirty="0" smtClean="0">
                <a:latin typeface="Alexandria SemiBold" pitchFamily="2" charset="-78"/>
                <a:cs typeface="Alexandria SemiBold" pitchFamily="2" charset="-78"/>
              </a:rPr>
              <a:t>يدرك </a:t>
            </a:r>
            <a:r>
              <a:rPr lang="ar-SA" dirty="0">
                <a:latin typeface="Alexandria SemiBold" pitchFamily="2" charset="-78"/>
                <a:cs typeface="Alexandria SemiBold" pitchFamily="2" charset="-78"/>
              </a:rPr>
              <a:t>لأول وهلة إنها إعلانات؛ نظراً لتنكرها في شكل محتوى </a:t>
            </a:r>
            <a:r>
              <a:rPr lang="ar-SA" dirty="0" smtClean="0">
                <a:latin typeface="Alexandria SemiBold" pitchFamily="2" charset="-78"/>
                <a:cs typeface="Alexandria SemiBold" pitchFamily="2" charset="-78"/>
              </a:rPr>
              <a:t>تحريري؛ لذا يعتبر هذا النوع </a:t>
            </a:r>
            <a:r>
              <a:rPr lang="ar-SA" u="sng" dirty="0" smtClean="0">
                <a:latin typeface="Alexandria SemiBold" pitchFamily="2" charset="-78"/>
                <a:cs typeface="Alexandria SemiBold" pitchFamily="2" charset="-78"/>
              </a:rPr>
              <a:t>إعلان غير مباشر </a:t>
            </a:r>
            <a:r>
              <a:rPr lang="ar-SA" dirty="0" smtClean="0">
                <a:latin typeface="Alexandria SemiBold" pitchFamily="2" charset="-78"/>
                <a:cs typeface="Alexandria SemiBold" pitchFamily="2" charset="-78"/>
              </a:rPr>
              <a:t>للمنتج أو الخدمة.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44210" y="1247513"/>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mc:AlternateContent xmlns:mc="http://schemas.openxmlformats.org/markup-compatibility/2006">
        <mc:Choice xmlns:p14="http://schemas.microsoft.com/office/powerpoint/2010/main" Requires="p14">
          <p:contentPart p14:bwMode="auto" r:id="rId6">
            <p14:nvContentPartPr>
              <p14:cNvPr id="2" name="Ink 1"/>
              <p14:cNvContentPartPr/>
              <p14:nvPr/>
            </p14:nvContentPartPr>
            <p14:xfrm>
              <a:off x="433440" y="2382120"/>
              <a:ext cx="10531080" cy="4605840"/>
            </p14:xfrm>
          </p:contentPart>
        </mc:Choice>
        <mc:Fallback>
          <p:pic>
            <p:nvPicPr>
              <p:cNvPr id="2" name="Ink 1"/>
              <p:cNvPicPr/>
              <p:nvPr/>
            </p:nvPicPr>
            <p:blipFill>
              <a:blip r:embed="rId7"/>
              <a:stretch>
                <a:fillRect/>
              </a:stretch>
            </p:blipFill>
            <p:spPr>
              <a:xfrm>
                <a:off x="424080" y="2372760"/>
                <a:ext cx="10549800" cy="4624560"/>
              </a:xfrm>
              <a:prstGeom prst="rect">
                <a:avLst/>
              </a:prstGeom>
            </p:spPr>
          </p:pic>
        </mc:Fallback>
      </mc:AlternateContent>
    </p:spTree>
    <p:extLst>
      <p:ext uri="{BB962C8B-B14F-4D97-AF65-F5344CB8AC3E}">
        <p14:creationId xmlns:p14="http://schemas.microsoft.com/office/powerpoint/2010/main" val="42494306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624592"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68552" y="1949598"/>
            <a:ext cx="8890944"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وقد يقوم مجموعة من المُعلنين بتقديم دعماً </a:t>
            </a:r>
            <a:r>
              <a:rPr lang="ar-SA" dirty="0">
                <a:latin typeface="Alexandria SemiBold" pitchFamily="2" charset="-78"/>
                <a:cs typeface="Alexandria SemiBold" pitchFamily="2" charset="-78"/>
              </a:rPr>
              <a:t>مالياً لمحتوى أو حدث </a:t>
            </a:r>
            <a:r>
              <a:rPr lang="ar-SA" dirty="0" smtClean="0">
                <a:latin typeface="Alexandria SemiBold" pitchFamily="2" charset="-78"/>
                <a:cs typeface="Alexandria SemiBold" pitchFamily="2" charset="-78"/>
              </a:rPr>
              <a:t>معين. وغالباً </a:t>
            </a:r>
            <a:r>
              <a:rPr lang="ar-SA" dirty="0">
                <a:latin typeface="Alexandria SemiBold" pitchFamily="2" charset="-78"/>
                <a:cs typeface="Alexandria SemiBold" pitchFamily="2" charset="-78"/>
              </a:rPr>
              <a:t>ما يظهر اسم العلامة </a:t>
            </a:r>
            <a:r>
              <a:rPr lang="ar-SA" dirty="0" smtClean="0">
                <a:latin typeface="Alexandria SemiBold" pitchFamily="2" charset="-78"/>
                <a:cs typeface="Alexandria SemiBold" pitchFamily="2" charset="-78"/>
              </a:rPr>
              <a:t>التجارية للشركات </a:t>
            </a:r>
            <a:r>
              <a:rPr lang="ar-SA" dirty="0">
                <a:latin typeface="Alexandria SemiBold" pitchFamily="2" charset="-78"/>
                <a:cs typeface="Alexandria SemiBold" pitchFamily="2" charset="-78"/>
              </a:rPr>
              <a:t>بشكل بارز كراعٍ. </a:t>
            </a:r>
            <a:endParaRPr lang="ar-SA"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EG" u="sng" dirty="0">
                <a:latin typeface="Alexandria SemiBold" pitchFamily="2" charset="-78"/>
                <a:cs typeface="Alexandria SemiBold" pitchFamily="2" charset="-78"/>
              </a:rPr>
              <a:t>ليس بالضرورة </a:t>
            </a:r>
            <a:r>
              <a:rPr lang="ar-EG" dirty="0">
                <a:latin typeface="Alexandria SemiBold" pitchFamily="2" charset="-78"/>
                <a:cs typeface="Alexandria SemiBold" pitchFamily="2" charset="-78"/>
              </a:rPr>
              <a:t>أن يكون الهدف </a:t>
            </a:r>
            <a:r>
              <a:rPr lang="ar-SA" dirty="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إعلانات الرعاه </a:t>
            </a:r>
            <a:r>
              <a:rPr lang="ar-EG" dirty="0" smtClean="0">
                <a:latin typeface="Alexandria SemiBold" pitchFamily="2" charset="-78"/>
                <a:cs typeface="Alexandria SemiBold" pitchFamily="2" charset="-78"/>
              </a:rPr>
              <a:t>هو </a:t>
            </a:r>
            <a:r>
              <a:rPr lang="ar-EG" dirty="0">
                <a:latin typeface="Alexandria SemiBold" pitchFamily="2" charset="-78"/>
                <a:cs typeface="Alexandria SemiBold" pitchFamily="2" charset="-78"/>
              </a:rPr>
              <a:t>الترويج لمنتج معين أو خدمة محددة. بل </a:t>
            </a:r>
            <a:r>
              <a:rPr lang="ar-EG" dirty="0" smtClean="0">
                <a:latin typeface="Alexandria SemiBold" pitchFamily="2" charset="-78"/>
                <a:cs typeface="Alexandria SemiBold" pitchFamily="2" charset="-78"/>
              </a:rPr>
              <a:t>يكون هدف</a:t>
            </a:r>
            <a:r>
              <a:rPr lang="ar-SA" dirty="0" smtClean="0">
                <a:latin typeface="Alexandria SemiBold" pitchFamily="2" charset="-78"/>
                <a:cs typeface="Alexandria SemiBold" pitchFamily="2" charset="-78"/>
              </a:rPr>
              <a:t>ها </a:t>
            </a:r>
            <a:r>
              <a:rPr lang="ar-EG" dirty="0" smtClean="0">
                <a:latin typeface="Alexandria SemiBold" pitchFamily="2" charset="-78"/>
                <a:cs typeface="Alexandria SemiBold" pitchFamily="2" charset="-78"/>
              </a:rPr>
              <a:t>هو </a:t>
            </a:r>
            <a:r>
              <a:rPr lang="ar-EG" dirty="0">
                <a:latin typeface="Alexandria SemiBold" pitchFamily="2" charset="-78"/>
                <a:cs typeface="Alexandria SemiBold" pitchFamily="2" charset="-78"/>
              </a:rPr>
              <a:t>تعزيز الاتجاه الإيجابي نحو المؤسسة الراعية </a:t>
            </a:r>
            <a:r>
              <a:rPr lang="ar-SA" dirty="0" smtClean="0">
                <a:latin typeface="Alexandria SemiBold" pitchFamily="2" charset="-78"/>
                <a:cs typeface="Alexandria SemiBold" pitchFamily="2" charset="-78"/>
              </a:rPr>
              <a:t>تجاه المجتمع </a:t>
            </a:r>
            <a:r>
              <a:rPr lang="ar-EG" dirty="0" smtClean="0">
                <a:latin typeface="Alexandria SemiBold" pitchFamily="2" charset="-78"/>
                <a:cs typeface="Alexandria SemiBold" pitchFamily="2" charset="-78"/>
              </a:rPr>
              <a:t>بدرجة </a:t>
            </a:r>
            <a:r>
              <a:rPr lang="ar-EG" dirty="0">
                <a:latin typeface="Alexandria SemiBold" pitchFamily="2" charset="-78"/>
                <a:cs typeface="Alexandria SemiBold" pitchFamily="2" charset="-78"/>
              </a:rPr>
              <a:t>أكبر من خلق حركة مرور إلى موقع الشركة الراعية.</a:t>
            </a:r>
            <a:r>
              <a:rPr lang="ar-SA" dirty="0">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فتقوم بعض الشركات برعاية بعض الأحداث </a:t>
            </a:r>
            <a:r>
              <a:rPr lang="ar-SA" dirty="0" smtClean="0">
                <a:latin typeface="Alexandria SemiBold" pitchFamily="2" charset="-78"/>
                <a:cs typeface="Alexandria SemiBold" pitchFamily="2" charset="-78"/>
              </a:rPr>
              <a:t>المُهمة، </a:t>
            </a:r>
            <a:r>
              <a:rPr lang="ar-SA" dirty="0">
                <a:latin typeface="Alexandria SemiBold" pitchFamily="2" charset="-78"/>
                <a:cs typeface="Alexandria SemiBold" pitchFamily="2" charset="-78"/>
              </a:rPr>
              <a:t>حيث يتم التركيز على </a:t>
            </a:r>
            <a:r>
              <a:rPr lang="ar-SA" dirty="0" smtClean="0">
                <a:latin typeface="Alexandria SemiBold" pitchFamily="2" charset="-78"/>
                <a:cs typeface="Alexandria SemiBold" pitchFamily="2" charset="-78"/>
              </a:rPr>
              <a:t>المحتوى لتقديم قيمة مُضافة للجمهور، </a:t>
            </a:r>
            <a:r>
              <a:rPr lang="ar-SA" dirty="0">
                <a:latin typeface="Alexandria SemiBold" pitchFamily="2" charset="-78"/>
                <a:cs typeface="Alexandria SemiBold" pitchFamily="2" charset="-78"/>
              </a:rPr>
              <a:t>مع ذكر الراعي كإشارة ثانوية، </a:t>
            </a:r>
            <a:r>
              <a:rPr lang="ar-SA" dirty="0">
                <a:solidFill>
                  <a:schemeClr val="accent1"/>
                </a:solidFill>
                <a:latin typeface="Alexandria SemiBold" pitchFamily="2" charset="-78"/>
                <a:cs typeface="Alexandria SemiBold" pitchFamily="2" charset="-78"/>
              </a:rPr>
              <a:t>مث</a:t>
            </a:r>
            <a:r>
              <a:rPr lang="ar-SA" dirty="0" smtClean="0">
                <a:solidFill>
                  <a:schemeClr val="accent1"/>
                </a:solidFill>
                <a:latin typeface="Alexandria SemiBold" pitchFamily="2" charset="-78"/>
                <a:cs typeface="Alexandria SemiBold" pitchFamily="2" charset="-78"/>
              </a:rPr>
              <a:t>ال </a:t>
            </a:r>
            <a:r>
              <a:rPr lang="ar-SA" dirty="0">
                <a:solidFill>
                  <a:schemeClr val="accent1"/>
                </a:solidFill>
                <a:latin typeface="Alexandria SemiBold" pitchFamily="2" charset="-78"/>
                <a:cs typeface="Alexandria SemiBold" pitchFamily="2" charset="-78"/>
              </a:rPr>
              <a:t>على ذلك: </a:t>
            </a:r>
            <a:r>
              <a:rPr lang="ar-SA" dirty="0" smtClean="0">
                <a:latin typeface="Alexandria SemiBold" pitchFamily="2" charset="-78"/>
                <a:cs typeface="Alexandria SemiBold" pitchFamily="2" charset="-78"/>
              </a:rPr>
              <a:t>إعلانات </a:t>
            </a:r>
            <a:r>
              <a:rPr lang="ar-SA" dirty="0">
                <a:latin typeface="Alexandria SemiBold" pitchFamily="2" charset="-78"/>
                <a:cs typeface="Alexandria SemiBold" pitchFamily="2" charset="-78"/>
              </a:rPr>
              <a:t>رعاية </a:t>
            </a:r>
            <a:r>
              <a:rPr lang="ar-SA" dirty="0" smtClean="0">
                <a:latin typeface="Alexandria SemiBold" pitchFamily="2" charset="-78"/>
                <a:cs typeface="Alexandria SemiBold" pitchFamily="2" charset="-78"/>
              </a:rPr>
              <a:t>بطولات </a:t>
            </a:r>
            <a:r>
              <a:rPr lang="ar-SA" dirty="0">
                <a:latin typeface="Alexandria SemiBold" pitchFamily="2" charset="-78"/>
                <a:cs typeface="Alexandria SemiBold" pitchFamily="2" charset="-78"/>
              </a:rPr>
              <a:t>كرة القدم أو كأس العالم أو رعاة </a:t>
            </a:r>
            <a:r>
              <a:rPr lang="ar-SA" dirty="0" smtClean="0">
                <a:latin typeface="Alexandria SemiBold" pitchFamily="2" charset="-78"/>
                <a:cs typeface="Alexandria SemiBold" pitchFamily="2" charset="-78"/>
              </a:rPr>
              <a:t>المُسنين مثل إعلان شركة كادبوري عبارة عن تقرير عن معاناة المُسنين في بريطانيا. أو نشر " مقال تعليمي" عن التعليم عن بُعد مع ذكر اسم مؤسسة تعليمية راعية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4717" r="59959" b="2365"/>
          <a:stretch/>
        </p:blipFill>
        <p:spPr>
          <a:xfrm>
            <a:off x="-44108" y="3673140"/>
            <a:ext cx="2583165" cy="3321607"/>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107" y="2177318"/>
            <a:ext cx="2583165" cy="1495822"/>
          </a:xfrm>
          <a:prstGeom prst="rect">
            <a:avLst/>
          </a:prstGeom>
        </p:spPr>
      </p:pic>
      <mc:AlternateContent xmlns:mc="http://schemas.openxmlformats.org/markup-compatibility/2006">
        <mc:Choice xmlns:p14="http://schemas.microsoft.com/office/powerpoint/2010/main" Requires="p14">
          <p:contentPart p14:bwMode="auto" r:id="rId7">
            <p14:nvContentPartPr>
              <p14:cNvPr id="3" name="Ink 2"/>
              <p14:cNvContentPartPr/>
              <p14:nvPr/>
            </p14:nvContentPartPr>
            <p14:xfrm>
              <a:off x="404640" y="2136600"/>
              <a:ext cx="10603080" cy="3638880"/>
            </p14:xfrm>
          </p:contentPart>
        </mc:Choice>
        <mc:Fallback>
          <p:pic>
            <p:nvPicPr>
              <p:cNvPr id="3" name="Ink 2"/>
              <p:cNvPicPr/>
              <p:nvPr/>
            </p:nvPicPr>
            <p:blipFill>
              <a:blip r:embed="rId8"/>
              <a:stretch>
                <a:fillRect/>
              </a:stretch>
            </p:blipFill>
            <p:spPr>
              <a:xfrm>
                <a:off x="395280" y="2127240"/>
                <a:ext cx="10621800" cy="3657600"/>
              </a:xfrm>
              <a:prstGeom prst="rect">
                <a:avLst/>
              </a:prstGeom>
            </p:spPr>
          </p:pic>
        </mc:Fallback>
      </mc:AlternateContent>
    </p:spTree>
    <p:extLst>
      <p:ext uri="{BB962C8B-B14F-4D97-AF65-F5344CB8AC3E}">
        <p14:creationId xmlns:p14="http://schemas.microsoft.com/office/powerpoint/2010/main" val="32345013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9084" y="1861110"/>
            <a:ext cx="9141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Age UK National &amp; Cadbury's 2020 Donate your words campaign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673792" y="2291677"/>
            <a:ext cx="7637417" cy="325915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64625" y="2291677"/>
            <a:ext cx="1438156" cy="3416320"/>
          </a:xfrm>
          <a:prstGeom prst="rect">
            <a:avLst/>
          </a:prstGeom>
          <a:noFill/>
        </p:spPr>
        <p:txBody>
          <a:bodyPr wrap="square" rtlCol="0">
            <a:spAutoFit/>
          </a:bodyPr>
          <a:lstStyle/>
          <a:p>
            <a:pPr algn="ctr" rtl="1">
              <a:lnSpc>
                <a:spcPct val="150000"/>
              </a:lnSpc>
            </a:pPr>
            <a:r>
              <a:rPr lang="ar-SA" dirty="0" smtClean="0">
                <a:solidFill>
                  <a:schemeClr val="accent1">
                    <a:lumMod val="50000"/>
                  </a:schemeClr>
                </a:solidFill>
                <a:latin typeface="Alexandria SemiBold" pitchFamily="2" charset="-78"/>
                <a:cs typeface="Alexandria SemiBold" pitchFamily="2" charset="-78"/>
              </a:rPr>
              <a:t>إعلان </a:t>
            </a:r>
          </a:p>
          <a:p>
            <a:pPr algn="ctr" rtl="1">
              <a:lnSpc>
                <a:spcPct val="150000"/>
              </a:lnSpc>
            </a:pPr>
            <a:r>
              <a:rPr lang="ar-SA" dirty="0" smtClean="0">
                <a:solidFill>
                  <a:schemeClr val="accent1">
                    <a:lumMod val="50000"/>
                  </a:schemeClr>
                </a:solidFill>
                <a:latin typeface="Alexandria SemiBold" pitchFamily="2" charset="-78"/>
                <a:cs typeface="Alexandria SemiBold" pitchFamily="2" charset="-78"/>
              </a:rPr>
              <a:t>"فيديو"</a:t>
            </a:r>
          </a:p>
          <a:p>
            <a:pPr algn="ctr" rtl="1">
              <a:lnSpc>
                <a:spcPct val="150000"/>
              </a:lnSpc>
            </a:pPr>
            <a:r>
              <a:rPr lang="ar-SA" dirty="0" smtClean="0">
                <a:solidFill>
                  <a:schemeClr val="accent1">
                    <a:lumMod val="50000"/>
                  </a:schemeClr>
                </a:solidFill>
                <a:latin typeface="Alexandria SemiBold" pitchFamily="2" charset="-78"/>
                <a:cs typeface="Alexandria SemiBold" pitchFamily="2" charset="-78"/>
              </a:rPr>
              <a:t>شركة كادبوري لدعم ورعاية المُسنين في </a:t>
            </a:r>
          </a:p>
          <a:p>
            <a:pPr algn="ctr" rtl="1">
              <a:lnSpc>
                <a:spcPct val="150000"/>
              </a:lnSpc>
            </a:pPr>
            <a:r>
              <a:rPr lang="ar-SA" dirty="0" smtClean="0">
                <a:solidFill>
                  <a:schemeClr val="accent1">
                    <a:lumMod val="50000"/>
                  </a:schemeClr>
                </a:solidFill>
                <a:latin typeface="Alexandria SemiBold" pitchFamily="2" charset="-78"/>
                <a:cs typeface="Alexandria SemiBold" pitchFamily="2" charset="-78"/>
              </a:rPr>
              <a:t>بريطانيا</a:t>
            </a:r>
            <a:endParaRPr lang="en-US" dirty="0">
              <a:solidFill>
                <a:schemeClr val="accent1">
                  <a:lumMod val="50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mc:AlternateContent xmlns:mc="http://schemas.openxmlformats.org/markup-compatibility/2006">
        <mc:Choice xmlns:p14="http://schemas.microsoft.com/office/powerpoint/2010/main" Requires="p14">
          <p:contentPart p14:bwMode="auto" r:id="rId8">
            <p14:nvContentPartPr>
              <p14:cNvPr id="2" name="Ink 1"/>
              <p14:cNvContentPartPr/>
              <p14:nvPr/>
            </p14:nvContentPartPr>
            <p14:xfrm>
              <a:off x="5431680" y="3955680"/>
              <a:ext cx="360" cy="360"/>
            </p14:xfrm>
          </p:contentPart>
        </mc:Choice>
        <mc:Fallback>
          <p:pic>
            <p:nvPicPr>
              <p:cNvPr id="2" name="Ink 1"/>
              <p:cNvPicPr/>
              <p:nvPr/>
            </p:nvPicPr>
            <p:blipFill>
              <a:blip r:embed="rId9"/>
              <a:stretch>
                <a:fillRect/>
              </a:stretch>
            </p:blipFill>
            <p:spPr>
              <a:xfrm>
                <a:off x="5422320" y="3946320"/>
                <a:ext cx="19080" cy="19080"/>
              </a:xfrm>
              <a:prstGeom prst="rect">
                <a:avLst/>
              </a:prstGeom>
            </p:spPr>
          </p:pic>
        </mc:Fallback>
      </mc:AlternateContent>
    </p:spTree>
    <p:extLst>
      <p:ext uri="{BB962C8B-B14F-4D97-AF65-F5344CB8AC3E}">
        <p14:creationId xmlns:p14="http://schemas.microsoft.com/office/powerpoint/2010/main" val="1361455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2"/>
                                        </p:tgtEl>
                                      </p:cBhvr>
                                    </p:cmd>
                                  </p:childTnLst>
                                </p:cTn>
                              </p:par>
                            </p:childTnLst>
                          </p:cTn>
                        </p:par>
                      </p:childTnLst>
                    </p:cTn>
                  </p:par>
                </p:childTnLst>
              </p:cTn>
              <p:nextCondLst>
                <p:cond evt="onClick" delay="0">
                  <p:tgtEl>
                    <p:spTgt spid="12"/>
                  </p:tgtEl>
                </p:cond>
              </p:nextCondLst>
            </p:seq>
            <p:video>
              <p:cMediaNode vol="6061">
                <p:cTn id="7" fill="hold" display="0">
                  <p:stCondLst>
                    <p:cond delay="indefinite"/>
                  </p:stCondLst>
                </p:cTn>
                <p:tgtEl>
                  <p:spTgt spid="12"/>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5689" y="1861110"/>
            <a:ext cx="11017045"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5689" y="1945009"/>
            <a:ext cx="10884310"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سمات المحتوى المدعوم:</a:t>
            </a:r>
            <a:endParaRPr lang="en-US" dirty="0">
              <a:solidFill>
                <a:srgbClr val="C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التكامل</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التناغم بين </a:t>
            </a:r>
            <a:r>
              <a:rPr lang="ar-SA" dirty="0">
                <a:latin typeface="Alexandria SemiBold" pitchFamily="2" charset="-78"/>
                <a:cs typeface="Alexandria SemiBold" pitchFamily="2" charset="-78"/>
              </a:rPr>
              <a:t>التصميم </a:t>
            </a:r>
            <a:r>
              <a:rPr lang="ar-SA" dirty="0" smtClean="0">
                <a:latin typeface="Alexandria SemiBold" pitchFamily="2" charset="-78"/>
                <a:cs typeface="Alexandria SemiBold" pitchFamily="2" charset="-78"/>
              </a:rPr>
              <a:t>والمحتوى، </a:t>
            </a:r>
            <a:r>
              <a:rPr lang="ar-SA" dirty="0">
                <a:latin typeface="Alexandria SemiBold" pitchFamily="2" charset="-78"/>
                <a:cs typeface="Alexandria SemiBold" pitchFamily="2" charset="-78"/>
              </a:rPr>
              <a:t>مما </a:t>
            </a:r>
            <a:r>
              <a:rPr lang="ar-SA" dirty="0" smtClean="0">
                <a:latin typeface="Alexandria SemiBold" pitchFamily="2" charset="-78"/>
                <a:cs typeface="Alexandria SemiBold" pitchFamily="2" charset="-78"/>
              </a:rPr>
              <a:t>يُعزز </a:t>
            </a:r>
            <a:r>
              <a:rPr lang="ar-SA" dirty="0">
                <a:latin typeface="Alexandria SemiBold" pitchFamily="2" charset="-78"/>
                <a:cs typeface="Alexandria SemiBold" pitchFamily="2" charset="-78"/>
              </a:rPr>
              <a:t>من مصداقيتها</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المحتوى القيم</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غالباً </a:t>
            </a:r>
            <a:r>
              <a:rPr lang="ar-SA" dirty="0">
                <a:latin typeface="Alexandria SemiBold" pitchFamily="2" charset="-78"/>
                <a:cs typeface="Alexandria SemiBold" pitchFamily="2" charset="-78"/>
              </a:rPr>
              <a:t>ما تقدم </a:t>
            </a:r>
            <a:r>
              <a:rPr lang="ar-SA" dirty="0" smtClean="0">
                <a:latin typeface="Alexandria SemiBold" pitchFamily="2" charset="-78"/>
                <a:cs typeface="Alexandria SemiBold" pitchFamily="2" charset="-78"/>
              </a:rPr>
              <a:t>الإعلانات معلومات قيمة ومفيدة، </a:t>
            </a:r>
            <a:r>
              <a:rPr lang="ar-SA" dirty="0">
                <a:latin typeface="Alexandria SemiBold" pitchFamily="2" charset="-78"/>
                <a:cs typeface="Alexandria SemiBold" pitchFamily="2" charset="-78"/>
              </a:rPr>
              <a:t>وليس مجرد رسالة تسويقية</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علامة التمييز</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عادةً ما تحتوي على عبارة تشير إلى أنها محتوى مدفوع أو إعلانات، مثل "برعاية" أو "محتوى </a:t>
            </a:r>
            <a:r>
              <a:rPr lang="ar-SA" dirty="0" smtClean="0">
                <a:latin typeface="Alexandria SemiBold" pitchFamily="2" charset="-78"/>
                <a:cs typeface="Alexandria SemiBold" pitchFamily="2" charset="-78"/>
              </a:rPr>
              <a:t>مدفوع" .</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بناء الثقة</a:t>
            </a:r>
            <a:r>
              <a:rPr lang="en-US"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تعزز الثقة بين العلامة التجارية والجمهور عندما يتم تقديمها بطريقة طبيعية</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عيوب المحتوى المدعوم:</a:t>
            </a:r>
            <a:endParaRPr lang="en-US" dirty="0">
              <a:solidFill>
                <a:srgbClr val="C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الشفافية</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من المهم أن تكون الإعلانات واضحة بأنها محتوى </a:t>
            </a:r>
            <a:r>
              <a:rPr lang="ar-SA" dirty="0" smtClean="0">
                <a:latin typeface="Alexandria SemiBold" pitchFamily="2" charset="-78"/>
                <a:cs typeface="Alexandria SemiBold" pitchFamily="2" charset="-78"/>
              </a:rPr>
              <a:t>مدفوع وذلك بوجود اسم المُعلن أو العلامة التجارية؛ </a:t>
            </a:r>
            <a:r>
              <a:rPr lang="ar-SA" dirty="0">
                <a:latin typeface="Alexandria SemiBold" pitchFamily="2" charset="-78"/>
                <a:cs typeface="Alexandria SemiBold" pitchFamily="2" charset="-78"/>
              </a:rPr>
              <a:t>لتجنب خداع المستخدم</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التوافق </a:t>
            </a:r>
            <a:r>
              <a:rPr lang="ar-SA" dirty="0">
                <a:solidFill>
                  <a:srgbClr val="98481C"/>
                </a:solidFill>
                <a:latin typeface="Alexandria SemiBold" pitchFamily="2" charset="-78"/>
                <a:cs typeface="Alexandria SemiBold" pitchFamily="2" charset="-78"/>
              </a:rPr>
              <a:t>مع القوانين</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يجب الإلتزام بالقوانين المتعلقة بنشر الإعلانات والمحتوى المدفوع</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mc:AlternateContent xmlns:mc="http://schemas.openxmlformats.org/markup-compatibility/2006">
        <mc:Choice xmlns:p14="http://schemas.microsoft.com/office/powerpoint/2010/main" Requires="p14">
          <p:contentPart p14:bwMode="auto" r:id="rId5">
            <p14:nvContentPartPr>
              <p14:cNvPr id="2" name="Ink 1"/>
              <p14:cNvContentPartPr/>
              <p14:nvPr/>
            </p14:nvContentPartPr>
            <p14:xfrm>
              <a:off x="996840" y="3594960"/>
              <a:ext cx="9866520" cy="621000"/>
            </p14:xfrm>
          </p:contentPart>
        </mc:Choice>
        <mc:Fallback>
          <p:pic>
            <p:nvPicPr>
              <p:cNvPr id="2" name="Ink 1"/>
              <p:cNvPicPr/>
              <p:nvPr/>
            </p:nvPicPr>
            <p:blipFill>
              <a:blip r:embed="rId6"/>
              <a:stretch>
                <a:fillRect/>
              </a:stretch>
            </p:blipFill>
            <p:spPr>
              <a:xfrm>
                <a:off x="987480" y="3585600"/>
                <a:ext cx="9885240" cy="639720"/>
              </a:xfrm>
              <a:prstGeom prst="rect">
                <a:avLst/>
              </a:prstGeom>
            </p:spPr>
          </p:pic>
        </mc:Fallback>
      </mc:AlternateContent>
    </p:spTree>
    <p:extLst>
      <p:ext uri="{BB962C8B-B14F-4D97-AF65-F5344CB8AC3E}">
        <p14:creationId xmlns:p14="http://schemas.microsoft.com/office/powerpoint/2010/main" val="4049947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9963" y="1861110"/>
            <a:ext cx="832806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73778" y="9193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05588" y="96374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92892" y="12064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63324" y="1936711"/>
            <a:ext cx="8349989"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الإعلانات القافزة </a:t>
            </a:r>
            <a:r>
              <a:rPr lang="en-US" dirty="0" smtClean="0">
                <a:solidFill>
                  <a:schemeClr val="accent1"/>
                </a:solidFill>
                <a:latin typeface="Alexandria SemiBold" pitchFamily="2" charset="-78"/>
                <a:cs typeface="Alexandria SemiBold" pitchFamily="2" charset="-78"/>
              </a:rPr>
              <a:t>Pop-up</a:t>
            </a:r>
            <a:r>
              <a:rPr lang="ar-SA" dirty="0" smtClean="0">
                <a:solidFill>
                  <a:schemeClr val="accent1"/>
                </a:solidFill>
                <a:latin typeface="Alexandria SemiBold" pitchFamily="2" charset="-78"/>
                <a:cs typeface="Alexandria SemiBold" pitchFamily="2" charset="-78"/>
              </a:rPr>
              <a:t>:</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نوافذ إعلانية تظهر </a:t>
            </a:r>
            <a:r>
              <a:rPr lang="ar-SA" dirty="0" smtClean="0">
                <a:latin typeface="Alexandria SemiBold" pitchFamily="2" charset="-78"/>
                <a:cs typeface="Alexandria SemiBold" pitchFamily="2" charset="-78"/>
              </a:rPr>
              <a:t>فجأة في صفحة </a:t>
            </a:r>
            <a:r>
              <a:rPr lang="ar-SA" dirty="0">
                <a:latin typeface="Alexandria SemiBold" pitchFamily="2" charset="-78"/>
                <a:cs typeface="Alexandria SemiBold" pitchFamily="2" charset="-78"/>
              </a:rPr>
              <a:t>الويب الحالية، </a:t>
            </a:r>
            <a:r>
              <a:rPr lang="ar-SA" dirty="0" smtClean="0">
                <a:latin typeface="Alexandria SemiBold" pitchFamily="2" charset="-78"/>
                <a:cs typeface="Alexandria SemiBold" pitchFamily="2" charset="-78"/>
              </a:rPr>
              <a:t>وعادةً ما تكون على </a:t>
            </a:r>
            <a:r>
              <a:rPr lang="ar-SA" dirty="0">
                <a:latin typeface="Alexandria SemiBold" pitchFamily="2" charset="-78"/>
                <a:cs typeface="Alexandria SemiBold" pitchFamily="2" charset="-78"/>
              </a:rPr>
              <a:t>شكل نافذة جديدة أو </a:t>
            </a:r>
            <a:r>
              <a:rPr lang="ar-SA" dirty="0" smtClean="0">
                <a:latin typeface="Alexandria SemiBold" pitchFamily="2" charset="-78"/>
                <a:cs typeface="Alexandria SemiBold" pitchFamily="2" charset="-78"/>
              </a:rPr>
              <a:t>كطبقة، وتتطلب تفاعل المُستخدم معها قبل الوصول إلى المحتوى المرغوب .</a:t>
            </a:r>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سمات الإعلانات القافزة:</a:t>
            </a:r>
          </a:p>
          <a:p>
            <a:pPr marL="623888" lvl="0" indent="-333375" algn="r" rtl="1">
              <a:lnSpc>
                <a:spcPct val="150000"/>
              </a:lnSpc>
              <a:buFont typeface="+mj-lt"/>
              <a:buAutoNum type="arabicPeriod"/>
              <a:tabLst>
                <a:tab pos="682625" algn="l"/>
              </a:tabLst>
            </a:pPr>
            <a:r>
              <a:rPr lang="ar-SA" dirty="0" smtClean="0">
                <a:solidFill>
                  <a:srgbClr val="98481C"/>
                </a:solidFill>
                <a:latin typeface="Alexandria SemiBold" pitchFamily="2" charset="-78"/>
                <a:cs typeface="Alexandria SemiBold" pitchFamily="2" charset="-78"/>
              </a:rPr>
              <a:t>الظهور </a:t>
            </a:r>
            <a:r>
              <a:rPr lang="ar-SA" dirty="0">
                <a:solidFill>
                  <a:srgbClr val="98481C"/>
                </a:solidFill>
                <a:latin typeface="Alexandria SemiBold" pitchFamily="2" charset="-78"/>
                <a:cs typeface="Alexandria SemiBold" pitchFamily="2" charset="-78"/>
              </a:rPr>
              <a:t>المفاجئ</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تظهر </a:t>
            </a:r>
            <a:r>
              <a:rPr lang="ar-SA" dirty="0">
                <a:latin typeface="Alexandria SemiBold" pitchFamily="2" charset="-78"/>
                <a:cs typeface="Alexandria SemiBold" pitchFamily="2" charset="-78"/>
              </a:rPr>
              <a:t>فجأة عند زيارة المستخدم لموقع </a:t>
            </a:r>
            <a:r>
              <a:rPr lang="ar-SA" dirty="0" smtClean="0">
                <a:latin typeface="Alexandria SemiBold" pitchFamily="2" charset="-78"/>
                <a:cs typeface="Alexandria SemiBold" pitchFamily="2" charset="-78"/>
              </a:rPr>
              <a:t>الصحيفة </a:t>
            </a:r>
            <a:r>
              <a:rPr lang="ar-SA" dirty="0">
                <a:latin typeface="Alexandria SemiBold" pitchFamily="2" charset="-78"/>
                <a:cs typeface="Alexandria SemiBold" pitchFamily="2" charset="-78"/>
              </a:rPr>
              <a:t>أو بعد فترة زمنية معينة من التفاعل مع </a:t>
            </a:r>
            <a:r>
              <a:rPr lang="ar-SA" dirty="0" smtClean="0">
                <a:latin typeface="Alexandria SemiBold" pitchFamily="2" charset="-78"/>
                <a:cs typeface="Alexandria SemiBold" pitchFamily="2" charset="-78"/>
              </a:rPr>
              <a:t>الموقع، وتكون أصغر حجماً من الصفحة الحالية .</a:t>
            </a:r>
            <a:endParaRPr lang="en-US" dirty="0">
              <a:latin typeface="Alexandria SemiBold" pitchFamily="2" charset="-78"/>
              <a:cs typeface="Alexandria SemiBold" pitchFamily="2" charset="-78"/>
            </a:endParaRPr>
          </a:p>
          <a:p>
            <a:pPr marL="623888" indent="-333375" algn="r" rtl="1">
              <a:lnSpc>
                <a:spcPct val="150000"/>
              </a:lnSpc>
              <a:buFont typeface="+mj-lt"/>
              <a:buAutoNum type="arabicPeriod"/>
              <a:tabLst>
                <a:tab pos="682625" algn="l"/>
              </a:tabLst>
            </a:pPr>
            <a:r>
              <a:rPr lang="ar-SA" dirty="0">
                <a:solidFill>
                  <a:srgbClr val="98481C"/>
                </a:solidFill>
                <a:latin typeface="Alexandria SemiBold" pitchFamily="2" charset="-78"/>
                <a:cs typeface="Alexandria SemiBold" pitchFamily="2" charset="-78"/>
              </a:rPr>
              <a:t>التفاعل المطلوب</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قد تتطلب من المستخدم إغلاق </a:t>
            </a:r>
            <a:r>
              <a:rPr lang="ar-SA" dirty="0">
                <a:latin typeface="Alexandria SemiBold" pitchFamily="2" charset="-78"/>
                <a:cs typeface="Alexandria SemiBold" pitchFamily="2" charset="-78"/>
              </a:rPr>
              <a:t>النافذة إذا لم يكن </a:t>
            </a:r>
            <a:r>
              <a:rPr lang="ar-SA" dirty="0" smtClean="0">
                <a:latin typeface="Alexandria SemiBold" pitchFamily="2" charset="-78"/>
                <a:cs typeface="Alexandria SemiBold" pitchFamily="2" charset="-78"/>
              </a:rPr>
              <a:t>مهتماً أو </a:t>
            </a:r>
            <a:r>
              <a:rPr lang="ar-SA" dirty="0">
                <a:latin typeface="Alexandria SemiBold" pitchFamily="2" charset="-78"/>
                <a:cs typeface="Alexandria SemiBold" pitchFamily="2" charset="-78"/>
              </a:rPr>
              <a:t>اتخاذ إجراء معين (مثل التسجيل أو النقر على </a:t>
            </a:r>
            <a:r>
              <a:rPr lang="ar-SA" dirty="0" smtClean="0">
                <a:latin typeface="Alexandria SemiBold" pitchFamily="2" charset="-78"/>
                <a:cs typeface="Alexandria SemiBold" pitchFamily="2" charset="-78"/>
              </a:rPr>
              <a:t>رابط)</a:t>
            </a:r>
            <a:r>
              <a:rPr lang="en-US" dirty="0" smtClean="0">
                <a:latin typeface="Alexandria SemiBold" pitchFamily="2" charset="-78"/>
                <a:cs typeface="Alexandria SemiBold" pitchFamily="2" charset="-78"/>
              </a:rPr>
              <a:t>.</a:t>
            </a:r>
            <a:r>
              <a:rPr lang="ar-SA" dirty="0" smtClean="0"/>
              <a:t> </a:t>
            </a:r>
            <a:endParaRPr lang="en-US" dirty="0" smtClean="0">
              <a:latin typeface="Alexandria SemiBold" pitchFamily="2" charset="-78"/>
              <a:cs typeface="Alexandria SemiBold" pitchFamily="2" charset="-78"/>
            </a:endParaRPr>
          </a:p>
          <a:p>
            <a:pPr marL="623888" lvl="0" indent="-333375" algn="r" rtl="1">
              <a:lnSpc>
                <a:spcPct val="150000"/>
              </a:lnSpc>
              <a:buFont typeface="+mj-lt"/>
              <a:buAutoNum type="arabicPeriod"/>
              <a:tabLst>
                <a:tab pos="682625" algn="l"/>
              </a:tabLst>
            </a:pPr>
            <a:r>
              <a:rPr lang="ar-SA" dirty="0" smtClean="0">
                <a:solidFill>
                  <a:srgbClr val="98481C"/>
                </a:solidFill>
                <a:latin typeface="Alexandria SemiBold" pitchFamily="2" charset="-78"/>
                <a:cs typeface="Alexandria SemiBold" pitchFamily="2" charset="-78"/>
              </a:rPr>
              <a:t>التنوع</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يمكن </a:t>
            </a:r>
            <a:r>
              <a:rPr lang="ar-SA" dirty="0">
                <a:latin typeface="Alexandria SemiBold" pitchFamily="2" charset="-78"/>
                <a:cs typeface="Alexandria SemiBold" pitchFamily="2" charset="-78"/>
              </a:rPr>
              <a:t>أن تكون نصية أو تحتوي على صور أو فيديوهات</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45668"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749" y="2353699"/>
            <a:ext cx="2625214" cy="3949577"/>
          </a:xfrm>
          <a:prstGeom prst="rect">
            <a:avLst/>
          </a:prstGeom>
        </p:spPr>
      </p:pic>
      <mc:AlternateContent xmlns:mc="http://schemas.openxmlformats.org/markup-compatibility/2006">
        <mc:Choice xmlns:p14="http://schemas.microsoft.com/office/powerpoint/2010/main" Requires="p14">
          <p:contentPart p14:bwMode="auto" r:id="rId6">
            <p14:nvContentPartPr>
              <p14:cNvPr id="2" name="Ink 1"/>
              <p14:cNvContentPartPr/>
              <p14:nvPr/>
            </p14:nvContentPartPr>
            <p14:xfrm>
              <a:off x="28800" y="4865400"/>
              <a:ext cx="1661760" cy="1371960"/>
            </p14:xfrm>
          </p:contentPart>
        </mc:Choice>
        <mc:Fallback>
          <p:pic>
            <p:nvPicPr>
              <p:cNvPr id="2" name="Ink 1"/>
              <p:cNvPicPr/>
              <p:nvPr/>
            </p:nvPicPr>
            <p:blipFill>
              <a:blip r:embed="rId7"/>
              <a:stretch>
                <a:fillRect/>
              </a:stretch>
            </p:blipFill>
            <p:spPr>
              <a:xfrm>
                <a:off x="19440" y="4856040"/>
                <a:ext cx="1680480" cy="1390680"/>
              </a:xfrm>
              <a:prstGeom prst="rect">
                <a:avLst/>
              </a:prstGeom>
            </p:spPr>
          </p:pic>
        </mc:Fallback>
      </mc:AlternateContent>
    </p:spTree>
    <p:extLst>
      <p:ext uri="{BB962C8B-B14F-4D97-AF65-F5344CB8AC3E}">
        <p14:creationId xmlns:p14="http://schemas.microsoft.com/office/powerpoint/2010/main" val="4917007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5428" y="1861110"/>
            <a:ext cx="11009319"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5429" y="1907135"/>
            <a:ext cx="11009318"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أشكال الإعلانات </a:t>
            </a:r>
            <a:r>
              <a:rPr lang="ar-SA" dirty="0">
                <a:solidFill>
                  <a:srgbClr val="C00000"/>
                </a:solidFill>
                <a:latin typeface="Alexandria SemiBold" pitchFamily="2" charset="-78"/>
                <a:cs typeface="Alexandria SemiBold" pitchFamily="2" charset="-78"/>
              </a:rPr>
              <a:t>القافزة:</a:t>
            </a:r>
          </a:p>
          <a:p>
            <a:pPr marL="290513" lvl="0"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إعلانات قافزة أعلى المحتوى </a:t>
            </a:r>
            <a:r>
              <a:rPr lang="en-US" dirty="0">
                <a:solidFill>
                  <a:srgbClr val="98481C"/>
                </a:solidFill>
                <a:latin typeface="Alexandria SemiBold" pitchFamily="2" charset="-78"/>
                <a:cs typeface="Alexandria SemiBold" pitchFamily="2" charset="-78"/>
              </a:rPr>
              <a:t>Pop-up</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إعلانات</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تظهر كنافذة </a:t>
            </a:r>
            <a:r>
              <a:rPr lang="ar-SA" dirty="0" smtClean="0">
                <a:latin typeface="Alexandria SemiBold" pitchFamily="2" charset="-78"/>
                <a:cs typeface="Alexandria SemiBold" pitchFamily="2" charset="-78"/>
              </a:rPr>
              <a:t>جديدة </a:t>
            </a:r>
            <a:r>
              <a:rPr lang="ar-SA" dirty="0">
                <a:latin typeface="Alexandria SemiBold" pitchFamily="2" charset="-78"/>
                <a:cs typeface="Alexandria SemiBold" pitchFamily="2" charset="-78"/>
              </a:rPr>
              <a:t>فوق المحتوى </a:t>
            </a:r>
            <a:r>
              <a:rPr lang="ar-SA" dirty="0" smtClean="0">
                <a:latin typeface="Alexandria SemiBold" pitchFamily="2" charset="-78"/>
                <a:cs typeface="Alexandria SemiBold" pitchFamily="2" charset="-78"/>
              </a:rPr>
              <a:t>الحالي أثناء </a:t>
            </a:r>
            <a:r>
              <a:rPr lang="ar-SA" dirty="0">
                <a:latin typeface="Alexandria SemiBold" pitchFamily="2" charset="-78"/>
                <a:cs typeface="Alexandria SemiBold" pitchFamily="2" charset="-78"/>
              </a:rPr>
              <a:t>تصفح موقع </a:t>
            </a:r>
            <a:r>
              <a:rPr lang="ar-SA" dirty="0" smtClean="0">
                <a:latin typeface="Alexandria SemiBold" pitchFamily="2" charset="-78"/>
                <a:cs typeface="Alexandria SemiBold" pitchFamily="2" charset="-78"/>
              </a:rPr>
              <a:t>الصحيفة. وقد </a:t>
            </a:r>
            <a:r>
              <a:rPr lang="ar-SA" dirty="0">
                <a:latin typeface="Alexandria SemiBold" pitchFamily="2" charset="-78"/>
                <a:cs typeface="Alexandria SemiBold" pitchFamily="2" charset="-78"/>
              </a:rPr>
              <a:t>تظهر كنافذة بأحجام </a:t>
            </a:r>
            <a:r>
              <a:rPr lang="ar-SA" dirty="0" smtClean="0">
                <a:latin typeface="Alexandria SemiBold" pitchFamily="2" charset="-78"/>
                <a:cs typeface="Alexandria SemiBold" pitchFamily="2" charset="-78"/>
              </a:rPr>
              <a:t>مختلفة </a:t>
            </a:r>
            <a:r>
              <a:rPr lang="ar-SA" dirty="0">
                <a:latin typeface="Alexandria SemiBold" pitchFamily="2" charset="-78"/>
                <a:cs typeface="Alexandria SemiBold" pitchFamily="2" charset="-78"/>
              </a:rPr>
              <a:t>على الواجهة </a:t>
            </a:r>
            <a:r>
              <a:rPr lang="ar-SA" dirty="0" smtClean="0">
                <a:latin typeface="Alexandria SemiBold" pitchFamily="2" charset="-78"/>
                <a:cs typeface="Alexandria SemiBold" pitchFamily="2" charset="-78"/>
              </a:rPr>
              <a:t>الرئيسية </a:t>
            </a:r>
            <a:r>
              <a:rPr lang="ar-SA" dirty="0">
                <a:latin typeface="Alexandria SemiBold" pitchFamily="2" charset="-78"/>
                <a:cs typeface="Alexandria SemiBold" pitchFamily="2" charset="-78"/>
              </a:rPr>
              <a:t>لمواقع </a:t>
            </a:r>
            <a:r>
              <a:rPr lang="ar-SA" dirty="0" smtClean="0">
                <a:latin typeface="Alexandria SemiBold" pitchFamily="2" charset="-78"/>
                <a:cs typeface="Alexandria SemiBold" pitchFamily="2" charset="-78"/>
              </a:rPr>
              <a:t>الصحيفة، </a:t>
            </a:r>
            <a:r>
              <a:rPr lang="ar-SA" dirty="0">
                <a:latin typeface="Alexandria SemiBold" pitchFamily="2" charset="-78"/>
                <a:cs typeface="Alexandria SemiBold" pitchFamily="2" charset="-78"/>
              </a:rPr>
              <a:t>مثل ملء الشاشة والشريط الجانبي </a:t>
            </a:r>
            <a:r>
              <a:rPr lang="ar-SA" dirty="0" smtClean="0">
                <a:latin typeface="Alexandria SemiBold" pitchFamily="2" charset="-78"/>
                <a:cs typeface="Alexandria SemiBold" pitchFamily="2" charset="-78"/>
              </a:rPr>
              <a:t>واللافتة.</a:t>
            </a:r>
            <a:endParaRPr lang="en-US" dirty="0">
              <a:latin typeface="Alexandria SemiBold" pitchFamily="2" charset="-78"/>
              <a:cs typeface="Alexandria SemiBold" pitchFamily="2" charset="-78"/>
            </a:endParaRPr>
          </a:p>
          <a:p>
            <a:pPr marL="290513"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إعلانات </a:t>
            </a:r>
            <a:r>
              <a:rPr lang="ar-SA" dirty="0">
                <a:solidFill>
                  <a:srgbClr val="98481C"/>
                </a:solidFill>
                <a:latin typeface="Alexandria SemiBold" pitchFamily="2" charset="-78"/>
                <a:cs typeface="Alexandria SemiBold" pitchFamily="2" charset="-78"/>
              </a:rPr>
              <a:t>قافزة </a:t>
            </a:r>
            <a:r>
              <a:rPr lang="ar-SA" dirty="0" smtClean="0">
                <a:solidFill>
                  <a:srgbClr val="98481C"/>
                </a:solidFill>
                <a:latin typeface="Alexandria SemiBold" pitchFamily="2" charset="-78"/>
                <a:cs typeface="Alexandria SemiBold" pitchFamily="2" charset="-78"/>
              </a:rPr>
              <a:t>أسفل المحتوى </a:t>
            </a:r>
            <a:r>
              <a:rPr lang="en-US" dirty="0" smtClean="0">
                <a:solidFill>
                  <a:srgbClr val="98481C"/>
                </a:solidFill>
                <a:latin typeface="Alexandria SemiBold" pitchFamily="2" charset="-78"/>
                <a:cs typeface="Alexandria SemiBold" pitchFamily="2" charset="-78"/>
              </a:rPr>
              <a:t>Pop-under</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هو إعلانات </a:t>
            </a:r>
            <a:r>
              <a:rPr lang="ar-SA" dirty="0">
                <a:latin typeface="Alexandria SemiBold" pitchFamily="2" charset="-78"/>
                <a:cs typeface="Alexandria SemiBold" pitchFamily="2" charset="-78"/>
              </a:rPr>
              <a:t>ت</a:t>
            </a:r>
            <a:r>
              <a:rPr lang="ar-SA" dirty="0" smtClean="0">
                <a:latin typeface="Alexandria SemiBold" pitchFamily="2" charset="-78"/>
                <a:cs typeface="Alexandria SemiBold" pitchFamily="2" charset="-78"/>
              </a:rPr>
              <a:t>ظهر في نافذة جديدة أسفل </a:t>
            </a:r>
            <a:r>
              <a:rPr lang="ar-SA" dirty="0">
                <a:latin typeface="Alexandria SemiBold" pitchFamily="2" charset="-78"/>
                <a:cs typeface="Alexandria SemiBold" pitchFamily="2" charset="-78"/>
              </a:rPr>
              <a:t>النافذة النشطة </a:t>
            </a:r>
            <a:r>
              <a:rPr lang="ar-SA" dirty="0" smtClean="0">
                <a:latin typeface="Alexandria SemiBold" pitchFamily="2" charset="-78"/>
                <a:cs typeface="Alexandria SemiBold" pitchFamily="2" charset="-78"/>
              </a:rPr>
              <a:t>للمستخدم، </a:t>
            </a:r>
            <a:r>
              <a:rPr lang="ar-SA" dirty="0">
                <a:latin typeface="Alexandria SemiBold" pitchFamily="2" charset="-78"/>
                <a:cs typeface="Alexandria SemiBold" pitchFamily="2" charset="-78"/>
              </a:rPr>
              <a:t>ولا </a:t>
            </a:r>
            <a:r>
              <a:rPr lang="ar-SA" dirty="0" smtClean="0">
                <a:latin typeface="Alexandria SemiBold" pitchFamily="2" charset="-78"/>
                <a:cs typeface="Alexandria SemiBold" pitchFamily="2" charset="-78"/>
              </a:rPr>
              <a:t>تُعيق </a:t>
            </a:r>
            <a:r>
              <a:rPr lang="ar-SA" dirty="0">
                <a:latin typeface="Alexandria SemiBold" pitchFamily="2" charset="-78"/>
                <a:cs typeface="Alexandria SemiBold" pitchFamily="2" charset="-78"/>
              </a:rPr>
              <a:t>رؤية المستخدم لمحتوى الموقع </a:t>
            </a:r>
            <a:r>
              <a:rPr lang="ar-SA" dirty="0" smtClean="0">
                <a:latin typeface="Alexandria SemiBold" pitchFamily="2" charset="-78"/>
                <a:cs typeface="Alexandria SemiBold" pitchFamily="2" charset="-78"/>
              </a:rPr>
              <a:t>.</a:t>
            </a:r>
          </a:p>
          <a:p>
            <a:pPr marL="290513"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الإعلانات المتراكبة </a:t>
            </a:r>
            <a:r>
              <a:rPr lang="en-US" dirty="0">
                <a:solidFill>
                  <a:srgbClr val="98481C"/>
                </a:solidFill>
                <a:latin typeface="Alexandria SemiBold" pitchFamily="2" charset="-78"/>
                <a:cs typeface="Alexandria SemiBold" pitchFamily="2" charset="-78"/>
              </a:rPr>
              <a:t>Overlay</a:t>
            </a:r>
            <a:r>
              <a:rPr lang="ar-SA" dirty="0" smtClean="0">
                <a:latin typeface="Alexandria SemiBold" pitchFamily="2" charset="-78"/>
                <a:cs typeface="Alexandria SemiBold" pitchFamily="2" charset="-78"/>
              </a:rPr>
              <a:t>:ويطلق عليها الكتل الإعلانية التي</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تغطي </a:t>
            </a:r>
            <a:r>
              <a:rPr lang="ar-SA" dirty="0" smtClean="0">
                <a:latin typeface="Alexandria SemiBold" pitchFamily="2" charset="-78"/>
                <a:cs typeface="Alexandria SemiBold" pitchFamily="2" charset="-78"/>
              </a:rPr>
              <a:t>جزءاً </a:t>
            </a:r>
            <a:r>
              <a:rPr lang="ar-SA" dirty="0">
                <a:latin typeface="Alexandria SemiBold" pitchFamily="2" charset="-78"/>
                <a:cs typeface="Alexandria SemiBold" pitchFamily="2" charset="-78"/>
              </a:rPr>
              <a:t>من الصفحة الحالية دون فتح نافذة جديدة</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هو </a:t>
            </a:r>
            <a:r>
              <a:rPr lang="ar-SA" dirty="0">
                <a:latin typeface="Alexandria SemiBold" pitchFamily="2" charset="-78"/>
                <a:cs typeface="Alexandria SemiBold" pitchFamily="2" charset="-78"/>
              </a:rPr>
              <a:t>إعلان صغير </a:t>
            </a:r>
            <a:r>
              <a:rPr lang="ar-SA" dirty="0" smtClean="0">
                <a:latin typeface="Alexandria SemiBold" pitchFamily="2" charset="-78"/>
                <a:cs typeface="Alexandria SemiBold" pitchFamily="2" charset="-78"/>
              </a:rPr>
              <a:t>يشغل </a:t>
            </a:r>
            <a:r>
              <a:rPr lang="ar-SA" dirty="0">
                <a:latin typeface="Alexandria SemiBold" pitchFamily="2" charset="-78"/>
                <a:cs typeface="Alexandria SemiBold" pitchFamily="2" charset="-78"/>
              </a:rPr>
              <a:t>20% من أسفل شاشة الفيديو دون إعاقة رؤية </a:t>
            </a:r>
            <a:r>
              <a:rPr lang="ar-SA" dirty="0" smtClean="0">
                <a:latin typeface="Alexandria SemiBold" pitchFamily="2" charset="-78"/>
                <a:cs typeface="Alexandria SemiBold" pitchFamily="2" charset="-78"/>
              </a:rPr>
              <a:t>المستخدم للمحتوى. وقد يحتوي الإعلان </a:t>
            </a:r>
            <a:r>
              <a:rPr lang="ar-SA" dirty="0">
                <a:latin typeface="Alexandria SemiBold" pitchFamily="2" charset="-78"/>
                <a:cs typeface="Alexandria SemiBold" pitchFamily="2" charset="-78"/>
              </a:rPr>
              <a:t>على صور أو نص، ويمكن </a:t>
            </a:r>
            <a:r>
              <a:rPr lang="ar-SA" dirty="0" smtClean="0">
                <a:latin typeface="Alexandria SemiBold" pitchFamily="2" charset="-78"/>
                <a:cs typeface="Alexandria SemiBold" pitchFamily="2" charset="-78"/>
              </a:rPr>
              <a:t>للمستخدم </a:t>
            </a:r>
            <a:r>
              <a:rPr lang="ar-SA" dirty="0">
                <a:latin typeface="Alexandria SemiBold" pitchFamily="2" charset="-78"/>
                <a:cs typeface="Alexandria SemiBold" pitchFamily="2" charset="-78"/>
              </a:rPr>
              <a:t>التفاعل معها أو إيقاف تشغيلها حسب الرغبة. </a:t>
            </a:r>
            <a:r>
              <a:rPr lang="ar-SA" dirty="0" smtClean="0">
                <a:latin typeface="Alexandria SemiBold" pitchFamily="2" charset="-78"/>
                <a:cs typeface="Alexandria SemiBold" pitchFamily="2" charset="-78"/>
              </a:rPr>
              <a:t>وسيؤدي </a:t>
            </a:r>
            <a:r>
              <a:rPr lang="ar-SA" dirty="0">
                <a:latin typeface="Alexandria SemiBold" pitchFamily="2" charset="-78"/>
                <a:cs typeface="Alexandria SemiBold" pitchFamily="2" charset="-78"/>
              </a:rPr>
              <a:t>النقر فوق أحد هذه الإعلانات إلى نقل </a:t>
            </a:r>
            <a:r>
              <a:rPr lang="ar-SA" dirty="0" smtClean="0">
                <a:latin typeface="Alexandria SemiBold" pitchFamily="2" charset="-78"/>
                <a:cs typeface="Alexandria SemiBold" pitchFamily="2" charset="-78"/>
              </a:rPr>
              <a:t>المستخدم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صفحة المُعلن.</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4651118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5429" y="1861111"/>
            <a:ext cx="10532601" cy="4229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32787" y="5576772"/>
            <a:ext cx="3340302" cy="46102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أشكال الإعلانات القافزة</a:t>
            </a:r>
            <a:endParaRPr lang="ar-SA" dirty="0">
              <a:solidFill>
                <a:srgbClr val="C00000"/>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629" t="14821" r="68306" b="53551"/>
          <a:stretch/>
        </p:blipFill>
        <p:spPr>
          <a:xfrm>
            <a:off x="3699285" y="2301891"/>
            <a:ext cx="3851585" cy="3073335"/>
          </a:xfrm>
          <a:prstGeom prst="rect">
            <a:avLst/>
          </a:prstGeom>
        </p:spPr>
      </p:pic>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t="29535" b="9925"/>
          <a:stretch/>
        </p:blipFill>
        <p:spPr>
          <a:xfrm>
            <a:off x="7884340" y="2543719"/>
            <a:ext cx="2832442" cy="2614257"/>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0280" y="2543719"/>
            <a:ext cx="2763478" cy="3019787"/>
          </a:xfrm>
          <a:prstGeom prst="rect">
            <a:avLst/>
          </a:prstGeom>
        </p:spPr>
      </p:pic>
      <p:sp>
        <p:nvSpPr>
          <p:cNvPr id="8" name="Rectangle 7"/>
          <p:cNvSpPr/>
          <p:nvPr/>
        </p:nvSpPr>
        <p:spPr>
          <a:xfrm>
            <a:off x="5234898" y="4586778"/>
            <a:ext cx="1492716" cy="369332"/>
          </a:xfrm>
          <a:prstGeom prst="rect">
            <a:avLst/>
          </a:prstGeom>
        </p:spPr>
        <p:txBody>
          <a:bodyPr wrap="none">
            <a:spAutoFit/>
          </a:bodyPr>
          <a:lstStyle/>
          <a:p>
            <a:r>
              <a:rPr lang="en-US" dirty="0">
                <a:solidFill>
                  <a:srgbClr val="98481C"/>
                </a:solidFill>
                <a:latin typeface="Alexandria SemiBold" pitchFamily="2" charset="-78"/>
                <a:cs typeface="Alexandria SemiBold" pitchFamily="2" charset="-78"/>
              </a:rPr>
              <a:t>Pop-under</a:t>
            </a:r>
            <a:r>
              <a:rPr lang="ar-SA" dirty="0">
                <a:solidFill>
                  <a:srgbClr val="98481C"/>
                </a:solidFill>
                <a:latin typeface="Alexandria SemiBold" pitchFamily="2" charset="-78"/>
                <a:cs typeface="Alexandria SemiBold" pitchFamily="2" charset="-78"/>
              </a:rPr>
              <a:t> </a:t>
            </a:r>
            <a:endParaRPr lang="ar-SA" dirty="0"/>
          </a:p>
        </p:txBody>
      </p:sp>
      <p:sp>
        <p:nvSpPr>
          <p:cNvPr id="12" name="Rectangle 11"/>
          <p:cNvSpPr/>
          <p:nvPr/>
        </p:nvSpPr>
        <p:spPr>
          <a:xfrm>
            <a:off x="7705289" y="5282629"/>
            <a:ext cx="3086102" cy="369332"/>
          </a:xfrm>
          <a:prstGeom prst="rect">
            <a:avLst/>
          </a:prstGeom>
        </p:spPr>
        <p:txBody>
          <a:bodyPr wrap="none">
            <a:spAutoFit/>
          </a:bodyPr>
          <a:lstStyle/>
          <a:p>
            <a:pPr algn="r" rtl="1"/>
            <a:r>
              <a:rPr lang="ar-SA" dirty="0">
                <a:solidFill>
                  <a:srgbClr val="98481C"/>
                </a:solidFill>
                <a:latin typeface="Alexandria SemiBold" pitchFamily="2" charset="-78"/>
                <a:cs typeface="Alexandria SemiBold" pitchFamily="2" charset="-78"/>
              </a:rPr>
              <a:t>الإعلانات المتراكبة </a:t>
            </a:r>
            <a:r>
              <a:rPr lang="en-US" dirty="0" smtClean="0">
                <a:solidFill>
                  <a:srgbClr val="98481C"/>
                </a:solidFill>
                <a:latin typeface="Alexandria SemiBold" pitchFamily="2" charset="-78"/>
                <a:cs typeface="Alexandria SemiBold" pitchFamily="2" charset="-78"/>
              </a:rPr>
              <a:t>Overlay</a:t>
            </a:r>
            <a:endParaRPr lang="ar-SA" dirty="0"/>
          </a:p>
        </p:txBody>
      </p:sp>
      <p:sp>
        <p:nvSpPr>
          <p:cNvPr id="13" name="Rectangle 12"/>
          <p:cNvSpPr/>
          <p:nvPr/>
        </p:nvSpPr>
        <p:spPr>
          <a:xfrm>
            <a:off x="1190678" y="5576772"/>
            <a:ext cx="1040670" cy="369332"/>
          </a:xfrm>
          <a:prstGeom prst="rect">
            <a:avLst/>
          </a:prstGeom>
        </p:spPr>
        <p:txBody>
          <a:bodyPr wrap="none">
            <a:spAutoFit/>
          </a:bodyPr>
          <a:lstStyle/>
          <a:p>
            <a:r>
              <a:rPr lang="en-US" dirty="0">
                <a:solidFill>
                  <a:srgbClr val="98481C"/>
                </a:solidFill>
                <a:latin typeface="Alexandria SemiBold" pitchFamily="2" charset="-78"/>
                <a:cs typeface="Alexandria SemiBold" pitchFamily="2" charset="-78"/>
              </a:rPr>
              <a:t>Pop-up</a:t>
            </a:r>
            <a:endParaRPr lang="ar-SA" dirty="0"/>
          </a:p>
        </p:txBody>
      </p:sp>
      <mc:AlternateContent xmlns:mc="http://schemas.openxmlformats.org/markup-compatibility/2006">
        <mc:Choice xmlns:p14="http://schemas.microsoft.com/office/powerpoint/2010/main" Requires="p14">
          <p:contentPart p14:bwMode="auto" r:id="rId8">
            <p14:nvContentPartPr>
              <p14:cNvPr id="14" name="Ink 13"/>
              <p14:cNvContentPartPr/>
              <p14:nvPr/>
            </p14:nvContentPartPr>
            <p14:xfrm>
              <a:off x="664560" y="2714040"/>
              <a:ext cx="9808920" cy="2469240"/>
            </p14:xfrm>
          </p:contentPart>
        </mc:Choice>
        <mc:Fallback>
          <p:pic>
            <p:nvPicPr>
              <p:cNvPr id="14" name="Ink 13"/>
              <p:cNvPicPr/>
              <p:nvPr/>
            </p:nvPicPr>
            <p:blipFill>
              <a:blip r:embed="rId9"/>
              <a:stretch>
                <a:fillRect/>
              </a:stretch>
            </p:blipFill>
            <p:spPr>
              <a:xfrm>
                <a:off x="655200" y="2704680"/>
                <a:ext cx="9827640" cy="2487960"/>
              </a:xfrm>
              <a:prstGeom prst="rect">
                <a:avLst/>
              </a:prstGeom>
            </p:spPr>
          </p:pic>
        </mc:Fallback>
      </mc:AlternateContent>
    </p:spTree>
    <p:extLst>
      <p:ext uri="{BB962C8B-B14F-4D97-AF65-F5344CB8AC3E}">
        <p14:creationId xmlns:p14="http://schemas.microsoft.com/office/powerpoint/2010/main" val="4278215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0678" y="1861110"/>
            <a:ext cx="9777352"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9" y="1938198"/>
            <a:ext cx="9640742"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مزايا الإعلانات </a:t>
            </a:r>
            <a:r>
              <a:rPr lang="ar-SA" dirty="0">
                <a:solidFill>
                  <a:srgbClr val="C00000"/>
                </a:solidFill>
                <a:latin typeface="Alexandria SemiBold" pitchFamily="2" charset="-78"/>
                <a:cs typeface="Alexandria SemiBold" pitchFamily="2" charset="-78"/>
              </a:rPr>
              <a:t>القافزة:</a:t>
            </a:r>
          </a:p>
          <a:p>
            <a:pPr marL="623888" lvl="0"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زيادة </a:t>
            </a:r>
            <a:r>
              <a:rPr lang="ar-SA" dirty="0">
                <a:solidFill>
                  <a:srgbClr val="98481C"/>
                </a:solidFill>
                <a:latin typeface="Alexandria SemiBold" pitchFamily="2" charset="-78"/>
                <a:cs typeface="Alexandria SemiBold" pitchFamily="2" charset="-78"/>
              </a:rPr>
              <a:t>الظهور</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تجذب </a:t>
            </a:r>
            <a:r>
              <a:rPr lang="ar-SA" dirty="0">
                <a:latin typeface="Alexandria SemiBold" pitchFamily="2" charset="-78"/>
                <a:cs typeface="Alexandria SemiBold" pitchFamily="2" charset="-78"/>
              </a:rPr>
              <a:t>انتباه المستخدمين بشكل </a:t>
            </a:r>
            <a:r>
              <a:rPr lang="ar-SA" dirty="0" smtClean="0">
                <a:latin typeface="Alexandria SemiBold" pitchFamily="2" charset="-78"/>
                <a:cs typeface="Alexandria SemiBold" pitchFamily="2" charset="-78"/>
              </a:rPr>
              <a:t>فعال وفورى؛ </a:t>
            </a:r>
            <a:r>
              <a:rPr lang="ar-SA" dirty="0">
                <a:latin typeface="Alexandria SemiBold" pitchFamily="2" charset="-78"/>
                <a:cs typeface="Alexandria SemiBold" pitchFamily="2" charset="-78"/>
              </a:rPr>
              <a:t>مما يزيد من تفاعلهم</a:t>
            </a:r>
            <a:r>
              <a:rPr lang="en-US" dirty="0">
                <a:latin typeface="Alexandria SemiBold" pitchFamily="2" charset="-78"/>
                <a:cs typeface="Alexandria SemiBold" pitchFamily="2" charset="-78"/>
              </a:rPr>
              <a:t>.</a:t>
            </a:r>
          </a:p>
          <a:p>
            <a:pPr marL="623888"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جمع البيانات</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تستخدم </a:t>
            </a:r>
            <a:r>
              <a:rPr lang="ar-SA" dirty="0">
                <a:latin typeface="Alexandria SemiBold" pitchFamily="2" charset="-78"/>
                <a:cs typeface="Alexandria SemiBold" pitchFamily="2" charset="-78"/>
              </a:rPr>
              <a:t>لجمع المعلومات من المستخدمين (مثل البريد الإلكتروني</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مما يساعد في بناء قائمة توزيع</a:t>
            </a:r>
            <a:r>
              <a:rPr lang="en-US" dirty="0" smtClean="0">
                <a:latin typeface="Alexandria SemiBold" pitchFamily="2" charset="-78"/>
                <a:cs typeface="Alexandria SemiBold" pitchFamily="2" charset="-78"/>
              </a:rPr>
              <a:t>.</a:t>
            </a:r>
          </a:p>
          <a:p>
            <a:pPr marL="623888" lvl="0"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تستخدم لتحفيز العروض</a:t>
            </a:r>
            <a:r>
              <a:rPr lang="en-US" dirty="0">
                <a:solidFill>
                  <a:srgbClr val="98481C"/>
                </a:solidFill>
                <a:latin typeface="Alexandria SemiBold" pitchFamily="2" charset="-78"/>
                <a:cs typeface="Alexandria SemiBold" pitchFamily="2" charset="-78"/>
              </a:rPr>
              <a:t>: </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استخدامها للترويج لخصومات أو عروض خاصة</a:t>
            </a:r>
            <a:r>
              <a:rPr lang="en-US"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عيوب </a:t>
            </a:r>
            <a:r>
              <a:rPr lang="ar-SA" dirty="0">
                <a:solidFill>
                  <a:srgbClr val="C00000"/>
                </a:solidFill>
                <a:latin typeface="Alexandria SemiBold" pitchFamily="2" charset="-78"/>
                <a:cs typeface="Alexandria SemiBold" pitchFamily="2" charset="-78"/>
              </a:rPr>
              <a:t>الإعلانات القافزة:</a:t>
            </a:r>
          </a:p>
          <a:p>
            <a:pPr marL="682625" lvl="0" indent="-27622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الإزعاج</a:t>
            </a:r>
            <a:r>
              <a:rPr lang="en-US" dirty="0" smtClean="0">
                <a:solidFill>
                  <a:srgbClr val="98481C"/>
                </a:solidFill>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تكون مزعجة </a:t>
            </a:r>
            <a:r>
              <a:rPr lang="ar-SA" dirty="0" smtClean="0">
                <a:latin typeface="Alexandria SemiBold" pitchFamily="2" charset="-78"/>
                <a:cs typeface="Alexandria SemiBold" pitchFamily="2" charset="-78"/>
              </a:rPr>
              <a:t>للمستخدم، </a:t>
            </a:r>
            <a:r>
              <a:rPr lang="ar-SA" dirty="0">
                <a:latin typeface="Alexandria SemiBold" pitchFamily="2" charset="-78"/>
                <a:cs typeface="Alexandria SemiBold" pitchFamily="2" charset="-78"/>
              </a:rPr>
              <a:t>مما يؤدي إلى تجربة مستخدم غير </a:t>
            </a:r>
            <a:r>
              <a:rPr lang="ar-SA" dirty="0" smtClean="0">
                <a:latin typeface="Alexandria SemiBold" pitchFamily="2" charset="-78"/>
                <a:cs typeface="Alexandria SemiBold" pitchFamily="2" charset="-78"/>
              </a:rPr>
              <a:t>مُرضية، وبالتالي </a:t>
            </a:r>
            <a:r>
              <a:rPr lang="ar-SA" dirty="0">
                <a:latin typeface="Alexandria SemiBold" pitchFamily="2" charset="-78"/>
                <a:cs typeface="Alexandria SemiBold" pitchFamily="2" charset="-78"/>
              </a:rPr>
              <a:t>لا تكون فعالة في تحويل الزوار إلى </a:t>
            </a:r>
            <a:r>
              <a:rPr lang="ar-SA" dirty="0" smtClean="0">
                <a:latin typeface="Alexandria SemiBold" pitchFamily="2" charset="-78"/>
                <a:cs typeface="Alexandria SemiBold" pitchFamily="2" charset="-78"/>
              </a:rPr>
              <a:t>عملاء</a:t>
            </a:r>
            <a:r>
              <a:rPr lang="ar-SA" dirty="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682625"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الكتل الإعلانية</a:t>
            </a:r>
            <a:r>
              <a:rPr lang="en-US" dirty="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كثير </a:t>
            </a:r>
            <a:r>
              <a:rPr lang="ar-SA" dirty="0">
                <a:latin typeface="Alexandria SemiBold" pitchFamily="2" charset="-78"/>
                <a:cs typeface="Alexandria SemiBold" pitchFamily="2" charset="-78"/>
              </a:rPr>
              <a:t>من مستخدمي الإنترنت يستخدمون أدوات حظر الإعلانات، مما يمنع </a:t>
            </a:r>
            <a:r>
              <a:rPr lang="ar-SA" dirty="0" smtClean="0">
                <a:latin typeface="Alexandria SemiBold" pitchFamily="2" charset="-78"/>
                <a:cs typeface="Alexandria SemiBold" pitchFamily="2" charset="-78"/>
              </a:rPr>
              <a:t>ظهورها.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a:blip r:embed="rId5"/>
          <a:stretch>
            <a:fillRect/>
          </a:stretch>
        </p:blipFill>
        <p:spPr>
          <a:xfrm>
            <a:off x="62765" y="3320559"/>
            <a:ext cx="1817597" cy="1482594"/>
          </a:xfrm>
          <a:prstGeom prst="rect">
            <a:avLst/>
          </a:prstGeom>
        </p:spPr>
      </p:pic>
      <p:pic>
        <p:nvPicPr>
          <p:cNvPr id="12" name="Picture 11"/>
          <p:cNvPicPr>
            <a:picLocks noChangeAspect="1"/>
          </p:cNvPicPr>
          <p:nvPr/>
        </p:nvPicPr>
        <p:blipFill rotWithShape="1">
          <a:blip r:embed="rId6">
            <a:extLst>
              <a:ext uri="{28A0092B-C50C-407E-A947-70E740481C1C}">
                <a14:useLocalDpi xmlns:a14="http://schemas.microsoft.com/office/drawing/2010/main" val="0"/>
              </a:ext>
            </a:extLst>
          </a:blip>
          <a:srcRect l="50081" t="13531" r="11331" b="44729"/>
          <a:stretch/>
        </p:blipFill>
        <p:spPr>
          <a:xfrm>
            <a:off x="-103239" y="5003454"/>
            <a:ext cx="1512518" cy="1689287"/>
          </a:xfrm>
          <a:prstGeom prst="rect">
            <a:avLst/>
          </a:prstGeom>
        </p:spPr>
      </p:pic>
    </p:spTree>
    <p:extLst>
      <p:ext uri="{BB962C8B-B14F-4D97-AF65-F5344CB8AC3E}">
        <p14:creationId xmlns:p14="http://schemas.microsoft.com/office/powerpoint/2010/main" val="34509796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44210" y="1905355"/>
            <a:ext cx="8811124" cy="4147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98602" y="8995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7718" y="100232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5022" y="12041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08671" y="2059650"/>
            <a:ext cx="7919884" cy="3831818"/>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الإعلانات </a:t>
            </a:r>
            <a:r>
              <a:rPr lang="ar-SA" dirty="0">
                <a:solidFill>
                  <a:schemeClr val="accent1"/>
                </a:solidFill>
                <a:latin typeface="Alexandria SemiBold" pitchFamily="2" charset="-78"/>
                <a:cs typeface="Alexandria SemiBold" pitchFamily="2" charset="-78"/>
              </a:rPr>
              <a:t>بين </a:t>
            </a:r>
            <a:r>
              <a:rPr lang="ar-SA" dirty="0" smtClean="0">
                <a:solidFill>
                  <a:schemeClr val="accent1"/>
                </a:solidFill>
                <a:latin typeface="Alexandria SemiBold" pitchFamily="2" charset="-78"/>
                <a:cs typeface="Alexandria SemiBold" pitchFamily="2" charset="-78"/>
              </a:rPr>
              <a:t>الصفحات </a:t>
            </a:r>
            <a:r>
              <a:rPr lang="en-US" dirty="0" smtClean="0">
                <a:solidFill>
                  <a:schemeClr val="accent1"/>
                </a:solidFill>
                <a:latin typeface="Alexandria SemiBold" pitchFamily="2" charset="-78"/>
                <a:cs typeface="Alexandria SemiBold" pitchFamily="2" charset="-78"/>
              </a:rPr>
              <a:t>Interstitial Ads</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إعلانات تظهر في شكل نافذة كاملة أو شاشة تُغطي المحتوى أثناء الانتقال بين الصفحات؛ مما يتطلب من المستخدم التفاعل معها قبل الانتقال إلى المحتوى التالي</a:t>
            </a:r>
            <a:r>
              <a:rPr lang="ar-SA" dirty="0" smtClean="0">
                <a:latin typeface="Alexandria SemiBold" pitchFamily="2" charset="-78"/>
                <a:cs typeface="Alexandria SemiBold" pitchFamily="2" charset="-78"/>
              </a:rPr>
              <a:t>.</a:t>
            </a:r>
            <a:r>
              <a:rPr lang="ar-SA" dirty="0"/>
              <a:t> </a:t>
            </a:r>
            <a:endParaRPr lang="ar-SA" dirty="0" smtClean="0"/>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سمات </a:t>
            </a:r>
            <a:r>
              <a:rPr lang="ar-SA" dirty="0">
                <a:solidFill>
                  <a:srgbClr val="C00000"/>
                </a:solidFill>
                <a:latin typeface="Alexandria SemiBold" pitchFamily="2" charset="-78"/>
                <a:cs typeface="Alexandria SemiBold" pitchFamily="2" charset="-78"/>
              </a:rPr>
              <a:t>الإعلانات </a:t>
            </a:r>
            <a:r>
              <a:rPr lang="ar-SA" dirty="0" smtClean="0">
                <a:solidFill>
                  <a:srgbClr val="C00000"/>
                </a:solidFill>
                <a:latin typeface="Alexandria SemiBold" pitchFamily="2" charset="-78"/>
                <a:cs typeface="Alexandria SemiBold" pitchFamily="2" charset="-78"/>
              </a:rPr>
              <a:t>بين الصفحات:</a:t>
            </a:r>
            <a:endParaRPr lang="ar-SA"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الظهور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تظهر في نقاط محددة، مثل بين تحميل الصفحات أو عند الانتقال من محتوى إلى آخر، وتغطي الشاشة بالكامل</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التفاعل </a:t>
            </a:r>
            <a:r>
              <a:rPr lang="ar-SA" dirty="0">
                <a:solidFill>
                  <a:srgbClr val="98481C"/>
                </a:solidFill>
                <a:latin typeface="Alexandria SemiBold" pitchFamily="2" charset="-78"/>
                <a:cs typeface="Alexandria SemiBold" pitchFamily="2" charset="-78"/>
              </a:rPr>
              <a:t>المطلوب</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تتطلب من المستخدم التفاعل قبل الانتقال إلى المحتوى التالي، مثل النقر على زر لإغلاق الإعلان أو الانتقال إلى الرابط</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t="2796" b="5376"/>
          <a:stretch/>
        </p:blipFill>
        <p:spPr>
          <a:xfrm>
            <a:off x="-137269" y="2101992"/>
            <a:ext cx="3300549" cy="4798350"/>
          </a:xfrm>
          <a:prstGeom prst="rect">
            <a:avLst/>
          </a:prstGeom>
        </p:spPr>
      </p:pic>
      <mc:AlternateContent xmlns:mc="http://schemas.openxmlformats.org/markup-compatibility/2006">
        <mc:Choice xmlns:p14="http://schemas.microsoft.com/office/powerpoint/2010/main" Requires="p14">
          <p:contentPart p14:bwMode="auto" r:id="rId6">
            <p14:nvContentPartPr>
              <p14:cNvPr id="3" name="Ink 2"/>
              <p14:cNvContentPartPr/>
              <p14:nvPr/>
            </p14:nvContentPartPr>
            <p14:xfrm>
              <a:off x="1068840" y="2396520"/>
              <a:ext cx="722880" cy="14760"/>
            </p14:xfrm>
          </p:contentPart>
        </mc:Choice>
        <mc:Fallback>
          <p:pic>
            <p:nvPicPr>
              <p:cNvPr id="3" name="Ink 2"/>
              <p:cNvPicPr/>
              <p:nvPr/>
            </p:nvPicPr>
            <p:blipFill>
              <a:blip r:embed="rId7"/>
              <a:stretch>
                <a:fillRect/>
              </a:stretch>
            </p:blipFill>
            <p:spPr>
              <a:xfrm>
                <a:off x="1059480" y="2387160"/>
                <a:ext cx="741600" cy="33480"/>
              </a:xfrm>
              <a:prstGeom prst="rect">
                <a:avLst/>
              </a:prstGeom>
            </p:spPr>
          </p:pic>
        </mc:Fallback>
      </mc:AlternateContent>
    </p:spTree>
    <p:extLst>
      <p:ext uri="{BB962C8B-B14F-4D97-AF65-F5344CB8AC3E}">
        <p14:creationId xmlns:p14="http://schemas.microsoft.com/office/powerpoint/2010/main" val="32122202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5943" y="1861110"/>
            <a:ext cx="95020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5943" y="1907135"/>
            <a:ext cx="9348785"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مزايا الإعلانات بين الصفحات:</a:t>
            </a:r>
            <a:endParaRPr lang="ar-SA" dirty="0">
              <a:solidFill>
                <a:srgbClr val="C00000"/>
              </a:solidFill>
              <a:latin typeface="Alexandria SemiBold" pitchFamily="2" charset="-78"/>
              <a:cs typeface="Alexandria SemiBold" pitchFamily="2" charset="-78"/>
            </a:endParaRPr>
          </a:p>
          <a:p>
            <a:pPr marL="623888" lvl="0" indent="-33337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تستخدم لتعزيز الوعي بالعلامة التجارية؛ </a:t>
            </a:r>
            <a:r>
              <a:rPr lang="ar-SA" dirty="0" smtClean="0">
                <a:latin typeface="Alexandria SemiBold" pitchFamily="2" charset="-78"/>
                <a:cs typeface="Alexandria SemiBold" pitchFamily="2" charset="-78"/>
              </a:rPr>
              <a:t>نظراً </a:t>
            </a:r>
            <a:r>
              <a:rPr lang="ar-SA" dirty="0">
                <a:latin typeface="Alexandria SemiBold" pitchFamily="2" charset="-78"/>
                <a:cs typeface="Alexandria SemiBold" pitchFamily="2" charset="-78"/>
              </a:rPr>
              <a:t>لأنها تغطي الشاشة </a:t>
            </a:r>
            <a:r>
              <a:rPr lang="ar-SA" dirty="0" smtClean="0">
                <a:latin typeface="Alexandria SemiBold" pitchFamily="2" charset="-78"/>
                <a:cs typeface="Alexandria SemiBold" pitchFamily="2" charset="-78"/>
              </a:rPr>
              <a:t>بالكامل .</a:t>
            </a:r>
          </a:p>
          <a:p>
            <a:pPr marL="623888" lvl="0" indent="-333375"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ارتفاع </a:t>
            </a:r>
            <a:r>
              <a:rPr lang="ar-SA" dirty="0">
                <a:solidFill>
                  <a:srgbClr val="98481C"/>
                </a:solidFill>
                <a:latin typeface="Alexandria SemiBold" pitchFamily="2" charset="-78"/>
                <a:cs typeface="Alexandria SemiBold" pitchFamily="2" charset="-78"/>
              </a:rPr>
              <a:t>معدلات تحويل </a:t>
            </a:r>
            <a:r>
              <a:rPr lang="ar-SA" dirty="0" smtClean="0">
                <a:latin typeface="Alexandria SemiBold" pitchFamily="2" charset="-78"/>
                <a:cs typeface="Alexandria SemiBold" pitchFamily="2" charset="-78"/>
              </a:rPr>
              <a:t>المستخدم إلى مستهلك فعلي؛ نظراً </a:t>
            </a:r>
            <a:r>
              <a:rPr lang="ar-SA" dirty="0">
                <a:latin typeface="Alexandria SemiBold" pitchFamily="2" charset="-78"/>
                <a:cs typeface="Alexandria SemiBold" pitchFamily="2" charset="-78"/>
              </a:rPr>
              <a:t>للتفاعل المطلوب</a:t>
            </a:r>
            <a:r>
              <a:rPr lang="en-US" dirty="0">
                <a:latin typeface="Alexandria SemiBold" pitchFamily="2" charset="-78"/>
                <a:cs typeface="Alexandria SemiBold" pitchFamily="2" charset="-78"/>
              </a:rPr>
              <a:t>.</a:t>
            </a:r>
          </a:p>
          <a:p>
            <a:pPr marL="623888" lvl="0" indent="-33337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تقديم محتوى </a:t>
            </a:r>
            <a:r>
              <a:rPr lang="ar-SA" dirty="0" smtClean="0">
                <a:solidFill>
                  <a:srgbClr val="98481C"/>
                </a:solidFill>
                <a:latin typeface="Alexandria SemiBold" pitchFamily="2" charset="-78"/>
                <a:cs typeface="Alexandria SemiBold" pitchFamily="2" charset="-78"/>
              </a:rPr>
              <a:t>مخصص</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أو </a:t>
            </a:r>
            <a:r>
              <a:rPr lang="ar-SA" dirty="0">
                <a:latin typeface="Alexandria SemiBold" pitchFamily="2" charset="-78"/>
                <a:cs typeface="Alexandria SemiBold" pitchFamily="2" charset="-78"/>
              </a:rPr>
              <a:t>عروض خاصة للمستخدمين</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rgbClr val="A41025"/>
                </a:solidFill>
                <a:latin typeface="Alexandria SemiBold" pitchFamily="2" charset="-78"/>
                <a:cs typeface="Alexandria SemiBold" pitchFamily="2" charset="-78"/>
              </a:rPr>
              <a:t>عيوب </a:t>
            </a:r>
            <a:r>
              <a:rPr lang="ar-SA" dirty="0">
                <a:solidFill>
                  <a:srgbClr val="A41025"/>
                </a:solidFill>
                <a:latin typeface="Alexandria SemiBold" pitchFamily="2" charset="-78"/>
                <a:cs typeface="Alexandria SemiBold" pitchFamily="2" charset="-78"/>
              </a:rPr>
              <a:t>الإعلانات بين الصفحات:</a:t>
            </a:r>
          </a:p>
          <a:p>
            <a:pPr marL="566738" lvl="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إزعاج </a:t>
            </a:r>
            <a:r>
              <a:rPr lang="ar-SA" dirty="0">
                <a:solidFill>
                  <a:srgbClr val="98481C"/>
                </a:solidFill>
                <a:latin typeface="Alexandria SemiBold" pitchFamily="2" charset="-78"/>
                <a:cs typeface="Alexandria SemiBold" pitchFamily="2" charset="-78"/>
              </a:rPr>
              <a:t>المستخدم</a:t>
            </a:r>
            <a:r>
              <a:rPr lang="en-US"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تُعتبر مزعجة، مما قد يؤدي إلى تجربة مستخدم سلبية</a:t>
            </a:r>
            <a:r>
              <a:rPr lang="en-US" dirty="0">
                <a:latin typeface="Alexandria SemiBold" pitchFamily="2" charset="-78"/>
                <a:cs typeface="Alexandria SemiBold" pitchFamily="2" charset="-78"/>
              </a:rPr>
              <a:t>.</a:t>
            </a:r>
          </a:p>
          <a:p>
            <a:pPr marL="566738"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معدل تخطي </a:t>
            </a:r>
            <a:r>
              <a:rPr lang="ar-SA" dirty="0" smtClean="0">
                <a:solidFill>
                  <a:srgbClr val="98481C"/>
                </a:solidFill>
                <a:latin typeface="Alexandria SemiBold" pitchFamily="2" charset="-78"/>
                <a:cs typeface="Alexandria SemiBold" pitchFamily="2" charset="-78"/>
              </a:rPr>
              <a:t>عالي</a:t>
            </a:r>
            <a:r>
              <a:rPr lang="en-US" dirty="0" smtClean="0">
                <a:solidFill>
                  <a:srgbClr val="98481C"/>
                </a:solidFill>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قد </a:t>
            </a:r>
            <a:r>
              <a:rPr lang="ar-SA" dirty="0" smtClean="0">
                <a:latin typeface="Alexandria SemiBold" pitchFamily="2" charset="-78"/>
                <a:cs typeface="Alexandria SemiBold" pitchFamily="2" charset="-78"/>
              </a:rPr>
              <a:t>يتخطى المستخدمون </a:t>
            </a:r>
            <a:r>
              <a:rPr lang="ar-SA" dirty="0">
                <a:latin typeface="Alexandria SemiBold" pitchFamily="2" charset="-78"/>
                <a:cs typeface="Alexandria SemiBold" pitchFamily="2" charset="-78"/>
              </a:rPr>
              <a:t>الإعلانات بسرعة، مما يؤثر على </a:t>
            </a:r>
            <a:r>
              <a:rPr lang="ar-SA" dirty="0" smtClean="0">
                <a:latin typeface="Alexandria SemiBold" pitchFamily="2" charset="-78"/>
                <a:cs typeface="Alexandria SemiBold" pitchFamily="2" charset="-78"/>
              </a:rPr>
              <a:t>فعاليتها </a:t>
            </a:r>
            <a:endParaRPr lang="en-US" dirty="0">
              <a:latin typeface="Alexandria SemiBold" pitchFamily="2" charset="-78"/>
              <a:cs typeface="Alexandria SemiBold" pitchFamily="2" charset="-78"/>
            </a:endParaRPr>
          </a:p>
          <a:p>
            <a:pPr marL="566738"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استخدام أدوات حظر الإعلانات</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يستخدم كثير </a:t>
            </a:r>
            <a:r>
              <a:rPr lang="ar-SA" dirty="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المستخدمين </a:t>
            </a:r>
            <a:r>
              <a:rPr lang="ar-SA" dirty="0">
                <a:latin typeface="Alexandria SemiBold" pitchFamily="2" charset="-78"/>
                <a:cs typeface="Alexandria SemiBold" pitchFamily="2" charset="-78"/>
              </a:rPr>
              <a:t>أدوات حظر </a:t>
            </a:r>
            <a:r>
              <a:rPr lang="ar-SA" dirty="0" smtClean="0">
                <a:latin typeface="Alexandria SemiBold" pitchFamily="2" charset="-78"/>
                <a:cs typeface="Alexandria SemiBold" pitchFamily="2" charset="-78"/>
              </a:rPr>
              <a:t>هذه الإعلانات</a:t>
            </a:r>
            <a:r>
              <a:rPr lang="ar-SA" dirty="0">
                <a:latin typeface="Alexandria SemiBold" pitchFamily="2" charset="-78"/>
                <a:cs typeface="Alexandria SemiBold" pitchFamily="2" charset="-78"/>
              </a:rPr>
              <a:t>، مما يمنع </a:t>
            </a:r>
            <a:r>
              <a:rPr lang="ar-SA" dirty="0" smtClean="0">
                <a:latin typeface="Alexandria SemiBold" pitchFamily="2" charset="-78"/>
                <a:cs typeface="Alexandria SemiBold" pitchFamily="2" charset="-78"/>
              </a:rPr>
              <a:t>ظهورها</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6632118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99304" y="1861111"/>
            <a:ext cx="9424220" cy="4293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1033" y="1907135"/>
            <a:ext cx="9055510"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إ</a:t>
            </a:r>
            <a:r>
              <a:rPr lang="ar-SA" dirty="0" smtClean="0">
                <a:solidFill>
                  <a:schemeClr val="accent1"/>
                </a:solidFill>
                <a:latin typeface="Alexandria SemiBold" pitchFamily="2" charset="-78"/>
                <a:cs typeface="Alexandria SemiBold" pitchFamily="2" charset="-78"/>
              </a:rPr>
              <a:t>علانات الفيديو </a:t>
            </a:r>
            <a:r>
              <a:rPr lang="en-US" dirty="0" smtClean="0">
                <a:solidFill>
                  <a:schemeClr val="accent1"/>
                </a:solidFill>
                <a:latin typeface="Alexandria SemiBold" pitchFamily="2" charset="-78"/>
                <a:cs typeface="Alexandria SemiBold" pitchFamily="2" charset="-78"/>
              </a:rPr>
              <a:t>Online Video Ads</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هو مقاطع فيديو قصيرة تظهر قبل أو خلال المحتوى </a:t>
            </a:r>
            <a:r>
              <a:rPr lang="ar-SA" dirty="0" smtClean="0">
                <a:latin typeface="Alexandria SemiBold" pitchFamily="2" charset="-78"/>
                <a:cs typeface="Alexandria SemiBold" pitchFamily="2" charset="-78"/>
              </a:rPr>
              <a:t>المرئي لترويج </a:t>
            </a:r>
            <a:r>
              <a:rPr lang="ar-SA" dirty="0">
                <a:latin typeface="Alexandria SemiBold" pitchFamily="2" charset="-78"/>
                <a:cs typeface="Alexandria SemiBold" pitchFamily="2" charset="-78"/>
              </a:rPr>
              <a:t>ا</a:t>
            </a:r>
            <a:r>
              <a:rPr lang="ar-SA" dirty="0" smtClean="0">
                <a:latin typeface="Alexandria SemiBold" pitchFamily="2" charset="-78"/>
                <a:cs typeface="Alexandria SemiBold" pitchFamily="2" charset="-78"/>
              </a:rPr>
              <a:t>لمنتجات </a:t>
            </a:r>
            <a:r>
              <a:rPr lang="ar-SA" dirty="0">
                <a:latin typeface="Alexandria SemiBold" pitchFamily="2" charset="-78"/>
                <a:cs typeface="Alexandria SemiBold" pitchFamily="2" charset="-78"/>
              </a:rPr>
              <a:t>أو الخدمات. </a:t>
            </a:r>
            <a:r>
              <a:rPr lang="ar-SA" dirty="0" smtClean="0">
                <a:latin typeface="Alexandria SemiBold" pitchFamily="2" charset="-78"/>
                <a:cs typeface="Alexandria SemiBold" pitchFamily="2" charset="-78"/>
              </a:rPr>
              <a:t>وتُعتبر </a:t>
            </a:r>
            <a:r>
              <a:rPr lang="ar-SA" dirty="0">
                <a:latin typeface="Alexandria SemiBold" pitchFamily="2" charset="-78"/>
                <a:cs typeface="Alexandria SemiBold" pitchFamily="2" charset="-78"/>
              </a:rPr>
              <a:t>هذه الطريقة فعالة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جذب انتباه الجمهور وزيادة تفاعلهم مع الإعلان . </a:t>
            </a:r>
          </a:p>
          <a:p>
            <a:pPr marL="342900" indent="-342900" algn="r" rtl="1">
              <a:lnSpc>
                <a:spcPct val="150000"/>
              </a:lnSpc>
              <a:buFont typeface="Wingdings" panose="05000000000000000000" pitchFamily="2" charset="2"/>
              <a:buChar char="q"/>
            </a:pPr>
            <a:r>
              <a:rPr lang="ar-SA" dirty="0" smtClean="0">
                <a:solidFill>
                  <a:srgbClr val="A41025"/>
                </a:solidFill>
                <a:latin typeface="Alexandria SemiBold" pitchFamily="2" charset="-78"/>
                <a:cs typeface="Alexandria SemiBold" pitchFamily="2" charset="-78"/>
              </a:rPr>
              <a:t>أنواع </a:t>
            </a:r>
            <a:r>
              <a:rPr lang="ar-EG" dirty="0" smtClean="0">
                <a:solidFill>
                  <a:srgbClr val="A41025"/>
                </a:solidFill>
                <a:latin typeface="Alexandria SemiBold" pitchFamily="2" charset="-78"/>
                <a:cs typeface="Alexandria SemiBold" pitchFamily="2" charset="-78"/>
              </a:rPr>
              <a:t>إعلان </a:t>
            </a:r>
            <a:r>
              <a:rPr lang="ar-EG" dirty="0">
                <a:solidFill>
                  <a:srgbClr val="A41025"/>
                </a:solidFill>
                <a:latin typeface="Alexandria SemiBold" pitchFamily="2" charset="-78"/>
                <a:cs typeface="Alexandria SemiBold" pitchFamily="2" charset="-78"/>
              </a:rPr>
              <a:t>الفيديو </a:t>
            </a:r>
            <a:r>
              <a:rPr lang="ar-EG" dirty="0" smtClean="0">
                <a:solidFill>
                  <a:srgbClr val="A41025"/>
                </a:solidFill>
                <a:latin typeface="Alexandria SemiBold" pitchFamily="2" charset="-78"/>
                <a:cs typeface="Alexandria SemiBold" pitchFamily="2" charset="-78"/>
              </a:rPr>
              <a:t>الرقمي</a:t>
            </a:r>
            <a:r>
              <a:rPr lang="fa-IR"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ما قبل التشغيل</a:t>
            </a:r>
            <a:r>
              <a:rPr lang="en-US" dirty="0">
                <a:solidFill>
                  <a:srgbClr val="98481C"/>
                </a:solidFill>
                <a:latin typeface="Alexandria SemiBold" pitchFamily="2" charset="-78"/>
                <a:cs typeface="Alexandria SemiBold" pitchFamily="2" charset="-78"/>
              </a:rPr>
              <a:t> </a:t>
            </a:r>
            <a:r>
              <a:rPr lang="en-US" dirty="0" smtClean="0">
                <a:solidFill>
                  <a:srgbClr val="98481C"/>
                </a:solidFill>
                <a:latin typeface="Alexandria SemiBold" pitchFamily="2" charset="-78"/>
                <a:cs typeface="Alexandria SemiBold" pitchFamily="2" charset="-78"/>
              </a:rPr>
              <a:t>:(</a:t>
            </a:r>
            <a:r>
              <a:rPr lang="en-US" dirty="0">
                <a:solidFill>
                  <a:srgbClr val="98481C"/>
                </a:solidFill>
                <a:latin typeface="Alexandria SemiBold" pitchFamily="2" charset="-78"/>
                <a:cs typeface="Alexandria SemiBold" pitchFamily="2" charset="-78"/>
              </a:rPr>
              <a:t>Pre-Roll Ads</a:t>
            </a:r>
            <a:r>
              <a:rPr lang="en-US" dirty="0" smtClean="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تُعرض قبل الفيديو الرئيسي. </a:t>
            </a:r>
            <a:r>
              <a:rPr lang="ar-SA" dirty="0" smtClean="0">
                <a:latin typeface="Alexandria SemiBold" pitchFamily="2" charset="-78"/>
                <a:cs typeface="Alexandria SemiBold" pitchFamily="2" charset="-78"/>
              </a:rPr>
              <a:t>وقد </a:t>
            </a:r>
            <a:r>
              <a:rPr lang="ar-SA" dirty="0">
                <a:latin typeface="Alexandria SemiBold" pitchFamily="2" charset="-78"/>
                <a:cs typeface="Alexandria SemiBold" pitchFamily="2" charset="-78"/>
              </a:rPr>
              <a:t>تكون هذه الإعلانات قابلة للتخطي أو غير قابلة للتخطي</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أثناء التشغيل</a:t>
            </a:r>
            <a:r>
              <a:rPr lang="en-US" dirty="0">
                <a:solidFill>
                  <a:srgbClr val="98481C"/>
                </a:solidFill>
                <a:latin typeface="Alexandria SemiBold" pitchFamily="2" charset="-78"/>
                <a:cs typeface="Alexandria SemiBold" pitchFamily="2" charset="-78"/>
              </a:rPr>
              <a:t> :(Mid-Roll Ads) </a:t>
            </a:r>
            <a:r>
              <a:rPr lang="ar-SA" dirty="0">
                <a:latin typeface="Alexandria SemiBold" pitchFamily="2" charset="-78"/>
                <a:cs typeface="Alexandria SemiBold" pitchFamily="2" charset="-78"/>
              </a:rPr>
              <a:t>تُعرض خلال الفيديو، مما يشبه الإعلانات التلفزيونية التقليدية</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ما بعد التشغيل</a:t>
            </a:r>
            <a:r>
              <a:rPr lang="en-US" dirty="0">
                <a:solidFill>
                  <a:srgbClr val="98481C"/>
                </a:solidFill>
                <a:latin typeface="Alexandria SemiBold" pitchFamily="2" charset="-78"/>
                <a:cs typeface="Alexandria SemiBold" pitchFamily="2" charset="-78"/>
              </a:rPr>
              <a:t> :(Post-Roll Ads)</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تُعرض بعد انتهاء </a:t>
            </a:r>
            <a:r>
              <a:rPr lang="ar-SA" dirty="0" smtClean="0">
                <a:latin typeface="Alexandria SemiBold" pitchFamily="2" charset="-78"/>
                <a:cs typeface="Alexandria SemiBold" pitchFamily="2" charset="-78"/>
              </a:rPr>
              <a:t>الفيديو الرئيسي</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EG" dirty="0">
                <a:solidFill>
                  <a:srgbClr val="98481C"/>
                </a:solidFill>
                <a:latin typeface="Alexandria SemiBold" pitchFamily="2" charset="-78"/>
                <a:cs typeface="Alexandria SemiBold" pitchFamily="2" charset="-78"/>
              </a:rPr>
              <a:t>فيديو داخل </a:t>
            </a:r>
            <a:r>
              <a:rPr lang="ar-SA" dirty="0">
                <a:solidFill>
                  <a:srgbClr val="98481C"/>
                </a:solidFill>
                <a:latin typeface="Alexandria SemiBold" pitchFamily="2" charset="-78"/>
                <a:cs typeface="Alexandria SemiBold" pitchFamily="2" charset="-78"/>
              </a:rPr>
              <a:t>إعلانات البانر</a:t>
            </a:r>
            <a:r>
              <a:rPr lang="en-US" dirty="0">
                <a:solidFill>
                  <a:srgbClr val="98481C"/>
                </a:solidFill>
                <a:latin typeface="Alexandria SemiBold" pitchFamily="2" charset="-78"/>
                <a:cs typeface="Alexandria SemiBold" pitchFamily="2" charset="-78"/>
              </a:rPr>
              <a:t>:In-banner video </a:t>
            </a:r>
            <a:r>
              <a:rPr lang="ar-EG" dirty="0" smtClean="0">
                <a:latin typeface="Alexandria SemiBold" pitchFamily="2" charset="-78"/>
                <a:cs typeface="Alexandria SemiBold" pitchFamily="2" charset="-78"/>
              </a:rPr>
              <a:t>ويتم </a:t>
            </a:r>
            <a:r>
              <a:rPr lang="ar-EG" dirty="0">
                <a:latin typeface="Alexandria SemiBold" pitchFamily="2" charset="-78"/>
                <a:cs typeface="Alexandria SemiBold" pitchFamily="2" charset="-78"/>
              </a:rPr>
              <a:t>تشغيله </a:t>
            </a:r>
            <a:r>
              <a:rPr lang="ar-EG" dirty="0" smtClean="0">
                <a:latin typeface="Alexandria SemiBold" pitchFamily="2" charset="-78"/>
                <a:cs typeface="Alexandria SemiBold" pitchFamily="2" charset="-78"/>
              </a:rPr>
              <a:t>داخل </a:t>
            </a:r>
            <a:r>
              <a:rPr lang="ar-EG" dirty="0">
                <a:latin typeface="Alexandria SemiBold" pitchFamily="2" charset="-78"/>
                <a:cs typeface="Alexandria SemiBold" pitchFamily="2" charset="-78"/>
              </a:rPr>
              <a:t>الشريط الإعلاني </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1622087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20960" y="2155119"/>
            <a:ext cx="7240526" cy="3729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31342" y="2291678"/>
            <a:ext cx="7299984" cy="3416320"/>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smtClean="0">
                <a:solidFill>
                  <a:srgbClr val="A41025"/>
                </a:solidFill>
                <a:latin typeface="Alexandria SemiBold" pitchFamily="2" charset="-78"/>
                <a:cs typeface="Alexandria SemiBold" pitchFamily="2" charset="-78"/>
              </a:rPr>
              <a:t>مزايا </a:t>
            </a:r>
            <a:r>
              <a:rPr lang="ar-EG" dirty="0" smtClean="0">
                <a:solidFill>
                  <a:srgbClr val="A41025"/>
                </a:solidFill>
                <a:latin typeface="Alexandria SemiBold" pitchFamily="2" charset="-78"/>
                <a:cs typeface="Alexandria SemiBold" pitchFamily="2" charset="-78"/>
              </a:rPr>
              <a:t>إعلان </a:t>
            </a:r>
            <a:r>
              <a:rPr lang="ar-EG" dirty="0">
                <a:solidFill>
                  <a:srgbClr val="A41025"/>
                </a:solidFill>
                <a:latin typeface="Alexandria SemiBold" pitchFamily="2" charset="-78"/>
                <a:cs typeface="Alexandria SemiBold" pitchFamily="2" charset="-78"/>
              </a:rPr>
              <a:t>الفيديو </a:t>
            </a:r>
            <a:r>
              <a:rPr lang="ar-EG" dirty="0" smtClean="0">
                <a:solidFill>
                  <a:srgbClr val="A41025"/>
                </a:solidFill>
                <a:latin typeface="Alexandria SemiBold" pitchFamily="2" charset="-78"/>
                <a:cs typeface="Alexandria SemiBold" pitchFamily="2" charset="-78"/>
              </a:rPr>
              <a:t>الرقمي</a:t>
            </a:r>
            <a:r>
              <a:rPr lang="fa-IR"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زيادة </a:t>
            </a:r>
            <a:r>
              <a:rPr lang="ar-SA" dirty="0">
                <a:solidFill>
                  <a:srgbClr val="98481C"/>
                </a:solidFill>
                <a:latin typeface="Alexandria SemiBold" pitchFamily="2" charset="-78"/>
                <a:cs typeface="Alexandria SemiBold" pitchFamily="2" charset="-78"/>
              </a:rPr>
              <a:t>التفاعل</a:t>
            </a:r>
            <a:r>
              <a:rPr lang="en-US" dirty="0">
                <a:solidFill>
                  <a:srgbClr val="98481C"/>
                </a:solidFill>
                <a:latin typeface="Alexandria SemiBold" pitchFamily="2" charset="-78"/>
                <a:cs typeface="Alexandria SemiBold" pitchFamily="2" charset="-78"/>
              </a:rPr>
              <a:t>: </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إعلان الفيديو يجذب الانتباه </a:t>
            </a:r>
            <a:r>
              <a:rPr lang="ar-SA" dirty="0">
                <a:latin typeface="Alexandria SemiBold" pitchFamily="2" charset="-78"/>
                <a:cs typeface="Alexandria SemiBold" pitchFamily="2" charset="-78"/>
              </a:rPr>
              <a:t>أكبر من الإعلانات الثابتة، مما يؤدي إلى </a:t>
            </a:r>
            <a:r>
              <a:rPr lang="ar-SA" dirty="0" smtClean="0">
                <a:latin typeface="Alexandria SemiBold" pitchFamily="2" charset="-78"/>
                <a:cs typeface="Alexandria SemiBold" pitchFamily="2" charset="-78"/>
              </a:rPr>
              <a:t>زيادة معدلات التفاعل </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سرد القصص</a:t>
            </a:r>
            <a:r>
              <a:rPr lang="en-US" dirty="0">
                <a:solidFill>
                  <a:srgbClr val="98481C"/>
                </a:solidFill>
                <a:latin typeface="Alexandria SemiBold" pitchFamily="2" charset="-78"/>
                <a:cs typeface="Alexandria SemiBold" pitchFamily="2" charset="-78"/>
              </a:rPr>
              <a:t>: </a:t>
            </a:r>
            <a:r>
              <a:rPr lang="ar-SA" dirty="0" smtClean="0">
                <a:solidFill>
                  <a:srgbClr val="98481C"/>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يسمح إعلان الفيديو </a:t>
            </a:r>
            <a:r>
              <a:rPr lang="ar-SA" dirty="0">
                <a:latin typeface="Alexandria SemiBold" pitchFamily="2" charset="-78"/>
                <a:cs typeface="Alexandria SemiBold" pitchFamily="2" charset="-78"/>
              </a:rPr>
              <a:t>للعلامات التجارية </a:t>
            </a:r>
            <a:r>
              <a:rPr lang="ar-SA" dirty="0" smtClean="0">
                <a:latin typeface="Alexandria SemiBold" pitchFamily="2" charset="-78"/>
                <a:cs typeface="Alexandria SemiBold" pitchFamily="2" charset="-78"/>
              </a:rPr>
              <a:t>بالتواصل العاطفي مع الجمهور وذلك بسرد </a:t>
            </a:r>
            <a:r>
              <a:rPr lang="ar-SA" dirty="0">
                <a:latin typeface="Alexandria SemiBold" pitchFamily="2" charset="-78"/>
                <a:cs typeface="Alexandria SemiBold" pitchFamily="2" charset="-78"/>
              </a:rPr>
              <a:t>قصص، </a:t>
            </a:r>
            <a:r>
              <a:rPr lang="ar-SA" dirty="0" smtClean="0">
                <a:latin typeface="Alexandria SemiBold" pitchFamily="2" charset="-78"/>
                <a:cs typeface="Alexandria SemiBold" pitchFamily="2" charset="-78"/>
              </a:rPr>
              <a:t>ونقل المشاعر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مما يعمل على تعزيز </a:t>
            </a:r>
            <a:r>
              <a:rPr lang="ar-SA" dirty="0">
                <a:latin typeface="Alexandria SemiBold" pitchFamily="2" charset="-78"/>
                <a:cs typeface="Alexandria SemiBold" pitchFamily="2" charset="-78"/>
              </a:rPr>
              <a:t>الوعي بالعلامة </a:t>
            </a:r>
            <a:r>
              <a:rPr lang="ar-SA" dirty="0" smtClean="0">
                <a:latin typeface="Alexandria SemiBold" pitchFamily="2" charset="-78"/>
                <a:cs typeface="Alexandria SemiBold" pitchFamily="2" charset="-78"/>
              </a:rPr>
              <a:t>التجارية.</a:t>
            </a:r>
            <a:endParaRPr lang="en-US"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قياس الأداء</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يتم </a:t>
            </a:r>
            <a:r>
              <a:rPr lang="ar-SA" dirty="0">
                <a:latin typeface="Alexandria SemiBold" pitchFamily="2" charset="-78"/>
                <a:cs typeface="Alexandria SemiBold" pitchFamily="2" charset="-78"/>
              </a:rPr>
              <a:t>تقييم </a:t>
            </a:r>
            <a:r>
              <a:rPr lang="ar-SA" dirty="0" smtClean="0">
                <a:latin typeface="Alexandria SemiBold" pitchFamily="2" charset="-78"/>
                <a:cs typeface="Alexandria SemiBold" pitchFamily="2" charset="-78"/>
              </a:rPr>
              <a:t>أداء </a:t>
            </a:r>
            <a:r>
              <a:rPr lang="ar-EG" dirty="0" smtClean="0">
                <a:latin typeface="Alexandria SemiBold" pitchFamily="2" charset="-78"/>
                <a:cs typeface="Alexandria SemiBold" pitchFamily="2" charset="-78"/>
              </a:rPr>
              <a:t>إعلان </a:t>
            </a:r>
            <a:r>
              <a:rPr lang="ar-EG" dirty="0">
                <a:latin typeface="Alexandria SemiBold" pitchFamily="2" charset="-78"/>
                <a:cs typeface="Alexandria SemiBold" pitchFamily="2" charset="-78"/>
              </a:rPr>
              <a:t>الفيديو الرقمي</a:t>
            </a:r>
            <a:r>
              <a:rPr lang="ar-SA" dirty="0">
                <a:latin typeface="Alexandria SemiBold" pitchFamily="2" charset="-78"/>
                <a:cs typeface="Alexandria SemiBold" pitchFamily="2" charset="-78"/>
              </a:rPr>
              <a:t> من </a:t>
            </a:r>
            <a:r>
              <a:rPr lang="ar-SA" dirty="0" smtClean="0">
                <a:latin typeface="Alexandria SemiBold" pitchFamily="2" charset="-78"/>
                <a:cs typeface="Alexandria SemiBold" pitchFamily="2" charset="-78"/>
              </a:rPr>
              <a:t>خلال قياس مثل </a:t>
            </a:r>
            <a:r>
              <a:rPr lang="ar-SA" dirty="0">
                <a:latin typeface="Alexandria SemiBold" pitchFamily="2" charset="-78"/>
                <a:cs typeface="Alexandria SemiBold" pitchFamily="2" charset="-78"/>
              </a:rPr>
              <a:t>المشاهدات، </a:t>
            </a:r>
            <a:r>
              <a:rPr lang="ar-SA" dirty="0" smtClean="0">
                <a:latin typeface="Alexandria SemiBold" pitchFamily="2" charset="-78"/>
                <a:cs typeface="Alexandria SemiBold" pitchFamily="2" charset="-78"/>
              </a:rPr>
              <a:t>والنقرات </a:t>
            </a:r>
            <a:r>
              <a:rPr lang="en-US" dirty="0" smtClean="0"/>
              <a:t>.</a:t>
            </a: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2920" y="2348927"/>
            <a:ext cx="6209071" cy="3535680"/>
          </a:xfrm>
          <a:prstGeom prst="rect">
            <a:avLst/>
          </a:prstGeom>
        </p:spPr>
      </p:pic>
    </p:spTree>
    <p:extLst>
      <p:ext uri="{BB962C8B-B14F-4D97-AF65-F5344CB8AC3E}">
        <p14:creationId xmlns:p14="http://schemas.microsoft.com/office/powerpoint/2010/main" val="20223998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9957" y="1853871"/>
            <a:ext cx="9029887" cy="43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76020" y="1917757"/>
            <a:ext cx="8659877" cy="4074192"/>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إعلانات القوائم المدفوعة</a:t>
            </a:r>
            <a:r>
              <a:rPr lang="en-US" dirty="0">
                <a:solidFill>
                  <a:schemeClr val="accent1"/>
                </a:solidFill>
                <a:latin typeface="Alexandria SemiBold" pitchFamily="2" charset="-78"/>
                <a:cs typeface="Alexandria SemiBold" pitchFamily="2" charset="-78"/>
              </a:rPr>
              <a:t> (Paid Listings) </a:t>
            </a:r>
            <a:r>
              <a:rPr lang="ar-SA" dirty="0">
                <a:solidFill>
                  <a:schemeClr val="accent1"/>
                </a:solidFill>
                <a:latin typeface="Alexandria SemiBold" pitchFamily="2" charset="-78"/>
                <a:cs typeface="Alexandria SemiBold" pitchFamily="2" charset="-78"/>
              </a:rPr>
              <a:t> </a:t>
            </a:r>
            <a:r>
              <a:rPr lang="ar-SA" dirty="0" smtClean="0">
                <a:solidFill>
                  <a:schemeClr val="accent1"/>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وتُعرف ب</a:t>
            </a:r>
            <a:r>
              <a:rPr lang="ar-EG" dirty="0" smtClean="0">
                <a:latin typeface="Alexandria SemiBold" pitchFamily="2" charset="-78"/>
                <a:cs typeface="Alexandria SemiBold" pitchFamily="2" charset="-78"/>
              </a:rPr>
              <a:t>الإعلانات </a:t>
            </a:r>
            <a:r>
              <a:rPr lang="ar-EG" dirty="0">
                <a:latin typeface="Alexandria SemiBold" pitchFamily="2" charset="-78"/>
                <a:cs typeface="Alexandria SemiBold" pitchFamily="2" charset="-78"/>
              </a:rPr>
              <a:t>المبوبة </a:t>
            </a:r>
            <a:r>
              <a:rPr lang="ar-EG" dirty="0" smtClean="0">
                <a:latin typeface="Alexandria SemiBold" pitchFamily="2" charset="-78"/>
                <a:cs typeface="Alexandria SemiBold" pitchFamily="2" charset="-78"/>
              </a:rPr>
              <a:t>ال</a:t>
            </a:r>
            <a:r>
              <a:rPr lang="ar-SA" dirty="0" smtClean="0">
                <a:latin typeface="Alexandria SemiBold" pitchFamily="2" charset="-78"/>
                <a:cs typeface="Alexandria SemiBold" pitchFamily="2" charset="-78"/>
              </a:rPr>
              <a:t>إ</a:t>
            </a:r>
            <a:r>
              <a:rPr lang="ar-EG" dirty="0" smtClean="0">
                <a:latin typeface="Alexandria SemiBold" pitchFamily="2" charset="-78"/>
                <a:cs typeface="Alexandria SemiBold" pitchFamily="2" charset="-78"/>
              </a:rPr>
              <a:t>لكترونية </a:t>
            </a:r>
            <a:r>
              <a:rPr lang="en-US" dirty="0" smtClean="0">
                <a:latin typeface="Alexandria SemiBold" pitchFamily="2" charset="-78"/>
                <a:cs typeface="Alexandria SemiBold" pitchFamily="2" charset="-78"/>
              </a:rPr>
              <a:t>E-Classified</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هي </a:t>
            </a:r>
            <a:r>
              <a:rPr lang="ar-SA" dirty="0">
                <a:latin typeface="Alexandria SemiBold" pitchFamily="2" charset="-78"/>
                <a:cs typeface="Alexandria SemiBold" pitchFamily="2" charset="-78"/>
              </a:rPr>
              <a:t>إعلانات مدفوعة تُتيح للشركات أو الأفراد إدراج منتجاتهم أو خدماتهم في قوائم </a:t>
            </a:r>
            <a:r>
              <a:rPr lang="ar-SA" dirty="0" smtClean="0">
                <a:latin typeface="Alexandria SemiBold" pitchFamily="2" charset="-78"/>
                <a:cs typeface="Alexandria SemiBold" pitchFamily="2" charset="-78"/>
              </a:rPr>
              <a:t>معينة </a:t>
            </a:r>
            <a:r>
              <a:rPr lang="ar-SA" dirty="0">
                <a:latin typeface="Alexandria SemiBold" pitchFamily="2" charset="-78"/>
                <a:cs typeface="Alexandria SemiBold" pitchFamily="2" charset="-78"/>
              </a:rPr>
              <a:t>أو صفحات الفئات في مواقع </a:t>
            </a:r>
            <a:r>
              <a:rPr lang="ar-SA" dirty="0" smtClean="0">
                <a:latin typeface="Alexandria SemiBold" pitchFamily="2" charset="-78"/>
                <a:cs typeface="Alexandria SemiBold" pitchFamily="2" charset="-78"/>
              </a:rPr>
              <a:t>  الصحف؛ تهدف </a:t>
            </a:r>
            <a:r>
              <a:rPr lang="ar-SA" dirty="0">
                <a:latin typeface="Alexandria SemiBold" pitchFamily="2" charset="-78"/>
                <a:cs typeface="Alexandria SemiBold" pitchFamily="2" charset="-78"/>
              </a:rPr>
              <a:t>إلى زيادة رؤية المنتجات أو الخدمات من خلال الترويج المدفوع</a:t>
            </a:r>
            <a:r>
              <a:rPr lang="en-US" dirty="0" smtClean="0">
                <a:latin typeface="Alexandria SemiBold" pitchFamily="2" charset="-78"/>
                <a:cs typeface="Alexandria SemiBold" pitchFamily="2" charset="-78"/>
              </a:rPr>
              <a:t>.</a:t>
            </a:r>
          </a:p>
          <a:p>
            <a:pPr algn="r" rtl="1">
              <a:lnSpc>
                <a:spcPct val="150000"/>
              </a:lnSpc>
            </a:pPr>
            <a:endParaRPr lang="en-US" sz="700"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وتشتمل على إعلانات الوظائف الخالية أو طلب العمل أو عقارات أو سيارات وغيرها . وتعتمد هذه الإعلانات على إيجاد علاقة مباشرة بين المُعلن والمستخدم ، وبدلاً من أن يبحث الإعلان على المستهلك ، كما يحدث في إعلانات البانر ، يقوم المُستهلك بالبحث عن هذا النوع من الإعلانات التي تم تبويبها وتجميعها في قوائم، كل قائمة لها عنوان مُحدد يُسهل عملية التعرف عليها.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5"/>
          <a:stretch>
            <a:fillRect/>
          </a:stretch>
        </p:blipFill>
        <p:spPr>
          <a:xfrm>
            <a:off x="-2596677" y="2077593"/>
            <a:ext cx="4686634" cy="434910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37636" y="1334517"/>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الإعلان الصحفي   </a:t>
            </a:r>
            <a:r>
              <a:rPr lang="en-US" b="1" dirty="0" smtClean="0">
                <a:solidFill>
                  <a:srgbClr val="C00000"/>
                </a:solidFill>
                <a:latin typeface="Alexandria Medium" pitchFamily="2" charset="-78"/>
                <a:cs typeface="Alexandria Medium" pitchFamily="2" charset="-78"/>
              </a:rPr>
              <a:t>The kinds of Digital Journalism Ad</a:t>
            </a:r>
            <a:r>
              <a:rPr lang="en-US" b="1" dirty="0" smtClean="0">
                <a:solidFill>
                  <a:srgbClr val="C00000"/>
                </a:solidFill>
                <a:latin typeface="Alexandria Black" pitchFamily="2" charset="-78"/>
                <a:cs typeface="Alexandria Black" pitchFamily="2" charset="-78"/>
              </a:rPr>
              <a:t>.</a:t>
            </a:r>
            <a:endParaRPr lang="ar-SA" b="1" dirty="0" smtClean="0">
              <a:solidFill>
                <a:srgbClr val="C00000"/>
              </a:solidFill>
              <a:latin typeface="Alexandria Black" pitchFamily="2" charset="-78"/>
              <a:cs typeface="Alexandria Black"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151425" y="5701095"/>
            <a:ext cx="2684206" cy="923330"/>
          </a:xfrm>
          <a:prstGeom prst="rect">
            <a:avLst/>
          </a:prstGeom>
          <a:solidFill>
            <a:schemeClr val="bg2">
              <a:lumMod val="9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الإعلانات المبوبة بموقع جريدة الرياض</a:t>
            </a:r>
          </a:p>
        </p:txBody>
      </p:sp>
      <mc:AlternateContent xmlns:mc="http://schemas.openxmlformats.org/markup-compatibility/2006">
        <mc:Choice xmlns:p14="http://schemas.microsoft.com/office/powerpoint/2010/main" Requires="p14">
          <p:contentPart p14:bwMode="auto" r:id="rId6">
            <p14:nvContentPartPr>
              <p14:cNvPr id="3" name="Ink 2"/>
              <p14:cNvContentPartPr/>
              <p14:nvPr/>
            </p14:nvContentPartPr>
            <p14:xfrm>
              <a:off x="216720" y="2093400"/>
              <a:ext cx="1806120" cy="2555640"/>
            </p14:xfrm>
          </p:contentPart>
        </mc:Choice>
        <mc:Fallback>
          <p:pic>
            <p:nvPicPr>
              <p:cNvPr id="3" name="Ink 2"/>
              <p:cNvPicPr/>
              <p:nvPr/>
            </p:nvPicPr>
            <p:blipFill>
              <a:blip r:embed="rId7"/>
              <a:stretch>
                <a:fillRect/>
              </a:stretch>
            </p:blipFill>
            <p:spPr>
              <a:xfrm>
                <a:off x="207360" y="2084040"/>
                <a:ext cx="1824840" cy="2574360"/>
              </a:xfrm>
              <a:prstGeom prst="rect">
                <a:avLst/>
              </a:prstGeom>
            </p:spPr>
          </p:pic>
        </mc:Fallback>
      </mc:AlternateContent>
    </p:spTree>
    <p:extLst>
      <p:ext uri="{BB962C8B-B14F-4D97-AF65-F5344CB8AC3E}">
        <p14:creationId xmlns:p14="http://schemas.microsoft.com/office/powerpoint/2010/main" val="7501733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268361"/>
            <a:ext cx="3335771" cy="4881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082" y="1423727"/>
            <a:ext cx="9858228" cy="452154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10739" y="63054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24116" y="2146617"/>
            <a:ext cx="9394723" cy="3565079"/>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تكمن أهمية الإعلان</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الأساسية في القدرة على جذب انتباه الناس إلى سلعة أو خدمة. كما تسعى الشركات إلى تحقيق </a:t>
            </a:r>
            <a:r>
              <a:rPr lang="ar-SA" dirty="0" smtClean="0">
                <a:latin typeface="Alexandria SemiBold" pitchFamily="2" charset="-78"/>
                <a:cs typeface="Alexandria SemiBold" pitchFamily="2" charset="-78"/>
              </a:rPr>
              <a:t>وظائف العملية الاتصالية من </a:t>
            </a:r>
            <a:r>
              <a:rPr lang="ar-SA" dirty="0">
                <a:latin typeface="Alexandria SemiBold" pitchFamily="2" charset="-78"/>
                <a:cs typeface="Alexandria SemiBold" pitchFamily="2" charset="-78"/>
              </a:rPr>
              <a:t>خلال </a:t>
            </a:r>
            <a:r>
              <a:rPr lang="ar-SA" dirty="0" smtClean="0">
                <a:latin typeface="Alexandria SemiBold" pitchFamily="2" charset="-78"/>
                <a:cs typeface="Alexandria SemiBold" pitchFamily="2" charset="-78"/>
              </a:rPr>
              <a:t>الإعلان ، والتي تتمثل في الإعلام والإخبار، والشرح والتفسير ، والاقناع ، والتذكير ، وإضافة قيمة للمنتج وأخيراً التسلية والترفيه</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كما يتخذ</a:t>
            </a:r>
            <a:r>
              <a:rPr lang="ar-SA" dirty="0" smtClean="0">
                <a:latin typeface="Alexandria SemiBold" pitchFamily="2" charset="-78"/>
                <a:cs typeface="Alexandria SemiBold" pitchFamily="2" charset="-78"/>
              </a:rPr>
              <a:t> الإعلان الصحفي</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أشكالاً </a:t>
            </a:r>
            <a:r>
              <a:rPr lang="ar-EG" dirty="0" smtClean="0">
                <a:latin typeface="Alexandria SemiBold" pitchFamily="2" charset="-78"/>
                <a:cs typeface="Alexandria SemiBold" pitchFamily="2" charset="-78"/>
              </a:rPr>
              <a:t>متعددة </a:t>
            </a:r>
            <a:r>
              <a:rPr lang="ar-EG" dirty="0">
                <a:latin typeface="Alexandria SemiBold" pitchFamily="2" charset="-78"/>
                <a:cs typeface="Alexandria SemiBold" pitchFamily="2" charset="-78"/>
              </a:rPr>
              <a:t>يتم </a:t>
            </a:r>
            <a:r>
              <a:rPr lang="ar-EG" dirty="0" smtClean="0">
                <a:latin typeface="Alexandria SemiBold" pitchFamily="2" charset="-78"/>
                <a:cs typeface="Alexandria SemiBold" pitchFamily="2" charset="-78"/>
              </a:rPr>
              <a:t>تصميمه </a:t>
            </a:r>
            <a:r>
              <a:rPr lang="ar-EG" dirty="0">
                <a:latin typeface="Alexandria SemiBold" pitchFamily="2" charset="-78"/>
                <a:cs typeface="Alexandria SemiBold" pitchFamily="2" charset="-78"/>
              </a:rPr>
              <a:t>وفقاً للهدف من الإعلان، ولكل شكل إعلاني مميزاته وعيوبه وأساليب تطبيق تجعله أكثر فاعلية</a:t>
            </a:r>
            <a:r>
              <a:rPr lang="ar-EG"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ومن أشكال الإعلان الصحفي في مواقع الصحف: إعلانات البانر والمحتوى المدعوم والإعلانات القافزة والإعلانات بين الصفحات وإعلان الفيديو والقوائم المدفوعة.    </a:t>
            </a:r>
            <a:endParaRPr lang="en-US"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729385" y="1408978"/>
            <a:ext cx="3015104"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40" y="1345307"/>
            <a:ext cx="3247684" cy="47106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32387" y="1582031"/>
            <a:ext cx="9424220" cy="447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40658" y="1783705"/>
            <a:ext cx="9475838" cy="4247317"/>
          </a:xfrm>
          <a:prstGeom prst="rect">
            <a:avLst/>
          </a:prstGeom>
          <a:noFill/>
        </p:spPr>
        <p:txBody>
          <a:bodyPr wrap="square" rtlCol="0">
            <a:spAutoFit/>
          </a:bodyPr>
          <a:lstStyle/>
          <a:p>
            <a:pPr algn="r" rtl="1">
              <a:lnSpc>
                <a:spcPct val="150000"/>
              </a:lnSpc>
            </a:pPr>
            <a:r>
              <a:rPr lang="ar-SA" sz="2000" dirty="0" smtClean="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يُطلق مصطلح الإعلان </a:t>
            </a:r>
            <a:r>
              <a:rPr lang="ar-EG" dirty="0" smtClean="0">
                <a:latin typeface="Alexandria SemiBold" pitchFamily="2" charset="-78"/>
                <a:cs typeface="Alexandria SemiBold" pitchFamily="2" charset="-78"/>
              </a:rPr>
              <a:t>الغنى</a:t>
            </a:r>
            <a:r>
              <a:rPr lang="en-US" dirty="0" smtClean="0">
                <a:latin typeface="Alexandria SemiBold" pitchFamily="2" charset="-78"/>
                <a:cs typeface="Alexandria SemiBold" pitchFamily="2" charset="-78"/>
              </a:rPr>
              <a:t>Rich </a:t>
            </a:r>
            <a:r>
              <a:rPr lang="en-US" dirty="0">
                <a:latin typeface="Alexandria SemiBold" pitchFamily="2" charset="-78"/>
                <a:cs typeface="Alexandria SemiBold" pitchFamily="2" charset="-78"/>
              </a:rPr>
              <a:t>ad </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على </a:t>
            </a:r>
            <a:r>
              <a:rPr lang="ar-EG" dirty="0">
                <a:latin typeface="Alexandria SemiBold" pitchFamily="2" charset="-78"/>
                <a:cs typeface="Alexandria SemiBold" pitchFamily="2" charset="-78"/>
              </a:rPr>
              <a:t>الإعلانات الغنية بالوسائط المتعددة، والتي ظهرت في </a:t>
            </a:r>
            <a:r>
              <a:rPr lang="ar-SA" dirty="0">
                <a:latin typeface="Alexandria SemiBold" pitchFamily="2" charset="-78"/>
                <a:cs typeface="Alexandria SemiBold" pitchFamily="2" charset="-78"/>
              </a:rPr>
              <a:t>مطلع </a:t>
            </a:r>
            <a:r>
              <a:rPr lang="ar-EG" dirty="0">
                <a:latin typeface="Alexandria SemiBold" pitchFamily="2" charset="-78"/>
                <a:cs typeface="Alexandria SemiBold" pitchFamily="2" charset="-78"/>
              </a:rPr>
              <a:t>عام </a:t>
            </a:r>
            <a:r>
              <a:rPr lang="en-US" dirty="0">
                <a:latin typeface="Alexandria SemiBold" pitchFamily="2" charset="-78"/>
                <a:cs typeface="Alexandria SemiBold" pitchFamily="2" charset="-78"/>
              </a:rPr>
              <a:t>1997</a:t>
            </a:r>
            <a:r>
              <a:rPr lang="ar-EG" dirty="0">
                <a:latin typeface="Alexandria SemiBold" pitchFamily="2" charset="-78"/>
                <a:cs typeface="Alexandria SemiBold" pitchFamily="2" charset="-78"/>
              </a:rPr>
              <a:t>. والوسائط الغنية </a:t>
            </a:r>
            <a:r>
              <a:rPr lang="en-US" dirty="0">
                <a:latin typeface="Alexandria SemiBold" pitchFamily="2" charset="-78"/>
                <a:cs typeface="Alexandria SemiBold" pitchFamily="2" charset="-78"/>
              </a:rPr>
              <a:t> Rich media </a:t>
            </a:r>
            <a:r>
              <a:rPr lang="ar-EG" dirty="0">
                <a:latin typeface="Alexandria SemiBold" pitchFamily="2" charset="-78"/>
                <a:cs typeface="Alexandria SemiBold" pitchFamily="2" charset="-78"/>
              </a:rPr>
              <a:t>هي مصطلح عام لمختلف أشكال إعلان الإنترنت الأعلى تفاعلاً، </a:t>
            </a:r>
            <a:r>
              <a:rPr lang="ar-SA"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ذات التأثير البصري، مع ناقل يستند إلى الرسوم والصوت والفيديو المتدفق والتفاعل المدعم بواسطة الجافا </a:t>
            </a:r>
            <a:r>
              <a:rPr lang="en-US" dirty="0">
                <a:latin typeface="Alexandria SemiBold" pitchFamily="2" charset="-78"/>
                <a:cs typeface="Alexandria SemiBold" pitchFamily="2" charset="-78"/>
              </a:rPr>
              <a:t>Java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وتُحدِث إعلانات الوسائط الغنية تأثيراً مدعماً وينتج عنها استجابة مطورة من قبل المستخدمين</a:t>
            </a:r>
            <a:r>
              <a:rPr lang="ar-EG"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algn="r" rtl="1">
              <a:lnSpc>
                <a:spcPct val="150000"/>
              </a:lnSpc>
            </a:pPr>
            <a:endParaRPr lang="ar-SA" sz="800" dirty="0" smtClean="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EG" sz="2000" dirty="0" smtClean="0">
                <a:latin typeface="Alexandria SemiBold" pitchFamily="2" charset="-78"/>
                <a:cs typeface="Alexandria SemiBold" pitchFamily="2" charset="-78"/>
              </a:rPr>
              <a:t> </a:t>
            </a:r>
            <a:r>
              <a:rPr lang="ar-SA" sz="2000" dirty="0">
                <a:solidFill>
                  <a:srgbClr val="002060"/>
                </a:solidFill>
                <a:latin typeface="Alexandria SemiBold" pitchFamily="2" charset="-78"/>
                <a:cs typeface="Alexandria SemiBold" pitchFamily="2" charset="-78"/>
              </a:rPr>
              <a:t>فالإعلان الناجح هو الإعلان الذي يجمع بين استخدام الاستمالات العقلية </a:t>
            </a:r>
            <a:r>
              <a:rPr lang="ar-SA" sz="2000" dirty="0" smtClean="0">
                <a:solidFill>
                  <a:srgbClr val="002060"/>
                </a:solidFill>
                <a:latin typeface="Alexandria SemiBold" pitchFamily="2" charset="-78"/>
                <a:cs typeface="Alexandria SemiBold" pitchFamily="2" charset="-78"/>
              </a:rPr>
              <a:t>والعاطفية في تقديم رسالته؛ </a:t>
            </a:r>
            <a:r>
              <a:rPr lang="ar-SA" sz="2000" dirty="0">
                <a:solidFill>
                  <a:srgbClr val="002060"/>
                </a:solidFill>
                <a:latin typeface="Alexandria SemiBold" pitchFamily="2" charset="-78"/>
                <a:cs typeface="Alexandria SemiBold" pitchFamily="2" charset="-78"/>
              </a:rPr>
              <a:t>فالعواطف تعمل على جذب </a:t>
            </a:r>
            <a:r>
              <a:rPr lang="ar-SA" sz="2000" dirty="0" smtClean="0">
                <a:solidFill>
                  <a:srgbClr val="002060"/>
                </a:solidFill>
                <a:latin typeface="Alexandria SemiBold" pitchFamily="2" charset="-78"/>
                <a:cs typeface="Alexandria SemiBold" pitchFamily="2" charset="-78"/>
              </a:rPr>
              <a:t>الانتباه، </a:t>
            </a:r>
            <a:r>
              <a:rPr lang="ar-SA" sz="2000" dirty="0">
                <a:solidFill>
                  <a:srgbClr val="002060"/>
                </a:solidFill>
                <a:latin typeface="Alexandria SemiBold" pitchFamily="2" charset="-78"/>
                <a:cs typeface="Alexandria SemiBold" pitchFamily="2" charset="-78"/>
              </a:rPr>
              <a:t>أما المعلومات العقلية تعمل على تأكيد </a:t>
            </a:r>
            <a:r>
              <a:rPr lang="ar-SA" sz="2000" dirty="0" smtClean="0">
                <a:solidFill>
                  <a:srgbClr val="002060"/>
                </a:solidFill>
                <a:latin typeface="Alexandria SemiBold" pitchFamily="2" charset="-78"/>
                <a:cs typeface="Alexandria SemiBold" pitchFamily="2" charset="-78"/>
              </a:rPr>
              <a:t>القرار بالشراء </a:t>
            </a:r>
            <a:r>
              <a:rPr lang="ar-SA" sz="2000" dirty="0">
                <a:solidFill>
                  <a:srgbClr val="002060"/>
                </a:solidFill>
                <a:latin typeface="Alexandria SemiBold" pitchFamily="2" charset="-78"/>
                <a:cs typeface="Alexandria SemiBold" pitchFamily="2" charset="-78"/>
              </a:rPr>
              <a:t>؛ وهو ما يزيد من فعالية الإعلان </a:t>
            </a:r>
            <a:r>
              <a:rPr lang="ar-SA" sz="2000" dirty="0" smtClean="0">
                <a:solidFill>
                  <a:srgbClr val="002060"/>
                </a:solidFill>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493441" y="753771"/>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270001"/>
            <a:ext cx="10407822" cy="484627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5" y="558543"/>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1168400" y="1512131"/>
            <a:ext cx="10041467" cy="4142160"/>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indent="-342900" algn="r" rtl="1">
              <a:lnSpc>
                <a:spcPct val="150000"/>
              </a:lnSpc>
              <a:buFont typeface="+mj-lt"/>
              <a:buAutoNum type="arabicPeriod"/>
            </a:pPr>
            <a:r>
              <a:rPr lang="ar-EG" sz="1600" dirty="0">
                <a:latin typeface="Alexandria SemiBold" pitchFamily="2" charset="-78"/>
                <a:cs typeface="Alexandria SemiBold" pitchFamily="2" charset="-78"/>
              </a:rPr>
              <a:t>شدوان على شيبه، الإعلان.. المداخل والنظرية، دار المعرفة الجامعية، جامعة الإسكندرية، </a:t>
            </a:r>
            <a:r>
              <a:rPr lang="ar-EG" sz="1600" dirty="0" smtClean="0">
                <a:latin typeface="Alexandria SemiBold" pitchFamily="2" charset="-78"/>
                <a:cs typeface="Alexandria SemiBold" pitchFamily="2" charset="-78"/>
              </a:rPr>
              <a:t>2016</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صفوت 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endParaRPr lang="ar-SA" sz="1600" dirty="0">
              <a:latin typeface="Alexandria SemiBold" pitchFamily="2" charset="-78"/>
              <a:cs typeface="Alexandria SemiBold" pitchFamily="2" charset="-78"/>
            </a:endParaRPr>
          </a:p>
          <a:p>
            <a:pPr marL="342900" lvl="0" indent="-342900">
              <a:buFont typeface="+mj-lt"/>
              <a:buAutoNum type="arabicPeriod" startAt="5"/>
            </a:pPr>
            <a:r>
              <a:rPr lang="en-US" b="1" dirty="0"/>
              <a:t>Jonathan Hardy, “Sponsored Editorial Content in Digital Journalism: Mapping the Merging of Media and Marketing”, Digital Journalism, Vol. 9, No. 7, 2021, pp 865-886, DOI: </a:t>
            </a:r>
            <a:r>
              <a:rPr lang="en-US" u="sng" dirty="0" smtClean="0"/>
              <a:t>10.1080/21670811.2021.1957970</a:t>
            </a:r>
          </a:p>
          <a:p>
            <a:pPr marL="342900" lvl="0" indent="-342900">
              <a:buFont typeface="+mj-lt"/>
              <a:buAutoNum type="arabicPeriod" startAt="5"/>
            </a:pPr>
            <a:r>
              <a:rPr lang="en-US" b="1" dirty="0" smtClean="0"/>
              <a:t>Jeff </a:t>
            </a:r>
            <a:r>
              <a:rPr lang="en-US" b="1" dirty="0" err="1"/>
              <a:t>Sonderman</a:t>
            </a:r>
            <a:r>
              <a:rPr lang="en-US" b="1" dirty="0"/>
              <a:t> , Forecast : Local Ad Spending On Web &amp; Mobile to Overtake Newspaper By 2013 , Nov. 15 , 2011, from </a:t>
            </a:r>
            <a:r>
              <a:rPr lang="en-US" dirty="0"/>
              <a:t>: </a:t>
            </a:r>
            <a:r>
              <a:rPr lang="en-US" u="sng" dirty="0">
                <a:hlinkClick r:id="rId3"/>
              </a:rPr>
              <a:t>http://www.poynter.org/latest-news/mediawire/153153/forecast-local-ad-spending-on-web-mobile-to-overtake-newspapers-by-2013</a:t>
            </a:r>
            <a:r>
              <a:rPr lang="en-US" dirty="0"/>
              <a:t> </a:t>
            </a:r>
            <a:r>
              <a:rPr lang="en-US" dirty="0" smtClean="0"/>
              <a:t>.</a:t>
            </a:r>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12134160" y="72000"/>
              <a:ext cx="360" cy="360"/>
            </p14:xfrm>
          </p:contentPart>
        </mc:Choice>
        <mc:Fallback>
          <p:pic>
            <p:nvPicPr>
              <p:cNvPr id="3" name="Ink 2"/>
              <p:cNvPicPr/>
              <p:nvPr/>
            </p:nvPicPr>
            <p:blipFill>
              <a:blip r:embed="rId5"/>
              <a:stretch>
                <a:fillRect/>
              </a:stretch>
            </p:blipFill>
            <p:spPr>
              <a:xfrm>
                <a:off x="12124800" y="62640"/>
                <a:ext cx="19080" cy="19080"/>
              </a:xfrm>
              <a:prstGeom prst="rect">
                <a:avLst/>
              </a:prstGeom>
            </p:spPr>
          </p:pic>
        </mc:Fallback>
      </mc:AlternateContent>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29677</TotalTime>
  <Words>3416</Words>
  <Application>Microsoft Office PowerPoint</Application>
  <PresentationFormat>Widescreen</PresentationFormat>
  <Paragraphs>352</Paragraphs>
  <Slides>42</Slides>
  <Notes>29</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1269</cp:revision>
  <dcterms:created xsi:type="dcterms:W3CDTF">2023-04-29T09:08:23Z</dcterms:created>
  <dcterms:modified xsi:type="dcterms:W3CDTF">2024-10-05T03:15:21Z</dcterms:modified>
</cp:coreProperties>
</file>