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92" r:id="rId4"/>
    <p:sldId id="293" r:id="rId5"/>
    <p:sldId id="294" r:id="rId6"/>
    <p:sldId id="295" r:id="rId7"/>
    <p:sldId id="296" r:id="rId8"/>
    <p:sldId id="297" r:id="rId9"/>
    <p:sldId id="298" r:id="rId10"/>
    <p:sldId id="302" r:id="rId11"/>
    <p:sldId id="303" r:id="rId12"/>
    <p:sldId id="304" r:id="rId13"/>
    <p:sldId id="305" r:id="rId14"/>
    <p:sldId id="306" r:id="rId15"/>
    <p:sldId id="307" r:id="rId16"/>
    <p:sldId id="308" r:id="rId17"/>
    <p:sldId id="309" r:id="rId18"/>
    <p:sldId id="312" r:id="rId19"/>
    <p:sldId id="310" r:id="rId20"/>
    <p:sldId id="311" r:id="rId21"/>
    <p:sldId id="313" r:id="rId22"/>
    <p:sldId id="317" r:id="rId23"/>
    <p:sldId id="314" r:id="rId24"/>
    <p:sldId id="29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2" d="100"/>
          <a:sy n="72" d="100"/>
        </p:scale>
        <p:origin x="5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10/27/2022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10/27/2022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10/27/2022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7.emf"/><Relationship Id="rId7"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7.emf"/><Relationship Id="rId7"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114671"/>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4426226" y="3532566"/>
            <a:ext cx="7765774" cy="971937"/>
          </a:xfrm>
          <a:prstGeom prst="rect">
            <a:avLst/>
          </a:prstGeom>
        </p:spPr>
      </p:pic>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61478"/>
            <a:ext cx="9646276" cy="2369880"/>
          </a:xfrm>
          <a:prstGeom prst="rect">
            <a:avLst/>
          </a:prstGeom>
        </p:spPr>
        <p:txBody>
          <a:bodyPr wrap="square">
            <a:spAutoFit/>
          </a:bodyPr>
          <a:lstStyle/>
          <a:p>
            <a:r>
              <a:rPr lang="en-US" sz="2800" b="1" dirty="0" smtClean="0">
                <a:solidFill>
                  <a:srgbClr val="FF9518"/>
                </a:solidFill>
                <a:latin typeface="Calibri" panose="020F0502020204030204" pitchFamily="34" charset="0"/>
              </a:rPr>
              <a:t>RHSA (Admin 1) </a:t>
            </a:r>
            <a:r>
              <a:rPr lang="de-DE" sz="2800" b="1" dirty="0">
                <a:solidFill>
                  <a:srgbClr val="FF9518"/>
                </a:solidFill>
                <a:latin typeface="Calibri" panose="020F0502020204030204" pitchFamily="34" charset="0"/>
              </a:rPr>
              <a:t>Red Hat Enterprise Linux 8 Essentials</a:t>
            </a:r>
            <a:r>
              <a:rPr lang="en-US" sz="2800" b="1" dirty="0">
                <a:solidFill>
                  <a:srgbClr val="FF9518"/>
                </a:solidFill>
                <a:latin typeface="Calibri" panose="020F0502020204030204" pitchFamily="34" charset="0"/>
              </a:rPr>
              <a:t> </a:t>
            </a:r>
            <a:endParaRPr lang="en-US" sz="2800" b="1" dirty="0" smtClean="0">
              <a:solidFill>
                <a:srgbClr val="FF9518"/>
              </a:solidFill>
              <a:latin typeface="Calibri" panose="020F0502020204030204" pitchFamily="34" charset="0"/>
            </a:endParaRPr>
          </a:p>
          <a:p>
            <a:r>
              <a:rPr lang="en-US" sz="2800" b="1" dirty="0">
                <a:solidFill>
                  <a:srgbClr val="FF9518"/>
                </a:solidFill>
                <a:latin typeface="Calibri" panose="020F0502020204030204" pitchFamily="34" charset="0"/>
              </a:rPr>
              <a:t>       </a:t>
            </a:r>
            <a:r>
              <a:rPr lang="en-US" sz="2800" b="1" dirty="0">
                <a:solidFill>
                  <a:srgbClr val="FFC000"/>
                </a:solidFill>
                <a:latin typeface="Tajawal"/>
              </a:rPr>
              <a:t>  </a:t>
            </a:r>
            <a:endParaRPr lang="en-US" sz="2800" b="1" dirty="0" smtClean="0">
              <a:solidFill>
                <a:srgbClr val="FFC000"/>
              </a:solidFill>
              <a:latin typeface="Tajawal"/>
            </a:endParaRPr>
          </a:p>
          <a:p>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a:solidFill>
                  <a:srgbClr val="24A9E1"/>
                </a:solidFill>
                <a:latin typeface="Tajawal"/>
              </a:rPr>
              <a:t> </a:t>
            </a:r>
            <a:r>
              <a:rPr lang="en-US" sz="2800" b="1" dirty="0" smtClean="0">
                <a:solidFill>
                  <a:srgbClr val="24A9E1"/>
                </a:solidFill>
                <a:latin typeface="Tajawal"/>
              </a:rPr>
              <a:t>                                           </a:t>
            </a:r>
            <a:r>
              <a:rPr lang="en-US" sz="2800" b="1" dirty="0" smtClean="0">
                <a:solidFill>
                  <a:srgbClr val="FF9518"/>
                </a:solidFill>
                <a:latin typeface="Tajawal"/>
              </a:rPr>
              <a:t>Lecture </a:t>
            </a:r>
            <a:r>
              <a:rPr lang="en-US" sz="2800" b="1" dirty="0" smtClean="0">
                <a:solidFill>
                  <a:srgbClr val="FF9518"/>
                </a:solidFill>
                <a:latin typeface="Tajawal"/>
              </a:rPr>
              <a:t>6</a:t>
            </a:r>
            <a:endParaRPr lang="en-US" sz="2800" dirty="0"/>
          </a:p>
          <a:p>
            <a:r>
              <a:rPr lang="en-US" dirty="0"/>
              <a:t/>
            </a:r>
            <a:br>
              <a:rPr lang="en-US" dirty="0"/>
            </a:br>
            <a:endParaRPr lang="ar-EG" dirty="0"/>
          </a:p>
        </p:txBody>
      </p:sp>
      <p:sp>
        <p:nvSpPr>
          <p:cNvPr id="3" name="Rectangle 2"/>
          <p:cNvSpPr/>
          <p:nvPr/>
        </p:nvSpPr>
        <p:spPr>
          <a:xfrm>
            <a:off x="4823138" y="3694951"/>
            <a:ext cx="7368299" cy="584775"/>
          </a:xfrm>
          <a:prstGeom prst="rect">
            <a:avLst/>
          </a:prstGeom>
        </p:spPr>
        <p:txBody>
          <a:bodyPr wrap="none">
            <a:spAutoFit/>
          </a:bodyPr>
          <a:lstStyle/>
          <a:p>
            <a:r>
              <a:rPr lang="en-US" sz="3200" b="1" dirty="0" smtClean="0"/>
              <a:t>Monitoring and Managing Linux Processes</a:t>
            </a:r>
            <a:endParaRPr lang="en-US" sz="3200" b="1" dirty="0" smtClean="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sp>
        <p:nvSpPr>
          <p:cNvPr id="7" name="Rectangle 6"/>
          <p:cNvSpPr/>
          <p:nvPr/>
        </p:nvSpPr>
        <p:spPr>
          <a:xfrm>
            <a:off x="611212" y="1685822"/>
            <a:ext cx="11461463" cy="4154984"/>
          </a:xfrm>
          <a:prstGeom prst="rect">
            <a:avLst/>
          </a:prstGeom>
        </p:spPr>
        <p:txBody>
          <a:bodyPr wrap="square">
            <a:spAutoFit/>
          </a:bodyPr>
          <a:lstStyle/>
          <a:p>
            <a:r>
              <a:rPr lang="en-US" sz="2400" b="1" dirty="0">
                <a:solidFill>
                  <a:schemeClr val="accent6"/>
                </a:solidFill>
              </a:rPr>
              <a:t>WHAT IS A PROCESS</a:t>
            </a:r>
            <a:r>
              <a:rPr lang="en-US" sz="2400" b="1" dirty="0" smtClean="0">
                <a:solidFill>
                  <a:schemeClr val="accent6"/>
                </a:solidFill>
              </a:rPr>
              <a:t>?</a:t>
            </a:r>
          </a:p>
          <a:p>
            <a:r>
              <a:rPr lang="en-US" sz="2400" dirty="0" smtClean="0"/>
              <a:t> </a:t>
            </a:r>
          </a:p>
          <a:p>
            <a:pPr marL="342900" indent="-342900">
              <a:buFont typeface="Wingdings" panose="05000000000000000000" pitchFamily="2" charset="2"/>
              <a:buChar char="q"/>
            </a:pPr>
            <a:r>
              <a:rPr lang="en-US" sz="2400" dirty="0" smtClean="0"/>
              <a:t>A </a:t>
            </a:r>
            <a:r>
              <a:rPr lang="en-US" sz="2400" dirty="0"/>
              <a:t>process is a running instance of a launched, executable program. </a:t>
            </a:r>
            <a:endParaRPr lang="en-US" sz="2400" dirty="0" smtClean="0"/>
          </a:p>
          <a:p>
            <a:pPr marL="342900" indent="-342900">
              <a:buFont typeface="Wingdings" panose="05000000000000000000" pitchFamily="2" charset="2"/>
              <a:buChar char="q"/>
            </a:pPr>
            <a:r>
              <a:rPr lang="en-US" sz="2400" dirty="0" smtClean="0"/>
              <a:t>A </a:t>
            </a:r>
            <a:r>
              <a:rPr lang="en-US" sz="2400" dirty="0"/>
              <a:t>process consists of: </a:t>
            </a:r>
            <a:endParaRPr lang="en-US" sz="2400" dirty="0" smtClean="0"/>
          </a:p>
          <a:p>
            <a:r>
              <a:rPr lang="en-US" sz="2400" dirty="0" smtClean="0"/>
              <a:t>• </a:t>
            </a:r>
            <a:r>
              <a:rPr lang="en-US" sz="2400" dirty="0"/>
              <a:t>an address space of allocated memory, </a:t>
            </a:r>
            <a:endParaRPr lang="en-US" sz="2400" dirty="0" smtClean="0"/>
          </a:p>
          <a:p>
            <a:r>
              <a:rPr lang="en-US" sz="2400" dirty="0" smtClean="0"/>
              <a:t>• </a:t>
            </a:r>
            <a:r>
              <a:rPr lang="en-US" sz="2400" dirty="0"/>
              <a:t>security properties including ownership credentials and privileges, </a:t>
            </a:r>
            <a:endParaRPr lang="en-US" sz="2400" dirty="0" smtClean="0"/>
          </a:p>
          <a:p>
            <a:r>
              <a:rPr lang="en-US" sz="2400" dirty="0" smtClean="0"/>
              <a:t>• </a:t>
            </a:r>
            <a:r>
              <a:rPr lang="en-US" sz="2400" dirty="0"/>
              <a:t>one or more execution threads of program code, </a:t>
            </a:r>
            <a:r>
              <a:rPr lang="en-US" sz="2400" dirty="0" smtClean="0"/>
              <a:t>and the </a:t>
            </a:r>
            <a:r>
              <a:rPr lang="en-US" sz="2400" dirty="0"/>
              <a:t>process state. </a:t>
            </a:r>
            <a:endParaRPr lang="en-US" sz="2400" dirty="0" smtClean="0"/>
          </a:p>
          <a:p>
            <a:pPr marL="342900" indent="-342900">
              <a:buFont typeface="Wingdings" panose="05000000000000000000" pitchFamily="2" charset="2"/>
              <a:buChar char="v"/>
            </a:pPr>
            <a:r>
              <a:rPr lang="en-US" sz="2400" b="1" dirty="0" smtClean="0">
                <a:solidFill>
                  <a:schemeClr val="accent1"/>
                </a:solidFill>
              </a:rPr>
              <a:t>The </a:t>
            </a:r>
            <a:r>
              <a:rPr lang="en-US" sz="2400" b="1" dirty="0">
                <a:solidFill>
                  <a:schemeClr val="accent1"/>
                </a:solidFill>
              </a:rPr>
              <a:t>environment of a process includes: </a:t>
            </a:r>
            <a:endParaRPr lang="en-US" sz="2400" b="1" dirty="0" smtClean="0">
              <a:solidFill>
                <a:schemeClr val="accent1"/>
              </a:solidFill>
            </a:endParaRPr>
          </a:p>
          <a:p>
            <a:r>
              <a:rPr lang="en-US" sz="2400" dirty="0" smtClean="0"/>
              <a:t>• </a:t>
            </a:r>
            <a:r>
              <a:rPr lang="en-US" sz="2400" dirty="0"/>
              <a:t>local and global variables, </a:t>
            </a:r>
            <a:endParaRPr lang="en-US" sz="2400" dirty="0" smtClean="0"/>
          </a:p>
          <a:p>
            <a:r>
              <a:rPr lang="en-US" sz="2400" dirty="0" smtClean="0"/>
              <a:t>• </a:t>
            </a:r>
            <a:r>
              <a:rPr lang="en-US" sz="2400" dirty="0"/>
              <a:t>a current scheduling context, and </a:t>
            </a:r>
            <a:r>
              <a:rPr lang="en-US" sz="2400" dirty="0" smtClean="0"/>
              <a:t>allocated </a:t>
            </a:r>
            <a:r>
              <a:rPr lang="en-US" sz="2400" dirty="0"/>
              <a:t>system resources, such as file descriptors and network ports.</a:t>
            </a:r>
            <a:endParaRPr lang="ar-EG" sz="2400" dirty="0"/>
          </a:p>
        </p:txBody>
      </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682823"/>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sp>
        <p:nvSpPr>
          <p:cNvPr id="7" name="Rectangle 6"/>
          <p:cNvSpPr/>
          <p:nvPr/>
        </p:nvSpPr>
        <p:spPr>
          <a:xfrm>
            <a:off x="958220" y="1515188"/>
            <a:ext cx="10742588" cy="2677656"/>
          </a:xfrm>
          <a:prstGeom prst="rect">
            <a:avLst/>
          </a:prstGeom>
        </p:spPr>
        <p:txBody>
          <a:bodyPr wrap="square">
            <a:spAutoFit/>
          </a:bodyPr>
          <a:lstStyle/>
          <a:p>
            <a:pPr marL="342900" indent="-342900">
              <a:buFont typeface="Wingdings" panose="05000000000000000000" pitchFamily="2" charset="2"/>
              <a:buChar char="Ø"/>
            </a:pPr>
            <a:r>
              <a:rPr lang="en-US" sz="2400" dirty="0"/>
              <a:t>An existing (parent) process duplicates its own address space (fork) to create a new (child) process structure. </a:t>
            </a:r>
            <a:endParaRPr lang="en-US" sz="2400" dirty="0" smtClean="0"/>
          </a:p>
          <a:p>
            <a:pPr marL="342900" indent="-342900">
              <a:buFont typeface="Wingdings" panose="05000000000000000000" pitchFamily="2" charset="2"/>
              <a:buChar char="Ø"/>
            </a:pPr>
            <a:r>
              <a:rPr lang="en-US" sz="2400" dirty="0" smtClean="0"/>
              <a:t>Every </a:t>
            </a:r>
            <a:r>
              <a:rPr lang="en-US" sz="2400" dirty="0"/>
              <a:t>new process is assigned a unique process ID (PID) for tracking and security</a:t>
            </a:r>
            <a:r>
              <a:rPr lang="en-US" sz="2400" dirty="0" smtClean="0"/>
              <a:t>.</a:t>
            </a:r>
          </a:p>
          <a:p>
            <a:pPr marL="342900" indent="-342900">
              <a:buFont typeface="Wingdings" panose="05000000000000000000" pitchFamily="2" charset="2"/>
              <a:buChar char="Ø"/>
            </a:pPr>
            <a:r>
              <a:rPr lang="en-US" sz="2400" dirty="0" smtClean="0"/>
              <a:t> </a:t>
            </a:r>
            <a:r>
              <a:rPr lang="en-US" sz="2400" dirty="0"/>
              <a:t>The PID and the parent's process ID (PPID) are elements of the new process environment. </a:t>
            </a:r>
            <a:endParaRPr lang="en-US" sz="2400" dirty="0" smtClean="0"/>
          </a:p>
          <a:p>
            <a:pPr marL="342900" indent="-342900">
              <a:buFont typeface="Wingdings" panose="05000000000000000000" pitchFamily="2" charset="2"/>
              <a:buChar char="Ø"/>
            </a:pPr>
            <a:r>
              <a:rPr lang="en-US" sz="2400" dirty="0" smtClean="0"/>
              <a:t>Any </a:t>
            </a:r>
            <a:r>
              <a:rPr lang="en-US" sz="2400" dirty="0"/>
              <a:t>process may create a child process. All processes are descendants of the first system process, which is </a:t>
            </a:r>
            <a:r>
              <a:rPr lang="en-US" sz="2400" dirty="0" err="1"/>
              <a:t>systemd</a:t>
            </a:r>
            <a:r>
              <a:rPr lang="en-US" sz="2400" dirty="0"/>
              <a:t>(1) on a Red Hat Enterprise Linux 7 system. </a:t>
            </a:r>
            <a:endParaRPr lang="ar-EG" sz="2400" dirty="0"/>
          </a:p>
        </p:txBody>
      </p:sp>
      <p:pic>
        <p:nvPicPr>
          <p:cNvPr id="9" name="Picture 8"/>
          <p:cNvPicPr>
            <a:picLocks noChangeAspect="1"/>
          </p:cNvPicPr>
          <p:nvPr/>
        </p:nvPicPr>
        <p:blipFill>
          <a:blip r:embed="rId6"/>
          <a:stretch>
            <a:fillRect/>
          </a:stretch>
        </p:blipFill>
        <p:spPr>
          <a:xfrm>
            <a:off x="3653320" y="4192843"/>
            <a:ext cx="6093435" cy="2489979"/>
          </a:xfrm>
          <a:prstGeom prst="rect">
            <a:avLst/>
          </a:prstGeom>
        </p:spPr>
      </p:pic>
    </p:spTree>
    <p:extLst>
      <p:ext uri="{BB962C8B-B14F-4D97-AF65-F5344CB8AC3E}">
        <p14:creationId xmlns:p14="http://schemas.microsoft.com/office/powerpoint/2010/main" val="5475017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sp>
        <p:nvSpPr>
          <p:cNvPr id="7" name="Rectangle 6"/>
          <p:cNvSpPr/>
          <p:nvPr/>
        </p:nvSpPr>
        <p:spPr>
          <a:xfrm>
            <a:off x="838200" y="1975325"/>
            <a:ext cx="10582300" cy="2677656"/>
          </a:xfrm>
          <a:prstGeom prst="rect">
            <a:avLst/>
          </a:prstGeom>
        </p:spPr>
        <p:txBody>
          <a:bodyPr wrap="square">
            <a:spAutoFit/>
          </a:bodyPr>
          <a:lstStyle/>
          <a:p>
            <a:pPr algn="ctr"/>
            <a:r>
              <a:rPr lang="en-US" sz="2400" b="1" dirty="0">
                <a:solidFill>
                  <a:schemeClr val="accent1"/>
                </a:solidFill>
              </a:rPr>
              <a:t>PROCESS </a:t>
            </a:r>
            <a:r>
              <a:rPr lang="en-US" sz="2400" b="1" dirty="0" smtClean="0">
                <a:solidFill>
                  <a:schemeClr val="accent1"/>
                </a:solidFill>
              </a:rPr>
              <a:t>STATES</a:t>
            </a:r>
          </a:p>
          <a:p>
            <a:pPr algn="ctr"/>
            <a:r>
              <a:rPr lang="en-US" sz="2400" dirty="0" smtClean="0"/>
              <a:t> </a:t>
            </a:r>
          </a:p>
          <a:p>
            <a:pPr marL="285750" indent="-285750">
              <a:buFont typeface="Wingdings" panose="05000000000000000000" pitchFamily="2" charset="2"/>
              <a:buChar char="q"/>
            </a:pPr>
            <a:r>
              <a:rPr lang="en-US" sz="2400" dirty="0" smtClean="0"/>
              <a:t>In </a:t>
            </a:r>
            <a:r>
              <a:rPr lang="en-US" sz="2400" dirty="0"/>
              <a:t>a multitasking operating system, each CPU (or CPU core) can be working on one process at a single point in time. </a:t>
            </a:r>
            <a:endParaRPr lang="en-US" sz="2400" dirty="0" smtClean="0"/>
          </a:p>
          <a:p>
            <a:pPr marL="285750" indent="-285750">
              <a:buFont typeface="Wingdings" panose="05000000000000000000" pitchFamily="2" charset="2"/>
              <a:buChar char="q"/>
            </a:pPr>
            <a:r>
              <a:rPr lang="en-US" sz="2400" dirty="0" smtClean="0">
                <a:solidFill>
                  <a:schemeClr val="accent2"/>
                </a:solidFill>
              </a:rPr>
              <a:t>As </a:t>
            </a:r>
            <a:r>
              <a:rPr lang="en-US" sz="2400" dirty="0">
                <a:solidFill>
                  <a:schemeClr val="accent2"/>
                </a:solidFill>
              </a:rPr>
              <a:t>a process runs, its immediate requirements for CPU time and resource allocation change. </a:t>
            </a:r>
            <a:endParaRPr lang="en-US" sz="2400" dirty="0" smtClean="0">
              <a:solidFill>
                <a:schemeClr val="accent2"/>
              </a:solidFill>
            </a:endParaRPr>
          </a:p>
          <a:p>
            <a:pPr marL="285750" indent="-285750">
              <a:buFont typeface="Wingdings" panose="05000000000000000000" pitchFamily="2" charset="2"/>
              <a:buChar char="q"/>
            </a:pPr>
            <a:r>
              <a:rPr lang="en-US" sz="2400" dirty="0" smtClean="0"/>
              <a:t>Processes </a:t>
            </a:r>
            <a:r>
              <a:rPr lang="en-US" sz="2400" dirty="0"/>
              <a:t>are assigned a state, which changes as circumstances require.</a:t>
            </a:r>
            <a:endParaRPr lang="ar-EG" sz="2400" dirty="0"/>
          </a:p>
        </p:txBody>
      </p:sp>
    </p:spTree>
    <p:extLst>
      <p:ext uri="{BB962C8B-B14F-4D97-AF65-F5344CB8AC3E}">
        <p14:creationId xmlns:p14="http://schemas.microsoft.com/office/powerpoint/2010/main" val="7402227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pic>
        <p:nvPicPr>
          <p:cNvPr id="7" name="Picture 6"/>
          <p:cNvPicPr>
            <a:picLocks noChangeAspect="1"/>
          </p:cNvPicPr>
          <p:nvPr/>
        </p:nvPicPr>
        <p:blipFill>
          <a:blip r:embed="rId6"/>
          <a:stretch>
            <a:fillRect/>
          </a:stretch>
        </p:blipFill>
        <p:spPr>
          <a:xfrm>
            <a:off x="2376280" y="1484688"/>
            <a:ext cx="7637384" cy="4857750"/>
          </a:xfrm>
          <a:prstGeom prst="rect">
            <a:avLst/>
          </a:prstGeom>
        </p:spPr>
      </p:pic>
    </p:spTree>
    <p:extLst>
      <p:ext uri="{BB962C8B-B14F-4D97-AF65-F5344CB8AC3E}">
        <p14:creationId xmlns:p14="http://schemas.microsoft.com/office/powerpoint/2010/main" val="33137568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pic>
        <p:nvPicPr>
          <p:cNvPr id="11" name="Picture 10"/>
          <p:cNvPicPr>
            <a:picLocks noChangeAspect="1"/>
          </p:cNvPicPr>
          <p:nvPr/>
        </p:nvPicPr>
        <p:blipFill>
          <a:blip r:embed="rId6"/>
          <a:stretch>
            <a:fillRect/>
          </a:stretch>
        </p:blipFill>
        <p:spPr>
          <a:xfrm>
            <a:off x="2412674" y="1610201"/>
            <a:ext cx="8073891" cy="4408624"/>
          </a:xfrm>
          <a:prstGeom prst="rect">
            <a:avLst/>
          </a:prstGeom>
        </p:spPr>
      </p:pic>
    </p:spTree>
    <p:extLst>
      <p:ext uri="{BB962C8B-B14F-4D97-AF65-F5344CB8AC3E}">
        <p14:creationId xmlns:p14="http://schemas.microsoft.com/office/powerpoint/2010/main" val="20804101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pic>
        <p:nvPicPr>
          <p:cNvPr id="7" name="Picture 6"/>
          <p:cNvPicPr>
            <a:picLocks noChangeAspect="1"/>
          </p:cNvPicPr>
          <p:nvPr/>
        </p:nvPicPr>
        <p:blipFill>
          <a:blip r:embed="rId6"/>
          <a:stretch>
            <a:fillRect/>
          </a:stretch>
        </p:blipFill>
        <p:spPr>
          <a:xfrm>
            <a:off x="2757487" y="1538287"/>
            <a:ext cx="8375348" cy="4743243"/>
          </a:xfrm>
          <a:prstGeom prst="rect">
            <a:avLst/>
          </a:prstGeom>
        </p:spPr>
      </p:pic>
    </p:spTree>
    <p:extLst>
      <p:ext uri="{BB962C8B-B14F-4D97-AF65-F5344CB8AC3E}">
        <p14:creationId xmlns:p14="http://schemas.microsoft.com/office/powerpoint/2010/main" val="33730613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sp>
        <p:nvSpPr>
          <p:cNvPr id="7" name="Rectangle 6"/>
          <p:cNvSpPr/>
          <p:nvPr/>
        </p:nvSpPr>
        <p:spPr>
          <a:xfrm>
            <a:off x="834887" y="1783964"/>
            <a:ext cx="8905461" cy="3785652"/>
          </a:xfrm>
          <a:prstGeom prst="rect">
            <a:avLst/>
          </a:prstGeom>
        </p:spPr>
        <p:txBody>
          <a:bodyPr wrap="square">
            <a:spAutoFit/>
          </a:bodyPr>
          <a:lstStyle/>
          <a:p>
            <a:pPr algn="ctr"/>
            <a:r>
              <a:rPr lang="en-US" sz="2400" b="1" dirty="0">
                <a:solidFill>
                  <a:schemeClr val="accent2"/>
                </a:solidFill>
              </a:rPr>
              <a:t>LISTING PROCESSES </a:t>
            </a:r>
            <a:endParaRPr lang="en-US" sz="2400" b="1" dirty="0" smtClean="0">
              <a:solidFill>
                <a:schemeClr val="accent2"/>
              </a:solidFill>
            </a:endParaRPr>
          </a:p>
          <a:p>
            <a:pPr algn="ctr"/>
            <a:endParaRPr lang="en-US" sz="2400" b="1" dirty="0" smtClean="0">
              <a:solidFill>
                <a:schemeClr val="accent2"/>
              </a:solidFill>
            </a:endParaRPr>
          </a:p>
          <a:p>
            <a:pPr marL="285750" indent="-285750">
              <a:buFont typeface="Wingdings" panose="05000000000000000000" pitchFamily="2" charset="2"/>
              <a:buChar char="q"/>
            </a:pPr>
            <a:r>
              <a:rPr lang="en-US" sz="2400" dirty="0" smtClean="0"/>
              <a:t>The </a:t>
            </a:r>
            <a:r>
              <a:rPr lang="en-US" sz="2400" b="1" dirty="0" err="1">
                <a:solidFill>
                  <a:srgbClr val="FF0000"/>
                </a:solidFill>
              </a:rPr>
              <a:t>ps</a:t>
            </a:r>
            <a:r>
              <a:rPr lang="en-US" sz="2400" b="1" dirty="0"/>
              <a:t> </a:t>
            </a:r>
            <a:r>
              <a:rPr lang="en-US" sz="2400" b="1" dirty="0">
                <a:solidFill>
                  <a:srgbClr val="FF0000"/>
                </a:solidFill>
              </a:rPr>
              <a:t>command</a:t>
            </a:r>
            <a:r>
              <a:rPr lang="en-US" sz="2400" dirty="0"/>
              <a:t> is used for listing current processes</a:t>
            </a:r>
            <a:r>
              <a:rPr lang="en-US" sz="2400" dirty="0" smtClean="0"/>
              <a:t>.</a:t>
            </a:r>
          </a:p>
          <a:p>
            <a:pPr marL="285750" indent="-285750">
              <a:buFont typeface="Wingdings" panose="05000000000000000000" pitchFamily="2" charset="2"/>
              <a:buChar char="q"/>
            </a:pPr>
            <a:r>
              <a:rPr lang="en-US" sz="2400" dirty="0" smtClean="0"/>
              <a:t> </a:t>
            </a:r>
            <a:r>
              <a:rPr lang="en-US" sz="2400" dirty="0"/>
              <a:t>The command can provide detailed process information, including: </a:t>
            </a:r>
            <a:endParaRPr lang="en-US" sz="2400" dirty="0" smtClean="0"/>
          </a:p>
          <a:p>
            <a:r>
              <a:rPr lang="en-US" sz="2400" dirty="0" smtClean="0"/>
              <a:t>• </a:t>
            </a:r>
            <a:r>
              <a:rPr lang="en-US" sz="2400" dirty="0"/>
              <a:t>the </a:t>
            </a:r>
            <a:r>
              <a:rPr lang="en-US" sz="2400" b="1" dirty="0">
                <a:solidFill>
                  <a:srgbClr val="24A9E1"/>
                </a:solidFill>
              </a:rPr>
              <a:t>user identification (UID) </a:t>
            </a:r>
            <a:r>
              <a:rPr lang="en-US" sz="2400" dirty="0"/>
              <a:t>which determines process privileges, </a:t>
            </a:r>
            <a:endParaRPr lang="en-US" sz="2400" dirty="0" smtClean="0"/>
          </a:p>
          <a:p>
            <a:r>
              <a:rPr lang="en-US" sz="2400" dirty="0" smtClean="0"/>
              <a:t>• </a:t>
            </a:r>
            <a:r>
              <a:rPr lang="en-US" sz="2400" dirty="0"/>
              <a:t>the unique process identification </a:t>
            </a:r>
            <a:r>
              <a:rPr lang="en-US" sz="2400" b="1" dirty="0">
                <a:solidFill>
                  <a:srgbClr val="7030A0"/>
                </a:solidFill>
              </a:rPr>
              <a:t>(PID</a:t>
            </a:r>
            <a:r>
              <a:rPr lang="en-US" sz="2400" b="1" dirty="0" smtClean="0">
                <a:solidFill>
                  <a:srgbClr val="7030A0"/>
                </a:solidFill>
              </a:rPr>
              <a:t>)</a:t>
            </a:r>
            <a:r>
              <a:rPr lang="en-US" sz="2400" dirty="0" smtClean="0"/>
              <a:t>. </a:t>
            </a:r>
          </a:p>
          <a:p>
            <a:r>
              <a:rPr lang="en-US" sz="2400" dirty="0" smtClean="0"/>
              <a:t>• </a:t>
            </a:r>
            <a:r>
              <a:rPr lang="en-US" sz="2400" dirty="0"/>
              <a:t>the CPU and real time already </a:t>
            </a:r>
            <a:r>
              <a:rPr lang="en-US" sz="2400" dirty="0" smtClean="0"/>
              <a:t>expended</a:t>
            </a:r>
          </a:p>
          <a:p>
            <a:r>
              <a:rPr lang="en-US" sz="2400" dirty="0" smtClean="0"/>
              <a:t> </a:t>
            </a:r>
            <a:r>
              <a:rPr lang="en-US" sz="2400" dirty="0"/>
              <a:t>• how much memory the process has allocated in various </a:t>
            </a:r>
            <a:r>
              <a:rPr lang="en-US" sz="2400" dirty="0" smtClean="0"/>
              <a:t>locations</a:t>
            </a:r>
          </a:p>
          <a:p>
            <a:r>
              <a:rPr lang="en-US" sz="2400" dirty="0" smtClean="0"/>
              <a:t>• </a:t>
            </a:r>
            <a:r>
              <a:rPr lang="en-US" sz="2400" dirty="0"/>
              <a:t>the location of process </a:t>
            </a:r>
            <a:r>
              <a:rPr lang="en-US" sz="2400" b="1" dirty="0">
                <a:solidFill>
                  <a:schemeClr val="accent6"/>
                </a:solidFill>
              </a:rPr>
              <a:t>STDOUT,</a:t>
            </a:r>
            <a:r>
              <a:rPr lang="en-US" sz="2400" dirty="0"/>
              <a:t> known as the controlling terminal, and </a:t>
            </a:r>
            <a:r>
              <a:rPr lang="en-US" sz="2400" dirty="0" smtClean="0"/>
              <a:t>the </a:t>
            </a:r>
            <a:r>
              <a:rPr lang="en-US" sz="2400" dirty="0"/>
              <a:t>current process state.</a:t>
            </a:r>
            <a:endParaRPr lang="ar-EG" sz="2400" dirty="0"/>
          </a:p>
        </p:txBody>
      </p:sp>
    </p:spTree>
    <p:extLst>
      <p:ext uri="{BB962C8B-B14F-4D97-AF65-F5344CB8AC3E}">
        <p14:creationId xmlns:p14="http://schemas.microsoft.com/office/powerpoint/2010/main" val="14712930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sp>
        <p:nvSpPr>
          <p:cNvPr id="7" name="Rectangle 6"/>
          <p:cNvSpPr/>
          <p:nvPr/>
        </p:nvSpPr>
        <p:spPr>
          <a:xfrm>
            <a:off x="783194" y="1690688"/>
            <a:ext cx="10977541" cy="1938992"/>
          </a:xfrm>
          <a:prstGeom prst="rect">
            <a:avLst/>
          </a:prstGeom>
        </p:spPr>
        <p:txBody>
          <a:bodyPr wrap="square">
            <a:spAutoFit/>
          </a:bodyPr>
          <a:lstStyle/>
          <a:p>
            <a:pPr marL="342900" indent="-342900">
              <a:buFont typeface="Wingdings" panose="05000000000000000000" pitchFamily="2" charset="2"/>
              <a:buChar char="q"/>
            </a:pPr>
            <a:r>
              <a:rPr lang="en-US" sz="2400" dirty="0">
                <a:solidFill>
                  <a:srgbClr val="C00000"/>
                </a:solidFill>
              </a:rPr>
              <a:t>A common display listing (options aux) displays all processes, with columns in which users will be interested, and includes processes without a controlling terminal. </a:t>
            </a:r>
            <a:endParaRPr lang="en-US" sz="2400" dirty="0" smtClean="0">
              <a:solidFill>
                <a:srgbClr val="C00000"/>
              </a:solidFill>
            </a:endParaRPr>
          </a:p>
          <a:p>
            <a:pPr marL="342900" indent="-342900">
              <a:buFont typeface="Wingdings" panose="05000000000000000000" pitchFamily="2" charset="2"/>
              <a:buChar char="q"/>
            </a:pPr>
            <a:r>
              <a:rPr lang="en-US" sz="2400" dirty="0" smtClean="0"/>
              <a:t>A </a:t>
            </a:r>
            <a:r>
              <a:rPr lang="en-US" sz="2400" dirty="0">
                <a:solidFill>
                  <a:srgbClr val="FF9518"/>
                </a:solidFill>
              </a:rPr>
              <a:t>long listing (options lax) provides more technical detail, but may display faster by avoiding the username lookup. </a:t>
            </a:r>
            <a:endParaRPr lang="en-US" sz="2400" dirty="0" smtClean="0">
              <a:solidFill>
                <a:srgbClr val="FF9518"/>
              </a:solidFill>
            </a:endParaRPr>
          </a:p>
          <a:p>
            <a:pPr marL="342900" indent="-342900">
              <a:buFont typeface="Wingdings" panose="05000000000000000000" pitchFamily="2" charset="2"/>
              <a:buChar char="q"/>
            </a:pPr>
            <a:r>
              <a:rPr lang="en-US" sz="2400" dirty="0" smtClean="0"/>
              <a:t>The </a:t>
            </a:r>
            <a:r>
              <a:rPr lang="en-US" sz="2400" dirty="0"/>
              <a:t>similar UNIX syntax uses the options -</a:t>
            </a:r>
            <a:r>
              <a:rPr lang="en-US" sz="2400" dirty="0" err="1"/>
              <a:t>ef</a:t>
            </a:r>
            <a:r>
              <a:rPr lang="en-US" sz="2400" dirty="0"/>
              <a:t> to display all processes.</a:t>
            </a:r>
            <a:endParaRPr lang="ar-EG" sz="2400" dirty="0"/>
          </a:p>
        </p:txBody>
      </p:sp>
      <p:pic>
        <p:nvPicPr>
          <p:cNvPr id="9" name="Picture 8"/>
          <p:cNvPicPr>
            <a:picLocks noChangeAspect="1"/>
          </p:cNvPicPr>
          <p:nvPr/>
        </p:nvPicPr>
        <p:blipFill>
          <a:blip r:embed="rId6"/>
          <a:stretch>
            <a:fillRect/>
          </a:stretch>
        </p:blipFill>
        <p:spPr>
          <a:xfrm>
            <a:off x="1243209" y="3970573"/>
            <a:ext cx="10172610" cy="1303792"/>
          </a:xfrm>
          <a:prstGeom prst="rect">
            <a:avLst/>
          </a:prstGeom>
        </p:spPr>
      </p:pic>
    </p:spTree>
    <p:extLst>
      <p:ext uri="{BB962C8B-B14F-4D97-AF65-F5344CB8AC3E}">
        <p14:creationId xmlns:p14="http://schemas.microsoft.com/office/powerpoint/2010/main" val="41198311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sp>
        <p:nvSpPr>
          <p:cNvPr id="7" name="Rectangle 6"/>
          <p:cNvSpPr/>
          <p:nvPr/>
        </p:nvSpPr>
        <p:spPr>
          <a:xfrm>
            <a:off x="4043322" y="1653609"/>
            <a:ext cx="2724977" cy="461665"/>
          </a:xfrm>
          <a:prstGeom prst="rect">
            <a:avLst/>
          </a:prstGeom>
        </p:spPr>
        <p:txBody>
          <a:bodyPr wrap="none">
            <a:spAutoFit/>
          </a:bodyPr>
          <a:lstStyle/>
          <a:p>
            <a:r>
              <a:rPr lang="en-US" sz="2400" b="1" dirty="0" smtClean="0">
                <a:solidFill>
                  <a:srgbClr val="0070C0"/>
                </a:solidFill>
              </a:rPr>
              <a:t>CONTROLLING </a:t>
            </a:r>
            <a:r>
              <a:rPr lang="en-US" sz="2400" b="1" dirty="0">
                <a:solidFill>
                  <a:srgbClr val="0070C0"/>
                </a:solidFill>
              </a:rPr>
              <a:t>JOBS</a:t>
            </a:r>
            <a:endParaRPr lang="ar-EG" sz="2400" b="1" dirty="0">
              <a:solidFill>
                <a:srgbClr val="0070C0"/>
              </a:solidFill>
            </a:endParaRPr>
          </a:p>
        </p:txBody>
      </p:sp>
      <p:sp>
        <p:nvSpPr>
          <p:cNvPr id="9" name="Rectangle 8"/>
          <p:cNvSpPr/>
          <p:nvPr/>
        </p:nvSpPr>
        <p:spPr>
          <a:xfrm>
            <a:off x="565994" y="2032203"/>
            <a:ext cx="10897135" cy="3785652"/>
          </a:xfrm>
          <a:prstGeom prst="rect">
            <a:avLst/>
          </a:prstGeom>
        </p:spPr>
        <p:txBody>
          <a:bodyPr wrap="square">
            <a:spAutoFit/>
          </a:bodyPr>
          <a:lstStyle/>
          <a:p>
            <a:pPr marL="285750" indent="-285750">
              <a:buFont typeface="Wingdings" panose="05000000000000000000" pitchFamily="2" charset="2"/>
              <a:buChar char="Ø"/>
            </a:pPr>
            <a:r>
              <a:rPr lang="en-US" sz="2400" dirty="0">
                <a:solidFill>
                  <a:srgbClr val="FFC000"/>
                </a:solidFill>
              </a:rPr>
              <a:t>JOBS AND SESSIONS Job control is a feature of the shell which allows a single shell instance to run and manage multiple commands. A job is associated with each pipeline entered at a shell prompt. </a:t>
            </a:r>
            <a:endParaRPr lang="en-US" sz="2400" dirty="0" smtClean="0">
              <a:solidFill>
                <a:srgbClr val="FFC000"/>
              </a:solidFill>
            </a:endParaRPr>
          </a:p>
          <a:p>
            <a:pPr marL="285750" indent="-285750">
              <a:buFont typeface="Wingdings" panose="05000000000000000000" pitchFamily="2" charset="2"/>
              <a:buChar char="Ø"/>
            </a:pPr>
            <a:r>
              <a:rPr lang="en-US" sz="2400" dirty="0" smtClean="0"/>
              <a:t>All </a:t>
            </a:r>
            <a:r>
              <a:rPr lang="en-US" sz="2400" dirty="0"/>
              <a:t>processes in that pipeline are part of the job and are members of the same process group</a:t>
            </a:r>
            <a:r>
              <a:rPr lang="en-US" sz="2400" dirty="0">
                <a:solidFill>
                  <a:srgbClr val="FF0000"/>
                </a:solidFill>
              </a:rPr>
              <a:t>. (If only one command is entered at a shell prompt, that can be considered to be a minimal "pipeline" of one command. </a:t>
            </a:r>
            <a:endParaRPr lang="en-US" sz="2400" dirty="0" smtClean="0">
              <a:solidFill>
                <a:srgbClr val="FF0000"/>
              </a:solidFill>
            </a:endParaRPr>
          </a:p>
          <a:p>
            <a:pPr marL="285750" indent="-285750">
              <a:buFont typeface="Wingdings" panose="05000000000000000000" pitchFamily="2" charset="2"/>
              <a:buChar char="Ø"/>
            </a:pPr>
            <a:r>
              <a:rPr lang="en-US" sz="2400" dirty="0" smtClean="0"/>
              <a:t>That </a:t>
            </a:r>
            <a:r>
              <a:rPr lang="en-US" sz="2400" dirty="0"/>
              <a:t>command would be the only member of that job.) Only one job can read input and keyboard-generated signals from a particular terminal window at a time. </a:t>
            </a:r>
            <a:endParaRPr lang="en-US" sz="2400" dirty="0" smtClean="0"/>
          </a:p>
          <a:p>
            <a:pPr marL="285750" indent="-285750">
              <a:buFont typeface="Wingdings" panose="05000000000000000000" pitchFamily="2" charset="2"/>
              <a:buChar char="Ø"/>
            </a:pPr>
            <a:r>
              <a:rPr lang="en-US" sz="2400" dirty="0" smtClean="0">
                <a:solidFill>
                  <a:srgbClr val="7030A0"/>
                </a:solidFill>
              </a:rPr>
              <a:t>Processes </a:t>
            </a:r>
            <a:r>
              <a:rPr lang="en-US" sz="2400" dirty="0">
                <a:solidFill>
                  <a:srgbClr val="7030A0"/>
                </a:solidFill>
              </a:rPr>
              <a:t>that are part of that job are foreground processes of that controlling terminal. </a:t>
            </a:r>
            <a:endParaRPr lang="ar-EG" sz="2400" dirty="0">
              <a:solidFill>
                <a:srgbClr val="7030A0"/>
              </a:solidFill>
            </a:endParaRPr>
          </a:p>
        </p:txBody>
      </p:sp>
    </p:spTree>
    <p:extLst>
      <p:ext uri="{BB962C8B-B14F-4D97-AF65-F5344CB8AC3E}">
        <p14:creationId xmlns:p14="http://schemas.microsoft.com/office/powerpoint/2010/main" val="32481545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1815" y="664551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sp>
        <p:nvSpPr>
          <p:cNvPr id="7" name="Rectangle 6"/>
          <p:cNvSpPr/>
          <p:nvPr/>
        </p:nvSpPr>
        <p:spPr>
          <a:xfrm>
            <a:off x="1434548" y="1427555"/>
            <a:ext cx="10757452" cy="5262979"/>
          </a:xfrm>
          <a:prstGeom prst="rect">
            <a:avLst/>
          </a:prstGeom>
        </p:spPr>
        <p:txBody>
          <a:bodyPr wrap="square">
            <a:spAutoFit/>
          </a:bodyPr>
          <a:lstStyle/>
          <a:p>
            <a:pPr marL="285750" indent="-285750">
              <a:buFont typeface="Wingdings" panose="05000000000000000000" pitchFamily="2" charset="2"/>
              <a:buChar char="v"/>
            </a:pPr>
            <a:r>
              <a:rPr lang="en-US" sz="2400" dirty="0"/>
              <a:t>The </a:t>
            </a:r>
            <a:r>
              <a:rPr lang="en-US" sz="2400" dirty="0" err="1"/>
              <a:t>ps</a:t>
            </a:r>
            <a:r>
              <a:rPr lang="en-US" sz="2400" dirty="0"/>
              <a:t> command will show the device name of the controlling terminal of a process in the TTY column. </a:t>
            </a:r>
            <a:endParaRPr lang="en-US" sz="2400" dirty="0" smtClean="0"/>
          </a:p>
          <a:p>
            <a:pPr marL="285750" indent="-285750">
              <a:buFont typeface="Wingdings" panose="05000000000000000000" pitchFamily="2" charset="2"/>
              <a:buChar char="v"/>
            </a:pPr>
            <a:r>
              <a:rPr lang="en-US" sz="2400" dirty="0" smtClean="0">
                <a:solidFill>
                  <a:schemeClr val="accent1"/>
                </a:solidFill>
              </a:rPr>
              <a:t>Some </a:t>
            </a:r>
            <a:r>
              <a:rPr lang="en-US" sz="2400" dirty="0">
                <a:solidFill>
                  <a:schemeClr val="accent1"/>
                </a:solidFill>
              </a:rPr>
              <a:t>processes, such as system daemons, are started by the system and not from a shell prompt. </a:t>
            </a:r>
            <a:endParaRPr lang="en-US" sz="2400" dirty="0" smtClean="0">
              <a:solidFill>
                <a:schemeClr val="accent1"/>
              </a:solidFill>
            </a:endParaRPr>
          </a:p>
          <a:p>
            <a:pPr marL="285750" indent="-285750">
              <a:buFont typeface="Wingdings" panose="05000000000000000000" pitchFamily="2" charset="2"/>
              <a:buChar char="v"/>
            </a:pPr>
            <a:r>
              <a:rPr lang="en-US" sz="2400" dirty="0" smtClean="0">
                <a:solidFill>
                  <a:schemeClr val="accent1"/>
                </a:solidFill>
              </a:rPr>
              <a:t>These </a:t>
            </a:r>
            <a:r>
              <a:rPr lang="en-US" sz="2400" dirty="0">
                <a:solidFill>
                  <a:schemeClr val="accent1"/>
                </a:solidFill>
              </a:rPr>
              <a:t>processes do not have a controlling terminal, are not members of a job, and can not be brought to the foreground. </a:t>
            </a:r>
            <a:endParaRPr lang="en-US" sz="2400" dirty="0" smtClean="0">
              <a:solidFill>
                <a:schemeClr val="accent1"/>
              </a:solidFill>
            </a:endParaRPr>
          </a:p>
          <a:p>
            <a:pPr marL="285750" indent="-285750">
              <a:buFont typeface="Wingdings" panose="05000000000000000000" pitchFamily="2" charset="2"/>
              <a:buChar char="v"/>
            </a:pPr>
            <a:r>
              <a:rPr lang="en-US" sz="2400" dirty="0" smtClean="0"/>
              <a:t>The </a:t>
            </a:r>
            <a:r>
              <a:rPr lang="en-US" sz="2400" dirty="0" err="1"/>
              <a:t>ps</a:t>
            </a:r>
            <a:r>
              <a:rPr lang="en-US" sz="2400" dirty="0"/>
              <a:t> command will display a question mark (?) in the TTY column for these processes</a:t>
            </a:r>
            <a:r>
              <a:rPr lang="en-US" sz="2400" dirty="0" smtClean="0"/>
              <a:t>.</a:t>
            </a:r>
          </a:p>
          <a:p>
            <a:pPr marL="285750" indent="-285750">
              <a:buFont typeface="Wingdings" panose="05000000000000000000" pitchFamily="2" charset="2"/>
              <a:buChar char="v"/>
            </a:pPr>
            <a:r>
              <a:rPr lang="en-US" sz="2400" b="1" dirty="0">
                <a:solidFill>
                  <a:srgbClr val="FF0000"/>
                </a:solidFill>
              </a:rPr>
              <a:t>RUNNING JOBS IN THE BACKGROUND </a:t>
            </a:r>
            <a:endParaRPr lang="en-US" sz="2400" b="1" dirty="0" smtClean="0">
              <a:solidFill>
                <a:srgbClr val="FF0000"/>
              </a:solidFill>
            </a:endParaRPr>
          </a:p>
          <a:p>
            <a:pPr marL="285750" indent="-285750">
              <a:buFont typeface="Wingdings" panose="05000000000000000000" pitchFamily="2" charset="2"/>
              <a:buChar char="v"/>
            </a:pPr>
            <a:r>
              <a:rPr lang="en-US" sz="2400" dirty="0" smtClean="0"/>
              <a:t>Any </a:t>
            </a:r>
            <a:r>
              <a:rPr lang="en-US" sz="2400" dirty="0"/>
              <a:t>command or pipeline can be started in the background by appending an ampersand (&amp;) to the end of the command line. </a:t>
            </a:r>
            <a:endParaRPr lang="en-US" sz="2400" dirty="0" smtClean="0"/>
          </a:p>
          <a:p>
            <a:pPr marL="285750" indent="-285750">
              <a:buFont typeface="Wingdings" panose="05000000000000000000" pitchFamily="2" charset="2"/>
              <a:buChar char="v"/>
            </a:pPr>
            <a:r>
              <a:rPr lang="en-US" sz="2400" dirty="0" smtClean="0">
                <a:solidFill>
                  <a:schemeClr val="accent6"/>
                </a:solidFill>
              </a:rPr>
              <a:t>The </a:t>
            </a:r>
            <a:r>
              <a:rPr lang="en-US" sz="2400" dirty="0">
                <a:solidFill>
                  <a:schemeClr val="accent6"/>
                </a:solidFill>
              </a:rPr>
              <a:t>bash shell displays a job number (unique to the session) and the PID of the new child process. </a:t>
            </a:r>
            <a:endParaRPr lang="en-US" sz="2400" dirty="0" smtClean="0">
              <a:solidFill>
                <a:schemeClr val="accent6"/>
              </a:solidFill>
            </a:endParaRPr>
          </a:p>
          <a:p>
            <a:pPr marL="285750" indent="-285750">
              <a:buFont typeface="Wingdings" panose="05000000000000000000" pitchFamily="2" charset="2"/>
              <a:buChar char="v"/>
            </a:pPr>
            <a:r>
              <a:rPr lang="en-US" sz="2400" dirty="0" smtClean="0"/>
              <a:t>The </a:t>
            </a:r>
            <a:r>
              <a:rPr lang="en-US" sz="2400" dirty="0"/>
              <a:t>shell does not wait for the child process and redisplays the shell prompt.</a:t>
            </a:r>
            <a:endParaRPr lang="ar-EG" sz="2400" dirty="0"/>
          </a:p>
        </p:txBody>
      </p:sp>
    </p:spTree>
    <p:extLst>
      <p:ext uri="{BB962C8B-B14F-4D97-AF65-F5344CB8AC3E}">
        <p14:creationId xmlns:p14="http://schemas.microsoft.com/office/powerpoint/2010/main" val="41654227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pic>
        <p:nvPicPr>
          <p:cNvPr id="7" name="Picture 6"/>
          <p:cNvPicPr>
            <a:picLocks noChangeAspect="1"/>
          </p:cNvPicPr>
          <p:nvPr/>
        </p:nvPicPr>
        <p:blipFill>
          <a:blip r:embed="rId6"/>
          <a:stretch>
            <a:fillRect/>
          </a:stretch>
        </p:blipFill>
        <p:spPr>
          <a:xfrm>
            <a:off x="2645365" y="1542706"/>
            <a:ext cx="8443224" cy="895693"/>
          </a:xfrm>
          <a:prstGeom prst="rect">
            <a:avLst/>
          </a:prstGeom>
        </p:spPr>
      </p:pic>
      <p:sp>
        <p:nvSpPr>
          <p:cNvPr id="12" name="Rectangle 11"/>
          <p:cNvSpPr/>
          <p:nvPr/>
        </p:nvSpPr>
        <p:spPr>
          <a:xfrm>
            <a:off x="1014365" y="2727733"/>
            <a:ext cx="10074224" cy="369332"/>
          </a:xfrm>
          <a:prstGeom prst="rect">
            <a:avLst/>
          </a:prstGeom>
        </p:spPr>
        <p:txBody>
          <a:bodyPr wrap="square">
            <a:spAutoFit/>
          </a:bodyPr>
          <a:lstStyle/>
          <a:p>
            <a:r>
              <a:rPr lang="en-US" dirty="0"/>
              <a:t>The bash shell tracks jobs, per session, in a table displayed with the jobs command.</a:t>
            </a:r>
            <a:endParaRPr lang="ar-EG" dirty="0"/>
          </a:p>
        </p:txBody>
      </p:sp>
      <p:pic>
        <p:nvPicPr>
          <p:cNvPr id="14" name="Picture 13"/>
          <p:cNvPicPr>
            <a:picLocks noChangeAspect="1"/>
          </p:cNvPicPr>
          <p:nvPr/>
        </p:nvPicPr>
        <p:blipFill>
          <a:blip r:embed="rId7"/>
          <a:stretch>
            <a:fillRect/>
          </a:stretch>
        </p:blipFill>
        <p:spPr>
          <a:xfrm>
            <a:off x="1858507" y="3220675"/>
            <a:ext cx="9272372" cy="876922"/>
          </a:xfrm>
          <a:prstGeom prst="rect">
            <a:avLst/>
          </a:prstGeom>
        </p:spPr>
      </p:pic>
      <p:pic>
        <p:nvPicPr>
          <p:cNvPr id="16" name="Picture 15"/>
          <p:cNvPicPr>
            <a:picLocks noChangeAspect="1"/>
          </p:cNvPicPr>
          <p:nvPr/>
        </p:nvPicPr>
        <p:blipFill>
          <a:blip r:embed="rId8"/>
          <a:stretch>
            <a:fillRect/>
          </a:stretch>
        </p:blipFill>
        <p:spPr>
          <a:xfrm>
            <a:off x="1858507" y="4360915"/>
            <a:ext cx="8638140" cy="1887726"/>
          </a:xfrm>
          <a:prstGeom prst="rect">
            <a:avLst/>
          </a:prstGeom>
        </p:spPr>
      </p:pic>
    </p:spTree>
    <p:extLst>
      <p:ext uri="{BB962C8B-B14F-4D97-AF65-F5344CB8AC3E}">
        <p14:creationId xmlns:p14="http://schemas.microsoft.com/office/powerpoint/2010/main" val="36382005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sp>
        <p:nvSpPr>
          <p:cNvPr id="7" name="Rectangle 6"/>
          <p:cNvSpPr/>
          <p:nvPr/>
        </p:nvSpPr>
        <p:spPr>
          <a:xfrm>
            <a:off x="838200" y="1632438"/>
            <a:ext cx="9560876" cy="1785104"/>
          </a:xfrm>
          <a:prstGeom prst="rect">
            <a:avLst/>
          </a:prstGeom>
        </p:spPr>
        <p:txBody>
          <a:bodyPr wrap="square">
            <a:spAutoFit/>
          </a:bodyPr>
          <a:lstStyle/>
          <a:p>
            <a:r>
              <a:rPr lang="en-US" sz="2200" dirty="0" smtClean="0">
                <a:sym typeface="Wingdings" panose="05000000000000000000" pitchFamily="2" charset="2"/>
              </a:rPr>
              <a:t></a:t>
            </a:r>
            <a:r>
              <a:rPr lang="en-US" sz="2200" dirty="0" smtClean="0"/>
              <a:t>In </a:t>
            </a:r>
            <a:r>
              <a:rPr lang="en-US" sz="2200" dirty="0"/>
              <a:t>the preceding example, the sleep command is now running in the foreground on the controlling terminal. </a:t>
            </a:r>
            <a:endParaRPr lang="en-US" sz="2200" dirty="0" smtClean="0"/>
          </a:p>
          <a:p>
            <a:r>
              <a:rPr lang="en-US" sz="2200" dirty="0" smtClean="0">
                <a:sym typeface="Wingdings" panose="05000000000000000000" pitchFamily="2" charset="2"/>
              </a:rPr>
              <a:t></a:t>
            </a:r>
            <a:r>
              <a:rPr lang="en-US" sz="2200" dirty="0" smtClean="0"/>
              <a:t>The </a:t>
            </a:r>
            <a:r>
              <a:rPr lang="en-US" sz="2200" dirty="0"/>
              <a:t>shell itself is again asleep, waiting for this child process to exit. To send a foreground process to the background, first press the keyboard-generated suspend request (</a:t>
            </a:r>
            <a:r>
              <a:rPr lang="en-US" sz="2200" dirty="0" err="1"/>
              <a:t>Ctrl+z</a:t>
            </a:r>
            <a:r>
              <a:rPr lang="en-US" sz="2200" dirty="0"/>
              <a:t>) on the terminal.</a:t>
            </a:r>
            <a:endParaRPr lang="ar-EG" sz="2200" dirty="0"/>
          </a:p>
        </p:txBody>
      </p:sp>
      <p:pic>
        <p:nvPicPr>
          <p:cNvPr id="9" name="Picture 8"/>
          <p:cNvPicPr>
            <a:picLocks noChangeAspect="1"/>
          </p:cNvPicPr>
          <p:nvPr/>
        </p:nvPicPr>
        <p:blipFill>
          <a:blip r:embed="rId6"/>
          <a:stretch>
            <a:fillRect/>
          </a:stretch>
        </p:blipFill>
        <p:spPr>
          <a:xfrm>
            <a:off x="1298567" y="3704356"/>
            <a:ext cx="7413639" cy="1143397"/>
          </a:xfrm>
          <a:prstGeom prst="rect">
            <a:avLst/>
          </a:prstGeom>
        </p:spPr>
      </p:pic>
      <p:sp>
        <p:nvSpPr>
          <p:cNvPr id="11" name="Rectangle 10"/>
          <p:cNvSpPr/>
          <p:nvPr/>
        </p:nvSpPr>
        <p:spPr>
          <a:xfrm>
            <a:off x="1457884" y="5119977"/>
            <a:ext cx="7254322" cy="369332"/>
          </a:xfrm>
          <a:prstGeom prst="rect">
            <a:avLst/>
          </a:prstGeom>
        </p:spPr>
        <p:txBody>
          <a:bodyPr wrap="square">
            <a:spAutoFit/>
          </a:bodyPr>
          <a:lstStyle/>
          <a:p>
            <a:r>
              <a:rPr lang="en-US" dirty="0"/>
              <a:t>The job is immediately placed in the background and is suspended</a:t>
            </a:r>
            <a:endParaRPr lang="ar-EG" dirty="0"/>
          </a:p>
        </p:txBody>
      </p:sp>
    </p:spTree>
    <p:extLst>
      <p:ext uri="{BB962C8B-B14F-4D97-AF65-F5344CB8AC3E}">
        <p14:creationId xmlns:p14="http://schemas.microsoft.com/office/powerpoint/2010/main" val="38109740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sp>
        <p:nvSpPr>
          <p:cNvPr id="7" name="Rectangle 6"/>
          <p:cNvSpPr/>
          <p:nvPr/>
        </p:nvSpPr>
        <p:spPr>
          <a:xfrm>
            <a:off x="526629" y="1778155"/>
            <a:ext cx="9902229" cy="1477328"/>
          </a:xfrm>
          <a:prstGeom prst="rect">
            <a:avLst/>
          </a:prstGeom>
        </p:spPr>
        <p:txBody>
          <a:bodyPr wrap="square">
            <a:spAutoFit/>
          </a:bodyPr>
          <a:lstStyle/>
          <a:p>
            <a:pPr marL="285750" indent="-285750">
              <a:buFont typeface="Wingdings" panose="05000000000000000000" pitchFamily="2" charset="2"/>
              <a:buChar char="q"/>
            </a:pPr>
            <a:r>
              <a:rPr lang="en-US" dirty="0"/>
              <a:t>The </a:t>
            </a:r>
            <a:r>
              <a:rPr lang="en-US" dirty="0" err="1"/>
              <a:t>ps</a:t>
            </a:r>
            <a:r>
              <a:rPr lang="en-US" dirty="0"/>
              <a:t> j command will display information relating to jobs. The PGID is the PID of the process group leader, normally the first process in the job's pipeline. </a:t>
            </a:r>
            <a:endParaRPr lang="en-US" dirty="0" smtClean="0"/>
          </a:p>
          <a:p>
            <a:pPr marL="285750" indent="-285750">
              <a:buFont typeface="Wingdings" panose="05000000000000000000" pitchFamily="2" charset="2"/>
              <a:buChar char="q"/>
            </a:pPr>
            <a:r>
              <a:rPr lang="en-US" dirty="0" smtClean="0"/>
              <a:t>The </a:t>
            </a:r>
            <a:r>
              <a:rPr lang="en-US" dirty="0"/>
              <a:t>SID is the PID of the session leader, which for a job is normally the interactive shell that is running on its controlling terminal. Since the example sleep command is currently suspended, its process state is T.</a:t>
            </a:r>
            <a:endParaRPr lang="ar-EG" dirty="0"/>
          </a:p>
        </p:txBody>
      </p:sp>
      <p:pic>
        <p:nvPicPr>
          <p:cNvPr id="9" name="Picture 8"/>
          <p:cNvPicPr>
            <a:picLocks noChangeAspect="1"/>
          </p:cNvPicPr>
          <p:nvPr/>
        </p:nvPicPr>
        <p:blipFill>
          <a:blip r:embed="rId6"/>
          <a:stretch>
            <a:fillRect/>
          </a:stretch>
        </p:blipFill>
        <p:spPr>
          <a:xfrm>
            <a:off x="1865439" y="3222783"/>
            <a:ext cx="7224607" cy="1561096"/>
          </a:xfrm>
          <a:prstGeom prst="rect">
            <a:avLst/>
          </a:prstGeom>
        </p:spPr>
      </p:pic>
      <p:pic>
        <p:nvPicPr>
          <p:cNvPr id="11" name="Picture 10"/>
          <p:cNvPicPr>
            <a:picLocks noChangeAspect="1"/>
          </p:cNvPicPr>
          <p:nvPr/>
        </p:nvPicPr>
        <p:blipFill>
          <a:blip r:embed="rId7"/>
          <a:stretch>
            <a:fillRect/>
          </a:stretch>
        </p:blipFill>
        <p:spPr>
          <a:xfrm>
            <a:off x="1865439" y="5015084"/>
            <a:ext cx="7649622" cy="1238405"/>
          </a:xfrm>
          <a:prstGeom prst="rect">
            <a:avLst/>
          </a:prstGeom>
        </p:spPr>
      </p:pic>
    </p:spTree>
    <p:extLst>
      <p:ext uri="{BB962C8B-B14F-4D97-AF65-F5344CB8AC3E}">
        <p14:creationId xmlns:p14="http://schemas.microsoft.com/office/powerpoint/2010/main" val="18703798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pic>
        <p:nvPicPr>
          <p:cNvPr id="7" name="Picture 6"/>
          <p:cNvPicPr>
            <a:picLocks noChangeAspect="1"/>
          </p:cNvPicPr>
          <p:nvPr/>
        </p:nvPicPr>
        <p:blipFill>
          <a:blip r:embed="rId6"/>
          <a:stretch>
            <a:fillRect/>
          </a:stretch>
        </p:blipFill>
        <p:spPr>
          <a:xfrm>
            <a:off x="2222905" y="1575898"/>
            <a:ext cx="8854256" cy="1257847"/>
          </a:xfrm>
          <a:prstGeom prst="rect">
            <a:avLst/>
          </a:prstGeom>
        </p:spPr>
      </p:pic>
      <p:sp>
        <p:nvSpPr>
          <p:cNvPr id="9" name="Rectangle 8"/>
          <p:cNvSpPr/>
          <p:nvPr/>
        </p:nvSpPr>
        <p:spPr>
          <a:xfrm>
            <a:off x="3648395" y="3063533"/>
            <a:ext cx="2681119" cy="461665"/>
          </a:xfrm>
          <a:prstGeom prst="rect">
            <a:avLst/>
          </a:prstGeom>
        </p:spPr>
        <p:txBody>
          <a:bodyPr wrap="none">
            <a:spAutoFit/>
          </a:bodyPr>
          <a:lstStyle/>
          <a:p>
            <a:r>
              <a:rPr lang="en-US" sz="2400" b="1" dirty="0">
                <a:solidFill>
                  <a:schemeClr val="accent6"/>
                </a:solidFill>
              </a:rPr>
              <a:t>KILLING PROCESSES</a:t>
            </a:r>
            <a:endParaRPr lang="ar-EG" sz="2400" b="1" dirty="0">
              <a:solidFill>
                <a:schemeClr val="accent6"/>
              </a:solidFill>
            </a:endParaRPr>
          </a:p>
        </p:txBody>
      </p:sp>
      <p:sp>
        <p:nvSpPr>
          <p:cNvPr id="11" name="Rectangle 10"/>
          <p:cNvSpPr/>
          <p:nvPr/>
        </p:nvSpPr>
        <p:spPr>
          <a:xfrm>
            <a:off x="868246" y="3446245"/>
            <a:ext cx="10922536" cy="3046988"/>
          </a:xfrm>
          <a:prstGeom prst="rect">
            <a:avLst/>
          </a:prstGeom>
        </p:spPr>
        <p:txBody>
          <a:bodyPr wrap="square">
            <a:spAutoFit/>
          </a:bodyPr>
          <a:lstStyle/>
          <a:p>
            <a:pPr marL="285750" indent="-285750">
              <a:buFont typeface="Wingdings" panose="05000000000000000000" pitchFamily="2" charset="2"/>
              <a:buChar char="q"/>
            </a:pPr>
            <a:r>
              <a:rPr lang="en-US" sz="2400" b="1" dirty="0">
                <a:solidFill>
                  <a:srgbClr val="FF0000"/>
                </a:solidFill>
              </a:rPr>
              <a:t>PROCESS CONTROL USING SIGNALS A signal is a software interrupt delivered to a process. </a:t>
            </a:r>
            <a:endParaRPr lang="en-US" sz="2400" b="1" dirty="0" smtClean="0">
              <a:solidFill>
                <a:srgbClr val="FF0000"/>
              </a:solidFill>
            </a:endParaRPr>
          </a:p>
          <a:p>
            <a:pPr marL="285750" indent="-285750">
              <a:buFont typeface="Wingdings" panose="05000000000000000000" pitchFamily="2" charset="2"/>
              <a:buChar char="q"/>
            </a:pPr>
            <a:r>
              <a:rPr lang="en-US" sz="2400" dirty="0" smtClean="0">
                <a:solidFill>
                  <a:srgbClr val="0070C0"/>
                </a:solidFill>
              </a:rPr>
              <a:t>Signals </a:t>
            </a:r>
            <a:r>
              <a:rPr lang="en-US" sz="2400" dirty="0">
                <a:solidFill>
                  <a:srgbClr val="0070C0"/>
                </a:solidFill>
              </a:rPr>
              <a:t>report events to an executing program. Events that generate a signal can be an error, external event (e.g., I/O request or expired timer), or by explicit request (e.g., use of a signal-sending command or by keyboard sequence). </a:t>
            </a:r>
            <a:endParaRPr lang="en-US" sz="2400" dirty="0" smtClean="0">
              <a:solidFill>
                <a:srgbClr val="0070C0"/>
              </a:solidFill>
            </a:endParaRPr>
          </a:p>
          <a:p>
            <a:pPr marL="285750" indent="-285750">
              <a:buFont typeface="Wingdings" panose="05000000000000000000" pitchFamily="2" charset="2"/>
              <a:buChar char="q"/>
            </a:pPr>
            <a:r>
              <a:rPr lang="en-US" sz="2400" dirty="0" smtClean="0"/>
              <a:t>The </a:t>
            </a:r>
            <a:r>
              <a:rPr lang="en-US" sz="2400" dirty="0"/>
              <a:t>following table lists the fundamental signals used by system administrators for routine process management. Refer to signals by either their short (HUP) or proper (SIGHUP) name.</a:t>
            </a:r>
            <a:endParaRPr lang="ar-EG" sz="2400" dirty="0"/>
          </a:p>
        </p:txBody>
      </p:sp>
    </p:spTree>
    <p:extLst>
      <p:ext uri="{BB962C8B-B14F-4D97-AF65-F5344CB8AC3E}">
        <p14:creationId xmlns:p14="http://schemas.microsoft.com/office/powerpoint/2010/main" val="39278818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pic>
        <p:nvPicPr>
          <p:cNvPr id="7" name="Picture 6"/>
          <p:cNvPicPr>
            <a:picLocks noChangeAspect="1"/>
          </p:cNvPicPr>
          <p:nvPr/>
        </p:nvPicPr>
        <p:blipFill>
          <a:blip r:embed="rId6"/>
          <a:stretch>
            <a:fillRect/>
          </a:stretch>
        </p:blipFill>
        <p:spPr>
          <a:xfrm>
            <a:off x="2317059" y="1328039"/>
            <a:ext cx="7696605" cy="5214179"/>
          </a:xfrm>
          <a:prstGeom prst="rect">
            <a:avLst/>
          </a:prstGeom>
        </p:spPr>
      </p:pic>
    </p:spTree>
    <p:extLst>
      <p:ext uri="{BB962C8B-B14F-4D97-AF65-F5344CB8AC3E}">
        <p14:creationId xmlns:p14="http://schemas.microsoft.com/office/powerpoint/2010/main" val="40458506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grpSp>
        <p:nvGrpSpPr>
          <p:cNvPr id="11" name="Group 10"/>
          <p:cNvGrpSpPr/>
          <p:nvPr/>
        </p:nvGrpSpPr>
        <p:grpSpPr>
          <a:xfrm>
            <a:off x="2340250" y="1417638"/>
            <a:ext cx="7227819" cy="2505005"/>
            <a:chOff x="2340251" y="1417638"/>
            <a:chExt cx="6610350" cy="1985619"/>
          </a:xfrm>
        </p:grpSpPr>
        <p:pic>
          <p:nvPicPr>
            <p:cNvPr id="7" name="Picture 6"/>
            <p:cNvPicPr>
              <a:picLocks noChangeAspect="1"/>
            </p:cNvPicPr>
            <p:nvPr/>
          </p:nvPicPr>
          <p:blipFill>
            <a:blip r:embed="rId6"/>
            <a:stretch>
              <a:fillRect/>
            </a:stretch>
          </p:blipFill>
          <p:spPr>
            <a:xfrm>
              <a:off x="2340251" y="1417638"/>
              <a:ext cx="6610350" cy="1276350"/>
            </a:xfrm>
            <a:prstGeom prst="rect">
              <a:avLst/>
            </a:prstGeom>
          </p:spPr>
        </p:pic>
        <p:pic>
          <p:nvPicPr>
            <p:cNvPr id="9" name="Picture 8"/>
            <p:cNvPicPr>
              <a:picLocks noChangeAspect="1"/>
            </p:cNvPicPr>
            <p:nvPr/>
          </p:nvPicPr>
          <p:blipFill>
            <a:blip r:embed="rId7"/>
            <a:stretch>
              <a:fillRect/>
            </a:stretch>
          </p:blipFill>
          <p:spPr>
            <a:xfrm>
              <a:off x="2340251" y="2679357"/>
              <a:ext cx="6610350" cy="723900"/>
            </a:xfrm>
            <a:prstGeom prst="rect">
              <a:avLst/>
            </a:prstGeom>
          </p:spPr>
        </p:pic>
      </p:grpSp>
    </p:spTree>
    <p:extLst>
      <p:ext uri="{BB962C8B-B14F-4D97-AF65-F5344CB8AC3E}">
        <p14:creationId xmlns:p14="http://schemas.microsoft.com/office/powerpoint/2010/main" val="40020721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sp>
        <p:nvSpPr>
          <p:cNvPr id="12" name="Rectangle 11"/>
          <p:cNvSpPr/>
          <p:nvPr/>
        </p:nvSpPr>
        <p:spPr>
          <a:xfrm>
            <a:off x="687412" y="1709987"/>
            <a:ext cx="11073324" cy="1938992"/>
          </a:xfrm>
          <a:prstGeom prst="rect">
            <a:avLst/>
          </a:prstGeom>
        </p:spPr>
        <p:txBody>
          <a:bodyPr wrap="square">
            <a:spAutoFit/>
          </a:bodyPr>
          <a:lstStyle/>
          <a:p>
            <a:r>
              <a:rPr lang="en-US" sz="2400" b="1" dirty="0">
                <a:solidFill>
                  <a:srgbClr val="0070C0"/>
                </a:solidFill>
              </a:rPr>
              <a:t>Commands for sending signals by explicit request </a:t>
            </a:r>
            <a:endParaRPr lang="en-US" sz="2400" b="1" dirty="0" smtClean="0">
              <a:solidFill>
                <a:srgbClr val="0070C0"/>
              </a:solidFill>
            </a:endParaRPr>
          </a:p>
          <a:p>
            <a:pPr marL="285750" indent="-285750">
              <a:buFont typeface="Wingdings" panose="05000000000000000000" pitchFamily="2" charset="2"/>
              <a:buChar char="q"/>
            </a:pPr>
            <a:r>
              <a:rPr lang="en-US" sz="2400" dirty="0" smtClean="0"/>
              <a:t>Users </a:t>
            </a:r>
            <a:r>
              <a:rPr lang="en-US" sz="2400" dirty="0"/>
              <a:t>signal their current foreground process by pressing a keyboard control sequence to suspend </a:t>
            </a:r>
            <a:r>
              <a:rPr lang="en-US" sz="2400" dirty="0">
                <a:solidFill>
                  <a:srgbClr val="FF0000"/>
                </a:solidFill>
              </a:rPr>
              <a:t>(</a:t>
            </a:r>
            <a:r>
              <a:rPr lang="en-US" sz="2400" dirty="0" err="1">
                <a:solidFill>
                  <a:srgbClr val="FF0000"/>
                </a:solidFill>
              </a:rPr>
              <a:t>Ctrl+z</a:t>
            </a:r>
            <a:r>
              <a:rPr lang="en-US" sz="2400" dirty="0">
                <a:solidFill>
                  <a:srgbClr val="FF0000"/>
                </a:solidFill>
              </a:rPr>
              <a:t>), kill (</a:t>
            </a:r>
            <a:r>
              <a:rPr lang="en-US" sz="2400" dirty="0" err="1">
                <a:solidFill>
                  <a:srgbClr val="FF0000"/>
                </a:solidFill>
              </a:rPr>
              <a:t>Ctrl+c</a:t>
            </a:r>
            <a:r>
              <a:rPr lang="en-US" sz="2400" dirty="0">
                <a:solidFill>
                  <a:srgbClr val="FF0000"/>
                </a:solidFill>
              </a:rPr>
              <a:t>), or core dump (Ctrl+\) the process. </a:t>
            </a:r>
            <a:endParaRPr lang="en-US" sz="2400" dirty="0" smtClean="0">
              <a:solidFill>
                <a:srgbClr val="FF0000"/>
              </a:solidFill>
            </a:endParaRPr>
          </a:p>
          <a:p>
            <a:pPr marL="285750" indent="-285750">
              <a:buFont typeface="Wingdings" panose="05000000000000000000" pitchFamily="2" charset="2"/>
              <a:buChar char="q"/>
            </a:pPr>
            <a:r>
              <a:rPr lang="en-US" sz="2400" dirty="0" smtClean="0"/>
              <a:t>To </a:t>
            </a:r>
            <a:r>
              <a:rPr lang="en-US" sz="2400" dirty="0"/>
              <a:t>signal a background process or processes in a different session requires a signal-sending command.</a:t>
            </a:r>
            <a:endParaRPr lang="ar-EG" sz="2400" dirty="0"/>
          </a:p>
        </p:txBody>
      </p:sp>
      <p:pic>
        <p:nvPicPr>
          <p:cNvPr id="14" name="Picture 13"/>
          <p:cNvPicPr>
            <a:picLocks noChangeAspect="1"/>
          </p:cNvPicPr>
          <p:nvPr/>
        </p:nvPicPr>
        <p:blipFill>
          <a:blip r:embed="rId6"/>
          <a:stretch>
            <a:fillRect/>
          </a:stretch>
        </p:blipFill>
        <p:spPr>
          <a:xfrm>
            <a:off x="1500963" y="3560993"/>
            <a:ext cx="9087523" cy="2870422"/>
          </a:xfrm>
          <a:prstGeom prst="rect">
            <a:avLst/>
          </a:prstGeom>
        </p:spPr>
      </p:pic>
    </p:spTree>
    <p:extLst>
      <p:ext uri="{BB962C8B-B14F-4D97-AF65-F5344CB8AC3E}">
        <p14:creationId xmlns:p14="http://schemas.microsoft.com/office/powerpoint/2010/main" val="14515745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sp>
        <p:nvSpPr>
          <p:cNvPr id="12" name="Rectangle 11"/>
          <p:cNvSpPr/>
          <p:nvPr/>
        </p:nvSpPr>
        <p:spPr>
          <a:xfrm>
            <a:off x="3549113" y="1690688"/>
            <a:ext cx="4392164" cy="461665"/>
          </a:xfrm>
          <a:prstGeom prst="rect">
            <a:avLst/>
          </a:prstGeom>
        </p:spPr>
        <p:txBody>
          <a:bodyPr wrap="none">
            <a:spAutoFit/>
          </a:bodyPr>
          <a:lstStyle/>
          <a:p>
            <a:r>
              <a:rPr lang="en-US" sz="2400" b="1" smtClean="0">
                <a:solidFill>
                  <a:schemeClr val="tx2"/>
                </a:solidFill>
              </a:rPr>
              <a:t>MONITORING PROCESS ACTIVITY</a:t>
            </a:r>
            <a:endParaRPr lang="ar-EG" sz="2400" b="1" dirty="0">
              <a:solidFill>
                <a:schemeClr val="tx2"/>
              </a:solidFill>
            </a:endParaRPr>
          </a:p>
        </p:txBody>
      </p:sp>
      <p:sp>
        <p:nvSpPr>
          <p:cNvPr id="14" name="Rectangle 13"/>
          <p:cNvSpPr/>
          <p:nvPr/>
        </p:nvSpPr>
        <p:spPr>
          <a:xfrm>
            <a:off x="503538" y="2152353"/>
            <a:ext cx="11370409" cy="1569660"/>
          </a:xfrm>
          <a:prstGeom prst="rect">
            <a:avLst/>
          </a:prstGeom>
        </p:spPr>
        <p:txBody>
          <a:bodyPr wrap="square">
            <a:spAutoFit/>
          </a:bodyPr>
          <a:lstStyle/>
          <a:p>
            <a:r>
              <a:rPr lang="en-US" sz="2400" dirty="0"/>
              <a:t>• Linux counts not only processes, but threads individually, as separate tasks. CPU request queues for running threads (</a:t>
            </a:r>
            <a:r>
              <a:rPr lang="en-US" sz="2400" dirty="0" err="1"/>
              <a:t>nr_running</a:t>
            </a:r>
            <a:r>
              <a:rPr lang="en-US" sz="2400" dirty="0"/>
              <a:t>) and threads waiting for I/O resources (</a:t>
            </a:r>
            <a:r>
              <a:rPr lang="en-US" sz="2400" dirty="0" err="1"/>
              <a:t>nr_iowait</a:t>
            </a:r>
            <a:r>
              <a:rPr lang="en-US" sz="2400" dirty="0"/>
              <a:t>) reasonably correspond to process states R (Running) and D (Uninterruptable Sleeping). Waiting for I/O includes tasks sleeping for expected disk and network responses. </a:t>
            </a:r>
            <a:endParaRPr lang="ar-EG" sz="2400" dirty="0"/>
          </a:p>
        </p:txBody>
      </p:sp>
      <p:pic>
        <p:nvPicPr>
          <p:cNvPr id="15" name="Picture 14"/>
          <p:cNvPicPr>
            <a:picLocks noChangeAspect="1"/>
          </p:cNvPicPr>
          <p:nvPr/>
        </p:nvPicPr>
        <p:blipFill>
          <a:blip r:embed="rId6"/>
          <a:stretch>
            <a:fillRect/>
          </a:stretch>
        </p:blipFill>
        <p:spPr>
          <a:xfrm>
            <a:off x="2254319" y="3944265"/>
            <a:ext cx="6081299" cy="1523044"/>
          </a:xfrm>
          <a:prstGeom prst="rect">
            <a:avLst/>
          </a:prstGeom>
        </p:spPr>
      </p:pic>
    </p:spTree>
    <p:extLst>
      <p:ext uri="{BB962C8B-B14F-4D97-AF65-F5344CB8AC3E}">
        <p14:creationId xmlns:p14="http://schemas.microsoft.com/office/powerpoint/2010/main" val="28178143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686229" y="665316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sp>
        <p:nvSpPr>
          <p:cNvPr id="12" name="Rectangle 11"/>
          <p:cNvSpPr/>
          <p:nvPr/>
        </p:nvSpPr>
        <p:spPr>
          <a:xfrm>
            <a:off x="1222424" y="1846924"/>
            <a:ext cx="9578097" cy="461665"/>
          </a:xfrm>
          <a:prstGeom prst="rect">
            <a:avLst/>
          </a:prstGeom>
        </p:spPr>
        <p:txBody>
          <a:bodyPr wrap="square">
            <a:spAutoFit/>
          </a:bodyPr>
          <a:lstStyle/>
          <a:p>
            <a:r>
              <a:rPr lang="en-US" sz="2400" dirty="0" smtClean="0">
                <a:sym typeface="Wingdings" panose="05000000000000000000" pitchFamily="2" charset="2"/>
              </a:rPr>
              <a:t></a:t>
            </a:r>
            <a:r>
              <a:rPr lang="en-US" sz="2400" dirty="0" smtClean="0"/>
              <a:t>use </a:t>
            </a:r>
            <a:r>
              <a:rPr lang="en-US" sz="2400" dirty="0"/>
              <a:t>the top command to dynamically view, sort, and stop processes.</a:t>
            </a:r>
            <a:endParaRPr lang="ar-EG" sz="2400" dirty="0"/>
          </a:p>
        </p:txBody>
      </p:sp>
      <p:pic>
        <p:nvPicPr>
          <p:cNvPr id="14" name="Picture 13"/>
          <p:cNvPicPr>
            <a:picLocks noChangeAspect="1"/>
          </p:cNvPicPr>
          <p:nvPr/>
        </p:nvPicPr>
        <p:blipFill>
          <a:blip r:embed="rId6"/>
          <a:stretch>
            <a:fillRect/>
          </a:stretch>
        </p:blipFill>
        <p:spPr>
          <a:xfrm>
            <a:off x="2312106" y="2358564"/>
            <a:ext cx="4017408" cy="796841"/>
          </a:xfrm>
          <a:prstGeom prst="rect">
            <a:avLst/>
          </a:prstGeom>
        </p:spPr>
      </p:pic>
      <p:pic>
        <p:nvPicPr>
          <p:cNvPr id="15" name="Picture 14"/>
          <p:cNvPicPr>
            <a:picLocks noChangeAspect="1"/>
          </p:cNvPicPr>
          <p:nvPr/>
        </p:nvPicPr>
        <p:blipFill>
          <a:blip r:embed="rId7"/>
          <a:stretch>
            <a:fillRect/>
          </a:stretch>
        </p:blipFill>
        <p:spPr>
          <a:xfrm>
            <a:off x="1858507" y="3562892"/>
            <a:ext cx="8519044" cy="1351463"/>
          </a:xfrm>
          <a:prstGeom prst="rect">
            <a:avLst/>
          </a:prstGeom>
        </p:spPr>
      </p:pic>
      <p:pic>
        <p:nvPicPr>
          <p:cNvPr id="16" name="Picture 15"/>
          <p:cNvPicPr>
            <a:picLocks noChangeAspect="1"/>
          </p:cNvPicPr>
          <p:nvPr/>
        </p:nvPicPr>
        <p:blipFill>
          <a:blip r:embed="rId8"/>
          <a:stretch>
            <a:fillRect/>
          </a:stretch>
        </p:blipFill>
        <p:spPr>
          <a:xfrm>
            <a:off x="1858507" y="5031506"/>
            <a:ext cx="7099963" cy="1571056"/>
          </a:xfrm>
          <a:prstGeom prst="rect">
            <a:avLst/>
          </a:prstGeom>
        </p:spPr>
      </p:pic>
    </p:spTree>
    <p:extLst>
      <p:ext uri="{BB962C8B-B14F-4D97-AF65-F5344CB8AC3E}">
        <p14:creationId xmlns:p14="http://schemas.microsoft.com/office/powerpoint/2010/main" val="1219331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686229" y="665316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sp>
        <p:nvSpPr>
          <p:cNvPr id="7" name="Rectangle 6"/>
          <p:cNvSpPr/>
          <p:nvPr/>
        </p:nvSpPr>
        <p:spPr>
          <a:xfrm>
            <a:off x="1076850" y="1555956"/>
            <a:ext cx="10561872" cy="2092881"/>
          </a:xfrm>
          <a:prstGeom prst="rect">
            <a:avLst/>
          </a:prstGeom>
        </p:spPr>
        <p:txBody>
          <a:bodyPr wrap="square">
            <a:spAutoFit/>
          </a:bodyPr>
          <a:lstStyle/>
          <a:p>
            <a:r>
              <a:rPr lang="en-US" dirty="0"/>
              <a:t>4. In the right terminal, observe the top display. Use the single keystrokes l, t, and m to toggle the load, threads, and memory </a:t>
            </a:r>
            <a:r>
              <a:rPr lang="en-US" sz="2200" dirty="0"/>
              <a:t>header</a:t>
            </a:r>
            <a:r>
              <a:rPr lang="en-US" dirty="0"/>
              <a:t> lines. After observing this behavior, ensure that all headers are displaying. </a:t>
            </a:r>
            <a:endParaRPr lang="en-US" dirty="0" smtClean="0"/>
          </a:p>
          <a:p>
            <a:endParaRPr lang="en-US" dirty="0"/>
          </a:p>
          <a:p>
            <a:r>
              <a:rPr lang="en-US" dirty="0" smtClean="0"/>
              <a:t>5</a:t>
            </a:r>
            <a:r>
              <a:rPr lang="en-US" dirty="0"/>
              <a:t>. Note the process ID (PID) for process101. View the CPU percentage for the process, which is expected to hover around 25% or 30%. View the load averages. On a single-CPU virtual machine, for example, the one-minute load average is currently less than a value of 1. The value observed may be affected by resource contention from another virtual machine or the virtual host.</a:t>
            </a:r>
            <a:endParaRPr lang="ar-EG" dirty="0"/>
          </a:p>
        </p:txBody>
      </p:sp>
      <p:pic>
        <p:nvPicPr>
          <p:cNvPr id="9" name="Picture 8"/>
          <p:cNvPicPr>
            <a:picLocks noChangeAspect="1"/>
          </p:cNvPicPr>
          <p:nvPr/>
        </p:nvPicPr>
        <p:blipFill>
          <a:blip r:embed="rId6"/>
          <a:stretch>
            <a:fillRect/>
          </a:stretch>
        </p:blipFill>
        <p:spPr>
          <a:xfrm>
            <a:off x="1076850" y="3730991"/>
            <a:ext cx="8053898" cy="1635771"/>
          </a:xfrm>
          <a:prstGeom prst="rect">
            <a:avLst/>
          </a:prstGeom>
        </p:spPr>
      </p:pic>
      <p:sp>
        <p:nvSpPr>
          <p:cNvPr id="11" name="Rectangle 10"/>
          <p:cNvSpPr/>
          <p:nvPr/>
        </p:nvSpPr>
        <p:spPr>
          <a:xfrm>
            <a:off x="1222425" y="5467336"/>
            <a:ext cx="10131375" cy="923330"/>
          </a:xfrm>
          <a:prstGeom prst="rect">
            <a:avLst/>
          </a:prstGeom>
        </p:spPr>
        <p:txBody>
          <a:bodyPr wrap="square">
            <a:spAutoFit/>
          </a:bodyPr>
          <a:lstStyle/>
          <a:p>
            <a:r>
              <a:rPr lang="en-US" dirty="0"/>
              <a:t>7. In top, note the process ID (PID) for the second process101. View the CPU percentage for the process, also expected to hover around 25% or 30%. View the one-minute load average again, which may still be less than 1. Wait up to one minute to allow the calculation to adjust to the new workload. </a:t>
            </a:r>
            <a:endParaRPr lang="ar-EG" dirty="0"/>
          </a:p>
        </p:txBody>
      </p:sp>
    </p:spTree>
    <p:extLst>
      <p:ext uri="{BB962C8B-B14F-4D97-AF65-F5344CB8AC3E}">
        <p14:creationId xmlns:p14="http://schemas.microsoft.com/office/powerpoint/2010/main" val="19729846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016" y="5662333"/>
            <a:ext cx="1219200" cy="1093314"/>
          </a:xfrm>
          <a:prstGeom prst="rect">
            <a:avLst/>
          </a:prstGeom>
        </p:spPr>
      </p:pic>
      <p:pic>
        <p:nvPicPr>
          <p:cNvPr id="3" name="Picture 2"/>
          <p:cNvPicPr>
            <a:picLocks noChangeAspect="1"/>
          </p:cNvPicPr>
          <p:nvPr/>
        </p:nvPicPr>
        <p:blipFill>
          <a:blip r:embed="rId3"/>
          <a:stretch>
            <a:fillRect/>
          </a:stretch>
        </p:blipFill>
        <p:spPr>
          <a:xfrm>
            <a:off x="1686229" y="665316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pic>
        <p:nvPicPr>
          <p:cNvPr id="7" name="Picture 6"/>
          <p:cNvPicPr>
            <a:picLocks noChangeAspect="1"/>
          </p:cNvPicPr>
          <p:nvPr/>
        </p:nvPicPr>
        <p:blipFill>
          <a:blip r:embed="rId6"/>
          <a:stretch>
            <a:fillRect/>
          </a:stretch>
        </p:blipFill>
        <p:spPr>
          <a:xfrm>
            <a:off x="2306706" y="1412875"/>
            <a:ext cx="8055021" cy="1608621"/>
          </a:xfrm>
          <a:prstGeom prst="rect">
            <a:avLst/>
          </a:prstGeom>
        </p:spPr>
      </p:pic>
      <p:sp>
        <p:nvSpPr>
          <p:cNvPr id="9" name="Rectangle 8"/>
          <p:cNvSpPr/>
          <p:nvPr/>
        </p:nvSpPr>
        <p:spPr>
          <a:xfrm>
            <a:off x="606833" y="3021496"/>
            <a:ext cx="11353800" cy="3477875"/>
          </a:xfrm>
          <a:prstGeom prst="rect">
            <a:avLst/>
          </a:prstGeom>
        </p:spPr>
        <p:txBody>
          <a:bodyPr wrap="square">
            <a:spAutoFit/>
          </a:bodyPr>
          <a:lstStyle/>
          <a:p>
            <a:r>
              <a:rPr lang="en-US" sz="2200" dirty="0">
                <a:solidFill>
                  <a:srgbClr val="FF0000"/>
                </a:solidFill>
              </a:rPr>
              <a:t>9. In top, note the process ID (PID) for the third process101. View the CPU percentage for the process, again expected to hover around 25% or 30%. </a:t>
            </a:r>
            <a:r>
              <a:rPr lang="en-US" sz="2200" dirty="0"/>
              <a:t>View the one-minute load average again, which now is expected to be above 1. Wait up to one minute to allow the calculation to again adjust to the new workload. </a:t>
            </a:r>
            <a:endParaRPr lang="en-US" sz="2200" dirty="0" smtClean="0"/>
          </a:p>
          <a:p>
            <a:r>
              <a:rPr lang="en-US" sz="2200" dirty="0" smtClean="0"/>
              <a:t>10</a:t>
            </a:r>
            <a:r>
              <a:rPr lang="en-US" sz="2200" dirty="0"/>
              <a:t>. </a:t>
            </a:r>
            <a:r>
              <a:rPr lang="en-US" sz="2200" dirty="0">
                <a:solidFill>
                  <a:schemeClr val="accent6"/>
                </a:solidFill>
              </a:rPr>
              <a:t>Optional: If this virtual machine has more than one logical CPU, slowly start additional process101 instances until the one-minute load average equals or exceeds the number of logical CPUs. </a:t>
            </a:r>
            <a:r>
              <a:rPr lang="en-US" sz="2200" dirty="0"/>
              <a:t>Divide the load average value by the number of CPUs to determine the estimated load average per CPU</a:t>
            </a:r>
            <a:r>
              <a:rPr lang="en-US" sz="2200" dirty="0" smtClean="0"/>
              <a:t>.</a:t>
            </a:r>
          </a:p>
          <a:p>
            <a:pPr algn="ctr"/>
            <a:r>
              <a:rPr lang="en-US" sz="2200" dirty="0" smtClean="0"/>
              <a:t> </a:t>
            </a:r>
            <a:r>
              <a:rPr lang="en-US" sz="2200" dirty="0">
                <a:solidFill>
                  <a:schemeClr val="accent1"/>
                </a:solidFill>
              </a:rPr>
              <a:t>11.</a:t>
            </a:r>
            <a:r>
              <a:rPr lang="en-US" sz="2200" dirty="0"/>
              <a:t> </a:t>
            </a:r>
            <a:r>
              <a:rPr lang="en-US" sz="2200" dirty="0" smtClean="0"/>
              <a:t>    </a:t>
            </a:r>
            <a:r>
              <a:rPr lang="en-US" sz="2200" dirty="0" smtClean="0">
                <a:solidFill>
                  <a:schemeClr val="accent1"/>
                </a:solidFill>
              </a:rPr>
              <a:t>When </a:t>
            </a:r>
            <a:r>
              <a:rPr lang="en-US" sz="2200" dirty="0">
                <a:solidFill>
                  <a:schemeClr val="accent1"/>
                </a:solidFill>
              </a:rPr>
              <a:t>finished observing the load average values, terminate each of the process101 </a:t>
            </a:r>
            <a:r>
              <a:rPr lang="en-US" sz="2200" dirty="0" smtClean="0">
                <a:solidFill>
                  <a:schemeClr val="accent1"/>
                </a:solidFill>
              </a:rPr>
              <a:t>  processes </a:t>
            </a:r>
            <a:r>
              <a:rPr lang="en-US" sz="2200" dirty="0">
                <a:solidFill>
                  <a:schemeClr val="accent1"/>
                </a:solidFill>
              </a:rPr>
              <a:t>from within </a:t>
            </a:r>
            <a:r>
              <a:rPr lang="en-US" sz="2200" dirty="0" smtClean="0">
                <a:solidFill>
                  <a:schemeClr val="accent1"/>
                </a:solidFill>
              </a:rPr>
              <a:t>top</a:t>
            </a:r>
            <a:endParaRPr lang="ar-EG" sz="2200" dirty="0">
              <a:solidFill>
                <a:schemeClr val="accent1"/>
              </a:solidFill>
            </a:endParaRPr>
          </a:p>
        </p:txBody>
      </p:sp>
    </p:spTree>
    <p:extLst>
      <p:ext uri="{BB962C8B-B14F-4D97-AF65-F5344CB8AC3E}">
        <p14:creationId xmlns:p14="http://schemas.microsoft.com/office/powerpoint/2010/main" val="27102186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686229" y="665316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80052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2645365" y="512712"/>
            <a:ext cx="7368299" cy="584775"/>
          </a:xfrm>
          <a:prstGeom prst="rect">
            <a:avLst/>
          </a:prstGeom>
        </p:spPr>
        <p:txBody>
          <a:bodyPr wrap="none">
            <a:spAutoFit/>
          </a:bodyPr>
          <a:lstStyle/>
          <a:p>
            <a:r>
              <a:rPr lang="en-US" sz="3200" b="1" dirty="0" smtClean="0">
                <a:solidFill>
                  <a:srgbClr val="FF0000"/>
                </a:solidFill>
              </a:rPr>
              <a:t>Monitoring and Managing Linux Processes</a:t>
            </a:r>
            <a:endParaRPr lang="en-US" sz="3200" b="1" dirty="0" smtClean="0">
              <a:solidFill>
                <a:srgbClr val="FF0000"/>
              </a:solidFill>
            </a:endParaRPr>
          </a:p>
        </p:txBody>
      </p:sp>
      <p:sp>
        <p:nvSpPr>
          <p:cNvPr id="12" name="Rectangle 11"/>
          <p:cNvSpPr/>
          <p:nvPr/>
        </p:nvSpPr>
        <p:spPr>
          <a:xfrm>
            <a:off x="715616" y="1690688"/>
            <a:ext cx="11052313" cy="3416320"/>
          </a:xfrm>
          <a:prstGeom prst="rect">
            <a:avLst/>
          </a:prstGeom>
        </p:spPr>
        <p:txBody>
          <a:bodyPr wrap="square">
            <a:spAutoFit/>
          </a:bodyPr>
          <a:lstStyle/>
          <a:p>
            <a:r>
              <a:rPr lang="en-US" sz="2400" dirty="0" smtClean="0"/>
              <a:t>11.1</a:t>
            </a:r>
            <a:r>
              <a:rPr lang="en-US" sz="2400" dirty="0"/>
              <a:t>. Press k. Observe the prompt below the headers and above the columns. </a:t>
            </a:r>
            <a:endParaRPr lang="en-US" sz="2400" dirty="0" smtClean="0"/>
          </a:p>
          <a:p>
            <a:r>
              <a:rPr lang="en-US" sz="2400" dirty="0" smtClean="0"/>
              <a:t>11.2</a:t>
            </a:r>
            <a:r>
              <a:rPr lang="en-US" sz="2400" dirty="0"/>
              <a:t>. Type the PID for one of the process101 instances. Press Enter. </a:t>
            </a:r>
            <a:endParaRPr lang="en-US" sz="2400" dirty="0" smtClean="0"/>
          </a:p>
          <a:p>
            <a:r>
              <a:rPr lang="en-US" sz="2400" dirty="0" smtClean="0"/>
              <a:t>11.3</a:t>
            </a:r>
            <a:r>
              <a:rPr lang="en-US" sz="2400" dirty="0"/>
              <a:t>. Press Enter again to use the default SIGTERM signal 15. Confirm that the selected process is no longer observed in top. If the PID still remains, repeat these terminating steps, substituting SIGKILL signal 9 when prompted. </a:t>
            </a:r>
            <a:endParaRPr lang="en-US" sz="2400" dirty="0" smtClean="0"/>
          </a:p>
          <a:p>
            <a:endParaRPr lang="en-US" sz="2400" dirty="0"/>
          </a:p>
          <a:p>
            <a:r>
              <a:rPr lang="en-US" sz="2400" dirty="0" smtClean="0"/>
              <a:t>12</a:t>
            </a:r>
            <a:r>
              <a:rPr lang="en-US" sz="2400" dirty="0"/>
              <a:t>. Repeat the previous step for each remaining process101 instance. Confirm that no process101 instances remain in top. 13. In the right window, press q to exit top. Close extra terminal windows.</a:t>
            </a:r>
            <a:endParaRPr lang="ar-EG" sz="2400" dirty="0"/>
          </a:p>
        </p:txBody>
      </p:sp>
    </p:spTree>
    <p:extLst>
      <p:ext uri="{BB962C8B-B14F-4D97-AF65-F5344CB8AC3E}">
        <p14:creationId xmlns:p14="http://schemas.microsoft.com/office/powerpoint/2010/main" val="37425589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3897263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6263</TotalTime>
  <Words>1659</Words>
  <Application>Microsoft Office PowerPoint</Application>
  <PresentationFormat>Widescreen</PresentationFormat>
  <Paragraphs>168</Paragraphs>
  <Slides>24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Arial</vt:lpstr>
      <vt:lpstr>Calibri</vt:lpstr>
      <vt:lpstr>Calibri Light</vt:lpstr>
      <vt:lpstr>Tajawal</vt:lpstr>
      <vt:lpstr>Tajawal Medium</vt:lpstr>
      <vt:lpstr>Times New Roman</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378</cp:revision>
  <dcterms:created xsi:type="dcterms:W3CDTF">2021-08-03T13:03:26Z</dcterms:created>
  <dcterms:modified xsi:type="dcterms:W3CDTF">2022-10-27T21:51:01Z</dcterms:modified>
</cp:coreProperties>
</file>