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8.svg"/><Relationship Id="rId2" Type="http://schemas.openxmlformats.org/officeDocument/2006/relationships/image" Target="../media/image14.jpeg"/><Relationship Id="rId1" Type="http://schemas.openxmlformats.org/officeDocument/2006/relationships/slideLayout" Target="../slideLayouts/slideLayout15.xml"/><Relationship Id="rId6" Type="http://schemas.openxmlformats.org/officeDocument/2006/relationships/image" Target="../media/image17.pn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411763" y="-43544"/>
            <a:ext cx="8659664"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3811397" y="3746202"/>
            <a:ext cx="5204053"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46392" y="50524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967374" y="1835833"/>
            <a:ext cx="9605351"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01751"/>
            <a:ext cx="2520157" cy="949127"/>
          </a:xfrm>
          <a:prstGeom prst="rect">
            <a:avLst/>
          </a:prstGeom>
        </p:spPr>
      </p:pic>
      <p:sp>
        <p:nvSpPr>
          <p:cNvPr id="2" name="Rectangle: Rounded Corners 1">
            <a:extLst>
              <a:ext uri="{FF2B5EF4-FFF2-40B4-BE49-F238E27FC236}">
                <a16:creationId xmlns:a16="http://schemas.microsoft.com/office/drawing/2014/main" id="{6E7B5FCD-EC07-801C-1B59-6989DC96A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558801" y="1747355"/>
            <a:ext cx="10320666"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4615" y="71120"/>
            <a:ext cx="2397327" cy="1057915"/>
          </a:xfrm>
          <a:prstGeom prst="rect">
            <a:avLst/>
          </a:prstGeom>
        </p:spPr>
      </p:pic>
      <p:sp>
        <p:nvSpPr>
          <p:cNvPr id="2" name="Rectangle: Rounded Corners 1">
            <a:extLst>
              <a:ext uri="{FF2B5EF4-FFF2-40B4-BE49-F238E27FC236}">
                <a16:creationId xmlns:a16="http://schemas.microsoft.com/office/drawing/2014/main" id="{5D7C8FC0-439A-1156-9F15-3C1EBF34A14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847379" y="1519582"/>
            <a:ext cx="9832075"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120" y="64696"/>
            <a:ext cx="2438270" cy="986182"/>
          </a:xfrm>
          <a:prstGeom prst="rect">
            <a:avLst/>
          </a:prstGeom>
        </p:spPr>
      </p:pic>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311175" y="1784350"/>
            <a:ext cx="10148673"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8734" y="116584"/>
            <a:ext cx="2370465" cy="1036064"/>
          </a:xfrm>
          <a:prstGeom prst="rect">
            <a:avLst/>
          </a:prstGeom>
        </p:spPr>
      </p:pic>
      <p:sp>
        <p:nvSpPr>
          <p:cNvPr id="2" name="Rectangle: Rounded Corners 1">
            <a:extLst>
              <a:ext uri="{FF2B5EF4-FFF2-40B4-BE49-F238E27FC236}">
                <a16:creationId xmlns:a16="http://schemas.microsoft.com/office/drawing/2014/main" id="{C43B0B5E-7780-1B8C-B023-C632AA4D79F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65259"/>
            <a:ext cx="2397760" cy="916675"/>
          </a:xfrm>
          <a:prstGeom prst="rect">
            <a:avLst/>
          </a:prstGeom>
        </p:spPr>
      </p:pic>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528321" y="1209628"/>
            <a:ext cx="10561320"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1865" y="0"/>
            <a:ext cx="2097076" cy="1061585"/>
          </a:xfrm>
          <a:prstGeom prst="rect">
            <a:avLst/>
          </a:prstGeom>
        </p:spPr>
      </p:pic>
      <p:sp>
        <p:nvSpPr>
          <p:cNvPr id="2" name="Rectangle: Rounded Corners 1">
            <a:extLst>
              <a:ext uri="{FF2B5EF4-FFF2-40B4-BE49-F238E27FC236}">
                <a16:creationId xmlns:a16="http://schemas.microsoft.com/office/drawing/2014/main" id="{03153DAF-9E44-460A-14B3-629E35F9610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553719" y="1730156"/>
            <a:ext cx="986028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567" y="118553"/>
            <a:ext cx="2342736" cy="985735"/>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742829" y="1421405"/>
            <a:ext cx="10016611" cy="5071281"/>
          </a:xfrm>
        </p:spPr>
        <p:txBody>
          <a:bodyPr>
            <a:normAutofit fontScale="92500"/>
          </a:bodyPr>
          <a:lstStyle/>
          <a:p>
            <a:pPr algn="just">
              <a:lnSpc>
                <a:spcPct val="90000"/>
              </a:lnSpc>
              <a:buFont typeface="Monotype Sorts" pitchFamily="2" charset="2"/>
              <a:buNone/>
            </a:pPr>
            <a:r>
              <a:rPr lang="en-US" altLang="en-US" sz="3000" b="1" dirty="0">
                <a:solidFill>
                  <a:srgbClr val="00B0F0"/>
                </a:solidFill>
              </a:rPr>
              <a:t>Solicitation (or tendering)</a:t>
            </a:r>
            <a:r>
              <a:rPr lang="en-US" altLang="en-US" sz="3000" dirty="0">
                <a:solidFill>
                  <a:srgbClr val="00B0F0"/>
                </a:solidFill>
              </a:rPr>
              <a:t> </a:t>
            </a:r>
            <a:r>
              <a:rPr lang="en-US" altLang="en-US" sz="3000"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sz="3000"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sz="3000" dirty="0"/>
              <a:t>A bidders’ conference or similar meeting between the buyer and the prospective sellers can help clarify the buyer’s expectations.</a:t>
            </a:r>
          </a:p>
          <a:p>
            <a:pPr algn="just">
              <a:lnSpc>
                <a:spcPct val="90000"/>
              </a:lnSpc>
            </a:pP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2109" y="-60145"/>
            <a:ext cx="2206673"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206479" y="1050878"/>
            <a:ext cx="213533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838200" y="2225486"/>
            <a:ext cx="9841254"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7320" y="18172"/>
            <a:ext cx="2069781" cy="1166001"/>
          </a:xfrm>
          <a:prstGeom prst="rect">
            <a:avLst/>
          </a:prstGeom>
        </p:spPr>
      </p:pic>
      <p:sp>
        <p:nvSpPr>
          <p:cNvPr id="2" name="Rectangle: Rounded Corners 1">
            <a:extLst>
              <a:ext uri="{FF2B5EF4-FFF2-40B4-BE49-F238E27FC236}">
                <a16:creationId xmlns:a16="http://schemas.microsoft.com/office/drawing/2014/main" id="{EE317E5A-8E33-8324-6A6D-51763407D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838200" y="1755616"/>
            <a:ext cx="9839960"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5718" y="66071"/>
            <a:ext cx="2397327" cy="1054711"/>
          </a:xfrm>
          <a:prstGeom prst="rect">
            <a:avLst/>
          </a:prstGeom>
        </p:spPr>
      </p:pic>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63166" y="0"/>
            <a:ext cx="2143154" cy="1166001"/>
          </a:xfrm>
          <a:prstGeom prst="rect">
            <a:avLst/>
          </a:prstGeom>
        </p:spPr>
      </p:pic>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062098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525" y="142240"/>
            <a:ext cx="2383678" cy="995680"/>
          </a:xfrm>
          <a:prstGeom prst="rect">
            <a:avLst/>
          </a:prstGeom>
        </p:spPr>
      </p:pic>
      <p:sp>
        <p:nvSpPr>
          <p:cNvPr id="2" name="Rectangle: Rounded Corners 1">
            <a:extLst>
              <a:ext uri="{FF2B5EF4-FFF2-40B4-BE49-F238E27FC236}">
                <a16:creationId xmlns:a16="http://schemas.microsoft.com/office/drawing/2014/main" id="{827D8E65-8659-1010-F4DC-1255649F634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
            <a:ext cx="2247202" cy="1167962"/>
          </a:xfrm>
          <a:prstGeom prst="rect">
            <a:avLst/>
          </a:prstGeom>
        </p:spPr>
      </p:pic>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dirty="0"/>
              <a:t>contracts: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dirty="0"/>
              <a:t>contracts: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dirty="0"/>
              <a:t>contracts: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dirty="0"/>
              <a:t>contracts: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1120" y="0"/>
            <a:ext cx="2451918" cy="1098550"/>
          </a:xfrm>
          <a:prstGeom prst="rect">
            <a:avLst/>
          </a:prstGeom>
        </p:spPr>
      </p:pic>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9"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69021" y="72501"/>
            <a:ext cx="2727078" cy="985735"/>
          </a:xfrm>
          <a:prstGeom prst="rect">
            <a:avLst/>
          </a:prstGeom>
        </p:spPr>
      </p:pic>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9"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2342735" cy="1127565"/>
          </a:xfrm>
          <a:prstGeom prst="rect">
            <a:avLst/>
          </a:prstGeom>
        </p:spPr>
      </p:pic>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2410975" cy="970692"/>
          </a:xfrm>
          <a:prstGeom prst="rect">
            <a:avLst/>
          </a:prstGeom>
        </p:spPr>
      </p:pic>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824553" y="1599561"/>
            <a:ext cx="9995847"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2316" y="0"/>
            <a:ext cx="2124372" cy="1221342"/>
          </a:xfrm>
          <a:prstGeom prst="rect">
            <a:avLst/>
          </a:prstGeom>
        </p:spPr>
      </p:pic>
      <p:sp>
        <p:nvSpPr>
          <p:cNvPr id="2" name="Rectangle: Rounded Corners 1">
            <a:extLst>
              <a:ext uri="{FF2B5EF4-FFF2-40B4-BE49-F238E27FC236}">
                <a16:creationId xmlns:a16="http://schemas.microsoft.com/office/drawing/2014/main" id="{DC786397-EAFD-16B5-D190-8C7083B179F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956860" y="1460060"/>
            <a:ext cx="9184943"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3796824434"/>
              </p:ext>
            </p:extLst>
          </p:nvPr>
        </p:nvGraphicFramePr>
        <p:xfrm>
          <a:off x="956860" y="1460060"/>
          <a:ext cx="9175778" cy="4908771"/>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956860" y="1460060"/>
                        <a:ext cx="9175778" cy="4908771"/>
                      </a:xfrm>
                      <a:prstGeom prst="rect">
                        <a:avLst/>
                      </a:prstGeom>
                      <a:noFill/>
                      <a:ln>
                        <a:noFill/>
                      </a:ln>
                      <a:effectLst/>
                    </p:spPr>
                  </p:pic>
                </p:oleObj>
              </mc:Fallback>
            </mc:AlternateContent>
          </a:graphicData>
        </a:graphic>
      </p:graphicFrame>
      <p:pic>
        <p:nvPicPr>
          <p:cNvPr id="5"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602" y="0"/>
            <a:ext cx="2410975" cy="915376"/>
          </a:xfrm>
          <a:prstGeom prst="rect">
            <a:avLst/>
          </a:prstGeom>
        </p:spPr>
      </p:pic>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657543" y="1311275"/>
            <a:ext cx="10021911"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6486" y="124317"/>
            <a:ext cx="2274496" cy="850566"/>
          </a:xfrm>
          <a:prstGeom prst="rect">
            <a:avLst/>
          </a:prstGeom>
        </p:spPr>
      </p:pic>
      <p:sp>
        <p:nvSpPr>
          <p:cNvPr id="2" name="Rectangle: Rounded Corners 1">
            <a:extLst>
              <a:ext uri="{FF2B5EF4-FFF2-40B4-BE49-F238E27FC236}">
                <a16:creationId xmlns:a16="http://schemas.microsoft.com/office/drawing/2014/main" id="{CA24B027-2687-81E9-B956-0C12CD0E59B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92480" y="1600200"/>
            <a:ext cx="941832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2544193654"/>
              </p:ext>
            </p:extLst>
          </p:nvPr>
        </p:nvGraphicFramePr>
        <p:xfrm>
          <a:off x="792480" y="1615149"/>
          <a:ext cx="941832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9418320" cy="4732762"/>
                      </a:xfrm>
                      <a:prstGeom prst="rect">
                        <a:avLst/>
                      </a:prstGeom>
                      <a:noFill/>
                      <a:ln>
                        <a:noFill/>
                      </a:ln>
                      <a:effectLst/>
                    </p:spPr>
                  </p:pic>
                </p:oleObj>
              </mc:Fallback>
            </mc:AlternateContent>
          </a:graphicData>
        </a:graphic>
      </p:graphicFrame>
      <p:pic>
        <p:nvPicPr>
          <p:cNvPr id="5"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27378" y="27374"/>
            <a:ext cx="1853822" cy="1166001"/>
          </a:xfrm>
          <a:prstGeom prst="rect">
            <a:avLst/>
          </a:prstGeom>
        </p:spPr>
      </p:pic>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743803" y="1651849"/>
            <a:ext cx="10005477"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821" y="22853"/>
            <a:ext cx="2247202" cy="985735"/>
          </a:xfrm>
          <a:prstGeom prst="rect">
            <a:avLst/>
          </a:prstGeom>
        </p:spPr>
      </p:pic>
      <p:sp>
        <p:nvSpPr>
          <p:cNvPr id="2" name="Rectangle: Rounded Corners 1">
            <a:extLst>
              <a:ext uri="{FF2B5EF4-FFF2-40B4-BE49-F238E27FC236}">
                <a16:creationId xmlns:a16="http://schemas.microsoft.com/office/drawing/2014/main" id="{8E45873F-D9A7-AB76-53C3-FB9E474A6C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1049236" y="1456659"/>
            <a:ext cx="915474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pic>
        <p:nvPicPr>
          <p:cNvPr id="5"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7273" y="83248"/>
            <a:ext cx="2148407" cy="1196912"/>
          </a:xfrm>
          <a:prstGeom prst="rect">
            <a:avLst/>
          </a:prstGeom>
        </p:spPr>
      </p:pic>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605" y="2349211"/>
            <a:ext cx="964100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84789"/>
            <a:ext cx="2138019" cy="926461"/>
          </a:xfrm>
          <a:prstGeom prst="rect">
            <a:avLst/>
          </a:prstGeom>
        </p:spPr>
      </p:pic>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909547" y="1644431"/>
            <a:ext cx="10022613" cy="4648200"/>
          </a:xfrm>
        </p:spPr>
        <p:txBody>
          <a:bodyPr/>
          <a:lstStyle/>
          <a:p>
            <a:pPr algn="just">
              <a:lnSpc>
                <a:spcPct val="90000"/>
              </a:lnSpc>
              <a:buFont typeface="Monotype Sorts" pitchFamily="2" charset="2"/>
              <a:buNone/>
            </a:pPr>
            <a:r>
              <a:rPr lang="en-US" altLang="en-US" dirty="0"/>
              <a:t>Once buyers receive proposals, they must select a vendor or decide to 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 selecting vendors.</a:t>
            </a:r>
          </a:p>
          <a:p>
            <a:pPr algn="just">
              <a:lnSpc>
                <a:spcPct val="90000"/>
              </a:lnSpc>
              <a:buFont typeface="Monotype Sorts" pitchFamily="2" charset="2"/>
              <a:buNone/>
            </a:pPr>
            <a:r>
              <a:rPr lang="en-US" altLang="en-US" dirty="0"/>
              <a:t>Buyers often create a “short list”.</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3349" y="59323"/>
            <a:ext cx="2223931"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661081" y="1644431"/>
            <a:ext cx="10067879"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20105" y="0"/>
            <a:ext cx="222685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11761"/>
            <a:ext cx="2424622" cy="1062926"/>
          </a:xfrm>
          <a:prstGeom prst="rect">
            <a:avLst/>
          </a:prstGeom>
        </p:spPr>
      </p:pic>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349205"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94118"/>
            <a:ext cx="2114525" cy="1166001"/>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311880" cy="4638675"/>
          </a:xfrm>
        </p:spPr>
        <p:txBody>
          <a:bodyPr rtlCol="0">
            <a:noAutofit/>
          </a:bodyPr>
          <a:lstStyle/>
          <a:p>
            <a:pPr marL="457200" indent="-457200" algn="just">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128818"/>
            <a:ext cx="2465566" cy="929419"/>
          </a:xfrm>
          <a:prstGeom prst="rect">
            <a:avLst/>
          </a:prstGeom>
        </p:spPr>
      </p:pic>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527" y="123789"/>
            <a:ext cx="2135331" cy="1166001"/>
          </a:xfrm>
          <a:prstGeom prst="rect">
            <a:avLst/>
          </a:prstGeom>
        </p:spPr>
      </p:pic>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661915" y="1784350"/>
            <a:ext cx="10270245"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293" y="113524"/>
            <a:ext cx="2135331" cy="1166001"/>
          </a:xfrm>
          <a:prstGeom prst="rect">
            <a:avLst/>
          </a:prstGeom>
        </p:spPr>
      </p:pic>
      <p:sp>
        <p:nvSpPr>
          <p:cNvPr id="2" name="Rectangle: Rounded Corners 1">
            <a:extLst>
              <a:ext uri="{FF2B5EF4-FFF2-40B4-BE49-F238E27FC236}">
                <a16:creationId xmlns:a16="http://schemas.microsoft.com/office/drawing/2014/main" id="{DF36F94F-A22A-6168-2B02-63DE6C6C759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32535" y="180976"/>
            <a:ext cx="2329088" cy="1078864"/>
          </a:xfrm>
          <a:prstGeom prst="rect">
            <a:avLst/>
          </a:prstGeom>
        </p:spPr>
      </p:pic>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548640" y="1524000"/>
            <a:ext cx="10342273"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78593"/>
            <a:ext cx="2479213" cy="985735"/>
          </a:xfrm>
          <a:prstGeom prst="rect">
            <a:avLst/>
          </a:prstGeom>
        </p:spPr>
      </p:pic>
      <p:sp>
        <p:nvSpPr>
          <p:cNvPr id="2" name="Rectangle: Rounded Corners 1">
            <a:extLst>
              <a:ext uri="{FF2B5EF4-FFF2-40B4-BE49-F238E27FC236}">
                <a16:creationId xmlns:a16="http://schemas.microsoft.com/office/drawing/2014/main" id="{6E4E4038-4F18-4A5A-E1CE-0CEA8287F6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558801" y="1524000"/>
            <a:ext cx="1046859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pic>
        <p:nvPicPr>
          <p:cNvPr id="8"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899" y="139017"/>
            <a:ext cx="2110723" cy="985735"/>
          </a:xfrm>
          <a:prstGeom prst="rect">
            <a:avLst/>
          </a:prstGeom>
        </p:spPr>
      </p:pic>
      <p:sp>
        <p:nvSpPr>
          <p:cNvPr id="2" name="Rectangle: Rounded Corners 1">
            <a:extLst>
              <a:ext uri="{FF2B5EF4-FFF2-40B4-BE49-F238E27FC236}">
                <a16:creationId xmlns:a16="http://schemas.microsoft.com/office/drawing/2014/main" id="{59D1752D-58D2-B3CD-A69D-23C7D421A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832512" y="1619886"/>
            <a:ext cx="10008207"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 y="116429"/>
            <a:ext cx="2461147" cy="870608"/>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sz="2700" dirty="0"/>
              <a:t>The following guidelines can help can assist in preparing proposals, contracts and administrative procedures:</a:t>
            </a:r>
          </a:p>
          <a:p>
            <a:pPr lvl="1" algn="just">
              <a:lnSpc>
                <a:spcPct val="90000"/>
              </a:lnSpc>
            </a:pPr>
            <a:r>
              <a:rPr lang="en-US" altLang="en-US" sz="2700" dirty="0"/>
              <a:t>Use </a:t>
            </a:r>
            <a:r>
              <a:rPr lang="en-US" altLang="en-US" sz="2700" b="1" dirty="0">
                <a:solidFill>
                  <a:srgbClr val="00B0F0"/>
                </a:solidFill>
              </a:rPr>
              <a:t>checklists</a:t>
            </a:r>
            <a:r>
              <a:rPr lang="en-US" altLang="en-US" sz="2700" dirty="0"/>
              <a:t> and </a:t>
            </a:r>
            <a:r>
              <a:rPr lang="en-US" altLang="en-US" sz="2700" b="1" dirty="0">
                <a:solidFill>
                  <a:srgbClr val="00B0F0"/>
                </a:solidFill>
              </a:rPr>
              <a:t>templates</a:t>
            </a:r>
            <a:r>
              <a:rPr lang="en-US" altLang="en-US" sz="2700" dirty="0"/>
              <a:t> where appropriate.</a:t>
            </a:r>
          </a:p>
          <a:p>
            <a:pPr lvl="1" algn="just">
              <a:lnSpc>
                <a:spcPct val="90000"/>
              </a:lnSpc>
            </a:pPr>
            <a:r>
              <a:rPr lang="en-US" altLang="en-US" sz="2700" b="1" dirty="0">
                <a:solidFill>
                  <a:srgbClr val="00B0F0"/>
                </a:solidFill>
              </a:rPr>
              <a:t>Evaluate risks </a:t>
            </a:r>
            <a:r>
              <a:rPr lang="en-US" altLang="en-US" sz="2700" dirty="0"/>
              <a:t>by reference to suggested contract provisions where appropriate.</a:t>
            </a:r>
          </a:p>
          <a:p>
            <a:pPr lvl="1" algn="just">
              <a:lnSpc>
                <a:spcPct val="90000"/>
              </a:lnSpc>
            </a:pPr>
            <a:r>
              <a:rPr lang="en-US" altLang="en-US" sz="2700" dirty="0"/>
              <a:t>All major proposals and contracts, and contracts with questionable provisions, should be </a:t>
            </a:r>
            <a:r>
              <a:rPr lang="en-US" altLang="en-US" sz="2700" dirty="0">
                <a:solidFill>
                  <a:schemeClr val="tx2"/>
                </a:solidFill>
              </a:rPr>
              <a:t>reviewed by a </a:t>
            </a:r>
            <a:r>
              <a:rPr lang="en-US" altLang="en-US" sz="2700" b="1" dirty="0">
                <a:solidFill>
                  <a:srgbClr val="00B0F0"/>
                </a:solidFill>
              </a:rPr>
              <a:t>contract law expert</a:t>
            </a:r>
            <a:r>
              <a:rPr lang="en-US" altLang="en-US" sz="2700" dirty="0">
                <a:solidFill>
                  <a:srgbClr val="00B0F0"/>
                </a:solidFill>
              </a:rPr>
              <a:t>.</a:t>
            </a:r>
          </a:p>
          <a:p>
            <a:pPr lvl="1" algn="just">
              <a:lnSpc>
                <a:spcPct val="90000"/>
              </a:lnSpc>
            </a:pPr>
            <a:r>
              <a:rPr lang="en-US" altLang="en-US" sz="2700" b="1" dirty="0">
                <a:solidFill>
                  <a:srgbClr val="00B0F0"/>
                </a:solidFill>
              </a:rPr>
              <a:t>Appropriate pricing</a:t>
            </a:r>
            <a:r>
              <a:rPr lang="en-US" altLang="en-US" sz="2700" dirty="0">
                <a:solidFill>
                  <a:srgbClr val="00B0F0"/>
                </a:solidFill>
              </a:rPr>
              <a:t> </a:t>
            </a:r>
            <a:r>
              <a:rPr lang="en-US" altLang="en-US" sz="2700" dirty="0"/>
              <a:t>and/or </a:t>
            </a:r>
            <a:r>
              <a:rPr lang="en-US" altLang="en-US" sz="2700" b="1" dirty="0">
                <a:solidFill>
                  <a:srgbClr val="00B0F0"/>
                </a:solidFill>
              </a:rPr>
              <a:t>insuring of risk</a:t>
            </a:r>
            <a:r>
              <a:rPr lang="en-US" altLang="en-US" sz="2700" dirty="0">
                <a:solidFill>
                  <a:srgbClr val="00B0F0"/>
                </a:solidFill>
              </a:rPr>
              <a:t> </a:t>
            </a:r>
            <a:r>
              <a:rPr lang="en-US" altLang="en-US" sz="2700" dirty="0"/>
              <a:t>under the contract.</a:t>
            </a:r>
          </a:p>
          <a:p>
            <a:pPr lvl="1" algn="just">
              <a:lnSpc>
                <a:spcPct val="90000"/>
              </a:lnSpc>
            </a:pPr>
            <a:r>
              <a:rPr lang="en-US" altLang="en-US" sz="2700" b="1" dirty="0">
                <a:solidFill>
                  <a:srgbClr val="00B0F0"/>
                </a:solidFill>
              </a:rPr>
              <a:t>Periodic review, improvement</a:t>
            </a:r>
            <a:r>
              <a:rPr lang="en-US" altLang="en-US" sz="2700" dirty="0">
                <a:solidFill>
                  <a:srgbClr val="00B0F0"/>
                </a:solidFill>
              </a:rPr>
              <a:t> </a:t>
            </a:r>
            <a:r>
              <a:rPr lang="en-US" altLang="en-US" sz="2700" dirty="0">
                <a:solidFill>
                  <a:schemeClr val="tx2"/>
                </a:solidFill>
              </a:rPr>
              <a:t>and </a:t>
            </a:r>
            <a:r>
              <a:rPr lang="en-US" altLang="en-US" sz="2700" b="1" dirty="0">
                <a:solidFill>
                  <a:srgbClr val="00B0F0"/>
                </a:solidFill>
              </a:rPr>
              <a:t>updating</a:t>
            </a:r>
            <a:r>
              <a:rPr lang="en-US" altLang="en-US" sz="2700" dirty="0"/>
              <a:t> of contract preparation and administration procedures.</a:t>
            </a:r>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73390" y="0"/>
            <a:ext cx="2224370" cy="1127760"/>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www.midocean.ae</a:t>
            </a: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483204"/>
            <a:ext cx="1028047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51332" y="57472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0ABD793-D077-4A82-BF16-FF227B6EFBB1}"/>
</file>

<file path=customXml/itemProps2.xml><?xml version="1.0" encoding="utf-8"?>
<ds:datastoreItem xmlns:ds="http://schemas.openxmlformats.org/officeDocument/2006/customXml" ds:itemID="{D4857B2C-CF9A-437D-A799-654EA0B18CA4}"/>
</file>

<file path=customXml/itemProps3.xml><?xml version="1.0" encoding="utf-8"?>
<ds:datastoreItem xmlns:ds="http://schemas.openxmlformats.org/officeDocument/2006/customXml" ds:itemID="{3F8DF3DC-0886-4546-B670-A4FBA09ED7CA}"/>
</file>

<file path=docProps/app.xml><?xml version="1.0" encoding="utf-8"?>
<Properties xmlns="http://schemas.openxmlformats.org/officeDocument/2006/extended-properties" xmlns:vt="http://schemas.openxmlformats.org/officeDocument/2006/docPropsVTypes">
  <TotalTime>5913</TotalTime>
  <Words>2709</Words>
  <Application>Microsoft Office PowerPoint</Application>
  <PresentationFormat>Widescreen</PresentationFormat>
  <Paragraphs>270</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178</cp:revision>
  <dcterms:created xsi:type="dcterms:W3CDTF">2023-04-29T09:08:23Z</dcterms:created>
  <dcterms:modified xsi:type="dcterms:W3CDTF">2024-03-13T09:44:44Z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