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2" r:id="rId3"/>
    <p:sldId id="357" r:id="rId4"/>
    <p:sldId id="393" r:id="rId5"/>
    <p:sldId id="394" r:id="rId6"/>
    <p:sldId id="395" r:id="rId7"/>
    <p:sldId id="396" r:id="rId8"/>
    <p:sldId id="397" r:id="rId9"/>
    <p:sldId id="398" r:id="rId10"/>
    <p:sldId id="399" r:id="rId11"/>
    <p:sldId id="400" r:id="rId12"/>
    <p:sldId id="401" r:id="rId13"/>
    <p:sldId id="415" r:id="rId14"/>
    <p:sldId id="416" r:id="rId15"/>
    <p:sldId id="417" r:id="rId16"/>
    <p:sldId id="360" r:id="rId17"/>
    <p:sldId id="402" r:id="rId18"/>
    <p:sldId id="403" r:id="rId19"/>
    <p:sldId id="404" r:id="rId20"/>
    <p:sldId id="405" r:id="rId21"/>
    <p:sldId id="406" r:id="rId22"/>
    <p:sldId id="376" r:id="rId23"/>
    <p:sldId id="407" r:id="rId24"/>
    <p:sldId id="408" r:id="rId25"/>
    <p:sldId id="409" r:id="rId26"/>
    <p:sldId id="410" r:id="rId27"/>
    <p:sldId id="411" r:id="rId28"/>
    <p:sldId id="392" r:id="rId29"/>
    <p:sldId id="412" r:id="rId30"/>
    <p:sldId id="413" r:id="rId31"/>
    <p:sldId id="414" r:id="rId32"/>
    <p:sldId id="34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81" autoAdjust="0"/>
    <p:restoredTop sz="94660"/>
  </p:normalViewPr>
  <p:slideViewPr>
    <p:cSldViewPr snapToGrid="0">
      <p:cViewPr varScale="1">
        <p:scale>
          <a:sx n="67" d="100"/>
          <a:sy n="67" d="100"/>
        </p:scale>
        <p:origin x="65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7818614" cy="1972334"/>
          </a:xfrm>
          <a:prstGeom prst="rect">
            <a:avLst/>
          </a:prstGeom>
        </p:spPr>
      </p:pic>
      <p:pic>
        <p:nvPicPr>
          <p:cNvPr id="13" name="Picture 12"/>
          <p:cNvPicPr>
            <a:picLocks noChangeAspect="1"/>
          </p:cNvPicPr>
          <p:nvPr/>
        </p:nvPicPr>
        <p:blipFill>
          <a:blip r:embed="rId6"/>
          <a:stretch>
            <a:fillRect/>
          </a:stretch>
        </p:blipFill>
        <p:spPr>
          <a:xfrm>
            <a:off x="6237963" y="3125529"/>
            <a:ext cx="6078216" cy="1407469"/>
          </a:xfrm>
          <a:prstGeom prst="rect">
            <a:avLst/>
          </a:prstGeom>
        </p:spPr>
      </p:pic>
      <p:sp>
        <p:nvSpPr>
          <p:cNvPr id="14" name="TextBox 13"/>
          <p:cNvSpPr txBox="1"/>
          <p:nvPr/>
        </p:nvSpPr>
        <p:spPr>
          <a:xfrm>
            <a:off x="188383" y="715791"/>
            <a:ext cx="4544257"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Management</a:t>
            </a:r>
          </a:p>
          <a:p>
            <a:r>
              <a:rPr lang="en-US" sz="2800" dirty="0">
                <a:solidFill>
                  <a:srgbClr val="24A9E1"/>
                </a:solidFill>
                <a:latin typeface="Tajawal Medium" panose="00000600000000000000" pitchFamily="2" charset="-78"/>
                <a:cs typeface="Tajawal Medium" panose="00000600000000000000" pitchFamily="2" charset="-78"/>
              </a:rPr>
              <a:t>Prepared by </a:t>
            </a:r>
            <a:r>
              <a:rPr lang="en-US" sz="2800" dirty="0">
                <a:solidFill>
                  <a:srgbClr val="FF0000"/>
                </a:solidFill>
                <a:latin typeface="Tajawal Medium" panose="00000600000000000000" pitchFamily="2" charset="-78"/>
                <a:cs typeface="Tajawal Medium" panose="00000600000000000000" pitchFamily="2" charset="-78"/>
              </a:rPr>
              <a:t>Dr. Nael Zabel</a:t>
            </a:r>
          </a:p>
          <a:p>
            <a:r>
              <a:rPr lang="en-US" sz="2800" dirty="0">
                <a:solidFill>
                  <a:srgbClr val="FF9518"/>
                </a:solidFill>
                <a:latin typeface="Tajawal Medium" panose="00000600000000000000" pitchFamily="2" charset="-78"/>
                <a:cs typeface="Tajawal Medium" panose="00000600000000000000" pitchFamily="2" charset="-78"/>
              </a:rPr>
              <a:t>Lecture 5</a:t>
            </a:r>
          </a:p>
        </p:txBody>
      </p:sp>
      <p:sp>
        <p:nvSpPr>
          <p:cNvPr id="16" name="TextBox 15"/>
          <p:cNvSpPr txBox="1"/>
          <p:nvPr/>
        </p:nvSpPr>
        <p:spPr>
          <a:xfrm>
            <a:off x="6237963" y="3185565"/>
            <a:ext cx="6078216"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MGM 510</a:t>
            </a:r>
          </a:p>
          <a:p>
            <a:pPr algn="just"/>
            <a:r>
              <a:rPr lang="en-US" sz="2800" dirty="0">
                <a:solidFill>
                  <a:schemeClr val="bg1"/>
                </a:solidFill>
                <a:latin typeface="Tajawal Medium" panose="00000600000000000000" pitchFamily="2" charset="-78"/>
                <a:cs typeface="Tajawal Medium" panose="00000600000000000000" pitchFamily="2" charset="-78"/>
              </a:rPr>
              <a:t>Risk Management</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426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Topics to Cover in Week 5</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3120D5D0-FD2B-4E97-A202-F1B364E3E27A}"/>
              </a:ext>
            </a:extLst>
          </p:cNvPr>
          <p:cNvSpPr txBox="1"/>
          <p:nvPr/>
        </p:nvSpPr>
        <p:spPr>
          <a:xfrm>
            <a:off x="1103312" y="1384157"/>
            <a:ext cx="9172575" cy="3416320"/>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management activities</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Effective and efficient core processes</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Importance of compliance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Implementing risk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Achieving benefits</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Structure of the FIRM Risk Scorecard</a:t>
            </a:r>
          </a:p>
        </p:txBody>
      </p:sp>
    </p:spTree>
    <p:extLst>
      <p:ext uri="{BB962C8B-B14F-4D97-AF65-F5344CB8AC3E}">
        <p14:creationId xmlns:p14="http://schemas.microsoft.com/office/powerpoint/2010/main" val="287680531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Risk management activities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8" name="TextBox 17">
            <a:extLst>
              <a:ext uri="{FF2B5EF4-FFF2-40B4-BE49-F238E27FC236}">
                <a16:creationId xmlns:a16="http://schemas.microsoft.com/office/drawing/2014/main" id="{D80EADC3-E016-484D-8DE4-00C94F4CF478}"/>
              </a:ext>
            </a:extLst>
          </p:cNvPr>
          <p:cNvSpPr txBox="1"/>
          <p:nvPr/>
        </p:nvSpPr>
        <p:spPr>
          <a:xfrm>
            <a:off x="1162551" y="1680888"/>
            <a:ext cx="10696073" cy="3970318"/>
          </a:xfrm>
          <a:prstGeom prst="rect">
            <a:avLst/>
          </a:prstGeom>
          <a:noFill/>
        </p:spPr>
        <p:txBody>
          <a:bodyPr wrap="square">
            <a:spAutoFit/>
          </a:bodyPr>
          <a:lstStyle/>
          <a:p>
            <a:r>
              <a:rPr lang="en-US" sz="3600" dirty="0">
                <a:solidFill>
                  <a:prstClr val="black"/>
                </a:solidFill>
                <a:latin typeface="Calibri" panose="020F0502020204030204"/>
              </a:rPr>
              <a:t>Risk management is a process that can be divided into several stages. The IRM Risk Management Standard provides one representation of the stages involved in the risk management process. Alternative illustrations of the risk management process can be found in the International Standard ISO 31000 and in other publications. </a:t>
            </a:r>
          </a:p>
        </p:txBody>
      </p:sp>
    </p:spTree>
    <p:extLst>
      <p:ext uri="{BB962C8B-B14F-4D97-AF65-F5344CB8AC3E}">
        <p14:creationId xmlns:p14="http://schemas.microsoft.com/office/powerpoint/2010/main" val="1632582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Risk management activities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8" name="TextBox 17">
            <a:extLst>
              <a:ext uri="{FF2B5EF4-FFF2-40B4-BE49-F238E27FC236}">
                <a16:creationId xmlns:a16="http://schemas.microsoft.com/office/drawing/2014/main" id="{D80EADC3-E016-484D-8DE4-00C94F4CF478}"/>
              </a:ext>
            </a:extLst>
          </p:cNvPr>
          <p:cNvSpPr txBox="1"/>
          <p:nvPr/>
        </p:nvSpPr>
        <p:spPr>
          <a:xfrm>
            <a:off x="1162551" y="1680888"/>
            <a:ext cx="10696073"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ISO Guide 73 and British Standard BS 31100 describe the risk management process as the systematic application of management policies, procedures and practices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tasks of communicating, consulting, establishing the context, identifying, </a:t>
            </a:r>
            <a:r>
              <a:rPr kumimoji="0" lang="en-US" sz="3600" b="0" i="0" u="none" strike="noStrike" kern="1200" cap="none" spc="0" normalizeH="0" baseline="0" noProof="0" dirty="0" err="1">
                <a:ln>
                  <a:noFill/>
                </a:ln>
                <a:solidFill>
                  <a:prstClr val="black"/>
                </a:solidFill>
                <a:effectLst/>
                <a:uLnTx/>
                <a:uFillTx/>
                <a:latin typeface="Calibri" panose="020F0502020204030204"/>
                <a:ea typeface="+mn-ea"/>
                <a:cs typeface="+mn-cs"/>
              </a:rPr>
              <a:t>analysing</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evaluating, treating, monitoring and reviewing risk. </a:t>
            </a:r>
          </a:p>
        </p:txBody>
      </p:sp>
    </p:spTree>
    <p:extLst>
      <p:ext uri="{BB962C8B-B14F-4D97-AF65-F5344CB8AC3E}">
        <p14:creationId xmlns:p14="http://schemas.microsoft.com/office/powerpoint/2010/main" val="3007010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Risk management activities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964576" y="1412098"/>
            <a:ext cx="8970123" cy="3416320"/>
          </a:xfrm>
          <a:prstGeom prst="rect">
            <a:avLst/>
          </a:prstGeom>
          <a:noFill/>
        </p:spPr>
        <p:txBody>
          <a:bodyPr wrap="square">
            <a:spAutoFit/>
          </a:bodyPr>
          <a:lstStyle/>
          <a:p>
            <a:r>
              <a:rPr lang="en-US" sz="3600" dirty="0">
                <a:solidFill>
                  <a:prstClr val="black"/>
                </a:solidFill>
                <a:latin typeface="Calibri" panose="020F0502020204030204"/>
              </a:rPr>
              <a:t>However, it could be argued that the setting of policies, procedures and practices, together with the tasks of communicating, consulting and establishing that context, is actually part of the risk management framework, rather than the risk management process itself.</a:t>
            </a:r>
          </a:p>
        </p:txBody>
      </p:sp>
    </p:spTree>
    <p:extLst>
      <p:ext uri="{BB962C8B-B14F-4D97-AF65-F5344CB8AC3E}">
        <p14:creationId xmlns:p14="http://schemas.microsoft.com/office/powerpoint/2010/main" val="1361707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856905" y="1722144"/>
            <a:ext cx="8970123"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Insurable or hazard risks can have an immediate impact on operations. Therefore,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initial application of risk management principles was to ensure continuation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normal efficient operations.</a:t>
            </a:r>
          </a:p>
        </p:txBody>
      </p:sp>
    </p:spTree>
    <p:extLst>
      <p:ext uri="{BB962C8B-B14F-4D97-AF65-F5344CB8AC3E}">
        <p14:creationId xmlns:p14="http://schemas.microsoft.com/office/powerpoint/2010/main" val="3453300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856905" y="1529049"/>
            <a:ext cx="8970123"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Processes must be effective in that they deliver the results that are required, as well as being efficient.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For example, there is limited value in having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 software program that is efficient if it does not deliver the range of functions that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are required.</a:t>
            </a:r>
          </a:p>
        </p:txBody>
      </p:sp>
    </p:spTree>
    <p:extLst>
      <p:ext uri="{BB962C8B-B14F-4D97-AF65-F5344CB8AC3E}">
        <p14:creationId xmlns:p14="http://schemas.microsoft.com/office/powerpoint/2010/main" val="4130637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494955" y="1763819"/>
            <a:ext cx="8970123"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Strategic decisions are the most important that an organization has to make.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management delivers improved information so that strategic decisions can 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made with greater confidence. </a:t>
            </a:r>
          </a:p>
        </p:txBody>
      </p:sp>
    </p:spTree>
    <p:extLst>
      <p:ext uri="{BB962C8B-B14F-4D97-AF65-F5344CB8AC3E}">
        <p14:creationId xmlns:p14="http://schemas.microsoft.com/office/powerpoint/2010/main" val="363973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447801" y="1529049"/>
            <a:ext cx="9715500"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strategy that is decided by an organization must be capable of delivering the results that are required. There are many examples of organizations that selected an incorrect strategy or failed to successfully implement the selected strategy. Many of these organizations suffered corporate failure.</a:t>
            </a:r>
          </a:p>
        </p:txBody>
      </p:sp>
    </p:spTree>
    <p:extLst>
      <p:ext uri="{BB962C8B-B14F-4D97-AF65-F5344CB8AC3E}">
        <p14:creationId xmlns:p14="http://schemas.microsoft.com/office/powerpoint/2010/main" val="1020050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447801" y="1529049"/>
            <a:ext cx="971550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Strategic decisions are often most difficult when changes in technology or in customer expectations emerge, as is often the case with grocery stores. </a:t>
            </a:r>
          </a:p>
        </p:txBody>
      </p:sp>
    </p:spTree>
    <p:extLst>
      <p:ext uri="{BB962C8B-B14F-4D97-AF65-F5344CB8AC3E}">
        <p14:creationId xmlns:p14="http://schemas.microsoft.com/office/powerpoint/2010/main" val="207608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447801" y="152904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Organizations that have effective and efficient tactics, operations and compliance, but an incorrect overall strategy will fail. This will be the case, however good the risk management activities are at operational and project level. </a:t>
            </a:r>
          </a:p>
        </p:txBody>
      </p:sp>
    </p:spTree>
    <p:extLst>
      <p:ext uri="{BB962C8B-B14F-4D97-AF65-F5344CB8AC3E}">
        <p14:creationId xmlns:p14="http://schemas.microsoft.com/office/powerpoint/2010/main" val="3045081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21076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3" y="555952"/>
            <a:ext cx="673174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effective and efficient core processes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590676" y="1396619"/>
            <a:ext cx="971550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Incorrect strategy has resulted in more corporate failures than ineffective or inefficient operations and tactics. </a:t>
            </a:r>
          </a:p>
        </p:txBody>
      </p:sp>
    </p:spTree>
    <p:extLst>
      <p:ext uri="{BB962C8B-B14F-4D97-AF65-F5344CB8AC3E}">
        <p14:creationId xmlns:p14="http://schemas.microsoft.com/office/powerpoint/2010/main" val="3063316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5341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4" y="555952"/>
            <a:ext cx="475456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Importance of compliance</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590676" y="139661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loss of </a:t>
            </a:r>
            <a:r>
              <a:rPr kumimoji="0" lang="en-US" sz="3600" b="0" i="0" u="none" strike="noStrike" kern="1200" cap="none" spc="0" normalizeH="0" baseline="0" noProof="0" dirty="0" err="1">
                <a:ln>
                  <a:noFill/>
                </a:ln>
                <a:solidFill>
                  <a:prstClr val="black"/>
                </a:solidFill>
                <a:effectLst/>
                <a:uLnTx/>
                <a:uFillTx/>
                <a:latin typeface="Calibri" panose="020F0502020204030204"/>
                <a:ea typeface="+mn-ea"/>
                <a:cs typeface="+mn-cs"/>
              </a:rPr>
              <a:t>licences</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could have an adverse effect on our business and profitability and prevent us from providing gambling services.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Rank’s gaming </a:t>
            </a:r>
            <a:r>
              <a:rPr kumimoji="0" lang="en-US" sz="3600" b="0" i="0" u="none" strike="noStrike" kern="1200" cap="none" spc="0" normalizeH="0" baseline="0" noProof="0" dirty="0" err="1">
                <a:ln>
                  <a:noFill/>
                </a:ln>
                <a:solidFill>
                  <a:prstClr val="black"/>
                </a:solidFill>
                <a:effectLst/>
                <a:uLnTx/>
                <a:uFillTx/>
                <a:latin typeface="Calibri" panose="020F0502020204030204"/>
                <a:ea typeface="+mn-ea"/>
                <a:cs typeface="+mn-cs"/>
              </a:rPr>
              <a:t>licences</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are fundamental to its operation.</a:t>
            </a:r>
          </a:p>
        </p:txBody>
      </p:sp>
    </p:spTree>
    <p:extLst>
      <p:ext uri="{BB962C8B-B14F-4D97-AF65-F5344CB8AC3E}">
        <p14:creationId xmlns:p14="http://schemas.microsoft.com/office/powerpoint/2010/main" val="961880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5341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4" y="555952"/>
            <a:ext cx="475456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Importance of compliance</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590676" y="1396619"/>
            <a:ext cx="9715500"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In the British part of the business, there is a requirement to hold an operator’s </a:t>
            </a:r>
            <a:r>
              <a:rPr kumimoji="0" lang="en-US" sz="3600" b="0" i="0" u="none" strike="noStrike" kern="1200" cap="none" spc="0" normalizeH="0" baseline="0" noProof="0" dirty="0" err="1">
                <a:ln>
                  <a:noFill/>
                </a:ln>
                <a:solidFill>
                  <a:prstClr val="black"/>
                </a:solidFill>
                <a:effectLst/>
                <a:uLnTx/>
                <a:uFillTx/>
                <a:latin typeface="Calibri" panose="020F0502020204030204"/>
                <a:ea typeface="+mn-ea"/>
                <a:cs typeface="+mn-cs"/>
              </a:rPr>
              <a:t>licence</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from the UK Gambling Commission </a:t>
            </a:r>
            <a:r>
              <a:rPr kumimoji="0" lang="en-US" sz="3600" b="0" i="0" u="none" strike="noStrike" kern="1200" cap="none" spc="0" normalizeH="0" baseline="0" noProof="0" dirty="0">
                <a:ln>
                  <a:noFill/>
                </a:ln>
                <a:solidFill>
                  <a:srgbClr val="FF0000"/>
                </a:solidFill>
                <a:effectLst/>
                <a:uLnTx/>
                <a:uFillTx/>
                <a:latin typeface="Calibri" panose="020F0502020204030204"/>
                <a:ea typeface="+mn-ea"/>
                <a:cs typeface="+mn-cs"/>
              </a:rPr>
              <a:t>(the body responsible for regulating commercial gambling in Great Britain)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 respect of each of the licensed activities undertaken.</a:t>
            </a:r>
          </a:p>
        </p:txBody>
      </p:sp>
    </p:spTree>
    <p:extLst>
      <p:ext uri="{BB962C8B-B14F-4D97-AF65-F5344CB8AC3E}">
        <p14:creationId xmlns:p14="http://schemas.microsoft.com/office/powerpoint/2010/main" val="3495306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5341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32064" y="555952"/>
            <a:ext cx="475456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Importance of compliance</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5" name="TextBox 14">
            <a:extLst>
              <a:ext uri="{FF2B5EF4-FFF2-40B4-BE49-F238E27FC236}">
                <a16:creationId xmlns:a16="http://schemas.microsoft.com/office/drawing/2014/main" id="{AC72D17D-7936-4DCD-B364-74E51DC0F53D}"/>
              </a:ext>
            </a:extLst>
          </p:cNvPr>
          <p:cNvSpPr txBox="1"/>
          <p:nvPr/>
        </p:nvSpPr>
        <p:spPr>
          <a:xfrm>
            <a:off x="1590676" y="1396619"/>
            <a:ext cx="9715500"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Rank has a dedicated compliance function that is independent of operations and a separate internal audit function that is independent </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of both operations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and the </a:t>
            </a:r>
            <a:r>
              <a:rPr kumimoji="0" lang="en-US" sz="3600" b="0" i="0" u="none" strike="noStrike" kern="1200" cap="none" spc="0" normalizeH="0" baseline="0" noProof="0">
                <a:ln>
                  <a:noFill/>
                </a:ln>
                <a:solidFill>
                  <a:prstClr val="black"/>
                </a:solidFill>
                <a:effectLst/>
                <a:uLnTx/>
                <a:uFillTx/>
                <a:latin typeface="Calibri" panose="020F0502020204030204"/>
                <a:ea typeface="+mn-ea"/>
                <a:cs typeface="+mn-cs"/>
              </a:rPr>
              <a:t>compliance function</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461729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90676" y="1396619"/>
            <a:ext cx="9715500"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Internal control specialists who believe that risk management is all about the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of uncertainty and the achievement of corporate objectives should not become intolerant of the more traditional insurance risk management approach. </a:t>
            </a:r>
          </a:p>
        </p:txBody>
      </p:sp>
    </p:spTree>
    <p:extLst>
      <p:ext uri="{BB962C8B-B14F-4D97-AF65-F5344CB8AC3E}">
        <p14:creationId xmlns:p14="http://schemas.microsoft.com/office/powerpoint/2010/main" val="4242279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90676" y="1396619"/>
            <a:ext cx="9715500"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There is no value in one group of specialists being dismissive of the approach adopted by others and being unwilling to utilize the expertise that is available in another group.</a:t>
            </a:r>
          </a:p>
        </p:txBody>
      </p:sp>
    </p:spTree>
    <p:extLst>
      <p:ext uri="{BB962C8B-B14F-4D97-AF65-F5344CB8AC3E}">
        <p14:creationId xmlns:p14="http://schemas.microsoft.com/office/powerpoint/2010/main" val="1487349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90676" y="1396619"/>
            <a:ext cx="9715500"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there is no single style of risk management or approach to risk management that offers all the answers.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Clearly, the various styles that can 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adopted should operate as complementary approaches within an organization. </a:t>
            </a:r>
          </a:p>
        </p:txBody>
      </p:sp>
    </p:spTree>
    <p:extLst>
      <p:ext uri="{BB962C8B-B14F-4D97-AF65-F5344CB8AC3E}">
        <p14:creationId xmlns:p14="http://schemas.microsoft.com/office/powerpoint/2010/main" val="1679181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90676" y="1396619"/>
            <a:ext cx="9715500"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integrative approach to risk management accepts that the organization must tolerate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certain hazard risks and must have an appropriate appetite for investment in opportunity risks. </a:t>
            </a:r>
          </a:p>
        </p:txBody>
      </p:sp>
    </p:spTree>
    <p:extLst>
      <p:ext uri="{BB962C8B-B14F-4D97-AF65-F5344CB8AC3E}">
        <p14:creationId xmlns:p14="http://schemas.microsoft.com/office/powerpoint/2010/main" val="2425403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90676" y="1396619"/>
            <a:ext cx="9715500" cy="35702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Risk management tools and techniques should be used to achieve the following:</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i="0" u="none" strike="noStrike" kern="1200" cap="none" spc="0" normalizeH="0" baseline="0" noProof="0" dirty="0">
                <a:ln>
                  <a:noFill/>
                </a:ln>
                <a:solidFill>
                  <a:prstClr val="black"/>
                </a:solidFill>
                <a:effectLst/>
                <a:uLnTx/>
                <a:uFillTx/>
                <a:latin typeface="Calibri" panose="020F0502020204030204"/>
                <a:ea typeface="+mn-ea"/>
                <a:cs typeface="+mn-cs"/>
              </a:rPr>
              <a:t>●● compliance management provides risk governance;</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i="0" u="none" strike="noStrike" kern="1200" cap="none" spc="0" normalizeH="0" baseline="0" noProof="0" dirty="0">
                <a:ln>
                  <a:noFill/>
                </a:ln>
                <a:solidFill>
                  <a:prstClr val="black"/>
                </a:solidFill>
                <a:effectLst/>
                <a:uLnTx/>
                <a:uFillTx/>
                <a:latin typeface="Calibri" panose="020F0502020204030204"/>
                <a:ea typeface="+mn-ea"/>
                <a:cs typeface="+mn-cs"/>
              </a:rPr>
              <a:t>●● hazard management makes outcomes less negative;</a:t>
            </a:r>
          </a:p>
        </p:txBody>
      </p:sp>
    </p:spTree>
    <p:extLst>
      <p:ext uri="{BB962C8B-B14F-4D97-AF65-F5344CB8AC3E}">
        <p14:creationId xmlns:p14="http://schemas.microsoft.com/office/powerpoint/2010/main" val="1416590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7258261" cy="90606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1670" y="555953"/>
            <a:ext cx="55506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Implementing risk management</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59EFAD30-2B00-4E77-8BEA-7CCFA0A2F6CD}"/>
              </a:ext>
            </a:extLst>
          </p:cNvPr>
          <p:cNvSpPr txBox="1"/>
          <p:nvPr/>
        </p:nvSpPr>
        <p:spPr>
          <a:xfrm>
            <a:off x="1571626" y="1792262"/>
            <a:ext cx="9715500" cy="246221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control management reduces the range of possible outcomes;</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opportunity management makes outcomes more positive.</a:t>
            </a:r>
          </a:p>
        </p:txBody>
      </p:sp>
    </p:spTree>
    <p:extLst>
      <p:ext uri="{BB962C8B-B14F-4D97-AF65-F5344CB8AC3E}">
        <p14:creationId xmlns:p14="http://schemas.microsoft.com/office/powerpoint/2010/main" val="3312247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is important to note that not all activities and functions undertaken by managers should be claimed by the risk manager as being undertaken in the name of risk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Not all activities in the organization will be driven by risk management, even if all decisions, processes, procedures and activities have risks embedded within them.</a:t>
            </a:r>
          </a:p>
        </p:txBody>
      </p:sp>
    </p:spTree>
    <p:extLst>
      <p:ext uri="{BB962C8B-B14F-4D97-AF65-F5344CB8AC3E}">
        <p14:creationId xmlns:p14="http://schemas.microsoft.com/office/powerpoint/2010/main" val="295199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 order to achieve the maximum benefit from risk management input in operations, organizations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need instead, however, to focus on loss control. Loss control is a combination of loss prevention, damage limitation and cost containment. </a:t>
            </a:r>
          </a:p>
        </p:txBody>
      </p:sp>
    </p:spTree>
    <p:extLst>
      <p:ext uri="{BB962C8B-B14F-4D97-AF65-F5344CB8AC3E}">
        <p14:creationId xmlns:p14="http://schemas.microsoft.com/office/powerpoint/2010/main" val="3522367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Projects should be completed on time, to budget and to specification, performance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or quality. Inevitably, there will be a considerable amount of uncertainty associated with all projects. The contribution of risk management is to minimize these uncertainties. </a:t>
            </a:r>
          </a:p>
        </p:txBody>
      </p:sp>
    </p:spTree>
    <p:extLst>
      <p:ext uri="{BB962C8B-B14F-4D97-AF65-F5344CB8AC3E}">
        <p14:creationId xmlns:p14="http://schemas.microsoft.com/office/powerpoint/2010/main" val="653789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Management of the risks within projects is a style of control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management input into strategy focuses on the risk assessment of the various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strategic options available to an organization. </a:t>
            </a:r>
          </a:p>
        </p:txBody>
      </p:sp>
    </p:spTree>
    <p:extLst>
      <p:ext uri="{BB962C8B-B14F-4D97-AF65-F5344CB8AC3E}">
        <p14:creationId xmlns:p14="http://schemas.microsoft.com/office/powerpoint/2010/main" val="59465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contribution of risk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to successful strategy is, therefore, focused on the decision-making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600" dirty="0">
                <a:solidFill>
                  <a:prstClr val="black"/>
                </a:solidFill>
                <a:latin typeface="Calibri" panose="020F0502020204030204"/>
              </a:rPr>
              <a:t>T</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he 4Es of opportunity management and plots risk exposure against potential reward. </a:t>
            </a:r>
          </a:p>
        </p:txBody>
      </p:sp>
    </p:spTree>
    <p:extLst>
      <p:ext uri="{BB962C8B-B14F-4D97-AF65-F5344CB8AC3E}">
        <p14:creationId xmlns:p14="http://schemas.microsoft.com/office/powerpoint/2010/main" val="4126864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67434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Achieving benefits</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44D552FF-13C6-425E-A3B8-93DB54880AC8}"/>
              </a:ext>
            </a:extLst>
          </p:cNvPr>
          <p:cNvSpPr txBox="1"/>
          <p:nvPr/>
        </p:nvSpPr>
        <p:spPr>
          <a:xfrm>
            <a:off x="1590676" y="1396619"/>
            <a:ext cx="971550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Organizations undertaking strategic risk management will complete a careful review of viable new business prospects and undertake detailed risk assessment before making strategic decisions.</a:t>
            </a:r>
          </a:p>
        </p:txBody>
      </p:sp>
    </p:spTree>
    <p:extLst>
      <p:ext uri="{BB962C8B-B14F-4D97-AF65-F5344CB8AC3E}">
        <p14:creationId xmlns:p14="http://schemas.microsoft.com/office/powerpoint/2010/main" val="18883365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9781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0216" y="532428"/>
            <a:ext cx="72919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latin typeface="Tajawal Medium" panose="00000600000000000000" pitchFamily="2" charset="-78"/>
                <a:cs typeface="Tajawal Medium" panose="00000600000000000000" pitchFamily="2" charset="-78"/>
              </a:rPr>
              <a:t>T</a:t>
            </a: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he Structure of the FIRM Risk Scorecard</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99363556-EAE6-45D9-9EAA-A9262DF052C6}"/>
              </a:ext>
            </a:extLst>
          </p:cNvPr>
          <p:cNvSpPr txBox="1"/>
          <p:nvPr/>
        </p:nvSpPr>
        <p:spPr>
          <a:xfrm>
            <a:off x="1590676" y="1396619"/>
            <a:ext cx="9715500" cy="35702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financial benefits arising from better allocation of funds, monitoring of expenditure and reduced exposure to fraud;</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infrastructure benefits that have included fewer failures of the IT systems and reduced staff absence rates;</a:t>
            </a:r>
          </a:p>
        </p:txBody>
      </p:sp>
    </p:spTree>
    <p:extLst>
      <p:ext uri="{BB962C8B-B14F-4D97-AF65-F5344CB8AC3E}">
        <p14:creationId xmlns:p14="http://schemas.microsoft.com/office/powerpoint/2010/main" val="4031644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9781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0216" y="532428"/>
            <a:ext cx="72919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Structure of the FIRM Risk Scorecard</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99363556-EAE6-45D9-9EAA-A9262DF052C6}"/>
              </a:ext>
            </a:extLst>
          </p:cNvPr>
          <p:cNvSpPr txBox="1"/>
          <p:nvPr/>
        </p:nvSpPr>
        <p:spPr>
          <a:xfrm>
            <a:off x="1590676" y="1396619"/>
            <a:ext cx="9715500" cy="467820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reputational benefits from ethical sourcing policies and use of organic food in the restaurant, as well as successful niche productions in the theatre;</a:t>
            </a:r>
          </a:p>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marketplace benefits resulting in 89 per cent occupancy rates, up from 83 per cent three years ago, as well as increased spend in the theatre by patrons.</a:t>
            </a:r>
          </a:p>
        </p:txBody>
      </p:sp>
    </p:spTree>
    <p:extLst>
      <p:ext uri="{BB962C8B-B14F-4D97-AF65-F5344CB8AC3E}">
        <p14:creationId xmlns:p14="http://schemas.microsoft.com/office/powerpoint/2010/main" val="14396776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9781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0216" y="532428"/>
            <a:ext cx="72919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Structure of the FIRM Risk Scorecard</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99363556-EAE6-45D9-9EAA-A9262DF052C6}"/>
              </a:ext>
            </a:extLst>
          </p:cNvPr>
          <p:cNvSpPr txBox="1"/>
          <p:nvPr/>
        </p:nvSpPr>
        <p:spPr>
          <a:xfrm>
            <a:off x="1590676" y="1396619"/>
            <a:ext cx="9715500"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Using the structure of the FIRM risk scorecard, an organization will be able to demonstrate the benefits that it has obtained from a risk management initiative. </a:t>
            </a:r>
          </a:p>
        </p:txBody>
      </p:sp>
    </p:spTree>
    <p:extLst>
      <p:ext uri="{BB962C8B-B14F-4D97-AF65-F5344CB8AC3E}">
        <p14:creationId xmlns:p14="http://schemas.microsoft.com/office/powerpoint/2010/main" val="2467814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9781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0216" y="532428"/>
            <a:ext cx="72919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Structure of the FIRM Risk Scorecard</a:t>
            </a:r>
          </a:p>
        </p:txBody>
      </p:sp>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1" name="TextBox 10">
            <a:extLst>
              <a:ext uri="{FF2B5EF4-FFF2-40B4-BE49-F238E27FC236}">
                <a16:creationId xmlns:a16="http://schemas.microsoft.com/office/drawing/2014/main" id="{99363556-EAE6-45D9-9EAA-A9262DF052C6}"/>
              </a:ext>
            </a:extLst>
          </p:cNvPr>
          <p:cNvSpPr txBox="1"/>
          <p:nvPr/>
        </p:nvSpPr>
        <p:spPr>
          <a:xfrm>
            <a:off x="1590676" y="1396619"/>
            <a:ext cx="9715500"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20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is likely that the following benefits will have been delivered to a theatre that has been pursuing a structured proactive enterprise risk management approach for about three years</a:t>
            </a:r>
          </a:p>
        </p:txBody>
      </p:sp>
    </p:spTree>
    <p:extLst>
      <p:ext uri="{BB962C8B-B14F-4D97-AF65-F5344CB8AC3E}">
        <p14:creationId xmlns:p14="http://schemas.microsoft.com/office/powerpoint/2010/main" val="36226135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Thank You"/>
          <p:cNvPicPr>
            <a:picLocks noChangeAspect="1"/>
          </p:cNvPicPr>
          <p:nvPr/>
        </p:nvPicPr>
        <p:blipFill>
          <a:blip r:embed="rId2"/>
          <a:stretch>
            <a:fillRect/>
          </a:stretch>
        </p:blipFill>
        <p:spPr>
          <a:xfrm>
            <a:off x="3134784" y="233778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171828" y="236724"/>
            <a:ext cx="168507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5</a:t>
            </a:r>
          </a:p>
        </p:txBody>
      </p:sp>
      <p:sp>
        <p:nvSpPr>
          <p:cNvPr id="12" name="TextBox 11">
            <a:extLst>
              <a:ext uri="{FF2B5EF4-FFF2-40B4-BE49-F238E27FC236}">
                <a16:creationId xmlns:a16="http://schemas.microsoft.com/office/drawing/2014/main" id="{7AF3DC06-2065-4370-AFAD-7687BD61FBF1}"/>
              </a:ext>
            </a:extLst>
          </p:cNvPr>
          <p:cNvSpPr txBox="1"/>
          <p:nvPr/>
        </p:nvSpPr>
        <p:spPr>
          <a:xfrm>
            <a:off x="5928189" y="2527289"/>
            <a:ext cx="2650732" cy="461665"/>
          </a:xfrm>
          <a:prstGeom prst="rect">
            <a:avLst/>
          </a:prstGeom>
          <a:noFill/>
        </p:spPr>
        <p:txBody>
          <a:bodyPr wrap="square">
            <a:spAutoFit/>
          </a:bodyPr>
          <a:lstStyle/>
          <a:p>
            <a:r>
              <a:rPr lang="en-US" sz="2400" b="1" dirty="0">
                <a:solidFill>
                  <a:schemeClr val="bg1"/>
                </a:solidFill>
              </a:rPr>
              <a:t>Thank You</a:t>
            </a:r>
          </a:p>
        </p:txBody>
      </p:sp>
    </p:spTree>
    <p:extLst>
      <p:ext uri="{BB962C8B-B14F-4D97-AF65-F5344CB8AC3E}">
        <p14:creationId xmlns:p14="http://schemas.microsoft.com/office/powerpoint/2010/main" val="221282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1099</TotalTime>
  <Words>1264</Words>
  <Application>Microsoft Office PowerPoint</Application>
  <PresentationFormat>Widescreen</PresentationFormat>
  <Paragraphs>127</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Zabel, Nael</cp:lastModifiedBy>
  <cp:revision>261</cp:revision>
  <dcterms:created xsi:type="dcterms:W3CDTF">2021-08-03T13:03:26Z</dcterms:created>
  <dcterms:modified xsi:type="dcterms:W3CDTF">2022-02-25T11:01:08Z</dcterms:modified>
</cp:coreProperties>
</file>