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63"/>
  </p:notesMasterIdLst>
  <p:sldIdLst>
    <p:sldId id="480" r:id="rId5"/>
    <p:sldId id="483" r:id="rId6"/>
    <p:sldId id="650" r:id="rId7"/>
    <p:sldId id="665" r:id="rId8"/>
    <p:sldId id="664" r:id="rId9"/>
    <p:sldId id="668" r:id="rId10"/>
    <p:sldId id="667" r:id="rId11"/>
    <p:sldId id="666" r:id="rId12"/>
    <p:sldId id="670" r:id="rId13"/>
    <p:sldId id="669" r:id="rId14"/>
    <p:sldId id="673" r:id="rId15"/>
    <p:sldId id="672" r:id="rId16"/>
    <p:sldId id="671" r:id="rId17"/>
    <p:sldId id="682" r:id="rId18"/>
    <p:sldId id="681" r:id="rId19"/>
    <p:sldId id="680" r:id="rId20"/>
    <p:sldId id="679" r:id="rId21"/>
    <p:sldId id="649" r:id="rId22"/>
    <p:sldId id="648" r:id="rId23"/>
    <p:sldId id="678" r:id="rId24"/>
    <p:sldId id="709" r:id="rId25"/>
    <p:sldId id="697" r:id="rId26"/>
    <p:sldId id="699" r:id="rId27"/>
    <p:sldId id="693" r:id="rId28"/>
    <p:sldId id="692" r:id="rId29"/>
    <p:sldId id="691" r:id="rId30"/>
    <p:sldId id="708" r:id="rId31"/>
    <p:sldId id="703" r:id="rId32"/>
    <p:sldId id="704" r:id="rId33"/>
    <p:sldId id="706" r:id="rId34"/>
    <p:sldId id="705" r:id="rId35"/>
    <p:sldId id="710" r:id="rId36"/>
    <p:sldId id="711" r:id="rId37"/>
    <p:sldId id="707" r:id="rId38"/>
    <p:sldId id="721" r:id="rId39"/>
    <p:sldId id="722" r:id="rId40"/>
    <p:sldId id="690" r:id="rId41"/>
    <p:sldId id="688" r:id="rId42"/>
    <p:sldId id="712" r:id="rId43"/>
    <p:sldId id="687" r:id="rId44"/>
    <p:sldId id="702" r:id="rId45"/>
    <p:sldId id="686" r:id="rId46"/>
    <p:sldId id="685" r:id="rId47"/>
    <p:sldId id="684" r:id="rId48"/>
    <p:sldId id="701" r:id="rId49"/>
    <p:sldId id="713" r:id="rId50"/>
    <p:sldId id="714" r:id="rId51"/>
    <p:sldId id="717" r:id="rId52"/>
    <p:sldId id="716" r:id="rId53"/>
    <p:sldId id="715" r:id="rId54"/>
    <p:sldId id="720" r:id="rId55"/>
    <p:sldId id="726" r:id="rId56"/>
    <p:sldId id="725" r:id="rId57"/>
    <p:sldId id="730" r:id="rId58"/>
    <p:sldId id="723" r:id="rId59"/>
    <p:sldId id="507" r:id="rId60"/>
    <p:sldId id="506"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650"/>
            <p14:sldId id="665"/>
            <p14:sldId id="664"/>
            <p14:sldId id="668"/>
            <p14:sldId id="667"/>
            <p14:sldId id="666"/>
            <p14:sldId id="670"/>
            <p14:sldId id="669"/>
            <p14:sldId id="673"/>
            <p14:sldId id="672"/>
            <p14:sldId id="671"/>
            <p14:sldId id="682"/>
            <p14:sldId id="681"/>
            <p14:sldId id="680"/>
            <p14:sldId id="679"/>
            <p14:sldId id="649"/>
            <p14:sldId id="648"/>
            <p14:sldId id="678"/>
            <p14:sldId id="709"/>
            <p14:sldId id="697"/>
            <p14:sldId id="699"/>
            <p14:sldId id="693"/>
            <p14:sldId id="692"/>
            <p14:sldId id="691"/>
            <p14:sldId id="708"/>
            <p14:sldId id="703"/>
            <p14:sldId id="704"/>
            <p14:sldId id="706"/>
            <p14:sldId id="705"/>
            <p14:sldId id="710"/>
            <p14:sldId id="711"/>
            <p14:sldId id="707"/>
            <p14:sldId id="721"/>
            <p14:sldId id="722"/>
            <p14:sldId id="690"/>
            <p14:sldId id="688"/>
            <p14:sldId id="712"/>
            <p14:sldId id="687"/>
            <p14:sldId id="702"/>
            <p14:sldId id="686"/>
            <p14:sldId id="685"/>
            <p14:sldId id="684"/>
            <p14:sldId id="701"/>
            <p14:sldId id="713"/>
            <p14:sldId id="714"/>
            <p14:sldId id="717"/>
            <p14:sldId id="716"/>
            <p14:sldId id="715"/>
            <p14:sldId id="720"/>
            <p14:sldId id="726"/>
            <p14:sldId id="725"/>
            <p14:sldId id="730"/>
            <p14:sldId id="723"/>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50" autoAdjust="0"/>
    <p:restoredTop sz="90661" autoAdjust="0"/>
  </p:normalViewPr>
  <p:slideViewPr>
    <p:cSldViewPr snapToGrid="0">
      <p:cViewPr varScale="1">
        <p:scale>
          <a:sx n="59" d="100"/>
          <a:sy n="59" d="100"/>
        </p:scale>
        <p:origin x="114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الانفوجرافيك</a:t>
          </a:r>
          <a:r>
            <a:rPr lang="ar-EG" sz="1800" dirty="0">
              <a:latin typeface="Alexandria Medium" pitchFamily="2" charset="-78"/>
              <a:cs typeface="Alexandria Medium" pitchFamily="2" charset="-78"/>
            </a:rPr>
            <a:t> التسويقي </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إنتاج الفيديوهات التسويقية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البودكاست</a:t>
          </a:r>
          <a:r>
            <a:rPr lang="ar-EG" sz="1800" dirty="0">
              <a:latin typeface="Alexandria Medium" pitchFamily="2" charset="-78"/>
              <a:cs typeface="Alexandria Medium" pitchFamily="2" charset="-78"/>
            </a:rPr>
            <a:t> التسويقي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EE2ADB61-6A7C-4170-B105-D65B6CFBDAC0}">
      <dgm:prSet custT="1"/>
      <dgm:spPr/>
      <dgm:t>
        <a:bodyPr/>
        <a:lstStyle/>
        <a:p>
          <a:pPr rtl="1"/>
          <a:r>
            <a:rPr lang="ar-EG" sz="1800" dirty="0">
              <a:latin typeface="Alexandria Medium" pitchFamily="2" charset="-78"/>
              <a:cs typeface="Alexandria Medium" pitchFamily="2" charset="-78"/>
            </a:rPr>
            <a:t>إنتاج المدونات التسويقية للشركات</a:t>
          </a:r>
          <a:endParaRPr lang="en-US" sz="1800" dirty="0">
            <a:latin typeface="Alexandria Medium" pitchFamily="2" charset="-78"/>
            <a:cs typeface="Alexandria Medium" pitchFamily="2" charset="-78"/>
          </a:endParaRPr>
        </a:p>
      </dgm:t>
    </dgm:pt>
    <dgm:pt modelId="{4EA367B7-0923-45CD-AC43-8957D3A9E47C}" type="parTrans" cxnId="{2591AB47-EBD8-4B42-8C60-4D2D3F8B1220}">
      <dgm:prSet/>
      <dgm:spPr/>
      <dgm:t>
        <a:bodyPr/>
        <a:lstStyle/>
        <a:p>
          <a:endParaRPr lang="en-US"/>
        </a:p>
      </dgm:t>
    </dgm:pt>
    <dgm:pt modelId="{CE1E7DE2-FBE2-41EF-8401-4AD92254DE62}" type="sibTrans" cxnId="{2591AB47-EBD8-4B42-8C60-4D2D3F8B1220}">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A06B27-B941-4DFA-9965-1BE0784B3538}" type="pres">
      <dgm:prSet presAssocID="{D138D764-CC25-45B1-BE5E-E349A5068A8B}" presName="parentText" presStyleLbl="node1" presStyleIdx="0"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1"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2" presStyleCnt="4" custScaleY="50794">
        <dgm:presLayoutVars>
          <dgm:chMax val="0"/>
          <dgm:bulletEnabled val="1"/>
        </dgm:presLayoutVars>
      </dgm:prSet>
      <dgm:spPr/>
    </dgm:pt>
    <dgm:pt modelId="{C799B35D-0BFE-4EDD-B417-F9A9348E74E5}" type="pres">
      <dgm:prSet presAssocID="{36BF8157-F28C-4778-A023-DE71E1DA21AA}" presName="spacer" presStyleCnt="0"/>
      <dgm:spPr/>
    </dgm:pt>
    <dgm:pt modelId="{526C03C4-F1DF-4433-9EBE-B81A32873BAE}" type="pres">
      <dgm:prSet presAssocID="{EE2ADB61-6A7C-4170-B105-D65B6CFBDAC0}"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1" destOrd="0" parTransId="{5B30CEBD-E777-414A-A7F2-D25F00D30D1E}" sibTransId="{48410E40-300B-47A3-8EC4-C22743526897}"/>
    <dgm:cxn modelId="{E3ED6008-B5BB-4302-9992-39E17E15A1DB}" type="presOf" srcId="{EE2ADB61-6A7C-4170-B105-D65B6CFBDAC0}" destId="{526C03C4-F1DF-4433-9EBE-B81A32873BAE}" srcOrd="0" destOrd="0" presId="urn:microsoft.com/office/officeart/2005/8/layout/vList2"/>
    <dgm:cxn modelId="{2591AB47-EBD8-4B42-8C60-4D2D3F8B1220}" srcId="{0CA42C7C-2B7D-4CB7-9BA5-FD23D73572AB}" destId="{EE2ADB61-6A7C-4170-B105-D65B6CFBDAC0}" srcOrd="3" destOrd="0" parTransId="{4EA367B7-0923-45CD-AC43-8957D3A9E47C}" sibTransId="{CE1E7DE2-FBE2-41EF-8401-4AD92254DE62}"/>
    <dgm:cxn modelId="{04782551-A2A7-445F-964A-EF1C69334213}" type="presOf" srcId="{DF6F4BC9-26F6-45BA-8C89-756FD8235659}" destId="{4530BC0C-87A0-433C-AB24-9AFB4BD6BDA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0"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2" destOrd="0" parTransId="{EDA0C31C-582D-484A-9A1D-48F35A3CD47F}" sibTransId="{36BF8157-F28C-4778-A023-DE71E1DA21AA}"/>
    <dgm:cxn modelId="{D58FF3CB-D088-44F3-B4F8-F2486EC6911F}" type="presParOf" srcId="{D9264816-3DEE-4B54-954B-44E82D539425}" destId="{DBA06B27-B941-4DFA-9965-1BE0784B3538}" srcOrd="0" destOrd="0" presId="urn:microsoft.com/office/officeart/2005/8/layout/vList2"/>
    <dgm:cxn modelId="{EEC9673F-CD9D-4C23-90EF-909635B32F55}" type="presParOf" srcId="{D9264816-3DEE-4B54-954B-44E82D539425}" destId="{304CF3CF-B067-45B9-A6EB-B2D2B68A71A8}" srcOrd="1" destOrd="0" presId="urn:microsoft.com/office/officeart/2005/8/layout/vList2"/>
    <dgm:cxn modelId="{61453D8E-89E0-4034-AA4C-C77DB84EA8F6}" type="presParOf" srcId="{D9264816-3DEE-4B54-954B-44E82D539425}" destId="{E93139D4-0D13-41E2-A7D0-7A1455EE9051}" srcOrd="2" destOrd="0" presId="urn:microsoft.com/office/officeart/2005/8/layout/vList2"/>
    <dgm:cxn modelId="{59858AE7-031C-4F36-85E3-9E227E12CF24}" type="presParOf" srcId="{D9264816-3DEE-4B54-954B-44E82D539425}" destId="{61DC69D2-7359-4EF1-A61D-D4C59229C3C6}" srcOrd="3" destOrd="0" presId="urn:microsoft.com/office/officeart/2005/8/layout/vList2"/>
    <dgm:cxn modelId="{796345FA-1BAC-4315-8B3A-7EBC032C7AB0}" type="presParOf" srcId="{D9264816-3DEE-4B54-954B-44E82D539425}" destId="{4530BC0C-87A0-433C-AB24-9AFB4BD6BDA2}" srcOrd="4" destOrd="0" presId="urn:microsoft.com/office/officeart/2005/8/layout/vList2"/>
    <dgm:cxn modelId="{6EBAE52B-48DB-448C-B11E-7C1AA219DE0E}" type="presParOf" srcId="{D9264816-3DEE-4B54-954B-44E82D539425}" destId="{C799B35D-0BFE-4EDD-B417-F9A9348E74E5}" srcOrd="5" destOrd="0" presId="urn:microsoft.com/office/officeart/2005/8/layout/vList2"/>
    <dgm:cxn modelId="{F8A2CC33-5D3B-492D-8F0B-9411AD64402A}" type="presParOf" srcId="{D9264816-3DEE-4B54-954B-44E82D539425}" destId="{526C03C4-F1DF-4433-9EBE-B81A32873BA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الانفوجرافيك</a:t>
          </a:r>
          <a:r>
            <a:rPr lang="ar-EG" sz="1800" dirty="0">
              <a:latin typeface="Alexandria Medium" pitchFamily="2" charset="-78"/>
              <a:cs typeface="Alexandria Medium" pitchFamily="2" charset="-78"/>
            </a:rPr>
            <a:t> التسويقي </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إنتاج الفيديوهات التسويقية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البودكاست</a:t>
          </a:r>
          <a:r>
            <a:rPr lang="ar-EG" sz="1800" dirty="0">
              <a:latin typeface="Alexandria Medium" pitchFamily="2" charset="-78"/>
              <a:cs typeface="Alexandria Medium" pitchFamily="2" charset="-78"/>
            </a:rPr>
            <a:t> التسويقي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EE2ADB61-6A7C-4170-B105-D65B6CFBDAC0}">
      <dgm:prSet custT="1"/>
      <dgm:spPr/>
      <dgm:t>
        <a:bodyPr/>
        <a:lstStyle/>
        <a:p>
          <a:pPr rtl="1"/>
          <a:r>
            <a:rPr lang="ar-EG" sz="1800" dirty="0">
              <a:latin typeface="Alexandria Medium" pitchFamily="2" charset="-78"/>
              <a:cs typeface="Alexandria Medium" pitchFamily="2" charset="-78"/>
            </a:rPr>
            <a:t>إنتاج المدونات التسويقية للشركات</a:t>
          </a:r>
          <a:endParaRPr lang="en-US" sz="1800" dirty="0">
            <a:latin typeface="Alexandria Medium" pitchFamily="2" charset="-78"/>
            <a:cs typeface="Alexandria Medium" pitchFamily="2" charset="-78"/>
          </a:endParaRPr>
        </a:p>
      </dgm:t>
    </dgm:pt>
    <dgm:pt modelId="{4EA367B7-0923-45CD-AC43-8957D3A9E47C}" type="parTrans" cxnId="{2591AB47-EBD8-4B42-8C60-4D2D3F8B1220}">
      <dgm:prSet/>
      <dgm:spPr/>
      <dgm:t>
        <a:bodyPr/>
        <a:lstStyle/>
        <a:p>
          <a:endParaRPr lang="en-US"/>
        </a:p>
      </dgm:t>
    </dgm:pt>
    <dgm:pt modelId="{CE1E7DE2-FBE2-41EF-8401-4AD92254DE62}" type="sibTrans" cxnId="{2591AB47-EBD8-4B42-8C60-4D2D3F8B1220}">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A06B27-B941-4DFA-9965-1BE0784B3538}" type="pres">
      <dgm:prSet presAssocID="{D138D764-CC25-45B1-BE5E-E349A5068A8B}" presName="parentText" presStyleLbl="node1" presStyleIdx="0"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1"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2" presStyleCnt="4" custScaleY="50794">
        <dgm:presLayoutVars>
          <dgm:chMax val="0"/>
          <dgm:bulletEnabled val="1"/>
        </dgm:presLayoutVars>
      </dgm:prSet>
      <dgm:spPr/>
    </dgm:pt>
    <dgm:pt modelId="{C799B35D-0BFE-4EDD-B417-F9A9348E74E5}" type="pres">
      <dgm:prSet presAssocID="{36BF8157-F28C-4778-A023-DE71E1DA21AA}" presName="spacer" presStyleCnt="0"/>
      <dgm:spPr/>
    </dgm:pt>
    <dgm:pt modelId="{526C03C4-F1DF-4433-9EBE-B81A32873BAE}" type="pres">
      <dgm:prSet presAssocID="{EE2ADB61-6A7C-4170-B105-D65B6CFBDAC0}"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1" destOrd="0" parTransId="{5B30CEBD-E777-414A-A7F2-D25F00D30D1E}" sibTransId="{48410E40-300B-47A3-8EC4-C22743526897}"/>
    <dgm:cxn modelId="{E3ED6008-B5BB-4302-9992-39E17E15A1DB}" type="presOf" srcId="{EE2ADB61-6A7C-4170-B105-D65B6CFBDAC0}" destId="{526C03C4-F1DF-4433-9EBE-B81A32873BAE}" srcOrd="0" destOrd="0" presId="urn:microsoft.com/office/officeart/2005/8/layout/vList2"/>
    <dgm:cxn modelId="{2591AB47-EBD8-4B42-8C60-4D2D3F8B1220}" srcId="{0CA42C7C-2B7D-4CB7-9BA5-FD23D73572AB}" destId="{EE2ADB61-6A7C-4170-B105-D65B6CFBDAC0}" srcOrd="3" destOrd="0" parTransId="{4EA367B7-0923-45CD-AC43-8957D3A9E47C}" sibTransId="{CE1E7DE2-FBE2-41EF-8401-4AD92254DE62}"/>
    <dgm:cxn modelId="{04782551-A2A7-445F-964A-EF1C69334213}" type="presOf" srcId="{DF6F4BC9-26F6-45BA-8C89-756FD8235659}" destId="{4530BC0C-87A0-433C-AB24-9AFB4BD6BDA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0"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2" destOrd="0" parTransId="{EDA0C31C-582D-484A-9A1D-48F35A3CD47F}" sibTransId="{36BF8157-F28C-4778-A023-DE71E1DA21AA}"/>
    <dgm:cxn modelId="{D58FF3CB-D088-44F3-B4F8-F2486EC6911F}" type="presParOf" srcId="{D9264816-3DEE-4B54-954B-44E82D539425}" destId="{DBA06B27-B941-4DFA-9965-1BE0784B3538}" srcOrd="0" destOrd="0" presId="urn:microsoft.com/office/officeart/2005/8/layout/vList2"/>
    <dgm:cxn modelId="{EEC9673F-CD9D-4C23-90EF-909635B32F55}" type="presParOf" srcId="{D9264816-3DEE-4B54-954B-44E82D539425}" destId="{304CF3CF-B067-45B9-A6EB-B2D2B68A71A8}" srcOrd="1" destOrd="0" presId="urn:microsoft.com/office/officeart/2005/8/layout/vList2"/>
    <dgm:cxn modelId="{61453D8E-89E0-4034-AA4C-C77DB84EA8F6}" type="presParOf" srcId="{D9264816-3DEE-4B54-954B-44E82D539425}" destId="{E93139D4-0D13-41E2-A7D0-7A1455EE9051}" srcOrd="2" destOrd="0" presId="urn:microsoft.com/office/officeart/2005/8/layout/vList2"/>
    <dgm:cxn modelId="{59858AE7-031C-4F36-85E3-9E227E12CF24}" type="presParOf" srcId="{D9264816-3DEE-4B54-954B-44E82D539425}" destId="{61DC69D2-7359-4EF1-A61D-D4C59229C3C6}" srcOrd="3" destOrd="0" presId="urn:microsoft.com/office/officeart/2005/8/layout/vList2"/>
    <dgm:cxn modelId="{796345FA-1BAC-4315-8B3A-7EBC032C7AB0}" type="presParOf" srcId="{D9264816-3DEE-4B54-954B-44E82D539425}" destId="{4530BC0C-87A0-433C-AB24-9AFB4BD6BDA2}" srcOrd="4" destOrd="0" presId="urn:microsoft.com/office/officeart/2005/8/layout/vList2"/>
    <dgm:cxn modelId="{6EBAE52B-48DB-448C-B11E-7C1AA219DE0E}" type="presParOf" srcId="{D9264816-3DEE-4B54-954B-44E82D539425}" destId="{C799B35D-0BFE-4EDD-B417-F9A9348E74E5}" srcOrd="5" destOrd="0" presId="urn:microsoft.com/office/officeart/2005/8/layout/vList2"/>
    <dgm:cxn modelId="{F8A2CC33-5D3B-492D-8F0B-9411AD64402A}" type="presParOf" srcId="{D9264816-3DEE-4B54-954B-44E82D539425}" destId="{526C03C4-F1DF-4433-9EBE-B81A32873BA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06B27-B941-4DFA-9965-1BE0784B3538}">
      <dsp:nvSpPr>
        <dsp:cNvPr id="0" name=""/>
        <dsp:cNvSpPr/>
      </dsp:nvSpPr>
      <dsp:spPr>
        <a:xfrm>
          <a:off x="0" y="659119"/>
          <a:ext cx="8708572"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الانفوجرافيك</a:t>
          </a:r>
          <a:r>
            <a:rPr lang="ar-EG" sz="1800" kern="1200" dirty="0">
              <a:latin typeface="Alexandria Medium" pitchFamily="2" charset="-78"/>
              <a:cs typeface="Alexandria Medium" pitchFamily="2" charset="-78"/>
            </a:rPr>
            <a:t> التسويقي </a:t>
          </a:r>
        </a:p>
      </dsp:txBody>
      <dsp:txXfrm>
        <a:off x="18566" y="677685"/>
        <a:ext cx="8671440" cy="343186"/>
      </dsp:txXfrm>
    </dsp:sp>
    <dsp:sp modelId="{E93139D4-0D13-41E2-A7D0-7A1455EE9051}">
      <dsp:nvSpPr>
        <dsp:cNvPr id="0" name=""/>
        <dsp:cNvSpPr/>
      </dsp:nvSpPr>
      <dsp:spPr>
        <a:xfrm>
          <a:off x="0" y="1223758"/>
          <a:ext cx="8708572"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الفيديوهات التسويقية</a:t>
          </a:r>
          <a:endParaRPr lang="en-US" sz="1800" kern="1200" dirty="0">
            <a:latin typeface="Alexandria Medium" pitchFamily="2" charset="-78"/>
            <a:cs typeface="Alexandria Medium" pitchFamily="2" charset="-78"/>
          </a:endParaRPr>
        </a:p>
      </dsp:txBody>
      <dsp:txXfrm>
        <a:off x="29707" y="1253465"/>
        <a:ext cx="8649158" cy="549138"/>
      </dsp:txXfrm>
    </dsp:sp>
    <dsp:sp modelId="{4530BC0C-87A0-433C-AB24-9AFB4BD6BDA2}">
      <dsp:nvSpPr>
        <dsp:cNvPr id="0" name=""/>
        <dsp:cNvSpPr/>
      </dsp:nvSpPr>
      <dsp:spPr>
        <a:xfrm>
          <a:off x="0" y="2016630"/>
          <a:ext cx="8708572"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البودكاست</a:t>
          </a:r>
          <a:r>
            <a:rPr lang="ar-EG" sz="1800" kern="1200" dirty="0">
              <a:latin typeface="Alexandria Medium" pitchFamily="2" charset="-78"/>
              <a:cs typeface="Alexandria Medium" pitchFamily="2" charset="-78"/>
            </a:rPr>
            <a:t> التسويقي</a:t>
          </a:r>
          <a:endParaRPr lang="en-US" sz="1800" kern="1200" dirty="0">
            <a:latin typeface="Alexandria Medium" pitchFamily="2" charset="-78"/>
            <a:cs typeface="Alexandria Medium" pitchFamily="2" charset="-78"/>
          </a:endParaRPr>
        </a:p>
      </dsp:txBody>
      <dsp:txXfrm>
        <a:off x="29707" y="2046337"/>
        <a:ext cx="8649158" cy="549138"/>
      </dsp:txXfrm>
    </dsp:sp>
    <dsp:sp modelId="{526C03C4-F1DF-4433-9EBE-B81A32873BAE}">
      <dsp:nvSpPr>
        <dsp:cNvPr id="0" name=""/>
        <dsp:cNvSpPr/>
      </dsp:nvSpPr>
      <dsp:spPr>
        <a:xfrm>
          <a:off x="0" y="2809503"/>
          <a:ext cx="8708572"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المدونات التسويقية للشركات</a:t>
          </a:r>
          <a:endParaRPr lang="en-US" sz="1800" kern="1200" dirty="0">
            <a:latin typeface="Alexandria Medium" pitchFamily="2" charset="-78"/>
            <a:cs typeface="Alexandria Medium" pitchFamily="2" charset="-78"/>
          </a:endParaRPr>
        </a:p>
      </dsp:txBody>
      <dsp:txXfrm>
        <a:off x="29707" y="2839210"/>
        <a:ext cx="8649158" cy="54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06B27-B941-4DFA-9965-1BE0784B3538}">
      <dsp:nvSpPr>
        <dsp:cNvPr id="0" name=""/>
        <dsp:cNvSpPr/>
      </dsp:nvSpPr>
      <dsp:spPr>
        <a:xfrm>
          <a:off x="0" y="796200"/>
          <a:ext cx="10515600"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الانفوجرافيك</a:t>
          </a:r>
          <a:r>
            <a:rPr lang="ar-EG" sz="1800" kern="1200" dirty="0">
              <a:latin typeface="Alexandria Medium" pitchFamily="2" charset="-78"/>
              <a:cs typeface="Alexandria Medium" pitchFamily="2" charset="-78"/>
            </a:rPr>
            <a:t> التسويقي </a:t>
          </a:r>
        </a:p>
      </dsp:txBody>
      <dsp:txXfrm>
        <a:off x="18566" y="814766"/>
        <a:ext cx="10478468" cy="343186"/>
      </dsp:txXfrm>
    </dsp:sp>
    <dsp:sp modelId="{E93139D4-0D13-41E2-A7D0-7A1455EE9051}">
      <dsp:nvSpPr>
        <dsp:cNvPr id="0" name=""/>
        <dsp:cNvSpPr/>
      </dsp:nvSpPr>
      <dsp:spPr>
        <a:xfrm>
          <a:off x="0" y="1360839"/>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الفيديوهات التسويقية</a:t>
          </a:r>
          <a:endParaRPr lang="en-US" sz="1800" kern="1200" dirty="0">
            <a:latin typeface="Alexandria Medium" pitchFamily="2" charset="-78"/>
            <a:cs typeface="Alexandria Medium" pitchFamily="2" charset="-78"/>
          </a:endParaRPr>
        </a:p>
      </dsp:txBody>
      <dsp:txXfrm>
        <a:off x="29707" y="1390546"/>
        <a:ext cx="10456186" cy="549138"/>
      </dsp:txXfrm>
    </dsp:sp>
    <dsp:sp modelId="{4530BC0C-87A0-433C-AB24-9AFB4BD6BDA2}">
      <dsp:nvSpPr>
        <dsp:cNvPr id="0" name=""/>
        <dsp:cNvSpPr/>
      </dsp:nvSpPr>
      <dsp:spPr>
        <a:xfrm>
          <a:off x="0" y="2153711"/>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البودكاست</a:t>
          </a:r>
          <a:r>
            <a:rPr lang="ar-EG" sz="1800" kern="1200" dirty="0">
              <a:latin typeface="Alexandria Medium" pitchFamily="2" charset="-78"/>
              <a:cs typeface="Alexandria Medium" pitchFamily="2" charset="-78"/>
            </a:rPr>
            <a:t> التسويقي</a:t>
          </a:r>
          <a:endParaRPr lang="en-US" sz="1800" kern="1200" dirty="0">
            <a:latin typeface="Alexandria Medium" pitchFamily="2" charset="-78"/>
            <a:cs typeface="Alexandria Medium" pitchFamily="2" charset="-78"/>
          </a:endParaRPr>
        </a:p>
      </dsp:txBody>
      <dsp:txXfrm>
        <a:off x="29707" y="2183418"/>
        <a:ext cx="10456186" cy="549138"/>
      </dsp:txXfrm>
    </dsp:sp>
    <dsp:sp modelId="{526C03C4-F1DF-4433-9EBE-B81A32873BAE}">
      <dsp:nvSpPr>
        <dsp:cNvPr id="0" name=""/>
        <dsp:cNvSpPr/>
      </dsp:nvSpPr>
      <dsp:spPr>
        <a:xfrm>
          <a:off x="0" y="2946584"/>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المدونات التسويقية للشركات</a:t>
          </a:r>
          <a:endParaRPr lang="en-US" sz="1800" kern="1200" dirty="0">
            <a:latin typeface="Alexandria Medium" pitchFamily="2" charset="-78"/>
            <a:cs typeface="Alexandria Medium" pitchFamily="2" charset="-78"/>
          </a:endParaRPr>
        </a:p>
      </dsp:txBody>
      <dsp:txXfrm>
        <a:off x="29707" y="2976291"/>
        <a:ext cx="10456186" cy="54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usa.ipums.org/usa/index.shtml" TargetMode="External"/><Relationship Id="rId7" Type="http://schemas.openxmlformats.org/officeDocument/2006/relationships/hyperlink" Target="https://data.albankaldawli.org/" TargetMode="External"/><Relationship Id="rId2" Type="http://schemas.openxmlformats.org/officeDocument/2006/relationships/hyperlink" Target="https://www.data.gov/" TargetMode="External"/><Relationship Id="rId1" Type="http://schemas.openxmlformats.org/officeDocument/2006/relationships/slideLayout" Target="../slideLayouts/slideLayout2.xml"/><Relationship Id="rId6" Type="http://schemas.openxmlformats.org/officeDocument/2006/relationships/hyperlink" Target="http://www.pewresearch.org/download-datasets/" TargetMode="External"/><Relationship Id="rId5" Type="http://schemas.openxmlformats.org/officeDocument/2006/relationships/hyperlink" Target="https://www.kaggle.com/datasets" TargetMode="External"/><Relationship Id="rId4" Type="http://schemas.openxmlformats.org/officeDocument/2006/relationships/hyperlink" Target="https://www.statista.com/"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googletrends.github.io/data/" TargetMode="External"/><Relationship Id="rId7" Type="http://schemas.openxmlformats.org/officeDocument/2006/relationships/hyperlink" Target="https://www.cooldatasets.com/#Miscellaneous-Datasets" TargetMode="External"/><Relationship Id="rId2" Type="http://schemas.openxmlformats.org/officeDocument/2006/relationships/hyperlink" Target="https://www.bls.gov/tus/" TargetMode="External"/><Relationship Id="rId1" Type="http://schemas.openxmlformats.org/officeDocument/2006/relationships/slideLayout" Target="../slideLayouts/slideLayout2.xml"/><Relationship Id="rId6" Type="http://schemas.openxmlformats.org/officeDocument/2006/relationships/hyperlink" Target="https://www.aggdata.com/" TargetMode="External"/><Relationship Id="rId5" Type="http://schemas.openxmlformats.org/officeDocument/2006/relationships/hyperlink" Target="http://tinyletter.com/data-is-plural" TargetMode="External"/><Relationship Id="rId4" Type="http://schemas.openxmlformats.org/officeDocument/2006/relationships/hyperlink" Target="https://scholar.google.ca/"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piktochart.com/templates/infographics/" TargetMode="External"/><Relationship Id="rId3" Type="http://schemas.openxmlformats.org/officeDocument/2006/relationships/hyperlink" Target="https://flourish.studio/" TargetMode="External"/><Relationship Id="rId7" Type="http://schemas.openxmlformats.org/officeDocument/2006/relationships/hyperlink" Target="https://www.visme.co/templates/infographics/" TargetMode="External"/><Relationship Id="rId2" Type="http://schemas.openxmlformats.org/officeDocument/2006/relationships/hyperlink" Target="https://www.datawrapper.de/" TargetMode="External"/><Relationship Id="rId1" Type="http://schemas.openxmlformats.org/officeDocument/2006/relationships/slideLayout" Target="../slideLayouts/slideLayout2.xml"/><Relationship Id="rId6" Type="http://schemas.openxmlformats.org/officeDocument/2006/relationships/hyperlink" Target="https://venngage.com/templates" TargetMode="External"/><Relationship Id="rId5" Type="http://schemas.openxmlformats.org/officeDocument/2006/relationships/hyperlink" Target="https://www.canva.com/create/infographics/" TargetMode="External"/><Relationship Id="rId10" Type="http://schemas.openxmlformats.org/officeDocument/2006/relationships/hyperlink" Target="https://www.easel.ly/infographic-templates" TargetMode="External"/><Relationship Id="rId4" Type="http://schemas.openxmlformats.org/officeDocument/2006/relationships/hyperlink" Target="https://create.vista.com/create/infographics/" TargetMode="External"/><Relationship Id="rId9" Type="http://schemas.openxmlformats.org/officeDocument/2006/relationships/hyperlink" Target="https://www.adobe.com/express/templates/infographic"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behance.net/gallery/14176451/Ugmonk-Story-Video?tracking_source=search_projects_recommended%7Cbrand+story+video"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behance.net/gallery/93938427/Samsung-QLED-TV?tracking_source=search_projects_recommended%7Ccommercial"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clipchamp.com/en/video-editor/" TargetMode="External"/><Relationship Id="rId2" Type="http://schemas.openxmlformats.org/officeDocument/2006/relationships/hyperlink" Target="https://www.canva.com/video-editor/" TargetMode="Externa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hyperlink" Target="https://www.adobe.com/express/feature/video/editor" TargetMode="External"/><Relationship Id="rId4" Type="http://schemas.openxmlformats.org/officeDocument/2006/relationships/hyperlink" Target="https://www.openshot.org/"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gencraft.com/" TargetMode="External"/><Relationship Id="rId13" Type="http://schemas.openxmlformats.org/officeDocument/2006/relationships/image" Target="../media/image36.jpg"/><Relationship Id="rId3" Type="http://schemas.openxmlformats.org/officeDocument/2006/relationships/hyperlink" Target="https://www.kapwing.com/ai-video-generator" TargetMode="External"/><Relationship Id="rId7" Type="http://schemas.openxmlformats.org/officeDocument/2006/relationships/hyperlink" Target="https://virbo.wondershare.com/" TargetMode="External"/><Relationship Id="rId12" Type="http://schemas.openxmlformats.org/officeDocument/2006/relationships/hyperlink" Target="https://app.pixverse.ai/home" TargetMode="External"/><Relationship Id="rId2" Type="http://schemas.openxmlformats.org/officeDocument/2006/relationships/hyperlink" Target="https://ai.invideo.io/" TargetMode="External"/><Relationship Id="rId1" Type="http://schemas.openxmlformats.org/officeDocument/2006/relationships/slideLayout" Target="../slideLayouts/slideLayout2.xml"/><Relationship Id="rId6" Type="http://schemas.openxmlformats.org/officeDocument/2006/relationships/hyperlink" Target="https://www.vyond.com/" TargetMode="External"/><Relationship Id="rId11" Type="http://schemas.openxmlformats.org/officeDocument/2006/relationships/hyperlink" Target="https://www.peech-ai.com/product" TargetMode="External"/><Relationship Id="rId5" Type="http://schemas.openxmlformats.org/officeDocument/2006/relationships/hyperlink" Target="https://www.colossyan.com/" TargetMode="External"/><Relationship Id="rId10" Type="http://schemas.openxmlformats.org/officeDocument/2006/relationships/hyperlink" Target="https://www.visla.us/ai-video-generator" TargetMode="External"/><Relationship Id="rId4" Type="http://schemas.openxmlformats.org/officeDocument/2006/relationships/hyperlink" Target="https://videogen.io/" TargetMode="External"/><Relationship Id="rId9" Type="http://schemas.openxmlformats.org/officeDocument/2006/relationships/hyperlink" Target="https://runwayml.com/"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s://www.taskade.com/generate/video-production/storyboard" TargetMode="External"/><Relationship Id="rId3" Type="http://schemas.openxmlformats.org/officeDocument/2006/relationships/hyperlink" Target="https://www.canva.com/create/storyboards/" TargetMode="External"/><Relationship Id="rId7" Type="http://schemas.openxmlformats.org/officeDocument/2006/relationships/hyperlink" Target="https://www.story-boards.ai/" TargetMode="External"/><Relationship Id="rId2" Type="http://schemas.openxmlformats.org/officeDocument/2006/relationships/hyperlink" Target="https://www.storyboardthat.com/" TargetMode="External"/><Relationship Id="rId1" Type="http://schemas.openxmlformats.org/officeDocument/2006/relationships/slideLayout" Target="../slideLayouts/slideLayout2.xml"/><Relationship Id="rId6" Type="http://schemas.openxmlformats.org/officeDocument/2006/relationships/hyperlink" Target="https://boords.com/ai-storyboard-generator" TargetMode="External"/><Relationship Id="rId11" Type="http://schemas.openxmlformats.org/officeDocument/2006/relationships/hyperlink" Target="https://www.appypie.com/design/storyboard/maker" TargetMode="External"/><Relationship Id="rId5" Type="http://schemas.openxmlformats.org/officeDocument/2006/relationships/hyperlink" Target="https://krock.io/storyboard-ai/" TargetMode="External"/><Relationship Id="rId10" Type="http://schemas.openxmlformats.org/officeDocument/2006/relationships/hyperlink" Target="https://elai.io/ai-storyboard" TargetMode="External"/><Relationship Id="rId4" Type="http://schemas.openxmlformats.org/officeDocument/2006/relationships/hyperlink" Target="https://www.renderforest.com/whiteboard-animation" TargetMode="External"/><Relationship Id="rId9" Type="http://schemas.openxmlformats.org/officeDocument/2006/relationships/hyperlink" Target="https://storyboardhero.ai/"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hyperlink" Target="https://podcast.adobe.com/" TargetMode="External"/><Relationship Id="rId3" Type="http://schemas.openxmlformats.org/officeDocument/2006/relationships/hyperlink" Target="https://free-audio-editor.com/" TargetMode="External"/><Relationship Id="rId7" Type="http://schemas.openxmlformats.org/officeDocument/2006/relationships/hyperlink" Target="https://podcastle.ai/products/audio-editor" TargetMode="External"/><Relationship Id="rId2" Type="http://schemas.openxmlformats.org/officeDocument/2006/relationships/hyperlink" Target="https://www.audacityteam.org/" TargetMode="External"/><Relationship Id="rId1" Type="http://schemas.openxmlformats.org/officeDocument/2006/relationships/slideLayout" Target="../slideLayouts/slideLayout2.xml"/><Relationship Id="rId6" Type="http://schemas.openxmlformats.org/officeDocument/2006/relationships/hyperlink" Target="https://www.kapwing.com/tools/audio-editor" TargetMode="External"/><Relationship Id="rId5" Type="http://schemas.openxmlformats.org/officeDocument/2006/relationships/hyperlink" Target="https://www.veed.io/tools/audio-editor" TargetMode="External"/><Relationship Id="rId4" Type="http://schemas.openxmlformats.org/officeDocument/2006/relationships/hyperlink" Target="https://audiomass.co/" TargetMode="External"/><Relationship Id="rId9" Type="http://schemas.openxmlformats.org/officeDocument/2006/relationships/image" Target="../media/image3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ordpress.com/create-blog/" TargetMode="External"/><Relationship Id="rId2" Type="http://schemas.openxmlformats.org/officeDocument/2006/relationships/hyperlink" Target="https://www.blogger.com/" TargetMode="External"/><Relationship Id="rId1" Type="http://schemas.openxmlformats.org/officeDocument/2006/relationships/slideLayout" Target="../slideLayouts/slideLayout2.xml"/><Relationship Id="rId4" Type="http://schemas.openxmlformats.org/officeDocument/2006/relationships/image" Target="../media/image42.jpg"/></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2.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65653" y="3565734"/>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46" name="TextBox 45"/>
          <p:cNvSpPr txBox="1"/>
          <p:nvPr/>
        </p:nvSpPr>
        <p:spPr>
          <a:xfrm>
            <a:off x="72096" y="4243525"/>
            <a:ext cx="5371983" cy="7789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lnSpc>
                <a:spcPct val="150000"/>
              </a:lnSpc>
            </a:pPr>
            <a:r>
              <a:rPr lang="ar-EG" sz="2000" kern="0" dirty="0">
                <a:latin typeface="Simplified Arabic" panose="02020603050405020304" pitchFamily="18" charset="-78"/>
                <a:cs typeface="Alexandria" charset="0"/>
              </a:rPr>
              <a:t>تابع: إنتاج المحتوى التسويقي المرئي والصوتي</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849561"/>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التاسعة</a:t>
            </a:r>
            <a:br>
              <a:rPr lang="ar-EG" sz="2400" kern="0" dirty="0">
                <a:effectLst/>
                <a:latin typeface="Simplified Arabic" panose="02020603050405020304" pitchFamily="18" charset="-78"/>
                <a:ea typeface="Times New Roman" panose="02020603050405020304" pitchFamily="18" charset="0"/>
              </a:rPr>
            </a:br>
            <a:r>
              <a:rPr lang="ar-EG" sz="2200" b="1" kern="0" dirty="0">
                <a:solidFill>
                  <a:srgbClr val="00AEEF"/>
                </a:solidFill>
                <a:latin typeface="Simplified Arabic" panose="02020603050405020304" pitchFamily="18" charset="-78"/>
                <a:cs typeface="Alexandria" charset="0"/>
              </a:rPr>
              <a:t>تابع: إنتاج المحتوى التسويقي المرئي والصوتي</a:t>
            </a:r>
            <a:br>
              <a:rPr lang="ar-EG" sz="2200" b="1" kern="0" dirty="0">
                <a:solidFill>
                  <a:srgbClr val="00AEEF"/>
                </a:solidFill>
                <a:latin typeface="Simplified Arabic" panose="02020603050405020304" pitchFamily="18" charset="-78"/>
                <a:cs typeface="Alexandria" charset="0"/>
              </a:rPr>
            </a:br>
            <a:r>
              <a:rPr lang="ar-EG" sz="2200" b="1" kern="0" dirty="0">
                <a:solidFill>
                  <a:srgbClr val="00AEEF"/>
                </a:solidFill>
                <a:latin typeface="Simplified Arabic" panose="02020603050405020304" pitchFamily="18" charset="-78"/>
                <a:cs typeface="Alexandria" charset="0"/>
              </a:rPr>
              <a:t> (</a:t>
            </a:r>
            <a:r>
              <a:rPr lang="ar-EG" sz="2200" b="1" kern="0" dirty="0" err="1">
                <a:solidFill>
                  <a:srgbClr val="00AEEF"/>
                </a:solidFill>
                <a:latin typeface="Simplified Arabic" panose="02020603050405020304" pitchFamily="18" charset="-78"/>
                <a:cs typeface="Alexandria" charset="0"/>
              </a:rPr>
              <a:t>الأنفوجرافيك</a:t>
            </a:r>
            <a:r>
              <a:rPr lang="ar-EG" sz="2200" b="1" kern="0" dirty="0">
                <a:solidFill>
                  <a:srgbClr val="00AEEF"/>
                </a:solidFill>
                <a:latin typeface="Simplified Arabic" panose="02020603050405020304" pitchFamily="18" charset="-78"/>
                <a:cs typeface="Alexandria" charset="0"/>
              </a:rPr>
              <a:t> </a:t>
            </a:r>
            <a:r>
              <a:rPr lang="ar-EG" sz="2200" b="1" kern="0" dirty="0">
                <a:solidFill>
                  <a:srgbClr val="FF0000"/>
                </a:solidFill>
                <a:latin typeface="Simplified Arabic" panose="02020603050405020304" pitchFamily="18" charset="-78"/>
                <a:cs typeface="Alexandria" charset="0"/>
              </a:rPr>
              <a:t>والفيديو</a:t>
            </a:r>
            <a:r>
              <a:rPr lang="ar-EG" sz="2200" b="1" kern="0" dirty="0">
                <a:solidFill>
                  <a:srgbClr val="00AEEF"/>
                </a:solidFill>
                <a:latin typeface="Simplified Arabic" panose="02020603050405020304" pitchFamily="18" charset="-78"/>
                <a:cs typeface="Alexandria" charset="0"/>
              </a:rPr>
              <a:t> </a:t>
            </a:r>
            <a:r>
              <a:rPr lang="ar-EG" sz="2200" b="1" kern="0" dirty="0" err="1">
                <a:solidFill>
                  <a:srgbClr val="00AEEF"/>
                </a:solidFill>
                <a:latin typeface="Simplified Arabic" panose="02020603050405020304" pitchFamily="18" charset="-78"/>
                <a:cs typeface="Alexandria" charset="0"/>
              </a:rPr>
              <a:t>والبودكاست</a:t>
            </a:r>
            <a:r>
              <a:rPr lang="ar-EG" sz="2200" b="1" kern="0" dirty="0">
                <a:solidFill>
                  <a:srgbClr val="00AEEF"/>
                </a:solidFill>
                <a:latin typeface="Simplified Arabic" panose="02020603050405020304" pitchFamily="18" charset="-78"/>
                <a:cs typeface="Alexandria" charset="0"/>
              </a:rPr>
              <a:t> التسويقي </a:t>
            </a:r>
            <a:r>
              <a:rPr lang="ar-EG" sz="2200" b="1" kern="0" dirty="0">
                <a:solidFill>
                  <a:srgbClr val="FF0000"/>
                </a:solidFill>
                <a:latin typeface="Simplified Arabic" panose="02020603050405020304" pitchFamily="18" charset="-78"/>
                <a:cs typeface="Alexandria" charset="0"/>
              </a:rPr>
              <a:t>والمدونات التسويقية للشركات</a:t>
            </a:r>
            <a:r>
              <a:rPr lang="ar-EG" sz="2200" b="1" kern="0" dirty="0">
                <a:solidFill>
                  <a:srgbClr val="00AEEF"/>
                </a:solidFill>
                <a:latin typeface="Simplified Arabic" panose="02020603050405020304" pitchFamily="18" charset="-78"/>
                <a:cs typeface="Alexandria" charset="0"/>
              </a:rPr>
              <a:t>)</a:t>
            </a:r>
            <a:br>
              <a:rPr lang="ar-EG" sz="2800" kern="0" dirty="0">
                <a:latin typeface="Simplified Arabic" panose="02020603050405020304" pitchFamily="18" charset="-78"/>
                <a:cs typeface="Alexandria" charset="0"/>
              </a:rPr>
            </a:b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8" name="Content Placeholder 2">
            <a:extLst>
              <a:ext uri="{FF2B5EF4-FFF2-40B4-BE49-F238E27FC236}">
                <a16:creationId xmlns:a16="http://schemas.microsoft.com/office/drawing/2014/main" id="{AE8E80F4-5A7F-1CBD-786F-6DA3C521B9C8}"/>
              </a:ext>
            </a:extLst>
          </p:cNvPr>
          <p:cNvGraphicFramePr>
            <a:graphicFrameLocks noGrp="1"/>
          </p:cNvGraphicFramePr>
          <p:nvPr>
            <p:ph idx="1"/>
            <p:extLst>
              <p:ext uri="{D42A27DB-BD31-4B8C-83A1-F6EECF244321}">
                <p14:modId xmlns:p14="http://schemas.microsoft.com/office/powerpoint/2010/main" val="724366761"/>
              </p:ext>
            </p:extLst>
          </p:nvPr>
        </p:nvGraphicFramePr>
        <p:xfrm>
          <a:off x="3216729" y="1931263"/>
          <a:ext cx="8708572" cy="4077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63428-92BB-482A-CF0B-97A1DF2A3AB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a:t>
            </a:r>
            <a:r>
              <a:rPr lang="ar-EG" sz="2800" dirty="0" err="1">
                <a:latin typeface="Alexandria Medium" pitchFamily="2" charset="-78"/>
                <a:cs typeface="Alexandria Medium" pitchFamily="2" charset="-78"/>
              </a:rPr>
              <a:t>الانفوجراف</a:t>
            </a:r>
            <a:r>
              <a:rPr lang="ar-EG" sz="2800" dirty="0">
                <a:latin typeface="Alexandria Medium" pitchFamily="2" charset="-78"/>
                <a:cs typeface="Alexandria Medium" pitchFamily="2" charset="-78"/>
              </a:rPr>
              <a:t> للمحتوى التسويقي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B31A85A-332E-D5F4-BB09-CECAA4D5CB61}"/>
              </a:ext>
            </a:extLst>
          </p:cNvPr>
          <p:cNvSpPr>
            <a:spLocks noGrp="1"/>
          </p:cNvSpPr>
          <p:nvPr>
            <p:ph idx="1"/>
          </p:nvPr>
        </p:nvSpPr>
        <p:spPr>
          <a:xfrm>
            <a:off x="2237014" y="1825625"/>
            <a:ext cx="9116785" cy="4667250"/>
          </a:xfrm>
        </p:spPr>
        <p:txBody>
          <a:bodyPr>
            <a:normAutofit lnSpcReduction="10000"/>
          </a:bodyPr>
          <a:lstStyle/>
          <a:p>
            <a:pPr algn="just" rtl="1">
              <a:lnSpc>
                <a:spcPct val="170000"/>
              </a:lnSpc>
            </a:pPr>
            <a:r>
              <a:rPr lang="ar-EG" sz="1600" dirty="0">
                <a:latin typeface="Alexandria Medium" pitchFamily="2" charset="-78"/>
                <a:cs typeface="Alexandria Medium" pitchFamily="2" charset="-78"/>
              </a:rPr>
              <a:t>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هو التمثيل البصري للمعلومات أو البيانات من خلال تصميم أشكال ومخططات تعتمد على دمج بعض الوسائط المتعددة معًا مثل الصور والرسوم المتحركة والثابتة والنصوص المكتوبة والألوان والخطوط، وما إلى ذلك، وكلمة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Infographic </a:t>
            </a:r>
            <a:r>
              <a:rPr lang="ar-EG" sz="1600" dirty="0">
                <a:latin typeface="Alexandria Medium" pitchFamily="2" charset="-78"/>
                <a:cs typeface="Alexandria Medium" pitchFamily="2" charset="-78"/>
              </a:rPr>
              <a:t>هي اختصار لـ </a:t>
            </a:r>
            <a:r>
              <a:rPr lang="en-US" sz="1600" dirty="0">
                <a:latin typeface="Alexandria Medium" pitchFamily="2" charset="-78"/>
                <a:cs typeface="Alexandria Medium" pitchFamily="2" charset="-78"/>
              </a:rPr>
              <a:t>Information graphic.</a:t>
            </a:r>
          </a:p>
          <a:p>
            <a:pPr algn="just" rtl="1">
              <a:lnSpc>
                <a:spcPct val="170000"/>
              </a:lnSpc>
            </a:pPr>
            <a:r>
              <a:rPr lang="ar-EG" sz="1600" dirty="0">
                <a:latin typeface="Alexandria Medium" pitchFamily="2" charset="-78"/>
                <a:cs typeface="Alexandria Medium" pitchFamily="2" charset="-78"/>
              </a:rPr>
              <a:t>ويمكن القول إن المخطط المعلوماتي المرئي يُعد واحدًا من أشكال التواصل التي شاع استخدامها في العديد من الصناعات والمجالات خلال العقد الماضي، ويهدف إلى جعل البيانات سهلة الفهم وتعزز الوعي لدى الجمهور. لذلك، يعدّ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أداة اتصال فعالة لعرض المعلومات وإزالة الغموض وشرح المشكلات المعقدة بأسلوب سلس وجلي.</a:t>
            </a:r>
          </a:p>
          <a:p>
            <a:pPr algn="just" rtl="1">
              <a:lnSpc>
                <a:spcPct val="170000"/>
              </a:lnSpc>
            </a:pPr>
            <a:r>
              <a:rPr lang="ar-EG" sz="1600" dirty="0">
                <a:latin typeface="Alexandria Medium" pitchFamily="2" charset="-78"/>
                <a:cs typeface="Alexandria Medium" pitchFamily="2" charset="-78"/>
              </a:rPr>
              <a:t>لا تقتصر وظائف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على إخبار الجمهور بعلامتك التجارية فحسب، إنما يمنحك فرصة عظيمة لإظهار قيمتك أمام العملاء بأسلوب هادف وفيروسي، حيث تزداد احتمالية مشاهدة المحتوى المرئي على الشبكات الاجتماعية بمقدار أربعة أضعاف مقارنةً بأنواع المحتوى الأخرى. </a:t>
            </a:r>
            <a:endParaRPr lang="en-US" sz="1600" dirty="0">
              <a:latin typeface="Alexandria Medium" pitchFamily="2" charset="-78"/>
              <a:cs typeface="Alexandria Medium" pitchFamily="2" charset="-78"/>
            </a:endParaRPr>
          </a:p>
        </p:txBody>
      </p:sp>
      <p:pic>
        <p:nvPicPr>
          <p:cNvPr id="8" name="Picture 7" descr="A group of people with text&#10;&#10;Description automatically generated">
            <a:extLst>
              <a:ext uri="{FF2B5EF4-FFF2-40B4-BE49-F238E27FC236}">
                <a16:creationId xmlns:a16="http://schemas.microsoft.com/office/drawing/2014/main" id="{DAA81693-D565-196F-5A87-5764CB0E94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665515" cy="6858000"/>
          </a:xfrm>
          <a:prstGeom prst="rect">
            <a:avLst/>
          </a:prstGeom>
        </p:spPr>
      </p:pic>
    </p:spTree>
    <p:extLst>
      <p:ext uri="{BB962C8B-B14F-4D97-AF65-F5344CB8AC3E}">
        <p14:creationId xmlns:p14="http://schemas.microsoft.com/office/powerpoint/2010/main" val="174496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5901D-CB2E-5680-C3A3-3A21D977ACB2}"/>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العرض</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CDFAE39-DEC4-F892-CBB6-A770D70D4CC5}"/>
              </a:ext>
            </a:extLst>
          </p:cNvPr>
          <p:cNvSpPr>
            <a:spLocks noGrp="1"/>
          </p:cNvSpPr>
          <p:nvPr>
            <p:ph idx="1"/>
          </p:nvPr>
        </p:nvSpPr>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1-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الثابت </a:t>
            </a:r>
            <a:r>
              <a:rPr lang="en-US" sz="1600" b="1" dirty="0">
                <a:solidFill>
                  <a:srgbClr val="FF0000"/>
                </a:solidFill>
                <a:latin typeface="Alexandria Medium" pitchFamily="2" charset="-78"/>
                <a:cs typeface="Alexandria Medium" pitchFamily="2" charset="-78"/>
              </a:rPr>
              <a:t>Static Infographics</a:t>
            </a:r>
          </a:p>
          <a:p>
            <a:pPr algn="just" rtl="1">
              <a:lnSpc>
                <a:spcPct val="150000"/>
              </a:lnSpc>
            </a:pPr>
            <a:r>
              <a:rPr lang="ar-EG" sz="1600" dirty="0">
                <a:latin typeface="Alexandria Medium" pitchFamily="2" charset="-78"/>
                <a:cs typeface="Alexandria Medium" pitchFamily="2" charset="-78"/>
              </a:rPr>
              <a:t>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الثابت واحد من أكثر أنواع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شيوعًا في العالم، فهو يتيح تمثيل البيانات مرئيًا دون وجود أي تعقيدات في التصميم، ويعتمد على الصور والرسوم الثابتة جنبًا إلى جنب النصوص المكتوبة لعرض المعلومات في قصة مرئية مقنعة دون دمج أي عناصر متحركة أو تفاعلية. </a:t>
            </a:r>
            <a:endParaRPr lang="en-US"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b="1" dirty="0">
                <a:solidFill>
                  <a:srgbClr val="FF0000"/>
                </a:solidFill>
                <a:latin typeface="Alexandria Medium" pitchFamily="2" charset="-78"/>
                <a:cs typeface="Alexandria Medium" pitchFamily="2" charset="-78"/>
              </a:rPr>
              <a:t>2-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المتحرك </a:t>
            </a:r>
            <a:r>
              <a:rPr lang="en-US" sz="1600" b="1" dirty="0">
                <a:solidFill>
                  <a:srgbClr val="FF0000"/>
                </a:solidFill>
                <a:latin typeface="Alexandria Medium" pitchFamily="2" charset="-78"/>
                <a:cs typeface="Alexandria Medium" pitchFamily="2" charset="-78"/>
              </a:rPr>
              <a:t>Animated Infographics</a:t>
            </a:r>
          </a:p>
          <a:p>
            <a:pPr algn="just" rtl="1">
              <a:lnSpc>
                <a:spcPct val="150000"/>
              </a:lnSpc>
            </a:pPr>
            <a:r>
              <a:rPr lang="ar-EG" sz="1600" dirty="0">
                <a:latin typeface="Alexandria Medium" pitchFamily="2" charset="-78"/>
                <a:cs typeface="Alexandria Medium" pitchFamily="2" charset="-78"/>
              </a:rPr>
              <a:t>يُطلق على 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المتحرك اسم </a:t>
            </a:r>
            <a:r>
              <a:rPr lang="ar-EG" sz="1600" dirty="0" err="1">
                <a:latin typeface="Alexandria Medium" pitchFamily="2" charset="-78"/>
                <a:cs typeface="Alexandria Medium" pitchFamily="2" charset="-78"/>
              </a:rPr>
              <a:t>جيفوجرافيك</a:t>
            </a:r>
            <a:r>
              <a:rPr lang="ar-EG" sz="1600" dirty="0">
                <a:latin typeface="Alexandria Medium" pitchFamily="2" charset="-78"/>
                <a:cs typeface="Alexandria Medium" pitchFamily="2" charset="-78"/>
              </a:rPr>
              <a:t> </a:t>
            </a:r>
            <a:r>
              <a:rPr lang="en-US" sz="1600" dirty="0" err="1">
                <a:latin typeface="Alexandria Medium" pitchFamily="2" charset="-78"/>
                <a:cs typeface="Alexandria Medium" pitchFamily="2" charset="-78"/>
              </a:rPr>
              <a:t>Gifographics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وكما يوحي الاسم، يحتوي هذا النوع على الرسوم المتحركة أو ملفات </a:t>
            </a:r>
            <a:r>
              <a:rPr lang="en-US" sz="1600" dirty="0">
                <a:latin typeface="Alexandria Medium" pitchFamily="2" charset="-78"/>
                <a:cs typeface="Alexandria Medium" pitchFamily="2" charset="-78"/>
              </a:rPr>
              <a:t>GIF </a:t>
            </a:r>
            <a:r>
              <a:rPr lang="ar-EG" sz="1600" dirty="0">
                <a:latin typeface="Alexandria Medium" pitchFamily="2" charset="-78"/>
                <a:cs typeface="Alexandria Medium" pitchFamily="2" charset="-78"/>
              </a:rPr>
              <a:t> التي تصنع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ساحر يضفي عليه المزيد من الحيوية أثناء سرد القصص وتقديم المعلومات. ويُعدّ أكثر قوة وجذبًا من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الثابت الذي يستخدم عددًا محدودًا من العناصر المرئية.</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136114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35E6F-805E-372C-4083-42C8BC88BB3B}"/>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العرض</a:t>
            </a:r>
            <a:endParaRPr lang="en-US" sz="2800" dirty="0"/>
          </a:p>
        </p:txBody>
      </p:sp>
      <p:sp>
        <p:nvSpPr>
          <p:cNvPr id="3" name="Content Placeholder 2">
            <a:extLst>
              <a:ext uri="{FF2B5EF4-FFF2-40B4-BE49-F238E27FC236}">
                <a16:creationId xmlns:a16="http://schemas.microsoft.com/office/drawing/2014/main" id="{C19B037F-F0E7-21FC-B1DA-A82F926BDE74}"/>
              </a:ext>
            </a:extLst>
          </p:cNvPr>
          <p:cNvSpPr>
            <a:spLocks noGrp="1"/>
          </p:cNvSpPr>
          <p:nvPr>
            <p:ph idx="1"/>
          </p:nvPr>
        </p:nvSpPr>
        <p:spPr>
          <a:xfrm>
            <a:off x="838200" y="1689100"/>
            <a:ext cx="10515600" cy="4803775"/>
          </a:xfrm>
        </p:spPr>
        <p:txBody>
          <a:bodyPr>
            <a:normAutofit lnSpcReduction="10000"/>
          </a:bodyPr>
          <a:lstStyle/>
          <a:p>
            <a:pPr marL="0" indent="0" algn="r" rtl="1">
              <a:lnSpc>
                <a:spcPct val="170000"/>
              </a:lnSpc>
              <a:buNone/>
            </a:pPr>
            <a:r>
              <a:rPr lang="ar-EG" sz="1600" dirty="0">
                <a:solidFill>
                  <a:srgbClr val="FF0000"/>
                </a:solidFill>
                <a:latin typeface="Alexandria Medium" pitchFamily="2" charset="-78"/>
                <a:cs typeface="Alexandria Medium" pitchFamily="2" charset="-78"/>
              </a:rPr>
              <a:t>3- </a:t>
            </a:r>
            <a:r>
              <a:rPr lang="ar-EG" sz="1600" dirty="0" err="1">
                <a:solidFill>
                  <a:srgbClr val="FF0000"/>
                </a:solidFill>
                <a:latin typeface="Alexandria Medium" pitchFamily="2" charset="-78"/>
                <a:cs typeface="Alexandria Medium" pitchFamily="2" charset="-78"/>
              </a:rPr>
              <a:t>الإنفوجرافيك</a:t>
            </a:r>
            <a:r>
              <a:rPr lang="ar-EG" sz="1600" dirty="0">
                <a:solidFill>
                  <a:srgbClr val="FF0000"/>
                </a:solidFill>
                <a:latin typeface="Alexandria Medium" pitchFamily="2" charset="-78"/>
                <a:cs typeface="Alexandria Medium" pitchFamily="2" charset="-78"/>
              </a:rPr>
              <a:t> التفاعلي </a:t>
            </a:r>
            <a:r>
              <a:rPr lang="en-US" sz="1600" dirty="0">
                <a:solidFill>
                  <a:srgbClr val="FF0000"/>
                </a:solidFill>
                <a:latin typeface="Alexandria Medium" pitchFamily="2" charset="-78"/>
                <a:cs typeface="Alexandria Medium" pitchFamily="2" charset="-78"/>
              </a:rPr>
              <a:t>Interactive Infographics</a:t>
            </a:r>
          </a:p>
          <a:p>
            <a:pPr algn="just" rtl="1">
              <a:lnSpc>
                <a:spcPct val="170000"/>
              </a:lnSpc>
            </a:pPr>
            <a:r>
              <a:rPr lang="ar-EG" sz="1600" dirty="0">
                <a:latin typeface="Alexandria Medium" pitchFamily="2" charset="-78"/>
                <a:cs typeface="Alexandria Medium" pitchFamily="2" charset="-78"/>
              </a:rPr>
              <a:t>يوفر 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التفاعلي إمكانية تفاعل الجمهور مع المحتوى من خلال حث المستخدمين على اتخاذ إجراء معين لعرض تفاصيل المحتوى، ويحتوي أي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تفاعلي على رموز أو أيقونات بسيطة أو روابط تشعبية داخلية، للتعمق في استكشاف المزيد من المعلومات، فهذا النمط من التصميمات يعرض البيانات على أساس انتقائي حسب اختيارات المستخدم مع إشراك الجمهور من خلال التجربة التفاعلية الغنية بالحركة المنظمة.</a:t>
            </a:r>
          </a:p>
          <a:p>
            <a:pPr marL="0" indent="0" algn="just" rtl="1">
              <a:lnSpc>
                <a:spcPct val="170000"/>
              </a:lnSpc>
              <a:buNone/>
            </a:pPr>
            <a:r>
              <a:rPr lang="ar-EG" sz="1600" dirty="0">
                <a:solidFill>
                  <a:srgbClr val="FF0000"/>
                </a:solidFill>
                <a:latin typeface="Alexandria Medium" pitchFamily="2" charset="-78"/>
                <a:cs typeface="Alexandria Medium" pitchFamily="2" charset="-78"/>
              </a:rPr>
              <a:t>4- فيديو </a:t>
            </a:r>
            <a:r>
              <a:rPr lang="ar-EG" sz="1600" dirty="0" err="1">
                <a:solidFill>
                  <a:srgbClr val="FF0000"/>
                </a:solidFill>
                <a:latin typeface="Alexandria Medium" pitchFamily="2" charset="-78"/>
                <a:cs typeface="Alexandria Medium" pitchFamily="2" charset="-78"/>
              </a:rPr>
              <a:t>الإنفوجرافيك</a:t>
            </a:r>
            <a:r>
              <a:rPr lang="ar-EG" sz="1600" dirty="0">
                <a:solidFill>
                  <a:srgbClr val="FF0000"/>
                </a:solidFill>
                <a:latin typeface="Alexandria Medium" pitchFamily="2" charset="-78"/>
                <a:cs typeface="Alexandria Medium" pitchFamily="2" charset="-78"/>
              </a:rPr>
              <a:t> </a:t>
            </a:r>
            <a:r>
              <a:rPr lang="en-US" sz="1600" dirty="0">
                <a:solidFill>
                  <a:srgbClr val="FF0000"/>
                </a:solidFill>
                <a:latin typeface="Alexandria Medium" pitchFamily="2" charset="-78"/>
                <a:cs typeface="Alexandria Medium" pitchFamily="2" charset="-78"/>
              </a:rPr>
              <a:t>Infographic video</a:t>
            </a:r>
          </a:p>
          <a:p>
            <a:pPr algn="just" rtl="1">
              <a:lnSpc>
                <a:spcPct val="170000"/>
              </a:lnSpc>
            </a:pPr>
            <a:r>
              <a:rPr lang="ar-EG" sz="1600" dirty="0">
                <a:latin typeface="Alexandria Medium" pitchFamily="2" charset="-78"/>
                <a:cs typeface="Alexandria Medium" pitchFamily="2" charset="-78"/>
              </a:rPr>
              <a:t>يطلق على تصميم فيديو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اسم </a:t>
            </a:r>
            <a:r>
              <a:rPr lang="ar-EG" sz="1600" dirty="0" err="1">
                <a:latin typeface="Alexandria Medium" pitchFamily="2" charset="-78"/>
                <a:cs typeface="Alexandria Medium" pitchFamily="2" charset="-78"/>
              </a:rPr>
              <a:t>فيديوجرافيك</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Videographic </a:t>
            </a:r>
            <a:r>
              <a:rPr lang="ar-EG" sz="1600" dirty="0">
                <a:latin typeface="Alexandria Medium" pitchFamily="2" charset="-78"/>
                <a:cs typeface="Alexandria Medium" pitchFamily="2" charset="-78"/>
              </a:rPr>
              <a:t>أو موشن جرافيك </a:t>
            </a:r>
            <a:r>
              <a:rPr lang="en-US" sz="1600" dirty="0">
                <a:latin typeface="Alexandria Medium" pitchFamily="2" charset="-78"/>
                <a:cs typeface="Alexandria Medium" pitchFamily="2" charset="-78"/>
              </a:rPr>
              <a:t>Motion Graphics، </a:t>
            </a:r>
            <a:r>
              <a:rPr lang="ar-EG" sz="1600" dirty="0">
                <a:latin typeface="Alexandria Medium" pitchFamily="2" charset="-78"/>
                <a:cs typeface="Alexandria Medium" pitchFamily="2" charset="-78"/>
              </a:rPr>
              <a:t>وهو عبارة عن مقطع فيديو يحتوي على مزيج من الوسائط المتعددة مثل الصور والموسيقى والنصوص المكتوبة والخرائط والرسوم المتحركة والثابتة، وقد يتضمن لقطات فيديو وتعليق صوتي ومؤثرات صوتية وبصرية أخرى.</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002728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56B3E-0DCD-5E63-6751-F1EB7629C3E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63DED15-58E8-6EFA-DA44-B08A2B6FF50B}"/>
              </a:ext>
            </a:extLst>
          </p:cNvPr>
          <p:cNvSpPr>
            <a:spLocks noGrp="1"/>
          </p:cNvSpPr>
          <p:nvPr>
            <p:ph idx="1"/>
          </p:nvPr>
        </p:nvSpPr>
        <p:spPr>
          <a:xfrm>
            <a:off x="5192485" y="2506662"/>
            <a:ext cx="6716486"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1-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الإحصائي </a:t>
            </a:r>
            <a:r>
              <a:rPr lang="en-US" sz="1600" b="1" dirty="0">
                <a:solidFill>
                  <a:srgbClr val="FF0000"/>
                </a:solidFill>
                <a:latin typeface="Alexandria Medium" pitchFamily="2" charset="-78"/>
                <a:cs typeface="Alexandria Medium" pitchFamily="2" charset="-78"/>
              </a:rPr>
              <a:t>Statistical infographics</a:t>
            </a:r>
          </a:p>
          <a:p>
            <a:pPr algn="just" rtl="1">
              <a:lnSpc>
                <a:spcPct val="150000"/>
              </a:lnSpc>
            </a:pPr>
            <a:r>
              <a:rPr lang="ar-EG" sz="1600" dirty="0">
                <a:latin typeface="Alexandria Medium" pitchFamily="2" charset="-78"/>
                <a:cs typeface="Alexandria Medium" pitchFamily="2" charset="-78"/>
              </a:rPr>
              <a:t>إذا كان لديك نتائج تحليل إحصائي لدراسة علمية أو استطلاع رأي، أو لديك معلومات كثيرة يتداخل معها الأرقام والتكرارات والنسب المئوية، فإن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إحصائي يكون الخيار الأفضل لعرض هذه البيانات، وذلك من خلال دمج المخططات الدائرية </a:t>
            </a:r>
            <a:r>
              <a:rPr lang="en-US" sz="1600" dirty="0">
                <a:latin typeface="Alexandria Medium" pitchFamily="2" charset="-78"/>
                <a:cs typeface="Alexandria Medium" pitchFamily="2" charset="-78"/>
              </a:rPr>
              <a:t>Pie charts </a:t>
            </a:r>
            <a:r>
              <a:rPr lang="ar-EG" sz="1600" dirty="0">
                <a:latin typeface="Alexandria Medium" pitchFamily="2" charset="-78"/>
                <a:cs typeface="Alexandria Medium" pitchFamily="2" charset="-78"/>
              </a:rPr>
              <a:t>والرسوم البيانية الشريطية </a:t>
            </a:r>
            <a:r>
              <a:rPr lang="en-US" sz="1600" dirty="0">
                <a:latin typeface="Alexandria Medium" pitchFamily="2" charset="-78"/>
                <a:cs typeface="Alexandria Medium" pitchFamily="2" charset="-78"/>
              </a:rPr>
              <a:t>Bar graph </a:t>
            </a:r>
            <a:r>
              <a:rPr lang="ar-EG" sz="1600" dirty="0">
                <a:latin typeface="Alexandria Medium" pitchFamily="2" charset="-78"/>
                <a:cs typeface="Alexandria Medium" pitchFamily="2" charset="-78"/>
              </a:rPr>
              <a:t>والصور التوضيحية </a:t>
            </a:r>
            <a:r>
              <a:rPr lang="en-US" sz="1600" dirty="0">
                <a:latin typeface="Alexandria Medium" pitchFamily="2" charset="-78"/>
                <a:cs typeface="Alexandria Medium" pitchFamily="2" charset="-78"/>
              </a:rPr>
              <a:t>Pictograms.</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aph and numbers on a white background&#10;&#10;Description automatically generated">
            <a:extLst>
              <a:ext uri="{FF2B5EF4-FFF2-40B4-BE49-F238E27FC236}">
                <a16:creationId xmlns:a16="http://schemas.microsoft.com/office/drawing/2014/main" id="{27D5328E-7828-253E-D3E2-2131C40401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029" y="2506662"/>
            <a:ext cx="4716742" cy="265316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671752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7FCB2-E36F-0455-DE55-71F2DAC12B1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7F67ABCD-E236-ED54-DE34-07F1FC69D1F9}"/>
              </a:ext>
            </a:extLst>
          </p:cNvPr>
          <p:cNvSpPr>
            <a:spLocks noGrp="1"/>
          </p:cNvSpPr>
          <p:nvPr>
            <p:ph idx="1"/>
          </p:nvPr>
        </p:nvSpPr>
        <p:spPr>
          <a:xfrm>
            <a:off x="6564086" y="1825625"/>
            <a:ext cx="5342376" cy="4351338"/>
          </a:xfrm>
        </p:spPr>
        <p:txBody>
          <a:bodyPr>
            <a:normAutofit fontScale="62500" lnSpcReduction="20000"/>
          </a:bodyPr>
          <a:lstStyle/>
          <a:p>
            <a:pPr marL="0" indent="0" algn="just" rtl="1">
              <a:lnSpc>
                <a:spcPct val="160000"/>
              </a:lnSpc>
              <a:buNone/>
            </a:pPr>
            <a:r>
              <a:rPr lang="ar-EG" b="1" dirty="0">
                <a:solidFill>
                  <a:srgbClr val="FF0000"/>
                </a:solidFill>
                <a:latin typeface="Alexandria Medium" pitchFamily="2" charset="-78"/>
                <a:cs typeface="Alexandria Medium" pitchFamily="2" charset="-78"/>
              </a:rPr>
              <a:t> 2- </a:t>
            </a:r>
            <a:r>
              <a:rPr lang="ar-EG" b="1" dirty="0" err="1">
                <a:solidFill>
                  <a:srgbClr val="FF0000"/>
                </a:solidFill>
                <a:latin typeface="Alexandria Medium" pitchFamily="2" charset="-78"/>
                <a:cs typeface="Alexandria Medium" pitchFamily="2" charset="-78"/>
              </a:rPr>
              <a:t>الإنفوجرافيك</a:t>
            </a:r>
            <a:r>
              <a:rPr lang="ar-EG" b="1" dirty="0">
                <a:solidFill>
                  <a:srgbClr val="FF0000"/>
                </a:solidFill>
                <a:latin typeface="Alexandria Medium" pitchFamily="2" charset="-78"/>
                <a:cs typeface="Alexandria Medium" pitchFamily="2" charset="-78"/>
              </a:rPr>
              <a:t> الزمني </a:t>
            </a:r>
            <a:r>
              <a:rPr lang="en-US" b="1" dirty="0">
                <a:solidFill>
                  <a:srgbClr val="FF0000"/>
                </a:solidFill>
                <a:latin typeface="Alexandria Medium" pitchFamily="2" charset="-78"/>
                <a:cs typeface="Alexandria Medium" pitchFamily="2" charset="-78"/>
              </a:rPr>
              <a:t>Timeline infographic</a:t>
            </a:r>
          </a:p>
          <a:p>
            <a:pPr algn="just" rtl="1">
              <a:lnSpc>
                <a:spcPct val="160000"/>
              </a:lnSpc>
            </a:pPr>
            <a:r>
              <a:rPr lang="ar-EG" dirty="0">
                <a:latin typeface="Alexandria Medium" pitchFamily="2" charset="-78"/>
                <a:cs typeface="Alexandria Medium" pitchFamily="2" charset="-78"/>
              </a:rPr>
              <a:t>من الوارد أن يكون هدفك من تصميم </a:t>
            </a:r>
            <a:r>
              <a:rPr lang="ar-EG" dirty="0" err="1">
                <a:latin typeface="Alexandria Medium" pitchFamily="2" charset="-78"/>
                <a:cs typeface="Alexandria Medium" pitchFamily="2" charset="-78"/>
              </a:rPr>
              <a:t>الإنفوجرافيك</a:t>
            </a:r>
            <a:r>
              <a:rPr lang="ar-EG" dirty="0">
                <a:latin typeface="Alexandria Medium" pitchFamily="2" charset="-78"/>
                <a:cs typeface="Alexandria Medium" pitchFamily="2" charset="-78"/>
              </a:rPr>
              <a:t> </a:t>
            </a:r>
            <a:r>
              <a:rPr lang="en-US" dirty="0">
                <a:latin typeface="Alexandria Medium" pitchFamily="2" charset="-78"/>
                <a:cs typeface="Alexandria Medium" pitchFamily="2" charset="-78"/>
              </a:rPr>
              <a:t>Infographic Design </a:t>
            </a:r>
            <a:r>
              <a:rPr lang="ar-EG" dirty="0">
                <a:latin typeface="Alexandria Medium" pitchFamily="2" charset="-78"/>
                <a:cs typeface="Alexandria Medium" pitchFamily="2" charset="-78"/>
              </a:rPr>
              <a:t> هو إبراز تواريخ أحداث هامة، أو تقديم لمحة عامة موجزة عن مجموعة أحداث وقعت خلال فترة زمنية معينة، أو شرح المراحل الزمنية لعملية ما، أو أنك تريد مشاركة جمهورك قصة بترتيب زمني أو شرح تطور منتجات شركتك. فإن الخيار الأنسب هو تصميم </a:t>
            </a:r>
            <a:r>
              <a:rPr lang="ar-EG" dirty="0" err="1">
                <a:latin typeface="Alexandria Medium" pitchFamily="2" charset="-78"/>
                <a:cs typeface="Alexandria Medium" pitchFamily="2" charset="-78"/>
              </a:rPr>
              <a:t>إنفوجرافيك</a:t>
            </a:r>
            <a:r>
              <a:rPr lang="ar-EG" dirty="0">
                <a:latin typeface="Alexandria Medium" pitchFamily="2" charset="-78"/>
                <a:cs typeface="Alexandria Medium" pitchFamily="2" charset="-78"/>
              </a:rPr>
              <a:t> زمني لعرض هذه البيانات.</a:t>
            </a:r>
          </a:p>
          <a:p>
            <a:pPr algn="just" rtl="1">
              <a:lnSpc>
                <a:spcPct val="160000"/>
              </a:lnSpc>
            </a:pPr>
            <a:endParaRPr lang="en-US" dirty="0">
              <a:latin typeface="Alexandria Medium" pitchFamily="2" charset="-78"/>
              <a:cs typeface="Alexandria Medium" pitchFamily="2" charset="-78"/>
            </a:endParaRPr>
          </a:p>
        </p:txBody>
      </p:sp>
      <p:pic>
        <p:nvPicPr>
          <p:cNvPr id="5" name="Picture 4" descr="A timeline infographic with colorful circles and text&#10;&#10;Description automatically generated">
            <a:extLst>
              <a:ext uri="{FF2B5EF4-FFF2-40B4-BE49-F238E27FC236}">
                <a16:creationId xmlns:a16="http://schemas.microsoft.com/office/drawing/2014/main" id="{06068CEB-3409-F682-A53A-B98DCAB154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538" y="2016333"/>
            <a:ext cx="5951976" cy="3969921"/>
          </a:xfrm>
          <a:prstGeom prst="rect">
            <a:avLst/>
          </a:prstGeom>
        </p:spPr>
      </p:pic>
    </p:spTree>
    <p:extLst>
      <p:ext uri="{BB962C8B-B14F-4D97-AF65-F5344CB8AC3E}">
        <p14:creationId xmlns:p14="http://schemas.microsoft.com/office/powerpoint/2010/main" val="154285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5A69A-F129-CEB4-C1D6-6448A52FB5A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813A400-8A56-832C-0794-0FEB5B2863C8}"/>
              </a:ext>
            </a:extLst>
          </p:cNvPr>
          <p:cNvSpPr>
            <a:spLocks noGrp="1"/>
          </p:cNvSpPr>
          <p:nvPr>
            <p:ph idx="1"/>
          </p:nvPr>
        </p:nvSpPr>
        <p:spPr>
          <a:xfrm>
            <a:off x="5894614" y="2362653"/>
            <a:ext cx="5687786"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3-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الجغرافي </a:t>
            </a:r>
            <a:r>
              <a:rPr lang="en-US" sz="1600" b="1" dirty="0">
                <a:solidFill>
                  <a:srgbClr val="FF0000"/>
                </a:solidFill>
                <a:latin typeface="Alexandria Medium" pitchFamily="2" charset="-78"/>
                <a:cs typeface="Alexandria Medium" pitchFamily="2" charset="-78"/>
              </a:rPr>
              <a:t>Geographic infographic</a:t>
            </a:r>
          </a:p>
          <a:p>
            <a:pPr algn="just" rtl="1">
              <a:lnSpc>
                <a:spcPct val="150000"/>
              </a:lnSpc>
            </a:pPr>
            <a:r>
              <a:rPr lang="ar-EG" sz="1600" dirty="0">
                <a:latin typeface="Alexandria Medium" pitchFamily="2" charset="-78"/>
                <a:cs typeface="Alexandria Medium" pitchFamily="2" charset="-78"/>
              </a:rPr>
              <a:t>هل لديك معلومات جغرافية حول دولة أو منطقة ما وترغب في تحويلها إلى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حسنًا، في هذه الحالة يمكن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جغرافي يعتمد على الخرائط بشكلٍ أساسي. فمن الممكن وضع عدة خرائط جنبًا إلى جنب في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واحد لتوضيح الاختلافات الجغرافية بين دولتين مثلًا أو المقارنة بين مجموعة بيانات خاصة بالموقع.</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map of the world with infographics&#10;&#10;Description automatically generated">
            <a:extLst>
              <a:ext uri="{FF2B5EF4-FFF2-40B4-BE49-F238E27FC236}">
                <a16:creationId xmlns:a16="http://schemas.microsoft.com/office/drawing/2014/main" id="{4F6C8AAB-2C80-4E8D-E631-5FBD59622897}"/>
              </a:ext>
            </a:extLst>
          </p:cNvPr>
          <p:cNvPicPr>
            <a:picLocks noChangeAspect="1"/>
          </p:cNvPicPr>
          <p:nvPr/>
        </p:nvPicPr>
        <p:blipFill rotWithShape="1">
          <a:blip r:embed="rId2">
            <a:extLst>
              <a:ext uri="{28A0092B-C50C-407E-A947-70E740481C1C}">
                <a14:useLocalDpi xmlns:a14="http://schemas.microsoft.com/office/drawing/2010/main" val="0"/>
              </a:ext>
            </a:extLst>
          </a:blip>
          <a:srcRect l="2282" t="3134" r="4267" b="6835"/>
          <a:stretch/>
        </p:blipFill>
        <p:spPr>
          <a:xfrm>
            <a:off x="293915" y="2192720"/>
            <a:ext cx="5241472" cy="3363758"/>
          </a:xfrm>
          <a:prstGeom prst="rect">
            <a:avLst/>
          </a:prstGeom>
        </p:spPr>
      </p:pic>
    </p:spTree>
    <p:extLst>
      <p:ext uri="{BB962C8B-B14F-4D97-AF65-F5344CB8AC3E}">
        <p14:creationId xmlns:p14="http://schemas.microsoft.com/office/powerpoint/2010/main" val="541642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32B8B-9742-F160-8EE8-1DA6A04D92AB}"/>
              </a:ext>
            </a:extLst>
          </p:cNvPr>
          <p:cNvSpPr>
            <a:spLocks noGrp="1"/>
          </p:cNvSpPr>
          <p:nvPr>
            <p:ph type="title"/>
          </p:nvPr>
        </p:nvSpPr>
        <p:spPr/>
        <p:txBody>
          <a:bodyPr>
            <a:normAutofit/>
          </a:bodyPr>
          <a:lstStyle/>
          <a:p>
            <a:pPr algn="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3215934F-D431-92BA-7665-162EC695A371}"/>
              </a:ext>
            </a:extLst>
          </p:cNvPr>
          <p:cNvSpPr>
            <a:spLocks noGrp="1"/>
          </p:cNvSpPr>
          <p:nvPr>
            <p:ph idx="1"/>
          </p:nvPr>
        </p:nvSpPr>
        <p:spPr>
          <a:xfrm>
            <a:off x="4751614" y="2141537"/>
            <a:ext cx="6749143"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4- </a:t>
            </a:r>
            <a:r>
              <a:rPr lang="ar-EG" sz="1600" b="1" dirty="0" err="1">
                <a:solidFill>
                  <a:srgbClr val="FF0000"/>
                </a:solidFill>
                <a:latin typeface="Alexandria Medium" pitchFamily="2" charset="-78"/>
                <a:cs typeface="Alexandria Medium" pitchFamily="2" charset="-78"/>
              </a:rPr>
              <a:t>انفوجرافيك</a:t>
            </a:r>
            <a:r>
              <a:rPr lang="ar-EG" sz="1600" b="1" dirty="0">
                <a:solidFill>
                  <a:srgbClr val="FF0000"/>
                </a:solidFill>
                <a:latin typeface="Alexandria Medium" pitchFamily="2" charset="-78"/>
                <a:cs typeface="Alexandria Medium" pitchFamily="2" charset="-78"/>
              </a:rPr>
              <a:t> المقارنات </a:t>
            </a:r>
            <a:r>
              <a:rPr lang="en-US" sz="1600" b="1" dirty="0">
                <a:solidFill>
                  <a:srgbClr val="FF0000"/>
                </a:solidFill>
                <a:latin typeface="Alexandria Medium" pitchFamily="2" charset="-78"/>
                <a:cs typeface="Alexandria Medium" pitchFamily="2" charset="-78"/>
              </a:rPr>
              <a:t>Comparison infographics</a:t>
            </a:r>
          </a:p>
          <a:p>
            <a:pPr algn="just" rtl="1">
              <a:lnSpc>
                <a:spcPct val="150000"/>
              </a:lnSpc>
            </a:pPr>
            <a:r>
              <a:rPr lang="ar-EG" sz="1600" dirty="0">
                <a:latin typeface="Alexandria Medium" pitchFamily="2" charset="-78"/>
                <a:cs typeface="Alexandria Medium" pitchFamily="2" charset="-78"/>
              </a:rPr>
              <a:t>يستخدم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المقارنات إذا كان الجمهور يواجه صعوبة بالغة في الاختيار بين شيئين. لذا، تكمن أهميته في المقارنة بين فكرتين أو منتجين أو خدمتين أو خيارات مختلفة. ويساعد الجمهور على معرفة أوجه التشابه والاختلافات بين خيارات متعددة وحثهم على اختيار الأفضل بالنسبة لهم أو المقارنة بين سلبيات وإيجابيات منتج ما.</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red and green rectangular poster&#10;&#10;Description automatically generated with medium confidence">
            <a:extLst>
              <a:ext uri="{FF2B5EF4-FFF2-40B4-BE49-F238E27FC236}">
                <a16:creationId xmlns:a16="http://schemas.microsoft.com/office/drawing/2014/main" id="{10BA21DB-32BF-0D76-D142-83C529E3A0E6}"/>
              </a:ext>
            </a:extLst>
          </p:cNvPr>
          <p:cNvPicPr>
            <a:picLocks noChangeAspect="1"/>
          </p:cNvPicPr>
          <p:nvPr/>
        </p:nvPicPr>
        <p:blipFill rotWithShape="1">
          <a:blip r:embed="rId2">
            <a:extLst>
              <a:ext uri="{28A0092B-C50C-407E-A947-70E740481C1C}">
                <a14:useLocalDpi xmlns:a14="http://schemas.microsoft.com/office/drawing/2010/main" val="0"/>
              </a:ext>
            </a:extLst>
          </a:blip>
          <a:srcRect b="2857"/>
          <a:stretch/>
        </p:blipFill>
        <p:spPr>
          <a:xfrm>
            <a:off x="0" y="0"/>
            <a:ext cx="4261757" cy="6858000"/>
          </a:xfrm>
          <a:prstGeom prst="rect">
            <a:avLst/>
          </a:prstGeom>
        </p:spPr>
      </p:pic>
    </p:spTree>
    <p:extLst>
      <p:ext uri="{BB962C8B-B14F-4D97-AF65-F5344CB8AC3E}">
        <p14:creationId xmlns:p14="http://schemas.microsoft.com/office/powerpoint/2010/main" val="3789828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24E72-1728-EAEE-15E2-8C6EC93656AF}"/>
              </a:ext>
            </a:extLst>
          </p:cNvPr>
          <p:cNvSpPr>
            <a:spLocks noGrp="1"/>
          </p:cNvSpPr>
          <p:nvPr>
            <p:ph type="title"/>
          </p:nvPr>
        </p:nvSpPr>
        <p:spPr>
          <a:xfrm>
            <a:off x="1202874" y="483505"/>
            <a:ext cx="10515600" cy="1325563"/>
          </a:xfrm>
        </p:spPr>
        <p:txBody>
          <a:bodyPr>
            <a:normAutofit/>
          </a:bodyPr>
          <a:lstStyle/>
          <a:p>
            <a:pPr algn="r"/>
            <a:r>
              <a:rPr lang="ar-EG" sz="2400" dirty="0">
                <a:latin typeface="Alexandria Medium" pitchFamily="2" charset="-78"/>
                <a:cs typeface="Alexandria Medium" pitchFamily="2" charset="-78"/>
              </a:rPr>
              <a:t>أنواع </a:t>
            </a:r>
            <a:r>
              <a:rPr lang="ar-EG" sz="2400" dirty="0" err="1">
                <a:latin typeface="Alexandria Medium" pitchFamily="2" charset="-78"/>
                <a:cs typeface="Alexandria Medium" pitchFamily="2" charset="-78"/>
              </a:rPr>
              <a:t>الإنفوجرافيك</a:t>
            </a:r>
            <a:r>
              <a:rPr lang="ar-EG" sz="2400" dirty="0">
                <a:latin typeface="Alexandria Medium" pitchFamily="2" charset="-78"/>
                <a:cs typeface="Alexandria Medium" pitchFamily="2" charset="-78"/>
              </a:rPr>
              <a:t> من حيث المضمون</a:t>
            </a:r>
            <a:endParaRPr lang="en-US" sz="2400" dirty="0"/>
          </a:p>
        </p:txBody>
      </p:sp>
      <p:sp>
        <p:nvSpPr>
          <p:cNvPr id="3" name="Content Placeholder 2">
            <a:extLst>
              <a:ext uri="{FF2B5EF4-FFF2-40B4-BE49-F238E27FC236}">
                <a16:creationId xmlns:a16="http://schemas.microsoft.com/office/drawing/2014/main" id="{113685F2-F798-1706-1D59-AF96C30CE0D3}"/>
              </a:ext>
            </a:extLst>
          </p:cNvPr>
          <p:cNvSpPr>
            <a:spLocks noGrp="1"/>
          </p:cNvSpPr>
          <p:nvPr>
            <p:ph idx="1"/>
          </p:nvPr>
        </p:nvSpPr>
        <p:spPr>
          <a:xfrm>
            <a:off x="5976257" y="2023157"/>
            <a:ext cx="5992585" cy="4351338"/>
          </a:xfrm>
        </p:spPr>
        <p:txBody>
          <a:bodyPr>
            <a:normAutofit/>
          </a:bodyPr>
          <a:lstStyle/>
          <a:p>
            <a:pPr marL="0" indent="0" algn="r" rtl="1">
              <a:buNone/>
            </a:pPr>
            <a:r>
              <a:rPr lang="ar-EG" sz="1600" b="1" dirty="0">
                <a:solidFill>
                  <a:srgbClr val="FF0000"/>
                </a:solidFill>
                <a:latin typeface="Alexandria Medium" pitchFamily="2" charset="-78"/>
                <a:cs typeface="Alexandria Medium" pitchFamily="2" charset="-78"/>
              </a:rPr>
              <a:t>5-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المعلوماتي </a:t>
            </a:r>
            <a:r>
              <a:rPr lang="en-US" sz="1600" b="1" dirty="0">
                <a:solidFill>
                  <a:srgbClr val="FF0000"/>
                </a:solidFill>
                <a:latin typeface="Alexandria Medium" pitchFamily="2" charset="-78"/>
                <a:cs typeface="Alexandria Medium" pitchFamily="2" charset="-78"/>
              </a:rPr>
              <a:t>Informational infographics</a:t>
            </a:r>
          </a:p>
          <a:p>
            <a:pPr algn="just" rtl="1">
              <a:lnSpc>
                <a:spcPct val="150000"/>
              </a:lnSpc>
            </a:pPr>
            <a:r>
              <a:rPr lang="ar-EG" sz="1600" dirty="0">
                <a:latin typeface="Alexandria Medium" pitchFamily="2" charset="-78"/>
                <a:cs typeface="Alexandria Medium" pitchFamily="2" charset="-78"/>
              </a:rPr>
              <a:t>يُعدّ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المعلوماتي واحد من أنواع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الأكثر استخدامًا، إذ يرتكز على النصوص المعلوماتية بدلًا من الأرقام، ولا يستند كثيرًا إلى المخططات الدائرة والرسوم البيانية الشريطية، لكن يعتمد على عناصر جذب أخرى مثل تكامل الألوان وحجم الكلمات وتنسيقات النصوص.</a:t>
            </a:r>
          </a:p>
          <a:p>
            <a:pPr algn="just" rtl="1"/>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A8A61263-84A7-4B7A-E204-DC7F56491B66}"/>
              </a:ext>
            </a:extLst>
          </p:cNvPr>
          <p:cNvPicPr>
            <a:picLocks noChangeAspect="1"/>
          </p:cNvPicPr>
          <p:nvPr/>
        </p:nvPicPr>
        <p:blipFill rotWithShape="1">
          <a:blip r:embed="rId2">
            <a:extLst>
              <a:ext uri="{28A0092B-C50C-407E-A947-70E740481C1C}">
                <a14:useLocalDpi xmlns:a14="http://schemas.microsoft.com/office/drawing/2010/main" val="0"/>
              </a:ext>
            </a:extLst>
          </a:blip>
          <a:srcRect t="8095" b="9931"/>
          <a:stretch/>
        </p:blipFill>
        <p:spPr>
          <a:xfrm>
            <a:off x="-1" y="0"/>
            <a:ext cx="5486401" cy="6858000"/>
          </a:xfrm>
          <a:prstGeom prst="rect">
            <a:avLst/>
          </a:prstGeom>
        </p:spPr>
      </p:pic>
    </p:spTree>
    <p:extLst>
      <p:ext uri="{BB962C8B-B14F-4D97-AF65-F5344CB8AC3E}">
        <p14:creationId xmlns:p14="http://schemas.microsoft.com/office/powerpoint/2010/main" val="3626415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4488E-AA5C-5746-4968-D2B4B59C5019}"/>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b="1" dirty="0"/>
          </a:p>
        </p:txBody>
      </p:sp>
      <p:sp>
        <p:nvSpPr>
          <p:cNvPr id="3" name="Content Placeholder 2">
            <a:extLst>
              <a:ext uri="{FF2B5EF4-FFF2-40B4-BE49-F238E27FC236}">
                <a16:creationId xmlns:a16="http://schemas.microsoft.com/office/drawing/2014/main" id="{D4DA2BAF-4754-E781-F31B-29CBF6FD1451}"/>
              </a:ext>
            </a:extLst>
          </p:cNvPr>
          <p:cNvSpPr>
            <a:spLocks noGrp="1"/>
          </p:cNvSpPr>
          <p:nvPr>
            <p:ph idx="1"/>
          </p:nvPr>
        </p:nvSpPr>
        <p:spPr>
          <a:xfrm>
            <a:off x="6096001" y="2155371"/>
            <a:ext cx="5724072" cy="4351338"/>
          </a:xfrm>
        </p:spPr>
        <p:txBody>
          <a:bodyPr>
            <a:normAutofit/>
          </a:bodyPr>
          <a:lstStyle/>
          <a:p>
            <a:pPr marL="0" indent="0" algn="r" rtl="1">
              <a:buNone/>
            </a:pPr>
            <a:r>
              <a:rPr lang="ar-EG" sz="1800" b="1" dirty="0">
                <a:solidFill>
                  <a:srgbClr val="FF0000"/>
                </a:solidFill>
                <a:latin typeface="Alexandria Medium" pitchFamily="2" charset="-78"/>
                <a:cs typeface="Alexandria Medium" pitchFamily="2" charset="-78"/>
              </a:rPr>
              <a:t>6- </a:t>
            </a:r>
            <a:r>
              <a:rPr lang="ar-EG" sz="1800" b="1" dirty="0" err="1">
                <a:solidFill>
                  <a:srgbClr val="FF0000"/>
                </a:solidFill>
                <a:latin typeface="Alexandria Medium" pitchFamily="2" charset="-78"/>
                <a:cs typeface="Alexandria Medium" pitchFamily="2" charset="-78"/>
              </a:rPr>
              <a:t>الإنفوجرافيك</a:t>
            </a:r>
            <a:r>
              <a:rPr lang="ar-EG" sz="1800" b="1" dirty="0">
                <a:solidFill>
                  <a:srgbClr val="FF0000"/>
                </a:solidFill>
                <a:latin typeface="Alexandria Medium" pitchFamily="2" charset="-78"/>
                <a:cs typeface="Alexandria Medium" pitchFamily="2" charset="-78"/>
              </a:rPr>
              <a:t> الإرشادي </a:t>
            </a:r>
            <a:r>
              <a:rPr lang="en-US" sz="1800" b="1" dirty="0">
                <a:solidFill>
                  <a:srgbClr val="FF0000"/>
                </a:solidFill>
                <a:latin typeface="Alexandria Medium" pitchFamily="2" charset="-78"/>
                <a:cs typeface="Alexandria Medium" pitchFamily="2" charset="-78"/>
              </a:rPr>
              <a:t>How-to infographics</a:t>
            </a:r>
          </a:p>
          <a:p>
            <a:pPr marL="0" indent="0" algn="just" rtl="1">
              <a:lnSpc>
                <a:spcPct val="150000"/>
              </a:lnSpc>
              <a:buNone/>
            </a:pPr>
            <a:r>
              <a:rPr lang="ar-EG" sz="1600" dirty="0">
                <a:latin typeface="Alexandria Medium" pitchFamily="2" charset="-78"/>
                <a:cs typeface="Alexandria Medium" pitchFamily="2" charset="-78"/>
              </a:rPr>
              <a:t>مجالات استخدام فن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الإرشادي أو التوجيهي كثيرة، فمثلًا قد تلجأ إلى تصميمه إذا كنت تود شرح كيفية القيام بشيء ما أو ترغب في توضيح حل لمشكلة معينة ما بإيجاز مثل طريقة استعمال منتج جديد عقب إطلاقه أو إرشادات سريعة حول كيفية غسل اليدين بطريقة سليمة دون إغراق الجمهور بمعلومات كثيرة تجعل المحتوى مملًا.</a:t>
            </a:r>
          </a:p>
          <a:p>
            <a:pPr algn="r" rtl="1"/>
            <a:endParaRPr lang="en-US" dirty="0"/>
          </a:p>
        </p:txBody>
      </p:sp>
      <p:pic>
        <p:nvPicPr>
          <p:cNvPr id="5" name="Picture 4">
            <a:extLst>
              <a:ext uri="{FF2B5EF4-FFF2-40B4-BE49-F238E27FC236}">
                <a16:creationId xmlns:a16="http://schemas.microsoft.com/office/drawing/2014/main" id="{7429A734-01E7-67F5-F0E2-452A3BA6C82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237" r="10172"/>
          <a:stretch/>
        </p:blipFill>
        <p:spPr>
          <a:xfrm>
            <a:off x="371929" y="1690688"/>
            <a:ext cx="5457369" cy="3906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7911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5930-7A19-B358-76ED-65A52A691E1A}"/>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D4EB2C8B-53F0-7729-CB6A-B03EAB8F8719}"/>
              </a:ext>
            </a:extLst>
          </p:cNvPr>
          <p:cNvSpPr>
            <a:spLocks noGrp="1"/>
          </p:cNvSpPr>
          <p:nvPr>
            <p:ph idx="1"/>
          </p:nvPr>
        </p:nvSpPr>
        <p:spPr>
          <a:xfrm>
            <a:off x="310243" y="1690688"/>
            <a:ext cx="11043557" cy="4351338"/>
          </a:xfrm>
        </p:spPr>
        <p:txBody>
          <a:bodyPr>
            <a:normAutofit/>
          </a:bodyPr>
          <a:lstStyle/>
          <a:p>
            <a:pPr marL="0" indent="0" algn="r" rtl="1">
              <a:lnSpc>
                <a:spcPct val="170000"/>
              </a:lnSpc>
              <a:buNone/>
            </a:pPr>
            <a:r>
              <a:rPr lang="ar-EG" sz="1800" b="1" dirty="0">
                <a:solidFill>
                  <a:srgbClr val="FF0000"/>
                </a:solidFill>
                <a:latin typeface="Alexandria Medium" pitchFamily="2" charset="-78"/>
                <a:cs typeface="Alexandria Medium" pitchFamily="2" charset="-78"/>
              </a:rPr>
              <a:t>7- </a:t>
            </a:r>
            <a:r>
              <a:rPr lang="ar-EG" sz="1800" b="1" dirty="0" err="1">
                <a:solidFill>
                  <a:srgbClr val="FF0000"/>
                </a:solidFill>
                <a:latin typeface="Alexandria Medium" pitchFamily="2" charset="-78"/>
                <a:cs typeface="Alexandria Medium" pitchFamily="2" charset="-78"/>
              </a:rPr>
              <a:t>إنفوجرافيك</a:t>
            </a:r>
            <a:r>
              <a:rPr lang="ar-EG" sz="1800" b="1" dirty="0">
                <a:solidFill>
                  <a:srgbClr val="FF0000"/>
                </a:solidFill>
                <a:latin typeface="Alexandria Medium" pitchFamily="2" charset="-78"/>
                <a:cs typeface="Alexandria Medium" pitchFamily="2" charset="-78"/>
              </a:rPr>
              <a:t> العملية </a:t>
            </a:r>
            <a:r>
              <a:rPr lang="en-US" sz="1800" b="1" dirty="0">
                <a:solidFill>
                  <a:srgbClr val="FF0000"/>
                </a:solidFill>
                <a:latin typeface="Alexandria Medium" pitchFamily="2" charset="-78"/>
                <a:cs typeface="Alexandria Medium" pitchFamily="2" charset="-78"/>
              </a:rPr>
              <a:t>Process infographic</a:t>
            </a:r>
          </a:p>
          <a:p>
            <a:pPr algn="r" rtl="1">
              <a:lnSpc>
                <a:spcPct val="170000"/>
              </a:lnSpc>
            </a:pPr>
            <a:r>
              <a:rPr lang="ar-EG" sz="1600" dirty="0">
                <a:latin typeface="Alexandria Medium" pitchFamily="2" charset="-78"/>
                <a:cs typeface="Alexandria Medium" pitchFamily="2" charset="-78"/>
              </a:rPr>
              <a:t>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العملية يتضمن معلومات سريعة لعرض ملخص، أو نظرة عامة لوصف النقاط المهمة لعملية ما، إذ يركز على تبسيط الأفكار المعقدة ونقل المعلومات الفنية الغامضة إلى الجمهور من خلال تقسيمها إلى سلسلة من الخطوات سهلة الفهم والمتابعة. وهذا المخطط المعلوماتي يجب أن يتسم باتجاهات واضحة تمكّن العملاء من معرفة الخطوات كافة بيسر.</a:t>
            </a:r>
          </a:p>
          <a:p>
            <a:pPr algn="r" rtl="1">
              <a:lnSpc>
                <a:spcPct val="170000"/>
              </a:lnSpc>
            </a:pPr>
            <a:endParaRPr lang="en-US" dirty="0">
              <a:latin typeface="Alexandria Medium" pitchFamily="2" charset="-78"/>
              <a:cs typeface="Alexandria Medium" pitchFamily="2" charset="-78"/>
            </a:endParaRPr>
          </a:p>
        </p:txBody>
      </p:sp>
      <p:pic>
        <p:nvPicPr>
          <p:cNvPr id="5" name="Picture 4" descr="A person riding a bicycle on a road&#10;&#10;Description automatically generated">
            <a:extLst>
              <a:ext uri="{FF2B5EF4-FFF2-40B4-BE49-F238E27FC236}">
                <a16:creationId xmlns:a16="http://schemas.microsoft.com/office/drawing/2014/main" id="{BE9EF0B1-DF63-12A8-B3A5-5D09C723D2BD}"/>
              </a:ext>
            </a:extLst>
          </p:cNvPr>
          <p:cNvPicPr>
            <a:picLocks noChangeAspect="1"/>
          </p:cNvPicPr>
          <p:nvPr/>
        </p:nvPicPr>
        <p:blipFill rotWithShape="1">
          <a:blip r:embed="rId2">
            <a:extLst>
              <a:ext uri="{28A0092B-C50C-407E-A947-70E740481C1C}">
                <a14:useLocalDpi xmlns:a14="http://schemas.microsoft.com/office/drawing/2010/main" val="0"/>
              </a:ext>
            </a:extLst>
          </a:blip>
          <a:srcRect t="1" r="12813" b="-650"/>
          <a:stretch/>
        </p:blipFill>
        <p:spPr>
          <a:xfrm>
            <a:off x="674914" y="3925147"/>
            <a:ext cx="6721929" cy="27800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2244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76093-60DC-CEE8-087C-9E7FB5151EC0}"/>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F0C39636-2A5B-FA7C-A2D6-AEA37005E049}"/>
              </a:ext>
            </a:extLst>
          </p:cNvPr>
          <p:cNvSpPr>
            <a:spLocks noGrp="1"/>
          </p:cNvSpPr>
          <p:nvPr>
            <p:ph idx="1"/>
          </p:nvPr>
        </p:nvSpPr>
        <p:spPr>
          <a:xfrm>
            <a:off x="5551714" y="1273630"/>
            <a:ext cx="6417129" cy="5584370"/>
          </a:xfrm>
        </p:spPr>
        <p:txBody>
          <a:bodyPr>
            <a:normAutofit lnSpcReduction="10000"/>
          </a:bodyPr>
          <a:lstStyle/>
          <a:p>
            <a:pPr marL="0" indent="0" algn="just" rtl="1">
              <a:lnSpc>
                <a:spcPct val="170000"/>
              </a:lnSpc>
              <a:buNone/>
            </a:pPr>
            <a:r>
              <a:rPr lang="ar-EG" sz="1800" b="1" dirty="0">
                <a:solidFill>
                  <a:srgbClr val="FF0000"/>
                </a:solidFill>
                <a:latin typeface="Alexandria Medium" pitchFamily="2" charset="-78"/>
                <a:cs typeface="Alexandria Medium" pitchFamily="2" charset="-78"/>
              </a:rPr>
              <a:t>8- </a:t>
            </a:r>
            <a:r>
              <a:rPr lang="ar-EG" sz="1800" b="1" dirty="0" err="1">
                <a:solidFill>
                  <a:srgbClr val="FF0000"/>
                </a:solidFill>
                <a:latin typeface="Alexandria Medium" pitchFamily="2" charset="-78"/>
                <a:cs typeface="Alexandria Medium" pitchFamily="2" charset="-78"/>
              </a:rPr>
              <a:t>إنفوجرافيك</a:t>
            </a:r>
            <a:r>
              <a:rPr lang="ar-EG" sz="1800" b="1" dirty="0">
                <a:solidFill>
                  <a:srgbClr val="FF0000"/>
                </a:solidFill>
                <a:latin typeface="Alexandria Medium" pitchFamily="2" charset="-78"/>
                <a:cs typeface="Alexandria Medium" pitchFamily="2" charset="-78"/>
              </a:rPr>
              <a:t> السير الذاتية </a:t>
            </a:r>
            <a:r>
              <a:rPr lang="en-US" sz="1800" b="1" dirty="0">
                <a:solidFill>
                  <a:srgbClr val="FF0000"/>
                </a:solidFill>
                <a:latin typeface="Alexandria Medium" pitchFamily="2" charset="-78"/>
                <a:cs typeface="Alexandria Medium" pitchFamily="2" charset="-78"/>
              </a:rPr>
              <a:t>Visual Resume</a:t>
            </a:r>
            <a:endParaRPr lang="ar-EG" sz="1800" dirty="0">
              <a:solidFill>
                <a:srgbClr val="FF0000"/>
              </a:solidFill>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يلجأ الكثيرون من الباحثين عن الوظائف إلى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السير الذاتية، بدلًا من كتابة سيرهم الذاتية بالطريقة التقليدية التي تعتمد على النصوص فقط. إذ يهدف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السير الذاتية المفعم بالمرئيات والألوان الجذابة إلى لفت انتباه مسؤولي التوظيف في الشركات، وترك انطباع إيجابي عن الشخص وحثّهم على الاتصال به لإجراء المقابلة الشخصية.</a:t>
            </a:r>
          </a:p>
          <a:p>
            <a:pPr algn="just" rtl="1">
              <a:lnSpc>
                <a:spcPct val="170000"/>
              </a:lnSpc>
            </a:pPr>
            <a:r>
              <a:rPr lang="ar-EG" sz="1600" dirty="0">
                <a:latin typeface="Alexandria Medium" pitchFamily="2" charset="-78"/>
                <a:cs typeface="Alexandria Medium" pitchFamily="2" charset="-78"/>
              </a:rPr>
              <a:t>ليس ذلك فحسب، بل يمكن توظيفه في مجالات أخرى، إذ تشير “هانا مورغان” مؤلفة كتاب </a:t>
            </a:r>
            <a:r>
              <a:rPr lang="en-US" sz="1600" dirty="0">
                <a:latin typeface="Alexandria Medium" pitchFamily="2" charset="-78"/>
                <a:cs typeface="Alexandria Medium" pitchFamily="2" charset="-78"/>
              </a:rPr>
              <a:t>The Infographic Resume، </a:t>
            </a:r>
            <a:r>
              <a:rPr lang="ar-EG" sz="1600" dirty="0">
                <a:latin typeface="Alexandria Medium" pitchFamily="2" charset="-78"/>
                <a:cs typeface="Alexandria Medium" pitchFamily="2" charset="-78"/>
              </a:rPr>
              <a:t>إلى أن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السير الذاتية قد يركز على الإنجازات الرئيسية ويمكن استخدامه في القطاعات الأكثر انفتاحًا على التكنولوجيا الحديثة والسير الذاتية المرتبطة بالمهن الإبداعية مثل التسويق الرقمي وشركات التصميم الجرافيكي.</a:t>
            </a:r>
          </a:p>
          <a:p>
            <a:pPr algn="just" rtl="1">
              <a:lnSpc>
                <a:spcPct val="170000"/>
              </a:lnSpc>
            </a:pPr>
            <a:endParaRPr lang="en-US" sz="1400" dirty="0">
              <a:latin typeface="Alexandria Medium" pitchFamily="2" charset="-78"/>
              <a:cs typeface="Alexandria Medium" pitchFamily="2" charset="-78"/>
            </a:endParaRPr>
          </a:p>
        </p:txBody>
      </p:sp>
      <p:pic>
        <p:nvPicPr>
          <p:cNvPr id="5" name="Picture 4" descr="A close-up of a cv&#10;&#10;Description automatically generated">
            <a:extLst>
              <a:ext uri="{FF2B5EF4-FFF2-40B4-BE49-F238E27FC236}">
                <a16:creationId xmlns:a16="http://schemas.microsoft.com/office/drawing/2014/main" id="{AA640576-AF53-7DCD-2FCB-CD96EBE3C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157" y="1611653"/>
            <a:ext cx="5120121" cy="36346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8376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36BE1-8148-D6FB-08C0-C7C6C4296343}"/>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06430E70-F66C-1EA7-72F9-0FF7F653F2BF}"/>
              </a:ext>
            </a:extLst>
          </p:cNvPr>
          <p:cNvSpPr>
            <a:spLocks noGrp="1"/>
          </p:cNvSpPr>
          <p:nvPr>
            <p:ph idx="1"/>
          </p:nvPr>
        </p:nvSpPr>
        <p:spPr>
          <a:xfrm>
            <a:off x="5894614" y="1851593"/>
            <a:ext cx="5671457" cy="4351338"/>
          </a:xfrm>
        </p:spPr>
        <p:txBody>
          <a:bodyPr>
            <a:normAutofit/>
          </a:bodyPr>
          <a:lstStyle/>
          <a:p>
            <a:pPr marL="0" indent="0" algn="just" rtl="1">
              <a:lnSpc>
                <a:spcPct val="150000"/>
              </a:lnSpc>
              <a:buNone/>
            </a:pPr>
            <a:r>
              <a:rPr lang="ar-EG" sz="1800" b="1" dirty="0">
                <a:solidFill>
                  <a:srgbClr val="FF0000"/>
                </a:solidFill>
                <a:latin typeface="Alexandria Medium" pitchFamily="2" charset="-78"/>
                <a:cs typeface="Alexandria Medium" pitchFamily="2" charset="-78"/>
              </a:rPr>
              <a:t>9- </a:t>
            </a:r>
            <a:r>
              <a:rPr lang="ar-EG" sz="1800" b="1" dirty="0" err="1">
                <a:solidFill>
                  <a:srgbClr val="FF0000"/>
                </a:solidFill>
                <a:latin typeface="Alexandria Medium" pitchFamily="2" charset="-78"/>
                <a:cs typeface="Alexandria Medium" pitchFamily="2" charset="-78"/>
              </a:rPr>
              <a:t>إنفوجرافيك</a:t>
            </a:r>
            <a:r>
              <a:rPr lang="ar-EG" sz="1800" b="1" dirty="0">
                <a:solidFill>
                  <a:srgbClr val="FF0000"/>
                </a:solidFill>
                <a:latin typeface="Alexandria Medium" pitchFamily="2" charset="-78"/>
                <a:cs typeface="Alexandria Medium" pitchFamily="2" charset="-78"/>
              </a:rPr>
              <a:t> القائمة </a:t>
            </a:r>
            <a:r>
              <a:rPr lang="en-US" sz="1800" b="1" dirty="0">
                <a:solidFill>
                  <a:srgbClr val="FF0000"/>
                </a:solidFill>
                <a:latin typeface="Alexandria Medium" pitchFamily="2" charset="-78"/>
                <a:cs typeface="Alexandria Medium" pitchFamily="2" charset="-78"/>
              </a:rPr>
              <a:t>List infographic</a:t>
            </a:r>
          </a:p>
          <a:p>
            <a:pPr algn="just" rtl="1">
              <a:lnSpc>
                <a:spcPct val="150000"/>
              </a:lnSpc>
            </a:pPr>
            <a:r>
              <a:rPr lang="ar-EG" sz="1800" dirty="0">
                <a:latin typeface="Alexandria Medium" pitchFamily="2" charset="-78"/>
                <a:cs typeface="Alexandria Medium" pitchFamily="2" charset="-78"/>
              </a:rPr>
              <a:t>إذا كنت تريد عرض قائمة معلومات أو خدمات أو منتجات إلى جمهورك، فالخيار الأمثل هو تصميم </a:t>
            </a:r>
            <a:r>
              <a:rPr lang="ar-EG" sz="1800" dirty="0" err="1">
                <a:latin typeface="Alexandria Medium" pitchFamily="2" charset="-78"/>
                <a:cs typeface="Alexandria Medium" pitchFamily="2" charset="-78"/>
              </a:rPr>
              <a:t>إنفوجرافيك</a:t>
            </a:r>
            <a:r>
              <a:rPr lang="ar-EG" sz="1800" dirty="0">
                <a:latin typeface="Alexandria Medium" pitchFamily="2" charset="-78"/>
                <a:cs typeface="Alexandria Medium" pitchFamily="2" charset="-78"/>
              </a:rPr>
              <a:t> القائمة. إذ يعتمد هذا النوع على المحتوى الذي ينبغي قراءته بتسلسل معين ويتيح للمشاهدين الاطلاع على العناوين الفرعية فقط أو التعمق في الوصف والنصوص الأخرى.</a:t>
            </a:r>
          </a:p>
          <a:p>
            <a:pPr algn="just" rtl="1">
              <a:lnSpc>
                <a:spcPct val="150000"/>
              </a:lnSpc>
            </a:pPr>
            <a:endParaRPr lang="en-US" sz="1800" dirty="0">
              <a:latin typeface="Alexandria Medium" pitchFamily="2" charset="-78"/>
              <a:cs typeface="Alexandria Medium" pitchFamily="2" charset="-78"/>
            </a:endParaRPr>
          </a:p>
        </p:txBody>
      </p:sp>
      <p:pic>
        <p:nvPicPr>
          <p:cNvPr id="5" name="Picture 4" descr="A blue water bottle with instructions&#10;&#10;Description automatically generated">
            <a:extLst>
              <a:ext uri="{FF2B5EF4-FFF2-40B4-BE49-F238E27FC236}">
                <a16:creationId xmlns:a16="http://schemas.microsoft.com/office/drawing/2014/main" id="{6442C2A2-5C39-5829-818B-EA7F7DC064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628" y="1382033"/>
            <a:ext cx="5290458" cy="5290458"/>
          </a:xfrm>
          <a:prstGeom prst="rect">
            <a:avLst/>
          </a:prstGeom>
        </p:spPr>
      </p:pic>
    </p:spTree>
    <p:extLst>
      <p:ext uri="{BB962C8B-B14F-4D97-AF65-F5344CB8AC3E}">
        <p14:creationId xmlns:p14="http://schemas.microsoft.com/office/powerpoint/2010/main" val="3120596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6A60B-5176-D14C-31D4-A9CF2764C76F}"/>
              </a:ext>
            </a:extLst>
          </p:cNvPr>
          <p:cNvSpPr>
            <a:spLocks noGrp="1"/>
          </p:cNvSpPr>
          <p:nvPr>
            <p:ph type="title"/>
          </p:nvPr>
        </p:nvSpPr>
        <p:spPr>
          <a:xfrm>
            <a:off x="1219202" y="365124"/>
            <a:ext cx="10515600" cy="1325563"/>
          </a:xfrm>
        </p:spPr>
        <p:txBody>
          <a:bodyPr>
            <a:normAutofit/>
          </a:bodyPr>
          <a:lstStyle/>
          <a:p>
            <a:pPr algn="r"/>
            <a:r>
              <a:rPr lang="ar-EG" sz="2400" b="1" dirty="0">
                <a:latin typeface="Alexandria Medium" pitchFamily="2" charset="-78"/>
                <a:cs typeface="Alexandria Medium" pitchFamily="2" charset="-78"/>
              </a:rPr>
              <a:t>أنواع </a:t>
            </a:r>
            <a:r>
              <a:rPr lang="ar-EG" sz="2400" b="1" dirty="0" err="1">
                <a:latin typeface="Alexandria Medium" pitchFamily="2" charset="-78"/>
                <a:cs typeface="Alexandria Medium" pitchFamily="2" charset="-78"/>
              </a:rPr>
              <a:t>الإنفوجرافيك</a:t>
            </a:r>
            <a:r>
              <a:rPr lang="ar-EG" sz="2400" b="1" dirty="0">
                <a:latin typeface="Alexandria Medium" pitchFamily="2" charset="-78"/>
                <a:cs typeface="Alexandria Medium" pitchFamily="2" charset="-78"/>
              </a:rPr>
              <a:t> من حيث المضمون</a:t>
            </a:r>
            <a:endParaRPr lang="en-US" sz="2400" dirty="0"/>
          </a:p>
        </p:txBody>
      </p:sp>
      <p:sp>
        <p:nvSpPr>
          <p:cNvPr id="3" name="Content Placeholder 2">
            <a:extLst>
              <a:ext uri="{FF2B5EF4-FFF2-40B4-BE49-F238E27FC236}">
                <a16:creationId xmlns:a16="http://schemas.microsoft.com/office/drawing/2014/main" id="{B3BA47B0-936C-636E-0328-33DD14107847}"/>
              </a:ext>
            </a:extLst>
          </p:cNvPr>
          <p:cNvSpPr>
            <a:spLocks noGrp="1"/>
          </p:cNvSpPr>
          <p:nvPr>
            <p:ph idx="1"/>
          </p:nvPr>
        </p:nvSpPr>
        <p:spPr>
          <a:xfrm>
            <a:off x="6678386" y="1825625"/>
            <a:ext cx="5132614" cy="4351338"/>
          </a:xfrm>
        </p:spPr>
        <p:txBody>
          <a:bodyPr>
            <a:normAutofit fontScale="92500"/>
          </a:bodyPr>
          <a:lstStyle/>
          <a:p>
            <a:pPr marL="0" indent="0" algn="just" rtl="1">
              <a:lnSpc>
                <a:spcPct val="150000"/>
              </a:lnSpc>
              <a:buNone/>
            </a:pPr>
            <a:r>
              <a:rPr lang="ar-EG" sz="1700" b="1" dirty="0">
                <a:solidFill>
                  <a:srgbClr val="FF0000"/>
                </a:solidFill>
                <a:latin typeface="Alexandria Medium" pitchFamily="2" charset="-78"/>
                <a:cs typeface="Alexandria Medium" pitchFamily="2" charset="-78"/>
              </a:rPr>
              <a:t>10- </a:t>
            </a:r>
            <a:r>
              <a:rPr lang="ar-EG" sz="1700" b="1" dirty="0" err="1">
                <a:solidFill>
                  <a:srgbClr val="FF0000"/>
                </a:solidFill>
                <a:latin typeface="Alexandria Medium" pitchFamily="2" charset="-78"/>
                <a:cs typeface="Alexandria Medium" pitchFamily="2" charset="-78"/>
              </a:rPr>
              <a:t>الإنفوجرافيك</a:t>
            </a:r>
            <a:r>
              <a:rPr lang="ar-EG" sz="1700" b="1" dirty="0">
                <a:solidFill>
                  <a:srgbClr val="FF0000"/>
                </a:solidFill>
                <a:latin typeface="Alexandria Medium" pitchFamily="2" charset="-78"/>
                <a:cs typeface="Alexandria Medium" pitchFamily="2" charset="-78"/>
              </a:rPr>
              <a:t> الهرمي </a:t>
            </a:r>
            <a:r>
              <a:rPr lang="en-US" sz="1700" b="1" dirty="0">
                <a:solidFill>
                  <a:srgbClr val="FF0000"/>
                </a:solidFill>
                <a:latin typeface="Alexandria Medium" pitchFamily="2" charset="-78"/>
                <a:cs typeface="Alexandria Medium" pitchFamily="2" charset="-78"/>
              </a:rPr>
              <a:t>Hierarchical infographic</a:t>
            </a:r>
          </a:p>
          <a:p>
            <a:pPr algn="just" rtl="1">
              <a:lnSpc>
                <a:spcPct val="150000"/>
              </a:lnSpc>
            </a:pPr>
            <a:r>
              <a:rPr lang="ar-EG" sz="1800" dirty="0">
                <a:latin typeface="Alexandria Medium" pitchFamily="2" charset="-78"/>
                <a:cs typeface="Alexandria Medium" pitchFamily="2" charset="-78"/>
              </a:rPr>
              <a:t>ربما صادفك تصميم </a:t>
            </a:r>
            <a:r>
              <a:rPr lang="ar-EG" sz="1800" dirty="0" err="1">
                <a:latin typeface="Alexandria Medium" pitchFamily="2" charset="-78"/>
                <a:cs typeface="Alexandria Medium" pitchFamily="2" charset="-78"/>
              </a:rPr>
              <a:t>إنفوجرافيك</a:t>
            </a:r>
            <a:r>
              <a:rPr lang="ar-EG" sz="1800" dirty="0">
                <a:latin typeface="Alexandria Medium" pitchFamily="2" charset="-78"/>
                <a:cs typeface="Alexandria Medium" pitchFamily="2" charset="-78"/>
              </a:rPr>
              <a:t> هرمي ذات مرة في أثناء تصفحك للمواقع الإلكترونية أو مواقع التواصل الاجتماعي، فهو من أكثر أنواع </a:t>
            </a:r>
            <a:r>
              <a:rPr lang="ar-EG" sz="1800" dirty="0" err="1">
                <a:latin typeface="Alexandria Medium" pitchFamily="2" charset="-78"/>
                <a:cs typeface="Alexandria Medium" pitchFamily="2" charset="-78"/>
              </a:rPr>
              <a:t>الإنفوجرافيك</a:t>
            </a:r>
            <a:r>
              <a:rPr lang="ar-EG" sz="1800" dirty="0">
                <a:latin typeface="Alexandria Medium" pitchFamily="2" charset="-78"/>
                <a:cs typeface="Alexandria Medium" pitchFamily="2" charset="-78"/>
              </a:rPr>
              <a:t> شعبية، ويتميز بشكله الهرمي لتنظيم المعلومات في مستويات محددة مسبقًا. وعادةً ما يتم ترتيب البيانات من حيث مستوى الدخل أو الحجم أو الأهمية أو مستوى الصعوبة، وأبرز مثال على هذا النوع تسلسل </a:t>
            </a:r>
            <a:r>
              <a:rPr lang="ar-EG" sz="1800" dirty="0" err="1">
                <a:latin typeface="Alexandria Medium" pitchFamily="2" charset="-78"/>
                <a:cs typeface="Alexandria Medium" pitchFamily="2" charset="-78"/>
              </a:rPr>
              <a:t>ماسلو</a:t>
            </a:r>
            <a:r>
              <a:rPr lang="ar-EG" sz="1800" dirty="0">
                <a:latin typeface="Alexandria Medium" pitchFamily="2" charset="-78"/>
                <a:cs typeface="Alexandria Medium" pitchFamily="2" charset="-78"/>
              </a:rPr>
              <a:t> الهرمي للاحتياجات.</a:t>
            </a:r>
          </a:p>
          <a:p>
            <a:pPr algn="just">
              <a:lnSpc>
                <a:spcPct val="150000"/>
              </a:lnSpc>
            </a:pPr>
            <a:endParaRPr lang="en-US" sz="18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7AA30EC0-98BE-3BF6-9674-99610F920015}"/>
              </a:ext>
            </a:extLst>
          </p:cNvPr>
          <p:cNvPicPr>
            <a:picLocks noChangeAspect="1"/>
          </p:cNvPicPr>
          <p:nvPr/>
        </p:nvPicPr>
        <p:blipFill rotWithShape="1">
          <a:blip r:embed="rId2">
            <a:extLst>
              <a:ext uri="{28A0092B-C50C-407E-A947-70E740481C1C}">
                <a14:useLocalDpi xmlns:a14="http://schemas.microsoft.com/office/drawing/2010/main" val="0"/>
              </a:ext>
            </a:extLst>
          </a:blip>
          <a:srcRect b="5999"/>
          <a:stretch/>
        </p:blipFill>
        <p:spPr>
          <a:xfrm>
            <a:off x="0" y="0"/>
            <a:ext cx="6096000" cy="6858000"/>
          </a:xfrm>
          <a:prstGeom prst="rect">
            <a:avLst/>
          </a:prstGeom>
        </p:spPr>
      </p:pic>
    </p:spTree>
    <p:extLst>
      <p:ext uri="{BB962C8B-B14F-4D97-AF65-F5344CB8AC3E}">
        <p14:creationId xmlns:p14="http://schemas.microsoft.com/office/powerpoint/2010/main" val="2587728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1D031-90B3-2281-EC67-B2A1F01F7124}"/>
              </a:ext>
            </a:extLst>
          </p:cNvPr>
          <p:cNvSpPr>
            <a:spLocks noGrp="1"/>
          </p:cNvSpPr>
          <p:nvPr>
            <p:ph type="title"/>
          </p:nvPr>
        </p:nvSpPr>
        <p:spPr>
          <a:xfrm>
            <a:off x="1208314" y="500062"/>
            <a:ext cx="10515600" cy="1325563"/>
          </a:xfrm>
        </p:spPr>
        <p:txBody>
          <a:bodyPr>
            <a:normAutofit/>
          </a:bodyPr>
          <a:lstStyle/>
          <a:p>
            <a:pPr algn="r"/>
            <a:r>
              <a:rPr lang="ar-EG" sz="2800" b="1" dirty="0">
                <a:latin typeface="Alexandria Medium" pitchFamily="2" charset="-78"/>
                <a:cs typeface="Alexandria Medium" pitchFamily="2" charset="-78"/>
              </a:rPr>
              <a:t>خطوات تصميم </a:t>
            </a:r>
            <a:r>
              <a:rPr lang="ar-EG" sz="2800" b="1" dirty="0" err="1">
                <a:latin typeface="Alexandria Medium" pitchFamily="2" charset="-78"/>
                <a:cs typeface="Alexandria Medium" pitchFamily="2" charset="-78"/>
              </a:rPr>
              <a:t>إنفوجرافيك</a:t>
            </a:r>
            <a:r>
              <a:rPr lang="ar-EG" sz="2800" b="1" dirty="0">
                <a:latin typeface="Alexandria Medium" pitchFamily="2" charset="-78"/>
                <a:cs typeface="Alexandria Medium" pitchFamily="2" charset="-78"/>
              </a:rPr>
              <a:t> احترافي</a:t>
            </a:r>
            <a:br>
              <a:rPr lang="ar-EG" sz="2800" b="1"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A1C5CF8-52E5-9523-FD71-4754FDF4C8B7}"/>
              </a:ext>
            </a:extLst>
          </p:cNvPr>
          <p:cNvSpPr>
            <a:spLocks noGrp="1"/>
          </p:cNvSpPr>
          <p:nvPr>
            <p:ph idx="1"/>
          </p:nvPr>
        </p:nvSpPr>
        <p:spPr>
          <a:xfrm>
            <a:off x="5159828" y="1825625"/>
            <a:ext cx="6564086" cy="4351338"/>
          </a:xfrm>
        </p:spPr>
        <p:txBody>
          <a:bodyPr>
            <a:normAutofit fontScale="92500" lnSpcReduction="10000"/>
          </a:bodyPr>
          <a:lstStyle/>
          <a:p>
            <a:pPr algn="r" rtl="1">
              <a:lnSpc>
                <a:spcPct val="150000"/>
              </a:lnSpc>
            </a:pPr>
            <a:r>
              <a:rPr lang="ar-EG" sz="1800" dirty="0">
                <a:latin typeface="Alexandria Medium" pitchFamily="2" charset="-78"/>
                <a:cs typeface="Alexandria Medium" pitchFamily="2" charset="-78"/>
              </a:rPr>
              <a:t>الخطوة الأولى: فهم جمهورك المستهدف</a:t>
            </a:r>
          </a:p>
          <a:p>
            <a:pPr algn="r" rtl="1">
              <a:lnSpc>
                <a:spcPct val="150000"/>
              </a:lnSpc>
            </a:pPr>
            <a:r>
              <a:rPr lang="ar-EG" sz="1800" dirty="0">
                <a:latin typeface="Alexandria Medium" pitchFamily="2" charset="-78"/>
                <a:cs typeface="Alexandria Medium" pitchFamily="2" charset="-78"/>
              </a:rPr>
              <a:t>الخطوة الثانية: تحديد الغرض منه</a:t>
            </a:r>
          </a:p>
          <a:p>
            <a:pPr algn="r" rtl="1">
              <a:lnSpc>
                <a:spcPct val="150000"/>
              </a:lnSpc>
            </a:pPr>
            <a:r>
              <a:rPr lang="ar-EG" sz="1800" dirty="0">
                <a:latin typeface="Alexandria Medium" pitchFamily="2" charset="-78"/>
                <a:cs typeface="Alexandria Medium" pitchFamily="2" charset="-78"/>
              </a:rPr>
              <a:t>الخطوة الثالثة: ابحث عن موضوع وجمع البيانات</a:t>
            </a:r>
          </a:p>
          <a:p>
            <a:pPr algn="r" rtl="1">
              <a:lnSpc>
                <a:spcPct val="150000"/>
              </a:lnSpc>
            </a:pPr>
            <a:r>
              <a:rPr lang="ar-EG" sz="1800" dirty="0">
                <a:latin typeface="Alexandria Medium" pitchFamily="2" charset="-78"/>
                <a:cs typeface="Alexandria Medium" pitchFamily="2" charset="-78"/>
              </a:rPr>
              <a:t>الخطوة الرابعة: إنشاء المحتوى المكتوب </a:t>
            </a:r>
          </a:p>
          <a:p>
            <a:pPr algn="r" rtl="1">
              <a:lnSpc>
                <a:spcPct val="150000"/>
              </a:lnSpc>
            </a:pPr>
            <a:r>
              <a:rPr lang="ar-EG" sz="1800" dirty="0">
                <a:latin typeface="Alexandria Medium" pitchFamily="2" charset="-78"/>
                <a:cs typeface="Alexandria Medium" pitchFamily="2" charset="-78"/>
              </a:rPr>
              <a:t>الخطوة الخامسة: تحديد المؤثرات البصرية (الخطوط الصور الألوان</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 الأيقونات شكل الرسوم البيانية...)</a:t>
            </a:r>
          </a:p>
          <a:p>
            <a:pPr algn="r" rtl="1">
              <a:lnSpc>
                <a:spcPct val="150000"/>
              </a:lnSpc>
            </a:pPr>
            <a:r>
              <a:rPr lang="ar-EG" sz="1800" dirty="0">
                <a:latin typeface="Alexandria Medium" pitchFamily="2" charset="-78"/>
                <a:cs typeface="Alexandria Medium" pitchFamily="2" charset="-78"/>
              </a:rPr>
              <a:t>الخطوة السادسة: تصميم </a:t>
            </a:r>
            <a:r>
              <a:rPr lang="ar-EG" sz="1800" dirty="0" err="1">
                <a:latin typeface="Alexandria Medium" pitchFamily="2" charset="-78"/>
                <a:cs typeface="Alexandria Medium" pitchFamily="2" charset="-78"/>
              </a:rPr>
              <a:t>الإنفوجرافيك</a:t>
            </a:r>
            <a:r>
              <a:rPr lang="ar-EG" sz="1800" dirty="0">
                <a:latin typeface="Alexandria Medium" pitchFamily="2" charset="-78"/>
                <a:cs typeface="Alexandria Medium" pitchFamily="2" charset="-78"/>
              </a:rPr>
              <a:t> </a:t>
            </a:r>
          </a:p>
          <a:p>
            <a:pPr algn="r" rtl="1">
              <a:lnSpc>
                <a:spcPct val="150000"/>
              </a:lnSpc>
            </a:pPr>
            <a:r>
              <a:rPr lang="ar-EG" sz="1800" dirty="0">
                <a:latin typeface="Alexandria Medium" pitchFamily="2" charset="-78"/>
                <a:cs typeface="Alexandria Medium" pitchFamily="2" charset="-78"/>
              </a:rPr>
              <a:t>الخطوة السابعة: أنشر وشارك </a:t>
            </a:r>
          </a:p>
          <a:p>
            <a:pPr algn="r" rtl="1">
              <a:lnSpc>
                <a:spcPct val="150000"/>
              </a:lnSpc>
            </a:pPr>
            <a:r>
              <a:rPr lang="ar-EG" sz="1800" dirty="0">
                <a:latin typeface="Alexandria Medium" pitchFamily="2" charset="-78"/>
                <a:cs typeface="Alexandria Medium" pitchFamily="2" charset="-78"/>
              </a:rPr>
              <a:t>الخطوة الثامنة: المراجعة والتحسين المستمر</a:t>
            </a:r>
          </a:p>
          <a:p>
            <a:pPr algn="r" rtl="1"/>
            <a:endParaRPr lang="en-US" dirty="0"/>
          </a:p>
        </p:txBody>
      </p:sp>
      <p:pic>
        <p:nvPicPr>
          <p:cNvPr id="7" name="Picture 6" descr="A five steps infographics&#10;&#10;Description automatically generated">
            <a:extLst>
              <a:ext uri="{FF2B5EF4-FFF2-40B4-BE49-F238E27FC236}">
                <a16:creationId xmlns:a16="http://schemas.microsoft.com/office/drawing/2014/main" id="{2170D515-A862-0286-B93D-2B8BD3DD92B5}"/>
              </a:ext>
            </a:extLst>
          </p:cNvPr>
          <p:cNvPicPr>
            <a:picLocks noChangeAspect="1"/>
          </p:cNvPicPr>
          <p:nvPr/>
        </p:nvPicPr>
        <p:blipFill rotWithShape="1">
          <a:blip r:embed="rId2">
            <a:extLst>
              <a:ext uri="{28A0092B-C50C-407E-A947-70E740481C1C}">
                <a14:useLocalDpi xmlns:a14="http://schemas.microsoft.com/office/drawing/2010/main" val="0"/>
              </a:ext>
            </a:extLst>
          </a:blip>
          <a:srcRect l="13149" t="3572" r="13500" b="3572"/>
          <a:stretch/>
        </p:blipFill>
        <p:spPr>
          <a:xfrm>
            <a:off x="0" y="0"/>
            <a:ext cx="5502729" cy="6858000"/>
          </a:xfrm>
          <a:prstGeom prst="rect">
            <a:avLst/>
          </a:prstGeom>
        </p:spPr>
      </p:pic>
    </p:spTree>
    <p:extLst>
      <p:ext uri="{BB962C8B-B14F-4D97-AF65-F5344CB8AC3E}">
        <p14:creationId xmlns:p14="http://schemas.microsoft.com/office/powerpoint/2010/main" val="1856573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4A29-CBFC-2B39-8FEA-C42D392F89AE}"/>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أفضل الممارسات لتصميم </a:t>
            </a:r>
            <a:r>
              <a:rPr lang="ar-EG" sz="2800" b="1" dirty="0" err="1">
                <a:latin typeface="Alexandria Medium" pitchFamily="2" charset="-78"/>
                <a:cs typeface="Alexandria Medium" pitchFamily="2" charset="-78"/>
              </a:rPr>
              <a:t>إنفوجرافيك</a:t>
            </a:r>
            <a:r>
              <a:rPr lang="ar-EG" sz="2800" b="1" dirty="0">
                <a:latin typeface="Alexandria Medium" pitchFamily="2" charset="-78"/>
                <a:cs typeface="Alexandria Medium" pitchFamily="2" charset="-78"/>
              </a:rPr>
              <a:t> احترافي</a:t>
            </a:r>
            <a:br>
              <a:rPr lang="ar-EG" sz="2800" b="1"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E5A278C-9752-BAFD-9051-3ABCACDB33D1}"/>
              </a:ext>
            </a:extLst>
          </p:cNvPr>
          <p:cNvSpPr>
            <a:spLocks noGrp="1"/>
          </p:cNvSpPr>
          <p:nvPr>
            <p:ph idx="1"/>
          </p:nvPr>
        </p:nvSpPr>
        <p:spPr>
          <a:xfrm>
            <a:off x="1295400" y="1742600"/>
            <a:ext cx="10515600" cy="4351338"/>
          </a:xfrm>
        </p:spPr>
        <p:txBody>
          <a:bodyPr>
            <a:normAutofit lnSpcReduction="10000"/>
          </a:bodyPr>
          <a:lstStyle/>
          <a:p>
            <a:pPr algn="r" rtl="1">
              <a:lnSpc>
                <a:spcPct val="150000"/>
              </a:lnSpc>
            </a:pPr>
            <a:r>
              <a:rPr lang="ar-EG" sz="1900" dirty="0">
                <a:latin typeface="Alexandria Medium" pitchFamily="2" charset="-78"/>
                <a:cs typeface="Alexandria Medium" pitchFamily="2" charset="-78"/>
              </a:rPr>
              <a:t>كن بسطيًا</a:t>
            </a:r>
          </a:p>
          <a:p>
            <a:pPr algn="r" rtl="1">
              <a:lnSpc>
                <a:spcPct val="150000"/>
              </a:lnSpc>
            </a:pPr>
            <a:r>
              <a:rPr lang="ar-EG" sz="1900" dirty="0">
                <a:latin typeface="Alexandria Medium" pitchFamily="2" charset="-78"/>
                <a:cs typeface="Alexandria Medium" pitchFamily="2" charset="-78"/>
              </a:rPr>
              <a:t>كن فريدًا</a:t>
            </a:r>
          </a:p>
          <a:p>
            <a:pPr algn="r" rtl="1">
              <a:lnSpc>
                <a:spcPct val="150000"/>
              </a:lnSpc>
            </a:pPr>
            <a:r>
              <a:rPr lang="ar-EG" sz="1900" dirty="0">
                <a:latin typeface="Alexandria Medium" pitchFamily="2" charset="-78"/>
                <a:cs typeface="Alexandria Medium" pitchFamily="2" charset="-78"/>
              </a:rPr>
              <a:t>كن متماسكًا</a:t>
            </a:r>
          </a:p>
          <a:p>
            <a:pPr algn="r" rtl="1">
              <a:lnSpc>
                <a:spcPct val="150000"/>
              </a:lnSpc>
            </a:pPr>
            <a:r>
              <a:rPr lang="ar-EG" sz="1900" dirty="0">
                <a:latin typeface="Alexandria Medium" pitchFamily="2" charset="-78"/>
                <a:cs typeface="Alexandria Medium" pitchFamily="2" charset="-78"/>
              </a:rPr>
              <a:t>كن منطقيًا</a:t>
            </a:r>
          </a:p>
          <a:p>
            <a:pPr algn="r" rtl="1">
              <a:lnSpc>
                <a:spcPct val="150000"/>
              </a:lnSpc>
            </a:pPr>
            <a:r>
              <a:rPr lang="ar-EG" sz="1900" dirty="0">
                <a:latin typeface="Alexandria Medium" pitchFamily="2" charset="-78"/>
                <a:cs typeface="Alexandria Medium" pitchFamily="2" charset="-78"/>
              </a:rPr>
              <a:t>كن موجزًا</a:t>
            </a:r>
          </a:p>
          <a:p>
            <a:pPr algn="r" rtl="1">
              <a:lnSpc>
                <a:spcPct val="150000"/>
              </a:lnSpc>
            </a:pPr>
            <a:r>
              <a:rPr lang="ar-EG" sz="1900" dirty="0">
                <a:latin typeface="Alexandria Medium" pitchFamily="2" charset="-78"/>
                <a:cs typeface="Alexandria Medium" pitchFamily="2" charset="-78"/>
              </a:rPr>
              <a:t>كن مدققًا</a:t>
            </a:r>
          </a:p>
          <a:p>
            <a:pPr algn="r" rtl="1">
              <a:lnSpc>
                <a:spcPct val="150000"/>
              </a:lnSpc>
            </a:pPr>
            <a:r>
              <a:rPr lang="ar-EG" sz="1900" dirty="0">
                <a:latin typeface="Alexandria Medium" pitchFamily="2" charset="-78"/>
                <a:cs typeface="Alexandria Medium" pitchFamily="2" charset="-78"/>
              </a:rPr>
              <a:t>كن متفاعلًا</a:t>
            </a:r>
          </a:p>
          <a:p>
            <a:pPr algn="r" rtl="1">
              <a:lnSpc>
                <a:spcPct val="150000"/>
              </a:lnSpc>
            </a:pPr>
            <a:r>
              <a:rPr lang="ar-EG" sz="1900" dirty="0">
                <a:latin typeface="Alexandria Medium" pitchFamily="2" charset="-78"/>
                <a:cs typeface="Alexandria Medium" pitchFamily="2" charset="-78"/>
              </a:rPr>
              <a:t>كن مواكبًا</a:t>
            </a:r>
          </a:p>
          <a:p>
            <a:endParaRPr lang="en-US" dirty="0"/>
          </a:p>
        </p:txBody>
      </p:sp>
      <p:pic>
        <p:nvPicPr>
          <p:cNvPr id="5" name="Picture 4" descr="A diagram of a person with text&#10;&#10;Description automatically generated with medium confidence">
            <a:extLst>
              <a:ext uri="{FF2B5EF4-FFF2-40B4-BE49-F238E27FC236}">
                <a16:creationId xmlns:a16="http://schemas.microsoft.com/office/drawing/2014/main" id="{2011282A-64B0-4499-7CE5-7D984119DB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1516381"/>
            <a:ext cx="8877300" cy="4660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86308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1EECF-5DF0-84F1-87D6-2462F8A2315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مستودعات البيانات الأكثر شهرة عبر الانترنت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99ED11C-3235-457C-2F2E-1180DD6BEFD8}"/>
              </a:ext>
            </a:extLst>
          </p:cNvPr>
          <p:cNvSpPr>
            <a:spLocks noGrp="1"/>
          </p:cNvSpPr>
          <p:nvPr>
            <p:ph idx="1"/>
          </p:nvPr>
        </p:nvSpPr>
        <p:spPr/>
        <p:txBody>
          <a:bodyPr>
            <a:normAutofit/>
          </a:bodyPr>
          <a:lstStyle/>
          <a:p>
            <a:pPr algn="just" rtl="1">
              <a:lnSpc>
                <a:spcPct val="150000"/>
              </a:lnSpc>
              <a:buFont typeface="Arial" panose="020B0604020202020204" pitchFamily="34" charset="0"/>
              <a:buChar char="•"/>
            </a:pPr>
            <a:r>
              <a:rPr lang="ar-EG" sz="1600" b="0" dirty="0">
                <a:effectLst/>
                <a:latin typeface="Alexandria Medium" pitchFamily="2" charset="-78"/>
                <a:cs typeface="Alexandria Medium" pitchFamily="2" charset="-78"/>
                <a:hlinkClick r:id="rId2"/>
              </a:rPr>
              <a:t>قاعدة البيانات المفتوحة للحكومة الأمريكية</a:t>
            </a:r>
            <a:r>
              <a:rPr lang="ar-EG" sz="1600" b="0" dirty="0">
                <a:effectLst/>
                <a:latin typeface="Alexandria Medium" pitchFamily="2" charset="-78"/>
                <a:cs typeface="Alexandria Medium" pitchFamily="2" charset="-78"/>
              </a:rPr>
              <a:t>: تشتمل قاعدة البيانات هذه على بيانات واسعة تغطي جميع القطاعات بدءًا من الزراعة والمناخ والأنظمة البيئية وحتى التعليم والصحة والسلامة العامة.</a:t>
            </a:r>
          </a:p>
          <a:p>
            <a:pPr algn="just" rtl="1">
              <a:lnSpc>
                <a:spcPct val="150000"/>
              </a:lnSpc>
              <a:buFont typeface="Arial" panose="020B0604020202020204" pitchFamily="34" charset="0"/>
              <a:buChar char="•"/>
            </a:pPr>
            <a:r>
              <a:rPr lang="ar-EG" sz="1600" b="0" dirty="0">
                <a:effectLst/>
                <a:latin typeface="Alexandria Medium" pitchFamily="2" charset="-78"/>
                <a:cs typeface="Alexandria Medium" pitchFamily="2" charset="-78"/>
                <a:hlinkClick r:id="rId3"/>
              </a:rPr>
              <a:t>بيانات مكتب تعداد الولايات المتحدة للبحوث الاجتماعية والاقتصادية والصحية</a:t>
            </a:r>
            <a:r>
              <a:rPr lang="ar-EG" sz="1600" b="0" dirty="0">
                <a:effectLst/>
                <a:latin typeface="Alexandria Medium" pitchFamily="2" charset="-78"/>
                <a:cs typeface="Alexandria Medium" pitchFamily="2" charset="-78"/>
              </a:rPr>
              <a:t>: بيانات عن تعداد سكان الولايات المتحدة من عام 1790 وحتى الآن</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4"/>
              </a:rPr>
              <a:t>Statista</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بوابة بيانات بحوث السوق</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5"/>
              </a:rPr>
              <a:t>Kaggle</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منصة تشتمل على مجموعات بيانات يتم رفعها من قِبَل مُحللي وباحثي البيانات حول مختلَف المواضيع بدءًا من قوالب الشوكولاتة وحتى تأسيس الشركات الناشئة.</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6"/>
              </a:rPr>
              <a:t>Pew Research</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بحوث حول التركيب السكاني، والرأي العام، ومحتوى وسائل الإعلام، وما إلى ذلك.</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7"/>
              </a:rPr>
              <a:t>https://data.albankaldawli.org/</a:t>
            </a:r>
            <a:r>
              <a:rPr lang="ar-EG" sz="1600" b="0" dirty="0">
                <a:effectLst/>
                <a:latin typeface="Alexandria Medium" pitchFamily="2" charset="-78"/>
                <a:cs typeface="Alexandria Medium" pitchFamily="2" charset="-78"/>
              </a:rPr>
              <a:t> مستودع بيانات البنك الدولي</a:t>
            </a:r>
          </a:p>
          <a:p>
            <a:pPr marL="0" indent="0" algn="just" rtl="1">
              <a:lnSpc>
                <a:spcPct val="150000"/>
              </a:lnSpc>
              <a:buNone/>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22697199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78CF3-BE03-E1C0-9563-F170EAEA369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مستودعات البيانات الأكثر شهرة عبر الانترنت</a:t>
            </a:r>
            <a:endParaRPr lang="en-US" sz="2800" dirty="0"/>
          </a:p>
        </p:txBody>
      </p:sp>
      <p:sp>
        <p:nvSpPr>
          <p:cNvPr id="3" name="Content Placeholder 2">
            <a:extLst>
              <a:ext uri="{FF2B5EF4-FFF2-40B4-BE49-F238E27FC236}">
                <a16:creationId xmlns:a16="http://schemas.microsoft.com/office/drawing/2014/main" id="{E23C591D-FFFC-15C9-4AD1-E68AEA26A2B8}"/>
              </a:ext>
            </a:extLst>
          </p:cNvPr>
          <p:cNvSpPr>
            <a:spLocks noGrp="1"/>
          </p:cNvSpPr>
          <p:nvPr>
            <p:ph idx="1"/>
          </p:nvPr>
        </p:nvSpPr>
        <p:spPr/>
        <p:txBody>
          <a:bodyPr>
            <a:normAutofit/>
          </a:bodyPr>
          <a:lstStyle/>
          <a:p>
            <a:pPr algn="r" rtl="1">
              <a:lnSpc>
                <a:spcPct val="170000"/>
              </a:lnSpc>
              <a:buFont typeface="Arial" panose="020B0604020202020204" pitchFamily="34" charset="0"/>
              <a:buChar char="•"/>
            </a:pPr>
            <a:r>
              <a:rPr lang="ar-EG" sz="1600" b="0" dirty="0">
                <a:effectLst/>
                <a:latin typeface="Alexandria Medium" pitchFamily="2" charset="-78"/>
                <a:cs typeface="Alexandria Medium" pitchFamily="2" charset="-78"/>
                <a:hlinkClick r:id="rId2"/>
              </a:rPr>
              <a:t>استطلاعات استخدام الأمريكيين للوقت</a:t>
            </a:r>
            <a:r>
              <a:rPr lang="ar-EG" sz="1600" b="0" dirty="0">
                <a:effectLst/>
                <a:latin typeface="Alexandria Medium" pitchFamily="2" charset="-78"/>
                <a:cs typeface="Alexandria Medium" pitchFamily="2" charset="-78"/>
              </a:rPr>
              <a:t>: بيانات حول مقدار الوقت الذي يقضيه الأمريكيون في الأنشطة المختلفة كالنوم وتناول الطعام وممارسة الرياضة.</a:t>
            </a:r>
          </a:p>
          <a:p>
            <a:pPr algn="r" rtl="1">
              <a:lnSpc>
                <a:spcPct val="170000"/>
              </a:lnSpc>
              <a:buFont typeface="Arial" panose="020B0604020202020204" pitchFamily="34" charset="0"/>
              <a:buChar char="•"/>
            </a:pPr>
            <a:r>
              <a:rPr lang="ar-EG" sz="1600" b="0" dirty="0">
                <a:effectLst/>
                <a:latin typeface="Alexandria Medium" pitchFamily="2" charset="-78"/>
                <a:cs typeface="Alexandria Medium" pitchFamily="2" charset="-78"/>
                <a:hlinkClick r:id="rId3"/>
              </a:rPr>
              <a:t>بيانات الاتجاهات من جوجل</a:t>
            </a:r>
            <a:r>
              <a:rPr lang="ar-EG" sz="1600" b="0" dirty="0">
                <a:effectLst/>
                <a:latin typeface="Alexandria Medium" pitchFamily="2" charset="-78"/>
                <a:cs typeface="Alexandria Medium" pitchFamily="2" charset="-78"/>
              </a:rPr>
              <a:t>: مجموعات منظمة من البيانات تم استخراجها من معمل أخبار جوجل</a:t>
            </a:r>
          </a:p>
          <a:p>
            <a:pPr algn="r" rtl="1">
              <a:lnSpc>
                <a:spcPct val="170000"/>
              </a:lnSpc>
              <a:buFont typeface="Arial" panose="020B0604020202020204" pitchFamily="34" charset="0"/>
              <a:buChar char="•"/>
            </a:pPr>
            <a:r>
              <a:rPr lang="ar-EG" sz="1600" b="0" dirty="0">
                <a:effectLst/>
                <a:latin typeface="Alexandria Medium" pitchFamily="2" charset="-78"/>
                <a:cs typeface="Alexandria Medium" pitchFamily="2" charset="-78"/>
                <a:hlinkClick r:id="rId4"/>
              </a:rPr>
              <a:t>جوجل الباحث العلمي</a:t>
            </a:r>
            <a:r>
              <a:rPr lang="ar-EG" sz="1600" b="0" dirty="0">
                <a:effectLst/>
                <a:latin typeface="Alexandria Medium" pitchFamily="2" charset="-78"/>
                <a:cs typeface="Alexandria Medium" pitchFamily="2" charset="-78"/>
              </a:rPr>
              <a:t>: محرك بحث سهل الاستخدام للبحث عن الدراسات الأكاديمية المنشورة</a:t>
            </a:r>
          </a:p>
          <a:p>
            <a:pPr algn="r" rtl="1">
              <a:lnSpc>
                <a:spcPct val="170000"/>
              </a:lnSpc>
              <a:buFont typeface="Arial" panose="020B0604020202020204" pitchFamily="34" charset="0"/>
              <a:buChar char="•"/>
            </a:pPr>
            <a:r>
              <a:rPr lang="en-US" sz="1600" b="0" dirty="0">
                <a:effectLst/>
                <a:latin typeface="Alexandria Medium" pitchFamily="2" charset="-78"/>
                <a:cs typeface="Alexandria Medium" pitchFamily="2" charset="-78"/>
                <a:hlinkClick r:id="rId5"/>
              </a:rPr>
              <a:t>Data is Plural</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 قائمة منظمة لمجموعات من البيانات الشيقة مُقسَمة حسب الموضوع، تُجَدَد أسبوعيًا</a:t>
            </a:r>
          </a:p>
          <a:p>
            <a:pPr algn="r" rtl="1">
              <a:lnSpc>
                <a:spcPct val="170000"/>
              </a:lnSpc>
              <a:buFont typeface="Arial" panose="020B0604020202020204" pitchFamily="34" charset="0"/>
              <a:buChar char="•"/>
            </a:pPr>
            <a:r>
              <a:rPr lang="en-US" sz="1600" b="0" dirty="0" err="1">
                <a:effectLst/>
                <a:latin typeface="Alexandria Medium" pitchFamily="2" charset="-78"/>
                <a:cs typeface="Alexandria Medium" pitchFamily="2" charset="-78"/>
                <a:hlinkClick r:id="rId6"/>
              </a:rPr>
              <a:t>AggData</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بيانات مكانية للأعمال</a:t>
            </a:r>
          </a:p>
          <a:p>
            <a:pPr algn="r" rtl="1">
              <a:lnSpc>
                <a:spcPct val="170000"/>
              </a:lnSpc>
              <a:buFont typeface="Arial" panose="020B0604020202020204" pitchFamily="34" charset="0"/>
              <a:buChar char="•"/>
            </a:pPr>
            <a:r>
              <a:rPr lang="en-US" sz="1600" b="0" dirty="0">
                <a:effectLst/>
                <a:latin typeface="Alexandria Medium" pitchFamily="2" charset="-78"/>
                <a:cs typeface="Alexandria Medium" pitchFamily="2" charset="-78"/>
                <a:hlinkClick r:id="rId7"/>
              </a:rPr>
              <a:t>Cool Datasets</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 هي “مكان الحصول على بيانات ممتازة“، كما يصفها مؤسسوها</a:t>
            </a:r>
          </a:p>
          <a:p>
            <a:pPr>
              <a:lnSpc>
                <a:spcPct val="170000"/>
              </a:lnSpc>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534770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4C792-6264-AD16-75F5-9D911B4076D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الأدوات والتطبيقات لعمل </a:t>
            </a:r>
            <a:r>
              <a:rPr lang="ar-EG" sz="2800" dirty="0" err="1">
                <a:latin typeface="Alexandria Medium" pitchFamily="2" charset="-78"/>
                <a:cs typeface="Alexandria Medium" pitchFamily="2" charset="-78"/>
              </a:rPr>
              <a:t>الانفوجراف</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561FC1D-B0A6-7915-EEA0-60CCE7C801C7}"/>
              </a:ext>
            </a:extLst>
          </p:cNvPr>
          <p:cNvSpPr>
            <a:spLocks noGrp="1"/>
          </p:cNvSpPr>
          <p:nvPr>
            <p:ph idx="1"/>
          </p:nvPr>
        </p:nvSpPr>
        <p:spPr/>
        <p:txBody>
          <a:bodyPr>
            <a:normAutofit lnSpcReduction="10000"/>
          </a:bodyPr>
          <a:lstStyle/>
          <a:p>
            <a:r>
              <a:rPr lang="en-US" dirty="0">
                <a:hlinkClick r:id="rId2"/>
              </a:rPr>
              <a:t>https://www.datawrapper.de/</a:t>
            </a:r>
            <a:endParaRPr lang="en-US" dirty="0"/>
          </a:p>
          <a:p>
            <a:r>
              <a:rPr lang="en-US" dirty="0">
                <a:hlinkClick r:id="rId3"/>
              </a:rPr>
              <a:t>https://flourish.studio/</a:t>
            </a:r>
            <a:endParaRPr lang="en-US" dirty="0"/>
          </a:p>
          <a:p>
            <a:r>
              <a:rPr lang="en-US" dirty="0">
                <a:hlinkClick r:id="rId4"/>
              </a:rPr>
              <a:t>https://create.vista.com/create/infographics/</a:t>
            </a:r>
            <a:endParaRPr lang="en-US" dirty="0"/>
          </a:p>
          <a:p>
            <a:r>
              <a:rPr lang="en-US" dirty="0">
                <a:hlinkClick r:id="rId5"/>
              </a:rPr>
              <a:t>https://www.canva.com/create/infographics/</a:t>
            </a:r>
            <a:endParaRPr lang="en-US" dirty="0"/>
          </a:p>
          <a:p>
            <a:r>
              <a:rPr lang="en-US" dirty="0">
                <a:hlinkClick r:id="rId6"/>
              </a:rPr>
              <a:t>https://venngage.com/templates</a:t>
            </a:r>
            <a:endParaRPr lang="en-US" dirty="0"/>
          </a:p>
          <a:p>
            <a:r>
              <a:rPr lang="en-US" dirty="0">
                <a:hlinkClick r:id="rId7"/>
              </a:rPr>
              <a:t>https://www.visme.co/templates/infographics/</a:t>
            </a:r>
            <a:endParaRPr lang="en-US" dirty="0"/>
          </a:p>
          <a:p>
            <a:r>
              <a:rPr lang="en-US" dirty="0">
                <a:hlinkClick r:id="rId8"/>
              </a:rPr>
              <a:t>https://piktochart.com/templates/infographics/</a:t>
            </a:r>
            <a:endParaRPr lang="en-US" dirty="0"/>
          </a:p>
          <a:p>
            <a:r>
              <a:rPr lang="en-US" dirty="0">
                <a:hlinkClick r:id="rId9"/>
              </a:rPr>
              <a:t>https://www.adobe.com/express/templates/infographic</a:t>
            </a:r>
            <a:endParaRPr lang="en-US" dirty="0"/>
          </a:p>
          <a:p>
            <a:r>
              <a:rPr lang="en-US" dirty="0">
                <a:hlinkClick r:id="rId10"/>
              </a:rPr>
              <a:t>https://www.easel.ly/infographic-templates</a:t>
            </a:r>
            <a:endParaRPr lang="en-US" dirty="0"/>
          </a:p>
          <a:p>
            <a:endParaRPr lang="en-US" dirty="0"/>
          </a:p>
        </p:txBody>
      </p:sp>
    </p:spTree>
    <p:extLst>
      <p:ext uri="{BB962C8B-B14F-4D97-AF65-F5344CB8AC3E}">
        <p14:creationId xmlns:p14="http://schemas.microsoft.com/office/powerpoint/2010/main" val="1341003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91A6A-EA28-C242-8D1B-C376C05FB6D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الفيديو للتسويق الرقمي</a:t>
            </a:r>
            <a:endParaRPr lang="en-US" sz="2800" dirty="0"/>
          </a:p>
        </p:txBody>
      </p:sp>
      <p:sp>
        <p:nvSpPr>
          <p:cNvPr id="3" name="Content Placeholder 2">
            <a:extLst>
              <a:ext uri="{FF2B5EF4-FFF2-40B4-BE49-F238E27FC236}">
                <a16:creationId xmlns:a16="http://schemas.microsoft.com/office/drawing/2014/main" id="{AE5C9E81-6728-0134-AD34-2B0652415702}"/>
              </a:ext>
            </a:extLst>
          </p:cNvPr>
          <p:cNvSpPr>
            <a:spLocks noGrp="1"/>
          </p:cNvSpPr>
          <p:nvPr>
            <p:ph idx="1"/>
          </p:nvPr>
        </p:nvSpPr>
        <p:spPr>
          <a:xfrm>
            <a:off x="6232073" y="1825625"/>
            <a:ext cx="5802083" cy="4787446"/>
          </a:xfrm>
        </p:spPr>
        <p:txBody>
          <a:bodyPr>
            <a:normAutofit/>
          </a:bodyPr>
          <a:lstStyle/>
          <a:p>
            <a:pPr algn="just" rtl="1">
              <a:lnSpc>
                <a:spcPct val="170000"/>
              </a:lnSpc>
            </a:pPr>
            <a:r>
              <a:rPr lang="ar-EG" sz="1600" b="1" dirty="0">
                <a:solidFill>
                  <a:srgbClr val="FF0000"/>
                </a:solidFill>
                <a:latin typeface="Alexandria Medium" pitchFamily="2" charset="-78"/>
                <a:cs typeface="Alexandria Medium" pitchFamily="2" charset="-78"/>
              </a:rPr>
              <a:t>الفيديو التسويقي: </a:t>
            </a:r>
            <a:r>
              <a:rPr lang="ar-EG" sz="1600" dirty="0">
                <a:latin typeface="Alexandria Medium" pitchFamily="2" charset="-78"/>
                <a:cs typeface="Alexandria Medium" pitchFamily="2" charset="-78"/>
              </a:rPr>
              <a:t>هو نوع من المحتوى الرقمي المصمم لتحقيق أهداف تسويقية محددة، وعادة ما يكون فيديو قصير أو متوسط </a:t>
            </a:r>
            <a:r>
              <a:rPr lang="ar-EG" sz="1600" dirty="0" err="1">
                <a:latin typeface="Alexandria Medium" pitchFamily="2" charset="-78"/>
                <a:cs typeface="Alexandria Medium" pitchFamily="2" charset="-78"/>
              </a:rPr>
              <a:t>لايزيد</a:t>
            </a:r>
            <a:r>
              <a:rPr lang="ar-EG" sz="1600" dirty="0">
                <a:latin typeface="Alexandria Medium" pitchFamily="2" charset="-78"/>
                <a:cs typeface="Alexandria Medium" pitchFamily="2" charset="-78"/>
              </a:rPr>
              <a:t> عن 10 دقائق، ويهتم بعرض المنتج ومميزاته وفوائده للعميل. وله عدة اهداف تسويقية أهمها:</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الوعي بالعلامة التجارية وجذب المشاهدين المحتملين</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توصيل رسائل التسويق بطريقة جذابة وممتعة</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تعزيز التفاعل والمشاركة مع الجمهور المستهدف</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معدلات التحويل وزيادة المبيعات</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standing next to a camera&#10;&#10;Description automatically generated">
            <a:extLst>
              <a:ext uri="{FF2B5EF4-FFF2-40B4-BE49-F238E27FC236}">
                <a16:creationId xmlns:a16="http://schemas.microsoft.com/office/drawing/2014/main" id="{700F9FF9-28C7-0953-215A-765E4AB2257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114" t="6026" r="12386" b="4135"/>
          <a:stretch/>
        </p:blipFill>
        <p:spPr>
          <a:xfrm>
            <a:off x="446315" y="2188028"/>
            <a:ext cx="5141649" cy="3268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87986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19D50-A911-5FD4-8165-5E32247C09E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الفيديو للتسويق الرقمي</a:t>
            </a:r>
            <a:endParaRPr lang="en-US" sz="2800" dirty="0"/>
          </a:p>
        </p:txBody>
      </p:sp>
      <p:sp>
        <p:nvSpPr>
          <p:cNvPr id="4" name="Rectangle 1">
            <a:extLst>
              <a:ext uri="{FF2B5EF4-FFF2-40B4-BE49-F238E27FC236}">
                <a16:creationId xmlns:a16="http://schemas.microsoft.com/office/drawing/2014/main" id="{ED8CAE52-AAB3-4563-456F-36160F3E375F}"/>
              </a:ext>
            </a:extLst>
          </p:cNvPr>
          <p:cNvSpPr>
            <a:spLocks noGrp="1" noChangeArrowheads="1"/>
          </p:cNvSpPr>
          <p:nvPr>
            <p:ph idx="1"/>
          </p:nvPr>
        </p:nvSpPr>
        <p:spPr bwMode="auto">
          <a:xfrm>
            <a:off x="4441372" y="1894741"/>
            <a:ext cx="7353302" cy="406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1600" b="0" i="0" u="none" strike="noStrike" cap="none" normalizeH="0" baseline="0" dirty="0">
                <a:ln>
                  <a:noFill/>
                </a:ln>
                <a:solidFill>
                  <a:srgbClr val="FF0000"/>
                </a:solidFill>
                <a:effectLst/>
                <a:latin typeface="Alexandria Medium" pitchFamily="2" charset="-78"/>
                <a:cs typeface="Alexandria Medium" pitchFamily="2" charset="-78"/>
              </a:rPr>
              <a:t>بعض الأرقام والإحصائيات </a:t>
            </a:r>
            <a:r>
              <a:rPr lang="ar-EG" altLang="en-US" sz="1600" dirty="0">
                <a:solidFill>
                  <a:srgbClr val="FF0000"/>
                </a:solidFill>
                <a:latin typeface="Alexandria Medium" pitchFamily="2" charset="-78"/>
                <a:cs typeface="Alexandria Medium" pitchFamily="2" charset="-78"/>
              </a:rPr>
              <a:t>من الدراسات الحديثة التي توضح </a:t>
            </a:r>
            <a:r>
              <a:rPr kumimoji="0" lang="ar-SA" altLang="en-US" sz="1600" b="0" i="0" u="none" strike="noStrike" cap="none" normalizeH="0" baseline="0" dirty="0">
                <a:ln>
                  <a:noFill/>
                </a:ln>
                <a:solidFill>
                  <a:srgbClr val="FF0000"/>
                </a:solidFill>
                <a:effectLst/>
                <a:latin typeface="Alexandria Medium" pitchFamily="2" charset="-78"/>
                <a:cs typeface="Alexandria Medium" pitchFamily="2" charset="-78"/>
              </a:rPr>
              <a:t>أهمية انتاج الفيديو في حملاتنا التسويقية</a:t>
            </a:r>
            <a:r>
              <a:rPr kumimoji="0" lang="en-US" altLang="en-US" sz="1600" b="0" i="0" u="none" strike="noStrike" cap="none" normalizeH="0" baseline="0" dirty="0">
                <a:ln>
                  <a:noFill/>
                </a:ln>
                <a:solidFill>
                  <a:srgbClr val="FF0000"/>
                </a:solidFill>
                <a:effectLst/>
                <a:latin typeface="Alexandria Medium" pitchFamily="2" charset="-78"/>
                <a:cs typeface="Alexandria Medium" pitchFamily="2" charset="-78"/>
              </a:rPr>
              <a:t>:</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90% </a:t>
            </a: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من </a:t>
            </a:r>
            <a:r>
              <a:rPr kumimoji="0" lang="ar-SA" altLang="en-US" sz="1600" b="0" i="0" u="none" strike="noStrike" cap="none" normalizeH="0" baseline="0" dirty="0" err="1">
                <a:ln>
                  <a:noFill/>
                </a:ln>
                <a:solidFill>
                  <a:schemeClr val="tx1"/>
                </a:solidFill>
                <a:effectLst/>
                <a:latin typeface="Alexandria Medium" pitchFamily="2" charset="-78"/>
                <a:cs typeface="Alexandria Medium" pitchFamily="2" charset="-78"/>
              </a:rPr>
              <a:t>المسوقيين</a:t>
            </a: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 عبر الإنترنت يستخدمون الفيديو كوسيلة أساسية في حملاتهم الإعلانية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الشركات التي تعتمد على الفيديو في حملاتها الإعلانية تنموا بسرعة أكبر ب 40% من تلك التي لا تستخدم الفيديو في تسويقها</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المستخدمين العاديين للإنترنت يقضون أكثر من 80% من وقتهم على الإنترنت في تصفح مقاطع الفيديو</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يقدّر عدد مشاهدات الفيديو على منصة يوتيوب فقط بحوالي 85 مليار مشاهدة يوميا</a:t>
            </a:r>
            <a:r>
              <a:rPr lang="ar-EG" altLang="en-US" sz="1600" dirty="0">
                <a:latin typeface="Alexandria Medium" pitchFamily="2" charset="-78"/>
                <a:cs typeface="Alexandria Medium" pitchFamily="2" charset="-78"/>
              </a:rPr>
              <a:t>.</a:t>
            </a: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EG" altLang="en-US" sz="1600" b="0" i="0" u="none" strike="noStrike" cap="none" normalizeH="0" baseline="0" dirty="0">
                <a:ln>
                  <a:noFill/>
                </a:ln>
                <a:solidFill>
                  <a:schemeClr val="tx1"/>
                </a:solidFill>
                <a:effectLst/>
                <a:latin typeface="Alexandria Medium" pitchFamily="2" charset="-78"/>
                <a:cs typeface="Alexandria Medium" pitchFamily="2" charset="-78"/>
              </a:rPr>
              <a:t> </a:t>
            </a: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descr="A pink and yellow movie clapper board&#10;&#10;Description automatically generated">
            <a:extLst>
              <a:ext uri="{FF2B5EF4-FFF2-40B4-BE49-F238E27FC236}">
                <a16:creationId xmlns:a16="http://schemas.microsoft.com/office/drawing/2014/main" id="{B2194BF7-6F6D-6EBC-258A-3005517008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326" y="2142077"/>
            <a:ext cx="3143438" cy="3143438"/>
          </a:xfrm>
          <a:prstGeom prst="rect">
            <a:avLst/>
          </a:prstGeom>
        </p:spPr>
      </p:pic>
    </p:spTree>
    <p:extLst>
      <p:ext uri="{BB962C8B-B14F-4D97-AF65-F5344CB8AC3E}">
        <p14:creationId xmlns:p14="http://schemas.microsoft.com/office/powerpoint/2010/main" val="1219154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CA3A0-68C8-1317-7528-8BD52191542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استخدام الفيديوهات في التسويق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3BCEB16-7ACD-D1B5-7130-B02F6F48AB37}"/>
              </a:ext>
            </a:extLst>
          </p:cNvPr>
          <p:cNvSpPr>
            <a:spLocks noGrp="1"/>
          </p:cNvSpPr>
          <p:nvPr>
            <p:ph idx="1"/>
          </p:nvPr>
        </p:nvSpPr>
        <p:spPr>
          <a:xfrm>
            <a:off x="5618117" y="1641701"/>
            <a:ext cx="6281057" cy="5339442"/>
          </a:xfrm>
        </p:spPr>
        <p:txBody>
          <a:bodyPr>
            <a:normAutofit/>
          </a:bodyPr>
          <a:lstStyle/>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يساعدك الفيديو على جذب المزيد من الزيارات إلى موقعك الإلكتروني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وعي المشاهد بعلامتك التجارية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فرص المبيعات والتحويلات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ظهور موقعك في محركات البحث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التفاعلات </a:t>
            </a:r>
            <a:r>
              <a:rPr lang="en-US" sz="1600" dirty="0">
                <a:latin typeface="Alexandria Medium" pitchFamily="2" charset="-78"/>
                <a:cs typeface="Alexandria Medium" pitchFamily="2" charset="-78"/>
              </a:rPr>
              <a:t>interactions : </a:t>
            </a:r>
            <a:r>
              <a:rPr lang="ar-EG" sz="1600" dirty="0">
                <a:latin typeface="Alexandria Medium" pitchFamily="2" charset="-78"/>
                <a:cs typeface="Alexandria Medium" pitchFamily="2" charset="-78"/>
              </a:rPr>
              <a:t>يتفاعل الناس دائماً مع مقاطع الفيديو بشكل أكبر من الصور أو المقالات النصيّة , سواء بالإعجاب أو المشاركات على صفحاتهم وإرسالها لأصدقائهم.</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الثقة في العلامة التجارية.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سهولة إجراء التحليلات التسويقية ودقتها (نسب المشاهدة)</a:t>
            </a:r>
            <a:endParaRPr lang="en-US" sz="1600" dirty="0"/>
          </a:p>
        </p:txBody>
      </p:sp>
      <p:pic>
        <p:nvPicPr>
          <p:cNvPr id="5" name="Picture 4" descr="A computer with a video call&#10;&#10;Description automatically generated">
            <a:extLst>
              <a:ext uri="{FF2B5EF4-FFF2-40B4-BE49-F238E27FC236}">
                <a16:creationId xmlns:a16="http://schemas.microsoft.com/office/drawing/2014/main" id="{D26F79DB-C2E6-4E40-8BD7-383017A001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826" y="2220302"/>
            <a:ext cx="5128259" cy="30048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57244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C0D0C-F37C-A20C-CDCD-BB04CEDEA45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أحجام الفيديوهات التسويقية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D1A0037-4568-75E0-7E73-C5DB95897507}"/>
              </a:ext>
            </a:extLst>
          </p:cNvPr>
          <p:cNvSpPr>
            <a:spLocks noGrp="1"/>
          </p:cNvSpPr>
          <p:nvPr>
            <p:ph idx="1"/>
          </p:nvPr>
        </p:nvSpPr>
        <p:spPr>
          <a:xfrm>
            <a:off x="5976257" y="1825625"/>
            <a:ext cx="5769883" cy="4885418"/>
          </a:xfrm>
        </p:spPr>
        <p:txBody>
          <a:bodyPr>
            <a:normAutofit/>
          </a:bodyPr>
          <a:lstStyle/>
          <a:p>
            <a:pPr marL="0" indent="0" algn="just" rtl="1">
              <a:lnSpc>
                <a:spcPct val="170000"/>
              </a:lnSpc>
              <a:buNone/>
            </a:pPr>
            <a:r>
              <a:rPr lang="ar-EG" sz="1600" b="1" dirty="0">
                <a:latin typeface="Alexandria Medium" pitchFamily="2" charset="-78"/>
                <a:cs typeface="Alexandria Medium" pitchFamily="2" charset="-78"/>
              </a:rPr>
              <a:t>1- فيديو </a:t>
            </a:r>
            <a:r>
              <a:rPr lang="ar-EG" sz="1600" b="1" u="sng" dirty="0">
                <a:effectLst/>
                <a:latin typeface="Alexandria Medium" pitchFamily="2" charset="-78"/>
                <a:cs typeface="Alexandria Medium" pitchFamily="2" charset="-78"/>
              </a:rPr>
              <a:t>مربع</a:t>
            </a:r>
            <a:r>
              <a:rPr lang="ar-EG" sz="1600" b="1" dirty="0">
                <a:latin typeface="Alexandria Medium" pitchFamily="2" charset="-78"/>
                <a:cs typeface="Alexandria Medium" pitchFamily="2" charset="-78"/>
              </a:rPr>
              <a:t> (1:1)</a:t>
            </a:r>
          </a:p>
          <a:p>
            <a:pPr algn="just" rtl="1">
              <a:lnSpc>
                <a:spcPct val="170000"/>
              </a:lnSpc>
            </a:pPr>
            <a:r>
              <a:rPr lang="ar-EG" sz="1600" dirty="0">
                <a:latin typeface="Alexandria Medium" pitchFamily="2" charset="-78"/>
                <a:cs typeface="Alexandria Medium" pitchFamily="2" charset="-78"/>
              </a:rPr>
              <a:t>مقاطع الفيديو المربعة هي مقاطع فيديو لها نسبة عرض إلى ارتفاع 1:1، مما يعني أن عرض وارتفاع الفيديو متساويان. حجم الفيديو هذا مهم بشكل خاص لـ </a:t>
            </a:r>
            <a:r>
              <a:rPr lang="en-US" sz="1600" dirty="0">
                <a:latin typeface="Alexandria Medium" pitchFamily="2" charset="-78"/>
                <a:cs typeface="Alexandria Medium" pitchFamily="2" charset="-78"/>
              </a:rPr>
              <a:t>Instagram </a:t>
            </a:r>
            <a:r>
              <a:rPr lang="ar-EG" sz="1600" dirty="0" err="1">
                <a:latin typeface="Alexandria Medium" pitchFamily="2" charset="-78"/>
                <a:cs typeface="Alexandria Medium" pitchFamily="2" charset="-78"/>
              </a:rPr>
              <a:t>انستقرام</a:t>
            </a:r>
            <a:r>
              <a:rPr lang="ar-EG" sz="1600" dirty="0">
                <a:latin typeface="Alexandria Medium" pitchFamily="2" charset="-78"/>
                <a:cs typeface="Alexandria Medium" pitchFamily="2" charset="-78"/>
              </a:rPr>
              <a:t>. تعد مقاطع الفيديو المربعة أيضًا مثالية لـ </a:t>
            </a:r>
            <a:r>
              <a:rPr lang="en-US" sz="1600" dirty="0">
                <a:latin typeface="Alexandria Medium" pitchFamily="2" charset="-78"/>
                <a:cs typeface="Alexandria Medium" pitchFamily="2" charset="-78"/>
              </a:rPr>
              <a:t>Facebook </a:t>
            </a:r>
            <a:r>
              <a:rPr lang="ar-EG" sz="1600" dirty="0">
                <a:latin typeface="Alexandria Medium" pitchFamily="2" charset="-78"/>
                <a:cs typeface="Alexandria Medium" pitchFamily="2" charset="-78"/>
              </a:rPr>
              <a:t>فيسبوك و </a:t>
            </a:r>
            <a:r>
              <a:rPr lang="en-US" sz="1600" dirty="0">
                <a:latin typeface="Alexandria Medium" pitchFamily="2" charset="-78"/>
                <a:cs typeface="Alexandria Medium" pitchFamily="2" charset="-78"/>
              </a:rPr>
              <a:t>Twitter </a:t>
            </a:r>
            <a:r>
              <a:rPr lang="ar-EG" sz="1600" dirty="0">
                <a:latin typeface="Alexandria Medium" pitchFamily="2" charset="-78"/>
                <a:cs typeface="Alexandria Medium" pitchFamily="2" charset="-78"/>
              </a:rPr>
              <a:t>تويتر، حيث تميل الفيديوهات المربعة إلى الحصول على مشاركة أكثر من مقاطع الفيديو ذات الأحجام الأخرى. الدقة </a:t>
            </a:r>
            <a:r>
              <a:rPr lang="ar-EG" sz="1600" dirty="0" err="1">
                <a:latin typeface="Alexandria Medium" pitchFamily="2" charset="-78"/>
                <a:cs typeface="Alexandria Medium" pitchFamily="2" charset="-78"/>
              </a:rPr>
              <a:t>الموصى</a:t>
            </a:r>
            <a:r>
              <a:rPr lang="ar-EG" sz="1600" dirty="0">
                <a:latin typeface="Alexandria Medium" pitchFamily="2" charset="-78"/>
                <a:cs typeface="Alexandria Medium" pitchFamily="2" charset="-78"/>
              </a:rPr>
              <a:t> بها لمقاطع الفيديو المربعة على وسائل التواصل الاجتماعي هي 1080 × 1080 بكسل. </a:t>
            </a:r>
          </a:p>
          <a:p>
            <a:pPr algn="just">
              <a:lnSpc>
                <a:spcPct val="170000"/>
              </a:lnSpc>
            </a:pPr>
            <a:endParaRPr lang="en-US" sz="1600" dirty="0">
              <a:latin typeface="Alexandria Medium" pitchFamily="2" charset="-78"/>
              <a:cs typeface="Alexandria Medium" pitchFamily="2" charset="-78"/>
            </a:endParaRPr>
          </a:p>
        </p:txBody>
      </p:sp>
      <p:pic>
        <p:nvPicPr>
          <p:cNvPr id="4" name="file">
            <a:hlinkClick r:id="" action="ppaction://media"/>
            <a:extLst>
              <a:ext uri="{FF2B5EF4-FFF2-40B4-BE49-F238E27FC236}">
                <a16:creationId xmlns:a16="http://schemas.microsoft.com/office/drawing/2014/main" id="{4246EFC6-E932-06DC-244A-C3349A399BB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2075" y="1506763"/>
            <a:ext cx="5443311" cy="5443311"/>
          </a:xfrm>
          <a:prstGeom prst="rect">
            <a:avLst/>
          </a:prstGeom>
        </p:spPr>
      </p:pic>
    </p:spTree>
    <p:extLst>
      <p:ext uri="{BB962C8B-B14F-4D97-AF65-F5344CB8AC3E}">
        <p14:creationId xmlns:p14="http://schemas.microsoft.com/office/powerpoint/2010/main" val="2881960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9D8F9-9350-3F3F-B7B7-E5DA6140FB8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أحجام الفيديوهات التسويقية</a:t>
            </a:r>
            <a:endParaRPr lang="en-US" sz="2800" dirty="0"/>
          </a:p>
        </p:txBody>
      </p:sp>
      <p:sp>
        <p:nvSpPr>
          <p:cNvPr id="3" name="Content Placeholder 2">
            <a:extLst>
              <a:ext uri="{FF2B5EF4-FFF2-40B4-BE49-F238E27FC236}">
                <a16:creationId xmlns:a16="http://schemas.microsoft.com/office/drawing/2014/main" id="{1B1C0F9C-5326-B16E-A142-00748A1DA532}"/>
              </a:ext>
            </a:extLst>
          </p:cNvPr>
          <p:cNvSpPr>
            <a:spLocks noGrp="1"/>
          </p:cNvSpPr>
          <p:nvPr>
            <p:ph idx="1"/>
          </p:nvPr>
        </p:nvSpPr>
        <p:spPr>
          <a:xfrm>
            <a:off x="7543800" y="1690688"/>
            <a:ext cx="4359727" cy="5032375"/>
          </a:xfrm>
        </p:spPr>
        <p:txBody>
          <a:bodyPr>
            <a:normAutofit/>
          </a:bodyPr>
          <a:lstStyle/>
          <a:p>
            <a:pPr marL="0" indent="0" algn="just" rtl="1">
              <a:lnSpc>
                <a:spcPct val="170000"/>
              </a:lnSpc>
              <a:buNone/>
            </a:pPr>
            <a:r>
              <a:rPr lang="ar-EG" sz="1600" b="1" dirty="0">
                <a:latin typeface="Alexandria Medium" pitchFamily="2" charset="-78"/>
                <a:cs typeface="Alexandria Medium" pitchFamily="2" charset="-78"/>
              </a:rPr>
              <a:t>2- فيديو </a:t>
            </a:r>
            <a:r>
              <a:rPr lang="ar-EG" sz="1600" b="1" u="sng" dirty="0">
                <a:effectLst/>
                <a:latin typeface="Alexandria Medium" pitchFamily="2" charset="-78"/>
                <a:cs typeface="Alexandria Medium" pitchFamily="2" charset="-78"/>
              </a:rPr>
              <a:t>أفقي</a:t>
            </a:r>
            <a:r>
              <a:rPr lang="ar-EG" sz="1600" b="1" dirty="0">
                <a:latin typeface="Alexandria Medium" pitchFamily="2" charset="-78"/>
                <a:cs typeface="Alexandria Medium" pitchFamily="2" charset="-78"/>
              </a:rPr>
              <a:t> (16:9)</a:t>
            </a:r>
          </a:p>
          <a:p>
            <a:pPr marL="0" indent="0" algn="just" rtl="1">
              <a:lnSpc>
                <a:spcPct val="170000"/>
              </a:lnSpc>
              <a:buNone/>
            </a:pPr>
            <a:r>
              <a:rPr lang="ar-EG" sz="1600" dirty="0">
                <a:latin typeface="Alexandria Medium" pitchFamily="2" charset="-78"/>
                <a:cs typeface="Alexandria Medium" pitchFamily="2" charset="-78"/>
              </a:rPr>
              <a:t>مقاطع فيديو الأفقية هي مقاطع لها نسبة عرض إلى ارتفاع تبلغ 16:9، مما يعني أن العرض يبلغ 16 وحدات والارتفاع 9 وحدات. حجم الفيديو هذا هو الحجم القياسي لمعظم مقاطع الفيديو وهو مثالي لمنصات مثل </a:t>
            </a:r>
            <a:r>
              <a:rPr lang="en-US" sz="1600" dirty="0">
                <a:latin typeface="Alexandria Medium" pitchFamily="2" charset="-78"/>
                <a:cs typeface="Alexandria Medium" pitchFamily="2" charset="-78"/>
              </a:rPr>
              <a:t>YouTube </a:t>
            </a:r>
            <a:r>
              <a:rPr lang="ar-EG" sz="1600" dirty="0">
                <a:latin typeface="Alexandria Medium" pitchFamily="2" charset="-78"/>
                <a:cs typeface="Alexandria Medium" pitchFamily="2" charset="-78"/>
              </a:rPr>
              <a:t>يوتيوب و </a:t>
            </a:r>
            <a:r>
              <a:rPr lang="en-US" sz="1600" dirty="0">
                <a:latin typeface="Alexandria Medium" pitchFamily="2" charset="-78"/>
                <a:cs typeface="Alexandria Medium" pitchFamily="2" charset="-78"/>
              </a:rPr>
              <a:t>LinkedIn </a:t>
            </a:r>
            <a:r>
              <a:rPr lang="ar-EG" sz="1600" dirty="0">
                <a:latin typeface="Alexandria Medium" pitchFamily="2" charset="-78"/>
                <a:cs typeface="Alexandria Medium" pitchFamily="2" charset="-78"/>
              </a:rPr>
              <a:t>لينكد ان و </a:t>
            </a:r>
            <a:r>
              <a:rPr lang="en-US" sz="1600" dirty="0">
                <a:latin typeface="Alexandria Medium" pitchFamily="2" charset="-78"/>
                <a:cs typeface="Alexandria Medium" pitchFamily="2" charset="-78"/>
              </a:rPr>
              <a:t>Facebook </a:t>
            </a:r>
            <a:r>
              <a:rPr lang="ar-EG" sz="1600" dirty="0">
                <a:latin typeface="Alexandria Medium" pitchFamily="2" charset="-78"/>
                <a:cs typeface="Alexandria Medium" pitchFamily="2" charset="-78"/>
              </a:rPr>
              <a:t>فيسبوك. وهو حجم الفيديو الذي يعرض في التلفاز. الدقة </a:t>
            </a:r>
            <a:r>
              <a:rPr lang="ar-EG" sz="1600" dirty="0" err="1">
                <a:latin typeface="Alexandria Medium" pitchFamily="2" charset="-78"/>
                <a:cs typeface="Alexandria Medium" pitchFamily="2" charset="-78"/>
              </a:rPr>
              <a:t>الموصى</a:t>
            </a:r>
            <a:r>
              <a:rPr lang="ar-EG" sz="1600" dirty="0">
                <a:latin typeface="Alexandria Medium" pitchFamily="2" charset="-78"/>
                <a:cs typeface="Alexandria Medium" pitchFamily="2" charset="-78"/>
              </a:rPr>
              <a:t> بها لمقاطع فيديو أفقي على وسائل التواصل الاجتماعي هي 1280 × 720 بكسل أو 1920 × 1080 بكسل.</a:t>
            </a:r>
          </a:p>
          <a:p>
            <a:pPr algn="just" rtl="1">
              <a:lnSpc>
                <a:spcPct val="170000"/>
              </a:lnSpc>
            </a:pPr>
            <a:endParaRPr lang="en-US" sz="1600" dirty="0">
              <a:latin typeface="Alexandria Medium" pitchFamily="2" charset="-78"/>
              <a:cs typeface="Alexandria Medium" pitchFamily="2" charset="-78"/>
            </a:endParaRPr>
          </a:p>
        </p:txBody>
      </p:sp>
      <p:pic>
        <p:nvPicPr>
          <p:cNvPr id="6" name="file222">
            <a:hlinkClick r:id="" action="ppaction://media"/>
            <a:extLst>
              <a:ext uri="{FF2B5EF4-FFF2-40B4-BE49-F238E27FC236}">
                <a16:creationId xmlns:a16="http://schemas.microsoft.com/office/drawing/2014/main" id="{4245100A-081E-93D2-4E42-C3F5152A198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4732" y="2107775"/>
            <a:ext cx="7076168" cy="3787038"/>
          </a:xfrm>
          <a:prstGeom prst="rect">
            <a:avLst/>
          </a:prstGeom>
        </p:spPr>
      </p:pic>
    </p:spTree>
    <p:extLst>
      <p:ext uri="{BB962C8B-B14F-4D97-AF65-F5344CB8AC3E}">
        <p14:creationId xmlns:p14="http://schemas.microsoft.com/office/powerpoint/2010/main" val="106172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6BC2E-A745-68B7-06CC-45686D927EEE}"/>
              </a:ext>
            </a:extLst>
          </p:cNvPr>
          <p:cNvSpPr>
            <a:spLocks noGrp="1"/>
          </p:cNvSpPr>
          <p:nvPr>
            <p:ph type="title"/>
          </p:nvPr>
        </p:nvSpPr>
        <p:spPr>
          <a:xfrm>
            <a:off x="152400" y="610053"/>
            <a:ext cx="10515600" cy="1325563"/>
          </a:xfrm>
        </p:spPr>
        <p:txBody>
          <a:bodyPr>
            <a:normAutofit/>
          </a:bodyPr>
          <a:lstStyle/>
          <a:p>
            <a:pPr algn="r"/>
            <a:r>
              <a:rPr lang="ar-EG" sz="2800" dirty="0">
                <a:latin typeface="Alexandria Medium" pitchFamily="2" charset="-78"/>
                <a:cs typeface="Alexandria Medium" pitchFamily="2" charset="-78"/>
              </a:rPr>
              <a:t>أحجام الفيديوهات التسويقية</a:t>
            </a:r>
            <a:endParaRPr lang="en-US" sz="2800" dirty="0"/>
          </a:p>
        </p:txBody>
      </p:sp>
      <p:pic>
        <p:nvPicPr>
          <p:cNvPr id="7" name="file333">
            <a:hlinkClick r:id="" action="ppaction://media"/>
            <a:extLst>
              <a:ext uri="{FF2B5EF4-FFF2-40B4-BE49-F238E27FC236}">
                <a16:creationId xmlns:a16="http://schemas.microsoft.com/office/drawing/2014/main" id="{D6616EA0-9E3A-E2C1-D5C2-101471580BA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 y="16824"/>
            <a:ext cx="4033156" cy="6810001"/>
          </a:xfrm>
        </p:spPr>
      </p:pic>
      <p:sp>
        <p:nvSpPr>
          <p:cNvPr id="9" name="TextBox 8">
            <a:extLst>
              <a:ext uri="{FF2B5EF4-FFF2-40B4-BE49-F238E27FC236}">
                <a16:creationId xmlns:a16="http://schemas.microsoft.com/office/drawing/2014/main" id="{CF56BB2F-B3E0-8E21-D50C-9A563089BC5C}"/>
              </a:ext>
            </a:extLst>
          </p:cNvPr>
          <p:cNvSpPr txBox="1"/>
          <p:nvPr/>
        </p:nvSpPr>
        <p:spPr>
          <a:xfrm>
            <a:off x="4620986" y="2145523"/>
            <a:ext cx="6966857" cy="3005375"/>
          </a:xfrm>
          <a:prstGeom prst="rect">
            <a:avLst/>
          </a:prstGeom>
          <a:noFill/>
        </p:spPr>
        <p:txBody>
          <a:bodyPr wrap="square">
            <a:spAutoFit/>
          </a:bodyPr>
          <a:lstStyle/>
          <a:p>
            <a:pPr algn="just" rtl="1">
              <a:lnSpc>
                <a:spcPct val="150000"/>
              </a:lnSpc>
            </a:pPr>
            <a:r>
              <a:rPr lang="ar-EG" sz="1600" b="1" dirty="0">
                <a:latin typeface="Alexandria Medium" pitchFamily="2" charset="-78"/>
                <a:cs typeface="Alexandria Medium" pitchFamily="2" charset="-78"/>
              </a:rPr>
              <a:t>3- فيديو </a:t>
            </a:r>
            <a:r>
              <a:rPr lang="ar-EG" sz="1600" b="1" u="sng" dirty="0">
                <a:effectLst/>
                <a:latin typeface="Alexandria Medium" pitchFamily="2" charset="-78"/>
                <a:cs typeface="Alexandria Medium" pitchFamily="2" charset="-78"/>
              </a:rPr>
              <a:t>عمودي</a:t>
            </a:r>
            <a:r>
              <a:rPr lang="ar-EG" sz="1600" b="1" dirty="0">
                <a:latin typeface="Alexandria Medium" pitchFamily="2" charset="-78"/>
                <a:cs typeface="Alexandria Medium" pitchFamily="2" charset="-78"/>
              </a:rPr>
              <a:t> (9:16)</a:t>
            </a:r>
          </a:p>
          <a:p>
            <a:pPr algn="just" rtl="1">
              <a:lnSpc>
                <a:spcPct val="150000"/>
              </a:lnSpc>
            </a:pPr>
            <a:r>
              <a:rPr lang="ar-EG" sz="1600" dirty="0">
                <a:latin typeface="Alexandria Medium" pitchFamily="2" charset="-78"/>
                <a:cs typeface="Alexandria Medium" pitchFamily="2" charset="-78"/>
              </a:rPr>
              <a:t>مقاطع الفيديو العمودية هي مقاطع فيديو لها نسبة عرض إلى ارتفاع 9:16، مما يعني أن العرض هو 9 وحدات والارتفاع هو 16 وحدة. أصبح حجم الفيديو هذا شائعًا بشكل متزايد بسبب ظهور الأجهزة المحمولة التي يتم </a:t>
            </a:r>
            <a:r>
              <a:rPr lang="ar-EG" sz="1600" dirty="0" err="1">
                <a:latin typeface="Alexandria Medium" pitchFamily="2" charset="-78"/>
                <a:cs typeface="Alexandria Medium" pitchFamily="2" charset="-78"/>
              </a:rPr>
              <a:t>الامسكا</a:t>
            </a:r>
            <a:r>
              <a:rPr lang="ar-EG" sz="1600" dirty="0">
                <a:latin typeface="Alexandria Medium" pitchFamily="2" charset="-78"/>
                <a:cs typeface="Alexandria Medium" pitchFamily="2" charset="-78"/>
              </a:rPr>
              <a:t> بها عموديًا. تعتبر مقاطع الفيديو العمودية مثالية لمنصات مثل </a:t>
            </a:r>
            <a:r>
              <a:rPr lang="en-US" sz="1600" dirty="0">
                <a:latin typeface="Alexandria Medium" pitchFamily="2" charset="-78"/>
                <a:cs typeface="Alexandria Medium" pitchFamily="2" charset="-78"/>
              </a:rPr>
              <a:t>Instagram Stories </a:t>
            </a:r>
            <a:r>
              <a:rPr lang="ar-EG" sz="1600" dirty="0" err="1">
                <a:latin typeface="Alexandria Medium" pitchFamily="2" charset="-78"/>
                <a:cs typeface="Alexandria Medium" pitchFamily="2" charset="-78"/>
              </a:rPr>
              <a:t>انستقرام</a:t>
            </a:r>
            <a:r>
              <a:rPr lang="ar-EG" sz="1600" dirty="0">
                <a:latin typeface="Alexandria Medium" pitchFamily="2" charset="-78"/>
                <a:cs typeface="Alexandria Medium" pitchFamily="2" charset="-78"/>
              </a:rPr>
              <a:t> </a:t>
            </a:r>
            <a:r>
              <a:rPr lang="ar-EG" sz="1600" dirty="0" err="1">
                <a:latin typeface="Alexandria Medium" pitchFamily="2" charset="-78"/>
                <a:cs typeface="Alexandria Medium" pitchFamily="2" charset="-78"/>
              </a:rPr>
              <a:t>ستوريز</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Snapchat </a:t>
            </a:r>
            <a:r>
              <a:rPr lang="ar-EG" sz="1600" dirty="0" err="1">
                <a:latin typeface="Alexandria Medium" pitchFamily="2" charset="-78"/>
                <a:cs typeface="Alexandria Medium" pitchFamily="2" charset="-78"/>
              </a:rPr>
              <a:t>سنابشات</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TikTok </a:t>
            </a:r>
            <a:r>
              <a:rPr lang="ar-EG" sz="1600" dirty="0">
                <a:latin typeface="Alexandria Medium" pitchFamily="2" charset="-78"/>
                <a:cs typeface="Alexandria Medium" pitchFamily="2" charset="-78"/>
              </a:rPr>
              <a:t>تيك توك. الدقة </a:t>
            </a:r>
            <a:r>
              <a:rPr lang="ar-EG" sz="1600" dirty="0" err="1">
                <a:latin typeface="Alexandria Medium" pitchFamily="2" charset="-78"/>
                <a:cs typeface="Alexandria Medium" pitchFamily="2" charset="-78"/>
              </a:rPr>
              <a:t>الموصى</a:t>
            </a:r>
            <a:r>
              <a:rPr lang="ar-EG" sz="1600" dirty="0">
                <a:latin typeface="Alexandria Medium" pitchFamily="2" charset="-78"/>
                <a:cs typeface="Alexandria Medium" pitchFamily="2" charset="-78"/>
              </a:rPr>
              <a:t> به لمقاطع الفيديو العمودية على وسائل التواصل الاجتماعي هو 1080 × 1920 بكسل.</a:t>
            </a:r>
          </a:p>
        </p:txBody>
      </p:sp>
    </p:spTree>
    <p:extLst>
      <p:ext uri="{BB962C8B-B14F-4D97-AF65-F5344CB8AC3E}">
        <p14:creationId xmlns:p14="http://schemas.microsoft.com/office/powerpoint/2010/main" val="2291422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1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7849C-CF23-1985-559B-52E5FF49E363}"/>
              </a:ext>
            </a:extLst>
          </p:cNvPr>
          <p:cNvSpPr>
            <a:spLocks noGrp="1"/>
          </p:cNvSpPr>
          <p:nvPr>
            <p:ph type="title"/>
          </p:nvPr>
        </p:nvSpPr>
        <p:spPr>
          <a:xfrm>
            <a:off x="-80034" y="1270677"/>
            <a:ext cx="5334000" cy="1325563"/>
          </a:xfrm>
        </p:spPr>
        <p:txBody>
          <a:bodyPr>
            <a:normAutofit/>
          </a:bodyPr>
          <a:lstStyle/>
          <a:p>
            <a:pPr algn="ctr">
              <a:lnSpc>
                <a:spcPct val="150000"/>
              </a:lnSpc>
            </a:pPr>
            <a:r>
              <a:rPr lang="ar-EG" sz="2800" dirty="0">
                <a:latin typeface="Alexandria Medium" pitchFamily="2" charset="-78"/>
                <a:cs typeface="Alexandria Medium" pitchFamily="2" charset="-78"/>
              </a:rPr>
              <a:t>أنواع الفيديوهات من حيث المدة الزمنية لها</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83F6252-C785-4F4D-808D-4FE863E45EE6}"/>
              </a:ext>
            </a:extLst>
          </p:cNvPr>
          <p:cNvSpPr>
            <a:spLocks noGrp="1"/>
          </p:cNvSpPr>
          <p:nvPr>
            <p:ph idx="1"/>
          </p:nvPr>
        </p:nvSpPr>
        <p:spPr>
          <a:xfrm>
            <a:off x="4653643" y="0"/>
            <a:ext cx="7347857" cy="6858000"/>
          </a:xfrm>
        </p:spPr>
        <p:txBody>
          <a:bodyPr>
            <a:normAutofit lnSpcReduction="10000"/>
          </a:bodyPr>
          <a:lstStyle/>
          <a:p>
            <a:pPr marL="0" indent="0" algn="r" rtl="1">
              <a:lnSpc>
                <a:spcPct val="170000"/>
              </a:lnSpc>
              <a:buNone/>
            </a:pPr>
            <a:r>
              <a:rPr lang="ar-EG" sz="1600" b="1" dirty="0">
                <a:latin typeface="Alexandria Medium" pitchFamily="2" charset="-78"/>
                <a:cs typeface="Alexandria Medium" pitchFamily="2" charset="-78"/>
              </a:rPr>
              <a:t>الفيديوهات القصيرة:</a:t>
            </a:r>
            <a:endParaRPr lang="ar-EG" sz="16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مدتها</a:t>
            </a:r>
            <a:r>
              <a:rPr lang="ar-EG" sz="1600" dirty="0">
                <a:latin typeface="Alexandria Medium" pitchFamily="2" charset="-78"/>
                <a:cs typeface="Alexandria Medium" pitchFamily="2" charset="-78"/>
              </a:rPr>
              <a:t>: تتراوح بين 15 ثانية و دقيقة واحدة.</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مناسبة</a:t>
            </a:r>
            <a:r>
              <a:rPr lang="ar-EG" sz="1600" dirty="0">
                <a:latin typeface="Alexandria Medium" pitchFamily="2" charset="-78"/>
                <a:cs typeface="Alexandria Medium" pitchFamily="2" charset="-78"/>
              </a:rPr>
              <a:t>: لعرض محتوى سريع وجذاب، مثل الكوميديا، والتحديات.</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أمثلة</a:t>
            </a:r>
            <a:r>
              <a:rPr lang="ar-EG" sz="1600" dirty="0">
                <a:latin typeface="Alexandria Medium" pitchFamily="2" charset="-78"/>
                <a:cs typeface="Alexandria Medium" pitchFamily="2" charset="-78"/>
              </a:rPr>
              <a:t>: مقاطع تيك توك، </a:t>
            </a:r>
            <a:r>
              <a:rPr lang="en-US" sz="1600" dirty="0">
                <a:latin typeface="Alexandria Medium" pitchFamily="2" charset="-78"/>
                <a:cs typeface="Alexandria Medium" pitchFamily="2" charset="-78"/>
              </a:rPr>
              <a:t>Reels </a:t>
            </a:r>
            <a:r>
              <a:rPr lang="ar-EG" sz="1600" dirty="0">
                <a:latin typeface="Alexandria Medium" pitchFamily="2" charset="-78"/>
                <a:cs typeface="Alexandria Medium" pitchFamily="2" charset="-78"/>
              </a:rPr>
              <a:t>على </a:t>
            </a:r>
            <a:r>
              <a:rPr lang="ar-EG" sz="1600" dirty="0" err="1">
                <a:latin typeface="Alexandria Medium" pitchFamily="2" charset="-78"/>
                <a:cs typeface="Alexandria Medium" pitchFamily="2" charset="-78"/>
              </a:rPr>
              <a:t>إنستجرام</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Shorts </a:t>
            </a:r>
            <a:r>
              <a:rPr lang="ar-EG" sz="1600" dirty="0">
                <a:latin typeface="Alexandria Medium" pitchFamily="2" charset="-78"/>
                <a:cs typeface="Alexandria Medium" pitchFamily="2" charset="-78"/>
              </a:rPr>
              <a:t>على يوتيوب.</a:t>
            </a:r>
          </a:p>
          <a:p>
            <a:pPr marL="0" indent="0" algn="r" rtl="1">
              <a:lnSpc>
                <a:spcPct val="170000"/>
              </a:lnSpc>
              <a:buNone/>
            </a:pPr>
            <a:r>
              <a:rPr lang="ar-EG" sz="1600" b="1" dirty="0">
                <a:latin typeface="Alexandria Medium" pitchFamily="2" charset="-78"/>
                <a:cs typeface="Alexandria Medium" pitchFamily="2" charset="-78"/>
              </a:rPr>
              <a:t>الفيديوهات المتوسطة الطول:</a:t>
            </a:r>
            <a:endParaRPr lang="ar-EG" sz="16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مدتها</a:t>
            </a:r>
            <a:r>
              <a:rPr lang="ar-EG" sz="1600" dirty="0">
                <a:latin typeface="Alexandria Medium" pitchFamily="2" charset="-78"/>
                <a:cs typeface="Alexandria Medium" pitchFamily="2" charset="-78"/>
              </a:rPr>
              <a:t>: تتراوح بين دقيقة واحدة و 10 دقائق.</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مناسبة</a:t>
            </a:r>
            <a:r>
              <a:rPr lang="ar-EG" sz="1600" dirty="0">
                <a:latin typeface="Alexandria Medium" pitchFamily="2" charset="-78"/>
                <a:cs typeface="Alexandria Medium" pitchFamily="2" charset="-78"/>
              </a:rPr>
              <a:t>: لعرض محتوى أكثر تفصيلاً، مثل دروس تعليمية، ونصائح، ومقابلات.</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أمثلة</a:t>
            </a:r>
            <a:r>
              <a:rPr lang="ar-EG" sz="1600" dirty="0">
                <a:latin typeface="Alexandria Medium" pitchFamily="2" charset="-78"/>
                <a:cs typeface="Alexandria Medium" pitchFamily="2" charset="-78"/>
              </a:rPr>
              <a:t>: فيديوهات يوتيوب، فيسبوك، تويتر.</a:t>
            </a:r>
          </a:p>
          <a:p>
            <a:pPr marL="0" indent="0" algn="r" rtl="1">
              <a:lnSpc>
                <a:spcPct val="170000"/>
              </a:lnSpc>
              <a:buNone/>
            </a:pPr>
            <a:r>
              <a:rPr lang="ar-EG" sz="1600" b="1" dirty="0">
                <a:latin typeface="Alexandria Medium" pitchFamily="2" charset="-78"/>
                <a:cs typeface="Alexandria Medium" pitchFamily="2" charset="-78"/>
              </a:rPr>
              <a:t>الفيديوهات الطويلة:</a:t>
            </a:r>
            <a:endParaRPr lang="ar-EG" sz="16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مدتها</a:t>
            </a:r>
            <a:r>
              <a:rPr lang="ar-EG" sz="1600" dirty="0">
                <a:latin typeface="Alexandria Medium" pitchFamily="2" charset="-78"/>
                <a:cs typeface="Alexandria Medium" pitchFamily="2" charset="-78"/>
              </a:rPr>
              <a:t>: تتجاوز 10 دقائق.</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مناسبة</a:t>
            </a:r>
            <a:r>
              <a:rPr lang="ar-EG" sz="1600" dirty="0">
                <a:latin typeface="Alexandria Medium" pitchFamily="2" charset="-78"/>
                <a:cs typeface="Alexandria Medium" pitchFamily="2" charset="-78"/>
              </a:rPr>
              <a:t>: لعرض محتوى مُعمّق، مثل الأفلام الوثائقية، والبرامج التلفزيونية، وعروض الأوبرا.</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أمثلة</a:t>
            </a:r>
            <a:r>
              <a:rPr lang="ar-EG" sz="1600" dirty="0">
                <a:latin typeface="Alexandria Medium" pitchFamily="2" charset="-78"/>
                <a:cs typeface="Alexandria Medium" pitchFamily="2" charset="-78"/>
              </a:rPr>
              <a:t>: أفلام يوتيوب، </a:t>
            </a:r>
            <a:r>
              <a:rPr lang="ar-EG" sz="1600" dirty="0" err="1">
                <a:latin typeface="Alexandria Medium" pitchFamily="2" charset="-78"/>
                <a:cs typeface="Alexandria Medium" pitchFamily="2" charset="-78"/>
              </a:rPr>
              <a:t>نتفليكس</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HBO Max.</a:t>
            </a:r>
          </a:p>
          <a:p>
            <a:pPr algn="r" rtl="1">
              <a:lnSpc>
                <a:spcPct val="170000"/>
              </a:lnSpc>
            </a:pPr>
            <a:endParaRPr lang="en-US" sz="1400" dirty="0">
              <a:latin typeface="Alexandria Medium" pitchFamily="2" charset="-78"/>
              <a:cs typeface="Alexandria Medium" pitchFamily="2" charset="-78"/>
            </a:endParaRPr>
          </a:p>
        </p:txBody>
      </p:sp>
      <p:pic>
        <p:nvPicPr>
          <p:cNvPr id="5" name="Picture 4" descr="A screen shot of a video player&#10;&#10;Description automatically generated">
            <a:extLst>
              <a:ext uri="{FF2B5EF4-FFF2-40B4-BE49-F238E27FC236}">
                <a16:creationId xmlns:a16="http://schemas.microsoft.com/office/drawing/2014/main" id="{B64B207E-D218-6495-7ED1-884D3E40D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48" y="2579914"/>
            <a:ext cx="5088236" cy="2596243"/>
          </a:xfrm>
          <a:prstGeom prst="rect">
            <a:avLst/>
          </a:prstGeom>
        </p:spPr>
      </p:pic>
    </p:spTree>
    <p:extLst>
      <p:ext uri="{BB962C8B-B14F-4D97-AF65-F5344CB8AC3E}">
        <p14:creationId xmlns:p14="http://schemas.microsoft.com/office/powerpoint/2010/main" val="14935707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8F13E-2A26-CBF9-8E1D-9C611EA0B1FE}"/>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أنواع فيديوهات منصة </a:t>
            </a:r>
            <a:r>
              <a:rPr lang="ar-EG" sz="2800" dirty="0" err="1">
                <a:latin typeface="Alexandria Medium" pitchFamily="2" charset="-78"/>
                <a:cs typeface="Alexandria Medium" pitchFamily="2" charset="-78"/>
              </a:rPr>
              <a:t>الانستجرام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0F33342-0293-8A8D-A535-E8C1F0EB86E1}"/>
              </a:ext>
            </a:extLst>
          </p:cNvPr>
          <p:cNvSpPr>
            <a:spLocks noGrp="1"/>
          </p:cNvSpPr>
          <p:nvPr>
            <p:ph idx="1"/>
          </p:nvPr>
        </p:nvSpPr>
        <p:spPr/>
        <p:txBody>
          <a:bodyPr>
            <a:normAutofit fontScale="85000" lnSpcReduction="20000"/>
          </a:bodyPr>
          <a:lstStyle/>
          <a:p>
            <a:pPr algn="r" rtl="1">
              <a:lnSpc>
                <a:spcPct val="150000"/>
              </a:lnSpc>
              <a:buFont typeface="+mj-lt"/>
              <a:buAutoNum type="arabicPeriod"/>
            </a:pPr>
            <a:r>
              <a:rPr lang="ar-EG" sz="1600" dirty="0">
                <a:latin typeface="Alexandria Medium" pitchFamily="2" charset="-78"/>
                <a:cs typeface="Alexandria Medium" pitchFamily="2" charset="-78"/>
              </a:rPr>
              <a:t>فيديوهات القصص (</a:t>
            </a:r>
            <a:r>
              <a:rPr lang="en-US" sz="1600" dirty="0">
                <a:latin typeface="Alexandria Medium" pitchFamily="2" charset="-78"/>
                <a:cs typeface="Alexandria Medium" pitchFamily="2" charset="-78"/>
              </a:rPr>
              <a:t>Instagram Stories):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وموقتة تظهر لمدة 24 ساعة.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السريع والتفاعلي.</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إضافة تأثيرات وأدوات تفاعلية.</a:t>
            </a:r>
          </a:p>
          <a:p>
            <a:pPr algn="r" rtl="1">
              <a:lnSpc>
                <a:spcPct val="150000"/>
              </a:lnSpc>
              <a:buFont typeface="+mj-lt"/>
              <a:buAutoNum type="arabicPeriod"/>
            </a:pPr>
            <a:r>
              <a:rPr lang="ar-EG" sz="1600" dirty="0">
                <a:latin typeface="Alexandria Medium" pitchFamily="2" charset="-78"/>
                <a:cs typeface="Alexandria Medium" pitchFamily="2" charset="-78"/>
              </a:rPr>
              <a:t>فيديوهات </a:t>
            </a:r>
            <a:r>
              <a:rPr lang="ar-EG" sz="1600" dirty="0" err="1">
                <a:latin typeface="Alexandria Medium" pitchFamily="2" charset="-78"/>
                <a:cs typeface="Alexandria Medium" pitchFamily="2" charset="-78"/>
              </a:rPr>
              <a:t>الإنستجرام</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Instagram Posts):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تنشر كمنشورات على الحساب.</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التسويقي الأكثر احترافية.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إضافة توصيات وروابط تسويقية.</a:t>
            </a:r>
          </a:p>
          <a:p>
            <a:pPr algn="r" rtl="1">
              <a:lnSpc>
                <a:spcPct val="150000"/>
              </a:lnSpc>
              <a:buFont typeface="+mj-lt"/>
              <a:buAutoNum type="arabicPeriod"/>
            </a:pPr>
            <a:r>
              <a:rPr lang="ar-EG" sz="1600" dirty="0">
                <a:latin typeface="Alexandria Medium" pitchFamily="2" charset="-78"/>
                <a:cs typeface="Alexandria Medium" pitchFamily="2" charset="-78"/>
              </a:rPr>
              <a:t>فيديوهات </a:t>
            </a:r>
            <a:r>
              <a:rPr lang="ar-EG" sz="1600" dirty="0" err="1">
                <a:latin typeface="Alexandria Medium" pitchFamily="2" charset="-78"/>
                <a:cs typeface="Alexandria Medium" pitchFamily="2" charset="-78"/>
              </a:rPr>
              <a:t>رَيلْز</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Instagram Reels):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مشابهة لتطبيق </a:t>
            </a:r>
            <a:r>
              <a:rPr lang="en-US" sz="1600" dirty="0">
                <a:latin typeface="Alexandria Medium" pitchFamily="2" charset="-78"/>
                <a:cs typeface="Alexandria Medium" pitchFamily="2" charset="-78"/>
              </a:rPr>
              <a:t>TikTok.</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المبتكر والترفيهي.</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مساحة مناسبة للتأثيرات والموسيقى.</a:t>
            </a:r>
          </a:p>
          <a:p>
            <a:pPr marL="0" indent="0" algn="r" rtl="1">
              <a:lnSpc>
                <a:spcPct val="150000"/>
              </a:lnSpc>
              <a:buNone/>
            </a:pPr>
            <a:endParaRPr lang="en-US" sz="1400" dirty="0">
              <a:latin typeface="Alexandria Medium" pitchFamily="2" charset="-78"/>
              <a:cs typeface="Alexandria Medium" pitchFamily="2" charset="-78"/>
            </a:endParaRPr>
          </a:p>
        </p:txBody>
      </p:sp>
      <p:sp>
        <p:nvSpPr>
          <p:cNvPr id="5" name="TextBox 4">
            <a:extLst>
              <a:ext uri="{FF2B5EF4-FFF2-40B4-BE49-F238E27FC236}">
                <a16:creationId xmlns:a16="http://schemas.microsoft.com/office/drawing/2014/main" id="{C9E2434B-888D-8A48-8F9A-674C10D7B102}"/>
              </a:ext>
            </a:extLst>
          </p:cNvPr>
          <p:cNvSpPr txBox="1"/>
          <p:nvPr/>
        </p:nvSpPr>
        <p:spPr>
          <a:xfrm>
            <a:off x="-419099" y="3171588"/>
            <a:ext cx="6098720" cy="3005375"/>
          </a:xfrm>
          <a:prstGeom prst="rect">
            <a:avLst/>
          </a:prstGeom>
          <a:noFill/>
        </p:spPr>
        <p:txBody>
          <a:bodyPr wrap="square">
            <a:spAutoFit/>
          </a:bodyPr>
          <a:lstStyle/>
          <a:p>
            <a:pPr algn="r" rtl="1">
              <a:lnSpc>
                <a:spcPct val="150000"/>
              </a:lnSpc>
            </a:pPr>
            <a:r>
              <a:rPr lang="en-US" sz="1600" dirty="0">
                <a:latin typeface="Alexandria Medium" pitchFamily="2" charset="-78"/>
                <a:cs typeface="Alexandria Medium" pitchFamily="2" charset="-78"/>
              </a:rPr>
              <a:t>4</a:t>
            </a:r>
            <a:r>
              <a:rPr lang="ar-EG" sz="1600" dirty="0">
                <a:latin typeface="Alexandria Medium" pitchFamily="2" charset="-78"/>
                <a:cs typeface="Alexandria Medium" pitchFamily="2" charset="-78"/>
              </a:rPr>
              <a:t>. فيديوهات البث المباشر (</a:t>
            </a:r>
            <a:r>
              <a:rPr lang="en-US" sz="1600" dirty="0">
                <a:latin typeface="Alexandria Medium" pitchFamily="2" charset="-78"/>
                <a:cs typeface="Alexandria Medium" pitchFamily="2" charset="-78"/>
              </a:rPr>
              <a:t>Instagram Live):</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بث مباشر للتفاعل المباشر مع المتابعين.</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 للمحتوى الحي والوقت الفعلي.</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إجراء مسابقات وأنشطة تفاعلية.</a:t>
            </a:r>
          </a:p>
          <a:p>
            <a:pPr algn="r" rtl="1">
              <a:lnSpc>
                <a:spcPct val="150000"/>
              </a:lnSpc>
            </a:pPr>
            <a:r>
              <a:rPr lang="ar-EG" sz="1600" dirty="0">
                <a:latin typeface="Alexandria Medium" pitchFamily="2" charset="-78"/>
                <a:cs typeface="Alexandria Medium" pitchFamily="2" charset="-78"/>
              </a:rPr>
              <a:t>5. فيديوهات قناة </a:t>
            </a:r>
            <a:r>
              <a:rPr lang="ar-EG" sz="1600" dirty="0" err="1">
                <a:latin typeface="Alexandria Medium" pitchFamily="2" charset="-78"/>
                <a:cs typeface="Alexandria Medium" pitchFamily="2" charset="-78"/>
              </a:rPr>
              <a:t>الإنستجرام</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IGTV):</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أطول تصل إلى 60 دقيقة.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التعليمي والشرح المفصل.</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تظهر في قسم خاص على الحساب</a:t>
            </a:r>
          </a:p>
        </p:txBody>
      </p:sp>
      <p:pic>
        <p:nvPicPr>
          <p:cNvPr id="7" name="Picture 6" descr="A logo of a camera&#10;&#10;Description automatically generated">
            <a:extLst>
              <a:ext uri="{FF2B5EF4-FFF2-40B4-BE49-F238E27FC236}">
                <a16:creationId xmlns:a16="http://schemas.microsoft.com/office/drawing/2014/main" id="{C0CE422C-D77F-5421-ED35-785615ABF4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103664" y="1340634"/>
            <a:ext cx="1763486" cy="1763486"/>
          </a:xfrm>
          <a:prstGeom prst="rect">
            <a:avLst/>
          </a:prstGeom>
        </p:spPr>
      </p:pic>
    </p:spTree>
    <p:extLst>
      <p:ext uri="{BB962C8B-B14F-4D97-AF65-F5344CB8AC3E}">
        <p14:creationId xmlns:p14="http://schemas.microsoft.com/office/powerpoint/2010/main" val="27154020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1E8B5-33C2-EE26-7EB3-C2A3DD3203F3}"/>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أنواع فيديوهات منصة الفيس بوك</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0C282CB-384B-EC27-B209-BF9E2B2779F6}"/>
              </a:ext>
            </a:extLst>
          </p:cNvPr>
          <p:cNvSpPr>
            <a:spLocks noGrp="1"/>
          </p:cNvSpPr>
          <p:nvPr>
            <p:ph idx="1"/>
          </p:nvPr>
        </p:nvSpPr>
        <p:spPr>
          <a:xfrm>
            <a:off x="1525364" y="662781"/>
            <a:ext cx="10515600" cy="6492875"/>
          </a:xfrm>
        </p:spPr>
        <p:txBody>
          <a:bodyPr>
            <a:normAutofit/>
          </a:bodyPr>
          <a:lstStyle/>
          <a:p>
            <a:pPr algn="r" rtl="1">
              <a:lnSpc>
                <a:spcPct val="160000"/>
              </a:lnSpc>
            </a:pPr>
            <a:endParaRPr lang="ar-EG" sz="1600" dirty="0">
              <a:latin typeface="Alexandria Medium" pitchFamily="2" charset="-78"/>
              <a:cs typeface="Alexandria Medium" pitchFamily="2" charset="-78"/>
            </a:endParaRPr>
          </a:p>
          <a:p>
            <a:pPr algn="r" rtl="1">
              <a:lnSpc>
                <a:spcPct val="160000"/>
              </a:lnSpc>
              <a:buFont typeface="+mj-lt"/>
              <a:buAutoNum type="arabicPeriod"/>
            </a:pPr>
            <a:r>
              <a:rPr lang="ar-EG" sz="1600" dirty="0">
                <a:latin typeface="Alexandria Medium" pitchFamily="2" charset="-78"/>
                <a:cs typeface="Alexandria Medium" pitchFamily="2" charset="-78"/>
              </a:rPr>
              <a:t>فيديوهات المنشورات (</a:t>
            </a:r>
            <a:r>
              <a:rPr lang="en-US" sz="1600" dirty="0">
                <a:latin typeface="Alexandria Medium" pitchFamily="2" charset="-78"/>
                <a:cs typeface="Alexandria Medium" pitchFamily="2" charset="-78"/>
              </a:rPr>
              <a:t>Facebook Posts):</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مقاطع فيديو قصيرة تنشر كمنشورات على الصفحة.</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للتسويق والإعلان عن المنتجات والخدمات.</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إضافة روابط ودعوات للتفاعل.</a:t>
            </a:r>
          </a:p>
          <a:p>
            <a:pPr algn="r" rtl="1">
              <a:lnSpc>
                <a:spcPct val="160000"/>
              </a:lnSpc>
              <a:buFont typeface="+mj-lt"/>
              <a:buAutoNum type="arabicPeriod"/>
            </a:pPr>
            <a:r>
              <a:rPr lang="ar-EG" sz="1600" dirty="0">
                <a:latin typeface="Alexandria Medium" pitchFamily="2" charset="-78"/>
                <a:cs typeface="Alexandria Medium" pitchFamily="2" charset="-78"/>
              </a:rPr>
              <a:t>فيديوهات القصص (</a:t>
            </a:r>
            <a:r>
              <a:rPr lang="en-US" sz="1600" dirty="0">
                <a:latin typeface="Alexandria Medium" pitchFamily="2" charset="-78"/>
                <a:cs typeface="Alexandria Medium" pitchFamily="2" charset="-78"/>
              </a:rPr>
              <a:t>Facebook Stories):</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مقاطع فيديو قصيرة وموقتة تظهر لمدة 24 ساعة.</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التفاعلي والترفيهي.</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إضافة ملصقات وأدوات استفتاء.</a:t>
            </a:r>
          </a:p>
          <a:p>
            <a:pPr algn="r" rtl="1">
              <a:lnSpc>
                <a:spcPct val="160000"/>
              </a:lnSpc>
              <a:buFont typeface="+mj-lt"/>
              <a:buAutoNum type="arabicPeriod"/>
            </a:pPr>
            <a:r>
              <a:rPr lang="ar-EG" sz="1600" dirty="0">
                <a:latin typeface="Alexandria Medium" pitchFamily="2" charset="-78"/>
                <a:cs typeface="Alexandria Medium" pitchFamily="2" charset="-78"/>
              </a:rPr>
              <a:t>فيديوهات البث المباشر (</a:t>
            </a:r>
            <a:r>
              <a:rPr lang="en-US" sz="1600" dirty="0">
                <a:latin typeface="Alexandria Medium" pitchFamily="2" charset="-78"/>
                <a:cs typeface="Alexandria Medium" pitchFamily="2" charset="-78"/>
              </a:rPr>
              <a:t>Facebook Live):</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بث مباشر للتفاعل والتواصل المباشر مع المتابعين.</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 للمحتوى الحي والوقت الفعلي.</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إجراء مسابقات وأنشطة تفاعلية.</a:t>
            </a:r>
          </a:p>
          <a:p>
            <a:pPr algn="r" rtl="1">
              <a:lnSpc>
                <a:spcPct val="160000"/>
              </a:lnSpc>
            </a:pPr>
            <a:endParaRPr lang="en-US" sz="1600" dirty="0">
              <a:latin typeface="Alexandria Medium" pitchFamily="2" charset="-78"/>
              <a:cs typeface="Alexandria Medium" pitchFamily="2" charset="-78"/>
            </a:endParaRPr>
          </a:p>
        </p:txBody>
      </p:sp>
      <p:sp>
        <p:nvSpPr>
          <p:cNvPr id="5" name="TextBox 4">
            <a:extLst>
              <a:ext uri="{FF2B5EF4-FFF2-40B4-BE49-F238E27FC236}">
                <a16:creationId xmlns:a16="http://schemas.microsoft.com/office/drawing/2014/main" id="{203076A0-6D9D-1638-8C97-67067D580985}"/>
              </a:ext>
            </a:extLst>
          </p:cNvPr>
          <p:cNvSpPr txBox="1"/>
          <p:nvPr/>
        </p:nvSpPr>
        <p:spPr>
          <a:xfrm>
            <a:off x="-249011" y="3102769"/>
            <a:ext cx="6098720" cy="3092450"/>
          </a:xfrm>
          <a:prstGeom prst="rect">
            <a:avLst/>
          </a:prstGeom>
          <a:noFill/>
        </p:spPr>
        <p:txBody>
          <a:bodyPr wrap="square">
            <a:spAutoFit/>
          </a:bodyPr>
          <a:lstStyle/>
          <a:p>
            <a:pPr algn="r" rtl="1">
              <a:lnSpc>
                <a:spcPct val="150000"/>
              </a:lnSpc>
            </a:pPr>
            <a:r>
              <a:rPr lang="ar-EG" sz="1600" dirty="0">
                <a:latin typeface="Alexandria Medium" pitchFamily="2" charset="-78"/>
                <a:cs typeface="Alexandria Medium" pitchFamily="2" charset="-78"/>
              </a:rPr>
              <a:t>4. فيديوهات مقاطع فيسبوك (</a:t>
            </a:r>
            <a:r>
              <a:rPr lang="en-US" sz="1600" dirty="0">
                <a:latin typeface="Alexandria Medium" pitchFamily="2" charset="-78"/>
                <a:cs typeface="Alexandria Medium" pitchFamily="2" charset="-78"/>
              </a:rPr>
              <a:t>Facebook Clips):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من 1 إلى 60 ثانية.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المكثف.</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تظهر في خوارزميات التوصية والاكتشاف.</a:t>
            </a:r>
          </a:p>
          <a:p>
            <a:pPr algn="r" rtl="1">
              <a:lnSpc>
                <a:spcPct val="150000"/>
              </a:lnSpc>
            </a:pPr>
            <a:r>
              <a:rPr lang="ar-EG" sz="1600" dirty="0">
                <a:latin typeface="Alexandria Medium" pitchFamily="2" charset="-78"/>
                <a:cs typeface="Alexandria Medium" pitchFamily="2" charset="-78"/>
              </a:rPr>
              <a:t>5. فيديوهات ألبوم فيسبوك (</a:t>
            </a:r>
            <a:r>
              <a:rPr lang="en-US" sz="1600" dirty="0">
                <a:latin typeface="Alexandria Medium" pitchFamily="2" charset="-78"/>
                <a:cs typeface="Alexandria Medium" pitchFamily="2" charset="-78"/>
              </a:rPr>
              <a:t>Facebook Albums):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مجموعة من الفيديوهات القصيرة في تنسيق ألبوم.</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لتقديم مجموعة من المحتوى ذي الصلة.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إضافة تسميات وروابط إلى كل فيديو</a:t>
            </a:r>
          </a:p>
        </p:txBody>
      </p:sp>
      <p:pic>
        <p:nvPicPr>
          <p:cNvPr id="7" name="Picture 6" descr="A blue circle with a white letter f in it&#10;&#10;Description automatically generated">
            <a:extLst>
              <a:ext uri="{FF2B5EF4-FFF2-40B4-BE49-F238E27FC236}">
                <a16:creationId xmlns:a16="http://schemas.microsoft.com/office/drawing/2014/main" id="{89AA9C6B-1C31-5565-542B-751816A2D4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7850" y="1099741"/>
            <a:ext cx="1777206" cy="1777206"/>
          </a:xfrm>
          <a:prstGeom prst="rect">
            <a:avLst/>
          </a:prstGeom>
        </p:spPr>
      </p:pic>
    </p:spTree>
    <p:extLst>
      <p:ext uri="{BB962C8B-B14F-4D97-AF65-F5344CB8AC3E}">
        <p14:creationId xmlns:p14="http://schemas.microsoft.com/office/powerpoint/2010/main" val="8715357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33C6D-7F86-3816-90A3-C9AB882DD7FB}"/>
              </a:ext>
            </a:extLst>
          </p:cNvPr>
          <p:cNvSpPr>
            <a:spLocks noGrp="1"/>
          </p:cNvSpPr>
          <p:nvPr>
            <p:ph type="title"/>
          </p:nvPr>
        </p:nvSpPr>
        <p:spPr>
          <a:xfrm>
            <a:off x="838200" y="-25967"/>
            <a:ext cx="10515600" cy="1325563"/>
          </a:xfrm>
        </p:spPr>
        <p:txBody>
          <a:bodyPr>
            <a:normAutofit/>
          </a:bodyPr>
          <a:lstStyle/>
          <a:p>
            <a:pPr algn="ctr" rtl="1"/>
            <a:r>
              <a:rPr lang="ar-EG" sz="2800" dirty="0">
                <a:latin typeface="Alexandria Medium" pitchFamily="2" charset="-78"/>
                <a:cs typeface="Alexandria Medium" pitchFamily="2" charset="-78"/>
              </a:rPr>
              <a:t>أنواع فيديوهات منصة </a:t>
            </a:r>
            <a:r>
              <a:rPr lang="en-US" sz="2800" dirty="0">
                <a:latin typeface="Alexandria Medium" pitchFamily="2" charset="-78"/>
                <a:cs typeface="Alexandria Medium" pitchFamily="2" charset="-78"/>
              </a:rPr>
              <a:t>X</a:t>
            </a:r>
          </a:p>
        </p:txBody>
      </p:sp>
      <p:sp>
        <p:nvSpPr>
          <p:cNvPr id="3" name="Content Placeholder 2">
            <a:extLst>
              <a:ext uri="{FF2B5EF4-FFF2-40B4-BE49-F238E27FC236}">
                <a16:creationId xmlns:a16="http://schemas.microsoft.com/office/drawing/2014/main" id="{498EDEA6-9717-51D6-BAA4-F8E2A824C45F}"/>
              </a:ext>
            </a:extLst>
          </p:cNvPr>
          <p:cNvSpPr>
            <a:spLocks noGrp="1"/>
          </p:cNvSpPr>
          <p:nvPr>
            <p:ph idx="1"/>
          </p:nvPr>
        </p:nvSpPr>
        <p:spPr>
          <a:xfrm>
            <a:off x="968828" y="1188810"/>
            <a:ext cx="10515600" cy="5032375"/>
          </a:xfrm>
        </p:spPr>
        <p:txBody>
          <a:bodyPr>
            <a:noAutofit/>
          </a:bodyPr>
          <a:lstStyle/>
          <a:p>
            <a:pPr algn="r" rtl="1">
              <a:lnSpc>
                <a:spcPct val="160000"/>
              </a:lnSpc>
              <a:buFont typeface="+mj-lt"/>
              <a:buAutoNum type="arabicPeriod"/>
            </a:pPr>
            <a:r>
              <a:rPr lang="ar-EG" sz="1600" dirty="0">
                <a:latin typeface="Alexandria Medium" pitchFamily="2" charset="-78"/>
                <a:cs typeface="Alexandria Medium" pitchFamily="2" charset="-78"/>
              </a:rPr>
              <a:t>مقاطع الفيديو المضمنة (</a:t>
            </a:r>
            <a:r>
              <a:rPr lang="en-US" sz="1600" dirty="0">
                <a:latin typeface="Alexandria Medium" pitchFamily="2" charset="-78"/>
                <a:cs typeface="Alexandria Medium" pitchFamily="2" charset="-78"/>
              </a:rPr>
              <a:t>Twitter Video):</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تحميل وعرض مقاطع فيديو قصيرة مباشرة في التغريدات.</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طول الفيديو محدود بـ 140 ثانية.</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السريع والقصير.</a:t>
            </a:r>
          </a:p>
          <a:p>
            <a:pPr algn="r" rtl="1">
              <a:lnSpc>
                <a:spcPct val="160000"/>
              </a:lnSpc>
              <a:buFont typeface="+mj-lt"/>
              <a:buAutoNum type="arabicPeriod"/>
            </a:pPr>
            <a:r>
              <a:rPr lang="ar-EG" sz="1600" dirty="0">
                <a:latin typeface="Alexandria Medium" pitchFamily="2" charset="-78"/>
                <a:cs typeface="Alexandria Medium" pitchFamily="2" charset="-78"/>
              </a:rPr>
              <a:t>قصص تويتر (</a:t>
            </a:r>
            <a:r>
              <a:rPr lang="en-US" sz="1600" dirty="0">
                <a:latin typeface="Alexandria Medium" pitchFamily="2" charset="-78"/>
                <a:cs typeface="Alexandria Medium" pitchFamily="2" charset="-78"/>
              </a:rPr>
              <a:t>Twitter Fleets):</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مقاطع فيديو قصيرة ومؤقتة مماثلة لقصص فيسبوك.</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تختفي بعد 24 ساعة من النشر.</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الأكثر شخصية والترفيهي.</a:t>
            </a:r>
          </a:p>
          <a:p>
            <a:pPr algn="r" rtl="1">
              <a:lnSpc>
                <a:spcPct val="160000"/>
              </a:lnSpc>
              <a:buFont typeface="+mj-lt"/>
              <a:buAutoNum type="arabicPeriod"/>
            </a:pPr>
            <a:r>
              <a:rPr lang="ar-EG" sz="1600" dirty="0">
                <a:latin typeface="Alexandria Medium" pitchFamily="2" charset="-78"/>
                <a:cs typeface="Alexandria Medium" pitchFamily="2" charset="-78"/>
              </a:rPr>
              <a:t>فيديوهات البث المباشر (</a:t>
            </a:r>
            <a:r>
              <a:rPr lang="en-US" sz="1600" dirty="0">
                <a:latin typeface="Alexandria Medium" pitchFamily="2" charset="-78"/>
                <a:cs typeface="Alexandria Medium" pitchFamily="2" charset="-78"/>
              </a:rPr>
              <a:t>Twitter Live):</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إمكانية البث المباشر للفيديو والصوت.</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التفاعلي والحي.</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الرد والتفاعل مع المشاهدين أثناء البث</a:t>
            </a:r>
          </a:p>
          <a:p>
            <a:pPr algn="r" rtl="1">
              <a:lnSpc>
                <a:spcPct val="160000"/>
              </a:lnSpc>
            </a:pPr>
            <a:endParaRPr lang="en-US" sz="1600" dirty="0">
              <a:latin typeface="Alexandria Medium" pitchFamily="2" charset="-78"/>
              <a:cs typeface="Alexandria Medium" pitchFamily="2" charset="-78"/>
            </a:endParaRPr>
          </a:p>
        </p:txBody>
      </p:sp>
      <p:pic>
        <p:nvPicPr>
          <p:cNvPr id="5" name="Picture 4" descr="A blue bird with a white background&#10;&#10;Description automatically generated">
            <a:extLst>
              <a:ext uri="{FF2B5EF4-FFF2-40B4-BE49-F238E27FC236}">
                <a16:creationId xmlns:a16="http://schemas.microsoft.com/office/drawing/2014/main" id="{AF24479D-D39A-0B5F-F0F6-680AF5D6C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476755"/>
            <a:ext cx="2618015" cy="2153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9359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85CC9-BAB4-1717-0F29-8E6742A148B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فيديوهات منصة تيك توك</a:t>
            </a:r>
            <a:br>
              <a:rPr lang="ar-EG"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4" name="Rectangle 1">
            <a:extLst>
              <a:ext uri="{FF2B5EF4-FFF2-40B4-BE49-F238E27FC236}">
                <a16:creationId xmlns:a16="http://schemas.microsoft.com/office/drawing/2014/main" id="{960D874B-68D1-B104-7356-AD74D4378C65}"/>
              </a:ext>
            </a:extLst>
          </p:cNvPr>
          <p:cNvSpPr>
            <a:spLocks noGrp="1" noChangeArrowheads="1"/>
          </p:cNvSpPr>
          <p:nvPr>
            <p:ph idx="1"/>
          </p:nvPr>
        </p:nvSpPr>
        <p:spPr bwMode="auto">
          <a:xfrm>
            <a:off x="4378496" y="1901103"/>
            <a:ext cx="7265129" cy="2122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err="1">
                <a:ln>
                  <a:noFill/>
                </a:ln>
                <a:solidFill>
                  <a:schemeClr val="tx1"/>
                </a:solidFill>
                <a:effectLst/>
                <a:latin typeface="Alexandria Medium" pitchFamily="2" charset="-78"/>
                <a:cs typeface="Alexandria Medium" pitchFamily="2" charset="-78"/>
              </a:rPr>
              <a:t>يديوهات</a:t>
            </a: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POV</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و هي فيديوهات تُشاهد من منظور الشخص الأول</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فيديوهات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Stitch</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دمج فيديو مع فيديو آخر</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فيديوهات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Duet</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مشاركة فيديو مع مستخدم آخر</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فيديوهات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Live</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البث المباشر للتفاعل مع المتابعين</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endParaRPr kumimoji="0" lang="ar-EG"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endParaRPr>
          </a:p>
        </p:txBody>
      </p:sp>
      <p:sp>
        <p:nvSpPr>
          <p:cNvPr id="5" name="Rectangle 2">
            <a:extLst>
              <a:ext uri="{FF2B5EF4-FFF2-40B4-BE49-F238E27FC236}">
                <a16:creationId xmlns:a16="http://schemas.microsoft.com/office/drawing/2014/main" id="{D129C6C1-81DD-E88B-4065-E6B3348A7611}"/>
              </a:ext>
            </a:extLst>
          </p:cNvPr>
          <p:cNvSpPr>
            <a:spLocks noChangeArrowheads="1"/>
          </p:cNvSpPr>
          <p:nvPr/>
        </p:nvSpPr>
        <p:spPr bwMode="auto">
          <a:xfrm>
            <a:off x="5192486" y="3575428"/>
            <a:ext cx="6451139"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Medium" pitchFamily="2" charset="-78"/>
                <a:cs typeface="Alexandria Medium" pitchFamily="2" charset="-78"/>
              </a:rPr>
              <a:t>الفيديوهات </a:t>
            </a:r>
            <a:r>
              <a:rPr lang="ar-EG" altLang="en-US" sz="1600" b="1" dirty="0">
                <a:latin typeface="Alexandria Medium" pitchFamily="2" charset="-78"/>
                <a:cs typeface="Alexandria Medium" pitchFamily="2" charset="-78"/>
              </a:rPr>
              <a:t>المؤثرات </a:t>
            </a:r>
            <a:r>
              <a:rPr kumimoji="0" lang="en-US" altLang="en-US" sz="1600" b="1" i="0" u="none" strike="noStrike" cap="none" normalizeH="0" baseline="0" dirty="0">
                <a:ln>
                  <a:noFill/>
                </a:ln>
                <a:solidFill>
                  <a:schemeClr val="tx1"/>
                </a:solidFill>
                <a:effectLst/>
                <a:latin typeface="Alexandria Medium" pitchFamily="2" charset="-78"/>
                <a:cs typeface="Alexandria Medium" pitchFamily="2" charset="-78"/>
              </a:rPr>
              <a:t> (Filters &amp; Effects):</a:t>
            </a:r>
          </a:p>
          <a:p>
            <a:pPr marL="407988" marR="0" lvl="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إمكانية إضافة مؤثرات وفلاتر مختلفة على الفيديوهات</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407988" marR="0" lvl="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يساعد ذلك على إبراز الإبداع والشخصية في المحتوى</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Medium" pitchFamily="2" charset="-78"/>
                <a:cs typeface="Alexandria Medium" pitchFamily="2" charset="-78"/>
              </a:rPr>
              <a:t>الفيديوهات المموّلة</a:t>
            </a:r>
            <a:r>
              <a:rPr kumimoji="0" lang="en-US" altLang="en-US" sz="1600" b="1" i="0" u="none" strike="noStrike" cap="none" normalizeH="0" baseline="0" dirty="0">
                <a:ln>
                  <a:noFill/>
                </a:ln>
                <a:solidFill>
                  <a:schemeClr val="tx1"/>
                </a:solidFill>
                <a:effectLst/>
                <a:latin typeface="Alexandria Medium" pitchFamily="2" charset="-78"/>
                <a:cs typeface="Alexandria Medium" pitchFamily="2" charset="-78"/>
              </a:rPr>
              <a:t> (Ads):</a:t>
            </a:r>
          </a:p>
          <a:p>
            <a:pPr marL="522288" marR="0" lvl="0" indent="-11430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إمكانية عرض إعلانات داخل المحتوى </a:t>
            </a:r>
            <a:r>
              <a:rPr kumimoji="0" lang="ar-SA" altLang="en-US" sz="1600" b="0" i="0" u="none" strike="noStrike" cap="none" normalizeH="0" baseline="0" dirty="0" err="1">
                <a:ln>
                  <a:noFill/>
                </a:ln>
                <a:solidFill>
                  <a:schemeClr val="tx1"/>
                </a:solidFill>
                <a:effectLst/>
                <a:latin typeface="Alexandria Medium" pitchFamily="2" charset="-78"/>
                <a:cs typeface="Alexandria Medium" pitchFamily="2" charset="-78"/>
              </a:rPr>
              <a:t>الفيديوي</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522288" marR="0" lvl="0" indent="-11430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يُستخدم ذلك من قِبل الشركات والمعلنين لإيصال رسائلهم</a:t>
            </a: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p:txBody>
      </p:sp>
      <p:pic>
        <p:nvPicPr>
          <p:cNvPr id="7" name="Picture 6" descr="A white and blue logo&#10;&#10;Description automatically generated">
            <a:extLst>
              <a:ext uri="{FF2B5EF4-FFF2-40B4-BE49-F238E27FC236}">
                <a16:creationId xmlns:a16="http://schemas.microsoft.com/office/drawing/2014/main" id="{0D0BAB22-2A39-B5F4-ACFE-2A1FE9AAE6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375" y="2264457"/>
            <a:ext cx="2907112" cy="2907112"/>
          </a:xfrm>
          <a:prstGeom prst="rect">
            <a:avLst/>
          </a:prstGeom>
        </p:spPr>
      </p:pic>
    </p:spTree>
    <p:extLst>
      <p:ext uri="{BB962C8B-B14F-4D97-AF65-F5344CB8AC3E}">
        <p14:creationId xmlns:p14="http://schemas.microsoft.com/office/powerpoint/2010/main" val="25424402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236B7-2506-DA5B-FD6C-9100C226E923}"/>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أنواع الفيديوهات على منصة سناب شات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5A7672E-863A-C62F-51AF-B950230D05D7}"/>
              </a:ext>
            </a:extLst>
          </p:cNvPr>
          <p:cNvSpPr>
            <a:spLocks noGrp="1"/>
          </p:cNvSpPr>
          <p:nvPr>
            <p:ph idx="1"/>
          </p:nvPr>
        </p:nvSpPr>
        <p:spPr>
          <a:xfrm>
            <a:off x="3314700" y="767441"/>
            <a:ext cx="8512629" cy="6025243"/>
          </a:xfrm>
        </p:spPr>
        <p:txBody>
          <a:bodyPr>
            <a:normAutofit fontScale="92500"/>
          </a:bodyPr>
          <a:lstStyle/>
          <a:p>
            <a:pPr algn="just" rtl="1">
              <a:lnSpc>
                <a:spcPct val="170000"/>
              </a:lnSpc>
            </a:pPr>
            <a:endParaRPr lang="ar-EG" sz="1600" dirty="0">
              <a:latin typeface="Alexandria Medium" pitchFamily="2" charset="-78"/>
              <a:cs typeface="Alexandria Medium" pitchFamily="2" charset="-78"/>
            </a:endParaRPr>
          </a:p>
          <a:p>
            <a:pPr algn="just" rtl="1">
              <a:lnSpc>
                <a:spcPct val="170000"/>
              </a:lnSpc>
              <a:buFont typeface="+mj-lt"/>
              <a:buAutoNum type="arabicPeriod"/>
            </a:pPr>
            <a:r>
              <a:rPr lang="ar-EG" sz="1600" b="1" dirty="0">
                <a:latin typeface="Alexandria Medium" pitchFamily="2" charset="-78"/>
                <a:cs typeface="Alexandria Medium" pitchFamily="2" charset="-78"/>
              </a:rPr>
              <a:t>قصص سناب شات (</a:t>
            </a:r>
            <a:r>
              <a:rPr lang="en-US" sz="1600" b="1" dirty="0">
                <a:latin typeface="Alexandria Medium" pitchFamily="2" charset="-78"/>
                <a:cs typeface="Alexandria Medium" pitchFamily="2" charset="-78"/>
              </a:rPr>
              <a:t>Snapchat Stories)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هذا هو النوع الأكثر شيوعًا على المنصة، حيث يستطيع المستخدمون إنشاء قصص مكونة من مقاطع فيديو وصور تختفي بعد 24 ساعة.</a:t>
            </a:r>
          </a:p>
          <a:p>
            <a:pPr algn="just" rtl="1">
              <a:lnSpc>
                <a:spcPct val="170000"/>
              </a:lnSpc>
              <a:buFont typeface="+mj-lt"/>
              <a:buAutoNum type="arabicPeriod"/>
            </a:pPr>
            <a:r>
              <a:rPr lang="ar-EG" sz="1600" b="1" dirty="0">
                <a:latin typeface="Alexandria Medium" pitchFamily="2" charset="-78"/>
                <a:cs typeface="Alexandria Medium" pitchFamily="2" charset="-78"/>
              </a:rPr>
              <a:t>مقاطع الفيديو المباشرة (</a:t>
            </a:r>
            <a:r>
              <a:rPr lang="en-US" sz="1600" b="1" dirty="0">
                <a:latin typeface="Alexandria Medium" pitchFamily="2" charset="-78"/>
                <a:cs typeface="Alexandria Medium" pitchFamily="2" charset="-78"/>
              </a:rPr>
              <a:t>Live Video)</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يستطيع المستخدمون بث محتوى فيديو مباشر من خلال هذه الميزة.</a:t>
            </a:r>
          </a:p>
          <a:p>
            <a:pPr algn="just" rtl="1">
              <a:lnSpc>
                <a:spcPct val="170000"/>
              </a:lnSpc>
              <a:buFont typeface="+mj-lt"/>
              <a:buAutoNum type="arabicPeriod"/>
            </a:pPr>
            <a:r>
              <a:rPr lang="ar-EG" sz="1600" b="1" dirty="0">
                <a:latin typeface="Alexandria Medium" pitchFamily="2" charset="-78"/>
                <a:cs typeface="Alexandria Medium" pitchFamily="2" charset="-78"/>
              </a:rPr>
              <a:t>مقاطع الفيديو المحررة (</a:t>
            </a:r>
            <a:r>
              <a:rPr lang="en-US" sz="1600" b="1" dirty="0">
                <a:latin typeface="Alexandria Medium" pitchFamily="2" charset="-78"/>
                <a:cs typeface="Alexandria Medium" pitchFamily="2" charset="-78"/>
              </a:rPr>
              <a:t>Snaps)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هذه هي مقاطع الفيديو القصيرة التي يمكن للمستخدمين إنشاؤها وإرسالها إلى أصدقائهم.</a:t>
            </a:r>
          </a:p>
          <a:p>
            <a:pPr algn="just" rtl="1">
              <a:lnSpc>
                <a:spcPct val="170000"/>
              </a:lnSpc>
              <a:buFont typeface="+mj-lt"/>
              <a:buAutoNum type="arabicPeriod"/>
            </a:pPr>
            <a:r>
              <a:rPr lang="ar-EG" sz="1600" b="1" dirty="0">
                <a:latin typeface="Alexandria Medium" pitchFamily="2" charset="-78"/>
                <a:cs typeface="Alexandria Medium" pitchFamily="2" charset="-78"/>
              </a:rPr>
              <a:t>مقاطع الفيديو المُرفَّقة بالملصقات والمؤثرات (</a:t>
            </a:r>
            <a:r>
              <a:rPr lang="en-US" sz="1600" b="1" dirty="0" err="1">
                <a:latin typeface="Alexandria Medium" pitchFamily="2" charset="-78"/>
                <a:cs typeface="Alexandria Medium" pitchFamily="2" charset="-78"/>
              </a:rPr>
              <a:t>Geofilters</a:t>
            </a:r>
            <a:r>
              <a:rPr lang="en-US" sz="1600" b="1" dirty="0">
                <a:latin typeface="Alexandria Medium" pitchFamily="2" charset="-78"/>
                <a:cs typeface="Alexandria Medium" pitchFamily="2" charset="-78"/>
              </a:rPr>
              <a:t> and Lenses)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إضافة ملصقات ومؤثرات مختلفة على مقاطع الفيديو الخاصة بهم.</a:t>
            </a:r>
          </a:p>
          <a:p>
            <a:pPr algn="just" rtl="1">
              <a:lnSpc>
                <a:spcPct val="170000"/>
              </a:lnSpc>
              <a:buFont typeface="+mj-lt"/>
              <a:buAutoNum type="arabicPeriod"/>
            </a:pPr>
            <a:r>
              <a:rPr lang="ar-EG" sz="1600" b="1" dirty="0">
                <a:latin typeface="Alexandria Medium" pitchFamily="2" charset="-78"/>
                <a:cs typeface="Alexandria Medium" pitchFamily="2" charset="-78"/>
              </a:rPr>
              <a:t>مقاطع فيديو المنشورات (</a:t>
            </a:r>
            <a:r>
              <a:rPr lang="en-US" sz="1600" b="1" dirty="0">
                <a:latin typeface="Alexandria Medium" pitchFamily="2" charset="-78"/>
                <a:cs typeface="Alexandria Medium" pitchFamily="2" charset="-78"/>
              </a:rPr>
              <a:t>Posts)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هذه هي مقاطع الفيديو التي يمكن للمستخدمين نشرها على صفحاتهم الشخصية.</a:t>
            </a:r>
          </a:p>
          <a:p>
            <a:pPr algn="just" rtl="1">
              <a:lnSpc>
                <a:spcPct val="170000"/>
              </a:lnSpc>
              <a:buFont typeface="+mj-lt"/>
              <a:buAutoNum type="arabicPeriod"/>
            </a:pPr>
            <a:r>
              <a:rPr lang="ar-EG" sz="1600" b="1" dirty="0">
                <a:latin typeface="Alexandria Medium" pitchFamily="2" charset="-78"/>
                <a:cs typeface="Alexandria Medium" pitchFamily="2" charset="-78"/>
              </a:rPr>
              <a:t>مقاطع فيديو الإعلانات (</a:t>
            </a:r>
            <a:r>
              <a:rPr lang="en-US" sz="1600" b="1" dirty="0">
                <a:latin typeface="Alexandria Medium" pitchFamily="2" charset="-78"/>
                <a:cs typeface="Alexandria Medium" pitchFamily="2" charset="-78"/>
              </a:rPr>
              <a:t>Ads)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تتيح سناب شات للمعلنين إنشاء وعرض إعلانات فيديو على المنصة</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white logo on a yellow circle&#10;&#10;Description automatically generated">
            <a:extLst>
              <a:ext uri="{FF2B5EF4-FFF2-40B4-BE49-F238E27FC236}">
                <a16:creationId xmlns:a16="http://schemas.microsoft.com/office/drawing/2014/main" id="{F4EA469B-9960-DC3B-5DC3-6446BB01AB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586" y="1910443"/>
            <a:ext cx="3037114" cy="3037114"/>
          </a:xfrm>
          <a:prstGeom prst="rect">
            <a:avLst/>
          </a:prstGeom>
        </p:spPr>
      </p:pic>
    </p:spTree>
    <p:extLst>
      <p:ext uri="{BB962C8B-B14F-4D97-AF65-F5344CB8AC3E}">
        <p14:creationId xmlns:p14="http://schemas.microsoft.com/office/powerpoint/2010/main" val="3703439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709D4-4AC6-103C-44C3-05230A1714F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فيديوهات منصة الواتس أب</a:t>
            </a: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998E7994-643A-FBDC-807F-EC9704362AB0}"/>
              </a:ext>
            </a:extLst>
          </p:cNvPr>
          <p:cNvSpPr>
            <a:spLocks noGrp="1"/>
          </p:cNvSpPr>
          <p:nvPr>
            <p:ph idx="1"/>
          </p:nvPr>
        </p:nvSpPr>
        <p:spPr>
          <a:xfrm>
            <a:off x="2628900" y="1061356"/>
            <a:ext cx="9356271" cy="5568043"/>
          </a:xfrm>
        </p:spPr>
        <p:txBody>
          <a:bodyPr>
            <a:normAutofit fontScale="92500"/>
          </a:bodyPr>
          <a:lstStyle/>
          <a:p>
            <a:pPr algn="just" rtl="1">
              <a:lnSpc>
                <a:spcPct val="170000"/>
              </a:lnSpc>
              <a:buFont typeface="+mj-lt"/>
              <a:buAutoNum type="arabicPeriod"/>
            </a:pPr>
            <a:r>
              <a:rPr lang="ar-EG" sz="1600" b="1" dirty="0">
                <a:latin typeface="Alexandria Medium" pitchFamily="2" charset="-78"/>
                <a:cs typeface="Alexandria Medium" pitchFamily="2" charset="-78"/>
              </a:rPr>
              <a:t>الرسائل </a:t>
            </a:r>
            <a:r>
              <a:rPr lang="ar-EG" sz="1600" b="1" dirty="0" err="1">
                <a:latin typeface="Alexandria Medium" pitchFamily="2" charset="-78"/>
                <a:cs typeface="Alexandria Medium" pitchFamily="2" charset="-78"/>
              </a:rPr>
              <a:t>الفيديوية</a:t>
            </a:r>
            <a:r>
              <a:rPr lang="ar-EG" sz="1600" b="1" dirty="0">
                <a:latin typeface="Alexandria Medium" pitchFamily="2" charset="-78"/>
                <a:cs typeface="Alexandria Medium" pitchFamily="2" charset="-78"/>
              </a:rPr>
              <a:t> (</a:t>
            </a:r>
            <a:r>
              <a:rPr lang="en-US" sz="1600" b="1" dirty="0">
                <a:latin typeface="Alexandria Medium" pitchFamily="2" charset="-78"/>
                <a:cs typeface="Alexandria Medium" pitchFamily="2" charset="-78"/>
              </a:rPr>
              <a:t>Video Messages)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تسجيل ومشاركة مقاطع فيديو قصيرة مع المعارف.</a:t>
            </a:r>
          </a:p>
          <a:p>
            <a:pPr algn="just" rtl="1">
              <a:lnSpc>
                <a:spcPct val="170000"/>
              </a:lnSpc>
              <a:buFont typeface="+mj-lt"/>
              <a:buAutoNum type="arabicPeriod"/>
            </a:pPr>
            <a:r>
              <a:rPr lang="ar-EG" sz="1600" b="1" dirty="0">
                <a:latin typeface="Alexandria Medium" pitchFamily="2" charset="-78"/>
                <a:cs typeface="Alexandria Medium" pitchFamily="2" charset="-78"/>
              </a:rPr>
              <a:t>المكالمات </a:t>
            </a:r>
            <a:r>
              <a:rPr lang="ar-EG" sz="1600" b="1" dirty="0" err="1">
                <a:latin typeface="Alexandria Medium" pitchFamily="2" charset="-78"/>
                <a:cs typeface="Alexandria Medium" pitchFamily="2" charset="-78"/>
              </a:rPr>
              <a:t>الفيديوية</a:t>
            </a:r>
            <a:r>
              <a:rPr lang="ar-EG" sz="1600" b="1" dirty="0">
                <a:latin typeface="Alexandria Medium" pitchFamily="2" charset="-78"/>
                <a:cs typeface="Alexandria Medium" pitchFamily="2" charset="-78"/>
              </a:rPr>
              <a:t> (</a:t>
            </a:r>
            <a:r>
              <a:rPr lang="en-US" sz="1600" b="1" dirty="0">
                <a:latin typeface="Alexandria Medium" pitchFamily="2" charset="-78"/>
                <a:cs typeface="Alexandria Medium" pitchFamily="2" charset="-78"/>
              </a:rPr>
              <a:t>Video Calls)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تتيح واتس آب للمستخدمين إجراء مكالمات فيديو جماعية أو ثنائية.</a:t>
            </a:r>
          </a:p>
          <a:p>
            <a:pPr algn="just" rtl="1">
              <a:lnSpc>
                <a:spcPct val="170000"/>
              </a:lnSpc>
              <a:buFont typeface="+mj-lt"/>
              <a:buAutoNum type="arabicPeriod"/>
            </a:pPr>
            <a:r>
              <a:rPr lang="ar-EG" sz="1600" b="1" dirty="0">
                <a:latin typeface="Alexandria Medium" pitchFamily="2" charset="-78"/>
                <a:cs typeface="Alexandria Medium" pitchFamily="2" charset="-78"/>
              </a:rPr>
              <a:t>الحالات (</a:t>
            </a:r>
            <a:r>
              <a:rPr lang="en-US" sz="1600" b="1" dirty="0">
                <a:latin typeface="Alexandria Medium" pitchFamily="2" charset="-78"/>
                <a:cs typeface="Alexandria Medium" pitchFamily="2" charset="-78"/>
              </a:rPr>
              <a:t>Status)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مشاركة مقاطع فيديو قصيرة كجزء من حالاتهم على واتس آب، والتي تختفي بعد 24 ساعة.</a:t>
            </a:r>
          </a:p>
          <a:p>
            <a:pPr algn="just" rtl="1">
              <a:lnSpc>
                <a:spcPct val="170000"/>
              </a:lnSpc>
              <a:buFont typeface="+mj-lt"/>
              <a:buAutoNum type="arabicPeriod"/>
            </a:pPr>
            <a:r>
              <a:rPr lang="ar-EG" sz="1600" b="1" dirty="0">
                <a:latin typeface="Alexandria Medium" pitchFamily="2" charset="-78"/>
                <a:cs typeface="Alexandria Medium" pitchFamily="2" charset="-78"/>
              </a:rPr>
              <a:t>مشاركة الفيديوهات (</a:t>
            </a:r>
            <a:r>
              <a:rPr lang="en-US" sz="1600" b="1" dirty="0">
                <a:latin typeface="Alexandria Medium" pitchFamily="2" charset="-78"/>
                <a:cs typeface="Alexandria Medium" pitchFamily="2" charset="-78"/>
              </a:rPr>
              <a:t>Sharing Videos)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مشاركة مقاطع فيديو موجودة في هواتفهم مع أصدقائهم عبر الواتس آب.</a:t>
            </a:r>
          </a:p>
          <a:p>
            <a:pPr algn="just" rtl="1">
              <a:lnSpc>
                <a:spcPct val="170000"/>
              </a:lnSpc>
              <a:buFont typeface="+mj-lt"/>
              <a:buAutoNum type="arabicPeriod"/>
            </a:pPr>
            <a:r>
              <a:rPr lang="ar-EG" sz="1600" b="1" dirty="0">
                <a:latin typeface="Alexandria Medium" pitchFamily="2" charset="-78"/>
                <a:cs typeface="Alexandria Medium" pitchFamily="2" charset="-78"/>
              </a:rPr>
              <a:t>الملصقات المتحركة (</a:t>
            </a:r>
            <a:r>
              <a:rPr lang="en-US" sz="1600" b="1" dirty="0">
                <a:latin typeface="Alexandria Medium" pitchFamily="2" charset="-78"/>
                <a:cs typeface="Alexandria Medium" pitchFamily="2" charset="-78"/>
              </a:rPr>
              <a:t>GIFs)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تتضمن واتس آب مكتبة من الملصقات المتحركة التي يمكن للمستخدمين استخدامها في محادثاتهم.</a:t>
            </a:r>
          </a:p>
          <a:p>
            <a:pPr algn="just" rtl="1">
              <a:lnSpc>
                <a:spcPct val="170000"/>
              </a:lnSpc>
              <a:buFont typeface="+mj-lt"/>
              <a:buAutoNum type="arabicPeriod"/>
            </a:pPr>
            <a:r>
              <a:rPr lang="ar-EG" sz="1600" b="1" dirty="0">
                <a:latin typeface="Alexandria Medium" pitchFamily="2" charset="-78"/>
                <a:cs typeface="Alexandria Medium" pitchFamily="2" charset="-78"/>
              </a:rPr>
              <a:t>صور الشاشة المتحركة (</a:t>
            </a:r>
            <a:r>
              <a:rPr lang="en-US" sz="1600" b="1" dirty="0">
                <a:latin typeface="Alexandria Medium" pitchFamily="2" charset="-78"/>
                <a:cs typeface="Alexandria Medium" pitchFamily="2" charset="-78"/>
              </a:rPr>
              <a:t>Screen Recordings)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تسجيل وطرح مقاطع فيديو لشاشات هواتفهم.</a:t>
            </a:r>
          </a:p>
          <a:p>
            <a:pPr algn="just" rtl="1">
              <a:lnSpc>
                <a:spcPct val="170000"/>
              </a:lnSpc>
              <a:buFont typeface="+mj-lt"/>
              <a:buAutoNum type="arabicPeriod"/>
            </a:pPr>
            <a:r>
              <a:rPr lang="ar-EG" sz="1600" b="1" dirty="0">
                <a:latin typeface="Alexandria Medium" pitchFamily="2" charset="-78"/>
                <a:cs typeface="Alexandria Medium" pitchFamily="2" charset="-78"/>
              </a:rPr>
              <a:t>مقاطع فيديو الإعلانات (</a:t>
            </a:r>
            <a:r>
              <a:rPr lang="en-US" sz="1600" b="1" dirty="0">
                <a:latin typeface="Alexandria Medium" pitchFamily="2" charset="-78"/>
                <a:cs typeface="Alexandria Medium" pitchFamily="2" charset="-78"/>
              </a:rPr>
              <a:t>Ads)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في بعض الأحيان، قد يعرض واتس آب إعلانات فيديو للمستخدمين</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green and white logo&#10;&#10;Description automatically generated">
            <a:extLst>
              <a:ext uri="{FF2B5EF4-FFF2-40B4-BE49-F238E27FC236}">
                <a16:creationId xmlns:a16="http://schemas.microsoft.com/office/drawing/2014/main" id="{15FD8974-064B-F952-9EFC-7027288739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171" y="2469696"/>
            <a:ext cx="2400436" cy="2408464"/>
          </a:xfrm>
          <a:prstGeom prst="rect">
            <a:avLst/>
          </a:prstGeom>
        </p:spPr>
      </p:pic>
    </p:spTree>
    <p:extLst>
      <p:ext uri="{BB962C8B-B14F-4D97-AF65-F5344CB8AC3E}">
        <p14:creationId xmlns:p14="http://schemas.microsoft.com/office/powerpoint/2010/main" val="15747562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591E8-24D9-DFD4-9730-B61286F134B3}"/>
              </a:ext>
            </a:extLst>
          </p:cNvPr>
          <p:cNvSpPr>
            <a:spLocks noGrp="1"/>
          </p:cNvSpPr>
          <p:nvPr>
            <p:ph type="title"/>
          </p:nvPr>
        </p:nvSpPr>
        <p:spPr>
          <a:xfrm>
            <a:off x="722538" y="0"/>
            <a:ext cx="10515600" cy="1325563"/>
          </a:xfrm>
        </p:spPr>
        <p:txBody>
          <a:bodyPr>
            <a:normAutofit/>
          </a:bodyPr>
          <a:lstStyle/>
          <a:p>
            <a:pPr algn="ctr" rtl="1"/>
            <a:r>
              <a:rPr lang="ar-EG" sz="2800" dirty="0">
                <a:latin typeface="Alexandria Medium" pitchFamily="2" charset="-78"/>
                <a:cs typeface="Alexandria Medium" pitchFamily="2" charset="-78"/>
              </a:rPr>
              <a:t>أنواع فيديوهات منصة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 يوتيوب</a:t>
            </a: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4DAFF6F7-2FC8-6B5A-16C5-1254941CC6E1}"/>
              </a:ext>
            </a:extLst>
          </p:cNvPr>
          <p:cNvSpPr>
            <a:spLocks noGrp="1"/>
          </p:cNvSpPr>
          <p:nvPr>
            <p:ph idx="1"/>
          </p:nvPr>
        </p:nvSpPr>
        <p:spPr>
          <a:xfrm>
            <a:off x="6570893" y="1041060"/>
            <a:ext cx="5142135" cy="4901746"/>
          </a:xfrm>
        </p:spPr>
        <p:txBody>
          <a:bodyPr>
            <a:noAutofit/>
          </a:bodyPr>
          <a:lstStyle/>
          <a:p>
            <a:pPr algn="just" rtl="1">
              <a:lnSpc>
                <a:spcPct val="170000"/>
              </a:lnSpc>
              <a:buFont typeface="+mj-lt"/>
              <a:buAutoNum type="arabicPeriod"/>
            </a:pPr>
            <a:r>
              <a:rPr lang="ar-EG" sz="1600" dirty="0">
                <a:latin typeface="Alexandria Medium" pitchFamily="2" charset="-78"/>
                <a:cs typeface="Alexandria Medium" pitchFamily="2" charset="-78"/>
              </a:rPr>
              <a:t>المقاطع القصيرة (</a:t>
            </a:r>
            <a:r>
              <a:rPr lang="en-US" sz="1600" dirty="0">
                <a:latin typeface="Alexandria Medium" pitchFamily="2" charset="-78"/>
                <a:cs typeface="Alexandria Medium" pitchFamily="2" charset="-78"/>
              </a:rPr>
              <a:t>Short Videos):</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فيديوهات تصل مدتها إلى 60 ثانية.</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تُعتبر هذه الفئة مناسبة للمحتوى السريع والمقتضب.</a:t>
            </a:r>
          </a:p>
          <a:p>
            <a:pPr algn="just" rtl="1">
              <a:lnSpc>
                <a:spcPct val="170000"/>
              </a:lnSpc>
              <a:buFont typeface="+mj-lt"/>
              <a:buAutoNum type="arabicPeriod"/>
            </a:pPr>
            <a:r>
              <a:rPr lang="ar-EG" sz="1600" dirty="0">
                <a:latin typeface="Alexandria Medium" pitchFamily="2" charset="-78"/>
                <a:cs typeface="Alexandria Medium" pitchFamily="2" charset="-78"/>
              </a:rPr>
              <a:t>الفيديوهات القياسية (</a:t>
            </a:r>
            <a:r>
              <a:rPr lang="en-US" sz="1600" dirty="0">
                <a:latin typeface="Alexandria Medium" pitchFamily="2" charset="-78"/>
                <a:cs typeface="Alexandria Medium" pitchFamily="2" charset="-78"/>
              </a:rPr>
              <a:t>Standard Videos):</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الفيديوهات الأكثر شيوعًا على اليوتيوب والتي تتراوح مدتها من دقائق إلى ساعات.</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تُستخدم لمحتوى أكثر تعمقًا وشرحًا.</a:t>
            </a:r>
          </a:p>
          <a:p>
            <a:pPr algn="just" rtl="1">
              <a:lnSpc>
                <a:spcPct val="170000"/>
              </a:lnSpc>
              <a:buFont typeface="+mj-lt"/>
              <a:buAutoNum type="arabicPeriod"/>
            </a:pPr>
            <a:r>
              <a:rPr lang="ar-EG" sz="1600" dirty="0">
                <a:latin typeface="Alexandria Medium" pitchFamily="2" charset="-78"/>
                <a:cs typeface="Alexandria Medium" pitchFamily="2" charset="-78"/>
              </a:rPr>
              <a:t>البث المباشر (</a:t>
            </a:r>
            <a:r>
              <a:rPr lang="en-US" sz="1600" dirty="0">
                <a:latin typeface="Alexandria Medium" pitchFamily="2" charset="-78"/>
                <a:cs typeface="Alexandria Medium" pitchFamily="2" charset="-78"/>
              </a:rPr>
              <a:t>Live Streams):</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إمكانية البث المباشر للفيديو والصوت للمشاهدين في الوقت الفعلي.</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يُستخدم للمحتوى التفاعلي والحي.</a:t>
            </a:r>
          </a:p>
          <a:p>
            <a:pPr algn="just" rtl="1">
              <a:lnSpc>
                <a:spcPct val="170000"/>
              </a:lnSpc>
            </a:pPr>
            <a:endParaRPr lang="en-US" sz="1600" dirty="0">
              <a:latin typeface="Alexandria Medium" pitchFamily="2" charset="-78"/>
              <a:cs typeface="Alexandria Medium" pitchFamily="2" charset="-78"/>
            </a:endParaRPr>
          </a:p>
        </p:txBody>
      </p:sp>
      <p:sp>
        <p:nvSpPr>
          <p:cNvPr id="5" name="TextBox 4">
            <a:extLst>
              <a:ext uri="{FF2B5EF4-FFF2-40B4-BE49-F238E27FC236}">
                <a16:creationId xmlns:a16="http://schemas.microsoft.com/office/drawing/2014/main" id="{5762CDC3-E350-CB18-A07B-9CA57385A96E}"/>
              </a:ext>
            </a:extLst>
          </p:cNvPr>
          <p:cNvSpPr txBox="1"/>
          <p:nvPr/>
        </p:nvSpPr>
        <p:spPr>
          <a:xfrm>
            <a:off x="478972" y="1086077"/>
            <a:ext cx="5494563" cy="4246612"/>
          </a:xfrm>
          <a:prstGeom prst="rect">
            <a:avLst/>
          </a:prstGeom>
          <a:noFill/>
        </p:spPr>
        <p:txBody>
          <a:bodyPr wrap="square">
            <a:spAutoFit/>
          </a:bodyPr>
          <a:lstStyle/>
          <a:p>
            <a:pPr algn="just" rtl="1">
              <a:lnSpc>
                <a:spcPct val="150000"/>
              </a:lnSpc>
            </a:pPr>
            <a:r>
              <a:rPr lang="ar-EG" sz="1600" dirty="0">
                <a:latin typeface="Alexandria Medium" pitchFamily="2" charset="-78"/>
                <a:cs typeface="Alexandria Medium" pitchFamily="2" charset="-78"/>
              </a:rPr>
              <a:t>4- القوائم التشغيلية (</a:t>
            </a:r>
            <a:r>
              <a:rPr lang="en-US" sz="1600" dirty="0">
                <a:latin typeface="Alexandria Medium" pitchFamily="2" charset="-78"/>
                <a:cs typeface="Alexandria Medium" pitchFamily="2" charset="-78"/>
              </a:rPr>
              <a:t>Playlists):</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مجموعة من الفيديوهات المنظمة ضمن قائمة تشغيل.</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تُستخدم لتنظيم المحتوى وتسهيل المشاهدة.</a:t>
            </a:r>
          </a:p>
          <a:p>
            <a:pPr algn="just" rtl="1">
              <a:lnSpc>
                <a:spcPct val="150000"/>
              </a:lnSpc>
            </a:pPr>
            <a:r>
              <a:rPr lang="ar-EG" sz="1600" dirty="0">
                <a:latin typeface="Alexandria Medium" pitchFamily="2" charset="-78"/>
                <a:cs typeface="Alexandria Medium" pitchFamily="2" charset="-78"/>
              </a:rPr>
              <a:t>5- الفيديوهات المضمنة (</a:t>
            </a:r>
            <a:r>
              <a:rPr lang="en-US" sz="1600" dirty="0">
                <a:latin typeface="Alexandria Medium" pitchFamily="2" charset="-78"/>
                <a:cs typeface="Alexandria Medium" pitchFamily="2" charset="-78"/>
              </a:rPr>
              <a:t>Embedded Videos):</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إمكانية تضمين الفيديوهات </a:t>
            </a:r>
            <a:r>
              <a:rPr lang="ar-EG" sz="1600" dirty="0" err="1">
                <a:latin typeface="Alexandria Medium" pitchFamily="2" charset="-78"/>
                <a:cs typeface="Alexandria Medium" pitchFamily="2" charset="-78"/>
              </a:rPr>
              <a:t>المستضافة</a:t>
            </a:r>
            <a:r>
              <a:rPr lang="ar-EG" sz="1600" dirty="0">
                <a:latin typeface="Alexandria Medium" pitchFamily="2" charset="-78"/>
                <a:cs typeface="Alexandria Medium" pitchFamily="2" charset="-78"/>
              </a:rPr>
              <a:t> على اليوتيوب في مواقع ويب أخرى.</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يُسهل ذلك مشاركة المحتوى على نطاق أوسع.</a:t>
            </a:r>
          </a:p>
          <a:p>
            <a:pPr algn="just" rtl="1">
              <a:lnSpc>
                <a:spcPct val="150000"/>
              </a:lnSpc>
            </a:pPr>
            <a:r>
              <a:rPr lang="ar-EG" sz="1600" dirty="0">
                <a:latin typeface="Alexandria Medium" pitchFamily="2" charset="-78"/>
                <a:cs typeface="Alexandria Medium" pitchFamily="2" charset="-78"/>
              </a:rPr>
              <a:t>6- الفيديوهات المموّلة (</a:t>
            </a:r>
            <a:r>
              <a:rPr lang="en-US" sz="1600" dirty="0">
                <a:latin typeface="Alexandria Medium" pitchFamily="2" charset="-78"/>
                <a:cs typeface="Alexandria Medium" pitchFamily="2" charset="-78"/>
              </a:rPr>
              <a:t>Ads &amp; Sponsorships):</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عرض إعلانات قبل أو أثناء الفيديوهات.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يُتيح ذلك للمنشئين الربح من محتواهم</a:t>
            </a:r>
          </a:p>
        </p:txBody>
      </p:sp>
      <p:pic>
        <p:nvPicPr>
          <p:cNvPr id="7" name="Picture 6" descr="A red square with white text&#10;&#10;Description automatically generated">
            <a:extLst>
              <a:ext uri="{FF2B5EF4-FFF2-40B4-BE49-F238E27FC236}">
                <a16:creationId xmlns:a16="http://schemas.microsoft.com/office/drawing/2014/main" id="{21FDE6F8-DD7A-CFC8-BBF3-5836FF97A1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9128" y="5365347"/>
            <a:ext cx="2994250" cy="1258520"/>
          </a:xfrm>
          <a:prstGeom prst="rect">
            <a:avLst/>
          </a:prstGeom>
        </p:spPr>
      </p:pic>
    </p:spTree>
    <p:extLst>
      <p:ext uri="{BB962C8B-B14F-4D97-AF65-F5344CB8AC3E}">
        <p14:creationId xmlns:p14="http://schemas.microsoft.com/office/powerpoint/2010/main" val="18938034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63816-6C33-4D41-43E2-DFC05F0A3D9C}"/>
              </a:ext>
            </a:extLst>
          </p:cNvPr>
          <p:cNvSpPr>
            <a:spLocks noGrp="1"/>
          </p:cNvSpPr>
          <p:nvPr>
            <p:ph type="title"/>
          </p:nvPr>
        </p:nvSpPr>
        <p:spPr>
          <a:xfrm>
            <a:off x="195942" y="381454"/>
            <a:ext cx="4767943" cy="1325563"/>
          </a:xfrm>
        </p:spPr>
        <p:txBody>
          <a:bodyPr>
            <a:normAutofit/>
          </a:bodyPr>
          <a:lstStyle/>
          <a:p>
            <a:pPr algn="ctr">
              <a:lnSpc>
                <a:spcPct val="150000"/>
              </a:lnSpc>
            </a:pPr>
            <a:r>
              <a:rPr lang="ar-EG" sz="2800" dirty="0">
                <a:latin typeface="Alexandria Medium" pitchFamily="2" charset="-78"/>
                <a:cs typeface="Alexandria Medium" pitchFamily="2" charset="-78"/>
              </a:rPr>
              <a:t>أنواع الفيديوهات الإعلانية على منصة اليوتيوب</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5DF4BE9-2DC9-5B2A-B3D2-559FE3737FDD}"/>
              </a:ext>
            </a:extLst>
          </p:cNvPr>
          <p:cNvSpPr>
            <a:spLocks noGrp="1"/>
          </p:cNvSpPr>
          <p:nvPr>
            <p:ph idx="1"/>
          </p:nvPr>
        </p:nvSpPr>
        <p:spPr>
          <a:xfrm>
            <a:off x="1099457" y="381454"/>
            <a:ext cx="10515600" cy="6172200"/>
          </a:xfrm>
        </p:spPr>
        <p:txBody>
          <a:bodyPr>
            <a:normAutofit fontScale="47500" lnSpcReduction="20000"/>
          </a:bodyPr>
          <a:lstStyle/>
          <a:p>
            <a:pPr algn="r" rtl="1">
              <a:lnSpc>
                <a:spcPct val="160000"/>
              </a:lnSpc>
              <a:buFont typeface="+mj-lt"/>
              <a:buAutoNum type="arabicPeriod"/>
            </a:pPr>
            <a:r>
              <a:rPr lang="ar-EG" b="1" dirty="0">
                <a:latin typeface="Alexandria Medium" pitchFamily="2" charset="-78"/>
                <a:cs typeface="Alexandria Medium" pitchFamily="2" charset="-78"/>
              </a:rPr>
              <a:t>إعلانات قابلة </a:t>
            </a:r>
            <a:r>
              <a:rPr lang="ar-EG" b="1" dirty="0" err="1">
                <a:latin typeface="Alexandria Medium" pitchFamily="2" charset="-78"/>
                <a:cs typeface="Alexandria Medium" pitchFamily="2" charset="-78"/>
              </a:rPr>
              <a:t>للتخطى</a:t>
            </a:r>
            <a:r>
              <a:rPr lang="ar-EG" b="1" dirty="0">
                <a:latin typeface="Alexandria Medium" pitchFamily="2" charset="-78"/>
                <a:cs typeface="Alexandria Medium" pitchFamily="2" charset="-78"/>
              </a:rPr>
              <a:t>  (</a:t>
            </a:r>
            <a:r>
              <a:rPr lang="en-US" b="1" dirty="0">
                <a:latin typeface="Alexandria Medium" pitchFamily="2" charset="-78"/>
                <a:cs typeface="Alexandria Medium" pitchFamily="2" charset="-78"/>
              </a:rPr>
              <a:t>Skippable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فيديوهات إعلانية مدتها 5-20 ثانية يمكن للمستخدم تخطيها بعد 5 ثوان.</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تظهر هذه الإعلانات قبل أو أثناء بدء مشاهدة الفيديو المراد.</a:t>
            </a:r>
          </a:p>
          <a:p>
            <a:pPr algn="r" rtl="1">
              <a:lnSpc>
                <a:spcPct val="160000"/>
              </a:lnSpc>
              <a:buFont typeface="+mj-lt"/>
              <a:buAutoNum type="arabicPeriod" startAt="2"/>
            </a:pPr>
            <a:r>
              <a:rPr lang="ar-EG" b="1" dirty="0">
                <a:latin typeface="Alexandria Medium" pitchFamily="2" charset="-78"/>
                <a:cs typeface="Alexandria Medium" pitchFamily="2" charset="-78"/>
              </a:rPr>
              <a:t>إعلانات غير قابلة للتخطي (</a:t>
            </a:r>
            <a:r>
              <a:rPr lang="en-US" b="1" dirty="0">
                <a:latin typeface="Alexandria Medium" pitchFamily="2" charset="-78"/>
                <a:cs typeface="Alexandria Medium" pitchFamily="2" charset="-78"/>
              </a:rPr>
              <a:t>Non-skippable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فيديوهات إعلانية مدتها 15-60 ثانية لا يمكن للمستخدم تخطيها.</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تظهر هذه الإعلانات قبل أو أثناء بدء مشاهدة الفيديو المراد.</a:t>
            </a:r>
          </a:p>
          <a:p>
            <a:pPr algn="r" rtl="1">
              <a:lnSpc>
                <a:spcPct val="160000"/>
              </a:lnSpc>
              <a:buFont typeface="+mj-lt"/>
              <a:buAutoNum type="arabicPeriod" startAt="3"/>
            </a:pPr>
            <a:r>
              <a:rPr lang="ar-EG" b="1" dirty="0">
                <a:latin typeface="Alexandria Medium" pitchFamily="2" charset="-78"/>
                <a:cs typeface="Alexandria Medium" pitchFamily="2" charset="-78"/>
              </a:rPr>
              <a:t>إعلانات وضع العلامة التجارية (</a:t>
            </a:r>
            <a:r>
              <a:rPr lang="en-US" b="1" dirty="0">
                <a:latin typeface="Alexandria Medium" pitchFamily="2" charset="-78"/>
                <a:cs typeface="Alexandria Medium" pitchFamily="2" charset="-78"/>
              </a:rPr>
              <a:t>brand Placement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ظهور المنتج أو العلامة التجارية داخل محتوى الفيديو بطريقة طبيعية.</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قد تكون مدفوعة الأجر أو جزء من اتفاقية مع المؤثر صاحب المحتوى.</a:t>
            </a:r>
          </a:p>
          <a:p>
            <a:pPr algn="r" rtl="1">
              <a:lnSpc>
                <a:spcPct val="160000"/>
              </a:lnSpc>
              <a:buFont typeface="+mj-lt"/>
              <a:buAutoNum type="arabicPeriod" startAt="4"/>
            </a:pPr>
            <a:r>
              <a:rPr lang="ar-EG" b="1" dirty="0">
                <a:latin typeface="Alexandria Medium" pitchFamily="2" charset="-78"/>
                <a:cs typeface="Alexandria Medium" pitchFamily="2" charset="-78"/>
              </a:rPr>
              <a:t>إعلانات الصفحة الأولى لليوتيوب (</a:t>
            </a:r>
            <a:r>
              <a:rPr lang="en-US" b="1" dirty="0">
                <a:latin typeface="Alexandria Medium" pitchFamily="2" charset="-78"/>
                <a:cs typeface="Alexandria Medium" pitchFamily="2" charset="-78"/>
              </a:rPr>
              <a:t>Masthead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إعلانات تظهر في الصفحة الرئيسية لليوتيوب.</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تستهدف الوصول إلى أكبر عدد ممكن من المستخدمين ولكنها غالية الثمن جدا.</a:t>
            </a:r>
          </a:p>
          <a:p>
            <a:pPr algn="r" rtl="1">
              <a:lnSpc>
                <a:spcPct val="160000"/>
              </a:lnSpc>
              <a:buFont typeface="+mj-lt"/>
              <a:buAutoNum type="arabicPeriod" startAt="5"/>
            </a:pPr>
            <a:r>
              <a:rPr lang="ar-EG" b="1" dirty="0">
                <a:latin typeface="Alexandria Medium" pitchFamily="2" charset="-78"/>
                <a:cs typeface="Alexandria Medium" pitchFamily="2" charset="-78"/>
              </a:rPr>
              <a:t>إعلانات الشرائح (</a:t>
            </a:r>
            <a:r>
              <a:rPr lang="en-US" b="1" dirty="0">
                <a:latin typeface="Alexandria Medium" pitchFamily="2" charset="-78"/>
                <a:cs typeface="Alexandria Medium" pitchFamily="2" charset="-78"/>
              </a:rPr>
              <a:t>Bumper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فيديوهات قصيرة لا تتعدى 6 ثوان ولا يمكن تخطيها</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تُعرض قبل أو بعد مشاهدة فيديو المحتوى</a:t>
            </a:r>
          </a:p>
          <a:p>
            <a:pPr algn="r" rtl="1">
              <a:lnSpc>
                <a:spcPct val="160000"/>
              </a:lnSpc>
            </a:pPr>
            <a:endParaRPr lang="en-US" dirty="0">
              <a:latin typeface="Alexandria Medium" pitchFamily="2" charset="-78"/>
              <a:cs typeface="Alexandria Medium" pitchFamily="2" charset="-78"/>
            </a:endParaRPr>
          </a:p>
        </p:txBody>
      </p:sp>
      <p:pic>
        <p:nvPicPr>
          <p:cNvPr id="6" name="Picture 5" descr="A screenshot of a social media post&#10;&#10;Description automatically generated">
            <a:extLst>
              <a:ext uri="{FF2B5EF4-FFF2-40B4-BE49-F238E27FC236}">
                <a16:creationId xmlns:a16="http://schemas.microsoft.com/office/drawing/2014/main" id="{F886C353-9AF6-B6DC-CF4D-4F360D0B8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571" y="2403703"/>
            <a:ext cx="4898572" cy="2715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5364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0C4077-D61A-4F93-47DD-A91C5AB8B3AF}"/>
              </a:ext>
            </a:extLst>
          </p:cNvPr>
          <p:cNvSpPr>
            <a:spLocks noGrp="1"/>
          </p:cNvSpPr>
          <p:nvPr>
            <p:ph idx="1"/>
          </p:nvPr>
        </p:nvSpPr>
        <p:spPr>
          <a:xfrm>
            <a:off x="1284516" y="2006600"/>
            <a:ext cx="10515600" cy="4351338"/>
          </a:xfrm>
        </p:spPr>
        <p:txBody>
          <a:bodyPr>
            <a:normAutofit/>
          </a:bodyPr>
          <a:lstStyle/>
          <a:p>
            <a:pPr marL="0" indent="0" algn="r" rtl="1">
              <a:lnSpc>
                <a:spcPct val="150000"/>
              </a:lnSpc>
              <a:buNone/>
            </a:pPr>
            <a:r>
              <a:rPr lang="ar-EG" sz="1600" b="1" dirty="0">
                <a:latin typeface="Alexandria Medium" pitchFamily="2" charset="-78"/>
                <a:cs typeface="Alexandria Medium" pitchFamily="2" charset="-78"/>
              </a:rPr>
              <a:t>6- إعلانات البث المباشر (</a:t>
            </a:r>
            <a:r>
              <a:rPr lang="en-US" sz="1600" b="1" dirty="0">
                <a:latin typeface="Alexandria Medium" pitchFamily="2" charset="-78"/>
                <a:cs typeface="Alexandria Medium" pitchFamily="2" charset="-78"/>
              </a:rPr>
              <a:t>Live Stream Ads):</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إعلانات تظهر أثناء بث فيديو مباشر على اليوتيوب.</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تستفيد من اهتمام المشاهدين بالمحتوى المباشر.</a:t>
            </a:r>
          </a:p>
          <a:p>
            <a:pPr marL="0" indent="0" algn="r" rtl="1">
              <a:lnSpc>
                <a:spcPct val="150000"/>
              </a:lnSpc>
              <a:buNone/>
            </a:pPr>
            <a:r>
              <a:rPr lang="ar-EG" sz="1600" b="1" dirty="0">
                <a:latin typeface="Alexandria Medium" pitchFamily="2" charset="-78"/>
                <a:cs typeface="Alexandria Medium" pitchFamily="2" charset="-78"/>
              </a:rPr>
              <a:t>7- إعلانات التسلسل (</a:t>
            </a:r>
            <a:r>
              <a:rPr lang="en-US" sz="1600" b="1" dirty="0">
                <a:latin typeface="Alexandria Medium" pitchFamily="2" charset="-78"/>
                <a:cs typeface="Alexandria Medium" pitchFamily="2" charset="-78"/>
              </a:rPr>
              <a:t>Sequence Ads):</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مجموعة من الإعلانات المترابطة تُعرض على شكل تسلسل.</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تهدف إلى إشراك المشاهد بشكل أكبر في الرسالة الإعلانية</a:t>
            </a:r>
          </a:p>
          <a:p>
            <a:pPr algn="r" rtl="1"/>
            <a:endParaRPr lang="en-US" dirty="0"/>
          </a:p>
        </p:txBody>
      </p:sp>
      <p:sp>
        <p:nvSpPr>
          <p:cNvPr id="4" name="Title 1">
            <a:extLst>
              <a:ext uri="{FF2B5EF4-FFF2-40B4-BE49-F238E27FC236}">
                <a16:creationId xmlns:a16="http://schemas.microsoft.com/office/drawing/2014/main" id="{79EE3819-9E89-804D-3973-D464B3E92324}"/>
              </a:ext>
            </a:extLst>
          </p:cNvPr>
          <p:cNvSpPr txBox="1">
            <a:spLocks/>
          </p:cNvSpPr>
          <p:nvPr/>
        </p:nvSpPr>
        <p:spPr>
          <a:xfrm>
            <a:off x="391884" y="681037"/>
            <a:ext cx="476794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dirty="0">
                <a:latin typeface="Alexandria Medium" pitchFamily="2" charset="-78"/>
                <a:cs typeface="Alexandria Medium" pitchFamily="2" charset="-78"/>
              </a:rPr>
              <a:t>أنواع الفيديوهات الإعلانية على منصة اليوتيوب</a:t>
            </a:r>
            <a:endParaRPr lang="en-US" sz="2800" dirty="0">
              <a:latin typeface="Alexandria Medium" pitchFamily="2" charset="-78"/>
              <a:cs typeface="Alexandria Medium" pitchFamily="2" charset="-78"/>
            </a:endParaRPr>
          </a:p>
        </p:txBody>
      </p:sp>
      <p:pic>
        <p:nvPicPr>
          <p:cNvPr id="8" name="Picture 7" descr="A screenshot of a video&#10;&#10;Description automatically generated">
            <a:extLst>
              <a:ext uri="{FF2B5EF4-FFF2-40B4-BE49-F238E27FC236}">
                <a16:creationId xmlns:a16="http://schemas.microsoft.com/office/drawing/2014/main" id="{92F6629C-ECF8-1262-0A4E-1D483F576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73" y="2439375"/>
            <a:ext cx="5270727" cy="2811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58083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0CE94-AC00-7027-D44A-04F3C5537BB5}"/>
              </a:ext>
            </a:extLst>
          </p:cNvPr>
          <p:cNvSpPr>
            <a:spLocks noGrp="1"/>
          </p:cNvSpPr>
          <p:nvPr>
            <p:ph type="title"/>
          </p:nvPr>
        </p:nvSpPr>
        <p:spPr>
          <a:xfrm>
            <a:off x="-1940379" y="1279525"/>
            <a:ext cx="10515600" cy="1325563"/>
          </a:xfrm>
        </p:spPr>
        <p:txBody>
          <a:bodyPr>
            <a:normAutofit/>
          </a:bodyPr>
          <a:lstStyle/>
          <a:p>
            <a:pPr algn="ctr"/>
            <a:r>
              <a:rPr lang="ar-EG" sz="2800" b="1" dirty="0">
                <a:latin typeface="Alexandria Medium" pitchFamily="2" charset="-78"/>
                <a:cs typeface="Alexandria Medium" pitchFamily="2" charset="-78"/>
              </a:rPr>
              <a:t>خطوات إنتاج الفيديو التسويقي</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E5179EE-BF38-D486-D6EB-D8C56D08B100}"/>
              </a:ext>
            </a:extLst>
          </p:cNvPr>
          <p:cNvSpPr>
            <a:spLocks noGrp="1"/>
          </p:cNvSpPr>
          <p:nvPr>
            <p:ph idx="1"/>
          </p:nvPr>
        </p:nvSpPr>
        <p:spPr>
          <a:xfrm>
            <a:off x="4718958" y="-65313"/>
            <a:ext cx="7124700" cy="6515100"/>
          </a:xfrm>
        </p:spPr>
        <p:txBody>
          <a:bodyPr>
            <a:noAutofit/>
          </a:bodyPr>
          <a:lstStyle/>
          <a:p>
            <a:pPr algn="r" rtl="1">
              <a:lnSpc>
                <a:spcPct val="150000"/>
              </a:lnSpc>
              <a:buFont typeface="+mj-lt"/>
              <a:buAutoNum type="arabicPeriod"/>
            </a:pPr>
            <a:r>
              <a:rPr lang="ar-EG" sz="1400" b="1" dirty="0">
                <a:solidFill>
                  <a:srgbClr val="FF0000"/>
                </a:solidFill>
                <a:latin typeface="Alexandria Medium" pitchFamily="2" charset="-78"/>
                <a:cs typeface="Alexandria Medium" pitchFamily="2" charset="-78"/>
              </a:rPr>
              <a:t>تحديد الأهداف والقياس:</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وضع أهداف واضحة للفيديو التسويقي (زيادة الوعي، تعزيز المبيعات، إلخ).</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تحديد المؤشرات الرئيسية لقياس نجاح الفيديو (المشاهدات، المشاركة، التحويل، إلخ).</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إنشاء محتوى الفيديو:</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إعداد السيناريو والنص الفعّال للفيديو.</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تنفيذ التصوير والمونتاج بجودة عالية.</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إضافة العناصر البصرية والصوتية المناسبة.</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نشر الفيديو على القنوات المناسبة:</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تحديد المنصات والقنوات الأكثر فعالية لجمهورك.</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وضع خطة نشر الفيديو على هذه القنوات.</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استخدام الوسوم والتسميات المناسبة للتحسين.</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تشجيع المشاركة والتفاعل:</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تضمين دعوات للمشاركة والتفاعل داخل الفيديو.</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تفعيل خيارات المشاركة والتعليقات على القنوات.</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الرد على التعليقات والأسئلة بشكل سريع.</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تحليل البيانات والتحسين المستمر:</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متابعة أداء الفيديو والمؤشرات الرئيسية.</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تحليل البيانات للتعرف على نقاط القوة والضعف.</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إجراء التحسينات المناسبة على الفيديو.</a:t>
            </a:r>
          </a:p>
        </p:txBody>
      </p:sp>
      <p:pic>
        <p:nvPicPr>
          <p:cNvPr id="5" name="Picture 4" descr="A camera and clapper board&#10;&#10;Description automatically generated">
            <a:extLst>
              <a:ext uri="{FF2B5EF4-FFF2-40B4-BE49-F238E27FC236}">
                <a16:creationId xmlns:a16="http://schemas.microsoft.com/office/drawing/2014/main" id="{73CFE24A-BE50-5323-A559-A0BF77A36D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893" y="2428572"/>
            <a:ext cx="5750950" cy="25007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1053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8A9DA-12EF-0AF3-EFBB-581564B7DD10}"/>
              </a:ext>
            </a:extLst>
          </p:cNvPr>
          <p:cNvSpPr>
            <a:spLocks noGrp="1"/>
          </p:cNvSpPr>
          <p:nvPr>
            <p:ph type="title"/>
          </p:nvPr>
        </p:nvSpPr>
        <p:spPr>
          <a:xfrm>
            <a:off x="838201" y="192995"/>
            <a:ext cx="10515600" cy="1325563"/>
          </a:xfrm>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32D9915-EFE2-F9EF-186E-9828DBD7BB29}"/>
              </a:ext>
            </a:extLst>
          </p:cNvPr>
          <p:cNvSpPr>
            <a:spLocks noGrp="1"/>
          </p:cNvSpPr>
          <p:nvPr>
            <p:ph idx="1"/>
          </p:nvPr>
        </p:nvSpPr>
        <p:spPr>
          <a:xfrm>
            <a:off x="261257" y="1191986"/>
            <a:ext cx="11239499" cy="5666014"/>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 1- قصص العلامة التجارية</a:t>
            </a:r>
            <a:r>
              <a:rPr lang="en-US" sz="1600" b="1" dirty="0">
                <a:latin typeface="Alexandria Medium" pitchFamily="2" charset="-78"/>
                <a:cs typeface="Alexandria Medium" pitchFamily="2" charset="-78"/>
              </a:rPr>
              <a:t> Brand Videos</a:t>
            </a:r>
            <a:endParaRPr lang="ar-EG" sz="1600" b="1"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شارك نُبذة عن شركتك وأخلاقياتها لخلق صلة عاطفية مع العملاء المحتملين باستخدام مقطع فيديو يعرض قصة العلامة التجارية. مثال: أبرزت </a:t>
            </a:r>
            <a:r>
              <a:rPr lang="en-US" sz="1600" dirty="0" err="1">
                <a:latin typeface="Alexandria Medium" pitchFamily="2" charset="-78"/>
                <a:cs typeface="Alexandria Medium" pitchFamily="2" charset="-78"/>
                <a:hlinkClick r:id="rId2"/>
              </a:rPr>
              <a:t>Ugmonk</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أصول صنعتها وألقت الضوء على منهج الصناعة المتبع لديها باستخدام قصة العلامة التجارية الرائعة التي قدمتها.</a:t>
            </a:r>
          </a:p>
          <a:p>
            <a:pPr marL="0" indent="0" algn="just" rtl="1">
              <a:lnSpc>
                <a:spcPct val="150000"/>
              </a:lnSpc>
              <a:buNone/>
            </a:pPr>
            <a:r>
              <a:rPr lang="ar-EG" sz="1600" b="1" dirty="0">
                <a:latin typeface="Alexandria Medium" pitchFamily="2" charset="-78"/>
                <a:cs typeface="Alexandria Medium" pitchFamily="2" charset="-78"/>
              </a:rPr>
              <a:t>2- مقاطع الفيديو المباشرة</a:t>
            </a:r>
            <a:r>
              <a:rPr lang="en-US" sz="1600" b="1" dirty="0">
                <a:latin typeface="Alexandria Medium" pitchFamily="2" charset="-78"/>
                <a:cs typeface="Alexandria Medium" pitchFamily="2" charset="-78"/>
              </a:rPr>
              <a:t> Live video / Event </a:t>
            </a:r>
            <a:endParaRPr lang="ar-EG" sz="1600" b="1"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تعتبر الفعاليات الافتراضية والندوات عبر الإنترنت خيارًا يزداد انتشارًا لمنصات الشبكات الاجتماعية. يمكنك بث مقطع مباشر على </a:t>
            </a:r>
            <a:r>
              <a:rPr lang="en-US" sz="1600" dirty="0">
                <a:latin typeface="Alexandria Medium" pitchFamily="2" charset="-78"/>
                <a:cs typeface="Alexandria Medium" pitchFamily="2" charset="-78"/>
              </a:rPr>
              <a:t>Facebook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Instagram </a:t>
            </a:r>
            <a:r>
              <a:rPr lang="ar-EG" sz="1600" dirty="0">
                <a:latin typeface="Alexandria Medium" pitchFamily="2" charset="-78"/>
                <a:cs typeface="Alexandria Medium" pitchFamily="2" charset="-78"/>
              </a:rPr>
              <a:t>بلمسة واحدة (دون الحاجة إلى تحرير مقاطع الفيديو)، مما يجعلها إحدى قنوات التواصل غير الرسمية الرائعة. إن العيب الوحيد في البث المباشر هو جودته المنخفضة وبيئته غير المتوقعة .</a:t>
            </a:r>
          </a:p>
          <a:p>
            <a:pPr marL="0" indent="0" algn="just" rtl="1">
              <a:lnSpc>
                <a:spcPct val="150000"/>
              </a:lnSpc>
              <a:buNone/>
            </a:pPr>
            <a:r>
              <a:rPr lang="ar-EG" sz="1600" b="1" dirty="0">
                <a:latin typeface="Alexandria Medium" pitchFamily="2" charset="-78"/>
                <a:cs typeface="Alexandria Medium" pitchFamily="2" charset="-78"/>
              </a:rPr>
              <a:t>3- مقابلات الخبراء</a:t>
            </a:r>
            <a:r>
              <a:rPr lang="en-US" sz="1600" b="1" dirty="0">
                <a:latin typeface="Alexandria Medium" pitchFamily="2" charset="-78"/>
                <a:cs typeface="Alexandria Medium" pitchFamily="2" charset="-78"/>
              </a:rPr>
              <a:t>Expert Interviews</a:t>
            </a:r>
            <a:endParaRPr lang="ar-EG" sz="1600" b="1"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امنح جمهورك الفرصة الفريدة للتفاعل مع الشخصيات الشهيرة الذين لم يكون بإمكانهم التواصل معهم من خلال المقابلات عبر مقاطع الفيديو. يضفي الخبراء المصداقية على علامتك التجارية وبالاستعانة بهم يتم توفير قيمة للعملاء الذين لم يبلغوا مرحلة الشراء بعد، مما يتيح لك إمكانية توسعة نطاق وصول علامتك التجارية. </a:t>
            </a:r>
          </a:p>
        </p:txBody>
      </p:sp>
    </p:spTree>
    <p:extLst>
      <p:ext uri="{BB962C8B-B14F-4D97-AF65-F5344CB8AC3E}">
        <p14:creationId xmlns:p14="http://schemas.microsoft.com/office/powerpoint/2010/main" val="27780605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DA621-2512-10D2-01E9-392B66EFFBE7}"/>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p>
        </p:txBody>
      </p:sp>
      <p:sp>
        <p:nvSpPr>
          <p:cNvPr id="3" name="Content Placeholder 2">
            <a:extLst>
              <a:ext uri="{FF2B5EF4-FFF2-40B4-BE49-F238E27FC236}">
                <a16:creationId xmlns:a16="http://schemas.microsoft.com/office/drawing/2014/main" id="{B1EACDD7-0872-CB94-56E3-3E6A90E090DE}"/>
              </a:ext>
            </a:extLst>
          </p:cNvPr>
          <p:cNvSpPr>
            <a:spLocks noGrp="1"/>
          </p:cNvSpPr>
          <p:nvPr>
            <p:ph idx="1"/>
          </p:nvPr>
        </p:nvSpPr>
        <p:spPr>
          <a:xfrm>
            <a:off x="0" y="1253331"/>
            <a:ext cx="11952514" cy="4351338"/>
          </a:xfrm>
        </p:spPr>
        <p:txBody>
          <a:bodyPr>
            <a:noAutofit/>
          </a:bodyPr>
          <a:lstStyle/>
          <a:p>
            <a:pPr marL="0" indent="0" algn="r" rtl="1">
              <a:lnSpc>
                <a:spcPct val="170000"/>
              </a:lnSpc>
              <a:buNone/>
            </a:pPr>
            <a:r>
              <a:rPr lang="ar-EG" sz="1500" b="1" dirty="0">
                <a:latin typeface="Alexandria Medium" pitchFamily="2" charset="-78"/>
                <a:cs typeface="Alexandria Medium" pitchFamily="2" charset="-78"/>
              </a:rPr>
              <a:t>4- مقاطع فيديو تعليمية أو إرشادية “</a:t>
            </a:r>
            <a:r>
              <a:rPr lang="en-US" sz="1500" b="1" dirty="0">
                <a:latin typeface="Alexandria Medium" pitchFamily="2" charset="-78"/>
                <a:cs typeface="Alexandria Medium" pitchFamily="2" charset="-78"/>
              </a:rPr>
              <a:t>Educational or How-To Videos”</a:t>
            </a:r>
          </a:p>
          <a:p>
            <a:pPr algn="r" rtl="1">
              <a:lnSpc>
                <a:spcPct val="170000"/>
              </a:lnSpc>
            </a:pPr>
            <a:r>
              <a:rPr lang="ar-EG" sz="1500" dirty="0">
                <a:latin typeface="Alexandria Medium" pitchFamily="2" charset="-78"/>
                <a:cs typeface="Alexandria Medium" pitchFamily="2" charset="-78"/>
              </a:rPr>
              <a:t>يمكن استخدام مقاطع الفيديو التعليمية لتعليم جمهورك شيئًا جديدًا، أو بناء المعرفة الأساسية التي سيحتاجون إليها لفهم أعمالك بشكل أفضل.</a:t>
            </a:r>
            <a:endParaRPr lang="en-US" sz="1500" dirty="0">
              <a:latin typeface="Alexandria Medium" pitchFamily="2" charset="-78"/>
              <a:cs typeface="Alexandria Medium" pitchFamily="2" charset="-78"/>
            </a:endParaRPr>
          </a:p>
          <a:p>
            <a:pPr marL="0" indent="0" algn="r" rtl="1">
              <a:lnSpc>
                <a:spcPct val="170000"/>
              </a:lnSpc>
              <a:buNone/>
            </a:pPr>
            <a:r>
              <a:rPr lang="ar-EG" sz="1500" b="1" dirty="0">
                <a:latin typeface="Alexandria Medium" pitchFamily="2" charset="-78"/>
                <a:cs typeface="Alexandria Medium" pitchFamily="2" charset="-78"/>
              </a:rPr>
              <a:t>5- مقاطع فيديو شارحة  “</a:t>
            </a:r>
            <a:r>
              <a:rPr lang="en-US" sz="1500" b="1" dirty="0">
                <a:latin typeface="Alexandria Medium" pitchFamily="2" charset="-78"/>
                <a:cs typeface="Alexandria Medium" pitchFamily="2" charset="-78"/>
              </a:rPr>
              <a:t>Explainer Videos”</a:t>
            </a:r>
          </a:p>
          <a:p>
            <a:pPr algn="r" rtl="1">
              <a:lnSpc>
                <a:spcPct val="170000"/>
              </a:lnSpc>
            </a:pPr>
            <a:r>
              <a:rPr lang="ar-EG" sz="1500" dirty="0">
                <a:latin typeface="Alexandria Medium" pitchFamily="2" charset="-78"/>
                <a:cs typeface="Alexandria Medium" pitchFamily="2" charset="-78"/>
              </a:rPr>
              <a:t>يُستخدم هذا النوع من الفيديو لمساعدة جمهورك على فهم سبب حاجتهم إلى منتجك أو خدمتك بشكل أفضل،</a:t>
            </a:r>
          </a:p>
          <a:p>
            <a:pPr marL="0" indent="0" algn="r" rtl="1">
              <a:lnSpc>
                <a:spcPct val="170000"/>
              </a:lnSpc>
              <a:buNone/>
            </a:pPr>
            <a:r>
              <a:rPr lang="ar-EG" sz="1500" b="1" dirty="0">
                <a:latin typeface="Alexandria Medium" pitchFamily="2" charset="-78"/>
                <a:cs typeface="Alexandria Medium" pitchFamily="2" charset="-78"/>
              </a:rPr>
              <a:t>6- فيديوهات الواقع الافتراضي وال 360° “360° &amp; </a:t>
            </a:r>
            <a:r>
              <a:rPr lang="en-US" sz="1500" b="1" dirty="0">
                <a:latin typeface="Alexandria Medium" pitchFamily="2" charset="-78"/>
                <a:cs typeface="Alexandria Medium" pitchFamily="2" charset="-78"/>
              </a:rPr>
              <a:t>Virtual Reality Videos”</a:t>
            </a:r>
          </a:p>
          <a:p>
            <a:pPr algn="r" rtl="1">
              <a:lnSpc>
                <a:spcPct val="170000"/>
              </a:lnSpc>
            </a:pPr>
            <a:r>
              <a:rPr lang="ar-EG" sz="1500" dirty="0">
                <a:latin typeface="Alexandria Medium" pitchFamily="2" charset="-78"/>
                <a:cs typeface="Alexandria Medium" pitchFamily="2" charset="-78"/>
              </a:rPr>
              <a:t>باستخدام مقاطع الفيديو بنطاق 360 درجة، “يتنقل” المشاهدون لمشاهدة المحتوى من كل زاوية – كما لو كانوا يقفون جسديًا داخل المحتوى مثل الجولات الافتراضية داخل الشركات والمؤسسات.</a:t>
            </a:r>
          </a:p>
          <a:p>
            <a:pPr marL="0" indent="0" algn="r" rtl="1">
              <a:lnSpc>
                <a:spcPct val="170000"/>
              </a:lnSpc>
              <a:buNone/>
            </a:pPr>
            <a:r>
              <a:rPr lang="ar-EG" sz="1500" b="1" dirty="0">
                <a:latin typeface="Alexandria Medium" pitchFamily="2" charset="-78"/>
                <a:cs typeface="Alexandria Medium" pitchFamily="2" charset="-78"/>
              </a:rPr>
              <a:t>7- فيديوهات الواقع المعزز “</a:t>
            </a:r>
            <a:r>
              <a:rPr lang="en-US" sz="1500" b="1" dirty="0">
                <a:latin typeface="Alexandria Medium" pitchFamily="2" charset="-78"/>
                <a:cs typeface="Alexandria Medium" pitchFamily="2" charset="-78"/>
              </a:rPr>
              <a:t>Augmented Reality Videos”</a:t>
            </a:r>
            <a:endParaRPr lang="en-US" sz="1500" dirty="0">
              <a:latin typeface="Alexandria Medium" pitchFamily="2" charset="-78"/>
              <a:cs typeface="Alexandria Medium" pitchFamily="2" charset="-78"/>
            </a:endParaRPr>
          </a:p>
          <a:p>
            <a:pPr algn="r" rtl="1">
              <a:lnSpc>
                <a:spcPct val="170000"/>
              </a:lnSpc>
            </a:pPr>
            <a:r>
              <a:rPr lang="ar-EG" sz="1500" dirty="0">
                <a:latin typeface="Alexandria Medium" pitchFamily="2" charset="-78"/>
                <a:cs typeface="Alexandria Medium" pitchFamily="2" charset="-78"/>
              </a:rPr>
              <a:t>من خلال استخدام تقنيات الواقع المعزز عبر كاميرا الموبايل، على سبيل المثال تطبيق </a:t>
            </a:r>
            <a:r>
              <a:rPr lang="en-US" sz="1500" dirty="0">
                <a:latin typeface="Alexandria Medium" pitchFamily="2" charset="-78"/>
                <a:cs typeface="Alexandria Medium" pitchFamily="2" charset="-78"/>
              </a:rPr>
              <a:t>IKEA Place </a:t>
            </a:r>
            <a:r>
              <a:rPr lang="ar-EG" sz="1500" dirty="0">
                <a:latin typeface="Alexandria Medium" pitchFamily="2" charset="-78"/>
                <a:cs typeface="Alexandria Medium" pitchFamily="2" charset="-78"/>
              </a:rPr>
              <a:t> حيث يمكنك توجيه كاميرا هاتفك إلى غرفة المعيشة الخاصة بك، وسيسمح لك الواقع المعزز بمعرفة كيف ستبدو الأريكة في المساحة المخصصة لها.</a:t>
            </a:r>
            <a:endParaRPr lang="en-US" sz="1500" dirty="0">
              <a:latin typeface="Alexandria Medium" pitchFamily="2" charset="-78"/>
              <a:cs typeface="Alexandria Medium" pitchFamily="2" charset="-78"/>
            </a:endParaRPr>
          </a:p>
        </p:txBody>
      </p:sp>
    </p:spTree>
    <p:extLst>
      <p:ext uri="{BB962C8B-B14F-4D97-AF65-F5344CB8AC3E}">
        <p14:creationId xmlns:p14="http://schemas.microsoft.com/office/powerpoint/2010/main" val="1857307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8603-DD73-CE1A-9B80-320DCFFE7CD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D138864-1545-0CDF-ED98-84277C1FFBA3}"/>
              </a:ext>
            </a:extLst>
          </p:cNvPr>
          <p:cNvSpPr>
            <a:spLocks noGrp="1"/>
          </p:cNvSpPr>
          <p:nvPr>
            <p:ph idx="1"/>
          </p:nvPr>
        </p:nvSpPr>
        <p:spPr>
          <a:xfrm>
            <a:off x="604157" y="1502229"/>
            <a:ext cx="10983686" cy="5208814"/>
          </a:xfrm>
        </p:spPr>
        <p:txBody>
          <a:bodyPr>
            <a:normAutofit/>
          </a:bodyPr>
          <a:lstStyle/>
          <a:p>
            <a:pPr marL="0" indent="0" algn="just" rtl="1">
              <a:lnSpc>
                <a:spcPct val="170000"/>
              </a:lnSpc>
              <a:buNone/>
            </a:pPr>
            <a:r>
              <a:rPr lang="ar-EG" sz="1600" b="1" dirty="0">
                <a:latin typeface="Alexandria Medium" pitchFamily="2" charset="-78"/>
                <a:cs typeface="Alexandria Medium" pitchFamily="2" charset="-78"/>
              </a:rPr>
              <a:t>8- مقاطع الفيديو التوضيحية/ التقديمية </a:t>
            </a:r>
            <a:r>
              <a:rPr lang="en-US" sz="1600" b="1" dirty="0">
                <a:latin typeface="Alexandria Medium" pitchFamily="2" charset="-78"/>
                <a:cs typeface="Alexandria Medium" pitchFamily="2" charset="-78"/>
              </a:rPr>
              <a:t>Demo video</a:t>
            </a:r>
            <a:endParaRPr lang="ar-EG" sz="1600" b="1" dirty="0">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يجب أن تكون مقاطع الفيديو هذه مختصرة وثرية بالمعلومات وبسيطة، وترتبط بمنتج واحد فقط لعرضه للعملاء، حيث إن الغرض منها هو بث الطمأنينة في نفس العميل حيال قدرته على استخدام منتجك. </a:t>
            </a:r>
          </a:p>
          <a:p>
            <a:pPr marL="0" indent="0" algn="just" rtl="1">
              <a:lnSpc>
                <a:spcPct val="170000"/>
              </a:lnSpc>
              <a:buNone/>
            </a:pPr>
            <a:r>
              <a:rPr lang="ar-EG" sz="1600" b="1" dirty="0">
                <a:latin typeface="Alexandria Medium" pitchFamily="2" charset="-78"/>
                <a:cs typeface="Alexandria Medium" pitchFamily="2" charset="-78"/>
              </a:rPr>
              <a:t>9- شهادات العملاء</a:t>
            </a:r>
          </a:p>
          <a:p>
            <a:pPr algn="just" rtl="1">
              <a:lnSpc>
                <a:spcPct val="170000"/>
              </a:lnSpc>
            </a:pPr>
            <a:r>
              <a:rPr lang="ar-EG" sz="1600" dirty="0">
                <a:latin typeface="Alexandria Medium" pitchFamily="2" charset="-78"/>
                <a:cs typeface="Alexandria Medium" pitchFamily="2" charset="-78"/>
              </a:rPr>
              <a:t>من اهم أنواع المحتوى الخاص بالفيديو التسويقي تقديم شهادات العملاء الإيجابية لما لها من تأثير في مصداقية المنتج والثقة به.</a:t>
            </a:r>
          </a:p>
          <a:p>
            <a:pPr marL="0" indent="0" algn="just" rtl="1">
              <a:lnSpc>
                <a:spcPct val="170000"/>
              </a:lnSpc>
              <a:buNone/>
            </a:pPr>
            <a:r>
              <a:rPr lang="ar-EG" sz="1600" b="1" dirty="0">
                <a:latin typeface="Alexandria Medium" pitchFamily="2" charset="-78"/>
                <a:cs typeface="Alexandria Medium" pitchFamily="2" charset="-78"/>
              </a:rPr>
              <a:t>10- الرسوم المتحركة</a:t>
            </a:r>
          </a:p>
          <a:p>
            <a:pPr algn="just" rtl="1">
              <a:lnSpc>
                <a:spcPct val="170000"/>
              </a:lnSpc>
            </a:pPr>
            <a:r>
              <a:rPr lang="ar-EG" sz="1600" dirty="0">
                <a:latin typeface="Alexandria Medium" pitchFamily="2" charset="-78"/>
                <a:cs typeface="Alexandria Medium" pitchFamily="2" charset="-78"/>
              </a:rPr>
              <a:t>ليس من الضروري أن تكون مقاطع الفيديو التسويقية مملة، وتعتبر مقاطع الفيديو المتحركة أفضل مثال على هذا. يمكنك تقديم قصة جذابة بطريقة غير تقليدية عبر الرسوم المتحركة. يعتبر مقطع فيديو منتج </a:t>
            </a:r>
            <a:r>
              <a:rPr lang="en-US" sz="1600" dirty="0">
                <a:latin typeface="Alexandria Medium" pitchFamily="2" charset="-78"/>
                <a:cs typeface="Alexandria Medium" pitchFamily="2" charset="-78"/>
                <a:hlinkClick r:id="rId2"/>
              </a:rPr>
              <a:t>Samsung</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الذي يعرض تلفزيون </a:t>
            </a:r>
            <a:r>
              <a:rPr lang="en-US" sz="1600" dirty="0">
                <a:latin typeface="Alexandria Medium" pitchFamily="2" charset="-78"/>
                <a:cs typeface="Alexandria Medium" pitchFamily="2" charset="-78"/>
              </a:rPr>
              <a:t>QLED </a:t>
            </a:r>
            <a:r>
              <a:rPr lang="ar-EG" sz="1600" dirty="0">
                <a:latin typeface="Alexandria Medium" pitchFamily="2" charset="-78"/>
                <a:cs typeface="Alexandria Medium" pitchFamily="2" charset="-78"/>
              </a:rPr>
              <a:t>مثالاً رائعًا على كيفية الاستعانة بالرسوم المتحركة الجذابة في الإعلان عبر مقاطع الفيديو. </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4326751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08797-87CF-7F3C-528D-26811A1C562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p>
        </p:txBody>
      </p:sp>
      <p:sp>
        <p:nvSpPr>
          <p:cNvPr id="3" name="Content Placeholder 2">
            <a:extLst>
              <a:ext uri="{FF2B5EF4-FFF2-40B4-BE49-F238E27FC236}">
                <a16:creationId xmlns:a16="http://schemas.microsoft.com/office/drawing/2014/main" id="{A60529DB-3D9D-19AB-40C4-7780F896CC28}"/>
              </a:ext>
            </a:extLst>
          </p:cNvPr>
          <p:cNvSpPr>
            <a:spLocks noGrp="1"/>
          </p:cNvSpPr>
          <p:nvPr>
            <p:ph idx="1"/>
          </p:nvPr>
        </p:nvSpPr>
        <p:spPr/>
        <p:txBody>
          <a:bodyPr>
            <a:normAutofit/>
          </a:bodyPr>
          <a:lstStyle/>
          <a:p>
            <a:pPr marL="0" indent="0" algn="r" rtl="1">
              <a:lnSpc>
                <a:spcPct val="150000"/>
              </a:lnSpc>
              <a:buNone/>
            </a:pPr>
            <a:r>
              <a:rPr lang="ar-EG" sz="1600" b="1" dirty="0">
                <a:latin typeface="Alexandria Medium" pitchFamily="2" charset="-78"/>
                <a:cs typeface="Alexandria Medium" pitchFamily="2" charset="-78"/>
              </a:rPr>
              <a:t>11- الفيديوهات الإعلانية (</a:t>
            </a:r>
            <a:r>
              <a:rPr lang="en-US" sz="1600" b="1" dirty="0">
                <a:latin typeface="Alexandria Medium" pitchFamily="2" charset="-78"/>
                <a:cs typeface="Alexandria Medium" pitchFamily="2" charset="-78"/>
              </a:rPr>
              <a:t>Promotional Videos):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تهدف إلى جذب انتباه المشاهدين وتشجيعهم على الشراء.</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تستخدم لتعزيز العلامة التجارية وإبراز المزايا التنافسية للمنتج.</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قد تكون قصيرة وجذابة لنشرها على وسائل التواصل الاجتماعي.</a:t>
            </a:r>
          </a:p>
          <a:p>
            <a:pPr marL="0" indent="0" algn="r" rtl="1">
              <a:lnSpc>
                <a:spcPct val="150000"/>
              </a:lnSpc>
              <a:buNone/>
            </a:pPr>
            <a:r>
              <a:rPr lang="ar-EG" sz="1600" b="1" dirty="0">
                <a:latin typeface="Alexandria Medium" pitchFamily="2" charset="-78"/>
                <a:cs typeface="Alexandria Medium" pitchFamily="2" charset="-78"/>
              </a:rPr>
              <a:t>12- الفيديوهات التدريبية (</a:t>
            </a:r>
            <a:r>
              <a:rPr lang="en-US" sz="1600" b="1" dirty="0">
                <a:latin typeface="Alexandria Medium" pitchFamily="2" charset="-78"/>
                <a:cs typeface="Alexandria Medium" pitchFamily="2" charset="-78"/>
              </a:rPr>
              <a:t>Tutorial Videos):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تُستخدم لتعليم المشاهدين كيفية استخدام منتج أو خدمة بالتفصيل وعادة تكون من 5 الى 15 دقيقة.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تساعد في تعزيز ولاء العملاء والاحتفاظ بهم.</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تُظهر الخصائص المتقدمة للمنتج وكيفية الاستفادة منها.</a:t>
            </a:r>
          </a:p>
          <a:p>
            <a:pPr>
              <a:lnSpc>
                <a:spcPct val="150000"/>
              </a:lnSpc>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29218023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EE57A-310F-F901-0F8A-973759D1111E}"/>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أفضل الممارسات في إنتاج 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2E17162-E408-1825-29A8-65089E01A490}"/>
              </a:ext>
            </a:extLst>
          </p:cNvPr>
          <p:cNvSpPr>
            <a:spLocks noGrp="1"/>
          </p:cNvSpPr>
          <p:nvPr>
            <p:ph idx="1"/>
          </p:nvPr>
        </p:nvSpPr>
        <p:spPr>
          <a:xfrm>
            <a:off x="326571" y="1325563"/>
            <a:ext cx="11027229" cy="5731329"/>
          </a:xfrm>
        </p:spPr>
        <p:txBody>
          <a:bodyPr>
            <a:normAutofit fontScale="85000" lnSpcReduction="10000"/>
          </a:bodyPr>
          <a:lstStyle/>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يجب أن يهتم المسوق بصناعة المحتوى الذي يرغب الجمهور في مشاهدته.</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احتواء الفيديو على ثلاثة عناصر أساسية لكي يظهر بجودة عالية، وهذه العناصر هي المحتوى والمؤثرات الصوتية بالإضافة للصورة.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لابد من أن تكون العشر ثواني الأولى في الفيديو جذابة وملفتة، بشكل يجعل المشاهد يستمر في مشاهدة الفيديو للنهاية.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التركيز على إضافة قيمة أو معلومة يستفيد منها المشاهد، أكثر من التركيز على المنتج والفوائد المتعلقة به.</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صناعة الفيديوهات الجذابة والمفيدة ذات المدة القصيرة، بدلاً عن الفيديوهات الطويلة المملة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العمل على أن يكون الفيديو متوافقاً مع الهواتف الذكية، نظراً لزيادة أعداد مستخدمي الهواتف الذكية في السنوات الأخيرة.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معدل ظهور الفيديو عبر محركات البحث، من خلال إضافة عنوان خاص به محفز وجذاب واختيار الكلمات المفتاحية الأكثر بحثاً.</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إنشاء الفيديوهات المرحة التي تعتمد على استخدام الفكاهة بالإضافة للأفكار المبتكرة، والبعد عن الفيديوهات ذات المحتوى الممل.</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استخدام الكلمات التي تحث المشاهد على اتخاذ إجراء معين، مثل دعوة المشاهدين لزيارة الموقع الإلكتروني أو الاشتراك في القناة.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مشاركة الفيديو على أوسع نطاق من خلال نشره على مختلف منصات التواصل الاجتماعي، أو من خلال الموقع الإلكتروني.</a:t>
            </a:r>
          </a:p>
        </p:txBody>
      </p:sp>
    </p:spTree>
    <p:extLst>
      <p:ext uri="{BB962C8B-B14F-4D97-AF65-F5344CB8AC3E}">
        <p14:creationId xmlns:p14="http://schemas.microsoft.com/office/powerpoint/2010/main" val="431370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DDC37-C2D1-0B3A-4C7A-B3BE848D988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تطبيقات مونتاج/ تحرير 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DB85202-4F15-3709-6F47-00BD31E7500E}"/>
              </a:ext>
            </a:extLst>
          </p:cNvPr>
          <p:cNvSpPr>
            <a:spLocks noGrp="1"/>
          </p:cNvSpPr>
          <p:nvPr>
            <p:ph idx="1"/>
          </p:nvPr>
        </p:nvSpPr>
        <p:spPr>
          <a:xfrm>
            <a:off x="838200" y="1404258"/>
            <a:ext cx="10515600" cy="5453742"/>
          </a:xfrm>
        </p:spPr>
        <p:txBody>
          <a:bodyPr>
            <a:normAutofit fontScale="47500" lnSpcReduction="20000"/>
          </a:bodyPr>
          <a:lstStyle/>
          <a:p>
            <a:pPr algn="r" rtl="1">
              <a:lnSpc>
                <a:spcPct val="170000"/>
              </a:lnSpc>
              <a:buFont typeface="Arial" panose="020B0604020202020204" pitchFamily="34" charset="0"/>
              <a:buChar char="•"/>
            </a:pPr>
            <a:r>
              <a:rPr lang="ar-EG" sz="3500" dirty="0">
                <a:latin typeface="Alexandria Medium" pitchFamily="2" charset="-78"/>
                <a:cs typeface="Alexandria Medium" pitchFamily="2" charset="-78"/>
              </a:rPr>
              <a:t>أدوبي </a:t>
            </a:r>
            <a:r>
              <a:rPr lang="ar-EG" sz="3500" dirty="0" err="1">
                <a:latin typeface="Alexandria Medium" pitchFamily="2" charset="-78"/>
                <a:cs typeface="Alexandria Medium" pitchFamily="2" charset="-78"/>
              </a:rPr>
              <a:t>بريمير</a:t>
            </a:r>
            <a:r>
              <a:rPr lang="ar-EG" sz="3500" dirty="0">
                <a:latin typeface="Alexandria Medium" pitchFamily="2" charset="-78"/>
                <a:cs typeface="Alexandria Medium" pitchFamily="2" charset="-78"/>
              </a:rPr>
              <a:t> </a:t>
            </a:r>
            <a:r>
              <a:rPr lang="ar-EG" sz="3500" dirty="0" err="1">
                <a:latin typeface="Alexandria Medium" pitchFamily="2" charset="-78"/>
                <a:cs typeface="Alexandria Medium" pitchFamily="2" charset="-78"/>
              </a:rPr>
              <a:t>برو</a:t>
            </a:r>
            <a:r>
              <a:rPr lang="ar-EG" sz="3500" dirty="0">
                <a:latin typeface="Alexandria Medium" pitchFamily="2" charset="-78"/>
                <a:cs typeface="Alexandria Medium" pitchFamily="2" charset="-78"/>
              </a:rPr>
              <a:t> </a:t>
            </a:r>
            <a:r>
              <a:rPr lang="en-US" sz="3500" dirty="0">
                <a:latin typeface="Alexandria Medium" pitchFamily="2" charset="-78"/>
                <a:cs typeface="Alexandria Medium" pitchFamily="2" charset="-78"/>
              </a:rPr>
              <a:t>Adobe Premiere Pro</a:t>
            </a:r>
            <a:r>
              <a:rPr lang="en-US" sz="3500" dirty="0">
                <a:effectLst/>
                <a:latin typeface="Alexandria Medium" pitchFamily="2" charset="-78"/>
                <a:cs typeface="Alexandria Medium" pitchFamily="2" charset="-78"/>
              </a:rPr>
              <a:t>: </a:t>
            </a:r>
            <a:endParaRPr lang="ar-EG" sz="3500" dirty="0">
              <a:effectLst/>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err="1">
                <a:latin typeface="Alexandria Medium" pitchFamily="2" charset="-78"/>
                <a:cs typeface="Alexandria Medium" pitchFamily="2" charset="-78"/>
              </a:rPr>
              <a:t>فاينال</a:t>
            </a:r>
            <a:r>
              <a:rPr lang="ar-EG" sz="3500" dirty="0">
                <a:latin typeface="Alexandria Medium" pitchFamily="2" charset="-78"/>
                <a:cs typeface="Alexandria Medium" pitchFamily="2" charset="-78"/>
              </a:rPr>
              <a:t> </a:t>
            </a:r>
            <a:r>
              <a:rPr lang="ar-EG" sz="3500" dirty="0" err="1">
                <a:latin typeface="Alexandria Medium" pitchFamily="2" charset="-78"/>
                <a:cs typeface="Alexandria Medium" pitchFamily="2" charset="-78"/>
              </a:rPr>
              <a:t>كت</a:t>
            </a:r>
            <a:r>
              <a:rPr lang="ar-EG" sz="3500" dirty="0">
                <a:latin typeface="Alexandria Medium" pitchFamily="2" charset="-78"/>
                <a:cs typeface="Alexandria Medium" pitchFamily="2" charset="-78"/>
              </a:rPr>
              <a:t> </a:t>
            </a:r>
            <a:r>
              <a:rPr lang="ar-EG" sz="3500" dirty="0" err="1">
                <a:latin typeface="Alexandria Medium" pitchFamily="2" charset="-78"/>
                <a:cs typeface="Alexandria Medium" pitchFamily="2" charset="-78"/>
              </a:rPr>
              <a:t>برو</a:t>
            </a:r>
            <a:r>
              <a:rPr lang="ar-EG" sz="3500" dirty="0">
                <a:latin typeface="Alexandria Medium" pitchFamily="2" charset="-78"/>
                <a:cs typeface="Alexandria Medium" pitchFamily="2" charset="-78"/>
              </a:rPr>
              <a:t> </a:t>
            </a:r>
            <a:r>
              <a:rPr lang="en-US" sz="3500" dirty="0">
                <a:latin typeface="Alexandria Medium" pitchFamily="2" charset="-78"/>
                <a:cs typeface="Alexandria Medium" pitchFamily="2" charset="-78"/>
              </a:rPr>
              <a:t>Final Cut Pro</a:t>
            </a:r>
            <a:r>
              <a:rPr lang="en-US" sz="3500" dirty="0">
                <a:effectLst/>
                <a:latin typeface="Alexandria Medium" pitchFamily="2" charset="-78"/>
                <a:cs typeface="Alexandria Medium" pitchFamily="2" charset="-78"/>
              </a:rPr>
              <a:t>: </a:t>
            </a:r>
            <a:r>
              <a:rPr lang="ar-EG" sz="3500" dirty="0">
                <a:effectLst/>
                <a:latin typeface="Alexandria Medium" pitchFamily="2" charset="-78"/>
                <a:cs typeface="Alexandria Medium" pitchFamily="2" charset="-78"/>
              </a:rPr>
              <a:t> لأجهزة الماك تحديدا</a:t>
            </a:r>
          </a:p>
          <a:p>
            <a:pPr algn="r" rtl="1">
              <a:lnSpc>
                <a:spcPct val="170000"/>
              </a:lnSpc>
              <a:buFont typeface="Arial" panose="020B0604020202020204" pitchFamily="34" charset="0"/>
              <a:buChar char="•"/>
            </a:pPr>
            <a:r>
              <a:rPr lang="ar-EG" sz="3500" dirty="0">
                <a:latin typeface="Alexandria Medium" pitchFamily="2" charset="-78"/>
                <a:cs typeface="Alexandria Medium" pitchFamily="2" charset="-78"/>
              </a:rPr>
              <a:t>فيلمورا </a:t>
            </a:r>
            <a:r>
              <a:rPr lang="en-US" sz="3500" dirty="0" err="1">
                <a:latin typeface="Alexandria Medium" pitchFamily="2" charset="-78"/>
                <a:cs typeface="Alexandria Medium" pitchFamily="2" charset="-78"/>
              </a:rPr>
              <a:t>Filmora</a:t>
            </a:r>
            <a:r>
              <a:rPr lang="en-US" sz="3500" dirty="0">
                <a:effectLst/>
                <a:latin typeface="Alexandria Medium" pitchFamily="2" charset="-78"/>
                <a:cs typeface="Alexandria Medium" pitchFamily="2" charset="-78"/>
              </a:rPr>
              <a:t>:</a:t>
            </a:r>
            <a:endParaRPr lang="ar-EG"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err="1">
                <a:latin typeface="Alexandria Medium" pitchFamily="2" charset="-78"/>
                <a:cs typeface="Alexandria Medium" pitchFamily="2" charset="-78"/>
              </a:rPr>
              <a:t>آي</a:t>
            </a:r>
            <a:r>
              <a:rPr lang="ar-EG" sz="3500" dirty="0">
                <a:latin typeface="Alexandria Medium" pitchFamily="2" charset="-78"/>
                <a:cs typeface="Alexandria Medium" pitchFamily="2" charset="-78"/>
              </a:rPr>
              <a:t> موفي </a:t>
            </a:r>
            <a:r>
              <a:rPr lang="en-US" sz="3500" dirty="0">
                <a:latin typeface="Alexandria Medium" pitchFamily="2" charset="-78"/>
                <a:cs typeface="Alexandria Medium" pitchFamily="2" charset="-78"/>
              </a:rPr>
              <a:t>iMovie</a:t>
            </a:r>
            <a:r>
              <a:rPr lang="en-US" sz="3500" dirty="0">
                <a:effectLst/>
                <a:latin typeface="Alexandria Medium" pitchFamily="2" charset="-78"/>
                <a:cs typeface="Alexandria Medium" pitchFamily="2" charset="-78"/>
              </a:rPr>
              <a:t>:</a:t>
            </a:r>
            <a:endParaRPr lang="ar-EG" sz="3500" dirty="0">
              <a:effectLst/>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err="1">
                <a:latin typeface="Alexandria Medium" pitchFamily="2" charset="-78"/>
                <a:cs typeface="Alexandria Medium" pitchFamily="2" charset="-78"/>
              </a:rPr>
              <a:t>أنيموتو</a:t>
            </a:r>
            <a:r>
              <a:rPr lang="ar-EG" sz="3500" dirty="0">
                <a:latin typeface="Alexandria Medium" pitchFamily="2" charset="-78"/>
                <a:cs typeface="Alexandria Medium" pitchFamily="2" charset="-78"/>
              </a:rPr>
              <a:t> </a:t>
            </a:r>
            <a:r>
              <a:rPr lang="en-US" sz="3500" dirty="0">
                <a:latin typeface="Alexandria Medium" pitchFamily="2" charset="-78"/>
                <a:cs typeface="Alexandria Medium" pitchFamily="2" charset="-78"/>
              </a:rPr>
              <a:t>Animoto</a:t>
            </a:r>
            <a:r>
              <a:rPr lang="en-US" sz="3500" dirty="0">
                <a:effectLst/>
                <a:latin typeface="Alexandria Medium" pitchFamily="2" charset="-78"/>
                <a:cs typeface="Alexandria Medium" pitchFamily="2" charset="-78"/>
              </a:rPr>
              <a:t>:</a:t>
            </a:r>
            <a:endParaRPr lang="ar-EG" sz="3500" dirty="0">
              <a:effectLst/>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2"/>
              </a:rPr>
              <a:t>https://www.canva.com/video-editor/</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3"/>
              </a:rPr>
              <a:t>https://clipchamp.com/en/video-editor/</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a:latin typeface="Alexandria Medium" pitchFamily="2" charset="-78"/>
                <a:cs typeface="Alexandria Medium" pitchFamily="2" charset="-78"/>
              </a:rPr>
              <a:t>برنامج </a:t>
            </a:r>
            <a:r>
              <a:rPr lang="en-US" sz="3500" dirty="0" err="1">
                <a:latin typeface="Alexandria Medium" pitchFamily="2" charset="-78"/>
                <a:cs typeface="Alexandria Medium" pitchFamily="2" charset="-78"/>
              </a:rPr>
              <a:t>Capcut</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4"/>
              </a:rPr>
              <a:t>https://www.openshot.org/</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5"/>
              </a:rPr>
              <a:t>https://www.adobe.com/express/feature/video/editor</a:t>
            </a:r>
            <a:endParaRPr lang="en-US" sz="3500" dirty="0">
              <a:latin typeface="Alexandria Medium" pitchFamily="2" charset="-78"/>
              <a:cs typeface="Alexandria Medium" pitchFamily="2" charset="-78"/>
            </a:endParaRPr>
          </a:p>
          <a:p>
            <a:pPr algn="r" rtl="1">
              <a:buFont typeface="Arial" panose="020B0604020202020204" pitchFamily="34" charset="0"/>
              <a:buChar char="•"/>
            </a:pPr>
            <a:endParaRPr lang="en-US" b="1" dirty="0"/>
          </a:p>
          <a:p>
            <a:pPr algn="r" rtl="1">
              <a:buFont typeface="Arial" panose="020B0604020202020204" pitchFamily="34" charset="0"/>
              <a:buChar char="•"/>
            </a:pPr>
            <a:endParaRPr lang="ar-EG" b="0" dirty="0">
              <a:effectLst/>
            </a:endParaRPr>
          </a:p>
          <a:p>
            <a:pPr algn="r" rtl="1"/>
            <a:endParaRPr lang="en-US" dirty="0"/>
          </a:p>
        </p:txBody>
      </p:sp>
      <p:pic>
        <p:nvPicPr>
          <p:cNvPr id="5" name="Picture 4">
            <a:extLst>
              <a:ext uri="{FF2B5EF4-FFF2-40B4-BE49-F238E27FC236}">
                <a16:creationId xmlns:a16="http://schemas.microsoft.com/office/drawing/2014/main" id="{FDA9C4B5-42D3-5D29-F404-78908EA8CC6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4914" y="2131105"/>
            <a:ext cx="4223658" cy="2815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27364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F9454-0D66-D9F4-DE0A-55A79813F48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لتوليد الفيديوهات بالذكاء الاصطناعي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12BD5F8-37A2-D394-6258-CC916E5407AA}"/>
              </a:ext>
            </a:extLst>
          </p:cNvPr>
          <p:cNvSpPr>
            <a:spLocks noGrp="1"/>
          </p:cNvSpPr>
          <p:nvPr>
            <p:ph idx="1"/>
          </p:nvPr>
        </p:nvSpPr>
        <p:spPr/>
        <p:txBody>
          <a:bodyPr>
            <a:normAutofit/>
          </a:bodyPr>
          <a:lstStyle/>
          <a:p>
            <a:pPr marL="0" indent="0">
              <a:buNone/>
            </a:pPr>
            <a:r>
              <a:rPr lang="en-US" sz="1800" dirty="0">
                <a:latin typeface="Alexandria Medium" pitchFamily="2" charset="-78"/>
                <a:cs typeface="Alexandria Medium" pitchFamily="2" charset="-78"/>
                <a:hlinkClick r:id="rId2"/>
              </a:rPr>
              <a:t>https://ai.invideo.io</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3"/>
              </a:rPr>
              <a:t>https://www.kapwing.com/ai-video-generator</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4"/>
              </a:rPr>
              <a:t>https://videogen.io/</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5"/>
              </a:rPr>
              <a:t>https://www.colossyan.com/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6"/>
              </a:rPr>
              <a:t>https://www.vyond.com/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7"/>
              </a:rPr>
              <a:t>https://virbo.wondershare.com/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8"/>
              </a:rPr>
              <a:t>https://gencraft.com/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9"/>
              </a:rPr>
              <a:t>https://runwayml.com/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10"/>
              </a:rPr>
              <a:t>https://www.visla.us/ai-video-generator</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11"/>
              </a:rPr>
              <a:t>https://www.peech-ai.com/product</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12"/>
              </a:rPr>
              <a:t>https://app.pixverse.ai/home</a:t>
            </a:r>
            <a:endParaRPr lang="ar-EG" sz="1800" dirty="0">
              <a:latin typeface="Alexandria Medium" pitchFamily="2" charset="-78"/>
              <a:cs typeface="Alexandria Medium" pitchFamily="2" charset="-78"/>
            </a:endParaRPr>
          </a:p>
          <a:p>
            <a:pPr marL="0" indent="0">
              <a:buNone/>
            </a:pPr>
            <a:endParaRPr lang="ar-EG" sz="1800" dirty="0">
              <a:latin typeface="Alexandria Medium" pitchFamily="2" charset="-78"/>
              <a:cs typeface="Alexandria Medium" pitchFamily="2" charset="-78"/>
            </a:endParaRPr>
          </a:p>
          <a:p>
            <a:pPr marL="0" indent="0">
              <a:buNone/>
            </a:pPr>
            <a:endParaRPr lang="en-US" sz="1800" dirty="0">
              <a:latin typeface="Alexandria Medium" pitchFamily="2" charset="-78"/>
              <a:cs typeface="Alexandria Medium" pitchFamily="2" charset="-78"/>
            </a:endParaRPr>
          </a:p>
        </p:txBody>
      </p:sp>
      <p:pic>
        <p:nvPicPr>
          <p:cNvPr id="5" name="Picture 4" descr="A robot touching a screen&#10;&#10;Description automatically generated">
            <a:extLst>
              <a:ext uri="{FF2B5EF4-FFF2-40B4-BE49-F238E27FC236}">
                <a16:creationId xmlns:a16="http://schemas.microsoft.com/office/drawing/2014/main" id="{1AD87B6F-1038-B648-54EA-5F6AE6C163E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669889" y="2498720"/>
            <a:ext cx="5054025" cy="27529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5454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0BE21-AD88-0B72-A79C-2DEFBC0BCF3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لعمل فيديوهات </a:t>
            </a:r>
            <a:r>
              <a:rPr lang="ar-EG" sz="2800" dirty="0" err="1">
                <a:latin typeface="Alexandria Medium" pitchFamily="2" charset="-78"/>
                <a:cs typeface="Alexandria Medium" pitchFamily="2" charset="-78"/>
              </a:rPr>
              <a:t>الستورى</a:t>
            </a:r>
            <a:r>
              <a:rPr lang="ar-EG" sz="2800" dirty="0">
                <a:latin typeface="Alexandria Medium" pitchFamily="2" charset="-78"/>
                <a:cs typeface="Alexandria Medium" pitchFamily="2" charset="-78"/>
              </a:rPr>
              <a:t> بورد للإعلانات</a:t>
            </a:r>
            <a:endParaRPr lang="en-US" sz="2800" dirty="0"/>
          </a:p>
        </p:txBody>
      </p:sp>
      <p:sp>
        <p:nvSpPr>
          <p:cNvPr id="3" name="Content Placeholder 2">
            <a:extLst>
              <a:ext uri="{FF2B5EF4-FFF2-40B4-BE49-F238E27FC236}">
                <a16:creationId xmlns:a16="http://schemas.microsoft.com/office/drawing/2014/main" id="{94E20C60-857E-AED9-3D65-01F449CD9E29}"/>
              </a:ext>
            </a:extLst>
          </p:cNvPr>
          <p:cNvSpPr>
            <a:spLocks noGrp="1"/>
          </p:cNvSpPr>
          <p:nvPr>
            <p:ph idx="1"/>
          </p:nvPr>
        </p:nvSpPr>
        <p:spPr/>
        <p:txBody>
          <a:bodyPr>
            <a:normAutofit fontScale="92500" lnSpcReduction="20000"/>
          </a:bodyPr>
          <a:lstStyle/>
          <a:p>
            <a:r>
              <a:rPr lang="en-US" dirty="0">
                <a:hlinkClick r:id="rId2"/>
              </a:rPr>
              <a:t>https://www.storyboardthat.com/</a:t>
            </a:r>
            <a:endParaRPr lang="ar-EG" dirty="0"/>
          </a:p>
          <a:p>
            <a:r>
              <a:rPr lang="en-US" dirty="0">
                <a:hlinkClick r:id="rId3"/>
              </a:rPr>
              <a:t>https://www.canva.com/create/storyboards/</a:t>
            </a:r>
            <a:endParaRPr lang="ar-EG" dirty="0"/>
          </a:p>
          <a:p>
            <a:r>
              <a:rPr lang="en-US" dirty="0">
                <a:hlinkClick r:id="rId4"/>
              </a:rPr>
              <a:t>https://www.renderforest.com/whiteboard-animation</a:t>
            </a:r>
            <a:endParaRPr lang="en-US" dirty="0"/>
          </a:p>
          <a:p>
            <a:r>
              <a:rPr lang="en-US" dirty="0">
                <a:hlinkClick r:id="rId5"/>
              </a:rPr>
              <a:t>https://krock.io/storyboard-ai/</a:t>
            </a:r>
            <a:endParaRPr lang="en-US" dirty="0"/>
          </a:p>
          <a:p>
            <a:r>
              <a:rPr lang="en-US" dirty="0">
                <a:hlinkClick r:id="rId6"/>
              </a:rPr>
              <a:t>https://boords.com/ai-storyboard-generator</a:t>
            </a:r>
            <a:endParaRPr lang="en-US" dirty="0"/>
          </a:p>
          <a:p>
            <a:r>
              <a:rPr lang="en-US" dirty="0">
                <a:hlinkClick r:id="rId7"/>
              </a:rPr>
              <a:t>https://www.story-boards.ai/</a:t>
            </a:r>
            <a:endParaRPr lang="en-US" dirty="0"/>
          </a:p>
          <a:p>
            <a:r>
              <a:rPr lang="en-US" dirty="0">
                <a:hlinkClick r:id="rId8"/>
              </a:rPr>
              <a:t>https://www.taskade.com/generate/video-production/storyboard</a:t>
            </a:r>
            <a:endParaRPr lang="en-US" dirty="0"/>
          </a:p>
          <a:p>
            <a:r>
              <a:rPr lang="en-US" dirty="0">
                <a:hlinkClick r:id="rId9"/>
              </a:rPr>
              <a:t>https://storyboardhero.ai/</a:t>
            </a:r>
            <a:endParaRPr lang="en-US" dirty="0"/>
          </a:p>
          <a:p>
            <a:r>
              <a:rPr lang="en-US" dirty="0">
                <a:hlinkClick r:id="rId10"/>
              </a:rPr>
              <a:t>https://elai.io/ai-storyboard</a:t>
            </a:r>
            <a:endParaRPr lang="en-US" dirty="0"/>
          </a:p>
          <a:p>
            <a:r>
              <a:rPr lang="en-US" dirty="0">
                <a:hlinkClick r:id="rId11"/>
              </a:rPr>
              <a:t>https://www.appypie.com/design/storyboard/maker</a:t>
            </a:r>
            <a:endParaRPr lang="en-US" dirty="0"/>
          </a:p>
          <a:p>
            <a:endParaRPr lang="en-US" dirty="0"/>
          </a:p>
        </p:txBody>
      </p:sp>
    </p:spTree>
    <p:extLst>
      <p:ext uri="{BB962C8B-B14F-4D97-AF65-F5344CB8AC3E}">
        <p14:creationId xmlns:p14="http://schemas.microsoft.com/office/powerpoint/2010/main" val="19995832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A77AA-6664-5FEA-5ECF-EBF64F9F116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a:t>
            </a:r>
            <a:r>
              <a:rPr lang="ar-EG" sz="2800" dirty="0" err="1">
                <a:latin typeface="Alexandria Medium" pitchFamily="2" charset="-78"/>
                <a:cs typeface="Alexandria Medium" pitchFamily="2" charset="-78"/>
              </a:rPr>
              <a:t>البودكاست</a:t>
            </a:r>
            <a:r>
              <a:rPr lang="ar-EG" sz="2800" dirty="0">
                <a:latin typeface="Alexandria Medium" pitchFamily="2" charset="-78"/>
                <a:cs typeface="Alexandria Medium" pitchFamily="2" charset="-78"/>
              </a:rPr>
              <a:t> التسويقي (المقاطع الصوتية)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D4FCDD2-21B7-D748-494E-6289C9FF8E34}"/>
              </a:ext>
            </a:extLst>
          </p:cNvPr>
          <p:cNvSpPr>
            <a:spLocks noGrp="1"/>
          </p:cNvSpPr>
          <p:nvPr>
            <p:ph idx="1"/>
          </p:nvPr>
        </p:nvSpPr>
        <p:spPr>
          <a:xfrm>
            <a:off x="4147456" y="1825625"/>
            <a:ext cx="7206343" cy="4351338"/>
          </a:xfrm>
        </p:spPr>
        <p:txBody>
          <a:bodyPr>
            <a:normAutofit/>
          </a:bodyPr>
          <a:lstStyle/>
          <a:p>
            <a:pPr algn="just" rtl="1">
              <a:lnSpc>
                <a:spcPct val="150000"/>
              </a:lnSpc>
            </a:pPr>
            <a:r>
              <a:rPr lang="ar-EG" sz="1600" dirty="0">
                <a:latin typeface="Alexandria Medium" pitchFamily="2" charset="-78"/>
                <a:cs typeface="Alexandria Medium" pitchFamily="2" charset="-78"/>
              </a:rPr>
              <a:t>نظرًا لكونه بمثابة إذاعة الراديو المتاحة عند الطلب لهذا العقد، فإن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هو عبارة عن سلسلة من الحلقات الصوتية المنطوقة التي تركز على موضوع معين مثل التاريخ أو الشركات الناشئة أو كرة القدم وما إلى ذلك. يمكنك الاشتراك في أي عرض يروق لك باستخدام تطبيق على هاتفك والاستماع إلى الحلقات متى شئت على سماعات الرأس أو في السيارة أو من خلال مكبرات الصوت.</a:t>
            </a:r>
          </a:p>
          <a:p>
            <a:pPr algn="just" rtl="1">
              <a:lnSpc>
                <a:spcPct val="150000"/>
              </a:lnSpc>
            </a:pPr>
            <a:r>
              <a:rPr lang="ar-EG" sz="1600" dirty="0">
                <a:latin typeface="Alexandria Medium" pitchFamily="2" charset="-78"/>
                <a:cs typeface="Alexandria Medium" pitchFamily="2" charset="-78"/>
              </a:rPr>
              <a:t>يتم تسجيل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مسبقًا ثم نشره على موقع الويب أو تطبيق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الشيء الجيد أنه متاح للتنزيل على الأجهزة المحمولة أو أجهزة الكمبيوتر الشخصية ليتم الاستماع إليها وقتما تشاء.</a:t>
            </a:r>
          </a:p>
          <a:p>
            <a:pPr algn="just" rtl="1">
              <a:lnSpc>
                <a:spcPct val="150000"/>
              </a:lnSpc>
            </a:pPr>
            <a:endParaRPr lang="en-US" sz="1600" dirty="0">
              <a:latin typeface="Alexandria Medium" pitchFamily="2" charset="-78"/>
              <a:cs typeface="Alexandria Medium" pitchFamily="2" charset="-78"/>
            </a:endParaRPr>
          </a:p>
        </p:txBody>
      </p:sp>
      <p:pic>
        <p:nvPicPr>
          <p:cNvPr id="7" name="Picture 6" descr="A logo for a podcast&#10;&#10;Description automatically generated">
            <a:extLst>
              <a:ext uri="{FF2B5EF4-FFF2-40B4-BE49-F238E27FC236}">
                <a16:creationId xmlns:a16="http://schemas.microsoft.com/office/drawing/2014/main" id="{EFAF0455-B4C1-1E77-174D-84962C39DF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87676"/>
            <a:ext cx="2682648" cy="26826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45340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3007C-EF72-CC5A-136F-79FAF1B9D4BF}"/>
              </a:ext>
            </a:extLst>
          </p:cNvPr>
          <p:cNvSpPr>
            <a:spLocks noGrp="1"/>
          </p:cNvSpPr>
          <p:nvPr>
            <p:ph type="title"/>
          </p:nvPr>
        </p:nvSpPr>
        <p:spPr>
          <a:xfrm>
            <a:off x="353785" y="18255"/>
            <a:ext cx="11484429" cy="1325563"/>
          </a:xfrm>
        </p:spPr>
        <p:txBody>
          <a:bodyPr>
            <a:normAutofit/>
          </a:bodyPr>
          <a:lstStyle/>
          <a:p>
            <a:pPr algn="ctr">
              <a:lnSpc>
                <a:spcPct val="150000"/>
              </a:lnSpc>
            </a:pPr>
            <a:r>
              <a:rPr lang="ar-EG" sz="2800" dirty="0">
                <a:latin typeface="Alexandria Medium" pitchFamily="2" charset="-78"/>
                <a:cs typeface="Alexandria Medium" pitchFamily="2" charset="-78"/>
              </a:rPr>
              <a:t>إحصاءات مهمة معبرة عن مدى </a:t>
            </a:r>
            <a:r>
              <a:rPr lang="ar-EG" sz="2800" dirty="0" err="1">
                <a:latin typeface="Alexandria Medium" pitchFamily="2" charset="-78"/>
                <a:cs typeface="Alexandria Medium" pitchFamily="2" charset="-78"/>
              </a:rPr>
              <a:t>إنتشار</a:t>
            </a:r>
            <a:r>
              <a:rPr lang="ar-EG" sz="2800" dirty="0">
                <a:latin typeface="Alexandria Medium" pitchFamily="2" charset="-78"/>
                <a:cs typeface="Alexandria Medium" pitchFamily="2" charset="-78"/>
              </a:rPr>
              <a:t> </a:t>
            </a:r>
            <a:r>
              <a:rPr lang="ar-EG" sz="2800" dirty="0" err="1">
                <a:latin typeface="Alexandria Medium" pitchFamily="2" charset="-78"/>
                <a:cs typeface="Alexandria Medium" pitchFamily="2" charset="-78"/>
              </a:rPr>
              <a:t>البودكاست</a:t>
            </a:r>
            <a:r>
              <a:rPr lang="ar-EG" sz="2800" dirty="0">
                <a:latin typeface="Alexandria Medium" pitchFamily="2" charset="-78"/>
                <a:cs typeface="Alexandria Medium" pitchFamily="2" charset="-78"/>
              </a:rPr>
              <a:t>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C1CCE5C-7AD1-AAB7-9FF3-F4BE0FEE0A66}"/>
              </a:ext>
            </a:extLst>
          </p:cNvPr>
          <p:cNvSpPr>
            <a:spLocks noGrp="1"/>
          </p:cNvSpPr>
          <p:nvPr>
            <p:ph idx="1"/>
          </p:nvPr>
        </p:nvSpPr>
        <p:spPr>
          <a:xfrm>
            <a:off x="389169" y="1159330"/>
            <a:ext cx="11318422" cy="5698670"/>
          </a:xfrm>
        </p:spPr>
        <p:txBody>
          <a:bodyPr>
            <a:normAutofit fontScale="70000" lnSpcReduction="20000"/>
          </a:bodyPr>
          <a:lstStyle/>
          <a:p>
            <a:pPr marL="0" indent="0" algn="just" rtl="1">
              <a:lnSpc>
                <a:spcPct val="170000"/>
              </a:lnSpc>
              <a:buNone/>
            </a:pPr>
            <a:r>
              <a:rPr lang="ar-EG" sz="2000" dirty="0">
                <a:latin typeface="Alexandria Medium" pitchFamily="2" charset="-78"/>
                <a:cs typeface="Alexandria Medium" pitchFamily="2" charset="-78"/>
              </a:rPr>
              <a:t>أصدرت </a:t>
            </a:r>
            <a:r>
              <a:rPr lang="en-US" sz="2000" dirty="0" err="1">
                <a:latin typeface="Alexandria Medium" pitchFamily="2" charset="-78"/>
                <a:cs typeface="Alexandria Medium" pitchFamily="2" charset="-78"/>
              </a:rPr>
              <a:t>Markettiers</a:t>
            </a:r>
            <a:r>
              <a:rPr lang="en-US" sz="2000" dirty="0">
                <a:latin typeface="Alexandria Medium" pitchFamily="2" charset="-78"/>
                <a:cs typeface="Alexandria Medium" pitchFamily="2" charset="-78"/>
              </a:rPr>
              <a:t> MENA  </a:t>
            </a:r>
            <a:r>
              <a:rPr lang="ar-EG" sz="2000" dirty="0">
                <a:latin typeface="Alexandria Medium" pitchFamily="2" charset="-78"/>
                <a:cs typeface="Alexandria Medium" pitchFamily="2" charset="-78"/>
              </a:rPr>
              <a:t>المتخصصة في البث إحصائيات تضع المملكة العربية السعودية على قدم المساواة مع الإمارات العربية المتحدة في الاستماع إلى عروض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حيث أنه:</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23٪ من البالغين في المملكة العربية السعودية والإمارات العربية المتحدة استمعوا إلى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و 15٪ من البالغين يستمعون إليها بانتظام، مرة واحدة على الأقل في الأسبوع.</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93٪ ممن شملهم الاستطلاع يثقون في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أكثر من أي وسط إذاعي آخر!</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يفضل غالبية المستمعين (50٪) الاستماع إلى المحتوى الترفيهي متبوعًا بمحتوى المساعدة الذاتية والمحتوى الملهم (36٪) </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35٪ من مستمعي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المنتظمين يستخدمون تطبيق آبل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و 33٪ يستخدمون </a:t>
            </a:r>
            <a:r>
              <a:rPr lang="ar-EG" sz="2000" dirty="0" err="1">
                <a:latin typeface="Alexandria Medium" pitchFamily="2" charset="-78"/>
                <a:cs typeface="Alexandria Medium" pitchFamily="2" charset="-78"/>
              </a:rPr>
              <a:t>سبوتيفاي</a:t>
            </a:r>
            <a:r>
              <a:rPr lang="ar-EG" sz="2000" dirty="0">
                <a:latin typeface="Alexandria Medium" pitchFamily="2" charset="-78"/>
                <a:cs typeface="Alexandria Medium" pitchFamily="2" charset="-78"/>
              </a:rPr>
              <a:t>، و 13٪ يستخدمون جوجل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الاتجاه العام ، خاصة في الشرق الأوسط وشمال إفريقيا، هو أن العلامات التجارية تفضل إنشاء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خاص بها بدلاً من إدراج إعلان في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موجود بالفعل.</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66٪ من المستمعين المحليين يقولون إنهم لا يتخطون الإعلانات؛ حتى أن البعض يقول إنهم يستخدمون إعلانات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لاكتشاف العلامات التجارية الجديدة أو التي لم يعرفوها من قبل، مع 9٪ فقط يجدونها مزعجة حقًا.</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بالنسبة للعلامات التجارية التي تقدم برامج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قال 92٪ من المشاركين في الاستطلاعات إنهم قد يرغبون في الاستماع إلى البرامج التي تقدمها العلامات التجارية.</a:t>
            </a:r>
          </a:p>
          <a:p>
            <a:pPr algn="just" rtl="1">
              <a:lnSpc>
                <a:spcPct val="170000"/>
              </a:lnSpc>
            </a:pPr>
            <a:endParaRPr lang="en-US" sz="1050" dirty="0">
              <a:latin typeface="Alexandria Medium" pitchFamily="2" charset="-78"/>
              <a:cs typeface="Alexandria Medium" pitchFamily="2" charset="-78"/>
            </a:endParaRPr>
          </a:p>
        </p:txBody>
      </p:sp>
    </p:spTree>
    <p:extLst>
      <p:ext uri="{BB962C8B-B14F-4D97-AF65-F5344CB8AC3E}">
        <p14:creationId xmlns:p14="http://schemas.microsoft.com/office/powerpoint/2010/main" val="17903427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49CDA-8BB8-7BA6-8DB8-143713283DF3}"/>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أهمية </a:t>
            </a:r>
            <a:r>
              <a:rPr lang="ar-EG" sz="2800" dirty="0" err="1">
                <a:latin typeface="Alexandria Medium" pitchFamily="2" charset="-78"/>
                <a:cs typeface="Alexandria Medium" pitchFamily="2" charset="-78"/>
              </a:rPr>
              <a:t>البودكاست</a:t>
            </a:r>
            <a:r>
              <a:rPr lang="ar-EG" sz="2800" dirty="0">
                <a:latin typeface="Alexandria Medium" pitchFamily="2" charset="-78"/>
                <a:cs typeface="Alexandria Medium" pitchFamily="2" charset="-78"/>
              </a:rPr>
              <a:t> التسويقي</a:t>
            </a:r>
            <a:endParaRPr lang="en-US" sz="2800" dirty="0"/>
          </a:p>
        </p:txBody>
      </p:sp>
      <p:sp>
        <p:nvSpPr>
          <p:cNvPr id="3" name="Content Placeholder 2">
            <a:extLst>
              <a:ext uri="{FF2B5EF4-FFF2-40B4-BE49-F238E27FC236}">
                <a16:creationId xmlns:a16="http://schemas.microsoft.com/office/drawing/2014/main" id="{240ED730-B67C-772A-538F-8CF91917487E}"/>
              </a:ext>
            </a:extLst>
          </p:cNvPr>
          <p:cNvSpPr>
            <a:spLocks noGrp="1"/>
          </p:cNvSpPr>
          <p:nvPr>
            <p:ph idx="1"/>
          </p:nvPr>
        </p:nvSpPr>
        <p:spPr>
          <a:xfrm>
            <a:off x="484414" y="1253331"/>
            <a:ext cx="11223171" cy="4351338"/>
          </a:xfrm>
        </p:spPr>
        <p:txBody>
          <a:bodyPr>
            <a:no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يحقق عدة مزايا تسويقية أهمها : </a:t>
            </a:r>
          </a:p>
          <a:p>
            <a:pPr algn="just" rtl="1">
              <a:lnSpc>
                <a:spcPct val="150000"/>
              </a:lnSpc>
            </a:pPr>
            <a:r>
              <a:rPr lang="ar-EG" sz="1600" dirty="0">
                <a:latin typeface="Alexandria Medium" pitchFamily="2" charset="-78"/>
                <a:cs typeface="Alexandria Medium" pitchFamily="2" charset="-78"/>
              </a:rPr>
              <a:t>    الوصول إلى جمهور مستهدف: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يسمح للمسوقين بالوصول إلى جمهور مهتم بمحتوى محدد، مما يزيد من فرص جذب العملاء المحتملين.</a:t>
            </a:r>
          </a:p>
          <a:p>
            <a:pPr algn="just" rtl="1">
              <a:lnSpc>
                <a:spcPct val="150000"/>
              </a:lnSpc>
            </a:pPr>
            <a:r>
              <a:rPr lang="ar-EG" sz="1600" dirty="0">
                <a:latin typeface="Alexandria Medium" pitchFamily="2" charset="-78"/>
                <a:cs typeface="Alexandria Medium" pitchFamily="2" charset="-78"/>
              </a:rPr>
              <a:t>    إنشاء العلاقات مع المستمعين: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يمكن أن يساعد في بناء علاقة أكثر شخصية بين العلامة التجارية والمستمعين من </a:t>
            </a:r>
            <a:r>
              <a:rPr lang="ar-EG" sz="1600" dirty="0" err="1">
                <a:latin typeface="Alexandria Medium" pitchFamily="2" charset="-78"/>
                <a:cs typeface="Alexandria Medium" pitchFamily="2" charset="-78"/>
              </a:rPr>
              <a:t>خالل</a:t>
            </a:r>
            <a:r>
              <a:rPr lang="ar-EG" sz="1600" dirty="0">
                <a:latin typeface="Alexandria Medium" pitchFamily="2" charset="-78"/>
                <a:cs typeface="Alexandria Medium" pitchFamily="2" charset="-78"/>
              </a:rPr>
              <a:t> المحتوى المفيد والمشاركة المباشرة.</a:t>
            </a:r>
          </a:p>
          <a:p>
            <a:pPr algn="just" rtl="1">
              <a:lnSpc>
                <a:spcPct val="150000"/>
              </a:lnSpc>
            </a:pPr>
            <a:r>
              <a:rPr lang="ar-EG" sz="1600" dirty="0">
                <a:latin typeface="Alexandria Medium" pitchFamily="2" charset="-78"/>
                <a:cs typeface="Alexandria Medium" pitchFamily="2" charset="-78"/>
              </a:rPr>
              <a:t>    زيادة الوعي بالعلامة التجارية: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يساعد في زيادة التعرض للعلامة التجارية وترسيخ صورتها في أذهان المستمعين.</a:t>
            </a:r>
          </a:p>
          <a:p>
            <a:pPr algn="just" rtl="1">
              <a:lnSpc>
                <a:spcPct val="150000"/>
              </a:lnSpc>
            </a:pPr>
            <a:r>
              <a:rPr lang="ar-EG" sz="1600" dirty="0">
                <a:latin typeface="Alexandria Medium" pitchFamily="2" charset="-78"/>
                <a:cs typeface="Alexandria Medium" pitchFamily="2" charset="-78"/>
              </a:rPr>
              <a:t>    المرونة والوصول: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سهل الإنتاج والنشر، ويمكن للمستمعين الوصول إليه في أي وقت ومن أي مكان.</a:t>
            </a:r>
          </a:p>
          <a:p>
            <a:pPr algn="just" rtl="1">
              <a:lnSpc>
                <a:spcPct val="150000"/>
              </a:lnSpc>
            </a:pPr>
            <a:r>
              <a:rPr lang="ar-EG" sz="1600" dirty="0">
                <a:latin typeface="Alexandria Medium" pitchFamily="2" charset="-78"/>
                <a:cs typeface="Alexandria Medium" pitchFamily="2" charset="-78"/>
              </a:rPr>
              <a:t>    التفاعل والمشاركة: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يشجع المستمعين على المشاركة والتفاعل من </a:t>
            </a:r>
            <a:r>
              <a:rPr lang="ar-EG" sz="1600" dirty="0" err="1">
                <a:latin typeface="Alexandria Medium" pitchFamily="2" charset="-78"/>
                <a:cs typeface="Alexandria Medium" pitchFamily="2" charset="-78"/>
              </a:rPr>
              <a:t>خالل</a:t>
            </a:r>
            <a:r>
              <a:rPr lang="ar-EG" sz="1600" dirty="0">
                <a:latin typeface="Alexandria Medium" pitchFamily="2" charset="-78"/>
                <a:cs typeface="Alexandria Medium" pitchFamily="2" charset="-78"/>
              </a:rPr>
              <a:t> التعليقات والمناقشات، مما يساعد في زيادة </a:t>
            </a:r>
            <a:r>
              <a:rPr lang="ar-EG" sz="1600" dirty="0" err="1">
                <a:latin typeface="Alexandria Medium" pitchFamily="2" charset="-78"/>
                <a:cs typeface="Alexandria Medium" pitchFamily="2" charset="-78"/>
              </a:rPr>
              <a:t>االنخراط</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    القياس والتحليل: منصات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توفر بيانات حول استماع المستمعين وتفاعلهم، مما يساعد المسوقين على قياس فعالية حمالتهم</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0351426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18A30-972F-06E9-33D7-4D4790E63170}"/>
              </a:ext>
            </a:extLst>
          </p:cNvPr>
          <p:cNvSpPr>
            <a:spLocks noGrp="1"/>
          </p:cNvSpPr>
          <p:nvPr>
            <p:ph type="title"/>
          </p:nvPr>
        </p:nvSpPr>
        <p:spPr>
          <a:xfrm>
            <a:off x="838200" y="185507"/>
            <a:ext cx="10515600" cy="1325563"/>
          </a:xfrm>
        </p:spPr>
        <p:txBody>
          <a:bodyPr>
            <a:normAutofit/>
          </a:bodyPr>
          <a:lstStyle/>
          <a:p>
            <a:pPr algn="ctr"/>
            <a:r>
              <a:rPr lang="ar-EG" sz="2800" dirty="0">
                <a:latin typeface="Alexandria Medium" pitchFamily="2" charset="-78"/>
                <a:cs typeface="Alexandria Medium" pitchFamily="2" charset="-78"/>
              </a:rPr>
              <a:t>خطوات إنتاج </a:t>
            </a:r>
            <a:r>
              <a:rPr lang="ar-EG" sz="2800" dirty="0" err="1">
                <a:latin typeface="Alexandria Medium" pitchFamily="2" charset="-78"/>
                <a:cs typeface="Alexandria Medium" pitchFamily="2" charset="-78"/>
              </a:rPr>
              <a:t>بودكاست</a:t>
            </a:r>
            <a:r>
              <a:rPr lang="ar-EG" sz="2800" dirty="0">
                <a:latin typeface="Alexandria Medium" pitchFamily="2" charset="-78"/>
                <a:cs typeface="Alexandria Medium" pitchFamily="2" charset="-78"/>
              </a:rPr>
              <a:t> 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C70A105-86D3-0221-111C-31859FEFB84B}"/>
              </a:ext>
            </a:extLst>
          </p:cNvPr>
          <p:cNvSpPr>
            <a:spLocks noGrp="1"/>
          </p:cNvSpPr>
          <p:nvPr>
            <p:ph idx="1"/>
          </p:nvPr>
        </p:nvSpPr>
        <p:spPr>
          <a:xfrm>
            <a:off x="838200" y="1453243"/>
            <a:ext cx="10515600" cy="5257800"/>
          </a:xfrm>
        </p:spPr>
        <p:txBody>
          <a:bodyPr>
            <a:normAutofit/>
          </a:bodyPr>
          <a:lstStyle/>
          <a:p>
            <a:pPr marL="0" indent="0" algn="just" rtl="1">
              <a:lnSpc>
                <a:spcPct val="170000"/>
              </a:lnSpc>
              <a:buNone/>
            </a:pPr>
            <a:r>
              <a:rPr lang="ar-EG" sz="1400" dirty="0">
                <a:latin typeface="Alexandria Medium" pitchFamily="2" charset="-78"/>
                <a:cs typeface="Alexandria Medium" pitchFamily="2" charset="-78"/>
              </a:rPr>
              <a:t>1- تحديد الهدف والجمهور المستهدف: البدء بتحديد الهدف من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(مثل زيادة الوعي بالعلامة التجارية، جذب العملاء المحتملين، تعزيز الولاء) والجمهور المستهدف.</a:t>
            </a:r>
          </a:p>
          <a:p>
            <a:pPr algn="just" rtl="1">
              <a:lnSpc>
                <a:spcPct val="170000"/>
              </a:lnSpc>
              <a:buFont typeface="+mj-lt"/>
              <a:buAutoNum type="arabicPeriod"/>
            </a:pPr>
            <a:r>
              <a:rPr lang="ar-EG" sz="1400" dirty="0">
                <a:latin typeface="Alexandria Medium" pitchFamily="2" charset="-78"/>
                <a:cs typeface="Alexandria Medium" pitchFamily="2" charset="-78"/>
              </a:rPr>
              <a:t>اختيار المضمون والموضوعات: اختيار محتوى مفيد وشيق للجمهور، مع تضمين المعلومات الإعلانية بطريقة طبيعية وغير مباشرة.</a:t>
            </a:r>
          </a:p>
          <a:p>
            <a:pPr algn="just" rtl="1">
              <a:lnSpc>
                <a:spcPct val="170000"/>
              </a:lnSpc>
              <a:buFont typeface="+mj-lt"/>
              <a:buAutoNum type="arabicPeriod"/>
            </a:pPr>
            <a:r>
              <a:rPr lang="ar-EG" sz="1400" dirty="0">
                <a:latin typeface="Alexandria Medium" pitchFamily="2" charset="-78"/>
                <a:cs typeface="Alexandria Medium" pitchFamily="2" charset="-78"/>
              </a:rPr>
              <a:t>تحديد المضيف/المقدم: اختيار شخص مناسب لتقديم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بما في ذلك صوت جذاب وخبرة في الموضوع.</a:t>
            </a:r>
          </a:p>
          <a:p>
            <a:pPr algn="just" rtl="1">
              <a:lnSpc>
                <a:spcPct val="170000"/>
              </a:lnSpc>
              <a:buFont typeface="+mj-lt"/>
              <a:buAutoNum type="arabicPeriod"/>
            </a:pPr>
            <a:r>
              <a:rPr lang="ar-EG" sz="1400" dirty="0">
                <a:latin typeface="Alexandria Medium" pitchFamily="2" charset="-78"/>
                <a:cs typeface="Alexandria Medium" pitchFamily="2" charset="-78"/>
              </a:rPr>
              <a:t>تجهيز التقنيات والبنية التحتية: الاستثمار في المعدات الصوتية الجيدة (ميكروفون، برامج التسجيل والتحرير) وإنشاء بنية تحتية لنشر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(منصة تسجيل، موقع ويب).</a:t>
            </a:r>
          </a:p>
          <a:p>
            <a:pPr algn="just" rtl="1">
              <a:lnSpc>
                <a:spcPct val="170000"/>
              </a:lnSpc>
              <a:buFont typeface="+mj-lt"/>
              <a:buAutoNum type="arabicPeriod"/>
            </a:pPr>
            <a:r>
              <a:rPr lang="ar-EG" sz="1400" dirty="0">
                <a:latin typeface="Alexandria Medium" pitchFamily="2" charset="-78"/>
                <a:cs typeface="Alexandria Medium" pitchFamily="2" charset="-78"/>
              </a:rPr>
              <a:t>إنتاج حلقات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التخطيط لشكل الحلقة (مقدمة، محتوى رئيسي، </a:t>
            </a:r>
            <a:r>
              <a:rPr lang="ar-EG" sz="1400" dirty="0" err="1">
                <a:latin typeface="Alexandria Medium" pitchFamily="2" charset="-78"/>
                <a:cs typeface="Alexandria Medium" pitchFamily="2" charset="-78"/>
              </a:rPr>
              <a:t>إعالن</a:t>
            </a:r>
            <a:r>
              <a:rPr lang="ar-EG" sz="1400" dirty="0">
                <a:latin typeface="Alexandria Medium" pitchFamily="2" charset="-78"/>
                <a:cs typeface="Alexandria Medium" pitchFamily="2" charset="-78"/>
              </a:rPr>
              <a:t>، نهاية)، تسجيل المحتوى، والتحرير والتنقيح.</a:t>
            </a:r>
          </a:p>
          <a:p>
            <a:pPr algn="just" rtl="1">
              <a:lnSpc>
                <a:spcPct val="170000"/>
              </a:lnSpc>
              <a:buFont typeface="+mj-lt"/>
              <a:buAutoNum type="arabicPeriod"/>
            </a:pPr>
            <a:r>
              <a:rPr lang="ar-EG" sz="1400" dirty="0">
                <a:latin typeface="Alexandria Medium" pitchFamily="2" charset="-78"/>
                <a:cs typeface="Alexandria Medium" pitchFamily="2" charset="-78"/>
              </a:rPr>
              <a:t>التسويق والترويج: إنشاء ملفات صوتية وصور جذابة للترويج </a:t>
            </a:r>
            <a:r>
              <a:rPr lang="ar-EG" sz="1400" dirty="0" err="1">
                <a:latin typeface="Alexandria Medium" pitchFamily="2" charset="-78"/>
                <a:cs typeface="Alexandria Medium" pitchFamily="2" charset="-78"/>
              </a:rPr>
              <a:t>للبودكاست</a:t>
            </a:r>
            <a:r>
              <a:rPr lang="ar-EG" sz="1400" dirty="0">
                <a:latin typeface="Alexandria Medium" pitchFamily="2" charset="-78"/>
                <a:cs typeface="Alexandria Medium" pitchFamily="2" charset="-78"/>
              </a:rPr>
              <a:t>، والنشر على قنوات مختلفة (منصات </a:t>
            </a:r>
            <a:r>
              <a:rPr lang="ar-EG" sz="1400" dirty="0" err="1">
                <a:latin typeface="Alexandria Medium" pitchFamily="2" charset="-78"/>
                <a:cs typeface="Alexandria Medium" pitchFamily="2" charset="-78"/>
              </a:rPr>
              <a:t>بودكاست</a:t>
            </a:r>
            <a:r>
              <a:rPr lang="ar-EG" sz="1400" dirty="0">
                <a:latin typeface="Alexandria Medium" pitchFamily="2" charset="-78"/>
                <a:cs typeface="Alexandria Medium" pitchFamily="2" charset="-78"/>
              </a:rPr>
              <a:t>، وسائل التواصل الاجتماعي).</a:t>
            </a:r>
          </a:p>
          <a:p>
            <a:pPr algn="just" rtl="1">
              <a:lnSpc>
                <a:spcPct val="170000"/>
              </a:lnSpc>
              <a:buFont typeface="+mj-lt"/>
              <a:buAutoNum type="arabicPeriod"/>
            </a:pPr>
            <a:r>
              <a:rPr lang="ar-EG" sz="1400" dirty="0">
                <a:latin typeface="Alexandria Medium" pitchFamily="2" charset="-78"/>
                <a:cs typeface="Alexandria Medium" pitchFamily="2" charset="-78"/>
              </a:rPr>
              <a:t>قياس الأداء والتحسين: متابعة البيانات والإحصائيات (عدد المستمعين، معدل الاستماع، التفاعل) لتقييم الأداء وإجراء التحسينات المناسبة</a:t>
            </a:r>
          </a:p>
        </p:txBody>
      </p:sp>
    </p:spTree>
    <p:extLst>
      <p:ext uri="{BB962C8B-B14F-4D97-AF65-F5344CB8AC3E}">
        <p14:creationId xmlns:p14="http://schemas.microsoft.com/office/powerpoint/2010/main" val="26354164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70417-E0E3-2273-F497-7C9663085A3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منصات استضافة </a:t>
            </a:r>
            <a:r>
              <a:rPr lang="ar-EG" sz="2800" dirty="0" err="1">
                <a:latin typeface="Alexandria Medium" pitchFamily="2" charset="-78"/>
                <a:cs typeface="Alexandria Medium" pitchFamily="2" charset="-78"/>
              </a:rPr>
              <a:t>البودكاست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2745C3-7A42-BD96-3646-2F9142C31892}"/>
              </a:ext>
            </a:extLst>
          </p:cNvPr>
          <p:cNvSpPr>
            <a:spLocks noGrp="1"/>
          </p:cNvSpPr>
          <p:nvPr>
            <p:ph idx="1"/>
          </p:nvPr>
        </p:nvSpPr>
        <p:spPr/>
        <p:txBody>
          <a:bodyPr>
            <a:noAutofit/>
          </a:bodyPr>
          <a:lstStyle/>
          <a:p>
            <a:r>
              <a:rPr lang="en-US" sz="1800" dirty="0">
                <a:latin typeface="Alexandria Medium" pitchFamily="2" charset="-78"/>
                <a:cs typeface="Alexandria Medium" pitchFamily="2" charset="-78"/>
              </a:rPr>
              <a:t>ANCHOR</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SPREAKER</a:t>
            </a:r>
            <a:endParaRPr lang="ar-EG" sz="1800" dirty="0">
              <a:latin typeface="Alexandria Medium" pitchFamily="2" charset="-78"/>
              <a:cs typeface="Alexandria Medium" pitchFamily="2" charset="-78"/>
            </a:endParaRPr>
          </a:p>
          <a:p>
            <a:r>
              <a:rPr lang="en-US" sz="1800" dirty="0" err="1">
                <a:latin typeface="Alexandria Medium" pitchFamily="2" charset="-78"/>
                <a:cs typeface="Alexandria Medium" pitchFamily="2" charset="-78"/>
              </a:rPr>
              <a:t>PodBean</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BUZZSPROUT</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PODIANT</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Spotify</a:t>
            </a:r>
          </a:p>
          <a:p>
            <a:r>
              <a:rPr lang="en-US" sz="1800" dirty="0">
                <a:latin typeface="Alexandria Medium" pitchFamily="2" charset="-78"/>
                <a:cs typeface="Alexandria Medium" pitchFamily="2" charset="-78"/>
              </a:rPr>
              <a:t>Soundcloud </a:t>
            </a:r>
          </a:p>
          <a:p>
            <a:r>
              <a:rPr lang="en-US" sz="1800" dirty="0">
                <a:latin typeface="Alexandria Medium" pitchFamily="2" charset="-78"/>
                <a:cs typeface="Alexandria Medium" pitchFamily="2" charset="-78"/>
              </a:rPr>
              <a:t>Google Podcasts</a:t>
            </a:r>
          </a:p>
          <a:p>
            <a:r>
              <a:rPr lang="en-US" sz="1800" dirty="0">
                <a:latin typeface="Alexandria Medium" pitchFamily="2" charset="-78"/>
                <a:cs typeface="Alexandria Medium" pitchFamily="2" charset="-78"/>
              </a:rPr>
              <a:t>Apple Podcasts (iTunes)</a:t>
            </a:r>
          </a:p>
          <a:p>
            <a:r>
              <a:rPr lang="en-US" sz="1800" dirty="0">
                <a:latin typeface="Alexandria Medium" pitchFamily="2" charset="-78"/>
                <a:cs typeface="Alexandria Medium" pitchFamily="2" charset="-78"/>
              </a:rPr>
              <a:t>Amazon Music/Audible</a:t>
            </a:r>
          </a:p>
          <a:p>
            <a:r>
              <a:rPr lang="en-US" sz="1800" dirty="0" err="1">
                <a:latin typeface="Alexandria Medium" pitchFamily="2" charset="-78"/>
                <a:cs typeface="Alexandria Medium" pitchFamily="2" charset="-78"/>
              </a:rPr>
              <a:t>Libsyn</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 </a:t>
            </a:r>
            <a:r>
              <a:rPr lang="en-US" sz="1800" dirty="0" err="1">
                <a:latin typeface="Alexandria Medium" pitchFamily="2" charset="-78"/>
                <a:cs typeface="Alexandria Medium" pitchFamily="2" charset="-78"/>
              </a:rPr>
              <a:t>Blubrry</a:t>
            </a:r>
            <a:endParaRPr lang="en-US" sz="1800" dirty="0">
              <a:latin typeface="Alexandria Medium" pitchFamily="2" charset="-78"/>
              <a:cs typeface="Alexandria Medium" pitchFamily="2" charset="-78"/>
            </a:endParaRPr>
          </a:p>
        </p:txBody>
      </p:sp>
      <p:pic>
        <p:nvPicPr>
          <p:cNvPr id="5" name="Picture 4" descr="A microphone on a stand&#10;&#10;Description automatically generated">
            <a:extLst>
              <a:ext uri="{FF2B5EF4-FFF2-40B4-BE49-F238E27FC236}">
                <a16:creationId xmlns:a16="http://schemas.microsoft.com/office/drawing/2014/main" id="{73311432-063F-385B-F391-EF9B9D16D9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9033" y="1825625"/>
            <a:ext cx="5626281" cy="3572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455282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BC0D3-7EAE-A2CE-1909-3788A2A0948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برامج التحرير الصوتي المجاني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DDEB579-9D05-41BC-0237-B32DC845B93B}"/>
              </a:ext>
            </a:extLst>
          </p:cNvPr>
          <p:cNvSpPr>
            <a:spLocks noGrp="1"/>
          </p:cNvSpPr>
          <p:nvPr>
            <p:ph idx="1"/>
          </p:nvPr>
        </p:nvSpPr>
        <p:spPr/>
        <p:txBody>
          <a:bodyPr>
            <a:normAutofit/>
          </a:bodyPr>
          <a:lstStyle/>
          <a:p>
            <a:pPr>
              <a:lnSpc>
                <a:spcPct val="150000"/>
              </a:lnSpc>
            </a:pPr>
            <a:r>
              <a:rPr lang="en-US" sz="1800" dirty="0">
                <a:latin typeface="Alexandria Medium" pitchFamily="2" charset="-78"/>
                <a:cs typeface="Alexandria Medium" pitchFamily="2" charset="-78"/>
                <a:hlinkClick r:id="rId2"/>
              </a:rPr>
              <a:t>https://www.audacityteam.org/</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3"/>
              </a:rPr>
              <a:t>https://free-audio-editor.com/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https://audiomass.co/</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https://www.veed.io/tools/audio-editor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https://www.kapwing.com/tools/audio-editor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7"/>
              </a:rPr>
              <a:t>https://podcastle.ai/products/audio-editor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8"/>
              </a:rPr>
              <a:t>https://podcast.adobe.com/</a:t>
            </a:r>
            <a:endParaRPr lang="en-US" sz="1800" dirty="0">
              <a:latin typeface="Alexandria Medium" pitchFamily="2" charset="-78"/>
              <a:cs typeface="Alexandria Medium" pitchFamily="2" charset="-78"/>
            </a:endParaRPr>
          </a:p>
          <a:p>
            <a:pPr>
              <a:lnSpc>
                <a:spcPct val="150000"/>
              </a:lnSpc>
            </a:pPr>
            <a:endParaRPr lang="en-US" sz="1800" dirty="0">
              <a:latin typeface="Alexandria Medium" pitchFamily="2" charset="-78"/>
              <a:cs typeface="Alexandria Medium" pitchFamily="2" charset="-78"/>
            </a:endParaRPr>
          </a:p>
        </p:txBody>
      </p:sp>
      <p:pic>
        <p:nvPicPr>
          <p:cNvPr id="5" name="Picture 4" descr="A microphone on a stand&#10;&#10;Description automatically generated">
            <a:extLst>
              <a:ext uri="{FF2B5EF4-FFF2-40B4-BE49-F238E27FC236}">
                <a16:creationId xmlns:a16="http://schemas.microsoft.com/office/drawing/2014/main" id="{6F5A6C89-D2BB-58C1-C1FC-F908615834A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17870" y="1825625"/>
            <a:ext cx="4942115" cy="37065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74565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806E9-3BA3-2C17-7EB5-AF644ABC620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المدونات التسويقية للعلامات التجارية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5D7E98C-BE15-C8C9-F854-D9456DA78013}"/>
              </a:ext>
            </a:extLst>
          </p:cNvPr>
          <p:cNvSpPr>
            <a:spLocks noGrp="1"/>
          </p:cNvSpPr>
          <p:nvPr>
            <p:ph idx="1"/>
          </p:nvPr>
        </p:nvSpPr>
        <p:spPr/>
        <p:txBody>
          <a:bodyPr>
            <a:normAutofit fontScale="32500" lnSpcReduction="20000"/>
          </a:bodyPr>
          <a:lstStyle/>
          <a:p>
            <a:pPr algn="just" rtl="1">
              <a:lnSpc>
                <a:spcPct val="170000"/>
              </a:lnSpc>
            </a:pPr>
            <a:r>
              <a:rPr lang="ar-EG" sz="4400" dirty="0">
                <a:latin typeface="Alexandria Medium" pitchFamily="2" charset="-78"/>
                <a:cs typeface="Alexandria Medium" pitchFamily="2" charset="-78"/>
              </a:rPr>
              <a:t>مدونات الشركات (</a:t>
            </a:r>
            <a:r>
              <a:rPr lang="en-US" sz="4400" dirty="0">
                <a:latin typeface="Alexandria Medium" pitchFamily="2" charset="-78"/>
                <a:cs typeface="Alexandria Medium" pitchFamily="2" charset="-78"/>
              </a:rPr>
              <a:t>Corporate Blogs </a:t>
            </a:r>
            <a:r>
              <a:rPr lang="ar-EG" sz="4400" dirty="0">
                <a:latin typeface="Alexandria Medium" pitchFamily="2" charset="-78"/>
                <a:cs typeface="Alexandria Medium" pitchFamily="2" charset="-78"/>
              </a:rPr>
              <a:t> هي منصات تواصل رقمية تستخدمها الشركات والعلامات التجارية لنشر محتوى عبر الإنترنت للتواصل مباشرة مع جمهورها (عملاء، شركاء، مستثمرين، إلخ). وتُعد جزءًا من استراتيجية التسويق والعلاقات العامة للشركة وتسمح للشركة بالتعبير عن رؤيتها وثقافتها التنظيمية وتقديم أخبارها ويومياتها.</a:t>
            </a:r>
          </a:p>
          <a:p>
            <a:pPr marL="0" indent="0" algn="just" rtl="1">
              <a:lnSpc>
                <a:spcPct val="170000"/>
              </a:lnSpc>
              <a:buNone/>
            </a:pPr>
            <a:r>
              <a:rPr lang="ar-EG" sz="4400" dirty="0">
                <a:latin typeface="Alexandria Medium" pitchFamily="2" charset="-78"/>
                <a:cs typeface="Alexandria Medium" pitchFamily="2" charset="-78"/>
              </a:rPr>
              <a:t>محتواها: </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يشمل مقالات ذات صلة بمجال عمل الشركة وخبراتها.</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قد تتضمن أخبار عن المنتجات والخدمات الجديدة.</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نصائح وإرشادات متخصصة في مجال عمل الشركة.</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محتوى ترويجي وتسويقي للشركة وعلاماتها التجارية.</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محتوى تفاعلي كالمناقشات والردود على تعليقات المتابعين.</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يوميات الشركة.</a:t>
            </a:r>
          </a:p>
          <a:p>
            <a:endParaRPr lang="en-US" dirty="0"/>
          </a:p>
        </p:txBody>
      </p:sp>
    </p:spTree>
    <p:extLst>
      <p:ext uri="{BB962C8B-B14F-4D97-AF65-F5344CB8AC3E}">
        <p14:creationId xmlns:p14="http://schemas.microsoft.com/office/powerpoint/2010/main" val="14052471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D89C0-4A5D-B48C-639B-C4EAD6D5B34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أهداف مدونات الشركات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6BB8766-6DD7-1AC3-FBDF-32D52FBC5B6B}"/>
              </a:ext>
            </a:extLst>
          </p:cNvPr>
          <p:cNvSpPr>
            <a:spLocks noGrp="1"/>
          </p:cNvSpPr>
          <p:nvPr>
            <p:ph idx="1"/>
          </p:nvPr>
        </p:nvSpPr>
        <p:spPr>
          <a:xfrm>
            <a:off x="1377043" y="2401207"/>
            <a:ext cx="10515600" cy="4351338"/>
          </a:xfrm>
        </p:spPr>
        <p:txBody>
          <a:bodyPr>
            <a:normAutofit/>
          </a:bodyPr>
          <a:lstStyle/>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بناء علامة تجارية قوية وصورة ذهنية إيجابية للشركة.</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جذب المزيد من العملاء المحتملين والحفاظ على ولاء العملاء الحاليين.</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تعزيز خبرة الشركة وتموضعها كخبير في مجال عملها.</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زيادة الوعي والتفاعل مع جمهور الشركة عبر منصات التواصل.</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تحسين ترتيب الشركة في نتائج البحث </a:t>
            </a:r>
            <a:r>
              <a:rPr lang="en-US" sz="1600" dirty="0">
                <a:latin typeface="Alexandria Medium" pitchFamily="2" charset="-78"/>
                <a:cs typeface="Alexandria Medium" pitchFamily="2" charset="-78"/>
              </a:rPr>
              <a:t>SEO</a:t>
            </a:r>
            <a:endParaRPr lang="ar-EG" sz="1600" dirty="0">
              <a:latin typeface="Alexandria Medium" pitchFamily="2" charset="-78"/>
              <a:cs typeface="Alexandria Medium" pitchFamily="2" charset="-78"/>
            </a:endParaRPr>
          </a:p>
          <a:p>
            <a:pPr marL="0" indent="0" algn="r" rtl="1">
              <a:buNone/>
            </a:pPr>
            <a:endParaRPr lang="en-US" sz="1600" dirty="0">
              <a:latin typeface="Alexandria Medium" pitchFamily="2" charset="-78"/>
              <a:cs typeface="Alexandria Medium" pitchFamily="2" charset="-78"/>
            </a:endParaRPr>
          </a:p>
        </p:txBody>
      </p:sp>
      <p:pic>
        <p:nvPicPr>
          <p:cNvPr id="5" name="Picture 4" descr="A hand typing on a computer&#10;&#10;Description automatically generated">
            <a:extLst>
              <a:ext uri="{FF2B5EF4-FFF2-40B4-BE49-F238E27FC236}">
                <a16:creationId xmlns:a16="http://schemas.microsoft.com/office/drawing/2014/main" id="{190746C4-0C61-3E18-7B7F-C3132C0635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9357" y="2401207"/>
            <a:ext cx="4412343" cy="248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41339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DEB46-9A25-7A58-B5C1-B70DA3563D9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مدونات الأنشطة التجارية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A42B42F0-807E-D2D5-E74D-DB80A0550152}"/>
              </a:ext>
            </a:extLst>
          </p:cNvPr>
          <p:cNvSpPr>
            <a:spLocks noGrp="1"/>
          </p:cNvSpPr>
          <p:nvPr>
            <p:ph idx="1"/>
          </p:nvPr>
        </p:nvSpPr>
        <p:spPr/>
        <p:txBody>
          <a:bodyPr>
            <a:normAutofit fontScale="92500" lnSpcReduction="20000"/>
          </a:bodyPr>
          <a:lstStyle/>
          <a:p>
            <a:pPr algn="r" rtl="1">
              <a:lnSpc>
                <a:spcPct val="150000"/>
              </a:lnSpc>
              <a:buFont typeface="+mj-lt"/>
              <a:buAutoNum type="arabicPeriod"/>
            </a:pPr>
            <a:r>
              <a:rPr lang="ar-EG" sz="1800" b="1" dirty="0">
                <a:latin typeface="Alexandria Medium" pitchFamily="2" charset="-78"/>
                <a:cs typeface="Alexandria Medium" pitchFamily="2" charset="-78"/>
              </a:rPr>
              <a:t>مدونة المؤسسة:</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تركز على نشر محتوى حول الشركة نفسها، منتجاتها، خدماتها وأخبارها.</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الهدف هو تعريف الجمهور بالشركة وبناء صورة ذهنية إيجابية عنها.</a:t>
            </a:r>
          </a:p>
          <a:p>
            <a:pPr algn="r" rtl="1">
              <a:lnSpc>
                <a:spcPct val="150000"/>
              </a:lnSpc>
              <a:buFont typeface="+mj-lt"/>
              <a:buAutoNum type="arabicPeriod" startAt="2"/>
            </a:pPr>
            <a:r>
              <a:rPr lang="ar-EG" sz="1800" b="1" dirty="0">
                <a:latin typeface="Alexandria Medium" pitchFamily="2" charset="-78"/>
                <a:cs typeface="Alexandria Medium" pitchFamily="2" charset="-78"/>
              </a:rPr>
              <a:t>مدونة المجال والصناعة:</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تركز على نشر محتوى حول الصناعة والمجال الذي تعمل فيه الشركة.</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الهدف هو إبراز الشركة كخبير في المجال وتوفير قيمة للقراء.</a:t>
            </a:r>
          </a:p>
          <a:p>
            <a:pPr algn="r" rtl="1">
              <a:lnSpc>
                <a:spcPct val="150000"/>
              </a:lnSpc>
              <a:buFont typeface="+mj-lt"/>
              <a:buAutoNum type="arabicPeriod" startAt="3"/>
            </a:pPr>
            <a:r>
              <a:rPr lang="ar-EG" sz="1800" b="1" dirty="0">
                <a:latin typeface="Alexandria Medium" pitchFamily="2" charset="-78"/>
                <a:cs typeface="Alexandria Medium" pitchFamily="2" charset="-78"/>
              </a:rPr>
              <a:t>مدونة المنتج:</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تركز على نشر محتوى متعلق بمنتجات الشركة وكيفية استخدامها.</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الهدف هو تثقيف العملاء وتقديم قيمة حول المنتجات.</a:t>
            </a:r>
          </a:p>
          <a:p>
            <a:endParaRPr lang="en-US" dirty="0"/>
          </a:p>
        </p:txBody>
      </p:sp>
      <p:pic>
        <p:nvPicPr>
          <p:cNvPr id="5" name="Picture 4" descr="A orange and black logo&#10;&#10;Description automatically generated with medium confidence">
            <a:extLst>
              <a:ext uri="{FF2B5EF4-FFF2-40B4-BE49-F238E27FC236}">
                <a16:creationId xmlns:a16="http://schemas.microsoft.com/office/drawing/2014/main" id="{D42AEE4F-E131-0475-3291-71193CA9C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679" y="2209799"/>
            <a:ext cx="3224893" cy="3224893"/>
          </a:xfrm>
          <a:prstGeom prst="rect">
            <a:avLst/>
          </a:prstGeom>
        </p:spPr>
      </p:pic>
    </p:spTree>
    <p:extLst>
      <p:ext uri="{BB962C8B-B14F-4D97-AF65-F5344CB8AC3E}">
        <p14:creationId xmlns:p14="http://schemas.microsoft.com/office/powerpoint/2010/main" val="33365506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027E-3D7D-57C6-2957-93489908951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تدشين المدونات المجانية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E5D8050-0E3E-43C2-8761-8EA5BDBEE4B4}"/>
              </a:ext>
            </a:extLst>
          </p:cNvPr>
          <p:cNvSpPr>
            <a:spLocks noGrp="1"/>
          </p:cNvSpPr>
          <p:nvPr>
            <p:ph idx="1"/>
          </p:nvPr>
        </p:nvSpPr>
        <p:spPr>
          <a:xfrm>
            <a:off x="575582" y="3180897"/>
            <a:ext cx="10515600" cy="4351338"/>
          </a:xfrm>
        </p:spPr>
        <p:txBody>
          <a:bodyPr/>
          <a:lstStyle/>
          <a:p>
            <a:r>
              <a:rPr lang="en-US" sz="2000" dirty="0">
                <a:latin typeface="Alexandria Medium" pitchFamily="2" charset="-78"/>
                <a:cs typeface="Alexandria Medium" pitchFamily="2" charset="-78"/>
                <a:hlinkClick r:id="rId2"/>
              </a:rPr>
              <a:t>https://www.blogger.com</a:t>
            </a:r>
            <a:endParaRPr lang="en-US" sz="2000" dirty="0">
              <a:latin typeface="Alexandria Medium" pitchFamily="2" charset="-78"/>
              <a:cs typeface="Alexandria Medium" pitchFamily="2" charset="-78"/>
            </a:endParaRPr>
          </a:p>
          <a:p>
            <a:r>
              <a:rPr lang="en-US" sz="2000" dirty="0">
                <a:latin typeface="Alexandria Medium" pitchFamily="2" charset="-78"/>
                <a:cs typeface="Alexandria Medium" pitchFamily="2" charset="-78"/>
                <a:hlinkClick r:id="rId3"/>
              </a:rPr>
              <a:t>https://wordpress.com/create-blog/</a:t>
            </a:r>
            <a:endParaRPr lang="en-US" sz="2000" dirty="0">
              <a:latin typeface="Alexandria Medium" pitchFamily="2" charset="-78"/>
              <a:cs typeface="Alexandria Medium" pitchFamily="2" charset="-78"/>
            </a:endParaRPr>
          </a:p>
          <a:p>
            <a:pPr marL="0" indent="0">
              <a:buNone/>
            </a:pPr>
            <a:endParaRPr lang="en-US" dirty="0"/>
          </a:p>
        </p:txBody>
      </p:sp>
      <p:pic>
        <p:nvPicPr>
          <p:cNvPr id="5" name="Picture 4" descr="A computer with a yellow background&#10;&#10;Description automatically generated">
            <a:extLst>
              <a:ext uri="{FF2B5EF4-FFF2-40B4-BE49-F238E27FC236}">
                <a16:creationId xmlns:a16="http://schemas.microsoft.com/office/drawing/2014/main" id="{7C2EBA41-F49A-1441-3BA9-4D42FC978D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8619" y="2072027"/>
            <a:ext cx="4663655" cy="31367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213445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11" name="Content Placeholder 2">
            <a:extLst>
              <a:ext uri="{FF2B5EF4-FFF2-40B4-BE49-F238E27FC236}">
                <a16:creationId xmlns:a16="http://schemas.microsoft.com/office/drawing/2014/main" id="{764BB5FE-FE0F-97FB-B98F-AA0A45A3BEEE}"/>
              </a:ext>
            </a:extLst>
          </p:cNvPr>
          <p:cNvGraphicFramePr>
            <a:graphicFrameLocks noGrp="1"/>
          </p:cNvGraphicFramePr>
          <p:nvPr>
            <p:ph idx="1"/>
            <p:extLst>
              <p:ext uri="{D42A27DB-BD31-4B8C-83A1-F6EECF244321}">
                <p14:modId xmlns:p14="http://schemas.microsoft.com/office/powerpoint/2010/main" val="10987523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المواقع الالكترونية لأغراض تسويقية</a:t>
            </a:r>
          </a:p>
          <a:p>
            <a:pPr algn="ctr" rtl="1"/>
            <a:r>
              <a:rPr lang="en-US" sz="1800" dirty="0">
                <a:latin typeface="Alexandria Medium" pitchFamily="2" charset="-78"/>
                <a:cs typeface="Alexandria Medium" pitchFamily="2" charset="-78"/>
              </a:rPr>
              <a:t>SEO</a:t>
            </a:r>
          </a:p>
          <a:p>
            <a:pPr algn="ctr" rtl="1"/>
            <a:r>
              <a:rPr lang="ar-EG" sz="1800" dirty="0">
                <a:latin typeface="Alexandria Medium" pitchFamily="2" charset="-78"/>
                <a:cs typeface="Alexandria Medium" pitchFamily="2" charset="-78"/>
              </a:rPr>
              <a:t>التسويق الرقمي في حقبة الذكاء الاصطناعي</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32897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7582</TotalTime>
  <Words>5332</Words>
  <Application>Microsoft Office PowerPoint</Application>
  <PresentationFormat>Widescreen</PresentationFormat>
  <Paragraphs>453</Paragraphs>
  <Slides>58</Slides>
  <Notes>1</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التاسعة تابع: إنتاج المحتوى التسويقي المرئي والصوتي  (الأنفوجرافيك والفيديو والبودكاست التسويقي والمدونات التسويقية للشركات)  </vt:lpstr>
      <vt:lpstr>إنتاج الانفوجراف للمحتوى التسويقي الرقمي</vt:lpstr>
      <vt:lpstr>أنواع الإنفوجرافيك من حيث العرض</vt:lpstr>
      <vt:lpstr>أنواع الإنفوجرافيك من حيث العرض</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خطوات تصميم إنفوجرافيك احترافي </vt:lpstr>
      <vt:lpstr>أفضل الممارسات لتصميم إنفوجرافيك احترافي </vt:lpstr>
      <vt:lpstr>مستودعات البيانات الأكثر شهرة عبر الانترنت</vt:lpstr>
      <vt:lpstr>مستودعات البيانات الأكثر شهرة عبر الانترنت</vt:lpstr>
      <vt:lpstr>أفضل الأدوات والتطبيقات لعمل الانفوجراف</vt:lpstr>
      <vt:lpstr>إنتاج الفيديو للتسويق الرقمي</vt:lpstr>
      <vt:lpstr>إنتاج الفيديو للتسويق الرقمي</vt:lpstr>
      <vt:lpstr>فوائد استخدام الفيديوهات في التسويق الرقمي</vt:lpstr>
      <vt:lpstr>أحجام الفيديوهات التسويقية</vt:lpstr>
      <vt:lpstr>أحجام الفيديوهات التسويقية</vt:lpstr>
      <vt:lpstr>أحجام الفيديوهات التسويقية</vt:lpstr>
      <vt:lpstr>أنواع الفيديوهات من حيث المدة الزمنية لها</vt:lpstr>
      <vt:lpstr>أنواع فيديوهات منصة الانستجرام</vt:lpstr>
      <vt:lpstr>أنواع فيديوهات منصة الفيس بوك</vt:lpstr>
      <vt:lpstr>أنواع فيديوهات منصة X</vt:lpstr>
      <vt:lpstr>أنواع فيديوهات منصة تيك توك </vt:lpstr>
      <vt:lpstr>أنواع الفيديوهات على منصة سناب شات</vt:lpstr>
      <vt:lpstr>أنواع فيديوهات منصة الواتس أب </vt:lpstr>
      <vt:lpstr>أنواع فيديوهات منصة  يوتيوب </vt:lpstr>
      <vt:lpstr>أنواع الفيديوهات الإعلانية على منصة اليوتيوب</vt:lpstr>
      <vt:lpstr>PowerPoint Presentation</vt:lpstr>
      <vt:lpstr>خطوات إنتاج الفيديو التسويقي</vt:lpstr>
      <vt:lpstr>12 نوع للمحتوى بالفيديو التسويقي</vt:lpstr>
      <vt:lpstr>12 نوع للمحتوى بالفيديو التسويقي</vt:lpstr>
      <vt:lpstr>12 نوع للمحتوى بالفيديو التسويقي</vt:lpstr>
      <vt:lpstr>12 نوع للمحتوى بالفيديو التسويقي</vt:lpstr>
      <vt:lpstr>أفضل الممارسات في إنتاج الفيديو التسويقي</vt:lpstr>
      <vt:lpstr>تطبيقات مونتاج/ تحرير الفيديو التسويقي</vt:lpstr>
      <vt:lpstr>أدوات لتوليد الفيديوهات بالذكاء الاصطناعي </vt:lpstr>
      <vt:lpstr>أدوات لعمل فيديوهات الستورى بورد للإعلانات</vt:lpstr>
      <vt:lpstr>إنتاج البودكاست التسويقي (المقاطع الصوتية)</vt:lpstr>
      <vt:lpstr>إحصاءات مهمة معبرة عن مدى إنتشار البودكاست التسويقي</vt:lpstr>
      <vt:lpstr>أهمية البودكاست التسويقي</vt:lpstr>
      <vt:lpstr>خطوات إنتاج بودكاست تسويقي</vt:lpstr>
      <vt:lpstr>منصات استضافة البودكاست</vt:lpstr>
      <vt:lpstr>برامج التحرير الصوتي المجاني</vt:lpstr>
      <vt:lpstr>إنتاج المدونات التسويقية للعلامات التجارية</vt:lpstr>
      <vt:lpstr>أهداف مدونات الشركات</vt:lpstr>
      <vt:lpstr>أنواع مدونات الأنشطة التجارية </vt:lpstr>
      <vt:lpstr>أدوات تدشين المدونات المجانية</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798</cp:revision>
  <dcterms:created xsi:type="dcterms:W3CDTF">2023-04-29T09:08:00Z</dcterms:created>
  <dcterms:modified xsi:type="dcterms:W3CDTF">2024-06-29T14:22:54Z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