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481" r:id="rId2"/>
    <p:sldId id="546" r:id="rId3"/>
    <p:sldId id="485" r:id="rId4"/>
    <p:sldId id="483" r:id="rId5"/>
    <p:sldId id="505" r:id="rId6"/>
    <p:sldId id="506" r:id="rId7"/>
    <p:sldId id="503" r:id="rId8"/>
    <p:sldId id="486" r:id="rId9"/>
    <p:sldId id="507" r:id="rId10"/>
    <p:sldId id="514" r:id="rId11"/>
    <p:sldId id="515" r:id="rId12"/>
    <p:sldId id="516" r:id="rId13"/>
    <p:sldId id="529" r:id="rId14"/>
    <p:sldId id="530" r:id="rId15"/>
    <p:sldId id="531" r:id="rId16"/>
    <p:sldId id="532" r:id="rId17"/>
    <p:sldId id="533" r:id="rId18"/>
    <p:sldId id="508" r:id="rId19"/>
    <p:sldId id="540" r:id="rId20"/>
    <p:sldId id="517" r:id="rId21"/>
    <p:sldId id="519" r:id="rId22"/>
    <p:sldId id="518" r:id="rId23"/>
    <p:sldId id="509" r:id="rId24"/>
    <p:sldId id="520" r:id="rId25"/>
    <p:sldId id="510" r:id="rId26"/>
    <p:sldId id="521" r:id="rId27"/>
    <p:sldId id="528" r:id="rId28"/>
    <p:sldId id="522" r:id="rId29"/>
    <p:sldId id="537" r:id="rId30"/>
    <p:sldId id="534" r:id="rId31"/>
    <p:sldId id="535" r:id="rId32"/>
    <p:sldId id="538" r:id="rId33"/>
    <p:sldId id="539" r:id="rId34"/>
    <p:sldId id="536" r:id="rId35"/>
    <p:sldId id="511" r:id="rId36"/>
    <p:sldId id="541" r:id="rId37"/>
    <p:sldId id="542" r:id="rId38"/>
    <p:sldId id="543" r:id="rId39"/>
    <p:sldId id="544" r:id="rId40"/>
    <p:sldId id="545" r:id="rId41"/>
    <p:sldId id="512" r:id="rId42"/>
    <p:sldId id="523" r:id="rId43"/>
    <p:sldId id="524" r:id="rId44"/>
    <p:sldId id="513" r:id="rId45"/>
    <p:sldId id="525" r:id="rId46"/>
    <p:sldId id="526" r:id="rId47"/>
    <p:sldId id="48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1"/>
            <p14:sldId id="546"/>
            <p14:sldId id="485"/>
            <p14:sldId id="483"/>
            <p14:sldId id="505"/>
            <p14:sldId id="506"/>
            <p14:sldId id="503"/>
            <p14:sldId id="486"/>
            <p14:sldId id="507"/>
            <p14:sldId id="514"/>
            <p14:sldId id="515"/>
            <p14:sldId id="516"/>
            <p14:sldId id="529"/>
            <p14:sldId id="530"/>
            <p14:sldId id="531"/>
            <p14:sldId id="532"/>
            <p14:sldId id="533"/>
            <p14:sldId id="508"/>
            <p14:sldId id="540"/>
            <p14:sldId id="517"/>
            <p14:sldId id="519"/>
            <p14:sldId id="518"/>
            <p14:sldId id="509"/>
            <p14:sldId id="520"/>
            <p14:sldId id="510"/>
            <p14:sldId id="521"/>
            <p14:sldId id="528"/>
            <p14:sldId id="522"/>
            <p14:sldId id="537"/>
            <p14:sldId id="534"/>
            <p14:sldId id="535"/>
            <p14:sldId id="538"/>
            <p14:sldId id="539"/>
            <p14:sldId id="536"/>
            <p14:sldId id="511"/>
            <p14:sldId id="541"/>
            <p14:sldId id="542"/>
            <p14:sldId id="543"/>
            <p14:sldId id="544"/>
            <p14:sldId id="545"/>
            <p14:sldId id="512"/>
            <p14:sldId id="523"/>
            <p14:sldId id="524"/>
            <p14:sldId id="513"/>
            <p14:sldId id="525"/>
            <p14:sldId id="526"/>
            <p14:sldId id="484"/>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9" d="100"/>
          <a:sy n="69" d="100"/>
        </p:scale>
        <p:origin x="75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350230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137801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5/28/2023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NUL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13.svg"/><Relationship Id="rId5" Type="http://schemas.openxmlformats.org/officeDocument/2006/relationships/image" Target="../media/image5.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image" Target="../media/image5.pn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NULL"/><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8" Type="http://schemas.openxmlformats.org/officeDocument/2006/relationships/image" Target="NULL"/><Relationship Id="rId3" Type="http://schemas.openxmlformats.org/officeDocument/2006/relationships/image" Target="../media/image10.png"/><Relationship Id="rId7" Type="http://schemas.openxmlformats.org/officeDocument/2006/relationships/image" Target="../media/image4.png"/><Relationship Id="rId2" Type="http://schemas.openxmlformats.org/officeDocument/2006/relationships/image" Target="../media/image9.jpeg"/><Relationship Id="rId1" Type="http://schemas.openxmlformats.org/officeDocument/2006/relationships/slideLayout" Target="../slideLayouts/slideLayout15.xml"/><Relationship Id="rId6" Type="http://schemas.openxmlformats.org/officeDocument/2006/relationships/image" Target="NULL"/><Relationship Id="rId5" Type="http://schemas.openxmlformats.org/officeDocument/2006/relationships/image" Target="../media/image8.png"/><Relationship Id="rId4" Type="http://schemas.openxmlformats.org/officeDocument/2006/relationships/image" Target="NUL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7394849" y="4414557"/>
            <a:ext cx="3985839" cy="1077218"/>
          </a:xfrm>
          <a:prstGeom prst="rect">
            <a:avLst/>
          </a:prstGeom>
          <a:noFill/>
        </p:spPr>
        <p:txBody>
          <a:bodyPr wrap="square" rtlCol="0">
            <a:spAutoFit/>
          </a:bodyPr>
          <a:lstStyle/>
          <a:p>
            <a:pPr algn="ctr"/>
            <a:r>
              <a:rPr lang="ar-EG" sz="3200" b="1" dirty="0" smtClean="0">
                <a:solidFill>
                  <a:srgbClr val="2D3956"/>
                </a:solidFill>
                <a:latin typeface="Tajawal Medium" panose="00000600000000000000" pitchFamily="2" charset="-78"/>
                <a:cs typeface="+mj-cs"/>
              </a:rPr>
              <a:t>إعداد</a:t>
            </a:r>
          </a:p>
          <a:p>
            <a:pPr algn="ctr"/>
            <a:r>
              <a:rPr lang="ar-EG" sz="3200" b="1" dirty="0" smtClean="0">
                <a:solidFill>
                  <a:srgbClr val="2D3956"/>
                </a:solidFill>
                <a:latin typeface="Tajawal Medium" panose="00000600000000000000" pitchFamily="2" charset="-78"/>
                <a:cs typeface="+mj-cs"/>
              </a:rPr>
              <a:t>د/ كريم أحمد</a:t>
            </a:r>
            <a:endParaRPr lang="en-US" sz="3200" b="1" dirty="0">
              <a:solidFill>
                <a:srgbClr val="2D3956"/>
              </a:solidFill>
              <a:latin typeface="Tajawal Medium" panose="00000600000000000000" pitchFamily="2" charset="-78"/>
              <a:cs typeface="+mj-cs"/>
            </a:endParaRP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7198730" y="2045251"/>
            <a:ext cx="4181958" cy="2123658"/>
          </a:xfrm>
          <a:prstGeom prst="rect">
            <a:avLst/>
          </a:prstGeom>
          <a:noFill/>
        </p:spPr>
        <p:txBody>
          <a:bodyPr wrap="square" rtlCol="0">
            <a:spAutoFit/>
          </a:bodyPr>
          <a:lstStyle/>
          <a:p>
            <a:pPr algn="ctr"/>
            <a:r>
              <a:rPr lang="ar-EG" sz="4400" b="1" dirty="0" smtClean="0">
                <a:solidFill>
                  <a:srgbClr val="C00000"/>
                </a:solidFill>
                <a:latin typeface="Tajawal Medium" panose="00000600000000000000" pitchFamily="2" charset="-78"/>
                <a:cs typeface="+mj-cs"/>
              </a:rPr>
              <a:t>مقدمة في التسويق الرقمي</a:t>
            </a:r>
          </a:p>
          <a:p>
            <a:pPr algn="ctr"/>
            <a:r>
              <a:rPr lang="en-US" sz="4400" b="1" dirty="0">
                <a:solidFill>
                  <a:srgbClr val="C00000"/>
                </a:solidFill>
                <a:cs typeface="+mj-cs"/>
              </a:rPr>
              <a:t>MKT111</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594457" y="60430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rgbClr val="2D3956"/>
                </a:solidFill>
                <a:latin typeface="Tajawal Medium" panose="00000600000000000000" pitchFamily="2" charset="-78"/>
                <a:cs typeface="Tajawal Medium" panose="00000600000000000000" pitchFamily="2" charset="-78"/>
              </a:rPr>
              <a:t>المحاضرة الأولى</a:t>
            </a:r>
            <a:endParaRPr lang="en-US" sz="2800" b="1" dirty="0">
              <a:solidFill>
                <a:srgbClr val="2D3956"/>
              </a:solidFill>
              <a:latin typeface="Tajawal Medium" panose="00000600000000000000" pitchFamily="2" charset="-78"/>
              <a:cs typeface="Tajawal Medium" panose="00000600000000000000" pitchFamily="2" charset="-78"/>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29379573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3103417" y="2065812"/>
            <a:ext cx="5568249" cy="2007423"/>
          </a:xfrm>
          <a:prstGeom prst="roundRect">
            <a:avLst>
              <a:gd name="adj" fmla="val 6140"/>
            </a:avLst>
          </a:prstGeom>
          <a:solidFill>
            <a:schemeClr val="accent4">
              <a:lumMod val="60000"/>
              <a:lumOff val="40000"/>
              <a:alpha val="61961"/>
            </a:scheme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ar-EG" sz="3000" b="1" dirty="0">
                <a:solidFill>
                  <a:schemeClr val="tx1"/>
                </a:solidFill>
              </a:rPr>
              <a:t>عنوان المحاضرة</a:t>
            </a:r>
            <a:br>
              <a:rPr lang="ar-EG" sz="3000" b="1" dirty="0">
                <a:solidFill>
                  <a:schemeClr val="tx1"/>
                </a:solidFill>
              </a:rPr>
            </a:br>
            <a:r>
              <a:rPr lang="ar-EG" sz="3000" b="1" dirty="0">
                <a:solidFill>
                  <a:schemeClr val="tx1"/>
                </a:solidFill>
              </a:rPr>
              <a:t>فهم التسويق الرقمي</a:t>
            </a:r>
            <a:r>
              <a:rPr lang="ar-EG" sz="3000" b="1" dirty="0" smtClean="0">
                <a:solidFill>
                  <a:schemeClr val="tx1"/>
                </a:solidFill>
              </a:rPr>
              <a:t>: تعريفه وعناصره</a:t>
            </a:r>
            <a:endParaRPr lang="en-US" sz="3000" b="1" dirty="0">
              <a:solidFill>
                <a:schemeClr val="tx1"/>
              </a:solidFill>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2371439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35047" y="720889"/>
            <a:ext cx="4113898" cy="523220"/>
          </a:xfrm>
          <a:prstGeom prst="rect">
            <a:avLst/>
          </a:prstGeom>
          <a:noFill/>
        </p:spPr>
        <p:txBody>
          <a:bodyPr wrap="square" rtlCol="0">
            <a:spAutoFit/>
          </a:bodyPr>
          <a:lstStyle/>
          <a:p>
            <a:pPr algn="r" rtl="1"/>
            <a:r>
              <a:rPr lang="ar-EG" sz="2800" b="1" dirty="0" smtClean="0">
                <a:solidFill>
                  <a:srgbClr val="2D3956"/>
                </a:solidFill>
                <a:latin typeface="Tajawal Medium" panose="00000600000000000000" pitchFamily="2" charset="-78"/>
                <a:cs typeface="+mj-cs"/>
              </a:rPr>
              <a:t>محتويات المحاضرة</a:t>
            </a:r>
            <a:endParaRPr lang="en-US" sz="2800" b="1" dirty="0">
              <a:solidFill>
                <a:srgbClr val="2D3956"/>
              </a:solidFill>
              <a:latin typeface="Tajawal Medium" panose="00000600000000000000" pitchFamily="2" charset="-78"/>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1382681" y="1368624"/>
            <a:ext cx="8417320" cy="5170646"/>
          </a:xfrm>
          <a:prstGeom prst="rect">
            <a:avLst/>
          </a:prstGeom>
          <a:noFill/>
        </p:spPr>
        <p:txBody>
          <a:bodyPr wrap="square" rtlCol="0">
            <a:spAutoFit/>
          </a:bodyPr>
          <a:lstStyle/>
          <a:p>
            <a:pPr marL="285750" indent="-285750" algn="r" rtl="1">
              <a:lnSpc>
                <a:spcPct val="150000"/>
              </a:lnSpc>
              <a:buFont typeface="Arial" panose="020B0604020202020204" pitchFamily="34" charset="0"/>
              <a:buChar char="•"/>
            </a:pPr>
            <a:r>
              <a:rPr lang="ar-EG" sz="2200" b="1" dirty="0" smtClean="0">
                <a:solidFill>
                  <a:schemeClr val="accent5">
                    <a:lumMod val="50000"/>
                  </a:schemeClr>
                </a:solidFill>
                <a:latin typeface="Tajawal ExtraBold" panose="00000800000000000000" pitchFamily="2" charset="-78"/>
                <a:cs typeface="+mj-cs"/>
              </a:rPr>
              <a:t>ما هو التسويق الرقمي؟ </a:t>
            </a:r>
            <a:endParaRPr lang="ar-EG" sz="2200" b="1" dirty="0" smtClean="0">
              <a:solidFill>
                <a:schemeClr val="accent5">
                  <a:lumMod val="50000"/>
                </a:schemeClr>
              </a:solidFill>
              <a:latin typeface="Tajawal ExtraBold" panose="00000800000000000000" pitchFamily="2" charset="-78"/>
              <a:cs typeface="+mj-cs"/>
            </a:endParaRPr>
          </a:p>
          <a:p>
            <a:pPr marL="285750" indent="-285750" algn="r" rtl="1">
              <a:lnSpc>
                <a:spcPct val="150000"/>
              </a:lnSpc>
              <a:buFont typeface="Arial" panose="020B0604020202020204" pitchFamily="34" charset="0"/>
              <a:buChar char="•"/>
            </a:pPr>
            <a:r>
              <a:rPr lang="ar-EG" sz="2200" b="1" dirty="0">
                <a:solidFill>
                  <a:schemeClr val="accent5">
                    <a:lumMod val="50000"/>
                  </a:schemeClr>
                </a:solidFill>
                <a:latin typeface="Tajawal ExtraBold" panose="00000800000000000000" pitchFamily="2" charset="-78"/>
                <a:cs typeface="+mj-cs"/>
              </a:rPr>
              <a:t>عناصر إدارة تفاعلات التسويق </a:t>
            </a:r>
            <a:r>
              <a:rPr lang="ar-EG" sz="2200" b="1" dirty="0" smtClean="0">
                <a:solidFill>
                  <a:schemeClr val="accent5">
                    <a:lumMod val="50000"/>
                  </a:schemeClr>
                </a:solidFill>
                <a:latin typeface="Tajawal ExtraBold" panose="00000800000000000000" pitchFamily="2" charset="-78"/>
                <a:cs typeface="+mj-cs"/>
              </a:rPr>
              <a:t>الرقمي.  </a:t>
            </a: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الأهداف الرقمية (</a:t>
            </a:r>
            <a:r>
              <a:rPr lang="en-US" sz="2200" b="1" dirty="0">
                <a:solidFill>
                  <a:schemeClr val="accent5">
                    <a:lumMod val="50000"/>
                  </a:schemeClr>
                </a:solidFill>
              </a:rPr>
              <a:t>Digital Goals</a:t>
            </a:r>
            <a:r>
              <a:rPr lang="ar-EG" sz="2200" b="1" dirty="0">
                <a:solidFill>
                  <a:schemeClr val="accent5">
                    <a:lumMod val="50000"/>
                  </a:schemeClr>
                </a:solidFill>
              </a:rPr>
              <a:t>). </a:t>
            </a: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الجمهور الرقمي (</a:t>
            </a:r>
            <a:r>
              <a:rPr lang="en-US" sz="2200" b="1" dirty="0">
                <a:solidFill>
                  <a:schemeClr val="accent5">
                    <a:lumMod val="50000"/>
                  </a:schemeClr>
                </a:solidFill>
              </a:rPr>
              <a:t>Digital audience</a:t>
            </a:r>
            <a:r>
              <a:rPr lang="ar-EG" sz="2200" b="1" dirty="0">
                <a:solidFill>
                  <a:schemeClr val="accent5">
                    <a:lumMod val="50000"/>
                  </a:schemeClr>
                </a:solidFill>
              </a:rPr>
              <a:t>).</a:t>
            </a: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الأجهزة الرقمية (</a:t>
            </a:r>
            <a:r>
              <a:rPr lang="en-US" sz="2200" b="1" dirty="0">
                <a:solidFill>
                  <a:schemeClr val="accent5">
                    <a:lumMod val="50000"/>
                  </a:schemeClr>
                </a:solidFill>
              </a:rPr>
              <a:t>Digital devices</a:t>
            </a:r>
            <a:r>
              <a:rPr lang="ar-EG" sz="2200" b="1" dirty="0">
                <a:solidFill>
                  <a:schemeClr val="accent5">
                    <a:lumMod val="50000"/>
                  </a:schemeClr>
                </a:solidFill>
              </a:rPr>
              <a:t>).</a:t>
            </a: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المنصات الرقمية (</a:t>
            </a:r>
            <a:r>
              <a:rPr lang="en-US" sz="2200" b="1" dirty="0">
                <a:solidFill>
                  <a:schemeClr val="accent5">
                    <a:lumMod val="50000"/>
                  </a:schemeClr>
                </a:solidFill>
              </a:rPr>
              <a:t>Digital Platforms</a:t>
            </a:r>
            <a:r>
              <a:rPr lang="ar-EG" sz="2200" b="1" dirty="0">
                <a:solidFill>
                  <a:schemeClr val="accent5">
                    <a:lumMod val="50000"/>
                  </a:schemeClr>
                </a:solidFill>
              </a:rPr>
              <a:t>).</a:t>
            </a: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الوسائط الرقمية (</a:t>
            </a:r>
            <a:r>
              <a:rPr lang="en-US" sz="2200" b="1" dirty="0">
                <a:solidFill>
                  <a:schemeClr val="accent5">
                    <a:lumMod val="50000"/>
                  </a:schemeClr>
                </a:solidFill>
              </a:rPr>
              <a:t>Digital Media</a:t>
            </a:r>
            <a:r>
              <a:rPr lang="ar-EG" sz="2200" b="1" dirty="0">
                <a:solidFill>
                  <a:schemeClr val="accent5">
                    <a:lumMod val="50000"/>
                  </a:schemeClr>
                </a:solidFill>
              </a:rPr>
              <a:t>).</a:t>
            </a: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البيانات الرقمية (</a:t>
            </a:r>
            <a:r>
              <a:rPr lang="en-US" sz="2200" b="1" dirty="0">
                <a:solidFill>
                  <a:schemeClr val="accent5">
                    <a:lumMod val="50000"/>
                  </a:schemeClr>
                </a:solidFill>
              </a:rPr>
              <a:t>Digital Data</a:t>
            </a:r>
            <a:r>
              <a:rPr lang="ar-EG" sz="2200" b="1" dirty="0">
                <a:solidFill>
                  <a:schemeClr val="accent5">
                    <a:lumMod val="50000"/>
                  </a:schemeClr>
                </a:solidFill>
              </a:rPr>
              <a:t>).</a:t>
            </a:r>
            <a:endParaRPr lang="en-US" sz="2200" b="1" dirty="0">
              <a:solidFill>
                <a:schemeClr val="accent5">
                  <a:lumMod val="50000"/>
                </a:schemeClr>
              </a:solidFill>
            </a:endParaRPr>
          </a:p>
          <a:p>
            <a:pPr marL="285750" indent="-285750" algn="r" rtl="1">
              <a:lnSpc>
                <a:spcPct val="150000"/>
              </a:lnSpc>
              <a:buFont typeface="Arial" panose="020B0604020202020204" pitchFamily="34" charset="0"/>
              <a:buChar char="•"/>
            </a:pPr>
            <a:r>
              <a:rPr lang="ar-EG" sz="2200" b="1" dirty="0">
                <a:solidFill>
                  <a:schemeClr val="accent5">
                    <a:lumMod val="50000"/>
                  </a:schemeClr>
                </a:solidFill>
              </a:rPr>
              <a:t>تكنولوجيا التسويق الرقمية (</a:t>
            </a:r>
            <a:r>
              <a:rPr lang="en-US" sz="2200" b="1" dirty="0">
                <a:solidFill>
                  <a:schemeClr val="accent5">
                    <a:lumMod val="50000"/>
                  </a:schemeClr>
                </a:solidFill>
              </a:rPr>
              <a:t>Digital marketing technology</a:t>
            </a:r>
            <a:r>
              <a:rPr lang="ar-EG" sz="2200" b="1" dirty="0">
                <a:solidFill>
                  <a:schemeClr val="accent5">
                    <a:lumMod val="50000"/>
                  </a:schemeClr>
                </a:solidFill>
              </a:rPr>
              <a:t>).</a:t>
            </a:r>
          </a:p>
          <a:p>
            <a:pPr algn="r" rtl="1">
              <a:lnSpc>
                <a:spcPct val="150000"/>
              </a:lnSpc>
            </a:pPr>
            <a:endParaRPr lang="ar-EG" sz="2200" b="1" dirty="0">
              <a:solidFill>
                <a:schemeClr val="accent5">
                  <a:lumMod val="50000"/>
                </a:schemeClr>
              </a:solidFill>
              <a:latin typeface="Tajawal ExtraBold" panose="00000800000000000000" pitchFamily="2" charset="-78"/>
              <a:cs typeface="+mj-cs"/>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4520946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94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cs typeface="+mj-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8452442" y="413782"/>
            <a:ext cx="3902032" cy="523220"/>
          </a:xfrm>
          <a:prstGeom prst="rect">
            <a:avLst/>
          </a:prstGeom>
          <a:noFill/>
        </p:spPr>
        <p:txBody>
          <a:bodyPr wrap="square" rtlCol="0">
            <a:spAutoFit/>
          </a:bodyPr>
          <a:lstStyle/>
          <a:p>
            <a:r>
              <a:rPr lang="ar-EG" sz="2800" b="1" dirty="0" smtClean="0">
                <a:solidFill>
                  <a:schemeClr val="bg1"/>
                </a:solidFill>
                <a:latin typeface="Tajawal Medium" panose="00000600000000000000" pitchFamily="2" charset="-78"/>
                <a:cs typeface="+mj-cs"/>
              </a:rPr>
              <a:t>ما هو التسويق الرقمي؟</a:t>
            </a:r>
            <a:endParaRPr lang="en-US" sz="2800" b="1" dirty="0">
              <a:solidFill>
                <a:schemeClr val="bg1"/>
              </a:solidFill>
              <a:latin typeface="Tajawal Medium" panose="00000600000000000000" pitchFamily="2" charset="-78"/>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5" name="Rectangle 2"/>
          <p:cNvSpPr>
            <a:spLocks noChangeArrowheads="1"/>
          </p:cNvSpPr>
          <p:nvPr/>
        </p:nvSpPr>
        <p:spPr bwMode="auto">
          <a:xfrm>
            <a:off x="1830013" y="3176211"/>
            <a:ext cx="860246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rtl="1" eaLnBrk="0" fontAlgn="base" hangingPunct="0">
              <a:lnSpc>
                <a:spcPct val="150000"/>
              </a:lnSpc>
              <a:spcBef>
                <a:spcPct val="0"/>
              </a:spcBef>
              <a:spcAft>
                <a:spcPct val="0"/>
              </a:spcAft>
            </a:pPr>
            <a:r>
              <a:rPr lang="ar-SA" altLang="en-US" sz="2400" dirty="0">
                <a:latin typeface="Söhne"/>
                <a:cs typeface="+mj-cs"/>
              </a:rPr>
              <a:t>يمكن تعريف </a:t>
            </a:r>
            <a:r>
              <a:rPr lang="ar-SA" altLang="en-US" sz="2400" b="1" u="sng" dirty="0">
                <a:latin typeface="Söhne"/>
                <a:cs typeface="+mj-cs"/>
              </a:rPr>
              <a:t>التسويق الرقمي </a:t>
            </a:r>
            <a:r>
              <a:rPr lang="ar-SA" altLang="en-US" sz="2400" dirty="0" smtClean="0">
                <a:latin typeface="Söhne"/>
                <a:cs typeface="+mj-cs"/>
              </a:rPr>
              <a:t>على </a:t>
            </a:r>
            <a:r>
              <a:rPr lang="ar-SA" altLang="en-US" sz="2400" dirty="0">
                <a:latin typeface="Söhne"/>
                <a:cs typeface="+mj-cs"/>
              </a:rPr>
              <a:t>أنه تحقيق أهداف التسويق عن طريق استخدام </a:t>
            </a:r>
            <a:r>
              <a:rPr lang="ar-EG" altLang="en-US" sz="2400" dirty="0" smtClean="0">
                <a:latin typeface="Söhne"/>
                <a:cs typeface="+mj-cs"/>
              </a:rPr>
              <a:t>ال</a:t>
            </a:r>
            <a:r>
              <a:rPr lang="ar-SA" altLang="en-US" sz="2400" dirty="0" smtClean="0">
                <a:latin typeface="Söhne"/>
                <a:cs typeface="+mj-cs"/>
              </a:rPr>
              <a:t>وسائط </a:t>
            </a:r>
            <a:r>
              <a:rPr lang="ar-EG" altLang="en-US" sz="2400" dirty="0" smtClean="0">
                <a:latin typeface="Söhne"/>
                <a:cs typeface="+mj-cs"/>
              </a:rPr>
              <a:t>ال</a:t>
            </a:r>
            <a:r>
              <a:rPr lang="ar-SA" altLang="en-US" sz="2400" dirty="0" smtClean="0">
                <a:latin typeface="Söhne"/>
                <a:cs typeface="+mj-cs"/>
              </a:rPr>
              <a:t>رقمية </a:t>
            </a:r>
            <a:r>
              <a:rPr lang="ar-SA" altLang="en-US" sz="2400" dirty="0">
                <a:latin typeface="Söhne"/>
                <a:cs typeface="+mj-cs"/>
              </a:rPr>
              <a:t>وتحليل البيانات واستغلال التكنولوجيا. </a:t>
            </a:r>
            <a:endParaRPr lang="ar-EG" altLang="en-US" sz="2400" dirty="0" smtClean="0">
              <a:latin typeface="Söhne"/>
              <a:cs typeface="+mj-cs"/>
            </a:endParaRPr>
          </a:p>
        </p:txBody>
      </p:sp>
    </p:spTree>
    <p:extLst>
      <p:ext uri="{BB962C8B-B14F-4D97-AF65-F5344CB8AC3E}">
        <p14:creationId xmlns:p14="http://schemas.microsoft.com/office/powerpoint/2010/main" val="19218671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94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cs typeface="+mj-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8452442" y="413782"/>
            <a:ext cx="3902032" cy="523220"/>
          </a:xfrm>
          <a:prstGeom prst="rect">
            <a:avLst/>
          </a:prstGeom>
          <a:noFill/>
        </p:spPr>
        <p:txBody>
          <a:bodyPr wrap="square" rtlCol="0">
            <a:spAutoFit/>
          </a:bodyPr>
          <a:lstStyle/>
          <a:p>
            <a:r>
              <a:rPr lang="ar-EG" sz="2800" b="1" dirty="0" smtClean="0">
                <a:solidFill>
                  <a:schemeClr val="bg1"/>
                </a:solidFill>
                <a:latin typeface="Tajawal Medium" panose="00000600000000000000" pitchFamily="2" charset="-78"/>
                <a:cs typeface="+mj-cs"/>
              </a:rPr>
              <a:t>ما هو التسويق الرقمي؟</a:t>
            </a:r>
            <a:endParaRPr lang="en-US" sz="2800" b="1" dirty="0">
              <a:solidFill>
                <a:schemeClr val="bg1"/>
              </a:solidFill>
              <a:latin typeface="Tajawal Medium" panose="00000600000000000000" pitchFamily="2" charset="-78"/>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5" name="Rectangle 2"/>
          <p:cNvSpPr>
            <a:spLocks noChangeArrowheads="1"/>
          </p:cNvSpPr>
          <p:nvPr/>
        </p:nvSpPr>
        <p:spPr bwMode="auto">
          <a:xfrm>
            <a:off x="1830013" y="1791216"/>
            <a:ext cx="860246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rtl="1" eaLnBrk="0" fontAlgn="base" hangingPunct="0">
              <a:lnSpc>
                <a:spcPct val="150000"/>
              </a:lnSpc>
              <a:spcBef>
                <a:spcPct val="0"/>
              </a:spcBef>
              <a:spcAft>
                <a:spcPct val="0"/>
              </a:spcAft>
            </a:pPr>
            <a:r>
              <a:rPr lang="ar-EG" altLang="en-US" sz="2400" dirty="0" smtClean="0">
                <a:latin typeface="Söhne"/>
                <a:cs typeface="+mj-cs"/>
              </a:rPr>
              <a:t>هذا التعريف يوضح ما يلي:</a:t>
            </a:r>
          </a:p>
          <a:p>
            <a:pPr marL="342900" lvl="0" indent="-342900" algn="just" rtl="1" eaLnBrk="0" fontAlgn="base" hangingPunct="0">
              <a:lnSpc>
                <a:spcPct val="150000"/>
              </a:lnSpc>
              <a:spcBef>
                <a:spcPct val="0"/>
              </a:spcBef>
              <a:spcAft>
                <a:spcPct val="0"/>
              </a:spcAft>
              <a:buFontTx/>
              <a:buChar char="-"/>
            </a:pPr>
            <a:r>
              <a:rPr lang="ar-EG" altLang="en-US" sz="2400" dirty="0" smtClean="0">
                <a:latin typeface="Söhne"/>
                <a:cs typeface="+mj-cs"/>
              </a:rPr>
              <a:t>أن</a:t>
            </a:r>
            <a:r>
              <a:rPr lang="ar-SA" altLang="en-US" sz="2400" dirty="0" smtClean="0">
                <a:latin typeface="Söhne"/>
                <a:cs typeface="+mj-cs"/>
              </a:rPr>
              <a:t> </a:t>
            </a:r>
            <a:r>
              <a:rPr lang="ar-SA" altLang="en-US" sz="2400" dirty="0">
                <a:latin typeface="Söhne"/>
                <a:cs typeface="+mj-cs"/>
              </a:rPr>
              <a:t>الاستثمار في التسويق الرقمي </a:t>
            </a:r>
            <a:r>
              <a:rPr lang="ar-EG" altLang="en-US" sz="2400" b="1" dirty="0" smtClean="0">
                <a:solidFill>
                  <a:schemeClr val="accent1">
                    <a:lumMod val="75000"/>
                  </a:schemeClr>
                </a:solidFill>
                <a:latin typeface="Söhne"/>
                <a:cs typeface="+mj-cs"/>
              </a:rPr>
              <a:t>يركز </a:t>
            </a:r>
            <a:r>
              <a:rPr lang="ar-SA" altLang="en-US" sz="2400" b="1" dirty="0" smtClean="0">
                <a:solidFill>
                  <a:schemeClr val="accent1">
                    <a:lumMod val="75000"/>
                  </a:schemeClr>
                </a:solidFill>
                <a:latin typeface="Söhne"/>
                <a:cs typeface="+mj-cs"/>
              </a:rPr>
              <a:t>على </a:t>
            </a:r>
            <a:r>
              <a:rPr lang="ar-SA" altLang="en-US" sz="2400" b="1" dirty="0">
                <a:solidFill>
                  <a:schemeClr val="accent1">
                    <a:lumMod val="75000"/>
                  </a:schemeClr>
                </a:solidFill>
                <a:latin typeface="Söhne"/>
                <a:cs typeface="+mj-cs"/>
              </a:rPr>
              <a:t>النتائج </a:t>
            </a:r>
            <a:r>
              <a:rPr lang="ar-SA" altLang="en-US" sz="2400" dirty="0">
                <a:latin typeface="Söhne"/>
                <a:cs typeface="+mj-cs"/>
              </a:rPr>
              <a:t>التي </a:t>
            </a:r>
            <a:r>
              <a:rPr lang="ar-EG" altLang="en-US" sz="2400" dirty="0" smtClean="0">
                <a:latin typeface="Söhne"/>
                <a:cs typeface="+mj-cs"/>
              </a:rPr>
              <a:t>ي</a:t>
            </a:r>
            <a:r>
              <a:rPr lang="ar-SA" altLang="en-US" sz="2400" dirty="0" smtClean="0">
                <a:latin typeface="Söhne"/>
                <a:cs typeface="+mj-cs"/>
              </a:rPr>
              <a:t>حققها</a:t>
            </a:r>
            <a:r>
              <a:rPr lang="ar-EG" altLang="en-US" sz="2400" dirty="0" smtClean="0">
                <a:latin typeface="Söhne"/>
                <a:cs typeface="+mj-cs"/>
              </a:rPr>
              <a:t> استخدام</a:t>
            </a:r>
            <a:r>
              <a:rPr lang="ar-SA" altLang="en-US" sz="2400" dirty="0" smtClean="0">
                <a:latin typeface="Söhne"/>
                <a:cs typeface="+mj-cs"/>
              </a:rPr>
              <a:t> </a:t>
            </a:r>
            <a:r>
              <a:rPr lang="ar-SA" altLang="en-US" sz="2400" dirty="0">
                <a:latin typeface="Söhne"/>
                <a:cs typeface="+mj-cs"/>
              </a:rPr>
              <a:t>التكنولوجيا، وليس مجرد </a:t>
            </a:r>
            <a:r>
              <a:rPr lang="ar-SA" altLang="en-US" sz="2400" dirty="0" smtClean="0">
                <a:latin typeface="Söhne"/>
                <a:cs typeface="+mj-cs"/>
              </a:rPr>
              <a:t>اعتماد</a:t>
            </a:r>
            <a:r>
              <a:rPr lang="ar-EG" altLang="en-US" sz="2400" dirty="0" smtClean="0">
                <a:latin typeface="Söhne"/>
                <a:cs typeface="+mj-cs"/>
              </a:rPr>
              <a:t>/استخدام</a:t>
            </a:r>
            <a:r>
              <a:rPr lang="ar-SA" altLang="en-US" sz="2400" dirty="0" smtClean="0">
                <a:latin typeface="Söhne"/>
                <a:cs typeface="+mj-cs"/>
              </a:rPr>
              <a:t> </a:t>
            </a:r>
            <a:r>
              <a:rPr lang="ar-SA" altLang="en-US" sz="2400" dirty="0">
                <a:latin typeface="Söhne"/>
                <a:cs typeface="+mj-cs"/>
              </a:rPr>
              <a:t>التكنولوجيا بحد </a:t>
            </a:r>
            <a:r>
              <a:rPr lang="ar-SA" altLang="en-US" sz="2400" dirty="0" smtClean="0">
                <a:latin typeface="Söhne"/>
                <a:cs typeface="+mj-cs"/>
              </a:rPr>
              <a:t>ذاتها</a:t>
            </a:r>
            <a:r>
              <a:rPr lang="ar-EG" altLang="en-US" sz="2400" dirty="0" smtClean="0">
                <a:latin typeface="Söhne"/>
                <a:cs typeface="+mj-cs"/>
              </a:rPr>
              <a:t>.</a:t>
            </a:r>
            <a:r>
              <a:rPr lang="ar-SA" altLang="en-US" sz="2400" dirty="0" smtClean="0">
                <a:latin typeface="Söhne"/>
                <a:cs typeface="+mj-cs"/>
              </a:rPr>
              <a:t> </a:t>
            </a:r>
            <a:endParaRPr lang="ar-EG" altLang="en-US" sz="2400" dirty="0" smtClean="0">
              <a:latin typeface="Söhne"/>
              <a:cs typeface="+mj-cs"/>
            </a:endParaRPr>
          </a:p>
          <a:p>
            <a:pPr marL="342900" lvl="0" indent="-342900" algn="just" rtl="1" eaLnBrk="0" fontAlgn="base" hangingPunct="0">
              <a:lnSpc>
                <a:spcPct val="150000"/>
              </a:lnSpc>
              <a:spcBef>
                <a:spcPct val="0"/>
              </a:spcBef>
              <a:spcAft>
                <a:spcPct val="0"/>
              </a:spcAft>
              <a:buFontTx/>
              <a:buChar char="-"/>
            </a:pPr>
            <a:r>
              <a:rPr lang="ar-EG" altLang="en-US" sz="2400" dirty="0" smtClean="0">
                <a:latin typeface="Söhne"/>
                <a:cs typeface="+mj-cs"/>
              </a:rPr>
              <a:t>أهمية </a:t>
            </a:r>
            <a:r>
              <a:rPr lang="ar-SA" altLang="en-US" sz="2400" b="1" dirty="0" smtClean="0">
                <a:solidFill>
                  <a:schemeClr val="accent1">
                    <a:lumMod val="75000"/>
                  </a:schemeClr>
                </a:solidFill>
                <a:latin typeface="Söhne"/>
              </a:rPr>
              <a:t>تكامل</a:t>
            </a:r>
            <a:r>
              <a:rPr lang="ar-EG" altLang="en-US" sz="2400" b="1" dirty="0" smtClean="0">
                <a:solidFill>
                  <a:schemeClr val="accent1">
                    <a:lumMod val="75000"/>
                  </a:schemeClr>
                </a:solidFill>
                <a:latin typeface="Söhne"/>
              </a:rPr>
              <a:t> التسويق الرقمي</a:t>
            </a:r>
            <a:r>
              <a:rPr lang="ar-SA" altLang="en-US" sz="2400" b="1" dirty="0" smtClean="0">
                <a:solidFill>
                  <a:schemeClr val="accent1">
                    <a:lumMod val="75000"/>
                  </a:schemeClr>
                </a:solidFill>
                <a:latin typeface="Söhne"/>
              </a:rPr>
              <a:t> </a:t>
            </a:r>
            <a:r>
              <a:rPr lang="ar-SA" altLang="en-US" sz="2400" b="1" dirty="0">
                <a:solidFill>
                  <a:schemeClr val="accent1">
                    <a:lumMod val="75000"/>
                  </a:schemeClr>
                </a:solidFill>
                <a:latin typeface="Söhne"/>
              </a:rPr>
              <a:t>مع وسائط التواصل </a:t>
            </a:r>
            <a:r>
              <a:rPr lang="ar-SA" altLang="en-US" sz="2400" b="1" dirty="0" smtClean="0">
                <a:solidFill>
                  <a:schemeClr val="accent1">
                    <a:lumMod val="75000"/>
                  </a:schemeClr>
                </a:solidFill>
                <a:latin typeface="Söhne"/>
              </a:rPr>
              <a:t>التقليدية</a:t>
            </a:r>
            <a:r>
              <a:rPr lang="ar-EG" altLang="en-US" sz="2400" dirty="0" smtClean="0">
                <a:latin typeface="Söhne"/>
              </a:rPr>
              <a:t>.</a:t>
            </a:r>
            <a:r>
              <a:rPr lang="ar-SA" altLang="en-US" sz="2400" dirty="0" smtClean="0">
                <a:latin typeface="Söhne"/>
              </a:rPr>
              <a:t> </a:t>
            </a:r>
            <a:r>
              <a:rPr lang="ar-SA" altLang="en-US" sz="2400" dirty="0" smtClean="0">
                <a:latin typeface="Söhne"/>
                <a:cs typeface="+mj-cs"/>
              </a:rPr>
              <a:t>على </a:t>
            </a:r>
            <a:r>
              <a:rPr lang="ar-SA" altLang="en-US" sz="2400" dirty="0">
                <a:latin typeface="Söhne"/>
                <a:cs typeface="+mj-cs"/>
              </a:rPr>
              <a:t>الرغم من انتشار الأجهزة الرقمية </a:t>
            </a:r>
            <a:r>
              <a:rPr lang="ar-EG" altLang="en-US" sz="2400" dirty="0" smtClean="0">
                <a:latin typeface="Söhne"/>
                <a:cs typeface="+mj-cs"/>
              </a:rPr>
              <a:t>واعتماد العملاء عليها </a:t>
            </a:r>
            <a:r>
              <a:rPr lang="ar-SA" altLang="en-US" sz="2400" dirty="0" smtClean="0">
                <a:latin typeface="Söhne"/>
                <a:cs typeface="+mj-cs"/>
              </a:rPr>
              <a:t>في </a:t>
            </a:r>
            <a:r>
              <a:rPr lang="ar-EG" altLang="en-US" sz="2400" dirty="0" smtClean="0">
                <a:latin typeface="Söhne"/>
                <a:cs typeface="+mj-cs"/>
              </a:rPr>
              <a:t>أنشطة كثيرة مثل </a:t>
            </a:r>
            <a:r>
              <a:rPr lang="ar-SA" altLang="en-US" sz="2400" dirty="0" smtClean="0">
                <a:latin typeface="Söhne"/>
                <a:cs typeface="+mj-cs"/>
              </a:rPr>
              <a:t>اختيار </a:t>
            </a:r>
            <a:r>
              <a:rPr lang="ar-SA" altLang="en-US" sz="2400" dirty="0">
                <a:latin typeface="Söhne"/>
                <a:cs typeface="+mj-cs"/>
              </a:rPr>
              <a:t>المنتجات والترفيه والعمل، لا يزال </a:t>
            </a:r>
            <a:r>
              <a:rPr lang="ar-EG" altLang="en-US" sz="2400" dirty="0" smtClean="0">
                <a:latin typeface="Söhne"/>
                <a:cs typeface="+mj-cs"/>
              </a:rPr>
              <a:t>هناك الكثير</a:t>
            </a:r>
            <a:r>
              <a:rPr lang="ar-SA" altLang="en-US" sz="2400" dirty="0" smtClean="0">
                <a:latin typeface="Söhne"/>
                <a:cs typeface="+mj-cs"/>
              </a:rPr>
              <a:t> </a:t>
            </a:r>
            <a:r>
              <a:rPr lang="ar-SA" altLang="en-US" sz="2400" dirty="0">
                <a:latin typeface="Söhne"/>
                <a:cs typeface="+mj-cs"/>
              </a:rPr>
              <a:t>من الوقت الذي </a:t>
            </a:r>
            <a:r>
              <a:rPr lang="ar-EG" altLang="en-US" sz="2400" dirty="0" smtClean="0">
                <a:latin typeface="Söhne"/>
                <a:cs typeface="+mj-cs"/>
              </a:rPr>
              <a:t>يقضيه العملاء</a:t>
            </a:r>
            <a:r>
              <a:rPr lang="ar-SA" altLang="en-US" sz="2400" dirty="0" smtClean="0">
                <a:latin typeface="Söhne"/>
                <a:cs typeface="+mj-cs"/>
              </a:rPr>
              <a:t> </a:t>
            </a:r>
            <a:r>
              <a:rPr lang="ar-SA" altLang="en-US" sz="2400" dirty="0">
                <a:latin typeface="Söhne"/>
                <a:cs typeface="+mj-cs"/>
              </a:rPr>
              <a:t>في العالم الحقيقي، لذا يظل التكامل مع وسائط التواصل التقليدية مهمًا في العديد من </a:t>
            </a:r>
            <a:r>
              <a:rPr lang="ar-SA" altLang="en-US" sz="2400" dirty="0" smtClean="0">
                <a:latin typeface="Söhne"/>
                <a:cs typeface="+mj-cs"/>
              </a:rPr>
              <a:t>القطاعات</a:t>
            </a:r>
            <a:r>
              <a:rPr lang="ar-EG" altLang="en-US" sz="2400" dirty="0" smtClean="0">
                <a:latin typeface="Söhne"/>
                <a:cs typeface="+mj-cs"/>
              </a:rPr>
              <a:t>. </a:t>
            </a:r>
            <a:endParaRPr lang="ar-SA" altLang="en-US" sz="2400" dirty="0">
              <a:latin typeface="Söhne"/>
              <a:cs typeface="+mj-cs"/>
            </a:endParaRPr>
          </a:p>
        </p:txBody>
      </p:sp>
    </p:spTree>
    <p:extLst>
      <p:ext uri="{BB962C8B-B14F-4D97-AF65-F5344CB8AC3E}">
        <p14:creationId xmlns:p14="http://schemas.microsoft.com/office/powerpoint/2010/main" val="5060544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94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cs typeface="+mj-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8452442" y="413782"/>
            <a:ext cx="3902032" cy="523220"/>
          </a:xfrm>
          <a:prstGeom prst="rect">
            <a:avLst/>
          </a:prstGeom>
          <a:noFill/>
        </p:spPr>
        <p:txBody>
          <a:bodyPr wrap="square" rtlCol="0">
            <a:spAutoFit/>
          </a:bodyPr>
          <a:lstStyle/>
          <a:p>
            <a:r>
              <a:rPr lang="ar-EG" sz="2800" b="1" dirty="0" smtClean="0">
                <a:solidFill>
                  <a:schemeClr val="bg1"/>
                </a:solidFill>
                <a:latin typeface="Tajawal Medium" panose="00000600000000000000" pitchFamily="2" charset="-78"/>
                <a:cs typeface="+mj-cs"/>
              </a:rPr>
              <a:t>ما هو التسويق الرقمي؟</a:t>
            </a:r>
            <a:endParaRPr lang="en-US" sz="2800" b="1" dirty="0">
              <a:solidFill>
                <a:schemeClr val="bg1"/>
              </a:solidFill>
              <a:latin typeface="Tajawal Medium" panose="00000600000000000000" pitchFamily="2" charset="-78"/>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5" name="Rectangle 2"/>
          <p:cNvSpPr>
            <a:spLocks noChangeArrowheads="1"/>
          </p:cNvSpPr>
          <p:nvPr/>
        </p:nvSpPr>
        <p:spPr bwMode="auto">
          <a:xfrm>
            <a:off x="1830013" y="1791215"/>
            <a:ext cx="860246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rtl="1" eaLnBrk="0" fontAlgn="base" hangingPunct="0">
              <a:lnSpc>
                <a:spcPct val="150000"/>
              </a:lnSpc>
              <a:spcBef>
                <a:spcPct val="0"/>
              </a:spcBef>
              <a:spcAft>
                <a:spcPct val="0"/>
              </a:spcAft>
            </a:pPr>
            <a:r>
              <a:rPr lang="ar-SA" altLang="en-US" sz="2400" dirty="0">
                <a:latin typeface="Söhne"/>
                <a:cs typeface="+mj-cs"/>
              </a:rPr>
              <a:t>في التطبيق العملي، يركز التسويق الرقمي على </a:t>
            </a:r>
            <a:r>
              <a:rPr lang="ar-SA" altLang="en-US" sz="2400" b="1" u="sng" dirty="0">
                <a:latin typeface="Söhne"/>
                <a:cs typeface="+mj-cs"/>
              </a:rPr>
              <a:t>إدارة وجود الشركة عبر الإنترنت </a:t>
            </a:r>
            <a:r>
              <a:rPr lang="ar-SA" altLang="en-US" sz="2400" dirty="0">
                <a:latin typeface="Söhne"/>
                <a:cs typeface="+mj-cs"/>
              </a:rPr>
              <a:t>بأشكال مختلفة، مثل </a:t>
            </a:r>
            <a:r>
              <a:rPr lang="ar-SA" altLang="en-US" sz="2400" dirty="0" smtClean="0">
                <a:latin typeface="Söhne"/>
                <a:cs typeface="+mj-cs"/>
              </a:rPr>
              <a:t>موقع الشركة</a:t>
            </a:r>
            <a:r>
              <a:rPr lang="ar-EG" altLang="en-US" sz="2400" dirty="0" smtClean="0">
                <a:latin typeface="Söhne"/>
                <a:cs typeface="+mj-cs"/>
              </a:rPr>
              <a:t> عبر الإنترنت</a:t>
            </a:r>
            <a:r>
              <a:rPr lang="ar-SA" altLang="en-US" sz="2400" dirty="0" smtClean="0">
                <a:latin typeface="Söhne"/>
                <a:cs typeface="+mj-cs"/>
              </a:rPr>
              <a:t>، </a:t>
            </a:r>
            <a:r>
              <a:rPr lang="ar-SA" altLang="en-US" sz="2400" dirty="0">
                <a:latin typeface="Söhne"/>
                <a:cs typeface="+mj-cs"/>
              </a:rPr>
              <a:t>تطبيقات الجوال، وصفحات الشركة على وسائل التواصل الاجتماعي. </a:t>
            </a:r>
            <a:endParaRPr lang="ar-EG" altLang="en-US" sz="2400" dirty="0" smtClean="0">
              <a:latin typeface="Söhne"/>
              <a:cs typeface="+mj-cs"/>
            </a:endParaRPr>
          </a:p>
          <a:p>
            <a:pPr lvl="0" algn="just" rtl="1" eaLnBrk="0" fontAlgn="base" hangingPunct="0">
              <a:lnSpc>
                <a:spcPct val="150000"/>
              </a:lnSpc>
              <a:spcBef>
                <a:spcPct val="0"/>
              </a:spcBef>
              <a:spcAft>
                <a:spcPct val="0"/>
              </a:spcAft>
            </a:pPr>
            <a:r>
              <a:rPr lang="ar-SA" altLang="en-US" sz="2400" dirty="0" smtClean="0">
                <a:latin typeface="Söhne"/>
                <a:cs typeface="+mj-cs"/>
              </a:rPr>
              <a:t>ويتم دمج</a:t>
            </a:r>
            <a:r>
              <a:rPr lang="ar-EG" altLang="en-US" sz="2400" dirty="0" smtClean="0">
                <a:latin typeface="Söhne"/>
                <a:cs typeface="+mj-cs"/>
              </a:rPr>
              <a:t> التسويق الرقمي</a:t>
            </a:r>
            <a:r>
              <a:rPr lang="ar-SA" altLang="en-US" sz="2400" dirty="0" smtClean="0">
                <a:latin typeface="Söhne"/>
                <a:cs typeface="+mj-cs"/>
              </a:rPr>
              <a:t> </a:t>
            </a:r>
            <a:r>
              <a:rPr lang="ar-SA" altLang="en-US" sz="2400" dirty="0">
                <a:latin typeface="Söhne"/>
                <a:cs typeface="+mj-cs"/>
              </a:rPr>
              <a:t>مع تقنيات الاتصال عبر </a:t>
            </a:r>
            <a:r>
              <a:rPr lang="ar-SA" altLang="en-US" sz="2400" dirty="0" smtClean="0">
                <a:latin typeface="Söhne"/>
                <a:cs typeface="+mj-cs"/>
              </a:rPr>
              <a:t>الإنترنت، </a:t>
            </a:r>
            <a:r>
              <a:rPr lang="ar-SA" altLang="en-US" sz="2400" dirty="0">
                <a:latin typeface="Söhne"/>
                <a:cs typeface="+mj-cs"/>
              </a:rPr>
              <a:t>وتشمل التسويق عبر محركات البحث، والتسويق بالمحتوى، والتسويق عبر وسائل التواصل الاجتماعي، والإعلان عبر الإنترنت، والتسويق عبر البريد الإلكتروني، والشراكات مع مواقع الويب </a:t>
            </a:r>
            <a:r>
              <a:rPr lang="ar-SA" altLang="en-US" sz="2400" dirty="0" smtClean="0">
                <a:latin typeface="Söhne"/>
                <a:cs typeface="+mj-cs"/>
              </a:rPr>
              <a:t>الأخرى</a:t>
            </a:r>
            <a:r>
              <a:rPr lang="ar-EG" altLang="en-US" sz="2400" dirty="0" smtClean="0">
                <a:latin typeface="Söhne"/>
                <a:cs typeface="+mj-cs"/>
              </a:rPr>
              <a:t> (</a:t>
            </a:r>
            <a:r>
              <a:rPr lang="ar-EG" altLang="en-US" sz="2400" dirty="0" smtClean="0">
                <a:latin typeface="Söhne"/>
              </a:rPr>
              <a:t>سيتم مناقشتها</a:t>
            </a:r>
            <a:r>
              <a:rPr lang="ar-SA" altLang="en-US" sz="2400" dirty="0" smtClean="0">
                <a:latin typeface="Söhne"/>
              </a:rPr>
              <a:t> </a:t>
            </a:r>
            <a:r>
              <a:rPr lang="ar-SA" altLang="en-US" sz="2400" dirty="0">
                <a:latin typeface="Söhne"/>
              </a:rPr>
              <a:t>في وقت </a:t>
            </a:r>
            <a:r>
              <a:rPr lang="ar-SA" altLang="en-US" sz="2400" dirty="0" smtClean="0">
                <a:latin typeface="Söhne"/>
              </a:rPr>
              <a:t>لاحق</a:t>
            </a:r>
            <a:r>
              <a:rPr lang="ar-EG" altLang="en-US" sz="2400" dirty="0" smtClean="0">
                <a:latin typeface="Söhne"/>
                <a:cs typeface="+mj-cs"/>
              </a:rPr>
              <a:t>)</a:t>
            </a:r>
            <a:r>
              <a:rPr lang="ar-SA" altLang="en-US" sz="2400" dirty="0" smtClean="0">
                <a:latin typeface="Söhne"/>
                <a:cs typeface="+mj-cs"/>
              </a:rPr>
              <a:t>.</a:t>
            </a:r>
            <a:endParaRPr lang="ar-SA" altLang="en-US" sz="2400" dirty="0">
              <a:latin typeface="Söhne"/>
              <a:cs typeface="+mj-cs"/>
            </a:endParaRPr>
          </a:p>
        </p:txBody>
      </p:sp>
    </p:spTree>
    <p:extLst>
      <p:ext uri="{BB962C8B-B14F-4D97-AF65-F5344CB8AC3E}">
        <p14:creationId xmlns:p14="http://schemas.microsoft.com/office/powerpoint/2010/main" val="25427432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94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452442" y="413782"/>
            <a:ext cx="3902032" cy="523220"/>
          </a:xfrm>
          <a:prstGeom prst="rect">
            <a:avLst/>
          </a:prstGeom>
          <a:noFill/>
        </p:spPr>
        <p:txBody>
          <a:bodyPr wrap="square" rtlCol="0">
            <a:spAutoFit/>
          </a:bodyPr>
          <a:lstStyle/>
          <a:p>
            <a:r>
              <a:rPr lang="ar-EG" sz="2800" b="1" dirty="0" smtClean="0">
                <a:solidFill>
                  <a:schemeClr val="bg1"/>
                </a:solidFill>
                <a:latin typeface="Tajawal Medium" panose="00000600000000000000" pitchFamily="2" charset="-78"/>
                <a:cs typeface="+mj-cs"/>
              </a:rPr>
              <a:t>ما هو التسويق الرقمي؟</a:t>
            </a:r>
            <a:endParaRPr lang="en-US" sz="2800" b="1" dirty="0">
              <a:solidFill>
                <a:schemeClr val="bg1"/>
              </a:solidFill>
              <a:latin typeface="Tajawal Medium" panose="00000600000000000000" pitchFamily="2" charset="-78"/>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4" name="Rectangle 1"/>
          <p:cNvSpPr>
            <a:spLocks noChangeArrowheads="1"/>
          </p:cNvSpPr>
          <p:nvPr/>
        </p:nvSpPr>
        <p:spPr bwMode="auto">
          <a:xfrm>
            <a:off x="1722093" y="1992994"/>
            <a:ext cx="862965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lgn="just" rtl="1">
              <a:lnSpc>
                <a:spcPct val="150000"/>
              </a:lnSpc>
            </a:pPr>
            <a:r>
              <a:rPr lang="ar-EG" altLang="en-US" sz="2400" dirty="0">
                <a:latin typeface="Söhne"/>
                <a:cs typeface="+mj-cs"/>
              </a:rPr>
              <a:t>تُستخدَم هذه التقنيات لدعم أهداف اكتساب عملاء جُدد وتقديم خدمات للعملاء الحاليين، بهدف تطوير العلاقة مع العملاء من خلال إدارة علاقات العملاء </a:t>
            </a:r>
            <a:r>
              <a:rPr lang="ar-EG" altLang="en-US" sz="2400" dirty="0" smtClean="0">
                <a:latin typeface="Söhne"/>
                <a:cs typeface="+mj-cs"/>
              </a:rPr>
              <a:t>(</a:t>
            </a:r>
            <a:r>
              <a:rPr lang="en-US" altLang="en-US" sz="2400" dirty="0" smtClean="0">
                <a:latin typeface="Söhne"/>
                <a:cs typeface="+mj-cs"/>
              </a:rPr>
              <a:t>CRM</a:t>
            </a:r>
            <a:r>
              <a:rPr lang="ar-EG" altLang="en-US" sz="2400" dirty="0" smtClean="0">
                <a:latin typeface="Söhne"/>
                <a:cs typeface="+mj-cs"/>
              </a:rPr>
              <a:t>). </a:t>
            </a:r>
          </a:p>
          <a:p>
            <a:pPr lvl="0" algn="just" rtl="1">
              <a:lnSpc>
                <a:spcPct val="150000"/>
              </a:lnSpc>
            </a:pPr>
            <a:r>
              <a:rPr lang="ar-EG" altLang="en-US" sz="2400" dirty="0" smtClean="0">
                <a:latin typeface="Söhne"/>
                <a:cs typeface="+mj-cs"/>
              </a:rPr>
              <a:t>ومع</a:t>
            </a:r>
            <a:r>
              <a:rPr lang="en-US" altLang="en-US" sz="2400" dirty="0" smtClean="0">
                <a:latin typeface="Söhne"/>
                <a:cs typeface="+mj-cs"/>
              </a:rPr>
              <a:t> </a:t>
            </a:r>
            <a:r>
              <a:rPr lang="ar-EG" altLang="en-US" sz="2400" dirty="0" smtClean="0">
                <a:latin typeface="Söhne"/>
                <a:cs typeface="+mj-cs"/>
              </a:rPr>
              <a:t>ذلك</a:t>
            </a:r>
            <a:r>
              <a:rPr lang="ar-EG" altLang="en-US" sz="2400" dirty="0">
                <a:latin typeface="Söhne"/>
                <a:cs typeface="+mj-cs"/>
              </a:rPr>
              <a:t>، لتحقيق نجاح التسويق الرقمي، ما زال هناك حاجة لدمج هذه التقنيات مع وسائط </a:t>
            </a:r>
            <a:r>
              <a:rPr lang="ar-EG" altLang="en-US" sz="2400" dirty="0" smtClean="0">
                <a:latin typeface="Söhne"/>
                <a:cs typeface="+mj-cs"/>
              </a:rPr>
              <a:t>تقليدية خارج الإنترنت </a:t>
            </a:r>
            <a:r>
              <a:rPr lang="ar-EG" altLang="en-US" sz="2400" dirty="0">
                <a:latin typeface="Söhne"/>
                <a:cs typeface="+mj-cs"/>
              </a:rPr>
              <a:t>مثل </a:t>
            </a:r>
            <a:r>
              <a:rPr lang="ar-EG" altLang="en-US" sz="2400" dirty="0" smtClean="0">
                <a:latin typeface="Söhne"/>
                <a:cs typeface="+mj-cs"/>
              </a:rPr>
              <a:t>الإعلانات المطبوعة والتلفزيونية </a:t>
            </a:r>
            <a:r>
              <a:rPr lang="ar-EG" altLang="en-US" sz="2400" dirty="0">
                <a:latin typeface="Söhne"/>
                <a:cs typeface="+mj-cs"/>
              </a:rPr>
              <a:t>والبريد المباشر والمبيعات </a:t>
            </a:r>
            <a:r>
              <a:rPr lang="ar-EG" altLang="en-US" sz="2400" dirty="0" smtClean="0">
                <a:latin typeface="Söhne"/>
                <a:cs typeface="+mj-cs"/>
              </a:rPr>
              <a:t>الشخصية، </a:t>
            </a:r>
            <a:r>
              <a:rPr lang="ar-EG" altLang="en-US" sz="2400" dirty="0">
                <a:latin typeface="Söhne"/>
                <a:cs typeface="+mj-cs"/>
              </a:rPr>
              <a:t>كجزء من </a:t>
            </a:r>
            <a:r>
              <a:rPr lang="ar-EG" altLang="en-US" sz="2400" b="1" u="sng" dirty="0">
                <a:latin typeface="Söhne"/>
                <a:cs typeface="+mj-cs"/>
              </a:rPr>
              <a:t>استراتيجية الاتصالات التسويقية المتعددة </a:t>
            </a:r>
            <a:r>
              <a:rPr lang="ar-EG" altLang="en-US" sz="2400" b="1" u="sng" dirty="0" smtClean="0">
                <a:latin typeface="Söhne"/>
                <a:cs typeface="+mj-cs"/>
              </a:rPr>
              <a:t>القنوات</a:t>
            </a:r>
            <a:r>
              <a:rPr lang="ar-EG" altLang="en-US" sz="2400" dirty="0" smtClean="0">
                <a:latin typeface="Söhne"/>
                <a:cs typeface="+mj-cs"/>
              </a:rPr>
              <a:t>.</a:t>
            </a:r>
          </a:p>
          <a:p>
            <a:pPr lvl="0" algn="just" rtl="1">
              <a:lnSpc>
                <a:spcPct val="150000"/>
              </a:lnSpc>
            </a:pPr>
            <a:r>
              <a:rPr kumimoji="0" lang="en-US" altLang="en-US" sz="2400" b="0" i="0" u="none" strike="noStrike" cap="none" normalizeH="0" baseline="0" dirty="0" smtClean="0">
                <a:ln>
                  <a:noFill/>
                </a:ln>
                <a:solidFill>
                  <a:schemeClr val="tx1"/>
                </a:solidFill>
                <a:effectLst/>
                <a:latin typeface="Söhne"/>
                <a:cs typeface="+mj-cs"/>
              </a:rPr>
              <a:t/>
            </a:r>
            <a:br>
              <a:rPr kumimoji="0" lang="en-US" altLang="en-US" sz="2400" b="0" i="0" u="none" strike="noStrike" cap="none" normalizeH="0" baseline="0" dirty="0" smtClean="0">
                <a:ln>
                  <a:noFill/>
                </a:ln>
                <a:solidFill>
                  <a:schemeClr val="tx1"/>
                </a:solidFill>
                <a:effectLst/>
                <a:latin typeface="Söhne"/>
                <a:cs typeface="+mj-cs"/>
              </a:rPr>
            </a:br>
            <a:endParaRPr kumimoji="0" lang="en-US" altLang="en-US" sz="2400" b="0" i="0" u="none" strike="noStrike" cap="none" normalizeH="0" baseline="0" dirty="0" smtClean="0">
              <a:ln>
                <a:noFill/>
              </a:ln>
              <a:solidFill>
                <a:schemeClr val="tx1"/>
              </a:solidFill>
              <a:effectLst/>
              <a:cs typeface="+mj-cs"/>
            </a:endParaRPr>
          </a:p>
        </p:txBody>
      </p:sp>
    </p:spTree>
    <p:extLst>
      <p:ext uri="{BB962C8B-B14F-4D97-AF65-F5344CB8AC3E}">
        <p14:creationId xmlns:p14="http://schemas.microsoft.com/office/powerpoint/2010/main" val="4218886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188407"/>
            <a:ext cx="8715895" cy="4524315"/>
          </a:xfrm>
          <a:prstGeom prst="rect">
            <a:avLst/>
          </a:prstGeom>
          <a:noFill/>
        </p:spPr>
        <p:txBody>
          <a:bodyPr wrap="square" rtlCol="0">
            <a:spAutoFit/>
          </a:bodyPr>
          <a:lstStyle/>
          <a:p>
            <a:pPr algn="r" rtl="1">
              <a:lnSpc>
                <a:spcPct val="150000"/>
              </a:lnSpc>
            </a:pPr>
            <a:r>
              <a:rPr lang="ar-EG" sz="2400" b="1" dirty="0" smtClean="0">
                <a:solidFill>
                  <a:srgbClr val="2D3956"/>
                </a:solidFill>
                <a:latin typeface="Tajawal ExtraBold" panose="00000800000000000000" pitchFamily="2" charset="-78"/>
                <a:cs typeface="+mj-cs"/>
              </a:rPr>
              <a:t>يتم إدارة التفاعلات في سياق التسويق الرقمي من خلال العناصر السبعة التالية (</a:t>
            </a:r>
            <a:r>
              <a:rPr lang="en-US" sz="2400" b="1" dirty="0" smtClean="0">
                <a:solidFill>
                  <a:srgbClr val="2D3956"/>
                </a:solidFill>
                <a:latin typeface="Tajawal ExtraBold" panose="00000800000000000000" pitchFamily="2" charset="-78"/>
                <a:cs typeface="+mj-cs"/>
              </a:rPr>
              <a:t>7Ds</a:t>
            </a:r>
            <a:r>
              <a:rPr lang="ar-EG" sz="2400" b="1" dirty="0" smtClean="0">
                <a:solidFill>
                  <a:srgbClr val="2D3956"/>
                </a:solidFill>
                <a:latin typeface="Tajawal ExtraBold" panose="00000800000000000000" pitchFamily="2" charset="-78"/>
                <a:cs typeface="+mj-cs"/>
              </a:rPr>
              <a:t>):</a:t>
            </a:r>
          </a:p>
          <a:p>
            <a:pPr marL="285750" indent="-285750" algn="r" rtl="1">
              <a:lnSpc>
                <a:spcPct val="150000"/>
              </a:lnSpc>
              <a:buFont typeface="Arial" panose="020B0604020202020204" pitchFamily="34" charset="0"/>
              <a:buChar char="•"/>
            </a:pPr>
            <a:r>
              <a:rPr lang="ar-EG" sz="2400" dirty="0" smtClean="0">
                <a:cs typeface="+mj-cs"/>
              </a:rPr>
              <a:t>الأهداف الرقمية (</a:t>
            </a:r>
            <a:r>
              <a:rPr lang="en-US" sz="2400" dirty="0" smtClean="0">
                <a:cs typeface="+mj-cs"/>
              </a:rPr>
              <a:t>Digital Goals</a:t>
            </a:r>
            <a:r>
              <a:rPr lang="ar-EG" sz="2400" dirty="0" smtClean="0">
                <a:cs typeface="+mj-cs"/>
              </a:rPr>
              <a:t>). </a:t>
            </a:r>
          </a:p>
          <a:p>
            <a:pPr marL="285750" indent="-285750" algn="r" rtl="1">
              <a:lnSpc>
                <a:spcPct val="150000"/>
              </a:lnSpc>
              <a:buFont typeface="Arial" panose="020B0604020202020204" pitchFamily="34" charset="0"/>
              <a:buChar char="•"/>
            </a:pPr>
            <a:r>
              <a:rPr lang="ar-EG" sz="2400" dirty="0" smtClean="0">
                <a:cs typeface="+mj-cs"/>
              </a:rPr>
              <a:t>الجمهور الرقمي (</a:t>
            </a:r>
            <a:r>
              <a:rPr lang="en-US" sz="2400" dirty="0">
                <a:cs typeface="+mj-cs"/>
              </a:rPr>
              <a:t>Digital </a:t>
            </a:r>
            <a:r>
              <a:rPr lang="en-US" sz="2400" dirty="0" smtClean="0">
                <a:cs typeface="+mj-cs"/>
              </a:rPr>
              <a:t>audience</a:t>
            </a:r>
            <a:r>
              <a:rPr lang="ar-EG" sz="2400" dirty="0" smtClean="0">
                <a:cs typeface="+mj-cs"/>
              </a:rPr>
              <a:t>).</a:t>
            </a:r>
          </a:p>
          <a:p>
            <a:pPr marL="285750" indent="-285750" algn="r" rtl="1">
              <a:lnSpc>
                <a:spcPct val="150000"/>
              </a:lnSpc>
              <a:buFont typeface="Arial" panose="020B0604020202020204" pitchFamily="34" charset="0"/>
              <a:buChar char="•"/>
            </a:pPr>
            <a:r>
              <a:rPr lang="ar-EG" sz="2400" dirty="0" smtClean="0">
                <a:cs typeface="+mj-cs"/>
              </a:rPr>
              <a:t>الأجهزة الرقمية (</a:t>
            </a:r>
            <a:r>
              <a:rPr lang="en-US" sz="2400" dirty="0">
                <a:cs typeface="+mj-cs"/>
              </a:rPr>
              <a:t>Digital devices</a:t>
            </a:r>
            <a:r>
              <a:rPr lang="ar-EG" sz="2400" dirty="0" smtClean="0">
                <a:cs typeface="+mj-cs"/>
              </a:rPr>
              <a:t>).</a:t>
            </a:r>
          </a:p>
          <a:p>
            <a:pPr marL="285750" indent="-285750" algn="r" rtl="1">
              <a:lnSpc>
                <a:spcPct val="150000"/>
              </a:lnSpc>
              <a:buFont typeface="Arial" panose="020B0604020202020204" pitchFamily="34" charset="0"/>
              <a:buChar char="•"/>
            </a:pPr>
            <a:r>
              <a:rPr lang="ar-EG" sz="2400" dirty="0" smtClean="0">
                <a:cs typeface="+mj-cs"/>
              </a:rPr>
              <a:t>المنصات الرقمية (</a:t>
            </a:r>
            <a:r>
              <a:rPr lang="en-US" sz="2400" dirty="0" smtClean="0">
                <a:cs typeface="+mj-cs"/>
              </a:rPr>
              <a:t>Digital Platforms</a:t>
            </a:r>
            <a:r>
              <a:rPr lang="ar-EG" sz="2400" dirty="0" smtClean="0">
                <a:cs typeface="+mj-cs"/>
              </a:rPr>
              <a:t>).</a:t>
            </a:r>
          </a:p>
          <a:p>
            <a:pPr marL="285750" indent="-285750" algn="r" rtl="1">
              <a:lnSpc>
                <a:spcPct val="150000"/>
              </a:lnSpc>
              <a:buFont typeface="Arial" panose="020B0604020202020204" pitchFamily="34" charset="0"/>
              <a:buChar char="•"/>
            </a:pPr>
            <a:r>
              <a:rPr lang="ar-EG" sz="2400" dirty="0" smtClean="0">
                <a:cs typeface="+mj-cs"/>
              </a:rPr>
              <a:t>الوسائط الرقمية (</a:t>
            </a:r>
            <a:r>
              <a:rPr lang="en-US" sz="2400" dirty="0">
                <a:cs typeface="+mj-cs"/>
              </a:rPr>
              <a:t>Digital </a:t>
            </a:r>
            <a:r>
              <a:rPr lang="en-US" sz="2400" dirty="0" smtClean="0">
                <a:cs typeface="+mj-cs"/>
              </a:rPr>
              <a:t>Media</a:t>
            </a:r>
            <a:r>
              <a:rPr lang="ar-EG" sz="2400" dirty="0" smtClean="0">
                <a:cs typeface="+mj-cs"/>
              </a:rPr>
              <a:t>).</a:t>
            </a:r>
          </a:p>
          <a:p>
            <a:pPr marL="285750" indent="-285750" algn="r" rtl="1">
              <a:lnSpc>
                <a:spcPct val="150000"/>
              </a:lnSpc>
              <a:buFont typeface="Arial" panose="020B0604020202020204" pitchFamily="34" charset="0"/>
              <a:buChar char="•"/>
            </a:pPr>
            <a:r>
              <a:rPr lang="ar-EG" sz="2400" dirty="0" smtClean="0">
                <a:cs typeface="+mj-cs"/>
              </a:rPr>
              <a:t>البيانات الرقمية (</a:t>
            </a:r>
            <a:r>
              <a:rPr lang="en-US" sz="2400" dirty="0">
                <a:cs typeface="+mj-cs"/>
              </a:rPr>
              <a:t>Digital </a:t>
            </a:r>
            <a:r>
              <a:rPr lang="en-US" sz="2400" dirty="0" smtClean="0">
                <a:cs typeface="+mj-cs"/>
              </a:rPr>
              <a:t>Data</a:t>
            </a:r>
            <a:r>
              <a:rPr lang="ar-EG" sz="2400" dirty="0" smtClean="0">
                <a:cs typeface="+mj-cs"/>
              </a:rPr>
              <a:t>).</a:t>
            </a:r>
            <a:endParaRPr lang="en-US" sz="2400" dirty="0" smtClean="0">
              <a:cs typeface="+mj-cs"/>
            </a:endParaRPr>
          </a:p>
          <a:p>
            <a:pPr marL="285750" indent="-285750" algn="r" rtl="1">
              <a:lnSpc>
                <a:spcPct val="150000"/>
              </a:lnSpc>
              <a:buFont typeface="Arial" panose="020B0604020202020204" pitchFamily="34" charset="0"/>
              <a:buChar char="•"/>
            </a:pPr>
            <a:r>
              <a:rPr lang="ar-EG" sz="2400" dirty="0" smtClean="0">
                <a:cs typeface="+mj-cs"/>
              </a:rPr>
              <a:t>تكنولوجيا التسويق الرقمية (</a:t>
            </a:r>
            <a:r>
              <a:rPr lang="en-US" sz="2400" dirty="0">
                <a:cs typeface="+mj-cs"/>
              </a:rPr>
              <a:t>Digital marketing technology</a:t>
            </a:r>
            <a:r>
              <a:rPr lang="ar-EG" sz="2400" dirty="0" smtClean="0">
                <a:cs typeface="+mj-cs"/>
              </a:rPr>
              <a:t>).</a:t>
            </a:r>
          </a:p>
        </p:txBody>
      </p:sp>
    </p:spTree>
    <p:extLst>
      <p:ext uri="{BB962C8B-B14F-4D97-AF65-F5344CB8AC3E}">
        <p14:creationId xmlns:p14="http://schemas.microsoft.com/office/powerpoint/2010/main" val="3660803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3416320"/>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الأهداف الرقمية (</a:t>
            </a:r>
            <a:r>
              <a:rPr lang="en-US" sz="2400" b="1" dirty="0">
                <a:solidFill>
                  <a:srgbClr val="7030A0"/>
                </a:solidFill>
              </a:rPr>
              <a:t>Digital Goals</a:t>
            </a:r>
            <a:r>
              <a:rPr lang="ar-EG" sz="2400" b="1" dirty="0">
                <a:solidFill>
                  <a:srgbClr val="7030A0"/>
                </a:solidFill>
              </a:rPr>
              <a:t>). </a:t>
            </a:r>
            <a:endParaRPr lang="ar-EG" sz="2400" b="1" dirty="0" smtClean="0">
              <a:solidFill>
                <a:srgbClr val="7030A0"/>
              </a:solidFill>
              <a:latin typeface="Tajawal ExtraBold" panose="00000800000000000000" pitchFamily="2" charset="-78"/>
              <a:cs typeface="+mj-cs"/>
            </a:endParaRPr>
          </a:p>
          <a:p>
            <a:pPr algn="just" rtl="1">
              <a:lnSpc>
                <a:spcPct val="150000"/>
              </a:lnSpc>
            </a:pPr>
            <a:r>
              <a:rPr lang="ar-EG" sz="2400" dirty="0" smtClean="0">
                <a:cs typeface="+mj-cs"/>
              </a:rPr>
              <a:t>تشمل تحديد ما تهدف الشركة إلى تحقيقه من </a:t>
            </a:r>
            <a:r>
              <a:rPr lang="ar-EG" sz="2400" dirty="0">
                <a:cs typeface="+mj-cs"/>
              </a:rPr>
              <a:t>خلال استخدام التسويق الرقمي ومدى </a:t>
            </a:r>
            <a:r>
              <a:rPr lang="ar-EG" sz="2400" dirty="0" smtClean="0">
                <a:cs typeface="+mj-cs"/>
              </a:rPr>
              <a:t>مساهمة التسويق الرقمي </a:t>
            </a:r>
            <a:r>
              <a:rPr lang="ar-EG" sz="2400" dirty="0">
                <a:cs typeface="+mj-cs"/>
              </a:rPr>
              <a:t>في تحقيق </a:t>
            </a:r>
            <a:r>
              <a:rPr lang="ar-EG" sz="2400" dirty="0" smtClean="0">
                <a:cs typeface="+mj-cs"/>
              </a:rPr>
              <a:t>أهداف الشركة. </a:t>
            </a:r>
            <a:endParaRPr lang="ar-EG" sz="2400" dirty="0" smtClean="0">
              <a:cs typeface="+mj-cs"/>
            </a:endParaRPr>
          </a:p>
          <a:p>
            <a:pPr algn="just" rtl="1">
              <a:lnSpc>
                <a:spcPct val="150000"/>
              </a:lnSpc>
            </a:pPr>
            <a:r>
              <a:rPr lang="ar-EG" sz="2400" dirty="0" smtClean="0">
                <a:cs typeface="+mj-cs"/>
              </a:rPr>
              <a:t>توضح الشركة هنا كيف </a:t>
            </a:r>
            <a:r>
              <a:rPr lang="ar-EG" sz="2400" dirty="0">
                <a:cs typeface="+mj-cs"/>
              </a:rPr>
              <a:t>يمكن للتسويق الرقمي </a:t>
            </a:r>
            <a:r>
              <a:rPr lang="ar-EG" sz="2400" dirty="0" smtClean="0">
                <a:cs typeface="+mj-cs"/>
              </a:rPr>
              <a:t>تقديم المساعدة في </a:t>
            </a:r>
            <a:r>
              <a:rPr lang="ar-EG" sz="2400" dirty="0" smtClean="0">
                <a:cs typeface="+mj-cs"/>
              </a:rPr>
              <a:t>المنافسة مع الشركات الأخرى </a:t>
            </a:r>
            <a:r>
              <a:rPr lang="ar-EG" sz="2400" dirty="0">
                <a:cs typeface="+mj-cs"/>
              </a:rPr>
              <a:t>من خلال استراتيجية التسويق </a:t>
            </a:r>
            <a:r>
              <a:rPr lang="ar-EG" sz="2400" dirty="0" smtClean="0">
                <a:cs typeface="+mj-cs"/>
              </a:rPr>
              <a:t>الرقمي، وتحديد أولوياته. </a:t>
            </a:r>
            <a:endParaRPr lang="ar-EG" sz="2400" dirty="0">
              <a:cs typeface="+mj-cs"/>
            </a:endParaRPr>
          </a:p>
          <a:p>
            <a:pPr algn="just" rtl="1">
              <a:lnSpc>
                <a:spcPct val="150000"/>
              </a:lnSpc>
            </a:pPr>
            <a:endParaRPr lang="ar-EG" sz="2400" dirty="0" smtClean="0">
              <a:cs typeface="+mj-cs"/>
            </a:endParaRPr>
          </a:p>
        </p:txBody>
      </p:sp>
    </p:spTree>
    <p:extLst>
      <p:ext uri="{BB962C8B-B14F-4D97-AF65-F5344CB8AC3E}">
        <p14:creationId xmlns:p14="http://schemas.microsoft.com/office/powerpoint/2010/main" val="605392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3970318"/>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الأهداف الرقمية (</a:t>
            </a:r>
            <a:r>
              <a:rPr lang="en-US" sz="2400" b="1" dirty="0">
                <a:solidFill>
                  <a:srgbClr val="7030A0"/>
                </a:solidFill>
              </a:rPr>
              <a:t>Digital Goals</a:t>
            </a:r>
            <a:r>
              <a:rPr lang="ar-EG" sz="2400" b="1" dirty="0">
                <a:solidFill>
                  <a:srgbClr val="7030A0"/>
                </a:solidFill>
              </a:rPr>
              <a:t>). </a:t>
            </a:r>
            <a:endParaRPr lang="ar-EG" sz="2400" b="1" dirty="0" smtClean="0">
              <a:solidFill>
                <a:srgbClr val="7030A0"/>
              </a:solidFill>
              <a:latin typeface="Tajawal ExtraBold" panose="00000800000000000000" pitchFamily="2" charset="-78"/>
              <a:cs typeface="+mj-cs"/>
            </a:endParaRPr>
          </a:p>
          <a:p>
            <a:pPr algn="just" rtl="1">
              <a:lnSpc>
                <a:spcPct val="150000"/>
              </a:lnSpc>
            </a:pPr>
            <a:r>
              <a:rPr lang="ar-EG" sz="2400" dirty="0" smtClean="0">
                <a:cs typeface="+mj-cs"/>
              </a:rPr>
              <a:t>في بعض الأحيان </a:t>
            </a:r>
            <a:r>
              <a:rPr lang="ar-EG" sz="2400" dirty="0" smtClean="0">
                <a:cs typeface="+mj-cs"/>
              </a:rPr>
              <a:t>يكون تركيز </a:t>
            </a:r>
            <a:r>
              <a:rPr lang="ar-EG" sz="2400" dirty="0" smtClean="0">
                <a:cs typeface="+mj-cs"/>
              </a:rPr>
              <a:t>تكنولوجيا </a:t>
            </a:r>
            <a:r>
              <a:rPr lang="ar-EG" sz="2400" dirty="0">
                <a:cs typeface="+mj-cs"/>
              </a:rPr>
              <a:t>التسويق الرقمي </a:t>
            </a:r>
            <a:r>
              <a:rPr lang="ar-EG" sz="2400" dirty="0" smtClean="0">
                <a:cs typeface="+mj-cs"/>
              </a:rPr>
              <a:t>على </a:t>
            </a:r>
            <a:r>
              <a:rPr lang="ar-EG" sz="2400" dirty="0" smtClean="0">
                <a:cs typeface="+mj-cs"/>
              </a:rPr>
              <a:t>تنفيذ </a:t>
            </a:r>
            <a:r>
              <a:rPr lang="ar-EG" sz="2400" dirty="0" smtClean="0">
                <a:cs typeface="+mj-cs"/>
              </a:rPr>
              <a:t>قرارات تكنولوجية معينة </a:t>
            </a:r>
            <a:r>
              <a:rPr lang="ar-EG" sz="2400" dirty="0">
                <a:cs typeface="+mj-cs"/>
              </a:rPr>
              <a:t>دون </a:t>
            </a:r>
            <a:r>
              <a:rPr lang="ar-EG" sz="2400" dirty="0" smtClean="0">
                <a:cs typeface="+mj-cs"/>
              </a:rPr>
              <a:t>التركيز على مدى توافقها </a:t>
            </a:r>
            <a:r>
              <a:rPr lang="ar-EG" sz="2400" dirty="0">
                <a:cs typeface="+mj-cs"/>
              </a:rPr>
              <a:t>مع الاستراتيجية العامة </a:t>
            </a:r>
            <a:r>
              <a:rPr lang="ar-EG" sz="2400" dirty="0" smtClean="0">
                <a:cs typeface="+mj-cs"/>
              </a:rPr>
              <a:t>للشركة، على سبيل المثال قد يقول </a:t>
            </a:r>
            <a:r>
              <a:rPr lang="ar-EG" sz="2400" dirty="0">
                <a:cs typeface="+mj-cs"/>
              </a:rPr>
              <a:t>أحد المختصين "نحتاج </a:t>
            </a:r>
            <a:r>
              <a:rPr lang="ar-EG" sz="2400" dirty="0" smtClean="0">
                <a:cs typeface="+mj-cs"/>
              </a:rPr>
              <a:t>إلى استخدام </a:t>
            </a:r>
            <a:r>
              <a:rPr lang="ar-EG" sz="2400" dirty="0">
                <a:cs typeface="+mj-cs"/>
              </a:rPr>
              <a:t>استراتيجية تعلم الآلة</a:t>
            </a:r>
            <a:r>
              <a:rPr lang="ar-EG" sz="2400" dirty="0" smtClean="0">
                <a:cs typeface="+mj-cs"/>
              </a:rPr>
              <a:t>!" نظراً لأنها موضة منتشرة بين الشركات. وهذا الأمر يمثل خطر على الشركة. </a:t>
            </a:r>
          </a:p>
          <a:p>
            <a:pPr algn="ctr" rtl="1">
              <a:lnSpc>
                <a:spcPct val="150000"/>
              </a:lnSpc>
            </a:pPr>
            <a:r>
              <a:rPr lang="ar-EG" sz="2400" b="1" dirty="0" smtClean="0">
                <a:solidFill>
                  <a:srgbClr val="FF0000"/>
                </a:solidFill>
                <a:cs typeface="+mj-cs"/>
              </a:rPr>
              <a:t>إذن، ما هي الأهداف الرقمية؟</a:t>
            </a:r>
            <a:endParaRPr lang="ar-EG" sz="2400" b="1" dirty="0">
              <a:solidFill>
                <a:srgbClr val="FF0000"/>
              </a:solidFill>
              <a:cs typeface="+mj-cs"/>
            </a:endParaRPr>
          </a:p>
          <a:p>
            <a:pPr algn="just" rtl="1">
              <a:lnSpc>
                <a:spcPct val="150000"/>
              </a:lnSpc>
            </a:pPr>
            <a:endParaRPr lang="ar-EG" sz="2400" dirty="0" smtClean="0">
              <a:cs typeface="+mj-cs"/>
            </a:endParaRPr>
          </a:p>
        </p:txBody>
      </p:sp>
    </p:spTree>
    <p:extLst>
      <p:ext uri="{BB962C8B-B14F-4D97-AF65-F5344CB8AC3E}">
        <p14:creationId xmlns:p14="http://schemas.microsoft.com/office/powerpoint/2010/main" val="1054699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5447645"/>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الأهداف الرقمية (</a:t>
            </a:r>
            <a:r>
              <a:rPr lang="en-US" sz="2400" b="1" dirty="0">
                <a:solidFill>
                  <a:srgbClr val="7030A0"/>
                </a:solidFill>
              </a:rPr>
              <a:t>Digital Goals</a:t>
            </a:r>
            <a:r>
              <a:rPr lang="ar-EG" sz="2400" b="1" dirty="0">
                <a:solidFill>
                  <a:srgbClr val="7030A0"/>
                </a:solidFill>
              </a:rPr>
              <a:t>). </a:t>
            </a:r>
            <a:endParaRPr lang="ar-EG" sz="2400" b="1" dirty="0" smtClean="0">
              <a:solidFill>
                <a:srgbClr val="7030A0"/>
              </a:solidFill>
              <a:latin typeface="Tajawal ExtraBold" panose="00000800000000000000" pitchFamily="2" charset="-78"/>
              <a:cs typeface="+mj-cs"/>
            </a:endParaRPr>
          </a:p>
          <a:p>
            <a:pPr algn="just" rtl="1">
              <a:lnSpc>
                <a:spcPct val="150000"/>
              </a:lnSpc>
            </a:pPr>
            <a:r>
              <a:rPr lang="ar-EG" sz="2400" dirty="0" smtClean="0">
                <a:cs typeface="+mj-cs"/>
              </a:rPr>
              <a:t>يمكن تقديم إطار لأهداف التسويق الرقمي في النقاط التالية:</a:t>
            </a:r>
          </a:p>
          <a:p>
            <a:pPr marL="342900" indent="-342900" algn="just" rtl="1">
              <a:lnSpc>
                <a:spcPct val="150000"/>
              </a:lnSpc>
              <a:buFont typeface="Wingdings" panose="05000000000000000000" pitchFamily="2" charset="2"/>
              <a:buChar char="q"/>
            </a:pPr>
            <a:r>
              <a:rPr lang="ar-EG" sz="2400" b="1" dirty="0" smtClean="0">
                <a:solidFill>
                  <a:srgbClr val="FF0000"/>
                </a:solidFill>
                <a:cs typeface="+mj-cs"/>
              </a:rPr>
              <a:t>زيادة المبيعات </a:t>
            </a:r>
            <a:r>
              <a:rPr lang="en-US" sz="2400" b="1" dirty="0" smtClean="0">
                <a:solidFill>
                  <a:srgbClr val="FF0000"/>
                </a:solidFill>
                <a:cs typeface="+mj-cs"/>
              </a:rPr>
              <a:t>Sell</a:t>
            </a:r>
          </a:p>
          <a:p>
            <a:pPr algn="just" rtl="1">
              <a:lnSpc>
                <a:spcPct val="150000"/>
              </a:lnSpc>
            </a:pPr>
            <a:r>
              <a:rPr lang="ar-EG" sz="2200" dirty="0" smtClean="0">
                <a:cs typeface="+mj-cs"/>
              </a:rPr>
              <a:t>تشمل </a:t>
            </a:r>
            <a:r>
              <a:rPr lang="ar-EG" sz="2200" dirty="0">
                <a:cs typeface="+mj-cs"/>
              </a:rPr>
              <a:t>عمليات </a:t>
            </a:r>
            <a:r>
              <a:rPr lang="ar-EG" sz="2200" dirty="0" smtClean="0">
                <a:cs typeface="+mj-cs"/>
              </a:rPr>
              <a:t>البيع المباشرة عبر </a:t>
            </a:r>
            <a:r>
              <a:rPr lang="ar-EG" sz="2200" dirty="0">
                <a:cs typeface="+mj-cs"/>
              </a:rPr>
              <a:t>الإنترنت </a:t>
            </a:r>
            <a:r>
              <a:rPr lang="ar-EG" sz="2200" dirty="0" smtClean="0">
                <a:cs typeface="+mj-cs"/>
              </a:rPr>
              <a:t>ومبيعات </a:t>
            </a:r>
            <a:r>
              <a:rPr lang="ar-EG" sz="2200" dirty="0">
                <a:cs typeface="+mj-cs"/>
              </a:rPr>
              <a:t>من القنوات الغير متصلة بالإنترنت والتي تتأثر بالعمليات </a:t>
            </a:r>
            <a:r>
              <a:rPr lang="ar-EG" sz="2200" dirty="0" smtClean="0">
                <a:cs typeface="+mj-cs"/>
              </a:rPr>
              <a:t>الإلكترونية. (زيادة </a:t>
            </a:r>
            <a:r>
              <a:rPr lang="ar-EG" sz="2200" dirty="0">
                <a:cs typeface="+mj-cs"/>
              </a:rPr>
              <a:t>10 %</a:t>
            </a:r>
            <a:r>
              <a:rPr lang="ar-EG" sz="2200" dirty="0" smtClean="0">
                <a:cs typeface="+mj-cs"/>
              </a:rPr>
              <a:t> </a:t>
            </a:r>
            <a:r>
              <a:rPr lang="ar-EG" sz="2200" dirty="0">
                <a:cs typeface="+mj-cs"/>
              </a:rPr>
              <a:t>من المبيعات عبر </a:t>
            </a:r>
            <a:r>
              <a:rPr lang="ar-EG" sz="2200" dirty="0" smtClean="0">
                <a:cs typeface="+mj-cs"/>
              </a:rPr>
              <a:t>الإنترنت </a:t>
            </a:r>
            <a:r>
              <a:rPr lang="ar-EG" sz="2200" dirty="0" smtClean="0">
                <a:cs typeface="+mj-cs"/>
              </a:rPr>
              <a:t>خلال </a:t>
            </a:r>
            <a:r>
              <a:rPr lang="ar-EG" sz="2200" dirty="0" smtClean="0">
                <a:cs typeface="+mj-cs"/>
              </a:rPr>
              <a:t>سنة).</a:t>
            </a:r>
          </a:p>
          <a:p>
            <a:pPr marL="342900" indent="-342900" algn="just" rtl="1">
              <a:lnSpc>
                <a:spcPct val="150000"/>
              </a:lnSpc>
              <a:buFont typeface="Wingdings" panose="05000000000000000000" pitchFamily="2" charset="2"/>
              <a:buChar char="q"/>
            </a:pPr>
            <a:r>
              <a:rPr lang="ar-EG" sz="2400" b="1" dirty="0" smtClean="0">
                <a:solidFill>
                  <a:srgbClr val="FF0000"/>
                </a:solidFill>
              </a:rPr>
              <a:t>التواصل مع العملاء </a:t>
            </a:r>
            <a:r>
              <a:rPr lang="en-US" sz="2400" b="1" dirty="0" smtClean="0">
                <a:solidFill>
                  <a:srgbClr val="FF0000"/>
                </a:solidFill>
              </a:rPr>
              <a:t>Speak</a:t>
            </a:r>
            <a:endParaRPr lang="en-US" sz="2400" b="1" dirty="0">
              <a:solidFill>
                <a:srgbClr val="FF0000"/>
              </a:solidFill>
            </a:endParaRPr>
          </a:p>
          <a:p>
            <a:pPr algn="just" rtl="1">
              <a:lnSpc>
                <a:spcPct val="150000"/>
              </a:lnSpc>
            </a:pPr>
            <a:r>
              <a:rPr lang="ar-EG" sz="2200" dirty="0" smtClean="0"/>
              <a:t>تشجيع وزيادة تفاعل العملاء مع الشركة عبر الإنترنت. (زيادة عدد الزائرين في موقع الشركة بنسبة 10%، أو زيادة عدد متابعي صفحة الشركة في </a:t>
            </a:r>
            <a:r>
              <a:rPr lang="en-US" sz="2200" dirty="0" err="1" smtClean="0"/>
              <a:t>facebook</a:t>
            </a:r>
            <a:r>
              <a:rPr lang="ar-EG" sz="2200" dirty="0" smtClean="0"/>
              <a:t> بنسبة 10% خلال سنة).</a:t>
            </a:r>
            <a:endParaRPr lang="ar-EG" sz="2200" dirty="0"/>
          </a:p>
          <a:p>
            <a:pPr algn="just" rtl="1">
              <a:lnSpc>
                <a:spcPct val="150000"/>
              </a:lnSpc>
            </a:pPr>
            <a:endParaRPr lang="ar-EG" sz="2400" dirty="0">
              <a:cs typeface="+mj-cs"/>
            </a:endParaRPr>
          </a:p>
          <a:p>
            <a:pPr algn="just" rtl="1">
              <a:lnSpc>
                <a:spcPct val="150000"/>
              </a:lnSpc>
            </a:pPr>
            <a:endParaRPr lang="ar-EG" sz="2400" dirty="0" smtClean="0">
              <a:cs typeface="+mj-cs"/>
            </a:endParaRPr>
          </a:p>
        </p:txBody>
      </p:sp>
    </p:spTree>
    <p:extLst>
      <p:ext uri="{BB962C8B-B14F-4D97-AF65-F5344CB8AC3E}">
        <p14:creationId xmlns:p14="http://schemas.microsoft.com/office/powerpoint/2010/main" val="26049713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867728"/>
            <a:ext cx="9345750" cy="576784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178249"/>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678970" y="1684083"/>
            <a:ext cx="8715895" cy="3785652"/>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الأهداف الرقمية (</a:t>
            </a:r>
            <a:r>
              <a:rPr lang="en-US" sz="2400" b="1" dirty="0">
                <a:solidFill>
                  <a:srgbClr val="7030A0"/>
                </a:solidFill>
              </a:rPr>
              <a:t>Digital Goals</a:t>
            </a:r>
            <a:r>
              <a:rPr lang="ar-EG" sz="2400" b="1" dirty="0">
                <a:solidFill>
                  <a:srgbClr val="7030A0"/>
                </a:solidFill>
              </a:rPr>
              <a:t>). </a:t>
            </a:r>
            <a:endParaRPr lang="ar-EG" sz="2400" b="1" dirty="0" smtClean="0">
              <a:solidFill>
                <a:srgbClr val="7030A0"/>
              </a:solidFill>
              <a:latin typeface="Tajawal ExtraBold" panose="00000800000000000000" pitchFamily="2" charset="-78"/>
              <a:cs typeface="+mj-cs"/>
            </a:endParaRPr>
          </a:p>
          <a:p>
            <a:pPr marL="342900" indent="-342900" algn="just" rtl="1">
              <a:lnSpc>
                <a:spcPct val="150000"/>
              </a:lnSpc>
              <a:buFont typeface="Wingdings" panose="05000000000000000000" pitchFamily="2" charset="2"/>
              <a:buChar char="q"/>
            </a:pPr>
            <a:r>
              <a:rPr lang="ar-EG" sz="2400" b="1" dirty="0" smtClean="0">
                <a:solidFill>
                  <a:srgbClr val="FF0000"/>
                </a:solidFill>
                <a:cs typeface="+mj-cs"/>
              </a:rPr>
              <a:t>إضافة قيمة </a:t>
            </a:r>
            <a:r>
              <a:rPr lang="en-US" sz="2400" b="1" dirty="0" smtClean="0">
                <a:solidFill>
                  <a:srgbClr val="FF0000"/>
                </a:solidFill>
                <a:cs typeface="+mj-cs"/>
              </a:rPr>
              <a:t>Serve</a:t>
            </a:r>
          </a:p>
          <a:p>
            <a:pPr algn="just" rtl="1">
              <a:lnSpc>
                <a:spcPct val="150000"/>
              </a:lnSpc>
            </a:pPr>
            <a:r>
              <a:rPr lang="ar-EG" sz="2200" dirty="0" smtClean="0">
                <a:cs typeface="+mj-cs"/>
              </a:rPr>
              <a:t>تقديم محتوى وعروض </a:t>
            </a:r>
            <a:r>
              <a:rPr lang="ar-EG" sz="2200" dirty="0" smtClean="0">
                <a:cs typeface="+mj-cs"/>
              </a:rPr>
              <a:t>تشجع </a:t>
            </a:r>
            <a:r>
              <a:rPr lang="ar-EG" sz="2200" dirty="0" smtClean="0">
                <a:cs typeface="+mj-cs"/>
              </a:rPr>
              <a:t>تفاعل العملاء مع الشركة</a:t>
            </a:r>
            <a:r>
              <a:rPr lang="ar-EG" sz="2200" dirty="0">
                <a:cs typeface="+mj-cs"/>
              </a:rPr>
              <a:t>. (زيادة عدد المشتركين في النشرة </a:t>
            </a:r>
            <a:r>
              <a:rPr lang="ar-EG" sz="2200" dirty="0" smtClean="0">
                <a:cs typeface="+mj-cs"/>
              </a:rPr>
              <a:t>الإلكترونية </a:t>
            </a:r>
            <a:r>
              <a:rPr lang="ar-EG" sz="2200" dirty="0">
                <a:cs typeface="+mj-cs"/>
              </a:rPr>
              <a:t>بنسبة </a:t>
            </a:r>
            <a:r>
              <a:rPr lang="ar-EG" sz="2200" dirty="0" smtClean="0">
                <a:cs typeface="+mj-cs"/>
              </a:rPr>
              <a:t>10% خلال 3شهور).</a:t>
            </a:r>
          </a:p>
          <a:p>
            <a:pPr marL="342900" indent="-342900" algn="just" rtl="1">
              <a:lnSpc>
                <a:spcPct val="150000"/>
              </a:lnSpc>
              <a:buFont typeface="Wingdings" panose="05000000000000000000" pitchFamily="2" charset="2"/>
              <a:buChar char="q"/>
            </a:pPr>
            <a:r>
              <a:rPr lang="ar-EG" sz="2400" b="1" dirty="0" smtClean="0">
                <a:solidFill>
                  <a:srgbClr val="FF0000"/>
                </a:solidFill>
              </a:rPr>
              <a:t>تخفيض التكاليف </a:t>
            </a:r>
            <a:r>
              <a:rPr lang="en-US" sz="2400" b="1" dirty="0" smtClean="0">
                <a:solidFill>
                  <a:srgbClr val="FF0000"/>
                </a:solidFill>
              </a:rPr>
              <a:t>Save</a:t>
            </a:r>
            <a:endParaRPr lang="en-US" sz="2400" b="1" dirty="0">
              <a:solidFill>
                <a:srgbClr val="FF0000"/>
              </a:solidFill>
            </a:endParaRPr>
          </a:p>
          <a:p>
            <a:pPr algn="just" rtl="1">
              <a:lnSpc>
                <a:spcPct val="150000"/>
              </a:lnSpc>
            </a:pPr>
            <a:r>
              <a:rPr lang="ar-EG" sz="2200" dirty="0" smtClean="0"/>
              <a:t>المساهمة في تخفيض التكاليف التي تدفعها الشركة خارج الإنترنت من خلال إيجاد حلول رقمية لها. (تخفيض تكلفة خدمة كل عميل بنسبة 10%).</a:t>
            </a:r>
          </a:p>
        </p:txBody>
      </p:sp>
    </p:spTree>
    <p:extLst>
      <p:ext uri="{BB962C8B-B14F-4D97-AF65-F5344CB8AC3E}">
        <p14:creationId xmlns:p14="http://schemas.microsoft.com/office/powerpoint/2010/main" val="640138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2" y="993170"/>
            <a:ext cx="9345750" cy="576784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178249"/>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678969" y="1000060"/>
            <a:ext cx="8715895" cy="5216813"/>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smtClean="0">
                <a:solidFill>
                  <a:srgbClr val="7030A0"/>
                </a:solidFill>
              </a:rPr>
              <a:t>التحديات التي تواجه التواصل الرقمي:</a:t>
            </a:r>
          </a:p>
          <a:p>
            <a:pPr algn="just" rtl="1">
              <a:lnSpc>
                <a:spcPct val="150000"/>
              </a:lnSpc>
            </a:pPr>
            <a:r>
              <a:rPr lang="ar-EG" sz="2200" dirty="0" smtClean="0">
                <a:cs typeface="+mj-cs"/>
              </a:rPr>
              <a:t>يمكن النظر إلى التسويق الرقمي على </a:t>
            </a:r>
            <a:r>
              <a:rPr lang="ar-EG" sz="2200" dirty="0">
                <a:cs typeface="+mj-cs"/>
              </a:rPr>
              <a:t>أنه بديل "</a:t>
            </a:r>
            <a:r>
              <a:rPr lang="ar-EG" sz="2200" dirty="0" smtClean="0">
                <a:cs typeface="+mj-cs"/>
              </a:rPr>
              <a:t>سريع ورخيص وسهل" </a:t>
            </a:r>
            <a:r>
              <a:rPr lang="ar-EG" sz="2200" dirty="0">
                <a:cs typeface="+mj-cs"/>
              </a:rPr>
              <a:t>في </a:t>
            </a:r>
            <a:r>
              <a:rPr lang="ar-EG" sz="2200" dirty="0" smtClean="0">
                <a:cs typeface="+mj-cs"/>
              </a:rPr>
              <a:t>التنفيذ. هذا الافتراض الخاطئ يواجه عدة تحديات. على سبيل المثال نناقش حالة إعلان في جوجل (</a:t>
            </a:r>
            <a:r>
              <a:rPr lang="en-US" dirty="0"/>
              <a:t>Google Ads </a:t>
            </a:r>
            <a:r>
              <a:rPr lang="ar-EG" sz="2200" dirty="0" smtClean="0">
                <a:cs typeface="+mj-cs"/>
              </a:rPr>
              <a:t>)، نجد أنه يواجه التحديات التالية:</a:t>
            </a:r>
          </a:p>
          <a:p>
            <a:pPr algn="just" rtl="1">
              <a:lnSpc>
                <a:spcPct val="150000"/>
              </a:lnSpc>
            </a:pPr>
            <a:r>
              <a:rPr lang="ar-EG" sz="2200" b="1" dirty="0" smtClean="0">
                <a:cs typeface="+mj-cs"/>
              </a:rPr>
              <a:t>1- التعقيد </a:t>
            </a:r>
            <a:r>
              <a:rPr lang="en-US" b="1" dirty="0"/>
              <a:t>Complexity</a:t>
            </a:r>
            <a:r>
              <a:rPr lang="ar-EG" sz="2200" b="1" dirty="0" smtClean="0">
                <a:cs typeface="+mj-cs"/>
              </a:rPr>
              <a:t>: </a:t>
            </a:r>
          </a:p>
          <a:p>
            <a:pPr algn="just" rtl="1">
              <a:lnSpc>
                <a:spcPct val="150000"/>
              </a:lnSpc>
            </a:pPr>
            <a:r>
              <a:rPr lang="ar-EG" sz="2200" dirty="0" smtClean="0"/>
              <a:t>حيث أن </a:t>
            </a:r>
            <a:r>
              <a:rPr lang="ar-EG" sz="2200" dirty="0"/>
              <a:t>إعداد حملة إعلانات </a:t>
            </a:r>
            <a:r>
              <a:rPr lang="ar-EG" sz="2200" dirty="0" smtClean="0"/>
              <a:t>عبر جوجل يتطلب </a:t>
            </a:r>
            <a:r>
              <a:rPr lang="ar-EG" sz="2200" dirty="0"/>
              <a:t>وقتًا وجهدًا للتكوين والتهيئة بطريقة تسمح بالتخصيص الشخصي للإعلانات، وإجراء الاختبارات، وتغيير الإعلانات بشكل ديناميكي عبر الزمن. على الرغم من أن محركات البحث توفر إعدادات افتراضية لسهولة الإعداد، إلا أنه لا بد من وجود خبرة متخصصة سواء داخل الشركة أو من خلال وكالة لإدارة الحملة. يحتاج الأمر إلى خبراء يتمتعون بالمعرفة والمهارات اللازمة لإدارة الحملة بشكل فعال وتحقيق النتائج </a:t>
            </a:r>
            <a:r>
              <a:rPr lang="ar-EG" sz="2200" dirty="0" smtClean="0"/>
              <a:t>المرجوة.</a:t>
            </a:r>
          </a:p>
        </p:txBody>
      </p:sp>
    </p:spTree>
    <p:extLst>
      <p:ext uri="{BB962C8B-B14F-4D97-AF65-F5344CB8AC3E}">
        <p14:creationId xmlns:p14="http://schemas.microsoft.com/office/powerpoint/2010/main" val="19766973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2" y="993170"/>
            <a:ext cx="9345750" cy="576784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178249"/>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678969" y="1000060"/>
            <a:ext cx="8715895" cy="369331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smtClean="0">
                <a:solidFill>
                  <a:srgbClr val="7030A0"/>
                </a:solidFill>
              </a:rPr>
              <a:t>التحديات التي تواجه التواصل الرقمي:</a:t>
            </a:r>
          </a:p>
          <a:p>
            <a:pPr algn="just" rtl="1">
              <a:lnSpc>
                <a:spcPct val="150000"/>
              </a:lnSpc>
            </a:pPr>
            <a:r>
              <a:rPr lang="ar-EG" sz="2200" b="1" dirty="0" smtClean="0">
                <a:cs typeface="+mj-cs"/>
              </a:rPr>
              <a:t>2- الاستجابة للمنافسين </a:t>
            </a:r>
            <a:r>
              <a:rPr lang="en-US" b="1" dirty="0"/>
              <a:t>Responding to competitors</a:t>
            </a:r>
            <a:r>
              <a:rPr lang="ar-EG" sz="2200" b="1" dirty="0" smtClean="0">
                <a:cs typeface="+mj-cs"/>
              </a:rPr>
              <a:t>: </a:t>
            </a:r>
          </a:p>
          <a:p>
            <a:pPr algn="just" rtl="1">
              <a:lnSpc>
                <a:spcPct val="150000"/>
              </a:lnSpc>
            </a:pPr>
            <a:r>
              <a:rPr lang="ar-EG" sz="2200" dirty="0"/>
              <a:t>نظرًا لأن المنافسين قد يقومون أيضًا بتغيير نهجهم بسرعة، فإنه يجب استخدام المزيد من الموارد لمراقبة نشاط المنافسين. يمكن أن تساعد الأدوات الآلية المعروفة باسم </a:t>
            </a:r>
            <a:r>
              <a:rPr lang="ar-EG" sz="2200" dirty="0" smtClean="0"/>
              <a:t>"أدوات </a:t>
            </a:r>
            <a:r>
              <a:rPr lang="ar-EG" sz="2200" dirty="0"/>
              <a:t>إدارة </a:t>
            </a:r>
            <a:r>
              <a:rPr lang="ar-EG" sz="2200" dirty="0" smtClean="0"/>
              <a:t>العروض" </a:t>
            </a:r>
            <a:r>
              <a:rPr lang="ar-EG" sz="2200" dirty="0"/>
              <a:t>في هذا الصدد، حيث تقوم تلك الأدوات بفحص تلقائي للمبالغ التي يدفعها المنافسون </a:t>
            </a:r>
            <a:r>
              <a:rPr lang="ar-EG" sz="2200" dirty="0" smtClean="0"/>
              <a:t>وفقًا </a:t>
            </a:r>
            <a:r>
              <a:rPr lang="ar-EG" sz="2200" dirty="0"/>
              <a:t>لقواعد محددة مسبقًا. يتيح ذلك للشركة التكيف مع أنشطة المنافسين بشكل أسرع وأكثر فعالية والحفاظ على تنافسية قوية في سوق التسويق الرقمي.</a:t>
            </a:r>
            <a:endParaRPr lang="ar-EG" sz="2200" dirty="0" smtClean="0"/>
          </a:p>
        </p:txBody>
      </p:sp>
    </p:spTree>
    <p:extLst>
      <p:ext uri="{BB962C8B-B14F-4D97-AF65-F5344CB8AC3E}">
        <p14:creationId xmlns:p14="http://schemas.microsoft.com/office/powerpoint/2010/main" val="9749492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2" y="993170"/>
            <a:ext cx="9345750" cy="576784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178249"/>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678969" y="1000060"/>
            <a:ext cx="8715895" cy="4616648"/>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smtClean="0">
                <a:solidFill>
                  <a:srgbClr val="7030A0"/>
                </a:solidFill>
              </a:rPr>
              <a:t>التحديات التي تواجه التواصل الرقمي:</a:t>
            </a:r>
          </a:p>
          <a:p>
            <a:pPr algn="just" rtl="1">
              <a:lnSpc>
                <a:spcPct val="150000"/>
              </a:lnSpc>
            </a:pPr>
            <a:r>
              <a:rPr lang="ar-EG" sz="2200" b="1" dirty="0" smtClean="0">
                <a:cs typeface="+mj-cs"/>
              </a:rPr>
              <a:t>3- الاستجابة </a:t>
            </a:r>
            <a:r>
              <a:rPr lang="ar-EG" sz="2200" b="1" dirty="0">
                <a:cs typeface="+mj-cs"/>
              </a:rPr>
              <a:t>للتغيرات في التكنولوجيا ومنصات </a:t>
            </a:r>
            <a:r>
              <a:rPr lang="ar-EG" sz="2200" b="1" dirty="0" smtClean="0">
                <a:cs typeface="+mj-cs"/>
              </a:rPr>
              <a:t>التسويق </a:t>
            </a:r>
            <a:endParaRPr lang="ar-EG" b="1" dirty="0"/>
          </a:p>
          <a:p>
            <a:pPr rtl="1">
              <a:lnSpc>
                <a:spcPct val="150000"/>
              </a:lnSpc>
            </a:pPr>
            <a:r>
              <a:rPr lang="en-US" b="1" dirty="0"/>
              <a:t>Responding to changes in technology and marketing platforms. </a:t>
            </a:r>
            <a:endParaRPr lang="ar-EG" sz="2200" b="1" dirty="0" smtClean="0"/>
          </a:p>
          <a:p>
            <a:pPr algn="just" rtl="1">
              <a:lnSpc>
                <a:spcPct val="150000"/>
              </a:lnSpc>
            </a:pPr>
            <a:r>
              <a:rPr lang="ar-EG" sz="2200" dirty="0"/>
              <a:t>يجب أن تستجيب الشركات للتغيرات التكنولوجية وتطورات منصات التسويق. جوجل وغيرها من الشركات التي تقدم خدمات الإعلانات </a:t>
            </a:r>
            <a:r>
              <a:rPr lang="ar-EG" sz="2200" dirty="0" smtClean="0"/>
              <a:t>يبتكرون تحديثات مستمرة </a:t>
            </a:r>
            <a:r>
              <a:rPr lang="ar-EG" sz="2200" dirty="0"/>
              <a:t>لتقديم </a:t>
            </a:r>
            <a:r>
              <a:rPr lang="ar-EG" sz="2200" dirty="0" smtClean="0"/>
              <a:t>إمكانات ومزايا </a:t>
            </a:r>
            <a:r>
              <a:rPr lang="ar-EG" sz="2200" dirty="0"/>
              <a:t>أفضل لعملائهم. وبالتالي، يحتاج الموظفون الذين يديرون الحملات التسويقية إلى التدريب المستمر للبقاء على اطلاع بآخر التطورات</a:t>
            </a:r>
            <a:r>
              <a:rPr lang="ar-EG" sz="2200" dirty="0" smtClean="0"/>
              <a:t>.</a:t>
            </a:r>
          </a:p>
          <a:p>
            <a:pPr algn="just" rtl="1">
              <a:lnSpc>
                <a:spcPct val="150000"/>
              </a:lnSpc>
            </a:pPr>
            <a:r>
              <a:rPr lang="ar-EG" sz="2200" dirty="0" smtClean="0"/>
              <a:t>على سبيل المثال، تقدم جوجل برنامج </a:t>
            </a:r>
            <a:r>
              <a:rPr lang="ar-EG" sz="2200" dirty="0"/>
              <a:t>"محترفي إعلانات جوجل </a:t>
            </a:r>
            <a:r>
              <a:rPr lang="ar-EG" sz="2200" dirty="0" smtClean="0"/>
              <a:t>المؤهلين" </a:t>
            </a:r>
            <a:r>
              <a:rPr lang="ar-EG" sz="2200" dirty="0"/>
              <a:t>حتى </a:t>
            </a:r>
            <a:r>
              <a:rPr lang="ar-EG" sz="2200" dirty="0" smtClean="0"/>
              <a:t>تتمكن </a:t>
            </a:r>
            <a:r>
              <a:rPr lang="ar-EG" sz="2200" dirty="0"/>
              <a:t>الشركات من التأكد من وجود مستوى مهارات </a:t>
            </a:r>
            <a:r>
              <a:rPr lang="ar-EG" sz="2200" dirty="0" smtClean="0"/>
              <a:t>يضمن </a:t>
            </a:r>
            <a:r>
              <a:rPr lang="ar-EG" sz="2200" dirty="0"/>
              <a:t>جودة الخدمة والأداء في حملات الإعلانات الرقمية.</a:t>
            </a:r>
            <a:endParaRPr lang="ar-EG" sz="2200" dirty="0" smtClean="0"/>
          </a:p>
        </p:txBody>
      </p:sp>
    </p:spTree>
    <p:extLst>
      <p:ext uri="{BB962C8B-B14F-4D97-AF65-F5344CB8AC3E}">
        <p14:creationId xmlns:p14="http://schemas.microsoft.com/office/powerpoint/2010/main" val="678956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2" y="993170"/>
            <a:ext cx="9345750" cy="576784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178249"/>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678969" y="1000060"/>
            <a:ext cx="8715895" cy="369331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smtClean="0">
                <a:solidFill>
                  <a:srgbClr val="7030A0"/>
                </a:solidFill>
              </a:rPr>
              <a:t>التحديات التي تواجه التواصل الرقمي:</a:t>
            </a:r>
          </a:p>
          <a:p>
            <a:pPr algn="just" rtl="1">
              <a:lnSpc>
                <a:spcPct val="150000"/>
              </a:lnSpc>
            </a:pPr>
            <a:r>
              <a:rPr lang="ar-EG" sz="2200" b="1" dirty="0" smtClean="0">
                <a:cs typeface="+mj-cs"/>
              </a:rPr>
              <a:t>4- التكلفة     </a:t>
            </a:r>
            <a:r>
              <a:rPr lang="en-US" sz="2200" b="1" dirty="0" smtClean="0">
                <a:cs typeface="+mj-cs"/>
              </a:rPr>
              <a:t>Cost</a:t>
            </a:r>
            <a:endParaRPr lang="ar-EG" b="1" dirty="0"/>
          </a:p>
          <a:p>
            <a:pPr algn="just" rtl="1">
              <a:lnSpc>
                <a:spcPct val="150000"/>
              </a:lnSpc>
            </a:pPr>
            <a:r>
              <a:rPr lang="ar-EG" sz="2200" dirty="0" smtClean="0"/>
              <a:t>على </a:t>
            </a:r>
            <a:r>
              <a:rPr lang="ar-EG" sz="2200" dirty="0"/>
              <a:t>الرغم من إمكانية التحكم في التكاليف بسهولة في التسويق الرقمي، إلا أنه في الفئات التنافسية قد تكون التكاليف مرتفعة للغاية. فقد تصل التكاليف إلى مستويات تفوق 10 يورو لكل نقرة. هذا يعني أن الشركات التي تعمل في هذه الفئات قد تحتاج إلى موازنة مرتفعة للاستثمار في الإعلانات الرقمية وتكاليف النقرات. يجب أن تكون هناك استراتيجية محكمة للتحكم في التكاليف وتحقيق أفضل عائد على الاستثمار الممكن</a:t>
            </a:r>
            <a:r>
              <a:rPr lang="ar-EG" sz="2200" dirty="0" smtClean="0"/>
              <a:t>.</a:t>
            </a:r>
            <a:endParaRPr lang="ar-EG" sz="2200" dirty="0"/>
          </a:p>
        </p:txBody>
      </p:sp>
    </p:spTree>
    <p:extLst>
      <p:ext uri="{BB962C8B-B14F-4D97-AF65-F5344CB8AC3E}">
        <p14:creationId xmlns:p14="http://schemas.microsoft.com/office/powerpoint/2010/main" val="10144207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2" y="993170"/>
            <a:ext cx="9345750" cy="576784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178249"/>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678969" y="1000060"/>
            <a:ext cx="8715895" cy="5216813"/>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smtClean="0">
                <a:solidFill>
                  <a:srgbClr val="7030A0"/>
                </a:solidFill>
              </a:rPr>
              <a:t>التحديات التي تواجه التواصل الرقمي:</a:t>
            </a:r>
          </a:p>
          <a:p>
            <a:pPr algn="just" rtl="1">
              <a:lnSpc>
                <a:spcPct val="150000"/>
              </a:lnSpc>
            </a:pPr>
            <a:r>
              <a:rPr lang="ar-EG" sz="2200" b="1" dirty="0" smtClean="0">
                <a:cs typeface="+mj-cs"/>
              </a:rPr>
              <a:t>5- الانتباه     </a:t>
            </a:r>
            <a:r>
              <a:rPr lang="en-US" sz="2200" b="1" dirty="0" smtClean="0">
                <a:cs typeface="+mj-cs"/>
              </a:rPr>
              <a:t>Attention</a:t>
            </a:r>
            <a:endParaRPr lang="ar-EG" b="1" dirty="0"/>
          </a:p>
          <a:p>
            <a:pPr algn="just" rtl="1">
              <a:lnSpc>
                <a:spcPct val="150000"/>
              </a:lnSpc>
            </a:pPr>
            <a:r>
              <a:rPr lang="ar-EG" sz="2200" dirty="0"/>
              <a:t>تعني هذه النقطة أنه على الرغم من أن إعلانات البحث المدفوعة عبر الإنترنت تستهدف بشكل </a:t>
            </a:r>
            <a:r>
              <a:rPr lang="ar-EG" sz="2200" dirty="0" smtClean="0"/>
              <a:t>دقيق </a:t>
            </a:r>
            <a:r>
              <a:rPr lang="ar-EG" sz="2200" dirty="0"/>
              <a:t>ويعتبر </a:t>
            </a:r>
            <a:r>
              <a:rPr lang="ar-EG" sz="2200" dirty="0" smtClean="0"/>
              <a:t>هناك هامش </a:t>
            </a:r>
            <a:r>
              <a:rPr lang="ar-EG" sz="2200" dirty="0"/>
              <a:t>تبديد قليل في الإعلانات، إلا </a:t>
            </a:r>
            <a:r>
              <a:rPr lang="ar-EG" sz="2200" dirty="0" smtClean="0"/>
              <a:t>أنه في الحقيقة لا يشاهد كل الأشخاص الإعلانات </a:t>
            </a:r>
            <a:r>
              <a:rPr lang="ar-EG" sz="2200" dirty="0"/>
              <a:t>المدفوعة. </a:t>
            </a:r>
            <a:endParaRPr lang="ar-EG" sz="2200" dirty="0" smtClean="0"/>
          </a:p>
          <a:p>
            <a:pPr algn="just" rtl="1">
              <a:lnSpc>
                <a:spcPct val="150000"/>
              </a:lnSpc>
            </a:pPr>
            <a:r>
              <a:rPr lang="ar-EG" sz="2200" dirty="0" smtClean="0"/>
              <a:t>في </a:t>
            </a:r>
            <a:r>
              <a:rPr lang="ar-EG" sz="2200" dirty="0"/>
              <a:t>الواقع، هناك ظاهرة تسمى "عمى </a:t>
            </a:r>
            <a:r>
              <a:rPr lang="ar-EG" sz="2200" dirty="0" err="1"/>
              <a:t>البانر</a:t>
            </a:r>
            <a:r>
              <a:rPr lang="ar-EG" sz="2200" dirty="0"/>
              <a:t>" </a:t>
            </a:r>
            <a:r>
              <a:rPr lang="en-US" sz="2200" dirty="0"/>
              <a:t>‘banner </a:t>
            </a:r>
            <a:r>
              <a:rPr lang="en-US" sz="2200" dirty="0" smtClean="0"/>
              <a:t>blindness’</a:t>
            </a:r>
            <a:r>
              <a:rPr lang="ar-EG" sz="2200" dirty="0" smtClean="0"/>
              <a:t> حيث </a:t>
            </a:r>
            <a:r>
              <a:rPr lang="ar-EG" sz="2200" dirty="0"/>
              <a:t>يتجاهل مستخدمو الويب الإعلانات الموجودة على الإنترنت. التفاعل مع الجمهور من خلال الإعلانات أيضًا يشكل مشكلة في الشبكات الاجتماعية ومواقع النشر الأخرى، مما يؤدي إلى معدل منخفض جدًا للأشخاص الذين ينقرون على الإعلانات. يجب أن تكون هناك جهود لجذب انتباه الجمهور والتفاعل معه بطرق إبداعية وجذابة لتحقيق أفضل نتائج من الإعلانات الرقمية</a:t>
            </a:r>
            <a:r>
              <a:rPr lang="ar-EG" sz="2200" dirty="0" smtClean="0"/>
              <a:t>.</a:t>
            </a:r>
            <a:endParaRPr lang="ar-EG" sz="2200" dirty="0"/>
          </a:p>
        </p:txBody>
      </p:sp>
    </p:spTree>
    <p:extLst>
      <p:ext uri="{BB962C8B-B14F-4D97-AF65-F5344CB8AC3E}">
        <p14:creationId xmlns:p14="http://schemas.microsoft.com/office/powerpoint/2010/main" val="1917647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2862322"/>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الجمهور الرقمي (</a:t>
            </a:r>
            <a:r>
              <a:rPr lang="en-US" sz="2400" b="1" dirty="0">
                <a:solidFill>
                  <a:srgbClr val="7030A0"/>
                </a:solidFill>
              </a:rPr>
              <a:t>Digital </a:t>
            </a:r>
            <a:r>
              <a:rPr lang="en-US" sz="2400" b="1" dirty="0" smtClean="0">
                <a:solidFill>
                  <a:srgbClr val="7030A0"/>
                </a:solidFill>
              </a:rPr>
              <a:t>audience</a:t>
            </a:r>
            <a:r>
              <a:rPr lang="ar-EG" sz="2400" b="1" dirty="0" smtClean="0">
                <a:solidFill>
                  <a:srgbClr val="7030A0"/>
                </a:solidFill>
              </a:rPr>
              <a:t>). </a:t>
            </a:r>
            <a:endParaRPr lang="ar-EG" sz="2400" b="1" dirty="0" smtClean="0">
              <a:solidFill>
                <a:srgbClr val="7030A0"/>
              </a:solidFill>
              <a:latin typeface="Tajawal ExtraBold" panose="00000800000000000000" pitchFamily="2" charset="-78"/>
              <a:cs typeface="+mj-cs"/>
            </a:endParaRPr>
          </a:p>
          <a:p>
            <a:pPr algn="just" rtl="1">
              <a:lnSpc>
                <a:spcPct val="150000"/>
              </a:lnSpc>
            </a:pPr>
            <a:r>
              <a:rPr lang="ar-EG" sz="2400" dirty="0">
                <a:cs typeface="+mj-cs"/>
              </a:rPr>
              <a:t>فهم خصائص الجمهور عبر الإنترنت وسلوكياته وتفضيلاته، وتلخيصها على شكل </a:t>
            </a:r>
            <a:r>
              <a:rPr lang="ar-EG" sz="2400" dirty="0" smtClean="0">
                <a:cs typeface="+mj-cs"/>
              </a:rPr>
              <a:t>أنماط شخصية توضيحية</a:t>
            </a:r>
            <a:r>
              <a:rPr lang="ar-EG" sz="2400" dirty="0">
                <a:cs typeface="+mj-cs"/>
              </a:rPr>
              <a:t>، بهدف تقديم محتوى وتجارب أكثر صلة لفئات الجمهور المختلفة، بهدف زيادة التفاعلات وتحقيق أهداف العمل داخل سوق الإنترنت التنافسي.</a:t>
            </a:r>
          </a:p>
          <a:p>
            <a:pPr algn="just" rtl="1">
              <a:lnSpc>
                <a:spcPct val="150000"/>
              </a:lnSpc>
            </a:pPr>
            <a:endParaRPr lang="ar-EG" sz="2400" dirty="0" smtClean="0">
              <a:cs typeface="+mj-cs"/>
            </a:endParaRPr>
          </a:p>
        </p:txBody>
      </p:sp>
    </p:spTree>
    <p:extLst>
      <p:ext uri="{BB962C8B-B14F-4D97-AF65-F5344CB8AC3E}">
        <p14:creationId xmlns:p14="http://schemas.microsoft.com/office/powerpoint/2010/main" val="41531438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3416320"/>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الجمهور الرقمي (</a:t>
            </a:r>
            <a:r>
              <a:rPr lang="en-US" sz="2400" b="1" dirty="0">
                <a:solidFill>
                  <a:srgbClr val="7030A0"/>
                </a:solidFill>
              </a:rPr>
              <a:t>Digital </a:t>
            </a:r>
            <a:r>
              <a:rPr lang="en-US" sz="2400" b="1" dirty="0" smtClean="0">
                <a:solidFill>
                  <a:srgbClr val="7030A0"/>
                </a:solidFill>
              </a:rPr>
              <a:t>audience</a:t>
            </a:r>
            <a:r>
              <a:rPr lang="ar-EG" sz="2400" b="1" dirty="0" smtClean="0">
                <a:solidFill>
                  <a:srgbClr val="7030A0"/>
                </a:solidFill>
              </a:rPr>
              <a:t>). </a:t>
            </a:r>
            <a:endParaRPr lang="ar-EG" sz="2400" b="1" dirty="0" smtClean="0">
              <a:solidFill>
                <a:srgbClr val="7030A0"/>
              </a:solidFill>
              <a:latin typeface="Tajawal ExtraBold" panose="00000800000000000000" pitchFamily="2" charset="-78"/>
              <a:cs typeface="+mj-cs"/>
            </a:endParaRPr>
          </a:p>
          <a:p>
            <a:pPr algn="just" rtl="1">
              <a:lnSpc>
                <a:spcPct val="150000"/>
              </a:lnSpc>
            </a:pPr>
            <a:r>
              <a:rPr lang="ar-EG" sz="2400" dirty="0" smtClean="0">
                <a:cs typeface="+mj-cs"/>
              </a:rPr>
              <a:t>يتباين اعتماد/قبول </a:t>
            </a:r>
            <a:r>
              <a:rPr lang="ar-EG" sz="2400" dirty="0">
                <a:cs typeface="+mj-cs"/>
              </a:rPr>
              <a:t>الأجهزة والمنصات الرقمية بين الجمهور </a:t>
            </a:r>
            <a:r>
              <a:rPr lang="ar-EG" sz="2400" dirty="0" smtClean="0">
                <a:cs typeface="+mj-cs"/>
              </a:rPr>
              <a:t>المستخدم لها </a:t>
            </a:r>
            <a:r>
              <a:rPr lang="ar-EG" sz="2400" dirty="0">
                <a:cs typeface="+mj-cs"/>
              </a:rPr>
              <a:t>بناءً على العمر، وهناك أجيال مختلفة تحتاج إلى توعية حول فوائد استخدام التكنولوجيا. حتى الأشخاص الذين </a:t>
            </a:r>
            <a:r>
              <a:rPr lang="ar-EG" sz="2400" dirty="0" err="1">
                <a:cs typeface="+mj-cs"/>
              </a:rPr>
              <a:t>ينشأون</a:t>
            </a:r>
            <a:r>
              <a:rPr lang="ar-EG" sz="2400" dirty="0">
                <a:cs typeface="+mj-cs"/>
              </a:rPr>
              <a:t> مع التكنولوجيا </a:t>
            </a:r>
            <a:r>
              <a:rPr lang="ar-EG" sz="2400" dirty="0" smtClean="0">
                <a:cs typeface="+mj-cs"/>
              </a:rPr>
              <a:t>(</a:t>
            </a:r>
            <a:r>
              <a:rPr lang="en-US" sz="2400" dirty="0">
                <a:cs typeface="+mj-cs"/>
              </a:rPr>
              <a:t>Digital natives</a:t>
            </a:r>
            <a:r>
              <a:rPr lang="ar-EG" sz="2400" dirty="0" smtClean="0">
                <a:cs typeface="+mj-cs"/>
              </a:rPr>
              <a:t>) سيواجهون </a:t>
            </a:r>
            <a:r>
              <a:rPr lang="ar-EG" sz="2400" dirty="0">
                <a:cs typeface="+mj-cs"/>
              </a:rPr>
              <a:t>تحديات جديدة في تقييم واعتماد التكنولوجيا الجديدة، مثل </a:t>
            </a:r>
            <a:r>
              <a:rPr lang="ar-EG" sz="2400" dirty="0" smtClean="0">
                <a:cs typeface="+mj-cs"/>
              </a:rPr>
              <a:t>الأجهزة المعتمدة على </a:t>
            </a:r>
            <a:r>
              <a:rPr lang="ar-EG" sz="2400" dirty="0">
                <a:cs typeface="+mj-cs"/>
              </a:rPr>
              <a:t>الذكاء الاصطناعي كمثال حديث على ذلك</a:t>
            </a:r>
            <a:r>
              <a:rPr lang="ar-EG" sz="2400" dirty="0" smtClean="0">
                <a:cs typeface="+mj-cs"/>
              </a:rPr>
              <a:t>.</a:t>
            </a:r>
            <a:endParaRPr lang="ar-EG" sz="2400" dirty="0">
              <a:cs typeface="+mj-cs"/>
            </a:endParaRPr>
          </a:p>
        </p:txBody>
      </p:sp>
    </p:spTree>
    <p:extLst>
      <p:ext uri="{BB962C8B-B14F-4D97-AF65-F5344CB8AC3E}">
        <p14:creationId xmlns:p14="http://schemas.microsoft.com/office/powerpoint/2010/main" val="40953290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976196"/>
            <a:ext cx="8715895" cy="5724644"/>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الجمهور الرقمي (</a:t>
            </a:r>
            <a:r>
              <a:rPr lang="en-US" sz="2400" b="1" dirty="0">
                <a:solidFill>
                  <a:srgbClr val="7030A0"/>
                </a:solidFill>
              </a:rPr>
              <a:t>Digital </a:t>
            </a:r>
            <a:r>
              <a:rPr lang="en-US" sz="2400" b="1" dirty="0" smtClean="0">
                <a:solidFill>
                  <a:srgbClr val="7030A0"/>
                </a:solidFill>
              </a:rPr>
              <a:t>audience</a:t>
            </a:r>
            <a:r>
              <a:rPr lang="ar-EG" sz="2400" b="1" dirty="0" smtClean="0">
                <a:solidFill>
                  <a:srgbClr val="7030A0"/>
                </a:solidFill>
              </a:rPr>
              <a:t>). </a:t>
            </a:r>
            <a:endParaRPr lang="ar-EG" sz="2400" b="1" dirty="0" smtClean="0">
              <a:solidFill>
                <a:srgbClr val="7030A0"/>
              </a:solidFill>
              <a:latin typeface="Tajawal ExtraBold" panose="00000800000000000000" pitchFamily="2" charset="-78"/>
              <a:cs typeface="+mj-cs"/>
            </a:endParaRPr>
          </a:p>
          <a:p>
            <a:pPr algn="just" rtl="1">
              <a:lnSpc>
                <a:spcPct val="150000"/>
              </a:lnSpc>
            </a:pPr>
            <a:r>
              <a:rPr lang="ar-EG" sz="2200" dirty="0">
                <a:cs typeface="+mj-cs"/>
              </a:rPr>
              <a:t>في التسويق الرقمي، يمكن تصنيف أنواع الاتصال وفقًا للجهة المشاركة في العملية التسويقية. وفيما يلي نستعرض أنواع الاتصال الشائعة في التسويق </a:t>
            </a:r>
            <a:r>
              <a:rPr lang="ar-EG" sz="2200" dirty="0" smtClean="0">
                <a:cs typeface="+mj-cs"/>
              </a:rPr>
              <a:t>الرقمي:</a:t>
            </a:r>
            <a:endParaRPr lang="ar-EG" sz="2200" dirty="0">
              <a:cs typeface="+mj-cs"/>
            </a:endParaRPr>
          </a:p>
          <a:p>
            <a:pPr algn="just" rtl="1">
              <a:lnSpc>
                <a:spcPct val="150000"/>
              </a:lnSpc>
            </a:pPr>
            <a:r>
              <a:rPr lang="ar-EG" sz="2200" b="1" dirty="0" smtClean="0">
                <a:solidFill>
                  <a:schemeClr val="accent6">
                    <a:lumMod val="75000"/>
                  </a:schemeClr>
                </a:solidFill>
                <a:cs typeface="+mj-cs"/>
              </a:rPr>
              <a:t>1- من </a:t>
            </a:r>
            <a:r>
              <a:rPr lang="ar-EG" sz="2200" b="1" dirty="0">
                <a:solidFill>
                  <a:schemeClr val="accent6">
                    <a:lumMod val="75000"/>
                  </a:schemeClr>
                </a:solidFill>
                <a:cs typeface="+mj-cs"/>
              </a:rPr>
              <a:t>المستهلك إلى المستهلك </a:t>
            </a:r>
            <a:r>
              <a:rPr lang="ar-EG" sz="2200" b="1" dirty="0" smtClean="0">
                <a:solidFill>
                  <a:schemeClr val="accent6">
                    <a:lumMod val="75000"/>
                  </a:schemeClr>
                </a:solidFill>
                <a:cs typeface="+mj-cs"/>
              </a:rPr>
              <a:t>(</a:t>
            </a:r>
            <a:r>
              <a:rPr lang="en-US" sz="2200" b="1" dirty="0" smtClean="0">
                <a:solidFill>
                  <a:schemeClr val="accent6">
                    <a:lumMod val="75000"/>
                  </a:schemeClr>
                </a:solidFill>
                <a:cs typeface="+mj-cs"/>
              </a:rPr>
              <a:t>Consumer-to-Consumer</a:t>
            </a:r>
            <a:r>
              <a:rPr lang="ar-EG" sz="2200" b="1" dirty="0" smtClean="0">
                <a:solidFill>
                  <a:schemeClr val="accent6">
                    <a:lumMod val="75000"/>
                  </a:schemeClr>
                </a:solidFill>
                <a:cs typeface="+mj-cs"/>
              </a:rPr>
              <a:t>)</a:t>
            </a:r>
          </a:p>
          <a:p>
            <a:pPr algn="just" rtl="1">
              <a:lnSpc>
                <a:spcPct val="150000"/>
              </a:lnSpc>
            </a:pPr>
            <a:r>
              <a:rPr lang="ar-EG" sz="2200" dirty="0" smtClean="0">
                <a:cs typeface="+mj-cs"/>
              </a:rPr>
              <a:t>يشير </a:t>
            </a:r>
            <a:r>
              <a:rPr lang="ar-EG" sz="2200" dirty="0">
                <a:cs typeface="+mj-cs"/>
              </a:rPr>
              <a:t>إلى التواصل المباشر بين المستهلكين عبر منصات التواصل الاجتماعي والمنتديات والمواقع الإلكترونية الأخرى. قد يشمل ذلك مشاركة تجارب المستخدمين والتوصية بالمنتجات أو الخدمات</a:t>
            </a:r>
            <a:r>
              <a:rPr lang="ar-EG" sz="2200" dirty="0" smtClean="0">
                <a:cs typeface="+mj-cs"/>
              </a:rPr>
              <a:t>. (</a:t>
            </a:r>
            <a:r>
              <a:rPr lang="en-US" sz="2200" dirty="0" smtClean="0">
                <a:cs typeface="+mj-cs"/>
              </a:rPr>
              <a:t>eBay – OLX - Facebook</a:t>
            </a:r>
            <a:r>
              <a:rPr lang="ar-EG" sz="2200" dirty="0" smtClean="0">
                <a:cs typeface="+mj-cs"/>
              </a:rPr>
              <a:t>)</a:t>
            </a:r>
            <a:endParaRPr lang="ar-EG" sz="2200" dirty="0">
              <a:cs typeface="+mj-cs"/>
            </a:endParaRPr>
          </a:p>
          <a:p>
            <a:pPr algn="just" rtl="1">
              <a:lnSpc>
                <a:spcPct val="150000"/>
              </a:lnSpc>
            </a:pPr>
            <a:r>
              <a:rPr lang="ar-EG" sz="2200" b="1" dirty="0" smtClean="0">
                <a:solidFill>
                  <a:schemeClr val="accent6">
                    <a:lumMod val="75000"/>
                  </a:schemeClr>
                </a:solidFill>
                <a:cs typeface="+mj-cs"/>
              </a:rPr>
              <a:t>2- من </a:t>
            </a:r>
            <a:r>
              <a:rPr lang="ar-EG" sz="2200" b="1" dirty="0">
                <a:solidFill>
                  <a:schemeClr val="accent6">
                    <a:lumMod val="75000"/>
                  </a:schemeClr>
                </a:solidFill>
                <a:cs typeface="+mj-cs"/>
              </a:rPr>
              <a:t>الشركة إلى المستهلك (</a:t>
            </a:r>
            <a:r>
              <a:rPr lang="en-US" sz="2200" b="1" dirty="0" smtClean="0">
                <a:solidFill>
                  <a:schemeClr val="accent6">
                    <a:lumMod val="75000"/>
                  </a:schemeClr>
                </a:solidFill>
                <a:cs typeface="+mj-cs"/>
              </a:rPr>
              <a:t>Business-to-Consumer</a:t>
            </a:r>
            <a:r>
              <a:rPr lang="ar-EG" sz="2200" b="1" dirty="0" smtClean="0">
                <a:solidFill>
                  <a:schemeClr val="accent6">
                    <a:lumMod val="75000"/>
                  </a:schemeClr>
                </a:solidFill>
                <a:cs typeface="+mj-cs"/>
              </a:rPr>
              <a:t>)</a:t>
            </a:r>
          </a:p>
          <a:p>
            <a:pPr algn="just" rtl="1">
              <a:lnSpc>
                <a:spcPct val="150000"/>
              </a:lnSpc>
            </a:pPr>
            <a:r>
              <a:rPr lang="ar-EG" sz="2200" dirty="0" smtClean="0">
                <a:cs typeface="+mj-cs"/>
              </a:rPr>
              <a:t>يشير </a:t>
            </a:r>
            <a:r>
              <a:rPr lang="ar-EG" sz="2200" dirty="0">
                <a:cs typeface="+mj-cs"/>
              </a:rPr>
              <a:t>إلى الاتصال الذي يتم من قبل الشركات أو المؤسسات التجارية مع المستهلكين. يتضمن ذلك استخدام وسائل التواصل الاجتماعي، والإعلانات عبر الإنترنت، والبريد الإلكتروني، والمحتوى المستهدف للعملاء</a:t>
            </a:r>
            <a:r>
              <a:rPr lang="ar-EG" sz="2200" dirty="0" smtClean="0">
                <a:cs typeface="+mj-cs"/>
              </a:rPr>
              <a:t>. </a:t>
            </a:r>
            <a:endParaRPr lang="ar-EG" sz="2200" dirty="0">
              <a:cs typeface="+mj-cs"/>
            </a:endParaRPr>
          </a:p>
        </p:txBody>
      </p:sp>
    </p:spTree>
    <p:extLst>
      <p:ext uri="{BB962C8B-B14F-4D97-AF65-F5344CB8AC3E}">
        <p14:creationId xmlns:p14="http://schemas.microsoft.com/office/powerpoint/2010/main" val="24960847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976196"/>
            <a:ext cx="8715895" cy="4708981"/>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الجمهور الرقمي (</a:t>
            </a:r>
            <a:r>
              <a:rPr lang="en-US" sz="2400" b="1" dirty="0">
                <a:solidFill>
                  <a:srgbClr val="7030A0"/>
                </a:solidFill>
              </a:rPr>
              <a:t>Digital </a:t>
            </a:r>
            <a:r>
              <a:rPr lang="en-US" sz="2400" b="1" dirty="0" smtClean="0">
                <a:solidFill>
                  <a:srgbClr val="7030A0"/>
                </a:solidFill>
              </a:rPr>
              <a:t>audience</a:t>
            </a:r>
            <a:r>
              <a:rPr lang="ar-EG" sz="2400" b="1" dirty="0" smtClean="0">
                <a:solidFill>
                  <a:srgbClr val="7030A0"/>
                </a:solidFill>
              </a:rPr>
              <a:t>). </a:t>
            </a:r>
            <a:endParaRPr lang="ar-EG" sz="2200" dirty="0">
              <a:cs typeface="+mj-cs"/>
            </a:endParaRPr>
          </a:p>
          <a:p>
            <a:pPr algn="just" rtl="1">
              <a:lnSpc>
                <a:spcPct val="150000"/>
              </a:lnSpc>
            </a:pPr>
            <a:r>
              <a:rPr lang="ar-EG" sz="2200" b="1" dirty="0" smtClean="0">
                <a:solidFill>
                  <a:schemeClr val="accent6">
                    <a:lumMod val="75000"/>
                  </a:schemeClr>
                </a:solidFill>
                <a:cs typeface="+mj-cs"/>
              </a:rPr>
              <a:t>3- من الشركات </a:t>
            </a:r>
            <a:r>
              <a:rPr lang="ar-EG" sz="2200" b="1" dirty="0">
                <a:solidFill>
                  <a:schemeClr val="accent6">
                    <a:lumMod val="75000"/>
                  </a:schemeClr>
                </a:solidFill>
                <a:cs typeface="+mj-cs"/>
              </a:rPr>
              <a:t>إلى </a:t>
            </a:r>
            <a:r>
              <a:rPr lang="ar-EG" sz="2200" b="1" dirty="0" smtClean="0">
                <a:solidFill>
                  <a:schemeClr val="accent6">
                    <a:lumMod val="75000"/>
                  </a:schemeClr>
                </a:solidFill>
                <a:cs typeface="+mj-cs"/>
              </a:rPr>
              <a:t>الشركات </a:t>
            </a:r>
            <a:r>
              <a:rPr lang="ar-EG" sz="2200" b="1" dirty="0">
                <a:solidFill>
                  <a:schemeClr val="accent6">
                    <a:lumMod val="75000"/>
                  </a:schemeClr>
                </a:solidFill>
                <a:cs typeface="+mj-cs"/>
              </a:rPr>
              <a:t>(</a:t>
            </a:r>
            <a:r>
              <a:rPr lang="en-US" sz="2200" b="1" dirty="0" smtClean="0">
                <a:solidFill>
                  <a:schemeClr val="accent6">
                    <a:lumMod val="75000"/>
                  </a:schemeClr>
                </a:solidFill>
                <a:cs typeface="+mj-cs"/>
              </a:rPr>
              <a:t>Business-to-Business</a:t>
            </a:r>
            <a:r>
              <a:rPr lang="ar-EG" sz="2200" b="1" dirty="0" smtClean="0">
                <a:solidFill>
                  <a:schemeClr val="accent6">
                    <a:lumMod val="75000"/>
                  </a:schemeClr>
                </a:solidFill>
                <a:cs typeface="+mj-cs"/>
              </a:rPr>
              <a:t>)</a:t>
            </a:r>
            <a:r>
              <a:rPr lang="en-US" sz="2200" b="1" dirty="0" smtClean="0">
                <a:solidFill>
                  <a:schemeClr val="accent6">
                    <a:lumMod val="75000"/>
                  </a:schemeClr>
                </a:solidFill>
                <a:cs typeface="+mj-cs"/>
              </a:rPr>
              <a:t> </a:t>
            </a:r>
            <a:endParaRPr lang="ar-EG" sz="2200" b="1" dirty="0" smtClean="0">
              <a:solidFill>
                <a:schemeClr val="accent6">
                  <a:lumMod val="75000"/>
                </a:schemeClr>
              </a:solidFill>
              <a:cs typeface="+mj-cs"/>
            </a:endParaRPr>
          </a:p>
          <a:p>
            <a:pPr algn="just" rtl="1">
              <a:lnSpc>
                <a:spcPct val="150000"/>
              </a:lnSpc>
            </a:pPr>
            <a:r>
              <a:rPr lang="ar-EG" sz="2200" dirty="0" smtClean="0">
                <a:cs typeface="+mj-cs"/>
              </a:rPr>
              <a:t>يشير </a:t>
            </a:r>
            <a:r>
              <a:rPr lang="ar-EG" sz="2200" dirty="0">
                <a:cs typeface="+mj-cs"/>
              </a:rPr>
              <a:t>إلى التواصل والتسويق بين الشركات والمؤسسات التجارية. قد يشمل ذلك البريد الإلكتروني، والمواقع الإلكترونية المخصصة للأعمال، والعروض التجارية المباشرة، والتعاون في المشاريع والشراكات التجارية.</a:t>
            </a:r>
          </a:p>
          <a:p>
            <a:pPr algn="just" rtl="1">
              <a:lnSpc>
                <a:spcPct val="150000"/>
              </a:lnSpc>
            </a:pPr>
            <a:r>
              <a:rPr lang="ar-EG" sz="2200" b="1" dirty="0" smtClean="0">
                <a:solidFill>
                  <a:schemeClr val="accent6">
                    <a:lumMod val="75000"/>
                  </a:schemeClr>
                </a:solidFill>
                <a:cs typeface="+mj-cs"/>
              </a:rPr>
              <a:t>4- من </a:t>
            </a:r>
            <a:r>
              <a:rPr lang="ar-EG" sz="2200" b="1" dirty="0">
                <a:solidFill>
                  <a:schemeClr val="accent6">
                    <a:lumMod val="75000"/>
                  </a:schemeClr>
                </a:solidFill>
                <a:cs typeface="+mj-cs"/>
              </a:rPr>
              <a:t>الحكومة إلى المستهلك (</a:t>
            </a:r>
            <a:r>
              <a:rPr lang="en-US" sz="2200" b="1" dirty="0" smtClean="0">
                <a:solidFill>
                  <a:schemeClr val="accent6">
                    <a:lumMod val="75000"/>
                  </a:schemeClr>
                </a:solidFill>
                <a:cs typeface="+mj-cs"/>
              </a:rPr>
              <a:t>Government-to-Consumer</a:t>
            </a:r>
            <a:r>
              <a:rPr lang="ar-EG" sz="2200" b="1" dirty="0" smtClean="0">
                <a:solidFill>
                  <a:schemeClr val="accent6">
                    <a:lumMod val="75000"/>
                  </a:schemeClr>
                </a:solidFill>
                <a:cs typeface="+mj-cs"/>
              </a:rPr>
              <a:t>)</a:t>
            </a:r>
            <a:r>
              <a:rPr lang="en-US" sz="2200" b="1" dirty="0" smtClean="0">
                <a:solidFill>
                  <a:schemeClr val="accent6">
                    <a:lumMod val="75000"/>
                  </a:schemeClr>
                </a:solidFill>
                <a:cs typeface="+mj-cs"/>
              </a:rPr>
              <a:t> </a:t>
            </a:r>
            <a:endParaRPr lang="ar-EG" sz="2200" b="1" dirty="0" smtClean="0">
              <a:solidFill>
                <a:schemeClr val="accent6">
                  <a:lumMod val="75000"/>
                </a:schemeClr>
              </a:solidFill>
              <a:cs typeface="+mj-cs"/>
            </a:endParaRPr>
          </a:p>
          <a:p>
            <a:pPr algn="just" rtl="1">
              <a:lnSpc>
                <a:spcPct val="150000"/>
              </a:lnSpc>
            </a:pPr>
            <a:r>
              <a:rPr lang="ar-EG" sz="2200" dirty="0" smtClean="0">
                <a:cs typeface="+mj-cs"/>
              </a:rPr>
              <a:t>يشير </a:t>
            </a:r>
            <a:r>
              <a:rPr lang="ar-EG" sz="2200" dirty="0">
                <a:cs typeface="+mj-cs"/>
              </a:rPr>
              <a:t>إلى الاتصال والتواصل من قبل الجهات الحكومية مع المستهلكين. يمكن أن يشمل ذلك الحملات الحكومية للتوعية والتثقيف، والمعلومات الحكومية المتاحة عبر المواقع الرسمية ووسائل التواصل الاجتماعي</a:t>
            </a:r>
            <a:r>
              <a:rPr lang="ar-EG" sz="2200" dirty="0" smtClean="0">
                <a:cs typeface="+mj-cs"/>
              </a:rPr>
              <a:t>.</a:t>
            </a:r>
            <a:endParaRPr lang="ar-EG" sz="2200" dirty="0">
              <a:cs typeface="+mj-cs"/>
            </a:endParaRPr>
          </a:p>
        </p:txBody>
      </p:sp>
    </p:spTree>
    <p:extLst>
      <p:ext uri="{BB962C8B-B14F-4D97-AF65-F5344CB8AC3E}">
        <p14:creationId xmlns:p14="http://schemas.microsoft.com/office/powerpoint/2010/main" val="12933749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976196"/>
            <a:ext cx="8715895" cy="2169825"/>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الجمهور الرقمي (</a:t>
            </a:r>
            <a:r>
              <a:rPr lang="en-US" sz="2400" b="1" dirty="0">
                <a:solidFill>
                  <a:srgbClr val="7030A0"/>
                </a:solidFill>
              </a:rPr>
              <a:t>Digital </a:t>
            </a:r>
            <a:r>
              <a:rPr lang="en-US" sz="2400" b="1" dirty="0" smtClean="0">
                <a:solidFill>
                  <a:srgbClr val="7030A0"/>
                </a:solidFill>
              </a:rPr>
              <a:t>audience</a:t>
            </a:r>
            <a:r>
              <a:rPr lang="ar-EG" sz="2400" b="1" dirty="0" smtClean="0">
                <a:solidFill>
                  <a:srgbClr val="7030A0"/>
                </a:solidFill>
              </a:rPr>
              <a:t>). </a:t>
            </a:r>
            <a:endParaRPr lang="ar-EG" sz="2200" dirty="0">
              <a:cs typeface="+mj-cs"/>
            </a:endParaRPr>
          </a:p>
          <a:p>
            <a:pPr algn="just" rtl="1">
              <a:lnSpc>
                <a:spcPct val="150000"/>
              </a:lnSpc>
            </a:pPr>
            <a:r>
              <a:rPr lang="ar-EG" sz="2200" b="1" dirty="0" smtClean="0">
                <a:solidFill>
                  <a:schemeClr val="accent6">
                    <a:lumMod val="75000"/>
                  </a:schemeClr>
                </a:solidFill>
                <a:cs typeface="+mj-cs"/>
              </a:rPr>
              <a:t>5- من </a:t>
            </a:r>
            <a:r>
              <a:rPr lang="ar-EG" sz="2200" b="1" dirty="0">
                <a:solidFill>
                  <a:schemeClr val="accent6">
                    <a:lumMod val="75000"/>
                  </a:schemeClr>
                </a:solidFill>
                <a:cs typeface="+mj-cs"/>
              </a:rPr>
              <a:t>الحكومة إلى </a:t>
            </a:r>
            <a:r>
              <a:rPr lang="ar-EG" sz="2200" b="1" dirty="0" smtClean="0">
                <a:solidFill>
                  <a:schemeClr val="accent6">
                    <a:lumMod val="75000"/>
                  </a:schemeClr>
                </a:solidFill>
                <a:cs typeface="+mj-cs"/>
              </a:rPr>
              <a:t>الشركات </a:t>
            </a:r>
            <a:r>
              <a:rPr lang="ar-EG" sz="2200" b="1" dirty="0">
                <a:solidFill>
                  <a:schemeClr val="accent6">
                    <a:lumMod val="75000"/>
                  </a:schemeClr>
                </a:solidFill>
                <a:cs typeface="+mj-cs"/>
              </a:rPr>
              <a:t>(</a:t>
            </a:r>
            <a:r>
              <a:rPr lang="en-US" sz="2200" b="1" dirty="0" smtClean="0">
                <a:solidFill>
                  <a:schemeClr val="accent6">
                    <a:lumMod val="75000"/>
                  </a:schemeClr>
                </a:solidFill>
                <a:cs typeface="+mj-cs"/>
              </a:rPr>
              <a:t>Government-to-Business</a:t>
            </a:r>
            <a:r>
              <a:rPr lang="ar-EG" sz="2200" b="1" dirty="0" smtClean="0">
                <a:solidFill>
                  <a:schemeClr val="accent6">
                    <a:lumMod val="75000"/>
                  </a:schemeClr>
                </a:solidFill>
                <a:cs typeface="+mj-cs"/>
              </a:rPr>
              <a:t>)</a:t>
            </a:r>
            <a:r>
              <a:rPr lang="en-US" sz="2200" b="1" dirty="0" smtClean="0">
                <a:solidFill>
                  <a:schemeClr val="accent6">
                    <a:lumMod val="75000"/>
                  </a:schemeClr>
                </a:solidFill>
                <a:cs typeface="+mj-cs"/>
              </a:rPr>
              <a:t> </a:t>
            </a:r>
            <a:endParaRPr lang="ar-EG" sz="2200" b="1" dirty="0" smtClean="0">
              <a:solidFill>
                <a:schemeClr val="accent6">
                  <a:lumMod val="75000"/>
                </a:schemeClr>
              </a:solidFill>
              <a:cs typeface="+mj-cs"/>
            </a:endParaRPr>
          </a:p>
          <a:p>
            <a:pPr algn="just" rtl="1">
              <a:lnSpc>
                <a:spcPct val="150000"/>
              </a:lnSpc>
            </a:pPr>
            <a:r>
              <a:rPr lang="ar-EG" sz="2200" dirty="0" smtClean="0">
                <a:cs typeface="+mj-cs"/>
              </a:rPr>
              <a:t>يشير </a:t>
            </a:r>
            <a:r>
              <a:rPr lang="ar-EG" sz="2200" dirty="0">
                <a:cs typeface="+mj-cs"/>
              </a:rPr>
              <a:t>إلى الاتصال والتواصل بين الجهات الحكومية والشركات أو المؤسسات التجارية. يمكن أن يشمل ذلك المناقصات الحكومية والتعامل مع الإجراءات الحكومية والتراخيص.</a:t>
            </a:r>
            <a:endParaRPr lang="ar-EG" sz="2200" dirty="0" smtClean="0">
              <a:cs typeface="+mj-cs"/>
            </a:endParaRPr>
          </a:p>
        </p:txBody>
      </p:sp>
    </p:spTree>
    <p:extLst>
      <p:ext uri="{BB962C8B-B14F-4D97-AF65-F5344CB8AC3E}">
        <p14:creationId xmlns:p14="http://schemas.microsoft.com/office/powerpoint/2010/main" val="4513656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2862322"/>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الأجهزة </a:t>
            </a:r>
            <a:r>
              <a:rPr lang="ar-EG" sz="2400" b="1" dirty="0" smtClean="0">
                <a:solidFill>
                  <a:srgbClr val="7030A0"/>
                </a:solidFill>
              </a:rPr>
              <a:t>الرقمية </a:t>
            </a:r>
            <a:r>
              <a:rPr lang="en-US" sz="2400" b="1" dirty="0" smtClean="0">
                <a:solidFill>
                  <a:srgbClr val="7030A0"/>
                </a:solidFill>
              </a:rPr>
              <a:t>Digital </a:t>
            </a:r>
            <a:r>
              <a:rPr lang="en-US" sz="2400" b="1" dirty="0">
                <a:solidFill>
                  <a:srgbClr val="7030A0"/>
                </a:solidFill>
              </a:rPr>
              <a:t>devices</a:t>
            </a:r>
            <a:r>
              <a:rPr lang="en-US" sz="2400" b="1" dirty="0" smtClean="0">
                <a:solidFill>
                  <a:srgbClr val="7030A0"/>
                </a:solidFill>
              </a:rPr>
              <a:t>)</a:t>
            </a:r>
            <a:r>
              <a:rPr lang="ar-EG" sz="2400" b="1" dirty="0" smtClean="0">
                <a:solidFill>
                  <a:srgbClr val="7030A0"/>
                </a:solidFill>
              </a:rPr>
              <a:t>). </a:t>
            </a:r>
          </a:p>
          <a:p>
            <a:pPr algn="just" rtl="1">
              <a:lnSpc>
                <a:spcPct val="150000"/>
              </a:lnSpc>
            </a:pPr>
            <a:r>
              <a:rPr lang="ar-EG" sz="2400" dirty="0">
                <a:cs typeface="+mj-cs"/>
              </a:rPr>
              <a:t>فهم كيفية تفاعل جمهورنا </a:t>
            </a:r>
            <a:r>
              <a:rPr lang="ar-EG" sz="2400" dirty="0" smtClean="0">
                <a:cs typeface="+mj-cs"/>
              </a:rPr>
              <a:t>المستخدم مع الشركات المختلفة كجزء </a:t>
            </a:r>
            <a:r>
              <a:rPr lang="ar-EG" sz="2400" dirty="0">
                <a:cs typeface="+mj-cs"/>
              </a:rPr>
              <a:t>من عملية الشراء باستخدام مجموعة من الأجهزة مثل الهواتف الذكية والأجهزة اللوحية وأجهزة الكمبيوتر المحمولة وأجهزة الكمبيوتر المكتبية والتلفزيونات </a:t>
            </a:r>
            <a:r>
              <a:rPr lang="ar-EG" sz="2400" dirty="0" smtClean="0">
                <a:cs typeface="+mj-cs"/>
              </a:rPr>
              <a:t>الذكية وأجهزة </a:t>
            </a:r>
            <a:r>
              <a:rPr lang="ar-EG" sz="2400" dirty="0">
                <a:cs typeface="+mj-cs"/>
              </a:rPr>
              <a:t>الألعاب والمكبرات الصوتية الذكية وغيرها من الأجهزة المتصلة التي تشكل إنترنت الأشياء </a:t>
            </a:r>
            <a:r>
              <a:rPr lang="en-US" sz="2400" dirty="0" err="1" smtClean="0">
                <a:cs typeface="+mj-cs"/>
              </a:rPr>
              <a:t>IoT</a:t>
            </a:r>
            <a:r>
              <a:rPr lang="en-US" sz="2400" dirty="0" smtClean="0">
                <a:cs typeface="+mj-cs"/>
              </a:rPr>
              <a:t>)</a:t>
            </a:r>
            <a:r>
              <a:rPr lang="ar-EG" sz="2400" dirty="0" smtClean="0">
                <a:cs typeface="+mj-cs"/>
              </a:rPr>
              <a:t>). </a:t>
            </a:r>
            <a:endParaRPr lang="ar-EG" sz="2400" dirty="0">
              <a:cs typeface="+mj-cs"/>
            </a:endParaRPr>
          </a:p>
        </p:txBody>
      </p:sp>
    </p:spTree>
    <p:extLst>
      <p:ext uri="{BB962C8B-B14F-4D97-AF65-F5344CB8AC3E}">
        <p14:creationId xmlns:p14="http://schemas.microsoft.com/office/powerpoint/2010/main" val="3029089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136786"/>
            <a:ext cx="8715895" cy="5216813"/>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الأجهزة </a:t>
            </a:r>
            <a:r>
              <a:rPr lang="ar-EG" sz="2400" b="1" dirty="0" smtClean="0">
                <a:solidFill>
                  <a:srgbClr val="7030A0"/>
                </a:solidFill>
              </a:rPr>
              <a:t>الرقمية </a:t>
            </a:r>
            <a:r>
              <a:rPr lang="en-US" sz="2400" b="1" dirty="0" smtClean="0">
                <a:solidFill>
                  <a:srgbClr val="7030A0"/>
                </a:solidFill>
              </a:rPr>
              <a:t>Digital </a:t>
            </a:r>
            <a:r>
              <a:rPr lang="en-US" sz="2400" b="1" dirty="0">
                <a:solidFill>
                  <a:srgbClr val="7030A0"/>
                </a:solidFill>
              </a:rPr>
              <a:t>devices</a:t>
            </a:r>
            <a:r>
              <a:rPr lang="en-US" sz="2400" b="1" dirty="0" smtClean="0">
                <a:solidFill>
                  <a:srgbClr val="7030A0"/>
                </a:solidFill>
              </a:rPr>
              <a:t>)</a:t>
            </a:r>
            <a:r>
              <a:rPr lang="ar-EG" sz="2400" b="1" dirty="0" smtClean="0">
                <a:solidFill>
                  <a:srgbClr val="7030A0"/>
                </a:solidFill>
              </a:rPr>
              <a:t>). </a:t>
            </a:r>
          </a:p>
          <a:p>
            <a:pPr algn="just" rtl="1">
              <a:lnSpc>
                <a:spcPct val="150000"/>
              </a:lnSpc>
            </a:pPr>
            <a:r>
              <a:rPr lang="ar-EG" sz="2200" dirty="0">
                <a:cs typeface="+mj-cs"/>
              </a:rPr>
              <a:t>في السياق الرقمي، يعتبر فهم سياق استخدام </a:t>
            </a:r>
            <a:r>
              <a:rPr lang="ar-EG" sz="2200" dirty="0" smtClean="0">
                <a:cs typeface="+mj-cs"/>
              </a:rPr>
              <a:t>الأجهزة الرقمية </a:t>
            </a:r>
            <a:r>
              <a:rPr lang="ar-EG" sz="2200" dirty="0">
                <a:cs typeface="+mj-cs"/>
              </a:rPr>
              <a:t>أمرًا هامًا للمسوقين. </a:t>
            </a:r>
            <a:r>
              <a:rPr lang="ar-EG" sz="2200" dirty="0" smtClean="0">
                <a:cs typeface="+mj-cs"/>
              </a:rPr>
              <a:t>ويعني </a:t>
            </a:r>
            <a:r>
              <a:rPr lang="ar-EG" sz="2200" dirty="0">
                <a:cs typeface="+mj-cs"/>
              </a:rPr>
              <a:t>ذلك فهم كيفية استخدام المستخدمين للإنترنت ومتى يقومون بالوصول إليه ولماذا، وكيف يترابط ذلك مع وسائط أخرى مثل التلفزيون أو الإعلانات المطبوعة. </a:t>
            </a:r>
          </a:p>
          <a:p>
            <a:pPr algn="just" rtl="1">
              <a:lnSpc>
                <a:spcPct val="150000"/>
              </a:lnSpc>
            </a:pPr>
            <a:r>
              <a:rPr lang="ar-EG" sz="2200" dirty="0">
                <a:cs typeface="+mj-cs"/>
              </a:rPr>
              <a:t>من أجل تحقيق ذلك، يتاح للمسوقين خيارات مختلفة ضمن وسائط الإعلان المدفوعة لتحسين استهدافهم وتوقيتهم. فمثلاً، يمكن استخدام </a:t>
            </a:r>
            <a:r>
              <a:rPr lang="ar-EG" sz="2200" b="1" u="sng" dirty="0">
                <a:cs typeface="+mj-cs"/>
              </a:rPr>
              <a:t>استهداف محدد للأجهزة </a:t>
            </a:r>
            <a:r>
              <a:rPr lang="ar-EG" sz="2200" dirty="0">
                <a:cs typeface="+mj-cs"/>
              </a:rPr>
              <a:t>للوصول إلى فئات معينة من المستخدمين، مثل استهداف مستخدمي أجهزة </a:t>
            </a:r>
            <a:r>
              <a:rPr lang="en-US" sz="2200" dirty="0">
                <a:cs typeface="+mj-cs"/>
              </a:rPr>
              <a:t>iPhone </a:t>
            </a:r>
            <a:r>
              <a:rPr lang="ar-EG" sz="2200" dirty="0">
                <a:cs typeface="+mj-cs"/>
              </a:rPr>
              <a:t>فقط. ويمكن أيضًا استخدام </a:t>
            </a:r>
            <a:r>
              <a:rPr lang="ar-EG" sz="2200" b="1" u="sng" dirty="0">
                <a:cs typeface="+mj-cs"/>
              </a:rPr>
              <a:t>تحديد أوقات اليوم </a:t>
            </a:r>
            <a:r>
              <a:rPr lang="ar-EG" sz="2200" dirty="0">
                <a:cs typeface="+mj-cs"/>
              </a:rPr>
              <a:t>لاستهداف الجمهور في الأوقات التي يكونون فيها عادةً أكثر نشاطًا، سواء خلال النهار أو الأسبوع. على سبيل المثال، يمكن للمسوقين </a:t>
            </a:r>
            <a:r>
              <a:rPr lang="ar-EG" sz="2200" dirty="0" smtClean="0">
                <a:cs typeface="+mj-cs"/>
              </a:rPr>
              <a:t>تخفيض </a:t>
            </a:r>
            <a:r>
              <a:rPr lang="ar-EG" sz="2200" dirty="0">
                <a:cs typeface="+mj-cs"/>
              </a:rPr>
              <a:t>ميزانيتهم الإعلانية أو إيقافها خلال فترات المساء أو عطلات نهاية الأسبوع</a:t>
            </a:r>
            <a:r>
              <a:rPr lang="ar-EG" sz="2200" dirty="0" smtClean="0">
                <a:cs typeface="+mj-cs"/>
              </a:rPr>
              <a:t>.</a:t>
            </a:r>
          </a:p>
        </p:txBody>
      </p:sp>
    </p:spTree>
    <p:extLst>
      <p:ext uri="{BB962C8B-B14F-4D97-AF65-F5344CB8AC3E}">
        <p14:creationId xmlns:p14="http://schemas.microsoft.com/office/powerpoint/2010/main" val="29034912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4524315"/>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المنصات الرقمية (</a:t>
            </a:r>
            <a:r>
              <a:rPr lang="en-US" sz="2400" b="1" dirty="0">
                <a:solidFill>
                  <a:srgbClr val="7030A0"/>
                </a:solidFill>
              </a:rPr>
              <a:t>Digital </a:t>
            </a:r>
            <a:r>
              <a:rPr lang="en-US" sz="2400" b="1" dirty="0" smtClean="0">
                <a:solidFill>
                  <a:srgbClr val="7030A0"/>
                </a:solidFill>
              </a:rPr>
              <a:t>Platforms</a:t>
            </a:r>
            <a:r>
              <a:rPr lang="ar-EG" sz="2400" b="1" dirty="0" smtClean="0">
                <a:solidFill>
                  <a:srgbClr val="7030A0"/>
                </a:solidFill>
              </a:rPr>
              <a:t>). </a:t>
            </a:r>
          </a:p>
          <a:p>
            <a:pPr algn="just" rtl="1">
              <a:lnSpc>
                <a:spcPct val="150000"/>
              </a:lnSpc>
            </a:pPr>
            <a:r>
              <a:rPr lang="ar-EG" sz="2400" dirty="0">
                <a:cs typeface="+mj-cs"/>
              </a:rPr>
              <a:t> تقييم أهمية التفاعلات وأولوية الاتصالات على "المنصات الرقمية" الرئيسية </a:t>
            </a:r>
            <a:r>
              <a:rPr lang="ar-EG" sz="2400" dirty="0" smtClean="0">
                <a:cs typeface="+mj-cs"/>
              </a:rPr>
              <a:t>عبر الإنترنت، مثل </a:t>
            </a:r>
            <a:r>
              <a:rPr lang="en-US" sz="2400" dirty="0" err="1" smtClean="0">
                <a:cs typeface="+mj-cs"/>
              </a:rPr>
              <a:t>Fcaebook</a:t>
            </a:r>
            <a:r>
              <a:rPr lang="ar-EG" sz="2400" dirty="0" smtClean="0">
                <a:cs typeface="+mj-cs"/>
              </a:rPr>
              <a:t> (</a:t>
            </a:r>
            <a:r>
              <a:rPr lang="en-US" sz="2400" dirty="0" smtClean="0">
                <a:cs typeface="+mj-cs"/>
              </a:rPr>
              <a:t>Instagram</a:t>
            </a:r>
            <a:r>
              <a:rPr lang="ar-EG" sz="2400" dirty="0" smtClean="0">
                <a:cs typeface="+mj-cs"/>
              </a:rPr>
              <a:t>، </a:t>
            </a:r>
            <a:r>
              <a:rPr lang="en-US" sz="2400" dirty="0" smtClean="0"/>
              <a:t>WhatsApp</a:t>
            </a:r>
            <a:r>
              <a:rPr lang="ar-EG" sz="2400" dirty="0" smtClean="0"/>
              <a:t>)، </a:t>
            </a:r>
            <a:r>
              <a:rPr lang="en-US" sz="2400" dirty="0" smtClean="0"/>
              <a:t>Amazon</a:t>
            </a:r>
            <a:r>
              <a:rPr lang="ar-EG" sz="2400" dirty="0" smtClean="0"/>
              <a:t>، </a:t>
            </a:r>
            <a:r>
              <a:rPr lang="en-US" sz="2400" dirty="0" smtClean="0"/>
              <a:t>Microsoft</a:t>
            </a:r>
            <a:r>
              <a:rPr lang="ar-EG" sz="2400" dirty="0" smtClean="0"/>
              <a:t> (</a:t>
            </a:r>
            <a:r>
              <a:rPr lang="en-US" sz="2400" dirty="0"/>
              <a:t>LinkedIn</a:t>
            </a:r>
            <a:r>
              <a:rPr lang="ar-EG" sz="2400" dirty="0" smtClean="0"/>
              <a:t>)، </a:t>
            </a:r>
            <a:r>
              <a:rPr lang="en-US" sz="2400" dirty="0" smtClean="0"/>
              <a:t>Google</a:t>
            </a:r>
            <a:r>
              <a:rPr lang="ar-EG" sz="2400" dirty="0" smtClean="0"/>
              <a:t> (</a:t>
            </a:r>
            <a:r>
              <a:rPr lang="en-US" sz="2400" dirty="0"/>
              <a:t>YouTube</a:t>
            </a:r>
            <a:r>
              <a:rPr lang="ar-EG" sz="2400" dirty="0" smtClean="0"/>
              <a:t>)، </a:t>
            </a:r>
            <a:r>
              <a:rPr lang="en-US" sz="2400" dirty="0" smtClean="0"/>
              <a:t>Apple</a:t>
            </a:r>
            <a:r>
              <a:rPr lang="ar-EG" sz="2400" dirty="0" smtClean="0"/>
              <a:t>. </a:t>
            </a:r>
            <a:endParaRPr lang="en-US" sz="2400" dirty="0">
              <a:cs typeface="+mj-cs"/>
            </a:endParaRPr>
          </a:p>
          <a:p>
            <a:pPr algn="just" rtl="1">
              <a:lnSpc>
                <a:spcPct val="150000"/>
              </a:lnSpc>
            </a:pPr>
            <a:r>
              <a:rPr lang="ar-EG" sz="2400" dirty="0" smtClean="0">
                <a:cs typeface="+mj-cs"/>
              </a:rPr>
              <a:t>قد </a:t>
            </a:r>
            <a:r>
              <a:rPr lang="ar-EG" sz="2400" dirty="0">
                <a:cs typeface="+mj-cs"/>
              </a:rPr>
              <a:t>يكون </a:t>
            </a:r>
            <a:r>
              <a:rPr lang="ar-EG" sz="2400" dirty="0" smtClean="0">
                <a:cs typeface="+mj-cs"/>
              </a:rPr>
              <a:t>لبعض القطاعات منصاتها </a:t>
            </a:r>
            <a:r>
              <a:rPr lang="ar-EG" sz="2400" dirty="0">
                <a:cs typeface="+mj-cs"/>
              </a:rPr>
              <a:t>الخاصة التي تكون مهمة في التأثير على عملية الشراء، على سبيل المثال، الناشرين المتخصصين عبر الإنترنت أو مواقع المقارنة. على سبيل المثال، في قطاع السفر، </a:t>
            </a:r>
            <a:r>
              <a:rPr lang="ar-EG" sz="2400" dirty="0" smtClean="0">
                <a:cs typeface="+mj-cs"/>
              </a:rPr>
              <a:t>تُعد</a:t>
            </a:r>
            <a:r>
              <a:rPr lang="en-US" sz="2400" dirty="0" smtClean="0">
                <a:cs typeface="+mj-cs"/>
              </a:rPr>
              <a:t>TripAdvisor</a:t>
            </a:r>
            <a:r>
              <a:rPr lang="en-US" sz="2400" dirty="0">
                <a:cs typeface="+mj-cs"/>
              </a:rPr>
              <a:t>™ </a:t>
            </a:r>
            <a:r>
              <a:rPr lang="ar-EG" sz="2400" dirty="0">
                <a:cs typeface="+mj-cs"/>
              </a:rPr>
              <a:t>منصة مهمة، تم بناؤها باستخدام البنية التحتية المقدمة من </a:t>
            </a:r>
            <a:r>
              <a:rPr lang="ar-EG" sz="2400" dirty="0" smtClean="0">
                <a:cs typeface="+mj-cs"/>
              </a:rPr>
              <a:t>منصات مختلفة. </a:t>
            </a:r>
            <a:endParaRPr lang="ar-EG" sz="2400" dirty="0">
              <a:cs typeface="+mj-cs"/>
            </a:endParaRPr>
          </a:p>
        </p:txBody>
      </p:sp>
    </p:spTree>
    <p:extLst>
      <p:ext uri="{BB962C8B-B14F-4D97-AF65-F5344CB8AC3E}">
        <p14:creationId xmlns:p14="http://schemas.microsoft.com/office/powerpoint/2010/main" val="909765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4524315"/>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المنصات الرقمية (</a:t>
            </a:r>
            <a:r>
              <a:rPr lang="en-US" sz="2400" b="1" dirty="0">
                <a:solidFill>
                  <a:srgbClr val="7030A0"/>
                </a:solidFill>
              </a:rPr>
              <a:t>Digital </a:t>
            </a:r>
            <a:r>
              <a:rPr lang="en-US" sz="2400" b="1" dirty="0" smtClean="0">
                <a:solidFill>
                  <a:srgbClr val="7030A0"/>
                </a:solidFill>
              </a:rPr>
              <a:t>Platforms</a:t>
            </a:r>
            <a:r>
              <a:rPr lang="ar-EG" sz="2400" b="1" dirty="0" smtClean="0">
                <a:solidFill>
                  <a:srgbClr val="7030A0"/>
                </a:solidFill>
              </a:rPr>
              <a:t>). </a:t>
            </a:r>
          </a:p>
          <a:p>
            <a:pPr algn="just" rtl="1">
              <a:lnSpc>
                <a:spcPct val="150000"/>
              </a:lnSpc>
            </a:pPr>
            <a:r>
              <a:rPr lang="ar-EG" sz="2400" dirty="0">
                <a:cs typeface="+mj-cs"/>
              </a:rPr>
              <a:t> </a:t>
            </a:r>
            <a:r>
              <a:rPr lang="ar-EG" sz="2400" dirty="0" smtClean="0">
                <a:cs typeface="+mj-cs"/>
              </a:rPr>
              <a:t>تحدث معظم </a:t>
            </a:r>
            <a:r>
              <a:rPr lang="ar-EG" sz="2400" dirty="0">
                <a:cs typeface="+mj-cs"/>
              </a:rPr>
              <a:t>التفاعلات عبر الإنترنت </a:t>
            </a:r>
            <a:r>
              <a:rPr lang="ar-EG" sz="2400" dirty="0" smtClean="0">
                <a:cs typeface="+mj-cs"/>
              </a:rPr>
              <a:t>عبر المنصات </a:t>
            </a:r>
            <a:r>
              <a:rPr lang="ar-EG" sz="2400" dirty="0">
                <a:cs typeface="+mj-cs"/>
              </a:rPr>
              <a:t>الرقمية. على الرغم من وجود عدد كبير من المواقع الإلكترونية، إلا أن الوصول إليها يتم عادةً عبر محركات البحث وشبكات التواصل الاجتماعي. بالتالي، لكي تكون ظاهرًا وتكتسب الوعي بين الجمهور، يجب على المسوقين أن يكونوا على دراية بأحدث الاختيارات والخيارات الاتصالية المتاحة عبر المنصات الرقمية التي يستخدمها الجمهور للتفاعل عبر الإنترنت</a:t>
            </a:r>
            <a:r>
              <a:rPr lang="ar-EG" sz="2400" dirty="0" smtClean="0">
                <a:cs typeface="+mj-cs"/>
              </a:rPr>
              <a:t>.</a:t>
            </a:r>
            <a:endParaRPr lang="ar-EG" sz="2400" dirty="0">
              <a:cs typeface="+mj-cs"/>
            </a:endParaRPr>
          </a:p>
          <a:p>
            <a:pPr algn="just" rtl="1">
              <a:lnSpc>
                <a:spcPct val="150000"/>
              </a:lnSpc>
            </a:pPr>
            <a:r>
              <a:rPr lang="ar-EG" sz="2400" dirty="0">
                <a:cs typeface="+mj-cs"/>
              </a:rPr>
              <a:t>وبما أن معظم الناس يتواصلون ويتفاعلون عبر المنصات الرقمية، فإنه من المهم للمسوقين اختيار تكتيكات التسويق الرقمي التي تناسب هذه المنصات وتستهدف الجمهور </a:t>
            </a:r>
            <a:r>
              <a:rPr lang="ar-EG" sz="2400" dirty="0" smtClean="0">
                <a:cs typeface="+mj-cs"/>
              </a:rPr>
              <a:t>بفعالية. </a:t>
            </a:r>
            <a:endParaRPr lang="ar-EG" sz="2400" dirty="0">
              <a:cs typeface="+mj-cs"/>
            </a:endParaRPr>
          </a:p>
        </p:txBody>
      </p:sp>
    </p:spTree>
    <p:extLst>
      <p:ext uri="{BB962C8B-B14F-4D97-AF65-F5344CB8AC3E}">
        <p14:creationId xmlns:p14="http://schemas.microsoft.com/office/powerpoint/2010/main" val="40149232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762000" y="976196"/>
            <a:ext cx="10489983"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973395" y="906921"/>
            <a:ext cx="10027114" cy="6278642"/>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 </a:t>
            </a:r>
            <a:r>
              <a:rPr lang="ar-EG" sz="2400" b="1" dirty="0">
                <a:solidFill>
                  <a:srgbClr val="7030A0"/>
                </a:solidFill>
              </a:rPr>
              <a:t>المنصات الرقمية (</a:t>
            </a:r>
            <a:r>
              <a:rPr lang="en-US" sz="2400" b="1" dirty="0">
                <a:solidFill>
                  <a:srgbClr val="7030A0"/>
                </a:solidFill>
              </a:rPr>
              <a:t>Digital </a:t>
            </a:r>
            <a:r>
              <a:rPr lang="en-US" sz="2400" b="1" dirty="0" smtClean="0">
                <a:solidFill>
                  <a:srgbClr val="7030A0"/>
                </a:solidFill>
              </a:rPr>
              <a:t>Platforms</a:t>
            </a:r>
            <a:r>
              <a:rPr lang="ar-EG" sz="2400" b="1" dirty="0" smtClean="0">
                <a:solidFill>
                  <a:srgbClr val="7030A0"/>
                </a:solidFill>
              </a:rPr>
              <a:t>). </a:t>
            </a:r>
          </a:p>
          <a:p>
            <a:pPr algn="just" rtl="1">
              <a:lnSpc>
                <a:spcPct val="150000"/>
              </a:lnSpc>
            </a:pPr>
            <a:r>
              <a:rPr lang="ar-EG" sz="2200" dirty="0" smtClean="0">
                <a:cs typeface="+mj-cs"/>
              </a:rPr>
              <a:t>اختصار </a:t>
            </a:r>
            <a:r>
              <a:rPr lang="en-US" sz="2200" dirty="0" smtClean="0">
                <a:cs typeface="+mj-cs"/>
              </a:rPr>
              <a:t>FAMGA</a:t>
            </a:r>
            <a:r>
              <a:rPr lang="ar-EG" sz="2200" dirty="0" smtClean="0">
                <a:cs typeface="+mj-cs"/>
              </a:rPr>
              <a:t> يشير </a:t>
            </a:r>
            <a:r>
              <a:rPr lang="ar-EG" sz="2200" dirty="0">
                <a:cs typeface="+mj-cs"/>
              </a:rPr>
              <a:t>إلى مجموعة من الشركات التكنولوجية الكبيرة والناجحة في صناعة التكنولوجيا والإنترنت. وتتكون هذه المجموعة من الشركات الخمسة التالية:</a:t>
            </a:r>
          </a:p>
          <a:p>
            <a:pPr algn="just" rtl="1">
              <a:lnSpc>
                <a:spcPct val="150000"/>
              </a:lnSpc>
            </a:pPr>
            <a:r>
              <a:rPr lang="en-US" sz="2200" b="1" dirty="0" smtClean="0">
                <a:solidFill>
                  <a:schemeClr val="accent4">
                    <a:lumMod val="75000"/>
                  </a:schemeClr>
                </a:solidFill>
                <a:cs typeface="+mj-cs"/>
              </a:rPr>
              <a:t>Facebook</a:t>
            </a:r>
            <a:r>
              <a:rPr lang="en-US" sz="2200" dirty="0" smtClean="0">
                <a:cs typeface="+mj-cs"/>
              </a:rPr>
              <a:t> </a:t>
            </a:r>
            <a:r>
              <a:rPr lang="ar-EG" sz="2200" dirty="0" smtClean="0">
                <a:cs typeface="+mj-cs"/>
              </a:rPr>
              <a:t>: شركة </a:t>
            </a:r>
            <a:r>
              <a:rPr lang="ar-EG" sz="2200" dirty="0">
                <a:cs typeface="+mj-cs"/>
              </a:rPr>
              <a:t>وسائل التواصل الاجتماعي الشهيرة.</a:t>
            </a:r>
          </a:p>
          <a:p>
            <a:pPr algn="just" rtl="1">
              <a:lnSpc>
                <a:spcPct val="150000"/>
              </a:lnSpc>
            </a:pPr>
            <a:r>
              <a:rPr lang="ar-EG" sz="2200" dirty="0" smtClean="0">
                <a:cs typeface="+mj-cs"/>
              </a:rPr>
              <a:t> </a:t>
            </a:r>
            <a:r>
              <a:rPr lang="en-US" sz="2200" b="1" dirty="0" smtClean="0">
                <a:solidFill>
                  <a:schemeClr val="accent4">
                    <a:lumMod val="75000"/>
                  </a:schemeClr>
                </a:solidFill>
                <a:cs typeface="+mj-cs"/>
              </a:rPr>
              <a:t>Apple</a:t>
            </a:r>
            <a:r>
              <a:rPr lang="ar-EG" sz="2200" dirty="0" smtClean="0">
                <a:cs typeface="+mj-cs"/>
              </a:rPr>
              <a:t>: شركة </a:t>
            </a:r>
            <a:r>
              <a:rPr lang="ar-EG" sz="2200" dirty="0">
                <a:cs typeface="+mj-cs"/>
              </a:rPr>
              <a:t>تكنولوجية تعمل في مجال الأجهزة الذكية والبرمجيات.</a:t>
            </a:r>
          </a:p>
          <a:p>
            <a:pPr algn="just" rtl="1">
              <a:lnSpc>
                <a:spcPct val="150000"/>
              </a:lnSpc>
            </a:pPr>
            <a:r>
              <a:rPr lang="en-US" sz="2200" b="1" dirty="0" smtClean="0">
                <a:solidFill>
                  <a:schemeClr val="accent4">
                    <a:lumMod val="75000"/>
                  </a:schemeClr>
                </a:solidFill>
                <a:cs typeface="+mj-cs"/>
              </a:rPr>
              <a:t>Microsoft</a:t>
            </a:r>
            <a:r>
              <a:rPr lang="en-US" sz="2200" dirty="0" smtClean="0">
                <a:cs typeface="+mj-cs"/>
              </a:rPr>
              <a:t> </a:t>
            </a:r>
            <a:r>
              <a:rPr lang="ar-EG" sz="2200" dirty="0" smtClean="0">
                <a:cs typeface="+mj-cs"/>
              </a:rPr>
              <a:t>: شركة </a:t>
            </a:r>
            <a:r>
              <a:rPr lang="ar-EG" sz="2200" dirty="0">
                <a:cs typeface="+mj-cs"/>
              </a:rPr>
              <a:t>تكنولوجية تختص بتطوير البرمجيات وخدمات الحوسبة السحابية.</a:t>
            </a:r>
          </a:p>
          <a:p>
            <a:pPr algn="just" rtl="1">
              <a:lnSpc>
                <a:spcPct val="150000"/>
              </a:lnSpc>
            </a:pPr>
            <a:r>
              <a:rPr lang="en-US" sz="2200" b="1" dirty="0" smtClean="0">
                <a:solidFill>
                  <a:schemeClr val="accent4">
                    <a:lumMod val="75000"/>
                  </a:schemeClr>
                </a:solidFill>
                <a:cs typeface="+mj-cs"/>
              </a:rPr>
              <a:t>Google</a:t>
            </a:r>
            <a:r>
              <a:rPr lang="en-US" sz="2200" dirty="0" smtClean="0">
                <a:cs typeface="+mj-cs"/>
              </a:rPr>
              <a:t> </a:t>
            </a:r>
            <a:r>
              <a:rPr lang="ar-EG" sz="2200" dirty="0" smtClean="0">
                <a:cs typeface="+mj-cs"/>
              </a:rPr>
              <a:t>: شركة </a:t>
            </a:r>
            <a:r>
              <a:rPr lang="ar-EG" sz="2200" dirty="0">
                <a:cs typeface="+mj-cs"/>
              </a:rPr>
              <a:t>تكنولوجية رائدة في مجال محركات البحث والإعلانات الرقمية وخدمات الإنترنت المتنوعة.</a:t>
            </a:r>
          </a:p>
          <a:p>
            <a:pPr algn="just" rtl="1">
              <a:lnSpc>
                <a:spcPct val="150000"/>
              </a:lnSpc>
            </a:pPr>
            <a:r>
              <a:rPr lang="en-US" sz="2200" b="1" dirty="0" smtClean="0">
                <a:solidFill>
                  <a:schemeClr val="accent4">
                    <a:lumMod val="75000"/>
                  </a:schemeClr>
                </a:solidFill>
                <a:cs typeface="+mj-cs"/>
              </a:rPr>
              <a:t>Amazon</a:t>
            </a:r>
            <a:r>
              <a:rPr lang="en-US" sz="2200" dirty="0" smtClean="0">
                <a:cs typeface="+mj-cs"/>
              </a:rPr>
              <a:t> </a:t>
            </a:r>
            <a:r>
              <a:rPr lang="ar-EG" sz="2200" dirty="0" smtClean="0">
                <a:cs typeface="+mj-cs"/>
              </a:rPr>
              <a:t>: شركة </a:t>
            </a:r>
            <a:r>
              <a:rPr lang="ar-EG" sz="2200" dirty="0">
                <a:cs typeface="+mj-cs"/>
              </a:rPr>
              <a:t>التجارة الإلكترونية العملاقة التي توفر منصة للتجارة الإلكترونية وخدمات السحابة والترفيه الرقمي.</a:t>
            </a:r>
          </a:p>
          <a:p>
            <a:pPr algn="just" rtl="1">
              <a:lnSpc>
                <a:spcPct val="150000"/>
              </a:lnSpc>
            </a:pPr>
            <a:r>
              <a:rPr lang="ar-EG" sz="2200" dirty="0">
                <a:cs typeface="+mj-cs"/>
              </a:rPr>
              <a:t>استخدام </a:t>
            </a:r>
            <a:r>
              <a:rPr lang="ar-EG" sz="2200" dirty="0" smtClean="0">
                <a:cs typeface="+mj-cs"/>
              </a:rPr>
              <a:t>اختصار</a:t>
            </a:r>
            <a:r>
              <a:rPr lang="en-US" sz="2200" dirty="0" smtClean="0">
                <a:cs typeface="+mj-cs"/>
              </a:rPr>
              <a:t>FAMGA </a:t>
            </a:r>
            <a:r>
              <a:rPr lang="ar-EG" sz="2200" dirty="0" smtClean="0">
                <a:cs typeface="+mj-cs"/>
              </a:rPr>
              <a:t> يساعد </a:t>
            </a:r>
            <a:r>
              <a:rPr lang="ar-EG" sz="2200" dirty="0">
                <a:cs typeface="+mj-cs"/>
              </a:rPr>
              <a:t>في التعبير عن هذه الشركات الرائدة والمؤثرة في صناعة التكنولوجيا والتسويق الرقمي.</a:t>
            </a:r>
          </a:p>
          <a:p>
            <a:pPr algn="just" rtl="1">
              <a:lnSpc>
                <a:spcPct val="150000"/>
              </a:lnSpc>
            </a:pPr>
            <a:endParaRPr lang="ar-EG" sz="2400" dirty="0">
              <a:cs typeface="+mj-cs"/>
            </a:endParaRPr>
          </a:p>
        </p:txBody>
      </p:sp>
    </p:spTree>
    <p:extLst>
      <p:ext uri="{BB962C8B-B14F-4D97-AF65-F5344CB8AC3E}">
        <p14:creationId xmlns:p14="http://schemas.microsoft.com/office/powerpoint/2010/main" val="20318393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3970318"/>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a:solidFill>
                  <a:srgbClr val="7030A0"/>
                </a:solidFill>
                <a:latin typeface="Tajawal ExtraBold" panose="00000800000000000000" pitchFamily="2" charset="-78"/>
                <a:cs typeface="+mj-cs"/>
              </a:rPr>
              <a:t>الوسائط 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400" dirty="0" smtClean="0">
                <a:cs typeface="+mj-cs"/>
              </a:rPr>
              <a:t>تحديد </a:t>
            </a:r>
            <a:r>
              <a:rPr lang="ar-EG" sz="2400" dirty="0">
                <a:cs typeface="+mj-cs"/>
              </a:rPr>
              <a:t>أولوية استخدام قنوات الاتصال المختلفة للوصول إلى </a:t>
            </a:r>
            <a:r>
              <a:rPr lang="ar-EG" sz="2400" dirty="0" smtClean="0">
                <a:cs typeface="+mj-cs"/>
              </a:rPr>
              <a:t>الجماهير/العملاء </a:t>
            </a:r>
            <a:r>
              <a:rPr lang="ar-EG" sz="2400" dirty="0">
                <a:cs typeface="+mj-cs"/>
              </a:rPr>
              <a:t>والتفاعل معها، بما في ذلك الإعلانات، البريد الإلكتروني والرسائل، محركات البحث وشبكات التواصل الاجتماعي</a:t>
            </a:r>
            <a:r>
              <a:rPr lang="ar-EG" sz="2400" dirty="0" smtClean="0">
                <a:cs typeface="+mj-cs"/>
              </a:rPr>
              <a:t>.</a:t>
            </a:r>
          </a:p>
          <a:p>
            <a:pPr algn="just" rtl="1">
              <a:lnSpc>
                <a:spcPct val="150000"/>
              </a:lnSpc>
            </a:pPr>
            <a:r>
              <a:rPr lang="ar-EG" sz="2400" dirty="0" smtClean="0">
                <a:cs typeface="+mj-cs"/>
              </a:rPr>
              <a:t>ويمكن تعريف الوسائط الرقمية بأنها وسائل </a:t>
            </a:r>
            <a:r>
              <a:rPr lang="ar-EG" sz="2400" dirty="0">
                <a:cs typeface="+mj-cs"/>
              </a:rPr>
              <a:t>الاتصال والخدمات التفاعلية التي تعتمد على المحتوى الرقمي والتي يمكن الوصول إليها من خلال منصات وأجهزة تكنولوجية مختلفة بما في ذلك الإنترنت </a:t>
            </a:r>
            <a:r>
              <a:rPr lang="ar-EG" sz="2400" dirty="0" smtClean="0">
                <a:cs typeface="+mj-cs"/>
              </a:rPr>
              <a:t>والهواتف </a:t>
            </a:r>
            <a:r>
              <a:rPr lang="ar-EG" sz="2400" dirty="0">
                <a:cs typeface="+mj-cs"/>
              </a:rPr>
              <a:t>المحمولة </a:t>
            </a:r>
            <a:r>
              <a:rPr lang="ar-EG" sz="2400" dirty="0" smtClean="0">
                <a:cs typeface="+mj-cs"/>
              </a:rPr>
              <a:t>وأجهزة الكمبيوتر والتلفزيون الذكي.</a:t>
            </a:r>
            <a:endParaRPr lang="ar-EG" sz="2400" dirty="0">
              <a:cs typeface="+mj-cs"/>
            </a:endParaRPr>
          </a:p>
        </p:txBody>
      </p:sp>
    </p:spTree>
    <p:extLst>
      <p:ext uri="{BB962C8B-B14F-4D97-AF65-F5344CB8AC3E}">
        <p14:creationId xmlns:p14="http://schemas.microsoft.com/office/powerpoint/2010/main" val="19569965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244262"/>
            <a:ext cx="8715895" cy="2677656"/>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أنواع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cs typeface="+mj-cs"/>
              </a:rPr>
              <a:t>أولاً: الوسائط المدفوعة </a:t>
            </a:r>
            <a:r>
              <a:rPr lang="en-US" sz="2200" b="1" dirty="0">
                <a:cs typeface="+mj-cs"/>
              </a:rPr>
              <a:t>Paid </a:t>
            </a:r>
            <a:r>
              <a:rPr lang="en-US" sz="2200" b="1" dirty="0" smtClean="0">
                <a:cs typeface="+mj-cs"/>
              </a:rPr>
              <a:t>media</a:t>
            </a:r>
            <a:endParaRPr lang="ar-EG" sz="2200" b="1" dirty="0" smtClean="0">
              <a:cs typeface="+mj-cs"/>
            </a:endParaRPr>
          </a:p>
          <a:p>
            <a:pPr algn="just" rtl="1">
              <a:lnSpc>
                <a:spcPct val="150000"/>
              </a:lnSpc>
            </a:pPr>
            <a:r>
              <a:rPr lang="ar-EG" sz="2200" dirty="0">
                <a:cs typeface="+mj-cs"/>
              </a:rPr>
              <a:t>هي الوسائط التي يتم شراؤها وتستثمر </a:t>
            </a:r>
            <a:r>
              <a:rPr lang="ar-EG" sz="2200" dirty="0" smtClean="0">
                <a:cs typeface="+mj-cs"/>
              </a:rPr>
              <a:t>فيها الشركة </a:t>
            </a:r>
            <a:r>
              <a:rPr lang="ar-EG" sz="2200" dirty="0">
                <a:cs typeface="+mj-cs"/>
              </a:rPr>
              <a:t>للحصول على </a:t>
            </a:r>
            <a:r>
              <a:rPr lang="ar-EG" sz="2200" dirty="0" smtClean="0">
                <a:cs typeface="+mj-cs"/>
              </a:rPr>
              <a:t>زوار لموقعها الإلكتروني أو منصاتها المختلفة، والوصول </a:t>
            </a:r>
            <a:r>
              <a:rPr lang="ar-EG" sz="2200" dirty="0">
                <a:cs typeface="+mj-cs"/>
              </a:rPr>
              <a:t>إلى الجمهور، أو تحقيق التحويلات من خلال البحث، وشبكات </a:t>
            </a:r>
            <a:r>
              <a:rPr lang="ar-EG" sz="2200" dirty="0" smtClean="0">
                <a:cs typeface="+mj-cs"/>
              </a:rPr>
              <a:t>الإعلانات. </a:t>
            </a:r>
          </a:p>
        </p:txBody>
      </p:sp>
    </p:spTree>
    <p:extLst>
      <p:ext uri="{BB962C8B-B14F-4D97-AF65-F5344CB8AC3E}">
        <p14:creationId xmlns:p14="http://schemas.microsoft.com/office/powerpoint/2010/main" val="715361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244262"/>
            <a:ext cx="8715895" cy="369331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أنواع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cs typeface="+mj-cs"/>
              </a:rPr>
              <a:t>أولاً: الوسائط المدفوعة </a:t>
            </a:r>
            <a:r>
              <a:rPr lang="en-US" sz="2200" b="1" dirty="0">
                <a:cs typeface="+mj-cs"/>
              </a:rPr>
              <a:t>Paid </a:t>
            </a:r>
            <a:r>
              <a:rPr lang="en-US" sz="2200" b="1" dirty="0" smtClean="0">
                <a:cs typeface="+mj-cs"/>
              </a:rPr>
              <a:t>media</a:t>
            </a:r>
            <a:endParaRPr lang="ar-EG" sz="2200" b="1" dirty="0" smtClean="0">
              <a:cs typeface="+mj-cs"/>
            </a:endParaRPr>
          </a:p>
          <a:p>
            <a:pPr algn="just" rtl="1">
              <a:lnSpc>
                <a:spcPct val="150000"/>
              </a:lnSpc>
            </a:pPr>
            <a:r>
              <a:rPr lang="ar-EG" sz="2200" dirty="0" smtClean="0">
                <a:cs typeface="+mj-cs"/>
              </a:rPr>
              <a:t>الوسائط </a:t>
            </a:r>
            <a:r>
              <a:rPr lang="ar-EG" sz="2200" dirty="0">
                <a:cs typeface="+mj-cs"/>
              </a:rPr>
              <a:t>المدفوعة تشير إلى الجهود التسويقية التي </a:t>
            </a:r>
            <a:r>
              <a:rPr lang="ar-EG" sz="2200" u="sng" dirty="0">
                <a:cs typeface="+mj-cs"/>
              </a:rPr>
              <a:t>تتضمن دفع مبالغ مالية مباشرة</a:t>
            </a:r>
            <a:r>
              <a:rPr lang="ar-EG" sz="2200" dirty="0">
                <a:cs typeface="+mj-cs"/>
              </a:rPr>
              <a:t> للحصول على خدمات إعلانية أو توزيع المحتوى على منصات رقمية. تشمل الوسائط المدفوعة الإعلانات التي تعرض على المواقع الإلكترونية والشبكات </a:t>
            </a:r>
            <a:r>
              <a:rPr lang="ar-EG" sz="2200" dirty="0" smtClean="0">
                <a:cs typeface="+mj-cs"/>
              </a:rPr>
              <a:t>الإعلانية، والدفع </a:t>
            </a:r>
            <a:r>
              <a:rPr lang="ar-EG" sz="2200" dirty="0">
                <a:cs typeface="+mj-cs"/>
              </a:rPr>
              <a:t>مقابل النقرة على </a:t>
            </a:r>
            <a:r>
              <a:rPr lang="ar-EG" sz="2200" dirty="0" smtClean="0">
                <a:cs typeface="+mj-cs"/>
              </a:rPr>
              <a:t>الإعلان.</a:t>
            </a:r>
          </a:p>
          <a:p>
            <a:pPr algn="just" rtl="1">
              <a:lnSpc>
                <a:spcPct val="150000"/>
              </a:lnSpc>
            </a:pPr>
            <a:r>
              <a:rPr lang="ar-EG" sz="2200" dirty="0" smtClean="0">
                <a:cs typeface="+mj-cs"/>
              </a:rPr>
              <a:t> </a:t>
            </a:r>
            <a:r>
              <a:rPr lang="ar-EG" sz="2200" dirty="0">
                <a:cs typeface="+mj-cs"/>
              </a:rPr>
              <a:t>هذه الوسائط تعتمد على الدفع المالي المباشر لتحقيق النتائج المرغوبة، مثل زيادة الوعي بالعلامة التجارية وزيادة حركة المرور وتوليد المبيعات</a:t>
            </a:r>
            <a:r>
              <a:rPr lang="ar-EG" sz="2200" dirty="0" smtClean="0">
                <a:cs typeface="+mj-cs"/>
              </a:rPr>
              <a:t>.</a:t>
            </a:r>
            <a:endParaRPr lang="ar-EG" sz="2200" dirty="0">
              <a:cs typeface="+mj-cs"/>
            </a:endParaRPr>
          </a:p>
        </p:txBody>
      </p:sp>
    </p:spTree>
    <p:extLst>
      <p:ext uri="{BB962C8B-B14F-4D97-AF65-F5344CB8AC3E}">
        <p14:creationId xmlns:p14="http://schemas.microsoft.com/office/powerpoint/2010/main" val="4286810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5724644"/>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أنواع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cs typeface="+mj-cs"/>
              </a:rPr>
              <a:t>ثانياً: الوسائط المملوكة للشركة </a:t>
            </a:r>
            <a:r>
              <a:rPr lang="en-US" sz="2200" b="1" dirty="0">
                <a:cs typeface="+mj-cs"/>
              </a:rPr>
              <a:t>Owned </a:t>
            </a:r>
            <a:r>
              <a:rPr lang="en-US" sz="2200" b="1" dirty="0" smtClean="0">
                <a:cs typeface="+mj-cs"/>
              </a:rPr>
              <a:t>media</a:t>
            </a:r>
          </a:p>
          <a:p>
            <a:pPr algn="just" rtl="1">
              <a:lnSpc>
                <a:spcPct val="150000"/>
              </a:lnSpc>
            </a:pPr>
            <a:r>
              <a:rPr lang="ar-EG" sz="2200" dirty="0">
                <a:cs typeface="+mj-cs"/>
              </a:rPr>
              <a:t>تعرف بأنها أدوات تسويقية </a:t>
            </a:r>
            <a:r>
              <a:rPr lang="ar-EG" sz="2200" u="sng" dirty="0">
                <a:cs typeface="+mj-cs"/>
              </a:rPr>
              <a:t>تمتلكها الشركة بشكل كامل</a:t>
            </a:r>
            <a:r>
              <a:rPr lang="ar-EG" sz="2200" dirty="0">
                <a:cs typeface="+mj-cs"/>
              </a:rPr>
              <a:t>، وتمكنها من </a:t>
            </a:r>
            <a:r>
              <a:rPr lang="ar-EG" sz="2200" dirty="0" smtClean="0">
                <a:cs typeface="+mj-cs"/>
              </a:rPr>
              <a:t>التواصل المباشر </a:t>
            </a:r>
            <a:r>
              <a:rPr lang="ar-EG" sz="2200" dirty="0">
                <a:cs typeface="+mj-cs"/>
              </a:rPr>
              <a:t>مع الجمهور </a:t>
            </a:r>
            <a:r>
              <a:rPr lang="ar-EG" sz="2200" dirty="0" smtClean="0">
                <a:cs typeface="+mj-cs"/>
              </a:rPr>
              <a:t>المستهدف، وتتحكم </a:t>
            </a:r>
            <a:r>
              <a:rPr lang="ar-EG" sz="2200" dirty="0">
                <a:cs typeface="+mj-cs"/>
              </a:rPr>
              <a:t>فيها الشركة </a:t>
            </a:r>
            <a:r>
              <a:rPr lang="ar-EG" sz="2200" dirty="0" smtClean="0">
                <a:cs typeface="+mj-cs"/>
              </a:rPr>
              <a:t>نفسها. ويشمل </a:t>
            </a:r>
            <a:r>
              <a:rPr lang="ar-EG" sz="2200" dirty="0">
                <a:cs typeface="+mj-cs"/>
              </a:rPr>
              <a:t>ذلك موقع الويب الخاص بالشركة، والمدونات، وقائمة البريد الإلكتروني، والتواجد على وسائل التواصل الاجتماعي.</a:t>
            </a: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a:cs typeface="+mj-cs"/>
            </a:endParaRPr>
          </a:p>
          <a:p>
            <a:pPr algn="just" rtl="1">
              <a:lnSpc>
                <a:spcPct val="150000"/>
              </a:lnSpc>
            </a:pPr>
            <a:endParaRPr lang="ar-EG" sz="2200" dirty="0">
              <a:cs typeface="+mj-cs"/>
            </a:endParaRPr>
          </a:p>
          <a:p>
            <a:pPr algn="just" rtl="1">
              <a:lnSpc>
                <a:spcPct val="150000"/>
              </a:lnSpc>
            </a:pPr>
            <a:endParaRPr lang="ar-EG" sz="2200" dirty="0">
              <a:cs typeface="+mj-cs"/>
            </a:endParaRPr>
          </a:p>
        </p:txBody>
      </p:sp>
    </p:spTree>
    <p:extLst>
      <p:ext uri="{BB962C8B-B14F-4D97-AF65-F5344CB8AC3E}">
        <p14:creationId xmlns:p14="http://schemas.microsoft.com/office/powerpoint/2010/main" val="2404521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4201150"/>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أنواع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cs typeface="+mj-cs"/>
              </a:rPr>
              <a:t>ثانياً: الوسائط المملوكة للشركة </a:t>
            </a:r>
            <a:r>
              <a:rPr lang="en-US" sz="2200" b="1" dirty="0">
                <a:cs typeface="+mj-cs"/>
              </a:rPr>
              <a:t>Owned </a:t>
            </a:r>
            <a:r>
              <a:rPr lang="en-US" sz="2200" b="1" dirty="0" smtClean="0">
                <a:cs typeface="+mj-cs"/>
              </a:rPr>
              <a:t>media</a:t>
            </a:r>
          </a:p>
          <a:p>
            <a:pPr algn="just" rtl="1">
              <a:lnSpc>
                <a:spcPct val="150000"/>
              </a:lnSpc>
            </a:pPr>
            <a:r>
              <a:rPr lang="ar-EG" sz="2200" dirty="0" smtClean="0">
                <a:cs typeface="+mj-cs"/>
              </a:rPr>
              <a:t>ويمكن تقسيم الوسائط المملوكة للشركة إلى نوعين:</a:t>
            </a:r>
          </a:p>
          <a:p>
            <a:pPr marL="342900" indent="-342900" algn="just" rtl="1">
              <a:lnSpc>
                <a:spcPct val="150000"/>
              </a:lnSpc>
              <a:buFont typeface="Arial" panose="020B0604020202020204" pitchFamily="34" charset="0"/>
              <a:buChar char="•"/>
            </a:pPr>
            <a:r>
              <a:rPr lang="ar-EG" sz="2200" dirty="0" smtClean="0">
                <a:cs typeface="+mj-cs"/>
              </a:rPr>
              <a:t>وسائط مملوكة عبر الإنترنت. ويشمل </a:t>
            </a:r>
            <a:r>
              <a:rPr lang="ar-EG" sz="2200" dirty="0">
                <a:cs typeface="+mj-cs"/>
              </a:rPr>
              <a:t>ذلك مواقع الويب الخاصة بالشركة، والمدونات، وقائمة البريد الإلكتروني، وتطبيقات الجوال، والوجود الاجتماعي على منصات مثل فيسبوك، </a:t>
            </a:r>
            <a:r>
              <a:rPr lang="ar-EG" sz="2200" dirty="0" err="1">
                <a:cs typeface="+mj-cs"/>
              </a:rPr>
              <a:t>إنستجرام</a:t>
            </a:r>
            <a:r>
              <a:rPr lang="ar-EG" sz="2200" dirty="0">
                <a:cs typeface="+mj-cs"/>
              </a:rPr>
              <a:t>، لينكد إن، </a:t>
            </a:r>
            <a:r>
              <a:rPr lang="ar-EG" sz="2200" dirty="0" err="1">
                <a:cs typeface="+mj-cs"/>
              </a:rPr>
              <a:t>وتويتر</a:t>
            </a:r>
            <a:r>
              <a:rPr lang="ar-EG" sz="2200" dirty="0">
                <a:cs typeface="+mj-cs"/>
              </a:rPr>
              <a:t>. </a:t>
            </a:r>
            <a:endParaRPr lang="ar-EG" sz="2200" dirty="0" smtClean="0">
              <a:cs typeface="+mj-cs"/>
            </a:endParaRPr>
          </a:p>
          <a:p>
            <a:pPr marL="342900" indent="-342900" algn="just" rtl="1">
              <a:lnSpc>
                <a:spcPct val="150000"/>
              </a:lnSpc>
              <a:buFont typeface="Arial" panose="020B0604020202020204" pitchFamily="34" charset="0"/>
              <a:buChar char="•"/>
            </a:pPr>
            <a:r>
              <a:rPr lang="ar-EG" sz="2200" dirty="0" smtClean="0">
                <a:cs typeface="+mj-cs"/>
              </a:rPr>
              <a:t>الوسائط المملوكة غير </a:t>
            </a:r>
            <a:r>
              <a:rPr lang="ar-EG" sz="2200" dirty="0">
                <a:cs typeface="+mj-cs"/>
              </a:rPr>
              <a:t>المتصلة </a:t>
            </a:r>
            <a:r>
              <a:rPr lang="ar-EG" sz="2200" dirty="0" smtClean="0">
                <a:cs typeface="+mj-cs"/>
              </a:rPr>
              <a:t>بالإنترنت. </a:t>
            </a:r>
            <a:r>
              <a:rPr lang="ar-EG" sz="2200" dirty="0">
                <a:cs typeface="+mj-cs"/>
              </a:rPr>
              <a:t>مثل الكتيبات </a:t>
            </a:r>
            <a:r>
              <a:rPr lang="ar-EG" sz="2200" dirty="0" smtClean="0">
                <a:cs typeface="+mj-cs"/>
              </a:rPr>
              <a:t>والإعلانات المطبوعة أو متاجر </a:t>
            </a:r>
            <a:r>
              <a:rPr lang="ar-EG" sz="2200" dirty="0">
                <a:cs typeface="+mj-cs"/>
              </a:rPr>
              <a:t>التجزئة. </a:t>
            </a:r>
          </a:p>
        </p:txBody>
      </p:sp>
    </p:spTree>
    <p:extLst>
      <p:ext uri="{BB962C8B-B14F-4D97-AF65-F5344CB8AC3E}">
        <p14:creationId xmlns:p14="http://schemas.microsoft.com/office/powerpoint/2010/main" val="211447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58982" y="976196"/>
            <a:ext cx="9850811"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973395" y="1643465"/>
            <a:ext cx="9514424" cy="369331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أنواع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cs typeface="+mj-cs"/>
              </a:rPr>
              <a:t>ثالثاً: الوسائط المكتسبة </a:t>
            </a:r>
            <a:r>
              <a:rPr lang="en-US" sz="2200" b="1" dirty="0">
                <a:cs typeface="+mj-cs"/>
              </a:rPr>
              <a:t>Earned </a:t>
            </a:r>
            <a:r>
              <a:rPr lang="en-US" sz="2200" b="1" dirty="0" smtClean="0">
                <a:cs typeface="+mj-cs"/>
              </a:rPr>
              <a:t>media</a:t>
            </a:r>
          </a:p>
          <a:p>
            <a:pPr algn="just" rtl="1">
              <a:lnSpc>
                <a:spcPct val="150000"/>
              </a:lnSpc>
            </a:pPr>
            <a:r>
              <a:rPr lang="ar-EG" sz="2200" dirty="0">
                <a:cs typeface="+mj-cs"/>
              </a:rPr>
              <a:t>تشير إلى الوسائط التي يتم الوصول إليها عن طريق المحتوى التحريري، التعليقات، والمشاركة سواء عبر الإنترنت أو في العالم الحقيقي.</a:t>
            </a:r>
          </a:p>
          <a:p>
            <a:pPr algn="just" rtl="1">
              <a:lnSpc>
                <a:spcPct val="150000"/>
              </a:lnSpc>
            </a:pPr>
            <a:r>
              <a:rPr lang="ar-EG" sz="2200" dirty="0">
                <a:cs typeface="+mj-cs"/>
              </a:rPr>
              <a:t>تعتمد الوسائط المكتسبة على تفاعل الجمهور ومشاركتهم للمحتوى الذي يتم إنتاجه من قبل </a:t>
            </a:r>
            <a:r>
              <a:rPr lang="ar-EG" sz="2200" dirty="0" smtClean="0">
                <a:cs typeface="+mj-cs"/>
              </a:rPr>
              <a:t>الشركة. ويشمل </a:t>
            </a:r>
            <a:r>
              <a:rPr lang="ar-EG" sz="2200" dirty="0">
                <a:cs typeface="+mj-cs"/>
              </a:rPr>
              <a:t>ذلك التعليقات والمشاركات التي يتم نشرها على وسائل التواصل الاجتماعي، والمشاركة في المجتمعات والمنتديات عبر الإنترنت، والمحادثات الشفهية في العالم </a:t>
            </a:r>
            <a:r>
              <a:rPr lang="ar-EG" sz="2200" dirty="0" smtClean="0">
                <a:cs typeface="+mj-cs"/>
              </a:rPr>
              <a:t>الحقيقي.</a:t>
            </a:r>
          </a:p>
        </p:txBody>
      </p:sp>
    </p:spTree>
    <p:extLst>
      <p:ext uri="{BB962C8B-B14F-4D97-AF65-F5344CB8AC3E}">
        <p14:creationId xmlns:p14="http://schemas.microsoft.com/office/powerpoint/2010/main" val="7795604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58982" y="976196"/>
            <a:ext cx="9850811"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973395" y="1643465"/>
            <a:ext cx="9514424" cy="4708981"/>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أنواع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cs typeface="+mj-cs"/>
              </a:rPr>
              <a:t>ثالثاً: الوسائط المكتسبة </a:t>
            </a:r>
            <a:r>
              <a:rPr lang="en-US" sz="2200" b="1" dirty="0">
                <a:cs typeface="+mj-cs"/>
              </a:rPr>
              <a:t>Earned </a:t>
            </a:r>
            <a:r>
              <a:rPr lang="en-US" sz="2200" b="1" dirty="0" smtClean="0">
                <a:cs typeface="+mj-cs"/>
              </a:rPr>
              <a:t>media</a:t>
            </a:r>
          </a:p>
          <a:p>
            <a:pPr algn="just" rtl="1">
              <a:lnSpc>
                <a:spcPct val="150000"/>
              </a:lnSpc>
            </a:pPr>
            <a:r>
              <a:rPr lang="ar-EG" sz="2200" dirty="0">
                <a:cs typeface="+mj-cs"/>
              </a:rPr>
              <a:t>الوسائط المكتسبة تشير إلى الجهود التسويقية التي تؤدي إلى الحصول على تغطية إعلامية وانتشار من قبل جهات خارجية </a:t>
            </a:r>
            <a:r>
              <a:rPr lang="ar-EG" sz="2200" u="sng" dirty="0">
                <a:cs typeface="+mj-cs"/>
              </a:rPr>
              <a:t>دون الحاجة لدفع مبالغ مالية مباشرة</a:t>
            </a:r>
            <a:r>
              <a:rPr lang="ar-EG" sz="2200" dirty="0">
                <a:cs typeface="+mj-cs"/>
              </a:rPr>
              <a:t>. </a:t>
            </a:r>
            <a:endParaRPr lang="ar-EG" sz="2200" dirty="0" smtClean="0">
              <a:cs typeface="+mj-cs"/>
            </a:endParaRPr>
          </a:p>
          <a:p>
            <a:pPr algn="just" rtl="1">
              <a:lnSpc>
                <a:spcPct val="150000"/>
              </a:lnSpc>
            </a:pPr>
            <a:r>
              <a:rPr lang="ar-EG" sz="2200" dirty="0" smtClean="0">
                <a:cs typeface="+mj-cs"/>
              </a:rPr>
              <a:t>في </a:t>
            </a:r>
            <a:r>
              <a:rPr lang="ar-EG" sz="2200" dirty="0">
                <a:cs typeface="+mj-cs"/>
              </a:rPr>
              <a:t>الماضي، كانت الوسائط المكتسبة ترتبط بالعلاقات العامة والجهود المبذولة للوصول إلى الأشخاص المؤثرين لزيادة الوعي بالعلامة التجارية. </a:t>
            </a:r>
            <a:r>
              <a:rPr lang="ar-EG" sz="2200" dirty="0" smtClean="0">
                <a:cs typeface="+mj-cs"/>
              </a:rPr>
              <a:t>وفي </a:t>
            </a:r>
            <a:r>
              <a:rPr lang="ar-EG" sz="2200" dirty="0">
                <a:cs typeface="+mj-cs"/>
              </a:rPr>
              <a:t>العصر الرقمي، أصبحت الوسائط المكتسبة تشمل أيضًا التفاعلات والانتشار عبر وسائط التواصل الاجتماعي والمجتمعات الرقمية الأخرى. فهي تشمل الحديث الشفهي، والتفاعلات في الشبكات الاجتماعية، والمدونات، والمنتديات، وغيرها من المنصات التي يشارك فيها المستخدمون وينشرون المحتوى. </a:t>
            </a:r>
          </a:p>
        </p:txBody>
      </p:sp>
    </p:spTree>
    <p:extLst>
      <p:ext uri="{BB962C8B-B14F-4D97-AF65-F5344CB8AC3E}">
        <p14:creationId xmlns:p14="http://schemas.microsoft.com/office/powerpoint/2010/main" val="3897932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24001" y="1018470"/>
            <a:ext cx="8963818" cy="526297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قنوات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dirty="0">
                <a:cs typeface="+mj-cs"/>
              </a:rPr>
              <a:t>قنوات وسائط الإعلام الرقمية هي المنصات والوسائل التي يتم استخدامها لنشر وتوزيع المحتوى الرقمي عبر الإنترنت. تشمل قنوات وسائط الإعلام الرقمية ما يلي:</a:t>
            </a:r>
          </a:p>
          <a:p>
            <a:pPr algn="just" rtl="1">
              <a:lnSpc>
                <a:spcPct val="150000"/>
              </a:lnSpc>
            </a:pPr>
            <a:r>
              <a:rPr lang="ar-EG" sz="2200" dirty="0" smtClean="0">
                <a:cs typeface="+mj-cs"/>
              </a:rPr>
              <a:t>1- التسويق عبر محركات البحث.</a:t>
            </a:r>
          </a:p>
          <a:p>
            <a:pPr algn="just" rtl="1">
              <a:lnSpc>
                <a:spcPct val="150000"/>
              </a:lnSpc>
            </a:pPr>
            <a:r>
              <a:rPr lang="ar-EG" sz="2200" dirty="0" smtClean="0">
                <a:cs typeface="+mj-cs"/>
              </a:rPr>
              <a:t>2- التسويق عبر وسائل التواصل الاجتماعي.</a:t>
            </a:r>
          </a:p>
          <a:p>
            <a:pPr algn="just" rtl="1">
              <a:lnSpc>
                <a:spcPct val="150000"/>
              </a:lnSpc>
            </a:pPr>
            <a:r>
              <a:rPr lang="ar-EG" sz="2200" dirty="0" smtClean="0">
                <a:cs typeface="+mj-cs"/>
              </a:rPr>
              <a:t>3- الإعلانات العرضية </a:t>
            </a:r>
            <a:r>
              <a:rPr lang="en-US" sz="2200" dirty="0">
                <a:cs typeface="+mj-cs"/>
              </a:rPr>
              <a:t>Display </a:t>
            </a:r>
            <a:r>
              <a:rPr lang="en-US" sz="2200" dirty="0" smtClean="0">
                <a:cs typeface="+mj-cs"/>
              </a:rPr>
              <a:t>advertising</a:t>
            </a:r>
            <a:r>
              <a:rPr lang="ar-EG" sz="2200" dirty="0" smtClean="0">
                <a:cs typeface="+mj-cs"/>
              </a:rPr>
              <a:t>.</a:t>
            </a:r>
          </a:p>
          <a:p>
            <a:pPr algn="just" rtl="1">
              <a:lnSpc>
                <a:spcPct val="150000"/>
              </a:lnSpc>
            </a:pPr>
            <a:r>
              <a:rPr lang="ar-EG" sz="2200" dirty="0" smtClean="0">
                <a:cs typeface="+mj-cs"/>
              </a:rPr>
              <a:t>4- العلاقات العامة الرقمية.</a:t>
            </a:r>
          </a:p>
          <a:p>
            <a:pPr algn="just" rtl="1">
              <a:lnSpc>
                <a:spcPct val="150000"/>
              </a:lnSpc>
            </a:pPr>
            <a:r>
              <a:rPr lang="ar-EG" sz="2200" dirty="0" smtClean="0">
                <a:cs typeface="+mj-cs"/>
              </a:rPr>
              <a:t>5- الشراكات الرقمية.</a:t>
            </a:r>
          </a:p>
          <a:p>
            <a:pPr algn="just" rtl="1">
              <a:lnSpc>
                <a:spcPct val="150000"/>
              </a:lnSpc>
            </a:pPr>
            <a:r>
              <a:rPr lang="ar-EG" sz="2200" dirty="0" smtClean="0">
                <a:cs typeface="+mj-cs"/>
              </a:rPr>
              <a:t>6- الرسائل الرقمية (عبر البريد الإلكتروني، النشرات الرقمية، وغيرها).</a:t>
            </a:r>
            <a:endParaRPr lang="ar-EG" sz="2200" dirty="0">
              <a:cs typeface="+mj-cs"/>
            </a:endParaRPr>
          </a:p>
          <a:p>
            <a:pPr algn="just" rtl="1">
              <a:lnSpc>
                <a:spcPct val="150000"/>
              </a:lnSpc>
            </a:pPr>
            <a:endParaRPr lang="ar-EG" sz="2400" dirty="0">
              <a:cs typeface="+mj-cs"/>
            </a:endParaRPr>
          </a:p>
        </p:txBody>
      </p:sp>
    </p:spTree>
    <p:extLst>
      <p:ext uri="{BB962C8B-B14F-4D97-AF65-F5344CB8AC3E}">
        <p14:creationId xmlns:p14="http://schemas.microsoft.com/office/powerpoint/2010/main" val="7146147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24001" y="1018470"/>
            <a:ext cx="8963818" cy="4247317"/>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فوائد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a:solidFill>
                  <a:schemeClr val="accent6">
                    <a:lumMod val="75000"/>
                  </a:schemeClr>
                </a:solidFill>
                <a:cs typeface="+mj-cs"/>
              </a:rPr>
              <a:t>1- التفاعلية (</a:t>
            </a:r>
            <a:r>
              <a:rPr lang="en-US" sz="2200" b="1" dirty="0" smtClean="0">
                <a:solidFill>
                  <a:schemeClr val="accent6">
                    <a:lumMod val="75000"/>
                  </a:schemeClr>
                </a:solidFill>
                <a:cs typeface="+mj-cs"/>
              </a:rPr>
              <a:t>Interactivity</a:t>
            </a:r>
            <a:r>
              <a:rPr lang="ar-EG" sz="2200" b="1" dirty="0" smtClean="0">
                <a:solidFill>
                  <a:schemeClr val="accent6">
                    <a:lumMod val="75000"/>
                  </a:schemeClr>
                </a:solidFill>
                <a:cs typeface="+mj-cs"/>
              </a:rPr>
              <a:t>)</a:t>
            </a:r>
          </a:p>
          <a:p>
            <a:pPr algn="just" rtl="1">
              <a:lnSpc>
                <a:spcPct val="150000"/>
              </a:lnSpc>
            </a:pPr>
            <a:r>
              <a:rPr lang="en-US" sz="2200" dirty="0" smtClean="0">
                <a:cs typeface="+mj-cs"/>
              </a:rPr>
              <a:t> </a:t>
            </a:r>
            <a:r>
              <a:rPr lang="ar-EG" sz="2200" dirty="0">
                <a:cs typeface="+mj-cs"/>
              </a:rPr>
              <a:t>تسمح الوسائط الرقمية للجمهور بالمشاركة والتفاعل مع المحتوى المقدم. يمكن للمستخدمين التعليق على المنشورات، والمشاركة في الاستطلاعات، والتفاعل مع الألعاب والتطبيقات، وغير ذلك الكثير. هذا يخلق تجربة أكثر مشاركة وتفاعلية بين </a:t>
            </a:r>
            <a:r>
              <a:rPr lang="ar-EG" sz="2200" dirty="0" smtClean="0">
                <a:cs typeface="+mj-cs"/>
              </a:rPr>
              <a:t>الشركة والجمهور</a:t>
            </a:r>
            <a:r>
              <a:rPr lang="ar-EG" sz="2200" dirty="0">
                <a:cs typeface="+mj-cs"/>
              </a:rPr>
              <a:t>.</a:t>
            </a: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400" dirty="0">
              <a:cs typeface="+mj-cs"/>
            </a:endParaRPr>
          </a:p>
        </p:txBody>
      </p:sp>
    </p:spTree>
    <p:extLst>
      <p:ext uri="{BB962C8B-B14F-4D97-AF65-F5344CB8AC3E}">
        <p14:creationId xmlns:p14="http://schemas.microsoft.com/office/powerpoint/2010/main" val="6558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24001" y="1018470"/>
            <a:ext cx="8963818" cy="526297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فوائد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solidFill>
                  <a:schemeClr val="accent6">
                    <a:lumMod val="75000"/>
                  </a:schemeClr>
                </a:solidFill>
                <a:cs typeface="+mj-cs"/>
              </a:rPr>
              <a:t>2- </a:t>
            </a:r>
            <a:r>
              <a:rPr lang="ar-EG" sz="2200" b="1" dirty="0">
                <a:solidFill>
                  <a:schemeClr val="accent6">
                    <a:lumMod val="75000"/>
                  </a:schemeClr>
                </a:solidFill>
              </a:rPr>
              <a:t> الذكاء (</a:t>
            </a:r>
            <a:r>
              <a:rPr lang="en-US" sz="2200" b="1" dirty="0">
                <a:solidFill>
                  <a:schemeClr val="accent6">
                    <a:lumMod val="75000"/>
                  </a:schemeClr>
                </a:solidFill>
              </a:rPr>
              <a:t>Intelligence</a:t>
            </a:r>
            <a:r>
              <a:rPr lang="ar-EG" sz="2200" b="1" dirty="0">
                <a:solidFill>
                  <a:schemeClr val="accent6">
                    <a:lumMod val="75000"/>
                  </a:schemeClr>
                </a:solidFill>
              </a:rPr>
              <a:t>)</a:t>
            </a:r>
          </a:p>
          <a:p>
            <a:pPr algn="just" rtl="1">
              <a:lnSpc>
                <a:spcPct val="150000"/>
              </a:lnSpc>
            </a:pPr>
            <a:r>
              <a:rPr lang="ar-EG" sz="2200" dirty="0" smtClean="0">
                <a:cs typeface="+mj-cs"/>
              </a:rPr>
              <a:t>توفر </a:t>
            </a:r>
            <a:r>
              <a:rPr lang="ar-EG" sz="2200" dirty="0">
                <a:cs typeface="+mj-cs"/>
              </a:rPr>
              <a:t>الوسائط الرقمية مجموعة من الأدوات والتقنيات التي تساعد في جمع وتحليل البيانات. يمكن للشركات استخدام هذه البيانات لفهم سلوك المستخدمين واحتياجاتهم، وتحديد الاتجاهات والاتجاهات في السوق، وتحسين استراتيجيات التسويق واتخاذ القرارات الذكية المستندة إلى البيانات.</a:t>
            </a: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400" dirty="0">
              <a:cs typeface="+mj-cs"/>
            </a:endParaRPr>
          </a:p>
        </p:txBody>
      </p:sp>
    </p:spTree>
    <p:extLst>
      <p:ext uri="{BB962C8B-B14F-4D97-AF65-F5344CB8AC3E}">
        <p14:creationId xmlns:p14="http://schemas.microsoft.com/office/powerpoint/2010/main" val="2066628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24001" y="1018470"/>
            <a:ext cx="8963818" cy="6278642"/>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فوائد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solidFill>
                  <a:schemeClr val="accent6">
                    <a:lumMod val="75000"/>
                  </a:schemeClr>
                </a:solidFill>
                <a:cs typeface="+mj-cs"/>
              </a:rPr>
              <a:t>3- التخصيص </a:t>
            </a:r>
            <a:r>
              <a:rPr lang="ar-EG" sz="2200" b="1" dirty="0">
                <a:solidFill>
                  <a:schemeClr val="accent6">
                    <a:lumMod val="75000"/>
                  </a:schemeClr>
                </a:solidFill>
                <a:cs typeface="+mj-cs"/>
              </a:rPr>
              <a:t>(</a:t>
            </a:r>
            <a:r>
              <a:rPr lang="en-US" sz="2200" b="1" dirty="0" err="1" smtClean="0">
                <a:solidFill>
                  <a:schemeClr val="accent6">
                    <a:lumMod val="75000"/>
                  </a:schemeClr>
                </a:solidFill>
                <a:cs typeface="+mj-cs"/>
              </a:rPr>
              <a:t>Individualisation</a:t>
            </a:r>
            <a:r>
              <a:rPr lang="ar-EG" sz="2200" b="1" dirty="0" smtClean="0">
                <a:solidFill>
                  <a:schemeClr val="accent6">
                    <a:lumMod val="75000"/>
                  </a:schemeClr>
                </a:solidFill>
                <a:cs typeface="+mj-cs"/>
              </a:rPr>
              <a:t>)</a:t>
            </a:r>
          </a:p>
          <a:p>
            <a:pPr algn="just" rtl="1">
              <a:lnSpc>
                <a:spcPct val="150000"/>
              </a:lnSpc>
            </a:pPr>
            <a:r>
              <a:rPr lang="ar-EG" sz="2200" dirty="0" smtClean="0">
                <a:cs typeface="+mj-cs"/>
              </a:rPr>
              <a:t>تسمح </a:t>
            </a:r>
            <a:r>
              <a:rPr lang="ar-EG" sz="2200" dirty="0">
                <a:cs typeface="+mj-cs"/>
              </a:rPr>
              <a:t>الوسائط الرقمية بتخصيص المحتوى والتجارب وفقًا لاحتياجات وتفضيلات كل فرد. يمكن تقديم محتوى مخصص وشخصي لكل مستخدم بناءً على معلومات شخصية مثل الاهتمامات، والموقع الجغرافي، والتفاعلات السابقة. هذا يعزز التفاعل والارتباط الشخصي بين </a:t>
            </a:r>
            <a:r>
              <a:rPr lang="ar-EG" sz="2200" dirty="0" smtClean="0">
                <a:cs typeface="+mj-cs"/>
              </a:rPr>
              <a:t>الشركة والجمهور</a:t>
            </a:r>
            <a:r>
              <a:rPr lang="ar-EG" sz="2200" dirty="0">
                <a:cs typeface="+mj-cs"/>
              </a:rPr>
              <a:t>.</a:t>
            </a: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400" dirty="0">
              <a:cs typeface="+mj-cs"/>
            </a:endParaRPr>
          </a:p>
        </p:txBody>
      </p:sp>
    </p:spTree>
    <p:extLst>
      <p:ext uri="{BB962C8B-B14F-4D97-AF65-F5344CB8AC3E}">
        <p14:creationId xmlns:p14="http://schemas.microsoft.com/office/powerpoint/2010/main" val="24750287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24001" y="1018470"/>
            <a:ext cx="8963818" cy="6786473"/>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فوائد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solidFill>
                  <a:schemeClr val="accent6">
                    <a:lumMod val="75000"/>
                  </a:schemeClr>
                </a:solidFill>
                <a:cs typeface="+mj-cs"/>
              </a:rPr>
              <a:t>4- التكامل </a:t>
            </a:r>
            <a:r>
              <a:rPr lang="ar-EG" sz="2200" b="1" dirty="0">
                <a:solidFill>
                  <a:schemeClr val="accent6">
                    <a:lumMod val="75000"/>
                  </a:schemeClr>
                </a:solidFill>
                <a:cs typeface="+mj-cs"/>
              </a:rPr>
              <a:t>(</a:t>
            </a:r>
            <a:r>
              <a:rPr lang="en-US" sz="2200" b="1" dirty="0" smtClean="0">
                <a:solidFill>
                  <a:schemeClr val="accent6">
                    <a:lumMod val="75000"/>
                  </a:schemeClr>
                </a:solidFill>
                <a:cs typeface="+mj-cs"/>
              </a:rPr>
              <a:t>Integration</a:t>
            </a:r>
            <a:r>
              <a:rPr lang="ar-EG" sz="2200" b="1" dirty="0" smtClean="0">
                <a:solidFill>
                  <a:schemeClr val="accent6">
                    <a:lumMod val="75000"/>
                  </a:schemeClr>
                </a:solidFill>
                <a:cs typeface="+mj-cs"/>
              </a:rPr>
              <a:t>) </a:t>
            </a:r>
          </a:p>
          <a:p>
            <a:pPr algn="just" rtl="1">
              <a:lnSpc>
                <a:spcPct val="150000"/>
              </a:lnSpc>
            </a:pPr>
            <a:r>
              <a:rPr lang="en-US" sz="2200" dirty="0" smtClean="0">
                <a:cs typeface="+mj-cs"/>
              </a:rPr>
              <a:t> </a:t>
            </a:r>
            <a:r>
              <a:rPr lang="ar-EG" sz="2200" dirty="0">
                <a:cs typeface="+mj-cs"/>
              </a:rPr>
              <a:t>تمكن الوسائط الرقمية من التكامل بسلاسة مع وسائط وأدوات أخرى. يمكن للشركات دمج حملات التسويق الرقمي مع الحملات التقليدية مثل الإعلانات التلفزيونية والصحفية والبريد المباشر، مما يعزز تكامل الرسائل التسويقية ويزيد من تأثيرها الشامل.</a:t>
            </a: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400" dirty="0">
              <a:cs typeface="+mj-cs"/>
            </a:endParaRPr>
          </a:p>
        </p:txBody>
      </p:sp>
    </p:spTree>
    <p:extLst>
      <p:ext uri="{BB962C8B-B14F-4D97-AF65-F5344CB8AC3E}">
        <p14:creationId xmlns:p14="http://schemas.microsoft.com/office/powerpoint/2010/main" val="1278683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24001" y="1018470"/>
            <a:ext cx="8963818" cy="7294305"/>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Ø"/>
            </a:pPr>
            <a:r>
              <a:rPr lang="ar-EG" sz="2400" b="1" dirty="0" smtClean="0">
                <a:solidFill>
                  <a:srgbClr val="7030A0"/>
                </a:solidFill>
                <a:latin typeface="Tajawal ExtraBold" panose="00000800000000000000" pitchFamily="2" charset="-78"/>
                <a:cs typeface="+mj-cs"/>
              </a:rPr>
              <a:t>فوائد الوسائط </a:t>
            </a:r>
            <a:r>
              <a:rPr lang="ar-EG" sz="2400" b="1" dirty="0">
                <a:solidFill>
                  <a:srgbClr val="7030A0"/>
                </a:solidFill>
                <a:latin typeface="Tajawal ExtraBold" panose="00000800000000000000" pitchFamily="2" charset="-78"/>
                <a:cs typeface="+mj-cs"/>
              </a:rPr>
              <a:t>الرقمية (</a:t>
            </a:r>
            <a:r>
              <a:rPr lang="en-US" sz="2400" b="1" dirty="0">
                <a:solidFill>
                  <a:srgbClr val="7030A0"/>
                </a:solidFill>
              </a:rPr>
              <a:t>Digital Media</a:t>
            </a:r>
            <a:r>
              <a:rPr lang="ar-EG" sz="2400" b="1" dirty="0" smtClean="0">
                <a:solidFill>
                  <a:srgbClr val="7030A0"/>
                </a:solidFill>
                <a:latin typeface="Tajawal ExtraBold" panose="00000800000000000000" pitchFamily="2" charset="-78"/>
                <a:cs typeface="+mj-cs"/>
              </a:rPr>
              <a:t>).</a:t>
            </a:r>
          </a:p>
          <a:p>
            <a:pPr algn="just" rtl="1">
              <a:lnSpc>
                <a:spcPct val="150000"/>
              </a:lnSpc>
            </a:pPr>
            <a:r>
              <a:rPr lang="ar-EG" sz="2200" b="1" dirty="0" smtClean="0">
                <a:solidFill>
                  <a:schemeClr val="accent6">
                    <a:lumMod val="75000"/>
                  </a:schemeClr>
                </a:solidFill>
                <a:cs typeface="+mj-cs"/>
              </a:rPr>
              <a:t>5- استقلالية </a:t>
            </a:r>
            <a:r>
              <a:rPr lang="ar-EG" sz="2200" b="1" dirty="0">
                <a:solidFill>
                  <a:schemeClr val="accent6">
                    <a:lumMod val="75000"/>
                  </a:schemeClr>
                </a:solidFill>
                <a:cs typeface="+mj-cs"/>
              </a:rPr>
              <a:t>الموقع (</a:t>
            </a:r>
            <a:r>
              <a:rPr lang="en-US" sz="2200" b="1" dirty="0">
                <a:solidFill>
                  <a:schemeClr val="accent6">
                    <a:lumMod val="75000"/>
                  </a:schemeClr>
                </a:solidFill>
                <a:cs typeface="+mj-cs"/>
              </a:rPr>
              <a:t>Independence of </a:t>
            </a:r>
            <a:r>
              <a:rPr lang="en-US" sz="2200" b="1" dirty="0" smtClean="0">
                <a:solidFill>
                  <a:schemeClr val="accent6">
                    <a:lumMod val="75000"/>
                  </a:schemeClr>
                </a:solidFill>
                <a:cs typeface="+mj-cs"/>
              </a:rPr>
              <a:t>location</a:t>
            </a:r>
            <a:r>
              <a:rPr lang="ar-EG" sz="2200" b="1" dirty="0" smtClean="0">
                <a:solidFill>
                  <a:schemeClr val="accent6">
                    <a:lumMod val="75000"/>
                  </a:schemeClr>
                </a:solidFill>
                <a:cs typeface="+mj-cs"/>
              </a:rPr>
              <a:t>)</a:t>
            </a:r>
          </a:p>
          <a:p>
            <a:pPr algn="just" rtl="1">
              <a:lnSpc>
                <a:spcPct val="150000"/>
              </a:lnSpc>
            </a:pPr>
            <a:r>
              <a:rPr lang="en-US" sz="2200" dirty="0" smtClean="0">
                <a:cs typeface="+mj-cs"/>
              </a:rPr>
              <a:t> </a:t>
            </a:r>
            <a:r>
              <a:rPr lang="ar-EG" sz="2200" dirty="0">
                <a:cs typeface="+mj-cs"/>
              </a:rPr>
              <a:t>تتيح الوسائط الرقمية الوصول والتفاعل مع الجمهور في أي مكان وزمان. لا يقتصر التواصل على موقع جغرافي محدد، بل يمكن </a:t>
            </a:r>
            <a:r>
              <a:rPr lang="ar-EG" sz="2200" dirty="0" smtClean="0">
                <a:cs typeface="+mj-cs"/>
              </a:rPr>
              <a:t>للشركات التواصل </a:t>
            </a:r>
            <a:r>
              <a:rPr lang="ar-EG" sz="2200" dirty="0">
                <a:cs typeface="+mj-cs"/>
              </a:rPr>
              <a:t>مع العملاء والجمهور </a:t>
            </a:r>
            <a:r>
              <a:rPr lang="ar-EG" sz="2200" dirty="0" smtClean="0">
                <a:cs typeface="+mj-cs"/>
              </a:rPr>
              <a:t>المستهدف </a:t>
            </a:r>
            <a:r>
              <a:rPr lang="ar-EG" sz="2200" dirty="0">
                <a:cs typeface="+mj-cs"/>
              </a:rPr>
              <a:t>عبر الحدود الجغرافية وعبر الأجهزة المختلفة.</a:t>
            </a: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smtClean="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200" dirty="0">
              <a:cs typeface="+mj-cs"/>
            </a:endParaRPr>
          </a:p>
          <a:p>
            <a:pPr algn="just" rtl="1">
              <a:lnSpc>
                <a:spcPct val="150000"/>
              </a:lnSpc>
            </a:pPr>
            <a:endParaRPr lang="ar-EG" sz="2200" dirty="0" smtClean="0">
              <a:cs typeface="+mj-cs"/>
            </a:endParaRPr>
          </a:p>
          <a:p>
            <a:pPr algn="just" rtl="1">
              <a:lnSpc>
                <a:spcPct val="150000"/>
              </a:lnSpc>
            </a:pPr>
            <a:endParaRPr lang="ar-EG" sz="2400" dirty="0">
              <a:cs typeface="+mj-cs"/>
            </a:endParaRPr>
          </a:p>
        </p:txBody>
      </p:sp>
    </p:spTree>
    <p:extLst>
      <p:ext uri="{BB962C8B-B14F-4D97-AF65-F5344CB8AC3E}">
        <p14:creationId xmlns:p14="http://schemas.microsoft.com/office/powerpoint/2010/main" val="39411727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2862322"/>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Ø"/>
            </a:pPr>
            <a:r>
              <a:rPr lang="ar-EG" sz="2400" b="1" dirty="0">
                <a:solidFill>
                  <a:srgbClr val="7030A0"/>
                </a:solidFill>
              </a:rPr>
              <a:t>البيانات الرقمية (</a:t>
            </a:r>
            <a:r>
              <a:rPr lang="en-US" sz="2400" b="1" dirty="0">
                <a:solidFill>
                  <a:srgbClr val="7030A0"/>
                </a:solidFill>
              </a:rPr>
              <a:t>Digital Data</a:t>
            </a:r>
            <a:r>
              <a:rPr lang="ar-EG" sz="2400" b="1" dirty="0">
                <a:solidFill>
                  <a:srgbClr val="7030A0"/>
                </a:solidFill>
              </a:rPr>
              <a:t>).</a:t>
            </a:r>
            <a:endParaRPr lang="en-US" sz="2400" b="1" dirty="0">
              <a:solidFill>
                <a:srgbClr val="7030A0"/>
              </a:solidFill>
            </a:endParaRPr>
          </a:p>
          <a:p>
            <a:pPr algn="just" rtl="1">
              <a:lnSpc>
                <a:spcPct val="150000"/>
              </a:lnSpc>
            </a:pPr>
            <a:r>
              <a:rPr lang="ar-EG" sz="2400" dirty="0" smtClean="0">
                <a:cs typeface="+mj-cs"/>
              </a:rPr>
              <a:t>جمع وتنظيم وهيكلة المعلومات/الرؤى </a:t>
            </a:r>
            <a:r>
              <a:rPr lang="ar-EG" sz="2400" dirty="0">
                <a:cs typeface="+mj-cs"/>
              </a:rPr>
              <a:t>التي تجمعها الشركات حول ملفات تعريف </a:t>
            </a:r>
            <a:r>
              <a:rPr lang="ar-EG" sz="2400" dirty="0" smtClean="0">
                <a:cs typeface="+mj-cs"/>
              </a:rPr>
              <a:t>العملاء </a:t>
            </a:r>
            <a:r>
              <a:rPr lang="en-US" sz="2400" dirty="0" smtClean="0">
                <a:cs typeface="+mj-cs"/>
              </a:rPr>
              <a:t>profiles</a:t>
            </a:r>
            <a:r>
              <a:rPr lang="ar-EG" sz="2400" dirty="0" smtClean="0">
                <a:cs typeface="+mj-cs"/>
              </a:rPr>
              <a:t>.</a:t>
            </a:r>
          </a:p>
          <a:p>
            <a:pPr algn="just" rtl="1">
              <a:lnSpc>
                <a:spcPct val="150000"/>
              </a:lnSpc>
            </a:pPr>
            <a:r>
              <a:rPr lang="ar-EG" sz="2400" dirty="0" smtClean="0">
                <a:cs typeface="+mj-cs"/>
              </a:rPr>
              <a:t>هذه المعلومات الناتجة عن تفاعلات العملاء </a:t>
            </a:r>
            <a:r>
              <a:rPr lang="ar-EG" sz="2400" dirty="0">
                <a:cs typeface="+mj-cs"/>
              </a:rPr>
              <a:t>مع الشركات </a:t>
            </a:r>
            <a:r>
              <a:rPr lang="ar-EG" sz="2400" dirty="0" smtClean="0">
                <a:cs typeface="+mj-cs"/>
              </a:rPr>
              <a:t>يجب حمايتها بموجب </a:t>
            </a:r>
            <a:r>
              <a:rPr lang="ar-EG" sz="2400" dirty="0">
                <a:cs typeface="+mj-cs"/>
              </a:rPr>
              <a:t>القانون في معظم </a:t>
            </a:r>
            <a:r>
              <a:rPr lang="ar-EG" sz="2400" dirty="0" smtClean="0">
                <a:cs typeface="+mj-cs"/>
              </a:rPr>
              <a:t>دول العالم. </a:t>
            </a:r>
            <a:endParaRPr lang="ar-EG" sz="2400" dirty="0">
              <a:cs typeface="+mj-cs"/>
            </a:endParaRPr>
          </a:p>
        </p:txBody>
      </p:sp>
    </p:spTree>
    <p:extLst>
      <p:ext uri="{BB962C8B-B14F-4D97-AF65-F5344CB8AC3E}">
        <p14:creationId xmlns:p14="http://schemas.microsoft.com/office/powerpoint/2010/main" val="1831615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79419" y="989729"/>
            <a:ext cx="8908400" cy="2308324"/>
          </a:xfrm>
          <a:prstGeom prst="rect">
            <a:avLst/>
          </a:prstGeom>
          <a:noFill/>
        </p:spPr>
        <p:txBody>
          <a:bodyPr wrap="square" rtlCol="0">
            <a:spAutoFit/>
          </a:bodyPr>
          <a:lstStyle/>
          <a:p>
            <a:pPr marL="285750" indent="-285750" algn="r" rtl="1">
              <a:lnSpc>
                <a:spcPct val="150000"/>
              </a:lnSpc>
              <a:buFont typeface="Arial" panose="020B0604020202020204" pitchFamily="34" charset="0"/>
              <a:buChar char="•"/>
            </a:pPr>
            <a:r>
              <a:rPr lang="ar-EG" sz="2400" b="1" dirty="0">
                <a:solidFill>
                  <a:srgbClr val="7030A0"/>
                </a:solidFill>
              </a:rPr>
              <a:t>البيانات الرقمية (</a:t>
            </a:r>
            <a:r>
              <a:rPr lang="en-US" sz="2400" b="1" dirty="0">
                <a:solidFill>
                  <a:srgbClr val="7030A0"/>
                </a:solidFill>
              </a:rPr>
              <a:t>Digital Data</a:t>
            </a:r>
            <a:r>
              <a:rPr lang="ar-EG" sz="2400" b="1" dirty="0">
                <a:solidFill>
                  <a:srgbClr val="7030A0"/>
                </a:solidFill>
              </a:rPr>
              <a:t>).</a:t>
            </a:r>
            <a:endParaRPr lang="en-US" sz="2400" b="1" dirty="0">
              <a:solidFill>
                <a:srgbClr val="7030A0"/>
              </a:solidFill>
            </a:endParaRPr>
          </a:p>
          <a:p>
            <a:pPr algn="just" rtl="1">
              <a:lnSpc>
                <a:spcPct val="150000"/>
              </a:lnSpc>
            </a:pPr>
            <a:r>
              <a:rPr lang="ar-EG" sz="2400" dirty="0">
                <a:cs typeface="+mj-cs"/>
              </a:rPr>
              <a:t>القيمة الحقيقية </a:t>
            </a:r>
            <a:r>
              <a:rPr lang="ar-EG" sz="2400" dirty="0" smtClean="0">
                <a:cs typeface="+mj-cs"/>
              </a:rPr>
              <a:t>التي تقدمها البيانات الرقمية للشركات تتحقق </a:t>
            </a:r>
            <a:r>
              <a:rPr lang="ar-EG" sz="2400" dirty="0">
                <a:cs typeface="+mj-cs"/>
              </a:rPr>
              <a:t>عند تحويلها إلى معلومات منظمة وهيكلية يمكن استخدامها لاتخاذ قرارات مدروسة وتطبيق المعرفة في </a:t>
            </a:r>
            <a:r>
              <a:rPr lang="ar-EG" sz="2400" dirty="0" smtClean="0">
                <a:cs typeface="+mj-cs"/>
              </a:rPr>
              <a:t>ممارسات الشركات. </a:t>
            </a:r>
            <a:r>
              <a:rPr lang="ar-EG" sz="2400" dirty="0">
                <a:cs typeface="+mj-cs"/>
              </a:rPr>
              <a:t>وعملية خلق هذه القيمة من بيانات التفاعلات الرقمية تسمى التحليل الرقمي. </a:t>
            </a:r>
          </a:p>
        </p:txBody>
      </p:sp>
    </p:spTree>
    <p:extLst>
      <p:ext uri="{BB962C8B-B14F-4D97-AF65-F5344CB8AC3E}">
        <p14:creationId xmlns:p14="http://schemas.microsoft.com/office/powerpoint/2010/main" val="2808722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579419" y="989729"/>
            <a:ext cx="8908400" cy="5078313"/>
          </a:xfrm>
          <a:prstGeom prst="rect">
            <a:avLst/>
          </a:prstGeom>
          <a:noFill/>
        </p:spPr>
        <p:txBody>
          <a:bodyPr wrap="square" rtlCol="0">
            <a:spAutoFit/>
          </a:bodyPr>
          <a:lstStyle/>
          <a:p>
            <a:pPr marL="285750" indent="-285750" algn="r" rtl="1">
              <a:lnSpc>
                <a:spcPct val="150000"/>
              </a:lnSpc>
              <a:buFont typeface="Arial" panose="020B0604020202020204" pitchFamily="34" charset="0"/>
              <a:buChar char="•"/>
            </a:pPr>
            <a:r>
              <a:rPr lang="ar-EG" sz="2400" b="1" dirty="0">
                <a:solidFill>
                  <a:srgbClr val="7030A0"/>
                </a:solidFill>
              </a:rPr>
              <a:t>البيانات الرقمية (</a:t>
            </a:r>
            <a:r>
              <a:rPr lang="en-US" sz="2400" b="1" dirty="0">
                <a:solidFill>
                  <a:srgbClr val="7030A0"/>
                </a:solidFill>
              </a:rPr>
              <a:t>Digital Data</a:t>
            </a:r>
            <a:r>
              <a:rPr lang="ar-EG" sz="2400" b="1" dirty="0">
                <a:solidFill>
                  <a:srgbClr val="7030A0"/>
                </a:solidFill>
              </a:rPr>
              <a:t>).</a:t>
            </a:r>
            <a:endParaRPr lang="en-US" sz="2400" b="1" dirty="0">
              <a:solidFill>
                <a:srgbClr val="7030A0"/>
              </a:solidFill>
            </a:endParaRPr>
          </a:p>
          <a:p>
            <a:pPr algn="just" rtl="1">
              <a:lnSpc>
                <a:spcPct val="150000"/>
              </a:lnSpc>
            </a:pPr>
            <a:r>
              <a:rPr lang="ar-EG" sz="2400" b="1" u="sng" dirty="0">
                <a:cs typeface="+mj-cs"/>
              </a:rPr>
              <a:t>التحليل الرقمي </a:t>
            </a:r>
            <a:r>
              <a:rPr lang="ar-EG" sz="2400" dirty="0">
                <a:cs typeface="+mj-cs"/>
              </a:rPr>
              <a:t>هو عملية جمع وتحليل البيانات الرقمية لفهم وقياس السلوك والأداء في البيئة الرقمية. يهدف التحليل الرقمي إلى استخلاص المعلومات القيمة والتفاصيل الفريدة من البيانات الرقمية، مثل التفاعلات على المواقع الإلكترونية، والتطبيقات المحمولة، وشبكات التواصل الاجتماعي، والبريد الإلكتروني، وغيرها من القنوات الرقمية.</a:t>
            </a:r>
          </a:p>
          <a:p>
            <a:pPr algn="just" rtl="1">
              <a:lnSpc>
                <a:spcPct val="150000"/>
              </a:lnSpc>
            </a:pPr>
            <a:r>
              <a:rPr lang="ar-EG" sz="2400" dirty="0" smtClean="0">
                <a:cs typeface="+mj-cs"/>
              </a:rPr>
              <a:t>في الماضي، كان هذا التحليل معروفًا باسم تحليل الويب حيث كان يرتبط بشكل أساسي بتحليل المواقع الإلكترونية وأداءها. ومع تطور التكنولوجيا وتزايد استخدام الوسائط الرقمية، استُخدم التحليل الرقمي اليوم بشكل أوسع ليشمل مختلف القنوات الرقمية مثل التطبيقات المحمولة والشبكات الاجتماعية والبريد الإلكتروني وغيرها. </a:t>
            </a:r>
            <a:endParaRPr lang="ar-EG" sz="2400" dirty="0">
              <a:cs typeface="+mj-cs"/>
            </a:endParaRPr>
          </a:p>
        </p:txBody>
      </p:sp>
    </p:spTree>
    <p:extLst>
      <p:ext uri="{BB962C8B-B14F-4D97-AF65-F5344CB8AC3E}">
        <p14:creationId xmlns:p14="http://schemas.microsoft.com/office/powerpoint/2010/main" val="173450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2862322"/>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Ø"/>
            </a:pPr>
            <a:r>
              <a:rPr lang="ar-EG" sz="2400" b="1" dirty="0">
                <a:solidFill>
                  <a:srgbClr val="7030A0"/>
                </a:solidFill>
              </a:rPr>
              <a:t>تكنولوجيا التسويق الرقمية (</a:t>
            </a:r>
            <a:r>
              <a:rPr lang="en-US" sz="2400" b="1" dirty="0">
                <a:solidFill>
                  <a:srgbClr val="7030A0"/>
                </a:solidFill>
              </a:rPr>
              <a:t>Digital marketing technology</a:t>
            </a:r>
            <a:r>
              <a:rPr lang="ar-EG" sz="2400" b="1" dirty="0">
                <a:solidFill>
                  <a:srgbClr val="7030A0"/>
                </a:solidFill>
              </a:rPr>
              <a:t>).</a:t>
            </a:r>
          </a:p>
          <a:p>
            <a:pPr algn="just" rtl="1">
              <a:lnSpc>
                <a:spcPct val="150000"/>
              </a:lnSpc>
            </a:pPr>
            <a:r>
              <a:rPr lang="ar-EG" sz="2400" dirty="0">
                <a:cs typeface="+mj-cs"/>
              </a:rPr>
              <a:t>اختيار </a:t>
            </a:r>
            <a:r>
              <a:rPr lang="ar-EG" sz="2400" dirty="0" smtClean="0">
                <a:cs typeface="+mj-cs"/>
              </a:rPr>
              <a:t>تكنولوجيا التسويق الرقمية </a:t>
            </a:r>
            <a:r>
              <a:rPr lang="ar-EG" sz="2400" dirty="0">
                <a:cs typeface="+mj-cs"/>
              </a:rPr>
              <a:t>المستخدمة لإنشاء </a:t>
            </a:r>
            <a:r>
              <a:rPr lang="ar-EG" sz="2400" dirty="0" smtClean="0">
                <a:cs typeface="+mj-cs"/>
              </a:rPr>
              <a:t>تجارب العملاء </a:t>
            </a:r>
            <a:r>
              <a:rPr lang="ar-EG" sz="2400" dirty="0">
                <a:cs typeface="+mj-cs"/>
              </a:rPr>
              <a:t>تفاعلية، بما في ذلك المواقع الإلكترونية وتطبيقات الجوال. تستخدم </a:t>
            </a:r>
            <a:r>
              <a:rPr lang="ar-EG" sz="2400" dirty="0" smtClean="0">
                <a:cs typeface="+mj-cs"/>
              </a:rPr>
              <a:t>التكنولوجيا </a:t>
            </a:r>
            <a:r>
              <a:rPr lang="ar-EG" sz="2400" dirty="0">
                <a:cs typeface="+mj-cs"/>
              </a:rPr>
              <a:t>أيضًا لدعم </a:t>
            </a:r>
            <a:r>
              <a:rPr lang="ar-EG" sz="2400" dirty="0" smtClean="0">
                <a:cs typeface="+mj-cs"/>
              </a:rPr>
              <a:t>أنشطة التخطيط </a:t>
            </a:r>
            <a:r>
              <a:rPr lang="ar-EG" sz="2400" dirty="0">
                <a:cs typeface="+mj-cs"/>
              </a:rPr>
              <a:t>والتنفيذ والتحسين </a:t>
            </a:r>
            <a:r>
              <a:rPr lang="ar-EG" sz="2400" dirty="0" smtClean="0">
                <a:cs typeface="+mj-cs"/>
              </a:rPr>
              <a:t>وإعداد التقارير </a:t>
            </a:r>
            <a:r>
              <a:rPr lang="ar-EG" sz="2400" dirty="0">
                <a:cs typeface="+mj-cs"/>
              </a:rPr>
              <a:t>لأنشطة قنوات التسويق الرقمي التي تشكل حملات التسويق</a:t>
            </a:r>
            <a:r>
              <a:rPr lang="ar-EG" sz="2400" dirty="0" smtClean="0">
                <a:cs typeface="+mj-cs"/>
              </a:rPr>
              <a:t>.</a:t>
            </a:r>
            <a:endParaRPr lang="ar-EG" sz="2400" dirty="0">
              <a:cs typeface="+mj-cs"/>
            </a:endParaRPr>
          </a:p>
        </p:txBody>
      </p:sp>
    </p:spTree>
    <p:extLst>
      <p:ext uri="{BB962C8B-B14F-4D97-AF65-F5344CB8AC3E}">
        <p14:creationId xmlns:p14="http://schemas.microsoft.com/office/powerpoint/2010/main" val="396909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2169825"/>
          </a:xfrm>
          <a:prstGeom prst="rect">
            <a:avLst/>
          </a:prstGeom>
          <a:noFill/>
        </p:spPr>
        <p:txBody>
          <a:bodyPr wrap="square" rtlCol="0">
            <a:spAutoFit/>
          </a:bodyPr>
          <a:lstStyle/>
          <a:p>
            <a:pPr marL="285750" indent="-285750" algn="r" rtl="1">
              <a:lnSpc>
                <a:spcPct val="150000"/>
              </a:lnSpc>
              <a:buFont typeface="Arial" panose="020B0604020202020204" pitchFamily="34" charset="0"/>
              <a:buChar char="•"/>
            </a:pPr>
            <a:r>
              <a:rPr lang="ar-EG" sz="2400" b="1" dirty="0">
                <a:solidFill>
                  <a:srgbClr val="7030A0"/>
                </a:solidFill>
              </a:rPr>
              <a:t>تكنولوجيا التسويق الرقمية (</a:t>
            </a:r>
            <a:r>
              <a:rPr lang="en-US" sz="2400" b="1" dirty="0">
                <a:solidFill>
                  <a:srgbClr val="7030A0"/>
                </a:solidFill>
              </a:rPr>
              <a:t>Digital marketing technology</a:t>
            </a:r>
            <a:r>
              <a:rPr lang="ar-EG" sz="2400" b="1" dirty="0">
                <a:solidFill>
                  <a:srgbClr val="7030A0"/>
                </a:solidFill>
              </a:rPr>
              <a:t>).</a:t>
            </a:r>
          </a:p>
          <a:p>
            <a:pPr algn="just" rtl="1">
              <a:lnSpc>
                <a:spcPct val="150000"/>
              </a:lnSpc>
            </a:pPr>
            <a:r>
              <a:rPr lang="ar-EG" sz="2200" dirty="0" smtClean="0">
                <a:cs typeface="+mj-cs"/>
              </a:rPr>
              <a:t>يمكن تعريف تكنولوجيا </a:t>
            </a:r>
            <a:r>
              <a:rPr lang="ar-EG" sz="2200" dirty="0">
                <a:cs typeface="+mj-cs"/>
              </a:rPr>
              <a:t>التسويق </a:t>
            </a:r>
            <a:r>
              <a:rPr lang="ar-EG" sz="2200" dirty="0" smtClean="0">
                <a:cs typeface="+mj-cs"/>
              </a:rPr>
              <a:t>الرقمية بأنها </a:t>
            </a:r>
            <a:r>
              <a:rPr lang="ar-EG" sz="2200" dirty="0">
                <a:cs typeface="+mj-cs"/>
              </a:rPr>
              <a:t>مجموعة من الخدمات والأدوات البرمجية المستخدمة في تنفيذ عمليات التسويق لدعم أهداف التواصل التسويقي، بما في ذلك اكتساب العملاء </a:t>
            </a:r>
            <a:r>
              <a:rPr lang="ar-EG" sz="2200" dirty="0" smtClean="0">
                <a:cs typeface="+mj-cs"/>
              </a:rPr>
              <a:t>والاحتفاظ </a:t>
            </a:r>
            <a:r>
              <a:rPr lang="ar-EG" sz="2200" dirty="0">
                <a:cs typeface="+mj-cs"/>
              </a:rPr>
              <a:t>بهم والتواصل بين فرق التسويق، وتقديم رؤى </a:t>
            </a:r>
            <a:r>
              <a:rPr lang="ar-EG" sz="2200" dirty="0" smtClean="0">
                <a:cs typeface="+mj-cs"/>
              </a:rPr>
              <a:t>وتقارير حول </a:t>
            </a:r>
            <a:r>
              <a:rPr lang="ar-EG" sz="2200" dirty="0">
                <a:cs typeface="+mj-cs"/>
              </a:rPr>
              <a:t>العملاء </a:t>
            </a:r>
            <a:r>
              <a:rPr lang="ar-EG" sz="2200" dirty="0" smtClean="0">
                <a:cs typeface="+mj-cs"/>
              </a:rPr>
              <a:t>والسوق.</a:t>
            </a:r>
            <a:endParaRPr lang="ar-EG" sz="2200" dirty="0">
              <a:cs typeface="+mj-cs"/>
            </a:endParaRPr>
          </a:p>
        </p:txBody>
      </p:sp>
    </p:spTree>
    <p:extLst>
      <p:ext uri="{BB962C8B-B14F-4D97-AF65-F5344CB8AC3E}">
        <p14:creationId xmlns:p14="http://schemas.microsoft.com/office/powerpoint/2010/main" val="1688782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solidFill>
            <a:schemeClr val="accent2">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976196"/>
            <a:ext cx="9345750" cy="5659379"/>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6863647" y="344508"/>
            <a:ext cx="5084545" cy="523220"/>
          </a:xfrm>
          <a:prstGeom prst="rect">
            <a:avLst/>
          </a:prstGeom>
          <a:noFill/>
        </p:spPr>
        <p:txBody>
          <a:bodyPr wrap="square" rtlCol="0">
            <a:spAutoFit/>
          </a:bodyPr>
          <a:lstStyle/>
          <a:p>
            <a:pPr algn="r" rtl="1"/>
            <a:r>
              <a:rPr lang="ar-EG" sz="2800" b="1" dirty="0" smtClean="0">
                <a:solidFill>
                  <a:schemeClr val="bg1"/>
                </a:solidFill>
                <a:latin typeface="Snap ITC" panose="04040A07060A02020202" pitchFamily="82" charset="0"/>
                <a:cs typeface="+mj-cs"/>
              </a:rPr>
              <a:t>عناصر إدارة تفاعلات التسويق الرقمي </a:t>
            </a:r>
            <a:endParaRPr lang="en-US" sz="2800" b="1" dirty="0">
              <a:solidFill>
                <a:schemeClr val="bg1"/>
              </a:solidFill>
              <a:latin typeface="Snap ITC" panose="04040A07060A02020202" pitchFamily="82" charset="0"/>
              <a:cs typeface="+mj-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78262"/>
            <a:ext cx="1404457" cy="1166000"/>
          </a:xfrm>
          <a:prstGeom prst="rect">
            <a:avLst/>
          </a:prstGeom>
          <a:solidFill>
            <a:schemeClr val="accent2">
              <a:lumMod val="50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 xmlns:asvg="http://schemas.microsoft.com/office/drawing/2016/SVG/main" r:embed="rId3"/>
              </a:ext>
            </a:extLst>
          </a:blip>
          <a:stretch>
            <a:fillRect/>
          </a:stretch>
        </p:blipFill>
        <p:spPr>
          <a:xfrm>
            <a:off x="-10635" y="6057769"/>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10068543" y="6451784"/>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576590" y="23118"/>
            <a:ext cx="2649477" cy="1166001"/>
          </a:xfrm>
          <a:prstGeom prst="rect">
            <a:avLst/>
          </a:prstGeom>
        </p:spPr>
      </p:pic>
      <p:sp>
        <p:nvSpPr>
          <p:cNvPr id="10" name="TextBox 9">
            <a:extLst>
              <a:ext uri="{FF2B5EF4-FFF2-40B4-BE49-F238E27FC236}">
                <a16:creationId xmlns:a16="http://schemas.microsoft.com/office/drawing/2014/main" id="{050976E4-0CF2-BA00-34CA-2F9419409B9E}"/>
              </a:ext>
            </a:extLst>
          </p:cNvPr>
          <p:cNvSpPr txBox="1"/>
          <p:nvPr/>
        </p:nvSpPr>
        <p:spPr>
          <a:xfrm>
            <a:off x="1771923" y="1643465"/>
            <a:ext cx="8715895" cy="3970318"/>
          </a:xfrm>
          <a:prstGeom prst="rect">
            <a:avLst/>
          </a:prstGeom>
          <a:noFill/>
        </p:spPr>
        <p:txBody>
          <a:bodyPr wrap="square" rtlCol="0">
            <a:spAutoFit/>
          </a:bodyPr>
          <a:lstStyle/>
          <a:p>
            <a:pPr marL="285750" indent="-285750" algn="r" rtl="1">
              <a:lnSpc>
                <a:spcPct val="150000"/>
              </a:lnSpc>
              <a:buFont typeface="Arial" panose="020B0604020202020204" pitchFamily="34" charset="0"/>
              <a:buChar char="•"/>
            </a:pPr>
            <a:r>
              <a:rPr lang="ar-EG" sz="2400" b="1" dirty="0">
                <a:solidFill>
                  <a:srgbClr val="7030A0"/>
                </a:solidFill>
              </a:rPr>
              <a:t>تكنولوجيا التسويق الرقمية (</a:t>
            </a:r>
            <a:r>
              <a:rPr lang="en-US" sz="2400" b="1" dirty="0">
                <a:solidFill>
                  <a:srgbClr val="7030A0"/>
                </a:solidFill>
              </a:rPr>
              <a:t>Digital marketing technology</a:t>
            </a:r>
            <a:r>
              <a:rPr lang="ar-EG" sz="2400" b="1" dirty="0">
                <a:solidFill>
                  <a:srgbClr val="7030A0"/>
                </a:solidFill>
              </a:rPr>
              <a:t>).</a:t>
            </a:r>
          </a:p>
          <a:p>
            <a:pPr algn="just" rtl="1">
              <a:lnSpc>
                <a:spcPct val="150000"/>
              </a:lnSpc>
            </a:pPr>
            <a:r>
              <a:rPr lang="ar-EG" sz="2400" dirty="0" smtClean="0">
                <a:cs typeface="+mj-cs"/>
              </a:rPr>
              <a:t>يوجد حالياً أكثر من 8000 أداة يمكن استخدامها في تكنولوجيا التسويق الرقمية. ويتوقف استخدام الشركة لهذه الأدوات على عنصري التكلفة ونسبة التأكد من العائد المحتمل نتيجة استخدام الأداة. </a:t>
            </a:r>
          </a:p>
          <a:p>
            <a:pPr algn="just" rtl="1">
              <a:lnSpc>
                <a:spcPct val="150000"/>
              </a:lnSpc>
            </a:pPr>
            <a:r>
              <a:rPr lang="ar-EG" sz="2400" dirty="0" smtClean="0">
                <a:cs typeface="+mj-cs"/>
              </a:rPr>
              <a:t>يمكنكم </a:t>
            </a:r>
            <a:r>
              <a:rPr lang="ar-EG" sz="2400" dirty="0" err="1" smtClean="0">
                <a:cs typeface="+mj-cs"/>
              </a:rPr>
              <a:t>الإطلاع</a:t>
            </a:r>
            <a:r>
              <a:rPr lang="ar-EG" sz="2400" dirty="0" smtClean="0">
                <a:cs typeface="+mj-cs"/>
              </a:rPr>
              <a:t> على هذا الموقع الإلكتروني للتعرف على بعض هذه الأدوات:</a:t>
            </a:r>
          </a:p>
          <a:p>
            <a:pPr algn="just" rtl="1">
              <a:lnSpc>
                <a:spcPct val="150000"/>
              </a:lnSpc>
            </a:pPr>
            <a:r>
              <a:rPr lang="en-US" dirty="0"/>
              <a:t>chiefmartec.com</a:t>
            </a:r>
            <a:r>
              <a:rPr lang="en-US" sz="2400" dirty="0"/>
              <a:t> </a:t>
            </a:r>
            <a:r>
              <a:rPr lang="en-US" sz="2400" dirty="0" smtClean="0"/>
              <a:t/>
            </a:r>
            <a:br>
              <a:rPr lang="en-US" sz="2400" dirty="0" smtClean="0"/>
            </a:br>
            <a:r>
              <a:rPr lang="ar-EG" sz="2400" dirty="0" smtClean="0">
                <a:cs typeface="+mj-cs"/>
              </a:rPr>
              <a:t> </a:t>
            </a:r>
            <a:endParaRPr lang="ar-EG" sz="2400" dirty="0">
              <a:cs typeface="+mj-cs"/>
            </a:endParaRPr>
          </a:p>
        </p:txBody>
      </p:sp>
    </p:spTree>
    <p:extLst>
      <p:ext uri="{BB962C8B-B14F-4D97-AF65-F5344CB8AC3E}">
        <p14:creationId xmlns:p14="http://schemas.microsoft.com/office/powerpoint/2010/main" val="8095969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 xmlns:asvg="http://schemas.microsoft.com/office/drawing/2016/SVG/main" r:embed="rId8"/>
              </a:ext>
            </a:extLst>
          </a:blip>
          <a:stretch>
            <a:fillRect/>
          </a:stretch>
        </p:blipFill>
        <p:spPr>
          <a:xfrm>
            <a:off x="367466" y="542565"/>
            <a:ext cx="2758843" cy="753090"/>
          </a:xfrm>
          <a:prstGeom prst="rect">
            <a:avLst/>
          </a:prstGeom>
        </p:spPr>
      </p:pic>
      <p:sp>
        <p:nvSpPr>
          <p:cNvPr id="3" name="Rounded Rectangle 2"/>
          <p:cNvSpPr/>
          <p:nvPr/>
        </p:nvSpPr>
        <p:spPr>
          <a:xfrm>
            <a:off x="2521526" y="1967345"/>
            <a:ext cx="7054653" cy="28540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ar-EG" sz="2400" b="1" smtClean="0">
                <a:cs typeface="+mj-cs"/>
              </a:rPr>
              <a:t>شكراً</a:t>
            </a:r>
            <a:endParaRPr lang="en-US" sz="2400" b="1" dirty="0">
              <a:cs typeface="+mj-cs"/>
            </a:endParaRPr>
          </a:p>
        </p:txBody>
      </p:sp>
    </p:spTree>
    <p:extLst>
      <p:ext uri="{BB962C8B-B14F-4D97-AF65-F5344CB8AC3E}">
        <p14:creationId xmlns:p14="http://schemas.microsoft.com/office/powerpoint/2010/main" val="26532743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1169</TotalTime>
  <Words>3327</Words>
  <Application>Microsoft Office PowerPoint</Application>
  <PresentationFormat>Widescreen</PresentationFormat>
  <Paragraphs>244</Paragraphs>
  <Slides>47</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47</vt:i4>
      </vt:variant>
    </vt:vector>
  </HeadingPairs>
  <TitlesOfParts>
    <vt:vector size="58" baseType="lpstr">
      <vt:lpstr>Arial</vt:lpstr>
      <vt:lpstr>Calibri</vt:lpstr>
      <vt:lpstr>Calibri Light</vt:lpstr>
      <vt:lpstr>Roboto Light</vt:lpstr>
      <vt:lpstr>Snap ITC</vt:lpstr>
      <vt:lpstr>Söhne</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72</cp:revision>
  <dcterms:created xsi:type="dcterms:W3CDTF">2023-04-29T09:08:23Z</dcterms:created>
  <dcterms:modified xsi:type="dcterms:W3CDTF">2023-05-28T23:26:22Z</dcterms:modified>
</cp:coreProperties>
</file>