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735" r:id="rId7"/>
    <p:sldId id="633" r:id="rId8"/>
    <p:sldId id="638" r:id="rId9"/>
    <p:sldId id="504" r:id="rId10"/>
    <p:sldId id="642" r:id="rId11"/>
    <p:sldId id="639" r:id="rId12"/>
    <p:sldId id="674" r:id="rId13"/>
    <p:sldId id="644" r:id="rId14"/>
    <p:sldId id="700" r:id="rId15"/>
    <p:sldId id="680" r:id="rId16"/>
    <p:sldId id="730" r:id="rId17"/>
    <p:sldId id="641" r:id="rId18"/>
    <p:sldId id="723" r:id="rId19"/>
    <p:sldId id="698" r:id="rId20"/>
    <p:sldId id="702" r:id="rId21"/>
    <p:sldId id="703" r:id="rId22"/>
    <p:sldId id="643" r:id="rId23"/>
    <p:sldId id="725" r:id="rId24"/>
    <p:sldId id="724" r:id="rId25"/>
    <p:sldId id="728" r:id="rId26"/>
    <p:sldId id="726" r:id="rId27"/>
    <p:sldId id="731" r:id="rId28"/>
    <p:sldId id="727" r:id="rId29"/>
    <p:sldId id="733" r:id="rId30"/>
    <p:sldId id="645" r:id="rId31"/>
    <p:sldId id="704" r:id="rId32"/>
    <p:sldId id="720" r:id="rId33"/>
    <p:sldId id="705" r:id="rId34"/>
    <p:sldId id="706" r:id="rId35"/>
    <p:sldId id="707" r:id="rId36"/>
    <p:sldId id="732" r:id="rId37"/>
    <p:sldId id="734" r:id="rId38"/>
    <p:sldId id="708" r:id="rId39"/>
    <p:sldId id="729" r:id="rId40"/>
    <p:sldId id="699" r:id="rId41"/>
    <p:sldId id="701" r:id="rId42"/>
    <p:sldId id="722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735"/>
            <p14:sldId id="633"/>
            <p14:sldId id="638"/>
            <p14:sldId id="504"/>
            <p14:sldId id="642"/>
            <p14:sldId id="639"/>
            <p14:sldId id="674"/>
            <p14:sldId id="644"/>
            <p14:sldId id="700"/>
            <p14:sldId id="680"/>
            <p14:sldId id="730"/>
            <p14:sldId id="641"/>
            <p14:sldId id="723"/>
            <p14:sldId id="698"/>
            <p14:sldId id="702"/>
            <p14:sldId id="703"/>
            <p14:sldId id="643"/>
            <p14:sldId id="725"/>
            <p14:sldId id="724"/>
            <p14:sldId id="728"/>
            <p14:sldId id="726"/>
            <p14:sldId id="731"/>
            <p14:sldId id="727"/>
            <p14:sldId id="733"/>
            <p14:sldId id="645"/>
            <p14:sldId id="704"/>
            <p14:sldId id="720"/>
            <p14:sldId id="705"/>
            <p14:sldId id="706"/>
            <p14:sldId id="707"/>
            <p14:sldId id="732"/>
            <p14:sldId id="734"/>
            <p14:sldId id="708"/>
            <p14:sldId id="729"/>
            <p14:sldId id="699"/>
            <p14:sldId id="701"/>
            <p14:sldId id="7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0261" autoAdjust="0"/>
  </p:normalViewPr>
  <p:slideViewPr>
    <p:cSldViewPr snapToGrid="0">
      <p:cViewPr varScale="1">
        <p:scale>
          <a:sx n="66" d="100"/>
          <a:sy n="66" d="100"/>
        </p:scale>
        <p:origin x="1301" y="53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62D3D-6187-DFC9-7171-C4A0B1EA2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27FA42-AC14-520C-152E-BA3469F470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98C3E5-446F-A2BC-9B33-81F2DB46DE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36542-EB5C-0104-87BF-FE322AE7B7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20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27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933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179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3AB83-4D16-7962-D9B1-61AC38EC2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8F0831-9E21-2550-8AEB-DC36DDBAE3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F1D3F-58C0-A15D-E165-72CE276A9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C3157-8C97-6C61-EA92-3718FE2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658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9B769-13E5-808D-F94E-16A17BD53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088418-DC7F-13C5-BEC0-4B4B9B997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B41F5F-983C-E46C-C319-98A6FB1F29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2FF17-24B3-1516-4483-E8EB455864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463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0105B-0293-4862-1CD6-294E67F1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A10E7-AC2D-E5D1-14EE-874C2FDED9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EB2652-655A-2EEC-B21F-51D7531B5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C25EE-C22D-10F6-4EFE-2FA550EE4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45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A0177-FCE9-2B92-0B21-BAB20CC9A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76372C-7FC7-5DEF-B5D6-DFCDECC05D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4C029A-0BAC-51C2-085C-B8FFC77F95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E44BF9-CF32-E58C-4960-79778A0AFD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035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842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18F84-A4B2-8D01-E0D7-9D7569CBB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827D15-C030-DB67-5ACA-7A4FF3F799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A62F53-7EEF-E5C5-221C-AB953756C2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A4FCB1-5288-A188-FE64-72248C70D0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08454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E6CA0-B04D-7FC5-ED16-4853F0F3C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C5D5B-E992-A88F-9FCF-5F8551C0F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8F20D-A175-4806-CB62-17979F307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91111-5EB4-029D-946A-9586F133A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349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AFD12-4FFA-5553-8B7D-4B137EE79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F5DB89-66C4-F0B2-E863-51CD959E60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8371CC-6398-9A28-3FC8-030A22C6F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B79F2-1963-338F-7586-54FA236BDC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784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3F411-14C8-4F16-6239-3C62D4B35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4AC787-F3D6-F9D0-84F4-01BD0AA18E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19D751-821E-91BD-235F-6605F28E3F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15F503-E0C5-13B6-F289-2DCF4B40CB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67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CEECB-6940-EC13-4F08-F3F3B6367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2DBC32-5689-8FAD-50FA-BE9478C91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4D44-4986-0628-2395-2EA53BF8B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22C8C-FBF5-6D48-5259-EB3F08537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101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75E8C-5FA3-2E15-929F-BE94C49A31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63EA71-512A-A957-2D27-ECAFD7467C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A7BB13-8318-3BFC-2AF5-A813182AB3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50000"/>
              </a:lnSpc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34F6DB-8FCB-62FA-1743-9BBA61D771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55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419098-0FCF-578F-687C-65CC400C1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439732-AEDE-8ADA-CF40-EF5AC0DE00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825A23-5068-9EBD-4D68-80E229FB4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55F972-79B3-BB7E-4D6B-20105D6676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9203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86D905-75B5-6138-DB52-234627E64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4CDBE0-0B9F-80F7-B0F4-052FCDB477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23A8E8-01EB-F0FE-BB12-CAC1BBC72F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CC74D8-FDA1-2E9C-B1C5-B9D452F5E3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284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98BC86-3D6F-A052-5C62-0C24AE683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00DD14-9782-364B-7CA9-75D5414D2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A33969-6A81-7CBB-2F13-1FAEA97FB4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2A447B-7698-C4D2-EF9D-30B5343914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2315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351CE-F76F-2C19-9965-AB4F58D08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2FF60B-966B-1859-0317-A4B67B535E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821D2B-8A08-D3DD-10D2-72CEAC54AA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D74BD7-A5A0-5303-604A-16EA27B79E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04497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8C6DA1-8F80-B5FB-AB8A-8683465BC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CE6062-FE79-CB08-CBF7-DC8B957A2E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E9A9F2-30F8-20EA-43F6-E86CF96D8E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FAC068-5B7B-3A05-39FF-CB5A79A010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6128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68327-59CB-32A6-E8C9-4D0685589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096293-E6AD-7D9B-6533-9CCB44D038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9381E3-B267-283F-2EC9-ECF5E4C869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BA8AF1-A1F3-34C6-5093-659161DD7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7687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6A733-F025-9C5E-FDA1-7E20877D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FF4E8C-E11C-2253-17E2-221E2C01E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0B88D-6822-2FFC-8C17-5EBA8D816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EB8BC-8F7E-7B9C-9896-F9CD1B0C2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5337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B372B-5A5E-65B8-1236-16A80772D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82C375-DF4B-D160-2BD5-D850D3945F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70B350-8202-30DC-47DF-5458B7F176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DA59F-00DC-D80B-9BFC-159BCAFCAB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3890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272CD-0C74-8B16-C3A3-BE1BFB673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45841-C2FB-46BE-59E9-802022D67E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DDBF26-624A-6234-C390-C9D031D63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C1ED5-E97B-B177-E9DB-5C3FB006F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053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BF86B-AABB-8493-BB74-30FA0D6F2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B8AC5D-B155-87F7-0644-08BB1DB456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28F910-3C58-07B6-0E21-B014E6AD1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1A00A5-0286-B212-4E13-F6E2D2BC06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496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4664F-0A5A-2A0E-C1A5-75B4B756A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93EE0A-633D-F1FF-F3F8-0D53430D5B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5EFBD9D7-D338-0119-F672-BF951D98F66F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algn="r" rtl="1"/>
                <a:endParaRPr lang="en-US" dirty="0"/>
              </a:p>
            </p:txBody>
          </p:sp>
        </mc:Choice>
        <mc:Fallback xmlns="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5EFBD9D7-D338-0119-F672-BF951D98F66F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algn="r" rtl="1"/>
                <a:r>
                  <a:rPr lang="ar-IQ" b="1" dirty="0"/>
                  <a:t>⚫ سعة القرص (</a:t>
                </a:r>
                <a:r>
                  <a:rPr lang="en-US" b="1" dirty="0"/>
                  <a:t>Disk Capacity)</a:t>
                </a:r>
              </a:p>
              <a:p>
                <a:pPr algn="r" rtl="1"/>
                <a:r>
                  <a:rPr lang="ar-IQ" b="1" dirty="0"/>
                  <a:t>سعة القرص = عدد </a:t>
                </a:r>
                <a:r>
                  <a:rPr lang="en-US" b="1" dirty="0"/>
                  <a:t>Cylinders</a:t>
                </a:r>
                <a:r>
                  <a:rPr lang="ar-IQ" b="1" dirty="0"/>
                  <a:t> × عدد </a:t>
                </a:r>
                <a:r>
                  <a:rPr lang="en-US" b="1" dirty="0"/>
                  <a:t>Heads</a:t>
                </a:r>
                <a:r>
                  <a:rPr lang="ar-IQ" b="1" dirty="0"/>
                  <a:t> × عدد </a:t>
                </a:r>
                <a:r>
                  <a:rPr lang="en-US" b="1" dirty="0"/>
                  <a:t>Sectors</a:t>
                </a:r>
                <a:r>
                  <a:rPr lang="ar-IQ" b="1" dirty="0"/>
                  <a:t> × 512 بايت</a:t>
                </a:r>
              </a:p>
              <a:p>
                <a:pPr algn="r" rtl="1"/>
                <a:r>
                  <a:rPr lang="ar-IQ" b="1" dirty="0"/>
                  <a:t>مثال بالأرقام</a:t>
                </a:r>
                <a:r>
                  <a:rPr lang="ar-IQ" dirty="0"/>
                  <a:t>:</a:t>
                </a:r>
                <a:br>
                  <a:rPr lang="ar-IQ" dirty="0"/>
                </a:br>
                <a:r>
                  <a:rPr lang="ar-IQ" dirty="0"/>
                  <a:t>لو عندنا هارد فيه:</a:t>
                </a:r>
              </a:p>
              <a:p>
                <a:pPr algn="r" rtl="1"/>
                <a:r>
                  <a:rPr lang="ar-IQ" dirty="0"/>
                  <a:t>10 </a:t>
                </a:r>
                <a:r>
                  <a:rPr lang="en-US" dirty="0"/>
                  <a:t>Cylinders</a:t>
                </a:r>
              </a:p>
              <a:p>
                <a:pPr algn="r" rtl="1"/>
                <a:r>
                  <a:rPr lang="en-US" dirty="0"/>
                  <a:t>4 Heads</a:t>
                </a:r>
              </a:p>
              <a:p>
                <a:pPr algn="r" rtl="1"/>
                <a:r>
                  <a:rPr lang="en-US" dirty="0"/>
                  <a:t>200 Sectors</a:t>
                </a:r>
              </a:p>
              <a:p>
                <a:pPr algn="r" rtl="1"/>
                <a:r>
                  <a:rPr lang="ar-IQ" dirty="0"/>
                  <a:t>يبقى السعة:</a:t>
                </a:r>
              </a:p>
              <a:p>
                <a:pPr algn="r" rtl="1"/>
                <a:r>
                  <a:rPr lang="ar-IQ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10×4×200×512=40,960,000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𝐵𝑦𝑡𝑒𝑠≈39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𝑀𝐵</a:t>
                </a:r>
                <a:endParaRPr lang="ar-IQ" b="0" dirty="0"/>
              </a:p>
              <a:p>
                <a:pPr algn="r" rtl="1"/>
                <a:endParaRPr lang="ar-IQ" dirty="0"/>
              </a:p>
              <a:p>
                <a:pPr algn="r" rtl="1"/>
                <a:r>
                  <a:rPr lang="ar-IQ" dirty="0"/>
                  <a:t>وحدة القياس تكون بالميجابايت (</a:t>
                </a:r>
                <a:r>
                  <a:rPr lang="en-US" dirty="0"/>
                  <a:t>MB) </a:t>
                </a:r>
                <a:r>
                  <a:rPr lang="ar-IQ" dirty="0"/>
                  <a:t>أو الجيجابايت (</a:t>
                </a:r>
                <a:r>
                  <a:rPr lang="en-US" dirty="0"/>
                  <a:t>GB).</a:t>
                </a:r>
              </a:p>
              <a:p>
                <a:pPr algn="r" rtl="1"/>
                <a:r>
                  <a:rPr lang="ar-IQ" dirty="0"/>
                  <a:t>وبالتالي السعة </a:t>
                </a:r>
                <a:r>
                  <a:rPr lang="ar-IQ" dirty="0" err="1"/>
                  <a:t>بتتحدد</a:t>
                </a:r>
                <a:r>
                  <a:rPr lang="ar-IQ" dirty="0"/>
                  <a:t> حسب </a:t>
                </a:r>
                <a:r>
                  <a:rPr lang="en-US" dirty="0"/>
                  <a:t>capacity of a single platter </a:t>
                </a:r>
                <a:r>
                  <a:rPr lang="ar-IQ" dirty="0"/>
                  <a:t>وكمان </a:t>
                </a:r>
                <a:r>
                  <a:rPr lang="en-US" dirty="0"/>
                  <a:t>number of platters.</a:t>
                </a:r>
                <a:endParaRPr lang="ar-IQ" dirty="0"/>
              </a:p>
              <a:p>
                <a:pPr algn="r" rtl="1"/>
                <a:r>
                  <a:rPr lang="ar-IQ" b="1" dirty="0"/>
                  <a:t>⚫ الذاكرة المؤقتة (</a:t>
                </a:r>
                <a:r>
                  <a:rPr lang="en-US" b="1" dirty="0"/>
                  <a:t>Cache)</a:t>
                </a:r>
              </a:p>
              <a:p>
                <a:pPr algn="r" rtl="1"/>
                <a:r>
                  <a:rPr lang="ar-IQ" dirty="0"/>
                  <a:t>بما إن الـ </a:t>
                </a:r>
                <a:r>
                  <a:rPr lang="en-US" dirty="0"/>
                  <a:t>CPU </a:t>
                </a:r>
                <a:r>
                  <a:rPr lang="ar-IQ" dirty="0"/>
                  <a:t>أسرع بكتير من الهارد، ساعات </a:t>
                </a:r>
                <a:r>
                  <a:rPr lang="ar-IQ" dirty="0" err="1"/>
                  <a:t>بيضطر</a:t>
                </a:r>
                <a:r>
                  <a:rPr lang="ar-IQ" dirty="0"/>
                  <a:t> </a:t>
                </a:r>
                <a:r>
                  <a:rPr lang="ar-IQ" dirty="0" err="1"/>
                  <a:t>يستنى</a:t>
                </a:r>
                <a:r>
                  <a:rPr lang="ar-IQ" dirty="0"/>
                  <a:t> الهارد يخلص قراءة أو كتابة قبل ما ينفذ أمر جديد. </a:t>
                </a:r>
                <a:r>
                  <a:rPr lang="ar-IQ" dirty="0" err="1"/>
                  <a:t>علشان</a:t>
                </a:r>
                <a:r>
                  <a:rPr lang="ar-IQ" dirty="0"/>
                  <a:t> يحلوا المشكلة دي، </a:t>
                </a:r>
                <a:r>
                  <a:rPr lang="ar-IQ" dirty="0" err="1"/>
                  <a:t>بيضيفوا</a:t>
                </a:r>
                <a:r>
                  <a:rPr lang="ar-IQ" dirty="0"/>
                  <a:t> </a:t>
                </a:r>
                <a:r>
                  <a:rPr lang="en-US" dirty="0"/>
                  <a:t>Cache </a:t>
                </a:r>
                <a:r>
                  <a:rPr lang="ar-IQ" dirty="0"/>
                  <a:t>للهارد، واللي </a:t>
                </a:r>
                <a:r>
                  <a:rPr lang="ar-IQ" dirty="0" err="1"/>
                  <a:t>بيشتغل</a:t>
                </a:r>
                <a:r>
                  <a:rPr lang="ar-IQ" dirty="0"/>
                  <a:t> كمنطقة وسيطة تخلي عملية القراءة والكتابة أسرع وتحسن الأداء</a:t>
                </a:r>
              </a:p>
              <a:p>
                <a:pPr algn="r" rtl="1"/>
                <a:endParaRPr lang="ar-IQ" dirty="0"/>
              </a:p>
              <a:p>
                <a:pPr algn="r" rtl="1"/>
                <a:r>
                  <a:rPr lang="ar-IQ" dirty="0"/>
                  <a:t>سؤال: ليه بالتحديد ضربنا </a:t>
                </a:r>
                <a:r>
                  <a:rPr lang="ar-IQ" dirty="0" err="1"/>
                  <a:t>فى</a:t>
                </a:r>
                <a:r>
                  <a:rPr lang="ar-IQ" dirty="0"/>
                  <a:t> الرقم ده512 </a:t>
                </a:r>
                <a:r>
                  <a:rPr lang="en-US" dirty="0"/>
                  <a:t>bytes</a:t>
                </a:r>
                <a:br>
                  <a:rPr lang="ar-IQ" dirty="0"/>
                </a:br>
                <a:r>
                  <a:rPr lang="ar-IQ" dirty="0"/>
                  <a:t>رقم </a:t>
                </a:r>
                <a:r>
                  <a:rPr lang="ar-IQ" b="1" dirty="0"/>
                  <a:t>512 </a:t>
                </a:r>
                <a:r>
                  <a:rPr lang="en-US" b="1" dirty="0"/>
                  <a:t>Bytes</a:t>
                </a:r>
                <a:r>
                  <a:rPr lang="en-US" dirty="0"/>
                  <a:t> </a:t>
                </a:r>
                <a:r>
                  <a:rPr lang="ar-IQ" dirty="0"/>
                  <a:t>مش جاي كده بالصدفة، لكنه الحجم التقليدي (</a:t>
                </a:r>
                <a:r>
                  <a:rPr lang="en-US" dirty="0"/>
                  <a:t>Standard) </a:t>
                </a:r>
                <a:r>
                  <a:rPr lang="ar-IQ" dirty="0"/>
                  <a:t>لأصغر وحدة تخزين في الهارد ديسك واللي بنسميها </a:t>
                </a:r>
                <a:r>
                  <a:rPr lang="en-US" b="1" dirty="0"/>
                  <a:t>Sector</a:t>
                </a:r>
                <a:r>
                  <a:rPr lang="en-US" dirty="0"/>
                  <a:t>. </a:t>
                </a:r>
                <a:r>
                  <a:rPr lang="ar-IQ" dirty="0"/>
                  <a:t>بمعنى إن أي عملية قراءة أو كتابة </a:t>
                </a:r>
                <a:r>
                  <a:rPr lang="ar-IQ" dirty="0" err="1"/>
                  <a:t>بتحصل</a:t>
                </a:r>
                <a:r>
                  <a:rPr lang="ar-IQ" dirty="0"/>
                  <a:t> على مستوى الـ </a:t>
                </a:r>
                <a:r>
                  <a:rPr lang="en-US" dirty="0"/>
                  <a:t>Sector </a:t>
                </a:r>
                <a:r>
                  <a:rPr lang="ar-IQ" dirty="0"/>
                  <a:t>ده، وكل </a:t>
                </a:r>
                <a:r>
                  <a:rPr lang="en-US" dirty="0"/>
                  <a:t>Sector </a:t>
                </a:r>
                <a:r>
                  <a:rPr lang="ar-IQ" dirty="0"/>
                  <a:t>في الأقراص القديمة كان </a:t>
                </a:r>
                <a:r>
                  <a:rPr lang="ar-IQ" dirty="0" err="1"/>
                  <a:t>بيخزن</a:t>
                </a:r>
                <a:r>
                  <a:rPr lang="ar-IQ" dirty="0"/>
                  <a:t> </a:t>
                </a:r>
                <a:r>
                  <a:rPr lang="ar-IQ" b="1" dirty="0"/>
                  <a:t>512 </a:t>
                </a:r>
                <a:r>
                  <a:rPr lang="en-US" b="1" dirty="0"/>
                  <a:t>Byte </a:t>
                </a:r>
                <a:r>
                  <a:rPr lang="ar-IQ" b="1" dirty="0" err="1"/>
                  <a:t>بالظبط</a:t>
                </a:r>
                <a:r>
                  <a:rPr lang="ar-IQ" dirty="0"/>
                  <a:t>. </a:t>
                </a:r>
                <a:r>
                  <a:rPr lang="ar-IQ" dirty="0" err="1"/>
                  <a:t>علشان</a:t>
                </a:r>
                <a:r>
                  <a:rPr lang="ar-IQ" dirty="0"/>
                  <a:t> كده وإحنا </a:t>
                </a:r>
                <a:r>
                  <a:rPr lang="ar-IQ" dirty="0" err="1"/>
                  <a:t>بنحسب</a:t>
                </a:r>
                <a:r>
                  <a:rPr lang="ar-IQ" dirty="0"/>
                  <a:t> سعة الهارد لازم نضرب في الرقم ده في المعادلة. </a:t>
                </a:r>
                <a:r>
                  <a:rPr lang="en-US" dirty="0"/>
                  <a:t>📌 </a:t>
                </a:r>
                <a:r>
                  <a:rPr lang="ar-IQ" dirty="0"/>
                  <a:t>ومع تطور التكنولوجيا، الأقراص الحديثة بدأت تعتمد على حجم أكبر </a:t>
                </a:r>
                <a:r>
                  <a:rPr lang="ar-IQ" dirty="0" err="1"/>
                  <a:t>لل</a:t>
                </a:r>
                <a:r>
                  <a:rPr lang="ar-IQ" dirty="0"/>
                  <a:t>ـ </a:t>
                </a:r>
                <a:r>
                  <a:rPr lang="en-US" dirty="0"/>
                  <a:t>Sector </a:t>
                </a:r>
                <a:r>
                  <a:rPr lang="ar-IQ" dirty="0"/>
                  <a:t>زي </a:t>
                </a:r>
                <a:r>
                  <a:rPr lang="ar-IQ" b="1" dirty="0"/>
                  <a:t>4096 </a:t>
                </a:r>
                <a:r>
                  <a:rPr lang="en-US" b="1" dirty="0"/>
                  <a:t>Bytes (4 KB)</a:t>
                </a:r>
                <a:r>
                  <a:rPr lang="en-US" dirty="0"/>
                  <a:t>، </a:t>
                </a:r>
                <a:r>
                  <a:rPr lang="ar-IQ" dirty="0"/>
                  <a:t>وده اسمه </a:t>
                </a:r>
                <a:r>
                  <a:rPr lang="en-US" b="1" dirty="0"/>
                  <a:t>Advanced Format</a:t>
                </a:r>
                <a:r>
                  <a:rPr lang="en-US" dirty="0"/>
                  <a:t>، </a:t>
                </a:r>
                <a:r>
                  <a:rPr lang="ar-IQ" dirty="0"/>
                  <a:t>والهدف منه تقليل عدد الـ </a:t>
                </a:r>
                <a:r>
                  <a:rPr lang="en-US" dirty="0"/>
                  <a:t>Sectors </a:t>
                </a:r>
                <a:r>
                  <a:rPr lang="ar-IQ" dirty="0"/>
                  <a:t>وتحسين الكفاءة.</a:t>
                </a:r>
                <a:endParaRPr lang="en-US" dirty="0"/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77839-0822-F7D5-B42F-730832B8EB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0021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2B5CC-5936-303F-4C23-A5B9BC734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9E76C6-85A9-BDB5-CB2B-9523FDF979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55B0CF-133C-21F7-047B-1D0FCB074B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7B32CD-4ED5-DFFC-66FE-1C28B5223B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4817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F4ED9-3942-05DD-0984-1D5CE102EC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C9E7C3-15DB-2F14-1A13-203BC018B3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F0D3D5-B040-DD17-DE32-F92BCB7A7F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9CEDC9-5931-0D5A-E508-0E88F7EFC6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092651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FA428-F689-12F0-D77F-B389B1041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56B4B9-1901-00FA-2EF6-C32F814B91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CA7533-C88A-F81F-1517-41B57D00ED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03BB4-DE7C-DFDE-AB9C-31D37A6564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030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04E39-48DE-37FD-C7FD-EC57A34E4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FE9C5C-E85B-F7F1-AB20-A0EF00B72F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8889C3-0570-8DFC-10A0-3602369334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FAC823-7242-81A1-A7BA-080DC1DFC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98438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71B7E-AC44-7886-52E4-B9C1D1EF5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DBD348-6C3B-F832-5A64-1AD7C00EB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2F90BF-E574-49E1-F628-4ADB2A145E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C45C69-5115-2B59-1927-EED6B3D834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9974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D2234-1A7E-C728-64AC-B3810DCC9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22D48B-D277-F5D9-B8AF-5CCFC21D51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056D4-0B39-EF5D-BBEA-6205B03C20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B1F062-C7DB-AD5D-3268-B9AA0E82B0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462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4AE1D-ED28-1BFF-DAED-4E2B455B2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7A6FC8-3AB7-9433-2FB9-9B9CE326A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EAE2D8-4EFD-7B75-8DEC-15DF671CD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E2E069-0213-1BDC-1A4E-9718E7A485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9190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A1BA4-FF81-63B3-7A26-FD50EBF0D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B86E9-6324-DCFA-5E4D-94C72B143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295A-130C-004D-DBE9-A0A7B6BCE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6D7F7-B319-0670-3C94-5FE8CB70C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6406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76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8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3983421" y="4903313"/>
            <a:ext cx="7590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IT403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Storage Network Technologies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A65F9-4190-5E90-CBDF-D0CCCB4D1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5D50C2-611B-A982-8CCD-656CA1688F3F}"/>
              </a:ext>
            </a:extLst>
          </p:cNvPr>
          <p:cNvSpPr/>
          <p:nvPr/>
        </p:nvSpPr>
        <p:spPr>
          <a:xfrm>
            <a:off x="617280" y="1685495"/>
            <a:ext cx="10545696" cy="37483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2C9EA5-C4C4-D796-9F65-5F99636ECF44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Foreword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6E461CD-02B7-17AD-59C1-E40FAAF15CBA}"/>
              </a:ext>
            </a:extLst>
          </p:cNvPr>
          <p:cNvSpPr txBox="1"/>
          <p:nvPr/>
        </p:nvSpPr>
        <p:spPr>
          <a:xfrm>
            <a:off x="1029024" y="2169564"/>
            <a:ext cx="9754590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module introduces the types of storage network and the comparison of the advantages and disadvantages between different types of storage networks.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module also introduces the definition of DAS, NAS, and SAN.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This module also describes in detail on the architecture of DAS, NAS and SAN storage network, and its advantages and disadvantages.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306772B-494C-FB22-7531-3A072BEB6F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45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2169564"/>
            <a:ext cx="9754590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Describe the characteristics of DAS, NAS and SAN storage network technologies.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Differentiate between the advantages and disadvantages of DAS, NAS, and SAN storage network technologies.</a:t>
            </a:r>
          </a:p>
          <a:p>
            <a:pPr lvl="1" algn="just">
              <a:lnSpc>
                <a:spcPct val="150000"/>
              </a:lnSpc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5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89817" y="1703334"/>
            <a:ext cx="6096000" cy="44670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Classification of Network Storages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DAS - Traditional Storage Technology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Challenges Faced By DAS Storage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SAN - Storage Area Network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SAN Storage Application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NAS - Network Attached Storage.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Benefits of NAS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Comparison of DAS, NAS and SAN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5973881" y="1321979"/>
            <a:ext cx="5581914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Classification of Network Storages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Data Center Storage Network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8" name="图片 3">
            <a:extLst>
              <a:ext uri="{FF2B5EF4-FFF2-40B4-BE49-F238E27FC236}">
                <a16:creationId xmlns:a16="http://schemas.microsoft.com/office/drawing/2014/main" id="{45B2F9FE-8D70-9877-9C3A-BE352AD112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6844" y="1930679"/>
            <a:ext cx="57150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3DD7C-9679-191D-E66D-820D1D5D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830670-E03D-D60A-2D3A-33AE3AFCD671}"/>
              </a:ext>
            </a:extLst>
          </p:cNvPr>
          <p:cNvSpPr/>
          <p:nvPr/>
        </p:nvSpPr>
        <p:spPr>
          <a:xfrm>
            <a:off x="617280" y="1685494"/>
            <a:ext cx="9840513" cy="46071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0F08F-5785-E755-B29F-BE5E5051FA8A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SAN VS NAS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0F58A-5DDB-4989-FAEB-3F0821CE5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416CC8-AABE-1B7A-7E29-847591D2AB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3934" y="1856696"/>
            <a:ext cx="6154009" cy="426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2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067888" y="1303141"/>
            <a:ext cx="595586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DAS - Traditional Storage Technology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298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C7E7-9F4A-6120-6645-0C1A5FA0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E19469-DE47-C188-F2AC-9EF67682B831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01E02-E72F-72CF-4FDB-0805E16BBBD5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Definition of DAS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F2A5BD-BD0D-2BFE-8B76-719841BC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文本占位符 278">
            <a:extLst>
              <a:ext uri="{FF2B5EF4-FFF2-40B4-BE49-F238E27FC236}">
                <a16:creationId xmlns:a16="http://schemas.microsoft.com/office/drawing/2014/main" id="{DF8745A8-3EE0-1551-D96B-777D8C67EA8E}"/>
              </a:ext>
            </a:extLst>
          </p:cNvPr>
          <p:cNvSpPr txBox="1">
            <a:spLocks/>
          </p:cNvSpPr>
          <p:nvPr/>
        </p:nvSpPr>
        <p:spPr>
          <a:xfrm>
            <a:off x="1144534" y="1892955"/>
            <a:ext cx="8674380" cy="15904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2">
                    <a:lumMod val="50000"/>
                  </a:schemeClr>
                </a:solidFill>
              </a:rPr>
              <a:t>Definition of </a:t>
            </a:r>
            <a:r>
              <a:rPr lang="en-US" altLang="zh-CN" sz="1600" b="1" dirty="0">
                <a:solidFill>
                  <a:schemeClr val="accent2">
                    <a:lumMod val="50000"/>
                  </a:schemeClr>
                </a:solidFill>
              </a:rPr>
              <a:t>DAS</a:t>
            </a:r>
            <a:r>
              <a:rPr lang="en-US" altLang="zh-CN" sz="1600" dirty="0"/>
              <a:t>: DAS refers to 1 or more storage devices that are directly connected to the servers which provides block storage services to the servers.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5">
                    <a:lumMod val="50000"/>
                  </a:schemeClr>
                </a:solidFill>
              </a:rPr>
              <a:t>Classification</a:t>
            </a:r>
            <a:r>
              <a:rPr lang="en-US" altLang="zh-CN" sz="1600" dirty="0"/>
              <a:t> of DAS: Based on the location of those storage devices relative to the servers, DAS is divided into Internal DAS and External DAS.</a:t>
            </a:r>
          </a:p>
          <a:p>
            <a:pPr>
              <a:lnSpc>
                <a:spcPct val="150000"/>
              </a:lnSpc>
            </a:pPr>
            <a:endParaRPr lang="zh-CN" altLang="en-US" sz="1600" dirty="0"/>
          </a:p>
        </p:txBody>
      </p:sp>
      <p:grpSp>
        <p:nvGrpSpPr>
          <p:cNvPr id="5" name="组合 186">
            <a:extLst>
              <a:ext uri="{FF2B5EF4-FFF2-40B4-BE49-F238E27FC236}">
                <a16:creationId xmlns:a16="http://schemas.microsoft.com/office/drawing/2014/main" id="{16D0F429-7B85-F4F9-A062-B77BC407B7A5}"/>
              </a:ext>
            </a:extLst>
          </p:cNvPr>
          <p:cNvGrpSpPr/>
          <p:nvPr/>
        </p:nvGrpSpPr>
        <p:grpSpPr>
          <a:xfrm>
            <a:off x="3468612" y="3588958"/>
            <a:ext cx="4536504" cy="2610885"/>
            <a:chOff x="2627784" y="3248980"/>
            <a:chExt cx="3940225" cy="1855944"/>
          </a:xfrm>
        </p:grpSpPr>
        <p:cxnSp>
          <p:nvCxnSpPr>
            <p:cNvPr id="6" name="Elbow Connector 4">
              <a:extLst>
                <a:ext uri="{FF2B5EF4-FFF2-40B4-BE49-F238E27FC236}">
                  <a16:creationId xmlns:a16="http://schemas.microsoft.com/office/drawing/2014/main" id="{0036BF97-D998-8470-72F8-633C9AB57C7B}"/>
                </a:ext>
              </a:extLst>
            </p:cNvPr>
            <p:cNvCxnSpPr/>
            <p:nvPr/>
          </p:nvCxnSpPr>
          <p:spPr bwMode="auto">
            <a:xfrm>
              <a:off x="3978423" y="4086125"/>
              <a:ext cx="995083" cy="268853"/>
            </a:xfrm>
            <a:prstGeom prst="bentConnector3">
              <a:avLst>
                <a:gd name="adj1" fmla="val 51351"/>
              </a:avLst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</p:spPr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9AB8B5E-E41A-2049-9A1E-AB19D1D1F2B4}"/>
                </a:ext>
              </a:extLst>
            </p:cNvPr>
            <p:cNvSpPr txBox="1"/>
            <p:nvPr/>
          </p:nvSpPr>
          <p:spPr>
            <a:xfrm>
              <a:off x="5231736" y="4879429"/>
              <a:ext cx="1128435" cy="2187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>
                  <a:solidFill>
                    <a:srgbClr val="006699"/>
                  </a:solidFill>
                </a:rPr>
                <a:t>Storage Device</a:t>
              </a:r>
              <a:endParaRPr lang="nl-NL" sz="1400" dirty="0">
                <a:solidFill>
                  <a:srgbClr val="006699"/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654DF0B-2DE3-9E6E-EB8B-2FD1ADFBCBDD}"/>
                </a:ext>
              </a:extLst>
            </p:cNvPr>
            <p:cNvSpPr txBox="1"/>
            <p:nvPr/>
          </p:nvSpPr>
          <p:spPr>
            <a:xfrm>
              <a:off x="3434833" y="4883543"/>
              <a:ext cx="461131" cy="2187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006699"/>
                  </a:solidFill>
                </a:rPr>
                <a:t>Host</a:t>
              </a:r>
              <a:endParaRPr lang="nl-NL" sz="1400" dirty="0">
                <a:solidFill>
                  <a:srgbClr val="006699"/>
                </a:solidFill>
              </a:endParaRPr>
            </a:p>
          </p:txBody>
        </p:sp>
        <p:pic>
          <p:nvPicPr>
            <p:cNvPr id="12" name="1439236895" descr="图片682">
              <a:extLst>
                <a:ext uri="{FF2B5EF4-FFF2-40B4-BE49-F238E27FC236}">
                  <a16:creationId xmlns:a16="http://schemas.microsoft.com/office/drawing/2014/main" id="{0375217A-5848-5C78-D6CC-7DD5A60236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27784" y="3248980"/>
              <a:ext cx="1162271" cy="1855944"/>
            </a:xfrm>
            <a:prstGeom prst="rect">
              <a:avLst/>
            </a:prstGeom>
            <a:noFill/>
          </p:spPr>
        </p:pic>
        <p:grpSp>
          <p:nvGrpSpPr>
            <p:cNvPr id="13" name="Groep 290">
              <a:extLst>
                <a:ext uri="{FF2B5EF4-FFF2-40B4-BE49-F238E27FC236}">
                  <a16:creationId xmlns:a16="http://schemas.microsoft.com/office/drawing/2014/main" id="{2A09DA43-9821-0F2F-5313-87FDF1B198CB}"/>
                </a:ext>
              </a:extLst>
            </p:cNvPr>
            <p:cNvGrpSpPr/>
            <p:nvPr/>
          </p:nvGrpSpPr>
          <p:grpSpPr>
            <a:xfrm>
              <a:off x="5161764" y="3505579"/>
              <a:ext cx="1406245" cy="1288387"/>
              <a:chOff x="2765425" y="1460500"/>
              <a:chExt cx="809625" cy="757238"/>
            </a:xfrm>
          </p:grpSpPr>
          <p:sp>
            <p:nvSpPr>
              <p:cNvPr id="14" name="1074832754">
                <a:extLst>
                  <a:ext uri="{FF2B5EF4-FFF2-40B4-BE49-F238E27FC236}">
                    <a16:creationId xmlns:a16="http://schemas.microsoft.com/office/drawing/2014/main" id="{D0C129AA-FBD2-05A4-B7A2-2E199AB9FD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425" y="1804988"/>
                <a:ext cx="809625" cy="260350"/>
              </a:xfrm>
              <a:custGeom>
                <a:avLst/>
                <a:gdLst/>
                <a:ahLst/>
                <a:cxnLst>
                  <a:cxn ang="0">
                    <a:pos x="0" y="108"/>
                  </a:cxn>
                  <a:cxn ang="0">
                    <a:pos x="218" y="0"/>
                  </a:cxn>
                  <a:cxn ang="0">
                    <a:pos x="510" y="36"/>
                  </a:cxn>
                  <a:cxn ang="0">
                    <a:pos x="328" y="164"/>
                  </a:cxn>
                  <a:cxn ang="0">
                    <a:pos x="0" y="108"/>
                  </a:cxn>
                </a:cxnLst>
                <a:rect l="0" t="0" r="r" b="b"/>
                <a:pathLst>
                  <a:path w="510" h="164">
                    <a:moveTo>
                      <a:pt x="0" y="108"/>
                    </a:moveTo>
                    <a:lnTo>
                      <a:pt x="218" y="0"/>
                    </a:lnTo>
                    <a:lnTo>
                      <a:pt x="510" y="36"/>
                    </a:lnTo>
                    <a:lnTo>
                      <a:pt x="328" y="164"/>
                    </a:lnTo>
                    <a:lnTo>
                      <a:pt x="0" y="10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" name="47765793">
                <a:extLst>
                  <a:ext uri="{FF2B5EF4-FFF2-40B4-BE49-F238E27FC236}">
                    <a16:creationId xmlns:a16="http://schemas.microsoft.com/office/drawing/2014/main" id="{0AE106F4-6BFA-167D-F2B8-CB23E551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125" y="1862138"/>
                <a:ext cx="285750" cy="355600"/>
              </a:xfrm>
              <a:custGeom>
                <a:avLst/>
                <a:gdLst/>
                <a:ahLst/>
                <a:cxnLst>
                  <a:cxn ang="0">
                    <a:pos x="0" y="128"/>
                  </a:cxn>
                  <a:cxn ang="0">
                    <a:pos x="0" y="224"/>
                  </a:cxn>
                  <a:cxn ang="0">
                    <a:pos x="180" y="96"/>
                  </a:cxn>
                  <a:cxn ang="0">
                    <a:pos x="180" y="0"/>
                  </a:cxn>
                  <a:cxn ang="0">
                    <a:pos x="0" y="128"/>
                  </a:cxn>
                </a:cxnLst>
                <a:rect l="0" t="0" r="r" b="b"/>
                <a:pathLst>
                  <a:path w="180" h="224">
                    <a:moveTo>
                      <a:pt x="0" y="128"/>
                    </a:moveTo>
                    <a:lnTo>
                      <a:pt x="0" y="224"/>
                    </a:lnTo>
                    <a:lnTo>
                      <a:pt x="180" y="96"/>
                    </a:lnTo>
                    <a:lnTo>
                      <a:pt x="180" y="0"/>
                    </a:ln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" name="971279264">
                <a:extLst>
                  <a:ext uri="{FF2B5EF4-FFF2-40B4-BE49-F238E27FC236}">
                    <a16:creationId xmlns:a16="http://schemas.microsoft.com/office/drawing/2014/main" id="{35F8E448-8DC3-B383-1163-E8D53D9CE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775" y="1862138"/>
                <a:ext cx="295275" cy="209550"/>
              </a:xfrm>
              <a:custGeom>
                <a:avLst/>
                <a:gdLst/>
                <a:ahLst/>
                <a:cxnLst>
                  <a:cxn ang="0">
                    <a:pos x="2" y="132"/>
                  </a:cxn>
                  <a:cxn ang="0">
                    <a:pos x="186" y="2"/>
                  </a:cxn>
                  <a:cxn ang="0">
                    <a:pos x="186" y="0"/>
                  </a:cxn>
                  <a:cxn ang="0">
                    <a:pos x="182" y="0"/>
                  </a:cxn>
                  <a:cxn ang="0">
                    <a:pos x="0" y="128"/>
                  </a:cxn>
                  <a:cxn ang="0">
                    <a:pos x="2" y="132"/>
                  </a:cxn>
                </a:cxnLst>
                <a:rect l="0" t="0" r="r" b="b"/>
                <a:pathLst>
                  <a:path w="186" h="132">
                    <a:moveTo>
                      <a:pt x="2" y="132"/>
                    </a:moveTo>
                    <a:lnTo>
                      <a:pt x="186" y="2"/>
                    </a:lnTo>
                    <a:lnTo>
                      <a:pt x="186" y="0"/>
                    </a:lnTo>
                    <a:lnTo>
                      <a:pt x="182" y="0"/>
                    </a:lnTo>
                    <a:lnTo>
                      <a:pt x="0" y="128"/>
                    </a:lnTo>
                    <a:lnTo>
                      <a:pt x="2" y="132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" name="1026550410">
                <a:extLst>
                  <a:ext uri="{FF2B5EF4-FFF2-40B4-BE49-F238E27FC236}">
                    <a16:creationId xmlns:a16="http://schemas.microsoft.com/office/drawing/2014/main" id="{ACE1000E-B776-AE16-F194-CC76708E5A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425" y="1976438"/>
                <a:ext cx="520700" cy="241300"/>
              </a:xfrm>
              <a:custGeom>
                <a:avLst/>
                <a:gdLst/>
                <a:ahLst/>
                <a:cxnLst>
                  <a:cxn ang="0">
                    <a:pos x="328" y="152"/>
                  </a:cxn>
                  <a:cxn ang="0">
                    <a:pos x="0" y="92"/>
                  </a:cxn>
                  <a:cxn ang="0">
                    <a:pos x="0" y="0"/>
                  </a:cxn>
                  <a:cxn ang="0">
                    <a:pos x="328" y="56"/>
                  </a:cxn>
                  <a:cxn ang="0">
                    <a:pos x="328" y="152"/>
                  </a:cxn>
                </a:cxnLst>
                <a:rect l="0" t="0" r="r" b="b"/>
                <a:pathLst>
                  <a:path w="328" h="152">
                    <a:moveTo>
                      <a:pt x="328" y="152"/>
                    </a:moveTo>
                    <a:lnTo>
                      <a:pt x="0" y="92"/>
                    </a:lnTo>
                    <a:lnTo>
                      <a:pt x="0" y="0"/>
                    </a:lnTo>
                    <a:lnTo>
                      <a:pt x="328" y="56"/>
                    </a:lnTo>
                    <a:lnTo>
                      <a:pt x="328" y="15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" name="1843970287">
                <a:extLst>
                  <a:ext uri="{FF2B5EF4-FFF2-40B4-BE49-F238E27FC236}">
                    <a16:creationId xmlns:a16="http://schemas.microsoft.com/office/drawing/2014/main" id="{EE3A6B06-B33E-9236-F7EB-20AAB7E713C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78125" y="1995488"/>
                <a:ext cx="485775" cy="203200"/>
              </a:xfrm>
              <a:custGeom>
                <a:avLst/>
                <a:gdLst/>
                <a:ahLst/>
                <a:cxnLst>
                  <a:cxn ang="0">
                    <a:pos x="304" y="122"/>
                  </a:cxn>
                  <a:cxn ang="0">
                    <a:pos x="4" y="68"/>
                  </a:cxn>
                  <a:cxn ang="0">
                    <a:pos x="6" y="70"/>
                  </a:cxn>
                  <a:cxn ang="0">
                    <a:pos x="6" y="4"/>
                  </a:cxn>
                  <a:cxn ang="0">
                    <a:pos x="2" y="6"/>
                  </a:cxn>
                  <a:cxn ang="0">
                    <a:pos x="302" y="60"/>
                  </a:cxn>
                  <a:cxn ang="0">
                    <a:pos x="300" y="56"/>
                  </a:cxn>
                  <a:cxn ang="0">
                    <a:pos x="300" y="124"/>
                  </a:cxn>
                  <a:cxn ang="0">
                    <a:pos x="304" y="122"/>
                  </a:cxn>
                  <a:cxn ang="0">
                    <a:pos x="304" y="54"/>
                  </a:cxn>
                  <a:cxn ang="0">
                    <a:pos x="4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70"/>
                  </a:cxn>
                  <a:cxn ang="0">
                    <a:pos x="0" y="74"/>
                  </a:cxn>
                  <a:cxn ang="0">
                    <a:pos x="2" y="74"/>
                  </a:cxn>
                  <a:cxn ang="0">
                    <a:pos x="302" y="128"/>
                  </a:cxn>
                  <a:cxn ang="0">
                    <a:pos x="306" y="128"/>
                  </a:cxn>
                  <a:cxn ang="0">
                    <a:pos x="306" y="124"/>
                  </a:cxn>
                  <a:cxn ang="0">
                    <a:pos x="306" y="56"/>
                  </a:cxn>
                  <a:cxn ang="0">
                    <a:pos x="306" y="54"/>
                  </a:cxn>
                  <a:cxn ang="0">
                    <a:pos x="304" y="54"/>
                  </a:cxn>
                </a:cxnLst>
                <a:rect l="0" t="0" r="r" b="b"/>
                <a:pathLst>
                  <a:path w="306" h="128">
                    <a:moveTo>
                      <a:pt x="304" y="122"/>
                    </a:moveTo>
                    <a:lnTo>
                      <a:pt x="4" y="68"/>
                    </a:lnTo>
                    <a:lnTo>
                      <a:pt x="6" y="70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302" y="60"/>
                    </a:lnTo>
                    <a:lnTo>
                      <a:pt x="300" y="56"/>
                    </a:lnTo>
                    <a:lnTo>
                      <a:pt x="300" y="124"/>
                    </a:lnTo>
                    <a:lnTo>
                      <a:pt x="304" y="122"/>
                    </a:lnTo>
                    <a:close/>
                    <a:moveTo>
                      <a:pt x="304" y="54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2" y="74"/>
                    </a:lnTo>
                    <a:lnTo>
                      <a:pt x="302" y="128"/>
                    </a:lnTo>
                    <a:lnTo>
                      <a:pt x="306" y="128"/>
                    </a:lnTo>
                    <a:lnTo>
                      <a:pt x="306" y="124"/>
                    </a:lnTo>
                    <a:lnTo>
                      <a:pt x="306" y="56"/>
                    </a:lnTo>
                    <a:lnTo>
                      <a:pt x="306" y="54"/>
                    </a:lnTo>
                    <a:lnTo>
                      <a:pt x="304" y="54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" name="957146762">
                <a:extLst>
                  <a:ext uri="{FF2B5EF4-FFF2-40B4-BE49-F238E27FC236}">
                    <a16:creationId xmlns:a16="http://schemas.microsoft.com/office/drawing/2014/main" id="{1153B990-EB35-F469-64CD-7B16E9FA33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300" y="2001838"/>
                <a:ext cx="479425" cy="190500"/>
              </a:xfrm>
              <a:custGeom>
                <a:avLst/>
                <a:gdLst/>
                <a:ahLst/>
                <a:cxnLst>
                  <a:cxn ang="0">
                    <a:pos x="302" y="120"/>
                  </a:cxn>
                  <a:cxn ang="0">
                    <a:pos x="0" y="66"/>
                  </a:cxn>
                  <a:cxn ang="0">
                    <a:pos x="0" y="0"/>
                  </a:cxn>
                  <a:cxn ang="0">
                    <a:pos x="302" y="52"/>
                  </a:cxn>
                  <a:cxn ang="0">
                    <a:pos x="302" y="120"/>
                  </a:cxn>
                </a:cxnLst>
                <a:rect l="0" t="0" r="r" b="b"/>
                <a:pathLst>
                  <a:path w="302" h="120">
                    <a:moveTo>
                      <a:pt x="302" y="120"/>
                    </a:moveTo>
                    <a:lnTo>
                      <a:pt x="0" y="66"/>
                    </a:lnTo>
                    <a:lnTo>
                      <a:pt x="0" y="0"/>
                    </a:lnTo>
                    <a:lnTo>
                      <a:pt x="302" y="52"/>
                    </a:lnTo>
                    <a:lnTo>
                      <a:pt x="302" y="12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" name="2058763422">
                <a:extLst>
                  <a:ext uri="{FF2B5EF4-FFF2-40B4-BE49-F238E27FC236}">
                    <a16:creationId xmlns:a16="http://schemas.microsoft.com/office/drawing/2014/main" id="{76D3A5C0-B5E1-079E-753B-DEC18E66B3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8938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" name="1315781907">
                <a:extLst>
                  <a:ext uri="{FF2B5EF4-FFF2-40B4-BE49-F238E27FC236}">
                    <a16:creationId xmlns:a16="http://schemas.microsoft.com/office/drawing/2014/main" id="{D1F4AB7D-15F5-54C6-4A4B-5AB90040B1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8907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" name="991527651">
                <a:extLst>
                  <a:ext uri="{FF2B5EF4-FFF2-40B4-BE49-F238E27FC236}">
                    <a16:creationId xmlns:a16="http://schemas.microsoft.com/office/drawing/2014/main" id="{C89B6AA0-CC3F-5703-2888-53169B28D0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8938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8" y="8"/>
                    </a:cubicBezTo>
                    <a:cubicBezTo>
                      <a:pt x="10" y="4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" name="1615998299">
                <a:extLst>
                  <a:ext uri="{FF2B5EF4-FFF2-40B4-BE49-F238E27FC236}">
                    <a16:creationId xmlns:a16="http://schemas.microsoft.com/office/drawing/2014/main" id="{1D0700CA-542B-9206-FB23-FCDC802A95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90023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" name="1647012392">
                <a:extLst>
                  <a:ext uri="{FF2B5EF4-FFF2-40B4-BE49-F238E27FC236}">
                    <a16:creationId xmlns:a16="http://schemas.microsoft.com/office/drawing/2014/main" id="{1513F612-49B1-7042-4226-33DD9BAA5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88436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" name="2017150858">
                <a:extLst>
                  <a:ext uri="{FF2B5EF4-FFF2-40B4-BE49-F238E27FC236}">
                    <a16:creationId xmlns:a16="http://schemas.microsoft.com/office/drawing/2014/main" id="{AFF958AA-15C2-2BD3-29F4-71DF0C3F33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8780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" name="509957057">
                <a:extLst>
                  <a:ext uri="{FF2B5EF4-FFF2-40B4-BE49-F238E27FC236}">
                    <a16:creationId xmlns:a16="http://schemas.microsoft.com/office/drawing/2014/main" id="{58B4D088-D28D-16A1-8327-6FBEE5A612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8811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8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8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8" name="805404361">
                <a:extLst>
                  <a:ext uri="{FF2B5EF4-FFF2-40B4-BE49-F238E27FC236}">
                    <a16:creationId xmlns:a16="http://schemas.microsoft.com/office/drawing/2014/main" id="{A720AD00-766B-78F8-25D0-1C80D7219C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887538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9" name="1602863154">
                <a:extLst>
                  <a:ext uri="{FF2B5EF4-FFF2-40B4-BE49-F238E27FC236}">
                    <a16:creationId xmlns:a16="http://schemas.microsoft.com/office/drawing/2014/main" id="{7E64C618-C014-5B48-D3B0-3932A1AAAE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8716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0" name="1005026456">
                <a:extLst>
                  <a:ext uri="{FF2B5EF4-FFF2-40B4-BE49-F238E27FC236}">
                    <a16:creationId xmlns:a16="http://schemas.microsoft.com/office/drawing/2014/main" id="{6FEE2513-5203-1926-968B-1DB22DB694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86848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1" name="1887703032">
                <a:extLst>
                  <a:ext uri="{FF2B5EF4-FFF2-40B4-BE49-F238E27FC236}">
                    <a16:creationId xmlns:a16="http://schemas.microsoft.com/office/drawing/2014/main" id="{8BEAF7E8-F3EA-5387-8956-00F31E7C3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8716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8" y="8"/>
                    </a:cubicBezTo>
                    <a:cubicBezTo>
                      <a:pt x="10" y="3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2" name="1300895500">
                <a:extLst>
                  <a:ext uri="{FF2B5EF4-FFF2-40B4-BE49-F238E27FC236}">
                    <a16:creationId xmlns:a16="http://schemas.microsoft.com/office/drawing/2014/main" id="{3629BD44-AA3E-011C-51AA-BAD8E8AB8B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878013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3" name="1713819694">
                <a:extLst>
                  <a:ext uri="{FF2B5EF4-FFF2-40B4-BE49-F238E27FC236}">
                    <a16:creationId xmlns:a16="http://schemas.microsoft.com/office/drawing/2014/main" id="{1D22D45C-B1F0-529C-D0E5-71837EB939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909763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4" name="634356947">
                <a:extLst>
                  <a:ext uri="{FF2B5EF4-FFF2-40B4-BE49-F238E27FC236}">
                    <a16:creationId xmlns:a16="http://schemas.microsoft.com/office/drawing/2014/main" id="{FEEFE22B-F061-93DD-1203-CC3B4B691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90658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5" name="390296705">
                <a:extLst>
                  <a:ext uri="{FF2B5EF4-FFF2-40B4-BE49-F238E27FC236}">
                    <a16:creationId xmlns:a16="http://schemas.microsoft.com/office/drawing/2014/main" id="{55D20A00-BA16-E9A3-3803-D723D04903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9097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6" name="1067372877">
                <a:extLst>
                  <a:ext uri="{FF2B5EF4-FFF2-40B4-BE49-F238E27FC236}">
                    <a16:creationId xmlns:a16="http://schemas.microsoft.com/office/drawing/2014/main" id="{295E4856-D75E-E05A-D902-49BD2FC7FB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916113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7" name="25477180">
                <a:extLst>
                  <a:ext uri="{FF2B5EF4-FFF2-40B4-BE49-F238E27FC236}">
                    <a16:creationId xmlns:a16="http://schemas.microsoft.com/office/drawing/2014/main" id="{DDC0BEF9-B60A-B410-E667-D49F672A30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900238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5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5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8" name="1496715222">
                <a:extLst>
                  <a:ext uri="{FF2B5EF4-FFF2-40B4-BE49-F238E27FC236}">
                    <a16:creationId xmlns:a16="http://schemas.microsoft.com/office/drawing/2014/main" id="{D4BDC3E6-FDA1-2620-7698-9F5C12522E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89388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2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39" name="1211173913">
                <a:extLst>
                  <a:ext uri="{FF2B5EF4-FFF2-40B4-BE49-F238E27FC236}">
                    <a16:creationId xmlns:a16="http://schemas.microsoft.com/office/drawing/2014/main" id="{180C6862-B29F-ABEE-C2EF-559AD4735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8970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9" y="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0" name="1798044205">
                <a:extLst>
                  <a:ext uri="{FF2B5EF4-FFF2-40B4-BE49-F238E27FC236}">
                    <a16:creationId xmlns:a16="http://schemas.microsoft.com/office/drawing/2014/main" id="{25315555-2DD1-23EF-F9EE-50F0A8E85C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903413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1" name="1301907291">
                <a:extLst>
                  <a:ext uri="{FF2B5EF4-FFF2-40B4-BE49-F238E27FC236}">
                    <a16:creationId xmlns:a16="http://schemas.microsoft.com/office/drawing/2014/main" id="{31938BDA-F86A-6635-BBC8-C29B2C6BE5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88753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2" name="1562240805">
                <a:extLst>
                  <a:ext uri="{FF2B5EF4-FFF2-40B4-BE49-F238E27FC236}">
                    <a16:creationId xmlns:a16="http://schemas.microsoft.com/office/drawing/2014/main" id="{6DBC2184-B952-78EE-C1CC-E487D424D9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884363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5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5" y="1"/>
                      <a:pt x="20" y="4"/>
                      <a:pt x="20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3" name="210923598">
                <a:extLst>
                  <a:ext uri="{FF2B5EF4-FFF2-40B4-BE49-F238E27FC236}">
                    <a16:creationId xmlns:a16="http://schemas.microsoft.com/office/drawing/2014/main" id="{979D5E00-F895-214C-2EE3-9254720FAD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8875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4" name="404626377">
                <a:extLst>
                  <a:ext uri="{FF2B5EF4-FFF2-40B4-BE49-F238E27FC236}">
                    <a16:creationId xmlns:a16="http://schemas.microsoft.com/office/drawing/2014/main" id="{6A48598E-6ABB-A0C6-498F-29FF9E7D8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89388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5" name="808932686">
                <a:extLst>
                  <a:ext uri="{FF2B5EF4-FFF2-40B4-BE49-F238E27FC236}">
                    <a16:creationId xmlns:a16="http://schemas.microsoft.com/office/drawing/2014/main" id="{5D1D3C4C-0F62-C2CB-3AA9-74A1EB5A50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925638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7"/>
                  </a:cxn>
                </a:cxnLst>
                <a:rect l="0" t="0" r="r" b="b"/>
                <a:pathLst>
                  <a:path w="20" h="11">
                    <a:moveTo>
                      <a:pt x="20" y="7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6" name="199893752">
                <a:extLst>
                  <a:ext uri="{FF2B5EF4-FFF2-40B4-BE49-F238E27FC236}">
                    <a16:creationId xmlns:a16="http://schemas.microsoft.com/office/drawing/2014/main" id="{5D4F72F2-D57F-5475-DD3E-83DEBD1193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922463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7" name="883954250">
                <a:extLst>
                  <a:ext uri="{FF2B5EF4-FFF2-40B4-BE49-F238E27FC236}">
                    <a16:creationId xmlns:a16="http://schemas.microsoft.com/office/drawing/2014/main" id="{8B509C65-FA09-D34B-5FBD-D395244921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925638"/>
                <a:ext cx="38100" cy="222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7"/>
                  </a:cxn>
                  <a:cxn ang="0">
                    <a:pos x="0" y="0"/>
                  </a:cxn>
                </a:cxnLst>
                <a:rect l="0" t="0" r="r" b="b"/>
                <a:pathLst>
                  <a:path w="12" h="7">
                    <a:moveTo>
                      <a:pt x="0" y="0"/>
                    </a:moveTo>
                    <a:cubicBezTo>
                      <a:pt x="2" y="0"/>
                      <a:pt x="12" y="3"/>
                      <a:pt x="7" y="7"/>
                    </a:cubicBezTo>
                    <a:cubicBezTo>
                      <a:pt x="10" y="3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8" name="1265407492">
                <a:extLst>
                  <a:ext uri="{FF2B5EF4-FFF2-40B4-BE49-F238E27FC236}">
                    <a16:creationId xmlns:a16="http://schemas.microsoft.com/office/drawing/2014/main" id="{15DC6618-F73A-9806-93CF-2042B374F1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93198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10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49" name="2116232367">
                <a:extLst>
                  <a:ext uri="{FF2B5EF4-FFF2-40B4-BE49-F238E27FC236}">
                    <a16:creationId xmlns:a16="http://schemas.microsoft.com/office/drawing/2014/main" id="{3CEE224F-75D9-7EF3-DDD5-E144335A7D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91293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0" name="1431867450">
                <a:extLst>
                  <a:ext uri="{FF2B5EF4-FFF2-40B4-BE49-F238E27FC236}">
                    <a16:creationId xmlns:a16="http://schemas.microsoft.com/office/drawing/2014/main" id="{E7368494-4119-2E2A-804B-74CE89476E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909763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1" name="1156420757">
                <a:extLst>
                  <a:ext uri="{FF2B5EF4-FFF2-40B4-BE49-F238E27FC236}">
                    <a16:creationId xmlns:a16="http://schemas.microsoft.com/office/drawing/2014/main" id="{D16B04BE-5AA2-50D3-96CA-D1E546E15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9129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2" name="1467475072">
                <a:extLst>
                  <a:ext uri="{FF2B5EF4-FFF2-40B4-BE49-F238E27FC236}">
                    <a16:creationId xmlns:a16="http://schemas.microsoft.com/office/drawing/2014/main" id="{491BA61A-8EE2-C2BF-028E-060F7EB5E8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91928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10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3" name="768576292">
                <a:extLst>
                  <a:ext uri="{FF2B5EF4-FFF2-40B4-BE49-F238E27FC236}">
                    <a16:creationId xmlns:a16="http://schemas.microsoft.com/office/drawing/2014/main" id="{D1F3E630-3FBA-2B04-ACE7-F40089C411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903413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4" name="340951270">
                <a:extLst>
                  <a:ext uri="{FF2B5EF4-FFF2-40B4-BE49-F238E27FC236}">
                    <a16:creationId xmlns:a16="http://schemas.microsoft.com/office/drawing/2014/main" id="{5FC52A84-A4B3-3248-BEE3-B05F8DF6C5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897063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5" name="1824664273">
                <a:extLst>
                  <a:ext uri="{FF2B5EF4-FFF2-40B4-BE49-F238E27FC236}">
                    <a16:creationId xmlns:a16="http://schemas.microsoft.com/office/drawing/2014/main" id="{0E3A195D-B808-BD81-9D2B-795C17C5DF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9002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6" name="1033916024">
                <a:extLst>
                  <a:ext uri="{FF2B5EF4-FFF2-40B4-BE49-F238E27FC236}">
                    <a16:creationId xmlns:a16="http://schemas.microsoft.com/office/drawing/2014/main" id="{8A143855-0258-D75C-68ED-19B483B4DB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906588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10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7" name="597071435">
                <a:extLst>
                  <a:ext uri="{FF2B5EF4-FFF2-40B4-BE49-F238E27FC236}">
                    <a16:creationId xmlns:a16="http://schemas.microsoft.com/office/drawing/2014/main" id="{50F9DC8C-626E-B8D5-D3AA-02FF492E5F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94151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1">
                    <a:moveTo>
                      <a:pt x="21" y="7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8" name="921432270">
                <a:extLst>
                  <a:ext uri="{FF2B5EF4-FFF2-40B4-BE49-F238E27FC236}">
                    <a16:creationId xmlns:a16="http://schemas.microsoft.com/office/drawing/2014/main" id="{FAAA2A2E-8B48-983B-5E46-7BEE18CED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93833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7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59" name="290177633">
                <a:extLst>
                  <a:ext uri="{FF2B5EF4-FFF2-40B4-BE49-F238E27FC236}">
                    <a16:creationId xmlns:a16="http://schemas.microsoft.com/office/drawing/2014/main" id="{C5ED5656-F28A-2D64-6210-7B506183B4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9383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0" name="716314742">
                <a:extLst>
                  <a:ext uri="{FF2B5EF4-FFF2-40B4-BE49-F238E27FC236}">
                    <a16:creationId xmlns:a16="http://schemas.microsoft.com/office/drawing/2014/main" id="{445907CD-464F-6BB3-2377-3C728B5ED3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947863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3"/>
                      <a:pt x="9" y="6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1" name="1312945617">
                <a:extLst>
                  <a:ext uri="{FF2B5EF4-FFF2-40B4-BE49-F238E27FC236}">
                    <a16:creationId xmlns:a16="http://schemas.microsoft.com/office/drawing/2014/main" id="{88BD0B7C-CD8A-070A-624E-E37EE1FCF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9288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2" name="1254808256">
                <a:extLst>
                  <a:ext uri="{FF2B5EF4-FFF2-40B4-BE49-F238E27FC236}">
                    <a16:creationId xmlns:a16="http://schemas.microsoft.com/office/drawing/2014/main" id="{7A007C65-FCC4-B109-82BA-36FF5176BB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9256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3" name="914364593">
                <a:extLst>
                  <a:ext uri="{FF2B5EF4-FFF2-40B4-BE49-F238E27FC236}">
                    <a16:creationId xmlns:a16="http://schemas.microsoft.com/office/drawing/2014/main" id="{693177B5-FAA0-053D-1C17-5678345135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9288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4" name="1244426333">
                <a:extLst>
                  <a:ext uri="{FF2B5EF4-FFF2-40B4-BE49-F238E27FC236}">
                    <a16:creationId xmlns:a16="http://schemas.microsoft.com/office/drawing/2014/main" id="{C189DC29-5E54-F0F7-E815-9012B657FB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935163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5" name="164058409">
                <a:extLst>
                  <a:ext uri="{FF2B5EF4-FFF2-40B4-BE49-F238E27FC236}">
                    <a16:creationId xmlns:a16="http://schemas.microsoft.com/office/drawing/2014/main" id="{96B6E2C3-E834-A8C4-C19A-F5E0DA634B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91928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7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6" name="1143004183">
                <a:extLst>
                  <a:ext uri="{FF2B5EF4-FFF2-40B4-BE49-F238E27FC236}">
                    <a16:creationId xmlns:a16="http://schemas.microsoft.com/office/drawing/2014/main" id="{799E81B0-2EFD-215A-A5B2-932447F14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9129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7" name="40444206">
                <a:extLst>
                  <a:ext uri="{FF2B5EF4-FFF2-40B4-BE49-F238E27FC236}">
                    <a16:creationId xmlns:a16="http://schemas.microsoft.com/office/drawing/2014/main" id="{4247FA9F-F691-32B0-ED70-D1D465757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9161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8" name="2056981737">
                <a:extLst>
                  <a:ext uri="{FF2B5EF4-FFF2-40B4-BE49-F238E27FC236}">
                    <a16:creationId xmlns:a16="http://schemas.microsoft.com/office/drawing/2014/main" id="{828EF733-D3EF-98FD-E3F4-47F6C2F4AA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922463"/>
                <a:ext cx="31750" cy="25400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8">
                    <a:moveTo>
                      <a:pt x="10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69" name="1933862115">
                <a:extLst>
                  <a:ext uri="{FF2B5EF4-FFF2-40B4-BE49-F238E27FC236}">
                    <a16:creationId xmlns:a16="http://schemas.microsoft.com/office/drawing/2014/main" id="{CF6960CD-20A7-14AE-BCDB-1B0969048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9542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0" name="7459877">
                <a:extLst>
                  <a:ext uri="{FF2B5EF4-FFF2-40B4-BE49-F238E27FC236}">
                    <a16:creationId xmlns:a16="http://schemas.microsoft.com/office/drawing/2014/main" id="{2F601472-4D6E-9C0C-2EA1-34BFBE8950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9510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1" name="22288613">
                <a:extLst>
                  <a:ext uri="{FF2B5EF4-FFF2-40B4-BE49-F238E27FC236}">
                    <a16:creationId xmlns:a16="http://schemas.microsoft.com/office/drawing/2014/main" id="{AA14412C-ED85-8CDC-987A-380F370D10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9542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4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2" name="1622047689">
                <a:extLst>
                  <a:ext uri="{FF2B5EF4-FFF2-40B4-BE49-F238E27FC236}">
                    <a16:creationId xmlns:a16="http://schemas.microsoft.com/office/drawing/2014/main" id="{F3FBAD47-75C0-9E3C-12D1-02BF7DBD58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960563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3" name="1962860144">
                <a:extLst>
                  <a:ext uri="{FF2B5EF4-FFF2-40B4-BE49-F238E27FC236}">
                    <a16:creationId xmlns:a16="http://schemas.microsoft.com/office/drawing/2014/main" id="{F04FEBE1-98B4-C6D5-1B1D-278FA2A8F9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94468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4" name="45926082">
                <a:extLst>
                  <a:ext uri="{FF2B5EF4-FFF2-40B4-BE49-F238E27FC236}">
                    <a16:creationId xmlns:a16="http://schemas.microsoft.com/office/drawing/2014/main" id="{EE691907-6C48-CD61-6C99-96624EB530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9383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5" name="1802723118">
                <a:extLst>
                  <a:ext uri="{FF2B5EF4-FFF2-40B4-BE49-F238E27FC236}">
                    <a16:creationId xmlns:a16="http://schemas.microsoft.com/office/drawing/2014/main" id="{4B966552-93EB-2445-50DE-AA8523336B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9415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6" name="496522617">
                <a:extLst>
                  <a:ext uri="{FF2B5EF4-FFF2-40B4-BE49-F238E27FC236}">
                    <a16:creationId xmlns:a16="http://schemas.microsoft.com/office/drawing/2014/main" id="{253EC6E8-8E3B-D312-150A-DDF48C5C14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947863"/>
                <a:ext cx="31750" cy="25400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8">
                    <a:moveTo>
                      <a:pt x="10" y="7"/>
                    </a:moveTo>
                    <a:cubicBezTo>
                      <a:pt x="9" y="8"/>
                      <a:pt x="0" y="5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7" name="1104858309">
                <a:extLst>
                  <a:ext uri="{FF2B5EF4-FFF2-40B4-BE49-F238E27FC236}">
                    <a16:creationId xmlns:a16="http://schemas.microsoft.com/office/drawing/2014/main" id="{32581D8D-27E3-5A66-2E10-948C066F16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9319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8" name="586901274">
                <a:extLst>
                  <a:ext uri="{FF2B5EF4-FFF2-40B4-BE49-F238E27FC236}">
                    <a16:creationId xmlns:a16="http://schemas.microsoft.com/office/drawing/2014/main" id="{8F655D47-F3F0-E930-9728-6CD85CD35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92881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1">
                    <a:moveTo>
                      <a:pt x="21" y="7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79" name="807065613">
                <a:extLst>
                  <a:ext uri="{FF2B5EF4-FFF2-40B4-BE49-F238E27FC236}">
                    <a16:creationId xmlns:a16="http://schemas.microsoft.com/office/drawing/2014/main" id="{8087900D-72BD-B0FC-E68B-9ABA408E4E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9319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0" name="1447118640">
                <a:extLst>
                  <a:ext uri="{FF2B5EF4-FFF2-40B4-BE49-F238E27FC236}">
                    <a16:creationId xmlns:a16="http://schemas.microsoft.com/office/drawing/2014/main" id="{EBE207DB-27A2-AE35-2F9C-84E57D74BA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938338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1" name="1133196608">
                <a:extLst>
                  <a:ext uri="{FF2B5EF4-FFF2-40B4-BE49-F238E27FC236}">
                    <a16:creationId xmlns:a16="http://schemas.microsoft.com/office/drawing/2014/main" id="{F4EBBCA5-0ADA-9DF3-0B69-D4AF47A50C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9700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2" name="1392033212">
                <a:extLst>
                  <a:ext uri="{FF2B5EF4-FFF2-40B4-BE49-F238E27FC236}">
                    <a16:creationId xmlns:a16="http://schemas.microsoft.com/office/drawing/2014/main" id="{19821A98-A5A9-8468-16B9-42E1A1C1B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9669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3" name="836655641">
                <a:extLst>
                  <a:ext uri="{FF2B5EF4-FFF2-40B4-BE49-F238E27FC236}">
                    <a16:creationId xmlns:a16="http://schemas.microsoft.com/office/drawing/2014/main" id="{B595D06D-0FB5-42C3-6CFC-8E650889B4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9700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4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4" name="170995704">
                <a:extLst>
                  <a:ext uri="{FF2B5EF4-FFF2-40B4-BE49-F238E27FC236}">
                    <a16:creationId xmlns:a16="http://schemas.microsoft.com/office/drawing/2014/main" id="{BBCE4DF4-F3A4-1A25-F3FF-2B9AE2CC0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97643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5" name="1996089346">
                <a:extLst>
                  <a:ext uri="{FF2B5EF4-FFF2-40B4-BE49-F238E27FC236}">
                    <a16:creationId xmlns:a16="http://schemas.microsoft.com/office/drawing/2014/main" id="{B3B34CEC-6B39-06BB-2023-252A3923E6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96056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1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6" name="420227960">
                <a:extLst>
                  <a:ext uri="{FF2B5EF4-FFF2-40B4-BE49-F238E27FC236}">
                    <a16:creationId xmlns:a16="http://schemas.microsoft.com/office/drawing/2014/main" id="{3C794A8A-4A80-9E49-0535-22A1089C46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9542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2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7" name="532319208">
                <a:extLst>
                  <a:ext uri="{FF2B5EF4-FFF2-40B4-BE49-F238E27FC236}">
                    <a16:creationId xmlns:a16="http://schemas.microsoft.com/office/drawing/2014/main" id="{AF07C485-F227-8447-61A3-6F1E7A577F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9573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9" y="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8" name="1372868424">
                <a:extLst>
                  <a:ext uri="{FF2B5EF4-FFF2-40B4-BE49-F238E27FC236}">
                    <a16:creationId xmlns:a16="http://schemas.microsoft.com/office/drawing/2014/main" id="{26D82546-0E7E-DB4C-06B0-5B6775D851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963738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89" name="957176321">
                <a:extLst>
                  <a:ext uri="{FF2B5EF4-FFF2-40B4-BE49-F238E27FC236}">
                    <a16:creationId xmlns:a16="http://schemas.microsoft.com/office/drawing/2014/main" id="{AE9A9622-C4C2-6E6D-E4C5-3314F042CF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9478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0" name="1503864328">
                <a:extLst>
                  <a:ext uri="{FF2B5EF4-FFF2-40B4-BE49-F238E27FC236}">
                    <a16:creationId xmlns:a16="http://schemas.microsoft.com/office/drawing/2014/main" id="{48433C6F-E347-5E6E-75D0-F8439F977B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94468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1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0"/>
                    </a:cubicBezTo>
                    <a:cubicBezTo>
                      <a:pt x="16" y="1"/>
                      <a:pt x="21" y="4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1" name="470301442">
                <a:extLst>
                  <a:ext uri="{FF2B5EF4-FFF2-40B4-BE49-F238E27FC236}">
                    <a16:creationId xmlns:a16="http://schemas.microsoft.com/office/drawing/2014/main" id="{B894DA10-31B0-0B83-B618-4D80DD6BE9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9478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2" name="1251528557">
                <a:extLst>
                  <a:ext uri="{FF2B5EF4-FFF2-40B4-BE49-F238E27FC236}">
                    <a16:creationId xmlns:a16="http://schemas.microsoft.com/office/drawing/2014/main" id="{1A65720B-2B6C-DC97-FDF9-5008918BAA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954213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3" name="1206537589">
                <a:extLst>
                  <a:ext uri="{FF2B5EF4-FFF2-40B4-BE49-F238E27FC236}">
                    <a16:creationId xmlns:a16="http://schemas.microsoft.com/office/drawing/2014/main" id="{7DC8D78A-0A9F-3CB6-4967-5E8DE0149B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970088"/>
                <a:ext cx="222250" cy="63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4" y="18"/>
                  </a:cxn>
                  <a:cxn ang="0">
                    <a:pos x="140" y="40"/>
                  </a:cxn>
                  <a:cxn ang="0">
                    <a:pos x="28" y="28"/>
                  </a:cxn>
                  <a:cxn ang="0">
                    <a:pos x="0" y="0"/>
                  </a:cxn>
                </a:cxnLst>
                <a:rect l="0" t="0" r="r" b="b"/>
                <a:pathLst>
                  <a:path w="140" h="40">
                    <a:moveTo>
                      <a:pt x="0" y="0"/>
                    </a:moveTo>
                    <a:lnTo>
                      <a:pt x="114" y="18"/>
                    </a:lnTo>
                    <a:lnTo>
                      <a:pt x="140" y="40"/>
                    </a:lnTo>
                    <a:lnTo>
                      <a:pt x="28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4" name="494859171">
                <a:extLst>
                  <a:ext uri="{FF2B5EF4-FFF2-40B4-BE49-F238E27FC236}">
                    <a16:creationId xmlns:a16="http://schemas.microsoft.com/office/drawing/2014/main" id="{C3DC1FDD-9AB1-7271-3D2D-8C018B510D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125" y="1865313"/>
                <a:ext cx="50800" cy="952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6" y="6"/>
                  </a:cxn>
                  <a:cxn ang="0">
                    <a:pos x="32" y="4"/>
                  </a:cxn>
                  <a:cxn ang="0">
                    <a:pos x="6" y="0"/>
                  </a:cxn>
                  <a:cxn ang="0">
                    <a:pos x="0" y="2"/>
                  </a:cxn>
                </a:cxnLst>
                <a:rect l="0" t="0" r="r" b="b"/>
                <a:pathLst>
                  <a:path w="32" h="6">
                    <a:moveTo>
                      <a:pt x="0" y="2"/>
                    </a:moveTo>
                    <a:lnTo>
                      <a:pt x="26" y="6"/>
                    </a:lnTo>
                    <a:lnTo>
                      <a:pt x="32" y="4"/>
                    </a:lnTo>
                    <a:lnTo>
                      <a:pt x="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5" name="485098588">
                <a:extLst>
                  <a:ext uri="{FF2B5EF4-FFF2-40B4-BE49-F238E27FC236}">
                    <a16:creationId xmlns:a16="http://schemas.microsoft.com/office/drawing/2014/main" id="{BDB2BD06-E3CA-48CC-B26B-21B16C0815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7525" y="1865313"/>
                <a:ext cx="53975" cy="127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8"/>
                  </a:cxn>
                  <a:cxn ang="0">
                    <a:pos x="34" y="8"/>
                  </a:cxn>
                  <a:cxn ang="0">
                    <a:pos x="14" y="0"/>
                  </a:cxn>
                </a:cxnLst>
                <a:rect l="0" t="0" r="r" b="b"/>
                <a:pathLst>
                  <a:path w="34" h="8">
                    <a:moveTo>
                      <a:pt x="14" y="0"/>
                    </a:moveTo>
                    <a:lnTo>
                      <a:pt x="0" y="8"/>
                    </a:lnTo>
                    <a:lnTo>
                      <a:pt x="34" y="8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6" name="47099035">
                <a:extLst>
                  <a:ext uri="{FF2B5EF4-FFF2-40B4-BE49-F238E27FC236}">
                    <a16:creationId xmlns:a16="http://schemas.microsoft.com/office/drawing/2014/main" id="{BEBEC58B-EEA6-A1B9-F187-CAE96BDA67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1928813"/>
                <a:ext cx="47625" cy="9525"/>
              </a:xfrm>
              <a:custGeom>
                <a:avLst/>
                <a:gdLst/>
                <a:ahLst/>
                <a:cxnLst>
                  <a:cxn ang="0">
                    <a:pos x="26" y="6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30" y="4"/>
                  </a:cxn>
                  <a:cxn ang="0">
                    <a:pos x="26" y="6"/>
                  </a:cxn>
                </a:cxnLst>
                <a:rect l="0" t="0" r="r" b="b"/>
                <a:pathLst>
                  <a:path w="30" h="6">
                    <a:moveTo>
                      <a:pt x="26" y="6"/>
                    </a:moveTo>
                    <a:lnTo>
                      <a:pt x="0" y="2"/>
                    </a:lnTo>
                    <a:lnTo>
                      <a:pt x="4" y="0"/>
                    </a:lnTo>
                    <a:lnTo>
                      <a:pt x="30" y="4"/>
                    </a:lnTo>
                    <a:lnTo>
                      <a:pt x="26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7" name="647876212">
                <a:extLst>
                  <a:ext uri="{FF2B5EF4-FFF2-40B4-BE49-F238E27FC236}">
                    <a16:creationId xmlns:a16="http://schemas.microsoft.com/office/drawing/2014/main" id="{C440CAA6-EE66-9B7B-5C94-074E5B6B0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7350" y="1925638"/>
                <a:ext cx="53975" cy="12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0" y="8"/>
                  </a:cxn>
                  <a:cxn ang="0">
                    <a:pos x="0" y="0"/>
                  </a:cxn>
                  <a:cxn ang="0">
                    <a:pos x="34" y="0"/>
                  </a:cxn>
                </a:cxnLst>
                <a:rect l="0" t="0" r="r" b="b"/>
                <a:pathLst>
                  <a:path w="34" h="8">
                    <a:moveTo>
                      <a:pt x="34" y="0"/>
                    </a:moveTo>
                    <a:lnTo>
                      <a:pt x="20" y="8"/>
                    </a:lnTo>
                    <a:lnTo>
                      <a:pt x="0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8" name="1113980912">
                <a:extLst>
                  <a:ext uri="{FF2B5EF4-FFF2-40B4-BE49-F238E27FC236}">
                    <a16:creationId xmlns:a16="http://schemas.microsoft.com/office/drawing/2014/main" id="{B28D3394-B49C-221C-62E3-A78B3433D1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150" y="1919288"/>
                <a:ext cx="47625" cy="127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6" y="8"/>
                  </a:cxn>
                  <a:cxn ang="0">
                    <a:pos x="30" y="4"/>
                  </a:cxn>
                  <a:cxn ang="0">
                    <a:pos x="4" y="0"/>
                  </a:cxn>
                  <a:cxn ang="0">
                    <a:pos x="0" y="2"/>
                  </a:cxn>
                </a:cxnLst>
                <a:rect l="0" t="0" r="r" b="b"/>
                <a:pathLst>
                  <a:path w="30" h="8">
                    <a:moveTo>
                      <a:pt x="0" y="2"/>
                    </a:moveTo>
                    <a:lnTo>
                      <a:pt x="26" y="8"/>
                    </a:lnTo>
                    <a:lnTo>
                      <a:pt x="30" y="4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99" name="240567968">
                <a:extLst>
                  <a:ext uri="{FF2B5EF4-FFF2-40B4-BE49-F238E27FC236}">
                    <a16:creationId xmlns:a16="http://schemas.microsoft.com/office/drawing/2014/main" id="{A89C2DD4-4D2E-A851-6766-70192CF4A4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550" y="1922463"/>
                <a:ext cx="50800" cy="127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6"/>
                  </a:cxn>
                  <a:cxn ang="0">
                    <a:pos x="32" y="8"/>
                  </a:cxn>
                  <a:cxn ang="0">
                    <a:pos x="14" y="0"/>
                  </a:cxn>
                </a:cxnLst>
                <a:rect l="0" t="0" r="r" b="b"/>
                <a:pathLst>
                  <a:path w="32" h="8">
                    <a:moveTo>
                      <a:pt x="14" y="0"/>
                    </a:moveTo>
                    <a:lnTo>
                      <a:pt x="0" y="6"/>
                    </a:lnTo>
                    <a:lnTo>
                      <a:pt x="32" y="8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0" name="1813412150">
                <a:extLst>
                  <a:ext uri="{FF2B5EF4-FFF2-40B4-BE49-F238E27FC236}">
                    <a16:creationId xmlns:a16="http://schemas.microsoft.com/office/drawing/2014/main" id="{64D92479-0CA6-4653-876C-E5E97EFE32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950" y="1982788"/>
                <a:ext cx="50800" cy="12700"/>
              </a:xfrm>
              <a:custGeom>
                <a:avLst/>
                <a:gdLst/>
                <a:ahLst/>
                <a:cxnLst>
                  <a:cxn ang="0">
                    <a:pos x="26" y="8"/>
                  </a:cxn>
                  <a:cxn ang="0">
                    <a:pos x="0" y="2"/>
                  </a:cxn>
                  <a:cxn ang="0">
                    <a:pos x="6" y="0"/>
                  </a:cxn>
                  <a:cxn ang="0">
                    <a:pos x="32" y="4"/>
                  </a:cxn>
                  <a:cxn ang="0">
                    <a:pos x="26" y="8"/>
                  </a:cxn>
                </a:cxnLst>
                <a:rect l="0" t="0" r="r" b="b"/>
                <a:pathLst>
                  <a:path w="32" h="8">
                    <a:moveTo>
                      <a:pt x="26" y="8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32" y="4"/>
                    </a:lnTo>
                    <a:lnTo>
                      <a:pt x="26" y="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1" name="159449546">
                <a:extLst>
                  <a:ext uri="{FF2B5EF4-FFF2-40B4-BE49-F238E27FC236}">
                    <a16:creationId xmlns:a16="http://schemas.microsoft.com/office/drawing/2014/main" id="{46376677-3B7B-05DB-3006-3C4CBBE793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375" y="1979613"/>
                <a:ext cx="53975" cy="12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0" y="8"/>
                  </a:cxn>
                  <a:cxn ang="0">
                    <a:pos x="0" y="0"/>
                  </a:cxn>
                  <a:cxn ang="0">
                    <a:pos x="34" y="0"/>
                  </a:cxn>
                </a:cxnLst>
                <a:rect l="0" t="0" r="r" b="b"/>
                <a:pathLst>
                  <a:path w="34" h="8">
                    <a:moveTo>
                      <a:pt x="34" y="0"/>
                    </a:moveTo>
                    <a:lnTo>
                      <a:pt x="20" y="8"/>
                    </a:lnTo>
                    <a:lnTo>
                      <a:pt x="0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2" name="974456160">
                <a:extLst>
                  <a:ext uri="{FF2B5EF4-FFF2-40B4-BE49-F238E27FC236}">
                    <a16:creationId xmlns:a16="http://schemas.microsoft.com/office/drawing/2014/main" id="{8F278B82-5DBD-CF41-24B2-3A06D988EA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1890713"/>
                <a:ext cx="276225" cy="114300"/>
              </a:xfrm>
              <a:custGeom>
                <a:avLst/>
                <a:gdLst/>
                <a:ahLst/>
                <a:cxnLst>
                  <a:cxn ang="0">
                    <a:pos x="81" y="33"/>
                  </a:cxn>
                  <a:cxn ang="0">
                    <a:pos x="79" y="33"/>
                  </a:cxn>
                  <a:cxn ang="0">
                    <a:pos x="6" y="21"/>
                  </a:cxn>
                  <a:cxn ang="0">
                    <a:pos x="6" y="20"/>
                  </a:cxn>
                  <a:cxn ang="0">
                    <a:pos x="43" y="0"/>
                  </a:cxn>
                  <a:cxn ang="0">
                    <a:pos x="40" y="0"/>
                  </a:cxn>
                  <a:cxn ang="0">
                    <a:pos x="3" y="20"/>
                  </a:cxn>
                  <a:cxn ang="0">
                    <a:pos x="2" y="23"/>
                  </a:cxn>
                  <a:cxn ang="0">
                    <a:pos x="76" y="35"/>
                  </a:cxn>
                  <a:cxn ang="0">
                    <a:pos x="84" y="33"/>
                  </a:cxn>
                  <a:cxn ang="0">
                    <a:pos x="87" y="32"/>
                  </a:cxn>
                  <a:cxn ang="0">
                    <a:pos x="84" y="31"/>
                  </a:cxn>
                  <a:cxn ang="0">
                    <a:pos x="81" y="33"/>
                  </a:cxn>
                </a:cxnLst>
                <a:rect l="0" t="0" r="r" b="b"/>
                <a:pathLst>
                  <a:path w="87" h="36">
                    <a:moveTo>
                      <a:pt x="81" y="33"/>
                    </a:moveTo>
                    <a:cubicBezTo>
                      <a:pt x="80" y="33"/>
                      <a:pt x="80" y="33"/>
                      <a:pt x="79" y="3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1"/>
                      <a:pt x="5" y="21"/>
                      <a:pt x="6" y="2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0" y="21"/>
                      <a:pt x="0" y="22"/>
                      <a:pt x="2" y="23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8" y="36"/>
                      <a:pt x="81" y="35"/>
                      <a:pt x="84" y="33"/>
                    </a:cubicBezTo>
                    <a:cubicBezTo>
                      <a:pt x="87" y="32"/>
                      <a:pt x="87" y="32"/>
                      <a:pt x="87" y="32"/>
                    </a:cubicBezTo>
                    <a:cubicBezTo>
                      <a:pt x="84" y="31"/>
                      <a:pt x="84" y="31"/>
                      <a:pt x="84" y="31"/>
                    </a:cubicBezTo>
                    <a:lnTo>
                      <a:pt x="81" y="3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3" name="1479029024">
                <a:extLst>
                  <a:ext uri="{FF2B5EF4-FFF2-40B4-BE49-F238E27FC236}">
                    <a16:creationId xmlns:a16="http://schemas.microsoft.com/office/drawing/2014/main" id="{1D672CED-636E-4971-8307-73D7D4B6EF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855788"/>
                <a:ext cx="276225" cy="111125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8" y="2"/>
                  </a:cxn>
                  <a:cxn ang="0">
                    <a:pos x="82" y="15"/>
                  </a:cxn>
                  <a:cxn ang="0">
                    <a:pos x="82" y="15"/>
                  </a:cxn>
                  <a:cxn ang="0">
                    <a:pos x="46" y="34"/>
                  </a:cxn>
                  <a:cxn ang="0">
                    <a:pos x="48" y="35"/>
                  </a:cxn>
                  <a:cxn ang="0">
                    <a:pos x="85" y="16"/>
                  </a:cxn>
                  <a:cxn ang="0">
                    <a:pos x="85" y="13"/>
                  </a:cxn>
                  <a:cxn ang="0">
                    <a:pos x="12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3" y="4"/>
                  </a:cxn>
                  <a:cxn ang="0">
                    <a:pos x="7" y="2"/>
                  </a:cxn>
                </a:cxnLst>
                <a:rect l="0" t="0" r="r" b="b"/>
                <a:pathLst>
                  <a:path w="87" h="35">
                    <a:moveTo>
                      <a:pt x="7" y="2"/>
                    </a:moveTo>
                    <a:cubicBezTo>
                      <a:pt x="7" y="2"/>
                      <a:pt x="8" y="2"/>
                      <a:pt x="8" y="2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7" y="14"/>
                      <a:pt x="87" y="13"/>
                      <a:pt x="85" y="13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6" y="1"/>
                      <a:pt x="4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4" name="2108772490">
                <a:extLst>
                  <a:ext uri="{FF2B5EF4-FFF2-40B4-BE49-F238E27FC236}">
                    <a16:creationId xmlns:a16="http://schemas.microsoft.com/office/drawing/2014/main" id="{5B782ECD-5A9D-1D91-04DC-A8292D12FB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425" y="1631950"/>
                <a:ext cx="809625" cy="261938"/>
              </a:xfrm>
              <a:custGeom>
                <a:avLst/>
                <a:gdLst/>
                <a:ahLst/>
                <a:cxnLst>
                  <a:cxn ang="0">
                    <a:pos x="0" y="109"/>
                  </a:cxn>
                  <a:cxn ang="0">
                    <a:pos x="218" y="0"/>
                  </a:cxn>
                  <a:cxn ang="0">
                    <a:pos x="510" y="37"/>
                  </a:cxn>
                  <a:cxn ang="0">
                    <a:pos x="328" y="165"/>
                  </a:cxn>
                  <a:cxn ang="0">
                    <a:pos x="0" y="109"/>
                  </a:cxn>
                </a:cxnLst>
                <a:rect l="0" t="0" r="r" b="b"/>
                <a:pathLst>
                  <a:path w="510" h="165">
                    <a:moveTo>
                      <a:pt x="0" y="109"/>
                    </a:moveTo>
                    <a:lnTo>
                      <a:pt x="218" y="0"/>
                    </a:lnTo>
                    <a:lnTo>
                      <a:pt x="510" y="37"/>
                    </a:lnTo>
                    <a:lnTo>
                      <a:pt x="328" y="165"/>
                    </a:lnTo>
                    <a:lnTo>
                      <a:pt x="0" y="109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5" name="1409578837">
                <a:extLst>
                  <a:ext uri="{FF2B5EF4-FFF2-40B4-BE49-F238E27FC236}">
                    <a16:creationId xmlns:a16="http://schemas.microsoft.com/office/drawing/2014/main" id="{E898AE20-F3B3-1FBE-875E-0C3EF84A2D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125" y="1690688"/>
                <a:ext cx="285750" cy="355600"/>
              </a:xfrm>
              <a:custGeom>
                <a:avLst/>
                <a:gdLst/>
                <a:ahLst/>
                <a:cxnLst>
                  <a:cxn ang="0">
                    <a:pos x="0" y="128"/>
                  </a:cxn>
                  <a:cxn ang="0">
                    <a:pos x="0" y="224"/>
                  </a:cxn>
                  <a:cxn ang="0">
                    <a:pos x="180" y="96"/>
                  </a:cxn>
                  <a:cxn ang="0">
                    <a:pos x="180" y="0"/>
                  </a:cxn>
                  <a:cxn ang="0">
                    <a:pos x="0" y="128"/>
                  </a:cxn>
                </a:cxnLst>
                <a:rect l="0" t="0" r="r" b="b"/>
                <a:pathLst>
                  <a:path w="180" h="224">
                    <a:moveTo>
                      <a:pt x="0" y="128"/>
                    </a:moveTo>
                    <a:lnTo>
                      <a:pt x="0" y="224"/>
                    </a:lnTo>
                    <a:lnTo>
                      <a:pt x="180" y="96"/>
                    </a:lnTo>
                    <a:lnTo>
                      <a:pt x="180" y="0"/>
                    </a:lnTo>
                    <a:lnTo>
                      <a:pt x="0" y="128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6" name="1681856715">
                <a:extLst>
                  <a:ext uri="{FF2B5EF4-FFF2-40B4-BE49-F238E27FC236}">
                    <a16:creationId xmlns:a16="http://schemas.microsoft.com/office/drawing/2014/main" id="{E05BC8E8-698C-5AC8-7279-AA6509455D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775" y="1690688"/>
                <a:ext cx="295275" cy="209550"/>
              </a:xfrm>
              <a:custGeom>
                <a:avLst/>
                <a:gdLst/>
                <a:ahLst/>
                <a:cxnLst>
                  <a:cxn ang="0">
                    <a:pos x="2" y="132"/>
                  </a:cxn>
                  <a:cxn ang="0">
                    <a:pos x="186" y="2"/>
                  </a:cxn>
                  <a:cxn ang="0">
                    <a:pos x="186" y="0"/>
                  </a:cxn>
                  <a:cxn ang="0">
                    <a:pos x="182" y="0"/>
                  </a:cxn>
                  <a:cxn ang="0">
                    <a:pos x="0" y="128"/>
                  </a:cxn>
                  <a:cxn ang="0">
                    <a:pos x="2" y="132"/>
                  </a:cxn>
                </a:cxnLst>
                <a:rect l="0" t="0" r="r" b="b"/>
                <a:pathLst>
                  <a:path w="186" h="132">
                    <a:moveTo>
                      <a:pt x="2" y="132"/>
                    </a:moveTo>
                    <a:lnTo>
                      <a:pt x="186" y="2"/>
                    </a:lnTo>
                    <a:lnTo>
                      <a:pt x="186" y="0"/>
                    </a:lnTo>
                    <a:lnTo>
                      <a:pt x="182" y="0"/>
                    </a:lnTo>
                    <a:lnTo>
                      <a:pt x="0" y="128"/>
                    </a:lnTo>
                    <a:lnTo>
                      <a:pt x="2" y="132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7" name="1652098575">
                <a:extLst>
                  <a:ext uri="{FF2B5EF4-FFF2-40B4-BE49-F238E27FC236}">
                    <a16:creationId xmlns:a16="http://schemas.microsoft.com/office/drawing/2014/main" id="{91F6DF21-4B6B-70B2-64CD-1242ADCCAD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425" y="1804988"/>
                <a:ext cx="520700" cy="241300"/>
              </a:xfrm>
              <a:custGeom>
                <a:avLst/>
                <a:gdLst/>
                <a:ahLst/>
                <a:cxnLst>
                  <a:cxn ang="0">
                    <a:pos x="328" y="152"/>
                  </a:cxn>
                  <a:cxn ang="0">
                    <a:pos x="0" y="92"/>
                  </a:cxn>
                  <a:cxn ang="0">
                    <a:pos x="0" y="0"/>
                  </a:cxn>
                  <a:cxn ang="0">
                    <a:pos x="328" y="56"/>
                  </a:cxn>
                  <a:cxn ang="0">
                    <a:pos x="328" y="152"/>
                  </a:cxn>
                </a:cxnLst>
                <a:rect l="0" t="0" r="r" b="b"/>
                <a:pathLst>
                  <a:path w="328" h="152">
                    <a:moveTo>
                      <a:pt x="328" y="152"/>
                    </a:moveTo>
                    <a:lnTo>
                      <a:pt x="0" y="92"/>
                    </a:lnTo>
                    <a:lnTo>
                      <a:pt x="0" y="0"/>
                    </a:lnTo>
                    <a:lnTo>
                      <a:pt x="328" y="56"/>
                    </a:lnTo>
                    <a:lnTo>
                      <a:pt x="328" y="15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8" name="722650210">
                <a:extLst>
                  <a:ext uri="{FF2B5EF4-FFF2-40B4-BE49-F238E27FC236}">
                    <a16:creationId xmlns:a16="http://schemas.microsoft.com/office/drawing/2014/main" id="{81BA185B-F373-6335-8FB4-17C1DF4E47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78125" y="1824038"/>
                <a:ext cx="485775" cy="203200"/>
              </a:xfrm>
              <a:custGeom>
                <a:avLst/>
                <a:gdLst/>
                <a:ahLst/>
                <a:cxnLst>
                  <a:cxn ang="0">
                    <a:pos x="304" y="122"/>
                  </a:cxn>
                  <a:cxn ang="0">
                    <a:pos x="4" y="68"/>
                  </a:cxn>
                  <a:cxn ang="0">
                    <a:pos x="6" y="70"/>
                  </a:cxn>
                  <a:cxn ang="0">
                    <a:pos x="6" y="4"/>
                  </a:cxn>
                  <a:cxn ang="0">
                    <a:pos x="2" y="6"/>
                  </a:cxn>
                  <a:cxn ang="0">
                    <a:pos x="302" y="60"/>
                  </a:cxn>
                  <a:cxn ang="0">
                    <a:pos x="300" y="56"/>
                  </a:cxn>
                  <a:cxn ang="0">
                    <a:pos x="300" y="124"/>
                  </a:cxn>
                  <a:cxn ang="0">
                    <a:pos x="304" y="122"/>
                  </a:cxn>
                  <a:cxn ang="0">
                    <a:pos x="304" y="54"/>
                  </a:cxn>
                  <a:cxn ang="0">
                    <a:pos x="4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70"/>
                  </a:cxn>
                  <a:cxn ang="0">
                    <a:pos x="0" y="74"/>
                  </a:cxn>
                  <a:cxn ang="0">
                    <a:pos x="2" y="74"/>
                  </a:cxn>
                  <a:cxn ang="0">
                    <a:pos x="302" y="128"/>
                  </a:cxn>
                  <a:cxn ang="0">
                    <a:pos x="306" y="128"/>
                  </a:cxn>
                  <a:cxn ang="0">
                    <a:pos x="306" y="124"/>
                  </a:cxn>
                  <a:cxn ang="0">
                    <a:pos x="306" y="56"/>
                  </a:cxn>
                  <a:cxn ang="0">
                    <a:pos x="306" y="54"/>
                  </a:cxn>
                  <a:cxn ang="0">
                    <a:pos x="304" y="54"/>
                  </a:cxn>
                </a:cxnLst>
                <a:rect l="0" t="0" r="r" b="b"/>
                <a:pathLst>
                  <a:path w="306" h="128">
                    <a:moveTo>
                      <a:pt x="304" y="122"/>
                    </a:moveTo>
                    <a:lnTo>
                      <a:pt x="4" y="68"/>
                    </a:lnTo>
                    <a:lnTo>
                      <a:pt x="6" y="70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302" y="60"/>
                    </a:lnTo>
                    <a:lnTo>
                      <a:pt x="300" y="56"/>
                    </a:lnTo>
                    <a:lnTo>
                      <a:pt x="300" y="124"/>
                    </a:lnTo>
                    <a:lnTo>
                      <a:pt x="304" y="122"/>
                    </a:lnTo>
                    <a:close/>
                    <a:moveTo>
                      <a:pt x="304" y="54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2" y="74"/>
                    </a:lnTo>
                    <a:lnTo>
                      <a:pt x="302" y="128"/>
                    </a:lnTo>
                    <a:lnTo>
                      <a:pt x="306" y="128"/>
                    </a:lnTo>
                    <a:lnTo>
                      <a:pt x="306" y="124"/>
                    </a:lnTo>
                    <a:lnTo>
                      <a:pt x="306" y="56"/>
                    </a:lnTo>
                    <a:lnTo>
                      <a:pt x="306" y="54"/>
                    </a:lnTo>
                    <a:lnTo>
                      <a:pt x="304" y="54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09" name="685711799">
                <a:extLst>
                  <a:ext uri="{FF2B5EF4-FFF2-40B4-BE49-F238E27FC236}">
                    <a16:creationId xmlns:a16="http://schemas.microsoft.com/office/drawing/2014/main" id="{F631312B-A712-9BFF-ABC4-248E05A606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300" y="1830388"/>
                <a:ext cx="479425" cy="190500"/>
              </a:xfrm>
              <a:custGeom>
                <a:avLst/>
                <a:gdLst/>
                <a:ahLst/>
                <a:cxnLst>
                  <a:cxn ang="0">
                    <a:pos x="302" y="120"/>
                  </a:cxn>
                  <a:cxn ang="0">
                    <a:pos x="0" y="66"/>
                  </a:cxn>
                  <a:cxn ang="0">
                    <a:pos x="0" y="0"/>
                  </a:cxn>
                  <a:cxn ang="0">
                    <a:pos x="302" y="52"/>
                  </a:cxn>
                  <a:cxn ang="0">
                    <a:pos x="302" y="120"/>
                  </a:cxn>
                </a:cxnLst>
                <a:rect l="0" t="0" r="r" b="b"/>
                <a:pathLst>
                  <a:path w="302" h="120">
                    <a:moveTo>
                      <a:pt x="302" y="120"/>
                    </a:moveTo>
                    <a:lnTo>
                      <a:pt x="0" y="66"/>
                    </a:lnTo>
                    <a:lnTo>
                      <a:pt x="0" y="0"/>
                    </a:lnTo>
                    <a:lnTo>
                      <a:pt x="302" y="52"/>
                    </a:lnTo>
                    <a:lnTo>
                      <a:pt x="302" y="12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0" name="1328141656">
                <a:extLst>
                  <a:ext uri="{FF2B5EF4-FFF2-40B4-BE49-F238E27FC236}">
                    <a16:creationId xmlns:a16="http://schemas.microsoft.com/office/drawing/2014/main" id="{3AC0411C-48AB-605A-8D76-4F3467DDF8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7224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1" name="2076541362">
                <a:extLst>
                  <a:ext uri="{FF2B5EF4-FFF2-40B4-BE49-F238E27FC236}">
                    <a16:creationId xmlns:a16="http://schemas.microsoft.com/office/drawing/2014/main" id="{ADD86DF8-AF02-801B-29EC-4C6778C096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7192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2" name="10170161">
                <a:extLst>
                  <a:ext uri="{FF2B5EF4-FFF2-40B4-BE49-F238E27FC236}">
                    <a16:creationId xmlns:a16="http://schemas.microsoft.com/office/drawing/2014/main" id="{D03441F6-155C-7750-AEB7-D2870DC15C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7224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8" y="8"/>
                    </a:cubicBezTo>
                    <a:cubicBezTo>
                      <a:pt x="10" y="4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3" name="114366657">
                <a:extLst>
                  <a:ext uri="{FF2B5EF4-FFF2-40B4-BE49-F238E27FC236}">
                    <a16:creationId xmlns:a16="http://schemas.microsoft.com/office/drawing/2014/main" id="{6E8BCF44-F2CA-4D98-D278-F8A074B0E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72878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4" name="990542640">
                <a:extLst>
                  <a:ext uri="{FF2B5EF4-FFF2-40B4-BE49-F238E27FC236}">
                    <a16:creationId xmlns:a16="http://schemas.microsoft.com/office/drawing/2014/main" id="{9058D86C-1390-114F-6421-FF59DB173B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71291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5" name="1730601781">
                <a:extLst>
                  <a:ext uri="{FF2B5EF4-FFF2-40B4-BE49-F238E27FC236}">
                    <a16:creationId xmlns:a16="http://schemas.microsoft.com/office/drawing/2014/main" id="{FC96A488-7040-9947-B116-8B22412D0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7065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6" name="2068396052">
                <a:extLst>
                  <a:ext uri="{FF2B5EF4-FFF2-40B4-BE49-F238E27FC236}">
                    <a16:creationId xmlns:a16="http://schemas.microsoft.com/office/drawing/2014/main" id="{F574FEE2-DDAC-C855-5259-7A60F49EE6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7097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8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8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7" name="418152615">
                <a:extLst>
                  <a:ext uri="{FF2B5EF4-FFF2-40B4-BE49-F238E27FC236}">
                    <a16:creationId xmlns:a16="http://schemas.microsoft.com/office/drawing/2014/main" id="{8EDC8FA0-8D7F-1DCA-36FE-5308B1F7E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716088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8" name="743368889">
                <a:extLst>
                  <a:ext uri="{FF2B5EF4-FFF2-40B4-BE49-F238E27FC236}">
                    <a16:creationId xmlns:a16="http://schemas.microsoft.com/office/drawing/2014/main" id="{15578347-4E89-B752-8C36-0531F358AE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7002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19" name="1395820634">
                <a:extLst>
                  <a:ext uri="{FF2B5EF4-FFF2-40B4-BE49-F238E27FC236}">
                    <a16:creationId xmlns:a16="http://schemas.microsoft.com/office/drawing/2014/main" id="{EE4EEC92-69A9-560B-9602-49848F1FBF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69703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0" name="1891314096">
                <a:extLst>
                  <a:ext uri="{FF2B5EF4-FFF2-40B4-BE49-F238E27FC236}">
                    <a16:creationId xmlns:a16="http://schemas.microsoft.com/office/drawing/2014/main" id="{B8082046-D488-31AD-7C79-5E513E4D30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7002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8" y="8"/>
                    </a:cubicBezTo>
                    <a:cubicBezTo>
                      <a:pt x="10" y="3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1" name="610684975">
                <a:extLst>
                  <a:ext uri="{FF2B5EF4-FFF2-40B4-BE49-F238E27FC236}">
                    <a16:creationId xmlns:a16="http://schemas.microsoft.com/office/drawing/2014/main" id="{08F7738B-C8AE-C27A-FC6C-2FB0F20B3C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706563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2" name="815059429">
                <a:extLst>
                  <a:ext uri="{FF2B5EF4-FFF2-40B4-BE49-F238E27FC236}">
                    <a16:creationId xmlns:a16="http://schemas.microsoft.com/office/drawing/2014/main" id="{866234A3-BAAB-AB1A-8123-57887D695E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738313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3" name="1099805416">
                <a:extLst>
                  <a:ext uri="{FF2B5EF4-FFF2-40B4-BE49-F238E27FC236}">
                    <a16:creationId xmlns:a16="http://schemas.microsoft.com/office/drawing/2014/main" id="{FD72E860-A0FE-4E3A-BFD4-F952A80A29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73513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4" name="429997787">
                <a:extLst>
                  <a:ext uri="{FF2B5EF4-FFF2-40B4-BE49-F238E27FC236}">
                    <a16:creationId xmlns:a16="http://schemas.microsoft.com/office/drawing/2014/main" id="{7EDB948E-40DB-A100-A1E5-537635057C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7383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5" name="1684642082">
                <a:extLst>
                  <a:ext uri="{FF2B5EF4-FFF2-40B4-BE49-F238E27FC236}">
                    <a16:creationId xmlns:a16="http://schemas.microsoft.com/office/drawing/2014/main" id="{F5C3D1AC-06BC-0BF8-C4D9-6C18CC95D5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744663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6" name="918243703">
                <a:extLst>
                  <a:ext uri="{FF2B5EF4-FFF2-40B4-BE49-F238E27FC236}">
                    <a16:creationId xmlns:a16="http://schemas.microsoft.com/office/drawing/2014/main" id="{A8D9D4FC-852A-3592-AB0F-73451F39E3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728788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5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5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7" name="415510100">
                <a:extLst>
                  <a:ext uri="{FF2B5EF4-FFF2-40B4-BE49-F238E27FC236}">
                    <a16:creationId xmlns:a16="http://schemas.microsoft.com/office/drawing/2014/main" id="{4E52A0B1-18CD-8D0F-7B50-3FFD61CEF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72243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2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8" name="1468000973">
                <a:extLst>
                  <a:ext uri="{FF2B5EF4-FFF2-40B4-BE49-F238E27FC236}">
                    <a16:creationId xmlns:a16="http://schemas.microsoft.com/office/drawing/2014/main" id="{744A233B-CC7D-D5F6-6239-F0187CFCAC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7256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9" y="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29" name="1708311141">
                <a:extLst>
                  <a:ext uri="{FF2B5EF4-FFF2-40B4-BE49-F238E27FC236}">
                    <a16:creationId xmlns:a16="http://schemas.microsoft.com/office/drawing/2014/main" id="{F0E99B82-520F-D0FE-F041-B1E16AA456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731963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0" name="1755624083">
                <a:extLst>
                  <a:ext uri="{FF2B5EF4-FFF2-40B4-BE49-F238E27FC236}">
                    <a16:creationId xmlns:a16="http://schemas.microsoft.com/office/drawing/2014/main" id="{4654BB05-337D-ADB4-9DE6-68E9A27AAF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71608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1" name="1996130052">
                <a:extLst>
                  <a:ext uri="{FF2B5EF4-FFF2-40B4-BE49-F238E27FC236}">
                    <a16:creationId xmlns:a16="http://schemas.microsoft.com/office/drawing/2014/main" id="{BA081B62-5178-8788-600D-CDFBBFC2D9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712913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5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5" y="1"/>
                      <a:pt x="20" y="4"/>
                      <a:pt x="20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2" name="2138361044">
                <a:extLst>
                  <a:ext uri="{FF2B5EF4-FFF2-40B4-BE49-F238E27FC236}">
                    <a16:creationId xmlns:a16="http://schemas.microsoft.com/office/drawing/2014/main" id="{36E15F1B-8D1A-BB3E-003D-2D4A5C2AEC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7160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3" name="346333306">
                <a:extLst>
                  <a:ext uri="{FF2B5EF4-FFF2-40B4-BE49-F238E27FC236}">
                    <a16:creationId xmlns:a16="http://schemas.microsoft.com/office/drawing/2014/main" id="{2564DFC2-55C3-AD91-0C96-9D2A46A571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72243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4" name="1141137110">
                <a:extLst>
                  <a:ext uri="{FF2B5EF4-FFF2-40B4-BE49-F238E27FC236}">
                    <a16:creationId xmlns:a16="http://schemas.microsoft.com/office/drawing/2014/main" id="{9A7BCD15-F417-D3AE-D9FA-1E357F949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754188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7"/>
                  </a:cxn>
                </a:cxnLst>
                <a:rect l="0" t="0" r="r" b="b"/>
                <a:pathLst>
                  <a:path w="20" h="11">
                    <a:moveTo>
                      <a:pt x="20" y="7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5" name="1287669094">
                <a:extLst>
                  <a:ext uri="{FF2B5EF4-FFF2-40B4-BE49-F238E27FC236}">
                    <a16:creationId xmlns:a16="http://schemas.microsoft.com/office/drawing/2014/main" id="{CE84533A-94E0-E7EB-7762-FE85E5E13E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751013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6" name="158740448">
                <a:extLst>
                  <a:ext uri="{FF2B5EF4-FFF2-40B4-BE49-F238E27FC236}">
                    <a16:creationId xmlns:a16="http://schemas.microsoft.com/office/drawing/2014/main" id="{46DDDF9C-CAE8-B89E-EC8F-19F7C0E6F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754188"/>
                <a:ext cx="38100" cy="222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7"/>
                  </a:cxn>
                  <a:cxn ang="0">
                    <a:pos x="0" y="0"/>
                  </a:cxn>
                </a:cxnLst>
                <a:rect l="0" t="0" r="r" b="b"/>
                <a:pathLst>
                  <a:path w="12" h="7">
                    <a:moveTo>
                      <a:pt x="0" y="0"/>
                    </a:moveTo>
                    <a:cubicBezTo>
                      <a:pt x="2" y="0"/>
                      <a:pt x="12" y="3"/>
                      <a:pt x="7" y="7"/>
                    </a:cubicBezTo>
                    <a:cubicBezTo>
                      <a:pt x="10" y="3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7" name="2060487835">
                <a:extLst>
                  <a:ext uri="{FF2B5EF4-FFF2-40B4-BE49-F238E27FC236}">
                    <a16:creationId xmlns:a16="http://schemas.microsoft.com/office/drawing/2014/main" id="{6A0AFBE8-E77D-5068-6870-0B1E0A5834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76053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10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8" name="875366798">
                <a:extLst>
                  <a:ext uri="{FF2B5EF4-FFF2-40B4-BE49-F238E27FC236}">
                    <a16:creationId xmlns:a16="http://schemas.microsoft.com/office/drawing/2014/main" id="{4345D54A-995F-9CEA-5DE7-DD5C04D1D6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741488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39" name="908900514">
                <a:extLst>
                  <a:ext uri="{FF2B5EF4-FFF2-40B4-BE49-F238E27FC236}">
                    <a16:creationId xmlns:a16="http://schemas.microsoft.com/office/drawing/2014/main" id="{5FB47DB0-7028-193A-CF83-98512E526A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738313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0" name="314232631">
                <a:extLst>
                  <a:ext uri="{FF2B5EF4-FFF2-40B4-BE49-F238E27FC236}">
                    <a16:creationId xmlns:a16="http://schemas.microsoft.com/office/drawing/2014/main" id="{0F8E30DD-16BA-6758-3D0A-22328B0F87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7414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1" name="915613032">
                <a:extLst>
                  <a:ext uri="{FF2B5EF4-FFF2-40B4-BE49-F238E27FC236}">
                    <a16:creationId xmlns:a16="http://schemas.microsoft.com/office/drawing/2014/main" id="{19A4F0C9-1C94-F26C-413E-F7818C4D34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74783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10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2" name="1957152645">
                <a:extLst>
                  <a:ext uri="{FF2B5EF4-FFF2-40B4-BE49-F238E27FC236}">
                    <a16:creationId xmlns:a16="http://schemas.microsoft.com/office/drawing/2014/main" id="{3C93F40C-5A46-C6C4-E3D6-148E6C1F5F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731963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0"/>
                      <a:pt x="0" y="7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3" name="687156625">
                <a:extLst>
                  <a:ext uri="{FF2B5EF4-FFF2-40B4-BE49-F238E27FC236}">
                    <a16:creationId xmlns:a16="http://schemas.microsoft.com/office/drawing/2014/main" id="{BCF5F261-CFDC-4549-FEFF-5A68DAB4C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725613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4" name="1776518312">
                <a:extLst>
                  <a:ext uri="{FF2B5EF4-FFF2-40B4-BE49-F238E27FC236}">
                    <a16:creationId xmlns:a16="http://schemas.microsoft.com/office/drawing/2014/main" id="{96D22107-2F93-F40E-15F0-53D3F3EE9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7287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5" name="1574806613">
                <a:extLst>
                  <a:ext uri="{FF2B5EF4-FFF2-40B4-BE49-F238E27FC236}">
                    <a16:creationId xmlns:a16="http://schemas.microsoft.com/office/drawing/2014/main" id="{6B68A2FE-5324-2165-5A5C-50122D64FE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735138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10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6" name="460131281">
                <a:extLst>
                  <a:ext uri="{FF2B5EF4-FFF2-40B4-BE49-F238E27FC236}">
                    <a16:creationId xmlns:a16="http://schemas.microsoft.com/office/drawing/2014/main" id="{A176259E-B739-8E06-0C07-67EB46F79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77006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1">
                    <a:moveTo>
                      <a:pt x="21" y="7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7" name="1137161900">
                <a:extLst>
                  <a:ext uri="{FF2B5EF4-FFF2-40B4-BE49-F238E27FC236}">
                    <a16:creationId xmlns:a16="http://schemas.microsoft.com/office/drawing/2014/main" id="{AB9199F2-7AD5-5ABF-8C0D-4A7C709EF45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76688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7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8" name="215994949">
                <a:extLst>
                  <a:ext uri="{FF2B5EF4-FFF2-40B4-BE49-F238E27FC236}">
                    <a16:creationId xmlns:a16="http://schemas.microsoft.com/office/drawing/2014/main" id="{9C9E0CFA-751F-A96C-8201-2B09FC210F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76688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49" name="911741037">
                <a:extLst>
                  <a:ext uri="{FF2B5EF4-FFF2-40B4-BE49-F238E27FC236}">
                    <a16:creationId xmlns:a16="http://schemas.microsoft.com/office/drawing/2014/main" id="{B52A1DEC-FB03-BABC-63E9-FB0B9C3B5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776413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3"/>
                      <a:pt x="9" y="6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0" name="564186183">
                <a:extLst>
                  <a:ext uri="{FF2B5EF4-FFF2-40B4-BE49-F238E27FC236}">
                    <a16:creationId xmlns:a16="http://schemas.microsoft.com/office/drawing/2014/main" id="{2183C2D8-C46B-DF34-B185-19A0C80CC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7573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1" name="1776430067">
                <a:extLst>
                  <a:ext uri="{FF2B5EF4-FFF2-40B4-BE49-F238E27FC236}">
                    <a16:creationId xmlns:a16="http://schemas.microsoft.com/office/drawing/2014/main" id="{B116F231-1B27-B037-DAC5-C97C4BE7E4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7541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2" name="2051990970">
                <a:extLst>
                  <a:ext uri="{FF2B5EF4-FFF2-40B4-BE49-F238E27FC236}">
                    <a16:creationId xmlns:a16="http://schemas.microsoft.com/office/drawing/2014/main" id="{EDA1AB27-1246-A33F-F74D-3CA70CE4C5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7573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3" name="1865643925">
                <a:extLst>
                  <a:ext uri="{FF2B5EF4-FFF2-40B4-BE49-F238E27FC236}">
                    <a16:creationId xmlns:a16="http://schemas.microsoft.com/office/drawing/2014/main" id="{DF11D840-0EFF-8992-866E-2B99F8E1FB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763713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4" name="496737519">
                <a:extLst>
                  <a:ext uri="{FF2B5EF4-FFF2-40B4-BE49-F238E27FC236}">
                    <a16:creationId xmlns:a16="http://schemas.microsoft.com/office/drawing/2014/main" id="{7BFD6BC0-9038-FEDA-8866-608527DB7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74783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7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5" name="1202727175">
                <a:extLst>
                  <a:ext uri="{FF2B5EF4-FFF2-40B4-BE49-F238E27FC236}">
                    <a16:creationId xmlns:a16="http://schemas.microsoft.com/office/drawing/2014/main" id="{23DDD377-468D-FC74-99C0-E5394466C3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7414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6" name="1491873764">
                <a:extLst>
                  <a:ext uri="{FF2B5EF4-FFF2-40B4-BE49-F238E27FC236}">
                    <a16:creationId xmlns:a16="http://schemas.microsoft.com/office/drawing/2014/main" id="{72EAE5DA-24AE-47BB-4B1A-76400C0E1D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7446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7" name="2022134391">
                <a:extLst>
                  <a:ext uri="{FF2B5EF4-FFF2-40B4-BE49-F238E27FC236}">
                    <a16:creationId xmlns:a16="http://schemas.microsoft.com/office/drawing/2014/main" id="{E1CB16A0-3046-47D5-17E1-6D541D0F4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751013"/>
                <a:ext cx="31750" cy="25400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8">
                    <a:moveTo>
                      <a:pt x="10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8" name="1049031237">
                <a:extLst>
                  <a:ext uri="{FF2B5EF4-FFF2-40B4-BE49-F238E27FC236}">
                    <a16:creationId xmlns:a16="http://schemas.microsoft.com/office/drawing/2014/main" id="{9AE411FB-27E5-00A9-7BDF-0471F9738F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7827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59" name="424130408">
                <a:extLst>
                  <a:ext uri="{FF2B5EF4-FFF2-40B4-BE49-F238E27FC236}">
                    <a16:creationId xmlns:a16="http://schemas.microsoft.com/office/drawing/2014/main" id="{3E2123FD-B6D8-808A-E928-17348517FD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7795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0" name="491335134">
                <a:extLst>
                  <a:ext uri="{FF2B5EF4-FFF2-40B4-BE49-F238E27FC236}">
                    <a16:creationId xmlns:a16="http://schemas.microsoft.com/office/drawing/2014/main" id="{DA617ACB-F1E0-815B-7ED3-BCF010CF27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7827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4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1" name="1266346615">
                <a:extLst>
                  <a:ext uri="{FF2B5EF4-FFF2-40B4-BE49-F238E27FC236}">
                    <a16:creationId xmlns:a16="http://schemas.microsoft.com/office/drawing/2014/main" id="{BBF0DB70-7651-215D-FD5A-B4548FCDBA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789113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2" name="184097602">
                <a:extLst>
                  <a:ext uri="{FF2B5EF4-FFF2-40B4-BE49-F238E27FC236}">
                    <a16:creationId xmlns:a16="http://schemas.microsoft.com/office/drawing/2014/main" id="{28C77219-8905-FF45-10C2-32FF7019F6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77323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3" name="1161822716">
                <a:extLst>
                  <a:ext uri="{FF2B5EF4-FFF2-40B4-BE49-F238E27FC236}">
                    <a16:creationId xmlns:a16="http://schemas.microsoft.com/office/drawing/2014/main" id="{FD90C587-8B74-0463-BE87-328C87910E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76688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4" name="1077571363">
                <a:extLst>
                  <a:ext uri="{FF2B5EF4-FFF2-40B4-BE49-F238E27FC236}">
                    <a16:creationId xmlns:a16="http://schemas.microsoft.com/office/drawing/2014/main" id="{05CBA207-4B76-8A88-1C23-39526E46B1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77006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5" name="1479495251">
                <a:extLst>
                  <a:ext uri="{FF2B5EF4-FFF2-40B4-BE49-F238E27FC236}">
                    <a16:creationId xmlns:a16="http://schemas.microsoft.com/office/drawing/2014/main" id="{C61A41B0-E24A-770B-0F7A-491EC4F90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776413"/>
                <a:ext cx="31750" cy="25400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8">
                    <a:moveTo>
                      <a:pt x="10" y="7"/>
                    </a:moveTo>
                    <a:cubicBezTo>
                      <a:pt x="9" y="8"/>
                      <a:pt x="0" y="5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6" name="2085663965">
                <a:extLst>
                  <a:ext uri="{FF2B5EF4-FFF2-40B4-BE49-F238E27FC236}">
                    <a16:creationId xmlns:a16="http://schemas.microsoft.com/office/drawing/2014/main" id="{A99A9374-49A4-0160-3346-CA7CA0020C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7605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7" name="1811320502">
                <a:extLst>
                  <a:ext uri="{FF2B5EF4-FFF2-40B4-BE49-F238E27FC236}">
                    <a16:creationId xmlns:a16="http://schemas.microsoft.com/office/drawing/2014/main" id="{2BF9A803-6800-22C3-EBA3-2DA10EBF14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75736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1">
                    <a:moveTo>
                      <a:pt x="21" y="7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8" name="1120713194">
                <a:extLst>
                  <a:ext uri="{FF2B5EF4-FFF2-40B4-BE49-F238E27FC236}">
                    <a16:creationId xmlns:a16="http://schemas.microsoft.com/office/drawing/2014/main" id="{B8E514E7-D120-4DC3-3CE5-D67F55FD40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7605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69" name="1850357193">
                <a:extLst>
                  <a:ext uri="{FF2B5EF4-FFF2-40B4-BE49-F238E27FC236}">
                    <a16:creationId xmlns:a16="http://schemas.microsoft.com/office/drawing/2014/main" id="{22838000-4CEE-8E8F-26C2-9CCF5E785A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766888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0" name="1571861333">
                <a:extLst>
                  <a:ext uri="{FF2B5EF4-FFF2-40B4-BE49-F238E27FC236}">
                    <a16:creationId xmlns:a16="http://schemas.microsoft.com/office/drawing/2014/main" id="{F9241B43-9C7D-A358-BE48-F1835DDF8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798638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1" name="7908217">
                <a:extLst>
                  <a:ext uri="{FF2B5EF4-FFF2-40B4-BE49-F238E27FC236}">
                    <a16:creationId xmlns:a16="http://schemas.microsoft.com/office/drawing/2014/main" id="{1893D7AE-9E39-F281-20E8-5C60488388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7954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2" name="1690269464">
                <a:extLst>
                  <a:ext uri="{FF2B5EF4-FFF2-40B4-BE49-F238E27FC236}">
                    <a16:creationId xmlns:a16="http://schemas.microsoft.com/office/drawing/2014/main" id="{AD28E71C-C12F-6BFA-A95D-7D4E6FF9FE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7986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4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3" name="1981952022">
                <a:extLst>
                  <a:ext uri="{FF2B5EF4-FFF2-40B4-BE49-F238E27FC236}">
                    <a16:creationId xmlns:a16="http://schemas.microsoft.com/office/drawing/2014/main" id="{66E2B33A-63C9-B653-2ED0-ACDF2BA4CF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804988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4" name="1081588003">
                <a:extLst>
                  <a:ext uri="{FF2B5EF4-FFF2-40B4-BE49-F238E27FC236}">
                    <a16:creationId xmlns:a16="http://schemas.microsoft.com/office/drawing/2014/main" id="{C2531EB8-8582-86A3-A2BF-8117F2B57E3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789113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1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5" name="975701064">
                <a:extLst>
                  <a:ext uri="{FF2B5EF4-FFF2-40B4-BE49-F238E27FC236}">
                    <a16:creationId xmlns:a16="http://schemas.microsoft.com/office/drawing/2014/main" id="{3B161B1B-533B-27BB-9197-94CB0E2E17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78276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2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6" name="801015977">
                <a:extLst>
                  <a:ext uri="{FF2B5EF4-FFF2-40B4-BE49-F238E27FC236}">
                    <a16:creationId xmlns:a16="http://schemas.microsoft.com/office/drawing/2014/main" id="{82EB487F-BD61-2774-1B6A-891B4D79DD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785938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9" y="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7" name="127902804">
                <a:extLst>
                  <a:ext uri="{FF2B5EF4-FFF2-40B4-BE49-F238E27FC236}">
                    <a16:creationId xmlns:a16="http://schemas.microsoft.com/office/drawing/2014/main" id="{D8F49E96-EAEB-7CFB-C726-B3952C59B7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792288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8" name="1470770751">
                <a:extLst>
                  <a:ext uri="{FF2B5EF4-FFF2-40B4-BE49-F238E27FC236}">
                    <a16:creationId xmlns:a16="http://schemas.microsoft.com/office/drawing/2014/main" id="{7E2E4B96-C499-0128-3FEC-268E5C4F6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776413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79" name="1002674821">
                <a:extLst>
                  <a:ext uri="{FF2B5EF4-FFF2-40B4-BE49-F238E27FC236}">
                    <a16:creationId xmlns:a16="http://schemas.microsoft.com/office/drawing/2014/main" id="{BE26EC5F-9AA7-1ABD-5636-03C9F1EB6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773238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1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0"/>
                    </a:cubicBezTo>
                    <a:cubicBezTo>
                      <a:pt x="16" y="1"/>
                      <a:pt x="21" y="4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0" name="1224510801">
                <a:extLst>
                  <a:ext uri="{FF2B5EF4-FFF2-40B4-BE49-F238E27FC236}">
                    <a16:creationId xmlns:a16="http://schemas.microsoft.com/office/drawing/2014/main" id="{F1A39890-0317-DE52-05E2-6E29D131EE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776413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1" name="1928565450">
                <a:extLst>
                  <a:ext uri="{FF2B5EF4-FFF2-40B4-BE49-F238E27FC236}">
                    <a16:creationId xmlns:a16="http://schemas.microsoft.com/office/drawing/2014/main" id="{D992F680-7F95-D355-A584-6A7220EF2B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782763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2" name="199515151">
                <a:extLst>
                  <a:ext uri="{FF2B5EF4-FFF2-40B4-BE49-F238E27FC236}">
                    <a16:creationId xmlns:a16="http://schemas.microsoft.com/office/drawing/2014/main" id="{6A16FA14-A364-8E6F-5BDC-95EB85595B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798638"/>
                <a:ext cx="222250" cy="63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4" y="18"/>
                  </a:cxn>
                  <a:cxn ang="0">
                    <a:pos x="140" y="40"/>
                  </a:cxn>
                  <a:cxn ang="0">
                    <a:pos x="28" y="28"/>
                  </a:cxn>
                  <a:cxn ang="0">
                    <a:pos x="0" y="0"/>
                  </a:cxn>
                </a:cxnLst>
                <a:rect l="0" t="0" r="r" b="b"/>
                <a:pathLst>
                  <a:path w="140" h="40">
                    <a:moveTo>
                      <a:pt x="0" y="0"/>
                    </a:moveTo>
                    <a:lnTo>
                      <a:pt x="114" y="18"/>
                    </a:lnTo>
                    <a:lnTo>
                      <a:pt x="140" y="40"/>
                    </a:lnTo>
                    <a:lnTo>
                      <a:pt x="28" y="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3" name="556259936">
                <a:extLst>
                  <a:ext uri="{FF2B5EF4-FFF2-40B4-BE49-F238E27FC236}">
                    <a16:creationId xmlns:a16="http://schemas.microsoft.com/office/drawing/2014/main" id="{AAEC3437-EFCE-07BA-D040-5576CF9489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125" y="1693863"/>
                <a:ext cx="50800" cy="952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6" y="6"/>
                  </a:cxn>
                  <a:cxn ang="0">
                    <a:pos x="32" y="4"/>
                  </a:cxn>
                  <a:cxn ang="0">
                    <a:pos x="6" y="0"/>
                  </a:cxn>
                  <a:cxn ang="0">
                    <a:pos x="0" y="2"/>
                  </a:cxn>
                </a:cxnLst>
                <a:rect l="0" t="0" r="r" b="b"/>
                <a:pathLst>
                  <a:path w="32" h="6">
                    <a:moveTo>
                      <a:pt x="0" y="2"/>
                    </a:moveTo>
                    <a:lnTo>
                      <a:pt x="26" y="6"/>
                    </a:lnTo>
                    <a:lnTo>
                      <a:pt x="32" y="4"/>
                    </a:lnTo>
                    <a:lnTo>
                      <a:pt x="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4" name="1144124958">
                <a:extLst>
                  <a:ext uri="{FF2B5EF4-FFF2-40B4-BE49-F238E27FC236}">
                    <a16:creationId xmlns:a16="http://schemas.microsoft.com/office/drawing/2014/main" id="{E7CF16EF-7BDB-DFC2-6F1C-A71E5F3DA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7525" y="1693863"/>
                <a:ext cx="53975" cy="127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8"/>
                  </a:cxn>
                  <a:cxn ang="0">
                    <a:pos x="34" y="8"/>
                  </a:cxn>
                  <a:cxn ang="0">
                    <a:pos x="14" y="0"/>
                  </a:cxn>
                </a:cxnLst>
                <a:rect l="0" t="0" r="r" b="b"/>
                <a:pathLst>
                  <a:path w="34" h="8">
                    <a:moveTo>
                      <a:pt x="14" y="0"/>
                    </a:moveTo>
                    <a:lnTo>
                      <a:pt x="0" y="8"/>
                    </a:lnTo>
                    <a:lnTo>
                      <a:pt x="34" y="8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5" name="2126677663">
                <a:extLst>
                  <a:ext uri="{FF2B5EF4-FFF2-40B4-BE49-F238E27FC236}">
                    <a16:creationId xmlns:a16="http://schemas.microsoft.com/office/drawing/2014/main" id="{CCB7CCA9-8AB1-C9E4-F773-BE15A0E322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1757363"/>
                <a:ext cx="47625" cy="9525"/>
              </a:xfrm>
              <a:custGeom>
                <a:avLst/>
                <a:gdLst/>
                <a:ahLst/>
                <a:cxnLst>
                  <a:cxn ang="0">
                    <a:pos x="26" y="6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30" y="4"/>
                  </a:cxn>
                  <a:cxn ang="0">
                    <a:pos x="26" y="6"/>
                  </a:cxn>
                </a:cxnLst>
                <a:rect l="0" t="0" r="r" b="b"/>
                <a:pathLst>
                  <a:path w="30" h="6">
                    <a:moveTo>
                      <a:pt x="26" y="6"/>
                    </a:moveTo>
                    <a:lnTo>
                      <a:pt x="0" y="2"/>
                    </a:lnTo>
                    <a:lnTo>
                      <a:pt x="4" y="0"/>
                    </a:lnTo>
                    <a:lnTo>
                      <a:pt x="30" y="4"/>
                    </a:lnTo>
                    <a:lnTo>
                      <a:pt x="26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6" name="2091622729">
                <a:extLst>
                  <a:ext uri="{FF2B5EF4-FFF2-40B4-BE49-F238E27FC236}">
                    <a16:creationId xmlns:a16="http://schemas.microsoft.com/office/drawing/2014/main" id="{4BA1FFEE-87AE-CF23-E6E5-063DA8ADB6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7350" y="1754188"/>
                <a:ext cx="53975" cy="12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0" y="8"/>
                  </a:cxn>
                  <a:cxn ang="0">
                    <a:pos x="0" y="0"/>
                  </a:cxn>
                  <a:cxn ang="0">
                    <a:pos x="34" y="0"/>
                  </a:cxn>
                </a:cxnLst>
                <a:rect l="0" t="0" r="r" b="b"/>
                <a:pathLst>
                  <a:path w="34" h="8">
                    <a:moveTo>
                      <a:pt x="34" y="0"/>
                    </a:moveTo>
                    <a:lnTo>
                      <a:pt x="20" y="8"/>
                    </a:lnTo>
                    <a:lnTo>
                      <a:pt x="0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7" name="272717119">
                <a:extLst>
                  <a:ext uri="{FF2B5EF4-FFF2-40B4-BE49-F238E27FC236}">
                    <a16:creationId xmlns:a16="http://schemas.microsoft.com/office/drawing/2014/main" id="{58433BAF-9C19-A2BB-2175-461F3A53D9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150" y="1747838"/>
                <a:ext cx="47625" cy="127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6" y="8"/>
                  </a:cxn>
                  <a:cxn ang="0">
                    <a:pos x="30" y="4"/>
                  </a:cxn>
                  <a:cxn ang="0">
                    <a:pos x="4" y="0"/>
                  </a:cxn>
                  <a:cxn ang="0">
                    <a:pos x="0" y="2"/>
                  </a:cxn>
                </a:cxnLst>
                <a:rect l="0" t="0" r="r" b="b"/>
                <a:pathLst>
                  <a:path w="30" h="8">
                    <a:moveTo>
                      <a:pt x="0" y="2"/>
                    </a:moveTo>
                    <a:lnTo>
                      <a:pt x="26" y="8"/>
                    </a:lnTo>
                    <a:lnTo>
                      <a:pt x="30" y="4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8" name="1997079434">
                <a:extLst>
                  <a:ext uri="{FF2B5EF4-FFF2-40B4-BE49-F238E27FC236}">
                    <a16:creationId xmlns:a16="http://schemas.microsoft.com/office/drawing/2014/main" id="{9F075127-3651-4C8B-C540-B0C33F4A4A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550" y="1751013"/>
                <a:ext cx="50800" cy="127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6"/>
                  </a:cxn>
                  <a:cxn ang="0">
                    <a:pos x="32" y="8"/>
                  </a:cxn>
                  <a:cxn ang="0">
                    <a:pos x="14" y="0"/>
                  </a:cxn>
                </a:cxnLst>
                <a:rect l="0" t="0" r="r" b="b"/>
                <a:pathLst>
                  <a:path w="32" h="8">
                    <a:moveTo>
                      <a:pt x="14" y="0"/>
                    </a:moveTo>
                    <a:lnTo>
                      <a:pt x="0" y="6"/>
                    </a:lnTo>
                    <a:lnTo>
                      <a:pt x="32" y="8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89" name="2085893582">
                <a:extLst>
                  <a:ext uri="{FF2B5EF4-FFF2-40B4-BE49-F238E27FC236}">
                    <a16:creationId xmlns:a16="http://schemas.microsoft.com/office/drawing/2014/main" id="{15BCC738-DD45-E944-1EC3-C8E5B22B1D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950" y="1811338"/>
                <a:ext cx="50800" cy="12700"/>
              </a:xfrm>
              <a:custGeom>
                <a:avLst/>
                <a:gdLst/>
                <a:ahLst/>
                <a:cxnLst>
                  <a:cxn ang="0">
                    <a:pos x="26" y="8"/>
                  </a:cxn>
                  <a:cxn ang="0">
                    <a:pos x="0" y="2"/>
                  </a:cxn>
                  <a:cxn ang="0">
                    <a:pos x="6" y="0"/>
                  </a:cxn>
                  <a:cxn ang="0">
                    <a:pos x="32" y="4"/>
                  </a:cxn>
                  <a:cxn ang="0">
                    <a:pos x="26" y="8"/>
                  </a:cxn>
                </a:cxnLst>
                <a:rect l="0" t="0" r="r" b="b"/>
                <a:pathLst>
                  <a:path w="32" h="8">
                    <a:moveTo>
                      <a:pt x="26" y="8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32" y="4"/>
                    </a:lnTo>
                    <a:lnTo>
                      <a:pt x="26" y="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0" name="1943278977">
                <a:extLst>
                  <a:ext uri="{FF2B5EF4-FFF2-40B4-BE49-F238E27FC236}">
                    <a16:creationId xmlns:a16="http://schemas.microsoft.com/office/drawing/2014/main" id="{6F4B8DAB-FFC8-55D1-55D2-10E4EF02AE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375" y="1808163"/>
                <a:ext cx="53975" cy="12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0" y="8"/>
                  </a:cxn>
                  <a:cxn ang="0">
                    <a:pos x="0" y="0"/>
                  </a:cxn>
                  <a:cxn ang="0">
                    <a:pos x="34" y="0"/>
                  </a:cxn>
                </a:cxnLst>
                <a:rect l="0" t="0" r="r" b="b"/>
                <a:pathLst>
                  <a:path w="34" h="8">
                    <a:moveTo>
                      <a:pt x="34" y="0"/>
                    </a:moveTo>
                    <a:lnTo>
                      <a:pt x="20" y="8"/>
                    </a:lnTo>
                    <a:lnTo>
                      <a:pt x="0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1" name="284089704">
                <a:extLst>
                  <a:ext uri="{FF2B5EF4-FFF2-40B4-BE49-F238E27FC236}">
                    <a16:creationId xmlns:a16="http://schemas.microsoft.com/office/drawing/2014/main" id="{9F4E6839-9CA3-6F61-48DB-1EA0548E5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1719263"/>
                <a:ext cx="276225" cy="114300"/>
              </a:xfrm>
              <a:custGeom>
                <a:avLst/>
                <a:gdLst/>
                <a:ahLst/>
                <a:cxnLst>
                  <a:cxn ang="0">
                    <a:pos x="81" y="33"/>
                  </a:cxn>
                  <a:cxn ang="0">
                    <a:pos x="79" y="33"/>
                  </a:cxn>
                  <a:cxn ang="0">
                    <a:pos x="6" y="21"/>
                  </a:cxn>
                  <a:cxn ang="0">
                    <a:pos x="6" y="20"/>
                  </a:cxn>
                  <a:cxn ang="0">
                    <a:pos x="43" y="0"/>
                  </a:cxn>
                  <a:cxn ang="0">
                    <a:pos x="40" y="0"/>
                  </a:cxn>
                  <a:cxn ang="0">
                    <a:pos x="3" y="20"/>
                  </a:cxn>
                  <a:cxn ang="0">
                    <a:pos x="2" y="23"/>
                  </a:cxn>
                  <a:cxn ang="0">
                    <a:pos x="76" y="35"/>
                  </a:cxn>
                  <a:cxn ang="0">
                    <a:pos x="84" y="33"/>
                  </a:cxn>
                  <a:cxn ang="0">
                    <a:pos x="87" y="32"/>
                  </a:cxn>
                  <a:cxn ang="0">
                    <a:pos x="84" y="31"/>
                  </a:cxn>
                  <a:cxn ang="0">
                    <a:pos x="81" y="33"/>
                  </a:cxn>
                </a:cxnLst>
                <a:rect l="0" t="0" r="r" b="b"/>
                <a:pathLst>
                  <a:path w="87" h="36">
                    <a:moveTo>
                      <a:pt x="81" y="33"/>
                    </a:moveTo>
                    <a:cubicBezTo>
                      <a:pt x="80" y="33"/>
                      <a:pt x="80" y="33"/>
                      <a:pt x="79" y="3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1"/>
                      <a:pt x="5" y="21"/>
                      <a:pt x="6" y="2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0" y="21"/>
                      <a:pt x="0" y="22"/>
                      <a:pt x="2" y="23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8" y="36"/>
                      <a:pt x="81" y="35"/>
                      <a:pt x="84" y="33"/>
                    </a:cubicBezTo>
                    <a:cubicBezTo>
                      <a:pt x="87" y="32"/>
                      <a:pt x="87" y="32"/>
                      <a:pt x="87" y="32"/>
                    </a:cubicBezTo>
                    <a:cubicBezTo>
                      <a:pt x="84" y="31"/>
                      <a:pt x="84" y="31"/>
                      <a:pt x="84" y="31"/>
                    </a:cubicBezTo>
                    <a:lnTo>
                      <a:pt x="81" y="3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2" name="1011456598">
                <a:extLst>
                  <a:ext uri="{FF2B5EF4-FFF2-40B4-BE49-F238E27FC236}">
                    <a16:creationId xmlns:a16="http://schemas.microsoft.com/office/drawing/2014/main" id="{D0646BA3-7DE4-A25C-5D97-759DDE6F65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684338"/>
                <a:ext cx="276225" cy="111125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8" y="2"/>
                  </a:cxn>
                  <a:cxn ang="0">
                    <a:pos x="82" y="15"/>
                  </a:cxn>
                  <a:cxn ang="0">
                    <a:pos x="82" y="15"/>
                  </a:cxn>
                  <a:cxn ang="0">
                    <a:pos x="46" y="34"/>
                  </a:cxn>
                  <a:cxn ang="0">
                    <a:pos x="48" y="35"/>
                  </a:cxn>
                  <a:cxn ang="0">
                    <a:pos x="85" y="16"/>
                  </a:cxn>
                  <a:cxn ang="0">
                    <a:pos x="85" y="13"/>
                  </a:cxn>
                  <a:cxn ang="0">
                    <a:pos x="12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3" y="4"/>
                  </a:cxn>
                  <a:cxn ang="0">
                    <a:pos x="7" y="2"/>
                  </a:cxn>
                </a:cxnLst>
                <a:rect l="0" t="0" r="r" b="b"/>
                <a:pathLst>
                  <a:path w="87" h="35">
                    <a:moveTo>
                      <a:pt x="7" y="2"/>
                    </a:moveTo>
                    <a:cubicBezTo>
                      <a:pt x="7" y="2"/>
                      <a:pt x="8" y="2"/>
                      <a:pt x="8" y="2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7" y="14"/>
                      <a:pt x="87" y="13"/>
                      <a:pt x="85" y="13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6" y="1"/>
                      <a:pt x="4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3" name="795329929">
                <a:extLst>
                  <a:ext uri="{FF2B5EF4-FFF2-40B4-BE49-F238E27FC236}">
                    <a16:creationId xmlns:a16="http://schemas.microsoft.com/office/drawing/2014/main" id="{761816E5-A8A5-8316-02B9-32D4EB5331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425" y="1460500"/>
                <a:ext cx="809625" cy="261938"/>
              </a:xfrm>
              <a:custGeom>
                <a:avLst/>
                <a:gdLst/>
                <a:ahLst/>
                <a:cxnLst>
                  <a:cxn ang="0">
                    <a:pos x="0" y="108"/>
                  </a:cxn>
                  <a:cxn ang="0">
                    <a:pos x="218" y="0"/>
                  </a:cxn>
                  <a:cxn ang="0">
                    <a:pos x="510" y="36"/>
                  </a:cxn>
                  <a:cxn ang="0">
                    <a:pos x="328" y="165"/>
                  </a:cxn>
                  <a:cxn ang="0">
                    <a:pos x="0" y="108"/>
                  </a:cxn>
                </a:cxnLst>
                <a:rect l="0" t="0" r="r" b="b"/>
                <a:pathLst>
                  <a:path w="510" h="165">
                    <a:moveTo>
                      <a:pt x="0" y="108"/>
                    </a:moveTo>
                    <a:lnTo>
                      <a:pt x="218" y="0"/>
                    </a:lnTo>
                    <a:lnTo>
                      <a:pt x="510" y="36"/>
                    </a:lnTo>
                    <a:lnTo>
                      <a:pt x="328" y="165"/>
                    </a:lnTo>
                    <a:lnTo>
                      <a:pt x="0" y="10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latin typeface="Arial"/>
                </a:endParaRPr>
              </a:p>
            </p:txBody>
          </p:sp>
          <p:sp>
            <p:nvSpPr>
              <p:cNvPr id="194" name="1757068909">
                <a:extLst>
                  <a:ext uri="{FF2B5EF4-FFF2-40B4-BE49-F238E27FC236}">
                    <a16:creationId xmlns:a16="http://schemas.microsoft.com/office/drawing/2014/main" id="{2267FCBB-F6B6-9469-E07D-AC755122CE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6125" y="1517650"/>
                <a:ext cx="285750" cy="357188"/>
              </a:xfrm>
              <a:custGeom>
                <a:avLst/>
                <a:gdLst/>
                <a:ahLst/>
                <a:cxnLst>
                  <a:cxn ang="0">
                    <a:pos x="0" y="129"/>
                  </a:cxn>
                  <a:cxn ang="0">
                    <a:pos x="0" y="225"/>
                  </a:cxn>
                  <a:cxn ang="0">
                    <a:pos x="180" y="97"/>
                  </a:cxn>
                  <a:cxn ang="0">
                    <a:pos x="180" y="0"/>
                  </a:cxn>
                  <a:cxn ang="0">
                    <a:pos x="0" y="129"/>
                  </a:cxn>
                </a:cxnLst>
                <a:rect l="0" t="0" r="r" b="b"/>
                <a:pathLst>
                  <a:path w="180" h="225">
                    <a:moveTo>
                      <a:pt x="0" y="129"/>
                    </a:moveTo>
                    <a:lnTo>
                      <a:pt x="0" y="225"/>
                    </a:lnTo>
                    <a:lnTo>
                      <a:pt x="180" y="97"/>
                    </a:lnTo>
                    <a:lnTo>
                      <a:pt x="180" y="0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5" name="297023061">
                <a:extLst>
                  <a:ext uri="{FF2B5EF4-FFF2-40B4-BE49-F238E27FC236}">
                    <a16:creationId xmlns:a16="http://schemas.microsoft.com/office/drawing/2014/main" id="{2F04DE90-7FCD-4C0A-F3C0-B654E59D1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9775" y="1517650"/>
                <a:ext cx="295275" cy="211138"/>
              </a:xfrm>
              <a:custGeom>
                <a:avLst/>
                <a:gdLst/>
                <a:ahLst/>
                <a:cxnLst>
                  <a:cxn ang="0">
                    <a:pos x="2" y="133"/>
                  </a:cxn>
                  <a:cxn ang="0">
                    <a:pos x="186" y="2"/>
                  </a:cxn>
                  <a:cxn ang="0">
                    <a:pos x="186" y="0"/>
                  </a:cxn>
                  <a:cxn ang="0">
                    <a:pos x="182" y="0"/>
                  </a:cxn>
                  <a:cxn ang="0">
                    <a:pos x="0" y="129"/>
                  </a:cxn>
                  <a:cxn ang="0">
                    <a:pos x="2" y="133"/>
                  </a:cxn>
                </a:cxnLst>
                <a:rect l="0" t="0" r="r" b="b"/>
                <a:pathLst>
                  <a:path w="186" h="133">
                    <a:moveTo>
                      <a:pt x="2" y="133"/>
                    </a:moveTo>
                    <a:lnTo>
                      <a:pt x="186" y="2"/>
                    </a:lnTo>
                    <a:lnTo>
                      <a:pt x="186" y="0"/>
                    </a:lnTo>
                    <a:lnTo>
                      <a:pt x="182" y="0"/>
                    </a:lnTo>
                    <a:lnTo>
                      <a:pt x="0" y="129"/>
                    </a:lnTo>
                    <a:lnTo>
                      <a:pt x="2" y="133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6" name="1636626295">
                <a:extLst>
                  <a:ext uri="{FF2B5EF4-FFF2-40B4-BE49-F238E27FC236}">
                    <a16:creationId xmlns:a16="http://schemas.microsoft.com/office/drawing/2014/main" id="{1083D426-6DC7-5136-AF85-FFBA61A0C3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5425" y="1631950"/>
                <a:ext cx="520700" cy="242888"/>
              </a:xfrm>
              <a:custGeom>
                <a:avLst/>
                <a:gdLst/>
                <a:ahLst/>
                <a:cxnLst>
                  <a:cxn ang="0">
                    <a:pos x="328" y="153"/>
                  </a:cxn>
                  <a:cxn ang="0">
                    <a:pos x="0" y="93"/>
                  </a:cxn>
                  <a:cxn ang="0">
                    <a:pos x="0" y="0"/>
                  </a:cxn>
                  <a:cxn ang="0">
                    <a:pos x="328" y="57"/>
                  </a:cxn>
                  <a:cxn ang="0">
                    <a:pos x="328" y="153"/>
                  </a:cxn>
                </a:cxnLst>
                <a:rect l="0" t="0" r="r" b="b"/>
                <a:pathLst>
                  <a:path w="328" h="153">
                    <a:moveTo>
                      <a:pt x="328" y="153"/>
                    </a:moveTo>
                    <a:lnTo>
                      <a:pt x="0" y="93"/>
                    </a:lnTo>
                    <a:lnTo>
                      <a:pt x="0" y="0"/>
                    </a:lnTo>
                    <a:lnTo>
                      <a:pt x="328" y="57"/>
                    </a:lnTo>
                    <a:lnTo>
                      <a:pt x="328" y="153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7" name="796294426">
                <a:extLst>
                  <a:ext uri="{FF2B5EF4-FFF2-40B4-BE49-F238E27FC236}">
                    <a16:creationId xmlns:a16="http://schemas.microsoft.com/office/drawing/2014/main" id="{500FE34D-9368-BA90-392C-0B01B89C4E6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778125" y="1651000"/>
                <a:ext cx="485775" cy="204788"/>
              </a:xfrm>
              <a:custGeom>
                <a:avLst/>
                <a:gdLst/>
                <a:ahLst/>
                <a:cxnLst>
                  <a:cxn ang="0">
                    <a:pos x="304" y="123"/>
                  </a:cxn>
                  <a:cxn ang="0">
                    <a:pos x="4" y="69"/>
                  </a:cxn>
                  <a:cxn ang="0">
                    <a:pos x="6" y="71"/>
                  </a:cxn>
                  <a:cxn ang="0">
                    <a:pos x="6" y="4"/>
                  </a:cxn>
                  <a:cxn ang="0">
                    <a:pos x="2" y="6"/>
                  </a:cxn>
                  <a:cxn ang="0">
                    <a:pos x="302" y="61"/>
                  </a:cxn>
                  <a:cxn ang="0">
                    <a:pos x="300" y="57"/>
                  </a:cxn>
                  <a:cxn ang="0">
                    <a:pos x="300" y="125"/>
                  </a:cxn>
                  <a:cxn ang="0">
                    <a:pos x="304" y="123"/>
                  </a:cxn>
                  <a:cxn ang="0">
                    <a:pos x="304" y="55"/>
                  </a:cxn>
                  <a:cxn ang="0">
                    <a:pos x="4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71"/>
                  </a:cxn>
                  <a:cxn ang="0">
                    <a:pos x="0" y="75"/>
                  </a:cxn>
                  <a:cxn ang="0">
                    <a:pos x="2" y="75"/>
                  </a:cxn>
                  <a:cxn ang="0">
                    <a:pos x="302" y="129"/>
                  </a:cxn>
                  <a:cxn ang="0">
                    <a:pos x="306" y="129"/>
                  </a:cxn>
                  <a:cxn ang="0">
                    <a:pos x="306" y="125"/>
                  </a:cxn>
                  <a:cxn ang="0">
                    <a:pos x="306" y="57"/>
                  </a:cxn>
                  <a:cxn ang="0">
                    <a:pos x="306" y="55"/>
                  </a:cxn>
                  <a:cxn ang="0">
                    <a:pos x="304" y="55"/>
                  </a:cxn>
                </a:cxnLst>
                <a:rect l="0" t="0" r="r" b="b"/>
                <a:pathLst>
                  <a:path w="306" h="129">
                    <a:moveTo>
                      <a:pt x="304" y="123"/>
                    </a:moveTo>
                    <a:lnTo>
                      <a:pt x="4" y="69"/>
                    </a:lnTo>
                    <a:lnTo>
                      <a:pt x="6" y="71"/>
                    </a:lnTo>
                    <a:lnTo>
                      <a:pt x="6" y="4"/>
                    </a:lnTo>
                    <a:lnTo>
                      <a:pt x="2" y="6"/>
                    </a:lnTo>
                    <a:lnTo>
                      <a:pt x="302" y="61"/>
                    </a:lnTo>
                    <a:lnTo>
                      <a:pt x="300" y="57"/>
                    </a:lnTo>
                    <a:lnTo>
                      <a:pt x="300" y="125"/>
                    </a:lnTo>
                    <a:lnTo>
                      <a:pt x="304" y="123"/>
                    </a:lnTo>
                    <a:close/>
                    <a:moveTo>
                      <a:pt x="304" y="55"/>
                    </a:move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71"/>
                    </a:lnTo>
                    <a:lnTo>
                      <a:pt x="0" y="75"/>
                    </a:lnTo>
                    <a:lnTo>
                      <a:pt x="2" y="75"/>
                    </a:lnTo>
                    <a:lnTo>
                      <a:pt x="302" y="129"/>
                    </a:lnTo>
                    <a:lnTo>
                      <a:pt x="306" y="129"/>
                    </a:lnTo>
                    <a:lnTo>
                      <a:pt x="306" y="125"/>
                    </a:lnTo>
                    <a:lnTo>
                      <a:pt x="306" y="57"/>
                    </a:lnTo>
                    <a:lnTo>
                      <a:pt x="306" y="55"/>
                    </a:lnTo>
                    <a:lnTo>
                      <a:pt x="304" y="55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8" name="16448706">
                <a:extLst>
                  <a:ext uri="{FF2B5EF4-FFF2-40B4-BE49-F238E27FC236}">
                    <a16:creationId xmlns:a16="http://schemas.microsoft.com/office/drawing/2014/main" id="{628573D9-6C2F-CCA8-185A-B541375AF8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1300" y="1657350"/>
                <a:ext cx="479425" cy="192088"/>
              </a:xfrm>
              <a:custGeom>
                <a:avLst/>
                <a:gdLst/>
                <a:ahLst/>
                <a:cxnLst>
                  <a:cxn ang="0">
                    <a:pos x="302" y="121"/>
                  </a:cxn>
                  <a:cxn ang="0">
                    <a:pos x="0" y="67"/>
                  </a:cxn>
                  <a:cxn ang="0">
                    <a:pos x="0" y="0"/>
                  </a:cxn>
                  <a:cxn ang="0">
                    <a:pos x="302" y="53"/>
                  </a:cxn>
                  <a:cxn ang="0">
                    <a:pos x="302" y="121"/>
                  </a:cxn>
                </a:cxnLst>
                <a:rect l="0" t="0" r="r" b="b"/>
                <a:pathLst>
                  <a:path w="302" h="121">
                    <a:moveTo>
                      <a:pt x="302" y="121"/>
                    </a:moveTo>
                    <a:lnTo>
                      <a:pt x="0" y="67"/>
                    </a:lnTo>
                    <a:lnTo>
                      <a:pt x="0" y="0"/>
                    </a:lnTo>
                    <a:lnTo>
                      <a:pt x="302" y="53"/>
                    </a:lnTo>
                    <a:lnTo>
                      <a:pt x="302" y="121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199" name="513121403">
                <a:extLst>
                  <a:ext uri="{FF2B5EF4-FFF2-40B4-BE49-F238E27FC236}">
                    <a16:creationId xmlns:a16="http://schemas.microsoft.com/office/drawing/2014/main" id="{2D6EE8B7-018C-A2DA-323A-7489A90E1A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549400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0" name="1487363351">
                <a:extLst>
                  <a:ext uri="{FF2B5EF4-FFF2-40B4-BE49-F238E27FC236}">
                    <a16:creationId xmlns:a16="http://schemas.microsoft.com/office/drawing/2014/main" id="{EC46068E-43FE-3E86-1100-1783000DD6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54622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1" name="556277966">
                <a:extLst>
                  <a:ext uri="{FF2B5EF4-FFF2-40B4-BE49-F238E27FC236}">
                    <a16:creationId xmlns:a16="http://schemas.microsoft.com/office/drawing/2014/main" id="{E0868A7F-0D2A-F045-A33C-59A79681F1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54940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8" y="8"/>
                    </a:cubicBezTo>
                    <a:cubicBezTo>
                      <a:pt x="10" y="4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2" name="86160603">
                <a:extLst>
                  <a:ext uri="{FF2B5EF4-FFF2-40B4-BE49-F238E27FC236}">
                    <a16:creationId xmlns:a16="http://schemas.microsoft.com/office/drawing/2014/main" id="{5CBEFAB2-50B9-122A-F712-835625F047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555750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3" name="70038948">
                <a:extLst>
                  <a:ext uri="{FF2B5EF4-FFF2-40B4-BE49-F238E27FC236}">
                    <a16:creationId xmlns:a16="http://schemas.microsoft.com/office/drawing/2014/main" id="{C170803C-5E5C-9592-0E64-FE6518D64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539875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4" name="784055922">
                <a:extLst>
                  <a:ext uri="{FF2B5EF4-FFF2-40B4-BE49-F238E27FC236}">
                    <a16:creationId xmlns:a16="http://schemas.microsoft.com/office/drawing/2014/main" id="{C1C34318-2CFE-7820-085C-5B7BDA851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53352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5" name="1668520102">
                <a:extLst>
                  <a:ext uri="{FF2B5EF4-FFF2-40B4-BE49-F238E27FC236}">
                    <a16:creationId xmlns:a16="http://schemas.microsoft.com/office/drawing/2014/main" id="{1AC98D4B-2C3E-90B8-EF4D-94B909B177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53670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8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8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6" name="401711198">
                <a:extLst>
                  <a:ext uri="{FF2B5EF4-FFF2-40B4-BE49-F238E27FC236}">
                    <a16:creationId xmlns:a16="http://schemas.microsoft.com/office/drawing/2014/main" id="{68DFB271-1069-A323-1A2D-97813F042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543050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7" name="1363970960">
                <a:extLst>
                  <a:ext uri="{FF2B5EF4-FFF2-40B4-BE49-F238E27FC236}">
                    <a16:creationId xmlns:a16="http://schemas.microsoft.com/office/drawing/2014/main" id="{2C55E455-9DAB-561A-9596-1589E32FE0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52717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8" name="551363640">
                <a:extLst>
                  <a:ext uri="{FF2B5EF4-FFF2-40B4-BE49-F238E27FC236}">
                    <a16:creationId xmlns:a16="http://schemas.microsoft.com/office/drawing/2014/main" id="{8D02BA2E-1AFA-A570-308F-CC3C15CF32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0550" y="1524000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09" name="46356416">
                <a:extLst>
                  <a:ext uri="{FF2B5EF4-FFF2-40B4-BE49-F238E27FC236}">
                    <a16:creationId xmlns:a16="http://schemas.microsoft.com/office/drawing/2014/main" id="{43591947-CF75-2426-7FA6-33E57270BD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65475" y="152717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8" y="8"/>
                    </a:cubicBezTo>
                    <a:cubicBezTo>
                      <a:pt x="10" y="3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0" name="1347103254">
                <a:extLst>
                  <a:ext uri="{FF2B5EF4-FFF2-40B4-BE49-F238E27FC236}">
                    <a16:creationId xmlns:a16="http://schemas.microsoft.com/office/drawing/2014/main" id="{EA3B0DCD-6407-65FA-E1B4-D10CAE132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4200" y="1533525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1" name="710253331">
                <a:extLst>
                  <a:ext uri="{FF2B5EF4-FFF2-40B4-BE49-F238E27FC236}">
                    <a16:creationId xmlns:a16="http://schemas.microsoft.com/office/drawing/2014/main" id="{2CAB0166-7ED3-9078-468D-826A5E7605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565275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2" name="1066831464">
                <a:extLst>
                  <a:ext uri="{FF2B5EF4-FFF2-40B4-BE49-F238E27FC236}">
                    <a16:creationId xmlns:a16="http://schemas.microsoft.com/office/drawing/2014/main" id="{DE533322-6B40-2000-EB6A-057896127F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562100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3" name="1775321313">
                <a:extLst>
                  <a:ext uri="{FF2B5EF4-FFF2-40B4-BE49-F238E27FC236}">
                    <a16:creationId xmlns:a16="http://schemas.microsoft.com/office/drawing/2014/main" id="{ED935657-819E-C5DF-8498-2C3C99497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56527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4" name="17697758">
                <a:extLst>
                  <a:ext uri="{FF2B5EF4-FFF2-40B4-BE49-F238E27FC236}">
                    <a16:creationId xmlns:a16="http://schemas.microsoft.com/office/drawing/2014/main" id="{A326B56F-B0E9-BE37-92E4-6E0DD2C8C8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571625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5" name="1098377347">
                <a:extLst>
                  <a:ext uri="{FF2B5EF4-FFF2-40B4-BE49-F238E27FC236}">
                    <a16:creationId xmlns:a16="http://schemas.microsoft.com/office/drawing/2014/main" id="{B36044A3-DB58-4094-5F0B-33CE1FFAA8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555750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5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5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6" name="1535356169">
                <a:extLst>
                  <a:ext uri="{FF2B5EF4-FFF2-40B4-BE49-F238E27FC236}">
                    <a16:creationId xmlns:a16="http://schemas.microsoft.com/office/drawing/2014/main" id="{9661DFF1-8FBE-F77D-F298-04EC04ADB9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549400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2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7" name="1812946846">
                <a:extLst>
                  <a:ext uri="{FF2B5EF4-FFF2-40B4-BE49-F238E27FC236}">
                    <a16:creationId xmlns:a16="http://schemas.microsoft.com/office/drawing/2014/main" id="{38185B51-F9AC-AFC9-39F1-D2A4D6349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55257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9" y="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8" name="1961724715">
                <a:extLst>
                  <a:ext uri="{FF2B5EF4-FFF2-40B4-BE49-F238E27FC236}">
                    <a16:creationId xmlns:a16="http://schemas.microsoft.com/office/drawing/2014/main" id="{FFE77CEB-8148-A41E-2A2C-3898BE99C2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558925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19" name="1182303259">
                <a:extLst>
                  <a:ext uri="{FF2B5EF4-FFF2-40B4-BE49-F238E27FC236}">
                    <a16:creationId xmlns:a16="http://schemas.microsoft.com/office/drawing/2014/main" id="{DBEDB6A0-94E5-FA33-DC45-2C13F7C9A3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543050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5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5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0" name="2054561863">
                <a:extLst>
                  <a:ext uri="{FF2B5EF4-FFF2-40B4-BE49-F238E27FC236}">
                    <a16:creationId xmlns:a16="http://schemas.microsoft.com/office/drawing/2014/main" id="{956B982A-F108-74FE-91C4-8DF4D0B064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38500" y="1539875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5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5" y="1"/>
                      <a:pt x="20" y="4"/>
                      <a:pt x="20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1" name="1287771629">
                <a:extLst>
                  <a:ext uri="{FF2B5EF4-FFF2-40B4-BE49-F238E27FC236}">
                    <a16:creationId xmlns:a16="http://schemas.microsoft.com/office/drawing/2014/main" id="{EED316FC-E5FE-5D5D-6D4C-542D1C9C52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425" y="154305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2" name="1143935266">
                <a:extLst>
                  <a:ext uri="{FF2B5EF4-FFF2-40B4-BE49-F238E27FC236}">
                    <a16:creationId xmlns:a16="http://schemas.microsoft.com/office/drawing/2014/main" id="{C87F4C3F-C7B0-0ACA-E4D5-C45C84FEC2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8975" y="1549400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3" name="1239033074">
                <a:extLst>
                  <a:ext uri="{FF2B5EF4-FFF2-40B4-BE49-F238E27FC236}">
                    <a16:creationId xmlns:a16="http://schemas.microsoft.com/office/drawing/2014/main" id="{ACD3CEF5-9E47-F12E-AB85-99F800916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581150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7"/>
                  </a:cxn>
                </a:cxnLst>
                <a:rect l="0" t="0" r="r" b="b"/>
                <a:pathLst>
                  <a:path w="20" h="11">
                    <a:moveTo>
                      <a:pt x="20" y="7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4" name="1564386642">
                <a:extLst>
                  <a:ext uri="{FF2B5EF4-FFF2-40B4-BE49-F238E27FC236}">
                    <a16:creationId xmlns:a16="http://schemas.microsoft.com/office/drawing/2014/main" id="{113D16BB-87AA-2242-9F33-05F97A2B00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577975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0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5" name="2033701987">
                <a:extLst>
                  <a:ext uri="{FF2B5EF4-FFF2-40B4-BE49-F238E27FC236}">
                    <a16:creationId xmlns:a16="http://schemas.microsoft.com/office/drawing/2014/main" id="{5753BA31-D49D-F0AF-C2F3-1E64F760D0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581150"/>
                <a:ext cx="38100" cy="222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7"/>
                  </a:cxn>
                  <a:cxn ang="0">
                    <a:pos x="0" y="0"/>
                  </a:cxn>
                </a:cxnLst>
                <a:rect l="0" t="0" r="r" b="b"/>
                <a:pathLst>
                  <a:path w="12" h="7">
                    <a:moveTo>
                      <a:pt x="0" y="0"/>
                    </a:moveTo>
                    <a:cubicBezTo>
                      <a:pt x="2" y="0"/>
                      <a:pt x="12" y="3"/>
                      <a:pt x="7" y="7"/>
                    </a:cubicBezTo>
                    <a:cubicBezTo>
                      <a:pt x="10" y="3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6" name="244185634">
                <a:extLst>
                  <a:ext uri="{FF2B5EF4-FFF2-40B4-BE49-F238E27FC236}">
                    <a16:creationId xmlns:a16="http://schemas.microsoft.com/office/drawing/2014/main" id="{317D15EB-0E4F-6757-FD95-47BF3285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587500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10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7" name="5686048">
                <a:extLst>
                  <a:ext uri="{FF2B5EF4-FFF2-40B4-BE49-F238E27FC236}">
                    <a16:creationId xmlns:a16="http://schemas.microsoft.com/office/drawing/2014/main" id="{5A92576C-379B-F334-C1F0-C553AF2B76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568450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8" name="518317542">
                <a:extLst>
                  <a:ext uri="{FF2B5EF4-FFF2-40B4-BE49-F238E27FC236}">
                    <a16:creationId xmlns:a16="http://schemas.microsoft.com/office/drawing/2014/main" id="{7CEC1370-A055-14D3-AE76-DD72D69D9A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565275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29" name="1173747690">
                <a:extLst>
                  <a:ext uri="{FF2B5EF4-FFF2-40B4-BE49-F238E27FC236}">
                    <a16:creationId xmlns:a16="http://schemas.microsoft.com/office/drawing/2014/main" id="{ACC81DBA-778C-3A2F-6E7A-61628F59C6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56845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0" name="1513532173">
                <a:extLst>
                  <a:ext uri="{FF2B5EF4-FFF2-40B4-BE49-F238E27FC236}">
                    <a16:creationId xmlns:a16="http://schemas.microsoft.com/office/drawing/2014/main" id="{05274B78-E9D2-148F-A3B4-ED45BFDE00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574800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10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1" name="428216375">
                <a:extLst>
                  <a:ext uri="{FF2B5EF4-FFF2-40B4-BE49-F238E27FC236}">
                    <a16:creationId xmlns:a16="http://schemas.microsoft.com/office/drawing/2014/main" id="{356587DD-4CC6-A0A7-BBB4-60C062C322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558925"/>
                <a:ext cx="63500" cy="34925"/>
              </a:xfrm>
              <a:custGeom>
                <a:avLst/>
                <a:gdLst/>
                <a:ahLst/>
                <a:cxnLst>
                  <a:cxn ang="0">
                    <a:pos x="20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0" y="6"/>
                  </a:cxn>
                </a:cxnLst>
                <a:rect l="0" t="0" r="r" b="b"/>
                <a:pathLst>
                  <a:path w="20" h="11">
                    <a:moveTo>
                      <a:pt x="20" y="6"/>
                    </a:moveTo>
                    <a:cubicBezTo>
                      <a:pt x="20" y="9"/>
                      <a:pt x="16" y="11"/>
                      <a:pt x="10" y="11"/>
                    </a:cubicBezTo>
                    <a:cubicBezTo>
                      <a:pt x="4" y="10"/>
                      <a:pt x="0" y="7"/>
                      <a:pt x="0" y="5"/>
                    </a:cubicBezTo>
                    <a:cubicBezTo>
                      <a:pt x="0" y="2"/>
                      <a:pt x="4" y="0"/>
                      <a:pt x="10" y="0"/>
                    </a:cubicBezTo>
                    <a:cubicBezTo>
                      <a:pt x="16" y="1"/>
                      <a:pt x="20" y="3"/>
                      <a:pt x="20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2" name="1912116744">
                <a:extLst>
                  <a:ext uri="{FF2B5EF4-FFF2-40B4-BE49-F238E27FC236}">
                    <a16:creationId xmlns:a16="http://schemas.microsoft.com/office/drawing/2014/main" id="{61DD56D1-071F-DB4A-0DB1-010CE0C6DB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9750" y="1552575"/>
                <a:ext cx="63500" cy="38100"/>
              </a:xfrm>
              <a:custGeom>
                <a:avLst/>
                <a:gdLst/>
                <a:ahLst/>
                <a:cxnLst>
                  <a:cxn ang="0">
                    <a:pos x="20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0" y="7"/>
                  </a:cxn>
                </a:cxnLst>
                <a:rect l="0" t="0" r="r" b="b"/>
                <a:pathLst>
                  <a:path w="20" h="12">
                    <a:moveTo>
                      <a:pt x="20" y="7"/>
                    </a:moveTo>
                    <a:cubicBezTo>
                      <a:pt x="20" y="10"/>
                      <a:pt x="16" y="12"/>
                      <a:pt x="10" y="11"/>
                    </a:cubicBezTo>
                    <a:cubicBezTo>
                      <a:pt x="4" y="11"/>
                      <a:pt x="0" y="8"/>
                      <a:pt x="0" y="5"/>
                    </a:cubicBezTo>
                    <a:cubicBezTo>
                      <a:pt x="0" y="2"/>
                      <a:pt x="4" y="0"/>
                      <a:pt x="10" y="1"/>
                    </a:cubicBezTo>
                    <a:cubicBezTo>
                      <a:pt x="16" y="1"/>
                      <a:pt x="20" y="4"/>
                      <a:pt x="20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3" name="1833877395">
                <a:extLst>
                  <a:ext uri="{FF2B5EF4-FFF2-40B4-BE49-F238E27FC236}">
                    <a16:creationId xmlns:a16="http://schemas.microsoft.com/office/drawing/2014/main" id="{CAB4174E-A9FB-6291-DB5F-CDF9763B0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4675" y="155575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4" name="1216380232">
                <a:extLst>
                  <a:ext uri="{FF2B5EF4-FFF2-40B4-BE49-F238E27FC236}">
                    <a16:creationId xmlns:a16="http://schemas.microsoft.com/office/drawing/2014/main" id="{5865AF2F-413E-D90B-996F-DD3395E6B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70225" y="1562100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10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5" name="587846992">
                <a:extLst>
                  <a:ext uri="{FF2B5EF4-FFF2-40B4-BE49-F238E27FC236}">
                    <a16:creationId xmlns:a16="http://schemas.microsoft.com/office/drawing/2014/main" id="{B84E783D-542F-C16A-28CE-44C2A30372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597025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1">
                    <a:moveTo>
                      <a:pt x="21" y="7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6" name="2040517060">
                <a:extLst>
                  <a:ext uri="{FF2B5EF4-FFF2-40B4-BE49-F238E27FC236}">
                    <a16:creationId xmlns:a16="http://schemas.microsoft.com/office/drawing/2014/main" id="{500E7FFC-BE84-B570-1B30-18A9609588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593850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7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7" name="2021583781">
                <a:extLst>
                  <a:ext uri="{FF2B5EF4-FFF2-40B4-BE49-F238E27FC236}">
                    <a16:creationId xmlns:a16="http://schemas.microsoft.com/office/drawing/2014/main" id="{CC0E0E57-6FDF-F1FC-A940-7FC194D153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59385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8" name="1636144844">
                <a:extLst>
                  <a:ext uri="{FF2B5EF4-FFF2-40B4-BE49-F238E27FC236}">
                    <a16:creationId xmlns:a16="http://schemas.microsoft.com/office/drawing/2014/main" id="{D9586E4E-F1A2-F962-6759-68A019B3AB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603375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3"/>
                      <a:pt x="9" y="6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39" name="328559332">
                <a:extLst>
                  <a:ext uri="{FF2B5EF4-FFF2-40B4-BE49-F238E27FC236}">
                    <a16:creationId xmlns:a16="http://schemas.microsoft.com/office/drawing/2014/main" id="{92A5ACF6-B526-0717-A382-6EA2B2CCB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58432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0" name="1684182384">
                <a:extLst>
                  <a:ext uri="{FF2B5EF4-FFF2-40B4-BE49-F238E27FC236}">
                    <a16:creationId xmlns:a16="http://schemas.microsoft.com/office/drawing/2014/main" id="{6F0E6314-B7EB-FA3D-2049-B064C0A2AC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581150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1" name="579308017">
                <a:extLst>
                  <a:ext uri="{FF2B5EF4-FFF2-40B4-BE49-F238E27FC236}">
                    <a16:creationId xmlns:a16="http://schemas.microsoft.com/office/drawing/2014/main" id="{4F413A11-8159-F784-F525-842F34CCA3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58432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2" name="1880209711">
                <a:extLst>
                  <a:ext uri="{FF2B5EF4-FFF2-40B4-BE49-F238E27FC236}">
                    <a16:creationId xmlns:a16="http://schemas.microsoft.com/office/drawing/2014/main" id="{2FC4A7AB-54EE-AD02-56EF-6B41001DE6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590675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3" name="965100182">
                <a:extLst>
                  <a:ext uri="{FF2B5EF4-FFF2-40B4-BE49-F238E27FC236}">
                    <a16:creationId xmlns:a16="http://schemas.microsoft.com/office/drawing/2014/main" id="{33DDEA01-F22F-274F-1AA5-11DEACC37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574800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7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4" name="1251616783">
                <a:extLst>
                  <a:ext uri="{FF2B5EF4-FFF2-40B4-BE49-F238E27FC236}">
                    <a16:creationId xmlns:a16="http://schemas.microsoft.com/office/drawing/2014/main" id="{BA1F5467-D82F-F06A-5154-23F1EF19CE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5" y="1568450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5" name="1854795696">
                <a:extLst>
                  <a:ext uri="{FF2B5EF4-FFF2-40B4-BE49-F238E27FC236}">
                    <a16:creationId xmlns:a16="http://schemas.microsoft.com/office/drawing/2014/main" id="{1264D82E-EA3C-3FA5-48F5-D8CDDEF66F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57162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6" name="128538199">
                <a:extLst>
                  <a:ext uri="{FF2B5EF4-FFF2-40B4-BE49-F238E27FC236}">
                    <a16:creationId xmlns:a16="http://schemas.microsoft.com/office/drawing/2014/main" id="{E328F173-9CC8-E7C9-0509-CE53731719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175" y="1577975"/>
                <a:ext cx="31750" cy="25400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8">
                    <a:moveTo>
                      <a:pt x="10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7" name="1103677764">
                <a:extLst>
                  <a:ext uri="{FF2B5EF4-FFF2-40B4-BE49-F238E27FC236}">
                    <a16:creationId xmlns:a16="http://schemas.microsoft.com/office/drawing/2014/main" id="{F8AC3BE0-B5B3-B233-2B82-BA03D6BA73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60972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8" name="777632171">
                <a:extLst>
                  <a:ext uri="{FF2B5EF4-FFF2-40B4-BE49-F238E27FC236}">
                    <a16:creationId xmlns:a16="http://schemas.microsoft.com/office/drawing/2014/main" id="{8EE201E8-314E-8B5D-18BC-B0B763FEC8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606550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49" name="658691562">
                <a:extLst>
                  <a:ext uri="{FF2B5EF4-FFF2-40B4-BE49-F238E27FC236}">
                    <a16:creationId xmlns:a16="http://schemas.microsoft.com/office/drawing/2014/main" id="{065C4C7C-CAE3-2B2B-3878-A9D33EFA27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60972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4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0" name="909150539">
                <a:extLst>
                  <a:ext uri="{FF2B5EF4-FFF2-40B4-BE49-F238E27FC236}">
                    <a16:creationId xmlns:a16="http://schemas.microsoft.com/office/drawing/2014/main" id="{6E17ABF8-4C54-063E-2ED1-DCF903FC32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616075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1" name="1971163096">
                <a:extLst>
                  <a:ext uri="{FF2B5EF4-FFF2-40B4-BE49-F238E27FC236}">
                    <a16:creationId xmlns:a16="http://schemas.microsoft.com/office/drawing/2014/main" id="{BDF7DD9C-7D3C-20A1-442F-4AACC510CC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600200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2" name="982053358">
                <a:extLst>
                  <a:ext uri="{FF2B5EF4-FFF2-40B4-BE49-F238E27FC236}">
                    <a16:creationId xmlns:a16="http://schemas.microsoft.com/office/drawing/2014/main" id="{07B51F2A-6C0E-B425-6B06-0FEC0BB575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593850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2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3" name="981629094">
                <a:extLst>
                  <a:ext uri="{FF2B5EF4-FFF2-40B4-BE49-F238E27FC236}">
                    <a16:creationId xmlns:a16="http://schemas.microsoft.com/office/drawing/2014/main" id="{751CB5C3-F530-D1D4-BACC-FBB9FFA596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59702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10" y="4"/>
                      <a:pt x="2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4" name="606043187">
                <a:extLst>
                  <a:ext uri="{FF2B5EF4-FFF2-40B4-BE49-F238E27FC236}">
                    <a16:creationId xmlns:a16="http://schemas.microsoft.com/office/drawing/2014/main" id="{A99C054F-88A7-9453-3BD1-7786368E4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603375"/>
                <a:ext cx="31750" cy="25400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8">
                    <a:moveTo>
                      <a:pt x="10" y="7"/>
                    </a:moveTo>
                    <a:cubicBezTo>
                      <a:pt x="9" y="8"/>
                      <a:pt x="0" y="5"/>
                      <a:pt x="4" y="0"/>
                    </a:cubicBezTo>
                    <a:cubicBezTo>
                      <a:pt x="2" y="4"/>
                      <a:pt x="9" y="7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5" name="199591722">
                <a:extLst>
                  <a:ext uri="{FF2B5EF4-FFF2-40B4-BE49-F238E27FC236}">
                    <a16:creationId xmlns:a16="http://schemas.microsoft.com/office/drawing/2014/main" id="{C32D068D-03BF-83E5-1FCE-13BA896E8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587500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6" name="1559826347">
                <a:extLst>
                  <a:ext uri="{FF2B5EF4-FFF2-40B4-BE49-F238E27FC236}">
                    <a16:creationId xmlns:a16="http://schemas.microsoft.com/office/drawing/2014/main" id="{93B03F29-22E2-D3C5-884B-FC63CC4192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8950" y="1584325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0" y="11"/>
                  </a:cxn>
                  <a:cxn ang="0">
                    <a:pos x="0" y="5"/>
                  </a:cxn>
                  <a:cxn ang="0">
                    <a:pos x="10" y="0"/>
                  </a:cxn>
                  <a:cxn ang="0">
                    <a:pos x="21" y="7"/>
                  </a:cxn>
                </a:cxnLst>
                <a:rect l="0" t="0" r="r" b="b"/>
                <a:pathLst>
                  <a:path w="21" h="11">
                    <a:moveTo>
                      <a:pt x="21" y="7"/>
                    </a:moveTo>
                    <a:cubicBezTo>
                      <a:pt x="21" y="9"/>
                      <a:pt x="16" y="11"/>
                      <a:pt x="10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0" y="0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7" name="994611176">
                <a:extLst>
                  <a:ext uri="{FF2B5EF4-FFF2-40B4-BE49-F238E27FC236}">
                    <a16:creationId xmlns:a16="http://schemas.microsoft.com/office/drawing/2014/main" id="{ED07F46F-78DE-6147-94F5-B70D81B32F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3875" y="158750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10" y="3"/>
                      <a:pt x="2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8" name="653135953">
                <a:extLst>
                  <a:ext uri="{FF2B5EF4-FFF2-40B4-BE49-F238E27FC236}">
                    <a16:creationId xmlns:a16="http://schemas.microsoft.com/office/drawing/2014/main" id="{074E3408-9761-0096-9754-009344D413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593850"/>
                <a:ext cx="31750" cy="22225"/>
              </a:xfrm>
              <a:custGeom>
                <a:avLst/>
                <a:gdLst/>
                <a:ahLst/>
                <a:cxnLst>
                  <a:cxn ang="0">
                    <a:pos x="10" y="7"/>
                  </a:cxn>
                  <a:cxn ang="0">
                    <a:pos x="4" y="0"/>
                  </a:cxn>
                  <a:cxn ang="0">
                    <a:pos x="10" y="7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0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59" name="897837582">
                <a:extLst>
                  <a:ext uri="{FF2B5EF4-FFF2-40B4-BE49-F238E27FC236}">
                    <a16:creationId xmlns:a16="http://schemas.microsoft.com/office/drawing/2014/main" id="{10DE4C3F-EF57-A3D1-5F52-6FCA49581E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625600"/>
                <a:ext cx="66675" cy="39688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0" name="1424334468">
                <a:extLst>
                  <a:ext uri="{FF2B5EF4-FFF2-40B4-BE49-F238E27FC236}">
                    <a16:creationId xmlns:a16="http://schemas.microsoft.com/office/drawing/2014/main" id="{2997C163-0768-F073-6DB6-8302D4BEF0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62242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1" name="396025150">
                <a:extLst>
                  <a:ext uri="{FF2B5EF4-FFF2-40B4-BE49-F238E27FC236}">
                    <a16:creationId xmlns:a16="http://schemas.microsoft.com/office/drawing/2014/main" id="{BB160828-DC19-4C44-EE6A-E888D300F2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62560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4"/>
                      <a:pt x="1" y="1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2" name="845653418">
                <a:extLst>
                  <a:ext uri="{FF2B5EF4-FFF2-40B4-BE49-F238E27FC236}">
                    <a16:creationId xmlns:a16="http://schemas.microsoft.com/office/drawing/2014/main" id="{FC2899B3-178F-82DD-AAC6-18E75CEE1D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631950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3" name="1525099597">
                <a:extLst>
                  <a:ext uri="{FF2B5EF4-FFF2-40B4-BE49-F238E27FC236}">
                    <a16:creationId xmlns:a16="http://schemas.microsoft.com/office/drawing/2014/main" id="{8C973695-F478-761E-F572-B78FADEDC1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616075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1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0"/>
                    </a:cubicBezTo>
                    <a:cubicBezTo>
                      <a:pt x="16" y="1"/>
                      <a:pt x="21" y="3"/>
                      <a:pt x="21" y="6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4" name="680307890">
                <a:extLst>
                  <a:ext uri="{FF2B5EF4-FFF2-40B4-BE49-F238E27FC236}">
                    <a16:creationId xmlns:a16="http://schemas.microsoft.com/office/drawing/2014/main" id="{E4DF2DDB-530B-6F31-C0C3-27AB3A6B54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60972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2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2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5" name="918886879">
                <a:extLst>
                  <a:ext uri="{FF2B5EF4-FFF2-40B4-BE49-F238E27FC236}">
                    <a16:creationId xmlns:a16="http://schemas.microsoft.com/office/drawing/2014/main" id="{0ADDB534-0F61-1EED-2740-58402E1E52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612900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7" y="8"/>
                  </a:cxn>
                  <a:cxn ang="0">
                    <a:pos x="0" y="1"/>
                  </a:cxn>
                </a:cxnLst>
                <a:rect l="0" t="0" r="r" b="b"/>
                <a:pathLst>
                  <a:path w="12" h="8">
                    <a:moveTo>
                      <a:pt x="0" y="1"/>
                    </a:moveTo>
                    <a:cubicBezTo>
                      <a:pt x="2" y="0"/>
                      <a:pt x="12" y="4"/>
                      <a:pt x="7" y="8"/>
                    </a:cubicBezTo>
                    <a:cubicBezTo>
                      <a:pt x="9" y="4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6" name="945620234">
                <a:extLst>
                  <a:ext uri="{FF2B5EF4-FFF2-40B4-BE49-F238E27FC236}">
                    <a16:creationId xmlns:a16="http://schemas.microsoft.com/office/drawing/2014/main" id="{736CC736-CC9F-2A0E-66E7-B0B7CB6D14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619250"/>
                <a:ext cx="34925" cy="25400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8">
                    <a:moveTo>
                      <a:pt x="11" y="7"/>
                    </a:moveTo>
                    <a:cubicBezTo>
                      <a:pt x="9" y="8"/>
                      <a:pt x="0" y="4"/>
                      <a:pt x="4" y="0"/>
                    </a:cubicBezTo>
                    <a:cubicBezTo>
                      <a:pt x="2" y="4"/>
                      <a:pt x="9" y="7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7" name="1380437716">
                <a:extLst>
                  <a:ext uri="{FF2B5EF4-FFF2-40B4-BE49-F238E27FC236}">
                    <a16:creationId xmlns:a16="http://schemas.microsoft.com/office/drawing/2014/main" id="{5F105250-AD44-7FCC-D3EE-0821206370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603375"/>
                <a:ext cx="66675" cy="38100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1"/>
                  </a:cxn>
                  <a:cxn ang="0">
                    <a:pos x="21" y="7"/>
                  </a:cxn>
                </a:cxnLst>
                <a:rect l="0" t="0" r="r" b="b"/>
                <a:pathLst>
                  <a:path w="21" h="12">
                    <a:moveTo>
                      <a:pt x="21" y="7"/>
                    </a:moveTo>
                    <a:cubicBezTo>
                      <a:pt x="21" y="10"/>
                      <a:pt x="16" y="12"/>
                      <a:pt x="11" y="11"/>
                    </a:cubicBezTo>
                    <a:cubicBezTo>
                      <a:pt x="5" y="11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1"/>
                    </a:cubicBezTo>
                    <a:cubicBezTo>
                      <a:pt x="16" y="1"/>
                      <a:pt x="21" y="4"/>
                      <a:pt x="21" y="7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8" name="558941081">
                <a:extLst>
                  <a:ext uri="{FF2B5EF4-FFF2-40B4-BE49-F238E27FC236}">
                    <a16:creationId xmlns:a16="http://schemas.microsoft.com/office/drawing/2014/main" id="{91ADBCA2-3A3B-7FA6-88D7-70CE7ACD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3725" y="1600200"/>
                <a:ext cx="6667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11" y="11"/>
                  </a:cxn>
                  <a:cxn ang="0">
                    <a:pos x="0" y="5"/>
                  </a:cxn>
                  <a:cxn ang="0">
                    <a:pos x="11" y="0"/>
                  </a:cxn>
                  <a:cxn ang="0">
                    <a:pos x="21" y="6"/>
                  </a:cxn>
                </a:cxnLst>
                <a:rect l="0" t="0" r="r" b="b"/>
                <a:pathLst>
                  <a:path w="21" h="11">
                    <a:moveTo>
                      <a:pt x="21" y="6"/>
                    </a:moveTo>
                    <a:cubicBezTo>
                      <a:pt x="21" y="9"/>
                      <a:pt x="16" y="11"/>
                      <a:pt x="11" y="11"/>
                    </a:cubicBezTo>
                    <a:cubicBezTo>
                      <a:pt x="5" y="10"/>
                      <a:pt x="0" y="8"/>
                      <a:pt x="0" y="5"/>
                    </a:cubicBezTo>
                    <a:cubicBezTo>
                      <a:pt x="0" y="2"/>
                      <a:pt x="5" y="0"/>
                      <a:pt x="11" y="0"/>
                    </a:cubicBezTo>
                    <a:cubicBezTo>
                      <a:pt x="16" y="1"/>
                      <a:pt x="21" y="4"/>
                      <a:pt x="21" y="6"/>
                    </a:cubicBezTo>
                    <a:close/>
                  </a:path>
                </a:pathLst>
              </a:custGeom>
              <a:solidFill>
                <a:srgbClr val="BDC9D6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69" name="1577334413">
                <a:extLst>
                  <a:ext uri="{FF2B5EF4-FFF2-40B4-BE49-F238E27FC236}">
                    <a16:creationId xmlns:a16="http://schemas.microsoft.com/office/drawing/2014/main" id="{B82B5570-6499-28DD-5605-42567003A8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1825" y="1603375"/>
                <a:ext cx="38100" cy="25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7" y="8"/>
                  </a:cxn>
                  <a:cxn ang="0">
                    <a:pos x="0" y="0"/>
                  </a:cxn>
                </a:cxnLst>
                <a:rect l="0" t="0" r="r" b="b"/>
                <a:pathLst>
                  <a:path w="12" h="8">
                    <a:moveTo>
                      <a:pt x="0" y="0"/>
                    </a:moveTo>
                    <a:cubicBezTo>
                      <a:pt x="2" y="0"/>
                      <a:pt x="12" y="3"/>
                      <a:pt x="7" y="8"/>
                    </a:cubicBezTo>
                    <a:cubicBezTo>
                      <a:pt x="9" y="3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0" name="1205343934">
                <a:extLst>
                  <a:ext uri="{FF2B5EF4-FFF2-40B4-BE49-F238E27FC236}">
                    <a16:creationId xmlns:a16="http://schemas.microsoft.com/office/drawing/2014/main" id="{9C78A35A-CEA2-FB19-6128-F454750DD3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609725"/>
                <a:ext cx="34925" cy="22225"/>
              </a:xfrm>
              <a:custGeom>
                <a:avLst/>
                <a:gdLst/>
                <a:ahLst/>
                <a:cxnLst>
                  <a:cxn ang="0">
                    <a:pos x="11" y="7"/>
                  </a:cxn>
                  <a:cxn ang="0">
                    <a:pos x="4" y="0"/>
                  </a:cxn>
                  <a:cxn ang="0">
                    <a:pos x="11" y="7"/>
                  </a:cxn>
                </a:cxnLst>
                <a:rect l="0" t="0" r="r" b="b"/>
                <a:pathLst>
                  <a:path w="11" h="7">
                    <a:moveTo>
                      <a:pt x="11" y="7"/>
                    </a:moveTo>
                    <a:cubicBezTo>
                      <a:pt x="9" y="7"/>
                      <a:pt x="0" y="4"/>
                      <a:pt x="4" y="0"/>
                    </a:cubicBezTo>
                    <a:cubicBezTo>
                      <a:pt x="2" y="4"/>
                      <a:pt x="9" y="6"/>
                      <a:pt x="11" y="7"/>
                    </a:cubicBez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1" name="1661256035">
                <a:extLst>
                  <a:ext uri="{FF2B5EF4-FFF2-40B4-BE49-F238E27FC236}">
                    <a16:creationId xmlns:a16="http://schemas.microsoft.com/office/drawing/2014/main" id="{F4AE3653-25D1-06B5-F497-06A3FE6766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22600" y="1625600"/>
                <a:ext cx="222250" cy="650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4" y="18"/>
                  </a:cxn>
                  <a:cxn ang="0">
                    <a:pos x="140" y="41"/>
                  </a:cxn>
                  <a:cxn ang="0">
                    <a:pos x="28" y="29"/>
                  </a:cxn>
                  <a:cxn ang="0">
                    <a:pos x="0" y="0"/>
                  </a:cxn>
                </a:cxnLst>
                <a:rect l="0" t="0" r="r" b="b"/>
                <a:pathLst>
                  <a:path w="140" h="41">
                    <a:moveTo>
                      <a:pt x="0" y="0"/>
                    </a:moveTo>
                    <a:lnTo>
                      <a:pt x="114" y="18"/>
                    </a:lnTo>
                    <a:lnTo>
                      <a:pt x="140" y="41"/>
                    </a:lnTo>
                    <a:lnTo>
                      <a:pt x="28" y="2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2" name="176802002">
                <a:extLst>
                  <a:ext uri="{FF2B5EF4-FFF2-40B4-BE49-F238E27FC236}">
                    <a16:creationId xmlns:a16="http://schemas.microsoft.com/office/drawing/2014/main" id="{AFDBA875-67A7-B1F5-000A-D1FAD7D8C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2125" y="1520825"/>
                <a:ext cx="50800" cy="9525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6" y="6"/>
                  </a:cxn>
                  <a:cxn ang="0">
                    <a:pos x="32" y="4"/>
                  </a:cxn>
                  <a:cxn ang="0">
                    <a:pos x="6" y="0"/>
                  </a:cxn>
                  <a:cxn ang="0">
                    <a:pos x="0" y="2"/>
                  </a:cxn>
                </a:cxnLst>
                <a:rect l="0" t="0" r="r" b="b"/>
                <a:pathLst>
                  <a:path w="32" h="6">
                    <a:moveTo>
                      <a:pt x="0" y="2"/>
                    </a:moveTo>
                    <a:lnTo>
                      <a:pt x="26" y="6"/>
                    </a:lnTo>
                    <a:lnTo>
                      <a:pt x="32" y="4"/>
                    </a:lnTo>
                    <a:lnTo>
                      <a:pt x="6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3" name="1633165383">
                <a:extLst>
                  <a:ext uri="{FF2B5EF4-FFF2-40B4-BE49-F238E27FC236}">
                    <a16:creationId xmlns:a16="http://schemas.microsoft.com/office/drawing/2014/main" id="{9E5ED212-6F38-4488-FA28-4E72889EF0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57525" y="1520825"/>
                <a:ext cx="53975" cy="127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8"/>
                  </a:cxn>
                  <a:cxn ang="0">
                    <a:pos x="34" y="8"/>
                  </a:cxn>
                  <a:cxn ang="0">
                    <a:pos x="14" y="0"/>
                  </a:cxn>
                </a:cxnLst>
                <a:rect l="0" t="0" r="r" b="b"/>
                <a:pathLst>
                  <a:path w="34" h="8">
                    <a:moveTo>
                      <a:pt x="14" y="0"/>
                    </a:moveTo>
                    <a:lnTo>
                      <a:pt x="0" y="8"/>
                    </a:lnTo>
                    <a:lnTo>
                      <a:pt x="34" y="8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4" name="1645604522">
                <a:extLst>
                  <a:ext uri="{FF2B5EF4-FFF2-40B4-BE49-F238E27FC236}">
                    <a16:creationId xmlns:a16="http://schemas.microsoft.com/office/drawing/2014/main" id="{F9851626-1563-AAD6-7BE4-3F9CBBEB57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1584325"/>
                <a:ext cx="47625" cy="9525"/>
              </a:xfrm>
              <a:custGeom>
                <a:avLst/>
                <a:gdLst/>
                <a:ahLst/>
                <a:cxnLst>
                  <a:cxn ang="0">
                    <a:pos x="26" y="6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30" y="4"/>
                  </a:cxn>
                  <a:cxn ang="0">
                    <a:pos x="26" y="6"/>
                  </a:cxn>
                </a:cxnLst>
                <a:rect l="0" t="0" r="r" b="b"/>
                <a:pathLst>
                  <a:path w="30" h="6">
                    <a:moveTo>
                      <a:pt x="26" y="6"/>
                    </a:moveTo>
                    <a:lnTo>
                      <a:pt x="0" y="2"/>
                    </a:lnTo>
                    <a:lnTo>
                      <a:pt x="4" y="0"/>
                    </a:lnTo>
                    <a:lnTo>
                      <a:pt x="30" y="4"/>
                    </a:lnTo>
                    <a:lnTo>
                      <a:pt x="26" y="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5" name="1475253846">
                <a:extLst>
                  <a:ext uri="{FF2B5EF4-FFF2-40B4-BE49-F238E27FC236}">
                    <a16:creationId xmlns:a16="http://schemas.microsoft.com/office/drawing/2014/main" id="{F1720622-FA3B-169A-6153-0839696DA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7350" y="1581150"/>
                <a:ext cx="53975" cy="12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0" y="8"/>
                  </a:cxn>
                  <a:cxn ang="0">
                    <a:pos x="0" y="0"/>
                  </a:cxn>
                  <a:cxn ang="0">
                    <a:pos x="34" y="0"/>
                  </a:cxn>
                </a:cxnLst>
                <a:rect l="0" t="0" r="r" b="b"/>
                <a:pathLst>
                  <a:path w="34" h="8">
                    <a:moveTo>
                      <a:pt x="34" y="0"/>
                    </a:moveTo>
                    <a:lnTo>
                      <a:pt x="20" y="8"/>
                    </a:lnTo>
                    <a:lnTo>
                      <a:pt x="0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6" name="1555045565">
                <a:extLst>
                  <a:ext uri="{FF2B5EF4-FFF2-40B4-BE49-F238E27FC236}">
                    <a16:creationId xmlns:a16="http://schemas.microsoft.com/office/drawing/2014/main" id="{4AE3980F-401B-9372-BA02-022258909A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59150" y="1574800"/>
                <a:ext cx="47625" cy="127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26" y="8"/>
                  </a:cxn>
                  <a:cxn ang="0">
                    <a:pos x="30" y="4"/>
                  </a:cxn>
                  <a:cxn ang="0">
                    <a:pos x="4" y="0"/>
                  </a:cxn>
                  <a:cxn ang="0">
                    <a:pos x="0" y="2"/>
                  </a:cxn>
                </a:cxnLst>
                <a:rect l="0" t="0" r="r" b="b"/>
                <a:pathLst>
                  <a:path w="30" h="8">
                    <a:moveTo>
                      <a:pt x="0" y="2"/>
                    </a:moveTo>
                    <a:lnTo>
                      <a:pt x="26" y="8"/>
                    </a:lnTo>
                    <a:lnTo>
                      <a:pt x="30" y="4"/>
                    </a:lnTo>
                    <a:lnTo>
                      <a:pt x="4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7" name="178835084">
                <a:extLst>
                  <a:ext uri="{FF2B5EF4-FFF2-40B4-BE49-F238E27FC236}">
                    <a16:creationId xmlns:a16="http://schemas.microsoft.com/office/drawing/2014/main" id="{42507ADF-6234-AED4-9763-5A839A3F7F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4550" y="1577975"/>
                <a:ext cx="50800" cy="127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6"/>
                  </a:cxn>
                  <a:cxn ang="0">
                    <a:pos x="32" y="8"/>
                  </a:cxn>
                  <a:cxn ang="0">
                    <a:pos x="14" y="0"/>
                  </a:cxn>
                </a:cxnLst>
                <a:rect l="0" t="0" r="r" b="b"/>
                <a:pathLst>
                  <a:path w="32" h="8">
                    <a:moveTo>
                      <a:pt x="14" y="0"/>
                    </a:moveTo>
                    <a:lnTo>
                      <a:pt x="0" y="6"/>
                    </a:lnTo>
                    <a:lnTo>
                      <a:pt x="32" y="8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8" name="2134899938">
                <a:extLst>
                  <a:ext uri="{FF2B5EF4-FFF2-40B4-BE49-F238E27FC236}">
                    <a16:creationId xmlns:a16="http://schemas.microsoft.com/office/drawing/2014/main" id="{14BFA286-53C0-6A85-7461-5C3C096212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2950" y="1638300"/>
                <a:ext cx="50800" cy="12700"/>
              </a:xfrm>
              <a:custGeom>
                <a:avLst/>
                <a:gdLst/>
                <a:ahLst/>
                <a:cxnLst>
                  <a:cxn ang="0">
                    <a:pos x="26" y="8"/>
                  </a:cxn>
                  <a:cxn ang="0">
                    <a:pos x="0" y="2"/>
                  </a:cxn>
                  <a:cxn ang="0">
                    <a:pos x="6" y="0"/>
                  </a:cxn>
                  <a:cxn ang="0">
                    <a:pos x="32" y="4"/>
                  </a:cxn>
                  <a:cxn ang="0">
                    <a:pos x="26" y="8"/>
                  </a:cxn>
                </a:cxnLst>
                <a:rect l="0" t="0" r="r" b="b"/>
                <a:pathLst>
                  <a:path w="32" h="8">
                    <a:moveTo>
                      <a:pt x="26" y="8"/>
                    </a:moveTo>
                    <a:lnTo>
                      <a:pt x="0" y="2"/>
                    </a:lnTo>
                    <a:lnTo>
                      <a:pt x="6" y="0"/>
                    </a:lnTo>
                    <a:lnTo>
                      <a:pt x="32" y="4"/>
                    </a:lnTo>
                    <a:lnTo>
                      <a:pt x="26" y="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79" name="1857074593">
                <a:extLst>
                  <a:ext uri="{FF2B5EF4-FFF2-40B4-BE49-F238E27FC236}">
                    <a16:creationId xmlns:a16="http://schemas.microsoft.com/office/drawing/2014/main" id="{9B20F039-1FA6-078F-4883-6CC911B6DE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54375" y="1635125"/>
                <a:ext cx="53975" cy="1270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0" y="8"/>
                  </a:cxn>
                  <a:cxn ang="0">
                    <a:pos x="0" y="0"/>
                  </a:cxn>
                  <a:cxn ang="0">
                    <a:pos x="34" y="0"/>
                  </a:cxn>
                </a:cxnLst>
                <a:rect l="0" t="0" r="r" b="b"/>
                <a:pathLst>
                  <a:path w="34" h="8">
                    <a:moveTo>
                      <a:pt x="34" y="0"/>
                    </a:moveTo>
                    <a:lnTo>
                      <a:pt x="20" y="8"/>
                    </a:lnTo>
                    <a:lnTo>
                      <a:pt x="0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80" name="1905163788">
                <a:extLst>
                  <a:ext uri="{FF2B5EF4-FFF2-40B4-BE49-F238E27FC236}">
                    <a16:creationId xmlns:a16="http://schemas.microsoft.com/office/drawing/2014/main" id="{1D56F79B-76F8-60C0-3727-5BCBC60827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59100" y="1546225"/>
                <a:ext cx="276225" cy="111125"/>
              </a:xfrm>
              <a:custGeom>
                <a:avLst/>
                <a:gdLst/>
                <a:ahLst/>
                <a:cxnLst>
                  <a:cxn ang="0">
                    <a:pos x="81" y="33"/>
                  </a:cxn>
                  <a:cxn ang="0">
                    <a:pos x="79" y="33"/>
                  </a:cxn>
                  <a:cxn ang="0">
                    <a:pos x="6" y="21"/>
                  </a:cxn>
                  <a:cxn ang="0">
                    <a:pos x="6" y="20"/>
                  </a:cxn>
                  <a:cxn ang="0">
                    <a:pos x="43" y="0"/>
                  </a:cxn>
                  <a:cxn ang="0">
                    <a:pos x="40" y="0"/>
                  </a:cxn>
                  <a:cxn ang="0">
                    <a:pos x="3" y="20"/>
                  </a:cxn>
                  <a:cxn ang="0">
                    <a:pos x="2" y="23"/>
                  </a:cxn>
                  <a:cxn ang="0">
                    <a:pos x="76" y="35"/>
                  </a:cxn>
                  <a:cxn ang="0">
                    <a:pos x="84" y="33"/>
                  </a:cxn>
                  <a:cxn ang="0">
                    <a:pos x="87" y="32"/>
                  </a:cxn>
                  <a:cxn ang="0">
                    <a:pos x="84" y="31"/>
                  </a:cxn>
                  <a:cxn ang="0">
                    <a:pos x="81" y="33"/>
                  </a:cxn>
                </a:cxnLst>
                <a:rect l="0" t="0" r="r" b="b"/>
                <a:pathLst>
                  <a:path w="87" h="35">
                    <a:moveTo>
                      <a:pt x="81" y="33"/>
                    </a:moveTo>
                    <a:cubicBezTo>
                      <a:pt x="80" y="33"/>
                      <a:pt x="80" y="33"/>
                      <a:pt x="79" y="3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1"/>
                      <a:pt x="5" y="21"/>
                      <a:pt x="6" y="2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0" y="21"/>
                      <a:pt x="0" y="22"/>
                      <a:pt x="2" y="23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8" y="35"/>
                      <a:pt x="81" y="35"/>
                      <a:pt x="84" y="33"/>
                    </a:cubicBezTo>
                    <a:cubicBezTo>
                      <a:pt x="87" y="32"/>
                      <a:pt x="87" y="32"/>
                      <a:pt x="87" y="32"/>
                    </a:cubicBezTo>
                    <a:cubicBezTo>
                      <a:pt x="84" y="31"/>
                      <a:pt x="84" y="31"/>
                      <a:pt x="84" y="31"/>
                    </a:cubicBezTo>
                    <a:lnTo>
                      <a:pt x="81" y="33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  <p:sp>
            <p:nvSpPr>
              <p:cNvPr id="281" name="1287991517">
                <a:extLst>
                  <a:ext uri="{FF2B5EF4-FFF2-40B4-BE49-F238E27FC236}">
                    <a16:creationId xmlns:a16="http://schemas.microsoft.com/office/drawing/2014/main" id="{848CA6EE-FE12-DE0D-320B-2304CCBFCC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7375" y="1511300"/>
                <a:ext cx="276225" cy="111125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8" y="2"/>
                  </a:cxn>
                  <a:cxn ang="0">
                    <a:pos x="82" y="15"/>
                  </a:cxn>
                  <a:cxn ang="0">
                    <a:pos x="82" y="15"/>
                  </a:cxn>
                  <a:cxn ang="0">
                    <a:pos x="46" y="34"/>
                  </a:cxn>
                  <a:cxn ang="0">
                    <a:pos x="48" y="35"/>
                  </a:cxn>
                  <a:cxn ang="0">
                    <a:pos x="85" y="16"/>
                  </a:cxn>
                  <a:cxn ang="0">
                    <a:pos x="85" y="13"/>
                  </a:cxn>
                  <a:cxn ang="0">
                    <a:pos x="12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3" y="4"/>
                  </a:cxn>
                  <a:cxn ang="0">
                    <a:pos x="7" y="2"/>
                  </a:cxn>
                </a:cxnLst>
                <a:rect l="0" t="0" r="r" b="b"/>
                <a:pathLst>
                  <a:path w="87" h="35">
                    <a:moveTo>
                      <a:pt x="7" y="2"/>
                    </a:moveTo>
                    <a:cubicBezTo>
                      <a:pt x="7" y="2"/>
                      <a:pt x="8" y="2"/>
                      <a:pt x="8" y="2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82" y="15"/>
                      <a:pt x="82" y="15"/>
                      <a:pt x="82" y="15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48" y="35"/>
                      <a:pt x="48" y="35"/>
                      <a:pt x="48" y="35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7" y="14"/>
                      <a:pt x="87" y="13"/>
                      <a:pt x="85" y="13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6" y="1"/>
                      <a:pt x="4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2479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E5025-B4CD-8596-2E6F-19D61C7E5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52C2B-69DC-ADA5-8201-6B8D5287E83A}"/>
              </a:ext>
            </a:extLst>
          </p:cNvPr>
          <p:cNvSpPr/>
          <p:nvPr/>
        </p:nvSpPr>
        <p:spPr>
          <a:xfrm>
            <a:off x="617280" y="1685495"/>
            <a:ext cx="9766941" cy="468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C1D795-6537-0FD8-6D62-B86ADF6EA480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DAS (Direct Attached Storage)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D34C2E-3BD9-1CEF-E24C-E12DE9C19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57FD35-4AE2-C83A-8BE9-6E25724CF3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460" y="1864691"/>
            <a:ext cx="6640738" cy="433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56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5D83-E510-6E49-0CD1-AB013905E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EACBF2-5B81-EC0C-3946-CFD3AC86B2A5}"/>
              </a:ext>
            </a:extLst>
          </p:cNvPr>
          <p:cNvSpPr/>
          <p:nvPr/>
        </p:nvSpPr>
        <p:spPr>
          <a:xfrm>
            <a:off x="617280" y="1685494"/>
            <a:ext cx="9661837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47954-7F62-42A6-8FFD-809BD6B48F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A2A43-82D8-73C1-B35F-11EED01B37D6}"/>
              </a:ext>
            </a:extLst>
          </p:cNvPr>
          <p:cNvSpPr txBox="1"/>
          <p:nvPr/>
        </p:nvSpPr>
        <p:spPr>
          <a:xfrm>
            <a:off x="617280" y="1003061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Block Storage Based Physical Local Hard Disk DAS System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99F340-BF96-CDA0-52A5-734DFBB469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129" y="1927809"/>
            <a:ext cx="6811326" cy="422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8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FE29B-5A3B-C225-32C7-2E14D66E3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5D8DA63-98FB-5C10-EC2B-6AEC5CC74EE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56A3FE3-5F86-64C3-1AE1-A01978E172F7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BF8FCC2-3DC4-0755-8860-F6DD7E7372F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8BD837B-4AB8-6531-A5B2-C553FBE89555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0580F5-6302-509D-290A-71213E84B6B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D38557-B68D-34F5-BE9F-282E38282E7D}"/>
              </a:ext>
            </a:extLst>
          </p:cNvPr>
          <p:cNvSpPr txBox="1"/>
          <p:nvPr/>
        </p:nvSpPr>
        <p:spPr>
          <a:xfrm>
            <a:off x="6108982" y="1321979"/>
            <a:ext cx="531171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Challenges Faced By DAS Storage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8791CDD-6361-26FD-E8D6-04FCA37EE2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18B50B9-160A-C9CD-1913-0008DE952B5D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7DB8AB-7CF4-0B22-D8B8-E16354808EB0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54091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43C7-B4A5-8CF9-52D2-EB6864EA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8C7250-D3F8-23F6-8074-ED8467DCA53E}"/>
              </a:ext>
            </a:extLst>
          </p:cNvPr>
          <p:cNvSpPr/>
          <p:nvPr/>
        </p:nvSpPr>
        <p:spPr>
          <a:xfrm>
            <a:off x="617280" y="1685495"/>
            <a:ext cx="973541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C49EAE-F4C7-4BC4-94EA-F25E6954D1AE}"/>
              </a:ext>
            </a:extLst>
          </p:cNvPr>
          <p:cNvSpPr txBox="1"/>
          <p:nvPr/>
        </p:nvSpPr>
        <p:spPr>
          <a:xfrm>
            <a:off x="1106659" y="992181"/>
            <a:ext cx="59983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Challenges Faced By DAS Storage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E56E00-699D-F6B0-160A-A02E5FC413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文本占位符 5">
            <a:extLst>
              <a:ext uri="{FF2B5EF4-FFF2-40B4-BE49-F238E27FC236}">
                <a16:creationId xmlns:a16="http://schemas.microsoft.com/office/drawing/2014/main" id="{B03D664D-2DFB-C3AC-7D11-8ACBA931386F}"/>
              </a:ext>
            </a:extLst>
          </p:cNvPr>
          <p:cNvSpPr txBox="1">
            <a:spLocks/>
          </p:cNvSpPr>
          <p:nvPr/>
        </p:nvSpPr>
        <p:spPr bwMode="auto">
          <a:xfrm>
            <a:off x="1386270" y="1917145"/>
            <a:ext cx="7776368" cy="4320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0141" tIns="40071" rIns="80141" bIns="40071" numCol="1" anchor="t" anchorCtr="0" compatLnSpc="1">
            <a:prstTxWarp prst="textNoShape">
              <a:avLst/>
            </a:prstTxWarp>
          </a:bodyPr>
          <a:lstStyle>
            <a:lvl1pPr marL="301625" indent="-301625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4050" indent="-252413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003300" indent="-201613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SzPct val="50000"/>
              <a:buFont typeface="Wingdings" pitchFamily="2" charset="2"/>
              <a:buChar char="n"/>
              <a:defRPr>
                <a:solidFill>
                  <a:schemeClr val="tx1"/>
                </a:solidFill>
                <a:latin typeface="FrutigerNext LT Light" pitchFamily="34" charset="0"/>
                <a:ea typeface="+mn-ea"/>
              </a:defRPr>
            </a:lvl3pPr>
            <a:lvl4pPr marL="1400175" indent="-198438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j-lt"/>
                <a:ea typeface="+mn-ea"/>
              </a:defRPr>
            </a:lvl4pPr>
            <a:lvl5pPr marL="1801813" indent="-201613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5pPr>
            <a:lvl6pPr marL="22590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6pPr>
            <a:lvl7pPr marL="27162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7pPr>
            <a:lvl8pPr marL="31734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8pPr>
            <a:lvl9pPr marL="36306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9pPr>
          </a:lstStyle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  <a:cs typeface="+mn-cs"/>
              </a:rPr>
              <a:t>Poor Scalability and Expansion Capabilities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</a:rPr>
              <a:t>Limited number of ports connecting to the host.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</a:rPr>
              <a:t>Limited number of disks.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</a:rPr>
              <a:t>Distance limitations.</a:t>
            </a: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  <a:cs typeface="+mn-cs"/>
              </a:rPr>
              <a:t>System needs to be offline during the maintenance of Internal DAS.</a:t>
            </a: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  <a:cs typeface="+mn-cs"/>
              </a:rPr>
              <a:t>Poor Resource Sharing Capabilities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</a:rPr>
              <a:t>Hard to share the front service ports and storage space of storage arrays.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华文细黑"/>
              </a:rPr>
              <a:t>Causes isolated resource islands or silos: For example, DAS system that is low in space cannot use the unutilized storage space of other DAS storage devices. </a:t>
            </a: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华文细黑"/>
              <a:cs typeface="+mn-cs"/>
            </a:endParaRP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华文细黑"/>
              <a:cs typeface="+mn-cs"/>
            </a:endParaRP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endParaRPr kumimoji="0" lang="zh-CN" altLang="en-US" sz="16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华文细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36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D5CDB7-9BC8-E97F-8383-E8BEC90B7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4457B51-55D2-7878-6BA9-C1F3C4D810E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AC92BF0-EDDE-138D-21E5-6EBA19A296BD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E877033-09BA-EF59-7584-4519DBA610C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52AE8D0-BFEE-FDB2-35E4-C9C1C6A04467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C6FF2B-1C02-92D5-5502-1EF14D56B2E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2C9F32D-32DB-87FF-DB9D-E58552792D62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等线" panose="02010600030101010101" pitchFamily="2" charset="-122"/>
                <a:cs typeface="+mn-cs"/>
              </a:rPr>
              <a:t>SAN - Storage Area Network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2CE6D82-355F-1243-DADB-5F484547F1F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D6A6BEA-E016-87F1-31C2-21D505888309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29DD92-248D-A927-0D1D-E3C9F00B0FF4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89118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487BB-230B-0D3F-DF4A-AC7435AF1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F4DB87-80F2-7B1E-70CA-D5CB94E1A848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3F5E9-D95E-A6CE-6E1F-EF940D6CA48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SAN (Storage Area Network)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8E26F-27C2-7BE3-695B-A3078424F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A87239-52B4-FDD6-C151-82038E00EC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6646" y="1875813"/>
            <a:ext cx="6639852" cy="42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320E1-BA76-749E-1C59-F13D809BF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8FA56F-0CDA-2A9C-5EBA-9A5D6CE7A622}"/>
              </a:ext>
            </a:extLst>
          </p:cNvPr>
          <p:cNvSpPr/>
          <p:nvPr/>
        </p:nvSpPr>
        <p:spPr>
          <a:xfrm>
            <a:off x="617279" y="1481960"/>
            <a:ext cx="9924597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B9ADC-760B-7BDF-85C7-B210EC203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E166D6-CB4E-4235-5B70-E98EF0D6E02D}"/>
              </a:ext>
            </a:extLst>
          </p:cNvPr>
          <p:cNvSpPr txBox="1"/>
          <p:nvPr/>
        </p:nvSpPr>
        <p:spPr>
          <a:xfrm>
            <a:off x="930223" y="404742"/>
            <a:ext cx="82713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Block Storage based Virtualized Network Disk SAN System</a:t>
            </a:r>
          </a:p>
        </p:txBody>
      </p:sp>
      <p:grpSp>
        <p:nvGrpSpPr>
          <p:cNvPr id="2" name="组合 4">
            <a:extLst>
              <a:ext uri="{FF2B5EF4-FFF2-40B4-BE49-F238E27FC236}">
                <a16:creationId xmlns:a16="http://schemas.microsoft.com/office/drawing/2014/main" id="{FDC7E294-905F-FAC8-198D-94E1A09CC8B6}"/>
              </a:ext>
            </a:extLst>
          </p:cNvPr>
          <p:cNvGrpSpPr/>
          <p:nvPr/>
        </p:nvGrpSpPr>
        <p:grpSpPr>
          <a:xfrm>
            <a:off x="2199243" y="1618614"/>
            <a:ext cx="6126780" cy="4282640"/>
            <a:chOff x="2226980" y="1582134"/>
            <a:chExt cx="4781015" cy="2868183"/>
          </a:xfrm>
        </p:grpSpPr>
        <p:sp>
          <p:nvSpPr>
            <p:cNvPr id="5" name="流程图: 过程 60">
              <a:extLst>
                <a:ext uri="{FF2B5EF4-FFF2-40B4-BE49-F238E27FC236}">
                  <a16:creationId xmlns:a16="http://schemas.microsoft.com/office/drawing/2014/main" id="{06A3BD2C-1FA8-3C78-297F-5B2FF02C3359}"/>
                </a:ext>
              </a:extLst>
            </p:cNvPr>
            <p:cNvSpPr/>
            <p:nvPr/>
          </p:nvSpPr>
          <p:spPr bwMode="auto">
            <a:xfrm>
              <a:off x="2226980" y="2475658"/>
              <a:ext cx="1104804" cy="458881"/>
            </a:xfrm>
            <a:prstGeom prst="flowChartProcess">
              <a:avLst/>
            </a:prstGeom>
            <a:solidFill>
              <a:srgbClr val="64CFFF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9394" tIns="29697" rIns="59394" bIns="29697" rtlCol="0" anchor="ctr">
              <a:no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Internal File System</a:t>
              </a:r>
            </a:p>
          </p:txBody>
        </p:sp>
        <p:sp>
          <p:nvSpPr>
            <p:cNvPr id="8" name="流程图: 过程 61">
              <a:extLst>
                <a:ext uri="{FF2B5EF4-FFF2-40B4-BE49-F238E27FC236}">
                  <a16:creationId xmlns:a16="http://schemas.microsoft.com/office/drawing/2014/main" id="{75A905D5-4492-2913-8C8A-EFEC8F8180E7}"/>
                </a:ext>
              </a:extLst>
            </p:cNvPr>
            <p:cNvSpPr/>
            <p:nvPr/>
          </p:nvSpPr>
          <p:spPr bwMode="auto">
            <a:xfrm>
              <a:off x="2339724" y="2241223"/>
              <a:ext cx="863871" cy="185513"/>
            </a:xfrm>
            <a:prstGeom prst="flowChartProcess">
              <a:avLst/>
            </a:prstGeom>
            <a:solidFill>
              <a:srgbClr val="FF660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3986" tIns="0" rIns="53986" bIns="0" rtlCol="0" anchor="ctr">
              <a:sp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OS API</a:t>
              </a:r>
              <a:endParaRPr lang="zh-CN" altLang="en-US" sz="1200" dirty="0">
                <a:cs typeface="Arial" pitchFamily="34" charset="0"/>
              </a:endParaRPr>
            </a:p>
          </p:txBody>
        </p:sp>
        <p:sp>
          <p:nvSpPr>
            <p:cNvPr id="9" name="流程图: 过程 62">
              <a:extLst>
                <a:ext uri="{FF2B5EF4-FFF2-40B4-BE49-F238E27FC236}">
                  <a16:creationId xmlns:a16="http://schemas.microsoft.com/office/drawing/2014/main" id="{63FE1D29-7E11-195C-0A96-05AD1269B6D6}"/>
                </a:ext>
              </a:extLst>
            </p:cNvPr>
            <p:cNvSpPr/>
            <p:nvPr/>
          </p:nvSpPr>
          <p:spPr bwMode="auto">
            <a:xfrm>
              <a:off x="2347697" y="2969668"/>
              <a:ext cx="863871" cy="371025"/>
            </a:xfrm>
            <a:prstGeom prst="flowChartProcess">
              <a:avLst/>
            </a:prstGeom>
            <a:solidFill>
              <a:srgbClr val="FF660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sp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SCSI Initiator </a:t>
              </a:r>
            </a:p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HBA</a:t>
              </a:r>
              <a:endParaRPr lang="zh-CN" altLang="en-US" sz="1200" dirty="0">
                <a:cs typeface="Arial" pitchFamily="34" charset="0"/>
              </a:endParaRPr>
            </a:p>
          </p:txBody>
        </p:sp>
        <p:cxnSp>
          <p:nvCxnSpPr>
            <p:cNvPr id="11" name="直接箭头连接符 63">
              <a:extLst>
                <a:ext uri="{FF2B5EF4-FFF2-40B4-BE49-F238E27FC236}">
                  <a16:creationId xmlns:a16="http://schemas.microsoft.com/office/drawing/2014/main" id="{E0F5CC91-D97F-C948-55E7-F0760944466A}"/>
                </a:ext>
              </a:extLst>
            </p:cNvPr>
            <p:cNvCxnSpPr>
              <a:stCxn id="8" idx="0"/>
              <a:endCxn id="12" idx="2"/>
            </p:cNvCxnSpPr>
            <p:nvPr/>
          </p:nvCxnSpPr>
          <p:spPr bwMode="auto">
            <a:xfrm flipH="1" flipV="1">
              <a:off x="2769629" y="2027870"/>
              <a:ext cx="2030" cy="213353"/>
            </a:xfrm>
            <a:prstGeom prst="straightConnector1">
              <a:avLst/>
            </a:prstGeom>
            <a:noFill/>
            <a:ln w="9525" cap="flat" cmpd="sng" algn="ctr">
              <a:solidFill>
                <a:srgbClr val="003399"/>
              </a:solidFill>
              <a:prstDash val="dash"/>
              <a:round/>
              <a:headEnd type="arrow"/>
              <a:tailEnd type="arrow"/>
            </a:ln>
            <a:effectLst/>
          </p:spPr>
        </p:cxnSp>
        <p:sp>
          <p:nvSpPr>
            <p:cNvPr id="12" name="圆角矩形 64">
              <a:extLst>
                <a:ext uri="{FF2B5EF4-FFF2-40B4-BE49-F238E27FC236}">
                  <a16:creationId xmlns:a16="http://schemas.microsoft.com/office/drawing/2014/main" id="{CDAD7BD0-4019-1E34-8AE0-A62BAA9402A1}"/>
                </a:ext>
              </a:extLst>
            </p:cNvPr>
            <p:cNvSpPr/>
            <p:nvPr/>
          </p:nvSpPr>
          <p:spPr bwMode="auto">
            <a:xfrm>
              <a:off x="2526665" y="1822622"/>
              <a:ext cx="485927" cy="205248"/>
            </a:xfrm>
            <a:prstGeom prst="roundRect">
              <a:avLst/>
            </a:prstGeom>
            <a:solidFill>
              <a:srgbClr val="00B050"/>
            </a:solidFill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 rtlCol="0" anchor="ctr">
              <a:spAutoFit/>
            </a:bodyPr>
            <a:lstStyle/>
            <a:p>
              <a:pPr marL="139266" indent="-139266"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latin typeface="+mn-lt"/>
                  <a:cs typeface="Arial" pitchFamily="34" charset="0"/>
                </a:rPr>
                <a:t>APP</a:t>
              </a:r>
            </a:p>
          </p:txBody>
        </p:sp>
        <p:cxnSp>
          <p:nvCxnSpPr>
            <p:cNvPr id="13" name="直接箭头连接符 65">
              <a:extLst>
                <a:ext uri="{FF2B5EF4-FFF2-40B4-BE49-F238E27FC236}">
                  <a16:creationId xmlns:a16="http://schemas.microsoft.com/office/drawing/2014/main" id="{BF2AC4EE-721A-58F0-42CE-421CDCA925DF}"/>
                </a:ext>
              </a:extLst>
            </p:cNvPr>
            <p:cNvCxnSpPr>
              <a:stCxn id="15" idx="0"/>
            </p:cNvCxnSpPr>
            <p:nvPr/>
          </p:nvCxnSpPr>
          <p:spPr bwMode="auto">
            <a:xfrm flipH="1" flipV="1">
              <a:off x="2761870" y="3397490"/>
              <a:ext cx="234112" cy="467021"/>
            </a:xfrm>
            <a:prstGeom prst="straightConnector1">
              <a:avLst/>
            </a:prstGeom>
            <a:noFill/>
            <a:ln w="9525" cap="flat" cmpd="sng" algn="ctr">
              <a:solidFill>
                <a:srgbClr val="003399"/>
              </a:solidFill>
              <a:prstDash val="solid"/>
              <a:round/>
              <a:headEnd type="arrow"/>
              <a:tailEnd type="arrow"/>
            </a:ln>
            <a:effectLst/>
          </p:spPr>
        </p:cxn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DAEA254-1420-92A7-CB4E-16525BE41793}"/>
                </a:ext>
              </a:extLst>
            </p:cNvPr>
            <p:cNvSpPr txBox="1"/>
            <p:nvPr/>
          </p:nvSpPr>
          <p:spPr>
            <a:xfrm>
              <a:off x="2528452" y="1582134"/>
              <a:ext cx="501861" cy="2679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32125" indent="-132125"/>
              <a:r>
                <a:rPr lang="en-US" altLang="zh-CN" sz="2000" dirty="0">
                  <a:latin typeface="+mn-lt"/>
                  <a:cs typeface="Arial" pitchFamily="34" charset="0"/>
                </a:rPr>
                <a:t>SAN</a:t>
              </a:r>
              <a:endParaRPr lang="zh-CN" altLang="en-US" sz="2000" dirty="0">
                <a:latin typeface="+mn-lt"/>
                <a:cs typeface="Arial" pitchFamily="34" charset="0"/>
              </a:endParaRPr>
            </a:p>
          </p:txBody>
        </p:sp>
        <p:sp>
          <p:nvSpPr>
            <p:cNvPr id="15" name="流程图: 过程 77">
              <a:extLst>
                <a:ext uri="{FF2B5EF4-FFF2-40B4-BE49-F238E27FC236}">
                  <a16:creationId xmlns:a16="http://schemas.microsoft.com/office/drawing/2014/main" id="{3E212BEB-69F2-240F-6272-E4C128344B0F}"/>
                </a:ext>
              </a:extLst>
            </p:cNvPr>
            <p:cNvSpPr/>
            <p:nvPr/>
          </p:nvSpPr>
          <p:spPr bwMode="auto">
            <a:xfrm>
              <a:off x="2443580" y="3864511"/>
              <a:ext cx="1104804" cy="458881"/>
            </a:xfrm>
            <a:prstGeom prst="flowChartProcess">
              <a:avLst/>
            </a:prstGeom>
            <a:solidFill>
              <a:srgbClr val="7030A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9394" tIns="29697" rIns="59394" bIns="29697" rtlCol="0" anchor="ctr">
              <a:no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400" dirty="0">
                  <a:cs typeface="Arial" pitchFamily="34" charset="0"/>
                </a:rPr>
                <a:t>FC Switch</a:t>
              </a:r>
            </a:p>
          </p:txBody>
        </p:sp>
        <p:sp>
          <p:nvSpPr>
            <p:cNvPr id="16" name="流程图: 过程 82">
              <a:extLst>
                <a:ext uri="{FF2B5EF4-FFF2-40B4-BE49-F238E27FC236}">
                  <a16:creationId xmlns:a16="http://schemas.microsoft.com/office/drawing/2014/main" id="{981EC152-7F67-C2B2-D374-6F833D71E418}"/>
                </a:ext>
              </a:extLst>
            </p:cNvPr>
            <p:cNvSpPr/>
            <p:nvPr/>
          </p:nvSpPr>
          <p:spPr bwMode="auto">
            <a:xfrm>
              <a:off x="3959483" y="2183964"/>
              <a:ext cx="2969557" cy="458880"/>
            </a:xfrm>
            <a:prstGeom prst="flowChartProcess">
              <a:avLst/>
            </a:prstGeom>
            <a:solidFill>
              <a:srgbClr val="64CFFF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9394" tIns="29697" rIns="59394" bIns="29697" rtlCol="0" anchor="ctr">
              <a:no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zh-CN" altLang="en-US" sz="1400" dirty="0">
                  <a:highlight>
                    <a:srgbClr val="540000"/>
                  </a:highlight>
                  <a:cs typeface="Arial" pitchFamily="34" charset="0"/>
                </a:rPr>
                <a:t>  </a:t>
              </a:r>
              <a:r>
                <a:rPr lang="en-US" altLang="zh-CN" sz="1400" dirty="0">
                  <a:highlight>
                    <a:srgbClr val="540000"/>
                  </a:highlight>
                  <a:cs typeface="Arial" pitchFamily="34" charset="0"/>
                </a:rPr>
                <a:t>LUN(logical unit number) Management</a:t>
              </a:r>
            </a:p>
          </p:txBody>
        </p:sp>
        <p:sp>
          <p:nvSpPr>
            <p:cNvPr id="17" name="流程图: 过程 84">
              <a:extLst>
                <a:ext uri="{FF2B5EF4-FFF2-40B4-BE49-F238E27FC236}">
                  <a16:creationId xmlns:a16="http://schemas.microsoft.com/office/drawing/2014/main" id="{E8B8734D-8C79-C748-C6A5-24D5B16B126C}"/>
                </a:ext>
              </a:extLst>
            </p:cNvPr>
            <p:cNvSpPr/>
            <p:nvPr/>
          </p:nvSpPr>
          <p:spPr bwMode="auto">
            <a:xfrm>
              <a:off x="4985329" y="2606950"/>
              <a:ext cx="863871" cy="556538"/>
            </a:xfrm>
            <a:prstGeom prst="flowChartProcess">
              <a:avLst/>
            </a:prstGeom>
            <a:solidFill>
              <a:srgbClr val="FF660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3986" tIns="0" rIns="53986" bIns="0" rtlCol="0" anchor="ctr">
              <a:sp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ATA/SCSI</a:t>
              </a:r>
            </a:p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Block Storage Interface</a:t>
              </a:r>
              <a:endParaRPr lang="zh-CN" altLang="en-US" sz="1200" dirty="0">
                <a:cs typeface="Arial" pitchFamily="34" charset="0"/>
              </a:endParaRPr>
            </a:p>
          </p:txBody>
        </p:sp>
        <p:cxnSp>
          <p:nvCxnSpPr>
            <p:cNvPr id="18" name="直接箭头连接符 86">
              <a:extLst>
                <a:ext uri="{FF2B5EF4-FFF2-40B4-BE49-F238E27FC236}">
                  <a16:creationId xmlns:a16="http://schemas.microsoft.com/office/drawing/2014/main" id="{FF6CEF54-CB6E-C841-0081-E920FA2F72F9}"/>
                </a:ext>
              </a:extLst>
            </p:cNvPr>
            <p:cNvCxnSpPr>
              <a:stCxn id="19" idx="1"/>
              <a:endCxn id="17" idx="2"/>
            </p:cNvCxnSpPr>
            <p:nvPr/>
          </p:nvCxnSpPr>
          <p:spPr bwMode="auto">
            <a:xfrm flipH="1" flipV="1">
              <a:off x="5417264" y="3163488"/>
              <a:ext cx="759" cy="717057"/>
            </a:xfrm>
            <a:prstGeom prst="straightConnector1">
              <a:avLst/>
            </a:prstGeom>
            <a:noFill/>
            <a:ln w="9525" cap="flat" cmpd="sng" algn="ctr">
              <a:solidFill>
                <a:srgbClr val="003399"/>
              </a:solidFill>
              <a:prstDash val="solid"/>
              <a:round/>
              <a:headEnd type="arrow"/>
              <a:tailEnd type="arrow"/>
            </a:ln>
            <a:effectLst/>
          </p:spPr>
        </p:cxnSp>
        <p:sp>
          <p:nvSpPr>
            <p:cNvPr id="19" name="流程图: 磁盘 88">
              <a:extLst>
                <a:ext uri="{FF2B5EF4-FFF2-40B4-BE49-F238E27FC236}">
                  <a16:creationId xmlns:a16="http://schemas.microsoft.com/office/drawing/2014/main" id="{B1F1B693-5EC2-6BC8-43B8-82B337F7F7B4}"/>
                </a:ext>
              </a:extLst>
            </p:cNvPr>
            <p:cNvSpPr/>
            <p:nvPr/>
          </p:nvSpPr>
          <p:spPr bwMode="auto">
            <a:xfrm>
              <a:off x="5148064" y="3880545"/>
              <a:ext cx="539919" cy="417592"/>
            </a:xfrm>
            <a:prstGeom prst="flowChartMagneticDisk">
              <a:avLst/>
            </a:prstGeom>
            <a:solidFill>
              <a:schemeClr val="bg1"/>
            </a:solidFill>
            <a:ln w="9525" algn="ctr">
              <a:solidFill>
                <a:srgbClr val="7030A0"/>
              </a:solidFill>
              <a:miter lim="800000"/>
              <a:headEnd/>
              <a:tailEnd/>
            </a:ln>
          </p:spPr>
          <p:txBody>
            <a:bodyPr wrap="square" lIns="59394" tIns="29697" rIns="59394" bIns="29697" rtlCol="0" anchor="ctr">
              <a:spAutoFit/>
            </a:bodyPr>
            <a:lstStyle/>
            <a:p>
              <a:pPr marL="139266" indent="-139266" defTabSz="601106">
                <a:lnSpc>
                  <a:spcPct val="150000"/>
                </a:lnSpc>
                <a:buClr>
                  <a:schemeClr val="tx1"/>
                </a:buClr>
                <a:buFont typeface="Arial" pitchFamily="34" charset="0"/>
                <a:buChar char="•"/>
              </a:pPr>
              <a:endParaRPr lang="zh-CN" altLang="en-US" sz="1100" dirty="0">
                <a:latin typeface="+mn-lt"/>
                <a:cs typeface="Arial" pitchFamily="34" charset="0"/>
              </a:endParaRPr>
            </a:p>
          </p:txBody>
        </p:sp>
        <p:sp>
          <p:nvSpPr>
            <p:cNvPr id="20" name="流程图: 过程 98">
              <a:extLst>
                <a:ext uri="{FF2B5EF4-FFF2-40B4-BE49-F238E27FC236}">
                  <a16:creationId xmlns:a16="http://schemas.microsoft.com/office/drawing/2014/main" id="{5BFFE963-0435-A803-0BCB-3758252526AC}"/>
                </a:ext>
              </a:extLst>
            </p:cNvPr>
            <p:cNvSpPr/>
            <p:nvPr/>
          </p:nvSpPr>
          <p:spPr bwMode="auto">
            <a:xfrm>
              <a:off x="4067467" y="2600672"/>
              <a:ext cx="863871" cy="556538"/>
            </a:xfrm>
            <a:prstGeom prst="flowChartProcess">
              <a:avLst/>
            </a:prstGeom>
            <a:solidFill>
              <a:srgbClr val="FF660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3986" tIns="0" rIns="53986" bIns="0" rtlCol="0" anchor="ctr">
              <a:sp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SCSI target</a:t>
              </a:r>
            </a:p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Host Bus Adapter (HBA)</a:t>
              </a:r>
              <a:endParaRPr lang="zh-CN" altLang="en-US" sz="1200" dirty="0">
                <a:cs typeface="Arial" pitchFamily="34" charset="0"/>
              </a:endParaRPr>
            </a:p>
          </p:txBody>
        </p:sp>
        <p:cxnSp>
          <p:nvCxnSpPr>
            <p:cNvPr id="21" name="直接箭头连接符 106">
              <a:extLst>
                <a:ext uri="{FF2B5EF4-FFF2-40B4-BE49-F238E27FC236}">
                  <a16:creationId xmlns:a16="http://schemas.microsoft.com/office/drawing/2014/main" id="{E36C9A5B-7763-3902-90D9-89C9EE2B56CE}"/>
                </a:ext>
              </a:extLst>
            </p:cNvPr>
            <p:cNvCxnSpPr>
              <a:stCxn id="20" idx="2"/>
              <a:endCxn id="15" idx="3"/>
            </p:cNvCxnSpPr>
            <p:nvPr/>
          </p:nvCxnSpPr>
          <p:spPr bwMode="auto">
            <a:xfrm flipH="1">
              <a:off x="3548384" y="3157210"/>
              <a:ext cx="951018" cy="936742"/>
            </a:xfrm>
            <a:prstGeom prst="straightConnector1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arrow" w="med" len="med"/>
              <a:tailEnd type="arrow" w="med" len="med"/>
            </a:ln>
            <a:effectLst/>
          </p:spPr>
        </p:cxnSp>
        <p:sp>
          <p:nvSpPr>
            <p:cNvPr id="23" name="流程图: 过程 111">
              <a:extLst>
                <a:ext uri="{FF2B5EF4-FFF2-40B4-BE49-F238E27FC236}">
                  <a16:creationId xmlns:a16="http://schemas.microsoft.com/office/drawing/2014/main" id="{711E2451-EB70-1D39-1C98-A59C2E6716E1}"/>
                </a:ext>
              </a:extLst>
            </p:cNvPr>
            <p:cNvSpPr/>
            <p:nvPr/>
          </p:nvSpPr>
          <p:spPr bwMode="auto">
            <a:xfrm>
              <a:off x="5903191" y="2606950"/>
              <a:ext cx="917863" cy="556538"/>
            </a:xfrm>
            <a:prstGeom prst="flowChartProcess">
              <a:avLst/>
            </a:prstGeom>
            <a:solidFill>
              <a:srgbClr val="FF660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3986" tIns="0" rIns="53986" bIns="0" rtlCol="0" anchor="ctr">
              <a:sp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SCSI Initiator</a:t>
              </a:r>
            </a:p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Host Bus Adapter (HBA)</a:t>
              </a:r>
              <a:endParaRPr lang="zh-CN" altLang="en-US" sz="1200" dirty="0">
                <a:cs typeface="Arial" pitchFamily="34" charset="0"/>
              </a:endParaRPr>
            </a:p>
          </p:txBody>
        </p:sp>
        <p:cxnSp>
          <p:nvCxnSpPr>
            <p:cNvPr id="24" name="直接箭头连接符 113">
              <a:extLst>
                <a:ext uri="{FF2B5EF4-FFF2-40B4-BE49-F238E27FC236}">
                  <a16:creationId xmlns:a16="http://schemas.microsoft.com/office/drawing/2014/main" id="{1A23E694-C283-FC95-4727-407EE1C3EEF2}"/>
                </a:ext>
              </a:extLst>
            </p:cNvPr>
            <p:cNvCxnSpPr>
              <a:stCxn id="23" idx="2"/>
            </p:cNvCxnSpPr>
            <p:nvPr/>
          </p:nvCxnSpPr>
          <p:spPr bwMode="auto">
            <a:xfrm>
              <a:off x="6362123" y="3163488"/>
              <a:ext cx="0" cy="827951"/>
            </a:xfrm>
            <a:prstGeom prst="straightConnector1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arrow" w="med" len="med"/>
              <a:tailEnd type="arrow" w="med" len="med"/>
            </a:ln>
            <a:effectLst/>
          </p:spPr>
        </p:cxnSp>
        <p:sp>
          <p:nvSpPr>
            <p:cNvPr id="26" name="流程图: 过程 115">
              <a:extLst>
                <a:ext uri="{FF2B5EF4-FFF2-40B4-BE49-F238E27FC236}">
                  <a16:creationId xmlns:a16="http://schemas.microsoft.com/office/drawing/2014/main" id="{976ABA2D-C544-A1B4-4EC7-324A82467E7F}"/>
                </a:ext>
              </a:extLst>
            </p:cNvPr>
            <p:cNvSpPr/>
            <p:nvPr/>
          </p:nvSpPr>
          <p:spPr bwMode="auto">
            <a:xfrm>
              <a:off x="5903191" y="3991436"/>
              <a:ext cx="1104804" cy="458881"/>
            </a:xfrm>
            <a:prstGeom prst="flowChartProcess">
              <a:avLst/>
            </a:prstGeom>
            <a:solidFill>
              <a:srgbClr val="7030A0"/>
            </a:solidFill>
            <a:ln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59394" tIns="29697" rIns="59394" bIns="29697" rtlCol="0" anchor="ctr">
              <a:noAutofit/>
            </a:bodyPr>
            <a:lstStyle/>
            <a:p>
              <a:pPr algn="ctr" defTabSz="601106">
                <a:lnSpc>
                  <a:spcPct val="150000"/>
                </a:lnSpc>
                <a:buClr>
                  <a:schemeClr val="tx1"/>
                </a:buClr>
              </a:pPr>
              <a:r>
                <a:rPr lang="en-US" altLang="zh-CN" sz="1200" dirty="0">
                  <a:cs typeface="Arial" pitchFamily="34" charset="0"/>
                </a:rPr>
                <a:t>FC Switch to SAN 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64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63D30-3074-8CE5-F971-77B2EAC79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584ED1-C761-ED43-ACEF-9B1FA24DAB41}"/>
              </a:ext>
            </a:extLst>
          </p:cNvPr>
          <p:cNvSpPr/>
          <p:nvPr/>
        </p:nvSpPr>
        <p:spPr>
          <a:xfrm>
            <a:off x="617279" y="1481960"/>
            <a:ext cx="9314997" cy="46665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F13031-E34A-175D-FB15-FEB2A3BF70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080704-1A5B-E68C-D671-5D5CE2CF5D51}"/>
              </a:ext>
            </a:extLst>
          </p:cNvPr>
          <p:cNvSpPr txBox="1"/>
          <p:nvPr/>
        </p:nvSpPr>
        <p:spPr>
          <a:xfrm>
            <a:off x="956663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FC SAN and IP SAN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AFD78F-386E-24F1-9B26-6D538FFD32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8076" y="1815488"/>
            <a:ext cx="7068536" cy="394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207AF-3BD5-FF71-D797-2201A909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B31F91-B56F-0645-F8F0-1E7CBA8746F4}"/>
              </a:ext>
            </a:extLst>
          </p:cNvPr>
          <p:cNvSpPr/>
          <p:nvPr/>
        </p:nvSpPr>
        <p:spPr>
          <a:xfrm>
            <a:off x="617280" y="1685495"/>
            <a:ext cx="947265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296F80-0A57-54C6-9842-FFE31484B44F}"/>
              </a:ext>
            </a:extLst>
          </p:cNvPr>
          <p:cNvSpPr txBox="1"/>
          <p:nvPr/>
        </p:nvSpPr>
        <p:spPr>
          <a:xfrm>
            <a:off x="910493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Components of a SAN System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20F9A-53D2-707D-A5B8-7EE482FCCD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76" name="Picture 375">
            <a:extLst>
              <a:ext uri="{FF2B5EF4-FFF2-40B4-BE49-F238E27FC236}">
                <a16:creationId xmlns:a16="http://schemas.microsoft.com/office/drawing/2014/main" id="{D325AF72-0068-B1F7-5368-D7451090C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2720" y="1848679"/>
            <a:ext cx="6230219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4A95F-98BB-E497-A884-43B326D7C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1A398B-F4B4-D918-17D2-C4C4E57D321C}"/>
              </a:ext>
            </a:extLst>
          </p:cNvPr>
          <p:cNvSpPr/>
          <p:nvPr/>
        </p:nvSpPr>
        <p:spPr>
          <a:xfrm>
            <a:off x="617280" y="1685495"/>
            <a:ext cx="947265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A2AE61-E3D5-F64B-1A81-6C23EBBEDD67}"/>
              </a:ext>
            </a:extLst>
          </p:cNvPr>
          <p:cNvSpPr txBox="1"/>
          <p:nvPr/>
        </p:nvSpPr>
        <p:spPr>
          <a:xfrm>
            <a:off x="910493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NIC + Initiator Software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A5A24C-8C0F-341D-E144-EF89252EA2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EE1965-5D72-A70D-5841-5823D4CDE7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921" y="1821823"/>
            <a:ext cx="6830378" cy="433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69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41E09E-EC14-323F-DD8B-10F714047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5167BD-C030-6980-7815-C75655AEBB31}"/>
              </a:ext>
            </a:extLst>
          </p:cNvPr>
          <p:cNvSpPr/>
          <p:nvPr/>
        </p:nvSpPr>
        <p:spPr>
          <a:xfrm>
            <a:off x="617280" y="1685495"/>
            <a:ext cx="947265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B0A699-983E-12C7-C969-4E3E150A14E5}"/>
              </a:ext>
            </a:extLst>
          </p:cNvPr>
          <p:cNvSpPr txBox="1"/>
          <p:nvPr/>
        </p:nvSpPr>
        <p:spPr>
          <a:xfrm>
            <a:off x="910494" y="1100720"/>
            <a:ext cx="7098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TOE NIC + Initiator Software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4B8872-ACF9-132D-7F61-8C9E51E22E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CEBCBA-A609-AE72-3E6A-DEEFDC227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2911" y="1845639"/>
            <a:ext cx="6792273" cy="42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5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D52877-590F-15C8-9A63-7606F9413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2D0F52-BB06-C3B8-09D7-34AC94F678BF}"/>
              </a:ext>
            </a:extLst>
          </p:cNvPr>
          <p:cNvSpPr/>
          <p:nvPr/>
        </p:nvSpPr>
        <p:spPr>
          <a:xfrm>
            <a:off x="617280" y="1685495"/>
            <a:ext cx="947265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42E033-1512-EDB2-8A27-100ACEFC78E6}"/>
              </a:ext>
            </a:extLst>
          </p:cNvPr>
          <p:cNvSpPr txBox="1"/>
          <p:nvPr/>
        </p:nvSpPr>
        <p:spPr>
          <a:xfrm>
            <a:off x="910494" y="1100720"/>
            <a:ext cx="53957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iSCSI HBA Card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A192EC7-4E75-29D3-1A23-E4166D3C1F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F33DD6-C748-2B01-9F7D-8577D08F3A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7852" y="1826586"/>
            <a:ext cx="7249537" cy="4324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3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5AD63D-25FF-598E-8F6B-4CED47F79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002744-5EE0-F0B4-9B8B-DA530A558FA0}"/>
              </a:ext>
            </a:extLst>
          </p:cNvPr>
          <p:cNvSpPr/>
          <p:nvPr/>
        </p:nvSpPr>
        <p:spPr>
          <a:xfrm>
            <a:off x="617280" y="1099521"/>
            <a:ext cx="9399079" cy="51931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B2A84B-68AC-F11F-2478-FDC685BF06FC}"/>
              </a:ext>
            </a:extLst>
          </p:cNvPr>
          <p:cNvSpPr txBox="1"/>
          <p:nvPr/>
        </p:nvSpPr>
        <p:spPr>
          <a:xfrm>
            <a:off x="617280" y="514746"/>
            <a:ext cx="8354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Comparison between FC SAN and IP SAN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827D0F-1E2F-4F3A-10F3-ACD5176B84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68340" y="27197"/>
            <a:ext cx="2305141" cy="1076343"/>
          </a:xfrm>
          <a:prstGeom prst="rect">
            <a:avLst/>
          </a:prstGeom>
        </p:spPr>
      </p:pic>
      <p:graphicFrame>
        <p:nvGraphicFramePr>
          <p:cNvPr id="2" name="45a9ca7f-6dd2-4e8c-b34f-70fc1afc8858">
            <a:extLst>
              <a:ext uri="{FF2B5EF4-FFF2-40B4-BE49-F238E27FC236}">
                <a16:creationId xmlns:a16="http://schemas.microsoft.com/office/drawing/2014/main" id="{1046F8ED-99A9-BD4F-A79E-15490B41CF1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3104801"/>
              </p:ext>
            </p:extLst>
          </p:nvPr>
        </p:nvGraphicFramePr>
        <p:xfrm>
          <a:off x="1386393" y="1333536"/>
          <a:ext cx="7686554" cy="4725080"/>
        </p:xfrm>
        <a:graphic>
          <a:graphicData uri="http://schemas.openxmlformats.org/drawingml/2006/table">
            <a:tbl>
              <a:tblPr/>
              <a:tblGrid>
                <a:gridCol w="1611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9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963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1256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altLang="zh-CN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Description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anose="020B0604020202020204" pitchFamily="34" charset="0"/>
                        </a:rPr>
                        <a:t>FC</a:t>
                      </a:r>
                      <a:r>
                        <a:rPr kumimoji="0" lang="zh-CN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zh-CN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anose="020B0604020202020204" pitchFamily="34" charset="0"/>
                        </a:rPr>
                        <a:t>SAN</a:t>
                      </a:r>
                      <a:endParaRPr kumimoji="0" lang="zh-CN" alt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anose="020B0604020202020204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anose="020B0604020202020204" pitchFamily="34" charset="0"/>
                        </a:rPr>
                        <a:t>IP</a:t>
                      </a:r>
                      <a:r>
                        <a:rPr kumimoji="0" lang="zh-CN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en-US" altLang="zh-CN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anose="020B0604020202020204" pitchFamily="34" charset="0"/>
                        </a:rPr>
                        <a:t>SAN</a:t>
                      </a:r>
                      <a:endParaRPr kumimoji="0" lang="zh-CN" alt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anose="020B0604020202020204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336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Network Speed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4Gb</a:t>
                      </a:r>
                      <a:r>
                        <a:rPr kumimoji="0" lang="zh-CN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、</a:t>
                      </a: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8Gb</a:t>
                      </a:r>
                      <a:r>
                        <a:rPr kumimoji="0" lang="zh-CN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、</a:t>
                      </a: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16Gb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1Gb</a:t>
                      </a:r>
                      <a:r>
                        <a:rPr kumimoji="0" lang="zh-CN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、</a:t>
                      </a: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10Gb</a:t>
                      </a:r>
                      <a:r>
                        <a:rPr kumimoji="0" lang="zh-CN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、</a:t>
                      </a: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40Gb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898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Network Architecture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Custom built optical network and HBA cards.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Uses existing IP networks.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138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Transmission Distance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Limited by optical transmission distance.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Theoretically no distance limitation.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679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Management &amp; Maintenance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Complex management and technologies.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Easy operation like normal IP devices.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138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Compatibility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Poor compatibility.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Compatible with all IP network devices.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4679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Performance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Very high transmission and read/write performance.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Mainstream of 1Gb/s, and 10 Gb/s speed  is still growing.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0574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Cost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Purchase ( FC Switches, HBA cards, FC Disk Arrays),and Maintenance (Train Personnel, System Configuration and Monitoring) costs are high.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Compared to FC SAN, the purchase and maintenance cost are lower with higher ROI.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74679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Disaster Recovery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Disaster recovery hardware and software cost are high.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Can achieve local and remote disaster recovery with lower cost.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1745"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Security</a:t>
                      </a: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Higher security.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01688" rtl="0" eaLnBrk="1" fontAlgn="base" latinLnBrk="0" hangingPunct="1">
                        <a:lnSpc>
                          <a:spcPct val="14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华文细黑" pitchFamily="2" charset="-122"/>
                          <a:cs typeface="Arial" pitchFamily="34" charset="0"/>
                        </a:rPr>
                        <a:t>Lower security.</a:t>
                      </a:r>
                      <a:endParaRPr kumimoji="0" lang="zh-CN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华文细黑" pitchFamily="2" charset="-122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189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0407D-EB36-08EE-2BA9-2A04F40350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F8A6720-0EAA-6585-C5A0-32279DD2AA2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4A354ED-B186-ADA2-7684-42EE4462530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CC61E6A-5A2B-11B8-03A2-E74113E8EAF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4F53232-7CA5-B407-C960-9C1CDEF00612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3F6138-9FC6-27F2-B0D3-CA8F4C3EABC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692B9B1-E664-FC75-0A7A-0F2D44C81C3D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等线" panose="02010600030101010101" pitchFamily="2" charset="-122"/>
                <a:cs typeface="+mn-cs"/>
              </a:rPr>
              <a:t>SAN Storage Application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EC30B3-DBE7-DC4F-6797-FB7356ADABF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6A5CE4B-EF93-4C14-F29E-F946DFD8DB8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3FC8214-7456-888C-3215-A2C19D02B731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45103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B1723-35B7-D9E3-57D1-0C97C11408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C1CE70-BA7D-CBBC-95B5-EE0AE72BDC4C}"/>
              </a:ext>
            </a:extLst>
          </p:cNvPr>
          <p:cNvSpPr/>
          <p:nvPr/>
        </p:nvSpPr>
        <p:spPr>
          <a:xfrm>
            <a:off x="617280" y="1685495"/>
            <a:ext cx="947265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455606-5AE9-C877-6CC9-1E6F9CBBDE7A}"/>
              </a:ext>
            </a:extLst>
          </p:cNvPr>
          <p:cNvSpPr txBox="1"/>
          <p:nvPr/>
        </p:nvSpPr>
        <p:spPr>
          <a:xfrm>
            <a:off x="910494" y="1100720"/>
            <a:ext cx="79076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SAN Storage Application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6A623D-8D50-0841-09D6-1D56F01A41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12D670-CA7B-0DBE-D4D8-0EACC1B676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0880" y="1914562"/>
            <a:ext cx="7102196" cy="407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05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05829-3F84-7910-4469-062FF9045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AF88B7-D0FD-6A7B-C21D-F5882C6DE2AE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41BCF2F-89DC-9CDB-8107-F819E886A469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70DFF4D-87F9-F7E9-2407-7FD69739B24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A9C832-9B8C-0797-F244-372A45CA27D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19B41CC-81B4-9C98-63DA-F2EA58736C2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3040904-C582-4F19-342B-013CAB172CB8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等线" panose="02010600030101010101" pitchFamily="2" charset="-122"/>
                <a:cs typeface="+mn-cs"/>
              </a:rPr>
              <a:t>File Sharing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8F32C10-1E0B-0497-25D0-E47E6CC73B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651CC6E-AA3F-A823-D222-7CBD4035686E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BB25F3B-64CE-592B-0012-D4588C4C6C90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5231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6BF7-CCD1-CF2A-F2AB-E34F33D1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9E0075-3D53-D281-9DBD-62EC6C903494}"/>
              </a:ext>
            </a:extLst>
          </p:cNvPr>
          <p:cNvSpPr/>
          <p:nvPr/>
        </p:nvSpPr>
        <p:spPr>
          <a:xfrm>
            <a:off x="617280" y="1828800"/>
            <a:ext cx="9061570" cy="4463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6B5F-8D93-F7AE-FDAB-F3FF25B9E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2698FB-38BB-6DA1-E569-87E93B302601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File Sharing Environment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3" name="文本占位符 5">
            <a:extLst>
              <a:ext uri="{FF2B5EF4-FFF2-40B4-BE49-F238E27FC236}">
                <a16:creationId xmlns:a16="http://schemas.microsoft.com/office/drawing/2014/main" id="{46882161-6F44-78EA-E45A-91802B199CF0}"/>
              </a:ext>
            </a:extLst>
          </p:cNvPr>
          <p:cNvSpPr txBox="1">
            <a:spLocks/>
          </p:cNvSpPr>
          <p:nvPr/>
        </p:nvSpPr>
        <p:spPr bwMode="auto">
          <a:xfrm>
            <a:off x="1039431" y="2018974"/>
            <a:ext cx="7848600" cy="3530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0141" tIns="40071" rIns="80141" bIns="40071" numCol="1" anchor="t" anchorCtr="0" compatLnSpc="1">
            <a:prstTxWarp prst="textNoShape">
              <a:avLst/>
            </a:prstTxWarp>
          </a:bodyPr>
          <a:lstStyle>
            <a:lvl1pPr marL="301625" indent="-301625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54050" indent="-252413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chemeClr val="tx1"/>
              </a:buClr>
              <a:buSzPct val="50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ea typeface="+mn-ea"/>
              </a:defRPr>
            </a:lvl2pPr>
            <a:lvl3pPr marL="1003300" indent="-201613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SzPct val="50000"/>
              <a:buFont typeface="Wingdings" pitchFamily="2" charset="2"/>
              <a:buChar char="n"/>
              <a:defRPr>
                <a:solidFill>
                  <a:schemeClr val="tx1"/>
                </a:solidFill>
                <a:latin typeface="FrutigerNext LT Light" pitchFamily="34" charset="0"/>
                <a:ea typeface="+mn-ea"/>
              </a:defRPr>
            </a:lvl3pPr>
            <a:lvl4pPr marL="1400175" indent="-198438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j-lt"/>
                <a:ea typeface="+mn-ea"/>
              </a:defRPr>
            </a:lvl4pPr>
            <a:lvl5pPr marL="1801813" indent="-201613" algn="l" defTabSz="801688" rtl="0" eaLnBrk="1" fontAlgn="base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5pPr>
            <a:lvl6pPr marL="22590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6pPr>
            <a:lvl7pPr marL="27162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7pPr>
            <a:lvl8pPr marL="31734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8pPr>
            <a:lvl9pPr marL="3630613" indent="-201613" algn="l" defTabSz="801688" rtl="0" fontAlgn="base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Font typeface="FrutigerNext LT Medium" pitchFamily="34" charset="0"/>
              <a:buChar char="~"/>
              <a:defRPr sz="1600">
                <a:solidFill>
                  <a:schemeClr val="tx1"/>
                </a:solidFill>
                <a:latin typeface="+mj-lt"/>
                <a:ea typeface="+mn-ea"/>
              </a:defRPr>
            </a:lvl9pPr>
          </a:lstStyle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  <a:cs typeface="+mn-cs"/>
              </a:rPr>
              <a:t>File system is used for storing and organizing data in a structured form.</a:t>
            </a: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  <a:cs typeface="+mn-cs"/>
              </a:rPr>
              <a:t>File Sharing: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</a:rPr>
              <a:t>Access data through network storage.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</a:rPr>
              <a:t>File system needs to be mounted before it can be used.</a:t>
            </a: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  <a:cs typeface="+mn-cs"/>
              </a:rPr>
              <a:t>In the traditional Client/Server model, remote file sharing can be achieved through file sharing protocols such as: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</a:rPr>
              <a:t>FTP (File Transfer Protocol)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ea typeface="华文细黑"/>
              </a:rPr>
              <a:t>DFS (Distributed File System)</a:t>
            </a: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华文细黑"/>
              <a:cs typeface="+mn-cs"/>
            </a:endParaRP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endParaRPr kumimoji="0" lang="en-US" altLang="zh-CN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华文细黑"/>
              <a:cs typeface="+mn-cs"/>
            </a:endParaRPr>
          </a:p>
          <a:p>
            <a:pPr marL="301625" marR="0" lvl="0" indent="-301625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808080"/>
              </a:buClr>
              <a:buSzPct val="60000"/>
              <a:buFont typeface="Wingdings" pitchFamily="2" charset="2"/>
              <a:buChar char="l"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华文细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1225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A00D5-9C27-F7D7-52BF-6314B1450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178D4A-A6A4-8DA7-6B0D-3706849E31C8}"/>
              </a:ext>
            </a:extLst>
          </p:cNvPr>
          <p:cNvSpPr/>
          <p:nvPr/>
        </p:nvSpPr>
        <p:spPr>
          <a:xfrm>
            <a:off x="617280" y="1717820"/>
            <a:ext cx="9462141" cy="46514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37A1D3-9BBE-B3D5-A6C5-F2D5276EEF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57B4B5-BC31-E3E4-EC1F-0AF3B4F9B0AF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Evolution of File Sharing Technologies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435F7A-2FEE-D038-21C1-26989B0CBB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400" y="2090334"/>
            <a:ext cx="6868484" cy="410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11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9820F-B87D-A849-C018-5DD2D1198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6CB669-D604-021A-0125-3EC59800A23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B58EA0-B63A-5B44-75BD-34ED9F07977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DA402BE-6383-95E3-C18F-41EC32B3F1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91CCBFB-441C-57E0-CF00-57B5E558FBD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7DBC28-89AC-2544-A48C-0A653B23DE1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EAF7F0-0E36-1C67-AF01-94F5338F4F4C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NAS - Network Attached Storage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3614A3-55AE-E4FF-0725-CEAD887279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F9A0EB-6A8D-E7B5-4657-F7A09540C33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8474B8-9AD6-06DA-F637-40548D212258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06939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0D873-7268-0C44-39EF-64E940C0D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6B7A58-EC8F-62A2-7525-6CB989133E1A}"/>
              </a:ext>
            </a:extLst>
          </p:cNvPr>
          <p:cNvSpPr/>
          <p:nvPr/>
        </p:nvSpPr>
        <p:spPr>
          <a:xfrm>
            <a:off x="617280" y="1828800"/>
            <a:ext cx="9483161" cy="43828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164BD3-B4BF-B8E3-4D2F-8AB0DB1796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9A562B-1A57-0E37-B64C-63CF5C81098D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NAS (Network Attached Storage)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A75959-0610-96CF-4674-3B50C6F5FD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1474" y="1943467"/>
            <a:ext cx="7116168" cy="415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3ED61-2865-28BA-2D40-6AE9D261F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617B58-DB3B-22AC-7326-BA14E0DBB55D}"/>
              </a:ext>
            </a:extLst>
          </p:cNvPr>
          <p:cNvSpPr/>
          <p:nvPr/>
        </p:nvSpPr>
        <p:spPr>
          <a:xfrm>
            <a:off x="617281" y="1828800"/>
            <a:ext cx="9304486" cy="4463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52B01-1C51-4CB5-AD23-FCF17160B8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5A374B-790C-E4CB-A815-ADD4749158A5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Common NAS Protocols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F994912-A826-3109-BA9C-89D0A56A64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3261" y="1950633"/>
            <a:ext cx="6973273" cy="422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6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342B4-17C4-6EAC-5810-E03051F94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698A0F-F758-05A7-B608-558A6CD8D90A}"/>
              </a:ext>
            </a:extLst>
          </p:cNvPr>
          <p:cNvSpPr/>
          <p:nvPr/>
        </p:nvSpPr>
        <p:spPr>
          <a:xfrm>
            <a:off x="617279" y="1860331"/>
            <a:ext cx="9808983" cy="44323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27D556-487C-FFAE-376C-E0B77F1A73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B81C4B-1412-8EC6-1FF4-364839F061AB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Generic Server and NAS Devices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24EE75-A4B6-DC7B-DA4B-AEF9B13EC7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476" y="1942583"/>
            <a:ext cx="6544588" cy="426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7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B1F61-9D3D-8E3D-BD40-9369045E0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A675BD3-E0D9-6557-5ABD-46B6EFA52A7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AACC14E-FE35-D26A-5D54-DBF8D389CA71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28E1C39-CC64-9CC2-1A03-73BAC5EEE06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5B5D1BE-4061-1954-DE4E-2E7FE7CF8B8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7BB8FE-C320-ADCF-0564-097EE4479CD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1B273B4-8996-90AA-E65D-70344241673C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等线" panose="02010600030101010101" pitchFamily="2" charset="-122"/>
                <a:cs typeface="+mn-cs"/>
              </a:rPr>
              <a:t>Benefits of NAS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C9D35E2-95F9-4697-78A8-25064449A8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73F5985-C4AA-CEE1-2E06-FC60FAE0DC1A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05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C9889B-E02A-B396-EFF7-2427F7328D38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288613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C85C-FB69-8C31-7FD0-3D6AAC88D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DBDE8F-B392-CFD9-F6B0-235DAC36C8C9}"/>
              </a:ext>
            </a:extLst>
          </p:cNvPr>
          <p:cNvSpPr/>
          <p:nvPr/>
        </p:nvSpPr>
        <p:spPr>
          <a:xfrm>
            <a:off x="617279" y="1597573"/>
            <a:ext cx="9061571" cy="31320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A0CAC-1F4D-6724-A80B-C1398C2499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535C28-40CC-3B9B-3D46-C447AF1EE7EB}"/>
              </a:ext>
            </a:extLst>
          </p:cNvPr>
          <p:cNvSpPr txBox="1"/>
          <p:nvPr/>
        </p:nvSpPr>
        <p:spPr>
          <a:xfrm>
            <a:off x="890547" y="1006912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Benefits of NAS</a:t>
            </a:r>
          </a:p>
        </p:txBody>
      </p:sp>
      <p:sp>
        <p:nvSpPr>
          <p:cNvPr id="2" name="文本占位符 5">
            <a:extLst>
              <a:ext uri="{FF2B5EF4-FFF2-40B4-BE49-F238E27FC236}">
                <a16:creationId xmlns:a16="http://schemas.microsoft.com/office/drawing/2014/main" id="{7A3753C3-883D-BAD2-26BD-EC443F1A7C24}"/>
              </a:ext>
            </a:extLst>
          </p:cNvPr>
          <p:cNvSpPr txBox="1">
            <a:spLocks/>
          </p:cNvSpPr>
          <p:nvPr/>
        </p:nvSpPr>
        <p:spPr>
          <a:xfrm>
            <a:off x="1060450" y="2009248"/>
            <a:ext cx="10027963" cy="35191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/>
              <a:t>Supports comprehensive and global access to information.</a:t>
            </a:r>
          </a:p>
          <a:p>
            <a:r>
              <a:rPr lang="en-US" altLang="zh-CN" sz="2000" dirty="0"/>
              <a:t>Increases efficiency. </a:t>
            </a:r>
          </a:p>
          <a:p>
            <a:r>
              <a:rPr lang="en-US" altLang="zh-CN" sz="2000" dirty="0"/>
              <a:t>Increases flexibility.</a:t>
            </a:r>
          </a:p>
          <a:p>
            <a:r>
              <a:rPr lang="en-US" altLang="zh-CN" sz="2000" dirty="0"/>
              <a:t>Centralized storage.</a:t>
            </a:r>
          </a:p>
          <a:p>
            <a:r>
              <a:rPr lang="en-US" altLang="zh-CN" sz="2000" dirty="0"/>
              <a:t>Simplifies management.</a:t>
            </a:r>
          </a:p>
          <a:p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70422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AC9F0-C8BF-2DE2-AB89-DB4EDD5F3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9F7155-9462-079F-3CC1-FC0FBCB2342F}"/>
              </a:ext>
            </a:extLst>
          </p:cNvPr>
          <p:cNvSpPr/>
          <p:nvPr/>
        </p:nvSpPr>
        <p:spPr>
          <a:xfrm>
            <a:off x="627790" y="1762867"/>
            <a:ext cx="9714390" cy="25224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25D28-19E5-D710-467C-C9F76A0C4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57771D-8FAB-CF1E-9FC7-EFAC8A03C0DB}"/>
              </a:ext>
            </a:extLst>
          </p:cNvPr>
          <p:cNvSpPr txBox="1"/>
          <p:nvPr/>
        </p:nvSpPr>
        <p:spPr>
          <a:xfrm>
            <a:off x="890547" y="1006912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Benefits of NAS</a:t>
            </a:r>
          </a:p>
        </p:txBody>
      </p:sp>
      <p:sp>
        <p:nvSpPr>
          <p:cNvPr id="2" name="文本占位符 5">
            <a:extLst>
              <a:ext uri="{FF2B5EF4-FFF2-40B4-BE49-F238E27FC236}">
                <a16:creationId xmlns:a16="http://schemas.microsoft.com/office/drawing/2014/main" id="{A0A8C437-D77D-5535-0E6A-FA4E27E10313}"/>
              </a:ext>
            </a:extLst>
          </p:cNvPr>
          <p:cNvSpPr txBox="1">
            <a:spLocks/>
          </p:cNvSpPr>
          <p:nvPr/>
        </p:nvSpPr>
        <p:spPr>
          <a:xfrm>
            <a:off x="958987" y="2220868"/>
            <a:ext cx="10027963" cy="35191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000" dirty="0"/>
              <a:t>Scalability and Expansion.</a:t>
            </a:r>
          </a:p>
          <a:p>
            <a:r>
              <a:rPr lang="en-US" altLang="zh-CN" sz="2000" dirty="0"/>
              <a:t>High availability through local clustering.</a:t>
            </a:r>
          </a:p>
          <a:p>
            <a:r>
              <a:rPr lang="en-US" altLang="zh-CN" sz="2000" dirty="0"/>
              <a:t>Provides safe integrated environment for storage (user authentication and role management)</a:t>
            </a:r>
          </a:p>
          <a:p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427075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CAACF-9C05-EBE5-FF89-7C44F9B41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9611EA3-0B6E-3556-FEE0-B3E408AD5CB9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DC46777-8AAB-885A-F9A1-7971CD0FD18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B36634E-BF97-141F-9256-8717F43B757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FDF32BE-09CE-1CBD-725B-947DB7895A4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DC2BB8-169A-F28C-D723-264ACE11C1A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9AB5D8D-EB5B-3714-BA5F-4E6B444C3013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Comparison of DAS, NAS and SAN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F246E70-A728-7F73-9E77-5DF4830E2E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DA5457F-56D7-388C-C74A-4DF1E2EB651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4FA74B6-2D6A-743C-06C8-43DA97A0EF2C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7888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AE7AC-A6AD-D50E-0517-C7EC025D4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EEF173-0568-D5E6-0110-DF00E8E354E3}"/>
              </a:ext>
            </a:extLst>
          </p:cNvPr>
          <p:cNvSpPr/>
          <p:nvPr/>
        </p:nvSpPr>
        <p:spPr>
          <a:xfrm>
            <a:off x="617280" y="1685495"/>
            <a:ext cx="10691851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8DF04B-6AAC-0359-C744-11F6DE446BC9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Comparison of DAS, NAS and SAN (1)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54CD3A-3B02-D809-A5EF-069F1F4393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表格 3">
            <a:extLst>
              <a:ext uri="{FF2B5EF4-FFF2-40B4-BE49-F238E27FC236}">
                <a16:creationId xmlns:a16="http://schemas.microsoft.com/office/drawing/2014/main" id="{86B6E06B-36C4-11C4-DA0C-AEF4DADA34D8}"/>
              </a:ext>
            </a:extLst>
          </p:cNvPr>
          <p:cNvGraphicFramePr>
            <a:graphicFrameLocks noGrp="1"/>
          </p:cNvGraphicFramePr>
          <p:nvPr/>
        </p:nvGraphicFramePr>
        <p:xfrm>
          <a:off x="2262026" y="1977882"/>
          <a:ext cx="7416824" cy="4053840"/>
        </p:xfrm>
        <a:graphic>
          <a:graphicData uri="http://schemas.openxmlformats.org/drawingml/2006/table">
            <a:tbl>
              <a:tblPr firstRow="1" bandRow="1"/>
              <a:tblGrid>
                <a:gridCol w="1854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34793">
                <a:tc>
                  <a:txBody>
                    <a:bodyPr/>
                    <a:lstStyle/>
                    <a:p>
                      <a:r>
                        <a:rPr lang="en-US" sz="1600" dirty="0"/>
                        <a:t>Storage</a:t>
                      </a:r>
                      <a:r>
                        <a:rPr lang="en-US" sz="1600" baseline="0" dirty="0"/>
                        <a:t> System Architecture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DAS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NAS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SAN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6398">
                <a:tc>
                  <a:txBody>
                    <a:bodyPr/>
                    <a:lstStyle/>
                    <a:p>
                      <a:r>
                        <a:rPr lang="en-US" sz="1600" dirty="0"/>
                        <a:t>Data</a:t>
                      </a:r>
                      <a:r>
                        <a:rPr lang="en-US" sz="1600" baseline="0" dirty="0"/>
                        <a:t> Transmission Protocol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SCSI/FC/ATA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TCP/IP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FC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7466">
                <a:tc>
                  <a:txBody>
                    <a:bodyPr/>
                    <a:lstStyle/>
                    <a:p>
                      <a:r>
                        <a:rPr lang="en-US" sz="1600" dirty="0"/>
                        <a:t>Data</a:t>
                      </a:r>
                      <a:r>
                        <a:rPr lang="en-US" sz="1600" baseline="0" dirty="0"/>
                        <a:t> Transfer Object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Block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File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Block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6398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Uses Standard File Sharing Protocols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No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Yes</a:t>
                      </a:r>
                      <a:r>
                        <a:rPr lang="zh-CN" altLang="en-US" sz="1600" dirty="0"/>
                        <a:t>（</a:t>
                      </a:r>
                      <a:r>
                        <a:rPr lang="en-US" altLang="zh-CN" sz="1600" dirty="0"/>
                        <a:t>NFS/CIFS...</a:t>
                      </a:r>
                      <a:r>
                        <a:rPr lang="zh-CN" altLang="en-US" sz="1600" dirty="0"/>
                        <a:t>）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No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6398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Centralized Management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Not Exactly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Yes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Requires</a:t>
                      </a:r>
                      <a:r>
                        <a:rPr lang="en-US" altLang="zh-CN" sz="1600" baseline="0" dirty="0"/>
                        <a:t> Management Tools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466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Increases</a:t>
                      </a:r>
                      <a:r>
                        <a:rPr lang="en-US" altLang="zh-CN" sz="1600" baseline="0" dirty="0"/>
                        <a:t> Server Efficiency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No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Yes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Yes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7466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Disaster Tolerance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Low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High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High,</a:t>
                      </a:r>
                      <a:r>
                        <a:rPr lang="en-US" altLang="zh-CN" sz="1600" baseline="0" dirty="0"/>
                        <a:t> Dedicated Solutions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50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E347E-26F8-37BD-6CAB-889B3A12B0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A2B8B3-8FA8-11AF-BFF2-CBE5B4768E90}"/>
              </a:ext>
            </a:extLst>
          </p:cNvPr>
          <p:cNvSpPr/>
          <p:nvPr/>
        </p:nvSpPr>
        <p:spPr>
          <a:xfrm>
            <a:off x="617280" y="1637693"/>
            <a:ext cx="9808982" cy="46549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8931D6-5FD6-D28B-62B6-D871A7F9DA30}"/>
              </a:ext>
            </a:extLst>
          </p:cNvPr>
          <p:cNvSpPr txBox="1"/>
          <p:nvPr/>
        </p:nvSpPr>
        <p:spPr>
          <a:xfrm>
            <a:off x="875057" y="979385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Comparison of DAS, NAS and SAN (2)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803520-CE7D-44F0-9A76-A1A6582BB2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表格 3">
            <a:extLst>
              <a:ext uri="{FF2B5EF4-FFF2-40B4-BE49-F238E27FC236}">
                <a16:creationId xmlns:a16="http://schemas.microsoft.com/office/drawing/2014/main" id="{ABA270A6-6752-F3D6-7D9A-9E4F44328F9D}"/>
              </a:ext>
            </a:extLst>
          </p:cNvPr>
          <p:cNvGraphicFramePr>
            <a:graphicFrameLocks noGrp="1"/>
          </p:cNvGraphicFramePr>
          <p:nvPr/>
        </p:nvGraphicFramePr>
        <p:xfrm>
          <a:off x="1765738" y="2075402"/>
          <a:ext cx="7416824" cy="3779520"/>
        </p:xfrm>
        <a:graphic>
          <a:graphicData uri="http://schemas.openxmlformats.org/drawingml/2006/table">
            <a:tbl>
              <a:tblPr firstRow="1" bandRow="1"/>
              <a:tblGrid>
                <a:gridCol w="1854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4492">
                <a:tc>
                  <a:txBody>
                    <a:bodyPr/>
                    <a:lstStyle/>
                    <a:p>
                      <a:r>
                        <a:rPr lang="en-US" sz="1600" dirty="0"/>
                        <a:t>Storage</a:t>
                      </a:r>
                      <a:r>
                        <a:rPr lang="en-US" sz="1600" baseline="0" dirty="0"/>
                        <a:t> System Architecture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DAS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NAS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SAN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670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Suitable Clients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SME</a:t>
                      </a:r>
                      <a:r>
                        <a:rPr lang="en-US" sz="1600" baseline="0" dirty="0"/>
                        <a:t> Servers, JBOD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SME, Monitoring, Broadcasting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Large</a:t>
                      </a:r>
                      <a:r>
                        <a:rPr lang="en-US" sz="1600" baseline="0" dirty="0"/>
                        <a:t> Enterprises, Data Centers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6806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Application Environment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Local Area Network(LAN).</a:t>
                      </a:r>
                    </a:p>
                    <a:p>
                      <a:r>
                        <a:rPr lang="en-US" altLang="zh-CN" sz="1600" dirty="0"/>
                        <a:t>Low file sharing level, independent operating</a:t>
                      </a:r>
                      <a:r>
                        <a:rPr lang="en-US" altLang="zh-CN" sz="1600" baseline="0" dirty="0"/>
                        <a:t> platform, and  less server management</a:t>
                      </a:r>
                      <a:endParaRPr lang="en-US" altLang="zh-CN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/>
                        <a:t>Local Area Network(LAN).</a:t>
                      </a:r>
                    </a:p>
                    <a:p>
                      <a:r>
                        <a:rPr lang="en-US" altLang="zh-CN" sz="1600" dirty="0"/>
                        <a:t>High file sharing level, high demand in heterogeneous</a:t>
                      </a:r>
                      <a:r>
                        <a:rPr lang="en-US" altLang="zh-CN" sz="1600" baseline="0" dirty="0"/>
                        <a:t> storage format.</a:t>
                      </a:r>
                      <a:endParaRPr lang="en-US" altLang="zh-CN" sz="1600" dirty="0"/>
                    </a:p>
                    <a:p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aseline="0" dirty="0"/>
                        <a:t>Fibre Channel Storage Network.</a:t>
                      </a:r>
                      <a:br>
                        <a:rPr lang="en-US" sz="1600" baseline="0" dirty="0"/>
                      </a:br>
                      <a:r>
                        <a:rPr lang="en-US" sz="1600" baseline="0" dirty="0"/>
                        <a:t>Complex network environment, high file sharing level, heterogeneous OS platform, high number of servers.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44"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Capacity</a:t>
                      </a:r>
                      <a:r>
                        <a:rPr lang="en-US" altLang="zh-CN" sz="1600" baseline="0" dirty="0"/>
                        <a:t> Expansion Capabilities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Low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Medium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600" dirty="0"/>
                        <a:t>High</a:t>
                      </a:r>
                      <a:endParaRPr lang="en-US" sz="16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411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DE191-1DA4-14D3-29F6-460D5FC0E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93A60-5A75-3FAA-7D22-08A1CD882B5D}"/>
              </a:ext>
            </a:extLst>
          </p:cNvPr>
          <p:cNvSpPr/>
          <p:nvPr/>
        </p:nvSpPr>
        <p:spPr>
          <a:xfrm>
            <a:off x="617280" y="1685495"/>
            <a:ext cx="10649810" cy="2991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742D00-2F90-77E4-26C8-091D3F53FB64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Summary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3A49B-9259-EC1B-B7D0-075DD9BA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FF4F4C-D6E0-C422-0974-ACDA9ADC1590}"/>
              </a:ext>
            </a:extLst>
          </p:cNvPr>
          <p:cNvSpPr txBox="1"/>
          <p:nvPr/>
        </p:nvSpPr>
        <p:spPr>
          <a:xfrm>
            <a:off x="617280" y="2188564"/>
            <a:ext cx="8839200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Data Center Storage Network.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Network Architecture of DAS, SAN and NFS.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Advantages and Disadvantages of DAS, SAN and NFS  Network Technologies.</a:t>
            </a:r>
          </a:p>
        </p:txBody>
      </p:sp>
    </p:spTree>
    <p:extLst>
      <p:ext uri="{BB962C8B-B14F-4D97-AF65-F5344CB8AC3E}">
        <p14:creationId xmlns:p14="http://schemas.microsoft.com/office/powerpoint/2010/main" val="284353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d13aca44-ef33-4cf4-9980-7f0b00e6eeb9"/>
    <ds:schemaRef ds:uri="http://schemas.openxmlformats.org/package/2006/metadata/core-properties"/>
    <ds:schemaRef ds:uri="http://purl.org/dc/terms/"/>
    <ds:schemaRef ds:uri="http://purl.org/dc/elements/1.1/"/>
    <ds:schemaRef ds:uri="49100919-8a76-4266-be0c-7dc583902cb4"/>
    <ds:schemaRef ds:uri="http://purl.org/dc/dcmitype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12320</TotalTime>
  <Words>1040</Words>
  <Application>Microsoft Office PowerPoint</Application>
  <PresentationFormat>Widescreen</PresentationFormat>
  <Paragraphs>246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华文细黑</vt:lpstr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257</cp:revision>
  <dcterms:created xsi:type="dcterms:W3CDTF">2023-04-29T09:08:00Z</dcterms:created>
  <dcterms:modified xsi:type="dcterms:W3CDTF">2026-02-04T11:12:13Z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