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2"/>
  </p:notesMasterIdLst>
  <p:sldIdLst>
    <p:sldId id="260" r:id="rId2"/>
    <p:sldId id="315" r:id="rId3"/>
    <p:sldId id="282" r:id="rId4"/>
    <p:sldId id="287" r:id="rId5"/>
    <p:sldId id="283" r:id="rId6"/>
    <p:sldId id="286" r:id="rId7"/>
    <p:sldId id="284" r:id="rId8"/>
    <p:sldId id="288" r:id="rId9"/>
    <p:sldId id="295" r:id="rId10"/>
    <p:sldId id="296" r:id="rId11"/>
    <p:sldId id="297" r:id="rId12"/>
    <p:sldId id="289" r:id="rId13"/>
    <p:sldId id="290" r:id="rId14"/>
    <p:sldId id="291" r:id="rId15"/>
    <p:sldId id="292" r:id="rId16"/>
    <p:sldId id="293" r:id="rId17"/>
    <p:sldId id="294" r:id="rId18"/>
    <p:sldId id="298" r:id="rId19"/>
    <p:sldId id="299" r:id="rId20"/>
    <p:sldId id="300" r:id="rId21"/>
    <p:sldId id="301" r:id="rId22"/>
    <p:sldId id="302" r:id="rId23"/>
    <p:sldId id="303" r:id="rId24"/>
    <p:sldId id="304" r:id="rId25"/>
    <p:sldId id="305" r:id="rId26"/>
    <p:sldId id="306" r:id="rId27"/>
    <p:sldId id="307" r:id="rId28"/>
    <p:sldId id="308" r:id="rId29"/>
    <p:sldId id="309" r:id="rId30"/>
    <p:sldId id="310" r:id="rId31"/>
    <p:sldId id="311" r:id="rId32"/>
    <p:sldId id="312" r:id="rId33"/>
    <p:sldId id="319" r:id="rId34"/>
    <p:sldId id="321" r:id="rId35"/>
    <p:sldId id="313" r:id="rId36"/>
    <p:sldId id="314" r:id="rId37"/>
    <p:sldId id="316" r:id="rId38"/>
    <p:sldId id="317" r:id="rId39"/>
    <p:sldId id="318" r:id="rId40"/>
    <p:sldId id="27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2" d="100"/>
          <a:sy n="62" d="100"/>
        </p:scale>
        <p:origin x="80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10/2/2023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83C8A9-2E18-4CDE-808C-35A6F74E129F}" type="slidenum">
              <a:rPr lang="en-US" smtClean="0"/>
              <a:t>31</a:t>
            </a:fld>
            <a:endParaRPr lang="en-US"/>
          </a:p>
        </p:txBody>
      </p:sp>
    </p:spTree>
    <p:extLst>
      <p:ext uri="{BB962C8B-B14F-4D97-AF65-F5344CB8AC3E}">
        <p14:creationId xmlns:p14="http://schemas.microsoft.com/office/powerpoint/2010/main" val="30297864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r>
              <a:rPr lang="en-US"/>
              <a:t>Lecture 0 - Overview</a:t>
            </a:r>
            <a:endParaRPr lang="en-US" dirty="0"/>
          </a:p>
        </p:txBody>
      </p:sp>
      <p:sp>
        <p:nvSpPr>
          <p:cNvPr id="27" name="Footer Placeholder 26"/>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Lecture 0 - Overview</a:t>
            </a:r>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Lecture 0 - Overview</a:t>
            </a:r>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2.xml"/><Relationship Id="rId6" Type="http://schemas.openxmlformats.org/officeDocument/2006/relationships/image" Target="../media/image18.jpg"/><Relationship Id="rId5" Type="http://schemas.openxmlformats.org/officeDocument/2006/relationships/image" Target="../media/image17.jpg"/><Relationship Id="rId4" Type="http://schemas.openxmlformats.org/officeDocument/2006/relationships/image" Target="../media/image16.jpg"/></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aboutleaders.com/10-great-leadership-skills-of-project-management/#gs.m0ivxk" TargetMode="External"/><Relationship Id="rId2" Type="http://schemas.openxmlformats.org/officeDocument/2006/relationships/hyperlink" Target="https://www.amazon.com/s/ref=dp_byline_sr_ebooks_1?ie=UTF8&amp;field-author=Samuel+Malachowsky&amp;text=Samuel+Malachowsky&amp;sort=relevancerank&amp;search-alias=digital-text" TargetMode="External"/><Relationship Id="rId1" Type="http://schemas.openxmlformats.org/officeDocument/2006/relationships/slideLayout" Target="../slideLayouts/slideLayout2.xml"/><Relationship Id="rId4" Type="http://schemas.openxmlformats.org/officeDocument/2006/relationships/hyperlink" Target="https://twproject.com/blog/leadership-skills-of-the-project-manager-the-key-elements-of-the-role/"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0" y="2430469"/>
            <a:ext cx="7737728" cy="1200329"/>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Leadership</a:t>
            </a:r>
          </a:p>
          <a:p>
            <a:r>
              <a:rPr lang="en-US" sz="2800" b="1" dirty="0">
                <a:solidFill>
                  <a:srgbClr val="00B0F0"/>
                </a:solidFill>
                <a:latin typeface="Times New Roman" panose="02020603050405020304" pitchFamily="18" charset="0"/>
                <a:cs typeface="Times New Roman" panose="02020603050405020304" pitchFamily="18" charset="0"/>
              </a:rPr>
              <a:t>PMG 511</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1</a:t>
            </a:r>
          </a:p>
          <a:p>
            <a:r>
              <a:rPr lang="en-US" sz="2800" b="1" dirty="0">
                <a:solidFill>
                  <a:schemeClr val="tx1"/>
                </a:solidFill>
                <a:latin typeface="Times New Roman" panose="02020603050405020304" pitchFamily="18" charset="0"/>
                <a:cs typeface="Times New Roman" panose="02020603050405020304" pitchFamily="18" charset="0"/>
              </a:rPr>
              <a:t>Ch1 - Understanding Leadership</a:t>
            </a: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Dr Hakem Sharari</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63902-103C-912B-1C56-DF4E50580ACD}"/>
              </a:ext>
            </a:extLst>
          </p:cNvPr>
          <p:cNvSpPr>
            <a:spLocks noGrp="1"/>
          </p:cNvSpPr>
          <p:nvPr>
            <p:ph type="title"/>
          </p:nvPr>
        </p:nvSpPr>
        <p:spPr/>
        <p:txBody>
          <a:bodyPr>
            <a:normAutofit/>
          </a:bodyPr>
          <a:lstStyle/>
          <a:p>
            <a:r>
              <a:rPr lang="en-US" dirty="0"/>
              <a:t>Learning Outcomes</a:t>
            </a:r>
          </a:p>
        </p:txBody>
      </p:sp>
      <p:sp>
        <p:nvSpPr>
          <p:cNvPr id="3" name="Content Placeholder 2">
            <a:extLst>
              <a:ext uri="{FF2B5EF4-FFF2-40B4-BE49-F238E27FC236}">
                <a16:creationId xmlns:a16="http://schemas.microsoft.com/office/drawing/2014/main" id="{068B99C7-B6A7-06FD-3611-8083D1D73EC0}"/>
              </a:ext>
            </a:extLst>
          </p:cNvPr>
          <p:cNvSpPr>
            <a:spLocks noGrp="1"/>
          </p:cNvSpPr>
          <p:nvPr>
            <p:ph idx="1"/>
          </p:nvPr>
        </p:nvSpPr>
        <p:spPr/>
        <p:txBody>
          <a:bodyPr/>
          <a:lstStyle/>
          <a:p>
            <a:pPr>
              <a:buFont typeface="Wingdings" panose="05000000000000000000" pitchFamily="2" charset="2"/>
              <a:buChar char="Ø"/>
            </a:pPr>
            <a:r>
              <a:rPr lang="en-US" dirty="0"/>
              <a:t>What is a project?</a:t>
            </a:r>
          </a:p>
          <a:p>
            <a:pPr>
              <a:buFont typeface="Wingdings" panose="05000000000000000000" pitchFamily="2" charset="2"/>
              <a:buChar char="Ø"/>
            </a:pPr>
            <a:r>
              <a:rPr lang="en-US" dirty="0"/>
              <a:t>Leadership vs Management.</a:t>
            </a:r>
          </a:p>
          <a:p>
            <a:pPr>
              <a:buFont typeface="Wingdings" panose="05000000000000000000" pitchFamily="2" charset="2"/>
              <a:buChar char="Ø"/>
            </a:pPr>
            <a:r>
              <a:rPr lang="en-US" dirty="0"/>
              <a:t>Leader vs Manager.</a:t>
            </a:r>
          </a:p>
          <a:p>
            <a:pPr>
              <a:buFont typeface="Wingdings" panose="05000000000000000000" pitchFamily="2" charset="2"/>
              <a:buChar char="Ø"/>
            </a:pPr>
            <a:r>
              <a:rPr lang="en-US" dirty="0"/>
              <a:t>Impact of leadership on project.</a:t>
            </a:r>
          </a:p>
          <a:p>
            <a:pPr>
              <a:buFont typeface="Wingdings" panose="05000000000000000000" pitchFamily="2" charset="2"/>
              <a:buChar char="Ø"/>
            </a:pPr>
            <a:r>
              <a:rPr lang="en-US" dirty="0"/>
              <a:t>Major project leadership skills.</a:t>
            </a:r>
          </a:p>
          <a:p>
            <a:pPr>
              <a:buFont typeface="Wingdings" panose="05000000000000000000" pitchFamily="2" charset="2"/>
              <a:buChar char="Ø"/>
            </a:pPr>
            <a:r>
              <a:rPr lang="en-US" dirty="0"/>
              <a:t>Conclusions.</a:t>
            </a:r>
          </a:p>
          <a:p>
            <a:endParaRPr lang="en-US" dirty="0"/>
          </a:p>
        </p:txBody>
      </p:sp>
      <p:sp>
        <p:nvSpPr>
          <p:cNvPr id="4" name="Date Placeholder 3">
            <a:extLst>
              <a:ext uri="{FF2B5EF4-FFF2-40B4-BE49-F238E27FC236}">
                <a16:creationId xmlns:a16="http://schemas.microsoft.com/office/drawing/2014/main" id="{38A86FD6-D720-AC25-2602-B3CD9DDD74E3}"/>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CBED7990-A208-E95E-F287-8BB5160F9A90}"/>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05136791-60AD-4ED4-E6F3-668FC7E08638}"/>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18593481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BF671-24B0-E0BD-D9BF-8986FB0D9D03}"/>
              </a:ext>
            </a:extLst>
          </p:cNvPr>
          <p:cNvSpPr>
            <a:spLocks noGrp="1"/>
          </p:cNvSpPr>
          <p:nvPr>
            <p:ph type="title"/>
          </p:nvPr>
        </p:nvSpPr>
        <p:spPr/>
        <p:txBody>
          <a:bodyPr>
            <a:normAutofit/>
          </a:bodyPr>
          <a:lstStyle/>
          <a:p>
            <a:r>
              <a:rPr lang="en-US" dirty="0"/>
              <a:t>What is a Project?</a:t>
            </a:r>
          </a:p>
        </p:txBody>
      </p:sp>
      <p:sp>
        <p:nvSpPr>
          <p:cNvPr id="3" name="Content Placeholder 2">
            <a:extLst>
              <a:ext uri="{FF2B5EF4-FFF2-40B4-BE49-F238E27FC236}">
                <a16:creationId xmlns:a16="http://schemas.microsoft.com/office/drawing/2014/main" id="{3C6A35E3-5533-8872-7CE5-2C86748A97AD}"/>
              </a:ext>
            </a:extLst>
          </p:cNvPr>
          <p:cNvSpPr>
            <a:spLocks noGrp="1"/>
          </p:cNvSpPr>
          <p:nvPr>
            <p:ph idx="1"/>
          </p:nvPr>
        </p:nvSpPr>
        <p:spPr/>
        <p:txBody>
          <a:bodyPr>
            <a:normAutofit/>
          </a:bodyPr>
          <a:lstStyle/>
          <a:p>
            <a:pPr>
              <a:spcBef>
                <a:spcPts val="1200"/>
              </a:spcBef>
              <a:buFont typeface="Wingdings" panose="05000000000000000000" pitchFamily="2" charset="2"/>
              <a:buChar char="Ø"/>
            </a:pPr>
            <a:r>
              <a:rPr lang="en-US" sz="2400" b="1" dirty="0"/>
              <a:t>Projects</a:t>
            </a:r>
            <a:r>
              <a:rPr lang="en-US" sz="2400" dirty="0"/>
              <a:t> are used as a means to achieve an organization’s strategic goals. </a:t>
            </a:r>
          </a:p>
          <a:p>
            <a:pPr>
              <a:spcBef>
                <a:spcPts val="1200"/>
              </a:spcBef>
              <a:buFont typeface="Wingdings" panose="05000000000000000000" pitchFamily="2" charset="2"/>
              <a:buChar char="Ø"/>
            </a:pPr>
            <a:endParaRPr lang="en-US" sz="2400" dirty="0"/>
          </a:p>
          <a:p>
            <a:pPr>
              <a:spcBef>
                <a:spcPts val="1200"/>
              </a:spcBef>
              <a:buFont typeface="Wingdings" panose="05000000000000000000" pitchFamily="2" charset="2"/>
              <a:buChar char="Ø"/>
            </a:pPr>
            <a:r>
              <a:rPr lang="en-US" sz="2400" b="1" dirty="0"/>
              <a:t>Projects</a:t>
            </a:r>
            <a:r>
              <a:rPr lang="en-US" sz="2400" dirty="0"/>
              <a:t> are a great opportunity for organizations and individuals to achieve their business and non-business objectives more efficiently through implementing change. </a:t>
            </a:r>
          </a:p>
          <a:p>
            <a:pPr>
              <a:spcBef>
                <a:spcPts val="1200"/>
              </a:spcBef>
              <a:buFont typeface="Wingdings" panose="05000000000000000000" pitchFamily="2" charset="2"/>
              <a:buChar char="Ø"/>
            </a:pPr>
            <a:endParaRPr lang="en-US" sz="2400" dirty="0"/>
          </a:p>
          <a:p>
            <a:pPr>
              <a:spcBef>
                <a:spcPts val="1200"/>
              </a:spcBef>
              <a:buFont typeface="Wingdings" panose="05000000000000000000" pitchFamily="2" charset="2"/>
              <a:buChar char="Ø"/>
            </a:pPr>
            <a:r>
              <a:rPr lang="en-US" sz="2400" b="1" dirty="0"/>
              <a:t>Projects</a:t>
            </a:r>
            <a:r>
              <a:rPr lang="en-US" sz="2400" dirty="0"/>
              <a:t> help us make desired changes in an organized manner and with reduced probability of failure.</a:t>
            </a:r>
          </a:p>
          <a:p>
            <a:pPr marL="0" indent="0">
              <a:spcBef>
                <a:spcPts val="1200"/>
              </a:spcBef>
              <a:buNone/>
            </a:pPr>
            <a:endParaRPr lang="en-US" dirty="0"/>
          </a:p>
        </p:txBody>
      </p:sp>
      <p:sp>
        <p:nvSpPr>
          <p:cNvPr id="4" name="Date Placeholder 3">
            <a:extLst>
              <a:ext uri="{FF2B5EF4-FFF2-40B4-BE49-F238E27FC236}">
                <a16:creationId xmlns:a16="http://schemas.microsoft.com/office/drawing/2014/main" id="{0FC51DBE-5B47-8181-6BD4-4C824C74F2F8}"/>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3DBF027C-DF62-4A94-CE5E-5920FB1C1284}"/>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F482D925-6F01-84FD-F8B0-0114941D78E8}"/>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40081897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3469B-2C16-95E4-0643-ADA56F02D9E5}"/>
              </a:ext>
            </a:extLst>
          </p:cNvPr>
          <p:cNvSpPr>
            <a:spLocks noGrp="1"/>
          </p:cNvSpPr>
          <p:nvPr>
            <p:ph type="title"/>
          </p:nvPr>
        </p:nvSpPr>
        <p:spPr/>
        <p:txBody>
          <a:bodyPr/>
          <a:lstStyle/>
          <a:p>
            <a:r>
              <a:rPr lang="en-US" dirty="0"/>
              <a:t>What is a Project?</a:t>
            </a:r>
          </a:p>
        </p:txBody>
      </p:sp>
      <p:sp>
        <p:nvSpPr>
          <p:cNvPr id="3" name="Content Placeholder 2">
            <a:extLst>
              <a:ext uri="{FF2B5EF4-FFF2-40B4-BE49-F238E27FC236}">
                <a16:creationId xmlns:a16="http://schemas.microsoft.com/office/drawing/2014/main" id="{CD8E2F73-F99D-FC50-B5C0-BCD4C1F2D7D6}"/>
              </a:ext>
            </a:extLst>
          </p:cNvPr>
          <p:cNvSpPr>
            <a:spLocks noGrp="1"/>
          </p:cNvSpPr>
          <p:nvPr>
            <p:ph idx="1"/>
          </p:nvPr>
        </p:nvSpPr>
        <p:spPr/>
        <p:txBody>
          <a:bodyPr>
            <a:normAutofit/>
          </a:bodyPr>
          <a:lstStyle/>
          <a:p>
            <a:pPr algn="l">
              <a:buFont typeface="Wingdings" panose="05000000000000000000" pitchFamily="2" charset="2"/>
              <a:buChar char="Ø"/>
            </a:pPr>
            <a:r>
              <a:rPr lang="en-US" b="1" dirty="0"/>
              <a:t>A</a:t>
            </a:r>
            <a:r>
              <a:rPr lang="en-US" sz="2400" b="1" dirty="0"/>
              <a:t> Project </a:t>
            </a:r>
            <a:r>
              <a:rPr lang="en-US" sz="2400" dirty="0"/>
              <a:t>is made to produce some kind of a tangible or intangible result (a unique product, service, benefit, competitive advantage, etc.). It usually includes a series of interrelated tasks that are planned for execution over a fixed period of time and within certain requirements and limitations such as cost, quality, performance, others.</a:t>
            </a:r>
          </a:p>
          <a:p>
            <a:pPr>
              <a:buFont typeface="Wingdings" panose="05000000000000000000" pitchFamily="2" charset="2"/>
              <a:buChar char="Ø"/>
            </a:pPr>
            <a:endParaRPr lang="en-US" sz="2400" dirty="0"/>
          </a:p>
          <a:p>
            <a:pPr>
              <a:buFont typeface="Wingdings" panose="05000000000000000000" pitchFamily="2" charset="2"/>
              <a:buChar char="Ø"/>
            </a:pPr>
            <a:r>
              <a:rPr lang="en-US" sz="2400" b="1" dirty="0"/>
              <a:t>Projects</a:t>
            </a:r>
            <a:r>
              <a:rPr lang="en-US" sz="2400" dirty="0"/>
              <a:t> often are associated with unknowns, complexity, and uncertainty. </a:t>
            </a:r>
          </a:p>
          <a:p>
            <a:pPr>
              <a:buFont typeface="Wingdings" panose="05000000000000000000" pitchFamily="2" charset="2"/>
              <a:buChar char="Ø"/>
            </a:pPr>
            <a:endParaRPr lang="en-US" dirty="0"/>
          </a:p>
        </p:txBody>
      </p:sp>
      <p:sp>
        <p:nvSpPr>
          <p:cNvPr id="4" name="Date Placeholder 3">
            <a:extLst>
              <a:ext uri="{FF2B5EF4-FFF2-40B4-BE49-F238E27FC236}">
                <a16:creationId xmlns:a16="http://schemas.microsoft.com/office/drawing/2014/main" id="{62A5E1A2-AB1F-8AC6-6475-6AA725F44D75}"/>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2E6BCAFA-8178-6A31-33A7-971BF47E2FED}"/>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E4C2A61-8062-3B3B-2D4E-29D72F3A6E7A}"/>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34067447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A031A-B745-9AD4-DB84-8F3457783ADF}"/>
              </a:ext>
            </a:extLst>
          </p:cNvPr>
          <p:cNvSpPr>
            <a:spLocks noGrp="1"/>
          </p:cNvSpPr>
          <p:nvPr>
            <p:ph type="title"/>
          </p:nvPr>
        </p:nvSpPr>
        <p:spPr/>
        <p:txBody>
          <a:bodyPr>
            <a:normAutofit/>
          </a:bodyPr>
          <a:lstStyle/>
          <a:p>
            <a:r>
              <a:rPr lang="en-US" dirty="0"/>
              <a:t>Characteristics of the Project</a:t>
            </a:r>
          </a:p>
        </p:txBody>
      </p:sp>
      <p:pic>
        <p:nvPicPr>
          <p:cNvPr id="7" name="Content Placeholder 6">
            <a:extLst>
              <a:ext uri="{FF2B5EF4-FFF2-40B4-BE49-F238E27FC236}">
                <a16:creationId xmlns:a16="http://schemas.microsoft.com/office/drawing/2014/main" id="{D924A47D-1445-3911-4C6E-47D2A4E5F45F}"/>
              </a:ext>
            </a:extLst>
          </p:cNvPr>
          <p:cNvPicPr>
            <a:picLocks noGrp="1" noChangeAspect="1"/>
          </p:cNvPicPr>
          <p:nvPr>
            <p:ph idx="1"/>
          </p:nvPr>
        </p:nvPicPr>
        <p:blipFill>
          <a:blip r:embed="rId2"/>
          <a:stretch>
            <a:fillRect/>
          </a:stretch>
        </p:blipFill>
        <p:spPr>
          <a:xfrm>
            <a:off x="780837" y="1756881"/>
            <a:ext cx="10674848" cy="3833425"/>
          </a:xfrm>
          <a:prstGeom prst="rect">
            <a:avLst/>
          </a:prstGeom>
        </p:spPr>
      </p:pic>
      <p:sp>
        <p:nvSpPr>
          <p:cNvPr id="4" name="Date Placeholder 3">
            <a:extLst>
              <a:ext uri="{FF2B5EF4-FFF2-40B4-BE49-F238E27FC236}">
                <a16:creationId xmlns:a16="http://schemas.microsoft.com/office/drawing/2014/main" id="{2BC2F59C-10F1-530D-C0F1-213363081B0E}"/>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3DCF4D41-40E0-7C5A-CE45-E5E2C878B11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6AD32CC4-2F92-B110-8484-840002EAEA99}"/>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2368045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40D89-E8C3-E21B-3355-C6E725E0ED39}"/>
              </a:ext>
            </a:extLst>
          </p:cNvPr>
          <p:cNvSpPr>
            <a:spLocks noGrp="1"/>
          </p:cNvSpPr>
          <p:nvPr>
            <p:ph type="title"/>
          </p:nvPr>
        </p:nvSpPr>
        <p:spPr/>
        <p:txBody>
          <a:bodyPr/>
          <a:lstStyle/>
          <a:p>
            <a:r>
              <a:rPr lang="en-US" dirty="0"/>
              <a:t>We Aim To….</a:t>
            </a:r>
          </a:p>
        </p:txBody>
      </p:sp>
      <p:pic>
        <p:nvPicPr>
          <p:cNvPr id="7" name="Content Placeholder 6">
            <a:extLst>
              <a:ext uri="{FF2B5EF4-FFF2-40B4-BE49-F238E27FC236}">
                <a16:creationId xmlns:a16="http://schemas.microsoft.com/office/drawing/2014/main" id="{A66E1A1B-15F2-6BEE-7810-1EB3A90F89E3}"/>
              </a:ext>
            </a:extLst>
          </p:cNvPr>
          <p:cNvPicPr>
            <a:picLocks noGrp="1" noChangeAspect="1"/>
          </p:cNvPicPr>
          <p:nvPr>
            <p:ph idx="1"/>
          </p:nvPr>
        </p:nvPicPr>
        <p:blipFill>
          <a:blip r:embed="rId2"/>
          <a:stretch>
            <a:fillRect/>
          </a:stretch>
        </p:blipFill>
        <p:spPr>
          <a:xfrm>
            <a:off x="3811712" y="3133618"/>
            <a:ext cx="4048017" cy="1489753"/>
          </a:xfrm>
          <a:prstGeom prst="rect">
            <a:avLst/>
          </a:prstGeom>
        </p:spPr>
      </p:pic>
      <p:sp>
        <p:nvSpPr>
          <p:cNvPr id="4" name="Date Placeholder 3">
            <a:extLst>
              <a:ext uri="{FF2B5EF4-FFF2-40B4-BE49-F238E27FC236}">
                <a16:creationId xmlns:a16="http://schemas.microsoft.com/office/drawing/2014/main" id="{AE8329F0-94FA-56F0-FB51-563281D1536C}"/>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806F2F3D-CDD0-7478-D6C3-E3E2176CAB3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0F5D0506-A0B5-73EF-BAF8-830E9448B896}"/>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21279298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A52C4-C573-E4D7-1F35-DD220F0A85A5}"/>
              </a:ext>
            </a:extLst>
          </p:cNvPr>
          <p:cNvSpPr>
            <a:spLocks noGrp="1"/>
          </p:cNvSpPr>
          <p:nvPr>
            <p:ph type="title"/>
          </p:nvPr>
        </p:nvSpPr>
        <p:spPr/>
        <p:txBody>
          <a:bodyPr>
            <a:normAutofit/>
          </a:bodyPr>
          <a:lstStyle/>
          <a:p>
            <a:r>
              <a:rPr lang="en-US" dirty="0"/>
              <a:t>Project Management or Project Leadership?</a:t>
            </a:r>
          </a:p>
        </p:txBody>
      </p:sp>
      <p:pic>
        <p:nvPicPr>
          <p:cNvPr id="7" name="Content Placeholder 6">
            <a:extLst>
              <a:ext uri="{FF2B5EF4-FFF2-40B4-BE49-F238E27FC236}">
                <a16:creationId xmlns:a16="http://schemas.microsoft.com/office/drawing/2014/main" id="{58A64D63-A7CA-20D2-4A8C-B78B0E723E40}"/>
              </a:ext>
            </a:extLst>
          </p:cNvPr>
          <p:cNvPicPr>
            <a:picLocks noGrp="1" noChangeAspect="1"/>
          </p:cNvPicPr>
          <p:nvPr>
            <p:ph idx="1"/>
          </p:nvPr>
        </p:nvPicPr>
        <p:blipFill>
          <a:blip r:embed="rId2"/>
          <a:stretch>
            <a:fillRect/>
          </a:stretch>
        </p:blipFill>
        <p:spPr>
          <a:xfrm>
            <a:off x="2393879" y="1941816"/>
            <a:ext cx="7119991" cy="3472665"/>
          </a:xfrm>
          <a:prstGeom prst="rect">
            <a:avLst/>
          </a:prstGeom>
        </p:spPr>
      </p:pic>
      <p:sp>
        <p:nvSpPr>
          <p:cNvPr id="4" name="Date Placeholder 3">
            <a:extLst>
              <a:ext uri="{FF2B5EF4-FFF2-40B4-BE49-F238E27FC236}">
                <a16:creationId xmlns:a16="http://schemas.microsoft.com/office/drawing/2014/main" id="{93DB47EF-8AB9-3FCB-4971-F6692286F546}"/>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101C9134-36E8-10EA-D1B7-7EDAF76363D8}"/>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44732909-165A-5CFF-28FA-96ED10363B2B}"/>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37410701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AC2C1-7007-AD95-D596-D01102F0818B}"/>
              </a:ext>
            </a:extLst>
          </p:cNvPr>
          <p:cNvSpPr>
            <a:spLocks noGrp="1"/>
          </p:cNvSpPr>
          <p:nvPr>
            <p:ph type="title"/>
          </p:nvPr>
        </p:nvSpPr>
        <p:spPr/>
        <p:txBody>
          <a:bodyPr>
            <a:normAutofit/>
          </a:bodyPr>
          <a:lstStyle/>
          <a:p>
            <a:r>
              <a:rPr lang="en-US" dirty="0"/>
              <a:t>What is Management?</a:t>
            </a:r>
          </a:p>
        </p:txBody>
      </p:sp>
      <p:sp>
        <p:nvSpPr>
          <p:cNvPr id="3" name="Content Placeholder 2">
            <a:extLst>
              <a:ext uri="{FF2B5EF4-FFF2-40B4-BE49-F238E27FC236}">
                <a16:creationId xmlns:a16="http://schemas.microsoft.com/office/drawing/2014/main" id="{13B4314B-FA0B-AA88-8627-5F6256F8876F}"/>
              </a:ext>
            </a:extLst>
          </p:cNvPr>
          <p:cNvSpPr>
            <a:spLocks noGrp="1"/>
          </p:cNvSpPr>
          <p:nvPr>
            <p:ph idx="1"/>
          </p:nvPr>
        </p:nvSpPr>
        <p:spPr/>
        <p:txBody>
          <a:bodyPr>
            <a:normAutofit/>
          </a:bodyPr>
          <a:lstStyle/>
          <a:p>
            <a:pPr>
              <a:buFont typeface="Wingdings" panose="05000000000000000000" pitchFamily="2" charset="2"/>
              <a:buChar char="Ø"/>
            </a:pPr>
            <a:r>
              <a:rPr lang="en-US" dirty="0"/>
              <a:t> </a:t>
            </a:r>
            <a:r>
              <a:rPr lang="en-US" sz="2400" dirty="0"/>
              <a:t>The process of getting things done effectively and efficiently with and through people.</a:t>
            </a:r>
          </a:p>
          <a:p>
            <a:pPr>
              <a:buFont typeface="Wingdings" panose="05000000000000000000" pitchFamily="2" charset="2"/>
              <a:buChar char="Ø"/>
            </a:pPr>
            <a:endParaRPr lang="en-US" sz="2400" dirty="0"/>
          </a:p>
          <a:p>
            <a:r>
              <a:rPr lang="en-US" sz="2400" dirty="0"/>
              <a:t>Effectiveness: doing the right things.</a:t>
            </a:r>
          </a:p>
          <a:p>
            <a:r>
              <a:rPr lang="en-US" sz="2400" dirty="0"/>
              <a:t>Efficiency: doing things right.</a:t>
            </a:r>
          </a:p>
          <a:p>
            <a:pPr>
              <a:buFont typeface="Wingdings" panose="05000000000000000000" pitchFamily="2" charset="2"/>
              <a:buChar char="Ø"/>
            </a:pPr>
            <a:endParaRPr lang="en-US" dirty="0"/>
          </a:p>
        </p:txBody>
      </p:sp>
      <p:sp>
        <p:nvSpPr>
          <p:cNvPr id="4" name="Date Placeholder 3">
            <a:extLst>
              <a:ext uri="{FF2B5EF4-FFF2-40B4-BE49-F238E27FC236}">
                <a16:creationId xmlns:a16="http://schemas.microsoft.com/office/drawing/2014/main" id="{2488A9EA-6F02-F6F0-62A0-48EF8480C9C5}"/>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F4E509CF-56A2-EEB9-3566-C69C00F12FA9}"/>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643953B-2365-35C2-1DA6-CBBDAB1B5DB3}"/>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21968894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85BB6-69CF-CE36-7F8F-7A3910E78B3F}"/>
              </a:ext>
            </a:extLst>
          </p:cNvPr>
          <p:cNvSpPr>
            <a:spLocks noGrp="1"/>
          </p:cNvSpPr>
          <p:nvPr>
            <p:ph type="title"/>
          </p:nvPr>
        </p:nvSpPr>
        <p:spPr/>
        <p:txBody>
          <a:bodyPr>
            <a:normAutofit/>
          </a:bodyPr>
          <a:lstStyle/>
          <a:p>
            <a:r>
              <a:rPr lang="en-US" dirty="0"/>
              <a:t>What is Management?</a:t>
            </a:r>
          </a:p>
        </p:txBody>
      </p:sp>
      <p:sp>
        <p:nvSpPr>
          <p:cNvPr id="3" name="Content Placeholder 2">
            <a:extLst>
              <a:ext uri="{FF2B5EF4-FFF2-40B4-BE49-F238E27FC236}">
                <a16:creationId xmlns:a16="http://schemas.microsoft.com/office/drawing/2014/main" id="{372B0E12-D5BB-C699-72A8-2B669998DF16}"/>
              </a:ext>
            </a:extLst>
          </p:cNvPr>
          <p:cNvSpPr>
            <a:spLocks noGrp="1"/>
          </p:cNvSpPr>
          <p:nvPr>
            <p:ph idx="1"/>
          </p:nvPr>
        </p:nvSpPr>
        <p:spPr/>
        <p:txBody>
          <a:bodyPr>
            <a:normAutofit/>
          </a:bodyPr>
          <a:lstStyle/>
          <a:p>
            <a:pPr algn="l">
              <a:buFont typeface="Wingdings" panose="05000000000000000000" pitchFamily="2" charset="2"/>
              <a:buChar char="Ø"/>
            </a:pPr>
            <a:r>
              <a:rPr lang="en-US" dirty="0"/>
              <a:t> </a:t>
            </a:r>
            <a:r>
              <a:rPr lang="en-US" sz="2400" dirty="0"/>
              <a:t>“Is the Process of Getting Things Done through the Efforts of Other People”. Harold Koontz.</a:t>
            </a:r>
          </a:p>
          <a:p>
            <a:pPr algn="l">
              <a:buFont typeface="Wingdings" panose="05000000000000000000" pitchFamily="2" charset="2"/>
              <a:buChar char="Ø"/>
            </a:pPr>
            <a:endParaRPr lang="en-US" sz="2400" dirty="0"/>
          </a:p>
          <a:p>
            <a:pPr algn="l">
              <a:buFont typeface="Wingdings" panose="05000000000000000000" pitchFamily="2" charset="2"/>
              <a:buChar char="Ø"/>
            </a:pPr>
            <a:r>
              <a:rPr lang="en-US" sz="2400" dirty="0"/>
              <a:t>“Is the processes are based in a simple rule: the POLC rule – Planning, Organizing, Leading and Control. Which interrelated and simultaneously with supervision of other persons. It also involves overseeing projects, resources and business enterprises”. Mary Cushing Nile.</a:t>
            </a:r>
          </a:p>
        </p:txBody>
      </p:sp>
      <p:sp>
        <p:nvSpPr>
          <p:cNvPr id="4" name="Date Placeholder 3">
            <a:extLst>
              <a:ext uri="{FF2B5EF4-FFF2-40B4-BE49-F238E27FC236}">
                <a16:creationId xmlns:a16="http://schemas.microsoft.com/office/drawing/2014/main" id="{E9281BA7-0947-3A0B-E2C4-9C730BC30DC6}"/>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61AAC2FB-4263-5A12-59DA-6ABC297563E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F47B30C8-B9F6-C3E6-C2C2-BB7C6DB875F9}"/>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42865261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C91D3-0A75-2025-C490-0BD1BCA54B22}"/>
              </a:ext>
            </a:extLst>
          </p:cNvPr>
          <p:cNvSpPr>
            <a:spLocks noGrp="1"/>
          </p:cNvSpPr>
          <p:nvPr>
            <p:ph type="title"/>
          </p:nvPr>
        </p:nvSpPr>
        <p:spPr/>
        <p:txBody>
          <a:bodyPr>
            <a:normAutofit/>
          </a:bodyPr>
          <a:lstStyle/>
          <a:p>
            <a:r>
              <a:rPr lang="en-US" dirty="0"/>
              <a:t>Project Management</a:t>
            </a:r>
          </a:p>
        </p:txBody>
      </p:sp>
      <p:sp>
        <p:nvSpPr>
          <p:cNvPr id="3" name="Content Placeholder 2">
            <a:extLst>
              <a:ext uri="{FF2B5EF4-FFF2-40B4-BE49-F238E27FC236}">
                <a16:creationId xmlns:a16="http://schemas.microsoft.com/office/drawing/2014/main" id="{E97E977A-CD79-024F-A9C7-744F01760881}"/>
              </a:ext>
            </a:extLst>
          </p:cNvPr>
          <p:cNvSpPr>
            <a:spLocks noGrp="1"/>
          </p:cNvSpPr>
          <p:nvPr>
            <p:ph idx="1"/>
          </p:nvPr>
        </p:nvSpPr>
        <p:spPr/>
        <p:txBody>
          <a:bodyPr>
            <a:normAutofit/>
          </a:bodyPr>
          <a:lstStyle/>
          <a:p>
            <a:pPr>
              <a:buFont typeface="Wingdings" panose="05000000000000000000" pitchFamily="2" charset="2"/>
              <a:buChar char="Ø"/>
            </a:pPr>
            <a:r>
              <a:rPr lang="en-US" sz="2400" dirty="0"/>
              <a:t> </a:t>
            </a:r>
            <a:r>
              <a:rPr lang="en-US" sz="2400" b="1" dirty="0"/>
              <a:t>Project management </a:t>
            </a:r>
            <a:r>
              <a:rPr lang="en-US" sz="2400" dirty="0"/>
              <a:t>occurs in a team setting; it is concerned with making decisions about processes and functions.</a:t>
            </a:r>
          </a:p>
          <a:p>
            <a:pPr>
              <a:buFont typeface="Wingdings" panose="05000000000000000000" pitchFamily="2" charset="2"/>
              <a:buChar char="Ø"/>
            </a:pPr>
            <a:endParaRPr lang="en-US" sz="2400" b="1" dirty="0"/>
          </a:p>
          <a:p>
            <a:pPr>
              <a:buFont typeface="Wingdings" panose="05000000000000000000" pitchFamily="2" charset="2"/>
              <a:buChar char="Ø"/>
            </a:pPr>
            <a:r>
              <a:rPr lang="en-US" sz="2400" b="1" dirty="0"/>
              <a:t>Successful projects </a:t>
            </a:r>
            <a:r>
              <a:rPr lang="en-US" sz="2400" dirty="0"/>
              <a:t>depend on both for the effectiveness of the project team, the leadership and management of that team. </a:t>
            </a:r>
          </a:p>
          <a:p>
            <a:endParaRPr lang="en-US" dirty="0"/>
          </a:p>
        </p:txBody>
      </p:sp>
      <p:sp>
        <p:nvSpPr>
          <p:cNvPr id="4" name="Date Placeholder 3">
            <a:extLst>
              <a:ext uri="{FF2B5EF4-FFF2-40B4-BE49-F238E27FC236}">
                <a16:creationId xmlns:a16="http://schemas.microsoft.com/office/drawing/2014/main" id="{2DDAC690-5936-C6A0-753B-7ABF03F50429}"/>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F9FECB2E-7B53-E401-6A1D-FA68A929D6E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E55F531-E84B-A2F3-D73C-0AF32B4DE5B7}"/>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2474521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9575E-60A7-E621-6B81-4C7FFB126F84}"/>
              </a:ext>
            </a:extLst>
          </p:cNvPr>
          <p:cNvSpPr>
            <a:spLocks noGrp="1"/>
          </p:cNvSpPr>
          <p:nvPr>
            <p:ph type="title"/>
          </p:nvPr>
        </p:nvSpPr>
        <p:spPr/>
        <p:txBody>
          <a:bodyPr>
            <a:normAutofit/>
          </a:bodyPr>
          <a:lstStyle/>
          <a:p>
            <a:r>
              <a:rPr lang="en-US" dirty="0"/>
              <a:t>What is Leadership?</a:t>
            </a:r>
          </a:p>
        </p:txBody>
      </p:sp>
      <p:sp>
        <p:nvSpPr>
          <p:cNvPr id="3" name="Content Placeholder 2">
            <a:extLst>
              <a:ext uri="{FF2B5EF4-FFF2-40B4-BE49-F238E27FC236}">
                <a16:creationId xmlns:a16="http://schemas.microsoft.com/office/drawing/2014/main" id="{E2E1984D-B244-36C4-C1EB-CA80028A9A22}"/>
              </a:ext>
            </a:extLst>
          </p:cNvPr>
          <p:cNvSpPr>
            <a:spLocks noGrp="1"/>
          </p:cNvSpPr>
          <p:nvPr>
            <p:ph idx="1"/>
          </p:nvPr>
        </p:nvSpPr>
        <p:spPr/>
        <p:txBody>
          <a:bodyPr>
            <a:normAutofit/>
          </a:bodyPr>
          <a:lstStyle/>
          <a:p>
            <a:pPr algn="l">
              <a:buFont typeface="Wingdings" panose="05000000000000000000" pitchFamily="2" charset="2"/>
              <a:buChar char="Ø"/>
            </a:pPr>
            <a:r>
              <a:rPr lang="en-US" b="1" dirty="0"/>
              <a:t>Leadership</a:t>
            </a:r>
            <a:r>
              <a:rPr lang="en-US" dirty="0"/>
              <a:t> is a soft ability; often more art than science.</a:t>
            </a:r>
          </a:p>
          <a:p>
            <a:pPr algn="l">
              <a:buFont typeface="Wingdings" panose="05000000000000000000" pitchFamily="2" charset="2"/>
              <a:buChar char="Ø"/>
            </a:pPr>
            <a:r>
              <a:rPr lang="en-US" b="1" dirty="0"/>
              <a:t>Leadership</a:t>
            </a:r>
            <a:r>
              <a:rPr lang="en-US" dirty="0"/>
              <a:t> is the process of leading a group and influencing that group to achieve its goals.</a:t>
            </a:r>
          </a:p>
          <a:p>
            <a:pPr>
              <a:buFont typeface="Wingdings" panose="05000000000000000000" pitchFamily="2" charset="2"/>
              <a:buChar char="Ø"/>
            </a:pPr>
            <a:endParaRPr lang="en-US" dirty="0"/>
          </a:p>
        </p:txBody>
      </p:sp>
      <p:sp>
        <p:nvSpPr>
          <p:cNvPr id="4" name="Date Placeholder 3">
            <a:extLst>
              <a:ext uri="{FF2B5EF4-FFF2-40B4-BE49-F238E27FC236}">
                <a16:creationId xmlns:a16="http://schemas.microsoft.com/office/drawing/2014/main" id="{BB521067-AEEA-3DA9-6762-9FBC08F8D8A5}"/>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D7D0F5F5-AA6A-CE3F-8A09-069318A60F50}"/>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9ED43EA-72E8-73DF-BDA0-C150A27B949C}"/>
              </a:ext>
            </a:extLst>
          </p:cNvPr>
          <p:cNvSpPr>
            <a:spLocks noGrp="1"/>
          </p:cNvSpPr>
          <p:nvPr>
            <p:ph type="sldNum" sz="quarter" idx="12"/>
          </p:nvPr>
        </p:nvSpPr>
        <p:spPr/>
        <p:txBody>
          <a:bodyPr/>
          <a:lstStyle/>
          <a:p>
            <a:r>
              <a:rPr lang="en-US" dirty="0"/>
              <a:t>PMG 511 - Project Leadership</a:t>
            </a:r>
          </a:p>
        </p:txBody>
      </p:sp>
      <p:pic>
        <p:nvPicPr>
          <p:cNvPr id="7" name="Picture 6">
            <a:extLst>
              <a:ext uri="{FF2B5EF4-FFF2-40B4-BE49-F238E27FC236}">
                <a16:creationId xmlns:a16="http://schemas.microsoft.com/office/drawing/2014/main" id="{D697CBE0-449E-3432-414E-E1511CB94959}"/>
              </a:ext>
            </a:extLst>
          </p:cNvPr>
          <p:cNvPicPr>
            <a:picLocks noChangeAspect="1"/>
          </p:cNvPicPr>
          <p:nvPr/>
        </p:nvPicPr>
        <p:blipFill>
          <a:blip r:embed="rId2"/>
          <a:stretch>
            <a:fillRect/>
          </a:stretch>
        </p:blipFill>
        <p:spPr>
          <a:xfrm>
            <a:off x="1828801" y="3429001"/>
            <a:ext cx="7633698" cy="2119044"/>
          </a:xfrm>
          <a:prstGeom prst="rect">
            <a:avLst/>
          </a:prstGeom>
        </p:spPr>
      </p:pic>
    </p:spTree>
    <p:extLst>
      <p:ext uri="{BB962C8B-B14F-4D97-AF65-F5344CB8AC3E}">
        <p14:creationId xmlns:p14="http://schemas.microsoft.com/office/powerpoint/2010/main" val="21728677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6E6FF-C229-CCF2-46AF-DE6F58F33E49}"/>
              </a:ext>
            </a:extLst>
          </p:cNvPr>
          <p:cNvSpPr>
            <a:spLocks noGrp="1"/>
          </p:cNvSpPr>
          <p:nvPr>
            <p:ph type="title"/>
          </p:nvPr>
        </p:nvSpPr>
        <p:spPr/>
        <p:txBody>
          <a:bodyPr>
            <a:normAutofit/>
          </a:bodyPr>
          <a:lstStyle/>
          <a:p>
            <a:r>
              <a:rPr lang="en-US" dirty="0"/>
              <a:t>What is Leadership?</a:t>
            </a:r>
          </a:p>
        </p:txBody>
      </p:sp>
      <p:sp>
        <p:nvSpPr>
          <p:cNvPr id="3" name="Content Placeholder 2">
            <a:extLst>
              <a:ext uri="{FF2B5EF4-FFF2-40B4-BE49-F238E27FC236}">
                <a16:creationId xmlns:a16="http://schemas.microsoft.com/office/drawing/2014/main" id="{AC6744B7-63F1-2D76-A0F2-964CA45E469C}"/>
              </a:ext>
            </a:extLst>
          </p:cNvPr>
          <p:cNvSpPr>
            <a:spLocks noGrp="1"/>
          </p:cNvSpPr>
          <p:nvPr>
            <p:ph idx="1"/>
          </p:nvPr>
        </p:nvSpPr>
        <p:spPr/>
        <p:txBody>
          <a:bodyPr/>
          <a:lstStyle/>
          <a:p>
            <a:pPr algn="l">
              <a:buFont typeface="Wingdings" panose="05000000000000000000" pitchFamily="2" charset="2"/>
              <a:buChar char="Ø"/>
            </a:pPr>
            <a:r>
              <a:rPr lang="en-US" dirty="0"/>
              <a:t> </a:t>
            </a:r>
            <a:r>
              <a:rPr lang="en-US" sz="2400" b="1" dirty="0"/>
              <a:t>Leadership</a:t>
            </a:r>
            <a:r>
              <a:rPr lang="en-US" sz="2400" dirty="0"/>
              <a:t> requires the development of specific and unique soft skills along with the more typical hard skills that were listed in your job description. </a:t>
            </a:r>
          </a:p>
          <a:p>
            <a:pPr algn="l">
              <a:buFont typeface="Wingdings" panose="05000000000000000000" pitchFamily="2" charset="2"/>
              <a:buChar char="Ø"/>
            </a:pPr>
            <a:endParaRPr lang="en-US" sz="2400" dirty="0"/>
          </a:p>
          <a:p>
            <a:pPr algn="l">
              <a:buFont typeface="Wingdings" panose="05000000000000000000" pitchFamily="2" charset="2"/>
              <a:buChar char="Ø"/>
            </a:pPr>
            <a:r>
              <a:rPr lang="en-US" sz="2400" dirty="0"/>
              <a:t>Soft skills are key traits that often apply to communication, decision-making, leadership abilities, attitude, instincts, and work ethics.</a:t>
            </a:r>
          </a:p>
          <a:p>
            <a:endParaRPr lang="en-US" dirty="0"/>
          </a:p>
        </p:txBody>
      </p:sp>
      <p:sp>
        <p:nvSpPr>
          <p:cNvPr id="4" name="Date Placeholder 3">
            <a:extLst>
              <a:ext uri="{FF2B5EF4-FFF2-40B4-BE49-F238E27FC236}">
                <a16:creationId xmlns:a16="http://schemas.microsoft.com/office/drawing/2014/main" id="{9EA7359B-93F1-F1A8-409A-5D6D0FF9048D}"/>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664541DF-A04E-9CCC-7890-5CD78FD6C94B}"/>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DA08F66-F235-46AC-0917-0CEC538E6343}"/>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40328151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A70B7-3CCE-F793-8063-2C50E5E6D66E}"/>
              </a:ext>
            </a:extLst>
          </p:cNvPr>
          <p:cNvSpPr>
            <a:spLocks noGrp="1"/>
          </p:cNvSpPr>
          <p:nvPr>
            <p:ph type="title"/>
          </p:nvPr>
        </p:nvSpPr>
        <p:spPr/>
        <p:txBody>
          <a:bodyPr>
            <a:normAutofit/>
          </a:bodyPr>
          <a:lstStyle/>
          <a:p>
            <a:r>
              <a:rPr lang="en-US" dirty="0"/>
              <a:t>Components of Leadership</a:t>
            </a:r>
          </a:p>
        </p:txBody>
      </p:sp>
      <p:sp>
        <p:nvSpPr>
          <p:cNvPr id="3" name="Content Placeholder 2">
            <a:extLst>
              <a:ext uri="{FF2B5EF4-FFF2-40B4-BE49-F238E27FC236}">
                <a16:creationId xmlns:a16="http://schemas.microsoft.com/office/drawing/2014/main" id="{F87BAB42-3A0C-BAE4-F5B8-E54D59FE811E}"/>
              </a:ext>
            </a:extLst>
          </p:cNvPr>
          <p:cNvSpPr>
            <a:spLocks noGrp="1"/>
          </p:cNvSpPr>
          <p:nvPr>
            <p:ph idx="1"/>
          </p:nvPr>
        </p:nvSpPr>
        <p:spPr/>
        <p:txBody>
          <a:bodyPr>
            <a:normAutofit fontScale="92500" lnSpcReduction="10000"/>
          </a:bodyPr>
          <a:lstStyle/>
          <a:p>
            <a:pPr>
              <a:buFont typeface="Wingdings" panose="05000000000000000000" pitchFamily="2" charset="2"/>
              <a:buChar char="Ø"/>
            </a:pPr>
            <a:r>
              <a:rPr lang="en-US" dirty="0"/>
              <a:t> The word </a:t>
            </a:r>
            <a:r>
              <a:rPr lang="en-US" b="1" dirty="0"/>
              <a:t>leadership</a:t>
            </a:r>
            <a:r>
              <a:rPr lang="en-US" dirty="0"/>
              <a:t> evokes:</a:t>
            </a:r>
          </a:p>
          <a:p>
            <a:r>
              <a:rPr lang="en-US" dirty="0"/>
              <a:t>Responsibility.</a:t>
            </a:r>
          </a:p>
          <a:p>
            <a:r>
              <a:rPr lang="en-US" dirty="0"/>
              <a:t>Burden.</a:t>
            </a:r>
          </a:p>
          <a:p>
            <a:r>
              <a:rPr lang="en-US" dirty="0"/>
              <a:t>Honor.</a:t>
            </a:r>
          </a:p>
          <a:p>
            <a:r>
              <a:rPr lang="en-US" dirty="0"/>
              <a:t>Duty.</a:t>
            </a:r>
          </a:p>
          <a:p>
            <a:r>
              <a:rPr lang="en-US" dirty="0"/>
              <a:t>Calling.</a:t>
            </a:r>
          </a:p>
          <a:p>
            <a:r>
              <a:rPr lang="en-US" dirty="0"/>
              <a:t>Ability.</a:t>
            </a:r>
          </a:p>
          <a:p>
            <a:endParaRPr lang="en-US" dirty="0"/>
          </a:p>
        </p:txBody>
      </p:sp>
      <p:sp>
        <p:nvSpPr>
          <p:cNvPr id="4" name="Date Placeholder 3">
            <a:extLst>
              <a:ext uri="{FF2B5EF4-FFF2-40B4-BE49-F238E27FC236}">
                <a16:creationId xmlns:a16="http://schemas.microsoft.com/office/drawing/2014/main" id="{C8341927-F724-F7DC-C2B7-1480F9BB0C4E}"/>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07552AD6-AEE9-25E3-CDDB-78B1C3F2BC9F}"/>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64C83AF-268D-CB04-DBF7-B7EEFB6FA6D8}"/>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25155051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152AF-8B9C-5401-FD71-43D46D234E39}"/>
              </a:ext>
            </a:extLst>
          </p:cNvPr>
          <p:cNvSpPr>
            <a:spLocks noGrp="1"/>
          </p:cNvSpPr>
          <p:nvPr>
            <p:ph type="title"/>
          </p:nvPr>
        </p:nvSpPr>
        <p:spPr/>
        <p:txBody>
          <a:bodyPr>
            <a:normAutofit/>
          </a:bodyPr>
          <a:lstStyle/>
          <a:p>
            <a:r>
              <a:rPr lang="en-US" dirty="0"/>
              <a:t>Importance of Leadership</a:t>
            </a:r>
          </a:p>
        </p:txBody>
      </p:sp>
      <p:sp>
        <p:nvSpPr>
          <p:cNvPr id="3" name="Content Placeholder 2">
            <a:extLst>
              <a:ext uri="{FF2B5EF4-FFF2-40B4-BE49-F238E27FC236}">
                <a16:creationId xmlns:a16="http://schemas.microsoft.com/office/drawing/2014/main" id="{0FD1AC07-123E-60ED-B643-C11BCEAFF69F}"/>
              </a:ext>
            </a:extLst>
          </p:cNvPr>
          <p:cNvSpPr>
            <a:spLocks noGrp="1"/>
          </p:cNvSpPr>
          <p:nvPr>
            <p:ph idx="1"/>
          </p:nvPr>
        </p:nvSpPr>
        <p:spPr/>
        <p:txBody>
          <a:bodyPr>
            <a:normAutofit fontScale="77500" lnSpcReduction="20000"/>
          </a:bodyPr>
          <a:lstStyle/>
          <a:p>
            <a:pPr>
              <a:buFont typeface="Wingdings" panose="05000000000000000000" pitchFamily="2" charset="2"/>
              <a:buChar char="Ø"/>
            </a:pPr>
            <a:r>
              <a:rPr lang="en-US" dirty="0"/>
              <a:t> </a:t>
            </a:r>
            <a:r>
              <a:rPr lang="en-US" b="1" dirty="0"/>
              <a:t>Create a Vision: </a:t>
            </a:r>
          </a:p>
          <a:p>
            <a:r>
              <a:rPr lang="en-US" dirty="0"/>
              <a:t>Creating an inspiring vision of the future. </a:t>
            </a:r>
          </a:p>
          <a:p>
            <a:pPr>
              <a:buFont typeface="Wingdings" panose="05000000000000000000" pitchFamily="2" charset="2"/>
              <a:buChar char="Ø"/>
            </a:pPr>
            <a:r>
              <a:rPr lang="en-US" b="1" dirty="0"/>
              <a:t>Motivation: </a:t>
            </a:r>
          </a:p>
          <a:p>
            <a:r>
              <a:rPr lang="en-US" dirty="0"/>
              <a:t>Motivating and inspiring people to engage with that vision. </a:t>
            </a:r>
          </a:p>
          <a:p>
            <a:pPr>
              <a:buFont typeface="Wingdings" panose="05000000000000000000" pitchFamily="2" charset="2"/>
              <a:buChar char="Ø"/>
            </a:pPr>
            <a:r>
              <a:rPr lang="en-US" b="1" dirty="0"/>
              <a:t>Managing: </a:t>
            </a:r>
          </a:p>
          <a:p>
            <a:r>
              <a:rPr lang="en-US" dirty="0"/>
              <a:t>Managing delivery of the vision with providing guidance .</a:t>
            </a:r>
          </a:p>
          <a:p>
            <a:pPr>
              <a:buFont typeface="Wingdings" panose="05000000000000000000" pitchFamily="2" charset="2"/>
              <a:buChar char="Ø"/>
            </a:pPr>
            <a:r>
              <a:rPr lang="en-US" b="1" dirty="0"/>
              <a:t>Coaching:</a:t>
            </a:r>
          </a:p>
          <a:p>
            <a:r>
              <a:rPr lang="en-US" dirty="0"/>
              <a:t>Coaching and building a team, so that it is more effective at achieving the vision  with an effective planning.</a:t>
            </a:r>
          </a:p>
          <a:p>
            <a:endParaRPr lang="en-US" dirty="0"/>
          </a:p>
        </p:txBody>
      </p:sp>
      <p:sp>
        <p:nvSpPr>
          <p:cNvPr id="4" name="Date Placeholder 3">
            <a:extLst>
              <a:ext uri="{FF2B5EF4-FFF2-40B4-BE49-F238E27FC236}">
                <a16:creationId xmlns:a16="http://schemas.microsoft.com/office/drawing/2014/main" id="{C7D2AB12-C5B0-CA6D-6F51-F01D990F9D0C}"/>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1EC6EC5C-B131-3131-F3AB-337281089F5F}"/>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1643073-B3F1-1E1F-041D-AF9FC8AEF0A1}"/>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30279907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7EA38D-FCD1-3D04-64AF-E1BEBF6D7583}"/>
              </a:ext>
            </a:extLst>
          </p:cNvPr>
          <p:cNvSpPr>
            <a:spLocks noGrp="1"/>
          </p:cNvSpPr>
          <p:nvPr>
            <p:ph type="title"/>
          </p:nvPr>
        </p:nvSpPr>
        <p:spPr/>
        <p:txBody>
          <a:bodyPr>
            <a:normAutofit/>
          </a:bodyPr>
          <a:lstStyle/>
          <a:p>
            <a:r>
              <a:rPr lang="en-US" dirty="0"/>
              <a:t>Importance of Leadership</a:t>
            </a:r>
          </a:p>
        </p:txBody>
      </p:sp>
      <p:sp>
        <p:nvSpPr>
          <p:cNvPr id="3" name="Content Placeholder 2">
            <a:extLst>
              <a:ext uri="{FF2B5EF4-FFF2-40B4-BE49-F238E27FC236}">
                <a16:creationId xmlns:a16="http://schemas.microsoft.com/office/drawing/2014/main" id="{5F53FDC7-A980-703F-747E-C61F1A00DE87}"/>
              </a:ext>
            </a:extLst>
          </p:cNvPr>
          <p:cNvSpPr>
            <a:spLocks noGrp="1"/>
          </p:cNvSpPr>
          <p:nvPr>
            <p:ph idx="1"/>
          </p:nvPr>
        </p:nvSpPr>
        <p:spPr/>
        <p:txBody>
          <a:bodyPr>
            <a:normAutofit/>
          </a:bodyPr>
          <a:lstStyle/>
          <a:p>
            <a:pPr marL="0" indent="0" algn="ctr">
              <a:buNone/>
            </a:pPr>
            <a:endParaRPr lang="en-US" b="1" dirty="0"/>
          </a:p>
          <a:p>
            <a:pPr marL="0" indent="0" algn="ctr">
              <a:buNone/>
            </a:pPr>
            <a:r>
              <a:rPr lang="en-US" sz="3200" b="1" dirty="0"/>
              <a:t>Being a leader isn’t simply about hitting targets and delivering goods, it’s also about projecting the right attitude and inspiring others to do their best work</a:t>
            </a:r>
          </a:p>
          <a:p>
            <a:endParaRPr lang="en-US" dirty="0"/>
          </a:p>
        </p:txBody>
      </p:sp>
      <p:sp>
        <p:nvSpPr>
          <p:cNvPr id="4" name="Date Placeholder 3">
            <a:extLst>
              <a:ext uri="{FF2B5EF4-FFF2-40B4-BE49-F238E27FC236}">
                <a16:creationId xmlns:a16="http://schemas.microsoft.com/office/drawing/2014/main" id="{E2231A6D-5905-E14B-E161-C33505E6A6DA}"/>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DA91F8E6-F38B-D0DF-1046-89F13E4DC914}"/>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61559C7-D116-7A98-5BDE-D5AD9C18685E}"/>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31813978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31FB7-02CD-425A-1136-DC52E59F5685}"/>
              </a:ext>
            </a:extLst>
          </p:cNvPr>
          <p:cNvSpPr>
            <a:spLocks noGrp="1"/>
          </p:cNvSpPr>
          <p:nvPr>
            <p:ph type="title"/>
          </p:nvPr>
        </p:nvSpPr>
        <p:spPr/>
        <p:txBody>
          <a:bodyPr>
            <a:normAutofit/>
          </a:bodyPr>
          <a:lstStyle/>
          <a:p>
            <a:r>
              <a:rPr lang="en-US" dirty="0"/>
              <a:t>Project Manager or Project Leader?</a:t>
            </a:r>
          </a:p>
        </p:txBody>
      </p:sp>
      <p:pic>
        <p:nvPicPr>
          <p:cNvPr id="7" name="Content Placeholder 6">
            <a:extLst>
              <a:ext uri="{FF2B5EF4-FFF2-40B4-BE49-F238E27FC236}">
                <a16:creationId xmlns:a16="http://schemas.microsoft.com/office/drawing/2014/main" id="{16AB1AF3-191F-7C36-9841-F3E96B35756E}"/>
              </a:ext>
            </a:extLst>
          </p:cNvPr>
          <p:cNvPicPr>
            <a:picLocks noGrp="1" noChangeAspect="1"/>
          </p:cNvPicPr>
          <p:nvPr>
            <p:ph idx="1"/>
          </p:nvPr>
        </p:nvPicPr>
        <p:blipFill>
          <a:blip r:embed="rId2"/>
          <a:stretch>
            <a:fillRect/>
          </a:stretch>
        </p:blipFill>
        <p:spPr>
          <a:xfrm>
            <a:off x="1582220" y="1931542"/>
            <a:ext cx="9102904" cy="3678148"/>
          </a:xfrm>
          <a:prstGeom prst="rect">
            <a:avLst/>
          </a:prstGeom>
        </p:spPr>
      </p:pic>
      <p:sp>
        <p:nvSpPr>
          <p:cNvPr id="4" name="Date Placeholder 3">
            <a:extLst>
              <a:ext uri="{FF2B5EF4-FFF2-40B4-BE49-F238E27FC236}">
                <a16:creationId xmlns:a16="http://schemas.microsoft.com/office/drawing/2014/main" id="{7DF0735D-1818-1568-E1D4-A22181EE1EF1}"/>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B84626C4-294E-38E2-9B43-00F1ED146EC7}"/>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C84D2A2C-4192-9DDF-C1A2-51E80DA98934}"/>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15370691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1CE61E-3F3D-2805-35BE-FCFD2900DF10}"/>
              </a:ext>
            </a:extLst>
          </p:cNvPr>
          <p:cNvSpPr>
            <a:spLocks noGrp="1"/>
          </p:cNvSpPr>
          <p:nvPr>
            <p:ph type="title"/>
          </p:nvPr>
        </p:nvSpPr>
        <p:spPr/>
        <p:txBody>
          <a:bodyPr>
            <a:normAutofit/>
          </a:bodyPr>
          <a:lstStyle/>
          <a:p>
            <a:r>
              <a:rPr lang="en-US" dirty="0"/>
              <a:t>A project manager is responsible for…</a:t>
            </a:r>
          </a:p>
        </p:txBody>
      </p:sp>
      <p:sp>
        <p:nvSpPr>
          <p:cNvPr id="3" name="Content Placeholder 2">
            <a:extLst>
              <a:ext uri="{FF2B5EF4-FFF2-40B4-BE49-F238E27FC236}">
                <a16:creationId xmlns:a16="http://schemas.microsoft.com/office/drawing/2014/main" id="{6D8800C7-971F-4538-8B4A-2432046153D4}"/>
              </a:ext>
            </a:extLst>
          </p:cNvPr>
          <p:cNvSpPr>
            <a:spLocks noGrp="1"/>
          </p:cNvSpPr>
          <p:nvPr>
            <p:ph idx="1"/>
          </p:nvPr>
        </p:nvSpPr>
        <p:spPr/>
        <p:txBody>
          <a:bodyPr>
            <a:normAutofit fontScale="92500" lnSpcReduction="10000"/>
          </a:bodyPr>
          <a:lstStyle/>
          <a:p>
            <a:pPr algn="l">
              <a:buFont typeface="Wingdings" panose="05000000000000000000" pitchFamily="2" charset="2"/>
              <a:buChar char="Ø"/>
            </a:pPr>
            <a:r>
              <a:rPr lang="en-US" sz="2600" dirty="0"/>
              <a:t>Implementing product strategy, including product improvement, </a:t>
            </a:r>
            <a:r>
              <a:rPr lang="en-US" sz="2600" u="sng" dirty="0"/>
              <a:t>feature prioritization</a:t>
            </a:r>
            <a:r>
              <a:rPr lang="en-US" sz="2600" dirty="0"/>
              <a:t>, and costing.</a:t>
            </a:r>
          </a:p>
          <a:p>
            <a:pPr algn="l">
              <a:buFont typeface="Wingdings" panose="05000000000000000000" pitchFamily="2" charset="2"/>
              <a:buChar char="Ø"/>
            </a:pPr>
            <a:r>
              <a:rPr lang="en-US" sz="2600" dirty="0"/>
              <a:t>Setting </a:t>
            </a:r>
            <a:r>
              <a:rPr lang="en-US" sz="2600" u="sng" dirty="0"/>
              <a:t>deadlines</a:t>
            </a:r>
            <a:r>
              <a:rPr lang="en-US" sz="2600" dirty="0"/>
              <a:t> and ensuring that projects remain on schedule.</a:t>
            </a:r>
          </a:p>
          <a:p>
            <a:pPr algn="l">
              <a:buFont typeface="Wingdings" panose="05000000000000000000" pitchFamily="2" charset="2"/>
              <a:buChar char="Ø"/>
            </a:pPr>
            <a:r>
              <a:rPr lang="en-US" sz="2600" u="sng" dirty="0"/>
              <a:t>Tracking</a:t>
            </a:r>
            <a:r>
              <a:rPr lang="en-US" sz="2600" dirty="0"/>
              <a:t>  the deliverables sprint and providing updates to relevant </a:t>
            </a:r>
            <a:r>
              <a:rPr lang="en-US" sz="2600" u="sng" dirty="0"/>
              <a:t>stakeholders</a:t>
            </a:r>
            <a:r>
              <a:rPr lang="en-US" sz="2600" dirty="0"/>
              <a:t>.</a:t>
            </a:r>
          </a:p>
          <a:p>
            <a:pPr>
              <a:buFont typeface="Wingdings" panose="05000000000000000000" pitchFamily="2" charset="2"/>
              <a:buChar char="Ø"/>
            </a:pPr>
            <a:r>
              <a:rPr lang="en-US" sz="2600" dirty="0"/>
              <a:t>Ensuring the project is </a:t>
            </a:r>
            <a:r>
              <a:rPr lang="en-US" sz="2600" u="sng" dirty="0"/>
              <a:t>sticking to the agreed-upon budget</a:t>
            </a:r>
            <a:r>
              <a:rPr lang="en-US" sz="2600" dirty="0"/>
              <a:t>.</a:t>
            </a:r>
          </a:p>
          <a:p>
            <a:pPr>
              <a:buFont typeface="Wingdings" panose="05000000000000000000" pitchFamily="2" charset="2"/>
              <a:buChar char="Ø"/>
            </a:pPr>
            <a:r>
              <a:rPr lang="en-US" sz="2600" u="sng" dirty="0"/>
              <a:t>Managing</a:t>
            </a:r>
            <a:r>
              <a:rPr lang="en-US" sz="2600" dirty="0"/>
              <a:t> every moving part in relation to milestones, including schedules, documentation, staffing and, sometimes, HR concerns.</a:t>
            </a:r>
          </a:p>
          <a:p>
            <a:pPr>
              <a:buFont typeface="Wingdings" panose="05000000000000000000" pitchFamily="2" charset="2"/>
              <a:buChar char="Ø"/>
            </a:pPr>
            <a:r>
              <a:rPr lang="en-US" sz="2600" dirty="0"/>
              <a:t>Establishment of quality assurance cell to </a:t>
            </a:r>
            <a:r>
              <a:rPr lang="en-US" sz="2600" u="sng" dirty="0"/>
              <a:t>control</a:t>
            </a:r>
            <a:r>
              <a:rPr lang="en-US" sz="2600" dirty="0"/>
              <a:t> quality.</a:t>
            </a:r>
          </a:p>
          <a:p>
            <a:endParaRPr lang="en-US" dirty="0"/>
          </a:p>
        </p:txBody>
      </p:sp>
      <p:sp>
        <p:nvSpPr>
          <p:cNvPr id="4" name="Date Placeholder 3">
            <a:extLst>
              <a:ext uri="{FF2B5EF4-FFF2-40B4-BE49-F238E27FC236}">
                <a16:creationId xmlns:a16="http://schemas.microsoft.com/office/drawing/2014/main" id="{718BCD63-F286-1C7F-1D22-9E892277097A}"/>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E802C031-1432-7B1B-06DE-684E5C4FE9EF}"/>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2559D887-B555-A146-9E91-1306D36AC56D}"/>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6156760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2C453-2A2B-9671-BDE1-9A74A6C6D76B}"/>
              </a:ext>
            </a:extLst>
          </p:cNvPr>
          <p:cNvSpPr>
            <a:spLocks noGrp="1"/>
          </p:cNvSpPr>
          <p:nvPr>
            <p:ph type="title"/>
          </p:nvPr>
        </p:nvSpPr>
        <p:spPr/>
        <p:txBody>
          <a:bodyPr>
            <a:normAutofit/>
          </a:bodyPr>
          <a:lstStyle/>
          <a:p>
            <a:r>
              <a:rPr lang="en-US" dirty="0"/>
              <a:t>A project leader is responsible for…</a:t>
            </a:r>
          </a:p>
        </p:txBody>
      </p:sp>
      <p:sp>
        <p:nvSpPr>
          <p:cNvPr id="3" name="Content Placeholder 2">
            <a:extLst>
              <a:ext uri="{FF2B5EF4-FFF2-40B4-BE49-F238E27FC236}">
                <a16:creationId xmlns:a16="http://schemas.microsoft.com/office/drawing/2014/main" id="{73B0FB6E-93DC-38C6-A655-89317812FDAF}"/>
              </a:ext>
            </a:extLst>
          </p:cNvPr>
          <p:cNvSpPr>
            <a:spLocks noGrp="1"/>
          </p:cNvSpPr>
          <p:nvPr>
            <p:ph idx="1"/>
          </p:nvPr>
        </p:nvSpPr>
        <p:spPr/>
        <p:txBody>
          <a:bodyPr>
            <a:normAutofit fontScale="92500"/>
          </a:bodyPr>
          <a:lstStyle/>
          <a:p>
            <a:pPr algn="l">
              <a:buFont typeface="Wingdings" panose="05000000000000000000" pitchFamily="2" charset="2"/>
              <a:buChar char="Ø"/>
            </a:pPr>
            <a:r>
              <a:rPr lang="en-US" sz="1800" dirty="0"/>
              <a:t> </a:t>
            </a:r>
            <a:r>
              <a:rPr lang="en-US" sz="2400" u="sng" dirty="0"/>
              <a:t>Communicating</a:t>
            </a:r>
            <a:r>
              <a:rPr lang="en-US" sz="2400" dirty="0"/>
              <a:t> with team members, including relaying briefs, connecting daily tasks to larger goals, and providing context and support.</a:t>
            </a:r>
          </a:p>
          <a:p>
            <a:pPr algn="l">
              <a:buFont typeface="Wingdings" panose="05000000000000000000" pitchFamily="2" charset="2"/>
              <a:buChar char="Ø"/>
            </a:pPr>
            <a:r>
              <a:rPr lang="en-US" sz="2400" dirty="0"/>
              <a:t>Ensuring the team remains </a:t>
            </a:r>
            <a:r>
              <a:rPr lang="en-US" sz="2400" u="sng" dirty="0"/>
              <a:t>focused</a:t>
            </a:r>
            <a:r>
              <a:rPr lang="en-US" sz="2400" dirty="0"/>
              <a:t> and on track, including addressing any conflicts or bottlenecks.</a:t>
            </a:r>
          </a:p>
          <a:p>
            <a:pPr algn="l">
              <a:buFont typeface="Wingdings" panose="05000000000000000000" pitchFamily="2" charset="2"/>
              <a:buChar char="Ø"/>
            </a:pPr>
            <a:r>
              <a:rPr lang="en-US" sz="2400" dirty="0"/>
              <a:t>Creating a </a:t>
            </a:r>
            <a:r>
              <a:rPr lang="en-US" sz="2400" u="sng" dirty="0"/>
              <a:t>vision</a:t>
            </a:r>
            <a:r>
              <a:rPr lang="en-US" sz="2400" dirty="0"/>
              <a:t> around the project to provide team members with a sense of purpose and motivation.</a:t>
            </a:r>
          </a:p>
          <a:p>
            <a:pPr algn="l">
              <a:buFont typeface="Wingdings" panose="05000000000000000000" pitchFamily="2" charset="2"/>
              <a:buChar char="Ø"/>
            </a:pPr>
            <a:r>
              <a:rPr lang="en-US" sz="2400" dirty="0"/>
              <a:t>Offering </a:t>
            </a:r>
            <a:r>
              <a:rPr lang="en-US" sz="2400" u="sng" dirty="0"/>
              <a:t>less tangible and more emotional support </a:t>
            </a:r>
            <a:r>
              <a:rPr lang="en-US" sz="2400" dirty="0"/>
              <a:t>to help a team stay focused on the ultimate goal.</a:t>
            </a:r>
          </a:p>
          <a:p>
            <a:pPr algn="l">
              <a:buFont typeface="Wingdings" panose="05000000000000000000" pitchFamily="2" charset="2"/>
              <a:buChar char="Ø"/>
            </a:pPr>
            <a:r>
              <a:rPr lang="en-US" sz="2400" dirty="0"/>
              <a:t>Fostering a </a:t>
            </a:r>
            <a:r>
              <a:rPr lang="en-US" sz="2400" u="sng" dirty="0"/>
              <a:t>workplace atmosphere </a:t>
            </a:r>
            <a:r>
              <a:rPr lang="en-US" sz="2400" dirty="0"/>
              <a:t>that helps bring out the best in his or her team.</a:t>
            </a:r>
          </a:p>
        </p:txBody>
      </p:sp>
      <p:sp>
        <p:nvSpPr>
          <p:cNvPr id="4" name="Date Placeholder 3">
            <a:extLst>
              <a:ext uri="{FF2B5EF4-FFF2-40B4-BE49-F238E27FC236}">
                <a16:creationId xmlns:a16="http://schemas.microsoft.com/office/drawing/2014/main" id="{F8F58EA2-1C93-68F2-6FEF-E19FEF82EA51}"/>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D56AC6D4-1938-5730-3050-DE22796A5B99}"/>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67523292-8B3E-C105-13F6-09DEDA62DCC3}"/>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5142761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B3C7D-944F-150E-A9F0-A459D0B96823}"/>
              </a:ext>
            </a:extLst>
          </p:cNvPr>
          <p:cNvSpPr>
            <a:spLocks noGrp="1"/>
          </p:cNvSpPr>
          <p:nvPr>
            <p:ph type="title"/>
          </p:nvPr>
        </p:nvSpPr>
        <p:spPr/>
        <p:txBody>
          <a:bodyPr>
            <a:normAutofit/>
          </a:bodyPr>
          <a:lstStyle/>
          <a:p>
            <a:r>
              <a:rPr lang="en-US" dirty="0"/>
              <a:t>Manager vs Leader</a:t>
            </a:r>
          </a:p>
        </p:txBody>
      </p:sp>
      <p:sp>
        <p:nvSpPr>
          <p:cNvPr id="3" name="Content Placeholder 2">
            <a:extLst>
              <a:ext uri="{FF2B5EF4-FFF2-40B4-BE49-F238E27FC236}">
                <a16:creationId xmlns:a16="http://schemas.microsoft.com/office/drawing/2014/main" id="{9A91AAB1-F46F-8DBA-3CDB-77327FF83F83}"/>
              </a:ext>
            </a:extLst>
          </p:cNvPr>
          <p:cNvSpPr>
            <a:spLocks noGrp="1"/>
          </p:cNvSpPr>
          <p:nvPr>
            <p:ph idx="1"/>
          </p:nvPr>
        </p:nvSpPr>
        <p:spPr/>
        <p:txBody>
          <a:bodyPr>
            <a:normAutofit/>
          </a:bodyPr>
          <a:lstStyle/>
          <a:p>
            <a:pPr algn="l"/>
            <a:endParaRPr lang="en-US" dirty="0"/>
          </a:p>
          <a:p>
            <a:pPr algn="l">
              <a:buFont typeface="Wingdings" panose="05000000000000000000" pitchFamily="2" charset="2"/>
              <a:buChar char="Ø"/>
            </a:pPr>
            <a:endParaRPr lang="en-US" dirty="0"/>
          </a:p>
        </p:txBody>
      </p:sp>
      <p:sp>
        <p:nvSpPr>
          <p:cNvPr id="4" name="Date Placeholder 3">
            <a:extLst>
              <a:ext uri="{FF2B5EF4-FFF2-40B4-BE49-F238E27FC236}">
                <a16:creationId xmlns:a16="http://schemas.microsoft.com/office/drawing/2014/main" id="{AA1DCCCA-6399-765F-A3A2-964F6F4E1279}"/>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0301C809-C2D9-D467-5CE7-3435EA174F23}"/>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80E9C72E-0785-7F2B-70E2-5624E348EC6A}"/>
              </a:ext>
            </a:extLst>
          </p:cNvPr>
          <p:cNvSpPr>
            <a:spLocks noGrp="1"/>
          </p:cNvSpPr>
          <p:nvPr>
            <p:ph type="sldNum" sz="quarter" idx="12"/>
          </p:nvPr>
        </p:nvSpPr>
        <p:spPr/>
        <p:txBody>
          <a:bodyPr/>
          <a:lstStyle/>
          <a:p>
            <a:r>
              <a:rPr lang="en-US" dirty="0"/>
              <a:t>PMG 511 - Project Leadership</a:t>
            </a:r>
          </a:p>
        </p:txBody>
      </p:sp>
      <p:sp>
        <p:nvSpPr>
          <p:cNvPr id="10" name="Google Shape;742;p25">
            <a:extLst>
              <a:ext uri="{FF2B5EF4-FFF2-40B4-BE49-F238E27FC236}">
                <a16:creationId xmlns:a16="http://schemas.microsoft.com/office/drawing/2014/main" id="{6440C182-831D-2D4B-66F5-6B84E3582FDD}"/>
              </a:ext>
            </a:extLst>
          </p:cNvPr>
          <p:cNvSpPr txBox="1"/>
          <p:nvPr/>
        </p:nvSpPr>
        <p:spPr>
          <a:xfrm>
            <a:off x="8686116" y="1518444"/>
            <a:ext cx="5392886" cy="4360686"/>
          </a:xfrm>
          <a:prstGeom prst="rect">
            <a:avLst/>
          </a:prstGeom>
          <a:noFill/>
          <a:ln>
            <a:noFill/>
          </a:ln>
        </p:spPr>
        <p:txBody>
          <a:bodyPr spcFirstLastPara="1" wrap="square" lIns="85325" tIns="85325" rIns="85325" bIns="85325" anchor="t" anchorCtr="0">
            <a:noAutofit/>
          </a:bodyPr>
          <a:lstStyle/>
          <a:p>
            <a:pPr>
              <a:buClr>
                <a:srgbClr val="000000"/>
              </a:buClr>
              <a:buSzPts val="1200"/>
              <a:buFont typeface="Arial"/>
              <a:buNone/>
            </a:pPr>
            <a:r>
              <a:rPr lang="en-US" sz="2800" kern="0" dirty="0">
                <a:solidFill>
                  <a:srgbClr val="7030A0"/>
                </a:solidFill>
                <a:latin typeface="Barlow Condensed SemiBold"/>
                <a:ea typeface="Barlow Condensed SemiBold"/>
                <a:cs typeface="Barlow Condensed SemiBold"/>
                <a:sym typeface="Barlow Condensed SemiBold"/>
              </a:rPr>
              <a:t>• </a:t>
            </a:r>
            <a:r>
              <a:rPr lang="en-US" sz="2200" dirty="0">
                <a:sym typeface="Barlow Condensed SemiBold"/>
              </a:rPr>
              <a:t>Vision</a:t>
            </a:r>
            <a:br>
              <a:rPr lang="en-US" sz="2200" dirty="0">
                <a:sym typeface="Barlow Condensed SemiBold"/>
              </a:rPr>
            </a:br>
            <a:r>
              <a:rPr lang="en-US" sz="2200" dirty="0">
                <a:sym typeface="Barlow Condensed SemiBold"/>
              </a:rPr>
              <a:t>• Selling what and why</a:t>
            </a:r>
            <a:br>
              <a:rPr lang="en-US" sz="2200" dirty="0">
                <a:sym typeface="Barlow Condensed SemiBold"/>
              </a:rPr>
            </a:br>
            <a:r>
              <a:rPr lang="en-US" sz="2200" dirty="0">
                <a:sym typeface="Barlow Condensed SemiBold"/>
              </a:rPr>
              <a:t>• Longer range</a:t>
            </a:r>
            <a:br>
              <a:rPr lang="en-US" sz="2200" dirty="0">
                <a:sym typeface="Barlow Condensed SemiBold"/>
              </a:rPr>
            </a:br>
            <a:r>
              <a:rPr lang="en-US" sz="2200" dirty="0">
                <a:sym typeface="Barlow Condensed SemiBold"/>
              </a:rPr>
              <a:t>• People and human nature </a:t>
            </a:r>
            <a:endParaRPr sz="2200" dirty="0">
              <a:sym typeface="Arial"/>
            </a:endParaRPr>
          </a:p>
          <a:p>
            <a:pPr>
              <a:spcBef>
                <a:spcPts val="490"/>
              </a:spcBef>
              <a:buClr>
                <a:srgbClr val="000000"/>
              </a:buClr>
              <a:buSzPts val="1400"/>
              <a:buFont typeface="Arial"/>
              <a:buNone/>
            </a:pPr>
            <a:r>
              <a:rPr lang="en-US" sz="2200" dirty="0">
                <a:sym typeface="Barlow Condensed SemiBold"/>
              </a:rPr>
              <a:t>• Democracy</a:t>
            </a:r>
            <a:br>
              <a:rPr lang="en-US" sz="2200" dirty="0">
                <a:sym typeface="Barlow Condensed SemiBold"/>
              </a:rPr>
            </a:br>
            <a:r>
              <a:rPr lang="en-US" sz="2200" dirty="0">
                <a:sym typeface="Barlow Condensed SemiBold"/>
              </a:rPr>
              <a:t>• Enabling  </a:t>
            </a:r>
          </a:p>
          <a:p>
            <a:pPr>
              <a:spcBef>
                <a:spcPts val="490"/>
              </a:spcBef>
              <a:buClr>
                <a:srgbClr val="000000"/>
              </a:buClr>
              <a:buSzPts val="1400"/>
              <a:buFont typeface="Arial"/>
              <a:buNone/>
            </a:pPr>
            <a:r>
              <a:rPr lang="en-US" sz="2200" dirty="0">
                <a:sym typeface="Barlow Condensed SemiBold"/>
              </a:rPr>
              <a:t>• Developing</a:t>
            </a:r>
            <a:br>
              <a:rPr lang="en-US" sz="2200" dirty="0">
                <a:sym typeface="Barlow Condensed SemiBold"/>
              </a:rPr>
            </a:br>
            <a:r>
              <a:rPr lang="en-US" sz="2200" dirty="0">
                <a:sym typeface="Barlow Condensed SemiBold"/>
              </a:rPr>
              <a:t>• Challenging  </a:t>
            </a:r>
          </a:p>
          <a:p>
            <a:pPr>
              <a:spcBef>
                <a:spcPts val="490"/>
              </a:spcBef>
              <a:buClr>
                <a:srgbClr val="000000"/>
              </a:buClr>
              <a:buSzPts val="1400"/>
              <a:buFont typeface="Arial"/>
              <a:buNone/>
            </a:pPr>
            <a:r>
              <a:rPr lang="en-US" sz="2200" dirty="0">
                <a:sym typeface="Barlow Condensed SemiBold"/>
              </a:rPr>
              <a:t>• Originating</a:t>
            </a:r>
            <a:br>
              <a:rPr lang="en-US" sz="2200" dirty="0">
                <a:sym typeface="Barlow Condensed SemiBold"/>
              </a:rPr>
            </a:br>
            <a:r>
              <a:rPr lang="en-US" sz="2200" dirty="0">
                <a:sym typeface="Barlow Condensed SemiBold"/>
              </a:rPr>
              <a:t>• Innovating</a:t>
            </a:r>
            <a:br>
              <a:rPr lang="en-US" sz="2200" dirty="0">
                <a:sym typeface="Barlow Condensed SemiBold"/>
              </a:rPr>
            </a:br>
            <a:r>
              <a:rPr lang="en-US" sz="2200" dirty="0">
                <a:sym typeface="Barlow Condensed SemiBold"/>
              </a:rPr>
              <a:t>• Directing </a:t>
            </a:r>
            <a:br>
              <a:rPr lang="en-US" sz="2200" dirty="0">
                <a:sym typeface="Barlow Condensed SemiBold"/>
              </a:rPr>
            </a:br>
            <a:r>
              <a:rPr lang="en-US" sz="2200" dirty="0">
                <a:sym typeface="Barlow Condensed SemiBold"/>
              </a:rPr>
              <a:t>• Flexibility</a:t>
            </a:r>
            <a:br>
              <a:rPr lang="en-US" sz="2200" dirty="0">
                <a:sym typeface="Barlow Condensed SemiBold"/>
              </a:rPr>
            </a:br>
            <a:r>
              <a:rPr lang="en-US" sz="2200" dirty="0">
                <a:sym typeface="Barlow Condensed SemiBold"/>
              </a:rPr>
              <a:t>• Horizon </a:t>
            </a:r>
            <a:endParaRPr sz="2200" dirty="0">
              <a:sym typeface="Arial"/>
            </a:endParaRPr>
          </a:p>
        </p:txBody>
      </p:sp>
      <p:sp>
        <p:nvSpPr>
          <p:cNvPr id="13" name="Rectangle: Rounded Corners 12">
            <a:extLst>
              <a:ext uri="{FF2B5EF4-FFF2-40B4-BE49-F238E27FC236}">
                <a16:creationId xmlns:a16="http://schemas.microsoft.com/office/drawing/2014/main" id="{5379B52D-878B-5C62-479A-90D0D119325E}"/>
              </a:ext>
            </a:extLst>
          </p:cNvPr>
          <p:cNvSpPr/>
          <p:nvPr/>
        </p:nvSpPr>
        <p:spPr>
          <a:xfrm>
            <a:off x="8686116" y="1237947"/>
            <a:ext cx="2404152" cy="560994"/>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800" b="1" dirty="0"/>
              <a:t>Leader</a:t>
            </a:r>
          </a:p>
        </p:txBody>
      </p:sp>
      <p:sp>
        <p:nvSpPr>
          <p:cNvPr id="14" name="Rectangle: Rounded Corners 13">
            <a:extLst>
              <a:ext uri="{FF2B5EF4-FFF2-40B4-BE49-F238E27FC236}">
                <a16:creationId xmlns:a16="http://schemas.microsoft.com/office/drawing/2014/main" id="{6E2C5C06-1F03-C39C-8F9B-F78EC3952664}"/>
              </a:ext>
            </a:extLst>
          </p:cNvPr>
          <p:cNvSpPr/>
          <p:nvPr/>
        </p:nvSpPr>
        <p:spPr>
          <a:xfrm>
            <a:off x="159656" y="1289612"/>
            <a:ext cx="2404152" cy="560994"/>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800" b="1" dirty="0"/>
              <a:t>Manager</a:t>
            </a:r>
          </a:p>
        </p:txBody>
      </p:sp>
      <p:sp>
        <p:nvSpPr>
          <p:cNvPr id="15" name="Google Shape;742;p25">
            <a:extLst>
              <a:ext uri="{FF2B5EF4-FFF2-40B4-BE49-F238E27FC236}">
                <a16:creationId xmlns:a16="http://schemas.microsoft.com/office/drawing/2014/main" id="{EBDC4F9A-0495-3A8F-2167-04C76814FB2F}"/>
              </a:ext>
            </a:extLst>
          </p:cNvPr>
          <p:cNvSpPr txBox="1"/>
          <p:nvPr/>
        </p:nvSpPr>
        <p:spPr>
          <a:xfrm>
            <a:off x="323887" y="1518444"/>
            <a:ext cx="5392886" cy="4360686"/>
          </a:xfrm>
          <a:prstGeom prst="rect">
            <a:avLst/>
          </a:prstGeom>
          <a:noFill/>
          <a:ln>
            <a:noFill/>
          </a:ln>
        </p:spPr>
        <p:txBody>
          <a:bodyPr spcFirstLastPara="1" wrap="square" lIns="85325" tIns="85325" rIns="85325" bIns="85325" anchor="t" anchorCtr="0">
            <a:noAutofit/>
          </a:bodyPr>
          <a:lstStyle/>
          <a:p>
            <a:pPr>
              <a:buClr>
                <a:srgbClr val="000000"/>
              </a:buClr>
              <a:buSzPts val="1200"/>
              <a:buFont typeface="Arial"/>
              <a:buNone/>
            </a:pPr>
            <a:r>
              <a:rPr lang="en-US" sz="2800" kern="0" dirty="0">
                <a:solidFill>
                  <a:srgbClr val="7030A0"/>
                </a:solidFill>
                <a:latin typeface="Barlow Condensed SemiBold"/>
                <a:ea typeface="Barlow Condensed SemiBold"/>
                <a:cs typeface="Barlow Condensed SemiBold"/>
                <a:sym typeface="Barlow Condensed SemiBold"/>
              </a:rPr>
              <a:t>• </a:t>
            </a:r>
            <a:r>
              <a:rPr lang="en-US" sz="2200" dirty="0">
                <a:sym typeface="Barlow Condensed SemiBold"/>
              </a:rPr>
              <a:t>Goals and objectives</a:t>
            </a:r>
            <a:br>
              <a:rPr lang="en-US" sz="2200" dirty="0">
                <a:sym typeface="Barlow Condensed SemiBold"/>
              </a:rPr>
            </a:br>
            <a:r>
              <a:rPr lang="en-US" sz="2200" dirty="0">
                <a:sym typeface="Barlow Condensed SemiBold"/>
              </a:rPr>
              <a:t>• Telling how and when</a:t>
            </a:r>
            <a:br>
              <a:rPr lang="en-US" sz="2200" dirty="0">
                <a:sym typeface="Barlow Condensed SemiBold"/>
              </a:rPr>
            </a:br>
            <a:r>
              <a:rPr lang="en-US" sz="2200" dirty="0">
                <a:sym typeface="Barlow Condensed SemiBold"/>
              </a:rPr>
              <a:t>• Shorter range</a:t>
            </a:r>
            <a:br>
              <a:rPr lang="en-US" sz="2200" dirty="0">
                <a:sym typeface="Barlow Condensed SemiBold"/>
              </a:rPr>
            </a:br>
            <a:r>
              <a:rPr lang="en-US" sz="2200" dirty="0">
                <a:sym typeface="Barlow Condensed SemiBold"/>
              </a:rPr>
              <a:t>• System, resources and structure </a:t>
            </a:r>
          </a:p>
          <a:p>
            <a:pPr>
              <a:buClr>
                <a:srgbClr val="000000"/>
              </a:buClr>
              <a:buSzPts val="1200"/>
              <a:buFont typeface="Arial"/>
              <a:buNone/>
            </a:pPr>
            <a:r>
              <a:rPr lang="en-US" sz="2200" dirty="0">
                <a:sym typeface="Barlow Condensed SemiBold"/>
              </a:rPr>
              <a:t>• Autocracy </a:t>
            </a:r>
          </a:p>
          <a:p>
            <a:pPr>
              <a:buClr>
                <a:srgbClr val="000000"/>
              </a:buClr>
              <a:buSzPts val="1200"/>
              <a:buFont typeface="Arial"/>
              <a:buNone/>
            </a:pPr>
            <a:r>
              <a:rPr lang="en-US" sz="2200" dirty="0">
                <a:sym typeface="Barlow Condensed SemiBold"/>
              </a:rPr>
              <a:t>• Restraining </a:t>
            </a:r>
          </a:p>
          <a:p>
            <a:pPr>
              <a:buClr>
                <a:srgbClr val="000000"/>
              </a:buClr>
              <a:buSzPts val="1200"/>
              <a:buFont typeface="Arial"/>
              <a:buNone/>
            </a:pPr>
            <a:r>
              <a:rPr lang="en-US" sz="2200" dirty="0">
                <a:sym typeface="Barlow Condensed SemiBold"/>
              </a:rPr>
              <a:t>• Maintaining </a:t>
            </a:r>
          </a:p>
          <a:p>
            <a:pPr>
              <a:buClr>
                <a:srgbClr val="000000"/>
              </a:buClr>
              <a:buSzPts val="1200"/>
              <a:buFont typeface="Arial"/>
              <a:buNone/>
            </a:pPr>
            <a:r>
              <a:rPr lang="en-US" sz="2200" dirty="0">
                <a:sym typeface="Barlow Condensed SemiBold"/>
              </a:rPr>
              <a:t>• Conforming </a:t>
            </a:r>
          </a:p>
          <a:p>
            <a:pPr>
              <a:buClr>
                <a:srgbClr val="000000"/>
              </a:buClr>
              <a:buSzPts val="1200"/>
              <a:buFont typeface="Arial"/>
              <a:buNone/>
            </a:pPr>
            <a:r>
              <a:rPr lang="en-US" sz="2200" dirty="0">
                <a:sym typeface="Barlow Condensed SemiBold"/>
              </a:rPr>
              <a:t>• Imitating </a:t>
            </a:r>
          </a:p>
          <a:p>
            <a:pPr>
              <a:buClr>
                <a:srgbClr val="000000"/>
              </a:buClr>
              <a:buSzPts val="1200"/>
              <a:buFont typeface="Arial"/>
              <a:buNone/>
            </a:pPr>
            <a:r>
              <a:rPr lang="en-US" sz="2200" dirty="0">
                <a:sym typeface="Barlow Condensed SemiBold"/>
              </a:rPr>
              <a:t>• Administrating </a:t>
            </a:r>
          </a:p>
          <a:p>
            <a:pPr>
              <a:buClr>
                <a:srgbClr val="000000"/>
              </a:buClr>
              <a:buSzPts val="1200"/>
              <a:buFont typeface="Arial"/>
              <a:buNone/>
            </a:pPr>
            <a:r>
              <a:rPr lang="en-US" sz="2200" dirty="0">
                <a:sym typeface="Barlow Condensed SemiBold"/>
              </a:rPr>
              <a:t>• Controlling</a:t>
            </a:r>
            <a:br>
              <a:rPr lang="en-US" sz="2200" dirty="0">
                <a:sym typeface="Barlow Condensed SemiBold"/>
              </a:rPr>
            </a:br>
            <a:r>
              <a:rPr lang="en-US" sz="2200" dirty="0">
                <a:sym typeface="Barlow Condensed SemiBold"/>
              </a:rPr>
              <a:t>• Procedures</a:t>
            </a:r>
            <a:br>
              <a:rPr lang="en-US" sz="2200" dirty="0">
                <a:sym typeface="Barlow Condensed SemiBold"/>
              </a:rPr>
            </a:br>
            <a:r>
              <a:rPr lang="en-US" sz="2200" dirty="0">
                <a:sym typeface="Barlow Condensed SemiBold"/>
              </a:rPr>
              <a:t>• Consistency </a:t>
            </a:r>
          </a:p>
          <a:p>
            <a:pPr>
              <a:buClr>
                <a:srgbClr val="000000"/>
              </a:buClr>
              <a:buSzPts val="1200"/>
              <a:buFont typeface="Arial"/>
              <a:buNone/>
            </a:pPr>
            <a:r>
              <a:rPr lang="en-US" sz="2200" dirty="0">
                <a:sym typeface="Barlow Condensed SemiBold"/>
              </a:rPr>
              <a:t>• Bottom line </a:t>
            </a:r>
          </a:p>
        </p:txBody>
      </p:sp>
    </p:spTree>
    <p:extLst>
      <p:ext uri="{BB962C8B-B14F-4D97-AF65-F5344CB8AC3E}">
        <p14:creationId xmlns:p14="http://schemas.microsoft.com/office/powerpoint/2010/main" val="24782271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EA72D-08BE-008B-8613-8475BBD2BA91}"/>
              </a:ext>
            </a:extLst>
          </p:cNvPr>
          <p:cNvSpPr>
            <a:spLocks noGrp="1"/>
          </p:cNvSpPr>
          <p:nvPr>
            <p:ph type="title"/>
          </p:nvPr>
        </p:nvSpPr>
        <p:spPr/>
        <p:txBody>
          <a:bodyPr>
            <a:normAutofit/>
          </a:bodyPr>
          <a:lstStyle/>
          <a:p>
            <a:endParaRPr lang="en-US" dirty="0"/>
          </a:p>
        </p:txBody>
      </p:sp>
      <p:sp>
        <p:nvSpPr>
          <p:cNvPr id="3" name="Content Placeholder 2">
            <a:extLst>
              <a:ext uri="{FF2B5EF4-FFF2-40B4-BE49-F238E27FC236}">
                <a16:creationId xmlns:a16="http://schemas.microsoft.com/office/drawing/2014/main" id="{BFE6ADAB-F39A-99C6-387E-80F1C8E94181}"/>
              </a:ext>
            </a:extLst>
          </p:cNvPr>
          <p:cNvSpPr>
            <a:spLocks noGrp="1"/>
          </p:cNvSpPr>
          <p:nvPr>
            <p:ph idx="1"/>
          </p:nvPr>
        </p:nvSpPr>
        <p:spPr/>
        <p:txBody>
          <a:bodyPr>
            <a:normAutofit/>
          </a:bodyPr>
          <a:lstStyle/>
          <a:p>
            <a:pPr algn="l">
              <a:buFont typeface="Wingdings" panose="05000000000000000000" pitchFamily="2" charset="2"/>
              <a:buChar char="Ø"/>
            </a:pPr>
            <a:r>
              <a:rPr lang="en-US" dirty="0"/>
              <a:t>Not every manager is a leader, and not every leader is a manager.</a:t>
            </a:r>
          </a:p>
        </p:txBody>
      </p:sp>
      <p:sp>
        <p:nvSpPr>
          <p:cNvPr id="4" name="Date Placeholder 3">
            <a:extLst>
              <a:ext uri="{FF2B5EF4-FFF2-40B4-BE49-F238E27FC236}">
                <a16:creationId xmlns:a16="http://schemas.microsoft.com/office/drawing/2014/main" id="{3A786B27-1F8E-D3E7-6B1D-D8F4DFE9C1E7}"/>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2DC96CCF-D63D-ED93-B174-35F3BA0CDD56}"/>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73CFB5ED-48AA-8217-7CBC-F42B4A6D5EB3}"/>
              </a:ext>
            </a:extLst>
          </p:cNvPr>
          <p:cNvSpPr>
            <a:spLocks noGrp="1"/>
          </p:cNvSpPr>
          <p:nvPr>
            <p:ph type="sldNum" sz="quarter" idx="12"/>
          </p:nvPr>
        </p:nvSpPr>
        <p:spPr/>
        <p:txBody>
          <a:bodyPr/>
          <a:lstStyle/>
          <a:p>
            <a:r>
              <a:rPr lang="en-US" dirty="0"/>
              <a:t>PMG 511 - Project Leadership</a:t>
            </a:r>
          </a:p>
        </p:txBody>
      </p:sp>
      <p:sp>
        <p:nvSpPr>
          <p:cNvPr id="9" name="Google Shape;748;p26">
            <a:extLst>
              <a:ext uri="{FF2B5EF4-FFF2-40B4-BE49-F238E27FC236}">
                <a16:creationId xmlns:a16="http://schemas.microsoft.com/office/drawing/2014/main" id="{8C66E3AE-4368-3FA6-6EEA-2AE323959F5C}"/>
              </a:ext>
            </a:extLst>
          </p:cNvPr>
          <p:cNvSpPr/>
          <p:nvPr/>
        </p:nvSpPr>
        <p:spPr>
          <a:xfrm>
            <a:off x="1981989" y="3173897"/>
            <a:ext cx="4246536" cy="2152298"/>
          </a:xfrm>
          <a:prstGeom prst="ellipse">
            <a:avLst/>
          </a:prstGeom>
          <a:noFill/>
          <a:ln w="25400" cap="flat" cmpd="sng">
            <a:solidFill>
              <a:srgbClr val="9F304B"/>
            </a:solidFill>
            <a:prstDash val="solid"/>
            <a:round/>
            <a:headEnd type="none" w="sm" len="sm"/>
            <a:tailEnd type="none" w="sm" len="sm"/>
          </a:ln>
        </p:spPr>
        <p:txBody>
          <a:bodyPr spcFirstLastPara="1" wrap="square" lIns="91425" tIns="45700" rIns="91425" bIns="45700" anchor="ctr" anchorCtr="0">
            <a:noAutofit/>
          </a:bodyPr>
          <a:lstStyle/>
          <a:p>
            <a:pPr algn="ctr">
              <a:buClr>
                <a:srgbClr val="000000"/>
              </a:buClr>
              <a:buFont typeface="Arial"/>
              <a:buNone/>
            </a:pPr>
            <a:r>
              <a:rPr lang="en-US" sz="2800" b="1" kern="0" dirty="0">
                <a:solidFill>
                  <a:srgbClr val="7E3C71"/>
                </a:solidFill>
                <a:latin typeface="+mj-lt"/>
                <a:ea typeface="Arial"/>
                <a:cs typeface="Arial"/>
                <a:sym typeface="Arial"/>
              </a:rPr>
              <a:t>Leader</a:t>
            </a:r>
            <a:r>
              <a:rPr lang="en-US" sz="2800" b="1" kern="0" dirty="0">
                <a:solidFill>
                  <a:srgbClr val="7E3C71"/>
                </a:solidFill>
                <a:latin typeface="Arial"/>
                <a:ea typeface="Arial"/>
                <a:cs typeface="Arial"/>
                <a:sym typeface="Arial"/>
              </a:rPr>
              <a:t> </a:t>
            </a:r>
            <a:endParaRPr sz="1400" kern="0" dirty="0">
              <a:solidFill>
                <a:srgbClr val="000000"/>
              </a:solidFill>
              <a:latin typeface="Arial"/>
              <a:cs typeface="Arial"/>
              <a:sym typeface="Arial"/>
            </a:endParaRPr>
          </a:p>
        </p:txBody>
      </p:sp>
      <p:sp>
        <p:nvSpPr>
          <p:cNvPr id="10" name="Google Shape;749;p26">
            <a:extLst>
              <a:ext uri="{FF2B5EF4-FFF2-40B4-BE49-F238E27FC236}">
                <a16:creationId xmlns:a16="http://schemas.microsoft.com/office/drawing/2014/main" id="{29377DAB-EB4F-CE86-1545-06001F5DCAF0}"/>
              </a:ext>
            </a:extLst>
          </p:cNvPr>
          <p:cNvSpPr/>
          <p:nvPr/>
        </p:nvSpPr>
        <p:spPr>
          <a:xfrm>
            <a:off x="5099463" y="3193829"/>
            <a:ext cx="4448014" cy="2130400"/>
          </a:xfrm>
          <a:prstGeom prst="ellipse">
            <a:avLst/>
          </a:prstGeom>
          <a:noFill/>
          <a:ln w="25400" cap="flat" cmpd="sng">
            <a:solidFill>
              <a:srgbClr val="9F304B"/>
            </a:solidFill>
            <a:prstDash val="solid"/>
            <a:round/>
            <a:headEnd type="none" w="sm" len="sm"/>
            <a:tailEnd type="none" w="sm" len="sm"/>
          </a:ln>
        </p:spPr>
        <p:txBody>
          <a:bodyPr spcFirstLastPara="1" wrap="square" lIns="91425" tIns="45700" rIns="91425" bIns="45700" anchor="ctr" anchorCtr="0">
            <a:noAutofit/>
          </a:bodyPr>
          <a:lstStyle/>
          <a:p>
            <a:pPr algn="ctr">
              <a:buClr>
                <a:srgbClr val="000000"/>
              </a:buClr>
              <a:buFont typeface="Arial"/>
              <a:buNone/>
            </a:pPr>
            <a:endParaRPr sz="1400" kern="0">
              <a:solidFill>
                <a:srgbClr val="434343"/>
              </a:solidFill>
              <a:latin typeface="Arial"/>
              <a:ea typeface="Arial"/>
              <a:cs typeface="Arial"/>
              <a:sym typeface="Arial"/>
            </a:endParaRPr>
          </a:p>
        </p:txBody>
      </p:sp>
      <p:sp>
        <p:nvSpPr>
          <p:cNvPr id="11" name="Google Shape;750;p26">
            <a:extLst>
              <a:ext uri="{FF2B5EF4-FFF2-40B4-BE49-F238E27FC236}">
                <a16:creationId xmlns:a16="http://schemas.microsoft.com/office/drawing/2014/main" id="{B285EB36-56AA-C057-16F8-8820B86D9AF5}"/>
              </a:ext>
            </a:extLst>
          </p:cNvPr>
          <p:cNvSpPr/>
          <p:nvPr/>
        </p:nvSpPr>
        <p:spPr>
          <a:xfrm>
            <a:off x="6716319" y="4065766"/>
            <a:ext cx="1664238" cy="523220"/>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sz="2800" b="1" kern="0" dirty="0">
                <a:solidFill>
                  <a:srgbClr val="7E3C71"/>
                </a:solidFill>
                <a:latin typeface="+mj-lt"/>
                <a:cs typeface="Arial"/>
                <a:sym typeface="Arial"/>
              </a:rPr>
              <a:t>Manager</a:t>
            </a:r>
            <a:endParaRPr sz="2800" b="1" kern="0" dirty="0">
              <a:solidFill>
                <a:srgbClr val="7E3C71"/>
              </a:solidFill>
              <a:latin typeface="+mj-lt"/>
              <a:cs typeface="Arial"/>
              <a:sym typeface="Arial"/>
            </a:endParaRPr>
          </a:p>
        </p:txBody>
      </p:sp>
      <p:sp>
        <p:nvSpPr>
          <p:cNvPr id="12" name="Google Shape;751;p26">
            <a:extLst>
              <a:ext uri="{FF2B5EF4-FFF2-40B4-BE49-F238E27FC236}">
                <a16:creationId xmlns:a16="http://schemas.microsoft.com/office/drawing/2014/main" id="{BE4B6D2E-1CB3-C300-8BDF-B3855A037659}"/>
              </a:ext>
            </a:extLst>
          </p:cNvPr>
          <p:cNvSpPr/>
          <p:nvPr/>
        </p:nvSpPr>
        <p:spPr>
          <a:xfrm>
            <a:off x="5254103" y="4065766"/>
            <a:ext cx="841897" cy="338514"/>
          </a:xfrm>
          <a:prstGeom prst="rect">
            <a:avLst/>
          </a:prstGeom>
          <a:noFill/>
          <a:ln>
            <a:noFill/>
          </a:ln>
        </p:spPr>
        <p:txBody>
          <a:bodyPr spcFirstLastPara="1" wrap="square" lIns="91425" tIns="45700" rIns="91425" bIns="45700" anchor="t" anchorCtr="0">
            <a:spAutoFit/>
          </a:bodyPr>
          <a:lstStyle/>
          <a:p>
            <a:pPr algn="ctr">
              <a:buClr>
                <a:srgbClr val="000000"/>
              </a:buClr>
              <a:buFont typeface="Arial"/>
              <a:buNone/>
            </a:pPr>
            <a:r>
              <a:rPr lang="en-US" sz="1600" b="1" kern="0" dirty="0">
                <a:solidFill>
                  <a:srgbClr val="7E3C71"/>
                </a:solidFill>
                <a:latin typeface="+mj-lt"/>
                <a:ea typeface="Arial"/>
                <a:cs typeface="Arial"/>
                <a:sym typeface="Arial"/>
              </a:rPr>
              <a:t>Project</a:t>
            </a:r>
            <a:r>
              <a:rPr lang="en-US" sz="1400" b="1" kern="0" dirty="0">
                <a:solidFill>
                  <a:srgbClr val="7E3C71"/>
                </a:solidFill>
                <a:latin typeface="Arial"/>
                <a:ea typeface="Arial"/>
                <a:cs typeface="Arial"/>
                <a:sym typeface="Arial"/>
              </a:rPr>
              <a:t> </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17733184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4DE01-FF24-5355-1302-8C6A47461AD6}"/>
              </a:ext>
            </a:extLst>
          </p:cNvPr>
          <p:cNvSpPr>
            <a:spLocks noGrp="1"/>
          </p:cNvSpPr>
          <p:nvPr>
            <p:ph type="title"/>
          </p:nvPr>
        </p:nvSpPr>
        <p:spPr/>
        <p:txBody>
          <a:bodyPr>
            <a:normAutofit/>
          </a:bodyPr>
          <a:lstStyle/>
          <a:p>
            <a:r>
              <a:rPr lang="en-US" dirty="0"/>
              <a:t>A Project Without Positive Leadership </a:t>
            </a:r>
          </a:p>
        </p:txBody>
      </p:sp>
      <p:sp>
        <p:nvSpPr>
          <p:cNvPr id="3" name="Content Placeholder 2">
            <a:extLst>
              <a:ext uri="{FF2B5EF4-FFF2-40B4-BE49-F238E27FC236}">
                <a16:creationId xmlns:a16="http://schemas.microsoft.com/office/drawing/2014/main" id="{8E4C16A1-4880-0CED-A32F-8977DEF9B2E1}"/>
              </a:ext>
            </a:extLst>
          </p:cNvPr>
          <p:cNvSpPr>
            <a:spLocks noGrp="1"/>
          </p:cNvSpPr>
          <p:nvPr>
            <p:ph idx="1"/>
          </p:nvPr>
        </p:nvSpPr>
        <p:spPr/>
        <p:txBody>
          <a:bodyPr>
            <a:normAutofit/>
          </a:bodyPr>
          <a:lstStyle/>
          <a:p>
            <a:pPr>
              <a:buFont typeface="Wingdings" panose="05000000000000000000" pitchFamily="2" charset="2"/>
              <a:buChar char="Ø"/>
            </a:pPr>
            <a:r>
              <a:rPr lang="en-US" sz="2600" dirty="0"/>
              <a:t> May well under-perform.</a:t>
            </a:r>
          </a:p>
          <a:p>
            <a:pPr>
              <a:buFont typeface="Wingdings" panose="05000000000000000000" pitchFamily="2" charset="2"/>
              <a:buChar char="Ø"/>
            </a:pPr>
            <a:r>
              <a:rPr lang="en-US" sz="2600" dirty="0"/>
              <a:t>May miss strategic opportunities.</a:t>
            </a:r>
          </a:p>
          <a:p>
            <a:pPr>
              <a:buFont typeface="Wingdings" panose="05000000000000000000" pitchFamily="2" charset="2"/>
              <a:buChar char="Ø"/>
            </a:pPr>
            <a:r>
              <a:rPr lang="en-US" sz="2600" dirty="0"/>
              <a:t> Stifle innovation.</a:t>
            </a:r>
          </a:p>
          <a:p>
            <a:pPr>
              <a:buFont typeface="Wingdings" panose="05000000000000000000" pitchFamily="2" charset="2"/>
              <a:buChar char="Ø"/>
            </a:pPr>
            <a:r>
              <a:rPr lang="en-US" sz="2600" dirty="0"/>
              <a:t> Underutilize team members. </a:t>
            </a:r>
          </a:p>
          <a:p>
            <a:pPr>
              <a:buFont typeface="Wingdings" panose="05000000000000000000" pitchFamily="2" charset="2"/>
              <a:buChar char="Ø"/>
            </a:pPr>
            <a:r>
              <a:rPr lang="en-US" sz="2600" dirty="0"/>
              <a:t> Fall short of its project goals, quality performance and productivity.</a:t>
            </a:r>
          </a:p>
          <a:p>
            <a:endParaRPr lang="en-US" dirty="0"/>
          </a:p>
        </p:txBody>
      </p:sp>
      <p:sp>
        <p:nvSpPr>
          <p:cNvPr id="4" name="Date Placeholder 3">
            <a:extLst>
              <a:ext uri="{FF2B5EF4-FFF2-40B4-BE49-F238E27FC236}">
                <a16:creationId xmlns:a16="http://schemas.microsoft.com/office/drawing/2014/main" id="{6D07F403-A07E-2680-936F-8481622CE7B9}"/>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3D0A0CCD-E3F9-A0C7-6F75-0200AF8D75D3}"/>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B9CF5E24-C14B-53CD-BE72-3162E4D76188}"/>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17368919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5A8E1-9EFC-079A-1365-AB2EB0EEE644}"/>
              </a:ext>
            </a:extLst>
          </p:cNvPr>
          <p:cNvSpPr>
            <a:spLocks noGrp="1"/>
          </p:cNvSpPr>
          <p:nvPr>
            <p:ph type="title"/>
          </p:nvPr>
        </p:nvSpPr>
        <p:spPr/>
        <p:txBody>
          <a:bodyPr>
            <a:normAutofit/>
          </a:bodyPr>
          <a:lstStyle/>
          <a:p>
            <a:r>
              <a:rPr lang="en-US" dirty="0"/>
              <a:t>Leadership Traits and Soft Skills</a:t>
            </a:r>
          </a:p>
        </p:txBody>
      </p:sp>
      <p:sp>
        <p:nvSpPr>
          <p:cNvPr id="3" name="Content Placeholder 2">
            <a:extLst>
              <a:ext uri="{FF2B5EF4-FFF2-40B4-BE49-F238E27FC236}">
                <a16:creationId xmlns:a16="http://schemas.microsoft.com/office/drawing/2014/main" id="{2B7C25D2-CF40-CCEC-8D06-C2C4CAF012F9}"/>
              </a:ext>
            </a:extLst>
          </p:cNvPr>
          <p:cNvSpPr>
            <a:spLocks noGrp="1"/>
          </p:cNvSpPr>
          <p:nvPr>
            <p:ph idx="1"/>
          </p:nvPr>
        </p:nvSpPr>
        <p:spPr/>
        <p:txBody>
          <a:bodyPr>
            <a:normAutofit fontScale="62500" lnSpcReduction="20000"/>
          </a:bodyPr>
          <a:lstStyle/>
          <a:p>
            <a:pPr>
              <a:buFont typeface="Wingdings" panose="05000000000000000000" pitchFamily="2" charset="2"/>
              <a:buChar char="Ø"/>
            </a:pPr>
            <a:r>
              <a:rPr lang="en-US" b="1" dirty="0"/>
              <a:t>L</a:t>
            </a:r>
            <a:r>
              <a:rPr lang="en-US" dirty="0"/>
              <a:t> - Listener, Lovable.</a:t>
            </a:r>
          </a:p>
          <a:p>
            <a:pPr>
              <a:buFont typeface="Wingdings" panose="05000000000000000000" pitchFamily="2" charset="2"/>
              <a:buChar char="Ø"/>
            </a:pPr>
            <a:r>
              <a:rPr lang="en-US" b="1" dirty="0"/>
              <a:t>E</a:t>
            </a:r>
            <a:r>
              <a:rPr lang="en-US" dirty="0"/>
              <a:t> - Energetic, Effective.</a:t>
            </a:r>
          </a:p>
          <a:p>
            <a:pPr>
              <a:buFont typeface="Wingdings" panose="05000000000000000000" pitchFamily="2" charset="2"/>
              <a:buChar char="Ø"/>
            </a:pPr>
            <a:r>
              <a:rPr lang="en-US" b="1" dirty="0"/>
              <a:t>A</a:t>
            </a:r>
            <a:r>
              <a:rPr lang="en-US" dirty="0"/>
              <a:t> - Alert, Assertive.</a:t>
            </a:r>
          </a:p>
          <a:p>
            <a:pPr>
              <a:buFont typeface="Wingdings" panose="05000000000000000000" pitchFamily="2" charset="2"/>
              <a:buChar char="Ø"/>
            </a:pPr>
            <a:r>
              <a:rPr lang="en-US" b="1" dirty="0"/>
              <a:t>D</a:t>
            </a:r>
            <a:r>
              <a:rPr lang="en-US" dirty="0"/>
              <a:t> - Determination, Diligence.</a:t>
            </a:r>
          </a:p>
          <a:p>
            <a:pPr>
              <a:buFont typeface="Wingdings" panose="05000000000000000000" pitchFamily="2" charset="2"/>
              <a:buChar char="Ø"/>
            </a:pPr>
            <a:r>
              <a:rPr lang="en-US" b="1" dirty="0"/>
              <a:t>E</a:t>
            </a:r>
            <a:r>
              <a:rPr lang="en-US" dirty="0"/>
              <a:t> - Empathy, Eagerness.</a:t>
            </a:r>
          </a:p>
          <a:p>
            <a:pPr>
              <a:buFont typeface="Wingdings" panose="05000000000000000000" pitchFamily="2" charset="2"/>
              <a:buChar char="Ø"/>
            </a:pPr>
            <a:r>
              <a:rPr lang="en-US" b="1" dirty="0"/>
              <a:t>R</a:t>
            </a:r>
            <a:r>
              <a:rPr lang="en-US" dirty="0"/>
              <a:t> - Responsible, Realistic.</a:t>
            </a:r>
          </a:p>
          <a:p>
            <a:pPr>
              <a:buFont typeface="Wingdings" panose="05000000000000000000" pitchFamily="2" charset="2"/>
              <a:buChar char="Ø"/>
            </a:pPr>
            <a:r>
              <a:rPr lang="en-US" b="1" dirty="0"/>
              <a:t>S</a:t>
            </a:r>
            <a:r>
              <a:rPr lang="en-US" dirty="0"/>
              <a:t> - Self respect, Self control.</a:t>
            </a:r>
          </a:p>
          <a:p>
            <a:pPr>
              <a:buFont typeface="Wingdings" panose="05000000000000000000" pitchFamily="2" charset="2"/>
              <a:buChar char="Ø"/>
            </a:pPr>
            <a:r>
              <a:rPr lang="en-US" b="1" dirty="0"/>
              <a:t>H</a:t>
            </a:r>
            <a:r>
              <a:rPr lang="en-US" dirty="0"/>
              <a:t> - Honesty, High hopes.</a:t>
            </a:r>
          </a:p>
          <a:p>
            <a:pPr>
              <a:buFont typeface="Wingdings" panose="05000000000000000000" pitchFamily="2" charset="2"/>
              <a:buChar char="Ø"/>
            </a:pPr>
            <a:r>
              <a:rPr lang="en-US" b="1" dirty="0"/>
              <a:t>I</a:t>
            </a:r>
            <a:r>
              <a:rPr lang="en-US" dirty="0"/>
              <a:t> - Interest, Impartial.</a:t>
            </a:r>
          </a:p>
          <a:p>
            <a:pPr>
              <a:buFont typeface="Wingdings" panose="05000000000000000000" pitchFamily="2" charset="2"/>
              <a:buChar char="Ø"/>
            </a:pPr>
            <a:r>
              <a:rPr lang="en-US" b="1" dirty="0"/>
              <a:t>P</a:t>
            </a:r>
            <a:r>
              <a:rPr lang="en-US" dirty="0"/>
              <a:t>- Patience.</a:t>
            </a:r>
          </a:p>
          <a:p>
            <a:endParaRPr lang="en-US" dirty="0"/>
          </a:p>
        </p:txBody>
      </p:sp>
      <p:sp>
        <p:nvSpPr>
          <p:cNvPr id="4" name="Date Placeholder 3">
            <a:extLst>
              <a:ext uri="{FF2B5EF4-FFF2-40B4-BE49-F238E27FC236}">
                <a16:creationId xmlns:a16="http://schemas.microsoft.com/office/drawing/2014/main" id="{556FF5BF-C6BE-4A2E-319D-5E8B783FCB2C}"/>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B05C4945-1A54-9576-626E-CBADA7DCABB8}"/>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E4EEB070-EFD3-0C51-B0B4-EA753BAF7458}"/>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23663236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CDCF24-A603-A2D8-A1D6-7DC8297BB887}"/>
              </a:ext>
            </a:extLst>
          </p:cNvPr>
          <p:cNvSpPr>
            <a:spLocks noGrp="1"/>
          </p:cNvSpPr>
          <p:nvPr>
            <p:ph type="title"/>
          </p:nvPr>
        </p:nvSpPr>
        <p:spPr/>
        <p:txBody>
          <a:bodyPr>
            <a:normAutofit/>
          </a:bodyPr>
          <a:lstStyle/>
          <a:p>
            <a:r>
              <a:rPr lang="en-US" dirty="0"/>
              <a:t>Impact of Leadership on Projects</a:t>
            </a:r>
          </a:p>
        </p:txBody>
      </p:sp>
      <p:sp>
        <p:nvSpPr>
          <p:cNvPr id="3" name="Content Placeholder 2">
            <a:extLst>
              <a:ext uri="{FF2B5EF4-FFF2-40B4-BE49-F238E27FC236}">
                <a16:creationId xmlns:a16="http://schemas.microsoft.com/office/drawing/2014/main" id="{C5156BE4-53D3-CA41-1D9B-1BAB31DC2FF0}"/>
              </a:ext>
            </a:extLst>
          </p:cNvPr>
          <p:cNvSpPr>
            <a:spLocks noGrp="1"/>
          </p:cNvSpPr>
          <p:nvPr>
            <p:ph idx="1"/>
          </p:nvPr>
        </p:nvSpPr>
        <p:spPr/>
        <p:txBody>
          <a:bodyPr>
            <a:normAutofit/>
          </a:bodyPr>
          <a:lstStyle/>
          <a:p>
            <a:pPr algn="l">
              <a:buFont typeface="Wingdings" panose="05000000000000000000" pitchFamily="2" charset="2"/>
              <a:buChar char="Ø"/>
            </a:pPr>
            <a:r>
              <a:rPr lang="en-US" dirty="0"/>
              <a:t> </a:t>
            </a:r>
            <a:r>
              <a:rPr lang="en-US" sz="2400" dirty="0"/>
              <a:t>Leader role is one of the most challenging jobs in any organization, because it requires broad understanding of the various areas that must be coordinated and requires strong interpersonal skills. </a:t>
            </a:r>
          </a:p>
          <a:p>
            <a:pPr>
              <a:buFont typeface="Wingdings" panose="05000000000000000000" pitchFamily="2" charset="2"/>
              <a:buChar char="Ø"/>
            </a:pPr>
            <a:endParaRPr lang="en-US" dirty="0"/>
          </a:p>
        </p:txBody>
      </p:sp>
      <p:sp>
        <p:nvSpPr>
          <p:cNvPr id="4" name="Date Placeholder 3">
            <a:extLst>
              <a:ext uri="{FF2B5EF4-FFF2-40B4-BE49-F238E27FC236}">
                <a16:creationId xmlns:a16="http://schemas.microsoft.com/office/drawing/2014/main" id="{FFC42FD2-BC26-CC3C-17C1-FA04A272FCA2}"/>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E8267D7E-806A-D661-672E-EA67E99BBDA9}"/>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F814768-438C-6182-B217-27E8A77EE8BC}"/>
              </a:ext>
            </a:extLst>
          </p:cNvPr>
          <p:cNvSpPr>
            <a:spLocks noGrp="1"/>
          </p:cNvSpPr>
          <p:nvPr>
            <p:ph type="sldNum" sz="quarter" idx="12"/>
          </p:nvPr>
        </p:nvSpPr>
        <p:spPr/>
        <p:txBody>
          <a:bodyPr/>
          <a:lstStyle/>
          <a:p>
            <a:r>
              <a:rPr lang="en-US" dirty="0"/>
              <a:t>PMG 511 - Project Leadership</a:t>
            </a:r>
          </a:p>
        </p:txBody>
      </p:sp>
      <p:pic>
        <p:nvPicPr>
          <p:cNvPr id="7" name="Picture 6">
            <a:extLst>
              <a:ext uri="{FF2B5EF4-FFF2-40B4-BE49-F238E27FC236}">
                <a16:creationId xmlns:a16="http://schemas.microsoft.com/office/drawing/2014/main" id="{043FF228-BFDA-C96B-F8EA-990001D6213D}"/>
              </a:ext>
            </a:extLst>
          </p:cNvPr>
          <p:cNvPicPr>
            <a:picLocks noChangeAspect="1"/>
          </p:cNvPicPr>
          <p:nvPr/>
        </p:nvPicPr>
        <p:blipFill>
          <a:blip r:embed="rId2"/>
          <a:stretch>
            <a:fillRect/>
          </a:stretch>
        </p:blipFill>
        <p:spPr>
          <a:xfrm>
            <a:off x="2024009" y="3159893"/>
            <a:ext cx="8147407" cy="3086795"/>
          </a:xfrm>
          <a:prstGeom prst="rect">
            <a:avLst/>
          </a:prstGeom>
        </p:spPr>
      </p:pic>
    </p:spTree>
    <p:extLst>
      <p:ext uri="{BB962C8B-B14F-4D97-AF65-F5344CB8AC3E}">
        <p14:creationId xmlns:p14="http://schemas.microsoft.com/office/powerpoint/2010/main" val="38033787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D18DA-B72E-7076-15D8-B3D36C694AB0}"/>
              </a:ext>
            </a:extLst>
          </p:cNvPr>
          <p:cNvSpPr>
            <a:spLocks noGrp="1"/>
          </p:cNvSpPr>
          <p:nvPr>
            <p:ph type="title"/>
          </p:nvPr>
        </p:nvSpPr>
        <p:spPr/>
        <p:txBody>
          <a:bodyPr>
            <a:normAutofit/>
          </a:bodyPr>
          <a:lstStyle/>
          <a:p>
            <a:r>
              <a:rPr lang="en-US" dirty="0"/>
              <a:t>Major Project Leadership Skills</a:t>
            </a:r>
          </a:p>
        </p:txBody>
      </p:sp>
      <p:sp>
        <p:nvSpPr>
          <p:cNvPr id="3" name="Content Placeholder 2">
            <a:extLst>
              <a:ext uri="{FF2B5EF4-FFF2-40B4-BE49-F238E27FC236}">
                <a16:creationId xmlns:a16="http://schemas.microsoft.com/office/drawing/2014/main" id="{D3038112-AFB3-7FCD-C82B-5E0B4CD79DC3}"/>
              </a:ext>
            </a:extLst>
          </p:cNvPr>
          <p:cNvSpPr>
            <a:spLocks noGrp="1"/>
          </p:cNvSpPr>
          <p:nvPr>
            <p:ph idx="1"/>
          </p:nvPr>
        </p:nvSpPr>
        <p:spPr/>
        <p:txBody>
          <a:bodyPr>
            <a:normAutofit/>
          </a:bodyPr>
          <a:lstStyle/>
          <a:p>
            <a:pPr marL="0" indent="0">
              <a:buNone/>
            </a:pPr>
            <a:endParaRPr lang="en-US" dirty="0"/>
          </a:p>
        </p:txBody>
      </p:sp>
      <p:sp>
        <p:nvSpPr>
          <p:cNvPr id="4" name="Date Placeholder 3">
            <a:extLst>
              <a:ext uri="{FF2B5EF4-FFF2-40B4-BE49-F238E27FC236}">
                <a16:creationId xmlns:a16="http://schemas.microsoft.com/office/drawing/2014/main" id="{4512FA48-6B3E-ED5D-1681-3DC2228808B8}"/>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EDC9BEC6-110E-8934-3FA4-206315CB96D2}"/>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CBC870F4-D4FC-833F-8192-C1198286C70C}"/>
              </a:ext>
            </a:extLst>
          </p:cNvPr>
          <p:cNvSpPr>
            <a:spLocks noGrp="1"/>
          </p:cNvSpPr>
          <p:nvPr>
            <p:ph type="sldNum" sz="quarter" idx="12"/>
          </p:nvPr>
        </p:nvSpPr>
        <p:spPr/>
        <p:txBody>
          <a:bodyPr/>
          <a:lstStyle/>
          <a:p>
            <a:r>
              <a:rPr lang="en-US" dirty="0"/>
              <a:t>PMG 511 - Project Leadership</a:t>
            </a:r>
          </a:p>
        </p:txBody>
      </p:sp>
      <p:grpSp>
        <p:nvGrpSpPr>
          <p:cNvPr id="7" name="Google Shape;838;p33">
            <a:extLst>
              <a:ext uri="{FF2B5EF4-FFF2-40B4-BE49-F238E27FC236}">
                <a16:creationId xmlns:a16="http://schemas.microsoft.com/office/drawing/2014/main" id="{0209F0E4-B41B-6E74-D837-F8DC292D1ADA}"/>
              </a:ext>
            </a:extLst>
          </p:cNvPr>
          <p:cNvGrpSpPr/>
          <p:nvPr/>
        </p:nvGrpSpPr>
        <p:grpSpPr>
          <a:xfrm>
            <a:off x="996593" y="1422213"/>
            <a:ext cx="9976207" cy="4855298"/>
            <a:chOff x="2528159" y="1451"/>
            <a:chExt cx="4573104" cy="4925080"/>
          </a:xfrm>
        </p:grpSpPr>
        <p:sp>
          <p:nvSpPr>
            <p:cNvPr id="8" name="Google Shape;839;p33">
              <a:extLst>
                <a:ext uri="{FF2B5EF4-FFF2-40B4-BE49-F238E27FC236}">
                  <a16:creationId xmlns:a16="http://schemas.microsoft.com/office/drawing/2014/main" id="{44064853-E4F9-A972-E1D1-B5E989EED8A1}"/>
                </a:ext>
              </a:extLst>
            </p:cNvPr>
            <p:cNvSpPr/>
            <p:nvPr/>
          </p:nvSpPr>
          <p:spPr>
            <a:xfrm>
              <a:off x="2834984" y="557865"/>
              <a:ext cx="3812253" cy="3812253"/>
            </a:xfrm>
            <a:prstGeom prst="blockArc">
              <a:avLst>
                <a:gd name="adj1" fmla="val 12600000"/>
                <a:gd name="adj2" fmla="val 16200000"/>
                <a:gd name="adj3" fmla="val 4530"/>
              </a:avLst>
            </a:prstGeom>
            <a:solidFill>
              <a:srgbClr val="FF505E"/>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9" name="Google Shape;840;p33">
              <a:extLst>
                <a:ext uri="{FF2B5EF4-FFF2-40B4-BE49-F238E27FC236}">
                  <a16:creationId xmlns:a16="http://schemas.microsoft.com/office/drawing/2014/main" id="{1651DAF2-1D1F-2AB1-5CB2-CFBA5CC8EC85}"/>
                </a:ext>
              </a:extLst>
            </p:cNvPr>
            <p:cNvSpPr/>
            <p:nvPr/>
          </p:nvSpPr>
          <p:spPr>
            <a:xfrm>
              <a:off x="2834984" y="557865"/>
              <a:ext cx="3812253" cy="3812253"/>
            </a:xfrm>
            <a:prstGeom prst="blockArc">
              <a:avLst>
                <a:gd name="adj1" fmla="val 9000000"/>
                <a:gd name="adj2" fmla="val 12600000"/>
                <a:gd name="adj3" fmla="val 4530"/>
              </a:avLst>
            </a:prstGeom>
            <a:solidFill>
              <a:srgbClr val="F33A52"/>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0" name="Google Shape;841;p33">
              <a:extLst>
                <a:ext uri="{FF2B5EF4-FFF2-40B4-BE49-F238E27FC236}">
                  <a16:creationId xmlns:a16="http://schemas.microsoft.com/office/drawing/2014/main" id="{5CDCA0D0-2D6C-54BC-4E78-5F8EC50A9799}"/>
                </a:ext>
              </a:extLst>
            </p:cNvPr>
            <p:cNvSpPr/>
            <p:nvPr/>
          </p:nvSpPr>
          <p:spPr>
            <a:xfrm>
              <a:off x="2834984" y="557865"/>
              <a:ext cx="3812253" cy="3812253"/>
            </a:xfrm>
            <a:prstGeom prst="blockArc">
              <a:avLst>
                <a:gd name="adj1" fmla="val 5400000"/>
                <a:gd name="adj2" fmla="val 9000000"/>
                <a:gd name="adj3" fmla="val 4530"/>
              </a:avLst>
            </a:prstGeom>
            <a:solidFill>
              <a:srgbClr val="E5274C"/>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1" name="Google Shape;842;p33">
              <a:extLst>
                <a:ext uri="{FF2B5EF4-FFF2-40B4-BE49-F238E27FC236}">
                  <a16:creationId xmlns:a16="http://schemas.microsoft.com/office/drawing/2014/main" id="{EE1869E8-EA17-772F-C15E-B5ABF93B7379}"/>
                </a:ext>
              </a:extLst>
            </p:cNvPr>
            <p:cNvSpPr/>
            <p:nvPr/>
          </p:nvSpPr>
          <p:spPr>
            <a:xfrm>
              <a:off x="2748377" y="559879"/>
              <a:ext cx="3812253" cy="3812253"/>
            </a:xfrm>
            <a:prstGeom prst="blockArc">
              <a:avLst>
                <a:gd name="adj1" fmla="val 1499100"/>
                <a:gd name="adj2" fmla="val 5240125"/>
                <a:gd name="adj3" fmla="val 4530"/>
              </a:avLst>
            </a:prstGeom>
            <a:solidFill>
              <a:srgbClr val="C5264D"/>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843;p33">
              <a:extLst>
                <a:ext uri="{FF2B5EF4-FFF2-40B4-BE49-F238E27FC236}">
                  <a16:creationId xmlns:a16="http://schemas.microsoft.com/office/drawing/2014/main" id="{F4AFCD1B-F386-258A-3631-EA80834CEFCC}"/>
                </a:ext>
              </a:extLst>
            </p:cNvPr>
            <p:cNvSpPr/>
            <p:nvPr/>
          </p:nvSpPr>
          <p:spPr>
            <a:xfrm>
              <a:off x="2816202" y="428259"/>
              <a:ext cx="3812253" cy="3812253"/>
            </a:xfrm>
            <a:prstGeom prst="blockArc">
              <a:avLst>
                <a:gd name="adj1" fmla="val 20566183"/>
                <a:gd name="adj2" fmla="val 1772405"/>
                <a:gd name="adj3" fmla="val 4530"/>
              </a:avLst>
            </a:prstGeom>
            <a:solidFill>
              <a:srgbClr val="9E2C4E"/>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3" name="Google Shape;844;p33">
              <a:extLst>
                <a:ext uri="{FF2B5EF4-FFF2-40B4-BE49-F238E27FC236}">
                  <a16:creationId xmlns:a16="http://schemas.microsoft.com/office/drawing/2014/main" id="{FEFAC22D-7EDA-9746-DF6D-914DDE5612A7}"/>
                </a:ext>
              </a:extLst>
            </p:cNvPr>
            <p:cNvSpPr/>
            <p:nvPr/>
          </p:nvSpPr>
          <p:spPr>
            <a:xfrm>
              <a:off x="2861624" y="557674"/>
              <a:ext cx="3812253" cy="3812253"/>
            </a:xfrm>
            <a:prstGeom prst="blockArc">
              <a:avLst>
                <a:gd name="adj1" fmla="val 16150838"/>
                <a:gd name="adj2" fmla="val 20313031"/>
                <a:gd name="adj3" fmla="val 4530"/>
              </a:avLst>
            </a:prstGeom>
            <a:solidFill>
              <a:srgbClr val="7C2F4B"/>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4" name="Google Shape;845;p33">
              <a:extLst>
                <a:ext uri="{FF2B5EF4-FFF2-40B4-BE49-F238E27FC236}">
                  <a16:creationId xmlns:a16="http://schemas.microsoft.com/office/drawing/2014/main" id="{1615023F-7B8C-4A7A-7967-5756C34B78CC}"/>
                </a:ext>
              </a:extLst>
            </p:cNvPr>
            <p:cNvSpPr/>
            <p:nvPr/>
          </p:nvSpPr>
          <p:spPr>
            <a:xfrm>
              <a:off x="3824463" y="1712588"/>
              <a:ext cx="1713096" cy="1713096"/>
            </a:xfrm>
            <a:prstGeom prst="ellipse">
              <a:avLst/>
            </a:prstGeom>
            <a:solidFill>
              <a:srgbClr val="FD9A37"/>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5" name="Google Shape;846;p33">
              <a:extLst>
                <a:ext uri="{FF2B5EF4-FFF2-40B4-BE49-F238E27FC236}">
                  <a16:creationId xmlns:a16="http://schemas.microsoft.com/office/drawing/2014/main" id="{A06DBF73-623F-AD94-F2D4-9A07E2B3E141}"/>
                </a:ext>
              </a:extLst>
            </p:cNvPr>
            <p:cNvSpPr txBox="1"/>
            <p:nvPr/>
          </p:nvSpPr>
          <p:spPr>
            <a:xfrm>
              <a:off x="4075340" y="1963465"/>
              <a:ext cx="1211342" cy="1211342"/>
            </a:xfrm>
            <a:prstGeom prst="rect">
              <a:avLst/>
            </a:prstGeom>
            <a:noFill/>
            <a:ln>
              <a:noFill/>
            </a:ln>
          </p:spPr>
          <p:txBody>
            <a:bodyPr spcFirstLastPara="1" wrap="square" lIns="17775" tIns="17775" rIns="17775" bIns="17775"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1400"/>
                <a:buFont typeface="Arial"/>
                <a:buNone/>
                <a:tabLst/>
                <a:defRPr/>
              </a:pPr>
              <a:r>
                <a:rPr lang="en-US" sz="2000" b="1" kern="0" dirty="0">
                  <a:solidFill>
                    <a:srgbClr val="E9E6E1"/>
                  </a:solidFill>
                  <a:latin typeface="+mj-lt"/>
                  <a:cs typeface="Arial"/>
                  <a:sym typeface="Arial"/>
                </a:rPr>
                <a:t>Effective Project Leadership</a:t>
              </a:r>
              <a:endParaRPr sz="2000" b="1" kern="0" dirty="0">
                <a:solidFill>
                  <a:srgbClr val="E9E6E1"/>
                </a:solidFill>
                <a:latin typeface="+mj-lt"/>
                <a:cs typeface="Arial"/>
                <a:sym typeface="Arial"/>
              </a:endParaRPr>
            </a:p>
          </p:txBody>
        </p:sp>
        <p:sp>
          <p:nvSpPr>
            <p:cNvPr id="16" name="Google Shape;847;p33">
              <a:extLst>
                <a:ext uri="{FF2B5EF4-FFF2-40B4-BE49-F238E27FC236}">
                  <a16:creationId xmlns:a16="http://schemas.microsoft.com/office/drawing/2014/main" id="{529339E0-D36D-C509-70A9-4034DBE205F3}"/>
                </a:ext>
              </a:extLst>
            </p:cNvPr>
            <p:cNvSpPr/>
            <p:nvPr/>
          </p:nvSpPr>
          <p:spPr>
            <a:xfrm>
              <a:off x="4141527" y="1451"/>
              <a:ext cx="1199167" cy="1199167"/>
            </a:xfrm>
            <a:prstGeom prst="ellipse">
              <a:avLst/>
            </a:prstGeom>
            <a:solidFill>
              <a:srgbClr val="7C2F4B"/>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7" name="Google Shape;848;p33">
              <a:extLst>
                <a:ext uri="{FF2B5EF4-FFF2-40B4-BE49-F238E27FC236}">
                  <a16:creationId xmlns:a16="http://schemas.microsoft.com/office/drawing/2014/main" id="{AA4A1090-40E1-8DB3-4F2E-7528D3D50880}"/>
                </a:ext>
              </a:extLst>
            </p:cNvPr>
            <p:cNvSpPr txBox="1"/>
            <p:nvPr/>
          </p:nvSpPr>
          <p:spPr>
            <a:xfrm>
              <a:off x="4317141" y="177065"/>
              <a:ext cx="847939" cy="847939"/>
            </a:xfrm>
            <a:prstGeom prst="rect">
              <a:avLst/>
            </a:prstGeom>
            <a:noFill/>
            <a:ln>
              <a:noFill/>
            </a:ln>
          </p:spPr>
          <p:txBody>
            <a:bodyPr spcFirstLastPara="1" wrap="square" lIns="10150" tIns="10150" rIns="10150" bIns="10150" anchor="ctr" anchorCtr="0">
              <a:noAutofit/>
            </a:bodyPr>
            <a:lstStyle/>
            <a:p>
              <a:pPr algn="ctr">
                <a:lnSpc>
                  <a:spcPct val="90000"/>
                </a:lnSpc>
                <a:buClr>
                  <a:srgbClr val="000000"/>
                </a:buClr>
                <a:buSzPts val="800"/>
                <a:defRPr/>
              </a:pPr>
              <a:r>
                <a:rPr lang="en-US" kern="0" dirty="0">
                  <a:solidFill>
                    <a:srgbClr val="E9E6E1"/>
                  </a:solidFill>
                  <a:latin typeface="+mj-lt"/>
                  <a:cs typeface="Arial"/>
                  <a:sym typeface="Arial"/>
                </a:rPr>
                <a:t>Decision-making and Conflict Resolution  </a:t>
              </a:r>
              <a:endParaRPr kern="0" dirty="0">
                <a:solidFill>
                  <a:srgbClr val="E9E6E1"/>
                </a:solidFill>
                <a:latin typeface="+mj-lt"/>
                <a:cs typeface="Arial"/>
                <a:sym typeface="Arial"/>
              </a:endParaRPr>
            </a:p>
          </p:txBody>
        </p:sp>
        <p:sp>
          <p:nvSpPr>
            <p:cNvPr id="18" name="Google Shape;849;p33">
              <a:extLst>
                <a:ext uri="{FF2B5EF4-FFF2-40B4-BE49-F238E27FC236}">
                  <a16:creationId xmlns:a16="http://schemas.microsoft.com/office/drawing/2014/main" id="{BE616956-EE30-C426-C2EE-10FB3ED5E14D}"/>
                </a:ext>
              </a:extLst>
            </p:cNvPr>
            <p:cNvSpPr/>
            <p:nvPr/>
          </p:nvSpPr>
          <p:spPr>
            <a:xfrm>
              <a:off x="5902096" y="1182970"/>
              <a:ext cx="1199167" cy="1199167"/>
            </a:xfrm>
            <a:prstGeom prst="ellipse">
              <a:avLst/>
            </a:prstGeom>
            <a:solidFill>
              <a:srgbClr val="9E2C4E"/>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9" name="Google Shape;850;p33">
              <a:extLst>
                <a:ext uri="{FF2B5EF4-FFF2-40B4-BE49-F238E27FC236}">
                  <a16:creationId xmlns:a16="http://schemas.microsoft.com/office/drawing/2014/main" id="{9C163971-7822-C3D0-946A-307EF9179DEC}"/>
                </a:ext>
              </a:extLst>
            </p:cNvPr>
            <p:cNvSpPr txBox="1"/>
            <p:nvPr/>
          </p:nvSpPr>
          <p:spPr>
            <a:xfrm>
              <a:off x="6077710" y="1358584"/>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lang="en-US" kern="0" dirty="0">
                  <a:solidFill>
                    <a:srgbClr val="E9E6E1"/>
                  </a:solidFill>
                  <a:latin typeface="+mj-lt"/>
                  <a:cs typeface="Arial"/>
                  <a:sym typeface="Arial"/>
                </a:rPr>
                <a:t>Visioning</a:t>
              </a:r>
              <a:r>
                <a:rPr kumimoji="0" lang="en-US" sz="1600" b="0" i="0" u="none" strike="noStrike" kern="0" cap="none" spc="0" normalizeH="0" baseline="0" noProof="0" dirty="0">
                  <a:ln>
                    <a:noFill/>
                  </a:ln>
                  <a:solidFill>
                    <a:srgbClr val="E9E6E1"/>
                  </a:solidFill>
                  <a:effectLst/>
                  <a:uLnTx/>
                  <a:uFillTx/>
                  <a:latin typeface="Arial"/>
                  <a:ea typeface="Arial"/>
                  <a:cs typeface="Arial"/>
                  <a:sym typeface="Arial"/>
                </a:rPr>
                <a:t> </a:t>
              </a:r>
              <a:endParaRPr kumimoji="0" sz="3600" b="0" i="0" u="none" strike="noStrike" kern="0" cap="none" spc="0" normalizeH="0" baseline="0" noProof="0" dirty="0">
                <a:ln>
                  <a:noFill/>
                </a:ln>
                <a:solidFill>
                  <a:srgbClr val="000000"/>
                </a:solidFill>
                <a:effectLst/>
                <a:uLnTx/>
                <a:uFillTx/>
                <a:latin typeface="Arial"/>
                <a:cs typeface="Arial"/>
                <a:sym typeface="Arial"/>
              </a:endParaRPr>
            </a:p>
          </p:txBody>
        </p:sp>
        <p:sp>
          <p:nvSpPr>
            <p:cNvPr id="20" name="Google Shape;851;p33">
              <a:extLst>
                <a:ext uri="{FF2B5EF4-FFF2-40B4-BE49-F238E27FC236}">
                  <a16:creationId xmlns:a16="http://schemas.microsoft.com/office/drawing/2014/main" id="{481587B7-0D32-7583-B6DD-90EC5500D332}"/>
                </a:ext>
              </a:extLst>
            </p:cNvPr>
            <p:cNvSpPr/>
            <p:nvPr/>
          </p:nvSpPr>
          <p:spPr>
            <a:xfrm>
              <a:off x="5743538" y="2653299"/>
              <a:ext cx="1199167" cy="1199167"/>
            </a:xfrm>
            <a:prstGeom prst="ellipse">
              <a:avLst/>
            </a:prstGeom>
            <a:solidFill>
              <a:srgbClr val="C5264D"/>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21" name="Google Shape;852;p33">
              <a:extLst>
                <a:ext uri="{FF2B5EF4-FFF2-40B4-BE49-F238E27FC236}">
                  <a16:creationId xmlns:a16="http://schemas.microsoft.com/office/drawing/2014/main" id="{6C849F31-061C-4DB5-F2A7-8970881E2203}"/>
                </a:ext>
              </a:extLst>
            </p:cNvPr>
            <p:cNvSpPr txBox="1"/>
            <p:nvPr/>
          </p:nvSpPr>
          <p:spPr>
            <a:xfrm>
              <a:off x="5919152" y="2828913"/>
              <a:ext cx="847939" cy="847939"/>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700"/>
                <a:buFont typeface="Arial"/>
                <a:buNone/>
                <a:tabLst/>
                <a:defRPr/>
              </a:pPr>
              <a:r>
                <a:rPr lang="en-US" kern="0" dirty="0">
                  <a:solidFill>
                    <a:srgbClr val="E9E6E1"/>
                  </a:solidFill>
                  <a:latin typeface="+mj-lt"/>
                  <a:cs typeface="Arial"/>
                  <a:sym typeface="Arial"/>
                </a:rPr>
                <a:t>Communicating</a:t>
              </a:r>
              <a:endParaRPr kern="0" dirty="0">
                <a:solidFill>
                  <a:srgbClr val="E9E6E1"/>
                </a:solidFill>
                <a:latin typeface="+mj-lt"/>
                <a:cs typeface="Arial"/>
                <a:sym typeface="Arial"/>
              </a:endParaRPr>
            </a:p>
          </p:txBody>
        </p:sp>
        <p:sp>
          <p:nvSpPr>
            <p:cNvPr id="22" name="Google Shape;853;p33">
              <a:extLst>
                <a:ext uri="{FF2B5EF4-FFF2-40B4-BE49-F238E27FC236}">
                  <a16:creationId xmlns:a16="http://schemas.microsoft.com/office/drawing/2014/main" id="{9E8A70FA-B71F-B6E9-97C8-7981A692F972}"/>
                </a:ext>
              </a:extLst>
            </p:cNvPr>
            <p:cNvSpPr/>
            <p:nvPr/>
          </p:nvSpPr>
          <p:spPr>
            <a:xfrm>
              <a:off x="4141527" y="3727364"/>
              <a:ext cx="1199167" cy="1199167"/>
            </a:xfrm>
            <a:prstGeom prst="ellipse">
              <a:avLst/>
            </a:prstGeom>
            <a:solidFill>
              <a:srgbClr val="E5274C"/>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23" name="Google Shape;854;p33">
              <a:extLst>
                <a:ext uri="{FF2B5EF4-FFF2-40B4-BE49-F238E27FC236}">
                  <a16:creationId xmlns:a16="http://schemas.microsoft.com/office/drawing/2014/main" id="{7E06415B-C6AD-D935-A8B6-9EEA8C5E9350}"/>
                </a:ext>
              </a:extLst>
            </p:cNvPr>
            <p:cNvSpPr txBox="1"/>
            <p:nvPr/>
          </p:nvSpPr>
          <p:spPr>
            <a:xfrm>
              <a:off x="4317141" y="3902978"/>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lang="en-US" kern="0" dirty="0">
                  <a:solidFill>
                    <a:srgbClr val="E9E6E1"/>
                  </a:solidFill>
                  <a:latin typeface="+mj-lt"/>
                  <a:cs typeface="Arial"/>
                  <a:sym typeface="Arial"/>
                </a:rPr>
                <a:t>Influencing</a:t>
              </a:r>
              <a:endParaRPr kern="0" dirty="0">
                <a:solidFill>
                  <a:srgbClr val="E9E6E1"/>
                </a:solidFill>
                <a:latin typeface="+mj-lt"/>
                <a:cs typeface="Arial"/>
                <a:sym typeface="Arial"/>
              </a:endParaRPr>
            </a:p>
          </p:txBody>
        </p:sp>
        <p:sp>
          <p:nvSpPr>
            <p:cNvPr id="24" name="Google Shape;855;p33">
              <a:extLst>
                <a:ext uri="{FF2B5EF4-FFF2-40B4-BE49-F238E27FC236}">
                  <a16:creationId xmlns:a16="http://schemas.microsoft.com/office/drawing/2014/main" id="{7230C291-2416-A25F-310B-81C74A83F717}"/>
                </a:ext>
              </a:extLst>
            </p:cNvPr>
            <p:cNvSpPr/>
            <p:nvPr/>
          </p:nvSpPr>
          <p:spPr>
            <a:xfrm>
              <a:off x="2528159" y="2795886"/>
              <a:ext cx="1199167" cy="1199167"/>
            </a:xfrm>
            <a:prstGeom prst="ellipse">
              <a:avLst/>
            </a:prstGeom>
            <a:solidFill>
              <a:srgbClr val="F33A52"/>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25" name="Google Shape;856;p33">
              <a:extLst>
                <a:ext uri="{FF2B5EF4-FFF2-40B4-BE49-F238E27FC236}">
                  <a16:creationId xmlns:a16="http://schemas.microsoft.com/office/drawing/2014/main" id="{989B5211-6FB8-E17C-BAFC-132D48E0EE56}"/>
                </a:ext>
              </a:extLst>
            </p:cNvPr>
            <p:cNvSpPr txBox="1"/>
            <p:nvPr/>
          </p:nvSpPr>
          <p:spPr>
            <a:xfrm>
              <a:off x="2703773" y="2971500"/>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lang="en-US" kern="0" dirty="0">
                  <a:solidFill>
                    <a:srgbClr val="E9E6E1"/>
                  </a:solidFill>
                  <a:latin typeface="+mj-lt"/>
                  <a:cs typeface="Arial"/>
                  <a:sym typeface="Arial"/>
                </a:rPr>
                <a:t>Motivation</a:t>
              </a:r>
              <a:endParaRPr kern="0" dirty="0">
                <a:solidFill>
                  <a:srgbClr val="E9E6E1"/>
                </a:solidFill>
                <a:latin typeface="+mj-lt"/>
                <a:cs typeface="Arial"/>
                <a:sym typeface="Arial"/>
              </a:endParaRPr>
            </a:p>
          </p:txBody>
        </p:sp>
        <p:sp>
          <p:nvSpPr>
            <p:cNvPr id="26" name="Google Shape;857;p33">
              <a:extLst>
                <a:ext uri="{FF2B5EF4-FFF2-40B4-BE49-F238E27FC236}">
                  <a16:creationId xmlns:a16="http://schemas.microsoft.com/office/drawing/2014/main" id="{0B8D2C6F-7889-B0EB-7645-72DF8238F352}"/>
                </a:ext>
              </a:extLst>
            </p:cNvPr>
            <p:cNvSpPr/>
            <p:nvPr/>
          </p:nvSpPr>
          <p:spPr>
            <a:xfrm>
              <a:off x="2528159" y="932929"/>
              <a:ext cx="1199167" cy="1199167"/>
            </a:xfrm>
            <a:prstGeom prst="ellipse">
              <a:avLst/>
            </a:prstGeom>
            <a:solidFill>
              <a:srgbClr val="FF505E"/>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27" name="Google Shape;858;p33">
              <a:extLst>
                <a:ext uri="{FF2B5EF4-FFF2-40B4-BE49-F238E27FC236}">
                  <a16:creationId xmlns:a16="http://schemas.microsoft.com/office/drawing/2014/main" id="{65C572B1-6284-D8D3-23A4-866363524424}"/>
                </a:ext>
              </a:extLst>
            </p:cNvPr>
            <p:cNvSpPr txBox="1"/>
            <p:nvPr/>
          </p:nvSpPr>
          <p:spPr>
            <a:xfrm>
              <a:off x="2703773" y="1108543"/>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kumimoji="0" lang="en-US" b="0" i="0" u="none" strike="noStrike" kern="0" cap="none" spc="0" normalizeH="0" baseline="0" noProof="0" dirty="0">
                  <a:ln>
                    <a:noFill/>
                  </a:ln>
                  <a:solidFill>
                    <a:srgbClr val="E9E6E1"/>
                  </a:solidFill>
                  <a:effectLst/>
                  <a:uLnTx/>
                  <a:uFillTx/>
                  <a:latin typeface="+mj-lt"/>
                  <a:ea typeface="Arial"/>
                  <a:cs typeface="Arial"/>
                  <a:sym typeface="Arial"/>
                </a:rPr>
                <a:t>Team Management</a:t>
              </a:r>
              <a:endParaRPr kumimoji="0" sz="4000" b="0" i="0" u="none" strike="noStrike" kern="0" cap="none" spc="0" normalizeH="0" baseline="0" noProof="0" dirty="0">
                <a:ln>
                  <a:noFill/>
                </a:ln>
                <a:solidFill>
                  <a:srgbClr val="000000"/>
                </a:solidFill>
                <a:effectLst/>
                <a:uLnTx/>
                <a:uFillTx/>
                <a:latin typeface="+mj-lt"/>
                <a:cs typeface="Arial"/>
                <a:sym typeface="Arial"/>
              </a:endParaRPr>
            </a:p>
          </p:txBody>
        </p:sp>
      </p:grpSp>
    </p:spTree>
    <p:extLst>
      <p:ext uri="{BB962C8B-B14F-4D97-AF65-F5344CB8AC3E}">
        <p14:creationId xmlns:p14="http://schemas.microsoft.com/office/powerpoint/2010/main" val="18586097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CB16ED-5598-43D9-5936-F65B153D3B12}"/>
              </a:ext>
            </a:extLst>
          </p:cNvPr>
          <p:cNvSpPr>
            <a:spLocks noGrp="1"/>
          </p:cNvSpPr>
          <p:nvPr>
            <p:ph type="title"/>
          </p:nvPr>
        </p:nvSpPr>
        <p:spPr/>
        <p:txBody>
          <a:bodyPr>
            <a:normAutofit/>
          </a:bodyPr>
          <a:lstStyle/>
          <a:p>
            <a:r>
              <a:rPr lang="en-US" dirty="0"/>
              <a:t>Team Management</a:t>
            </a:r>
          </a:p>
        </p:txBody>
      </p:sp>
      <p:pic>
        <p:nvPicPr>
          <p:cNvPr id="7" name="Content Placeholder 6">
            <a:extLst>
              <a:ext uri="{FF2B5EF4-FFF2-40B4-BE49-F238E27FC236}">
                <a16:creationId xmlns:a16="http://schemas.microsoft.com/office/drawing/2014/main" id="{1C9B63E6-DC41-D03F-543D-FF8115A8B82E}"/>
              </a:ext>
            </a:extLst>
          </p:cNvPr>
          <p:cNvPicPr>
            <a:picLocks noGrp="1" noChangeAspect="1"/>
          </p:cNvPicPr>
          <p:nvPr>
            <p:ph idx="1"/>
          </p:nvPr>
        </p:nvPicPr>
        <p:blipFill>
          <a:blip r:embed="rId2"/>
          <a:stretch>
            <a:fillRect/>
          </a:stretch>
        </p:blipFill>
        <p:spPr>
          <a:xfrm>
            <a:off x="1275508" y="1839075"/>
            <a:ext cx="9224681" cy="3935002"/>
          </a:xfrm>
          <a:prstGeom prst="rect">
            <a:avLst/>
          </a:prstGeom>
        </p:spPr>
      </p:pic>
      <p:sp>
        <p:nvSpPr>
          <p:cNvPr id="4" name="Date Placeholder 3">
            <a:extLst>
              <a:ext uri="{FF2B5EF4-FFF2-40B4-BE49-F238E27FC236}">
                <a16:creationId xmlns:a16="http://schemas.microsoft.com/office/drawing/2014/main" id="{3B7CF3BA-2AE6-CC54-A47C-05D8409033BA}"/>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B548A74D-5425-8A93-C98F-DD13872A88DC}"/>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FEED35D8-3A46-53F3-2A57-8D614F8FBF62}"/>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13190337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C69757-47F6-E42A-D4ED-365B5BC6A17D}"/>
              </a:ext>
            </a:extLst>
          </p:cNvPr>
          <p:cNvSpPr>
            <a:spLocks noGrp="1"/>
          </p:cNvSpPr>
          <p:nvPr>
            <p:ph type="title"/>
          </p:nvPr>
        </p:nvSpPr>
        <p:spPr/>
        <p:txBody>
          <a:bodyPr>
            <a:normAutofit/>
          </a:bodyPr>
          <a:lstStyle/>
          <a:p>
            <a:r>
              <a:rPr lang="en-US" dirty="0"/>
              <a:t>Team Management</a:t>
            </a:r>
          </a:p>
        </p:txBody>
      </p:sp>
      <p:sp>
        <p:nvSpPr>
          <p:cNvPr id="3" name="Content Placeholder 2">
            <a:extLst>
              <a:ext uri="{FF2B5EF4-FFF2-40B4-BE49-F238E27FC236}">
                <a16:creationId xmlns:a16="http://schemas.microsoft.com/office/drawing/2014/main" id="{5A144452-5805-8E41-43E0-EA350C44E82D}"/>
              </a:ext>
            </a:extLst>
          </p:cNvPr>
          <p:cNvSpPr>
            <a:spLocks noGrp="1"/>
          </p:cNvSpPr>
          <p:nvPr>
            <p:ph idx="1"/>
          </p:nvPr>
        </p:nvSpPr>
        <p:spPr/>
        <p:txBody>
          <a:bodyPr>
            <a:normAutofit/>
          </a:bodyPr>
          <a:lstStyle/>
          <a:p>
            <a:pPr algn="l">
              <a:buFont typeface="Wingdings" panose="05000000000000000000" pitchFamily="2" charset="2"/>
              <a:buChar char="Ø"/>
            </a:pPr>
            <a:r>
              <a:rPr lang="en-US" sz="2400" dirty="0"/>
              <a:t> Successful project leaders are responsible for the daily mechanisms of team harmony.</a:t>
            </a:r>
          </a:p>
          <a:p>
            <a:pPr algn="l">
              <a:buFont typeface="Wingdings" panose="05000000000000000000" pitchFamily="2" charset="2"/>
              <a:buChar char="Ø"/>
            </a:pPr>
            <a:r>
              <a:rPr lang="en-US" sz="2400" dirty="0"/>
              <a:t>Successful project leaders make sure the whole team stays focused and works smoothly together towards a shared vision.</a:t>
            </a:r>
          </a:p>
          <a:p>
            <a:pPr algn="l">
              <a:buFont typeface="Wingdings" panose="05000000000000000000" pitchFamily="2" charset="2"/>
              <a:buChar char="Ø"/>
            </a:pPr>
            <a:r>
              <a:rPr lang="en-US" sz="2400" dirty="0"/>
              <a:t>Successful project leaders discuss, decide and do real work.</a:t>
            </a:r>
          </a:p>
          <a:p>
            <a:pPr algn="l">
              <a:buFont typeface="Wingdings" panose="05000000000000000000" pitchFamily="2" charset="2"/>
              <a:buChar char="Ø"/>
            </a:pPr>
            <a:r>
              <a:rPr lang="en-US" sz="2400" dirty="0"/>
              <a:t>Successful project leaders recognize that their team has been putting in extra hours on a project, might come up with a special reward—like a special team dinner together, or a day off post-project—to both demonstrate appreciation and incentive continued hard work.</a:t>
            </a:r>
          </a:p>
        </p:txBody>
      </p:sp>
      <p:sp>
        <p:nvSpPr>
          <p:cNvPr id="4" name="Date Placeholder 3">
            <a:extLst>
              <a:ext uri="{FF2B5EF4-FFF2-40B4-BE49-F238E27FC236}">
                <a16:creationId xmlns:a16="http://schemas.microsoft.com/office/drawing/2014/main" id="{28FB2017-7929-021B-DF1E-34650C3C64A3}"/>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697989B0-1093-C1DF-330B-C4FB406F8B98}"/>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DF9900E0-00CA-E353-3142-3562AB8FD05A}"/>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36562760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AD133-1EDF-14A5-67E5-E5FB47750469}"/>
              </a:ext>
            </a:extLst>
          </p:cNvPr>
          <p:cNvSpPr>
            <a:spLocks noGrp="1"/>
          </p:cNvSpPr>
          <p:nvPr>
            <p:ph type="title"/>
          </p:nvPr>
        </p:nvSpPr>
        <p:spPr/>
        <p:txBody>
          <a:bodyPr/>
          <a:lstStyle/>
          <a:p>
            <a:r>
              <a:rPr lang="en-US" dirty="0"/>
              <a:t>Decision-making </a:t>
            </a:r>
          </a:p>
        </p:txBody>
      </p:sp>
      <p:sp>
        <p:nvSpPr>
          <p:cNvPr id="3" name="Content Placeholder 2">
            <a:extLst>
              <a:ext uri="{FF2B5EF4-FFF2-40B4-BE49-F238E27FC236}">
                <a16:creationId xmlns:a16="http://schemas.microsoft.com/office/drawing/2014/main" id="{68236290-082F-E8DF-0033-A4895DCA45E3}"/>
              </a:ext>
            </a:extLst>
          </p:cNvPr>
          <p:cNvSpPr>
            <a:spLocks noGrp="1"/>
          </p:cNvSpPr>
          <p:nvPr>
            <p:ph idx="1"/>
          </p:nvPr>
        </p:nvSpPr>
        <p:spPr/>
        <p:txBody>
          <a:bodyPr>
            <a:normAutofit fontScale="55000" lnSpcReduction="20000"/>
          </a:bodyPr>
          <a:lstStyle/>
          <a:p>
            <a:pPr>
              <a:buFont typeface="Wingdings" panose="05000000000000000000" pitchFamily="2" charset="2"/>
              <a:buChar char="Ø"/>
            </a:pPr>
            <a:r>
              <a:rPr lang="en-US" sz="4400" dirty="0"/>
              <a:t> Successful project leaders are successful decision-makers.</a:t>
            </a:r>
          </a:p>
          <a:p>
            <a:pPr>
              <a:buFont typeface="Wingdings" panose="05000000000000000000" pitchFamily="2" charset="2"/>
              <a:buChar char="Ø"/>
            </a:pPr>
            <a:r>
              <a:rPr lang="en-US" sz="4400" dirty="0"/>
              <a:t>Successful project leaders often have to make challenging decisions, such as what direction to move their project in.</a:t>
            </a:r>
          </a:p>
          <a:p>
            <a:pPr>
              <a:buFont typeface="Wingdings" panose="05000000000000000000" pitchFamily="2" charset="2"/>
              <a:buChar char="Ø"/>
            </a:pPr>
            <a:r>
              <a:rPr lang="en-US" sz="4400" dirty="0"/>
              <a:t>Successful project leaders understand how to balance emotion with reason and make decisions that positively impact themselves, their employees, their customers and stakeholders, and the project.</a:t>
            </a:r>
          </a:p>
          <a:p>
            <a:pPr>
              <a:buFont typeface="Wingdings" panose="05000000000000000000" pitchFamily="2" charset="2"/>
              <a:buChar char="Ø"/>
            </a:pPr>
            <a:r>
              <a:rPr lang="en-US" sz="4400" dirty="0"/>
              <a:t>Successful project leaders also know when to move quickly and proceed with the available information, versus when to take more time and gather additional information.</a:t>
            </a:r>
          </a:p>
          <a:p>
            <a:endParaRPr lang="en-US" dirty="0"/>
          </a:p>
        </p:txBody>
      </p:sp>
      <p:sp>
        <p:nvSpPr>
          <p:cNvPr id="4" name="Date Placeholder 3">
            <a:extLst>
              <a:ext uri="{FF2B5EF4-FFF2-40B4-BE49-F238E27FC236}">
                <a16:creationId xmlns:a16="http://schemas.microsoft.com/office/drawing/2014/main" id="{50A22785-FA71-2760-0804-50E6733472B3}"/>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C44EAE60-63A3-B2D9-3582-9CDC6B49E06E}"/>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B040CDF2-DF00-F4A3-EACD-DC59B1ECC8F4}"/>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5087407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D2549-697E-8887-18CD-E16F44085A90}"/>
              </a:ext>
            </a:extLst>
          </p:cNvPr>
          <p:cNvSpPr>
            <a:spLocks noGrp="1"/>
          </p:cNvSpPr>
          <p:nvPr>
            <p:ph type="title"/>
          </p:nvPr>
        </p:nvSpPr>
        <p:spPr/>
        <p:txBody>
          <a:bodyPr/>
          <a:lstStyle/>
          <a:p>
            <a:r>
              <a:rPr lang="en-US" dirty="0"/>
              <a:t>Conflict Resolution</a:t>
            </a:r>
          </a:p>
        </p:txBody>
      </p:sp>
      <p:sp>
        <p:nvSpPr>
          <p:cNvPr id="3" name="Content Placeholder 2">
            <a:extLst>
              <a:ext uri="{FF2B5EF4-FFF2-40B4-BE49-F238E27FC236}">
                <a16:creationId xmlns:a16="http://schemas.microsoft.com/office/drawing/2014/main" id="{D459F0E6-C113-5405-3A50-62C5ECEE7353}"/>
              </a:ext>
            </a:extLst>
          </p:cNvPr>
          <p:cNvSpPr>
            <a:spLocks noGrp="1"/>
          </p:cNvSpPr>
          <p:nvPr>
            <p:ph idx="1"/>
          </p:nvPr>
        </p:nvSpPr>
        <p:spPr/>
        <p:txBody>
          <a:bodyPr>
            <a:normAutofit/>
          </a:bodyPr>
          <a:lstStyle/>
          <a:p>
            <a:pPr>
              <a:buFont typeface="Wingdings" panose="05000000000000000000" pitchFamily="2" charset="2"/>
              <a:buChar char="Ø"/>
            </a:pPr>
            <a:r>
              <a:rPr lang="en-US" sz="2400" dirty="0"/>
              <a:t>Conflict resolution is at the core of being a successful a project leader, it is an ongoing job duty of a leader.</a:t>
            </a:r>
          </a:p>
          <a:p>
            <a:pPr>
              <a:buFont typeface="Wingdings" panose="05000000000000000000" pitchFamily="2" charset="2"/>
              <a:buChar char="Ø"/>
            </a:pPr>
            <a:r>
              <a:rPr lang="en-US" sz="2400" dirty="0"/>
              <a:t>A successful project leaders is patient listener and assess the problem realistically without getting emotional or biased. </a:t>
            </a:r>
          </a:p>
          <a:p>
            <a:pPr>
              <a:buFont typeface="Wingdings" panose="05000000000000000000" pitchFamily="2" charset="2"/>
              <a:buChar char="Ø"/>
            </a:pPr>
            <a:r>
              <a:rPr lang="en-US" sz="2400" dirty="0"/>
              <a:t>The impact of conflict in the workplace can result in a disruption of the effectiveness of the project and slow the achievement of it’s goals. </a:t>
            </a:r>
          </a:p>
          <a:p>
            <a:pPr>
              <a:buFont typeface="Wingdings" panose="05000000000000000000" pitchFamily="2" charset="2"/>
              <a:buChar char="Ø"/>
            </a:pPr>
            <a:r>
              <a:rPr lang="en-US" sz="2400" dirty="0"/>
              <a:t>A successful project leader beliefs that facing conflict head is the best thing for both sides.</a:t>
            </a:r>
          </a:p>
          <a:p>
            <a:endParaRPr lang="en-US" dirty="0"/>
          </a:p>
        </p:txBody>
      </p:sp>
      <p:sp>
        <p:nvSpPr>
          <p:cNvPr id="4" name="Date Placeholder 3">
            <a:extLst>
              <a:ext uri="{FF2B5EF4-FFF2-40B4-BE49-F238E27FC236}">
                <a16:creationId xmlns:a16="http://schemas.microsoft.com/office/drawing/2014/main" id="{DD0C0522-5CA3-1EC9-DFA1-346D0266731E}"/>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A6BFB719-94CD-1003-5C6F-8504AB99328C}"/>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244325D-A54F-1220-69D1-06ECEDE8AED2}"/>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26500763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81016-95A8-431F-ABFC-01C55FC4064E}"/>
              </a:ext>
            </a:extLst>
          </p:cNvPr>
          <p:cNvSpPr>
            <a:spLocks noGrp="1"/>
          </p:cNvSpPr>
          <p:nvPr>
            <p:ph type="title"/>
          </p:nvPr>
        </p:nvSpPr>
        <p:spPr/>
        <p:txBody>
          <a:bodyPr>
            <a:normAutofit/>
          </a:bodyPr>
          <a:lstStyle/>
          <a:p>
            <a:r>
              <a:rPr lang="en-US" dirty="0"/>
              <a:t>Communication</a:t>
            </a:r>
          </a:p>
        </p:txBody>
      </p:sp>
      <p:sp>
        <p:nvSpPr>
          <p:cNvPr id="3" name="Content Placeholder 2">
            <a:extLst>
              <a:ext uri="{FF2B5EF4-FFF2-40B4-BE49-F238E27FC236}">
                <a16:creationId xmlns:a16="http://schemas.microsoft.com/office/drawing/2014/main" id="{C6802CC5-A2C7-5B15-4CEE-612EA1CCD3E8}"/>
              </a:ext>
            </a:extLst>
          </p:cNvPr>
          <p:cNvSpPr>
            <a:spLocks noGrp="1"/>
          </p:cNvSpPr>
          <p:nvPr>
            <p:ph idx="1"/>
          </p:nvPr>
        </p:nvSpPr>
        <p:spPr/>
        <p:txBody>
          <a:bodyPr>
            <a:normAutofit fontScale="92500"/>
          </a:bodyPr>
          <a:lstStyle/>
          <a:p>
            <a:pPr algn="l">
              <a:buFont typeface="Wingdings" panose="05000000000000000000" pitchFamily="2" charset="2"/>
              <a:buChar char="Ø"/>
            </a:pPr>
            <a:r>
              <a:rPr lang="en-US" dirty="0"/>
              <a:t> A successful project leader is an effective listeners.</a:t>
            </a:r>
          </a:p>
          <a:p>
            <a:pPr algn="l">
              <a:buFont typeface="Wingdings" panose="05000000000000000000" pitchFamily="2" charset="2"/>
              <a:buChar char="Ø"/>
            </a:pPr>
            <a:r>
              <a:rPr lang="en-US" dirty="0"/>
              <a:t>Communication can include persuading team members to collaborate in a way they’re not accustomed to, negotiating with project stakeholders on timelines and expectations.</a:t>
            </a:r>
          </a:p>
          <a:p>
            <a:pPr algn="l">
              <a:buFont typeface="Wingdings" panose="05000000000000000000" pitchFamily="2" charset="2"/>
              <a:buChar char="Ø"/>
            </a:pPr>
            <a:r>
              <a:rPr lang="en-US" dirty="0"/>
              <a:t>A successful project leader can be adept at transfer ideas, align expectations, inspire and motivate any action, and he can also spread their vision. They can build the values and trust that enable effective working relationships and goal accomplishment.</a:t>
            </a:r>
          </a:p>
          <a:p>
            <a:endParaRPr lang="en-US" dirty="0"/>
          </a:p>
        </p:txBody>
      </p:sp>
      <p:sp>
        <p:nvSpPr>
          <p:cNvPr id="4" name="Date Placeholder 3">
            <a:extLst>
              <a:ext uri="{FF2B5EF4-FFF2-40B4-BE49-F238E27FC236}">
                <a16:creationId xmlns:a16="http://schemas.microsoft.com/office/drawing/2014/main" id="{1308BC40-B154-EBF2-F24C-D53BE392EF67}"/>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71C627AC-DCA8-D470-CD13-F3EA58F02EB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CC41D936-7C86-8B1A-F928-CC34D2178F41}"/>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31292858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96B05-53E5-ADB9-A452-85648368E844}"/>
              </a:ext>
            </a:extLst>
          </p:cNvPr>
          <p:cNvSpPr>
            <a:spLocks noGrp="1"/>
          </p:cNvSpPr>
          <p:nvPr>
            <p:ph type="title"/>
          </p:nvPr>
        </p:nvSpPr>
        <p:spPr/>
        <p:txBody>
          <a:bodyPr>
            <a:normAutofit/>
          </a:bodyPr>
          <a:lstStyle/>
          <a:p>
            <a:r>
              <a:rPr lang="en-US" dirty="0"/>
              <a:t>Motivation</a:t>
            </a:r>
          </a:p>
        </p:txBody>
      </p:sp>
      <p:sp>
        <p:nvSpPr>
          <p:cNvPr id="3" name="Content Placeholder 2">
            <a:extLst>
              <a:ext uri="{FF2B5EF4-FFF2-40B4-BE49-F238E27FC236}">
                <a16:creationId xmlns:a16="http://schemas.microsoft.com/office/drawing/2014/main" id="{1A4B8173-A9DB-B40D-908F-9CFF264D8572}"/>
              </a:ext>
            </a:extLst>
          </p:cNvPr>
          <p:cNvSpPr>
            <a:spLocks noGrp="1"/>
          </p:cNvSpPr>
          <p:nvPr>
            <p:ph idx="1"/>
          </p:nvPr>
        </p:nvSpPr>
        <p:spPr/>
        <p:txBody>
          <a:bodyPr>
            <a:normAutofit/>
          </a:bodyPr>
          <a:lstStyle/>
          <a:p>
            <a:pPr algn="l">
              <a:buFont typeface="Wingdings" panose="05000000000000000000" pitchFamily="2" charset="2"/>
              <a:buChar char="Ø"/>
            </a:pPr>
            <a:r>
              <a:rPr lang="en-US" sz="2400" dirty="0"/>
              <a:t> A successful project leader must be a self-motivated. </a:t>
            </a:r>
          </a:p>
          <a:p>
            <a:pPr algn="l">
              <a:buFont typeface="Wingdings" panose="05000000000000000000" pitchFamily="2" charset="2"/>
              <a:buChar char="Ø"/>
            </a:pPr>
            <a:endParaRPr lang="en-US" sz="2400" dirty="0"/>
          </a:p>
          <a:p>
            <a:pPr algn="l">
              <a:buFont typeface="Wingdings" panose="05000000000000000000" pitchFamily="2" charset="2"/>
              <a:buChar char="Ø"/>
            </a:pPr>
            <a:r>
              <a:rPr lang="en-US" sz="2400" dirty="0"/>
              <a:t>A successful project leader must have a ways of motivational factors for others. they must understand the basic needs of employees, peers and his superiors. Leadership is used as a means of motivating others.</a:t>
            </a:r>
          </a:p>
          <a:p>
            <a:endParaRPr lang="en-US" dirty="0"/>
          </a:p>
        </p:txBody>
      </p:sp>
      <p:sp>
        <p:nvSpPr>
          <p:cNvPr id="4" name="Date Placeholder 3">
            <a:extLst>
              <a:ext uri="{FF2B5EF4-FFF2-40B4-BE49-F238E27FC236}">
                <a16:creationId xmlns:a16="http://schemas.microsoft.com/office/drawing/2014/main" id="{D429AE7D-A751-0023-1DF8-1E31179C883F}"/>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651D0080-576C-B483-3487-C5949DAD765F}"/>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D7520A4-C0CE-E051-A0D2-D56CE8057731}"/>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11607685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A61EE-117B-205F-1D9D-4C4FBE0756C3}"/>
              </a:ext>
            </a:extLst>
          </p:cNvPr>
          <p:cNvSpPr>
            <a:spLocks noGrp="1"/>
          </p:cNvSpPr>
          <p:nvPr>
            <p:ph type="title"/>
          </p:nvPr>
        </p:nvSpPr>
        <p:spPr/>
        <p:txBody>
          <a:bodyPr>
            <a:normAutofit/>
          </a:bodyPr>
          <a:lstStyle/>
          <a:p>
            <a:r>
              <a:rPr lang="en-US" dirty="0"/>
              <a:t>Influencing</a:t>
            </a:r>
          </a:p>
        </p:txBody>
      </p:sp>
      <p:sp>
        <p:nvSpPr>
          <p:cNvPr id="3" name="Content Placeholder 2">
            <a:extLst>
              <a:ext uri="{FF2B5EF4-FFF2-40B4-BE49-F238E27FC236}">
                <a16:creationId xmlns:a16="http://schemas.microsoft.com/office/drawing/2014/main" id="{4491E09B-E90B-3C22-940A-B7467A00F458}"/>
              </a:ext>
            </a:extLst>
          </p:cNvPr>
          <p:cNvSpPr>
            <a:spLocks noGrp="1"/>
          </p:cNvSpPr>
          <p:nvPr>
            <p:ph idx="1"/>
          </p:nvPr>
        </p:nvSpPr>
        <p:spPr/>
        <p:txBody>
          <a:bodyPr>
            <a:noAutofit/>
          </a:bodyPr>
          <a:lstStyle/>
          <a:p>
            <a:pPr algn="l">
              <a:lnSpc>
                <a:spcPct val="130000"/>
              </a:lnSpc>
              <a:buFont typeface="Wingdings" panose="05000000000000000000" pitchFamily="2" charset="2"/>
              <a:buChar char="Ø"/>
            </a:pPr>
            <a:r>
              <a:rPr lang="en-US" sz="2400" dirty="0"/>
              <a:t> </a:t>
            </a:r>
            <a:r>
              <a:rPr lang="en-US" sz="2400" b="1" dirty="0"/>
              <a:t>A successful project leaders must have these 4 keys of influencing skills:</a:t>
            </a:r>
          </a:p>
          <a:p>
            <a:pPr algn="l">
              <a:lnSpc>
                <a:spcPct val="130000"/>
              </a:lnSpc>
              <a:buFont typeface="Wingdings" panose="05000000000000000000" pitchFamily="2" charset="2"/>
              <a:buChar char="Ø"/>
            </a:pPr>
            <a:r>
              <a:rPr lang="en-US" sz="2400" dirty="0"/>
              <a:t>Organizational Intelligence: leaders understand how to get things done and embrace the reality of working within organizational politics to move teams and initiatives forward.</a:t>
            </a:r>
          </a:p>
          <a:p>
            <a:pPr algn="l">
              <a:lnSpc>
                <a:spcPct val="130000"/>
              </a:lnSpc>
              <a:buFont typeface="Wingdings" panose="05000000000000000000" pitchFamily="2" charset="2"/>
              <a:buChar char="Ø"/>
            </a:pPr>
            <a:r>
              <a:rPr lang="en-US" sz="2400" dirty="0"/>
              <a:t>Team Promotion: leaders cut through the noise to promote themselves — while also promoting what’s good for the entire organization.</a:t>
            </a:r>
          </a:p>
          <a:p>
            <a:pPr algn="l">
              <a:lnSpc>
                <a:spcPct val="130000"/>
              </a:lnSpc>
              <a:buFont typeface="Wingdings" panose="05000000000000000000" pitchFamily="2" charset="2"/>
              <a:buChar char="Ø"/>
            </a:pPr>
            <a:r>
              <a:rPr lang="en-US" sz="2400" dirty="0"/>
              <a:t>Trust-building: because leadership often involves guiding people through risk and change, trust is essential.</a:t>
            </a:r>
          </a:p>
          <a:p>
            <a:pPr>
              <a:lnSpc>
                <a:spcPct val="130000"/>
              </a:lnSpc>
              <a:buFont typeface="Wingdings" panose="05000000000000000000" pitchFamily="2" charset="2"/>
              <a:buChar char="Ø"/>
            </a:pPr>
            <a:r>
              <a:rPr lang="en-US" sz="2400" dirty="0"/>
              <a:t>Expanding Networks: No leader is an island. They are empowered by their connections with others.</a:t>
            </a:r>
          </a:p>
        </p:txBody>
      </p:sp>
      <p:sp>
        <p:nvSpPr>
          <p:cNvPr id="4" name="Date Placeholder 3">
            <a:extLst>
              <a:ext uri="{FF2B5EF4-FFF2-40B4-BE49-F238E27FC236}">
                <a16:creationId xmlns:a16="http://schemas.microsoft.com/office/drawing/2014/main" id="{319D2DF2-9D75-42F5-6DC4-E73B708806AD}"/>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6CBD32F5-2D28-C58C-5A59-0B0E1DF48EEF}"/>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EA58B6F5-EF9B-7C16-4542-DCDD716FD492}"/>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33692277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03C7E-0580-8A4D-F392-CA70494C137E}"/>
              </a:ext>
            </a:extLst>
          </p:cNvPr>
          <p:cNvSpPr>
            <a:spLocks noGrp="1"/>
          </p:cNvSpPr>
          <p:nvPr>
            <p:ph type="title"/>
          </p:nvPr>
        </p:nvSpPr>
        <p:spPr/>
        <p:txBody>
          <a:bodyPr>
            <a:normAutofit/>
          </a:bodyPr>
          <a:lstStyle/>
          <a:p>
            <a:r>
              <a:rPr lang="en-US" dirty="0"/>
              <a:t>Conclusion</a:t>
            </a:r>
          </a:p>
        </p:txBody>
      </p:sp>
      <p:sp>
        <p:nvSpPr>
          <p:cNvPr id="3" name="Content Placeholder 2">
            <a:extLst>
              <a:ext uri="{FF2B5EF4-FFF2-40B4-BE49-F238E27FC236}">
                <a16:creationId xmlns:a16="http://schemas.microsoft.com/office/drawing/2014/main" id="{3A1414A9-56D4-E6A7-19CB-6E4E19C9B5F2}"/>
              </a:ext>
            </a:extLst>
          </p:cNvPr>
          <p:cNvSpPr>
            <a:spLocks noGrp="1"/>
          </p:cNvSpPr>
          <p:nvPr>
            <p:ph idx="1"/>
          </p:nvPr>
        </p:nvSpPr>
        <p:spPr/>
        <p:txBody>
          <a:bodyPr>
            <a:normAutofit fontScale="62500" lnSpcReduction="20000"/>
          </a:bodyPr>
          <a:lstStyle/>
          <a:p>
            <a:pPr algn="l">
              <a:buFont typeface="Wingdings" panose="05000000000000000000" pitchFamily="2" charset="2"/>
              <a:buChar char="Ø"/>
            </a:pPr>
            <a:r>
              <a:rPr lang="en-US" sz="3800" dirty="0"/>
              <a:t> There is a common belief that leadership is vital for any successful project.</a:t>
            </a:r>
          </a:p>
          <a:p>
            <a:pPr algn="l">
              <a:buFont typeface="Wingdings" panose="05000000000000000000" pitchFamily="2" charset="2"/>
              <a:buChar char="Ø"/>
            </a:pPr>
            <a:r>
              <a:rPr lang="en-US" sz="3800" dirty="0"/>
              <a:t>Leader is expected to have an honest understanding of who in his team, what they know, and what they can do? And what is his duty? </a:t>
            </a:r>
          </a:p>
          <a:p>
            <a:pPr algn="l">
              <a:buFont typeface="Wingdings" panose="05000000000000000000" pitchFamily="2" charset="2"/>
              <a:buChar char="Ø"/>
            </a:pPr>
            <a:r>
              <a:rPr lang="en-US" sz="3800" dirty="0"/>
              <a:t>An important thing about leaders is that the followers and the results will decide whether the leader is successful or not. </a:t>
            </a:r>
          </a:p>
          <a:p>
            <a:pPr algn="l">
              <a:buFont typeface="Wingdings" panose="05000000000000000000" pitchFamily="2" charset="2"/>
              <a:buChar char="Ø"/>
            </a:pPr>
            <a:r>
              <a:rPr lang="en-US" sz="3800" dirty="0"/>
              <a:t>This chapter developed a picture of the special purpose of leadership for projects, with adapting and spotting the difference between project leader and project manager. And what skills needed by the leader in the project toward his team to keep the project on course.</a:t>
            </a:r>
          </a:p>
          <a:p>
            <a:endParaRPr lang="en-US" dirty="0"/>
          </a:p>
        </p:txBody>
      </p:sp>
      <p:sp>
        <p:nvSpPr>
          <p:cNvPr id="4" name="Date Placeholder 3">
            <a:extLst>
              <a:ext uri="{FF2B5EF4-FFF2-40B4-BE49-F238E27FC236}">
                <a16:creationId xmlns:a16="http://schemas.microsoft.com/office/drawing/2014/main" id="{AED69BD7-4A0B-65F5-C463-4C85B37F540C}"/>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C5755B0F-AFC4-CE5B-5DEF-6C51548F4010}"/>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3D46BE1-EB42-11E4-63BF-66CAF66E3117}"/>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18437949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332C9-F131-927C-2B96-6DAC40F236E8}"/>
              </a:ext>
            </a:extLst>
          </p:cNvPr>
          <p:cNvSpPr>
            <a:spLocks noGrp="1"/>
          </p:cNvSpPr>
          <p:nvPr>
            <p:ph type="title"/>
          </p:nvPr>
        </p:nvSpPr>
        <p:spPr/>
        <p:txBody>
          <a:bodyPr/>
          <a:lstStyle/>
          <a:p>
            <a:r>
              <a:rPr lang="en-US" dirty="0"/>
              <a:t>Conclusion</a:t>
            </a:r>
          </a:p>
        </p:txBody>
      </p:sp>
      <p:sp>
        <p:nvSpPr>
          <p:cNvPr id="3" name="Content Placeholder 2">
            <a:extLst>
              <a:ext uri="{FF2B5EF4-FFF2-40B4-BE49-F238E27FC236}">
                <a16:creationId xmlns:a16="http://schemas.microsoft.com/office/drawing/2014/main" id="{1F70427D-B91F-DCB6-4972-95D4AEB01F21}"/>
              </a:ext>
            </a:extLst>
          </p:cNvPr>
          <p:cNvSpPr>
            <a:spLocks noGrp="1"/>
          </p:cNvSpPr>
          <p:nvPr>
            <p:ph idx="1"/>
          </p:nvPr>
        </p:nvSpPr>
        <p:spPr/>
        <p:txBody>
          <a:bodyPr>
            <a:normAutofit fontScale="62500" lnSpcReduction="20000"/>
          </a:bodyPr>
          <a:lstStyle/>
          <a:p>
            <a:pPr>
              <a:buFont typeface="Wingdings" panose="05000000000000000000" pitchFamily="2" charset="2"/>
              <a:buChar char="Ø"/>
            </a:pPr>
            <a:r>
              <a:rPr lang="en-US" b="1" dirty="0"/>
              <a:t>A leaders is:</a:t>
            </a:r>
          </a:p>
          <a:p>
            <a:r>
              <a:rPr lang="en-US" dirty="0"/>
              <a:t>Role model.</a:t>
            </a:r>
          </a:p>
          <a:p>
            <a:r>
              <a:rPr lang="en-US" dirty="0"/>
              <a:t>Visionary.</a:t>
            </a:r>
          </a:p>
          <a:p>
            <a:r>
              <a:rPr lang="en-US" dirty="0"/>
              <a:t>Technically competent.</a:t>
            </a:r>
          </a:p>
          <a:p>
            <a:r>
              <a:rPr lang="en-US" dirty="0"/>
              <a:t>Decisive.</a:t>
            </a:r>
          </a:p>
          <a:p>
            <a:r>
              <a:rPr lang="en-US" dirty="0"/>
              <a:t>A good communicator.</a:t>
            </a:r>
          </a:p>
          <a:p>
            <a:r>
              <a:rPr lang="en-US" dirty="0"/>
              <a:t>A good motivator.</a:t>
            </a:r>
          </a:p>
          <a:p>
            <a:r>
              <a:rPr lang="en-US" dirty="0"/>
              <a:t>Stands up to top management when necessary.</a:t>
            </a:r>
          </a:p>
          <a:p>
            <a:r>
              <a:rPr lang="en-US" dirty="0"/>
              <a:t>Supports team members.</a:t>
            </a:r>
          </a:p>
          <a:p>
            <a:r>
              <a:rPr lang="en-US" dirty="0"/>
              <a:t>Encourages new ideas.</a:t>
            </a:r>
          </a:p>
        </p:txBody>
      </p:sp>
      <p:sp>
        <p:nvSpPr>
          <p:cNvPr id="4" name="Date Placeholder 3">
            <a:extLst>
              <a:ext uri="{FF2B5EF4-FFF2-40B4-BE49-F238E27FC236}">
                <a16:creationId xmlns:a16="http://schemas.microsoft.com/office/drawing/2014/main" id="{B203816E-EE3D-A56D-162B-F8A399AB65EF}"/>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DCFCA88E-82CF-A3C3-6907-025F0FAF9729}"/>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E8917ECD-B455-4246-21AE-5360560E20B3}"/>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23422619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FE990-9CE7-AC98-BC4F-C0B1A4017D5A}"/>
              </a:ext>
            </a:extLst>
          </p:cNvPr>
          <p:cNvSpPr>
            <a:spLocks noGrp="1"/>
          </p:cNvSpPr>
          <p:nvPr>
            <p:ph type="title"/>
          </p:nvPr>
        </p:nvSpPr>
        <p:spPr/>
        <p:txBody>
          <a:bodyPr/>
          <a:lstStyle/>
          <a:p>
            <a:r>
              <a:rPr lang="en-US" dirty="0"/>
              <a:t>Conclusion</a:t>
            </a:r>
          </a:p>
        </p:txBody>
      </p:sp>
      <p:sp>
        <p:nvSpPr>
          <p:cNvPr id="3" name="Content Placeholder 2">
            <a:extLst>
              <a:ext uri="{FF2B5EF4-FFF2-40B4-BE49-F238E27FC236}">
                <a16:creationId xmlns:a16="http://schemas.microsoft.com/office/drawing/2014/main" id="{17F36998-0FD4-8424-2128-4050D6D4A49A}"/>
              </a:ext>
            </a:extLst>
          </p:cNvPr>
          <p:cNvSpPr>
            <a:spLocks noGrp="1"/>
          </p:cNvSpPr>
          <p:nvPr>
            <p:ph idx="1"/>
          </p:nvPr>
        </p:nvSpPr>
        <p:spPr/>
        <p:txBody>
          <a:bodyPr>
            <a:normAutofit fontScale="77500" lnSpcReduction="20000"/>
          </a:bodyPr>
          <a:lstStyle/>
          <a:p>
            <a:pPr>
              <a:buFont typeface="Wingdings" panose="05000000000000000000" pitchFamily="2" charset="2"/>
              <a:buChar char="Ø"/>
            </a:pPr>
            <a:r>
              <a:rPr lang="en-US" b="1" dirty="0"/>
              <a:t>A leader is emotionally intelligent.</a:t>
            </a:r>
          </a:p>
          <a:p>
            <a:pPr>
              <a:buFont typeface="Wingdings" panose="05000000000000000000" pitchFamily="2" charset="2"/>
              <a:buChar char="Ø"/>
            </a:pPr>
            <a:r>
              <a:rPr lang="en-US" dirty="0"/>
              <a:t>Emotional intelligence refers to leaders’ ability to understand that effective leadership is part of the emotional and relational transaction between subordinates and themselves.</a:t>
            </a:r>
          </a:p>
          <a:p>
            <a:pPr>
              <a:buFont typeface="Wingdings" panose="05000000000000000000" pitchFamily="2" charset="2"/>
              <a:buChar char="Ø"/>
            </a:pPr>
            <a:r>
              <a:rPr lang="en-US" dirty="0"/>
              <a:t>Five elements characterize emotional intelligence:</a:t>
            </a:r>
          </a:p>
          <a:p>
            <a:r>
              <a:rPr lang="en-US" dirty="0"/>
              <a:t>Self-awareness.</a:t>
            </a:r>
          </a:p>
          <a:p>
            <a:r>
              <a:rPr lang="en-US" dirty="0"/>
              <a:t>Self-regulation.</a:t>
            </a:r>
          </a:p>
          <a:p>
            <a:r>
              <a:rPr lang="en-US" dirty="0"/>
              <a:t>Motivation.</a:t>
            </a:r>
          </a:p>
          <a:p>
            <a:r>
              <a:rPr lang="en-US" dirty="0"/>
              <a:t>Empathy.</a:t>
            </a:r>
          </a:p>
          <a:p>
            <a:r>
              <a:rPr lang="en-US" dirty="0"/>
              <a:t>Social skills.</a:t>
            </a:r>
          </a:p>
          <a:p>
            <a:endParaRPr lang="en-US" dirty="0"/>
          </a:p>
        </p:txBody>
      </p:sp>
      <p:sp>
        <p:nvSpPr>
          <p:cNvPr id="4" name="Date Placeholder 3">
            <a:extLst>
              <a:ext uri="{FF2B5EF4-FFF2-40B4-BE49-F238E27FC236}">
                <a16:creationId xmlns:a16="http://schemas.microsoft.com/office/drawing/2014/main" id="{AEB52654-3F49-B6B5-9558-9068AF295A70}"/>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1DB5A2E3-06A6-37EC-F18E-7924D3345C9D}"/>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CE0850D-0256-DC01-B512-75BDBF967979}"/>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7980366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F93A05-9522-260A-FAA3-A87FC73A9D99}"/>
              </a:ext>
            </a:extLst>
          </p:cNvPr>
          <p:cNvSpPr>
            <a:spLocks noGrp="1"/>
          </p:cNvSpPr>
          <p:nvPr>
            <p:ph type="title"/>
          </p:nvPr>
        </p:nvSpPr>
        <p:spPr/>
        <p:txBody>
          <a:bodyPr>
            <a:normAutofit/>
          </a:bodyPr>
          <a:lstStyle/>
          <a:p>
            <a:r>
              <a:rPr lang="en-US" dirty="0"/>
              <a:t>Leader in Our Lives </a:t>
            </a:r>
          </a:p>
        </p:txBody>
      </p:sp>
      <p:sp>
        <p:nvSpPr>
          <p:cNvPr id="3" name="Content Placeholder 2">
            <a:extLst>
              <a:ext uri="{FF2B5EF4-FFF2-40B4-BE49-F238E27FC236}">
                <a16:creationId xmlns:a16="http://schemas.microsoft.com/office/drawing/2014/main" id="{D74ED3D9-CFFD-E031-3949-1FDC6402BC2B}"/>
              </a:ext>
            </a:extLst>
          </p:cNvPr>
          <p:cNvSpPr>
            <a:spLocks noGrp="1"/>
          </p:cNvSpPr>
          <p:nvPr>
            <p:ph idx="1"/>
          </p:nvPr>
        </p:nvSpPr>
        <p:spPr/>
        <p:txBody>
          <a:bodyPr>
            <a:normAutofit lnSpcReduction="10000"/>
          </a:bodyPr>
          <a:lstStyle/>
          <a:p>
            <a:pPr algn="l">
              <a:buFont typeface="Wingdings" panose="05000000000000000000" pitchFamily="2" charset="2"/>
              <a:buChar char="Ø"/>
            </a:pPr>
            <a:r>
              <a:rPr lang="en-US" dirty="0"/>
              <a:t> </a:t>
            </a:r>
            <a:r>
              <a:rPr lang="en-US" sz="2400" b="1" dirty="0"/>
              <a:t>Andy Grove: </a:t>
            </a:r>
            <a:r>
              <a:rPr lang="en-US" sz="2400" dirty="0"/>
              <a:t>the "Father of OKRs*”   Chief Executive and Chairman of Intel Corporation.</a:t>
            </a:r>
          </a:p>
          <a:p>
            <a:pPr algn="l">
              <a:buFont typeface="Wingdings" panose="05000000000000000000" pitchFamily="2" charset="2"/>
              <a:buChar char="Ø"/>
            </a:pPr>
            <a:r>
              <a:rPr lang="en-US" sz="2400" b="1" dirty="0"/>
              <a:t>Steve Jobs: </a:t>
            </a:r>
            <a:r>
              <a:rPr lang="en-US" sz="2400" dirty="0"/>
              <a:t>the charismatic, visionary and a genius. Pioneer of the personal computer era. chairman, chief executive officer (CEO), and co-founder of Apple Inc.</a:t>
            </a:r>
          </a:p>
          <a:p>
            <a:pPr algn="l">
              <a:buFont typeface="Wingdings" panose="05000000000000000000" pitchFamily="2" charset="2"/>
              <a:buChar char="Ø"/>
            </a:pPr>
            <a:r>
              <a:rPr lang="en-US" sz="2400" b="1" dirty="0"/>
              <a:t>Bill Gates: </a:t>
            </a:r>
            <a:r>
              <a:rPr lang="en-US" sz="2400" dirty="0"/>
              <a:t>co-founder of Microsoft Corporation, focused on transformational leadership.</a:t>
            </a:r>
          </a:p>
          <a:p>
            <a:pPr algn="l">
              <a:buFont typeface="Wingdings" panose="05000000000000000000" pitchFamily="2" charset="2"/>
              <a:buChar char="Ø"/>
            </a:pPr>
            <a:r>
              <a:rPr lang="en-US" sz="2400" b="1" dirty="0"/>
              <a:t>Jeff Bezos: </a:t>
            </a:r>
            <a:r>
              <a:rPr lang="en-US" sz="2400" dirty="0"/>
              <a:t>the founder, a powerful CEO, and president of the multi-national technology company Amazon, known with his ability to innovate and envision.</a:t>
            </a:r>
          </a:p>
          <a:p>
            <a:pPr algn="l">
              <a:buFont typeface="Wingdings" panose="05000000000000000000" pitchFamily="2" charset="2"/>
              <a:buChar char="Ø"/>
            </a:pPr>
            <a:r>
              <a:rPr lang="en-US" sz="2400" b="1" dirty="0"/>
              <a:t>Mark Zuckerberg: </a:t>
            </a:r>
            <a:r>
              <a:rPr lang="en-US" sz="2400" dirty="0"/>
              <a:t>Facebook CEO transformational leader. He is known as being a motivator who inspires his staff of employees with a clear vision of the company's future.</a:t>
            </a:r>
          </a:p>
          <a:p>
            <a:endParaRPr lang="en-US" dirty="0"/>
          </a:p>
        </p:txBody>
      </p:sp>
      <p:sp>
        <p:nvSpPr>
          <p:cNvPr id="4" name="Date Placeholder 3">
            <a:extLst>
              <a:ext uri="{FF2B5EF4-FFF2-40B4-BE49-F238E27FC236}">
                <a16:creationId xmlns:a16="http://schemas.microsoft.com/office/drawing/2014/main" id="{D1E1A467-7049-44BD-6828-FC91CA9F2F20}"/>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4F59224F-0458-1684-A19C-95A22A8767E1}"/>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AB991D9F-7F2A-43F7-2DCA-137CB4BD5327}"/>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445755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B18F23-86EA-F53A-74FC-98D1FC6FF906}"/>
              </a:ext>
            </a:extLst>
          </p:cNvPr>
          <p:cNvSpPr>
            <a:spLocks noGrp="1"/>
          </p:cNvSpPr>
          <p:nvPr>
            <p:ph type="title"/>
          </p:nvPr>
        </p:nvSpPr>
        <p:spPr/>
        <p:txBody>
          <a:bodyPr>
            <a:normAutofit/>
          </a:bodyPr>
          <a:lstStyle/>
          <a:p>
            <a:r>
              <a:rPr lang="en-US" dirty="0"/>
              <a:t>Leader in Our Lives </a:t>
            </a:r>
          </a:p>
        </p:txBody>
      </p:sp>
      <p:sp>
        <p:nvSpPr>
          <p:cNvPr id="3" name="Content Placeholder 2">
            <a:extLst>
              <a:ext uri="{FF2B5EF4-FFF2-40B4-BE49-F238E27FC236}">
                <a16:creationId xmlns:a16="http://schemas.microsoft.com/office/drawing/2014/main" id="{503E3EF3-F7B8-4F49-6722-FC275D14A694}"/>
              </a:ext>
            </a:extLst>
          </p:cNvPr>
          <p:cNvSpPr>
            <a:spLocks noGrp="1"/>
          </p:cNvSpPr>
          <p:nvPr>
            <p:ph idx="1"/>
          </p:nvPr>
        </p:nvSpPr>
        <p:spPr/>
        <p:txBody>
          <a:bodyPr>
            <a:normAutofit/>
          </a:bodyPr>
          <a:lstStyle/>
          <a:p>
            <a:pPr>
              <a:buFont typeface="Wingdings" panose="05000000000000000000" pitchFamily="2" charset="2"/>
              <a:buChar char="Ø"/>
            </a:pPr>
            <a:r>
              <a:rPr lang="en-US" dirty="0"/>
              <a:t>What do you think, are they leaders?</a:t>
            </a:r>
          </a:p>
        </p:txBody>
      </p:sp>
      <p:sp>
        <p:nvSpPr>
          <p:cNvPr id="4" name="Date Placeholder 3">
            <a:extLst>
              <a:ext uri="{FF2B5EF4-FFF2-40B4-BE49-F238E27FC236}">
                <a16:creationId xmlns:a16="http://schemas.microsoft.com/office/drawing/2014/main" id="{4554FCCD-A144-9CB2-6D10-79340D362E67}"/>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1B91B48C-A7F2-2AAB-6B20-2BD790FC3627}"/>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2FA2E46-B127-AD40-F7BE-2B5626BF29EF}"/>
              </a:ext>
            </a:extLst>
          </p:cNvPr>
          <p:cNvSpPr>
            <a:spLocks noGrp="1"/>
          </p:cNvSpPr>
          <p:nvPr>
            <p:ph type="sldNum" sz="quarter" idx="12"/>
          </p:nvPr>
        </p:nvSpPr>
        <p:spPr/>
        <p:txBody>
          <a:bodyPr/>
          <a:lstStyle/>
          <a:p>
            <a:r>
              <a:rPr lang="en-US" dirty="0"/>
              <a:t>PMG 511 - Project Leadership</a:t>
            </a:r>
          </a:p>
        </p:txBody>
      </p:sp>
      <p:pic>
        <p:nvPicPr>
          <p:cNvPr id="7" name="Google Shape;1017;p44" descr="Steve Jobs - Wikipedia">
            <a:extLst>
              <a:ext uri="{FF2B5EF4-FFF2-40B4-BE49-F238E27FC236}">
                <a16:creationId xmlns:a16="http://schemas.microsoft.com/office/drawing/2014/main" id="{3A4B2E75-4EDF-7F42-7E68-A849FDD373C4}"/>
              </a:ext>
            </a:extLst>
          </p:cNvPr>
          <p:cNvPicPr preferRelativeResize="0"/>
          <p:nvPr/>
        </p:nvPicPr>
        <p:blipFill rotWithShape="1">
          <a:blip r:embed="rId2">
            <a:alphaModFix/>
          </a:blip>
          <a:srcRect/>
          <a:stretch/>
        </p:blipFill>
        <p:spPr>
          <a:xfrm>
            <a:off x="4973038" y="2841600"/>
            <a:ext cx="1623445" cy="2359658"/>
          </a:xfrm>
          <a:prstGeom prst="rect">
            <a:avLst/>
          </a:prstGeom>
          <a:noFill/>
          <a:ln>
            <a:noFill/>
          </a:ln>
        </p:spPr>
      </p:pic>
      <p:pic>
        <p:nvPicPr>
          <p:cNvPr id="8" name="Google Shape;1018;p44" descr="Intel's Andy Grove remembered as a great leader, teacher">
            <a:extLst>
              <a:ext uri="{FF2B5EF4-FFF2-40B4-BE49-F238E27FC236}">
                <a16:creationId xmlns:a16="http://schemas.microsoft.com/office/drawing/2014/main" id="{9948A11B-9830-34D6-3E91-9D4A230A87FD}"/>
              </a:ext>
            </a:extLst>
          </p:cNvPr>
          <p:cNvPicPr preferRelativeResize="0"/>
          <p:nvPr/>
        </p:nvPicPr>
        <p:blipFill rotWithShape="1">
          <a:blip r:embed="rId3">
            <a:alphaModFix/>
          </a:blip>
          <a:srcRect/>
          <a:stretch/>
        </p:blipFill>
        <p:spPr>
          <a:xfrm>
            <a:off x="1797893" y="2607522"/>
            <a:ext cx="2551238" cy="1419446"/>
          </a:xfrm>
          <a:prstGeom prst="rect">
            <a:avLst/>
          </a:prstGeom>
          <a:noFill/>
          <a:ln>
            <a:noFill/>
          </a:ln>
        </p:spPr>
      </p:pic>
      <p:pic>
        <p:nvPicPr>
          <p:cNvPr id="9" name="Google Shape;1019;p44" descr="As Bill Gates turns 65, here are the entrepreneur's success mantras -  cnbctv18.com">
            <a:extLst>
              <a:ext uri="{FF2B5EF4-FFF2-40B4-BE49-F238E27FC236}">
                <a16:creationId xmlns:a16="http://schemas.microsoft.com/office/drawing/2014/main" id="{BEC7B057-3755-D15F-E269-86A48E685D0E}"/>
              </a:ext>
            </a:extLst>
          </p:cNvPr>
          <p:cNvPicPr preferRelativeResize="0"/>
          <p:nvPr/>
        </p:nvPicPr>
        <p:blipFill rotWithShape="1">
          <a:blip r:embed="rId4">
            <a:alphaModFix/>
          </a:blip>
          <a:srcRect/>
          <a:stretch/>
        </p:blipFill>
        <p:spPr>
          <a:xfrm>
            <a:off x="2146975" y="4255079"/>
            <a:ext cx="2626335" cy="1777219"/>
          </a:xfrm>
          <a:prstGeom prst="rect">
            <a:avLst/>
          </a:prstGeom>
          <a:noFill/>
          <a:ln>
            <a:noFill/>
          </a:ln>
        </p:spPr>
      </p:pic>
      <p:pic>
        <p:nvPicPr>
          <p:cNvPr id="10" name="Google Shape;1020;p44" descr="Jeff Bezos sells $3.5bn of Amazon shares in a week | Financial Times">
            <a:extLst>
              <a:ext uri="{FF2B5EF4-FFF2-40B4-BE49-F238E27FC236}">
                <a16:creationId xmlns:a16="http://schemas.microsoft.com/office/drawing/2014/main" id="{E0777A11-8FF9-BB75-789A-05CF9E7A25A1}"/>
              </a:ext>
            </a:extLst>
          </p:cNvPr>
          <p:cNvPicPr preferRelativeResize="0"/>
          <p:nvPr/>
        </p:nvPicPr>
        <p:blipFill rotWithShape="1">
          <a:blip r:embed="rId5">
            <a:alphaModFix/>
          </a:blip>
          <a:srcRect/>
          <a:stretch/>
        </p:blipFill>
        <p:spPr>
          <a:xfrm>
            <a:off x="6755555" y="1731491"/>
            <a:ext cx="2519728" cy="1419447"/>
          </a:xfrm>
          <a:prstGeom prst="rect">
            <a:avLst/>
          </a:prstGeom>
          <a:noFill/>
          <a:ln>
            <a:noFill/>
          </a:ln>
        </p:spPr>
      </p:pic>
      <p:pic>
        <p:nvPicPr>
          <p:cNvPr id="11" name="Google Shape;1021;p44" descr="Mark Zuckerberg | Biography &amp; Facts | Britannica">
            <a:extLst>
              <a:ext uri="{FF2B5EF4-FFF2-40B4-BE49-F238E27FC236}">
                <a16:creationId xmlns:a16="http://schemas.microsoft.com/office/drawing/2014/main" id="{F1D17BA4-955B-3DD1-FE28-B50C4C24A801}"/>
              </a:ext>
            </a:extLst>
          </p:cNvPr>
          <p:cNvPicPr preferRelativeResize="0"/>
          <p:nvPr/>
        </p:nvPicPr>
        <p:blipFill rotWithShape="1">
          <a:blip r:embed="rId6">
            <a:alphaModFix/>
          </a:blip>
          <a:srcRect/>
          <a:stretch/>
        </p:blipFill>
        <p:spPr>
          <a:xfrm>
            <a:off x="6938296" y="3304826"/>
            <a:ext cx="3467100" cy="2286000"/>
          </a:xfrm>
          <a:prstGeom prst="rect">
            <a:avLst/>
          </a:prstGeom>
          <a:noFill/>
          <a:ln>
            <a:noFill/>
          </a:ln>
        </p:spPr>
      </p:pic>
    </p:spTree>
    <p:extLst>
      <p:ext uri="{BB962C8B-B14F-4D97-AF65-F5344CB8AC3E}">
        <p14:creationId xmlns:p14="http://schemas.microsoft.com/office/powerpoint/2010/main" val="36116457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A75D-3BD2-329A-9035-E5807A4CE27F}"/>
              </a:ext>
            </a:extLst>
          </p:cNvPr>
          <p:cNvSpPr>
            <a:spLocks noGrp="1"/>
          </p:cNvSpPr>
          <p:nvPr>
            <p:ph type="title"/>
          </p:nvPr>
        </p:nvSpPr>
        <p:spPr/>
        <p:txBody>
          <a:bodyPr>
            <a:normAutofit/>
          </a:bodyPr>
          <a:lstStyle/>
          <a:p>
            <a:r>
              <a:rPr lang="en-US" dirty="0"/>
              <a:t>Assignment</a:t>
            </a:r>
          </a:p>
        </p:txBody>
      </p:sp>
      <p:sp>
        <p:nvSpPr>
          <p:cNvPr id="3" name="Content Placeholder 2">
            <a:extLst>
              <a:ext uri="{FF2B5EF4-FFF2-40B4-BE49-F238E27FC236}">
                <a16:creationId xmlns:a16="http://schemas.microsoft.com/office/drawing/2014/main" id="{3EABAD50-3DCD-70D3-58D5-3713C2DDAA94}"/>
              </a:ext>
            </a:extLst>
          </p:cNvPr>
          <p:cNvSpPr>
            <a:spLocks noGrp="1"/>
          </p:cNvSpPr>
          <p:nvPr>
            <p:ph idx="1"/>
          </p:nvPr>
        </p:nvSpPr>
        <p:spPr/>
        <p:txBody>
          <a:bodyPr/>
          <a:lstStyle/>
          <a:p>
            <a:pPr algn="l">
              <a:buFont typeface="Wingdings" panose="05000000000000000000" pitchFamily="2" charset="2"/>
              <a:buChar char="Ø"/>
            </a:pPr>
            <a:r>
              <a:rPr lang="en-US" b="1" dirty="0"/>
              <a:t>Search more about leaders in our life, and we will discuss it in the upcoming Zoom meeting.</a:t>
            </a:r>
          </a:p>
          <a:p>
            <a:pPr marL="0" indent="0" algn="l">
              <a:buNone/>
            </a:pPr>
            <a:endParaRPr lang="en-US" b="1" dirty="0"/>
          </a:p>
        </p:txBody>
      </p:sp>
      <p:sp>
        <p:nvSpPr>
          <p:cNvPr id="4" name="Date Placeholder 3">
            <a:extLst>
              <a:ext uri="{FF2B5EF4-FFF2-40B4-BE49-F238E27FC236}">
                <a16:creationId xmlns:a16="http://schemas.microsoft.com/office/drawing/2014/main" id="{478C80C6-8E8D-BCC4-18CA-6731A1D48198}"/>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DF49B075-23C3-0FEC-44CA-47F92B90A37D}"/>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1A8F775E-2F9D-C062-5D26-1675E2235AA9}"/>
              </a:ext>
            </a:extLst>
          </p:cNvPr>
          <p:cNvSpPr>
            <a:spLocks noGrp="1"/>
          </p:cNvSpPr>
          <p:nvPr>
            <p:ph type="sldNum" sz="quarter" idx="12"/>
          </p:nvPr>
        </p:nvSpPr>
        <p:spPr/>
        <p:txBody>
          <a:bodyPr/>
          <a:lstStyle/>
          <a:p>
            <a:r>
              <a:rPr lang="en-US" dirty="0"/>
              <a:t>PMG 511 - Project Leadership</a:t>
            </a:r>
          </a:p>
        </p:txBody>
      </p:sp>
      <p:pic>
        <p:nvPicPr>
          <p:cNvPr id="7" name="Picture 6">
            <a:extLst>
              <a:ext uri="{FF2B5EF4-FFF2-40B4-BE49-F238E27FC236}">
                <a16:creationId xmlns:a16="http://schemas.microsoft.com/office/drawing/2014/main" id="{D3E5E3C0-CF9C-43E8-9073-D2F0B3D54606}"/>
              </a:ext>
            </a:extLst>
          </p:cNvPr>
          <p:cNvPicPr>
            <a:picLocks noChangeAspect="1"/>
          </p:cNvPicPr>
          <p:nvPr/>
        </p:nvPicPr>
        <p:blipFill>
          <a:blip r:embed="rId2"/>
          <a:stretch>
            <a:fillRect/>
          </a:stretch>
        </p:blipFill>
        <p:spPr>
          <a:xfrm>
            <a:off x="4242545" y="3263855"/>
            <a:ext cx="3407959" cy="1707028"/>
          </a:xfrm>
          <a:prstGeom prst="rect">
            <a:avLst/>
          </a:prstGeom>
        </p:spPr>
      </p:pic>
    </p:spTree>
    <p:extLst>
      <p:ext uri="{BB962C8B-B14F-4D97-AF65-F5344CB8AC3E}">
        <p14:creationId xmlns:p14="http://schemas.microsoft.com/office/powerpoint/2010/main" val="42837597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4A289-4D3C-68E1-56E2-EEB38C8A7D68}"/>
              </a:ext>
            </a:extLst>
          </p:cNvPr>
          <p:cNvSpPr>
            <a:spLocks noGrp="1"/>
          </p:cNvSpPr>
          <p:nvPr>
            <p:ph type="title"/>
          </p:nvPr>
        </p:nvSpPr>
        <p:spPr/>
        <p:txBody>
          <a:bodyPr/>
          <a:lstStyle/>
          <a:p>
            <a:r>
              <a:rPr lang="en-US" dirty="0"/>
              <a:t>Resources</a:t>
            </a:r>
          </a:p>
        </p:txBody>
      </p:sp>
      <p:sp>
        <p:nvSpPr>
          <p:cNvPr id="3" name="Content Placeholder 2">
            <a:extLst>
              <a:ext uri="{FF2B5EF4-FFF2-40B4-BE49-F238E27FC236}">
                <a16:creationId xmlns:a16="http://schemas.microsoft.com/office/drawing/2014/main" id="{FAD90F08-94E2-0AB9-2542-E91CA5A0366A}"/>
              </a:ext>
            </a:extLst>
          </p:cNvPr>
          <p:cNvSpPr>
            <a:spLocks noGrp="1"/>
          </p:cNvSpPr>
          <p:nvPr>
            <p:ph idx="1"/>
          </p:nvPr>
        </p:nvSpPr>
        <p:spPr/>
        <p:txBody>
          <a:bodyPr/>
          <a:lstStyle/>
          <a:p>
            <a:pPr marR="0" lvl="0" algn="just" defTabSz="914400" rtl="0" eaLnBrk="1" fontAlgn="auto" latinLnBrk="0" hangingPunct="1">
              <a:lnSpc>
                <a:spcPct val="100000"/>
              </a:lnSpc>
              <a:spcBef>
                <a:spcPts val="0"/>
              </a:spcBef>
              <a:spcAft>
                <a:spcPts val="0"/>
              </a:spcAft>
              <a:buClr>
                <a:srgbClr val="434343"/>
              </a:buClr>
              <a:buSzPts val="3000"/>
              <a:buFont typeface="Wingdings" panose="05000000000000000000" pitchFamily="2" charset="2"/>
              <a:buChar char="Ø"/>
              <a:tabLst/>
              <a:defRPr/>
            </a:pPr>
            <a:r>
              <a:rPr kumimoji="0" lang="en-US" sz="2400" b="0" i="0" u="none" strike="noStrike" kern="0" cap="none" spc="0" normalizeH="0" baseline="0" noProof="0" dirty="0">
                <a:ln>
                  <a:noFill/>
                </a:ln>
                <a:solidFill>
                  <a:srgbClr val="0F1111"/>
                </a:solidFill>
                <a:effectLst/>
                <a:uLnTx/>
                <a:uFillTx/>
                <a:latin typeface="+mj-lt"/>
                <a:ea typeface="Arial"/>
                <a:cs typeface="Arial"/>
                <a:sym typeface="Arial"/>
              </a:rPr>
              <a:t>Project Team Leadership and Communication by </a:t>
            </a:r>
            <a:r>
              <a:rPr kumimoji="0" lang="en-US" sz="2400" b="0" i="0" u="sng" strike="noStrike" kern="0" cap="none" spc="0" normalizeH="0" baseline="0" noProof="0" dirty="0">
                <a:ln>
                  <a:noFill/>
                </a:ln>
                <a:solidFill>
                  <a:srgbClr val="007185"/>
                </a:solidFill>
                <a:effectLst/>
                <a:uLnTx/>
                <a:uFillTx/>
                <a:latin typeface="+mj-lt"/>
                <a:ea typeface="Arial"/>
                <a:cs typeface="Arial"/>
                <a:sym typeface="Arial"/>
                <a:hlinkClick r:id="rId2">
                  <a:extLst>
                    <a:ext uri="{A12FA001-AC4F-418D-AE19-62706E023703}">
                      <ahyp:hlinkClr xmlns:ahyp="http://schemas.microsoft.com/office/drawing/2018/hyperlinkcolor" val="tx"/>
                    </a:ext>
                  </a:extLst>
                </a:hlinkClick>
              </a:rPr>
              <a:t>Samuel </a:t>
            </a:r>
            <a:r>
              <a:rPr kumimoji="0" lang="en-US" sz="2400" b="0" i="0" u="sng" strike="noStrike" kern="0" cap="none" spc="0" normalizeH="0" baseline="0" noProof="0" dirty="0" err="1">
                <a:ln>
                  <a:noFill/>
                </a:ln>
                <a:solidFill>
                  <a:srgbClr val="007185"/>
                </a:solidFill>
                <a:effectLst/>
                <a:uLnTx/>
                <a:uFillTx/>
                <a:latin typeface="+mj-lt"/>
                <a:ea typeface="Arial"/>
                <a:cs typeface="Arial"/>
                <a:sym typeface="Arial"/>
                <a:hlinkClick r:id="rId2">
                  <a:extLst>
                    <a:ext uri="{A12FA001-AC4F-418D-AE19-62706E023703}">
                      <ahyp:hlinkClr xmlns:ahyp="http://schemas.microsoft.com/office/drawing/2018/hyperlinkcolor" val="tx"/>
                    </a:ext>
                  </a:extLst>
                </a:hlinkClick>
              </a:rPr>
              <a:t>Malachowsky</a:t>
            </a:r>
            <a:r>
              <a:rPr kumimoji="0" lang="en-US" sz="2400" b="0" i="0" u="none" strike="noStrike" kern="0" cap="none" spc="0" normalizeH="0" baseline="0" noProof="0" dirty="0">
                <a:ln>
                  <a:noFill/>
                </a:ln>
                <a:solidFill>
                  <a:srgbClr val="007185"/>
                </a:solidFill>
                <a:effectLst/>
                <a:uLnTx/>
                <a:uFillTx/>
                <a:latin typeface="+mj-lt"/>
                <a:ea typeface="Arial"/>
                <a:cs typeface="Arial"/>
                <a:sym typeface="Arial"/>
              </a:rPr>
              <a:t>, 2018.</a:t>
            </a:r>
            <a:r>
              <a:rPr kumimoji="0" lang="en-US" sz="2400" b="0" i="0" u="none" strike="noStrike" kern="0" cap="none" spc="0" normalizeH="0" baseline="0" noProof="0" dirty="0">
                <a:ln>
                  <a:noFill/>
                </a:ln>
                <a:solidFill>
                  <a:srgbClr val="0F1111"/>
                </a:solidFill>
                <a:effectLst/>
                <a:uLnTx/>
                <a:uFillTx/>
                <a:latin typeface="+mj-lt"/>
                <a:ea typeface="Arial"/>
                <a:cs typeface="Arial"/>
                <a:sym typeface="Arial"/>
              </a:rPr>
              <a:t> </a:t>
            </a:r>
          </a:p>
          <a:p>
            <a:pPr marL="285750" marR="0" lvl="0" indent="-285750" algn="just" defTabSz="914400" rtl="0" eaLnBrk="1" fontAlgn="auto" latinLnBrk="0" hangingPunct="1">
              <a:lnSpc>
                <a:spcPct val="100000"/>
              </a:lnSpc>
              <a:spcBef>
                <a:spcPts val="0"/>
              </a:spcBef>
              <a:spcAft>
                <a:spcPts val="0"/>
              </a:spcAft>
              <a:buClr>
                <a:srgbClr val="434343"/>
              </a:buClr>
              <a:buSzPts val="3000"/>
              <a:buFont typeface="Arial"/>
              <a:buChar char="•"/>
              <a:tabLst/>
              <a:defRPr/>
            </a:pPr>
            <a:endParaRPr kumimoji="0" lang="en-US" sz="2400" b="0" i="0" u="none" strike="noStrike" kern="0" cap="none" spc="0" normalizeH="0" baseline="0" noProof="0" dirty="0">
              <a:ln>
                <a:noFill/>
              </a:ln>
              <a:solidFill>
                <a:srgbClr val="000000"/>
              </a:solidFill>
              <a:effectLst/>
              <a:uLnTx/>
              <a:uFillTx/>
              <a:latin typeface="+mj-lt"/>
              <a:ea typeface="+mn-ea"/>
              <a:cs typeface="Arial"/>
              <a:sym typeface="Arial"/>
            </a:endParaRPr>
          </a:p>
          <a:p>
            <a:pPr marL="285750" marR="0" lvl="0" indent="-95250" algn="just" defTabSz="914400" rtl="0" eaLnBrk="1" fontAlgn="auto" latinLnBrk="0" hangingPunct="1">
              <a:lnSpc>
                <a:spcPct val="100000"/>
              </a:lnSpc>
              <a:spcBef>
                <a:spcPts val="0"/>
              </a:spcBef>
              <a:spcAft>
                <a:spcPts val="0"/>
              </a:spcAft>
              <a:buClr>
                <a:srgbClr val="434343"/>
              </a:buClr>
              <a:buSzPts val="3000"/>
              <a:buFont typeface="Arial"/>
              <a:buNone/>
              <a:tabLst/>
              <a:defRPr/>
            </a:pPr>
            <a:endParaRPr kumimoji="0" lang="en-US" sz="2400" b="0" i="0" u="none" strike="noStrike" kern="0" cap="none" spc="0" normalizeH="0" baseline="0" noProof="0" dirty="0">
              <a:ln>
                <a:noFill/>
              </a:ln>
              <a:solidFill>
                <a:srgbClr val="0F1111"/>
              </a:solidFill>
              <a:effectLst/>
              <a:uLnTx/>
              <a:uFillTx/>
              <a:latin typeface="+mj-lt"/>
              <a:ea typeface="Arial"/>
              <a:cs typeface="Arial"/>
              <a:sym typeface="Arial"/>
            </a:endParaRPr>
          </a:p>
          <a:p>
            <a:pPr marR="0" lvl="0" algn="just" defTabSz="914400" rtl="0" eaLnBrk="1" fontAlgn="auto" latinLnBrk="0" hangingPunct="1">
              <a:lnSpc>
                <a:spcPct val="100000"/>
              </a:lnSpc>
              <a:spcBef>
                <a:spcPts val="0"/>
              </a:spcBef>
              <a:spcAft>
                <a:spcPts val="0"/>
              </a:spcAft>
              <a:buClr>
                <a:srgbClr val="434343"/>
              </a:buClr>
              <a:buSzPts val="3000"/>
              <a:buFont typeface="Wingdings" panose="05000000000000000000" pitchFamily="2" charset="2"/>
              <a:buChar char="Ø"/>
              <a:tabLst/>
              <a:defRPr/>
            </a:pPr>
            <a:r>
              <a:rPr kumimoji="0" lang="en-US" sz="2400" b="0" i="0" u="sng"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hlinkClick r:id="rId3">
                  <a:extLst>
                    <a:ext uri="{A12FA001-AC4F-418D-AE19-62706E023703}">
                      <ahyp:hlinkClr xmlns:ahyp="http://schemas.microsoft.com/office/drawing/2018/hyperlinkcolor" val="tx"/>
                    </a:ext>
                  </a:extLst>
                </a:hlinkClick>
              </a:rPr>
              <a:t>https://aboutleaders.com/10-great-leadership-skills-of-project-management/#gs.m0ivxk</a:t>
            </a:r>
            <a:endParaRPr kumimoji="0" lang="en-US" sz="2400" b="0" i="0" u="sng"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a:p>
            <a:pPr marL="285750" marR="0" lvl="0" indent="-285750" algn="just" defTabSz="914400" rtl="0" eaLnBrk="1" fontAlgn="auto" latinLnBrk="0" hangingPunct="1">
              <a:lnSpc>
                <a:spcPct val="100000"/>
              </a:lnSpc>
              <a:spcBef>
                <a:spcPts val="0"/>
              </a:spcBef>
              <a:spcAft>
                <a:spcPts val="0"/>
              </a:spcAft>
              <a:buClr>
                <a:srgbClr val="434343"/>
              </a:buClr>
              <a:buSzPts val="3000"/>
              <a:buFont typeface="Arial"/>
              <a:buChar char="•"/>
              <a:tabLst/>
              <a:defRPr/>
            </a:pP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a:p>
            <a:pPr marL="285750" marR="0" lvl="0" indent="-95250" algn="just" defTabSz="914400" rtl="0" eaLnBrk="1" fontAlgn="auto" latinLnBrk="0" hangingPunct="1">
              <a:lnSpc>
                <a:spcPct val="100000"/>
              </a:lnSpc>
              <a:spcBef>
                <a:spcPts val="0"/>
              </a:spcBef>
              <a:spcAft>
                <a:spcPts val="0"/>
              </a:spcAft>
              <a:buClr>
                <a:srgbClr val="434343"/>
              </a:buClr>
              <a:buSzPts val="3000"/>
              <a:buFont typeface="Arial"/>
              <a:buNone/>
              <a:tabLst/>
              <a:defRPr/>
            </a:pPr>
            <a:endParaRPr kumimoji="0" lang="en-US" sz="2400" b="0" i="0" u="sng"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hlinkClick r:id="rId4">
                <a:extLst>
                  <a:ext uri="{A12FA001-AC4F-418D-AE19-62706E023703}">
                    <ahyp:hlinkClr xmlns:ahyp="http://schemas.microsoft.com/office/drawing/2018/hyperlinkcolor" val="tx"/>
                  </a:ext>
                </a:extLst>
              </a:hlinkClick>
            </a:endParaRPr>
          </a:p>
          <a:p>
            <a:pPr marR="0" lvl="0" algn="just" defTabSz="914400" rtl="0" eaLnBrk="1" fontAlgn="auto" latinLnBrk="0" hangingPunct="1">
              <a:lnSpc>
                <a:spcPct val="100000"/>
              </a:lnSpc>
              <a:spcBef>
                <a:spcPts val="0"/>
              </a:spcBef>
              <a:spcAft>
                <a:spcPts val="0"/>
              </a:spcAft>
              <a:buClr>
                <a:srgbClr val="434343"/>
              </a:buClr>
              <a:buSzPts val="3000"/>
              <a:buFont typeface="Wingdings" panose="05000000000000000000" pitchFamily="2" charset="2"/>
              <a:buChar char="Ø"/>
              <a:tabLst/>
              <a:defRPr/>
            </a:pPr>
            <a:r>
              <a:rPr kumimoji="0" lang="en-US" sz="2400" b="0" i="0" u="sng"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hlinkClick r:id="rId4">
                  <a:extLst>
                    <a:ext uri="{A12FA001-AC4F-418D-AE19-62706E023703}">
                      <ahyp:hlinkClr xmlns:ahyp="http://schemas.microsoft.com/office/drawing/2018/hyperlinkcolor" val="tx"/>
                    </a:ext>
                  </a:extLst>
                </a:hlinkClick>
              </a:rPr>
              <a:t>https://twproject.com/blog/leadership-skills-of-the-project-manager-the-key-elements-of-the-role/</a:t>
            </a:r>
            <a:endParaRPr kumimoji="0" lang="en-US" sz="2400" b="0" i="0" u="none" strike="noStrike" kern="0" cap="none" spc="0" normalizeH="0" baseline="0" noProof="0" dirty="0">
              <a:ln>
                <a:noFill/>
              </a:ln>
              <a:solidFill>
                <a:srgbClr val="434343"/>
              </a:solidFill>
              <a:effectLst/>
              <a:uLnTx/>
              <a:uFillTx/>
              <a:latin typeface="+mj-lt"/>
              <a:ea typeface="Barlow Condensed SemiBold"/>
              <a:cs typeface="Barlow Condensed SemiBold"/>
              <a:sym typeface="Barlow Condensed SemiBold"/>
            </a:endParaRPr>
          </a:p>
        </p:txBody>
      </p:sp>
      <p:sp>
        <p:nvSpPr>
          <p:cNvPr id="4" name="Date Placeholder 3">
            <a:extLst>
              <a:ext uri="{FF2B5EF4-FFF2-40B4-BE49-F238E27FC236}">
                <a16:creationId xmlns:a16="http://schemas.microsoft.com/office/drawing/2014/main" id="{82808EA4-F869-8297-DD5A-92AC74F8157E}"/>
              </a:ext>
            </a:extLst>
          </p:cNvPr>
          <p:cNvSpPr>
            <a:spLocks noGrp="1"/>
          </p:cNvSpPr>
          <p:nvPr>
            <p:ph type="dt" sz="half" idx="10"/>
          </p:nvPr>
        </p:nvSpPr>
        <p:spPr/>
        <p:txBody>
          <a:bodyPr/>
          <a:lstStyle/>
          <a:p>
            <a:r>
              <a:rPr lang="en-US" dirty="0"/>
              <a:t>Ch1 - Understanding Leadership</a:t>
            </a:r>
          </a:p>
        </p:txBody>
      </p:sp>
      <p:sp>
        <p:nvSpPr>
          <p:cNvPr id="5" name="Footer Placeholder 4">
            <a:extLst>
              <a:ext uri="{FF2B5EF4-FFF2-40B4-BE49-F238E27FC236}">
                <a16:creationId xmlns:a16="http://schemas.microsoft.com/office/drawing/2014/main" id="{6C2A0FFA-D45F-5ED7-02C1-9A93E9B83BB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9B915B62-F648-A095-F979-729376C332E5}"/>
              </a:ext>
            </a:extLst>
          </p:cNvPr>
          <p:cNvSpPr>
            <a:spLocks noGrp="1"/>
          </p:cNvSpPr>
          <p:nvPr>
            <p:ph type="sldNum" sz="quarter" idx="12"/>
          </p:nvPr>
        </p:nvSpPr>
        <p:spPr/>
        <p:txBody>
          <a:bodyPr/>
          <a:lstStyle/>
          <a:p>
            <a:r>
              <a:rPr lang="en-US" dirty="0"/>
              <a:t>PMG 511 - Project Leadership</a:t>
            </a:r>
          </a:p>
        </p:txBody>
      </p:sp>
    </p:spTree>
    <p:extLst>
      <p:ext uri="{BB962C8B-B14F-4D97-AF65-F5344CB8AC3E}">
        <p14:creationId xmlns:p14="http://schemas.microsoft.com/office/powerpoint/2010/main" val="4565835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1E157-9AA2-8367-C2D8-4948ED4C62E1}"/>
              </a:ext>
            </a:extLst>
          </p:cNvPr>
          <p:cNvSpPr>
            <a:spLocks noGrp="1"/>
          </p:cNvSpPr>
          <p:nvPr>
            <p:ph type="ctrTitle"/>
          </p:nvPr>
        </p:nvSpPr>
        <p:spPr>
          <a:xfrm>
            <a:off x="1524000" y="1122363"/>
            <a:ext cx="9144000" cy="2884558"/>
          </a:xfrm>
        </p:spPr>
        <p:txBody>
          <a:bodyPr/>
          <a:lstStyle/>
          <a:p>
            <a:r>
              <a:rPr lang="en-US" dirty="0">
                <a:solidFill>
                  <a:schemeClr val="tx1"/>
                </a:solidFill>
              </a:rPr>
              <a:t>Thank You For Listening</a:t>
            </a:r>
          </a:p>
        </p:txBody>
      </p:sp>
    </p:spTree>
    <p:extLst>
      <p:ext uri="{BB962C8B-B14F-4D97-AF65-F5344CB8AC3E}">
        <p14:creationId xmlns:p14="http://schemas.microsoft.com/office/powerpoint/2010/main" val="7198780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sp>
        <p:nvSpPr>
          <p:cNvPr id="4" name="Date Placeholder 3"/>
          <p:cNvSpPr>
            <a:spLocks noGrp="1"/>
          </p:cNvSpPr>
          <p:nvPr>
            <p:ph type="dt" sz="half" idx="10"/>
          </p:nvPr>
        </p:nvSpPr>
        <p:spPr/>
        <p:txBody>
          <a:bodyPr/>
          <a:lstStyle/>
          <a:p>
            <a:r>
              <a:rPr lang="en-US" dirty="0"/>
              <a:t>Ch1 - Understanding Leadership</a:t>
            </a:r>
          </a:p>
        </p:txBody>
      </p:sp>
      <p:sp>
        <p:nvSpPr>
          <p:cNvPr id="5" name="Footer Placeholder 4"/>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r>
              <a:rPr lang="en-US" dirty="0"/>
              <a:t>PMG 511 - Project Leadership</a:t>
            </a:r>
          </a:p>
        </p:txBody>
      </p:sp>
      <p:pic>
        <p:nvPicPr>
          <p:cNvPr id="3" name="Picture 2">
            <a:extLst>
              <a:ext uri="{FF2B5EF4-FFF2-40B4-BE49-F238E27FC236}">
                <a16:creationId xmlns:a16="http://schemas.microsoft.com/office/drawing/2014/main" id="{26C7DFB6-8770-48EA-26E5-662F41305020}"/>
              </a:ext>
            </a:extLst>
          </p:cNvPr>
          <p:cNvPicPr>
            <a:picLocks noChangeAspect="1"/>
          </p:cNvPicPr>
          <p:nvPr/>
        </p:nvPicPr>
        <p:blipFill>
          <a:blip r:embed="rId3"/>
          <a:stretch>
            <a:fillRect/>
          </a:stretch>
        </p:blipFill>
        <p:spPr>
          <a:xfrm>
            <a:off x="3328827" y="1212351"/>
            <a:ext cx="4366517" cy="4849401"/>
          </a:xfrm>
          <a:prstGeom prst="rect">
            <a:avLst/>
          </a:prstGeom>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2144</TotalTime>
  <Words>2427</Words>
  <Application>Microsoft Office PowerPoint</Application>
  <PresentationFormat>Widescreen</PresentationFormat>
  <Paragraphs>319</Paragraphs>
  <Slides>40</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Barlow Condensed SemiBold</vt:lpstr>
      <vt:lpstr>Calibri</vt:lpstr>
      <vt:lpstr>Times New Roman</vt:lpstr>
      <vt:lpstr>Wingdings</vt:lpstr>
      <vt:lpstr>Office Theme</vt:lpstr>
      <vt:lpstr>PowerPoint Presentation</vt:lpstr>
      <vt:lpstr>Learning Outcomes</vt:lpstr>
      <vt:lpstr>What is a Project?</vt:lpstr>
      <vt:lpstr>What is a Project?</vt:lpstr>
      <vt:lpstr>Characteristics of the Project</vt:lpstr>
      <vt:lpstr>We Aim To….</vt:lpstr>
      <vt:lpstr>Project Management or Project Leadership?</vt:lpstr>
      <vt:lpstr>What is Management?</vt:lpstr>
      <vt:lpstr>What is Management?</vt:lpstr>
      <vt:lpstr>Project Management</vt:lpstr>
      <vt:lpstr>What is Leadership?</vt:lpstr>
      <vt:lpstr>What is Leadership?</vt:lpstr>
      <vt:lpstr>Components of Leadership</vt:lpstr>
      <vt:lpstr>Importance of Leadership</vt:lpstr>
      <vt:lpstr>Importance of Leadership</vt:lpstr>
      <vt:lpstr>Project Manager or Project Leader?</vt:lpstr>
      <vt:lpstr>A project manager is responsible for…</vt:lpstr>
      <vt:lpstr>A project leader is responsible for…</vt:lpstr>
      <vt:lpstr>Manager vs Leader</vt:lpstr>
      <vt:lpstr>PowerPoint Presentation</vt:lpstr>
      <vt:lpstr>A Project Without Positive Leadership </vt:lpstr>
      <vt:lpstr>Leadership Traits and Soft Skills</vt:lpstr>
      <vt:lpstr>Impact of Leadership on Projects</vt:lpstr>
      <vt:lpstr>Major Project Leadership Skills</vt:lpstr>
      <vt:lpstr>Team Management</vt:lpstr>
      <vt:lpstr>Team Management</vt:lpstr>
      <vt:lpstr>Decision-making </vt:lpstr>
      <vt:lpstr>Conflict Resolution</vt:lpstr>
      <vt:lpstr>Communication</vt:lpstr>
      <vt:lpstr>Motivation</vt:lpstr>
      <vt:lpstr>Influencing</vt:lpstr>
      <vt:lpstr>Conclusion</vt:lpstr>
      <vt:lpstr>Conclusion</vt:lpstr>
      <vt:lpstr>Conclusion</vt:lpstr>
      <vt:lpstr>Leader in Our Lives </vt:lpstr>
      <vt:lpstr>Leader in Our Lives </vt:lpstr>
      <vt:lpstr>Assignment</vt:lpstr>
      <vt:lpstr>Resources</vt:lpstr>
      <vt:lpstr>Thank You For Listening</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Dr Hakem Sharari</cp:lastModifiedBy>
  <cp:revision>133</cp:revision>
  <dcterms:created xsi:type="dcterms:W3CDTF">2023-09-12T14:13:52Z</dcterms:created>
  <dcterms:modified xsi:type="dcterms:W3CDTF">2023-10-02T07:46:36Z</dcterms:modified>
</cp:coreProperties>
</file>