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3"/>
  </p:notesMasterIdLst>
  <p:handoutMasterIdLst>
    <p:handoutMasterId r:id="rId24"/>
  </p:handoutMasterIdLst>
  <p:sldIdLst>
    <p:sldId id="303" r:id="rId5"/>
    <p:sldId id="901" r:id="rId6"/>
    <p:sldId id="906" r:id="rId7"/>
    <p:sldId id="908" r:id="rId8"/>
    <p:sldId id="909" r:id="rId9"/>
    <p:sldId id="911" r:id="rId10"/>
    <p:sldId id="912" r:id="rId11"/>
    <p:sldId id="914" r:id="rId12"/>
    <p:sldId id="913" r:id="rId13"/>
    <p:sldId id="915" r:id="rId14"/>
    <p:sldId id="916" r:id="rId15"/>
    <p:sldId id="917" r:id="rId16"/>
    <p:sldId id="918" r:id="rId17"/>
    <p:sldId id="920" r:id="rId18"/>
    <p:sldId id="924" r:id="rId19"/>
    <p:sldId id="922" r:id="rId20"/>
    <p:sldId id="923" r:id="rId21"/>
    <p:sldId id="349"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901"/>
            <p14:sldId id="906"/>
            <p14:sldId id="908"/>
            <p14:sldId id="909"/>
            <p14:sldId id="911"/>
            <p14:sldId id="912"/>
            <p14:sldId id="914"/>
            <p14:sldId id="913"/>
            <p14:sldId id="915"/>
            <p14:sldId id="916"/>
            <p14:sldId id="917"/>
            <p14:sldId id="918"/>
            <p14:sldId id="920"/>
            <p14:sldId id="924"/>
            <p14:sldId id="922"/>
            <p14:sldId id="923"/>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8221"/>
    <a:srgbClr val="00AEEF"/>
    <a:srgbClr val="2D3956"/>
    <a:srgbClr val="FAC748"/>
    <a:srgbClr val="203E5F"/>
    <a:srgbClr val="FFD200"/>
    <a:srgbClr val="000000"/>
    <a:srgbClr val="669BBC"/>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789CC17-4EBB-4F87-81FB-ACC80DF0C480}" v="49" dt="2024-10-31T07:13:08.91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279" autoAdjust="0"/>
    <p:restoredTop sz="94660"/>
  </p:normalViewPr>
  <p:slideViewPr>
    <p:cSldViewPr snapToGrid="0">
      <p:cViewPr varScale="1">
        <p:scale>
          <a:sx n="70" d="100"/>
          <a:sy n="70" d="100"/>
        </p:scale>
        <p:origin x="564" y="6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67"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EG"/>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l">
              <a:defRPr sz="1200"/>
            </a:lvl1pPr>
          </a:lstStyle>
          <a:p>
            <a:fld id="{5B6FC706-E8EF-458A-8580-A9C177A4B0CB}" type="datetimeFigureOut">
              <a:rPr lang="ar-EG" smtClean="0"/>
              <a:t>07/04/1447</a:t>
            </a:fld>
            <a:endParaRPr lang="ar-EG"/>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r">
              <a:defRPr sz="1200"/>
            </a:lvl1pPr>
          </a:lstStyle>
          <a:p>
            <a:endParaRPr lang="ar-EG"/>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l">
              <a:defRPr sz="1200"/>
            </a:lvl1pPr>
          </a:lstStyle>
          <a:p>
            <a:fld id="{F22E6FC6-1576-4886-A804-1176FBA857A5}" type="slidenum">
              <a:rPr lang="ar-EG" smtClean="0"/>
              <a:t>‹#›</a:t>
            </a:fld>
            <a:endParaRPr lang="ar-EG"/>
          </a:p>
        </p:txBody>
      </p:sp>
    </p:spTree>
    <p:extLst>
      <p:ext uri="{BB962C8B-B14F-4D97-AF65-F5344CB8AC3E}">
        <p14:creationId xmlns:p14="http://schemas.microsoft.com/office/powerpoint/2010/main" val="74462622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169191135"/>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2649193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9437679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7282475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8000183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2961644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2085411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6519391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533455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3553882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88237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9/29/2025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5" r:id="rId13"/>
    <p:sldLayoutId id="2147483666"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5.xml"/><Relationship Id="rId5" Type="http://schemas.openxmlformats.org/officeDocument/2006/relationships/image" Target="../media/image6.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hyperlink" Target="https://midocean.ae/academic-calendar-2/" TargetMode="External"/><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image" Target="../media/image10.svg"/></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image" Target="../media/image10.svg"/></Relationships>
</file>

<file path=ppt/slides/_rels/slide1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2.png"/><Relationship Id="rId2" Type="http://schemas.openxmlformats.org/officeDocument/2006/relationships/image" Target="../media/image10.jpeg"/><Relationship Id="rId1" Type="http://schemas.openxmlformats.org/officeDocument/2006/relationships/slideLayout" Target="../slideLayouts/slideLayout13.xml"/><Relationship Id="rId6"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48777"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077076" y="2630932"/>
            <a:ext cx="4632704" cy="1077218"/>
          </a:xfrm>
          <a:prstGeom prst="rect">
            <a:avLst/>
          </a:prstGeom>
          <a:noFill/>
        </p:spPr>
        <p:txBody>
          <a:bodyPr wrap="square" rtlCol="0">
            <a:spAutoFit/>
          </a:bodyPr>
          <a:lstStyle/>
          <a:p>
            <a:r>
              <a:rPr lang="en-US" sz="3200" b="1" dirty="0">
                <a:solidFill>
                  <a:srgbClr val="00B0F0"/>
                </a:solidFill>
                <a:latin typeface="Alexandria" charset="0"/>
                <a:cs typeface="Alexandria" charset="0"/>
              </a:rPr>
              <a:t>PRESENTATION AND WRITING SKILLS </a:t>
            </a:r>
          </a:p>
        </p:txBody>
      </p:sp>
      <p:sp>
        <p:nvSpPr>
          <p:cNvPr id="10" name="Rectangle: Rounded Corners 9"/>
          <p:cNvSpPr/>
          <p:nvPr/>
        </p:nvSpPr>
        <p:spPr>
          <a:xfrm>
            <a:off x="5345647" y="4275921"/>
            <a:ext cx="4658161"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bg1"/>
                </a:solidFill>
                <a:latin typeface="Alexandria" charset="0"/>
                <a:cs typeface="Alexandria" charset="0"/>
              </a:rPr>
              <a:t>Orientation Lecture</a:t>
            </a:r>
            <a:endParaRPr lang="en-US" sz="2800" b="1" dirty="0">
              <a:solidFill>
                <a:schemeClr val="bg1"/>
              </a:solidFill>
              <a:latin typeface="Alexandria" charset="0"/>
              <a:cs typeface="Alexandria" charset="0"/>
            </a:endParaRPr>
          </a:p>
        </p:txBody>
      </p:sp>
      <p:sp>
        <p:nvSpPr>
          <p:cNvPr id="11" name="TextBox 10"/>
          <p:cNvSpPr txBox="1"/>
          <p:nvPr/>
        </p:nvSpPr>
        <p:spPr>
          <a:xfrm>
            <a:off x="7077075" y="3731515"/>
            <a:ext cx="3904894" cy="400110"/>
          </a:xfrm>
          <a:prstGeom prst="rect">
            <a:avLst/>
          </a:prstGeom>
          <a:noFill/>
        </p:spPr>
        <p:txBody>
          <a:bodyPr wrap="square" rtlCol="0">
            <a:spAutoFit/>
          </a:bodyPr>
          <a:lstStyle/>
          <a:p>
            <a:r>
              <a:rPr lang="en-US" sz="2000" dirty="0">
                <a:latin typeface="Alexandria" charset="0"/>
                <a:cs typeface="Alexandria" charset="0"/>
              </a:rPr>
              <a:t>MGM223</a:t>
            </a:r>
          </a:p>
        </p:txBody>
      </p:sp>
      <p:sp>
        <p:nvSpPr>
          <p:cNvPr id="12" name="TextBox 11"/>
          <p:cNvSpPr txBox="1"/>
          <p:nvPr/>
        </p:nvSpPr>
        <p:spPr>
          <a:xfrm>
            <a:off x="459185" y="6187539"/>
            <a:ext cx="6617890"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a:t>
            </a:r>
            <a:r>
              <a:rPr lang="en-US" sz="2400" b="1" dirty="0" err="1" smtClean="0">
                <a:solidFill>
                  <a:srgbClr val="00B0F0"/>
                </a:solidFill>
                <a:latin typeface="Alexandria" charset="0"/>
                <a:cs typeface="Alexandria" charset="0"/>
              </a:rPr>
              <a:t>Mumen</a:t>
            </a:r>
            <a:r>
              <a:rPr lang="en-US" sz="2400" b="1" dirty="0" smtClean="0">
                <a:solidFill>
                  <a:srgbClr val="00B0F0"/>
                </a:solidFill>
                <a:latin typeface="Alexandria" charset="0"/>
                <a:cs typeface="Alexandria" charset="0"/>
              </a:rPr>
              <a:t> </a:t>
            </a:r>
            <a:r>
              <a:rPr lang="en-US" sz="2400" b="1" dirty="0" err="1" smtClean="0">
                <a:solidFill>
                  <a:srgbClr val="00B0F0"/>
                </a:solidFill>
                <a:latin typeface="Alexandria" charset="0"/>
                <a:cs typeface="Alexandria" charset="0"/>
              </a:rPr>
              <a:t>Thabet</a:t>
            </a:r>
            <a:endParaRPr lang="en-US" sz="24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1870"/>
    </mc:Choice>
    <mc:Fallback xmlns="">
      <p:transition spd="slow" advTm="3187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27215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About Your Instructor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p:cNvSpPr txBox="1"/>
          <p:nvPr/>
        </p:nvSpPr>
        <p:spPr>
          <a:xfrm>
            <a:off x="3458086" y="3084823"/>
            <a:ext cx="8417320" cy="2785378"/>
          </a:xfrm>
          <a:prstGeom prst="rect">
            <a:avLst/>
          </a:prstGeom>
          <a:noFill/>
        </p:spPr>
        <p:txBody>
          <a:bodyPr wrap="square" rtlCol="0">
            <a:spAutoFit/>
          </a:bodyPr>
          <a:lstStyle/>
          <a:p>
            <a:pPr marL="457200" indent="-457200" algn="r" rtl="1">
              <a:buClr>
                <a:srgbClr val="FF0000"/>
              </a:buClr>
              <a:buFont typeface="Wingdings" panose="05000000000000000000" pitchFamily="2" charset="2"/>
              <a:buChar char="q"/>
            </a:pPr>
            <a:r>
              <a:rPr lang="ar-EG" sz="2500" b="1" dirty="0" smtClean="0">
                <a:solidFill>
                  <a:srgbClr val="3C67B2"/>
                </a:solidFill>
                <a:latin typeface="Calibri Light"/>
                <a:ea typeface="+mj-ea"/>
                <a:cs typeface="Times New Roman" panose="02020603050405020304" pitchFamily="18" charset="0"/>
              </a:rPr>
              <a:t>دكتوراه </a:t>
            </a:r>
            <a:r>
              <a:rPr lang="ar-EG" sz="2500" b="1" dirty="0">
                <a:solidFill>
                  <a:srgbClr val="3C67B2"/>
                </a:solidFill>
                <a:latin typeface="Calibri Light"/>
                <a:ea typeface="+mj-ea"/>
                <a:cs typeface="Times New Roman" panose="02020603050405020304" pitchFamily="18" charset="0"/>
              </a:rPr>
              <a:t>الفلسلفة في إدارة </a:t>
            </a:r>
            <a:r>
              <a:rPr lang="ar-EG" sz="2500" b="1" dirty="0" smtClean="0">
                <a:solidFill>
                  <a:srgbClr val="3C67B2"/>
                </a:solidFill>
                <a:latin typeface="Calibri Light"/>
                <a:ea typeface="+mj-ea"/>
                <a:cs typeface="Times New Roman" panose="02020603050405020304" pitchFamily="18" charset="0"/>
              </a:rPr>
              <a:t>الأعمال.</a:t>
            </a:r>
          </a:p>
          <a:p>
            <a:pPr marL="457200" indent="-457200" algn="r" rtl="1">
              <a:buClr>
                <a:srgbClr val="FF0000"/>
              </a:buClr>
              <a:buFont typeface="Wingdings" panose="05000000000000000000" pitchFamily="2" charset="2"/>
              <a:buChar char="q"/>
            </a:pPr>
            <a:r>
              <a:rPr lang="ar-EG" sz="2500" b="1" dirty="0" smtClean="0">
                <a:solidFill>
                  <a:srgbClr val="3C67B2"/>
                </a:solidFill>
                <a:latin typeface="Calibri Light"/>
                <a:ea typeface="+mj-ea"/>
                <a:cs typeface="Times New Roman" panose="02020603050405020304" pitchFamily="18" charset="0"/>
              </a:rPr>
              <a:t>ماجستير </a:t>
            </a:r>
            <a:r>
              <a:rPr lang="ar-EG" sz="2500" b="1" dirty="0">
                <a:solidFill>
                  <a:srgbClr val="3C67B2"/>
                </a:solidFill>
                <a:latin typeface="Calibri Light"/>
                <a:ea typeface="+mj-ea"/>
                <a:cs typeface="Times New Roman" panose="02020603050405020304" pitchFamily="18" charset="0"/>
              </a:rPr>
              <a:t>أكاديمي في إدارة </a:t>
            </a:r>
            <a:r>
              <a:rPr lang="ar-EG" sz="2500" b="1" dirty="0" smtClean="0">
                <a:solidFill>
                  <a:srgbClr val="3C67B2"/>
                </a:solidFill>
                <a:latin typeface="Calibri Light"/>
                <a:ea typeface="+mj-ea"/>
                <a:cs typeface="Times New Roman" panose="02020603050405020304" pitchFamily="18" charset="0"/>
              </a:rPr>
              <a:t>أعمال.</a:t>
            </a:r>
          </a:p>
          <a:p>
            <a:pPr marL="457200" indent="-457200" algn="r" rtl="1">
              <a:buClr>
                <a:srgbClr val="FF0000"/>
              </a:buClr>
              <a:buFont typeface="Wingdings" panose="05000000000000000000" pitchFamily="2" charset="2"/>
              <a:buChar char="q"/>
            </a:pPr>
            <a:r>
              <a:rPr lang="ar-EG" sz="2500" b="1" dirty="0" smtClean="0">
                <a:solidFill>
                  <a:srgbClr val="3C67B2"/>
                </a:solidFill>
                <a:latin typeface="Calibri Light"/>
                <a:ea typeface="+mj-ea"/>
                <a:cs typeface="Times New Roman" panose="02020603050405020304" pitchFamily="18" charset="0"/>
              </a:rPr>
              <a:t>بكالوريوس إدارة الأعمال.</a:t>
            </a:r>
          </a:p>
          <a:p>
            <a:pPr marL="457200" indent="-457200" algn="r" rtl="1">
              <a:buClr>
                <a:srgbClr val="FF0000"/>
              </a:buClr>
              <a:buFont typeface="Wingdings" panose="05000000000000000000" pitchFamily="2" charset="2"/>
              <a:buChar char="q"/>
            </a:pPr>
            <a:r>
              <a:rPr lang="ar-EG" sz="2500" b="1" dirty="0" smtClean="0">
                <a:solidFill>
                  <a:srgbClr val="3C67B2"/>
                </a:solidFill>
                <a:latin typeface="Calibri Light"/>
                <a:ea typeface="+mj-ea"/>
                <a:cs typeface="Times New Roman" panose="02020603050405020304" pitchFamily="18" charset="0"/>
              </a:rPr>
              <a:t>أستاذ </a:t>
            </a:r>
            <a:r>
              <a:rPr lang="ar-EG" sz="2500" b="1" dirty="0">
                <a:solidFill>
                  <a:srgbClr val="3C67B2"/>
                </a:solidFill>
                <a:latin typeface="Calibri Light"/>
                <a:ea typeface="+mj-ea"/>
                <a:cs typeface="Times New Roman" panose="02020603050405020304" pitchFamily="18" charset="0"/>
              </a:rPr>
              <a:t>إدارة الأعمال المساعد في </a:t>
            </a:r>
            <a:r>
              <a:rPr lang="ar-EG" sz="2500" b="1" dirty="0" smtClean="0">
                <a:solidFill>
                  <a:srgbClr val="3C67B2"/>
                </a:solidFill>
                <a:latin typeface="Calibri Light"/>
                <a:ea typeface="+mj-ea"/>
                <a:cs typeface="Times New Roman" panose="02020603050405020304" pitchFamily="18" charset="0"/>
              </a:rPr>
              <a:t>جامعة ميدأوشن، </a:t>
            </a:r>
            <a:r>
              <a:rPr lang="ar-EG" sz="2500" b="1" dirty="0">
                <a:solidFill>
                  <a:srgbClr val="3C67B2"/>
                </a:solidFill>
                <a:latin typeface="Calibri Light"/>
                <a:ea typeface="+mj-ea"/>
                <a:cs typeface="Times New Roman" panose="02020603050405020304" pitchFamily="18" charset="0"/>
              </a:rPr>
              <a:t>وجامعات بدوام جزئي في الدول </a:t>
            </a:r>
            <a:r>
              <a:rPr lang="ar-EG" sz="2500" b="1" dirty="0" smtClean="0">
                <a:solidFill>
                  <a:srgbClr val="3C67B2"/>
                </a:solidFill>
                <a:latin typeface="Calibri Light"/>
                <a:ea typeface="+mj-ea"/>
                <a:cs typeface="Times New Roman" panose="02020603050405020304" pitchFamily="18" charset="0"/>
              </a:rPr>
              <a:t>العربية.</a:t>
            </a:r>
          </a:p>
          <a:p>
            <a:pPr marL="457200" indent="-457200" algn="r" rtl="1">
              <a:buClr>
                <a:srgbClr val="FF0000"/>
              </a:buClr>
              <a:buFont typeface="Wingdings" panose="05000000000000000000" pitchFamily="2" charset="2"/>
              <a:buChar char="q"/>
            </a:pPr>
            <a:r>
              <a:rPr lang="ar-EG" sz="2500" b="1" dirty="0" smtClean="0">
                <a:solidFill>
                  <a:srgbClr val="3C67B2"/>
                </a:solidFill>
                <a:latin typeface="Calibri Light"/>
                <a:ea typeface="+mj-ea"/>
                <a:cs typeface="Times New Roman" panose="02020603050405020304" pitchFamily="18" charset="0"/>
              </a:rPr>
              <a:t>استشاري </a:t>
            </a:r>
            <a:r>
              <a:rPr lang="ar-EG" sz="2500" b="1" dirty="0">
                <a:solidFill>
                  <a:srgbClr val="3C67B2"/>
                </a:solidFill>
                <a:latin typeface="Calibri Light"/>
                <a:ea typeface="+mj-ea"/>
                <a:cs typeface="Times New Roman" panose="02020603050405020304" pitchFamily="18" charset="0"/>
              </a:rPr>
              <a:t>ومدرب في التطوير الإداري </a:t>
            </a:r>
            <a:r>
              <a:rPr lang="ar-EG" sz="2500" b="1" dirty="0" smtClean="0">
                <a:solidFill>
                  <a:srgbClr val="3C67B2"/>
                </a:solidFill>
                <a:latin typeface="Calibri Light"/>
                <a:ea typeface="+mj-ea"/>
                <a:cs typeface="Times New Roman" panose="02020603050405020304" pitchFamily="18" charset="0"/>
              </a:rPr>
              <a:t>والمؤسسي والمورد البشري. </a:t>
            </a:r>
          </a:p>
          <a:p>
            <a:pPr marL="457200" indent="-457200" algn="r" rtl="1">
              <a:buClr>
                <a:srgbClr val="FF0000"/>
              </a:buClr>
              <a:buFont typeface="Wingdings" panose="05000000000000000000" pitchFamily="2" charset="2"/>
              <a:buChar char="q"/>
            </a:pPr>
            <a:r>
              <a:rPr lang="ar-EG" sz="2500" b="1" dirty="0" smtClean="0">
                <a:solidFill>
                  <a:srgbClr val="3C67B2"/>
                </a:solidFill>
                <a:latin typeface="Calibri Light"/>
                <a:ea typeface="+mj-ea"/>
                <a:cs typeface="Times New Roman" panose="02020603050405020304" pitchFamily="18" charset="0"/>
              </a:rPr>
              <a:t>باحث </a:t>
            </a:r>
            <a:r>
              <a:rPr lang="ar-EG" sz="2500" b="1" dirty="0">
                <a:solidFill>
                  <a:srgbClr val="3C67B2"/>
                </a:solidFill>
                <a:latin typeface="Calibri Light"/>
                <a:ea typeface="+mj-ea"/>
                <a:cs typeface="Times New Roman" panose="02020603050405020304" pitchFamily="18" charset="0"/>
              </a:rPr>
              <a:t>علمي في المجالات الإدارية.</a:t>
            </a:r>
            <a:endParaRPr lang="en-US" sz="2800" dirty="0">
              <a:latin typeface="Times New Roman" panose="02020603050405020304" pitchFamily="18" charset="0"/>
              <a:cs typeface="Times New Roman" panose="02020603050405020304" pitchFamily="18" charset="0"/>
            </a:endParaRPr>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4CF33173-D9FA-4EB2-B40F-CC55E03D1DEA}"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3" name="TextBox 12"/>
          <p:cNvSpPr txBox="1"/>
          <p:nvPr/>
        </p:nvSpPr>
        <p:spPr>
          <a:xfrm>
            <a:off x="3308815" y="1449932"/>
            <a:ext cx="1351416" cy="369332"/>
          </a:xfrm>
          <a:prstGeom prst="rect">
            <a:avLst/>
          </a:prstGeom>
          <a:noFill/>
        </p:spPr>
        <p:txBody>
          <a:bodyPr wrap="square" rtlCol="0">
            <a:spAutoFit/>
          </a:bodyPr>
          <a:lstStyle/>
          <a:p>
            <a:pPr algn="ctr"/>
            <a:r>
              <a:rPr lang="en-US" b="1" dirty="0">
                <a:solidFill>
                  <a:schemeClr val="bg1"/>
                </a:solidFill>
                <a:cs typeface="Times New Roman" panose="02020603050405020304" pitchFamily="18" charset="0"/>
              </a:rPr>
              <a:t>Orientation</a:t>
            </a:r>
          </a:p>
        </p:txBody>
      </p:sp>
      <p:sp>
        <p:nvSpPr>
          <p:cNvPr id="16" name="TextBox 15"/>
          <p:cNvSpPr txBox="1"/>
          <p:nvPr/>
        </p:nvSpPr>
        <p:spPr>
          <a:xfrm>
            <a:off x="3385474" y="1792450"/>
            <a:ext cx="1191663" cy="369332"/>
          </a:xfrm>
          <a:prstGeom prst="rect">
            <a:avLst/>
          </a:prstGeom>
          <a:noFill/>
        </p:spPr>
        <p:txBody>
          <a:bodyPr wrap="square" rtlCol="0">
            <a:spAutoFit/>
          </a:bodyPr>
          <a:lstStyle/>
          <a:p>
            <a:pPr algn="ctr"/>
            <a:r>
              <a:rPr lang="en-US" b="1" dirty="0">
                <a:solidFill>
                  <a:schemeClr val="bg1"/>
                </a:solidFill>
                <a:cs typeface="Times New Roman" panose="02020603050405020304" pitchFamily="18" charset="0"/>
              </a:rPr>
              <a:t>Lecture</a:t>
            </a:r>
            <a:endParaRPr lang="en-US" sz="1400" b="1" dirty="0">
              <a:solidFill>
                <a:schemeClr val="bg1"/>
              </a:solidFill>
              <a:cs typeface="Times New Roman" panose="02020603050405020304" pitchFamily="18" charset="0"/>
            </a:endParaRPr>
          </a:p>
        </p:txBody>
      </p:sp>
      <p:pic>
        <p:nvPicPr>
          <p:cNvPr id="3" name="Picture 2"/>
          <p:cNvPicPr>
            <a:picLocks noChangeAspect="1"/>
          </p:cNvPicPr>
          <p:nvPr/>
        </p:nvPicPr>
        <p:blipFill>
          <a:blip r:embed="rId5"/>
          <a:stretch>
            <a:fillRect/>
          </a:stretch>
        </p:blipFill>
        <p:spPr>
          <a:xfrm>
            <a:off x="1543776" y="3562344"/>
            <a:ext cx="1914310" cy="2780017"/>
          </a:xfrm>
          <a:prstGeom prst="rect">
            <a:avLst/>
          </a:prstGeom>
        </p:spPr>
      </p:pic>
    </p:spTree>
    <p:extLst>
      <p:ext uri="{BB962C8B-B14F-4D97-AF65-F5344CB8AC3E}">
        <p14:creationId xmlns:p14="http://schemas.microsoft.com/office/powerpoint/2010/main" val="3758211107"/>
      </p:ext>
    </p:extLst>
  </p:cSld>
  <p:clrMapOvr>
    <a:masterClrMapping/>
  </p:clrMapOvr>
  <mc:AlternateContent xmlns:mc="http://schemas.openxmlformats.org/markup-compatibility/2006" xmlns:p14="http://schemas.microsoft.com/office/powerpoint/2010/main">
    <mc:Choice Requires="p14">
      <p:transition spd="slow" p14:dur="2000" advTm="45711"/>
    </mc:Choice>
    <mc:Fallback xmlns="">
      <p:transition spd="slow" advTm="45711"/>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0" name="TextBox 9">
            <a:extLst>
              <a:ext uri="{FF2B5EF4-FFF2-40B4-BE49-F238E27FC236}">
                <a16:creationId xmlns:a16="http://schemas.microsoft.com/office/drawing/2014/main" id="{0E60CDC8-0D61-E7A2-E68E-EA312F894101}"/>
              </a:ext>
            </a:extLst>
          </p:cNvPr>
          <p:cNvSpPr txBox="1"/>
          <p:nvPr/>
        </p:nvSpPr>
        <p:spPr>
          <a:xfrm>
            <a:off x="880289" y="1048544"/>
            <a:ext cx="1545775"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Orientation</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81698" y="1318873"/>
            <a:ext cx="1286050" cy="461665"/>
          </a:xfrm>
          <a:prstGeom prst="rect">
            <a:avLst/>
          </a:prstGeom>
          <a:noFill/>
        </p:spPr>
        <p:txBody>
          <a:bodyPr wrap="square" rtlCol="0">
            <a:spAutoFit/>
          </a:bodyPr>
          <a:lstStyle/>
          <a:p>
            <a:pPr algn="ctr"/>
            <a:r>
              <a:rPr lang="en-US" sz="2400" b="1" dirty="0">
                <a:solidFill>
                  <a:schemeClr val="bg1"/>
                </a:solidFill>
                <a:cs typeface="Times New Roman" panose="02020603050405020304" pitchFamily="18" charset="0"/>
              </a:rPr>
              <a:t>Lecture</a:t>
            </a:r>
            <a:endParaRPr lang="en-US" sz="800" b="1" dirty="0">
              <a:solidFill>
                <a:schemeClr val="bg1"/>
              </a:solidFill>
              <a:cs typeface="Times New Roman" panose="02020603050405020304" pitchFamily="18" charset="0"/>
            </a:endParaRPr>
          </a:p>
        </p:txBody>
      </p:sp>
      <p:sp>
        <p:nvSpPr>
          <p:cNvPr id="11" name="TextBox 10"/>
          <p:cNvSpPr txBox="1"/>
          <p:nvPr/>
        </p:nvSpPr>
        <p:spPr>
          <a:xfrm>
            <a:off x="2513148" y="677873"/>
            <a:ext cx="76323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Academic </a:t>
            </a:r>
            <a:r>
              <a:rPr lang="en-US" sz="2800" b="1" dirty="0" smtClean="0">
                <a:solidFill>
                  <a:srgbClr val="00B0F0"/>
                </a:solidFill>
                <a:latin typeface="Alexandria" charset="0"/>
                <a:cs typeface="Alexandria" charset="0"/>
              </a:rPr>
              <a:t>Calendar</a:t>
            </a:r>
          </a:p>
          <a:p>
            <a:r>
              <a:rPr lang="ar-EG" sz="2800" b="1" dirty="0">
                <a:solidFill>
                  <a:srgbClr val="00B0F0"/>
                </a:solidFill>
                <a:latin typeface="Alexandria" charset="0"/>
                <a:cs typeface="Alexandria" charset="0"/>
              </a:rPr>
              <a:t>التقويم الأكاديمي</a:t>
            </a:r>
            <a:endParaRPr lang="en-US" sz="2800" b="1" dirty="0">
              <a:solidFill>
                <a:srgbClr val="00B0F0"/>
              </a:solidFill>
              <a:latin typeface="Alexandria" charset="0"/>
              <a:cs typeface="Alexandria" charset="0"/>
            </a:endParaRPr>
          </a:p>
        </p:txBody>
      </p:sp>
      <p:sp>
        <p:nvSpPr>
          <p:cNvPr id="15" name="Rectangle 14"/>
          <p:cNvSpPr/>
          <p:nvPr/>
        </p:nvSpPr>
        <p:spPr>
          <a:xfrm>
            <a:off x="957939" y="2424041"/>
            <a:ext cx="10205930" cy="3382657"/>
          </a:xfrm>
          <a:prstGeom prst="rect">
            <a:avLst/>
          </a:prstGeom>
        </p:spPr>
        <p:txBody>
          <a:bodyPr wrap="square">
            <a:spAutoFit/>
          </a:bodyPr>
          <a:lstStyle/>
          <a:p>
            <a:pPr algn="justLow" rtl="1">
              <a:lnSpc>
                <a:spcPct val="150000"/>
              </a:lnSpc>
              <a:spcAft>
                <a:spcPts val="1000"/>
              </a:spcAft>
            </a:pPr>
            <a:r>
              <a:rPr lang="ar-EG" sz="2800" dirty="0" smtClean="0">
                <a:effectLst/>
                <a:ea typeface="Calibri" panose="020F0502020204030204" pitchFamily="34" charset="0"/>
                <a:cs typeface="Arial" panose="020B0604020202020204" pitchFamily="34" charset="0"/>
              </a:rPr>
              <a:t>للاطلاع على التقويم الأكاديمي، لمعرفة موعد بدء وانتهاء الدراسة الخاصة بالفصل الدراسي، ومخطط الأسابيع الدراسية، وآخر موعد للاعتذار عن الفصل الدراسي أو المقرر، وموعد بدء الاختبارات النهائية، وموعد نهاية الاختبارات النهائية ... يمكنك الدخول على الرابط التالي:</a:t>
            </a:r>
          </a:p>
          <a:p>
            <a:pPr algn="ctr" rtl="1">
              <a:lnSpc>
                <a:spcPct val="150000"/>
              </a:lnSpc>
              <a:spcAft>
                <a:spcPts val="1000"/>
              </a:spcAft>
            </a:pPr>
            <a:r>
              <a:rPr lang="en-US" sz="2800" b="1" dirty="0">
                <a:solidFill>
                  <a:srgbClr val="0070C0"/>
                </a:solidFill>
                <a:ea typeface="Calibri" panose="020F0502020204030204" pitchFamily="34" charset="0"/>
                <a:cs typeface="Arial" panose="020B0604020202020204" pitchFamily="34" charset="0"/>
                <a:hlinkClick r:id="rId3"/>
              </a:rPr>
              <a:t>https://midocean.ae/academic-calendar-2</a:t>
            </a:r>
            <a:r>
              <a:rPr lang="en-US" sz="2800" b="1" dirty="0" smtClean="0">
                <a:solidFill>
                  <a:srgbClr val="0070C0"/>
                </a:solidFill>
                <a:ea typeface="Calibri" panose="020F0502020204030204" pitchFamily="34" charset="0"/>
                <a:cs typeface="Arial" panose="020B0604020202020204" pitchFamily="34" charset="0"/>
                <a:hlinkClick r:id="rId3"/>
              </a:rPr>
              <a:t>/</a:t>
            </a:r>
            <a:r>
              <a:rPr lang="ar-EG" sz="2800" b="1" dirty="0" smtClean="0">
                <a:solidFill>
                  <a:srgbClr val="0070C0"/>
                </a:solidFill>
                <a:ea typeface="Calibri" panose="020F0502020204030204" pitchFamily="34" charset="0"/>
                <a:cs typeface="Arial" panose="020B0604020202020204" pitchFamily="34" charset="0"/>
              </a:rPr>
              <a:t> </a:t>
            </a:r>
            <a:endParaRPr lang="en-US" sz="2800" b="1" dirty="0">
              <a:solidFill>
                <a:srgbClr val="0070C0"/>
              </a:solidFill>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540759172"/>
      </p:ext>
    </p:extLst>
  </p:cSld>
  <p:clrMapOvr>
    <a:masterClrMapping/>
  </p:clrMapOvr>
  <p:transition spd="slow" advTm="28385">
    <p:comb/>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59051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3455" y="1285190"/>
            <a:ext cx="9750957" cy="50261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2108AC9A-AF6A-4724-A548-12D205486790}" type="slidenum">
              <a:rPr lang="en-US" sz="1600" smtClean="0">
                <a:solidFill>
                  <a:srgbClr val="44546A"/>
                </a:solidFill>
              </a:rPr>
              <a:t>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pSp>
        <p:nvGrpSpPr>
          <p:cNvPr id="4" name="Group 3"/>
          <p:cNvGrpSpPr/>
          <p:nvPr/>
        </p:nvGrpSpPr>
        <p:grpSpPr>
          <a:xfrm>
            <a:off x="1146412" y="1445166"/>
            <a:ext cx="8830101" cy="4706235"/>
            <a:chOff x="1146412" y="1445166"/>
            <a:chExt cx="8830101" cy="4706235"/>
          </a:xfrm>
        </p:grpSpPr>
        <p:pic>
          <p:nvPicPr>
            <p:cNvPr id="2" name="Picture 1"/>
            <p:cNvPicPr>
              <a:picLocks noChangeAspect="1"/>
            </p:cNvPicPr>
            <p:nvPr/>
          </p:nvPicPr>
          <p:blipFill rotWithShape="1">
            <a:blip r:embed="rId4">
              <a:extLst>
                <a:ext uri="{28A0092B-C50C-407E-A947-70E740481C1C}">
                  <a14:useLocalDpi xmlns:a14="http://schemas.microsoft.com/office/drawing/2010/main" val="0"/>
                </a:ext>
              </a:extLst>
            </a:blip>
            <a:srcRect b="42886"/>
            <a:stretch/>
          </p:blipFill>
          <p:spPr>
            <a:xfrm>
              <a:off x="1146412" y="1445166"/>
              <a:ext cx="8830101" cy="4706235"/>
            </a:xfrm>
            <a:prstGeom prst="rect">
              <a:avLst/>
            </a:prstGeom>
          </p:spPr>
        </p:pic>
        <p:sp>
          <p:nvSpPr>
            <p:cNvPr id="3" name="Rectangle 2"/>
            <p:cNvSpPr/>
            <p:nvPr/>
          </p:nvSpPr>
          <p:spPr>
            <a:xfrm>
              <a:off x="5158853" y="2674961"/>
              <a:ext cx="1801505" cy="43672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grpSp>
    </p:spTree>
    <p:extLst>
      <p:ext uri="{BB962C8B-B14F-4D97-AF65-F5344CB8AC3E}">
        <p14:creationId xmlns:p14="http://schemas.microsoft.com/office/powerpoint/2010/main" val="167496708"/>
      </p:ext>
    </p:extLst>
  </p:cSld>
  <p:clrMapOvr>
    <a:masterClrMapping/>
  </p:clrMapOvr>
  <mc:AlternateContent xmlns:mc="http://schemas.openxmlformats.org/markup-compatibility/2006" xmlns:p14="http://schemas.microsoft.com/office/powerpoint/2010/main">
    <mc:Choice Requires="p14">
      <p:transition spd="slow" p14:dur="2000" advTm="138615"/>
    </mc:Choice>
    <mc:Fallback xmlns="">
      <p:transition spd="slow" advTm="138615"/>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59051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3455" y="1285190"/>
            <a:ext cx="9750957" cy="50261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2108AC9A-AF6A-4724-A548-12D205486790}" type="slidenum">
              <a:rPr lang="en-US" sz="1600" smtClean="0">
                <a:solidFill>
                  <a:srgbClr val="44546A"/>
                </a:solidFill>
              </a:rPr>
              <a:t>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pSp>
        <p:nvGrpSpPr>
          <p:cNvPr id="10" name="Group 9"/>
          <p:cNvGrpSpPr/>
          <p:nvPr/>
        </p:nvGrpSpPr>
        <p:grpSpPr>
          <a:xfrm>
            <a:off x="927425" y="1514901"/>
            <a:ext cx="9050358" cy="4667535"/>
            <a:chOff x="927425" y="1514901"/>
            <a:chExt cx="9050358" cy="4667535"/>
          </a:xfrm>
        </p:grpSpPr>
        <p:pic>
          <p:nvPicPr>
            <p:cNvPr id="6" name="Picture 5"/>
            <p:cNvPicPr>
              <a:picLocks noChangeAspect="1"/>
            </p:cNvPicPr>
            <p:nvPr/>
          </p:nvPicPr>
          <p:blipFill rotWithShape="1">
            <a:blip r:embed="rId4">
              <a:extLst>
                <a:ext uri="{28A0092B-C50C-407E-A947-70E740481C1C}">
                  <a14:useLocalDpi xmlns:a14="http://schemas.microsoft.com/office/drawing/2010/main" val="0"/>
                </a:ext>
              </a:extLst>
            </a:blip>
            <a:srcRect t="57910"/>
            <a:stretch/>
          </p:blipFill>
          <p:spPr>
            <a:xfrm>
              <a:off x="927425" y="1514901"/>
              <a:ext cx="9050358" cy="4667535"/>
            </a:xfrm>
            <a:prstGeom prst="rect">
              <a:avLst/>
            </a:prstGeom>
            <a:ln>
              <a:solidFill>
                <a:schemeClr val="bg1"/>
              </a:solidFill>
            </a:ln>
          </p:spPr>
        </p:pic>
        <p:sp>
          <p:nvSpPr>
            <p:cNvPr id="9" name="Rectangle 8"/>
            <p:cNvSpPr/>
            <p:nvPr/>
          </p:nvSpPr>
          <p:spPr>
            <a:xfrm>
              <a:off x="1228300" y="1631692"/>
              <a:ext cx="1835964" cy="369332"/>
            </a:xfrm>
            <a:prstGeom prst="rect">
              <a:avLst/>
            </a:prstGeom>
            <a:solidFill>
              <a:schemeClr val="accent5">
                <a:lumMod val="20000"/>
                <a:lumOff val="80000"/>
              </a:schemeClr>
            </a:solidFill>
            <a:ln>
              <a:solidFill>
                <a:schemeClr val="accent5">
                  <a:lumMod val="20000"/>
                  <a:lumOff val="80000"/>
                </a:schemeClr>
              </a:solidFill>
            </a:ln>
          </p:spPr>
          <p:txBody>
            <a:bodyPr wrap="square">
              <a:spAutoFit/>
            </a:bodyPr>
            <a:lstStyle/>
            <a:p>
              <a:pPr algn="r" rtl="1"/>
              <a:r>
                <a:rPr lang="ar-EG" dirty="0">
                  <a:latin typeface="Microsoft Sans Serif" panose="020B0604020202020204" pitchFamily="34" charset="0"/>
                  <a:cs typeface="Microsoft Sans Serif" panose="020B0604020202020204" pitchFamily="34" charset="0"/>
                </a:rPr>
                <a:t>الحالي، بداية من يوم</a:t>
              </a:r>
            </a:p>
          </p:txBody>
        </p:sp>
      </p:grpSp>
    </p:spTree>
    <p:extLst>
      <p:ext uri="{BB962C8B-B14F-4D97-AF65-F5344CB8AC3E}">
        <p14:creationId xmlns:p14="http://schemas.microsoft.com/office/powerpoint/2010/main" val="1399655363"/>
      </p:ext>
    </p:extLst>
  </p:cSld>
  <p:clrMapOvr>
    <a:masterClrMapping/>
  </p:clrMapOvr>
  <mc:AlternateContent xmlns:mc="http://schemas.openxmlformats.org/markup-compatibility/2006" xmlns:p14="http://schemas.microsoft.com/office/powerpoint/2010/main">
    <mc:Choice Requires="p14">
      <p:transition spd="slow" p14:dur="2000" advTm="206985"/>
    </mc:Choice>
    <mc:Fallback xmlns="">
      <p:transition spd="slow" advTm="206985"/>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59051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3455" y="1285190"/>
            <a:ext cx="9750957" cy="50261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2108AC9A-AF6A-4724-A548-12D205486790}" type="slidenum">
              <a:rPr lang="en-US" sz="1600" smtClean="0">
                <a:solidFill>
                  <a:srgbClr val="44546A"/>
                </a:solidFill>
              </a:rPr>
              <a:t>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2" name="Rectangle 1"/>
          <p:cNvSpPr/>
          <p:nvPr/>
        </p:nvSpPr>
        <p:spPr>
          <a:xfrm>
            <a:off x="1119117" y="1937987"/>
            <a:ext cx="8830100" cy="3586238"/>
          </a:xfrm>
          <a:prstGeom prst="rect">
            <a:avLst/>
          </a:prstGeom>
        </p:spPr>
        <p:txBody>
          <a:bodyPr wrap="square">
            <a:spAutoFit/>
          </a:bodyPr>
          <a:lstStyle/>
          <a:p>
            <a:pPr algn="ctr" rtl="1">
              <a:lnSpc>
                <a:spcPct val="250000"/>
              </a:lnSpc>
            </a:pPr>
            <a:r>
              <a:rPr lang="ar-SA" sz="32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ستتاح المحاضرة الأسبوعية على المنصة التعليمية </a:t>
            </a:r>
            <a:r>
              <a:rPr lang="en-US" sz="3200" b="1" dirty="0">
                <a:solidFill>
                  <a:srgbClr val="F27A1C"/>
                </a:solidFill>
                <a:latin typeface="Calibri" panose="020F0502020204030204" pitchFamily="34" charset="0"/>
                <a:ea typeface="Tahoma" panose="020B0604030504040204" pitchFamily="34" charset="0"/>
                <a:cs typeface="Calibri" panose="020F0502020204030204" pitchFamily="34" charset="0"/>
              </a:rPr>
              <a:t>Moodle</a:t>
            </a:r>
            <a:r>
              <a:rPr lang="ar-SA" sz="3200" b="1" dirty="0">
                <a:solidFill>
                  <a:schemeClr val="accent1"/>
                </a:solidFill>
                <a:latin typeface="Calibri" panose="020F0502020204030204" pitchFamily="34" charset="0"/>
                <a:ea typeface="Tahoma" panose="020B0604030504040204" pitchFamily="34" charset="0"/>
                <a:cs typeface="Calibri" panose="020F0502020204030204" pitchFamily="34" charset="0"/>
              </a:rPr>
              <a:t> </a:t>
            </a:r>
            <a:r>
              <a:rPr lang="ar-SA" sz="32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 </a:t>
            </a:r>
          </a:p>
          <a:p>
            <a:pPr algn="ctr" rtl="1">
              <a:lnSpc>
                <a:spcPct val="250000"/>
              </a:lnSpc>
            </a:pPr>
            <a:r>
              <a:rPr lang="ar-SA" sz="3200" b="1" dirty="0">
                <a:solidFill>
                  <a:srgbClr val="FF0000"/>
                </a:solidFill>
                <a:latin typeface="Calibri" panose="020F0502020204030204" pitchFamily="34" charset="0"/>
                <a:ea typeface="Tahoma" panose="020B0604030504040204" pitchFamily="34" charset="0"/>
                <a:cs typeface="Calibri" panose="020F0502020204030204" pitchFamily="34" charset="0"/>
              </a:rPr>
              <a:t>كل يوم سبت في تمام الساعة </a:t>
            </a:r>
            <a:r>
              <a:rPr lang="ar-SA" sz="3200" b="1" u="sng" dirty="0">
                <a:solidFill>
                  <a:srgbClr val="FF0000"/>
                </a:solidFill>
                <a:latin typeface="Calibri" panose="020F0502020204030204" pitchFamily="34" charset="0"/>
                <a:ea typeface="Tahoma" panose="020B0604030504040204" pitchFamily="34" charset="0"/>
                <a:cs typeface="Calibri" panose="020F0502020204030204" pitchFamily="34" charset="0"/>
              </a:rPr>
              <a:t>12 ظهراً</a:t>
            </a:r>
            <a:r>
              <a:rPr lang="ar-SA" sz="3200" b="1" dirty="0">
                <a:solidFill>
                  <a:srgbClr val="FF0000"/>
                </a:solidFill>
                <a:latin typeface="Calibri" panose="020F0502020204030204" pitchFamily="34" charset="0"/>
                <a:ea typeface="Tahoma" panose="020B0604030504040204" pitchFamily="34" charset="0"/>
                <a:cs typeface="Calibri" panose="020F0502020204030204" pitchFamily="34" charset="0"/>
              </a:rPr>
              <a:t>  </a:t>
            </a:r>
          </a:p>
          <a:p>
            <a:pPr algn="ctr" rtl="1">
              <a:lnSpc>
                <a:spcPct val="250000"/>
              </a:lnSpc>
            </a:pPr>
            <a:r>
              <a:rPr lang="ar-SA" sz="3200" b="1" dirty="0">
                <a:solidFill>
                  <a:schemeClr val="accent1"/>
                </a:solidFill>
                <a:latin typeface="Calibri" panose="020F0502020204030204" pitchFamily="34" charset="0"/>
                <a:ea typeface="Tahoma" panose="020B0604030504040204" pitchFamily="34" charset="0"/>
                <a:cs typeface="Calibri" panose="020F0502020204030204" pitchFamily="34" charset="0"/>
              </a:rPr>
              <a:t>بتوقيت مكة المكرمة</a:t>
            </a:r>
          </a:p>
        </p:txBody>
      </p:sp>
    </p:spTree>
    <p:extLst>
      <p:ext uri="{BB962C8B-B14F-4D97-AF65-F5344CB8AC3E}">
        <p14:creationId xmlns:p14="http://schemas.microsoft.com/office/powerpoint/2010/main" val="2379368031"/>
      </p:ext>
    </p:extLst>
  </p:cSld>
  <p:clrMapOvr>
    <a:masterClrMapping/>
  </p:clrMapOvr>
  <mc:AlternateContent xmlns:mc="http://schemas.openxmlformats.org/markup-compatibility/2006" xmlns:p14="http://schemas.microsoft.com/office/powerpoint/2010/main">
    <mc:Choice Requires="p14">
      <p:transition spd="slow" p14:dur="2000" advTm="43130"/>
    </mc:Choice>
    <mc:Fallback xmlns="">
      <p:transition spd="slow" advTm="4313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59051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3455" y="1285190"/>
            <a:ext cx="9750957" cy="50261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2108AC9A-AF6A-4724-A548-12D205486790}" type="slidenum">
              <a:rPr lang="en-US" sz="1600" smtClean="0">
                <a:solidFill>
                  <a:srgbClr val="44546A"/>
                </a:solidFill>
              </a:rPr>
              <a:t>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2" name="Rectangle 1"/>
          <p:cNvSpPr/>
          <p:nvPr/>
        </p:nvSpPr>
        <p:spPr>
          <a:xfrm>
            <a:off x="1119117" y="1869058"/>
            <a:ext cx="8830100" cy="4031873"/>
          </a:xfrm>
          <a:prstGeom prst="rect">
            <a:avLst/>
          </a:prstGeom>
        </p:spPr>
        <p:txBody>
          <a:bodyPr wrap="square" anchor="ctr">
            <a:spAutoFit/>
          </a:bodyPr>
          <a:lstStyle/>
          <a:p>
            <a:pPr marL="457200" lvl="0" indent="-457200" algn="justLow" rtl="1">
              <a:lnSpc>
                <a:spcPct val="200000"/>
              </a:lnSpc>
              <a:spcBef>
                <a:spcPct val="0"/>
              </a:spcBef>
              <a:buFont typeface="Arial" panose="020B0604020202020204" pitchFamily="34" charset="0"/>
              <a:buChar char="•"/>
              <a:defRPr/>
            </a:pPr>
            <a:r>
              <a:rPr lang="ar-SA" sz="3200" b="1" dirty="0">
                <a:solidFill>
                  <a:srgbClr val="FF9518"/>
                </a:solidFill>
                <a:latin typeface="Calibri" panose="020F0502020204030204" pitchFamily="34" charset="0"/>
                <a:ea typeface="Tahoma" panose="020B0604030504040204" pitchFamily="34" charset="0"/>
                <a:cs typeface="Calibri" panose="020F0502020204030204" pitchFamily="34" charset="0"/>
              </a:rPr>
              <a:t>حلقات النقاش </a:t>
            </a:r>
            <a:r>
              <a:rPr lang="ar-SA" sz="32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هي لقاء اسبوعي مع أستاذ </a:t>
            </a:r>
            <a:r>
              <a:rPr lang="ar-EG" sz="3200" b="1" dirty="0" smtClean="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المقرر</a:t>
            </a:r>
            <a:r>
              <a:rPr lang="ar-SA" sz="3200" b="1" dirty="0" smtClean="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 </a:t>
            </a:r>
            <a:r>
              <a:rPr lang="ar-SA" sz="32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والغرض منها مناقشة ما تم طرحه في المحاضرة المسجلة لكل اسبوع.</a:t>
            </a:r>
            <a:endParaRPr lang="ar-SA" sz="3200" b="1" dirty="0">
              <a:solidFill>
                <a:srgbClr val="24A9E1"/>
              </a:solidFill>
              <a:latin typeface="Calibri" panose="020F0502020204030204" pitchFamily="34" charset="0"/>
              <a:ea typeface="Tahoma" panose="020B0604030504040204" pitchFamily="34" charset="0"/>
              <a:cs typeface="Calibri" panose="020F0502020204030204" pitchFamily="34" charset="0"/>
            </a:endParaRPr>
          </a:p>
          <a:p>
            <a:pPr marL="457200" lvl="0" indent="-457200" algn="justLow" rtl="1">
              <a:lnSpc>
                <a:spcPct val="200000"/>
              </a:lnSpc>
              <a:spcBef>
                <a:spcPct val="0"/>
              </a:spcBef>
              <a:buFont typeface="Arial" panose="020B0604020202020204" pitchFamily="34" charset="0"/>
              <a:buChar char="•"/>
              <a:defRPr/>
            </a:pPr>
            <a:r>
              <a:rPr lang="ar-SA" sz="3200" b="1" dirty="0">
                <a:solidFill>
                  <a:srgbClr val="FF9518"/>
                </a:solidFill>
                <a:latin typeface="Calibri" panose="020F0502020204030204" pitchFamily="34" charset="0"/>
                <a:ea typeface="Tahoma" panose="020B0604030504040204" pitchFamily="34" charset="0"/>
                <a:cs typeface="Calibri" panose="020F0502020204030204" pitchFamily="34" charset="0"/>
              </a:rPr>
              <a:t>رابط حلقة النقاش</a:t>
            </a:r>
            <a:r>
              <a:rPr lang="ar-SA" sz="32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 متوفر على </a:t>
            </a:r>
            <a:r>
              <a:rPr lang="ar-EG" sz="3200" b="1" dirty="0" smtClean="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صفحة ال </a:t>
            </a:r>
            <a:r>
              <a:rPr lang="en-US" sz="32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Moodle</a:t>
            </a:r>
            <a:r>
              <a:rPr lang="ar-EG" sz="32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 الخاصة بالمقرر</a:t>
            </a:r>
            <a:r>
              <a:rPr lang="ar-EG" sz="3200" b="1" dirty="0" smtClean="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 </a:t>
            </a:r>
            <a:r>
              <a:rPr lang="ar-SA" sz="3200" b="1" u="sng" dirty="0" smtClean="0">
                <a:solidFill>
                  <a:srgbClr val="FF0000"/>
                </a:solidFill>
                <a:latin typeface="Calibri" panose="020F0502020204030204" pitchFamily="34" charset="0"/>
                <a:ea typeface="Tahoma" panose="020B0604030504040204" pitchFamily="34" charset="0"/>
                <a:cs typeface="Calibri" panose="020F0502020204030204" pitchFamily="34" charset="0"/>
              </a:rPr>
              <a:t>وهو </a:t>
            </a:r>
            <a:r>
              <a:rPr lang="ar-SA" sz="3200" b="1" u="sng" dirty="0">
                <a:solidFill>
                  <a:srgbClr val="FF0000"/>
                </a:solidFill>
                <a:latin typeface="Calibri" panose="020F0502020204030204" pitchFamily="34" charset="0"/>
                <a:ea typeface="Tahoma" panose="020B0604030504040204" pitchFamily="34" charset="0"/>
                <a:cs typeface="Calibri" panose="020F0502020204030204" pitchFamily="34" charset="0"/>
              </a:rPr>
              <a:t>ثابت لجميع حلقات النقاش الخاصة </a:t>
            </a:r>
            <a:r>
              <a:rPr lang="ar-EG" sz="3200" b="1" u="sng" dirty="0" smtClean="0">
                <a:solidFill>
                  <a:srgbClr val="FF0000"/>
                </a:solidFill>
                <a:latin typeface="Calibri" panose="020F0502020204030204" pitchFamily="34" charset="0"/>
                <a:ea typeface="Tahoma" panose="020B0604030504040204" pitchFamily="34" charset="0"/>
                <a:cs typeface="Calibri" panose="020F0502020204030204" pitchFamily="34" charset="0"/>
              </a:rPr>
              <a:t>بالمقرر</a:t>
            </a:r>
            <a:r>
              <a:rPr lang="ar-SA" sz="3200" b="1" u="sng" dirty="0" smtClean="0">
                <a:solidFill>
                  <a:srgbClr val="FF0000"/>
                </a:solidFill>
                <a:latin typeface="Calibri" panose="020F0502020204030204" pitchFamily="34" charset="0"/>
                <a:ea typeface="Tahoma" panose="020B0604030504040204" pitchFamily="34" charset="0"/>
                <a:cs typeface="Calibri" panose="020F0502020204030204" pitchFamily="34" charset="0"/>
              </a:rPr>
              <a:t>.</a:t>
            </a:r>
            <a:endParaRPr lang="ar-SA" sz="4400" b="1" u="sng" dirty="0">
              <a:solidFill>
                <a:srgbClr val="FF0000"/>
              </a:solidFill>
              <a:latin typeface="Calibri" panose="020F0502020204030204" pitchFamily="34" charset="0"/>
              <a:ea typeface="Tahoma" panose="020B0604030504040204" pitchFamily="34" charset="0"/>
              <a:cs typeface="Calibri" panose="020F0502020204030204" pitchFamily="34" charset="0"/>
            </a:endParaRPr>
          </a:p>
        </p:txBody>
      </p:sp>
    </p:spTree>
    <p:extLst>
      <p:ext uri="{BB962C8B-B14F-4D97-AF65-F5344CB8AC3E}">
        <p14:creationId xmlns:p14="http://schemas.microsoft.com/office/powerpoint/2010/main" val="2951783661"/>
      </p:ext>
    </p:extLst>
  </p:cSld>
  <p:clrMapOvr>
    <a:masterClrMapping/>
  </p:clrMapOvr>
  <mc:AlternateContent xmlns:mc="http://schemas.openxmlformats.org/markup-compatibility/2006" xmlns:p14="http://schemas.microsoft.com/office/powerpoint/2010/main">
    <mc:Choice Requires="p14">
      <p:transition spd="slow" p14:dur="2000" advTm="70806"/>
    </mc:Choice>
    <mc:Fallback xmlns="">
      <p:transition spd="slow" advTm="70806"/>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59051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3455" y="1285190"/>
            <a:ext cx="9750957" cy="50261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2108AC9A-AF6A-4724-A548-12D205486790}" type="slidenum">
              <a:rPr lang="en-US" sz="1600" smtClean="0">
                <a:solidFill>
                  <a:srgbClr val="44546A"/>
                </a:solidFill>
              </a:rPr>
              <a:t>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2" name="Rectangle 1"/>
          <p:cNvSpPr/>
          <p:nvPr/>
        </p:nvSpPr>
        <p:spPr>
          <a:xfrm>
            <a:off x="1119117" y="1800818"/>
            <a:ext cx="8830100" cy="4031873"/>
          </a:xfrm>
          <a:prstGeom prst="rect">
            <a:avLst/>
          </a:prstGeom>
        </p:spPr>
        <p:txBody>
          <a:bodyPr wrap="square" anchor="ctr">
            <a:spAutoFit/>
          </a:bodyPr>
          <a:lstStyle/>
          <a:p>
            <a:pPr lvl="0" algn="ctr" rtl="1">
              <a:lnSpc>
                <a:spcPct val="200000"/>
              </a:lnSpc>
              <a:spcBef>
                <a:spcPct val="0"/>
              </a:spcBef>
              <a:defRPr/>
            </a:pPr>
            <a:r>
              <a:rPr lang="ar-SA" sz="3200" b="1" u="sng" dirty="0">
                <a:solidFill>
                  <a:srgbClr val="FF0000"/>
                </a:solidFill>
                <a:latin typeface="Calibri" panose="020F0502020204030204" pitchFamily="34" charset="0"/>
                <a:ea typeface="Tahoma" panose="020B0604030504040204" pitchFamily="34" charset="0"/>
                <a:cs typeface="Calibri" panose="020F0502020204030204" pitchFamily="34" charset="0"/>
              </a:rPr>
              <a:t>موعد حلقات النقاش</a:t>
            </a:r>
          </a:p>
          <a:p>
            <a:pPr algn="ctr" rtl="1">
              <a:lnSpc>
                <a:spcPct val="200000"/>
              </a:lnSpc>
            </a:pPr>
            <a:r>
              <a:rPr lang="ar-SA" sz="3200" b="1" dirty="0" smtClean="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 </a:t>
            </a:r>
            <a:r>
              <a:rPr lang="ar-SA" sz="32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اسبوعياً </a:t>
            </a:r>
          </a:p>
          <a:p>
            <a:pPr algn="ctr" rtl="1">
              <a:lnSpc>
                <a:spcPct val="200000"/>
              </a:lnSpc>
            </a:pPr>
            <a:r>
              <a:rPr lang="ar-SA" sz="3200" b="1" dirty="0">
                <a:solidFill>
                  <a:srgbClr val="FF0000"/>
                </a:solidFill>
                <a:latin typeface="Calibri" panose="020F0502020204030204" pitchFamily="34" charset="0"/>
                <a:ea typeface="Tahoma" panose="020B0604030504040204" pitchFamily="34" charset="0"/>
                <a:cs typeface="Calibri" panose="020F0502020204030204" pitchFamily="34" charset="0"/>
              </a:rPr>
              <a:t>اليوم والتوقيت متوفر على </a:t>
            </a:r>
            <a:r>
              <a:rPr lang="ar-EG" sz="3200" b="1" dirty="0" smtClean="0">
                <a:solidFill>
                  <a:srgbClr val="FF0000"/>
                </a:solidFill>
                <a:latin typeface="Calibri" panose="020F0502020204030204" pitchFamily="34" charset="0"/>
                <a:ea typeface="Tahoma" panose="020B0604030504040204" pitchFamily="34" charset="0"/>
                <a:cs typeface="Calibri" panose="020F0502020204030204" pitchFamily="34" charset="0"/>
              </a:rPr>
              <a:t>صفحة ال </a:t>
            </a:r>
            <a:r>
              <a:rPr lang="en-US" sz="3200" b="1" dirty="0" smtClean="0">
                <a:solidFill>
                  <a:srgbClr val="FF0000"/>
                </a:solidFill>
                <a:latin typeface="Calibri" panose="020F0502020204030204" pitchFamily="34" charset="0"/>
                <a:ea typeface="Tahoma" panose="020B0604030504040204" pitchFamily="34" charset="0"/>
                <a:cs typeface="Calibri" panose="020F0502020204030204" pitchFamily="34" charset="0"/>
              </a:rPr>
              <a:t>Moodle</a:t>
            </a:r>
            <a:r>
              <a:rPr lang="ar-EG" sz="3200" b="1" dirty="0" smtClean="0">
                <a:solidFill>
                  <a:srgbClr val="FF0000"/>
                </a:solidFill>
                <a:latin typeface="Calibri" panose="020F0502020204030204" pitchFamily="34" charset="0"/>
                <a:ea typeface="Tahoma" panose="020B0604030504040204" pitchFamily="34" charset="0"/>
                <a:cs typeface="Calibri" panose="020F0502020204030204" pitchFamily="34" charset="0"/>
              </a:rPr>
              <a:t> الخاصة بالمقرر</a:t>
            </a:r>
            <a:endParaRPr lang="ar-SA" sz="3200" b="1" dirty="0">
              <a:solidFill>
                <a:srgbClr val="FF0000"/>
              </a:solidFill>
              <a:latin typeface="Calibri" panose="020F0502020204030204" pitchFamily="34" charset="0"/>
              <a:ea typeface="Tahoma" panose="020B0604030504040204" pitchFamily="34" charset="0"/>
              <a:cs typeface="Calibri" panose="020F0502020204030204" pitchFamily="34" charset="0"/>
            </a:endParaRPr>
          </a:p>
          <a:p>
            <a:pPr algn="ctr" rtl="1">
              <a:lnSpc>
                <a:spcPct val="200000"/>
              </a:lnSpc>
            </a:pPr>
            <a:r>
              <a:rPr lang="ar-SA" sz="3200" b="1" dirty="0">
                <a:solidFill>
                  <a:schemeClr val="accent1"/>
                </a:solidFill>
                <a:latin typeface="Calibri" panose="020F0502020204030204" pitchFamily="34" charset="0"/>
                <a:ea typeface="Tahoma" panose="020B0604030504040204" pitchFamily="34" charset="0"/>
                <a:cs typeface="Calibri" panose="020F0502020204030204" pitchFamily="34" charset="0"/>
              </a:rPr>
              <a:t>بتوقيت مكة </a:t>
            </a:r>
            <a:r>
              <a:rPr lang="ar-SA" sz="3200" b="1" dirty="0" smtClean="0">
                <a:solidFill>
                  <a:schemeClr val="accent1"/>
                </a:solidFill>
                <a:latin typeface="Calibri" panose="020F0502020204030204" pitchFamily="34" charset="0"/>
                <a:ea typeface="Tahoma" panose="020B0604030504040204" pitchFamily="34" charset="0"/>
                <a:cs typeface="Calibri" panose="020F0502020204030204" pitchFamily="34" charset="0"/>
              </a:rPr>
              <a:t>المكرمة</a:t>
            </a:r>
            <a:r>
              <a:rPr lang="ar-SA" sz="3200" b="1" dirty="0" smtClean="0">
                <a:solidFill>
                  <a:schemeClr val="bg1"/>
                </a:solidFill>
                <a:latin typeface="Calibri" panose="020F0502020204030204" pitchFamily="34" charset="0"/>
                <a:ea typeface="Tahoma" panose="020B0604030504040204" pitchFamily="34" charset="0"/>
                <a:cs typeface="Calibri" panose="020F0502020204030204" pitchFamily="34" charset="0"/>
              </a:rPr>
              <a:t>.</a:t>
            </a:r>
            <a:endParaRPr lang="en-US" sz="3200" b="1" dirty="0">
              <a:solidFill>
                <a:schemeClr val="bg1"/>
              </a:solidFill>
              <a:latin typeface="Calibri" panose="020F0502020204030204" pitchFamily="34" charset="0"/>
              <a:ea typeface="Tahoma" panose="020B0604030504040204" pitchFamily="34" charset="0"/>
              <a:cs typeface="Calibri" panose="020F0502020204030204" pitchFamily="34" charset="0"/>
            </a:endParaRPr>
          </a:p>
        </p:txBody>
      </p:sp>
    </p:spTree>
    <p:extLst>
      <p:ext uri="{BB962C8B-B14F-4D97-AF65-F5344CB8AC3E}">
        <p14:creationId xmlns:p14="http://schemas.microsoft.com/office/powerpoint/2010/main" val="2562544075"/>
      </p:ext>
    </p:extLst>
  </p:cSld>
  <p:clrMapOvr>
    <a:masterClrMapping/>
  </p:clrMapOvr>
  <mc:AlternateContent xmlns:mc="http://schemas.openxmlformats.org/markup-compatibility/2006" xmlns:p14="http://schemas.microsoft.com/office/powerpoint/2010/main">
    <mc:Choice Requires="p14">
      <p:transition spd="slow" p14:dur="2000" advTm="31195"/>
    </mc:Choice>
    <mc:Fallback xmlns="">
      <p:transition spd="slow" advTm="31195"/>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59051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3455" y="1285190"/>
            <a:ext cx="9750957" cy="50261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2108AC9A-AF6A-4724-A548-12D205486790}" type="slidenum">
              <a:rPr lang="en-US" sz="1600" smtClean="0">
                <a:solidFill>
                  <a:srgbClr val="44546A"/>
                </a:solidFill>
              </a:rPr>
              <a:t>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2" name="Rectangle 1"/>
          <p:cNvSpPr/>
          <p:nvPr/>
        </p:nvSpPr>
        <p:spPr>
          <a:xfrm>
            <a:off x="1119117" y="1377305"/>
            <a:ext cx="8830100" cy="4878900"/>
          </a:xfrm>
          <a:prstGeom prst="rect">
            <a:avLst/>
          </a:prstGeom>
        </p:spPr>
        <p:txBody>
          <a:bodyPr wrap="square" anchor="ctr">
            <a:spAutoFit/>
          </a:bodyPr>
          <a:lstStyle/>
          <a:p>
            <a:pPr marL="457200" lvl="0" indent="-457200" algn="justLow" rtl="1">
              <a:lnSpc>
                <a:spcPct val="200000"/>
              </a:lnSpc>
              <a:spcBef>
                <a:spcPct val="0"/>
              </a:spcBef>
              <a:buFont typeface="Arial" panose="020B0604020202020204" pitchFamily="34" charset="0"/>
              <a:buChar char="•"/>
              <a:defRPr/>
            </a:pPr>
            <a:r>
              <a:rPr lang="ar-SA" sz="3200" b="1" dirty="0">
                <a:solidFill>
                  <a:srgbClr val="002060"/>
                </a:solidFill>
                <a:latin typeface="Calibri" panose="020F0502020204030204" pitchFamily="34" charset="0"/>
                <a:ea typeface="Tahoma" panose="020B0604030504040204" pitchFamily="34" charset="0"/>
                <a:cs typeface="Calibri" panose="020F0502020204030204" pitchFamily="34" charset="0"/>
              </a:rPr>
              <a:t>حضور حلقات النقاش</a:t>
            </a:r>
            <a:r>
              <a:rPr lang="ar-SA" sz="3200" b="1" dirty="0">
                <a:solidFill>
                  <a:schemeClr val="bg1"/>
                </a:solidFill>
                <a:latin typeface="Calibri" panose="020F0502020204030204" pitchFamily="34" charset="0"/>
                <a:ea typeface="Tahoma" panose="020B0604030504040204" pitchFamily="34" charset="0"/>
                <a:cs typeface="Calibri" panose="020F0502020204030204" pitchFamily="34" charset="0"/>
              </a:rPr>
              <a:t> </a:t>
            </a:r>
            <a:r>
              <a:rPr lang="ar-SA" sz="3200" b="1" dirty="0">
                <a:solidFill>
                  <a:srgbClr val="C00000"/>
                </a:solidFill>
                <a:latin typeface="Calibri" panose="020F0502020204030204" pitchFamily="34" charset="0"/>
                <a:ea typeface="Tahoma" panose="020B0604030504040204" pitchFamily="34" charset="0"/>
                <a:cs typeface="Calibri" panose="020F0502020204030204" pitchFamily="34" charset="0"/>
              </a:rPr>
              <a:t>اختياري</a:t>
            </a:r>
            <a:r>
              <a:rPr lang="ar-SA" sz="3200" b="1" dirty="0">
                <a:solidFill>
                  <a:schemeClr val="bg1"/>
                </a:solidFill>
                <a:latin typeface="Calibri" panose="020F0502020204030204" pitchFamily="34" charset="0"/>
                <a:ea typeface="Tahoma" panose="020B0604030504040204" pitchFamily="34" charset="0"/>
                <a:cs typeface="Calibri" panose="020F0502020204030204" pitchFamily="34" charset="0"/>
              </a:rPr>
              <a:t>.</a:t>
            </a:r>
          </a:p>
          <a:p>
            <a:pPr marL="457200" lvl="0" indent="-457200" algn="justLow" rtl="1">
              <a:lnSpc>
                <a:spcPct val="200000"/>
              </a:lnSpc>
              <a:spcBef>
                <a:spcPct val="0"/>
              </a:spcBef>
              <a:buFont typeface="Arial" panose="020B0604020202020204" pitchFamily="34" charset="0"/>
              <a:buChar char="•"/>
              <a:defRPr/>
            </a:pPr>
            <a:r>
              <a:rPr lang="ar-SA" sz="32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 </a:t>
            </a:r>
            <a:r>
              <a:rPr lang="ar-SA" sz="3200" b="1" u="sng" dirty="0">
                <a:solidFill>
                  <a:srgbClr val="00B050"/>
                </a:solidFill>
                <a:latin typeface="Calibri" panose="020F0502020204030204" pitchFamily="34" charset="0"/>
                <a:ea typeface="Tahoma" panose="020B0604030504040204" pitchFamily="34" charset="0"/>
                <a:cs typeface="Calibri" panose="020F0502020204030204" pitchFamily="34" charset="0"/>
              </a:rPr>
              <a:t>ينصح</a:t>
            </a:r>
            <a:r>
              <a:rPr lang="en-US" sz="3200" b="1" u="sng" dirty="0">
                <a:solidFill>
                  <a:srgbClr val="00B050"/>
                </a:solidFill>
                <a:latin typeface="Calibri" panose="020F0502020204030204" pitchFamily="34" charset="0"/>
                <a:ea typeface="Tahoma" panose="020B0604030504040204" pitchFamily="34" charset="0"/>
                <a:cs typeface="Calibri" panose="020F0502020204030204" pitchFamily="34" charset="0"/>
              </a:rPr>
              <a:t> </a:t>
            </a:r>
            <a:r>
              <a:rPr lang="ar-SA" sz="3200" b="1" u="sng" dirty="0">
                <a:solidFill>
                  <a:srgbClr val="00B050"/>
                </a:solidFill>
                <a:latin typeface="Calibri" panose="020F0502020204030204" pitchFamily="34" charset="0"/>
                <a:ea typeface="Tahoma" panose="020B0604030504040204" pitchFamily="34" charset="0"/>
                <a:cs typeface="Calibri" panose="020F0502020204030204" pitchFamily="34" charset="0"/>
              </a:rPr>
              <a:t>بشدة</a:t>
            </a:r>
            <a:r>
              <a:rPr lang="ar-SA" sz="3200" b="1" dirty="0">
                <a:solidFill>
                  <a:srgbClr val="00B050"/>
                </a:solidFill>
                <a:latin typeface="Calibri" panose="020F0502020204030204" pitchFamily="34" charset="0"/>
                <a:ea typeface="Tahoma" panose="020B0604030504040204" pitchFamily="34" charset="0"/>
                <a:cs typeface="Calibri" panose="020F0502020204030204" pitchFamily="34" charset="0"/>
              </a:rPr>
              <a:t> </a:t>
            </a:r>
            <a:r>
              <a:rPr lang="ar-SA" sz="3200" b="1" dirty="0">
                <a:solidFill>
                  <a:srgbClr val="002060"/>
                </a:solidFill>
                <a:latin typeface="Calibri" panose="020F0502020204030204" pitchFamily="34" charset="0"/>
                <a:ea typeface="Tahoma" panose="020B0604030504040204" pitchFamily="34" charset="0"/>
                <a:cs typeface="Calibri" panose="020F0502020204030204" pitchFamily="34" charset="0"/>
              </a:rPr>
              <a:t>الحرص على الحضور لتعزيز المكتسبات العلمية من محتوى المحاضرة.</a:t>
            </a:r>
          </a:p>
          <a:p>
            <a:pPr marL="457200" lvl="0" indent="-457200" algn="justLow" rtl="1">
              <a:lnSpc>
                <a:spcPct val="200000"/>
              </a:lnSpc>
              <a:spcBef>
                <a:spcPct val="0"/>
              </a:spcBef>
              <a:buFont typeface="Arial" panose="020B0604020202020204" pitchFamily="34" charset="0"/>
              <a:buChar char="•"/>
              <a:defRPr/>
            </a:pPr>
            <a:r>
              <a:rPr lang="ar-SA" sz="3200" b="1" dirty="0">
                <a:solidFill>
                  <a:srgbClr val="002060"/>
                </a:solidFill>
                <a:latin typeface="Calibri" panose="020F0502020204030204" pitchFamily="34" charset="0"/>
                <a:ea typeface="Tahoma" panose="020B0604030504040204" pitchFamily="34" charset="0"/>
                <a:cs typeface="Calibri" panose="020F0502020204030204" pitchFamily="34" charset="0"/>
              </a:rPr>
              <a:t>يفضل مشاهدة المحاضرة المسجلة وتلخيصها قبل حضور حلقة النقاش</a:t>
            </a:r>
            <a:r>
              <a:rPr lang="ar-SA" sz="3200" b="1" dirty="0">
                <a:solidFill>
                  <a:schemeClr val="bg1"/>
                </a:solidFill>
                <a:latin typeface="Calibri" panose="020F0502020204030204" pitchFamily="34" charset="0"/>
                <a:ea typeface="Tahoma" panose="020B0604030504040204" pitchFamily="34" charset="0"/>
                <a:cs typeface="Calibri" panose="020F0502020204030204" pitchFamily="34" charset="0"/>
              </a:rPr>
              <a:t>.</a:t>
            </a:r>
            <a:endParaRPr lang="en-US" sz="3200" b="1" dirty="0">
              <a:solidFill>
                <a:schemeClr val="bg1"/>
              </a:solidFill>
              <a:latin typeface="Calibri" panose="020F0502020204030204" pitchFamily="34" charset="0"/>
              <a:ea typeface="Tahoma" panose="020B0604030504040204" pitchFamily="34" charset="0"/>
              <a:cs typeface="Calibri" panose="020F0502020204030204" pitchFamily="34" charset="0"/>
            </a:endParaRPr>
          </a:p>
        </p:txBody>
      </p:sp>
    </p:spTree>
    <p:extLst>
      <p:ext uri="{BB962C8B-B14F-4D97-AF65-F5344CB8AC3E}">
        <p14:creationId xmlns:p14="http://schemas.microsoft.com/office/powerpoint/2010/main" val="1845561883"/>
      </p:ext>
    </p:extLst>
  </p:cSld>
  <p:clrMapOvr>
    <a:masterClrMapping/>
  </p:clrMapOvr>
  <mc:AlternateContent xmlns:mc="http://schemas.openxmlformats.org/markup-compatibility/2006" xmlns:p14="http://schemas.microsoft.com/office/powerpoint/2010/main">
    <mc:Choice Requires="p14">
      <p:transition spd="slow" p14:dur="2000" advTm="132720"/>
    </mc:Choice>
    <mc:Fallback xmlns="">
      <p:transition spd="slow" advTm="13272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10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0" name="TextBox 9">
            <a:extLst>
              <a:ext uri="{FF2B5EF4-FFF2-40B4-BE49-F238E27FC236}">
                <a16:creationId xmlns:a16="http://schemas.microsoft.com/office/drawing/2014/main" id="{0E60CDC8-0D61-E7A2-E68E-EA312F894101}"/>
              </a:ext>
            </a:extLst>
          </p:cNvPr>
          <p:cNvSpPr txBox="1"/>
          <p:nvPr/>
        </p:nvSpPr>
        <p:spPr>
          <a:xfrm>
            <a:off x="880289" y="1048544"/>
            <a:ext cx="1545775"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Orientation</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81698" y="1318873"/>
            <a:ext cx="1286050" cy="461665"/>
          </a:xfrm>
          <a:prstGeom prst="rect">
            <a:avLst/>
          </a:prstGeom>
          <a:noFill/>
        </p:spPr>
        <p:txBody>
          <a:bodyPr wrap="square" rtlCol="0">
            <a:spAutoFit/>
          </a:bodyPr>
          <a:lstStyle/>
          <a:p>
            <a:pPr algn="ctr"/>
            <a:r>
              <a:rPr lang="en-US" sz="2400" b="1" dirty="0">
                <a:solidFill>
                  <a:schemeClr val="bg1"/>
                </a:solidFill>
                <a:cs typeface="Times New Roman" panose="02020603050405020304" pitchFamily="18" charset="0"/>
              </a:rPr>
              <a:t>Lecture</a:t>
            </a:r>
            <a:endParaRPr lang="en-US" sz="800" b="1" dirty="0">
              <a:solidFill>
                <a:schemeClr val="bg1"/>
              </a:solidFill>
              <a:cs typeface="Times New Roman" panose="02020603050405020304" pitchFamily="18" charset="0"/>
            </a:endParaRPr>
          </a:p>
        </p:txBody>
      </p:sp>
      <p:sp>
        <p:nvSpPr>
          <p:cNvPr id="11" name="TextBox 10"/>
          <p:cNvSpPr txBox="1"/>
          <p:nvPr/>
        </p:nvSpPr>
        <p:spPr>
          <a:xfrm>
            <a:off x="2513148" y="1032720"/>
            <a:ext cx="7632338" cy="584775"/>
          </a:xfrm>
          <a:prstGeom prst="rect">
            <a:avLst/>
          </a:prstGeom>
          <a:noFill/>
        </p:spPr>
        <p:txBody>
          <a:bodyPr wrap="square" rtlCol="0">
            <a:spAutoFit/>
          </a:bodyPr>
          <a:lstStyle/>
          <a:p>
            <a:r>
              <a:rPr lang="ar-EG" sz="3200" b="1" dirty="0">
                <a:solidFill>
                  <a:srgbClr val="00B0F0"/>
                </a:solidFill>
                <a:latin typeface="Alexandria" charset="0"/>
                <a:cs typeface="Alexandria" charset="0"/>
              </a:rPr>
              <a:t>الاختبارات القصيرة</a:t>
            </a:r>
          </a:p>
        </p:txBody>
      </p:sp>
      <p:sp>
        <p:nvSpPr>
          <p:cNvPr id="15" name="Rectangle 14"/>
          <p:cNvSpPr/>
          <p:nvPr/>
        </p:nvSpPr>
        <p:spPr>
          <a:xfrm>
            <a:off x="957939" y="2137435"/>
            <a:ext cx="10205930" cy="4247317"/>
          </a:xfrm>
          <a:prstGeom prst="rect">
            <a:avLst/>
          </a:prstGeom>
        </p:spPr>
        <p:txBody>
          <a:bodyPr wrap="square">
            <a:spAutoFit/>
          </a:bodyPr>
          <a:lstStyle/>
          <a:p>
            <a:pPr marL="457200" lvl="0" indent="-457200" algn="r" rtl="1">
              <a:lnSpc>
                <a:spcPct val="150000"/>
              </a:lnSpc>
              <a:buFont typeface="Arial" panose="020B0604020202020204" pitchFamily="34" charset="0"/>
              <a:buChar char="•"/>
              <a:defRPr/>
            </a:pPr>
            <a:r>
              <a:rPr lang="ar-SA" sz="28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تعد الإجابة على الاختبار القصير </a:t>
            </a:r>
            <a:r>
              <a:rPr lang="ar-SA" sz="2800" b="1" dirty="0">
                <a:solidFill>
                  <a:srgbClr val="24A9E1"/>
                </a:solidFill>
                <a:latin typeface="Calibri" panose="020F0502020204030204" pitchFamily="34" charset="0"/>
                <a:ea typeface="Tahoma" panose="020B0604030504040204" pitchFamily="34" charset="0"/>
                <a:cs typeface="Calibri" panose="020F0502020204030204" pitchFamily="34" charset="0"/>
              </a:rPr>
              <a:t>بمثابة الحضور للطالب.</a:t>
            </a:r>
            <a:endParaRPr lang="ar-SA" sz="28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endParaRPr>
          </a:p>
          <a:p>
            <a:pPr marL="457200" lvl="0" indent="-457200" algn="r" rtl="1">
              <a:lnSpc>
                <a:spcPct val="150000"/>
              </a:lnSpc>
              <a:buFont typeface="Arial" panose="020B0604020202020204" pitchFamily="34" charset="0"/>
              <a:buChar char="•"/>
              <a:defRPr/>
            </a:pPr>
            <a:r>
              <a:rPr lang="ar-SA" sz="28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يتكون الاختبار القصير من </a:t>
            </a:r>
            <a:r>
              <a:rPr lang="ar-SA" sz="2800" b="1" dirty="0">
                <a:solidFill>
                  <a:srgbClr val="FF9518"/>
                </a:solidFill>
                <a:latin typeface="Calibri" panose="020F0502020204030204" pitchFamily="34" charset="0"/>
                <a:ea typeface="Tahoma" panose="020B0604030504040204" pitchFamily="34" charset="0"/>
                <a:cs typeface="Calibri" panose="020F0502020204030204" pitchFamily="34" charset="0"/>
              </a:rPr>
              <a:t>٨ أسئلة (٨ درجات</a:t>
            </a:r>
            <a:r>
              <a:rPr lang="ar-SA" sz="2800" b="1" dirty="0" smtClean="0">
                <a:solidFill>
                  <a:srgbClr val="FF9518"/>
                </a:solidFill>
                <a:latin typeface="Calibri" panose="020F0502020204030204" pitchFamily="34" charset="0"/>
                <a:ea typeface="Tahoma" panose="020B0604030504040204" pitchFamily="34" charset="0"/>
                <a:cs typeface="Calibri" panose="020F0502020204030204" pitchFamily="34" charset="0"/>
              </a:rPr>
              <a:t>).</a:t>
            </a:r>
            <a:endParaRPr lang="en-US" sz="2800" b="1" dirty="0" smtClean="0">
              <a:solidFill>
                <a:srgbClr val="FF9518"/>
              </a:solidFill>
              <a:latin typeface="Calibri" panose="020F0502020204030204" pitchFamily="34" charset="0"/>
              <a:ea typeface="Tahoma" panose="020B0604030504040204" pitchFamily="34" charset="0"/>
              <a:cs typeface="Calibri" panose="020F0502020204030204" pitchFamily="34" charset="0"/>
            </a:endParaRPr>
          </a:p>
          <a:p>
            <a:pPr marL="457200" lvl="0" indent="-457200" algn="r" rtl="1">
              <a:lnSpc>
                <a:spcPct val="150000"/>
              </a:lnSpc>
              <a:buFont typeface="Arial" panose="020B0604020202020204" pitchFamily="34" charset="0"/>
              <a:buChar char="•"/>
              <a:defRPr/>
            </a:pPr>
            <a:r>
              <a:rPr lang="ar-SA" sz="28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أمثلة على نوعية أسئلة الاختبار </a:t>
            </a:r>
            <a:r>
              <a:rPr lang="ar-SA" sz="2800" b="1" dirty="0" smtClean="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القصير:</a:t>
            </a:r>
            <a:endParaRPr lang="ar-SA" sz="28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endParaRPr>
          </a:p>
          <a:p>
            <a:pPr marL="914400" lvl="1" indent="-457200" algn="r" rtl="1">
              <a:lnSpc>
                <a:spcPct val="150000"/>
              </a:lnSpc>
              <a:buFont typeface="Arial" panose="020B0604020202020204" pitchFamily="34" charset="0"/>
              <a:buChar char="•"/>
              <a:defRPr/>
            </a:pPr>
            <a:r>
              <a:rPr lang="ar-SA" sz="24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أسئلة صوتية</a:t>
            </a:r>
          </a:p>
          <a:p>
            <a:pPr marL="1371600" lvl="2" indent="-457200" algn="r" rtl="1">
              <a:lnSpc>
                <a:spcPct val="150000"/>
              </a:lnSpc>
              <a:buFont typeface="Calibri" panose="020F0502020204030204" pitchFamily="34" charset="0"/>
              <a:buChar char="⁻"/>
              <a:defRPr/>
            </a:pPr>
            <a:r>
              <a:rPr lang="en-US" sz="2400"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MCQ</a:t>
            </a:r>
            <a:endParaRPr lang="ar-SA" sz="2400"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endParaRPr>
          </a:p>
          <a:p>
            <a:pPr marL="1371600" lvl="2" indent="-457200" algn="r" rtl="1">
              <a:lnSpc>
                <a:spcPct val="150000"/>
              </a:lnSpc>
              <a:buFont typeface="Calibri" panose="020F0502020204030204" pitchFamily="34" charset="0"/>
              <a:buChar char="⁻"/>
              <a:defRPr/>
            </a:pPr>
            <a:r>
              <a:rPr lang="en-US" sz="2400"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Matching</a:t>
            </a:r>
            <a:endParaRPr lang="ar-SA" sz="2400"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endParaRPr>
          </a:p>
          <a:p>
            <a:pPr marL="1371600" lvl="2" indent="-457200" algn="r" rtl="1">
              <a:lnSpc>
                <a:spcPct val="150000"/>
              </a:lnSpc>
              <a:buFont typeface="Calibri" panose="020F0502020204030204" pitchFamily="34" charset="0"/>
              <a:buChar char="⁻"/>
              <a:defRPr/>
            </a:pPr>
            <a:r>
              <a:rPr lang="en-US" sz="2400"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True &amp; </a:t>
            </a:r>
            <a:r>
              <a:rPr lang="en-US" sz="2400" dirty="0" smtClean="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False</a:t>
            </a:r>
            <a:endParaRPr lang="ar-SA" sz="2400"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endParaRPr>
          </a:p>
        </p:txBody>
      </p:sp>
    </p:spTree>
    <p:extLst>
      <p:ext uri="{BB962C8B-B14F-4D97-AF65-F5344CB8AC3E}">
        <p14:creationId xmlns:p14="http://schemas.microsoft.com/office/powerpoint/2010/main" val="2784871634"/>
      </p:ext>
    </p:extLst>
  </p:cSld>
  <p:clrMapOvr>
    <a:masterClrMapping/>
  </p:clrMapOvr>
  <p:transition spd="slow" advTm="72261">
    <p:comb/>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11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0" name="TextBox 9">
            <a:extLst>
              <a:ext uri="{FF2B5EF4-FFF2-40B4-BE49-F238E27FC236}">
                <a16:creationId xmlns:a16="http://schemas.microsoft.com/office/drawing/2014/main" id="{0E60CDC8-0D61-E7A2-E68E-EA312F894101}"/>
              </a:ext>
            </a:extLst>
          </p:cNvPr>
          <p:cNvSpPr txBox="1"/>
          <p:nvPr/>
        </p:nvSpPr>
        <p:spPr>
          <a:xfrm>
            <a:off x="880289" y="1048544"/>
            <a:ext cx="1545775"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Orientation</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81698" y="1318873"/>
            <a:ext cx="1286050" cy="461665"/>
          </a:xfrm>
          <a:prstGeom prst="rect">
            <a:avLst/>
          </a:prstGeom>
          <a:noFill/>
        </p:spPr>
        <p:txBody>
          <a:bodyPr wrap="square" rtlCol="0">
            <a:spAutoFit/>
          </a:bodyPr>
          <a:lstStyle/>
          <a:p>
            <a:pPr algn="ctr"/>
            <a:r>
              <a:rPr lang="en-US" sz="2400" b="1" dirty="0">
                <a:solidFill>
                  <a:schemeClr val="bg1"/>
                </a:solidFill>
                <a:cs typeface="Times New Roman" panose="02020603050405020304" pitchFamily="18" charset="0"/>
              </a:rPr>
              <a:t>Lecture</a:t>
            </a:r>
            <a:endParaRPr lang="en-US" sz="800" b="1" dirty="0">
              <a:solidFill>
                <a:schemeClr val="bg1"/>
              </a:solidFill>
              <a:cs typeface="Times New Roman" panose="02020603050405020304" pitchFamily="18" charset="0"/>
            </a:endParaRPr>
          </a:p>
        </p:txBody>
      </p:sp>
      <p:sp>
        <p:nvSpPr>
          <p:cNvPr id="11" name="TextBox 10"/>
          <p:cNvSpPr txBox="1"/>
          <p:nvPr/>
        </p:nvSpPr>
        <p:spPr>
          <a:xfrm>
            <a:off x="2513148" y="1032720"/>
            <a:ext cx="7632338" cy="584775"/>
          </a:xfrm>
          <a:prstGeom prst="rect">
            <a:avLst/>
          </a:prstGeom>
          <a:noFill/>
        </p:spPr>
        <p:txBody>
          <a:bodyPr wrap="square" rtlCol="0">
            <a:spAutoFit/>
          </a:bodyPr>
          <a:lstStyle/>
          <a:p>
            <a:r>
              <a:rPr lang="ar-EG" sz="3200" b="1" dirty="0">
                <a:solidFill>
                  <a:srgbClr val="00B0F0"/>
                </a:solidFill>
                <a:latin typeface="Alexandria" charset="0"/>
                <a:cs typeface="Alexandria" charset="0"/>
              </a:rPr>
              <a:t>الاختبارات القصيرة</a:t>
            </a:r>
          </a:p>
        </p:txBody>
      </p:sp>
      <p:sp>
        <p:nvSpPr>
          <p:cNvPr id="15" name="Rectangle 14"/>
          <p:cNvSpPr/>
          <p:nvPr/>
        </p:nvSpPr>
        <p:spPr>
          <a:xfrm>
            <a:off x="957939" y="2137435"/>
            <a:ext cx="10205930" cy="4231415"/>
          </a:xfrm>
          <a:prstGeom prst="rect">
            <a:avLst/>
          </a:prstGeom>
        </p:spPr>
        <p:txBody>
          <a:bodyPr wrap="square">
            <a:spAutoFit/>
          </a:bodyPr>
          <a:lstStyle/>
          <a:p>
            <a:pPr marL="457200" indent="-457200" algn="justLow" rtl="1">
              <a:lnSpc>
                <a:spcPct val="150000"/>
              </a:lnSpc>
              <a:buFont typeface="Arial" panose="020B0604020202020204" pitchFamily="34" charset="0"/>
              <a:buChar char="•"/>
            </a:pPr>
            <a:r>
              <a:rPr lang="ar-SA" sz="26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سيتاح الاختبار القصير على المنصة التعليمية </a:t>
            </a:r>
            <a:r>
              <a:rPr lang="en-US" sz="2600" b="1" dirty="0">
                <a:solidFill>
                  <a:srgbClr val="F27A1C"/>
                </a:solidFill>
                <a:latin typeface="Calibri" panose="020F0502020204030204" pitchFamily="34" charset="0"/>
                <a:ea typeface="Tahoma" panose="020B0604030504040204" pitchFamily="34" charset="0"/>
                <a:cs typeface="Calibri" panose="020F0502020204030204" pitchFamily="34" charset="0"/>
              </a:rPr>
              <a:t>Moodle</a:t>
            </a:r>
            <a:r>
              <a:rPr lang="ar-SA" sz="2600" b="1" dirty="0">
                <a:solidFill>
                  <a:schemeClr val="accent1"/>
                </a:solidFill>
                <a:latin typeface="Calibri" panose="020F0502020204030204" pitchFamily="34" charset="0"/>
                <a:ea typeface="Tahoma" panose="020B0604030504040204" pitchFamily="34" charset="0"/>
                <a:cs typeface="Calibri" panose="020F0502020204030204" pitchFamily="34" charset="0"/>
              </a:rPr>
              <a:t> </a:t>
            </a:r>
            <a:r>
              <a:rPr lang="ar-SA" sz="26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 </a:t>
            </a:r>
            <a:r>
              <a:rPr lang="ar-SA" sz="2600" b="1" dirty="0">
                <a:solidFill>
                  <a:srgbClr val="FF0000"/>
                </a:solidFill>
                <a:latin typeface="Calibri" panose="020F0502020204030204" pitchFamily="34" charset="0"/>
                <a:ea typeface="Tahoma" panose="020B0604030504040204" pitchFamily="34" charset="0"/>
                <a:cs typeface="Calibri" panose="020F0502020204030204" pitchFamily="34" charset="0"/>
              </a:rPr>
              <a:t>كل يوم سبت في تمام الساعة </a:t>
            </a:r>
            <a:r>
              <a:rPr lang="ar-SA" sz="2600" b="1" u="sng" dirty="0">
                <a:solidFill>
                  <a:srgbClr val="FF0000"/>
                </a:solidFill>
                <a:latin typeface="Calibri" panose="020F0502020204030204" pitchFamily="34" charset="0"/>
                <a:ea typeface="Tahoma" panose="020B0604030504040204" pitchFamily="34" charset="0"/>
                <a:cs typeface="Calibri" panose="020F0502020204030204" pitchFamily="34" charset="0"/>
              </a:rPr>
              <a:t>10 مساءاً</a:t>
            </a:r>
            <a:r>
              <a:rPr lang="ar-SA" sz="2600" b="1" dirty="0">
                <a:solidFill>
                  <a:srgbClr val="FF0000"/>
                </a:solidFill>
                <a:latin typeface="Calibri" panose="020F0502020204030204" pitchFamily="34" charset="0"/>
                <a:ea typeface="Tahoma" panose="020B0604030504040204" pitchFamily="34" charset="0"/>
                <a:cs typeface="Calibri" panose="020F0502020204030204" pitchFamily="34" charset="0"/>
              </a:rPr>
              <a:t>  </a:t>
            </a:r>
            <a:r>
              <a:rPr lang="ar-SA" sz="2600" b="1" dirty="0">
                <a:solidFill>
                  <a:schemeClr val="accent1"/>
                </a:solidFill>
                <a:latin typeface="Calibri" panose="020F0502020204030204" pitchFamily="34" charset="0"/>
                <a:ea typeface="Tahoma" panose="020B0604030504040204" pitchFamily="34" charset="0"/>
                <a:cs typeface="Calibri" panose="020F0502020204030204" pitchFamily="34" charset="0"/>
              </a:rPr>
              <a:t>بتوقيت مكة المكرمة.</a:t>
            </a:r>
          </a:p>
          <a:p>
            <a:pPr marL="457200" indent="-457200" algn="justLow" rtl="1">
              <a:lnSpc>
                <a:spcPct val="150000"/>
              </a:lnSpc>
              <a:buFont typeface="Arial" panose="020B0604020202020204" pitchFamily="34" charset="0"/>
              <a:buChar char="•"/>
            </a:pPr>
            <a:r>
              <a:rPr lang="ar-SA" sz="26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ويترك لمدة أسبوع ، ثم يغلق في يوم </a:t>
            </a:r>
            <a:r>
              <a:rPr lang="ar-SA" sz="2600" b="1" dirty="0">
                <a:solidFill>
                  <a:srgbClr val="FF0000"/>
                </a:solidFill>
                <a:latin typeface="Calibri" panose="020F0502020204030204" pitchFamily="34" charset="0"/>
                <a:ea typeface="Tahoma" panose="020B0604030504040204" pitchFamily="34" charset="0"/>
                <a:cs typeface="Calibri" panose="020F0502020204030204" pitchFamily="34" charset="0"/>
              </a:rPr>
              <a:t>السبت الذي يليه تمام الساعة 9 مساءً </a:t>
            </a:r>
            <a:r>
              <a:rPr lang="ar-SA" sz="2600" b="1" dirty="0">
                <a:solidFill>
                  <a:schemeClr val="accent1"/>
                </a:solidFill>
                <a:latin typeface="Calibri" panose="020F0502020204030204" pitchFamily="34" charset="0"/>
                <a:ea typeface="Tahoma" panose="020B0604030504040204" pitchFamily="34" charset="0"/>
                <a:cs typeface="Calibri" panose="020F0502020204030204" pitchFamily="34" charset="0"/>
              </a:rPr>
              <a:t>بتوقيت مكة المكرمة.</a:t>
            </a:r>
            <a:endParaRPr lang="ar-SA" sz="2600" b="1" dirty="0">
              <a:solidFill>
                <a:srgbClr val="FF0000"/>
              </a:solidFill>
              <a:latin typeface="Calibri" panose="020F0502020204030204" pitchFamily="34" charset="0"/>
              <a:ea typeface="Tahoma" panose="020B0604030504040204" pitchFamily="34" charset="0"/>
              <a:cs typeface="Calibri" panose="020F0502020204030204" pitchFamily="34" charset="0"/>
            </a:endParaRPr>
          </a:p>
          <a:p>
            <a:pPr marL="457200" indent="-457200" algn="justLow" rtl="1">
              <a:lnSpc>
                <a:spcPct val="150000"/>
              </a:lnSpc>
              <a:buFont typeface="Arial" panose="020B0604020202020204" pitchFamily="34" charset="0"/>
              <a:buChar char="•"/>
            </a:pPr>
            <a:r>
              <a:rPr lang="ar-SA" sz="26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مدة الاختبار القصير (فترة السماحية) </a:t>
            </a:r>
            <a:r>
              <a:rPr lang="ar-SA" sz="2600" b="1" dirty="0">
                <a:solidFill>
                  <a:srgbClr val="24A9E1"/>
                </a:solidFill>
                <a:latin typeface="Calibri" panose="020F0502020204030204" pitchFamily="34" charset="0"/>
                <a:ea typeface="Tahoma" panose="020B0604030504040204" pitchFamily="34" charset="0"/>
                <a:cs typeface="Calibri" panose="020F0502020204030204" pitchFamily="34" charset="0"/>
              </a:rPr>
              <a:t>30 دقيقة - عدد المحاولات 1 فقط.</a:t>
            </a:r>
          </a:p>
          <a:p>
            <a:pPr marL="457200" indent="-457200" algn="justLow" rtl="1">
              <a:lnSpc>
                <a:spcPct val="150000"/>
              </a:lnSpc>
              <a:buFont typeface="Arial" panose="020B0604020202020204" pitchFamily="34" charset="0"/>
              <a:buChar char="•"/>
            </a:pPr>
            <a:r>
              <a:rPr lang="ar-SA" sz="26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لا يمكن التنقل بين الأسئلة (بمعنى إذا تم الانتقال للسؤال التالي لا يمكن العودة للسؤال السابق).</a:t>
            </a:r>
          </a:p>
        </p:txBody>
      </p:sp>
    </p:spTree>
    <p:extLst>
      <p:ext uri="{BB962C8B-B14F-4D97-AF65-F5344CB8AC3E}">
        <p14:creationId xmlns:p14="http://schemas.microsoft.com/office/powerpoint/2010/main" val="896140136"/>
      </p:ext>
    </p:extLst>
  </p:cSld>
  <p:clrMapOvr>
    <a:masterClrMapping/>
  </p:clrMapOvr>
  <p:transition spd="slow" advTm="155162">
    <p:comb/>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12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0" name="TextBox 9">
            <a:extLst>
              <a:ext uri="{FF2B5EF4-FFF2-40B4-BE49-F238E27FC236}">
                <a16:creationId xmlns:a16="http://schemas.microsoft.com/office/drawing/2014/main" id="{0E60CDC8-0D61-E7A2-E68E-EA312F894101}"/>
              </a:ext>
            </a:extLst>
          </p:cNvPr>
          <p:cNvSpPr txBox="1"/>
          <p:nvPr/>
        </p:nvSpPr>
        <p:spPr>
          <a:xfrm>
            <a:off x="880289" y="1048544"/>
            <a:ext cx="1545775"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Orientation</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81698" y="1318873"/>
            <a:ext cx="1286050" cy="461665"/>
          </a:xfrm>
          <a:prstGeom prst="rect">
            <a:avLst/>
          </a:prstGeom>
          <a:noFill/>
        </p:spPr>
        <p:txBody>
          <a:bodyPr wrap="square" rtlCol="0">
            <a:spAutoFit/>
          </a:bodyPr>
          <a:lstStyle/>
          <a:p>
            <a:pPr algn="ctr"/>
            <a:r>
              <a:rPr lang="en-US" sz="2400" b="1" dirty="0">
                <a:solidFill>
                  <a:schemeClr val="bg1"/>
                </a:solidFill>
                <a:cs typeface="Times New Roman" panose="02020603050405020304" pitchFamily="18" charset="0"/>
              </a:rPr>
              <a:t>Lecture</a:t>
            </a:r>
            <a:endParaRPr lang="en-US" sz="800" b="1" dirty="0">
              <a:solidFill>
                <a:schemeClr val="bg1"/>
              </a:solidFill>
              <a:cs typeface="Times New Roman" panose="02020603050405020304" pitchFamily="18" charset="0"/>
            </a:endParaRPr>
          </a:p>
        </p:txBody>
      </p:sp>
      <p:sp>
        <p:nvSpPr>
          <p:cNvPr id="11" name="TextBox 10"/>
          <p:cNvSpPr txBox="1"/>
          <p:nvPr/>
        </p:nvSpPr>
        <p:spPr>
          <a:xfrm>
            <a:off x="2513148" y="1032720"/>
            <a:ext cx="7632338" cy="584775"/>
          </a:xfrm>
          <a:prstGeom prst="rect">
            <a:avLst/>
          </a:prstGeom>
          <a:noFill/>
        </p:spPr>
        <p:txBody>
          <a:bodyPr wrap="square" rtlCol="0">
            <a:spAutoFit/>
          </a:bodyPr>
          <a:lstStyle/>
          <a:p>
            <a:r>
              <a:rPr lang="ar-EG" sz="3200" b="1" dirty="0">
                <a:solidFill>
                  <a:srgbClr val="00B0F0"/>
                </a:solidFill>
                <a:latin typeface="Alexandria" charset="0"/>
                <a:cs typeface="Alexandria" charset="0"/>
              </a:rPr>
              <a:t>الاختبارات القصيرة</a:t>
            </a:r>
          </a:p>
        </p:txBody>
      </p:sp>
      <p:sp>
        <p:nvSpPr>
          <p:cNvPr id="15" name="Rectangle 14"/>
          <p:cNvSpPr/>
          <p:nvPr/>
        </p:nvSpPr>
        <p:spPr>
          <a:xfrm>
            <a:off x="957939" y="2069195"/>
            <a:ext cx="10205930" cy="4401205"/>
          </a:xfrm>
          <a:prstGeom prst="rect">
            <a:avLst/>
          </a:prstGeom>
        </p:spPr>
        <p:txBody>
          <a:bodyPr wrap="square">
            <a:spAutoFit/>
          </a:bodyPr>
          <a:lstStyle/>
          <a:p>
            <a:pPr marL="457200" indent="-457200" algn="r" rtl="1">
              <a:lnSpc>
                <a:spcPct val="200000"/>
              </a:lnSpc>
              <a:buFont typeface="Arial" panose="020B0604020202020204" pitchFamily="34" charset="0"/>
              <a:buChar char="•"/>
            </a:pP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يمكن عمل الاختبار القصير أي وقت من موعد اتاحته يوم السبت </a:t>
            </a:r>
            <a:r>
              <a:rPr lang="ar-SA" sz="2800" b="1" dirty="0">
                <a:solidFill>
                  <a:srgbClr val="FF0000"/>
                </a:solidFill>
                <a:latin typeface="Calibri" panose="020F0502020204030204" pitchFamily="34" charset="0"/>
                <a:ea typeface="Tahoma" panose="020B0604030504040204" pitchFamily="34" charset="0"/>
                <a:cs typeface="Calibri" panose="020F0502020204030204" pitchFamily="34" charset="0"/>
              </a:rPr>
              <a:t>الساعة 10 مساءاً </a:t>
            </a:r>
            <a:r>
              <a:rPr lang="ar-EG" sz="2800" b="1" dirty="0">
                <a:solidFill>
                  <a:srgbClr val="FF0000"/>
                </a:solidFill>
                <a:latin typeface="Calibri" panose="020F0502020204030204" pitchFamily="34" charset="0"/>
                <a:ea typeface="Tahoma" panose="020B0604030504040204" pitchFamily="34" charset="0"/>
                <a:cs typeface="Calibri" panose="020F0502020204030204" pitchFamily="34" charset="0"/>
              </a:rPr>
              <a:t>إ</a:t>
            </a:r>
            <a:r>
              <a:rPr lang="ar-SA" sz="2800" b="1" dirty="0" smtClean="0">
                <a:solidFill>
                  <a:srgbClr val="FF0000"/>
                </a:solidFill>
                <a:latin typeface="Calibri" panose="020F0502020204030204" pitchFamily="34" charset="0"/>
                <a:ea typeface="Tahoma" panose="020B0604030504040204" pitchFamily="34" charset="0"/>
                <a:cs typeface="Calibri" panose="020F0502020204030204" pitchFamily="34" charset="0"/>
              </a:rPr>
              <a:t>لى </a:t>
            </a:r>
            <a:r>
              <a:rPr lang="ar-SA" sz="2800" b="1" dirty="0">
                <a:solidFill>
                  <a:srgbClr val="FF0000"/>
                </a:solidFill>
                <a:latin typeface="Calibri" panose="020F0502020204030204" pitchFamily="34" charset="0"/>
                <a:ea typeface="Tahoma" panose="020B0604030504040204" pitchFamily="34" charset="0"/>
                <a:cs typeface="Calibri" panose="020F0502020204030204" pitchFamily="34" charset="0"/>
              </a:rPr>
              <a:t>السبت التالي 8:30 مساءاً </a:t>
            </a:r>
            <a:r>
              <a:rPr lang="ar-SA" sz="2800" b="1" dirty="0">
                <a:solidFill>
                  <a:schemeClr val="accent1"/>
                </a:solidFill>
                <a:latin typeface="Calibri" panose="020F0502020204030204" pitchFamily="34" charset="0"/>
                <a:ea typeface="Tahoma" panose="020B0604030504040204" pitchFamily="34" charset="0"/>
                <a:cs typeface="Calibri" panose="020F0502020204030204" pitchFamily="34" charset="0"/>
              </a:rPr>
              <a:t>بتوقيت مكة المكرمة.</a:t>
            </a:r>
          </a:p>
          <a:p>
            <a:pPr marL="457200" indent="-457200" algn="r" rtl="1">
              <a:lnSpc>
                <a:spcPct val="200000"/>
              </a:lnSpc>
              <a:buFont typeface="Arial" panose="020B0604020202020204" pitchFamily="34" charset="0"/>
              <a:buChar char="•"/>
            </a:pPr>
            <a:r>
              <a:rPr lang="ar-SA" sz="2800" b="1" dirty="0">
                <a:solidFill>
                  <a:srgbClr val="0A1F61"/>
                </a:solidFill>
                <a:latin typeface="Calibri" panose="020F0502020204030204" pitchFamily="34" charset="0"/>
                <a:ea typeface="Tahoma" panose="020B0604030504040204" pitchFamily="34" charset="0"/>
                <a:cs typeface="Calibri" panose="020F0502020204030204" pitchFamily="34" charset="0"/>
              </a:rPr>
              <a:t>لماذا 8:30 مساءاً؟</a:t>
            </a:r>
            <a:r>
              <a:rPr lang="ar-SA" sz="2800" b="1" dirty="0">
                <a:solidFill>
                  <a:schemeClr val="accent1"/>
                </a:solidFill>
                <a:latin typeface="Calibri" panose="020F0502020204030204" pitchFamily="34" charset="0"/>
                <a:ea typeface="Tahoma" panose="020B0604030504040204" pitchFamily="34" charset="0"/>
                <a:cs typeface="Calibri" panose="020F0502020204030204" pitchFamily="34" charset="0"/>
              </a:rPr>
              <a:t> </a:t>
            </a:r>
          </a:p>
          <a:p>
            <a:pPr marL="457200" indent="-457200" algn="r" rtl="1">
              <a:lnSpc>
                <a:spcPct val="200000"/>
              </a:lnSpc>
              <a:buFont typeface="Arial" panose="020B0604020202020204" pitchFamily="34" charset="0"/>
              <a:buChar char="•"/>
            </a:pPr>
            <a:r>
              <a:rPr lang="ar-SA" sz="2800" b="1" dirty="0">
                <a:solidFill>
                  <a:schemeClr val="accent1"/>
                </a:solidFill>
                <a:latin typeface="Calibri" panose="020F0502020204030204" pitchFamily="34" charset="0"/>
                <a:ea typeface="Tahoma" panose="020B0604030504040204" pitchFamily="34" charset="0"/>
                <a:cs typeface="Calibri" panose="020F0502020204030204" pitchFamily="34" charset="0"/>
              </a:rPr>
              <a:t>لكي يتم الاستفادة من كامل </a:t>
            </a: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مدة الاختبار القصير (فترة السماحية) </a:t>
            </a:r>
            <a:r>
              <a:rPr lang="ar-SA" sz="2800" b="1" dirty="0">
                <a:solidFill>
                  <a:srgbClr val="24A9E1"/>
                </a:solidFill>
                <a:latin typeface="Calibri" panose="020F0502020204030204" pitchFamily="34" charset="0"/>
                <a:ea typeface="Tahoma" panose="020B0604030504040204" pitchFamily="34" charset="0"/>
                <a:cs typeface="Calibri" panose="020F0502020204030204" pitchFamily="34" charset="0"/>
              </a:rPr>
              <a:t>30 دقيقة.</a:t>
            </a:r>
          </a:p>
          <a:p>
            <a:pPr marL="457200" indent="-457200" algn="r" rtl="1">
              <a:lnSpc>
                <a:spcPct val="200000"/>
              </a:lnSpc>
              <a:buFont typeface="Arial" panose="020B0604020202020204" pitchFamily="34" charset="0"/>
              <a:buChar char="•"/>
            </a:pP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كلمة المرور ثابتة لكل الاختبارات وهي </a:t>
            </a:r>
            <a:r>
              <a:rPr lang="ar-SA" sz="2800" b="1" dirty="0">
                <a:solidFill>
                  <a:srgbClr val="24A9E1"/>
                </a:solidFill>
                <a:latin typeface="Calibri" panose="020F0502020204030204" pitchFamily="34" charset="0"/>
                <a:ea typeface="Tahoma" panose="020B0604030504040204" pitchFamily="34" charset="0"/>
                <a:cs typeface="Calibri" panose="020F0502020204030204" pitchFamily="34" charset="0"/>
              </a:rPr>
              <a:t>(</a:t>
            </a:r>
            <a:r>
              <a:rPr lang="en-US" sz="2800" b="1" dirty="0">
                <a:solidFill>
                  <a:srgbClr val="24A9E1"/>
                </a:solidFill>
                <a:latin typeface="Calibri" panose="020F0502020204030204" pitchFamily="34" charset="0"/>
                <a:ea typeface="Tahoma" panose="020B0604030504040204" pitchFamily="34" charset="0"/>
                <a:cs typeface="Calibri" panose="020F0502020204030204" pitchFamily="34" charset="0"/>
              </a:rPr>
              <a:t>(</a:t>
            </a:r>
            <a:r>
              <a:rPr lang="en-US" sz="2800" b="1" dirty="0">
                <a:solidFill>
                  <a:srgbClr val="C00000"/>
                </a:solidFill>
                <a:latin typeface="Calibri" panose="020F0502020204030204" pitchFamily="34" charset="0"/>
                <a:ea typeface="Tahoma" panose="020B0604030504040204" pitchFamily="34" charset="0"/>
                <a:cs typeface="Calibri" panose="020F0502020204030204" pitchFamily="34" charset="0"/>
              </a:rPr>
              <a:t>agree</a:t>
            </a:r>
            <a:r>
              <a:rPr lang="ar-SA" sz="2800" b="1" dirty="0">
                <a:solidFill>
                  <a:srgbClr val="C00000"/>
                </a:solidFill>
                <a:latin typeface="Calibri" panose="020F0502020204030204" pitchFamily="34" charset="0"/>
                <a:ea typeface="Tahoma" panose="020B0604030504040204" pitchFamily="34" charset="0"/>
                <a:cs typeface="Calibri" panose="020F0502020204030204" pitchFamily="34" charset="0"/>
              </a:rPr>
              <a:t>.</a:t>
            </a:r>
          </a:p>
        </p:txBody>
      </p:sp>
    </p:spTree>
    <p:extLst>
      <p:ext uri="{BB962C8B-B14F-4D97-AF65-F5344CB8AC3E}">
        <p14:creationId xmlns:p14="http://schemas.microsoft.com/office/powerpoint/2010/main" val="2923308049"/>
      </p:ext>
    </p:extLst>
  </p:cSld>
  <p:clrMapOvr>
    <a:masterClrMapping/>
  </p:clrMapOvr>
  <p:transition spd="slow" advTm="54340">
    <p:comb/>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13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0" name="TextBox 9">
            <a:extLst>
              <a:ext uri="{FF2B5EF4-FFF2-40B4-BE49-F238E27FC236}">
                <a16:creationId xmlns:a16="http://schemas.microsoft.com/office/drawing/2014/main" id="{0E60CDC8-0D61-E7A2-E68E-EA312F894101}"/>
              </a:ext>
            </a:extLst>
          </p:cNvPr>
          <p:cNvSpPr txBox="1"/>
          <p:nvPr/>
        </p:nvSpPr>
        <p:spPr>
          <a:xfrm>
            <a:off x="880289" y="1048544"/>
            <a:ext cx="1545775"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Orientation</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81698" y="1318873"/>
            <a:ext cx="1286050" cy="461665"/>
          </a:xfrm>
          <a:prstGeom prst="rect">
            <a:avLst/>
          </a:prstGeom>
          <a:noFill/>
        </p:spPr>
        <p:txBody>
          <a:bodyPr wrap="square" rtlCol="0">
            <a:spAutoFit/>
          </a:bodyPr>
          <a:lstStyle/>
          <a:p>
            <a:pPr algn="ctr"/>
            <a:r>
              <a:rPr lang="en-US" sz="2400" b="1" dirty="0">
                <a:solidFill>
                  <a:schemeClr val="bg1"/>
                </a:solidFill>
                <a:cs typeface="Times New Roman" panose="02020603050405020304" pitchFamily="18" charset="0"/>
              </a:rPr>
              <a:t>Lecture</a:t>
            </a:r>
            <a:endParaRPr lang="en-US" sz="800" b="1" dirty="0">
              <a:solidFill>
                <a:schemeClr val="bg1"/>
              </a:solidFill>
              <a:cs typeface="Times New Roman" panose="02020603050405020304" pitchFamily="18" charset="0"/>
            </a:endParaRPr>
          </a:p>
        </p:txBody>
      </p:sp>
      <p:sp>
        <p:nvSpPr>
          <p:cNvPr id="11" name="TextBox 10"/>
          <p:cNvSpPr txBox="1"/>
          <p:nvPr/>
        </p:nvSpPr>
        <p:spPr>
          <a:xfrm>
            <a:off x="2513148" y="1032720"/>
            <a:ext cx="7632338" cy="584775"/>
          </a:xfrm>
          <a:prstGeom prst="rect">
            <a:avLst/>
          </a:prstGeom>
          <a:noFill/>
        </p:spPr>
        <p:txBody>
          <a:bodyPr wrap="square" rtlCol="0">
            <a:spAutoFit/>
          </a:bodyPr>
          <a:lstStyle/>
          <a:p>
            <a:r>
              <a:rPr lang="ar-EG" sz="3200" b="1" dirty="0" smtClean="0">
                <a:solidFill>
                  <a:srgbClr val="00B0F0"/>
                </a:solidFill>
                <a:latin typeface="Alexandria" charset="0"/>
                <a:cs typeface="Alexandria" charset="0"/>
              </a:rPr>
              <a:t>الاختبار النهائي</a:t>
            </a:r>
            <a:endParaRPr lang="ar-EG" sz="3200" b="1" dirty="0">
              <a:solidFill>
                <a:srgbClr val="00B0F0"/>
              </a:solidFill>
              <a:latin typeface="Alexandria" charset="0"/>
              <a:cs typeface="Alexandria" charset="0"/>
            </a:endParaRPr>
          </a:p>
        </p:txBody>
      </p:sp>
      <p:sp>
        <p:nvSpPr>
          <p:cNvPr id="15" name="Rectangle 14"/>
          <p:cNvSpPr/>
          <p:nvPr/>
        </p:nvSpPr>
        <p:spPr>
          <a:xfrm>
            <a:off x="957939" y="2151083"/>
            <a:ext cx="10205930" cy="3418756"/>
          </a:xfrm>
          <a:prstGeom prst="rect">
            <a:avLst/>
          </a:prstGeom>
        </p:spPr>
        <p:txBody>
          <a:bodyPr wrap="square">
            <a:spAutoFit/>
          </a:bodyPr>
          <a:lstStyle/>
          <a:p>
            <a:pPr marL="457200" indent="-457200" algn="justLow" rtl="1">
              <a:lnSpc>
                <a:spcPct val="200000"/>
              </a:lnSpc>
              <a:buFont typeface="Arial" panose="020B0604020202020204" pitchFamily="34" charset="0"/>
              <a:buChar char="•"/>
            </a:pP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سيتاح الاختبار النهائي على المنصة التعليمية </a:t>
            </a:r>
            <a:r>
              <a:rPr lang="en-US" sz="2800" b="1" dirty="0">
                <a:solidFill>
                  <a:srgbClr val="F27A1C"/>
                </a:solidFill>
                <a:latin typeface="Calibri" panose="020F0502020204030204" pitchFamily="34" charset="0"/>
                <a:ea typeface="Tahoma" panose="020B0604030504040204" pitchFamily="34" charset="0"/>
                <a:cs typeface="Calibri" panose="020F0502020204030204" pitchFamily="34" charset="0"/>
              </a:rPr>
              <a:t>Moodle</a:t>
            </a:r>
            <a:r>
              <a:rPr lang="ar-SA" sz="2800" b="1" dirty="0">
                <a:solidFill>
                  <a:schemeClr val="accent1"/>
                </a:solidFill>
                <a:latin typeface="Calibri" panose="020F0502020204030204" pitchFamily="34" charset="0"/>
                <a:ea typeface="Tahoma" panose="020B0604030504040204" pitchFamily="34" charset="0"/>
                <a:cs typeface="Calibri" panose="020F0502020204030204" pitchFamily="34" charset="0"/>
              </a:rPr>
              <a:t> </a:t>
            </a: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حسب مواعيد الاختبارات النهائية والتي سيتم الإعلان عنها نهاية الفصل الدراسي.</a:t>
            </a:r>
          </a:p>
          <a:p>
            <a:pPr marL="457200" indent="-457200" algn="justLow" rtl="1">
              <a:lnSpc>
                <a:spcPct val="200000"/>
              </a:lnSpc>
              <a:buFont typeface="Arial" panose="020B0604020202020204" pitchFamily="34" charset="0"/>
              <a:buChar char="•"/>
            </a:pPr>
            <a:r>
              <a:rPr lang="en-US"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 </a:t>
            </a: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الاختبار النهائي </a:t>
            </a:r>
            <a:r>
              <a:rPr lang="ar-EG" sz="2800" b="1" dirty="0" smtClean="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مكون من 20 سؤال (</a:t>
            </a:r>
            <a:r>
              <a:rPr lang="ar-SA" sz="2800" b="1" dirty="0">
                <a:solidFill>
                  <a:srgbClr val="F27A1C"/>
                </a:solidFill>
                <a:latin typeface="Calibri" panose="020F0502020204030204" pitchFamily="34" charset="0"/>
                <a:ea typeface="Tahoma" panose="020B0604030504040204" pitchFamily="34" charset="0"/>
                <a:cs typeface="Calibri" panose="020F0502020204030204" pitchFamily="34" charset="0"/>
              </a:rPr>
              <a:t>20 درجة </a:t>
            </a:r>
            <a:r>
              <a:rPr lang="ar-EG" sz="2800" b="1" dirty="0" smtClean="0">
                <a:solidFill>
                  <a:srgbClr val="F27A1C"/>
                </a:solidFill>
                <a:latin typeface="Calibri" panose="020F0502020204030204" pitchFamily="34" charset="0"/>
                <a:ea typeface="Tahoma" panose="020B0604030504040204" pitchFamily="34" charset="0"/>
                <a:cs typeface="Calibri" panose="020F0502020204030204" pitchFamily="34" charset="0"/>
              </a:rPr>
              <a:t>) </a:t>
            </a:r>
            <a:r>
              <a:rPr lang="ar-EG" sz="2800" b="1" dirty="0" smtClean="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شامل محاضرات المقرر بالكام</a:t>
            </a:r>
            <a:r>
              <a:rPr lang="ar-EG"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ل</a:t>
            </a: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a:t>
            </a:r>
          </a:p>
          <a:p>
            <a:pPr marL="457200" indent="-457200" algn="justLow" rtl="1">
              <a:lnSpc>
                <a:spcPct val="200000"/>
              </a:lnSpc>
              <a:buFont typeface="Arial" panose="020B0604020202020204" pitchFamily="34" charset="0"/>
              <a:buChar char="•"/>
            </a:pP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نوعية أسئلة الاختبار النهائي هي مثل نوعية أسئلة الاختبارات القصيرة.</a:t>
            </a:r>
          </a:p>
        </p:txBody>
      </p:sp>
    </p:spTree>
    <p:extLst>
      <p:ext uri="{BB962C8B-B14F-4D97-AF65-F5344CB8AC3E}">
        <p14:creationId xmlns:p14="http://schemas.microsoft.com/office/powerpoint/2010/main" val="2526503591"/>
      </p:ext>
    </p:extLst>
  </p:cSld>
  <p:clrMapOvr>
    <a:masterClrMapping/>
  </p:clrMapOvr>
  <p:transition spd="slow" advTm="75508">
    <p:comb/>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59051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3455" y="1285190"/>
            <a:ext cx="9750957" cy="50261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2108AC9A-AF6A-4724-A548-12D205486790}" type="slidenum">
              <a:rPr lang="en-US" sz="1600" smtClean="0">
                <a:solidFill>
                  <a:srgbClr val="44546A"/>
                </a:solidFill>
              </a:rPr>
              <a:t>14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2" name="Rectangle 1"/>
          <p:cNvSpPr/>
          <p:nvPr/>
        </p:nvSpPr>
        <p:spPr>
          <a:xfrm>
            <a:off x="1119117" y="1985484"/>
            <a:ext cx="8830100" cy="3662541"/>
          </a:xfrm>
          <a:prstGeom prst="rect">
            <a:avLst/>
          </a:prstGeom>
        </p:spPr>
        <p:txBody>
          <a:bodyPr wrap="square" anchor="ctr">
            <a:spAutoFit/>
          </a:bodyPr>
          <a:lstStyle/>
          <a:p>
            <a:pPr algn="ctr" rtl="1">
              <a:lnSpc>
                <a:spcPct val="200000"/>
              </a:lnSpc>
            </a:pPr>
            <a:r>
              <a:rPr lang="ar-SA" sz="3200" b="1" u="sng" dirty="0">
                <a:solidFill>
                  <a:srgbClr val="C00000"/>
                </a:solidFill>
                <a:latin typeface="Calibri" panose="020F0502020204030204" pitchFamily="34" charset="0"/>
                <a:ea typeface="Tahoma" panose="020B0604030504040204" pitchFamily="34" charset="0"/>
                <a:cs typeface="Calibri" panose="020F0502020204030204" pitchFamily="34" charset="0"/>
              </a:rPr>
              <a:t>لغة المحاضرات والاختبارات</a:t>
            </a:r>
            <a:endParaRPr lang="en-US" sz="3200" b="1" u="sng" dirty="0">
              <a:solidFill>
                <a:srgbClr val="C00000"/>
              </a:solidFill>
              <a:latin typeface="Calibri" panose="020F0502020204030204" pitchFamily="34" charset="0"/>
              <a:ea typeface="Tahoma" panose="020B0604030504040204" pitchFamily="34" charset="0"/>
              <a:cs typeface="Calibri" panose="020F0502020204030204" pitchFamily="34" charset="0"/>
            </a:endParaRPr>
          </a:p>
          <a:p>
            <a:pPr marL="457200" lvl="0" indent="-457200" algn="justLow" rtl="1">
              <a:lnSpc>
                <a:spcPct val="200000"/>
              </a:lnSpc>
              <a:spcBef>
                <a:spcPct val="0"/>
              </a:spcBef>
              <a:buFont typeface="Arial" panose="020B0604020202020204" pitchFamily="34" charset="0"/>
              <a:buChar char="•"/>
              <a:defRPr/>
            </a:pP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المحاضرات</a:t>
            </a:r>
            <a:r>
              <a:rPr lang="ar-EG"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 الخاصة بالمقرر</a:t>
            </a: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 </a:t>
            </a:r>
            <a:r>
              <a:rPr lang="ar-EG"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متاحة </a:t>
            </a:r>
            <a:r>
              <a:rPr lang="ar-EG" sz="2800" b="1" dirty="0" smtClean="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باللغة </a:t>
            </a:r>
            <a:r>
              <a:rPr lang="ar-EG"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العربية</a:t>
            </a: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 </a:t>
            </a:r>
            <a:r>
              <a:rPr lang="ar-EG" sz="2800" b="1" dirty="0" smtClean="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واللغة </a:t>
            </a:r>
            <a:r>
              <a:rPr lang="ar-SA" sz="2800" b="1" dirty="0" smtClean="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الإنجليزية</a:t>
            </a: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a:t>
            </a:r>
          </a:p>
          <a:p>
            <a:pPr marL="457200" lvl="0" indent="-457200" algn="justLow" rtl="1">
              <a:lnSpc>
                <a:spcPct val="200000"/>
              </a:lnSpc>
              <a:spcBef>
                <a:spcPct val="0"/>
              </a:spcBef>
              <a:buFont typeface="Arial" panose="020B0604020202020204" pitchFamily="34" charset="0"/>
              <a:buChar char="•"/>
              <a:defRPr/>
            </a:pP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الاختبارات </a:t>
            </a:r>
            <a:r>
              <a:rPr lang="ar-EG" sz="2800" b="1" dirty="0" smtClean="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القصيرة والنهائية أيضًا متاحة </a:t>
            </a:r>
            <a:r>
              <a:rPr lang="ar-EG"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باللغة العربية</a:t>
            </a: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 </a:t>
            </a:r>
            <a:r>
              <a:rPr lang="ar-EG"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واللغة </a:t>
            </a: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الإنجليزية</a:t>
            </a:r>
            <a:r>
              <a:rPr lang="ar-SA" sz="2800" b="1" dirty="0" smtClean="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a:t>
            </a:r>
            <a:endPar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endParaRPr>
          </a:p>
        </p:txBody>
      </p:sp>
    </p:spTree>
    <p:extLst>
      <p:ext uri="{BB962C8B-B14F-4D97-AF65-F5344CB8AC3E}">
        <p14:creationId xmlns:p14="http://schemas.microsoft.com/office/powerpoint/2010/main" val="3579563025"/>
      </p:ext>
    </p:extLst>
  </p:cSld>
  <p:clrMapOvr>
    <a:masterClrMapping/>
  </p:clrMapOvr>
  <mc:AlternateContent xmlns:mc="http://schemas.openxmlformats.org/markup-compatibility/2006" xmlns:p14="http://schemas.microsoft.com/office/powerpoint/2010/main">
    <mc:Choice Requires="p14">
      <p:transition spd="slow" p14:dur="2000" advTm="29459"/>
    </mc:Choice>
    <mc:Fallback xmlns="">
      <p:transition spd="slow" advTm="29459"/>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632338"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Course Schedule and Topics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15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0" name="TextBox 9">
            <a:extLst>
              <a:ext uri="{FF2B5EF4-FFF2-40B4-BE49-F238E27FC236}">
                <a16:creationId xmlns:a16="http://schemas.microsoft.com/office/drawing/2014/main" id="{0E60CDC8-0D61-E7A2-E68E-EA312F894101}"/>
              </a:ext>
            </a:extLst>
          </p:cNvPr>
          <p:cNvSpPr txBox="1"/>
          <p:nvPr/>
        </p:nvSpPr>
        <p:spPr>
          <a:xfrm>
            <a:off x="880289" y="1048544"/>
            <a:ext cx="1545775"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Orientation</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81698" y="1318873"/>
            <a:ext cx="1286050" cy="461665"/>
          </a:xfrm>
          <a:prstGeom prst="rect">
            <a:avLst/>
          </a:prstGeom>
          <a:noFill/>
        </p:spPr>
        <p:txBody>
          <a:bodyPr wrap="square" rtlCol="0">
            <a:spAutoFit/>
          </a:bodyPr>
          <a:lstStyle/>
          <a:p>
            <a:pPr algn="ctr"/>
            <a:r>
              <a:rPr lang="en-US" sz="2400" b="1" dirty="0">
                <a:solidFill>
                  <a:schemeClr val="bg1"/>
                </a:solidFill>
                <a:cs typeface="Times New Roman" panose="02020603050405020304" pitchFamily="18" charset="0"/>
              </a:rPr>
              <a:t>Lecture</a:t>
            </a:r>
            <a:endParaRPr lang="en-US" sz="800" b="1" dirty="0">
              <a:solidFill>
                <a:schemeClr val="bg1"/>
              </a:solidFill>
              <a:cs typeface="Times New Roman" panose="02020603050405020304" pitchFamily="18" charset="0"/>
            </a:endParaRPr>
          </a:p>
        </p:txBody>
      </p:sp>
      <p:graphicFrame>
        <p:nvGraphicFramePr>
          <p:cNvPr id="32" name="Table 31">
            <a:extLst>
              <a:ext uri="{FF2B5EF4-FFF2-40B4-BE49-F238E27FC236}">
                <a16:creationId xmlns:a16="http://schemas.microsoft.com/office/drawing/2014/main" id="{23698C1E-B7CF-E70B-8BA1-AE18E01C0731}"/>
              </a:ext>
            </a:extLst>
          </p:cNvPr>
          <p:cNvGraphicFramePr>
            <a:graphicFrameLocks noGrp="1"/>
          </p:cNvGraphicFramePr>
          <p:nvPr>
            <p:extLst>
              <p:ext uri="{D42A27DB-BD31-4B8C-83A1-F6EECF244321}">
                <p14:modId xmlns:p14="http://schemas.microsoft.com/office/powerpoint/2010/main" val="3780467655"/>
              </p:ext>
            </p:extLst>
          </p:nvPr>
        </p:nvGraphicFramePr>
        <p:xfrm>
          <a:off x="968565" y="1894559"/>
          <a:ext cx="10069552" cy="4297680"/>
        </p:xfrm>
        <a:graphic>
          <a:graphicData uri="http://schemas.openxmlformats.org/drawingml/2006/table">
            <a:tbl>
              <a:tblPr firstRow="1" bandRow="1">
                <a:tableStyleId>{7DF18680-E054-41AD-8BC1-D1AEF772440D}</a:tableStyleId>
              </a:tblPr>
              <a:tblGrid>
                <a:gridCol w="834454">
                  <a:extLst>
                    <a:ext uri="{9D8B030D-6E8A-4147-A177-3AD203B41FA5}">
                      <a16:colId xmlns:a16="http://schemas.microsoft.com/office/drawing/2014/main" val="4068877806"/>
                    </a:ext>
                  </a:extLst>
                </a:gridCol>
                <a:gridCol w="1593326">
                  <a:extLst>
                    <a:ext uri="{9D8B030D-6E8A-4147-A177-3AD203B41FA5}">
                      <a16:colId xmlns:a16="http://schemas.microsoft.com/office/drawing/2014/main" val="1091306522"/>
                    </a:ext>
                  </a:extLst>
                </a:gridCol>
                <a:gridCol w="5551714">
                  <a:extLst>
                    <a:ext uri="{9D8B030D-6E8A-4147-A177-3AD203B41FA5}">
                      <a16:colId xmlns:a16="http://schemas.microsoft.com/office/drawing/2014/main" val="496007089"/>
                    </a:ext>
                  </a:extLst>
                </a:gridCol>
                <a:gridCol w="1153886">
                  <a:extLst>
                    <a:ext uri="{9D8B030D-6E8A-4147-A177-3AD203B41FA5}">
                      <a16:colId xmlns:a16="http://schemas.microsoft.com/office/drawing/2014/main" val="1897327822"/>
                    </a:ext>
                  </a:extLst>
                </a:gridCol>
                <a:gridCol w="936172">
                  <a:extLst>
                    <a:ext uri="{9D8B030D-6E8A-4147-A177-3AD203B41FA5}">
                      <a16:colId xmlns:a16="http://schemas.microsoft.com/office/drawing/2014/main" val="1005742954"/>
                    </a:ext>
                  </a:extLst>
                </a:gridCol>
              </a:tblGrid>
              <a:tr h="493799">
                <a:tc>
                  <a:txBody>
                    <a:bodyPr/>
                    <a:lstStyle/>
                    <a:p>
                      <a:pPr marR="0" algn="ctr" rtl="0">
                        <a:lnSpc>
                          <a:spcPct val="100000"/>
                        </a:lnSpc>
                        <a:spcBef>
                          <a:spcPts val="0"/>
                        </a:spcBef>
                        <a:spcAft>
                          <a:spcPts val="0"/>
                        </a:spcAft>
                        <a:buClr>
                          <a:srgbClr val="000000"/>
                        </a:buClr>
                        <a:buFont typeface="Arial"/>
                      </a:pPr>
                      <a:r>
                        <a:rPr lang="en-US" sz="1600" dirty="0">
                          <a:solidFill>
                            <a:schemeClr val="tx1"/>
                          </a:solidFill>
                          <a:latin typeface="+mn-lt"/>
                          <a:cs typeface="Times New Roman" panose="02020603050405020304" pitchFamily="18" charset="0"/>
                        </a:rPr>
                        <a:t>Week</a:t>
                      </a:r>
                      <a:endParaRPr lang="ar-SA" sz="1600" dirty="0">
                        <a:solidFill>
                          <a:schemeClr val="tx1"/>
                        </a:solidFill>
                        <a:latin typeface="+mn-lt"/>
                        <a:cs typeface="Times New Roman" panose="02020603050405020304" pitchFamily="18" charset="0"/>
                      </a:endParaRPr>
                    </a:p>
                  </a:txBody>
                  <a:tcPr anchor="ctr">
                    <a:solidFill>
                      <a:schemeClr val="bg2"/>
                    </a:solidFill>
                  </a:tcPr>
                </a:tc>
                <a:tc>
                  <a:txBody>
                    <a:bodyPr/>
                    <a:lstStyle/>
                    <a:p>
                      <a:pPr marR="0" algn="ctr" rtl="0">
                        <a:lnSpc>
                          <a:spcPct val="100000"/>
                        </a:lnSpc>
                        <a:spcBef>
                          <a:spcPts val="0"/>
                        </a:spcBef>
                        <a:spcAft>
                          <a:spcPts val="0"/>
                        </a:spcAft>
                        <a:buClr>
                          <a:srgbClr val="000000"/>
                        </a:buClr>
                        <a:buFont typeface="Arial"/>
                      </a:pPr>
                      <a:r>
                        <a:rPr lang="en-US" sz="1600" dirty="0">
                          <a:solidFill>
                            <a:schemeClr val="tx1"/>
                          </a:solidFill>
                          <a:latin typeface="+mn-lt"/>
                          <a:cs typeface="Times New Roman" panose="02020603050405020304" pitchFamily="18" charset="0"/>
                        </a:rPr>
                        <a:t>Lecture</a:t>
                      </a:r>
                      <a:endParaRPr lang="ar-SA" sz="1600" dirty="0">
                        <a:solidFill>
                          <a:schemeClr val="tx1"/>
                        </a:solidFill>
                        <a:latin typeface="+mn-lt"/>
                        <a:cs typeface="Times New Roman" panose="02020603050405020304" pitchFamily="18" charset="0"/>
                      </a:endParaRPr>
                    </a:p>
                  </a:txBody>
                  <a:tcPr anchor="ctr">
                    <a:solidFill>
                      <a:schemeClr val="bg2"/>
                    </a:solidFill>
                  </a:tcPr>
                </a:tc>
                <a:tc>
                  <a:txBody>
                    <a:bodyPr/>
                    <a:lstStyle/>
                    <a:p>
                      <a:pPr marR="0" algn="ctr" rtl="0">
                        <a:lnSpc>
                          <a:spcPct val="100000"/>
                        </a:lnSpc>
                        <a:spcBef>
                          <a:spcPts val="0"/>
                        </a:spcBef>
                        <a:spcAft>
                          <a:spcPts val="0"/>
                        </a:spcAft>
                        <a:buClr>
                          <a:srgbClr val="000000"/>
                        </a:buClr>
                        <a:buFont typeface="Arial"/>
                      </a:pPr>
                      <a:r>
                        <a:rPr lang="en-US" sz="1600" dirty="0">
                          <a:solidFill>
                            <a:schemeClr val="tx1"/>
                          </a:solidFill>
                          <a:latin typeface="+mn-lt"/>
                          <a:cs typeface="Times New Roman" panose="02020603050405020304" pitchFamily="18" charset="0"/>
                        </a:rPr>
                        <a:t>Lecture Topic</a:t>
                      </a:r>
                      <a:endParaRPr lang="ar-SA" sz="1600" dirty="0">
                        <a:solidFill>
                          <a:schemeClr val="tx1"/>
                        </a:solidFill>
                        <a:latin typeface="+mn-lt"/>
                        <a:cs typeface="Times New Roman" panose="02020603050405020304" pitchFamily="18" charset="0"/>
                      </a:endParaRPr>
                    </a:p>
                  </a:txBody>
                  <a:tcPr anchor="ctr">
                    <a:solidFill>
                      <a:schemeClr val="bg2"/>
                    </a:solidFill>
                  </a:tcPr>
                </a:tc>
                <a:tc>
                  <a:txBody>
                    <a:bodyPr/>
                    <a:lstStyle/>
                    <a:p>
                      <a:pPr marR="0" algn="ctr" rtl="0">
                        <a:lnSpc>
                          <a:spcPct val="100000"/>
                        </a:lnSpc>
                        <a:spcBef>
                          <a:spcPts val="0"/>
                        </a:spcBef>
                        <a:spcAft>
                          <a:spcPts val="0"/>
                        </a:spcAft>
                        <a:buClr>
                          <a:srgbClr val="000000"/>
                        </a:buClr>
                        <a:buFont typeface="Arial"/>
                      </a:pPr>
                      <a:r>
                        <a:rPr lang="en-US" sz="1600" dirty="0">
                          <a:solidFill>
                            <a:schemeClr val="tx1"/>
                          </a:solidFill>
                          <a:latin typeface="+mn-lt"/>
                          <a:cs typeface="Times New Roman" panose="02020603050405020304" pitchFamily="18" charset="0"/>
                        </a:rPr>
                        <a:t>Discussion Panel</a:t>
                      </a:r>
                      <a:endParaRPr lang="ar-SA" sz="1600" dirty="0">
                        <a:solidFill>
                          <a:schemeClr val="tx1"/>
                        </a:solidFill>
                        <a:latin typeface="+mn-lt"/>
                        <a:cs typeface="Times New Roman" panose="02020603050405020304" pitchFamily="18" charset="0"/>
                      </a:endParaRPr>
                    </a:p>
                  </a:txBody>
                  <a:tcPr anchor="ctr">
                    <a:solidFill>
                      <a:schemeClr val="bg2"/>
                    </a:solidFill>
                  </a:tcPr>
                </a:tc>
                <a:tc>
                  <a:txBody>
                    <a:bodyPr/>
                    <a:lstStyle/>
                    <a:p>
                      <a:pPr marR="0" algn="ctr" rtl="0">
                        <a:lnSpc>
                          <a:spcPct val="100000"/>
                        </a:lnSpc>
                        <a:spcBef>
                          <a:spcPts val="0"/>
                        </a:spcBef>
                        <a:spcAft>
                          <a:spcPts val="0"/>
                        </a:spcAft>
                        <a:buClr>
                          <a:srgbClr val="000000"/>
                        </a:buClr>
                        <a:buFont typeface="Arial"/>
                      </a:pPr>
                      <a:r>
                        <a:rPr lang="en-US" sz="1600" dirty="0">
                          <a:solidFill>
                            <a:schemeClr val="tx1"/>
                          </a:solidFill>
                          <a:latin typeface="+mn-lt"/>
                          <a:cs typeface="Times New Roman" panose="02020603050405020304" pitchFamily="18" charset="0"/>
                        </a:rPr>
                        <a:t>Quiz</a:t>
                      </a:r>
                      <a:endParaRPr lang="ar-SA" sz="1600" dirty="0">
                        <a:solidFill>
                          <a:schemeClr val="tx1"/>
                        </a:solidFill>
                        <a:latin typeface="+mn-lt"/>
                        <a:cs typeface="Times New Roman" panose="02020603050405020304" pitchFamily="18" charset="0"/>
                      </a:endParaRPr>
                    </a:p>
                  </a:txBody>
                  <a:tcPr anchor="ctr">
                    <a:solidFill>
                      <a:schemeClr val="bg2"/>
                    </a:solidFill>
                  </a:tcPr>
                </a:tc>
                <a:extLst>
                  <a:ext uri="{0D108BD9-81ED-4DB2-BD59-A6C34878D82A}">
                    <a16:rowId xmlns:a16="http://schemas.microsoft.com/office/drawing/2014/main" val="1581905638"/>
                  </a:ext>
                </a:extLst>
              </a:tr>
              <a:tr h="575132">
                <a:tc>
                  <a:txBody>
                    <a:bodyPr/>
                    <a:lstStyle/>
                    <a:p>
                      <a:pPr marR="0" algn="ctr" rtl="0">
                        <a:lnSpc>
                          <a:spcPct val="100000"/>
                        </a:lnSpc>
                        <a:spcBef>
                          <a:spcPts val="0"/>
                        </a:spcBef>
                        <a:spcAft>
                          <a:spcPts val="0"/>
                        </a:spcAft>
                        <a:buClr>
                          <a:srgbClr val="000000"/>
                        </a:buClr>
                        <a:buFont typeface="Arial"/>
                      </a:pPr>
                      <a:r>
                        <a:rPr lang="en-US" sz="1600" dirty="0">
                          <a:latin typeface="+mn-lt"/>
                          <a:cs typeface="Times New Roman" panose="02020603050405020304" pitchFamily="18" charset="0"/>
                        </a:rPr>
                        <a:t>Week 1</a:t>
                      </a:r>
                      <a:endParaRPr lang="ar-SA" sz="1600" dirty="0">
                        <a:latin typeface="+mn-lt"/>
                        <a:cs typeface="Times New Roman" panose="02020603050405020304" pitchFamily="18" charset="0"/>
                      </a:endParaRPr>
                    </a:p>
                  </a:txBody>
                  <a:tcPr anchor="ctr"/>
                </a:tc>
                <a:tc>
                  <a:txBody>
                    <a:bodyPr/>
                    <a:lstStyle/>
                    <a:p>
                      <a:pPr marR="0" algn="ctr" rtl="0">
                        <a:lnSpc>
                          <a:spcPct val="100000"/>
                        </a:lnSpc>
                        <a:spcBef>
                          <a:spcPts val="0"/>
                        </a:spcBef>
                        <a:spcAft>
                          <a:spcPts val="0"/>
                        </a:spcAft>
                        <a:buClr>
                          <a:srgbClr val="000000"/>
                        </a:buClr>
                        <a:buFont typeface="Arial"/>
                      </a:pPr>
                      <a:r>
                        <a:rPr lang="en-US" sz="1600" dirty="0">
                          <a:latin typeface="+mn-lt"/>
                          <a:cs typeface="Times New Roman" panose="02020603050405020304" pitchFamily="18" charset="0"/>
                        </a:rPr>
                        <a:t>Orientation Lecture</a:t>
                      </a:r>
                      <a:endParaRPr lang="ar-SA" sz="1600" dirty="0">
                        <a:latin typeface="+mn-lt"/>
                        <a:cs typeface="Times New Roman" panose="02020603050405020304" pitchFamily="18" charset="0"/>
                      </a:endParaRPr>
                    </a:p>
                  </a:txBody>
                  <a:tcPr anchor="ct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x-none" sz="1600" b="0" i="0" u="none" strike="noStrike" cap="none" dirty="0">
                          <a:solidFill>
                            <a:schemeClr val="dk1"/>
                          </a:solidFill>
                          <a:effectLst/>
                          <a:latin typeface="+mn-lt"/>
                          <a:ea typeface="+mn-ea"/>
                          <a:cs typeface="Times New Roman" panose="02020603050405020304" pitchFamily="18" charset="0"/>
                          <a:sym typeface="Arial"/>
                        </a:rPr>
                        <a:t>Orientation </a:t>
                      </a:r>
                      <a:r>
                        <a:rPr lang="x-none" sz="1600" b="0" i="0" u="none" strike="noStrike" cap="none" dirty="0" smtClean="0">
                          <a:solidFill>
                            <a:schemeClr val="dk1"/>
                          </a:solidFill>
                          <a:effectLst/>
                          <a:latin typeface="+mn-lt"/>
                          <a:ea typeface="+mn-ea"/>
                          <a:cs typeface="Times New Roman" panose="02020603050405020304" pitchFamily="18" charset="0"/>
                          <a:sym typeface="Arial"/>
                        </a:rPr>
                        <a:t>Lecture</a:t>
                      </a:r>
                      <a:endParaRPr lang="en-US" sz="1600" b="0" i="0" u="none" strike="noStrike" cap="none" dirty="0" smtClean="0">
                        <a:solidFill>
                          <a:schemeClr val="dk1"/>
                        </a:solidFill>
                        <a:effectLst/>
                        <a:latin typeface="+mn-lt"/>
                        <a:ea typeface="+mn-ea"/>
                        <a:cs typeface="Times New Roman" panose="02020603050405020304" pitchFamily="18" charset="0"/>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ar-EG" sz="1600" b="0" i="0" u="none" strike="noStrike" cap="none" dirty="0" smtClean="0">
                          <a:solidFill>
                            <a:schemeClr val="dk1"/>
                          </a:solidFill>
                          <a:effectLst/>
                          <a:latin typeface="+mn-lt"/>
                          <a:ea typeface="+mn-ea"/>
                          <a:cs typeface="Times New Roman" panose="02020603050405020304" pitchFamily="18" charset="0"/>
                          <a:sym typeface="Arial"/>
                        </a:rPr>
                        <a:t>المحاضرة</a:t>
                      </a:r>
                      <a:r>
                        <a:rPr lang="ar-EG" sz="1600" b="0" i="0" u="none" strike="noStrike" cap="none" baseline="0" dirty="0" smtClean="0">
                          <a:solidFill>
                            <a:schemeClr val="dk1"/>
                          </a:solidFill>
                          <a:effectLst/>
                          <a:latin typeface="+mn-lt"/>
                          <a:ea typeface="+mn-ea"/>
                          <a:cs typeface="Times New Roman" panose="02020603050405020304" pitchFamily="18" charset="0"/>
                          <a:sym typeface="Arial"/>
                        </a:rPr>
                        <a:t> التعريفية</a:t>
                      </a:r>
                      <a:endParaRPr lang="x-none" sz="1600" b="0" i="0" u="none" strike="noStrike" cap="none" dirty="0">
                        <a:solidFill>
                          <a:schemeClr val="dk1"/>
                        </a:solidFill>
                        <a:effectLst/>
                        <a:latin typeface="+mn-lt"/>
                        <a:ea typeface="+mn-ea"/>
                        <a:cs typeface="Times New Roman" panose="02020603050405020304" pitchFamily="18" charset="0"/>
                        <a:sym typeface="Arial"/>
                      </a:endParaRPr>
                    </a:p>
                  </a:txBody>
                  <a:tcPr anchor="ctr"/>
                </a:tc>
                <a:tc>
                  <a:txBody>
                    <a:bodyPr/>
                    <a:lstStyle/>
                    <a:p>
                      <a:pPr marR="0" algn="l" rtl="0">
                        <a:lnSpc>
                          <a:spcPct val="100000"/>
                        </a:lnSpc>
                        <a:spcBef>
                          <a:spcPts val="0"/>
                        </a:spcBef>
                        <a:spcAft>
                          <a:spcPts val="0"/>
                        </a:spcAft>
                        <a:buClr>
                          <a:srgbClr val="000000"/>
                        </a:buClr>
                        <a:buFont typeface="Arial"/>
                      </a:pPr>
                      <a:endParaRPr lang="ar-SA" sz="1600" dirty="0">
                        <a:latin typeface="+mn-lt"/>
                        <a:cs typeface="Times New Roman" panose="02020603050405020304" pitchFamily="18" charset="0"/>
                      </a:endParaRPr>
                    </a:p>
                  </a:txBody>
                  <a:tcPr anchor="ctr"/>
                </a:tc>
                <a:tc>
                  <a:txBody>
                    <a:bodyPr/>
                    <a:lstStyle/>
                    <a:p>
                      <a:pPr marR="0" algn="l" rtl="0">
                        <a:lnSpc>
                          <a:spcPct val="100000"/>
                        </a:lnSpc>
                        <a:spcBef>
                          <a:spcPts val="0"/>
                        </a:spcBef>
                        <a:spcAft>
                          <a:spcPts val="0"/>
                        </a:spcAft>
                        <a:buClr>
                          <a:srgbClr val="000000"/>
                        </a:buClr>
                        <a:buFont typeface="Arial"/>
                      </a:pPr>
                      <a:endParaRPr lang="ar-SA" sz="1600" dirty="0">
                        <a:latin typeface="+mn-lt"/>
                        <a:cs typeface="Times New Roman" panose="02020603050405020304" pitchFamily="18" charset="0"/>
                      </a:endParaRPr>
                    </a:p>
                  </a:txBody>
                  <a:tcPr anchor="ctr"/>
                </a:tc>
                <a:extLst>
                  <a:ext uri="{0D108BD9-81ED-4DB2-BD59-A6C34878D82A}">
                    <a16:rowId xmlns:a16="http://schemas.microsoft.com/office/drawing/2014/main" val="1159573393"/>
                  </a:ext>
                </a:extLst>
              </a:tr>
              <a:tr h="575132">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600" dirty="0">
                          <a:latin typeface="+mn-lt"/>
                          <a:cs typeface="Times New Roman" panose="02020603050405020304" pitchFamily="18" charset="0"/>
                        </a:rPr>
                        <a:t>Week 2</a:t>
                      </a:r>
                      <a:endParaRPr lang="ar-SA" sz="1600" dirty="0">
                        <a:latin typeface="+mn-lt"/>
                        <a:cs typeface="Times New Roman" panose="02020603050405020304" pitchFamily="18"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600" dirty="0">
                          <a:latin typeface="+mn-lt"/>
                          <a:cs typeface="Times New Roman" panose="02020603050405020304" pitchFamily="18" charset="0"/>
                        </a:rPr>
                        <a:t>Lecture 1</a:t>
                      </a:r>
                      <a:endParaRPr lang="ar-SA" sz="1600" dirty="0">
                        <a:latin typeface="+mn-lt"/>
                        <a:cs typeface="Times New Roman" panose="02020603050405020304" pitchFamily="18" charset="0"/>
                      </a:endParaRPr>
                    </a:p>
                  </a:txBody>
                  <a:tcPr anchor="ct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600" b="0" u="none" strike="noStrike" cap="none" dirty="0" smtClean="0">
                          <a:solidFill>
                            <a:schemeClr val="dk1"/>
                          </a:solidFill>
                          <a:effectLst/>
                          <a:latin typeface="+mn-lt"/>
                          <a:cs typeface="Times New Roman" panose="02020603050405020304" pitchFamily="18" charset="0"/>
                          <a:sym typeface="Arial"/>
                        </a:rPr>
                        <a:t>Fundamentals of Professional Communication in the Digital Age</a:t>
                      </a:r>
                      <a:endParaRPr lang="ar-EG" sz="1600" b="0" u="none" strike="noStrike" cap="none" dirty="0" smtClean="0">
                        <a:solidFill>
                          <a:schemeClr val="dk1"/>
                        </a:solidFill>
                        <a:effectLst/>
                        <a:latin typeface="+mn-lt"/>
                        <a:cs typeface="Times New Roman" panose="02020603050405020304" pitchFamily="18" charset="0"/>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ar-EG" sz="1600" b="0" u="none" strike="noStrike" cap="none" dirty="0" smtClean="0">
                          <a:solidFill>
                            <a:schemeClr val="dk1"/>
                          </a:solidFill>
                          <a:effectLst/>
                          <a:latin typeface="+mn-lt"/>
                          <a:cs typeface="Times New Roman" panose="02020603050405020304" pitchFamily="18" charset="0"/>
                          <a:sym typeface="Arial"/>
                        </a:rPr>
                        <a:t>أساسيات التواصل المهني في العصر الرقمي</a:t>
                      </a:r>
                      <a:endParaRPr lang="en-US" sz="1600" b="0" u="none" strike="noStrike" cap="none" dirty="0" smtClean="0">
                        <a:solidFill>
                          <a:schemeClr val="dk1"/>
                        </a:solidFill>
                        <a:effectLst/>
                        <a:latin typeface="+mn-lt"/>
                        <a:cs typeface="Times New Roman" panose="02020603050405020304" pitchFamily="18" charset="0"/>
                        <a:sym typeface="Arial"/>
                      </a:endParaRPr>
                    </a:p>
                  </a:txBody>
                  <a:tcPr anchor="ctr"/>
                </a:tc>
                <a:tc>
                  <a:txBody>
                    <a:bodyPr/>
                    <a:lstStyle/>
                    <a:p>
                      <a:pPr marR="0" algn="l" rtl="0">
                        <a:lnSpc>
                          <a:spcPct val="100000"/>
                        </a:lnSpc>
                        <a:spcBef>
                          <a:spcPts val="0"/>
                        </a:spcBef>
                        <a:spcAft>
                          <a:spcPts val="0"/>
                        </a:spcAft>
                        <a:buClr>
                          <a:srgbClr val="000000"/>
                        </a:buClr>
                        <a:buFont typeface="Arial"/>
                      </a:pPr>
                      <a:endParaRPr lang="ar-SA" sz="1600" dirty="0">
                        <a:latin typeface="+mn-lt"/>
                        <a:cs typeface="Times New Roman" panose="02020603050405020304" pitchFamily="18" charset="0"/>
                      </a:endParaRPr>
                    </a:p>
                  </a:txBody>
                  <a:tcPr anchor="ctr"/>
                </a:tc>
                <a:tc>
                  <a:txBody>
                    <a:bodyPr/>
                    <a:lstStyle/>
                    <a:p>
                      <a:pPr algn="l" rtl="1"/>
                      <a:endParaRPr lang="ar-SA" sz="1600" dirty="0">
                        <a:latin typeface="+mn-lt"/>
                        <a:cs typeface="Times New Roman" panose="02020603050405020304" pitchFamily="18" charset="0"/>
                      </a:endParaRPr>
                    </a:p>
                  </a:txBody>
                  <a:tcPr anchor="ctr"/>
                </a:tc>
                <a:extLst>
                  <a:ext uri="{0D108BD9-81ED-4DB2-BD59-A6C34878D82A}">
                    <a16:rowId xmlns:a16="http://schemas.microsoft.com/office/drawing/2014/main" val="1304825662"/>
                  </a:ext>
                </a:extLst>
              </a:tr>
              <a:tr h="575132">
                <a:tc>
                  <a:txBody>
                    <a:bodyPr/>
                    <a:lstStyle/>
                    <a:p>
                      <a:pPr marR="0" algn="ctr" rtl="0">
                        <a:lnSpc>
                          <a:spcPct val="100000"/>
                        </a:lnSpc>
                        <a:spcBef>
                          <a:spcPts val="0"/>
                        </a:spcBef>
                        <a:spcAft>
                          <a:spcPts val="0"/>
                        </a:spcAft>
                        <a:buClr>
                          <a:srgbClr val="000000"/>
                        </a:buClr>
                        <a:buFont typeface="Arial"/>
                      </a:pPr>
                      <a:r>
                        <a:rPr lang="en-US" sz="1600" dirty="0">
                          <a:latin typeface="+mn-lt"/>
                          <a:cs typeface="Times New Roman" panose="02020603050405020304" pitchFamily="18" charset="0"/>
                        </a:rPr>
                        <a:t>Week 3</a:t>
                      </a:r>
                      <a:endParaRPr lang="ar-SA" sz="1600" dirty="0">
                        <a:latin typeface="+mn-lt"/>
                        <a:cs typeface="Times New Roman" panose="02020603050405020304" pitchFamily="18"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600" dirty="0">
                          <a:latin typeface="+mn-lt"/>
                          <a:cs typeface="Times New Roman" panose="02020603050405020304" pitchFamily="18" charset="0"/>
                        </a:rPr>
                        <a:t>Lecture 2</a:t>
                      </a:r>
                      <a:endParaRPr lang="ar-SA" sz="1600" dirty="0">
                        <a:latin typeface="+mn-lt"/>
                        <a:cs typeface="Times New Roman" panose="02020603050405020304" pitchFamily="18" charset="0"/>
                      </a:endParaRPr>
                    </a:p>
                  </a:txBody>
                  <a:tcPr anchor="ct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600" b="0" i="0" u="none" strike="noStrike" cap="none" dirty="0" smtClean="0">
                          <a:solidFill>
                            <a:schemeClr val="dk1"/>
                          </a:solidFill>
                          <a:effectLst/>
                          <a:latin typeface="+mn-lt"/>
                          <a:ea typeface="+mn-ea"/>
                          <a:cs typeface="Times New Roman" panose="02020603050405020304" pitchFamily="18" charset="0"/>
                          <a:sym typeface="Arial"/>
                        </a:rPr>
                        <a:t>Interpersonal Communication, Collaboration, and Workplace Etiquette</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ar-EG" sz="1600" b="0" i="0" u="none" strike="noStrike" cap="none" dirty="0" smtClean="0">
                          <a:solidFill>
                            <a:schemeClr val="dk1"/>
                          </a:solidFill>
                          <a:effectLst/>
                          <a:latin typeface="+mn-lt"/>
                          <a:ea typeface="+mn-ea"/>
                          <a:cs typeface="Times New Roman" panose="02020603050405020304" pitchFamily="18" charset="0"/>
                          <a:sym typeface="Arial"/>
                        </a:rPr>
                        <a:t>التعاون والتواصل بين الأشخاص وآداب العمل</a:t>
                      </a:r>
                      <a:endParaRPr lang="x-none" sz="1600" b="0" i="0" u="none" strike="noStrike" cap="none" dirty="0">
                        <a:solidFill>
                          <a:schemeClr val="dk1"/>
                        </a:solidFill>
                        <a:effectLst/>
                        <a:latin typeface="+mn-lt"/>
                        <a:ea typeface="+mn-ea"/>
                        <a:cs typeface="Times New Roman" panose="02020603050405020304" pitchFamily="18" charset="0"/>
                        <a:sym typeface="Arial"/>
                      </a:endParaRPr>
                    </a:p>
                  </a:txBody>
                  <a:tcPr anchor="ctr"/>
                </a:tc>
                <a:tc>
                  <a:txBody>
                    <a:bodyPr/>
                    <a:lstStyle/>
                    <a:p>
                      <a:pPr algn="l" rtl="1"/>
                      <a:endParaRPr lang="ar-SA" sz="1600" dirty="0">
                        <a:latin typeface="+mn-lt"/>
                        <a:cs typeface="Times New Roman" panose="02020603050405020304" pitchFamily="18" charset="0"/>
                      </a:endParaRPr>
                    </a:p>
                  </a:txBody>
                  <a:tcPr anchor="ctr"/>
                </a:tc>
                <a:tc>
                  <a:txBody>
                    <a:bodyPr/>
                    <a:lstStyle/>
                    <a:p>
                      <a:pPr algn="l" rtl="1"/>
                      <a:endParaRPr lang="ar-SA" sz="1600" dirty="0">
                        <a:latin typeface="+mn-lt"/>
                        <a:cs typeface="Times New Roman" panose="02020603050405020304" pitchFamily="18" charset="0"/>
                      </a:endParaRPr>
                    </a:p>
                  </a:txBody>
                  <a:tcPr anchor="ctr"/>
                </a:tc>
                <a:extLst>
                  <a:ext uri="{0D108BD9-81ED-4DB2-BD59-A6C34878D82A}">
                    <a16:rowId xmlns:a16="http://schemas.microsoft.com/office/drawing/2014/main" val="2841387214"/>
                  </a:ext>
                </a:extLst>
              </a:tr>
              <a:tr h="575132">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600" dirty="0">
                          <a:latin typeface="+mn-lt"/>
                          <a:cs typeface="Times New Roman" panose="02020603050405020304" pitchFamily="18" charset="0"/>
                        </a:rPr>
                        <a:t>Week 4</a:t>
                      </a:r>
                      <a:endParaRPr lang="ar-SA" sz="1600" dirty="0">
                        <a:latin typeface="+mn-lt"/>
                        <a:cs typeface="Times New Roman" panose="02020603050405020304" pitchFamily="18" charset="0"/>
                      </a:endParaRPr>
                    </a:p>
                  </a:txBody>
                  <a:tcPr anchor="ctr"/>
                </a:tc>
                <a:tc>
                  <a:txBody>
                    <a:bodyPr/>
                    <a:lstStyle/>
                    <a:p>
                      <a:pPr marR="0" algn="ctr" rtl="0">
                        <a:lnSpc>
                          <a:spcPct val="100000"/>
                        </a:lnSpc>
                        <a:spcBef>
                          <a:spcPts val="0"/>
                        </a:spcBef>
                        <a:spcAft>
                          <a:spcPts val="0"/>
                        </a:spcAft>
                        <a:buClr>
                          <a:srgbClr val="000000"/>
                        </a:buClr>
                        <a:buFont typeface="Arial"/>
                      </a:pPr>
                      <a:r>
                        <a:rPr lang="en-US" sz="1600" dirty="0">
                          <a:latin typeface="+mn-lt"/>
                          <a:cs typeface="Times New Roman" panose="02020603050405020304" pitchFamily="18" charset="0"/>
                        </a:rPr>
                        <a:t>Lecture 3</a:t>
                      </a:r>
                      <a:endParaRPr lang="ar-SA" sz="1600" dirty="0">
                        <a:latin typeface="+mn-lt"/>
                        <a:cs typeface="Times New Roman" panose="02020603050405020304" pitchFamily="18" charset="0"/>
                      </a:endParaRPr>
                    </a:p>
                  </a:txBody>
                  <a:tcPr anchor="ct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600" b="0" u="none" strike="noStrike" cap="none" dirty="0" smtClean="0">
                          <a:solidFill>
                            <a:schemeClr val="dk1"/>
                          </a:solidFill>
                          <a:effectLst/>
                          <a:latin typeface="+mn-lt"/>
                          <a:cs typeface="Times New Roman" panose="02020603050405020304" pitchFamily="18" charset="0"/>
                          <a:sym typeface="Arial"/>
                        </a:rPr>
                        <a:t>Professional Writing: Planning and Organization</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ar-EG" sz="1600" b="0" i="0" u="none" strike="noStrike" cap="none" dirty="0" smtClean="0">
                          <a:solidFill>
                            <a:schemeClr val="dk1"/>
                          </a:solidFill>
                          <a:effectLst/>
                          <a:latin typeface="+mn-lt"/>
                          <a:ea typeface="+mn-ea"/>
                          <a:cs typeface="Times New Roman" panose="02020603050405020304" pitchFamily="18" charset="0"/>
                          <a:sym typeface="Arial"/>
                        </a:rPr>
                        <a:t>الكتابة المهنية: التخطيط والتنظيم</a:t>
                      </a:r>
                      <a:endParaRPr lang="x-none" sz="1600" b="0" i="0" u="none" strike="noStrike" cap="none" dirty="0">
                        <a:solidFill>
                          <a:schemeClr val="dk1"/>
                        </a:solidFill>
                        <a:effectLst/>
                        <a:latin typeface="+mn-lt"/>
                        <a:ea typeface="+mn-ea"/>
                        <a:cs typeface="Times New Roman" panose="02020603050405020304" pitchFamily="18" charset="0"/>
                        <a:sym typeface="Arial"/>
                      </a:endParaRPr>
                    </a:p>
                  </a:txBody>
                  <a:tcPr anchor="ctr"/>
                </a:tc>
                <a:tc>
                  <a:txBody>
                    <a:bodyPr/>
                    <a:lstStyle/>
                    <a:p>
                      <a:pPr marL="0" algn="l" defTabSz="914400" rtl="0" eaLnBrk="1" latinLnBrk="0" hangingPunct="1"/>
                      <a:endParaRPr lang="ar-SA" sz="1600" dirty="0">
                        <a:latin typeface="+mn-lt"/>
                        <a:cs typeface="Times New Roman" panose="02020603050405020304" pitchFamily="18" charset="0"/>
                      </a:endParaRPr>
                    </a:p>
                  </a:txBody>
                  <a:tcPr anchor="ctr"/>
                </a:tc>
                <a:tc>
                  <a:txBody>
                    <a:bodyPr/>
                    <a:lstStyle/>
                    <a:p>
                      <a:pPr algn="l" rtl="1"/>
                      <a:endParaRPr lang="ar-SA" sz="1600" dirty="0">
                        <a:latin typeface="+mn-lt"/>
                        <a:cs typeface="Times New Roman" panose="02020603050405020304" pitchFamily="18" charset="0"/>
                      </a:endParaRPr>
                    </a:p>
                  </a:txBody>
                  <a:tcPr anchor="ctr"/>
                </a:tc>
                <a:extLst>
                  <a:ext uri="{0D108BD9-81ED-4DB2-BD59-A6C34878D82A}">
                    <a16:rowId xmlns:a16="http://schemas.microsoft.com/office/drawing/2014/main" val="2984019538"/>
                  </a:ext>
                </a:extLst>
              </a:tr>
              <a:tr h="575132">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600" dirty="0">
                          <a:latin typeface="+mn-lt"/>
                          <a:cs typeface="Times New Roman" panose="02020603050405020304" pitchFamily="18" charset="0"/>
                        </a:rPr>
                        <a:t>Week 5</a:t>
                      </a:r>
                      <a:endParaRPr lang="ar-SA" sz="1600" dirty="0">
                        <a:latin typeface="+mn-lt"/>
                        <a:cs typeface="Times New Roman" panose="02020603050405020304" pitchFamily="18" charset="0"/>
                      </a:endParaRPr>
                    </a:p>
                  </a:txBody>
                  <a:tcPr anchor="ctr"/>
                </a:tc>
                <a:tc>
                  <a:txBody>
                    <a:bodyPr/>
                    <a:lstStyle/>
                    <a:p>
                      <a:pPr marR="0" algn="ctr" rtl="0">
                        <a:lnSpc>
                          <a:spcPct val="100000"/>
                        </a:lnSpc>
                        <a:spcBef>
                          <a:spcPts val="0"/>
                        </a:spcBef>
                        <a:spcAft>
                          <a:spcPts val="0"/>
                        </a:spcAft>
                        <a:buClr>
                          <a:srgbClr val="000000"/>
                        </a:buClr>
                        <a:buFont typeface="Arial"/>
                      </a:pPr>
                      <a:r>
                        <a:rPr lang="en-US" sz="1600" dirty="0">
                          <a:latin typeface="+mn-lt"/>
                          <a:cs typeface="Times New Roman" panose="02020603050405020304" pitchFamily="18" charset="0"/>
                        </a:rPr>
                        <a:t>Lecture 4</a:t>
                      </a:r>
                      <a:endParaRPr lang="ar-SA" sz="1600" dirty="0">
                        <a:latin typeface="+mn-lt"/>
                        <a:cs typeface="Times New Roman" panose="02020603050405020304" pitchFamily="18" charset="0"/>
                      </a:endParaRPr>
                    </a:p>
                  </a:txBody>
                  <a:tcPr anchor="ctr"/>
                </a:tc>
                <a:tc>
                  <a:txBody>
                    <a:bodyPr/>
                    <a:lstStyle/>
                    <a:p>
                      <a:pPr marR="0" algn="l" rtl="0">
                        <a:lnSpc>
                          <a:spcPct val="100000"/>
                        </a:lnSpc>
                        <a:spcBef>
                          <a:spcPts val="0"/>
                        </a:spcBef>
                        <a:spcAft>
                          <a:spcPts val="0"/>
                        </a:spcAft>
                        <a:buClr>
                          <a:srgbClr val="000000"/>
                        </a:buClr>
                        <a:buFont typeface="Arial"/>
                      </a:pPr>
                      <a:r>
                        <a:rPr lang="en-US" sz="1600" b="0" u="none" strike="noStrike" cap="none" dirty="0" smtClean="0">
                          <a:solidFill>
                            <a:schemeClr val="dk1"/>
                          </a:solidFill>
                          <a:effectLst/>
                          <a:latin typeface="+mn-lt"/>
                          <a:cs typeface="Times New Roman" panose="02020603050405020304" pitchFamily="18" charset="0"/>
                          <a:sym typeface="Arial"/>
                        </a:rPr>
                        <a:t>Drafting Written Messages and Audience Adaptation</a:t>
                      </a:r>
                    </a:p>
                    <a:p>
                      <a:pPr marR="0" algn="l" rtl="0">
                        <a:lnSpc>
                          <a:spcPct val="100000"/>
                        </a:lnSpc>
                        <a:spcBef>
                          <a:spcPts val="0"/>
                        </a:spcBef>
                        <a:spcAft>
                          <a:spcPts val="0"/>
                        </a:spcAft>
                        <a:buClr>
                          <a:srgbClr val="000000"/>
                        </a:buClr>
                        <a:buFont typeface="Arial"/>
                      </a:pPr>
                      <a:r>
                        <a:rPr lang="ar-SA" sz="1600" dirty="0" smtClean="0">
                          <a:latin typeface="+mn-lt"/>
                          <a:cs typeface="Times New Roman" panose="02020603050405020304" pitchFamily="18" charset="0"/>
                        </a:rPr>
                        <a:t>صياغة الرسائل المكتوبة والتكيف مع الجمهور</a:t>
                      </a:r>
                      <a:endParaRPr lang="ar-SA" sz="1600" dirty="0">
                        <a:latin typeface="+mn-lt"/>
                        <a:cs typeface="Times New Roman" panose="02020603050405020304" pitchFamily="18" charset="0"/>
                      </a:endParaRPr>
                    </a:p>
                  </a:txBody>
                  <a:tcPr anchor="ctr"/>
                </a:tc>
                <a:tc>
                  <a:txBody>
                    <a:bodyPr/>
                    <a:lstStyle/>
                    <a:p>
                      <a:pPr algn="l" rtl="1"/>
                      <a:endParaRPr lang="ar-SA" sz="1600" dirty="0">
                        <a:latin typeface="+mn-lt"/>
                        <a:cs typeface="Times New Roman" panose="02020603050405020304" pitchFamily="18" charset="0"/>
                      </a:endParaRPr>
                    </a:p>
                  </a:txBody>
                  <a:tcPr anchor="ctr"/>
                </a:tc>
                <a:tc>
                  <a:txBody>
                    <a:bodyPr/>
                    <a:lstStyle/>
                    <a:p>
                      <a:pPr marR="0" algn="l" rtl="0">
                        <a:lnSpc>
                          <a:spcPct val="100000"/>
                        </a:lnSpc>
                        <a:spcBef>
                          <a:spcPts val="0"/>
                        </a:spcBef>
                        <a:spcAft>
                          <a:spcPts val="0"/>
                        </a:spcAft>
                        <a:buClr>
                          <a:srgbClr val="000000"/>
                        </a:buClr>
                        <a:buFont typeface="Arial"/>
                      </a:pPr>
                      <a:endParaRPr lang="ar-SA" sz="1600" dirty="0">
                        <a:latin typeface="+mn-lt"/>
                        <a:cs typeface="Times New Roman" panose="02020603050405020304" pitchFamily="18" charset="0"/>
                      </a:endParaRPr>
                    </a:p>
                  </a:txBody>
                  <a:tcPr anchor="ctr"/>
                </a:tc>
                <a:extLst>
                  <a:ext uri="{0D108BD9-81ED-4DB2-BD59-A6C34878D82A}">
                    <a16:rowId xmlns:a16="http://schemas.microsoft.com/office/drawing/2014/main" val="379825221"/>
                  </a:ext>
                </a:extLst>
              </a:tr>
              <a:tr h="575132">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600" dirty="0">
                          <a:latin typeface="+mn-lt"/>
                          <a:cs typeface="Times New Roman" panose="02020603050405020304" pitchFamily="18" charset="0"/>
                        </a:rPr>
                        <a:t>Week 6</a:t>
                      </a:r>
                      <a:endParaRPr lang="ar-SA" sz="1600" dirty="0">
                        <a:latin typeface="+mn-lt"/>
                        <a:cs typeface="Times New Roman" panose="02020603050405020304" pitchFamily="18" charset="0"/>
                      </a:endParaRPr>
                    </a:p>
                  </a:txBody>
                  <a:tcPr anchor="ctr"/>
                </a:tc>
                <a:tc>
                  <a:txBody>
                    <a:bodyPr/>
                    <a:lstStyle/>
                    <a:p>
                      <a:pPr marR="0" algn="ctr" rtl="0">
                        <a:lnSpc>
                          <a:spcPct val="100000"/>
                        </a:lnSpc>
                        <a:spcBef>
                          <a:spcPts val="0"/>
                        </a:spcBef>
                        <a:spcAft>
                          <a:spcPts val="0"/>
                        </a:spcAft>
                        <a:buClr>
                          <a:srgbClr val="000000"/>
                        </a:buClr>
                        <a:buFont typeface="Arial"/>
                      </a:pPr>
                      <a:r>
                        <a:rPr lang="en-US" sz="1600" dirty="0">
                          <a:latin typeface="+mn-lt"/>
                          <a:cs typeface="Times New Roman" panose="02020603050405020304" pitchFamily="18" charset="0"/>
                        </a:rPr>
                        <a:t>Lecture 5</a:t>
                      </a:r>
                      <a:endParaRPr lang="ar-SA" sz="1600" dirty="0">
                        <a:latin typeface="+mn-lt"/>
                        <a:cs typeface="Times New Roman" panose="02020603050405020304" pitchFamily="18" charset="0"/>
                      </a:endParaRPr>
                    </a:p>
                  </a:txBody>
                  <a:tcPr anchor="ct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600" b="0" i="0" u="none" strike="noStrike" cap="none" dirty="0" smtClean="0">
                          <a:solidFill>
                            <a:schemeClr val="dk1"/>
                          </a:solidFill>
                          <a:effectLst/>
                          <a:latin typeface="+mn-lt"/>
                          <a:ea typeface="+mn-ea"/>
                          <a:cs typeface="Times New Roman" panose="02020603050405020304" pitchFamily="18" charset="0"/>
                          <a:sym typeface="Arial"/>
                        </a:rPr>
                        <a:t>Reviewing, Editing, and Professional Message Formatting</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ar-EG" sz="1600" b="0" i="0" u="none" strike="noStrike" cap="none" dirty="0" smtClean="0">
                          <a:solidFill>
                            <a:schemeClr val="dk1"/>
                          </a:solidFill>
                          <a:effectLst/>
                          <a:latin typeface="+mn-lt"/>
                          <a:ea typeface="+mn-ea"/>
                          <a:cs typeface="Times New Roman" panose="02020603050405020304" pitchFamily="18" charset="0"/>
                          <a:sym typeface="Arial"/>
                        </a:rPr>
                        <a:t>المراجعة والتحرير وإخراج الرسائل بشكل احترافي</a:t>
                      </a:r>
                      <a:endParaRPr lang="x-none" sz="1600" b="0" i="0" u="none" strike="noStrike" cap="none" dirty="0">
                        <a:solidFill>
                          <a:schemeClr val="dk1"/>
                        </a:solidFill>
                        <a:effectLst/>
                        <a:latin typeface="+mn-lt"/>
                        <a:ea typeface="+mn-ea"/>
                        <a:cs typeface="Times New Roman" panose="02020603050405020304" pitchFamily="18" charset="0"/>
                        <a:sym typeface="Arial"/>
                      </a:endParaRPr>
                    </a:p>
                  </a:txBody>
                  <a:tcPr anchor="ctr"/>
                </a:tc>
                <a:tc>
                  <a:txBody>
                    <a:bodyPr/>
                    <a:lstStyle/>
                    <a:p>
                      <a:pPr algn="l" rtl="1"/>
                      <a:endParaRPr lang="ar-SA" sz="1600" dirty="0">
                        <a:latin typeface="+mn-lt"/>
                        <a:cs typeface="Times New Roman" panose="02020603050405020304" pitchFamily="18" charset="0"/>
                      </a:endParaRPr>
                    </a:p>
                  </a:txBody>
                  <a:tcPr anchor="ctr"/>
                </a:tc>
                <a:tc>
                  <a:txBody>
                    <a:bodyPr/>
                    <a:lstStyle/>
                    <a:p>
                      <a:pPr algn="l" rtl="1"/>
                      <a:endParaRPr lang="ar-SA" sz="1600" dirty="0">
                        <a:latin typeface="+mn-lt"/>
                        <a:cs typeface="Times New Roman" panose="02020603050405020304" pitchFamily="18" charset="0"/>
                      </a:endParaRPr>
                    </a:p>
                  </a:txBody>
                  <a:tcPr anchor="ctr"/>
                </a:tc>
                <a:extLst>
                  <a:ext uri="{0D108BD9-81ED-4DB2-BD59-A6C34878D82A}">
                    <a16:rowId xmlns:a16="http://schemas.microsoft.com/office/drawing/2014/main" val="1268898770"/>
                  </a:ext>
                </a:extLst>
              </a:tr>
            </a:tbl>
          </a:graphicData>
        </a:graphic>
      </p:graphicFrame>
      <p:pic>
        <p:nvPicPr>
          <p:cNvPr id="33" name="Graphic 30" descr="Badge Tick1 with solid fill">
            <a:extLst>
              <a:ext uri="{FF2B5EF4-FFF2-40B4-BE49-F238E27FC236}">
                <a16:creationId xmlns:a16="http://schemas.microsoft.com/office/drawing/2014/main" id="{51705B4A-3DC4-E7BA-E4FF-239D5424A564}"/>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367878" y="3188940"/>
            <a:ext cx="310972" cy="310972"/>
          </a:xfrm>
          <a:prstGeom prst="rect">
            <a:avLst/>
          </a:prstGeom>
        </p:spPr>
      </p:pic>
      <p:pic>
        <p:nvPicPr>
          <p:cNvPr id="34" name="Graphic 33" descr="Badge Tick1 with solid fill">
            <a:extLst>
              <a:ext uri="{FF2B5EF4-FFF2-40B4-BE49-F238E27FC236}">
                <a16:creationId xmlns:a16="http://schemas.microsoft.com/office/drawing/2014/main" id="{79051BB2-F2D9-6CF1-70A9-A86708D0B290}"/>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367878" y="5752525"/>
            <a:ext cx="310972" cy="310972"/>
          </a:xfrm>
          <a:prstGeom prst="rect">
            <a:avLst/>
          </a:prstGeom>
        </p:spPr>
      </p:pic>
      <p:pic>
        <p:nvPicPr>
          <p:cNvPr id="47" name="Graphic 54" descr="Badge Tick1 with solid fill">
            <a:extLst>
              <a:ext uri="{FF2B5EF4-FFF2-40B4-BE49-F238E27FC236}">
                <a16:creationId xmlns:a16="http://schemas.microsoft.com/office/drawing/2014/main" id="{51085193-A0AF-F7BB-BEEA-FC308FD469AC}"/>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367878" y="2568087"/>
            <a:ext cx="310972" cy="310972"/>
          </a:xfrm>
          <a:prstGeom prst="rect">
            <a:avLst/>
          </a:prstGeom>
        </p:spPr>
      </p:pic>
      <p:pic>
        <p:nvPicPr>
          <p:cNvPr id="48" name="Graphic 56" descr="Badge Tick1 with solid fill">
            <a:extLst>
              <a:ext uri="{FF2B5EF4-FFF2-40B4-BE49-F238E27FC236}">
                <a16:creationId xmlns:a16="http://schemas.microsoft.com/office/drawing/2014/main" id="{E19A7824-01AA-E46D-77F1-DA5F5994837B}"/>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367878" y="3893718"/>
            <a:ext cx="310972" cy="310972"/>
          </a:xfrm>
          <a:prstGeom prst="rect">
            <a:avLst/>
          </a:prstGeom>
        </p:spPr>
      </p:pic>
      <p:pic>
        <p:nvPicPr>
          <p:cNvPr id="49" name="Graphic 57" descr="Badge Tick1 with solid fill">
            <a:extLst>
              <a:ext uri="{FF2B5EF4-FFF2-40B4-BE49-F238E27FC236}">
                <a16:creationId xmlns:a16="http://schemas.microsoft.com/office/drawing/2014/main" id="{ADF6AB4A-7BA5-3E98-7BD0-3FBE10AE1D10}"/>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367878" y="4584041"/>
            <a:ext cx="310972" cy="310972"/>
          </a:xfrm>
          <a:prstGeom prst="rect">
            <a:avLst/>
          </a:prstGeom>
        </p:spPr>
      </p:pic>
      <p:pic>
        <p:nvPicPr>
          <p:cNvPr id="50" name="Graphic 58" descr="Badge Tick1 with solid fill">
            <a:extLst>
              <a:ext uri="{FF2B5EF4-FFF2-40B4-BE49-F238E27FC236}">
                <a16:creationId xmlns:a16="http://schemas.microsoft.com/office/drawing/2014/main" id="{E4ED35A0-8D0F-161A-6AEE-1979D199B83D}"/>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367878" y="5172797"/>
            <a:ext cx="310972" cy="310972"/>
          </a:xfrm>
          <a:prstGeom prst="rect">
            <a:avLst/>
          </a:prstGeom>
        </p:spPr>
      </p:pic>
      <p:pic>
        <p:nvPicPr>
          <p:cNvPr id="56" name="Graphic 30" descr="Badge Tick1 with solid fill">
            <a:extLst>
              <a:ext uri="{FF2B5EF4-FFF2-40B4-BE49-F238E27FC236}">
                <a16:creationId xmlns:a16="http://schemas.microsoft.com/office/drawing/2014/main" id="{51705B4A-3DC4-E7BA-E4FF-239D5424A564}"/>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10407383" y="3188940"/>
            <a:ext cx="310972" cy="310972"/>
          </a:xfrm>
          <a:prstGeom prst="rect">
            <a:avLst/>
          </a:prstGeom>
        </p:spPr>
      </p:pic>
      <p:pic>
        <p:nvPicPr>
          <p:cNvPr id="57" name="Graphic 33" descr="Badge Tick1 with solid fill">
            <a:extLst>
              <a:ext uri="{FF2B5EF4-FFF2-40B4-BE49-F238E27FC236}">
                <a16:creationId xmlns:a16="http://schemas.microsoft.com/office/drawing/2014/main" id="{79051BB2-F2D9-6CF1-70A9-A86708D0B290}"/>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10407383" y="5752525"/>
            <a:ext cx="310972" cy="310972"/>
          </a:xfrm>
          <a:prstGeom prst="rect">
            <a:avLst/>
          </a:prstGeom>
        </p:spPr>
      </p:pic>
      <p:pic>
        <p:nvPicPr>
          <p:cNvPr id="58" name="Graphic 54" descr="Badge Tick1 with solid fill">
            <a:extLst>
              <a:ext uri="{FF2B5EF4-FFF2-40B4-BE49-F238E27FC236}">
                <a16:creationId xmlns:a16="http://schemas.microsoft.com/office/drawing/2014/main" id="{51085193-A0AF-F7BB-BEEA-FC308FD469AC}"/>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10407383" y="2568087"/>
            <a:ext cx="310972" cy="310972"/>
          </a:xfrm>
          <a:prstGeom prst="rect">
            <a:avLst/>
          </a:prstGeom>
        </p:spPr>
      </p:pic>
      <p:pic>
        <p:nvPicPr>
          <p:cNvPr id="59" name="Graphic 56" descr="Badge Tick1 with solid fill">
            <a:extLst>
              <a:ext uri="{FF2B5EF4-FFF2-40B4-BE49-F238E27FC236}">
                <a16:creationId xmlns:a16="http://schemas.microsoft.com/office/drawing/2014/main" id="{E19A7824-01AA-E46D-77F1-DA5F5994837B}"/>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10407383" y="3893718"/>
            <a:ext cx="310972" cy="310972"/>
          </a:xfrm>
          <a:prstGeom prst="rect">
            <a:avLst/>
          </a:prstGeom>
        </p:spPr>
      </p:pic>
      <p:pic>
        <p:nvPicPr>
          <p:cNvPr id="60" name="Graphic 57" descr="Badge Tick1 with solid fill">
            <a:extLst>
              <a:ext uri="{FF2B5EF4-FFF2-40B4-BE49-F238E27FC236}">
                <a16:creationId xmlns:a16="http://schemas.microsoft.com/office/drawing/2014/main" id="{ADF6AB4A-7BA5-3E98-7BD0-3FBE10AE1D10}"/>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10407383" y="4584041"/>
            <a:ext cx="310972" cy="310972"/>
          </a:xfrm>
          <a:prstGeom prst="rect">
            <a:avLst/>
          </a:prstGeom>
        </p:spPr>
      </p:pic>
      <p:pic>
        <p:nvPicPr>
          <p:cNvPr id="61" name="Graphic 58" descr="Badge Tick1 with solid fill">
            <a:extLst>
              <a:ext uri="{FF2B5EF4-FFF2-40B4-BE49-F238E27FC236}">
                <a16:creationId xmlns:a16="http://schemas.microsoft.com/office/drawing/2014/main" id="{E4ED35A0-8D0F-161A-6AEE-1979D199B83D}"/>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10407383" y="5172797"/>
            <a:ext cx="310972" cy="310972"/>
          </a:xfrm>
          <a:prstGeom prst="rect">
            <a:avLst/>
          </a:prstGeom>
        </p:spPr>
      </p:pic>
    </p:spTree>
    <p:extLst>
      <p:ext uri="{BB962C8B-B14F-4D97-AF65-F5344CB8AC3E}">
        <p14:creationId xmlns:p14="http://schemas.microsoft.com/office/powerpoint/2010/main" val="3513947087"/>
      </p:ext>
    </p:extLst>
  </p:cSld>
  <p:clrMapOvr>
    <a:masterClrMapping/>
  </p:clrMapOvr>
  <p:transition spd="slow" advTm="173480">
    <p:comb/>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632338"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Course Schedule and Topics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16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0" name="TextBox 9">
            <a:extLst>
              <a:ext uri="{FF2B5EF4-FFF2-40B4-BE49-F238E27FC236}">
                <a16:creationId xmlns:a16="http://schemas.microsoft.com/office/drawing/2014/main" id="{0E60CDC8-0D61-E7A2-E68E-EA312F894101}"/>
              </a:ext>
            </a:extLst>
          </p:cNvPr>
          <p:cNvSpPr txBox="1"/>
          <p:nvPr/>
        </p:nvSpPr>
        <p:spPr>
          <a:xfrm>
            <a:off x="880289" y="1048544"/>
            <a:ext cx="1545775"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Orientation</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81698" y="1318873"/>
            <a:ext cx="1286050" cy="461665"/>
          </a:xfrm>
          <a:prstGeom prst="rect">
            <a:avLst/>
          </a:prstGeom>
          <a:noFill/>
        </p:spPr>
        <p:txBody>
          <a:bodyPr wrap="square" rtlCol="0">
            <a:spAutoFit/>
          </a:bodyPr>
          <a:lstStyle/>
          <a:p>
            <a:pPr algn="ctr"/>
            <a:r>
              <a:rPr lang="en-US" sz="2400" b="1" dirty="0">
                <a:solidFill>
                  <a:schemeClr val="bg1"/>
                </a:solidFill>
                <a:cs typeface="Times New Roman" panose="02020603050405020304" pitchFamily="18" charset="0"/>
              </a:rPr>
              <a:t>Lecture</a:t>
            </a:r>
            <a:endParaRPr lang="en-US" sz="800" b="1" dirty="0">
              <a:solidFill>
                <a:schemeClr val="bg1"/>
              </a:solidFill>
              <a:cs typeface="Times New Roman" panose="02020603050405020304" pitchFamily="18" charset="0"/>
            </a:endParaRPr>
          </a:p>
        </p:txBody>
      </p:sp>
      <p:graphicFrame>
        <p:nvGraphicFramePr>
          <p:cNvPr id="32" name="Table 31">
            <a:extLst>
              <a:ext uri="{FF2B5EF4-FFF2-40B4-BE49-F238E27FC236}">
                <a16:creationId xmlns:a16="http://schemas.microsoft.com/office/drawing/2014/main" id="{23698C1E-B7CF-E70B-8BA1-AE18E01C0731}"/>
              </a:ext>
            </a:extLst>
          </p:cNvPr>
          <p:cNvGraphicFramePr>
            <a:graphicFrameLocks noGrp="1"/>
          </p:cNvGraphicFramePr>
          <p:nvPr>
            <p:extLst>
              <p:ext uri="{D42A27DB-BD31-4B8C-83A1-F6EECF244321}">
                <p14:modId xmlns:p14="http://schemas.microsoft.com/office/powerpoint/2010/main" val="3406488561"/>
              </p:ext>
            </p:extLst>
          </p:nvPr>
        </p:nvGraphicFramePr>
        <p:xfrm>
          <a:off x="968565" y="1894560"/>
          <a:ext cx="10069552" cy="4548268"/>
        </p:xfrm>
        <a:graphic>
          <a:graphicData uri="http://schemas.openxmlformats.org/drawingml/2006/table">
            <a:tbl>
              <a:tblPr firstRow="1" bandRow="1">
                <a:tableStyleId>{7DF18680-E054-41AD-8BC1-D1AEF772440D}</a:tableStyleId>
              </a:tblPr>
              <a:tblGrid>
                <a:gridCol w="1105895">
                  <a:extLst>
                    <a:ext uri="{9D8B030D-6E8A-4147-A177-3AD203B41FA5}">
                      <a16:colId xmlns:a16="http://schemas.microsoft.com/office/drawing/2014/main" val="4068877806"/>
                    </a:ext>
                  </a:extLst>
                </a:gridCol>
                <a:gridCol w="1321885">
                  <a:extLst>
                    <a:ext uri="{9D8B030D-6E8A-4147-A177-3AD203B41FA5}">
                      <a16:colId xmlns:a16="http://schemas.microsoft.com/office/drawing/2014/main" val="1091306522"/>
                    </a:ext>
                  </a:extLst>
                </a:gridCol>
                <a:gridCol w="5551714">
                  <a:extLst>
                    <a:ext uri="{9D8B030D-6E8A-4147-A177-3AD203B41FA5}">
                      <a16:colId xmlns:a16="http://schemas.microsoft.com/office/drawing/2014/main" val="496007089"/>
                    </a:ext>
                  </a:extLst>
                </a:gridCol>
                <a:gridCol w="1153886">
                  <a:extLst>
                    <a:ext uri="{9D8B030D-6E8A-4147-A177-3AD203B41FA5}">
                      <a16:colId xmlns:a16="http://schemas.microsoft.com/office/drawing/2014/main" val="1897327822"/>
                    </a:ext>
                  </a:extLst>
                </a:gridCol>
                <a:gridCol w="936172">
                  <a:extLst>
                    <a:ext uri="{9D8B030D-6E8A-4147-A177-3AD203B41FA5}">
                      <a16:colId xmlns:a16="http://schemas.microsoft.com/office/drawing/2014/main" val="1005742954"/>
                    </a:ext>
                  </a:extLst>
                </a:gridCol>
              </a:tblGrid>
              <a:tr h="493798">
                <a:tc>
                  <a:txBody>
                    <a:bodyPr/>
                    <a:lstStyle/>
                    <a:p>
                      <a:pPr marR="0" algn="ctr" rtl="0">
                        <a:lnSpc>
                          <a:spcPct val="100000"/>
                        </a:lnSpc>
                        <a:spcBef>
                          <a:spcPts val="0"/>
                        </a:spcBef>
                        <a:spcAft>
                          <a:spcPts val="0"/>
                        </a:spcAft>
                        <a:buClr>
                          <a:srgbClr val="000000"/>
                        </a:buClr>
                        <a:buFont typeface="Arial"/>
                      </a:pPr>
                      <a:r>
                        <a:rPr lang="en-US" sz="1600" dirty="0">
                          <a:solidFill>
                            <a:schemeClr val="tx1"/>
                          </a:solidFill>
                          <a:latin typeface="+mn-lt"/>
                          <a:cs typeface="Times New Roman" panose="02020603050405020304" pitchFamily="18" charset="0"/>
                        </a:rPr>
                        <a:t>Week</a:t>
                      </a:r>
                      <a:endParaRPr lang="ar-SA" sz="1600" dirty="0">
                        <a:solidFill>
                          <a:schemeClr val="tx1"/>
                        </a:solidFill>
                        <a:latin typeface="+mn-lt"/>
                        <a:cs typeface="Times New Roman" panose="02020603050405020304" pitchFamily="18" charset="0"/>
                      </a:endParaRPr>
                    </a:p>
                  </a:txBody>
                  <a:tcPr anchor="ctr">
                    <a:solidFill>
                      <a:schemeClr val="bg2"/>
                    </a:solidFill>
                  </a:tcPr>
                </a:tc>
                <a:tc>
                  <a:txBody>
                    <a:bodyPr/>
                    <a:lstStyle/>
                    <a:p>
                      <a:pPr marR="0" algn="ctr" rtl="0">
                        <a:lnSpc>
                          <a:spcPct val="100000"/>
                        </a:lnSpc>
                        <a:spcBef>
                          <a:spcPts val="0"/>
                        </a:spcBef>
                        <a:spcAft>
                          <a:spcPts val="0"/>
                        </a:spcAft>
                        <a:buClr>
                          <a:srgbClr val="000000"/>
                        </a:buClr>
                        <a:buFont typeface="Arial"/>
                      </a:pPr>
                      <a:r>
                        <a:rPr lang="en-US" sz="1600" dirty="0">
                          <a:solidFill>
                            <a:schemeClr val="tx1"/>
                          </a:solidFill>
                          <a:latin typeface="+mn-lt"/>
                          <a:cs typeface="Times New Roman" panose="02020603050405020304" pitchFamily="18" charset="0"/>
                        </a:rPr>
                        <a:t>Lecture</a:t>
                      </a:r>
                      <a:endParaRPr lang="ar-SA" sz="1600" dirty="0">
                        <a:solidFill>
                          <a:schemeClr val="tx1"/>
                        </a:solidFill>
                        <a:latin typeface="+mn-lt"/>
                        <a:cs typeface="Times New Roman" panose="02020603050405020304" pitchFamily="18" charset="0"/>
                      </a:endParaRPr>
                    </a:p>
                  </a:txBody>
                  <a:tcPr anchor="ctr">
                    <a:solidFill>
                      <a:schemeClr val="bg2"/>
                    </a:solidFill>
                  </a:tcPr>
                </a:tc>
                <a:tc>
                  <a:txBody>
                    <a:bodyPr/>
                    <a:lstStyle/>
                    <a:p>
                      <a:pPr marR="0" algn="ctr" rtl="0">
                        <a:lnSpc>
                          <a:spcPct val="100000"/>
                        </a:lnSpc>
                        <a:spcBef>
                          <a:spcPts val="0"/>
                        </a:spcBef>
                        <a:spcAft>
                          <a:spcPts val="0"/>
                        </a:spcAft>
                        <a:buClr>
                          <a:srgbClr val="000000"/>
                        </a:buClr>
                        <a:buFont typeface="Arial"/>
                      </a:pPr>
                      <a:r>
                        <a:rPr lang="en-US" sz="1600" dirty="0">
                          <a:solidFill>
                            <a:schemeClr val="tx1"/>
                          </a:solidFill>
                          <a:latin typeface="+mn-lt"/>
                          <a:cs typeface="Times New Roman" panose="02020603050405020304" pitchFamily="18" charset="0"/>
                        </a:rPr>
                        <a:t>Lecture Topic</a:t>
                      </a:r>
                      <a:endParaRPr lang="ar-SA" sz="1600" dirty="0">
                        <a:solidFill>
                          <a:schemeClr val="tx1"/>
                        </a:solidFill>
                        <a:latin typeface="+mn-lt"/>
                        <a:cs typeface="Times New Roman" panose="02020603050405020304" pitchFamily="18" charset="0"/>
                      </a:endParaRPr>
                    </a:p>
                  </a:txBody>
                  <a:tcPr anchor="ctr">
                    <a:solidFill>
                      <a:schemeClr val="bg2"/>
                    </a:solidFill>
                  </a:tcPr>
                </a:tc>
                <a:tc>
                  <a:txBody>
                    <a:bodyPr/>
                    <a:lstStyle/>
                    <a:p>
                      <a:pPr marR="0" algn="ctr" rtl="0">
                        <a:lnSpc>
                          <a:spcPct val="100000"/>
                        </a:lnSpc>
                        <a:spcBef>
                          <a:spcPts val="0"/>
                        </a:spcBef>
                        <a:spcAft>
                          <a:spcPts val="0"/>
                        </a:spcAft>
                        <a:buClr>
                          <a:srgbClr val="000000"/>
                        </a:buClr>
                        <a:buFont typeface="Arial"/>
                      </a:pPr>
                      <a:r>
                        <a:rPr lang="en-US" sz="1600" dirty="0">
                          <a:solidFill>
                            <a:schemeClr val="tx1"/>
                          </a:solidFill>
                          <a:latin typeface="+mn-lt"/>
                          <a:cs typeface="Times New Roman" panose="02020603050405020304" pitchFamily="18" charset="0"/>
                        </a:rPr>
                        <a:t>Discussion Panel</a:t>
                      </a:r>
                      <a:endParaRPr lang="ar-SA" sz="1600" dirty="0">
                        <a:solidFill>
                          <a:schemeClr val="tx1"/>
                        </a:solidFill>
                        <a:latin typeface="+mn-lt"/>
                        <a:cs typeface="Times New Roman" panose="02020603050405020304" pitchFamily="18" charset="0"/>
                      </a:endParaRPr>
                    </a:p>
                  </a:txBody>
                  <a:tcPr anchor="ctr">
                    <a:solidFill>
                      <a:schemeClr val="bg2"/>
                    </a:solidFill>
                  </a:tcPr>
                </a:tc>
                <a:tc>
                  <a:txBody>
                    <a:bodyPr/>
                    <a:lstStyle/>
                    <a:p>
                      <a:pPr marR="0" algn="ctr" rtl="0">
                        <a:lnSpc>
                          <a:spcPct val="100000"/>
                        </a:lnSpc>
                        <a:spcBef>
                          <a:spcPts val="0"/>
                        </a:spcBef>
                        <a:spcAft>
                          <a:spcPts val="0"/>
                        </a:spcAft>
                        <a:buClr>
                          <a:srgbClr val="000000"/>
                        </a:buClr>
                        <a:buFont typeface="Arial"/>
                      </a:pPr>
                      <a:r>
                        <a:rPr lang="en-US" sz="1600" dirty="0">
                          <a:solidFill>
                            <a:schemeClr val="tx1"/>
                          </a:solidFill>
                          <a:latin typeface="+mn-lt"/>
                          <a:cs typeface="Times New Roman" panose="02020603050405020304" pitchFamily="18" charset="0"/>
                        </a:rPr>
                        <a:t>Quiz</a:t>
                      </a:r>
                      <a:endParaRPr lang="ar-SA" sz="1600" dirty="0">
                        <a:solidFill>
                          <a:schemeClr val="tx1"/>
                        </a:solidFill>
                        <a:latin typeface="+mn-lt"/>
                        <a:cs typeface="Times New Roman" panose="02020603050405020304" pitchFamily="18" charset="0"/>
                      </a:endParaRPr>
                    </a:p>
                  </a:txBody>
                  <a:tcPr anchor="ctr">
                    <a:solidFill>
                      <a:schemeClr val="bg2"/>
                    </a:solidFill>
                  </a:tcPr>
                </a:tc>
                <a:extLst>
                  <a:ext uri="{0D108BD9-81ED-4DB2-BD59-A6C34878D82A}">
                    <a16:rowId xmlns:a16="http://schemas.microsoft.com/office/drawing/2014/main" val="1581905638"/>
                  </a:ext>
                </a:extLst>
              </a:tr>
              <a:tr h="494428">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600" dirty="0">
                          <a:latin typeface="+mn-lt"/>
                          <a:cs typeface="Times New Roman" panose="02020603050405020304" pitchFamily="18" charset="0"/>
                        </a:rPr>
                        <a:t>Week 7</a:t>
                      </a:r>
                      <a:endParaRPr lang="ar-SA" sz="1600" dirty="0">
                        <a:latin typeface="+mn-lt"/>
                        <a:cs typeface="Times New Roman" panose="02020603050405020304" pitchFamily="18" charset="0"/>
                      </a:endParaRPr>
                    </a:p>
                  </a:txBody>
                  <a:tcPr anchor="ctr"/>
                </a:tc>
                <a:tc>
                  <a:txBody>
                    <a:bodyPr/>
                    <a:lstStyle/>
                    <a:p>
                      <a:pPr marR="0" algn="ctr" rtl="0">
                        <a:lnSpc>
                          <a:spcPct val="100000"/>
                        </a:lnSpc>
                        <a:spcBef>
                          <a:spcPts val="0"/>
                        </a:spcBef>
                        <a:spcAft>
                          <a:spcPts val="0"/>
                        </a:spcAft>
                        <a:buClr>
                          <a:srgbClr val="000000"/>
                        </a:buClr>
                        <a:buFont typeface="Arial"/>
                      </a:pPr>
                      <a:r>
                        <a:rPr lang="en-US" sz="1600" dirty="0">
                          <a:latin typeface="+mn-lt"/>
                          <a:cs typeface="Times New Roman" panose="02020603050405020304" pitchFamily="18" charset="0"/>
                        </a:rPr>
                        <a:t>Lecture 6</a:t>
                      </a:r>
                      <a:endParaRPr lang="ar-SA" sz="1600" dirty="0">
                        <a:latin typeface="+mn-lt"/>
                        <a:cs typeface="Times New Roman" panose="02020603050405020304" pitchFamily="18" charset="0"/>
                      </a:endParaRPr>
                    </a:p>
                  </a:txBody>
                  <a:tcPr anchor="ct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600" b="0" u="none" strike="noStrike" cap="none" dirty="0" smtClean="0">
                          <a:solidFill>
                            <a:schemeClr val="dk1"/>
                          </a:solidFill>
                          <a:effectLst/>
                          <a:latin typeface="+mn-lt"/>
                          <a:cs typeface="Times New Roman" panose="02020603050405020304" pitchFamily="18" charset="0"/>
                          <a:sym typeface="Arial"/>
                        </a:rPr>
                        <a:t>Persuasive Writing, along with Negative and Routine Messages</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ar-EG" sz="1600" b="0" u="none" strike="noStrike" cap="none" dirty="0" smtClean="0">
                          <a:solidFill>
                            <a:schemeClr val="dk1"/>
                          </a:solidFill>
                          <a:effectLst/>
                          <a:latin typeface="+mn-lt"/>
                          <a:cs typeface="Times New Roman" panose="02020603050405020304" pitchFamily="18" charset="0"/>
                          <a:sym typeface="Arial"/>
                        </a:rPr>
                        <a:t>الكتابة الإقناعية والرسائل السلبية والروتينية</a:t>
                      </a:r>
                      <a:endParaRPr lang="en-US" sz="1600" b="0" u="none" strike="noStrike" cap="none" dirty="0" smtClean="0">
                        <a:solidFill>
                          <a:schemeClr val="dk1"/>
                        </a:solidFill>
                        <a:effectLst/>
                        <a:latin typeface="+mn-lt"/>
                        <a:cs typeface="Times New Roman" panose="02020603050405020304" pitchFamily="18" charset="0"/>
                        <a:sym typeface="Arial"/>
                      </a:endParaRPr>
                    </a:p>
                  </a:txBody>
                  <a:tcPr anchor="ctr"/>
                </a:tc>
                <a:tc>
                  <a:txBody>
                    <a:bodyPr/>
                    <a:lstStyle/>
                    <a:p>
                      <a:pPr marR="0" algn="l" rtl="0">
                        <a:lnSpc>
                          <a:spcPct val="100000"/>
                        </a:lnSpc>
                        <a:spcBef>
                          <a:spcPts val="0"/>
                        </a:spcBef>
                        <a:spcAft>
                          <a:spcPts val="0"/>
                        </a:spcAft>
                        <a:buClr>
                          <a:srgbClr val="000000"/>
                        </a:buClr>
                        <a:buFont typeface="Arial"/>
                      </a:pPr>
                      <a:endParaRPr lang="ar-SA" sz="1600" dirty="0">
                        <a:latin typeface="+mn-lt"/>
                        <a:cs typeface="Times New Roman" panose="02020603050405020304" pitchFamily="18" charset="0"/>
                      </a:endParaRPr>
                    </a:p>
                  </a:txBody>
                  <a:tcPr anchor="ctr"/>
                </a:tc>
                <a:tc>
                  <a:txBody>
                    <a:bodyPr/>
                    <a:lstStyle/>
                    <a:p>
                      <a:pPr marR="0" algn="l" rtl="0">
                        <a:lnSpc>
                          <a:spcPct val="100000"/>
                        </a:lnSpc>
                        <a:spcBef>
                          <a:spcPts val="0"/>
                        </a:spcBef>
                        <a:spcAft>
                          <a:spcPts val="0"/>
                        </a:spcAft>
                        <a:buClr>
                          <a:srgbClr val="000000"/>
                        </a:buClr>
                        <a:buFont typeface="Arial"/>
                      </a:pPr>
                      <a:endParaRPr lang="ar-SA" sz="1600" dirty="0">
                        <a:latin typeface="+mn-lt"/>
                        <a:cs typeface="Times New Roman" panose="02020603050405020304" pitchFamily="18" charset="0"/>
                      </a:endParaRPr>
                    </a:p>
                  </a:txBody>
                  <a:tcPr anchor="ctr"/>
                </a:tc>
                <a:extLst>
                  <a:ext uri="{0D108BD9-81ED-4DB2-BD59-A6C34878D82A}">
                    <a16:rowId xmlns:a16="http://schemas.microsoft.com/office/drawing/2014/main" val="1034503956"/>
                  </a:ext>
                </a:extLst>
              </a:tr>
              <a:tr h="494428">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600" dirty="0">
                          <a:latin typeface="+mn-lt"/>
                          <a:cs typeface="Times New Roman" panose="02020603050405020304" pitchFamily="18" charset="0"/>
                        </a:rPr>
                        <a:t>Week 8</a:t>
                      </a:r>
                      <a:endParaRPr lang="ar-SA" sz="1600" dirty="0">
                        <a:latin typeface="+mn-lt"/>
                        <a:cs typeface="Times New Roman" panose="02020603050405020304" pitchFamily="18" charset="0"/>
                      </a:endParaRPr>
                    </a:p>
                  </a:txBody>
                  <a:tcPr anchor="ctr"/>
                </a:tc>
                <a:tc>
                  <a:txBody>
                    <a:bodyPr/>
                    <a:lstStyle/>
                    <a:p>
                      <a:pPr marR="0" algn="ctr" rtl="0">
                        <a:lnSpc>
                          <a:spcPct val="100000"/>
                        </a:lnSpc>
                        <a:spcBef>
                          <a:spcPts val="0"/>
                        </a:spcBef>
                        <a:spcAft>
                          <a:spcPts val="0"/>
                        </a:spcAft>
                        <a:buClr>
                          <a:srgbClr val="000000"/>
                        </a:buClr>
                        <a:buFont typeface="Arial"/>
                      </a:pPr>
                      <a:r>
                        <a:rPr lang="en-US" sz="1600" dirty="0">
                          <a:latin typeface="+mn-lt"/>
                          <a:cs typeface="Times New Roman" panose="02020603050405020304" pitchFamily="18" charset="0"/>
                        </a:rPr>
                        <a:t>Lecture 7</a:t>
                      </a:r>
                      <a:endParaRPr lang="ar-SA" sz="1600" dirty="0">
                        <a:latin typeface="+mn-lt"/>
                        <a:cs typeface="Times New Roman" panose="02020603050405020304" pitchFamily="18" charset="0"/>
                      </a:endParaRPr>
                    </a:p>
                  </a:txBody>
                  <a:tcPr anchor="ct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600" b="0" u="none" strike="noStrike" cap="none" dirty="0" smtClean="0">
                          <a:solidFill>
                            <a:schemeClr val="dk1"/>
                          </a:solidFill>
                          <a:effectLst/>
                          <a:latin typeface="+mn-lt"/>
                          <a:cs typeface="Times New Roman" panose="02020603050405020304" pitchFamily="18" charset="0"/>
                          <a:sym typeface="Arial"/>
                        </a:rPr>
                        <a:t>Digital and Visual Media in Communication</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ar-EG" sz="1600" b="0" i="0" u="none" strike="noStrike" cap="none" dirty="0" smtClean="0">
                          <a:solidFill>
                            <a:schemeClr val="dk1"/>
                          </a:solidFill>
                          <a:effectLst/>
                          <a:latin typeface="+mn-lt"/>
                          <a:ea typeface="+mn-ea"/>
                          <a:cs typeface="Times New Roman" panose="02020603050405020304" pitchFamily="18" charset="0"/>
                          <a:sym typeface="Arial"/>
                        </a:rPr>
                        <a:t>الوسائط الرقمية والمرئية في التواصل</a:t>
                      </a:r>
                      <a:endParaRPr lang="x-none" sz="1600" b="0" i="0" u="none" strike="noStrike" cap="none" dirty="0">
                        <a:solidFill>
                          <a:schemeClr val="dk1"/>
                        </a:solidFill>
                        <a:effectLst/>
                        <a:latin typeface="+mn-lt"/>
                        <a:ea typeface="+mn-ea"/>
                        <a:cs typeface="Times New Roman" panose="02020603050405020304" pitchFamily="18" charset="0"/>
                        <a:sym typeface="Arial"/>
                      </a:endParaRPr>
                    </a:p>
                  </a:txBody>
                  <a:tcPr anchor="ctr"/>
                </a:tc>
                <a:tc>
                  <a:txBody>
                    <a:bodyPr/>
                    <a:lstStyle/>
                    <a:p>
                      <a:pPr marR="0" algn="l" rtl="0">
                        <a:lnSpc>
                          <a:spcPct val="100000"/>
                        </a:lnSpc>
                        <a:spcBef>
                          <a:spcPts val="0"/>
                        </a:spcBef>
                        <a:spcAft>
                          <a:spcPts val="0"/>
                        </a:spcAft>
                        <a:buClr>
                          <a:srgbClr val="000000"/>
                        </a:buClr>
                        <a:buFont typeface="Arial"/>
                      </a:pPr>
                      <a:endParaRPr lang="ar-SA" sz="1600" dirty="0">
                        <a:latin typeface="+mn-lt"/>
                        <a:cs typeface="Times New Roman" panose="02020603050405020304" pitchFamily="18" charset="0"/>
                      </a:endParaRPr>
                    </a:p>
                  </a:txBody>
                  <a:tcPr anchor="ctr"/>
                </a:tc>
                <a:tc>
                  <a:txBody>
                    <a:bodyPr/>
                    <a:lstStyle/>
                    <a:p>
                      <a:pPr marR="0" algn="l" rtl="0">
                        <a:lnSpc>
                          <a:spcPct val="100000"/>
                        </a:lnSpc>
                        <a:spcBef>
                          <a:spcPts val="0"/>
                        </a:spcBef>
                        <a:spcAft>
                          <a:spcPts val="0"/>
                        </a:spcAft>
                        <a:buClr>
                          <a:srgbClr val="000000"/>
                        </a:buClr>
                        <a:buFont typeface="Arial"/>
                      </a:pPr>
                      <a:endParaRPr lang="ar-SA" sz="1600" dirty="0">
                        <a:latin typeface="+mn-lt"/>
                        <a:cs typeface="Times New Roman" panose="02020603050405020304" pitchFamily="18" charset="0"/>
                      </a:endParaRPr>
                    </a:p>
                  </a:txBody>
                  <a:tcPr anchor="ctr"/>
                </a:tc>
                <a:extLst>
                  <a:ext uri="{0D108BD9-81ED-4DB2-BD59-A6C34878D82A}">
                    <a16:rowId xmlns:a16="http://schemas.microsoft.com/office/drawing/2014/main" val="2607247073"/>
                  </a:ext>
                </a:extLst>
              </a:tr>
              <a:tr h="494428">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600" dirty="0">
                          <a:latin typeface="+mn-lt"/>
                          <a:cs typeface="Times New Roman" panose="02020603050405020304" pitchFamily="18" charset="0"/>
                        </a:rPr>
                        <a:t>Week 9</a:t>
                      </a:r>
                      <a:endParaRPr lang="ar-SA" sz="1600" dirty="0">
                        <a:latin typeface="+mn-lt"/>
                        <a:cs typeface="Times New Roman" panose="02020603050405020304" pitchFamily="18" charset="0"/>
                      </a:endParaRPr>
                    </a:p>
                  </a:txBody>
                  <a:tcPr anchor="ctr"/>
                </a:tc>
                <a:tc>
                  <a:txBody>
                    <a:bodyPr/>
                    <a:lstStyle/>
                    <a:p>
                      <a:pPr marR="0" algn="ctr" rtl="0">
                        <a:lnSpc>
                          <a:spcPct val="100000"/>
                        </a:lnSpc>
                        <a:spcBef>
                          <a:spcPts val="0"/>
                        </a:spcBef>
                        <a:spcAft>
                          <a:spcPts val="0"/>
                        </a:spcAft>
                        <a:buClr>
                          <a:srgbClr val="000000"/>
                        </a:buClr>
                        <a:buFont typeface="Arial"/>
                      </a:pPr>
                      <a:r>
                        <a:rPr lang="en-US" sz="1600" dirty="0">
                          <a:latin typeface="+mn-lt"/>
                          <a:cs typeface="Times New Roman" panose="02020603050405020304" pitchFamily="18" charset="0"/>
                        </a:rPr>
                        <a:t>Lecture 8</a:t>
                      </a:r>
                      <a:endParaRPr lang="ar-SA" sz="1600" dirty="0">
                        <a:latin typeface="+mn-lt"/>
                        <a:cs typeface="Times New Roman" panose="02020603050405020304" pitchFamily="18" charset="0"/>
                      </a:endParaRPr>
                    </a:p>
                  </a:txBody>
                  <a:tcPr anchor="ct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600" b="0" u="none" strike="noStrike" cap="none" dirty="0" smtClean="0">
                          <a:solidFill>
                            <a:schemeClr val="dk1"/>
                          </a:solidFill>
                          <a:effectLst/>
                          <a:latin typeface="+mn-lt"/>
                          <a:cs typeface="Times New Roman" panose="02020603050405020304" pitchFamily="18" charset="0"/>
                          <a:sym typeface="Arial"/>
                        </a:rPr>
                        <a:t>Planning, Report Writing, and Proposal Development</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ar-EG" sz="1600" b="0" i="0" u="none" strike="noStrike" cap="none" dirty="0" smtClean="0">
                          <a:solidFill>
                            <a:schemeClr val="dk1"/>
                          </a:solidFill>
                          <a:effectLst/>
                          <a:latin typeface="+mn-lt"/>
                          <a:ea typeface="+mn-ea"/>
                          <a:cs typeface="Times New Roman" panose="02020603050405020304" pitchFamily="18" charset="0"/>
                          <a:sym typeface="Arial"/>
                        </a:rPr>
                        <a:t>التخطيط وإعداد التقارير والمقترحات</a:t>
                      </a:r>
                      <a:endParaRPr lang="x-none" sz="1600" b="0" i="0" u="none" strike="noStrike" cap="none" dirty="0">
                        <a:solidFill>
                          <a:schemeClr val="dk1"/>
                        </a:solidFill>
                        <a:effectLst/>
                        <a:latin typeface="+mn-lt"/>
                        <a:ea typeface="+mn-ea"/>
                        <a:cs typeface="Times New Roman" panose="02020603050405020304" pitchFamily="18" charset="0"/>
                        <a:sym typeface="Arial"/>
                      </a:endParaRPr>
                    </a:p>
                  </a:txBody>
                  <a:tcPr anchor="ctr"/>
                </a:tc>
                <a:tc>
                  <a:txBody>
                    <a:bodyPr/>
                    <a:lstStyle/>
                    <a:p>
                      <a:pPr marR="0" algn="l" rtl="0">
                        <a:lnSpc>
                          <a:spcPct val="100000"/>
                        </a:lnSpc>
                        <a:spcBef>
                          <a:spcPts val="0"/>
                        </a:spcBef>
                        <a:spcAft>
                          <a:spcPts val="0"/>
                        </a:spcAft>
                        <a:buClr>
                          <a:srgbClr val="000000"/>
                        </a:buClr>
                        <a:buFont typeface="Arial"/>
                      </a:pPr>
                      <a:endParaRPr lang="ar-SA" sz="1600" dirty="0">
                        <a:latin typeface="+mn-lt"/>
                        <a:cs typeface="Times New Roman" panose="02020603050405020304" pitchFamily="18" charset="0"/>
                      </a:endParaRPr>
                    </a:p>
                  </a:txBody>
                  <a:tcPr anchor="ctr"/>
                </a:tc>
                <a:tc>
                  <a:txBody>
                    <a:bodyPr/>
                    <a:lstStyle/>
                    <a:p>
                      <a:pPr marR="0" algn="l" rtl="0">
                        <a:lnSpc>
                          <a:spcPct val="100000"/>
                        </a:lnSpc>
                        <a:spcBef>
                          <a:spcPts val="0"/>
                        </a:spcBef>
                        <a:spcAft>
                          <a:spcPts val="0"/>
                        </a:spcAft>
                        <a:buClr>
                          <a:srgbClr val="000000"/>
                        </a:buClr>
                        <a:buFont typeface="Arial"/>
                      </a:pPr>
                      <a:endParaRPr lang="ar-SA" sz="1600" dirty="0">
                        <a:latin typeface="+mn-lt"/>
                        <a:cs typeface="Times New Roman" panose="02020603050405020304" pitchFamily="18" charset="0"/>
                      </a:endParaRPr>
                    </a:p>
                  </a:txBody>
                  <a:tcPr anchor="ctr"/>
                </a:tc>
                <a:extLst>
                  <a:ext uri="{0D108BD9-81ED-4DB2-BD59-A6C34878D82A}">
                    <a16:rowId xmlns:a16="http://schemas.microsoft.com/office/drawing/2014/main" val="3823437615"/>
                  </a:ext>
                </a:extLst>
              </a:tr>
              <a:tr h="494428">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600" dirty="0">
                          <a:latin typeface="+mn-lt"/>
                          <a:cs typeface="Times New Roman" panose="02020603050405020304" pitchFamily="18" charset="0"/>
                        </a:rPr>
                        <a:t>Week 10</a:t>
                      </a:r>
                      <a:endParaRPr lang="ar-SA" sz="1600" dirty="0">
                        <a:latin typeface="+mn-lt"/>
                        <a:cs typeface="Times New Roman" panose="02020603050405020304" pitchFamily="18" charset="0"/>
                      </a:endParaRPr>
                    </a:p>
                  </a:txBody>
                  <a:tcPr anchor="ctr"/>
                </a:tc>
                <a:tc>
                  <a:txBody>
                    <a:bodyPr/>
                    <a:lstStyle/>
                    <a:p>
                      <a:pPr marR="0" algn="ctr" rtl="0">
                        <a:lnSpc>
                          <a:spcPct val="100000"/>
                        </a:lnSpc>
                        <a:spcBef>
                          <a:spcPts val="0"/>
                        </a:spcBef>
                        <a:spcAft>
                          <a:spcPts val="0"/>
                        </a:spcAft>
                        <a:buClr>
                          <a:srgbClr val="000000"/>
                        </a:buClr>
                        <a:buFont typeface="Arial"/>
                      </a:pPr>
                      <a:r>
                        <a:rPr lang="en-US" sz="1600" dirty="0">
                          <a:latin typeface="+mn-lt"/>
                          <a:cs typeface="Times New Roman" panose="02020603050405020304" pitchFamily="18" charset="0"/>
                        </a:rPr>
                        <a:t>Lecture 9</a:t>
                      </a:r>
                      <a:endParaRPr lang="ar-SA" sz="1600" dirty="0">
                        <a:latin typeface="+mn-lt"/>
                        <a:cs typeface="Times New Roman" panose="02020603050405020304" pitchFamily="18" charset="0"/>
                      </a:endParaRPr>
                    </a:p>
                  </a:txBody>
                  <a:tcPr anchor="ctr"/>
                </a:tc>
                <a:tc>
                  <a:txBody>
                    <a:bodyPr/>
                    <a:lstStyle/>
                    <a:p>
                      <a:pPr marR="0" algn="l" rtl="0">
                        <a:lnSpc>
                          <a:spcPct val="100000"/>
                        </a:lnSpc>
                        <a:spcBef>
                          <a:spcPts val="0"/>
                        </a:spcBef>
                        <a:spcAft>
                          <a:spcPts val="0"/>
                        </a:spcAft>
                        <a:buClr>
                          <a:srgbClr val="000000"/>
                        </a:buClr>
                        <a:buFont typeface="Arial"/>
                      </a:pPr>
                      <a:r>
                        <a:rPr lang="en-US" sz="1600" dirty="0" smtClean="0">
                          <a:latin typeface="+mn-lt"/>
                          <a:cs typeface="Times New Roman" panose="02020603050405020304" pitchFamily="18" charset="0"/>
                        </a:rPr>
                        <a:t>Developing Presentations and Slide Design</a:t>
                      </a:r>
                    </a:p>
                    <a:p>
                      <a:pPr marR="0" algn="l" rtl="0">
                        <a:lnSpc>
                          <a:spcPct val="100000"/>
                        </a:lnSpc>
                        <a:spcBef>
                          <a:spcPts val="0"/>
                        </a:spcBef>
                        <a:spcAft>
                          <a:spcPts val="0"/>
                        </a:spcAft>
                        <a:buClr>
                          <a:srgbClr val="000000"/>
                        </a:buClr>
                        <a:buFont typeface="Arial"/>
                      </a:pPr>
                      <a:r>
                        <a:rPr lang="ar-SA" sz="1600" dirty="0" smtClean="0">
                          <a:latin typeface="+mn-lt"/>
                          <a:cs typeface="Times New Roman" panose="02020603050405020304" pitchFamily="18" charset="0"/>
                        </a:rPr>
                        <a:t>تطوير العروض التقديمية وتصميم الشرائح</a:t>
                      </a:r>
                      <a:endParaRPr lang="ar-SA" sz="1600" dirty="0">
                        <a:latin typeface="+mn-lt"/>
                        <a:cs typeface="Times New Roman" panose="02020603050405020304" pitchFamily="18" charset="0"/>
                      </a:endParaRPr>
                    </a:p>
                  </a:txBody>
                  <a:tcPr anchor="ctr"/>
                </a:tc>
                <a:tc>
                  <a:txBody>
                    <a:bodyPr/>
                    <a:lstStyle/>
                    <a:p>
                      <a:pPr marR="0" algn="l" rtl="0">
                        <a:lnSpc>
                          <a:spcPct val="100000"/>
                        </a:lnSpc>
                        <a:spcBef>
                          <a:spcPts val="0"/>
                        </a:spcBef>
                        <a:spcAft>
                          <a:spcPts val="0"/>
                        </a:spcAft>
                        <a:buClr>
                          <a:srgbClr val="000000"/>
                        </a:buClr>
                        <a:buFont typeface="Arial"/>
                      </a:pPr>
                      <a:endParaRPr lang="ar-SA" sz="1600" dirty="0">
                        <a:latin typeface="+mn-lt"/>
                        <a:cs typeface="Times New Roman" panose="02020603050405020304" pitchFamily="18" charset="0"/>
                      </a:endParaRPr>
                    </a:p>
                  </a:txBody>
                  <a:tcPr anchor="ctr"/>
                </a:tc>
                <a:tc>
                  <a:txBody>
                    <a:bodyPr/>
                    <a:lstStyle/>
                    <a:p>
                      <a:pPr marR="0" algn="l" rtl="0">
                        <a:lnSpc>
                          <a:spcPct val="100000"/>
                        </a:lnSpc>
                        <a:spcBef>
                          <a:spcPts val="0"/>
                        </a:spcBef>
                        <a:spcAft>
                          <a:spcPts val="0"/>
                        </a:spcAft>
                        <a:buClr>
                          <a:srgbClr val="000000"/>
                        </a:buClr>
                        <a:buFont typeface="Arial"/>
                      </a:pPr>
                      <a:endParaRPr lang="ar-SA" sz="1600" dirty="0">
                        <a:latin typeface="+mn-lt"/>
                        <a:cs typeface="Times New Roman" panose="02020603050405020304" pitchFamily="18" charset="0"/>
                      </a:endParaRPr>
                    </a:p>
                  </a:txBody>
                  <a:tcPr anchor="ctr"/>
                </a:tc>
                <a:extLst>
                  <a:ext uri="{0D108BD9-81ED-4DB2-BD59-A6C34878D82A}">
                    <a16:rowId xmlns:a16="http://schemas.microsoft.com/office/drawing/2014/main" val="3208727668"/>
                  </a:ext>
                </a:extLst>
              </a:tr>
              <a:tr h="494428">
                <a:tc>
                  <a:txBody>
                    <a:bodyPr/>
                    <a:lstStyle/>
                    <a:p>
                      <a:pPr marR="0" algn="ctr" rtl="0">
                        <a:lnSpc>
                          <a:spcPct val="100000"/>
                        </a:lnSpc>
                        <a:spcBef>
                          <a:spcPts val="0"/>
                        </a:spcBef>
                        <a:spcAft>
                          <a:spcPts val="0"/>
                        </a:spcAft>
                        <a:buClr>
                          <a:srgbClr val="000000"/>
                        </a:buClr>
                        <a:buFont typeface="Arial"/>
                      </a:pPr>
                      <a:r>
                        <a:rPr lang="en-US" sz="1600" dirty="0">
                          <a:latin typeface="+mn-lt"/>
                          <a:cs typeface="Times New Roman" panose="02020603050405020304" pitchFamily="18" charset="0"/>
                        </a:rPr>
                        <a:t>Week 11</a:t>
                      </a:r>
                      <a:endParaRPr lang="ar-SA" sz="1600" dirty="0">
                        <a:latin typeface="+mn-lt"/>
                        <a:cs typeface="Times New Roman" panose="02020603050405020304" pitchFamily="18" charset="0"/>
                      </a:endParaRPr>
                    </a:p>
                  </a:txBody>
                  <a:tcPr anchor="ctr"/>
                </a:tc>
                <a:tc>
                  <a:txBody>
                    <a:bodyPr/>
                    <a:lstStyle/>
                    <a:p>
                      <a:pPr marR="0" algn="ctr" rtl="0">
                        <a:lnSpc>
                          <a:spcPct val="100000"/>
                        </a:lnSpc>
                        <a:spcBef>
                          <a:spcPts val="0"/>
                        </a:spcBef>
                        <a:spcAft>
                          <a:spcPts val="0"/>
                        </a:spcAft>
                        <a:buClr>
                          <a:srgbClr val="000000"/>
                        </a:buClr>
                        <a:buFont typeface="Arial"/>
                      </a:pPr>
                      <a:r>
                        <a:rPr lang="en-US" sz="1600" dirty="0">
                          <a:latin typeface="+mn-lt"/>
                          <a:cs typeface="Times New Roman" panose="02020603050405020304" pitchFamily="18" charset="0"/>
                        </a:rPr>
                        <a:t>Lecture 10</a:t>
                      </a:r>
                      <a:endParaRPr lang="ar-SA" sz="1600" dirty="0">
                        <a:latin typeface="+mn-lt"/>
                        <a:cs typeface="Times New Roman" panose="02020603050405020304" pitchFamily="18" charset="0"/>
                      </a:endParaRPr>
                    </a:p>
                  </a:txBody>
                  <a:tcPr anchor="ctr"/>
                </a:tc>
                <a:tc>
                  <a:txBody>
                    <a:bodyPr/>
                    <a:lstStyle/>
                    <a:p>
                      <a:pPr marR="0" algn="l" rtl="0">
                        <a:lnSpc>
                          <a:spcPct val="100000"/>
                        </a:lnSpc>
                        <a:spcBef>
                          <a:spcPts val="0"/>
                        </a:spcBef>
                        <a:spcAft>
                          <a:spcPts val="0"/>
                        </a:spcAft>
                        <a:buClr>
                          <a:srgbClr val="000000"/>
                        </a:buClr>
                        <a:buFont typeface="Arial"/>
                      </a:pPr>
                      <a:r>
                        <a:rPr lang="en-US" sz="1600" dirty="0" smtClean="0">
                          <a:latin typeface="+mn-lt"/>
                          <a:cs typeface="Times New Roman" panose="02020603050405020304" pitchFamily="18" charset="0"/>
                        </a:rPr>
                        <a:t>Writing Resumes and Job Interviews</a:t>
                      </a:r>
                    </a:p>
                    <a:p>
                      <a:pPr marR="0" algn="l" rtl="0">
                        <a:lnSpc>
                          <a:spcPct val="100000"/>
                        </a:lnSpc>
                        <a:spcBef>
                          <a:spcPts val="0"/>
                        </a:spcBef>
                        <a:spcAft>
                          <a:spcPts val="0"/>
                        </a:spcAft>
                        <a:buClr>
                          <a:srgbClr val="000000"/>
                        </a:buClr>
                        <a:buFont typeface="Arial"/>
                      </a:pPr>
                      <a:r>
                        <a:rPr lang="ar-SA" sz="1600" dirty="0" smtClean="0">
                          <a:latin typeface="+mn-lt"/>
                          <a:cs typeface="Times New Roman" panose="02020603050405020304" pitchFamily="18" charset="0"/>
                        </a:rPr>
                        <a:t>كتابة السيرة الذاتية والمقابلات الوظيفية</a:t>
                      </a:r>
                      <a:endParaRPr lang="ar-SA" sz="1600" dirty="0">
                        <a:latin typeface="+mn-lt"/>
                        <a:cs typeface="Times New Roman" panose="02020603050405020304" pitchFamily="18" charset="0"/>
                      </a:endParaRPr>
                    </a:p>
                  </a:txBody>
                  <a:tcPr anchor="ctr"/>
                </a:tc>
                <a:tc>
                  <a:txBody>
                    <a:bodyPr/>
                    <a:lstStyle/>
                    <a:p>
                      <a:pPr marR="0" algn="l" rtl="0">
                        <a:lnSpc>
                          <a:spcPct val="100000"/>
                        </a:lnSpc>
                        <a:spcBef>
                          <a:spcPts val="0"/>
                        </a:spcBef>
                        <a:spcAft>
                          <a:spcPts val="0"/>
                        </a:spcAft>
                        <a:buClr>
                          <a:srgbClr val="000000"/>
                        </a:buClr>
                        <a:buFont typeface="Arial"/>
                      </a:pPr>
                      <a:endParaRPr lang="ar-SA" sz="1600" dirty="0">
                        <a:latin typeface="+mn-lt"/>
                        <a:cs typeface="Times New Roman" panose="02020603050405020304" pitchFamily="18" charset="0"/>
                      </a:endParaRPr>
                    </a:p>
                  </a:txBody>
                  <a:tcPr anchor="ctr"/>
                </a:tc>
                <a:tc>
                  <a:txBody>
                    <a:bodyPr/>
                    <a:lstStyle/>
                    <a:p>
                      <a:pPr marR="0" algn="l" rtl="0">
                        <a:lnSpc>
                          <a:spcPct val="100000"/>
                        </a:lnSpc>
                        <a:spcBef>
                          <a:spcPts val="0"/>
                        </a:spcBef>
                        <a:spcAft>
                          <a:spcPts val="0"/>
                        </a:spcAft>
                        <a:buClr>
                          <a:srgbClr val="000000"/>
                        </a:buClr>
                        <a:buFont typeface="Arial"/>
                      </a:pPr>
                      <a:endParaRPr lang="ar-SA" sz="1600" dirty="0">
                        <a:latin typeface="+mn-lt"/>
                        <a:cs typeface="Times New Roman" panose="02020603050405020304" pitchFamily="18" charset="0"/>
                      </a:endParaRPr>
                    </a:p>
                  </a:txBody>
                  <a:tcPr anchor="ctr"/>
                </a:tc>
                <a:extLst>
                  <a:ext uri="{0D108BD9-81ED-4DB2-BD59-A6C34878D82A}">
                    <a16:rowId xmlns:a16="http://schemas.microsoft.com/office/drawing/2014/main" val="1228589336"/>
                  </a:ext>
                </a:extLst>
              </a:tr>
              <a:tr h="494428">
                <a:tc>
                  <a:txBody>
                    <a:bodyPr/>
                    <a:lstStyle/>
                    <a:p>
                      <a:pPr marR="0" algn="ctr" rtl="0">
                        <a:lnSpc>
                          <a:spcPct val="100000"/>
                        </a:lnSpc>
                        <a:spcBef>
                          <a:spcPts val="0"/>
                        </a:spcBef>
                        <a:spcAft>
                          <a:spcPts val="0"/>
                        </a:spcAft>
                        <a:buClr>
                          <a:srgbClr val="000000"/>
                        </a:buClr>
                        <a:buFont typeface="Arial"/>
                      </a:pPr>
                      <a:r>
                        <a:rPr lang="en-US" sz="1600" dirty="0">
                          <a:latin typeface="+mn-lt"/>
                          <a:cs typeface="Times New Roman" panose="02020603050405020304" pitchFamily="18" charset="0"/>
                        </a:rPr>
                        <a:t>Week 12</a:t>
                      </a:r>
                      <a:endParaRPr lang="ar-SA" sz="1600" dirty="0">
                        <a:latin typeface="+mn-lt"/>
                        <a:cs typeface="Times New Roman" panose="02020603050405020304" pitchFamily="18" charset="0"/>
                      </a:endParaRPr>
                    </a:p>
                  </a:txBody>
                  <a:tcPr anchor="ctr"/>
                </a:tc>
                <a:tc>
                  <a:txBody>
                    <a:bodyPr/>
                    <a:lstStyle/>
                    <a:p>
                      <a:pPr marR="0" algn="ctr" rtl="0">
                        <a:lnSpc>
                          <a:spcPct val="100000"/>
                        </a:lnSpc>
                        <a:spcBef>
                          <a:spcPts val="0"/>
                        </a:spcBef>
                        <a:spcAft>
                          <a:spcPts val="0"/>
                        </a:spcAft>
                        <a:buClr>
                          <a:srgbClr val="000000"/>
                        </a:buClr>
                        <a:buFont typeface="Arial"/>
                      </a:pPr>
                      <a:r>
                        <a:rPr lang="en-US" sz="1600" dirty="0">
                          <a:latin typeface="+mn-lt"/>
                          <a:cs typeface="Times New Roman" panose="02020603050405020304" pitchFamily="18" charset="0"/>
                        </a:rPr>
                        <a:t>-</a:t>
                      </a:r>
                      <a:endParaRPr lang="ar-SA" sz="1600" dirty="0">
                        <a:latin typeface="+mn-lt"/>
                        <a:cs typeface="Times New Roman" panose="02020603050405020304" pitchFamily="18" charset="0"/>
                      </a:endParaRPr>
                    </a:p>
                  </a:txBody>
                  <a:tcPr anchor="ctr"/>
                </a:tc>
                <a:tc>
                  <a:txBody>
                    <a:bodyPr/>
                    <a:lstStyle/>
                    <a:p>
                      <a:pPr marR="0" algn="l" rtl="0">
                        <a:lnSpc>
                          <a:spcPct val="100000"/>
                        </a:lnSpc>
                        <a:spcBef>
                          <a:spcPts val="0"/>
                        </a:spcBef>
                        <a:spcAft>
                          <a:spcPts val="0"/>
                        </a:spcAft>
                        <a:buClr>
                          <a:srgbClr val="000000"/>
                        </a:buClr>
                        <a:buFont typeface="Arial"/>
                      </a:pPr>
                      <a:r>
                        <a:rPr lang="en-US" sz="1600" dirty="0">
                          <a:latin typeface="+mn-lt"/>
                          <a:cs typeface="Times New Roman" panose="02020603050405020304" pitchFamily="18" charset="0"/>
                        </a:rPr>
                        <a:t>-</a:t>
                      </a:r>
                      <a:endParaRPr lang="ar-SA" sz="1600" dirty="0">
                        <a:latin typeface="+mn-lt"/>
                        <a:cs typeface="Times New Roman" panose="02020603050405020304" pitchFamily="18" charset="0"/>
                      </a:endParaRPr>
                    </a:p>
                  </a:txBody>
                  <a:tcPr anchor="ctr"/>
                </a:tc>
                <a:tc>
                  <a:txBody>
                    <a:bodyPr/>
                    <a:lstStyle/>
                    <a:p>
                      <a:pPr marR="0" algn="ctr" rtl="0">
                        <a:lnSpc>
                          <a:spcPct val="100000"/>
                        </a:lnSpc>
                        <a:spcBef>
                          <a:spcPts val="0"/>
                        </a:spcBef>
                        <a:spcAft>
                          <a:spcPts val="0"/>
                        </a:spcAft>
                        <a:buClr>
                          <a:srgbClr val="000000"/>
                        </a:buClr>
                        <a:buFont typeface="Arial"/>
                      </a:pPr>
                      <a:endParaRPr lang="ar-SA" sz="1600" dirty="0">
                        <a:latin typeface="+mn-lt"/>
                        <a:cs typeface="Times New Roman" panose="02020603050405020304" pitchFamily="18" charset="0"/>
                      </a:endParaRPr>
                    </a:p>
                  </a:txBody>
                  <a:tcPr anchor="ctr"/>
                </a:tc>
                <a:tc>
                  <a:txBody>
                    <a:bodyPr/>
                    <a:lstStyle/>
                    <a:p>
                      <a:pPr marR="0" algn="ctr" rtl="0">
                        <a:lnSpc>
                          <a:spcPct val="100000"/>
                        </a:lnSpc>
                        <a:spcBef>
                          <a:spcPts val="0"/>
                        </a:spcBef>
                        <a:spcAft>
                          <a:spcPts val="0"/>
                        </a:spcAft>
                        <a:buClr>
                          <a:srgbClr val="000000"/>
                        </a:buClr>
                        <a:buFont typeface="Arial"/>
                      </a:pPr>
                      <a:r>
                        <a:rPr lang="en-US" sz="1600" dirty="0" smtClean="0">
                          <a:latin typeface="+mn-lt"/>
                          <a:cs typeface="Times New Roman" panose="02020603050405020304" pitchFamily="18" charset="0"/>
                        </a:rPr>
                        <a:t>-</a:t>
                      </a:r>
                      <a:endParaRPr lang="ar-SA" sz="1600" dirty="0">
                        <a:latin typeface="+mn-lt"/>
                        <a:cs typeface="Times New Roman" panose="02020603050405020304" pitchFamily="18" charset="0"/>
                      </a:endParaRPr>
                    </a:p>
                  </a:txBody>
                  <a:tcPr anchor="ctr"/>
                </a:tc>
                <a:extLst>
                  <a:ext uri="{0D108BD9-81ED-4DB2-BD59-A6C34878D82A}">
                    <a16:rowId xmlns:a16="http://schemas.microsoft.com/office/drawing/2014/main" val="3980324852"/>
                  </a:ext>
                </a:extLst>
              </a:tr>
              <a:tr h="494428">
                <a:tc>
                  <a:txBody>
                    <a:bodyPr/>
                    <a:lstStyle/>
                    <a:p>
                      <a:pPr marR="0" algn="ctr" rtl="0">
                        <a:lnSpc>
                          <a:spcPct val="100000"/>
                        </a:lnSpc>
                        <a:spcBef>
                          <a:spcPts val="0"/>
                        </a:spcBef>
                        <a:spcAft>
                          <a:spcPts val="0"/>
                        </a:spcAft>
                        <a:buClr>
                          <a:srgbClr val="000000"/>
                        </a:buClr>
                        <a:buFont typeface="Arial"/>
                      </a:pPr>
                      <a:r>
                        <a:rPr lang="en-US" sz="1600" dirty="0">
                          <a:latin typeface="+mn-lt"/>
                          <a:cs typeface="Times New Roman" panose="02020603050405020304" pitchFamily="18" charset="0"/>
                        </a:rPr>
                        <a:t>Week 13</a:t>
                      </a:r>
                      <a:endParaRPr lang="ar-SA" sz="1600" dirty="0">
                        <a:latin typeface="+mn-lt"/>
                        <a:cs typeface="Times New Roman" panose="02020603050405020304" pitchFamily="18" charset="0"/>
                      </a:endParaRPr>
                    </a:p>
                  </a:txBody>
                  <a:tcPr anchor="ctr"/>
                </a:tc>
                <a:tc>
                  <a:txBody>
                    <a:bodyPr/>
                    <a:lstStyle/>
                    <a:p>
                      <a:pPr marR="0" algn="ctr" rtl="0">
                        <a:lnSpc>
                          <a:spcPct val="100000"/>
                        </a:lnSpc>
                        <a:spcBef>
                          <a:spcPts val="0"/>
                        </a:spcBef>
                        <a:spcAft>
                          <a:spcPts val="0"/>
                        </a:spcAft>
                        <a:buClr>
                          <a:srgbClr val="000000"/>
                        </a:buClr>
                        <a:buFont typeface="Arial"/>
                      </a:pPr>
                      <a:r>
                        <a:rPr lang="en-US" sz="1600" dirty="0">
                          <a:latin typeface="+mn-lt"/>
                          <a:cs typeface="Times New Roman" panose="02020603050405020304" pitchFamily="18" charset="0"/>
                        </a:rPr>
                        <a:t>-</a:t>
                      </a:r>
                      <a:endParaRPr lang="ar-SA" sz="1600" dirty="0">
                        <a:latin typeface="+mn-lt"/>
                        <a:cs typeface="Times New Roman" panose="02020603050405020304" pitchFamily="18" charset="0"/>
                      </a:endParaRPr>
                    </a:p>
                  </a:txBody>
                  <a:tcPr anchor="ct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600" dirty="0">
                          <a:latin typeface="+mn-lt"/>
                          <a:cs typeface="Times New Roman" panose="02020603050405020304" pitchFamily="18" charset="0"/>
                        </a:rPr>
                        <a:t>Beginning of Final </a:t>
                      </a:r>
                      <a:r>
                        <a:rPr lang="en-US" sz="1600" dirty="0" smtClean="0">
                          <a:latin typeface="+mn-lt"/>
                          <a:cs typeface="Times New Roman" panose="02020603050405020304" pitchFamily="18" charset="0"/>
                        </a:rPr>
                        <a:t>Exams</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ar-SA" sz="1600" dirty="0" smtClean="0">
                          <a:latin typeface="+mn-lt"/>
                          <a:cs typeface="Times New Roman" panose="02020603050405020304" pitchFamily="18" charset="0"/>
                        </a:rPr>
                        <a:t>بداية الاختبارات النهائية</a:t>
                      </a:r>
                      <a:endParaRPr lang="ar-SA" sz="1600" dirty="0">
                        <a:latin typeface="+mn-lt"/>
                        <a:cs typeface="Times New Roman" panose="02020603050405020304" pitchFamily="18" charset="0"/>
                      </a:endParaRPr>
                    </a:p>
                  </a:txBody>
                  <a:tcPr anchor="ctr"/>
                </a:tc>
                <a:tc>
                  <a:txBody>
                    <a:bodyPr/>
                    <a:lstStyle/>
                    <a:p>
                      <a:pPr marR="0" algn="ctr" rtl="0">
                        <a:lnSpc>
                          <a:spcPct val="100000"/>
                        </a:lnSpc>
                        <a:spcBef>
                          <a:spcPts val="0"/>
                        </a:spcBef>
                        <a:spcAft>
                          <a:spcPts val="0"/>
                        </a:spcAft>
                        <a:buClr>
                          <a:srgbClr val="000000"/>
                        </a:buClr>
                        <a:buFont typeface="Arial"/>
                      </a:pPr>
                      <a:r>
                        <a:rPr lang="en-US" sz="1600" dirty="0">
                          <a:latin typeface="+mn-lt"/>
                          <a:cs typeface="Times New Roman" panose="02020603050405020304" pitchFamily="18" charset="0"/>
                        </a:rPr>
                        <a:t>-</a:t>
                      </a:r>
                      <a:endParaRPr lang="ar-SA" sz="1600" dirty="0">
                        <a:latin typeface="+mn-lt"/>
                        <a:cs typeface="Times New Roman" panose="02020603050405020304" pitchFamily="18" charset="0"/>
                      </a:endParaRPr>
                    </a:p>
                  </a:txBody>
                  <a:tcPr anchor="ctr"/>
                </a:tc>
                <a:tc>
                  <a:txBody>
                    <a:bodyPr/>
                    <a:lstStyle/>
                    <a:p>
                      <a:pPr marR="0" algn="ctr" rtl="0">
                        <a:lnSpc>
                          <a:spcPct val="100000"/>
                        </a:lnSpc>
                        <a:spcBef>
                          <a:spcPts val="0"/>
                        </a:spcBef>
                        <a:spcAft>
                          <a:spcPts val="0"/>
                        </a:spcAft>
                        <a:buClr>
                          <a:srgbClr val="000000"/>
                        </a:buClr>
                        <a:buFont typeface="Arial"/>
                      </a:pPr>
                      <a:r>
                        <a:rPr lang="en-US" sz="1600" dirty="0" smtClean="0">
                          <a:latin typeface="+mn-lt"/>
                          <a:cs typeface="Times New Roman" panose="02020603050405020304" pitchFamily="18" charset="0"/>
                        </a:rPr>
                        <a:t>-</a:t>
                      </a:r>
                      <a:endParaRPr lang="ar-SA" sz="1600" dirty="0">
                        <a:latin typeface="+mn-lt"/>
                        <a:cs typeface="Times New Roman" panose="02020603050405020304" pitchFamily="18" charset="0"/>
                      </a:endParaRPr>
                    </a:p>
                  </a:txBody>
                  <a:tcPr anchor="ctr"/>
                </a:tc>
                <a:extLst>
                  <a:ext uri="{0D108BD9-81ED-4DB2-BD59-A6C34878D82A}">
                    <a16:rowId xmlns:a16="http://schemas.microsoft.com/office/drawing/2014/main" val="1411187928"/>
                  </a:ext>
                </a:extLst>
              </a:tr>
            </a:tbl>
          </a:graphicData>
        </a:graphic>
      </p:graphicFrame>
      <p:pic>
        <p:nvPicPr>
          <p:cNvPr id="33" name="Graphic 30" descr="Badge Tick1 with solid fill">
            <a:extLst>
              <a:ext uri="{FF2B5EF4-FFF2-40B4-BE49-F238E27FC236}">
                <a16:creationId xmlns:a16="http://schemas.microsoft.com/office/drawing/2014/main" id="{51705B4A-3DC4-E7BA-E4FF-239D5424A564}"/>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380494" y="2624830"/>
            <a:ext cx="310972" cy="310972"/>
          </a:xfrm>
          <a:prstGeom prst="rect">
            <a:avLst/>
          </a:prstGeom>
        </p:spPr>
      </p:pic>
      <p:pic>
        <p:nvPicPr>
          <p:cNvPr id="34" name="Graphic 33" descr="Badge Tick1 with solid fill">
            <a:extLst>
              <a:ext uri="{FF2B5EF4-FFF2-40B4-BE49-F238E27FC236}">
                <a16:creationId xmlns:a16="http://schemas.microsoft.com/office/drawing/2014/main" id="{79051BB2-F2D9-6CF1-70A9-A86708D0B290}"/>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380494" y="4346967"/>
            <a:ext cx="310972" cy="310972"/>
          </a:xfrm>
          <a:prstGeom prst="rect">
            <a:avLst/>
          </a:prstGeom>
        </p:spPr>
      </p:pic>
      <p:pic>
        <p:nvPicPr>
          <p:cNvPr id="48" name="Graphic 56" descr="Badge Tick1 with solid fill">
            <a:extLst>
              <a:ext uri="{FF2B5EF4-FFF2-40B4-BE49-F238E27FC236}">
                <a16:creationId xmlns:a16="http://schemas.microsoft.com/office/drawing/2014/main" id="{E19A7824-01AA-E46D-77F1-DA5F5994837B}"/>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380494" y="3191470"/>
            <a:ext cx="310972" cy="310972"/>
          </a:xfrm>
          <a:prstGeom prst="rect">
            <a:avLst/>
          </a:prstGeom>
        </p:spPr>
      </p:pic>
      <p:pic>
        <p:nvPicPr>
          <p:cNvPr id="50" name="Graphic 58" descr="Badge Tick1 with solid fill">
            <a:extLst>
              <a:ext uri="{FF2B5EF4-FFF2-40B4-BE49-F238E27FC236}">
                <a16:creationId xmlns:a16="http://schemas.microsoft.com/office/drawing/2014/main" id="{E4ED35A0-8D0F-161A-6AEE-1979D199B83D}"/>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384598" y="3726523"/>
            <a:ext cx="310972" cy="310972"/>
          </a:xfrm>
          <a:prstGeom prst="rect">
            <a:avLst/>
          </a:prstGeom>
        </p:spPr>
      </p:pic>
      <p:pic>
        <p:nvPicPr>
          <p:cNvPr id="51" name="Graphic 60" descr="Badge Tick1 with solid fill">
            <a:extLst>
              <a:ext uri="{FF2B5EF4-FFF2-40B4-BE49-F238E27FC236}">
                <a16:creationId xmlns:a16="http://schemas.microsoft.com/office/drawing/2014/main" id="{FCA92CF4-4E5F-45F2-DD18-7B4C3AF33C7C}"/>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380494" y="4917958"/>
            <a:ext cx="310972" cy="310972"/>
          </a:xfrm>
          <a:prstGeom prst="rect">
            <a:avLst/>
          </a:prstGeom>
        </p:spPr>
      </p:pic>
      <p:pic>
        <p:nvPicPr>
          <p:cNvPr id="56" name="Graphic 30" descr="Badge Tick1 with solid fill">
            <a:extLst>
              <a:ext uri="{FF2B5EF4-FFF2-40B4-BE49-F238E27FC236}">
                <a16:creationId xmlns:a16="http://schemas.microsoft.com/office/drawing/2014/main" id="{51705B4A-3DC4-E7BA-E4FF-239D5424A564}"/>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10379055" y="2599911"/>
            <a:ext cx="310972" cy="310972"/>
          </a:xfrm>
          <a:prstGeom prst="rect">
            <a:avLst/>
          </a:prstGeom>
        </p:spPr>
      </p:pic>
      <p:pic>
        <p:nvPicPr>
          <p:cNvPr id="57" name="Graphic 33" descr="Badge Tick1 with solid fill">
            <a:extLst>
              <a:ext uri="{FF2B5EF4-FFF2-40B4-BE49-F238E27FC236}">
                <a16:creationId xmlns:a16="http://schemas.microsoft.com/office/drawing/2014/main" id="{79051BB2-F2D9-6CF1-70A9-A86708D0B290}"/>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10379055" y="4322048"/>
            <a:ext cx="310972" cy="310972"/>
          </a:xfrm>
          <a:prstGeom prst="rect">
            <a:avLst/>
          </a:prstGeom>
        </p:spPr>
      </p:pic>
      <p:pic>
        <p:nvPicPr>
          <p:cNvPr id="58" name="Graphic 56" descr="Badge Tick1 with solid fill">
            <a:extLst>
              <a:ext uri="{FF2B5EF4-FFF2-40B4-BE49-F238E27FC236}">
                <a16:creationId xmlns:a16="http://schemas.microsoft.com/office/drawing/2014/main" id="{E19A7824-01AA-E46D-77F1-DA5F5994837B}"/>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10379055" y="3166551"/>
            <a:ext cx="310972" cy="310972"/>
          </a:xfrm>
          <a:prstGeom prst="rect">
            <a:avLst/>
          </a:prstGeom>
        </p:spPr>
      </p:pic>
      <p:pic>
        <p:nvPicPr>
          <p:cNvPr id="59" name="Graphic 58" descr="Badge Tick1 with solid fill">
            <a:extLst>
              <a:ext uri="{FF2B5EF4-FFF2-40B4-BE49-F238E27FC236}">
                <a16:creationId xmlns:a16="http://schemas.microsoft.com/office/drawing/2014/main" id="{E4ED35A0-8D0F-161A-6AEE-1979D199B83D}"/>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10383159" y="3701604"/>
            <a:ext cx="310972" cy="310972"/>
          </a:xfrm>
          <a:prstGeom prst="rect">
            <a:avLst/>
          </a:prstGeom>
        </p:spPr>
      </p:pic>
      <p:pic>
        <p:nvPicPr>
          <p:cNvPr id="60" name="Graphic 60" descr="Badge Tick1 with solid fill">
            <a:extLst>
              <a:ext uri="{FF2B5EF4-FFF2-40B4-BE49-F238E27FC236}">
                <a16:creationId xmlns:a16="http://schemas.microsoft.com/office/drawing/2014/main" id="{FCA92CF4-4E5F-45F2-DD18-7B4C3AF33C7C}"/>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10379055" y="4893039"/>
            <a:ext cx="310972" cy="310972"/>
          </a:xfrm>
          <a:prstGeom prst="rect">
            <a:avLst/>
          </a:prstGeom>
        </p:spPr>
      </p:pic>
      <p:pic>
        <p:nvPicPr>
          <p:cNvPr id="61" name="Graphic 60" descr="Badge Tick1 with solid fill">
            <a:extLst>
              <a:ext uri="{FF2B5EF4-FFF2-40B4-BE49-F238E27FC236}">
                <a16:creationId xmlns:a16="http://schemas.microsoft.com/office/drawing/2014/main" id="{FCA92CF4-4E5F-45F2-DD18-7B4C3AF33C7C}"/>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380494" y="5493030"/>
            <a:ext cx="310972" cy="310972"/>
          </a:xfrm>
          <a:prstGeom prst="rect">
            <a:avLst/>
          </a:prstGeom>
        </p:spPr>
      </p:pic>
    </p:spTree>
    <p:extLst>
      <p:ext uri="{BB962C8B-B14F-4D97-AF65-F5344CB8AC3E}">
        <p14:creationId xmlns:p14="http://schemas.microsoft.com/office/powerpoint/2010/main" val="3991639499"/>
      </p:ext>
    </p:extLst>
  </p:cSld>
  <p:clrMapOvr>
    <a:masterClrMapping/>
  </p:clrMapOvr>
  <p:transition spd="slow" advTm="264999">
    <p:comb/>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17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0" name="TextBox 9">
            <a:extLst>
              <a:ext uri="{FF2B5EF4-FFF2-40B4-BE49-F238E27FC236}">
                <a16:creationId xmlns:a16="http://schemas.microsoft.com/office/drawing/2014/main" id="{0E60CDC8-0D61-E7A2-E68E-EA312F894101}"/>
              </a:ext>
            </a:extLst>
          </p:cNvPr>
          <p:cNvSpPr txBox="1"/>
          <p:nvPr/>
        </p:nvSpPr>
        <p:spPr>
          <a:xfrm>
            <a:off x="880289" y="1048544"/>
            <a:ext cx="1545775"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Orientation</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81698" y="1318873"/>
            <a:ext cx="1286050" cy="461665"/>
          </a:xfrm>
          <a:prstGeom prst="rect">
            <a:avLst/>
          </a:prstGeom>
          <a:noFill/>
        </p:spPr>
        <p:txBody>
          <a:bodyPr wrap="square" rtlCol="0">
            <a:spAutoFit/>
          </a:bodyPr>
          <a:lstStyle/>
          <a:p>
            <a:pPr algn="ctr"/>
            <a:r>
              <a:rPr lang="en-US" sz="2400" b="1" dirty="0">
                <a:solidFill>
                  <a:schemeClr val="bg1"/>
                </a:solidFill>
                <a:cs typeface="Times New Roman" panose="02020603050405020304" pitchFamily="18" charset="0"/>
              </a:rPr>
              <a:t>Lecture</a:t>
            </a:r>
            <a:endParaRPr lang="en-US" sz="800" b="1" dirty="0">
              <a:solidFill>
                <a:schemeClr val="bg1"/>
              </a:solidFill>
              <a:cs typeface="Times New Roman" panose="02020603050405020304" pitchFamily="18" charset="0"/>
            </a:endParaRPr>
          </a:p>
        </p:txBody>
      </p:sp>
      <p:sp>
        <p:nvSpPr>
          <p:cNvPr id="32" name="Rectangle 31"/>
          <p:cNvSpPr/>
          <p:nvPr/>
        </p:nvSpPr>
        <p:spPr>
          <a:xfrm>
            <a:off x="957939" y="2424041"/>
            <a:ext cx="6043362" cy="2954655"/>
          </a:xfrm>
          <a:prstGeom prst="rect">
            <a:avLst/>
          </a:prstGeom>
        </p:spPr>
        <p:txBody>
          <a:bodyPr wrap="square">
            <a:spAutoFit/>
          </a:bodyPr>
          <a:lstStyle/>
          <a:p>
            <a:pPr marL="285750" indent="-285750" algn="just">
              <a:lnSpc>
                <a:spcPct val="115000"/>
              </a:lnSpc>
              <a:spcAft>
                <a:spcPts val="1000"/>
              </a:spcAft>
              <a:buFont typeface="Arial" panose="020B0604020202020204" pitchFamily="34" charset="0"/>
              <a:buChar char="•"/>
            </a:pPr>
            <a:r>
              <a:rPr lang="en-US" sz="2800" dirty="0">
                <a:effectLst/>
                <a:ea typeface="Calibri" panose="020F0502020204030204" pitchFamily="34" charset="0"/>
                <a:cs typeface="Arial" panose="020B0604020202020204" pitchFamily="34" charset="0"/>
              </a:rPr>
              <a:t>Required Textbook: </a:t>
            </a:r>
          </a:p>
          <a:p>
            <a:pPr algn="just">
              <a:lnSpc>
                <a:spcPct val="115000"/>
              </a:lnSpc>
              <a:spcAft>
                <a:spcPts val="1000"/>
              </a:spcAft>
            </a:pPr>
            <a:r>
              <a:rPr lang="en-US" sz="2800" dirty="0">
                <a:ea typeface="Calibri" panose="020F0502020204030204" pitchFamily="34" charset="0"/>
                <a:cs typeface="Arial" panose="020B0604020202020204" pitchFamily="34" charset="0"/>
              </a:rPr>
              <a:t>“Business Communication Today, Global Edition” </a:t>
            </a:r>
            <a:endParaRPr lang="en-US" sz="2800" dirty="0" smtClean="0">
              <a:ea typeface="Calibri" panose="020F0502020204030204" pitchFamily="34" charset="0"/>
              <a:cs typeface="Arial" panose="020B0604020202020204" pitchFamily="34" charset="0"/>
            </a:endParaRPr>
          </a:p>
          <a:p>
            <a:pPr algn="just">
              <a:lnSpc>
                <a:spcPct val="115000"/>
              </a:lnSpc>
              <a:spcAft>
                <a:spcPts val="1000"/>
              </a:spcAft>
            </a:pPr>
            <a:r>
              <a:rPr lang="en-US" sz="2800" dirty="0" smtClean="0">
                <a:ea typeface="Calibri" panose="020F0502020204030204" pitchFamily="34" charset="0"/>
                <a:cs typeface="Arial" panose="020B0604020202020204" pitchFamily="34" charset="0"/>
              </a:rPr>
              <a:t>By Courtland </a:t>
            </a:r>
            <a:r>
              <a:rPr lang="en-US" sz="2800" dirty="0" err="1" smtClean="0">
                <a:ea typeface="Calibri" panose="020F0502020204030204" pitchFamily="34" charset="0"/>
                <a:cs typeface="Arial" panose="020B0604020202020204" pitchFamily="34" charset="0"/>
              </a:rPr>
              <a:t>Bovee</a:t>
            </a:r>
            <a:r>
              <a:rPr lang="en-US" sz="2800" dirty="0" smtClean="0">
                <a:ea typeface="Calibri" panose="020F0502020204030204" pitchFamily="34" charset="0"/>
                <a:cs typeface="Arial" panose="020B0604020202020204" pitchFamily="34" charset="0"/>
              </a:rPr>
              <a:t>, </a:t>
            </a:r>
            <a:r>
              <a:rPr lang="en-US" sz="2800" dirty="0">
                <a:ea typeface="Calibri" panose="020F0502020204030204" pitchFamily="34" charset="0"/>
                <a:cs typeface="Arial" panose="020B0604020202020204" pitchFamily="34" charset="0"/>
              </a:rPr>
              <a:t>John </a:t>
            </a:r>
            <a:r>
              <a:rPr lang="en-US" sz="2800" dirty="0" err="1" smtClean="0">
                <a:ea typeface="Calibri" panose="020F0502020204030204" pitchFamily="34" charset="0"/>
                <a:cs typeface="Arial" panose="020B0604020202020204" pitchFamily="34" charset="0"/>
              </a:rPr>
              <a:t>Thill</a:t>
            </a:r>
            <a:r>
              <a:rPr lang="en-US" sz="2800" dirty="0" smtClean="0">
                <a:ea typeface="Calibri" panose="020F0502020204030204" pitchFamily="34" charset="0"/>
                <a:cs typeface="Arial" panose="020B0604020202020204" pitchFamily="34" charset="0"/>
              </a:rPr>
              <a:t>,</a:t>
            </a:r>
          </a:p>
          <a:p>
            <a:pPr algn="just">
              <a:lnSpc>
                <a:spcPct val="115000"/>
              </a:lnSpc>
              <a:spcAft>
                <a:spcPts val="1000"/>
              </a:spcAft>
            </a:pPr>
            <a:r>
              <a:rPr lang="en-US" sz="2800" dirty="0">
                <a:ea typeface="Calibri" panose="020F0502020204030204" pitchFamily="34" charset="0"/>
                <a:cs typeface="Arial" panose="020B0604020202020204" pitchFamily="34" charset="0"/>
              </a:rPr>
              <a:t>15th Edition</a:t>
            </a:r>
          </a:p>
        </p:txBody>
      </p:sp>
      <p:pic>
        <p:nvPicPr>
          <p:cNvPr id="2" name="Picture 1"/>
          <p:cNvPicPr>
            <a:picLocks noChangeAspect="1"/>
          </p:cNvPicPr>
          <p:nvPr/>
        </p:nvPicPr>
        <p:blipFill rotWithShape="1">
          <a:blip r:embed="rId3">
            <a:extLst>
              <a:ext uri="{28A0092B-C50C-407E-A947-70E740481C1C}">
                <a14:useLocalDpi xmlns:a14="http://schemas.microsoft.com/office/drawing/2010/main" val="0"/>
              </a:ext>
            </a:extLst>
          </a:blip>
          <a:srcRect r="1097"/>
          <a:stretch/>
        </p:blipFill>
        <p:spPr>
          <a:xfrm>
            <a:off x="6905767" y="1821482"/>
            <a:ext cx="4148918" cy="4542538"/>
          </a:xfrm>
          <a:prstGeom prst="rect">
            <a:avLst/>
          </a:prstGeom>
        </p:spPr>
      </p:pic>
    </p:spTree>
    <p:extLst>
      <p:ext uri="{BB962C8B-B14F-4D97-AF65-F5344CB8AC3E}">
        <p14:creationId xmlns:p14="http://schemas.microsoft.com/office/powerpoint/2010/main" val="500433810"/>
      </p:ext>
    </p:extLst>
  </p:cSld>
  <p:clrMapOvr>
    <a:masterClrMapping/>
  </p:clrMapOvr>
  <p:transition spd="slow" advTm="67727">
    <p:comb/>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13553"/>
    </mc:Choice>
    <mc:Fallback xmlns="">
      <p:transition spd="slow" advTm="213553"/>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3ebaa82071440f60895d3966b871d080">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956a1c80dab1942eace369555ca928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BA6099E-184D-4837-BD28-EB6B22CC3CD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CC9A911-23AF-4D6B-960B-1A780C58D828}">
  <ds:schemaRefs>
    <ds:schemaRef ds:uri="http://purl.org/dc/terms/"/>
    <ds:schemaRef ds:uri="http://schemas.microsoft.com/office/2006/documentManagement/types"/>
    <ds:schemaRef ds:uri="http://purl.org/dc/elements/1.1/"/>
    <ds:schemaRef ds:uri="http://schemas.microsoft.com/office/infopath/2007/PartnerControls"/>
    <ds:schemaRef ds:uri="http://schemas.microsoft.com/office/2006/metadata/properties"/>
    <ds:schemaRef ds:uri="http://purl.org/dc/dcmitype/"/>
    <ds:schemaRef ds:uri="d13aca44-ef33-4cf4-9980-7f0b00e6eeb9"/>
    <ds:schemaRef ds:uri="http://schemas.openxmlformats.org/package/2006/metadata/core-properties"/>
    <ds:schemaRef ds:uri="49100919-8a76-4266-be0c-7dc583902cb4"/>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9469</TotalTime>
  <Words>759</Words>
  <Application>Microsoft Office PowerPoint</Application>
  <PresentationFormat>Widescreen</PresentationFormat>
  <Paragraphs>168</Paragraphs>
  <Slides>18</Slides>
  <Notes>9</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18</vt:i4>
      </vt:variant>
    </vt:vector>
  </HeadingPairs>
  <TitlesOfParts>
    <vt:vector size="28" baseType="lpstr">
      <vt:lpstr>Alexandria</vt:lpstr>
      <vt:lpstr>Arial</vt:lpstr>
      <vt:lpstr>Calibri</vt:lpstr>
      <vt:lpstr>Calibri Light</vt:lpstr>
      <vt:lpstr>Microsoft Sans Serif</vt:lpstr>
      <vt:lpstr>Roboto Light</vt:lpstr>
      <vt:lpstr>Tahoma</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ALFAGR</cp:lastModifiedBy>
  <cp:revision>1094</cp:revision>
  <dcterms:created xsi:type="dcterms:W3CDTF">2023-04-29T09:08:00Z</dcterms:created>
  <dcterms:modified xsi:type="dcterms:W3CDTF">2025-09-29T15:38:26Z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