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5"/>
  </p:notesMasterIdLst>
  <p:sldIdLst>
    <p:sldId id="260" r:id="rId2"/>
    <p:sldId id="310" r:id="rId3"/>
    <p:sldId id="282" r:id="rId4"/>
    <p:sldId id="309" r:id="rId5"/>
    <p:sldId id="285" r:id="rId6"/>
    <p:sldId id="312" r:id="rId7"/>
    <p:sldId id="313" r:id="rId8"/>
    <p:sldId id="301" r:id="rId9"/>
    <p:sldId id="286" r:id="rId10"/>
    <p:sldId id="287" r:id="rId11"/>
    <p:sldId id="304" r:id="rId12"/>
    <p:sldId id="303" r:id="rId13"/>
    <p:sldId id="314" r:id="rId14"/>
    <p:sldId id="315" r:id="rId15"/>
    <p:sldId id="316" r:id="rId16"/>
    <p:sldId id="317" r:id="rId17"/>
    <p:sldId id="322" r:id="rId18"/>
    <p:sldId id="318" r:id="rId19"/>
    <p:sldId id="319" r:id="rId20"/>
    <p:sldId id="323" r:id="rId21"/>
    <p:sldId id="324" r:id="rId22"/>
    <p:sldId id="320" r:id="rId23"/>
    <p:sldId id="321" r:id="rId24"/>
    <p:sldId id="325" r:id="rId25"/>
    <p:sldId id="326" r:id="rId26"/>
    <p:sldId id="327" r:id="rId27"/>
    <p:sldId id="328" r:id="rId28"/>
    <p:sldId id="288" r:id="rId29"/>
    <p:sldId id="329" r:id="rId30"/>
    <p:sldId id="330" r:id="rId31"/>
    <p:sldId id="332" r:id="rId32"/>
    <p:sldId id="331" r:id="rId33"/>
    <p:sldId id="289" r:id="rId34"/>
    <p:sldId id="290" r:id="rId35"/>
    <p:sldId id="305" r:id="rId36"/>
    <p:sldId id="306" r:id="rId37"/>
    <p:sldId id="291" r:id="rId38"/>
    <p:sldId id="292" r:id="rId39"/>
    <p:sldId id="294" r:id="rId40"/>
    <p:sldId id="295" r:id="rId41"/>
    <p:sldId id="308" r:id="rId42"/>
    <p:sldId id="296" r:id="rId43"/>
    <p:sldId id="333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0" autoAdjust="0"/>
    <p:restoredTop sz="95033" autoAdjust="0"/>
  </p:normalViewPr>
  <p:slideViewPr>
    <p:cSldViewPr snapToGrid="0">
      <p:cViewPr varScale="1">
        <p:scale>
          <a:sx n="78" d="100"/>
          <a:sy n="78" d="100"/>
        </p:scale>
        <p:origin x="1301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2897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6094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09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35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56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14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59988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5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50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0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43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4271" y="2264257"/>
            <a:ext cx="7737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Management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MGM 510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Hamed Almahadin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66184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4271" y="2264257"/>
            <a:ext cx="77377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Chapter#1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Approaches to defining risk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Hamed Almahadin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3169476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>
            <a:normAutofit/>
          </a:bodyPr>
          <a:lstStyle/>
          <a:p>
            <a:r>
              <a:rPr lang="en-US" b="1" i="0" u="none" strike="noStrike" baseline="0" dirty="0">
                <a:latin typeface="MiloOT-Black"/>
              </a:rPr>
              <a:t>Intended Learning outcomes (ILOs)</a:t>
            </a:r>
            <a:endParaRPr lang="en-US" b="1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- Risk Management</a:t>
            </a:r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470647" y="1777993"/>
            <a:ext cx="11366856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000" b="1" i="0" u="none" strike="noStrike" baseline="0" dirty="0">
                <a:latin typeface="+mj-lt"/>
              </a:rPr>
              <a:t>Upon completion of this chapter each student will be able to: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+mj-lt"/>
              </a:rPr>
              <a:t>Produce a range of established definitions of risk and risk management and describe the usefulness of the various definitions;</a:t>
            </a:r>
          </a:p>
          <a:p>
            <a:pPr algn="just"/>
            <a:endParaRPr lang="en-US" sz="2400" b="0" i="0" u="none" strike="noStrike" baseline="0" dirty="0">
              <a:latin typeface="+mj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+mj-lt"/>
              </a:rPr>
              <a:t>List the range of characteristics of a risk that need to be identified in order to</a:t>
            </a:r>
            <a:r>
              <a:rPr lang="en-US" sz="2400" dirty="0">
                <a:latin typeface="+mj-lt"/>
              </a:rPr>
              <a:t> </a:t>
            </a:r>
            <a:r>
              <a:rPr lang="en-US" sz="2400" b="0" i="0" u="none" strike="noStrike" baseline="0" dirty="0">
                <a:latin typeface="+mj-lt"/>
              </a:rPr>
              <a:t>provide a full risk description and justify the inclusion of each item; </a:t>
            </a:r>
          </a:p>
          <a:p>
            <a:pPr algn="just"/>
            <a:endParaRPr lang="en-US" sz="2400" b="0" i="0" u="none" strike="noStrike" baseline="0" dirty="0">
              <a:latin typeface="+mj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+mj-lt"/>
              </a:rPr>
              <a:t>Summarize the options for the attachment of risks to various attributes of an organization and describe the advantages of each approach;</a:t>
            </a:r>
          </a:p>
          <a:p>
            <a:pPr algn="just"/>
            <a:endParaRPr lang="en-US" sz="2400" b="0" i="0" u="none" strike="noStrike" baseline="0" dirty="0">
              <a:latin typeface="+mj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+mj-lt"/>
              </a:rPr>
              <a:t>Identify the features of the four types of risk that enable them to be identified as compliance, hazard, control and opportunity risks.</a:t>
            </a:r>
            <a:endParaRPr lang="en-US" sz="2400" dirty="0">
              <a:solidFill>
                <a:prstClr val="black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731418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Topics to be covered in this chapter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- Risk Management</a:t>
            </a:r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103312" y="1794043"/>
            <a:ext cx="9172575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prstClr val="black"/>
                </a:solidFill>
                <a:latin typeface="+mj-lt"/>
              </a:rPr>
              <a:t>Definitions of risk.</a:t>
            </a:r>
            <a:endParaRPr lang="ar-JO" sz="3200" b="1" dirty="0">
              <a:solidFill>
                <a:prstClr val="black"/>
              </a:solidFill>
              <a:latin typeface="+mj-lt"/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200" b="1" i="0" u="none" strike="noStrike" baseline="0" dirty="0">
                <a:latin typeface="+mj-lt"/>
              </a:rPr>
              <a:t>Types of risks</a:t>
            </a:r>
            <a:endParaRPr lang="ar-JO" sz="3200" b="1" i="0" u="none" strike="noStrike" baseline="0" dirty="0">
              <a:latin typeface="+mj-lt"/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200" b="1" i="0" u="none" strike="noStrike" baseline="0" dirty="0">
                <a:latin typeface="+mj-lt"/>
              </a:rPr>
              <a:t>Risk description</a:t>
            </a:r>
            <a:endParaRPr lang="en-US" sz="3200" b="1" dirty="0">
              <a:solidFill>
                <a:prstClr val="black"/>
              </a:solidFill>
              <a:latin typeface="+mj-lt"/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prstClr val="black"/>
                </a:solidFill>
                <a:latin typeface="+mj-lt"/>
              </a:rPr>
              <a:t>Risk triggers.</a:t>
            </a:r>
            <a:endParaRPr lang="ar-JO" sz="3200" b="1" dirty="0">
              <a:solidFill>
                <a:prstClr val="black"/>
              </a:solidFill>
              <a:latin typeface="+mj-lt"/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200" b="1" i="0" u="none" strike="noStrike" baseline="0" dirty="0">
                <a:latin typeface="+mj-lt"/>
              </a:rPr>
              <a:t>Inherent level of risk</a:t>
            </a:r>
            <a:endParaRPr lang="ar-JO" sz="3200" b="1" i="0" u="none" strike="noStrike" baseline="0" dirty="0">
              <a:latin typeface="+mj-lt"/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200" b="1" i="0" u="none" strike="noStrike" baseline="0" dirty="0">
                <a:latin typeface="+mj-lt"/>
              </a:rPr>
              <a:t>Risk classification systems</a:t>
            </a:r>
            <a:endParaRPr lang="en-US" sz="3200" b="1" dirty="0">
              <a:solidFill>
                <a:prstClr val="black"/>
              </a:solidFill>
              <a:latin typeface="+mj-lt"/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prstClr val="black"/>
                </a:solidFill>
                <a:latin typeface="+mj-lt"/>
              </a:rPr>
              <a:t>Risk management</a:t>
            </a:r>
            <a:endParaRPr lang="ar-JO" sz="3200" b="1" dirty="0">
              <a:solidFill>
                <a:prstClr val="black"/>
              </a:solidFill>
              <a:latin typeface="+mj-lt"/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prstClr val="black"/>
                </a:solidFill>
                <a:latin typeface="+mj-lt"/>
              </a:rPr>
              <a:t>Benefits of Risk Management </a:t>
            </a:r>
          </a:p>
        </p:txBody>
      </p:sp>
    </p:spTree>
    <p:extLst>
      <p:ext uri="{BB962C8B-B14F-4D97-AF65-F5344CB8AC3E}">
        <p14:creationId xmlns:p14="http://schemas.microsoft.com/office/powerpoint/2010/main" val="37969197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Definition of “ RISK “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B00FEA-0BC4-4FE2-9004-99E1464E0089}"/>
              </a:ext>
            </a:extLst>
          </p:cNvPr>
          <p:cNvSpPr txBox="1"/>
          <p:nvPr/>
        </p:nvSpPr>
        <p:spPr>
          <a:xfrm>
            <a:off x="387627" y="2151851"/>
            <a:ext cx="1139024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b="0" i="0" u="none" strike="noStrike" baseline="0" dirty="0">
                <a:latin typeface="+mj-lt"/>
              </a:rPr>
              <a:t>Risk is a chance or possibility of danger, loss, injury or other adverse consequences</a:t>
            </a:r>
          </a:p>
          <a:p>
            <a:pPr algn="l"/>
            <a:endParaRPr lang="en-US" sz="2000" b="0" i="0" u="none" strike="noStrike" baseline="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0" i="0" u="none" strike="noStrike" baseline="0" dirty="0">
                <a:latin typeface="+mj-lt"/>
              </a:rPr>
              <a:t>Risk is </a:t>
            </a:r>
            <a:r>
              <a:rPr lang="en-US" sz="2000" dirty="0">
                <a:latin typeface="+mj-lt"/>
              </a:rPr>
              <a:t>exposed to danger</a:t>
            </a:r>
          </a:p>
          <a:p>
            <a:endParaRPr lang="en-US" sz="2000" dirty="0"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0" i="0" u="none" strike="noStrike" baseline="0" dirty="0">
                <a:latin typeface="+mj-lt"/>
              </a:rPr>
              <a:t>Risk is related to uncertainty of outcome</a:t>
            </a:r>
          </a:p>
          <a:p>
            <a:endParaRPr lang="en-US" sz="2000" b="0" i="0" u="none" strike="noStrike" baseline="0" dirty="0"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0" i="0" u="none" strike="noStrike" baseline="0" dirty="0">
                <a:latin typeface="+mj-lt"/>
              </a:rPr>
              <a:t>Risk is the combination of the probability of an event and its consequence</a:t>
            </a:r>
          </a:p>
          <a:p>
            <a:endParaRPr lang="en-US" sz="2000" b="0" i="0" u="none" strike="noStrike" baseline="0" dirty="0">
              <a:latin typeface="+mj-lt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b="0" i="0" u="none" strike="noStrike" baseline="0" dirty="0">
                <a:latin typeface="+mj-lt"/>
              </a:rPr>
              <a:t>Risk is effect of uncertainty on objectives</a:t>
            </a:r>
          </a:p>
          <a:p>
            <a:pPr algn="l"/>
            <a:endParaRPr lang="en-US" sz="2000" b="0" i="0" u="none" strike="noStrike" baseline="0" dirty="0">
              <a:latin typeface="+mj-lt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000" b="0" i="0" u="none" strike="noStrike" baseline="0" dirty="0">
                <a:latin typeface="+mj-lt"/>
              </a:rPr>
              <a:t>Risk is often described by</a:t>
            </a:r>
            <a:r>
              <a:rPr lang="ar-JO" sz="2000" b="0" i="0" u="none" strike="noStrike" baseline="0" dirty="0">
                <a:latin typeface="+mj-lt"/>
              </a:rPr>
              <a:t> </a:t>
            </a:r>
            <a:r>
              <a:rPr lang="en-US" sz="2000" b="0" i="0" u="none" strike="noStrike" baseline="0" dirty="0">
                <a:latin typeface="+mj-lt"/>
              </a:rPr>
              <a:t>an event, a change in circumstances, a consequence, or a combination of these and</a:t>
            </a:r>
            <a:r>
              <a:rPr lang="ar-JO" sz="2000" b="0" i="0" u="none" strike="noStrike" baseline="0" dirty="0">
                <a:latin typeface="+mj-lt"/>
              </a:rPr>
              <a:t> </a:t>
            </a:r>
            <a:r>
              <a:rPr lang="en-US" sz="2000" b="0" i="0" u="none" strike="noStrike" baseline="0" dirty="0">
                <a:latin typeface="+mj-lt"/>
              </a:rPr>
              <a:t>how they may affect the achievement of objectives.</a:t>
            </a:r>
          </a:p>
        </p:txBody>
      </p:sp>
    </p:spTree>
    <p:extLst>
      <p:ext uri="{BB962C8B-B14F-4D97-AF65-F5344CB8AC3E}">
        <p14:creationId xmlns:p14="http://schemas.microsoft.com/office/powerpoint/2010/main" val="107841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Definition of “ RISK “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B00FEA-0BC4-4FE2-9004-99E1464E0089}"/>
              </a:ext>
            </a:extLst>
          </p:cNvPr>
          <p:cNvSpPr txBox="1"/>
          <p:nvPr/>
        </p:nvSpPr>
        <p:spPr>
          <a:xfrm>
            <a:off x="400878" y="2122034"/>
            <a:ext cx="11390244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latin typeface="SabonLTStd-Roman"/>
              </a:rPr>
              <a:t>Risk is the uncertainty of an event occurring that could have an impact on the achievement of objectives</a:t>
            </a:r>
          </a:p>
          <a:p>
            <a:pPr algn="l"/>
            <a:endParaRPr lang="en-US" sz="2400" b="0" i="0" u="none" strike="noStrike" baseline="0" dirty="0">
              <a:latin typeface="SabonLTStd-Roman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400" dirty="0">
                <a:latin typeface="SabonLTStd-Roman"/>
              </a:rPr>
              <a:t>Ri</a:t>
            </a:r>
            <a:r>
              <a:rPr lang="en-US" sz="2400" b="0" i="0" u="none" strike="noStrike" baseline="0" dirty="0">
                <a:latin typeface="SabonLTStd-Roman"/>
              </a:rPr>
              <a:t>sk is a combination of likelihood and magnitude</a:t>
            </a:r>
          </a:p>
          <a:p>
            <a:pPr algn="l"/>
            <a:endParaRPr lang="en-US" sz="2400" b="0" i="0" u="none" strike="noStrike" baseline="0" dirty="0">
              <a:latin typeface="SabonLTStd-Roman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400" dirty="0">
                <a:latin typeface="SabonLTStd-Roman"/>
              </a:rPr>
              <a:t>Ri</a:t>
            </a:r>
            <a:r>
              <a:rPr lang="en-US" sz="2400" b="0" i="0" u="none" strike="noStrike" baseline="0" dirty="0">
                <a:latin typeface="SabonLTStd-Roman"/>
              </a:rPr>
              <a:t>sk is anything that can impact</a:t>
            </a:r>
            <a:r>
              <a:rPr lang="ar-JO" sz="2400" b="0" i="0" u="none" strike="noStrike" baseline="0" dirty="0">
                <a:latin typeface="SabonLTStd-Roman"/>
              </a:rPr>
              <a:t> </a:t>
            </a:r>
            <a:r>
              <a:rPr lang="en-US" sz="2400" b="0" i="0" u="none" strike="noStrike" baseline="0" dirty="0">
                <a:latin typeface="SabonLTStd-Roman"/>
              </a:rPr>
              <a:t>the fulfilment of corporate objectives</a:t>
            </a:r>
          </a:p>
          <a:p>
            <a:pPr algn="l"/>
            <a:endParaRPr lang="en-US" sz="2400" b="0" i="0" u="none" strike="noStrike" baseline="0" dirty="0">
              <a:latin typeface="SabonLTStd-Roman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400" dirty="0">
                <a:latin typeface="SabonLTStd-Roman"/>
              </a:rPr>
              <a:t>Ri</a:t>
            </a:r>
            <a:r>
              <a:rPr lang="en-US" sz="2400" b="0" i="0" u="none" strike="noStrike" baseline="0" dirty="0">
                <a:latin typeface="SabonLTStd-Roman"/>
              </a:rPr>
              <a:t>sk is an unplanned event with unexpected consequences</a:t>
            </a:r>
          </a:p>
          <a:p>
            <a:pPr algn="l"/>
            <a:endParaRPr lang="en-US" sz="2400" b="0" i="0" u="none" strike="noStrike" baseline="0" dirty="0">
              <a:latin typeface="SabonLTStd-Roman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2400" dirty="0">
                <a:latin typeface="SabonLTStd-Roman"/>
              </a:rPr>
              <a:t>Risk is a</a:t>
            </a:r>
            <a:r>
              <a:rPr lang="en-US" sz="2400" b="0" i="0" u="none" strike="noStrike" baseline="0" dirty="0">
                <a:latin typeface="SabonLTStd-Roman"/>
              </a:rPr>
              <a:t>n event with the ability to impact (inhibit, enhance or cause doubt about) the</a:t>
            </a:r>
            <a:r>
              <a:rPr lang="ar-JO" sz="2400" b="0" i="0" u="none" strike="noStrike" baseline="0" dirty="0">
                <a:latin typeface="SabonLTStd-Roman"/>
              </a:rPr>
              <a:t> </a:t>
            </a:r>
            <a:r>
              <a:rPr lang="en-US" sz="2400" b="0" i="0" u="none" strike="noStrike" baseline="0" dirty="0">
                <a:latin typeface="SabonLTStd-Roman"/>
              </a:rPr>
              <a:t>effectiveness and efficiency of the core processes of an organization</a:t>
            </a:r>
            <a:endParaRPr lang="ar-JO" sz="2400" b="0" i="0" u="none" strike="noStrike" baseline="0" dirty="0">
              <a:latin typeface="SabonLTStd-Roman"/>
            </a:endParaRPr>
          </a:p>
        </p:txBody>
      </p:sp>
    </p:spTree>
    <p:extLst>
      <p:ext uri="{BB962C8B-B14F-4D97-AF65-F5344CB8AC3E}">
        <p14:creationId xmlns:p14="http://schemas.microsoft.com/office/powerpoint/2010/main" val="39027924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Definition of “ RISK “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B00FEA-0BC4-4FE2-9004-99E1464E0089}"/>
              </a:ext>
            </a:extLst>
          </p:cNvPr>
          <p:cNvSpPr txBox="1"/>
          <p:nvPr/>
        </p:nvSpPr>
        <p:spPr>
          <a:xfrm>
            <a:off x="400878" y="2122034"/>
            <a:ext cx="113902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sz="2000" dirty="0">
              <a:solidFill>
                <a:prstClr val="black"/>
              </a:solidFill>
              <a:latin typeface="+mj-lt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ED3073E-1E82-8E27-D664-44FC6BE6B1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878" y="1331842"/>
            <a:ext cx="11506200" cy="5036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6948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Definition of “ RISK “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B640CBA-09DF-493C-AEAF-41E9DAE897A6}"/>
              </a:ext>
            </a:extLst>
          </p:cNvPr>
          <p:cNvSpPr txBox="1">
            <a:spLocks/>
          </p:cNvSpPr>
          <p:nvPr/>
        </p:nvSpPr>
        <p:spPr bwMode="auto">
          <a:xfrm>
            <a:off x="300017" y="2539955"/>
            <a:ext cx="11082442" cy="3626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546100" indent="-546100" algn="l" rtl="0" eaLnBrk="0" fontAlgn="base" hangingPunct="0">
              <a:spcBef>
                <a:spcPct val="100000"/>
              </a:spcBef>
              <a:spcAft>
                <a:spcPct val="0"/>
              </a:spcAft>
              <a:buClr>
                <a:srgbClr val="FF0000"/>
              </a:buClr>
              <a:buSzPct val="80000"/>
              <a:buFont typeface="Wingdings 3" panose="05040102010807070707" pitchFamily="18" charset="2"/>
              <a:buChar char="u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11238" indent="-285750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0000"/>
              </a:buClr>
              <a:buSzPct val="12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4192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Arial" panose="020B0604020202020204" pitchFamily="34" charset="0"/>
              <a:buChar char="−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21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cs typeface="Arial" charset="0"/>
              </a:defRPr>
            </a:lvl4pPr>
            <a:lvl5pPr marL="2235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Arial" charset="0"/>
              </a:defRPr>
            </a:lvl5pPr>
            <a:lvl6pPr marL="2692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Arial" charset="0"/>
              </a:defRPr>
            </a:lvl6pPr>
            <a:lvl7pPr marL="3149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Arial" charset="0"/>
              </a:defRPr>
            </a:lvl7pPr>
            <a:lvl8pPr marL="3606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Arial" charset="0"/>
              </a:defRPr>
            </a:lvl8pPr>
            <a:lvl9pPr marL="4064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Arial" charset="0"/>
              </a:defRPr>
            </a:lvl9pPr>
          </a:lstStyle>
          <a:p>
            <a:pPr>
              <a:buClr>
                <a:prstClr val="black">
                  <a:lumMod val="65000"/>
                  <a:lumOff val="35000"/>
                </a:prstClr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Any</a:t>
            </a:r>
            <a:r>
              <a:rPr lang="en-US" altLang="en-US" sz="2400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 possible/potential event could have either:</a:t>
            </a:r>
          </a:p>
          <a:p>
            <a:pPr marL="725488" lvl="1" indent="0">
              <a:buClr>
                <a:prstClr val="black">
                  <a:lumMod val="65000"/>
                  <a:lumOff val="35000"/>
                </a:prstClr>
              </a:buClr>
              <a:buSzPct val="100000"/>
              <a:buFont typeface="Arial" panose="020B0604020202020204" pitchFamily="34" charset="0"/>
              <a:buNone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Positive</a:t>
            </a:r>
            <a:r>
              <a:rPr lang="en-US" altLang="en-US" sz="2400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 consequence </a:t>
            </a:r>
            <a:r>
              <a:rPr lang="en-US" altLang="en-US" sz="2400" dirty="0">
                <a:solidFill>
                  <a:srgbClr val="00605D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(opportunity)</a:t>
            </a:r>
          </a:p>
          <a:p>
            <a:pPr marL="725488" lvl="1" indent="0">
              <a:buClr>
                <a:prstClr val="black">
                  <a:lumMod val="65000"/>
                  <a:lumOff val="35000"/>
                </a:prstClr>
              </a:buClr>
              <a:buSzPct val="100000"/>
              <a:buFont typeface="Arial" panose="020B0604020202020204" pitchFamily="34" charset="0"/>
              <a:buNone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Negative</a:t>
            </a:r>
            <a:r>
              <a:rPr lang="en-US" altLang="en-US" sz="2400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 consequence </a:t>
            </a:r>
            <a:r>
              <a:rPr lang="en-US" altLang="en-US" sz="2400" dirty="0">
                <a:solidFill>
                  <a:srgbClr val="FF0000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(threats)</a:t>
            </a:r>
          </a:p>
          <a:p>
            <a:pPr marL="546100" lvl="1" indent="-546100">
              <a:spcBef>
                <a:spcPct val="100000"/>
              </a:spcBef>
              <a:buClr>
                <a:prstClr val="black">
                  <a:lumMod val="65000"/>
                  <a:lumOff val="35000"/>
                </a:prstClr>
              </a:buClr>
              <a:buSzPct val="100000"/>
              <a:defRPr/>
            </a:pPr>
            <a:r>
              <a:rPr lang="en-US" altLang="en-US" sz="2400" dirty="0">
                <a:solidFill>
                  <a:prstClr val="black"/>
                </a:solidFill>
                <a:latin typeface="Calibri" panose="020F0502020204030204"/>
                <a:cs typeface="DIN Next LT Arabic" panose="020B0503020203050203" pitchFamily="34" charset="-78"/>
              </a:rPr>
              <a:t>Typically, we get more concerned about threats  than opportunities.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1198540-D52D-4F97-8A85-EC2F9BB15A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9011" y="1419531"/>
            <a:ext cx="3539542" cy="2101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4386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Definition of “ RISK “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C0DAD4-A8A7-418E-85AC-6E0E9392FCB4}"/>
              </a:ext>
            </a:extLst>
          </p:cNvPr>
          <p:cNvSpPr txBox="1"/>
          <p:nvPr/>
        </p:nvSpPr>
        <p:spPr>
          <a:xfrm>
            <a:off x="583300" y="2688400"/>
            <a:ext cx="97037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Clr>
                <a:prstClr val="black">
                  <a:lumMod val="65000"/>
                  <a:lumOff val="35000"/>
                </a:prstClr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sz="3200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Risks aren’t </a:t>
            </a:r>
            <a:r>
              <a:rPr lang="en-US" altLang="en-US" sz="3200" b="1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problems/Issues</a:t>
            </a:r>
            <a:r>
              <a:rPr lang="en-US" altLang="en-US" sz="3200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. </a:t>
            </a:r>
          </a:p>
          <a:p>
            <a:pPr marL="342900" indent="-342900">
              <a:lnSpc>
                <a:spcPct val="150000"/>
              </a:lnSpc>
              <a:buClr>
                <a:prstClr val="black">
                  <a:lumMod val="65000"/>
                  <a:lumOff val="35000"/>
                </a:prstClr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sz="3200" b="1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Problems/Issues</a:t>
            </a:r>
            <a:r>
              <a:rPr lang="en-US" altLang="en-US" sz="3200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 are negative events that are in the process of occurring right now. </a:t>
            </a:r>
          </a:p>
          <a:p>
            <a:pPr marL="342900" indent="-342900">
              <a:lnSpc>
                <a:spcPct val="150000"/>
              </a:lnSpc>
              <a:buClr>
                <a:prstClr val="black">
                  <a:lumMod val="65000"/>
                  <a:lumOff val="35000"/>
                </a:prstClr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sz="3200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Risks are potential/possible event that can materialize and then become problems.</a:t>
            </a:r>
            <a:endParaRPr lang="en-US" altLang="en-US" sz="2400" kern="0" dirty="0">
              <a:solidFill>
                <a:prstClr val="black"/>
              </a:solidFill>
              <a:latin typeface="Arial"/>
              <a:ea typeface="Arial Unicode M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91FA2E3-498C-494F-B988-3B20E875E1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6023" y="1429915"/>
            <a:ext cx="3072578" cy="193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363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Definitions of ‘Risk’ 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9073" y="2483117"/>
            <a:ext cx="238650" cy="2709534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E6C66EC-F83D-45A5-9325-BD91B1C811CE}"/>
              </a:ext>
            </a:extLst>
          </p:cNvPr>
          <p:cNvSpPr txBox="1">
            <a:spLocks/>
          </p:cNvSpPr>
          <p:nvPr/>
        </p:nvSpPr>
        <p:spPr>
          <a:xfrm>
            <a:off x="336435" y="2545436"/>
            <a:ext cx="11666878" cy="315662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50950" indent="-1250950" algn="just">
              <a:lnSpc>
                <a:spcPct val="100000"/>
              </a:lnSpc>
              <a:buFont typeface="Arial" panose="020B0604020202020204" pitchFamily="34" charset="0"/>
              <a:buNone/>
              <a:defRPr/>
            </a:pPr>
            <a:r>
              <a:rPr lang="en-US" dirty="0">
                <a:solidFill>
                  <a:prstClr val="black"/>
                </a:solidFill>
                <a:latin typeface="+mj-lt"/>
              </a:rPr>
              <a:t>NOTE 1 – 	An effect is a deviation from the expected – positive and/or negative</a:t>
            </a:r>
          </a:p>
          <a:p>
            <a:pPr marL="1250950" indent="-1250950" algn="just">
              <a:lnSpc>
                <a:spcPct val="100000"/>
              </a:lnSpc>
              <a:buFont typeface="Arial" panose="020B0604020202020204" pitchFamily="34" charset="0"/>
              <a:buNone/>
              <a:defRPr/>
            </a:pPr>
            <a:endParaRPr lang="ar-SA" dirty="0">
              <a:solidFill>
                <a:prstClr val="black"/>
              </a:solidFill>
              <a:latin typeface="+mj-lt"/>
              <a:cs typeface="Arial" panose="020B0604020202020204" pitchFamily="34" charset="0"/>
            </a:endParaRPr>
          </a:p>
          <a:p>
            <a:pPr marL="1250950" indent="-1250950" algn="just">
              <a:lnSpc>
                <a:spcPct val="100000"/>
              </a:lnSpc>
              <a:buFont typeface="Arial" panose="020B0604020202020204" pitchFamily="34" charset="0"/>
              <a:buNone/>
              <a:defRPr/>
            </a:pPr>
            <a:r>
              <a:rPr lang="en-US" dirty="0">
                <a:solidFill>
                  <a:prstClr val="black"/>
                </a:solidFill>
                <a:latin typeface="+mj-lt"/>
              </a:rPr>
              <a:t>NOTE 2 – 	Objectives can have different aspects (such as financial, health and safety, and environmental goals) and can apply at different levels (such as strategic, organization-wide, project, product and process).</a:t>
            </a:r>
            <a:endParaRPr lang="ar-SA" dirty="0">
              <a:solidFill>
                <a:prstClr val="black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BC7751-2FD4-4718-8DEF-4CF061D74E3D}"/>
              </a:ext>
            </a:extLst>
          </p:cNvPr>
          <p:cNvSpPr txBox="1"/>
          <p:nvPr/>
        </p:nvSpPr>
        <p:spPr>
          <a:xfrm>
            <a:off x="1266879" y="1473925"/>
            <a:ext cx="10441159" cy="815608"/>
          </a:xfrm>
          <a:prstGeom prst="rect">
            <a:avLst/>
          </a:prstGeom>
          <a:solidFill>
            <a:srgbClr val="009999"/>
          </a:solidFill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defRPr/>
            </a:pPr>
            <a:r>
              <a:rPr lang="en-US" sz="2400" b="1" kern="0" dirty="0">
                <a:solidFill>
                  <a:prstClr val="white"/>
                </a:solidFill>
                <a:latin typeface="Calibri" panose="020F0502020204030204"/>
              </a:rPr>
              <a:t>‘</a:t>
            </a:r>
            <a:r>
              <a:rPr lang="en-US" sz="2400" b="1" i="1" kern="0" dirty="0">
                <a:solidFill>
                  <a:prstClr val="white"/>
                </a:solidFill>
                <a:latin typeface="Calibri" panose="020F0502020204030204"/>
              </a:rPr>
              <a:t>Effect of uncertainty on objectives’  -  </a:t>
            </a:r>
          </a:p>
          <a:p>
            <a:pPr algn="r">
              <a:spcAft>
                <a:spcPts val="600"/>
              </a:spcAft>
              <a:defRPr/>
            </a:pPr>
            <a:r>
              <a:rPr lang="en-US" kern="0" dirty="0">
                <a:solidFill>
                  <a:prstClr val="white"/>
                </a:solidFill>
                <a:latin typeface="Calibri" panose="020F0502020204030204"/>
              </a:rPr>
              <a:t>ISO 3100:2009 Risk Management – Principles and Guidelines</a:t>
            </a:r>
            <a:endParaRPr lang="en-US" b="1" i="1" kern="0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7244139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Definitions of ‘Risk’ 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B3FCB5-71AE-425C-BC1E-4B53B35F728F}"/>
              </a:ext>
            </a:extLst>
          </p:cNvPr>
          <p:cNvSpPr txBox="1"/>
          <p:nvPr/>
        </p:nvSpPr>
        <p:spPr>
          <a:xfrm>
            <a:off x="355714" y="1886813"/>
            <a:ext cx="11480572" cy="4001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50950" indent="-1250950" algn="just">
              <a:spcBef>
                <a:spcPts val="1000"/>
              </a:spcBef>
              <a:buFont typeface="Arial" panose="020B0604020202020204" pitchFamily="34" charset="0"/>
              <a:buNone/>
              <a:defRPr/>
            </a:pPr>
            <a:endParaRPr lang="en-US" sz="2400" dirty="0">
              <a:solidFill>
                <a:prstClr val="black"/>
              </a:solidFill>
              <a:latin typeface="+mj-lt"/>
            </a:endParaRPr>
          </a:p>
          <a:p>
            <a:pPr>
              <a:spcAft>
                <a:spcPts val="600"/>
              </a:spcAft>
              <a:defRPr/>
            </a:pPr>
            <a:r>
              <a:rPr lang="en-US" sz="3200" b="1" kern="0" dirty="0">
                <a:solidFill>
                  <a:prstClr val="white"/>
                </a:solidFill>
                <a:latin typeface="Calibri" panose="020F0502020204030204"/>
              </a:rPr>
              <a:t>‘</a:t>
            </a:r>
            <a:r>
              <a:rPr lang="en-US" sz="3200" b="1" i="1" kern="0" dirty="0">
                <a:solidFill>
                  <a:prstClr val="white"/>
                </a:solidFill>
                <a:latin typeface="Calibri" panose="020F0502020204030204"/>
              </a:rPr>
              <a:t>Effect of uncertainty on objectives’  -  </a:t>
            </a:r>
          </a:p>
          <a:p>
            <a:pPr marL="1250950" indent="-1250950" algn="just">
              <a:spcBef>
                <a:spcPts val="1000"/>
              </a:spcBef>
              <a:buFont typeface="Arial" panose="020B0604020202020204" pitchFamily="34" charset="0"/>
              <a:buNone/>
              <a:defRPr/>
            </a:pPr>
            <a:r>
              <a:rPr lang="en-US" sz="2400" dirty="0">
                <a:solidFill>
                  <a:prstClr val="black"/>
                </a:solidFill>
                <a:latin typeface="+mj-lt"/>
              </a:rPr>
              <a:t>NOTE 3 – 	Risk is often characterized by reference to potential events and consequences, or a combination of these.</a:t>
            </a:r>
            <a:endParaRPr lang="ar-SA" sz="2400" dirty="0">
              <a:solidFill>
                <a:prstClr val="black"/>
              </a:solidFill>
              <a:latin typeface="+mj-lt"/>
              <a:cs typeface="Arial" panose="020B0604020202020204" pitchFamily="34" charset="0"/>
            </a:endParaRPr>
          </a:p>
          <a:p>
            <a:pPr marL="1250950" indent="-1250950" algn="just">
              <a:spcBef>
                <a:spcPts val="1000"/>
              </a:spcBef>
              <a:buFont typeface="Arial" panose="020B0604020202020204" pitchFamily="34" charset="0"/>
              <a:buNone/>
              <a:defRPr/>
            </a:pPr>
            <a:r>
              <a:rPr lang="en-US" sz="2400" dirty="0">
                <a:solidFill>
                  <a:prstClr val="black"/>
                </a:solidFill>
                <a:latin typeface="+mj-lt"/>
              </a:rPr>
              <a:t>NOTE 4 – 	Risk is often expressed in terms of a combination of the consequences of an event (including change in circumstances) and the associated likelihood of occurrence.</a:t>
            </a:r>
            <a:endParaRPr lang="ar-SA" sz="2400" dirty="0">
              <a:solidFill>
                <a:prstClr val="black"/>
              </a:solidFill>
              <a:latin typeface="+mj-lt"/>
              <a:cs typeface="Arial" panose="020B0604020202020204" pitchFamily="34" charset="0"/>
            </a:endParaRPr>
          </a:p>
          <a:p>
            <a:pPr marL="1250950" indent="-1250950" algn="just">
              <a:spcBef>
                <a:spcPts val="1000"/>
              </a:spcBef>
              <a:buFont typeface="Arial" panose="020B0604020202020204" pitchFamily="34" charset="0"/>
              <a:buNone/>
              <a:defRPr/>
            </a:pPr>
            <a:r>
              <a:rPr lang="en-US" sz="2400" dirty="0">
                <a:solidFill>
                  <a:prstClr val="black"/>
                </a:solidFill>
                <a:latin typeface="+mj-lt"/>
              </a:rPr>
              <a:t>NOTE 5 – 	Uncertainty is the state, even partial, of deficiency of information related to, understanding or knowledge of, an event, its consequence or likelihood.</a:t>
            </a:r>
            <a:endParaRPr lang="ar-SA" sz="2400" dirty="0">
              <a:solidFill>
                <a:prstClr val="black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DAE311-48BA-0FA2-CBDA-92F550DFBEE6}"/>
              </a:ext>
            </a:extLst>
          </p:cNvPr>
          <p:cNvSpPr txBox="1"/>
          <p:nvPr/>
        </p:nvSpPr>
        <p:spPr>
          <a:xfrm>
            <a:off x="1266879" y="1473925"/>
            <a:ext cx="10441159" cy="815608"/>
          </a:xfrm>
          <a:prstGeom prst="rect">
            <a:avLst/>
          </a:prstGeom>
          <a:solidFill>
            <a:srgbClr val="009999"/>
          </a:solidFill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defRPr/>
            </a:pPr>
            <a:r>
              <a:rPr lang="en-US" sz="2400" b="1" kern="0" dirty="0">
                <a:solidFill>
                  <a:prstClr val="white"/>
                </a:solidFill>
                <a:latin typeface="Calibri" panose="020F0502020204030204"/>
              </a:rPr>
              <a:t>‘</a:t>
            </a:r>
            <a:r>
              <a:rPr lang="en-US" sz="2400" b="1" i="1" kern="0" dirty="0">
                <a:solidFill>
                  <a:prstClr val="white"/>
                </a:solidFill>
                <a:latin typeface="Calibri" panose="020F0502020204030204"/>
              </a:rPr>
              <a:t>Effect of uncertainty on objectives’  -  </a:t>
            </a:r>
          </a:p>
          <a:p>
            <a:pPr algn="r">
              <a:spcAft>
                <a:spcPts val="600"/>
              </a:spcAft>
              <a:defRPr/>
            </a:pPr>
            <a:r>
              <a:rPr lang="en-US" kern="0" dirty="0">
                <a:solidFill>
                  <a:prstClr val="white"/>
                </a:solidFill>
                <a:latin typeface="Calibri" panose="020F0502020204030204"/>
              </a:rPr>
              <a:t>ISO 3100:2009 Risk Management – Principles and Guidelines</a:t>
            </a:r>
            <a:endParaRPr lang="en-US" b="1" i="1" kern="0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5708972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Definitions of ‘Risk’ 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AE6583-4DA5-4876-AC59-24B3CC078F3F}"/>
              </a:ext>
            </a:extLst>
          </p:cNvPr>
          <p:cNvSpPr txBox="1"/>
          <p:nvPr/>
        </p:nvSpPr>
        <p:spPr>
          <a:xfrm>
            <a:off x="698090" y="1443841"/>
            <a:ext cx="10687665" cy="4524315"/>
          </a:xfrm>
          <a:prstGeom prst="rect">
            <a:avLst/>
          </a:prstGeom>
          <a:solidFill>
            <a:srgbClr val="33CCCC"/>
          </a:solidFill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sz="3600" b="1" i="1" kern="0" dirty="0">
                <a:solidFill>
                  <a:prstClr val="white"/>
                </a:solidFill>
                <a:latin typeface="+mj-lt"/>
              </a:rPr>
              <a:t>‘A </a:t>
            </a:r>
            <a:r>
              <a:rPr lang="en-US" sz="3600" b="1" i="1" kern="0" dirty="0">
                <a:solidFill>
                  <a:srgbClr val="FF0000"/>
                </a:solidFill>
                <a:latin typeface="+mj-lt"/>
              </a:rPr>
              <a:t>hazard</a:t>
            </a:r>
            <a:r>
              <a:rPr lang="en-US" sz="3600" b="1" i="1" kern="0" dirty="0">
                <a:solidFill>
                  <a:prstClr val="white"/>
                </a:solidFill>
                <a:latin typeface="+mj-lt"/>
              </a:rPr>
              <a:t> is the potential for harm arising from an intrinsic property or disposition of something to cause detriment.’</a:t>
            </a:r>
          </a:p>
          <a:p>
            <a:pPr algn="just">
              <a:defRPr/>
            </a:pPr>
            <a:endParaRPr lang="ar-SA" sz="3600" b="1" i="1" kern="0" dirty="0">
              <a:solidFill>
                <a:prstClr val="white"/>
              </a:solidFill>
              <a:latin typeface="+mj-lt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en-US" sz="3600" b="1" i="1" kern="0" dirty="0">
                <a:solidFill>
                  <a:prstClr val="white"/>
                </a:solidFill>
                <a:latin typeface="+mj-lt"/>
              </a:rPr>
              <a:t>‘</a:t>
            </a:r>
            <a:r>
              <a:rPr lang="en-US" sz="3600" b="1" i="1" kern="0" dirty="0">
                <a:solidFill>
                  <a:srgbClr val="FF0000"/>
                </a:solidFill>
                <a:latin typeface="+mj-lt"/>
              </a:rPr>
              <a:t>Risk</a:t>
            </a:r>
            <a:r>
              <a:rPr lang="en-US" sz="3600" b="1" i="1" kern="0" dirty="0">
                <a:solidFill>
                  <a:prstClr val="white"/>
                </a:solidFill>
                <a:latin typeface="+mj-lt"/>
              </a:rPr>
              <a:t> is the chance, high or low, that somebody or something could be harmed by these and other hazards, together with an indication of how serious the harm could be.’</a:t>
            </a:r>
            <a:endParaRPr lang="ar-SA" sz="3600" b="1" i="1" kern="0" dirty="0">
              <a:solidFill>
                <a:prstClr val="white"/>
              </a:solidFill>
              <a:latin typeface="+mj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52686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F85A29-5A31-4EC8-7516-9CAE59A18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800" b="1" i="0" u="none" strike="noStrike" baseline="0" dirty="0"/>
              <a:t>Types of risks</a:t>
            </a:r>
            <a:endParaRPr lang="en-US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F4CE62-77D1-71C3-F032-5C7D87E745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000" b="0" i="0" u="none" strike="noStrike" baseline="0" dirty="0">
                <a:latin typeface="+mj-lt"/>
              </a:rPr>
              <a:t>Risk may have positive or negative outcomes or may simply result in uncertainty.</a:t>
            </a:r>
          </a:p>
          <a:p>
            <a:r>
              <a:rPr lang="en-US" sz="2000" b="0" i="0" u="none" strike="noStrike" baseline="0" dirty="0">
                <a:latin typeface="+mj-lt"/>
              </a:rPr>
              <a:t>Therefore, risks may be considered to be related to an opportunity or a loss or the presence of uncertainty for an organization. </a:t>
            </a:r>
          </a:p>
          <a:p>
            <a:pPr algn="l"/>
            <a:r>
              <a:rPr lang="en-US" sz="2000" b="0" i="0" u="none" strike="noStrike" baseline="0" dirty="0">
                <a:latin typeface="+mj-lt"/>
              </a:rPr>
              <a:t>Every risk has its own characteristics that require particular management or analysis. </a:t>
            </a:r>
            <a:endParaRPr lang="ar-JO" sz="2000" b="0" i="0" u="none" strike="noStrike" baseline="0" dirty="0">
              <a:latin typeface="+mj-lt"/>
            </a:endParaRPr>
          </a:p>
          <a:p>
            <a:pPr algn="l"/>
            <a:r>
              <a:rPr lang="en-US" sz="2000" b="1" i="0" u="none" strike="noStrike" baseline="0" dirty="0">
                <a:solidFill>
                  <a:srgbClr val="0070C0"/>
                </a:solidFill>
                <a:latin typeface="+mj-lt"/>
              </a:rPr>
              <a:t>Risks are divided into four categories:</a:t>
            </a:r>
          </a:p>
          <a:p>
            <a:pPr lvl="1" algn="l"/>
            <a:r>
              <a:rPr lang="en-US" sz="2000" dirty="0">
                <a:latin typeface="+mj-lt"/>
              </a:rPr>
              <a:t>C</a:t>
            </a:r>
            <a:r>
              <a:rPr lang="en-US" sz="2000" b="0" i="0" u="none" strike="noStrike" baseline="0" dirty="0">
                <a:latin typeface="+mj-lt"/>
              </a:rPr>
              <a:t>ompliance (or mandatory) risks;</a:t>
            </a:r>
          </a:p>
          <a:p>
            <a:pPr lvl="1" algn="l"/>
            <a:r>
              <a:rPr lang="en-US" sz="2000" dirty="0">
                <a:latin typeface="+mj-lt"/>
              </a:rPr>
              <a:t>H</a:t>
            </a:r>
            <a:r>
              <a:rPr lang="en-US" sz="2000" b="0" i="0" u="none" strike="noStrike" baseline="0" dirty="0">
                <a:latin typeface="+mj-lt"/>
              </a:rPr>
              <a:t>azard (or pure) risks;</a:t>
            </a:r>
          </a:p>
          <a:p>
            <a:pPr lvl="1" algn="l"/>
            <a:r>
              <a:rPr lang="en-US" sz="2000" dirty="0">
                <a:latin typeface="+mj-lt"/>
              </a:rPr>
              <a:t>C</a:t>
            </a:r>
            <a:r>
              <a:rPr lang="en-US" sz="2000" b="0" i="0" u="none" strike="noStrike" baseline="0" dirty="0">
                <a:latin typeface="+mj-lt"/>
              </a:rPr>
              <a:t>ontrol (or uncertainty) risks;</a:t>
            </a:r>
          </a:p>
          <a:p>
            <a:pPr lvl="1" algn="l"/>
            <a:r>
              <a:rPr lang="en-US" sz="2000" dirty="0">
                <a:latin typeface="+mj-lt"/>
              </a:rPr>
              <a:t>O</a:t>
            </a:r>
            <a:r>
              <a:rPr lang="en-US" sz="2000" b="0" i="0" u="none" strike="noStrike" baseline="0" dirty="0">
                <a:latin typeface="+mj-lt"/>
              </a:rPr>
              <a:t>pportunity (or speculative) risks.</a:t>
            </a:r>
            <a:endParaRPr lang="en-US" sz="2000" dirty="0">
              <a:latin typeface="+mj-lt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CF5CBE-9206-4D13-48E6-01EC89F43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EB6FB3-A801-7B4F-A120-2D82E83E3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FFBA9B-2283-29E6-8AE9-C125CBB54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18700362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5BEA2-623D-3813-D2F1-8D4CD0BDB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i="0" u="none" strike="noStrike" baseline="0" dirty="0"/>
              <a:t>Types of risks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76408-CEDC-F7B7-D13C-4D4D660D25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400" b="0" i="0" u="none" strike="noStrike" baseline="0" dirty="0">
                <a:latin typeface="+mj-lt"/>
              </a:rPr>
              <a:t>In general terms, organizations will seek to minimize compliance risks, mitigate hazard risks, manage control risks and embrace opportunity risks.</a:t>
            </a:r>
          </a:p>
          <a:p>
            <a:pPr marL="0" indent="0" algn="l">
              <a:buNone/>
            </a:pPr>
            <a:endParaRPr lang="en-US" sz="2400" b="0" i="0" u="none" strike="noStrike" baseline="0" dirty="0">
              <a:latin typeface="+mj-lt"/>
            </a:endParaRPr>
          </a:p>
          <a:p>
            <a:pPr algn="l"/>
            <a:r>
              <a:rPr lang="en-US" sz="2400" b="0" i="0" u="none" strike="noStrike" baseline="0" dirty="0">
                <a:latin typeface="+mj-lt"/>
              </a:rPr>
              <a:t>It is, perhaps, more common to find risks described as two types, pure or speculative</a:t>
            </a:r>
          </a:p>
          <a:p>
            <a:pPr marL="0" indent="0" algn="l">
              <a:buNone/>
            </a:pPr>
            <a:endParaRPr lang="en-US" sz="2400" b="0" i="0" u="none" strike="noStrike" baseline="0" dirty="0">
              <a:latin typeface="+mj-lt"/>
            </a:endParaRPr>
          </a:p>
          <a:p>
            <a:pPr algn="l"/>
            <a:r>
              <a:rPr lang="en-US" sz="2400" b="0" i="0" u="none" strike="noStrike" baseline="0" dirty="0">
                <a:latin typeface="+mj-lt"/>
              </a:rPr>
              <a:t>The most important issue is that an organization adopts the</a:t>
            </a:r>
            <a:r>
              <a:rPr lang="ar-JO" sz="2400" b="0" i="0" u="none" strike="noStrike" baseline="0" dirty="0">
                <a:latin typeface="+mj-lt"/>
              </a:rPr>
              <a:t> </a:t>
            </a:r>
            <a:r>
              <a:rPr lang="en-US" sz="2400" b="0" i="0" u="none" strike="noStrike" baseline="0" dirty="0">
                <a:latin typeface="+mj-lt"/>
              </a:rPr>
              <a:t>risk classification system that is most suitable for its own circumstances.</a:t>
            </a:r>
            <a:endParaRPr lang="ar-JO" sz="2400" b="0" i="0" u="none" strike="noStrike" baseline="0" dirty="0">
              <a:latin typeface="+mj-lt"/>
            </a:endParaRPr>
          </a:p>
          <a:p>
            <a:pPr marL="0" indent="0" algn="l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E3789F-053E-5210-FBFC-014722F9F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34674-13D9-0A2A-E419-228ECEEE8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10F031-1E64-74A0-DB0E-2AD8DF5D7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27148987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15628-C5D2-36AB-2A2F-6754621C2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i="0" u="none" strike="noStrike" baseline="0" dirty="0"/>
              <a:t>Types of risks</a:t>
            </a:r>
            <a:r>
              <a:rPr lang="ar-JO" sz="4000" b="1" i="0" u="none" strike="noStrike" baseline="0" dirty="0"/>
              <a:t>-</a:t>
            </a:r>
            <a:r>
              <a:rPr lang="en-US" sz="4000" b="1" dirty="0"/>
              <a:t>H</a:t>
            </a:r>
            <a:r>
              <a:rPr lang="en-US" sz="4000" b="1" i="0" u="none" strike="noStrike" baseline="0" dirty="0"/>
              <a:t>azard (or pure) risks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821FCA-EF15-4E21-3986-05926700ED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b="0" i="0" u="none" strike="noStrike" baseline="0" dirty="0">
                <a:latin typeface="+mj-lt"/>
              </a:rPr>
              <a:t>There are certain risk events that can only result in negative</a:t>
            </a:r>
            <a:r>
              <a:rPr lang="ar-JO" sz="3200" b="0" i="0" u="none" strike="noStrike" baseline="0" dirty="0">
                <a:latin typeface="+mj-lt"/>
              </a:rPr>
              <a:t> </a:t>
            </a:r>
            <a:r>
              <a:rPr lang="en-US" sz="3200" b="0" i="0" u="none" strike="noStrike" baseline="0" dirty="0">
                <a:latin typeface="+mj-lt"/>
              </a:rPr>
              <a:t>outcomes. </a:t>
            </a:r>
          </a:p>
          <a:p>
            <a:r>
              <a:rPr lang="en-US" sz="3200" b="0" i="0" u="none" strike="noStrike" baseline="0" dirty="0">
                <a:latin typeface="+mj-lt"/>
              </a:rPr>
              <a:t>These</a:t>
            </a:r>
            <a:r>
              <a:rPr lang="ar-JO" sz="3200" b="0" i="0" u="none" strike="noStrike" baseline="0" dirty="0">
                <a:latin typeface="+mj-lt"/>
              </a:rPr>
              <a:t> </a:t>
            </a:r>
            <a:r>
              <a:rPr lang="en-US" sz="3200" b="0" i="0" u="none" strike="noStrike" baseline="0" dirty="0">
                <a:latin typeface="+mj-lt"/>
              </a:rPr>
              <a:t>risks are </a:t>
            </a:r>
            <a:r>
              <a:rPr lang="en-US" sz="3200" b="1" i="0" u="none" strike="noStrike" baseline="0" dirty="0">
                <a:solidFill>
                  <a:srgbClr val="0070C0"/>
                </a:solidFill>
                <a:latin typeface="+mj-lt"/>
              </a:rPr>
              <a:t>hazard risks or pure risks</a:t>
            </a:r>
            <a:r>
              <a:rPr lang="en-US" sz="3200" b="0" i="0" u="none" strike="noStrike" baseline="0" dirty="0">
                <a:latin typeface="+mj-lt"/>
              </a:rPr>
              <a:t>, and these may be thought of as </a:t>
            </a:r>
            <a:r>
              <a:rPr lang="en-US" sz="3200" b="1" i="0" u="none" strike="noStrike" baseline="0" dirty="0">
                <a:solidFill>
                  <a:srgbClr val="0070C0"/>
                </a:solidFill>
                <a:latin typeface="+mj-lt"/>
              </a:rPr>
              <a:t>operational or</a:t>
            </a:r>
            <a:r>
              <a:rPr lang="ar-JO" sz="3200" b="1" i="0" u="none" strike="noStrike" baseline="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sz="3200" b="1" i="0" u="none" strike="noStrike" baseline="0" dirty="0">
                <a:solidFill>
                  <a:srgbClr val="0070C0"/>
                </a:solidFill>
                <a:latin typeface="+mj-lt"/>
              </a:rPr>
              <a:t>insurable risks</a:t>
            </a:r>
            <a:r>
              <a:rPr lang="en-US" sz="3200" b="0" i="0" u="none" strike="noStrike" baseline="0" dirty="0">
                <a:latin typeface="+mj-lt"/>
              </a:rPr>
              <a:t>.</a:t>
            </a:r>
            <a:endParaRPr lang="ar-JO" sz="3200" b="0" i="0" u="none" strike="noStrike" baseline="0" dirty="0">
              <a:latin typeface="+mj-lt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80A5DC-3F32-51E6-BA1F-1A6BABE7B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81175F-50EB-2290-8B33-262AA6D70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3C388C-924B-2875-CA71-B659637F3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31693936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ADDEC-714D-B1DE-B68C-5ED4EB527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i="0" u="none" strike="noStrike" baseline="0" dirty="0"/>
              <a:t>Types of risks</a:t>
            </a:r>
            <a:r>
              <a:rPr lang="ar-JO" sz="4000" b="1" i="0" u="none" strike="noStrike" baseline="0" dirty="0"/>
              <a:t>-</a:t>
            </a:r>
            <a:r>
              <a:rPr lang="en-US" sz="4000" b="1" dirty="0"/>
              <a:t>H</a:t>
            </a:r>
            <a:r>
              <a:rPr lang="en-US" sz="4000" b="1" i="0" u="none" strike="noStrike" baseline="0" dirty="0"/>
              <a:t>azard (or pure) risks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0D87AD-026C-3A8F-1701-F7E5B92919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/>
            <a:r>
              <a:rPr lang="en-US" b="0" i="0" u="none" strike="noStrike" baseline="0" dirty="0">
                <a:latin typeface="+mj-lt"/>
              </a:rPr>
              <a:t>In general, organizations will have a tolerance of hazard risks, and</a:t>
            </a:r>
            <a:r>
              <a:rPr lang="ar-JO" b="0" i="0" u="none" strike="noStrike" baseline="0" dirty="0">
                <a:latin typeface="+mj-lt"/>
              </a:rPr>
              <a:t> </a:t>
            </a:r>
            <a:r>
              <a:rPr lang="en-US" b="0" i="0" u="none" strike="noStrike" baseline="0" dirty="0">
                <a:latin typeface="+mj-lt"/>
              </a:rPr>
              <a:t>these need to be managed within the levels that the organization can tolerate. </a:t>
            </a:r>
          </a:p>
          <a:p>
            <a:pPr marL="0" indent="0" algn="l">
              <a:buNone/>
            </a:pPr>
            <a:endParaRPr lang="ar-JO" b="0" i="0" u="none" strike="noStrike" baseline="0" dirty="0">
              <a:latin typeface="+mj-lt"/>
            </a:endParaRPr>
          </a:p>
          <a:p>
            <a:pPr algn="l"/>
            <a:r>
              <a:rPr lang="en-US" b="0" i="0" u="none" strike="noStrike" baseline="0" dirty="0">
                <a:latin typeface="+mj-lt"/>
              </a:rPr>
              <a:t>A good</a:t>
            </a:r>
            <a:r>
              <a:rPr lang="ar-JO" b="0" i="0" u="none" strike="noStrike" baseline="0" dirty="0">
                <a:latin typeface="+mj-lt"/>
              </a:rPr>
              <a:t> </a:t>
            </a:r>
            <a:r>
              <a:rPr lang="en-US" b="0" i="0" u="none" strike="noStrike" baseline="0" dirty="0">
                <a:latin typeface="+mj-lt"/>
              </a:rPr>
              <a:t>example of a hazard risk faced by many organizations is “</a:t>
            </a:r>
            <a:r>
              <a:rPr lang="en-US" b="1" i="0" u="none" strike="noStrike" baseline="0" dirty="0">
                <a:solidFill>
                  <a:srgbClr val="0070C0"/>
                </a:solidFill>
                <a:latin typeface="+mj-lt"/>
              </a:rPr>
              <a:t>Theft</a:t>
            </a:r>
            <a:r>
              <a:rPr lang="ar-JO" b="1" i="0" u="none" strike="noStrike" baseline="0" dirty="0">
                <a:solidFill>
                  <a:srgbClr val="0070C0"/>
                </a:solidFill>
                <a:latin typeface="+mj-lt"/>
              </a:rPr>
              <a:t> </a:t>
            </a:r>
            <a:r>
              <a:rPr lang="en-US" b="1" i="0" u="none" strike="noStrike" baseline="0" dirty="0">
                <a:solidFill>
                  <a:srgbClr val="0070C0"/>
                </a:solidFill>
                <a:latin typeface="+mj-lt"/>
              </a:rPr>
              <a:t> Risk</a:t>
            </a:r>
            <a:r>
              <a:rPr lang="en-US" b="0" i="0" u="none" strike="noStrike" baseline="0" dirty="0">
                <a:latin typeface="+mj-lt"/>
              </a:rPr>
              <a:t>”.</a:t>
            </a:r>
            <a:endParaRPr lang="ar-JO" b="0" i="0" u="none" strike="noStrike" baseline="0" dirty="0">
              <a:latin typeface="+mj-lt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3388F-B461-A492-4A0C-300069350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8880D8-9878-9A76-3145-517BFFE7F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9430E9-1E5B-D2BD-39AA-90382D193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3582559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C423D5-9FC1-E0A7-E864-B5BD7EE19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i="0" u="none" strike="noStrike" baseline="0" dirty="0"/>
              <a:t>Types of risks</a:t>
            </a:r>
            <a:r>
              <a:rPr lang="ar-JO" sz="4000" b="1" i="0" u="none" strike="noStrike" baseline="0" dirty="0"/>
              <a:t>-</a:t>
            </a:r>
            <a:r>
              <a:rPr lang="en-US" sz="4000" b="1" dirty="0"/>
              <a:t>H</a:t>
            </a:r>
            <a:r>
              <a:rPr lang="en-US" sz="4000" b="1" i="0" u="none" strike="noStrike" baseline="0" dirty="0"/>
              <a:t>azard (or pure) risks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DB9175-89F1-93B8-ABE5-5AE51C942A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b="0" i="0" u="none" strike="noStrike" baseline="0" dirty="0">
                <a:latin typeface="+mj-lt"/>
              </a:rPr>
              <a:t>Hazard risks are associated with a source of potential harm or a situation with the potential to undermine objectives in a negative way.</a:t>
            </a:r>
          </a:p>
          <a:p>
            <a:pPr marL="0" indent="0">
              <a:buNone/>
            </a:pPr>
            <a:endParaRPr lang="en-US" sz="2200" b="0" i="0" u="none" strike="noStrike" baseline="0" dirty="0">
              <a:latin typeface="+mj-lt"/>
            </a:endParaRPr>
          </a:p>
          <a:p>
            <a:r>
              <a:rPr lang="en-US" sz="2200" b="0" i="0" u="none" strike="noStrike" baseline="0" dirty="0">
                <a:latin typeface="+mj-lt"/>
              </a:rPr>
              <a:t> </a:t>
            </a:r>
            <a:r>
              <a:rPr lang="en-US" sz="2200" dirty="0">
                <a:latin typeface="+mj-lt"/>
              </a:rPr>
              <a:t>H</a:t>
            </a:r>
            <a:r>
              <a:rPr lang="en-US" sz="2200" b="0" i="0" u="none" strike="noStrike" baseline="0" dirty="0">
                <a:latin typeface="+mj-lt"/>
              </a:rPr>
              <a:t>azard risk management is concerned with mitigating the potential impact. </a:t>
            </a:r>
          </a:p>
          <a:p>
            <a:pPr marL="0" indent="0">
              <a:buNone/>
            </a:pPr>
            <a:endParaRPr lang="en-US" sz="2200" b="0" i="0" u="none" strike="noStrike" baseline="0" dirty="0">
              <a:latin typeface="+mj-lt"/>
            </a:endParaRPr>
          </a:p>
          <a:p>
            <a:r>
              <a:rPr lang="en-US" sz="2200" b="0" i="0" u="none" strike="noStrike" baseline="0" dirty="0">
                <a:latin typeface="+mj-lt"/>
              </a:rPr>
              <a:t>Hazard risks are the most common risks associated with operational risk management, including occupational health and safety programs.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3F8292-46F1-7F1C-F7D1-8AF29D5F8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D94F0D-8CB1-AEBE-DAB6-6EC5DE70F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A483B2-151F-1125-C035-7CE4E13D7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13770415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B558C-7510-F9EA-AA68-CA2FECDF8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i="0" u="none" strike="noStrike" baseline="0" dirty="0"/>
              <a:t>Types of risks</a:t>
            </a:r>
            <a:r>
              <a:rPr lang="ar-JO" sz="4000" b="1" i="0" u="none" strike="noStrike" baseline="0" dirty="0"/>
              <a:t>-</a:t>
            </a:r>
            <a:r>
              <a:rPr lang="en-US" sz="4000" b="0" i="0" u="none" strike="noStrike" baseline="0" dirty="0">
                <a:latin typeface="SabonLTStd-Roman"/>
              </a:rPr>
              <a:t> </a:t>
            </a:r>
            <a:r>
              <a:rPr lang="en-US" b="1" dirty="0"/>
              <a:t>Control (or uncertainty) risks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1FE2D9-545E-0CE0-0460-5BB21342E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2D0B46-1F21-6FD2-A27D-F899FDC62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81841F-5FD5-C534-A612-792D11EB9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EEA9D3-D87C-5CC0-BA8F-F36C219E29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400" b="0" i="0" u="none" strike="noStrike" baseline="0" dirty="0">
                <a:latin typeface="SabonLTStd-Roman"/>
              </a:rPr>
              <a:t>There are other risks that give rise to uncertainty about the outcome of a situation.</a:t>
            </a:r>
          </a:p>
          <a:p>
            <a:pPr marL="0" indent="0" algn="l">
              <a:buNone/>
            </a:pPr>
            <a:endParaRPr lang="en-US" sz="2400" b="0" i="0" u="none" strike="noStrike" baseline="0" dirty="0">
              <a:latin typeface="SabonLTStd-Roman"/>
            </a:endParaRPr>
          </a:p>
          <a:p>
            <a:r>
              <a:rPr lang="en-US" sz="2400" b="0" i="0" u="none" strike="noStrike" baseline="0" dirty="0">
                <a:latin typeface="SabonLTStd-Roman"/>
              </a:rPr>
              <a:t>These can be described as control risks and are frequently associated with project management. </a:t>
            </a:r>
          </a:p>
          <a:p>
            <a:pPr marL="0" indent="0">
              <a:buNone/>
            </a:pPr>
            <a:endParaRPr lang="en-US" sz="2400" b="0" i="0" u="none" strike="noStrike" baseline="0" dirty="0">
              <a:latin typeface="SabonLTStd-Roman"/>
            </a:endParaRPr>
          </a:p>
          <a:p>
            <a:pPr algn="l"/>
            <a:r>
              <a:rPr lang="en-US" sz="2400" b="0" i="0" u="none" strike="noStrike" baseline="0" dirty="0">
                <a:latin typeface="SabonLTStd-Roman"/>
              </a:rPr>
              <a:t>In general, organizations will have an aversion to control risks. </a:t>
            </a:r>
          </a:p>
        </p:txBody>
      </p:sp>
    </p:spTree>
    <p:extLst>
      <p:ext uri="{BB962C8B-B14F-4D97-AF65-F5344CB8AC3E}">
        <p14:creationId xmlns:p14="http://schemas.microsoft.com/office/powerpoint/2010/main" val="10759812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B558C-7510-F9EA-AA68-CA2FECDF8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i="0" u="none" strike="noStrike" baseline="0" dirty="0"/>
              <a:t>Types of risks</a:t>
            </a:r>
            <a:r>
              <a:rPr lang="ar-JO" sz="4000" b="1" i="0" u="none" strike="noStrike" baseline="0" dirty="0"/>
              <a:t>-</a:t>
            </a:r>
            <a:r>
              <a:rPr lang="en-US" sz="4000" b="0" i="0" u="none" strike="noStrike" baseline="0" dirty="0">
                <a:latin typeface="SabonLTStd-Roman"/>
              </a:rPr>
              <a:t> </a:t>
            </a:r>
            <a:r>
              <a:rPr lang="en-US" b="1" dirty="0"/>
              <a:t>Control (or uncertainty) risks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EEA9D3-D87C-5CC0-BA8F-F36C219E29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l"/>
            <a:r>
              <a:rPr lang="en-US" sz="2400" b="0" i="0" u="none" strike="noStrike" baseline="0" dirty="0">
                <a:latin typeface="SabonLTStd-Roman"/>
              </a:rPr>
              <a:t>Uncertainties</a:t>
            </a:r>
            <a:r>
              <a:rPr lang="en-US" sz="2400" dirty="0">
                <a:latin typeface="SabonLTStd-Roman"/>
              </a:rPr>
              <a:t> </a:t>
            </a:r>
            <a:r>
              <a:rPr lang="en-US" sz="2400" b="0" i="0" u="none" strike="noStrike" baseline="0" dirty="0">
                <a:latin typeface="SabonLTStd-Roman"/>
              </a:rPr>
              <a:t>can be associated with the benefits that the project produces, as well as uncertainty about the delivery of the project on time, within budget and to specification.</a:t>
            </a:r>
          </a:p>
          <a:p>
            <a:pPr marL="0" indent="0" algn="l">
              <a:buNone/>
            </a:pPr>
            <a:endParaRPr lang="en-US" sz="2400" b="0" i="0" u="none" strike="noStrike" baseline="0" dirty="0">
              <a:latin typeface="SabonLTStd-Roman"/>
            </a:endParaRPr>
          </a:p>
          <a:p>
            <a:pPr algn="l"/>
            <a:r>
              <a:rPr lang="en-US" sz="2400" b="0" i="0" u="none" strike="noStrike" baseline="0" dirty="0">
                <a:latin typeface="SabonLTStd-Roman"/>
              </a:rPr>
              <a:t>The management of control risks will often be undertaken in order to ensure that the outcome from the business activities falls within the desired range. </a:t>
            </a:r>
          </a:p>
          <a:p>
            <a:pPr marL="0" indent="0" algn="l">
              <a:buNone/>
            </a:pPr>
            <a:endParaRPr lang="en-US" sz="2400" b="0" i="0" u="none" strike="noStrike" baseline="0" dirty="0">
              <a:latin typeface="SabonLTStd-Roman"/>
            </a:endParaRPr>
          </a:p>
          <a:p>
            <a:pPr algn="l"/>
            <a:r>
              <a:rPr lang="en-US" sz="2400" b="0" i="0" u="none" strike="noStrike" baseline="0" dirty="0">
                <a:latin typeface="SabonLTStd-Roman"/>
              </a:rPr>
              <a:t>The</a:t>
            </a:r>
            <a:r>
              <a:rPr lang="en-US" sz="2400" dirty="0">
                <a:latin typeface="SabonLTStd-Roman"/>
              </a:rPr>
              <a:t> </a:t>
            </a:r>
            <a:r>
              <a:rPr lang="en-US" sz="2400" b="0" i="0" u="none" strike="noStrike" baseline="0" dirty="0">
                <a:latin typeface="SabonLTStd-Roman"/>
              </a:rPr>
              <a:t>purpose is to reduce the variance between anticipated outcomes and actual results.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1FE2D9-545E-0CE0-0460-5BB21342E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2D0B46-1F21-6FD2-A27D-F899FDC62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81841F-5FD5-C534-A612-792D11EB9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17059403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1ABC9-61A5-B97B-6122-FA4B605C1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i="0" u="none" strike="noStrike" baseline="0" dirty="0"/>
              <a:t>Types of risks</a:t>
            </a:r>
            <a:r>
              <a:rPr lang="ar-JO" sz="4000" b="1" i="0" u="none" strike="noStrike" baseline="0" dirty="0"/>
              <a:t>-</a:t>
            </a:r>
            <a:r>
              <a:rPr lang="en-US" sz="4000" b="0" i="0" u="none" strike="noStrike" baseline="0" dirty="0">
                <a:latin typeface="SabonLTStd-Roman"/>
              </a:rPr>
              <a:t> </a:t>
            </a:r>
            <a:r>
              <a:rPr lang="en-US" b="1" dirty="0"/>
              <a:t>Control (or uncertainty) risks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B79082-66E8-3F17-3D87-8CABBE1F94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b="0" i="0" u="none" strike="noStrike" baseline="0" dirty="0">
                <a:latin typeface="+mj-lt"/>
              </a:rPr>
              <a:t>Control risks are associated with unknown and unexpected events. </a:t>
            </a:r>
          </a:p>
          <a:p>
            <a:pPr marL="0" indent="0">
              <a:buNone/>
            </a:pPr>
            <a:endParaRPr lang="ar-JO" sz="2400" b="0" i="0" u="none" strike="noStrike" baseline="0" dirty="0">
              <a:latin typeface="+mj-lt"/>
            </a:endParaRPr>
          </a:p>
          <a:p>
            <a:r>
              <a:rPr lang="en-US" sz="2400" b="0" i="0" u="none" strike="noStrike" baseline="0" dirty="0">
                <a:latin typeface="+mj-lt"/>
              </a:rPr>
              <a:t>They are</a:t>
            </a:r>
            <a:r>
              <a:rPr lang="ar-JO" sz="2400" b="0" i="0" u="none" strike="noStrike" baseline="0" dirty="0">
                <a:latin typeface="+mj-lt"/>
              </a:rPr>
              <a:t> </a:t>
            </a:r>
            <a:r>
              <a:rPr lang="en-US" sz="2400" b="0" i="0" u="none" strike="noStrike" baseline="0" dirty="0">
                <a:latin typeface="+mj-lt"/>
              </a:rPr>
              <a:t>sometimes referred to as uncertainty risks and they can be extremely difficult to</a:t>
            </a:r>
            <a:r>
              <a:rPr lang="ar-JO" sz="2400" b="0" i="0" u="none" strike="noStrike" baseline="0" dirty="0">
                <a:latin typeface="+mj-lt"/>
              </a:rPr>
              <a:t> </a:t>
            </a:r>
            <a:r>
              <a:rPr lang="en-US" sz="2400" b="0" i="0" u="none" strike="noStrike" baseline="0" dirty="0">
                <a:latin typeface="+mj-lt"/>
              </a:rPr>
              <a:t>quantify. </a:t>
            </a:r>
          </a:p>
          <a:p>
            <a:pPr marL="0" indent="0">
              <a:buNone/>
            </a:pPr>
            <a:endParaRPr lang="ar-JO" sz="2400" b="0" i="0" u="none" strike="noStrike" baseline="0" dirty="0">
              <a:latin typeface="+mj-lt"/>
            </a:endParaRPr>
          </a:p>
          <a:p>
            <a:r>
              <a:rPr lang="en-US" sz="2400" b="0" i="0" u="none" strike="noStrike" baseline="0" dirty="0">
                <a:latin typeface="+mj-lt"/>
              </a:rPr>
              <a:t>Control risks are often associated with project management and the implementation</a:t>
            </a:r>
            <a:r>
              <a:rPr lang="ar-JO" sz="2400" b="0" i="0" u="none" strike="noStrike" baseline="0" dirty="0">
                <a:latin typeface="+mj-lt"/>
              </a:rPr>
              <a:t> </a:t>
            </a:r>
            <a:r>
              <a:rPr lang="en-US" sz="2400" b="0" i="0" u="none" strike="noStrike" baseline="0" dirty="0">
                <a:latin typeface="+mj-lt"/>
              </a:rPr>
              <a:t>of tactics. </a:t>
            </a:r>
            <a:endParaRPr lang="ar-JO" sz="2400" b="0" i="0" u="none" strike="noStrike" baseline="0" dirty="0">
              <a:latin typeface="+mj-lt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04501A-2823-4B40-6F33-47E7A492E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362538-FFDC-4F24-7CFA-7703E7D13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F54C54-6ADE-EFDC-BE28-382BC9DD7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11745515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1ABC9-61A5-B97B-6122-FA4B605C1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i="0" u="none" strike="noStrike" baseline="0" dirty="0"/>
              <a:t>Types of risks</a:t>
            </a:r>
            <a:r>
              <a:rPr lang="ar-JO" sz="4000" b="1" i="0" u="none" strike="noStrike" baseline="0" dirty="0"/>
              <a:t>-</a:t>
            </a:r>
            <a:r>
              <a:rPr lang="en-US" sz="4000" b="0" i="0" u="none" strike="noStrike" baseline="0" dirty="0">
                <a:latin typeface="SabonLTStd-Roman"/>
              </a:rPr>
              <a:t> </a:t>
            </a:r>
            <a:r>
              <a:rPr lang="en-US" b="1" dirty="0"/>
              <a:t>Control (or uncertainty) risks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B79082-66E8-3F17-3D87-8CABBE1F94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600" b="0" i="0" u="none" strike="noStrike" baseline="0" dirty="0">
                <a:latin typeface="+mj-lt"/>
              </a:rPr>
              <a:t>In these circumstances, it is known that the events will occur,</a:t>
            </a:r>
            <a:r>
              <a:rPr lang="ar-JO" sz="3600" b="0" i="0" u="none" strike="noStrike" baseline="0" dirty="0">
                <a:latin typeface="+mj-lt"/>
              </a:rPr>
              <a:t> </a:t>
            </a:r>
            <a:r>
              <a:rPr lang="en-US" sz="3600" b="0" i="0" u="none" strike="noStrike" baseline="0" dirty="0">
                <a:latin typeface="+mj-lt"/>
              </a:rPr>
              <a:t>but the precise consequences of those events are difficult to predict and control.</a:t>
            </a:r>
          </a:p>
          <a:p>
            <a:pPr algn="l"/>
            <a:r>
              <a:rPr lang="en-US" sz="3600" b="0" i="0" u="none" strike="noStrike" baseline="0" dirty="0">
                <a:latin typeface="+mj-lt"/>
              </a:rPr>
              <a:t>Therefore, the approach is based on managing the uncertainty about the potential</a:t>
            </a:r>
            <a:r>
              <a:rPr lang="ar-JO" sz="3600" b="0" i="0" u="none" strike="noStrike" baseline="0" dirty="0">
                <a:latin typeface="+mj-lt"/>
              </a:rPr>
              <a:t> </a:t>
            </a:r>
            <a:r>
              <a:rPr lang="en-US" sz="3600" b="0" i="0" u="none" strike="noStrike" baseline="0" dirty="0">
                <a:latin typeface="+mj-lt"/>
              </a:rPr>
              <a:t>impacts and consequences of these events</a:t>
            </a:r>
            <a:endParaRPr lang="ar-JO" sz="3600" b="0" i="0" u="none" strike="noStrike" baseline="0" dirty="0">
              <a:latin typeface="+mj-lt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04501A-2823-4B40-6F33-47E7A492E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362538-FFDC-4F24-7CFA-7703E7D13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F54C54-6ADE-EFDC-BE28-382BC9DD7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40471255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0501E2-1E08-5C14-22A8-513BBEFC8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i="0" u="none" strike="noStrike" baseline="0" dirty="0"/>
              <a:t>Types of risks</a:t>
            </a:r>
            <a:r>
              <a:rPr lang="ar-JO" sz="4000" b="1" i="0" u="none" strike="noStrike" baseline="0" dirty="0"/>
              <a:t>-</a:t>
            </a:r>
            <a:r>
              <a:rPr lang="en-US" sz="1800" b="0" i="0" u="none" strike="noStrike" baseline="0" dirty="0">
                <a:latin typeface="SabonLTStd-Roman"/>
              </a:rPr>
              <a:t> </a:t>
            </a:r>
            <a:r>
              <a:rPr lang="en-US" b="1" dirty="0"/>
              <a:t>opportunity (or speculative) risks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A1593A-3226-5BA3-9911-A9292BAC5C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l"/>
            <a:r>
              <a:rPr lang="en-US" sz="3100" b="0" i="0" u="none" strike="noStrike" baseline="0" dirty="0">
                <a:latin typeface="+mj-lt"/>
              </a:rPr>
              <a:t>Organizations deliberately take risks, especially marketplace or commercial risks, in order to achieve a positive return.</a:t>
            </a:r>
          </a:p>
          <a:p>
            <a:pPr marL="0" indent="0" algn="l">
              <a:buNone/>
            </a:pPr>
            <a:endParaRPr lang="en-US" sz="3100" b="0" i="0" u="none" strike="noStrike" baseline="0" dirty="0">
              <a:latin typeface="+mj-lt"/>
            </a:endParaRPr>
          </a:p>
          <a:p>
            <a:r>
              <a:rPr lang="en-US" sz="3100" b="0" i="0" u="none" strike="noStrike" baseline="0" dirty="0">
                <a:latin typeface="+mj-lt"/>
              </a:rPr>
              <a:t>These can be considered as opportunity or speculative risks, and an organization will have a specific appetite for investment in such risks. </a:t>
            </a:r>
          </a:p>
          <a:p>
            <a:endParaRPr lang="en-US" sz="3100" b="0" i="0" u="none" strike="noStrike" baseline="0" dirty="0">
              <a:latin typeface="+mj-lt"/>
            </a:endParaRPr>
          </a:p>
          <a:p>
            <a:pPr algn="l"/>
            <a:r>
              <a:rPr lang="en-US" sz="3100" b="0" i="0" u="none" strike="noStrike" baseline="0" dirty="0">
                <a:latin typeface="+mj-lt"/>
              </a:rPr>
              <a:t>Opportunity risks relate to the relationship between risk and return.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79CED2-D69A-E8B7-0D05-EB421FB88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ADF655-76A9-425C-D14A-56EA5DAA4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1FE6BF-C6B2-3F71-EE22-A5A9AAA54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29510822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0501E2-1E08-5C14-22A8-513BBEFC8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i="0" u="none" strike="noStrike" baseline="0" dirty="0"/>
              <a:t>Types of risks</a:t>
            </a:r>
            <a:r>
              <a:rPr lang="ar-JO" sz="4000" b="1" i="0" u="none" strike="noStrike" baseline="0" dirty="0"/>
              <a:t>-</a:t>
            </a:r>
            <a:r>
              <a:rPr lang="en-US" sz="1800" b="0" i="0" u="none" strike="noStrike" baseline="0" dirty="0">
                <a:latin typeface="SabonLTStd-Roman"/>
              </a:rPr>
              <a:t> </a:t>
            </a:r>
            <a:r>
              <a:rPr lang="en-US" b="1" dirty="0"/>
              <a:t>Opportunity (or speculative) risks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A1593A-3226-5BA3-9911-A9292BAC5C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100" b="0" i="0" u="none" strike="noStrike" baseline="0" dirty="0">
                <a:latin typeface="+mj-lt"/>
              </a:rPr>
              <a:t>The purpose is to take action that involves risk to achieve positive gains.</a:t>
            </a:r>
          </a:p>
          <a:p>
            <a:pPr marL="0" indent="0">
              <a:buNone/>
            </a:pPr>
            <a:endParaRPr lang="en-US" sz="3100" b="0" i="0" u="none" strike="noStrike" baseline="0" dirty="0">
              <a:latin typeface="+mj-lt"/>
            </a:endParaRPr>
          </a:p>
          <a:p>
            <a:pPr algn="l"/>
            <a:r>
              <a:rPr lang="en-US" sz="3100" b="0" i="0" u="none" strike="noStrike" baseline="0" dirty="0">
                <a:latin typeface="+mj-lt"/>
              </a:rPr>
              <a:t>The focus of opportunity risks will be towards investment.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79CED2-D69A-E8B7-0D05-EB421FB88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ADF655-76A9-425C-D14A-56EA5DAA4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1FE6BF-C6B2-3F71-EE22-A5A9AAA54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9040276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91243-ADA0-4A68-9857-E5457B974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i="0" u="none" strike="noStrike" baseline="0" dirty="0"/>
              <a:t>Types of risks</a:t>
            </a:r>
            <a:r>
              <a:rPr lang="ar-JO" sz="4000" b="1" i="0" u="none" strike="noStrike" baseline="0" dirty="0"/>
              <a:t>-</a:t>
            </a:r>
            <a:r>
              <a:rPr lang="en-US" sz="1800" b="0" i="0" u="none" strike="noStrike" baseline="0" dirty="0">
                <a:latin typeface="SabonLTStd-Roman"/>
              </a:rPr>
              <a:t> </a:t>
            </a:r>
            <a:r>
              <a:rPr lang="en-US" b="1" dirty="0"/>
              <a:t>Opportunity (or speculative) risks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09E27E-0C4B-81AF-A9D2-023E0A068C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l"/>
            <a:r>
              <a:rPr lang="en-US" sz="3200" b="1" i="0" u="none" strike="noStrike" baseline="0" dirty="0">
                <a:solidFill>
                  <a:srgbClr val="0070C0"/>
                </a:solidFill>
                <a:latin typeface="+mj-lt"/>
              </a:rPr>
              <a:t>There are two main aspects associated with opportunity risks</a:t>
            </a:r>
            <a:r>
              <a:rPr lang="ar-JO" sz="3200" b="1" i="0" u="none" strike="noStrike" baseline="0" dirty="0">
                <a:solidFill>
                  <a:srgbClr val="0070C0"/>
                </a:solidFill>
                <a:latin typeface="+mj-lt"/>
              </a:rPr>
              <a:t>:</a:t>
            </a:r>
            <a:r>
              <a:rPr lang="en-US" sz="3200" b="1" i="0" u="none" strike="noStrike" baseline="0" dirty="0">
                <a:solidFill>
                  <a:srgbClr val="0070C0"/>
                </a:solidFill>
                <a:latin typeface="+mj-lt"/>
              </a:rPr>
              <a:t> </a:t>
            </a:r>
            <a:endParaRPr lang="ar-JO" sz="3200" b="1" i="0" u="none" strike="noStrike" baseline="0" dirty="0">
              <a:solidFill>
                <a:srgbClr val="0070C0"/>
              </a:solidFill>
              <a:latin typeface="+mj-lt"/>
            </a:endParaRPr>
          </a:p>
          <a:p>
            <a:pPr algn="l"/>
            <a:r>
              <a:rPr lang="en-US" sz="3200" b="0" i="0" u="none" strike="noStrike" baseline="0" dirty="0">
                <a:latin typeface="+mj-lt"/>
              </a:rPr>
              <a:t>There are risks/dangers associated with taking an opportunity, but there are also risks associated</a:t>
            </a:r>
            <a:r>
              <a:rPr lang="ar-JO" sz="3200" b="0" i="0" u="none" strike="noStrike" baseline="0" dirty="0">
                <a:latin typeface="+mj-lt"/>
              </a:rPr>
              <a:t> </a:t>
            </a:r>
            <a:r>
              <a:rPr lang="en-US" sz="3200" b="0" i="0" u="none" strike="noStrike" baseline="0" dirty="0">
                <a:latin typeface="+mj-lt"/>
              </a:rPr>
              <a:t>with not taking the opportunity.</a:t>
            </a:r>
          </a:p>
          <a:p>
            <a:pPr marL="0" indent="0" algn="l">
              <a:buNone/>
            </a:pPr>
            <a:r>
              <a:rPr lang="en-US" sz="3200" b="0" i="0" u="none" strike="noStrike" baseline="0" dirty="0">
                <a:latin typeface="+mj-lt"/>
              </a:rPr>
              <a:t> </a:t>
            </a:r>
            <a:endParaRPr lang="ar-JO" sz="3200" b="0" i="0" u="none" strike="noStrike" baseline="0" dirty="0">
              <a:latin typeface="+mj-lt"/>
            </a:endParaRPr>
          </a:p>
          <a:p>
            <a:pPr algn="l"/>
            <a:r>
              <a:rPr lang="en-US" sz="3200" b="0" i="0" u="none" strike="noStrike" baseline="0" dirty="0">
                <a:latin typeface="+mj-lt"/>
              </a:rPr>
              <a:t>Opportunity risks may not be visible or physically</a:t>
            </a:r>
            <a:r>
              <a:rPr lang="ar-JO" sz="3200" b="0" i="0" u="none" strike="noStrike" baseline="0" dirty="0">
                <a:latin typeface="+mj-lt"/>
              </a:rPr>
              <a:t> </a:t>
            </a:r>
            <a:r>
              <a:rPr lang="en-US" sz="3200" b="0" i="0" u="none" strike="noStrike" baseline="0" dirty="0">
                <a:latin typeface="+mj-lt"/>
              </a:rPr>
              <a:t>apparent, and they are often financial in nature.</a:t>
            </a:r>
            <a:endParaRPr lang="ar-JO" sz="3200" b="0" i="0" u="none" strike="noStrike" baseline="0" dirty="0">
              <a:latin typeface="+mj-lt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15667B-5CB0-9C36-41AA-13B36065B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D19633-7CA1-87DE-77EB-4E2D4057C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DAFBA7-3CC7-3437-858E-AF8A077EE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21593736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91243-ADA0-4A68-9857-E5457B974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i="0" u="none" strike="noStrike" baseline="0" dirty="0"/>
              <a:t>Types of risks</a:t>
            </a:r>
            <a:r>
              <a:rPr lang="ar-JO" sz="4000" b="1" i="0" u="none" strike="noStrike" baseline="0" dirty="0"/>
              <a:t>-</a:t>
            </a:r>
            <a:r>
              <a:rPr lang="en-US" sz="1800" b="0" i="0" u="none" strike="noStrike" baseline="0" dirty="0">
                <a:latin typeface="SabonLTStd-Roman"/>
              </a:rPr>
              <a:t> </a:t>
            </a:r>
            <a:r>
              <a:rPr lang="en-US" b="1" dirty="0"/>
              <a:t>Opportunity (or speculative) risks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09E27E-0C4B-81AF-A9D2-023E0A068C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b="0" i="0" u="none" strike="noStrike" baseline="0" dirty="0">
                <a:latin typeface="+mj-lt"/>
              </a:rPr>
              <a:t>Although opportunity risks are</a:t>
            </a:r>
            <a:r>
              <a:rPr lang="ar-JO" sz="2400" b="0" i="0" u="none" strike="noStrike" baseline="0" dirty="0">
                <a:latin typeface="+mj-lt"/>
              </a:rPr>
              <a:t> </a:t>
            </a:r>
            <a:r>
              <a:rPr lang="en-US" sz="2400" b="0" i="0" u="none" strike="noStrike" baseline="0" dirty="0">
                <a:latin typeface="+mj-lt"/>
              </a:rPr>
              <a:t>taken with the intention of obtaining a positive outcome, this is not guaranteed.</a:t>
            </a:r>
          </a:p>
          <a:p>
            <a:pPr marL="0" indent="0">
              <a:buNone/>
            </a:pPr>
            <a:endParaRPr lang="en-US" sz="2400" b="0" i="0" u="none" strike="noStrike" baseline="0" dirty="0">
              <a:latin typeface="+mj-lt"/>
            </a:endParaRPr>
          </a:p>
          <a:p>
            <a:r>
              <a:rPr lang="en-US" sz="2400" b="0" i="0" u="none" strike="noStrike" baseline="0" dirty="0">
                <a:latin typeface="+mj-lt"/>
              </a:rPr>
              <a:t>Nevertheless, the overall approach is to embrace the opportunity and the associated</a:t>
            </a:r>
            <a:r>
              <a:rPr lang="ar-JO" sz="2400" b="0" i="0" u="none" strike="noStrike" baseline="0" dirty="0">
                <a:latin typeface="+mj-lt"/>
              </a:rPr>
              <a:t> </a:t>
            </a:r>
            <a:r>
              <a:rPr lang="en-US" sz="2400" b="0" i="0" u="none" strike="noStrike" baseline="0" dirty="0">
                <a:latin typeface="+mj-lt"/>
              </a:rPr>
              <a:t>opportunity risks. </a:t>
            </a:r>
          </a:p>
          <a:p>
            <a:pPr marL="0" indent="0">
              <a:buNone/>
            </a:pPr>
            <a:endParaRPr lang="ar-JO" sz="2400" b="0" i="0" u="none" strike="noStrike" baseline="0" dirty="0">
              <a:latin typeface="+mj-lt"/>
            </a:endParaRPr>
          </a:p>
          <a:p>
            <a:r>
              <a:rPr lang="en-US" sz="2400" b="0" i="0" u="none" strike="noStrike" baseline="0" dirty="0">
                <a:latin typeface="+mj-lt"/>
              </a:rPr>
              <a:t>Opportunity risks for small businesses include moving a business</a:t>
            </a:r>
            <a:r>
              <a:rPr lang="ar-JO" sz="2400" b="0" i="0" u="none" strike="noStrike" baseline="0" dirty="0">
                <a:latin typeface="+mj-lt"/>
              </a:rPr>
              <a:t> </a:t>
            </a:r>
            <a:r>
              <a:rPr lang="en-US" sz="2400" b="0" i="0" u="none" strike="noStrike" baseline="0" dirty="0">
                <a:latin typeface="+mj-lt"/>
              </a:rPr>
              <a:t>to a new location, acquiring new property, expanding a business and diversifying</a:t>
            </a:r>
            <a:r>
              <a:rPr lang="ar-JO" sz="2400" b="0" i="0" u="none" strike="noStrike" baseline="0" dirty="0">
                <a:latin typeface="+mj-lt"/>
              </a:rPr>
              <a:t> </a:t>
            </a:r>
            <a:r>
              <a:rPr lang="en-US" sz="2400" b="0" i="0" u="none" strike="noStrike" baseline="0" dirty="0">
                <a:latin typeface="+mj-lt"/>
              </a:rPr>
              <a:t>into new products.</a:t>
            </a:r>
            <a:endParaRPr lang="ar-JO" sz="2400" b="0" i="0" u="none" strike="noStrike" baseline="0" dirty="0">
              <a:latin typeface="+mj-lt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15667B-5CB0-9C36-41AA-13B36065B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D19633-7CA1-87DE-77EB-4E2D4057C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DAFBA7-3CC7-3437-858E-AF8A077EE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13401104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A8615D-B3FF-15F3-3E3B-5EE790933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i="0" u="none" strike="noStrike" baseline="0" dirty="0"/>
              <a:t>Risk description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565EEB-8CAA-6073-304F-0D78A65911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200" b="0" i="0" u="none" strike="noStrike" baseline="0" dirty="0">
                <a:latin typeface="+mj-lt"/>
              </a:rPr>
              <a:t>In order to fully understand a risk, a detailed description is necessary so that a common understanding of the risk can be identified, and ownership/responsibilities may be clearly understood. </a:t>
            </a:r>
          </a:p>
          <a:p>
            <a:endParaRPr lang="en-US" sz="3200" b="0" i="0" u="none" strike="noStrike" baseline="0" dirty="0">
              <a:latin typeface="+mj-lt"/>
            </a:endParaRPr>
          </a:p>
          <a:p>
            <a:r>
              <a:rPr lang="en-US" sz="3200" b="0" i="0" u="none" strike="noStrike" baseline="0" dirty="0">
                <a:latin typeface="+mj-lt"/>
              </a:rPr>
              <a:t>Risk description Table lists the range of information that must be recorded to fully understand a risk. </a:t>
            </a:r>
          </a:p>
          <a:p>
            <a:pPr marL="0" indent="0" algn="l">
              <a:buNone/>
            </a:pPr>
            <a:endParaRPr lang="en-US" sz="3200" b="0" i="0" u="none" strike="noStrike" baseline="0" dirty="0">
              <a:latin typeface="+mj-lt"/>
            </a:endParaRPr>
          </a:p>
          <a:p>
            <a:pPr algn="l"/>
            <a:r>
              <a:rPr lang="en-US" sz="3200" b="0" i="0" u="none" strike="noStrike" baseline="0" dirty="0">
                <a:latin typeface="+mj-lt"/>
              </a:rPr>
              <a:t>The list of information set out in Risk description Table is most applicable to hazard risks and the list will need to be modified to provide a full description of control or opportunity risks.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22D510-A27C-CDCB-C6FA-74D1E5C77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59B6A4-C7F2-D6DE-DA94-57A35861E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16EAF-D87C-72C3-A597-679527C36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39193714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751ED-6762-5AAB-FFC7-4836FEA8E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0" u="none" strike="noStrike" baseline="0" dirty="0"/>
              <a:t>Risk description table</a:t>
            </a:r>
            <a:endParaRPr lang="en-US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915601D8-F22E-84D7-F68A-8C9E1FB041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8418" y="1422400"/>
            <a:ext cx="11744894" cy="4933950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FBDDD2-CF57-AEEC-14BD-A4EEF1AD9C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D2966-9AF8-8183-51D2-1E98491B0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BF529F-719E-68D2-6135-B89AC46C2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23816182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Risk Triggers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96640D-7529-44B4-89A0-D8AD1C6350FC}"/>
              </a:ext>
            </a:extLst>
          </p:cNvPr>
          <p:cNvSpPr txBox="1"/>
          <p:nvPr/>
        </p:nvSpPr>
        <p:spPr>
          <a:xfrm>
            <a:off x="280193" y="1868674"/>
            <a:ext cx="1133170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Risk triggers are “signs” that a risk event is about to  occur.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A risk trigger signals that something more relevant to the project is on the horizon.</a:t>
            </a:r>
          </a:p>
          <a:p>
            <a:pPr marL="285750" indent="-285750" algn="just" rtl="1">
              <a:buFont typeface="Wingdings" panose="05000000000000000000" pitchFamily="2" charset="2"/>
              <a:buChar char="§"/>
            </a:pPr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1774721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EF63E-19FB-C398-D292-0C9BC958F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i="0" u="none" strike="noStrike" baseline="0" dirty="0"/>
              <a:t>Inherent level of risk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142D19-D898-DB1D-B9D9-CA750780DB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b="0" i="0" u="none" strike="noStrike" baseline="0" dirty="0">
                <a:latin typeface="+mj-lt"/>
              </a:rPr>
              <a:t>Terminology varies and the inherent level of risk is sometimes referred to as the absolute risk or gross risk. </a:t>
            </a:r>
          </a:p>
          <a:p>
            <a:pPr marL="0" indent="0">
              <a:buNone/>
            </a:pPr>
            <a:endParaRPr lang="en-US" sz="3600" b="0" i="0" u="none" strike="noStrike" baseline="0" dirty="0">
              <a:latin typeface="+mj-lt"/>
            </a:endParaRPr>
          </a:p>
          <a:p>
            <a:r>
              <a:rPr lang="en-US" sz="3600" b="0" i="0" u="none" strike="noStrike" baseline="0" dirty="0">
                <a:latin typeface="+mj-lt"/>
              </a:rPr>
              <a:t>Also, the current level of risk is often referred to as the residual level, net level or the managed level of risk.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5B0E5C-C426-C7B3-E067-CAE9EE6D5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57127A-85D7-5EAC-759E-D57252817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0744B0-48C5-68F4-D207-9B1FBF406B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6231247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E7903-5A82-3BAA-3495-194BF7199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i="0" u="none" strike="noStrike" baseline="0" dirty="0"/>
              <a:t>Risk classification systems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8A9BAC-AD43-4C0A-4F21-C6E38789A3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i="0" u="none" strike="noStrike" baseline="0" dirty="0">
                <a:latin typeface="+mj-lt"/>
              </a:rPr>
              <a:t>Risks can be classified according to the nature of the attributes of the risk, such as timescale for impact, and the nature of the impact and/or likely magnitude of the risk.</a:t>
            </a:r>
          </a:p>
          <a:p>
            <a:pPr marL="0" indent="0">
              <a:buNone/>
            </a:pPr>
            <a:endParaRPr lang="en-US" b="0" i="0" u="none" strike="noStrike" baseline="0" dirty="0">
              <a:latin typeface="+mj-lt"/>
            </a:endParaRPr>
          </a:p>
          <a:p>
            <a:r>
              <a:rPr lang="en-US" b="0" i="0" u="none" strike="noStrike" baseline="0" dirty="0">
                <a:latin typeface="+mj-lt"/>
              </a:rPr>
              <a:t>The source of the risk can also be used as the basis of classification. In this case, a risk may be classified according to its origin, such as counterparty or credit risk.</a:t>
            </a:r>
          </a:p>
          <a:p>
            <a:pPr algn="l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B60948-3A36-1752-5B09-010476865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896E54-BD16-64B0-33C4-7BBD3743C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FAB4D7-CD0B-F360-33E9-206796CF3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9198419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E7903-5A82-3BAA-3495-194BF7199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i="0" u="none" strike="noStrike" baseline="0" dirty="0"/>
              <a:t>Risk classification systems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8A9BAC-AD43-4C0A-4F21-C6E38789A3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b="0" i="0" u="none" strike="noStrike" baseline="0" dirty="0">
                <a:latin typeface="+mj-lt"/>
              </a:rPr>
              <a:t>Risks may also be classified according to the component or feature of the organization that will be impacted.</a:t>
            </a:r>
          </a:p>
          <a:p>
            <a:pPr marL="0" indent="0">
              <a:buNone/>
            </a:pPr>
            <a:endParaRPr lang="en-US" sz="3200" b="0" i="0" u="none" strike="noStrike" baseline="0" dirty="0">
              <a:latin typeface="+mj-lt"/>
            </a:endParaRPr>
          </a:p>
          <a:p>
            <a:r>
              <a:rPr lang="en-US" sz="3200" b="0" i="0" u="none" strike="noStrike" baseline="0" dirty="0">
                <a:latin typeface="+mj-lt"/>
              </a:rPr>
              <a:t>Individual organizations will decide on the risk classification system that suits them best, depending on the nature of the organization and its activities.</a:t>
            </a:r>
          </a:p>
          <a:p>
            <a:pPr algn="l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B60948-3A36-1752-5B09-010476865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896E54-BD16-64B0-33C4-7BBD3743C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FAB4D7-CD0B-F360-33E9-206796CF3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9216907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BAC99D-7486-F236-5E1B-1BC4A26B0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0" u="none" strike="noStrike" baseline="0" dirty="0"/>
              <a:t>Risk classification systems</a:t>
            </a:r>
            <a:endParaRPr lang="en-US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B1F36590-8994-2F77-8222-74707C5795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8052" y="1422400"/>
            <a:ext cx="11608905" cy="4933950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1FA624-0D69-547E-22BF-15143A3AF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4F4EF2-C92F-1C0A-43FC-8BA4F65C7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264BD5-0AAF-F2A3-94F0-B08EEFEE0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21416845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Open thinking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031141B1-9EFA-4E6C-A2E0-401E799BC8E6}"/>
              </a:ext>
            </a:extLst>
          </p:cNvPr>
          <p:cNvSpPr txBox="1">
            <a:spLocks/>
          </p:cNvSpPr>
          <p:nvPr/>
        </p:nvSpPr>
        <p:spPr>
          <a:xfrm>
            <a:off x="609600" y="1286801"/>
            <a:ext cx="5384800" cy="426680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§"/>
              <a:defRPr/>
            </a:pPr>
            <a:endParaRPr lang="en-US" sz="2400" dirty="0">
              <a:solidFill>
                <a:prstClr val="black"/>
              </a:solidFill>
              <a:latin typeface="Calibri" panose="020F0502020204030204"/>
            </a:endParaRP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What risks did you face today as you traveled to the workshop?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endParaRPr lang="en-US" sz="2400" dirty="0">
              <a:solidFill>
                <a:prstClr val="black"/>
              </a:solidFill>
              <a:latin typeface="Calibri" panose="020F0502020204030204"/>
            </a:endParaRP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What was the risk?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endParaRPr lang="en-US" sz="2400" dirty="0">
              <a:solidFill>
                <a:prstClr val="black"/>
              </a:solidFill>
              <a:latin typeface="Calibri" panose="020F0502020204030204"/>
            </a:endParaRP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How did you manage the risk?</a:t>
            </a:r>
          </a:p>
        </p:txBody>
      </p:sp>
      <p:pic>
        <p:nvPicPr>
          <p:cNvPr id="9" name="Content Placeholder 7" descr="Women Don’t Take Risks Like Men | Leadership Freak">
            <a:extLst>
              <a:ext uri="{FF2B5EF4-FFF2-40B4-BE49-F238E27FC236}">
                <a16:creationId xmlns:a16="http://schemas.microsoft.com/office/drawing/2014/main" id="{091E24B2-B751-4640-95F1-6360998BED4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rgbClr val="ED7D31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602" y="1633537"/>
            <a:ext cx="5783072" cy="382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3516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B9DBF03-3688-489A-9CF8-39EFA434D6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8104" y="1335698"/>
            <a:ext cx="3346938" cy="41866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AutoShape 3">
            <a:extLst>
              <a:ext uri="{FF2B5EF4-FFF2-40B4-BE49-F238E27FC236}">
                <a16:creationId xmlns:a16="http://schemas.microsoft.com/office/drawing/2014/main" id="{D4ECCD4B-21E6-486C-9416-A95C8278F7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0127" y="1966546"/>
            <a:ext cx="4287715" cy="2924908"/>
          </a:xfrm>
          <a:prstGeom prst="wedgeEllipseCallout">
            <a:avLst>
              <a:gd name="adj1" fmla="val -95388"/>
              <a:gd name="adj2" fmla="val -50357"/>
            </a:avLst>
          </a:prstGeom>
          <a:solidFill>
            <a:srgbClr val="2AABA8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E7E6E6"/>
            </a:outerShdw>
          </a:effectLst>
        </p:spPr>
        <p:txBody>
          <a:bodyPr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CA" sz="2215" b="1" kern="0" dirty="0">
                <a:solidFill>
                  <a:prstClr val="white"/>
                </a:solidFill>
                <a:latin typeface="Comic Sans MS" pitchFamily="66" charset="0"/>
              </a:rPr>
              <a:t>Boss!!!</a:t>
            </a:r>
          </a:p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CA" sz="2215" b="1" kern="0" dirty="0">
                <a:solidFill>
                  <a:prstClr val="white"/>
                </a:solidFill>
                <a:latin typeface="Comic Sans MS" pitchFamily="66" charset="0"/>
              </a:rPr>
              <a:t>There is a strange sound coming from the excavation…??!!</a:t>
            </a:r>
            <a:endParaRPr lang="ar-JO" sz="2215" b="1" kern="0" dirty="0">
              <a:solidFill>
                <a:prstClr val="white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3073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10" name="Picture 2" descr="Fuite_1">
            <a:extLst>
              <a:ext uri="{FF2B5EF4-FFF2-40B4-BE49-F238E27FC236}">
                <a16:creationId xmlns:a16="http://schemas.microsoft.com/office/drawing/2014/main" id="{24A32A79-8FFB-4DBD-841A-7C2E6FAB85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6471" y="1607753"/>
            <a:ext cx="10893286" cy="46837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1" name="Group 3">
            <a:extLst>
              <a:ext uri="{FF2B5EF4-FFF2-40B4-BE49-F238E27FC236}">
                <a16:creationId xmlns:a16="http://schemas.microsoft.com/office/drawing/2014/main" id="{44F8929D-1747-4931-A1AA-0B4B941396A1}"/>
              </a:ext>
            </a:extLst>
          </p:cNvPr>
          <p:cNvGrpSpPr>
            <a:grpSpLocks/>
          </p:cNvGrpSpPr>
          <p:nvPr/>
        </p:nvGrpSpPr>
        <p:grpSpPr bwMode="auto">
          <a:xfrm>
            <a:off x="3031300" y="2492117"/>
            <a:ext cx="3335026" cy="1394169"/>
            <a:chOff x="1164" y="1344"/>
            <a:chExt cx="1852" cy="1851"/>
          </a:xfrm>
        </p:grpSpPr>
        <p:sp>
          <p:nvSpPr>
            <p:cNvPr id="12" name="Line 4">
              <a:extLst>
                <a:ext uri="{FF2B5EF4-FFF2-40B4-BE49-F238E27FC236}">
                  <a16:creationId xmlns:a16="http://schemas.microsoft.com/office/drawing/2014/main" id="{C96C9FAD-9122-4305-95DD-D16D10B0EB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64" y="1853"/>
              <a:ext cx="420" cy="1342"/>
            </a:xfrm>
            <a:prstGeom prst="line">
              <a:avLst/>
            </a:prstGeom>
            <a:noFill/>
            <a:ln w="38100">
              <a:solidFill>
                <a:srgbClr val="FFFFFF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62" b="0" i="0" u="none" strike="noStrike" kern="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3" name="Text Box 5">
              <a:extLst>
                <a:ext uri="{FF2B5EF4-FFF2-40B4-BE49-F238E27FC236}">
                  <a16:creationId xmlns:a16="http://schemas.microsoft.com/office/drawing/2014/main" id="{FA6AA333-6F6E-464E-81CD-C473DC0A8D6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4" y="1344"/>
              <a:ext cx="1432" cy="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CA" sz="2215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Strange Sound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3760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Example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96117DD-FDA8-4227-8320-0FFB5A5C83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417" y="1237538"/>
            <a:ext cx="11360425" cy="5361722"/>
          </a:xfrm>
          <a:prstGeom prst="rect">
            <a:avLst/>
          </a:prstGeom>
        </p:spPr>
      </p:pic>
      <p:sp>
        <p:nvSpPr>
          <p:cNvPr id="9" name="Speech Bubble: Oval 5">
            <a:extLst>
              <a:ext uri="{FF2B5EF4-FFF2-40B4-BE49-F238E27FC236}">
                <a16:creationId xmlns:a16="http://schemas.microsoft.com/office/drawing/2014/main" id="{EA5A7E14-7FAD-4C26-9731-38E8B2F7662B}"/>
              </a:ext>
            </a:extLst>
          </p:cNvPr>
          <p:cNvSpPr/>
          <p:nvPr/>
        </p:nvSpPr>
        <p:spPr>
          <a:xfrm>
            <a:off x="2399639" y="1483550"/>
            <a:ext cx="3012919" cy="717446"/>
          </a:xfrm>
          <a:prstGeom prst="wedgeEllipseCallout">
            <a:avLst>
              <a:gd name="adj1" fmla="val 58159"/>
              <a:gd name="adj2" fmla="val 83229"/>
            </a:avLst>
          </a:prstGeom>
          <a:solidFill>
            <a:sysClr val="windowText" lastClr="000000"/>
          </a:solidFill>
          <a:ln w="12700" cap="flat" cmpd="sng" algn="ctr">
            <a:solidFill>
              <a:sysClr val="windowText" lastClr="000000">
                <a:shade val="50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Happen??</a:t>
            </a:r>
          </a:p>
        </p:txBody>
      </p:sp>
    </p:spTree>
    <p:extLst>
      <p:ext uri="{BB962C8B-B14F-4D97-AF65-F5344CB8AC3E}">
        <p14:creationId xmlns:p14="http://schemas.microsoft.com/office/powerpoint/2010/main" val="20708285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Operational Risk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Picture 2" descr="Fuite_3">
            <a:extLst>
              <a:ext uri="{FF2B5EF4-FFF2-40B4-BE49-F238E27FC236}">
                <a16:creationId xmlns:a16="http://schemas.microsoft.com/office/drawing/2014/main" id="{3FE3E6A8-B2BB-4D52-8A19-BE40482DF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9657" y="1415845"/>
            <a:ext cx="11737376" cy="48178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384886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Without Risk Management!!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2D0A357-5FC1-4E58-9A68-6319855E8C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3665" y="1832986"/>
            <a:ext cx="6949809" cy="2963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Low" fontAlgn="base">
              <a:lnSpc>
                <a:spcPct val="150000"/>
              </a:lnSpc>
              <a:spcBef>
                <a:spcPct val="35000"/>
              </a:spcBef>
              <a:spcAft>
                <a:spcPct val="0"/>
              </a:spcAft>
              <a:buSzPct val="65000"/>
              <a:buFont typeface="Wingdings" pitchFamily="2" charset="2"/>
              <a:buNone/>
              <a:defRPr/>
            </a:pPr>
            <a:r>
              <a:rPr kumimoji="1" lang="en-US" sz="2800" b="1" dirty="0">
                <a:latin typeface="Calibri" panose="020F0502020204030204"/>
                <a:ea typeface="Verdana" panose="020B0604030504040204" pitchFamily="34" charset="0"/>
                <a:cs typeface="Verdana" panose="020B0604030504040204" pitchFamily="34" charset="0"/>
              </a:rPr>
              <a:t>You will be surprised by the </a:t>
            </a:r>
            <a:r>
              <a:rPr kumimoji="1" lang="en-US" sz="4400" b="1" dirty="0">
                <a:solidFill>
                  <a:srgbClr val="FF0000"/>
                </a:solidFill>
                <a:latin typeface="Calibri" panose="020F0502020204030204"/>
                <a:ea typeface="Verdana" panose="020B0604030504040204" pitchFamily="34" charset="0"/>
                <a:cs typeface="Verdana" panose="020B0604030504040204" pitchFamily="34" charset="0"/>
              </a:rPr>
              <a:t>T</a:t>
            </a:r>
            <a:r>
              <a:rPr kumimoji="1" lang="en-US" sz="2800" b="1" dirty="0">
                <a:solidFill>
                  <a:srgbClr val="FF0000"/>
                </a:solidFill>
                <a:latin typeface="Calibri" panose="020F0502020204030204"/>
                <a:ea typeface="Verdana" panose="020B0604030504040204" pitchFamily="34" charset="0"/>
                <a:cs typeface="Verdana" panose="020B0604030504040204" pitchFamily="34" charset="0"/>
              </a:rPr>
              <a:t>hreats</a:t>
            </a:r>
            <a:r>
              <a:rPr kumimoji="1" lang="ar-JO" sz="2800" b="1" dirty="0">
                <a:latin typeface="Calibri" panose="020F0502020204030204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kumimoji="1" lang="en-US" sz="2800" b="1" dirty="0">
                <a:latin typeface="Calibri" panose="020F0502020204030204"/>
                <a:ea typeface="Verdana" panose="020B0604030504040204" pitchFamily="34" charset="0"/>
                <a:cs typeface="Verdana" panose="020B0604030504040204" pitchFamily="34" charset="0"/>
              </a:rPr>
              <a:t>surrounding you and  will miss </a:t>
            </a:r>
            <a:r>
              <a:rPr kumimoji="1" lang="en-US" sz="4400" b="1" dirty="0">
                <a:solidFill>
                  <a:srgbClr val="00B050"/>
                </a:solidFill>
                <a:latin typeface="Calibri" panose="020F0502020204030204"/>
                <a:ea typeface="Verdana" panose="020B0604030504040204" pitchFamily="34" charset="0"/>
                <a:cs typeface="Verdana" panose="020B0604030504040204" pitchFamily="34" charset="0"/>
              </a:rPr>
              <a:t>o</a:t>
            </a:r>
            <a:r>
              <a:rPr kumimoji="1" lang="en-US" sz="2800" b="1" dirty="0">
                <a:solidFill>
                  <a:srgbClr val="00B050"/>
                </a:solidFill>
                <a:latin typeface="Calibri" panose="020F0502020204030204"/>
                <a:ea typeface="Verdana" panose="020B0604030504040204" pitchFamily="34" charset="0"/>
                <a:cs typeface="Verdana" panose="020B0604030504040204" pitchFamily="34" charset="0"/>
              </a:rPr>
              <a:t>pportunities</a:t>
            </a:r>
            <a:r>
              <a:rPr kumimoji="1" lang="en-US" sz="2800" b="1" dirty="0">
                <a:latin typeface="Calibri" panose="020F0502020204030204"/>
                <a:ea typeface="Verdana" panose="020B0604030504040204" pitchFamily="34" charset="0"/>
                <a:cs typeface="Verdana" panose="020B0604030504040204" pitchFamily="34" charset="0"/>
              </a:rPr>
              <a:t>, as well!</a:t>
            </a:r>
            <a:endParaRPr kumimoji="1" lang="en-US" sz="2800" dirty="0">
              <a:latin typeface="Calibri" panose="020F0502020204030204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2A1683C-FD3B-478B-9917-044ADBAA62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306" y="1553372"/>
            <a:ext cx="2394162" cy="39092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7126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Why does Risk Management 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Content Placeholder 8">
            <a:extLst>
              <a:ext uri="{FF2B5EF4-FFF2-40B4-BE49-F238E27FC236}">
                <a16:creationId xmlns:a16="http://schemas.microsoft.com/office/drawing/2014/main" id="{5A3C002A-91C5-48E7-B5DF-9F5825E99AA7}"/>
              </a:ext>
            </a:extLst>
          </p:cNvPr>
          <p:cNvSpPr txBox="1">
            <a:spLocks/>
          </p:cNvSpPr>
          <p:nvPr/>
        </p:nvSpPr>
        <p:spPr>
          <a:xfrm>
            <a:off x="424676" y="1530626"/>
            <a:ext cx="11491099" cy="48381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Good risk management can save time, improve quality, and reduce the costs of achieving an agreed outcome.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  <a:defRPr/>
            </a:pP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Effective risk management can be a significant contributor to project success.</a:t>
            </a:r>
            <a:endParaRPr lang="ar-JO" sz="32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45184618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Benefits of Risk Management 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7AEEF91-8BB5-4B9C-87FA-AB194BC18108}"/>
              </a:ext>
            </a:extLst>
          </p:cNvPr>
          <p:cNvSpPr txBox="1">
            <a:spLocks/>
          </p:cNvSpPr>
          <p:nvPr/>
        </p:nvSpPr>
        <p:spPr>
          <a:xfrm>
            <a:off x="566015" y="1411357"/>
            <a:ext cx="11540260" cy="481053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US" sz="2400" b="1" dirty="0">
                <a:solidFill>
                  <a:srgbClr val="2AABA8"/>
                </a:solidFill>
                <a:latin typeface="Calibri" panose="020F0502020204030204"/>
              </a:rPr>
              <a:t>‘HARD’ (tangible)</a:t>
            </a:r>
          </a:p>
          <a:p>
            <a:pPr>
              <a:defRPr/>
            </a:pPr>
            <a:r>
              <a:rPr lang="en-US" dirty="0">
                <a:solidFill>
                  <a:prstClr val="black"/>
                </a:solidFill>
                <a:latin typeface="+mj-lt"/>
              </a:rPr>
              <a:t>Enables better informed and more believable plans, schedules and budgets</a:t>
            </a:r>
          </a:p>
          <a:p>
            <a:pPr>
              <a:defRPr/>
            </a:pPr>
            <a:r>
              <a:rPr lang="en-US" dirty="0">
                <a:solidFill>
                  <a:prstClr val="black"/>
                </a:solidFill>
                <a:latin typeface="+mj-lt"/>
              </a:rPr>
              <a:t>Increases the likelihood of a project adhering to its schedules and budgets</a:t>
            </a:r>
          </a:p>
          <a:p>
            <a:pPr>
              <a:defRPr/>
            </a:pPr>
            <a:r>
              <a:rPr lang="en-US" dirty="0">
                <a:solidFill>
                  <a:prstClr val="black"/>
                </a:solidFill>
                <a:latin typeface="+mj-lt"/>
              </a:rPr>
              <a:t>Leads to the use of the most suitable type of contract</a:t>
            </a:r>
          </a:p>
          <a:p>
            <a:pPr>
              <a:defRPr/>
            </a:pPr>
            <a:r>
              <a:rPr lang="en-US" dirty="0">
                <a:solidFill>
                  <a:prstClr val="black"/>
                </a:solidFill>
                <a:latin typeface="+mj-lt"/>
              </a:rPr>
              <a:t>Allows a more meaningful assessment of contingencies</a:t>
            </a:r>
          </a:p>
          <a:p>
            <a:pPr>
              <a:defRPr/>
            </a:pPr>
            <a:r>
              <a:rPr lang="en-US" dirty="0">
                <a:solidFill>
                  <a:prstClr val="black"/>
                </a:solidFill>
                <a:latin typeface="+mj-lt"/>
              </a:rPr>
              <a:t>Contributes to the build-up of statistical information to assist in better management of future projects</a:t>
            </a:r>
          </a:p>
          <a:p>
            <a:pPr>
              <a:defRPr/>
            </a:pPr>
            <a:r>
              <a:rPr lang="en-US" dirty="0">
                <a:solidFill>
                  <a:prstClr val="black"/>
                </a:solidFill>
                <a:latin typeface="+mj-lt"/>
              </a:rPr>
              <a:t>Enables a more objective comparison of alternatives</a:t>
            </a:r>
          </a:p>
          <a:p>
            <a:pPr>
              <a:defRPr/>
            </a:pPr>
            <a:r>
              <a:rPr lang="en-US" dirty="0">
                <a:solidFill>
                  <a:prstClr val="black"/>
                </a:solidFill>
                <a:latin typeface="+mj-lt"/>
              </a:rPr>
              <a:t>Identifies, and allocates responsibility to, the best risk owner</a:t>
            </a:r>
          </a:p>
        </p:txBody>
      </p:sp>
    </p:spTree>
    <p:extLst>
      <p:ext uri="{BB962C8B-B14F-4D97-AF65-F5344CB8AC3E}">
        <p14:creationId xmlns:p14="http://schemas.microsoft.com/office/powerpoint/2010/main" val="13897028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Benefits of Risk Management 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79F5B8DA-6F6A-439E-902C-28BD20600509}"/>
              </a:ext>
            </a:extLst>
          </p:cNvPr>
          <p:cNvSpPr txBox="1">
            <a:spLocks/>
          </p:cNvSpPr>
          <p:nvPr/>
        </p:nvSpPr>
        <p:spPr>
          <a:xfrm>
            <a:off x="250361" y="1520687"/>
            <a:ext cx="11691277" cy="48609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US" b="1" dirty="0">
                <a:solidFill>
                  <a:srgbClr val="2AABA8"/>
                </a:solidFill>
                <a:latin typeface="Calibri" panose="020F0502020204030204"/>
              </a:rPr>
              <a:t>‘</a:t>
            </a:r>
            <a:r>
              <a:rPr lang="en-US" sz="3200" b="1" dirty="0">
                <a:solidFill>
                  <a:srgbClr val="2AABA8"/>
                </a:solidFill>
                <a:latin typeface="+mj-lt"/>
              </a:rPr>
              <a:t>SOFT’ (intangible)</a:t>
            </a:r>
          </a:p>
          <a:p>
            <a:pPr algn="just">
              <a:defRPr/>
            </a:pPr>
            <a:r>
              <a:rPr lang="en-US" sz="3200" dirty="0">
                <a:solidFill>
                  <a:prstClr val="black"/>
                </a:solidFill>
                <a:latin typeface="+mj-lt"/>
              </a:rPr>
              <a:t>Improves corporate experience and general; communication</a:t>
            </a:r>
          </a:p>
          <a:p>
            <a:pPr algn="just">
              <a:defRPr/>
            </a:pPr>
            <a:r>
              <a:rPr lang="en-US" sz="3200" dirty="0">
                <a:solidFill>
                  <a:prstClr val="black"/>
                </a:solidFill>
                <a:latin typeface="+mj-lt"/>
              </a:rPr>
              <a:t>Leads to a common understanding and improved team spirit</a:t>
            </a:r>
          </a:p>
          <a:p>
            <a:pPr algn="just">
              <a:defRPr/>
            </a:pPr>
            <a:r>
              <a:rPr lang="en-US" sz="3200" dirty="0">
                <a:solidFill>
                  <a:prstClr val="black"/>
                </a:solidFill>
                <a:latin typeface="+mj-lt"/>
              </a:rPr>
              <a:t>Helps distinguish between good luck / good management and bad luck / bad management</a:t>
            </a:r>
          </a:p>
          <a:p>
            <a:pPr algn="just">
              <a:defRPr/>
            </a:pPr>
            <a:r>
              <a:rPr lang="en-US" sz="3200" dirty="0">
                <a:solidFill>
                  <a:prstClr val="black"/>
                </a:solidFill>
                <a:latin typeface="+mj-lt"/>
              </a:rPr>
              <a:t>Helps develop the ability of staff to assess risks</a:t>
            </a:r>
          </a:p>
          <a:p>
            <a:pPr algn="just">
              <a:defRPr/>
            </a:pPr>
            <a:r>
              <a:rPr lang="en-US" sz="3200" dirty="0">
                <a:solidFill>
                  <a:prstClr val="black"/>
                </a:solidFill>
                <a:latin typeface="+mj-lt"/>
              </a:rPr>
              <a:t>Focuses project management attention on the real and most important issues.</a:t>
            </a:r>
          </a:p>
        </p:txBody>
      </p:sp>
    </p:spTree>
    <p:extLst>
      <p:ext uri="{BB962C8B-B14F-4D97-AF65-F5344CB8AC3E}">
        <p14:creationId xmlns:p14="http://schemas.microsoft.com/office/powerpoint/2010/main" val="261458614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Risk Examples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- Risk 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EA0B03-7973-4949-8683-FB105F089D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0843" y="1495425"/>
            <a:ext cx="8230313" cy="4366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99250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9B63D7-DA46-1F2E-3F97-77C5A9453B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2920181"/>
            <a:ext cx="10515600" cy="3169469"/>
          </a:xfrm>
        </p:spPr>
        <p:txBody>
          <a:bodyPr>
            <a:normAutofit/>
          </a:bodyPr>
          <a:lstStyle/>
          <a:p>
            <a:pPr algn="ctr"/>
            <a:r>
              <a:rPr lang="en-US" sz="7200" dirty="0">
                <a:latin typeface="Algerian" panose="04020705040A02060702" pitchFamily="82" charset="0"/>
              </a:rPr>
              <a:t>Thank you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D89BA0-C8BF-E0F2-4D33-1BAF411E4C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7D0692-6BB2-CA24-0670-3D73C0D76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7DE0D2D1-4774-3F8E-AEFB-E368E8311B40}"/>
              </a:ext>
            </a:extLst>
          </p:cNvPr>
          <p:cNvSpPr txBox="1">
            <a:spLocks/>
          </p:cNvSpPr>
          <p:nvPr/>
        </p:nvSpPr>
        <p:spPr>
          <a:xfrm>
            <a:off x="6823587" y="6486975"/>
            <a:ext cx="5122607" cy="4704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dirty="0">
                <a:solidFill>
                  <a:prstClr val="white"/>
                </a:solidFill>
                <a:latin typeface="Times New Roman"/>
                <a:cs typeface="Times New Roman"/>
              </a:rPr>
              <a:t>MGM 510  - Risk Management</a:t>
            </a:r>
          </a:p>
          <a:p>
            <a:pPr>
              <a:defRPr/>
            </a:pPr>
            <a:endParaRPr lang="en-US" dirty="0">
              <a:solidFill>
                <a:prstClr val="white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593282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841</TotalTime>
  <Words>2524</Words>
  <Application>Microsoft Office PowerPoint</Application>
  <PresentationFormat>Widescreen</PresentationFormat>
  <Paragraphs>339</Paragraphs>
  <Slides>43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3" baseType="lpstr">
      <vt:lpstr>Algerian</vt:lpstr>
      <vt:lpstr>Arial</vt:lpstr>
      <vt:lpstr>Calibri</vt:lpstr>
      <vt:lpstr>Comic Sans MS</vt:lpstr>
      <vt:lpstr>DIN Next LT Arabic</vt:lpstr>
      <vt:lpstr>MiloOT-Black</vt:lpstr>
      <vt:lpstr>SabonLTStd-Roman</vt:lpstr>
      <vt:lpstr>Times New Roman</vt:lpstr>
      <vt:lpstr>Wingdings</vt:lpstr>
      <vt:lpstr>Office Theme</vt:lpstr>
      <vt:lpstr>PowerPoint Presentation</vt:lpstr>
      <vt:lpstr>PowerPoint Presentation</vt:lpstr>
      <vt:lpstr>Intended Learning outcomes (ILOs)</vt:lpstr>
      <vt:lpstr>Topics to be covered in this chapter</vt:lpstr>
      <vt:lpstr>Definition of “ RISK “</vt:lpstr>
      <vt:lpstr>Definition of “ RISK “</vt:lpstr>
      <vt:lpstr>Definition of “ RISK “</vt:lpstr>
      <vt:lpstr>Definition of “ RISK “</vt:lpstr>
      <vt:lpstr>Definition of “ RISK “</vt:lpstr>
      <vt:lpstr>Definitions of ‘Risk’ </vt:lpstr>
      <vt:lpstr>Definitions of ‘Risk’ </vt:lpstr>
      <vt:lpstr>Definitions of ‘Risk’ </vt:lpstr>
      <vt:lpstr>Types of risks</vt:lpstr>
      <vt:lpstr>Types of risks</vt:lpstr>
      <vt:lpstr>Types of risks-Hazard (or pure) risks</vt:lpstr>
      <vt:lpstr>Types of risks-Hazard (or pure) risks</vt:lpstr>
      <vt:lpstr>Types of risks-Hazard (or pure) risks</vt:lpstr>
      <vt:lpstr>Types of risks- Control (or uncertainty) risks</vt:lpstr>
      <vt:lpstr>Types of risks- Control (or uncertainty) risks</vt:lpstr>
      <vt:lpstr>Types of risks- Control (or uncertainty) risks</vt:lpstr>
      <vt:lpstr>Types of risks- Control (or uncertainty) risks</vt:lpstr>
      <vt:lpstr>Types of risks- opportunity (or speculative) risks</vt:lpstr>
      <vt:lpstr>Types of risks- Opportunity (or speculative) risks</vt:lpstr>
      <vt:lpstr>Types of risks- Opportunity (or speculative) risks</vt:lpstr>
      <vt:lpstr>Types of risks- Opportunity (or speculative) risks</vt:lpstr>
      <vt:lpstr>Risk description</vt:lpstr>
      <vt:lpstr>Risk description table</vt:lpstr>
      <vt:lpstr>Risk Triggers</vt:lpstr>
      <vt:lpstr>Inherent level of risk</vt:lpstr>
      <vt:lpstr>Risk classification systems</vt:lpstr>
      <vt:lpstr>Risk classification systems</vt:lpstr>
      <vt:lpstr>Risk classification systems</vt:lpstr>
      <vt:lpstr>Open thinking</vt:lpstr>
      <vt:lpstr>Example</vt:lpstr>
      <vt:lpstr>Example</vt:lpstr>
      <vt:lpstr>Example</vt:lpstr>
      <vt:lpstr>Operational Risk</vt:lpstr>
      <vt:lpstr>Without Risk Management!!</vt:lpstr>
      <vt:lpstr>Why does Risk Management </vt:lpstr>
      <vt:lpstr>Benefits of Risk Management </vt:lpstr>
      <vt:lpstr>Benefits of Risk Management </vt:lpstr>
      <vt:lpstr>Risk Examples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hamed almahadin</cp:lastModifiedBy>
  <cp:revision>180</cp:revision>
  <dcterms:created xsi:type="dcterms:W3CDTF">2023-09-12T14:13:52Z</dcterms:created>
  <dcterms:modified xsi:type="dcterms:W3CDTF">2024-01-29T17:16:28Z</dcterms:modified>
</cp:coreProperties>
</file>