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303" r:id="rId2"/>
    <p:sldId id="387" r:id="rId3"/>
    <p:sldId id="388" r:id="rId4"/>
    <p:sldId id="424" r:id="rId5"/>
    <p:sldId id="423" r:id="rId6"/>
    <p:sldId id="422" r:id="rId7"/>
    <p:sldId id="421" r:id="rId8"/>
    <p:sldId id="420" r:id="rId9"/>
    <p:sldId id="419" r:id="rId10"/>
    <p:sldId id="418" r:id="rId11"/>
    <p:sldId id="417" r:id="rId12"/>
    <p:sldId id="416" r:id="rId13"/>
    <p:sldId id="415" r:id="rId14"/>
    <p:sldId id="414" r:id="rId15"/>
    <p:sldId id="412" r:id="rId16"/>
    <p:sldId id="411" r:id="rId17"/>
    <p:sldId id="410" r:id="rId18"/>
    <p:sldId id="409" r:id="rId19"/>
    <p:sldId id="408" r:id="rId20"/>
    <p:sldId id="407" r:id="rId21"/>
    <p:sldId id="406" r:id="rId22"/>
    <p:sldId id="405" r:id="rId23"/>
    <p:sldId id="404" r:id="rId24"/>
    <p:sldId id="403" r:id="rId25"/>
    <p:sldId id="402" r:id="rId26"/>
    <p:sldId id="401" r:id="rId27"/>
    <p:sldId id="400" r:id="rId28"/>
    <p:sldId id="399" r:id="rId29"/>
    <p:sldId id="398" r:id="rId30"/>
    <p:sldId id="397" r:id="rId31"/>
    <p:sldId id="396" r:id="rId32"/>
    <p:sldId id="395" r:id="rId33"/>
    <p:sldId id="394" r:id="rId34"/>
    <p:sldId id="392" r:id="rId35"/>
    <p:sldId id="391" r:id="rId36"/>
    <p:sldId id="390" r:id="rId37"/>
    <p:sldId id="389"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7" d="100"/>
          <a:sy n="77" d="100"/>
        </p:scale>
        <p:origin x="80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6F022D-CD99-4BF9-B3F8-B43064B7980D}" type="datetimeFigureOut">
              <a:rPr lang="en-US" smtClean="0"/>
              <a:t>10/19/2023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45E16E-D95D-4471-B72B-CC68C99B070A}" type="slidenum">
              <a:rPr lang="en-US" smtClean="0"/>
              <a:t>‹#›</a:t>
            </a:fld>
            <a:endParaRPr lang="en-US"/>
          </a:p>
        </p:txBody>
      </p:sp>
    </p:spTree>
    <p:extLst>
      <p:ext uri="{BB962C8B-B14F-4D97-AF65-F5344CB8AC3E}">
        <p14:creationId xmlns:p14="http://schemas.microsoft.com/office/powerpoint/2010/main" val="35316582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2107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3399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19211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5353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8923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3512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719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0863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7707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217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67487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269400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722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827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57787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66517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741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468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088505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Google Shape;109;p1">
            <a:extLst>
              <a:ext uri="{FF2B5EF4-FFF2-40B4-BE49-F238E27FC236}">
                <a16:creationId xmlns:a16="http://schemas.microsoft.com/office/drawing/2014/main" id="{D3D75DA4-FA89-195F-E081-86ABADB69100}"/>
              </a:ext>
            </a:extLst>
          </p:cNvPr>
          <p:cNvSpPr txBox="1"/>
          <p:nvPr/>
        </p:nvSpPr>
        <p:spPr>
          <a:xfrm>
            <a:off x="7299012" y="2095281"/>
            <a:ext cx="4703532" cy="76940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ar-SA" sz="4400" b="1" kern="0" dirty="0">
                <a:solidFill>
                  <a:srgbClr val="8E5A6D"/>
                </a:solidFill>
                <a:latin typeface="Tajawal Medium"/>
                <a:cs typeface="Tajawal Medium"/>
                <a:sym typeface="Tajawal Medium"/>
              </a:rPr>
              <a:t>مقرر </a:t>
            </a:r>
            <a:r>
              <a:rPr lang="ar-EG" sz="4400" b="1" kern="0" dirty="0">
                <a:solidFill>
                  <a:srgbClr val="8E5A6D"/>
                </a:solidFill>
                <a:latin typeface="Tajawal Medium"/>
                <a:cs typeface="Tajawal Medium"/>
                <a:sym typeface="Tajawal Medium"/>
              </a:rPr>
              <a:t>قيادة التغيرات    </a:t>
            </a:r>
            <a:endParaRPr sz="1400" kern="0" dirty="0">
              <a:solidFill>
                <a:srgbClr val="000000"/>
              </a:solidFill>
              <a:latin typeface="Arial"/>
              <a:cs typeface="Arial"/>
              <a:sym typeface="Arial"/>
            </a:endParaRPr>
          </a:p>
        </p:txBody>
      </p:sp>
      <p:sp>
        <p:nvSpPr>
          <p:cNvPr id="7" name="Google Shape;114;p1">
            <a:extLst>
              <a:ext uri="{FF2B5EF4-FFF2-40B4-BE49-F238E27FC236}">
                <a16:creationId xmlns:a16="http://schemas.microsoft.com/office/drawing/2014/main" id="{3D701D39-2572-B0CC-1A8F-7C68D93799D6}"/>
              </a:ext>
            </a:extLst>
          </p:cNvPr>
          <p:cNvSpPr txBox="1"/>
          <p:nvPr/>
        </p:nvSpPr>
        <p:spPr>
          <a:xfrm>
            <a:off x="6729897" y="4044778"/>
            <a:ext cx="4464495" cy="523180"/>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EG" sz="2800" b="1" kern="0" dirty="0">
                <a:solidFill>
                  <a:srgbClr val="000000"/>
                </a:solidFill>
                <a:highlight>
                  <a:srgbClr val="00FFFF"/>
                </a:highlight>
                <a:latin typeface="Arial"/>
                <a:ea typeface="Calibri" panose="020F0502020204030204" pitchFamily="34" charset="0"/>
                <a:cs typeface="Times New Roman" panose="02020603050405020304" pitchFamily="18" charset="0"/>
                <a:sym typeface="Arial"/>
              </a:rPr>
              <a:t>الثقافة المجتمعية والتغيير الاجتماعي</a:t>
            </a:r>
            <a:endParaRPr sz="2700" b="1" kern="0" dirty="0">
              <a:solidFill>
                <a:srgbClr val="000000"/>
              </a:solidFill>
              <a:latin typeface="Arial"/>
              <a:cs typeface="Arial"/>
              <a:sym typeface="Arial"/>
            </a:endParaRPr>
          </a:p>
        </p:txBody>
      </p:sp>
      <p:sp>
        <p:nvSpPr>
          <p:cNvPr id="8" name="Google Shape;110;p1">
            <a:extLst>
              <a:ext uri="{FF2B5EF4-FFF2-40B4-BE49-F238E27FC236}">
                <a16:creationId xmlns:a16="http://schemas.microsoft.com/office/drawing/2014/main" id="{AC7962C6-A81E-0BE1-5F66-EB563019C3BD}"/>
              </a:ext>
            </a:extLst>
          </p:cNvPr>
          <p:cNvSpPr/>
          <p:nvPr/>
        </p:nvSpPr>
        <p:spPr>
          <a:xfrm>
            <a:off x="5101181" y="490585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الثالثة : قيادة التغيرات 721</a:t>
            </a:r>
            <a:endParaRPr kumimoji="0" sz="20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14" name="Google Shape;107;p1">
            <a:extLst>
              <a:ext uri="{FF2B5EF4-FFF2-40B4-BE49-F238E27FC236}">
                <a16:creationId xmlns:a16="http://schemas.microsoft.com/office/drawing/2014/main" id="{A15DD8C1-F123-2301-64BB-3F09F8FF16CA}"/>
              </a:ext>
            </a:extLst>
          </p:cNvPr>
          <p:cNvSpPr txBox="1"/>
          <p:nvPr/>
        </p:nvSpPr>
        <p:spPr>
          <a:xfrm>
            <a:off x="6628471" y="2890411"/>
            <a:ext cx="4886463" cy="1077178"/>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SA" sz="2400" b="1" kern="0" dirty="0" err="1">
                <a:solidFill>
                  <a:srgbClr val="2D3956"/>
                </a:solidFill>
                <a:latin typeface="Tajawal Medium"/>
                <a:cs typeface="Tajawal Medium"/>
                <a:sym typeface="Tajawal Medium"/>
              </a:rPr>
              <a:t>أ.د</a:t>
            </a:r>
            <a:r>
              <a:rPr lang="ar-SA" sz="2400" b="1" kern="0" dirty="0">
                <a:solidFill>
                  <a:srgbClr val="2D3956"/>
                </a:solidFill>
                <a:latin typeface="Tajawal Medium"/>
                <a:cs typeface="Tajawal Medium"/>
                <a:sym typeface="Tajawal Medium"/>
              </a:rPr>
              <a:t> | محمد محمدي محمد مخلص</a:t>
            </a:r>
            <a:endParaRPr lang="ar-SA" sz="2000" b="1" kern="0" dirty="0">
              <a:solidFill>
                <a:srgbClr val="2D3956"/>
              </a:solidFill>
              <a:latin typeface="Tajawal Medium"/>
              <a:cs typeface="Tajawal Medium"/>
              <a:sym typeface="Tajawal Medium"/>
            </a:endParaRPr>
          </a:p>
          <a:p>
            <a:pPr algn="ctr">
              <a:buClr>
                <a:srgbClr val="000000"/>
              </a:buClr>
              <a:buFont typeface="Arial"/>
              <a:buNone/>
            </a:pPr>
            <a:r>
              <a:rPr lang="ar-SA" sz="2000" b="1" kern="0" dirty="0">
                <a:solidFill>
                  <a:srgbClr val="2D3956"/>
                </a:solidFill>
                <a:latin typeface="Tajawal Medium"/>
                <a:cs typeface="Tajawal Medium"/>
                <a:sym typeface="Tajawal Medium"/>
              </a:rPr>
              <a:t>أستاذ القيادة التربوية المشارك - كلية العلوم الانسانية- جامعة </a:t>
            </a:r>
            <a:r>
              <a:rPr lang="ar-EG" sz="2000" b="1" kern="0" dirty="0" err="1">
                <a:solidFill>
                  <a:srgbClr val="2D3956"/>
                </a:solidFill>
                <a:latin typeface="Tajawal Medium"/>
                <a:cs typeface="Tajawal Medium"/>
                <a:sym typeface="Tajawal Medium"/>
              </a:rPr>
              <a:t>ميدأوشن</a:t>
            </a:r>
            <a:endParaRPr lang="ar-SA" sz="2000" b="1" kern="0" dirty="0">
              <a:solidFill>
                <a:srgbClr val="2D3956"/>
              </a:solidFill>
              <a:latin typeface="Tajawal Medium"/>
              <a:cs typeface="Tajawal Medium"/>
              <a:sym typeface="Tajawal Medium"/>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6677" y="2228483"/>
            <a:ext cx="10541000" cy="3485378"/>
          </a:xfrm>
          <a:prstGeom prst="rect">
            <a:avLst/>
          </a:prstGeom>
          <a:noFill/>
        </p:spPr>
        <p:txBody>
          <a:bodyPr wrap="square" rtlCol="0">
            <a:spAutoFit/>
          </a:bodyPr>
          <a:lstStyle/>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effectLst/>
                <a:uLnTx/>
                <a:uFillTx/>
                <a:latin typeface="Arial"/>
                <a:ea typeface="Calibri" panose="020F0502020204030204" pitchFamily="34" charset="0"/>
                <a:cs typeface="Times New Roman" panose="02020603050405020304" pitchFamily="18" charset="0"/>
                <a:sym typeface="Arial"/>
              </a:rPr>
              <a:t>قيادة التغيير وإدارة الجودة الشاملة وتضم</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effectLst/>
                <a:uLnTx/>
                <a:uFillTx/>
                <a:latin typeface="Arial"/>
                <a:ea typeface="Calibri" panose="020F0502020204030204" pitchFamily="34" charset="0"/>
                <a:cs typeface="Times New Roman" panose="02020603050405020304" pitchFamily="18" charset="0"/>
                <a:sym typeface="Arial"/>
              </a:rPr>
              <a:t>1-  تعريف التغيير التنظيمي ودوافعه</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effectLst/>
                <a:uLnTx/>
                <a:uFillTx/>
                <a:latin typeface="Arial"/>
                <a:ea typeface="Calibri" panose="020F0502020204030204" pitchFamily="34" charset="0"/>
                <a:cs typeface="Times New Roman" panose="02020603050405020304" pitchFamily="18" charset="0"/>
                <a:sym typeface="Arial"/>
              </a:rPr>
              <a:t>2- أهداف التغيير التنظيمي واهميته</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effectLst/>
                <a:uLnTx/>
                <a:uFillTx/>
                <a:latin typeface="Arial"/>
                <a:ea typeface="Calibri" panose="020F0502020204030204" pitchFamily="34" charset="0"/>
                <a:cs typeface="Times New Roman" panose="02020603050405020304" pitchFamily="18" charset="0"/>
                <a:sym typeface="Arial"/>
              </a:rPr>
              <a:t>3- الجودة الشاملة مفهومها وأهدافها </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effectLst/>
                <a:uLnTx/>
                <a:uFillTx/>
                <a:latin typeface="Arial"/>
                <a:ea typeface="Calibri" panose="020F0502020204030204" pitchFamily="34" charset="0"/>
                <a:cs typeface="Times New Roman" panose="02020603050405020304" pitchFamily="18" charset="0"/>
                <a:sym typeface="Arial"/>
              </a:rPr>
              <a:t>4- متطلبات تطبيق إدارة الجودة الشاملة </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effectLst/>
                <a:uLnTx/>
                <a:uFillTx/>
                <a:latin typeface="Arial"/>
                <a:ea typeface="Calibri" panose="020F0502020204030204" pitchFamily="34" charset="0"/>
                <a:cs typeface="Times New Roman" panose="02020603050405020304" pitchFamily="18" charset="0"/>
                <a:sym typeface="Arial"/>
              </a:rPr>
              <a:t>5-  مراحل تطبيق إدارة الجودة الشاملة</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effectLst/>
                <a:uLnTx/>
                <a:uFillTx/>
                <a:latin typeface="Arial"/>
                <a:ea typeface="Calibri" panose="020F0502020204030204" pitchFamily="34" charset="0"/>
                <a:cs typeface="Times New Roman" panose="02020603050405020304" pitchFamily="18" charset="0"/>
                <a:sym typeface="Arial"/>
              </a:rPr>
              <a:t>6-  علاقة التغيير بالجودة الشاملة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TextBox 4">
            <a:extLst>
              <a:ext uri="{FF2B5EF4-FFF2-40B4-BE49-F238E27FC236}">
                <a16:creationId xmlns:a16="http://schemas.microsoft.com/office/drawing/2014/main" id="{59D83239-FFE4-1F8C-E581-0E2BA40298F4}"/>
              </a:ext>
            </a:extLst>
          </p:cNvPr>
          <p:cNvSpPr txBox="1"/>
          <p:nvPr/>
        </p:nvSpPr>
        <p:spPr>
          <a:xfrm>
            <a:off x="3266596" y="1643708"/>
            <a:ext cx="4621162" cy="584775"/>
          </a:xfrm>
          <a:prstGeom prst="rect">
            <a:avLst/>
          </a:prstGeom>
          <a:noFill/>
        </p:spPr>
        <p:txBody>
          <a:bodyPr wrap="square" rtlCol="0">
            <a:spAutoFit/>
          </a:bodyPr>
          <a:lstStyle/>
          <a:p>
            <a:pPr algn="ctr"/>
            <a:r>
              <a:rPr lang="ar-EG" sz="3200" b="1" dirty="0"/>
              <a:t>ملخص المحاضرة السابقة </a:t>
            </a:r>
            <a:endParaRPr lang="en-US" sz="3200" b="1" dirty="0"/>
          </a:p>
        </p:txBody>
      </p:sp>
    </p:spTree>
    <p:extLst>
      <p:ext uri="{BB962C8B-B14F-4D97-AF65-F5344CB8AC3E}">
        <p14:creationId xmlns:p14="http://schemas.microsoft.com/office/powerpoint/2010/main" val="2378593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696B0389-DF90-3B1F-49DC-A1C562EF1896}"/>
              </a:ext>
            </a:extLst>
          </p:cNvPr>
          <p:cNvSpPr txBox="1"/>
          <p:nvPr/>
        </p:nvSpPr>
        <p:spPr>
          <a:xfrm>
            <a:off x="1986708" y="1345560"/>
            <a:ext cx="8702248" cy="4093388"/>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2800" b="1" kern="0" dirty="0">
                <a:latin typeface="Arial"/>
                <a:ea typeface="Calibri" panose="020F0502020204030204" pitchFamily="34" charset="0"/>
                <a:cs typeface="Times New Roman" panose="02020603050405020304" pitchFamily="18" charset="0"/>
                <a:sym typeface="Arial"/>
              </a:rPr>
              <a:t>عناصر المحاضرة</a:t>
            </a:r>
          </a:p>
          <a:p>
            <a:pPr algn="ctr" rtl="1">
              <a:lnSpc>
                <a:spcPct val="130000"/>
              </a:lnSpc>
              <a:buClr>
                <a:srgbClr val="000000"/>
              </a:buClr>
              <a:buFont typeface="Arial"/>
              <a:buNone/>
            </a:pPr>
            <a:r>
              <a:rPr lang="ar-EG" sz="2800" b="1" kern="0" dirty="0">
                <a:latin typeface="Arial"/>
                <a:ea typeface="Calibri" panose="020F0502020204030204" pitchFamily="34" charset="0"/>
                <a:cs typeface="Times New Roman" panose="02020603050405020304" pitchFamily="18" charset="0"/>
                <a:sym typeface="Arial"/>
              </a:rPr>
              <a:t>العنوان: </a:t>
            </a:r>
            <a:r>
              <a:rPr lang="ar-EG" sz="2000" b="1" kern="0" dirty="0">
                <a:latin typeface="Arial"/>
                <a:ea typeface="Calibri" panose="020F0502020204030204" pitchFamily="34" charset="0"/>
                <a:cs typeface="Times New Roman" panose="02020603050405020304" pitchFamily="18" charset="0"/>
                <a:sym typeface="Arial"/>
              </a:rPr>
              <a:t>الثقافة المجتمعية والتغيير الاجتماعي</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1- التغير الاجتماعي مفهومه وخصائصه </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2- صور وآليات التغير الاجتماعي  </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3- عوامل التغير الاجتماعي ومراحله </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4-  التغير الثقافي مفهومه وعوامله</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5-  العلاقة بين التغير الاجتماعي والثقافي </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6-  معوقات الغير الاجتماعي </a:t>
            </a:r>
          </a:p>
        </p:txBody>
      </p:sp>
    </p:spTree>
    <p:extLst>
      <p:ext uri="{BB962C8B-B14F-4D97-AF65-F5344CB8AC3E}">
        <p14:creationId xmlns:p14="http://schemas.microsoft.com/office/powerpoint/2010/main" val="4265532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23472"/>
            <a:ext cx="11385129" cy="49402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C2F7FDC-9BFE-7785-347B-57798B75DD8B}"/>
              </a:ext>
            </a:extLst>
          </p:cNvPr>
          <p:cNvSpPr/>
          <p:nvPr/>
        </p:nvSpPr>
        <p:spPr>
          <a:xfrm>
            <a:off x="973394" y="1223472"/>
            <a:ext cx="10583540" cy="4940263"/>
          </a:xfrm>
          <a:prstGeom prst="rect">
            <a:avLst/>
          </a:prstGeom>
        </p:spPr>
        <p:txBody>
          <a:bodyPr wrap="square">
            <a:spAutoFit/>
          </a:bodyPr>
          <a:lstStyle/>
          <a:p>
            <a:pPr algn="justLow"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800" b="1" kern="0" dirty="0">
              <a:solidFill>
                <a:srgbClr val="000000"/>
              </a:solidFill>
              <a:ea typeface="Calibri" panose="020F0502020204030204" pitchFamily="34" charset="0"/>
              <a:cs typeface="Traditional Arabic" panose="02020603050405020304" pitchFamily="18" charset="-78"/>
              <a:sym typeface="Arial"/>
            </a:endParaRPr>
          </a:p>
          <a:p>
            <a:pPr indent="449580" algn="just" rtl="1">
              <a:lnSpc>
                <a:spcPct val="107000"/>
              </a:lnSpc>
              <a:spcAft>
                <a:spcPts val="1000"/>
              </a:spcAft>
              <a:buClr>
                <a:srgbClr val="000000"/>
              </a:buClr>
              <a:buFont typeface="Arial"/>
              <a:buNone/>
            </a:pPr>
            <a:r>
              <a:rPr lang="ar-EG" sz="2800" b="1" kern="0" dirty="0">
                <a:solidFill>
                  <a:srgbClr val="000000"/>
                </a:solidFill>
                <a:ea typeface="Calibri" panose="020F0502020204030204" pitchFamily="34" charset="0"/>
                <a:cs typeface="Traditional Arabic" panose="02020603050405020304" pitchFamily="18" charset="-78"/>
                <a:sym typeface="Arial"/>
              </a:rPr>
              <a:t> التغير في مجال المنظمات </a:t>
            </a:r>
            <a:r>
              <a:rPr lang="ar-SA" sz="2800" b="1" kern="0" dirty="0">
                <a:solidFill>
                  <a:srgbClr val="000000"/>
                </a:solidFill>
                <a:ea typeface="Calibri" panose="020F0502020204030204" pitchFamily="34" charset="0"/>
                <a:cs typeface="Traditional Arabic" panose="02020603050405020304" pitchFamily="18" charset="-78"/>
                <a:sym typeface="Arial"/>
              </a:rPr>
              <a:t>يعتبر تغييرا من حال إلى آخر، أي من الجانب الإداري فهو يعني التحرك من الوضع الحالي إلى وضع مستقبلي أكثر كفاءة وفعالية وهذا من أجل التفاعل مع البيئة بهدف المحافظة على المركز التنافسي وتطويره.</a:t>
            </a:r>
            <a:endParaRPr lang="en-GB" sz="2800" b="1" kern="100" dirty="0">
              <a:solidFill>
                <a:srgbClr val="000000"/>
              </a:solidFill>
              <a:ea typeface="Calibri" panose="020F0502020204030204" pitchFamily="34" charset="0"/>
              <a:cs typeface="Arial" panose="020B0604020202020204" pitchFamily="34" charset="0"/>
              <a:sym typeface="Arial"/>
            </a:endParaRPr>
          </a:p>
          <a:p>
            <a:pPr indent="180340"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وكنتيجة للأهمية التي يوليها الفرد داخل المنظمة لهذه الظاهرة، فقد تعرض إلى مفهوم التغيير التنظيمي عدد كبير من الكتاب والباحثين ، وذلك لتحديد مفهوم ومعنى واضحين له، وإعطائه تعريفات كل حسب فلسفته، وسوف نتطرق إلى أهمها من خلال عرضها في ما يلي، ومن ثم إعطاء ملخص حولها للإلمام بمفهوم التغيير. </a:t>
            </a:r>
            <a:endParaRPr lang="en-GB" sz="2800" b="1" kern="100" dirty="0">
              <a:solidFill>
                <a:srgbClr val="000000"/>
              </a:solidFill>
              <a:ea typeface="Calibri" panose="020F0502020204030204" pitchFamily="34" charset="0"/>
              <a:cs typeface="Arial" panose="020B0604020202020204" pitchFamily="34" charset="0"/>
              <a:sym typeface="Arial"/>
            </a:endParaRP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3271559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52845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55796E6-70A7-C751-853F-F4014E42D8F3}"/>
              </a:ext>
            </a:extLst>
          </p:cNvPr>
          <p:cNvSpPr/>
          <p:nvPr/>
        </p:nvSpPr>
        <p:spPr>
          <a:xfrm>
            <a:off x="762000" y="1500169"/>
            <a:ext cx="10974611" cy="4659737"/>
          </a:xfrm>
          <a:prstGeom prst="rect">
            <a:avLst/>
          </a:prstGeom>
        </p:spPr>
        <p:txBody>
          <a:bodyPr wrap="square">
            <a:spAutoFit/>
          </a:bodyPr>
          <a:lstStyle/>
          <a:p>
            <a:pPr algn="just" rtl="1">
              <a:lnSpc>
                <a:spcPct val="107000"/>
              </a:lnSpc>
              <a:spcAft>
                <a:spcPts val="800"/>
              </a:spcAft>
              <a:buClr>
                <a:srgbClr val="000000"/>
              </a:buClr>
              <a:buFont typeface="Arial"/>
              <a:buNone/>
            </a:pPr>
            <a:r>
              <a:rPr lang="ar-SA" sz="2000" b="1" u="sng" kern="0" dirty="0">
                <a:solidFill>
                  <a:srgbClr val="000000"/>
                </a:solidFill>
                <a:ea typeface="Calibri" panose="020F0502020204030204" pitchFamily="34" charset="0"/>
                <a:cs typeface="Simplified Arabic" panose="02020603050405020304" pitchFamily="18" charset="-78"/>
                <a:sym typeface="Arial"/>
              </a:rPr>
              <a:t>مفهوم التغير الاجتماعي</a:t>
            </a:r>
            <a:r>
              <a:rPr lang="ar-SA" sz="2000" u="sng" kern="0" dirty="0">
                <a:solidFill>
                  <a:srgbClr val="000000"/>
                </a:solidFill>
                <a:ea typeface="Calibri" panose="020F0502020204030204" pitchFamily="34" charset="0"/>
                <a:cs typeface="Simplified Arabic" panose="02020603050405020304" pitchFamily="18" charset="-78"/>
                <a:sym typeface="Arial"/>
              </a:rPr>
              <a:t>:</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u="sng" kern="0" dirty="0">
                <a:solidFill>
                  <a:srgbClr val="000000"/>
                </a:solidFill>
                <a:ea typeface="Calibri" panose="020F0502020204030204" pitchFamily="34" charset="0"/>
                <a:cs typeface="Simplified Arabic" panose="02020603050405020304" pitchFamily="18" charset="-78"/>
                <a:sym typeface="Arial"/>
              </a:rPr>
              <a:t>تعريف التغير الاجتماعي:</a:t>
            </a:r>
            <a:r>
              <a:rPr lang="ar-SA" sz="2000" kern="0" dirty="0">
                <a:solidFill>
                  <a:srgbClr val="000000"/>
                </a:solidFill>
                <a:ea typeface="Calibri" panose="020F0502020204030204" pitchFamily="34" charset="0"/>
                <a:cs typeface="Simplified Arabic" panose="02020603050405020304" pitchFamily="18" charset="-78"/>
                <a:sym typeface="Arial"/>
              </a:rPr>
              <a:t> أنه كل تحول يحدث في النظم والأنساق والأجهزة الاجتماعية، سواء كان ذلك في البناء أو الوظيفة خلال فترة زمنية محددة. </a:t>
            </a:r>
            <a:endParaRPr lang="ar-EG" sz="2000" kern="0" dirty="0">
              <a:solidFill>
                <a:srgbClr val="000000"/>
              </a:solidFill>
              <a:ea typeface="Calibri" panose="020F0502020204030204" pitchFamily="34" charset="0"/>
              <a:cs typeface="Simplified Arabic" panose="02020603050405020304" pitchFamily="18" charset="-78"/>
              <a:sym typeface="Arial"/>
            </a:endParaRPr>
          </a:p>
          <a:p>
            <a:pPr algn="just" rtl="1">
              <a:lnSpc>
                <a:spcPct val="107000"/>
              </a:lnSpc>
              <a:spcAft>
                <a:spcPts val="800"/>
              </a:spcAft>
              <a:buClr>
                <a:srgbClr val="000000"/>
              </a:buClr>
              <a:buFont typeface="Arial"/>
              <a:buNone/>
            </a:pPr>
            <a:r>
              <a:rPr lang="ar-SA" sz="2000" u="sng" kern="0" dirty="0">
                <a:solidFill>
                  <a:srgbClr val="000000"/>
                </a:solidFill>
                <a:ea typeface="Calibri" panose="020F0502020204030204" pitchFamily="34" charset="0"/>
                <a:cs typeface="Simplified Arabic" panose="02020603050405020304" pitchFamily="18" charset="-78"/>
                <a:sym typeface="Arial"/>
              </a:rPr>
              <a:t>ويذهب </a:t>
            </a:r>
            <a:r>
              <a:rPr lang="ar-SA" sz="2000" u="sng" kern="0" dirty="0" err="1">
                <a:solidFill>
                  <a:srgbClr val="000000"/>
                </a:solidFill>
                <a:ea typeface="Calibri" panose="020F0502020204030204" pitchFamily="34" charset="0"/>
                <a:cs typeface="Simplified Arabic" panose="02020603050405020304" pitchFamily="18" charset="-78"/>
                <a:sym typeface="Arial"/>
              </a:rPr>
              <a:t>جنزبرج</a:t>
            </a:r>
            <a:r>
              <a:rPr lang="ar-SA" sz="2000" u="sng" kern="0" dirty="0">
                <a:solidFill>
                  <a:srgbClr val="000000"/>
                </a:solidFill>
                <a:ea typeface="Calibri" panose="020F0502020204030204" pitchFamily="34" charset="0"/>
                <a:cs typeface="Simplified Arabic" panose="02020603050405020304" pitchFamily="18" charset="-78"/>
                <a:sym typeface="Arial"/>
              </a:rPr>
              <a:t> إلى أن التغير الاجتماعي:</a:t>
            </a:r>
            <a:r>
              <a:rPr lang="ar-SA" sz="2000" kern="0" dirty="0">
                <a:solidFill>
                  <a:srgbClr val="000000"/>
                </a:solidFill>
                <a:ea typeface="Calibri" panose="020F0502020204030204" pitchFamily="34" charset="0"/>
                <a:cs typeface="Simplified Arabic" panose="02020603050405020304" pitchFamily="18" charset="-78"/>
                <a:sym typeface="Arial"/>
              </a:rPr>
              <a:t> هو كل تغير يطرأ على البناء الاجتماعي في الكل والجزء وفي شكل النظام الاجتماعي، ولهذا فإن الأفراد يمارسون أدواراً اجتماعية مختلفة عن تلك التي كانوا يمارسونها خلال حقبة من الزمن، أي أننا إذا حاولنا تحليل مجتمع في ضوء بنائه القائم وجب أن ننظر إليه من خلال لحظ معينة من الزمن أي ملاحظة اختلاف التفاعل الاجتماعي الذي حدث له.</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 </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u="sng" kern="0" dirty="0">
                <a:solidFill>
                  <a:srgbClr val="000000"/>
                </a:solidFill>
                <a:ea typeface="Calibri" panose="020F0502020204030204" pitchFamily="34" charset="0"/>
                <a:cs typeface="Simplified Arabic" panose="02020603050405020304" pitchFamily="18" charset="-78"/>
                <a:sym typeface="Arial"/>
              </a:rPr>
              <a:t>يعرف </a:t>
            </a:r>
            <a:r>
              <a:rPr lang="ar-SA" sz="2000" u="sng" kern="0" dirty="0" err="1">
                <a:solidFill>
                  <a:srgbClr val="000000"/>
                </a:solidFill>
                <a:ea typeface="Calibri" panose="020F0502020204030204" pitchFamily="34" charset="0"/>
                <a:cs typeface="Simplified Arabic" panose="02020603050405020304" pitchFamily="18" charset="-78"/>
                <a:sym typeface="Arial"/>
              </a:rPr>
              <a:t>جنزبرج</a:t>
            </a:r>
            <a:r>
              <a:rPr lang="ar-SA" sz="2000" u="sng" kern="0" dirty="0">
                <a:solidFill>
                  <a:srgbClr val="000000"/>
                </a:solidFill>
                <a:ea typeface="Calibri" panose="020F0502020204030204" pitchFamily="34" charset="0"/>
                <a:cs typeface="Simplified Arabic" panose="02020603050405020304" pitchFamily="18" charset="-78"/>
                <a:sym typeface="Arial"/>
              </a:rPr>
              <a:t> التغير الاجتماعي بأنه</a:t>
            </a:r>
            <a:r>
              <a:rPr lang="ar-SA" sz="2000" kern="0" dirty="0">
                <a:solidFill>
                  <a:srgbClr val="000000"/>
                </a:solidFill>
                <a:ea typeface="Calibri" panose="020F0502020204030204" pitchFamily="34" charset="0"/>
                <a:cs typeface="Simplified Arabic" panose="02020603050405020304" pitchFamily="18" charset="-78"/>
                <a:sym typeface="Arial"/>
              </a:rPr>
              <a:t> "ذلك التغير الذي يحدث في طبيعة البناء الاجتماعي مثل الزيادة أو النقص في حجم المجتمع أو في النظم والأجهزة الاجتماعية كما يشمل التغيرات في المعتقدات والمواقف.</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 </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u="sng" kern="0" dirty="0">
                <a:solidFill>
                  <a:srgbClr val="000000"/>
                </a:solidFill>
                <a:ea typeface="Calibri" panose="020F0502020204030204" pitchFamily="34" charset="0"/>
                <a:cs typeface="Simplified Arabic" panose="02020603050405020304" pitchFamily="18" charset="-78"/>
                <a:sym typeface="Arial"/>
              </a:rPr>
              <a:t>تعريف التغير الاجتماعي: </a:t>
            </a:r>
            <a:r>
              <a:rPr lang="ar-SA" sz="2000" kern="0" dirty="0">
                <a:solidFill>
                  <a:srgbClr val="000000"/>
                </a:solidFill>
                <a:ea typeface="Calibri" panose="020F0502020204030204" pitchFamily="34" charset="0"/>
                <a:cs typeface="Simplified Arabic" panose="02020603050405020304" pitchFamily="18" charset="-78"/>
                <a:sym typeface="Arial"/>
              </a:rPr>
              <a:t>"كل تحول يحدث في البناء الاجتماعي والمراكز والأدوار الاجتماعية وفي النظم والأنساق والأجهزة الاجتماعية خلال فترة معينة من الزمن".</a:t>
            </a:r>
            <a:endParaRPr lang="en-GB" sz="2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965685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30709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35035DB-F08F-B4AA-DE1A-3B7EA4D2D55A}"/>
              </a:ext>
            </a:extLst>
          </p:cNvPr>
          <p:cNvSpPr/>
          <p:nvPr/>
        </p:nvSpPr>
        <p:spPr>
          <a:xfrm>
            <a:off x="993058" y="1550017"/>
            <a:ext cx="10436942" cy="4574457"/>
          </a:xfrm>
          <a:prstGeom prst="rect">
            <a:avLst/>
          </a:prstGeom>
        </p:spPr>
        <p:txBody>
          <a:bodyPr wrap="square">
            <a:spAutoFit/>
          </a:bodyPr>
          <a:lstStyle/>
          <a:p>
            <a:pPr algn="just" rtl="1">
              <a:lnSpc>
                <a:spcPct val="107000"/>
              </a:lnSpc>
              <a:spcAft>
                <a:spcPts val="800"/>
              </a:spcAft>
              <a:buClr>
                <a:srgbClr val="000000"/>
              </a:buClr>
              <a:buFont typeface="Arial"/>
              <a:buNone/>
            </a:pPr>
            <a:r>
              <a:rPr lang="ar-SA" sz="2000" b="1" u="sng" kern="0" dirty="0">
                <a:solidFill>
                  <a:srgbClr val="000000"/>
                </a:solidFill>
                <a:ea typeface="Calibri" panose="020F0502020204030204" pitchFamily="34" charset="0"/>
                <a:cs typeface="Simplified Arabic" panose="02020603050405020304" pitchFamily="18" charset="-78"/>
                <a:sym typeface="Arial"/>
              </a:rPr>
              <a:t>خصائص التغير الاجتماعي</a:t>
            </a:r>
            <a:r>
              <a:rPr lang="ar-SA" sz="2000" u="sng" kern="0" dirty="0">
                <a:solidFill>
                  <a:srgbClr val="000000"/>
                </a:solidFill>
                <a:ea typeface="Calibri" panose="020F0502020204030204" pitchFamily="34" charset="0"/>
                <a:cs typeface="Simplified Arabic" panose="02020603050405020304" pitchFamily="18" charset="-78"/>
                <a:sym typeface="Arial"/>
              </a:rPr>
              <a:t> :</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1 – التغير الاجتماعي ظاهرة عامة توجد عند أفراد عديدين وتؤثر في أسلوب حياتهم وأفكارهم.</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2 – التغير الاجتماعي يصيب البناء الاجتماعي، أي يؤثر في هيكل النظام الاجتماعي في الكل أو الجزء     فالتغير المقصود هو التغير الذي يحدث أثراً عميقاً في المجتمع وهو الذي يطرأ على المؤسسات الاجتماعية كالتغير الذي يطرأ على بناء الاسرة او على النظام الاقتصادي او السياسي وهذا التغير يمكن تسميته بالتغير الاجتماعي .</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3 – يكون التغير الاجتماعي محدداً بالزمن أي يبدأ بفترة زمنية وينتهي بفترة زمنية معينة , من اجل مقارنة الحالة الماضية بالحالة الراهنة ومن اجل الوقوف على مدى التغير الاجتماعي ولا يأتي ذلك الا بالوقوف على الحالة السابقة أي ان قياس التغير يكون انطلاقا من نقطة مرجعية في الماضي </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يتصف التغير الاجتماعي بالديمومة والاستمرارية، ومن أجل إدراك التغير والوقوف على أبعاده، أما التغير الذي ينتهي بسرعة فلا يمكن فهمة ولهذا فالتغير الاجتماعي يتضح من خلال ديمومته.</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DZ" kern="100" dirty="0">
                <a:solidFill>
                  <a:srgbClr val="000000"/>
                </a:solidFill>
                <a:ea typeface="Calibri" panose="020F050202020403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219862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12844"/>
            <a:ext cx="11552904" cy="5173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FD11CE55-3C22-9F2C-C732-A3A7ECEBF78C}"/>
              </a:ext>
            </a:extLst>
          </p:cNvPr>
          <p:cNvSpPr/>
          <p:nvPr/>
        </p:nvSpPr>
        <p:spPr>
          <a:xfrm>
            <a:off x="676188" y="1376556"/>
            <a:ext cx="11124757" cy="4846198"/>
          </a:xfrm>
          <a:prstGeom prst="rect">
            <a:avLst/>
          </a:prstGeom>
        </p:spPr>
        <p:txBody>
          <a:bodyPr wrap="square">
            <a:spAutoFit/>
          </a:bodyPr>
          <a:lstStyle/>
          <a:p>
            <a:pPr algn="just" rtl="1">
              <a:lnSpc>
                <a:spcPct val="107000"/>
              </a:lnSpc>
              <a:spcAft>
                <a:spcPts val="800"/>
              </a:spcAft>
              <a:buClr>
                <a:srgbClr val="000000"/>
              </a:buClr>
              <a:buFont typeface="Arial"/>
              <a:buNone/>
            </a:pPr>
            <a:r>
              <a:rPr lang="ar-SA" sz="2700" b="1" u="sng" kern="0" dirty="0">
                <a:solidFill>
                  <a:srgbClr val="000000"/>
                </a:solidFill>
                <a:ea typeface="Calibri" panose="020F0502020204030204" pitchFamily="34" charset="0"/>
                <a:cs typeface="Simplified Arabic" panose="02020603050405020304" pitchFamily="18" charset="-78"/>
                <a:sym typeface="Arial"/>
              </a:rPr>
              <a:t>صور التغير الاجتماعي: </a:t>
            </a:r>
            <a:endParaRPr lang="en-GB" sz="27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700" kern="0" dirty="0">
                <a:solidFill>
                  <a:srgbClr val="000000"/>
                </a:solidFill>
                <a:ea typeface="Calibri" panose="020F0502020204030204" pitchFamily="34" charset="0"/>
                <a:cs typeface="Simplified Arabic" panose="02020603050405020304" pitchFamily="18" charset="-78"/>
                <a:sym typeface="Arial"/>
              </a:rPr>
              <a:t>1 – التغير في القيم الاجتماعية، تلك القيم التي تؤثر بطريقة مباشرة في مضمون الأدوار الاجتماعية والتفاعل الاجتماعي، كالانتقال من النمط الإقطاعي إلى التجاري والصناعي الذي يصحبه تغير في القيم التي ترتبط بأخلاقيات هاتين الطبقتين في النظرة إلى العمل وقيمة القائمين عليه .</a:t>
            </a:r>
            <a:endParaRPr lang="en-GB" sz="27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700" kern="0" dirty="0">
                <a:solidFill>
                  <a:srgbClr val="000000"/>
                </a:solidFill>
                <a:ea typeface="Calibri" panose="020F0502020204030204" pitchFamily="34" charset="0"/>
                <a:cs typeface="Simplified Arabic" panose="02020603050405020304" pitchFamily="18" charset="-78"/>
                <a:sym typeface="Arial"/>
              </a:rPr>
              <a:t>2 – التغير في النظام الاجتماعي أي في البناءات المحددة مثل صورة التنظيم ومضمون الأدوار، أي في المراكز والأدوار الاجتماعية، كالانتقال من نظام تعدد الزوجات إلى نظام وحدانية الزوج والزوجة ومن الملكية المطلقة إلى الديمقراطية ومن النظام الذي يقوم على المشروعات الخاصة إلى الاشتراكية .</a:t>
            </a:r>
            <a:endParaRPr lang="en-GB" sz="27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700" kern="0" dirty="0">
                <a:solidFill>
                  <a:srgbClr val="000000"/>
                </a:solidFill>
                <a:ea typeface="Calibri" panose="020F0502020204030204" pitchFamily="34" charset="0"/>
                <a:cs typeface="Simplified Arabic" panose="02020603050405020304" pitchFamily="18" charset="-78"/>
                <a:sym typeface="Arial"/>
              </a:rPr>
              <a:t>3 – التغير في مراكز الأشخاص، ويحدث ذلك بحكم التقدم في السن أو نتيجة الموت ومن المهم ان ندرك الاهمية الدائمة التي تكون للأشخاص الذين يشغلون مراكز اجتماعية معينة لانهم بحكم مراكزهم ستطيعون التأثير في مجريات الاحداث الاجتماعية.</a:t>
            </a:r>
            <a:endParaRPr lang="en-GB" sz="27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066107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523407"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095F794-6662-47DC-0CA3-A0E94D941BC5}"/>
              </a:ext>
            </a:extLst>
          </p:cNvPr>
          <p:cNvSpPr/>
          <p:nvPr/>
        </p:nvSpPr>
        <p:spPr>
          <a:xfrm>
            <a:off x="570590" y="1568802"/>
            <a:ext cx="11177819" cy="4799071"/>
          </a:xfrm>
          <a:prstGeom prst="rect">
            <a:avLst/>
          </a:prstGeom>
        </p:spPr>
        <p:txBody>
          <a:bodyPr wrap="square">
            <a:spAutoFit/>
          </a:bodyPr>
          <a:lstStyle/>
          <a:p>
            <a:pPr algn="just" rtl="1">
              <a:lnSpc>
                <a:spcPct val="107000"/>
              </a:lnSpc>
              <a:spcAft>
                <a:spcPts val="800"/>
              </a:spcAft>
              <a:buClr>
                <a:srgbClr val="000000"/>
              </a:buClr>
              <a:buFont typeface="Arial"/>
              <a:buNone/>
            </a:pPr>
            <a:r>
              <a:rPr lang="ar-SA" sz="2000" b="1" u="sng" kern="0" dirty="0">
                <a:solidFill>
                  <a:srgbClr val="000000"/>
                </a:solidFill>
                <a:ea typeface="Calibri" panose="020F0502020204030204" pitchFamily="34" charset="0"/>
                <a:cs typeface="Simplified Arabic" panose="02020603050405020304" pitchFamily="18" charset="-78"/>
                <a:sym typeface="Arial"/>
              </a:rPr>
              <a:t>آليات التغير الاجتماعي: هناك مصدرين للتغير  </a:t>
            </a:r>
            <a:endParaRPr lang="en-GB" sz="20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1 – المصدر الداخلي: أي أن يكون قائماً في داخل النسق الاجتماعي، وإطاره المجتمع نفسه، أي أنه نتيجة لتفاعلات تقسم داخل المجتمع.</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2 – المصدر الخارجي: الذي يأتي من خارج المجتمع نتيجة اتصال المجتمع بغيره من المجتمعات الأخرى.</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 </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b="1" u="sng" kern="0" dirty="0">
                <a:solidFill>
                  <a:srgbClr val="000000"/>
                </a:solidFill>
                <a:ea typeface="Calibri" panose="020F0502020204030204" pitchFamily="34" charset="0"/>
                <a:cs typeface="Simplified Arabic" panose="02020603050405020304" pitchFamily="18" charset="-78"/>
                <a:sym typeface="Arial"/>
              </a:rPr>
              <a:t>وسواء أكان داخلياً أم خارجياً فإن ذلك يقوم على آليات محددة: </a:t>
            </a:r>
            <a:endParaRPr lang="en-GB" sz="20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1 – الاختراع الاكتشاف: ويكون في ابتكار أشياء جديدة لم تكن موجودة من قبل، كاختراع الكهرباء والسيارة، وكذلك الاكتشافات</a:t>
            </a:r>
            <a:r>
              <a:rPr lang="ar-EG" sz="2000" kern="0" dirty="0">
                <a:solidFill>
                  <a:srgbClr val="000000"/>
                </a:solidFill>
                <a:ea typeface="Calibri" panose="020F0502020204030204" pitchFamily="34" charset="0"/>
                <a:cs typeface="Simplified Arabic" panose="02020603050405020304" pitchFamily="18" charset="-78"/>
                <a:sym typeface="Arial"/>
              </a:rPr>
              <a:t> الخاصة بالنت وتطبيقاته.</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2 – الذكاء والبيئة الثقافية: أي أن الذكاء يؤدي إلى الاختراع، ويرى علماء النفس أن الذكاء يكون موروثاً ومكتسباً، ولهذا لن يكتب النجاح للفرد الذكي ما لم تتوافر لديه البيئة الثقافية التي تساعده على الاكتشاف أو الاختراع.</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3 – الانتشار: إن الاختراعات لن يكتب لها النجاح ما لم تنتشر بين أفراد كثيرين في المجتمع حتى تشيع وتعم، وتؤدي إلى عملية التغير، وأن القبول يؤدي إلى سعة الانتشار.</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1600" kern="0" dirty="0">
                <a:solidFill>
                  <a:srgbClr val="000000"/>
                </a:solidFill>
                <a:ea typeface="Calibri" panose="020F0502020204030204" pitchFamily="34" charset="0"/>
                <a:cs typeface="Simplified Arabic" panose="02020603050405020304" pitchFamily="18" charset="-78"/>
                <a:sym typeface="Arial"/>
              </a:rPr>
              <a:t> </a:t>
            </a:r>
            <a:endParaRPr lang="en-GB" sz="16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86174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728" y="1288026"/>
            <a:ext cx="11307097"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F437A43-66AE-3C39-A75E-BA8592FFC3FC}"/>
              </a:ext>
            </a:extLst>
          </p:cNvPr>
          <p:cNvSpPr/>
          <p:nvPr/>
        </p:nvSpPr>
        <p:spPr>
          <a:xfrm>
            <a:off x="1061884" y="1305537"/>
            <a:ext cx="10649337" cy="4659609"/>
          </a:xfrm>
          <a:prstGeom prst="rect">
            <a:avLst/>
          </a:prstGeom>
        </p:spPr>
        <p:txBody>
          <a:bodyPr wrap="square">
            <a:spAutoFit/>
          </a:bodyPr>
          <a:lstStyle/>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عوامل التغير الاجتماعي: </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1. التغير لا يحدث دون سبب يحركه أو يدفعه إلى الأمام.</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2. الاتصال الثقافي يعتبر أحد العوامل الهامة في إحداث التغير.</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3. كما يرتبط التغير في أحيان أخرى بأشكال من التجديد الداخلي.</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فالعوامل الخارجية: هي</a:t>
            </a:r>
            <a:r>
              <a:rPr lang="ar-SA" sz="2400" kern="0" dirty="0">
                <a:solidFill>
                  <a:srgbClr val="000000"/>
                </a:solidFill>
                <a:ea typeface="Calibri" panose="020F0502020204030204" pitchFamily="34" charset="0"/>
                <a:cs typeface="Simplified Arabic" panose="02020603050405020304" pitchFamily="18" charset="-78"/>
                <a:sym typeface="Arial"/>
              </a:rPr>
              <a:t> تلك العوامل التي ترتبط بمؤثرات لا دخل للإنسان فيها، </a:t>
            </a:r>
            <a:r>
              <a:rPr lang="ar-SA" sz="2400" u="sng" kern="0" dirty="0">
                <a:solidFill>
                  <a:srgbClr val="000000"/>
                </a:solidFill>
                <a:ea typeface="Calibri" panose="020F0502020204030204" pitchFamily="34" charset="0"/>
                <a:cs typeface="Simplified Arabic" panose="02020603050405020304" pitchFamily="18" charset="-78"/>
                <a:sym typeface="Arial"/>
              </a:rPr>
              <a:t>كالعوامل الفيزيقية</a:t>
            </a:r>
            <a:r>
              <a:rPr lang="ar-SA" sz="2400" kern="0" dirty="0">
                <a:solidFill>
                  <a:srgbClr val="000000"/>
                </a:solidFill>
                <a:ea typeface="Calibri" panose="020F0502020204030204" pitchFamily="34" charset="0"/>
                <a:cs typeface="Simplified Arabic" panose="02020603050405020304" pitchFamily="18" charset="-78"/>
                <a:sym typeface="Arial"/>
              </a:rPr>
              <a:t> أو </a:t>
            </a:r>
            <a:r>
              <a:rPr lang="ar-SA" sz="2400" u="sng" kern="0" dirty="0">
                <a:solidFill>
                  <a:srgbClr val="000000"/>
                </a:solidFill>
                <a:ea typeface="Calibri" panose="020F0502020204030204" pitchFamily="34" charset="0"/>
                <a:cs typeface="Simplified Arabic" panose="02020603050405020304" pitchFamily="18" charset="-78"/>
                <a:sym typeface="Arial"/>
              </a:rPr>
              <a:t>التغيرات الطبيعية في السكان</a:t>
            </a:r>
            <a:r>
              <a:rPr lang="ar-SA" sz="2400" kern="0" dirty="0">
                <a:solidFill>
                  <a:srgbClr val="000000"/>
                </a:solidFill>
                <a:ea typeface="Calibri" panose="020F0502020204030204" pitchFamily="34" charset="0"/>
                <a:cs typeface="Simplified Arabic" panose="02020603050405020304" pitchFamily="18" charset="-78"/>
                <a:sym typeface="Arial"/>
              </a:rPr>
              <a:t> والتي ترتبط بمؤثرات ث</a:t>
            </a:r>
            <a:r>
              <a:rPr lang="ar-SA" sz="2400" u="sng" kern="0" dirty="0">
                <a:solidFill>
                  <a:srgbClr val="000000"/>
                </a:solidFill>
                <a:ea typeface="Calibri" panose="020F0502020204030204" pitchFamily="34" charset="0"/>
                <a:cs typeface="Simplified Arabic" panose="02020603050405020304" pitchFamily="18" charset="-78"/>
                <a:sym typeface="Arial"/>
              </a:rPr>
              <a:t>قافية</a:t>
            </a:r>
            <a:r>
              <a:rPr lang="ar-SA" sz="2400" kern="0" dirty="0">
                <a:solidFill>
                  <a:srgbClr val="000000"/>
                </a:solidFill>
                <a:ea typeface="Calibri" panose="020F0502020204030204" pitchFamily="34" charset="0"/>
                <a:cs typeface="Simplified Arabic" panose="02020603050405020304" pitchFamily="18" charset="-78"/>
                <a:sym typeface="Arial"/>
              </a:rPr>
              <a:t> قادمة من الخارج، كتلك المرتبطة بعمليات الاتصال والانتشار الثقافيتين.</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أما العوامل الداخلية: </a:t>
            </a:r>
            <a:r>
              <a:rPr lang="ar-SA" sz="2400" kern="0" dirty="0">
                <a:solidFill>
                  <a:srgbClr val="000000"/>
                </a:solidFill>
                <a:ea typeface="Calibri" panose="020F0502020204030204" pitchFamily="34" charset="0"/>
                <a:cs typeface="Simplified Arabic" panose="02020603050405020304" pitchFamily="18" charset="-78"/>
                <a:sym typeface="Arial"/>
              </a:rPr>
              <a:t>فيقصد بها العوامل الناتجة عن تفاعلات أو خصائص داخلية، كالدور الذي يقوم به التنظيم السياسي ودور الاختراعات التكنولوجية ودور الأفراد.</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ودائماً ما يحدث التغيير في ضوء تفاعل هذه العوامل مجتمعة.</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73944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59BB57E-F978-52E2-CB13-D301A0D57617}"/>
              </a:ext>
            </a:extLst>
          </p:cNvPr>
          <p:cNvSpPr/>
          <p:nvPr/>
        </p:nvSpPr>
        <p:spPr>
          <a:xfrm>
            <a:off x="1052052" y="1500169"/>
            <a:ext cx="10377948" cy="4262705"/>
          </a:xfrm>
          <a:prstGeom prst="rect">
            <a:avLst/>
          </a:prstGeom>
        </p:spPr>
        <p:txBody>
          <a:bodyPr wrap="square">
            <a:spAutoFit/>
          </a:bodyPr>
          <a:lstStyle/>
          <a:p>
            <a:pPr algn="just" rtl="1">
              <a:lnSpc>
                <a:spcPct val="107000"/>
              </a:lnSpc>
              <a:spcAft>
                <a:spcPts val="800"/>
              </a:spcAft>
              <a:buClr>
                <a:srgbClr val="000000"/>
              </a:buClr>
              <a:buFont typeface="Arial"/>
              <a:buNone/>
            </a:pPr>
            <a:r>
              <a:rPr lang="ar-SA" sz="2800" u="sng" kern="0" dirty="0">
                <a:solidFill>
                  <a:srgbClr val="000000"/>
                </a:solidFill>
                <a:ea typeface="Calibri" panose="020F0502020204030204" pitchFamily="34" charset="0"/>
                <a:cs typeface="Simplified Arabic" panose="02020603050405020304" pitchFamily="18" charset="-78"/>
                <a:sym typeface="Arial"/>
              </a:rPr>
              <a:t>أولاً: العوامل الخارجية </a:t>
            </a:r>
            <a:r>
              <a:rPr lang="ar-SA" sz="2800" kern="0" dirty="0">
                <a:solidFill>
                  <a:srgbClr val="000000"/>
                </a:solidFill>
                <a:ea typeface="Calibri" panose="020F0502020204030204" pitchFamily="34" charset="0"/>
                <a:cs typeface="Simplified Arabic" panose="02020603050405020304" pitchFamily="18" charset="-78"/>
                <a:sym typeface="Arial"/>
              </a:rPr>
              <a:t>وهي التي لا دخل للإنسان بها والتي تحدث تغيرا تلقائيا :</a:t>
            </a: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mj-cs"/>
              <a:buAutoNum type="arabic1Minus"/>
            </a:pPr>
            <a:r>
              <a:rPr lang="ar-SA" sz="2800" u="sng" kern="0" dirty="0">
                <a:solidFill>
                  <a:srgbClr val="000000"/>
                </a:solidFill>
                <a:ea typeface="Calibri" panose="020F0502020204030204" pitchFamily="34" charset="0"/>
                <a:cs typeface="Simplified Arabic" panose="02020603050405020304" pitchFamily="18" charset="-78"/>
                <a:sym typeface="Arial"/>
              </a:rPr>
              <a:t>العوامل الفيزيقية (البيئية):</a:t>
            </a:r>
            <a:r>
              <a:rPr lang="ar-SA" sz="2800" kern="0" dirty="0">
                <a:solidFill>
                  <a:srgbClr val="000000"/>
                </a:solidFill>
                <a:ea typeface="Calibri" panose="020F0502020204030204" pitchFamily="34" charset="0"/>
                <a:cs typeface="Simplified Arabic" panose="02020603050405020304" pitchFamily="18" charset="-78"/>
                <a:sym typeface="Arial"/>
              </a:rPr>
              <a:t>تحدث البيئة أثراً كبيراً في تطور الحياة الاجتماعية ونظمها، فالناس في كل مكان عليهم أن ينظموا أنماط حياتهم وفقاً لظروف الطقس وتقلباته، كما أنها تحدد نشاطهم أكان زراعة أم رعي أم تجارة، ولا يعني أن العوامل الفيزيقية هي العوامل الأساسية الوحيدة في إحداث التغير، فقد أدى ظهور البترول إلى إحداث تغيرات اجتماعية بعيدة المدى، بالرغم من أنه اكتشف بجهود بشرية، إلى أن ارتباطه بالطبيعة قد أثر على مسار التطور في المناطق التي اكتشف بها، كذلك أحدثت الظروف البيئية كالزلازل والبراكين والفيضانات إلى زوال مجتمعات بأسرها.</a:t>
            </a:r>
            <a:endParaRPr lang="en-GB" sz="28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EG" kern="0" dirty="0">
                <a:solidFill>
                  <a:srgbClr val="000000"/>
                </a:solidFill>
                <a:ea typeface="Calibri" panose="020F0502020204030204" pitchFamily="34" charset="0"/>
                <a:cs typeface="Traditional Arabic" panose="02020603050405020304" pitchFamily="18" charset="-78"/>
                <a:sym typeface="Arial"/>
              </a:rPr>
              <a:t>                                                                                                                                                                                    </a:t>
            </a:r>
            <a:endParaRPr lang="en-GB" sz="3200" kern="100" dirty="0">
              <a:solidFill>
                <a:srgbClr val="000000"/>
              </a:solidFill>
              <a:highlight>
                <a:srgbClr val="00FFFF"/>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97325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328238"/>
            <a:ext cx="11277600" cy="4944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11E9EF4A-5001-03DF-C0CB-634D29E51310}"/>
              </a:ext>
            </a:extLst>
          </p:cNvPr>
          <p:cNvSpPr/>
          <p:nvPr/>
        </p:nvSpPr>
        <p:spPr>
          <a:xfrm>
            <a:off x="-835742" y="1500169"/>
            <a:ext cx="11937363" cy="4484305"/>
          </a:xfrm>
          <a:prstGeom prst="rect">
            <a:avLst/>
          </a:prstGeom>
        </p:spPr>
        <p:txBody>
          <a:bodyPr wrap="square">
            <a:spAutoFit/>
          </a:bodyPr>
          <a:lstStyle/>
          <a:p>
            <a:pPr algn="just" rtl="1">
              <a:lnSpc>
                <a:spcPct val="107000"/>
              </a:lnSpc>
              <a:spcAft>
                <a:spcPts val="800"/>
              </a:spcAft>
              <a:buClr>
                <a:srgbClr val="000000"/>
              </a:buClr>
              <a:buFont typeface="Arial"/>
              <a:buNone/>
            </a:pPr>
            <a:r>
              <a:rPr lang="ar-SA" sz="2000" b="1" u="sng" kern="0" dirty="0">
                <a:solidFill>
                  <a:srgbClr val="000000"/>
                </a:solidFill>
                <a:ea typeface="Calibri" panose="020F0502020204030204" pitchFamily="34" charset="0"/>
                <a:cs typeface="Simplified Arabic" panose="02020603050405020304" pitchFamily="18" charset="-78"/>
                <a:sym typeface="Arial"/>
              </a:rPr>
              <a:t>العوامل الفيزيقية التي قد تلعب دوراً في إحداث التغير: </a:t>
            </a:r>
            <a:endParaRPr lang="en-GB" sz="2000" b="1"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Symbol" panose="05050102010706020507" pitchFamily="18" charset="2"/>
              <a:buChar char=""/>
            </a:pPr>
            <a:r>
              <a:rPr lang="ar-SA" sz="2000" kern="0" dirty="0">
                <a:solidFill>
                  <a:srgbClr val="000000"/>
                </a:solidFill>
                <a:ea typeface="Calibri" panose="020F0502020204030204" pitchFamily="34" charset="0"/>
                <a:cs typeface="Simplified Arabic" panose="02020603050405020304" pitchFamily="18" charset="-78"/>
                <a:sym typeface="Arial"/>
              </a:rPr>
              <a:t>المناخ: الحرارة الرطوبة الرياح الأمطار.</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Symbol" panose="05050102010706020507" pitchFamily="18" charset="2"/>
              <a:buChar char=""/>
            </a:pPr>
            <a:r>
              <a:rPr lang="ar-SA" sz="2000" kern="0" dirty="0">
                <a:solidFill>
                  <a:srgbClr val="000000"/>
                </a:solidFill>
                <a:ea typeface="Calibri" panose="020F0502020204030204" pitchFamily="34" charset="0"/>
                <a:cs typeface="Simplified Arabic" panose="02020603050405020304" pitchFamily="18" charset="-78"/>
                <a:sym typeface="Arial"/>
              </a:rPr>
              <a:t>التبدلات الجيولوجية والجغرافية: التصحر مثلاً.</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Symbol" panose="05050102010706020507" pitchFamily="18" charset="2"/>
              <a:buChar char=""/>
            </a:pPr>
            <a:r>
              <a:rPr lang="ar-SA" sz="2000" kern="0" dirty="0">
                <a:solidFill>
                  <a:srgbClr val="000000"/>
                </a:solidFill>
                <a:ea typeface="Calibri" panose="020F0502020204030204" pitchFamily="34" charset="0"/>
                <a:cs typeface="Simplified Arabic" panose="02020603050405020304" pitchFamily="18" charset="-78"/>
                <a:sym typeface="Arial"/>
              </a:rPr>
              <a:t>وجود الموارد الطبيعية: البترول الغابات المعادن أو نفاد هذه الموارد.</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Symbol" panose="05050102010706020507" pitchFamily="18" charset="2"/>
              <a:buChar char=""/>
            </a:pPr>
            <a:r>
              <a:rPr lang="ar-SA" sz="2000" kern="0" dirty="0">
                <a:solidFill>
                  <a:srgbClr val="000000"/>
                </a:solidFill>
                <a:ea typeface="Calibri" panose="020F0502020204030204" pitchFamily="34" charset="0"/>
                <a:cs typeface="Simplified Arabic" panose="02020603050405020304" pitchFamily="18" charset="-78"/>
                <a:sym typeface="Arial"/>
              </a:rPr>
              <a:t>الطاقة الكامنة في المادة: الطاقة الذرية الطاقة الشمسية.</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Symbol" panose="05050102010706020507" pitchFamily="18" charset="2"/>
              <a:buChar char=""/>
            </a:pPr>
            <a:r>
              <a:rPr lang="ar-SA" sz="2000" kern="0" dirty="0">
                <a:solidFill>
                  <a:srgbClr val="000000"/>
                </a:solidFill>
                <a:ea typeface="Calibri" panose="020F0502020204030204" pitchFamily="34" charset="0"/>
                <a:cs typeface="Simplified Arabic" panose="02020603050405020304" pitchFamily="18" charset="-78"/>
                <a:sym typeface="Arial"/>
              </a:rPr>
              <a:t>الكوارث البيولوجية: الأوبئة والأمراض.</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Symbol" panose="05050102010706020507" pitchFamily="18" charset="2"/>
              <a:buChar char=""/>
            </a:pPr>
            <a:r>
              <a:rPr lang="ar-SA" sz="2000" kern="0" dirty="0">
                <a:solidFill>
                  <a:srgbClr val="000000"/>
                </a:solidFill>
                <a:ea typeface="Calibri" panose="020F0502020204030204" pitchFamily="34" charset="0"/>
                <a:cs typeface="Simplified Arabic" panose="02020603050405020304" pitchFamily="18" charset="-78"/>
                <a:sym typeface="Arial"/>
              </a:rPr>
              <a:t>الكوارث الطبيعية: الفيضانات الزلازل البراكين الأعاصير.</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Symbol" panose="05050102010706020507" pitchFamily="18" charset="2"/>
              <a:buChar char=""/>
            </a:pPr>
            <a:r>
              <a:rPr lang="ar-SA" sz="2000" kern="0" dirty="0">
                <a:solidFill>
                  <a:srgbClr val="000000"/>
                </a:solidFill>
                <a:ea typeface="Calibri" panose="020F0502020204030204" pitchFamily="34" charset="0"/>
                <a:cs typeface="Simplified Arabic" panose="02020603050405020304" pitchFamily="18" charset="-78"/>
                <a:sym typeface="Arial"/>
              </a:rPr>
              <a:t>الموقع الجغرافي: كالقرب أو البعد من مصادر الطاقة أو الطرق العامة أو البحار.</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Symbol" panose="05050102010706020507" pitchFamily="18" charset="2"/>
              <a:buChar char=""/>
            </a:pPr>
            <a:r>
              <a:rPr lang="ar-SA" sz="2000" kern="0" dirty="0">
                <a:solidFill>
                  <a:srgbClr val="000000"/>
                </a:solidFill>
                <a:ea typeface="Calibri" panose="020F0502020204030204" pitchFamily="34" charset="0"/>
                <a:cs typeface="Simplified Arabic" panose="02020603050405020304" pitchFamily="18" charset="-78"/>
                <a:sym typeface="Arial"/>
              </a:rPr>
              <a:t>تلوث البيئة: بفعل عوامل طبيعية أو صناعية.</a:t>
            </a:r>
            <a:endParaRPr lang="en-GB" sz="20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endParaRPr lang="en-GB" sz="2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797535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228439" cy="4866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3ED9696-C908-8C72-D55D-A2A3EC69EE4B}"/>
              </a:ext>
            </a:extLst>
          </p:cNvPr>
          <p:cNvSpPr/>
          <p:nvPr/>
        </p:nvSpPr>
        <p:spPr>
          <a:xfrm>
            <a:off x="889000" y="1458616"/>
            <a:ext cx="10674738" cy="4344138"/>
          </a:xfrm>
          <a:prstGeom prst="rect">
            <a:avLst/>
          </a:prstGeom>
        </p:spPr>
        <p:txBody>
          <a:bodyPr wrap="square">
            <a:spAutoFit/>
          </a:bodyPr>
          <a:lstStyle/>
          <a:p>
            <a:pPr algn="just" rtl="1">
              <a:lnSpc>
                <a:spcPct val="107000"/>
              </a:lnSpc>
              <a:spcAft>
                <a:spcPts val="800"/>
              </a:spcAft>
              <a:buClr>
                <a:srgbClr val="000000"/>
              </a:buClr>
              <a:buFont typeface="Arial"/>
              <a:buNone/>
            </a:pPr>
            <a:r>
              <a:rPr lang="ar-EG" sz="2800" u="sng" kern="0" dirty="0">
                <a:solidFill>
                  <a:srgbClr val="000000"/>
                </a:solidFill>
                <a:ea typeface="Calibri" panose="020F0502020204030204" pitchFamily="34" charset="0"/>
                <a:cs typeface="Simplified Arabic" panose="02020603050405020304" pitchFamily="18" charset="-78"/>
                <a:sym typeface="Arial"/>
              </a:rPr>
              <a:t>ب</a:t>
            </a:r>
            <a:r>
              <a:rPr lang="ar-SA" sz="2800" u="sng" kern="0" dirty="0">
                <a:solidFill>
                  <a:srgbClr val="000000"/>
                </a:solidFill>
                <a:ea typeface="Calibri" panose="020F0502020204030204" pitchFamily="34" charset="0"/>
                <a:cs typeface="Simplified Arabic" panose="02020603050405020304" pitchFamily="18" charset="-78"/>
                <a:sym typeface="Arial"/>
              </a:rPr>
              <a:t>- العوامل الثقافية</a:t>
            </a:r>
            <a:r>
              <a:rPr lang="ar-SA" sz="2800" kern="0" dirty="0">
                <a:solidFill>
                  <a:srgbClr val="000000"/>
                </a:solidFill>
                <a:ea typeface="Calibri" panose="020F0502020204030204" pitchFamily="34" charset="0"/>
                <a:cs typeface="Simplified Arabic" panose="02020603050405020304" pitchFamily="18" charset="-78"/>
                <a:sym typeface="Arial"/>
              </a:rPr>
              <a:t>: قراءة تعمل وسائل الاتصال في أغلب بلدان العالم على نشر الثقافات، فالمجتمعات التي تقع عند مفترق الطرق، كانت وما زالت دائماً مراكز للتغير، وحيث أن معظم السمات الثقافية الجديدة تنتقل من خلال الانتشار، فإن هذه المجتمعات الوثيقة الاتصال بغيرها من المجتمعات، هي أكثر عرضة للتغير السريع. ويؤدي الاتصال بين المجتمعات دوراً بالغ الأهمية في تنشيط العمليات الاجتماعية وبالتالي يضفي بعداً ديناميكا على البناء الاجتماعي القائم. والاتصال هو تلك العملية التي تنتقل بواسطتها الرسالة أو الفكرة أو الاختراع  من المرسل (المصدر) حتى تصل إلى المستقبل.</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وعلى الرغم من أن الاتصال والتغير الاجتماعي ليسا مترادفين، إلا أن هذا الاتصال هو العنصر المهم والفعال خلال عملية التغير الاجتماعي.</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42265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A6A35516-F230-EDC1-5DCF-34B1603ABBF0}"/>
              </a:ext>
            </a:extLst>
          </p:cNvPr>
          <p:cNvSpPr/>
          <p:nvPr/>
        </p:nvSpPr>
        <p:spPr>
          <a:xfrm>
            <a:off x="1167171" y="1557703"/>
            <a:ext cx="9984658" cy="4142929"/>
          </a:xfrm>
          <a:prstGeom prst="rect">
            <a:avLst/>
          </a:prstGeom>
        </p:spPr>
        <p:txBody>
          <a:bodyPr wrap="square">
            <a:spAutoFit/>
          </a:bodyPr>
          <a:lstStyle/>
          <a:p>
            <a:pPr algn="just" rtl="1">
              <a:lnSpc>
                <a:spcPct val="115000"/>
              </a:lnSpc>
              <a:spcAft>
                <a:spcPts val="800"/>
              </a:spcAft>
              <a:buClr>
                <a:srgbClr val="000000"/>
              </a:buClr>
              <a:buFont typeface="Arial"/>
              <a:buNone/>
            </a:pPr>
            <a:r>
              <a:rPr lang="ar-SA" sz="2800" u="sng" kern="0" dirty="0">
                <a:solidFill>
                  <a:srgbClr val="000000"/>
                </a:solidFill>
                <a:ea typeface="Calibri" panose="020F0502020204030204" pitchFamily="34" charset="0"/>
                <a:cs typeface="Simplified Arabic" panose="02020603050405020304" pitchFamily="18" charset="-78"/>
                <a:sym typeface="Arial"/>
              </a:rPr>
              <a:t>هـ- العوامل الاقتصادية: </a:t>
            </a:r>
            <a:r>
              <a:rPr lang="ar-SA" sz="2800" kern="0" dirty="0">
                <a:solidFill>
                  <a:srgbClr val="000000"/>
                </a:solidFill>
                <a:ea typeface="Calibri" panose="020F0502020204030204" pitchFamily="34" charset="0"/>
                <a:cs typeface="Simplified Arabic" panose="02020603050405020304" pitchFamily="18" charset="-78"/>
                <a:sym typeface="Arial"/>
              </a:rPr>
              <a:t>وهي </a:t>
            </a:r>
            <a:r>
              <a:rPr lang="ar-SA" sz="2800" u="sng" kern="0" dirty="0">
                <a:solidFill>
                  <a:srgbClr val="000000"/>
                </a:solidFill>
                <a:ea typeface="Calibri" panose="020F0502020204030204" pitchFamily="34" charset="0"/>
                <a:cs typeface="Simplified Arabic" panose="02020603050405020304" pitchFamily="18" charset="-78"/>
                <a:sym typeface="Arial"/>
              </a:rPr>
              <a:t>شكل الإنتاج والتوزيع والاستهلاك ونظام الملكية السائد في المجتمع والتصنيع</a:t>
            </a:r>
            <a:r>
              <a:rPr lang="ar-SA" sz="2800" kern="0" dirty="0">
                <a:solidFill>
                  <a:srgbClr val="000000"/>
                </a:solidFill>
                <a:ea typeface="Calibri" panose="020F0502020204030204" pitchFamily="34" charset="0"/>
                <a:cs typeface="Simplified Arabic" panose="02020603050405020304" pitchFamily="18" charset="-78"/>
                <a:sym typeface="Arial"/>
              </a:rPr>
              <a:t>، وتلعب تلك العوامل دوراً هاماً في إحداث ظاهرة التغير الاجتماعي، وترتبط العوامل الاقتصادية بعوامل أخرى كالسكان والبيئة والتكنولوجيا، وقد يكون للعوامل الاقتصادية السبق في التعجيل بسرعة التغير إلاّ أن ذلك ليس العامل الوحيد المسبب للتغيير والمترتبة عليه بقية العوامل.</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لذلك نستطيع أن نستخلص أن العامل الاقتصادي قد يكون ذا أهمية كبرى في التعجيل بالتغير الاجتماعي، ولكنه ليس العامل الحتمي، لأن باقي عوامل التغير الاجتماعي تتفاعل معه لتغير المجتمع.</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516110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8577460-3EB4-9821-8EEB-763B5FE7FE5B}"/>
              </a:ext>
            </a:extLst>
          </p:cNvPr>
          <p:cNvSpPr/>
          <p:nvPr/>
        </p:nvSpPr>
        <p:spPr>
          <a:xfrm>
            <a:off x="1052052" y="1288026"/>
            <a:ext cx="10677833" cy="4684359"/>
          </a:xfrm>
          <a:prstGeom prst="rect">
            <a:avLst/>
          </a:prstGeom>
        </p:spPr>
        <p:txBody>
          <a:bodyPr wrap="square">
            <a:spAutoFit/>
          </a:bodyPr>
          <a:lstStyle/>
          <a:p>
            <a:pPr algn="r" rtl="1">
              <a:lnSpc>
                <a:spcPct val="115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ثانياً: العوامل الداخلية،</a:t>
            </a:r>
            <a:r>
              <a:rPr lang="ar-SA" sz="2400" kern="0" dirty="0">
                <a:solidFill>
                  <a:srgbClr val="000000"/>
                </a:solidFill>
                <a:ea typeface="Calibri" panose="020F0502020204030204" pitchFamily="34" charset="0"/>
                <a:cs typeface="Simplified Arabic" panose="02020603050405020304" pitchFamily="18" charset="-78"/>
                <a:sym typeface="Arial"/>
              </a:rPr>
              <a:t> التي من داخل المجتمع ذاته: وتتراوح هذه العوامل بين : </a:t>
            </a:r>
            <a:endParaRPr lang="en-GB" sz="2400" kern="100" dirty="0">
              <a:solidFill>
                <a:srgbClr val="000000"/>
              </a:solidFill>
              <a:ea typeface="Calibri" panose="020F0502020204030204" pitchFamily="34" charset="0"/>
              <a:cs typeface="Arial" panose="020B0604020202020204" pitchFamily="34" charset="0"/>
              <a:sym typeface="Arial"/>
            </a:endParaRPr>
          </a:p>
          <a:p>
            <a:pPr algn="r"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1. العوامل النظامية، كالدور الذي يلعبه النظام السياسي في إحداث التغير.</a:t>
            </a:r>
            <a:endParaRPr lang="en-GB" sz="2400" kern="100" dirty="0">
              <a:solidFill>
                <a:srgbClr val="000000"/>
              </a:solidFill>
              <a:ea typeface="Calibri" panose="020F0502020204030204" pitchFamily="34" charset="0"/>
              <a:cs typeface="Arial" panose="020B0604020202020204" pitchFamily="34" charset="0"/>
              <a:sym typeface="Arial"/>
            </a:endParaRPr>
          </a:p>
          <a:p>
            <a:pPr algn="r"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2. الدور الذي تلعبه التغيرات التكنولوجية الناتجة عن التجديدات والاختراعات، وبين العوامل المتصلة بالأفراد المؤثرين على التغير كالقادة السياسيين والمنظمين</a:t>
            </a:r>
            <a:endParaRPr lang="en-GB" sz="24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SA" sz="2400" kern="0" dirty="0">
                <a:solidFill>
                  <a:srgbClr val="000000"/>
                </a:solidFill>
                <a:highlight>
                  <a:srgbClr val="00FFFF"/>
                </a:highlight>
                <a:latin typeface="Arial"/>
                <a:ea typeface="Calibri" panose="020F0502020204030204" pitchFamily="34" charset="0"/>
                <a:cs typeface="Simplified Arabic" panose="02020603050405020304" pitchFamily="18" charset="-78"/>
                <a:sym typeface="Arial"/>
              </a:rPr>
              <a:t>1 – النظام السياسي</a:t>
            </a:r>
            <a:r>
              <a:rPr lang="ar-SA" sz="2400" kern="0" dirty="0">
                <a:solidFill>
                  <a:srgbClr val="000000"/>
                </a:solidFill>
                <a:latin typeface="Arial"/>
                <a:ea typeface="Calibri" panose="020F0502020204030204" pitchFamily="34" charset="0"/>
                <a:cs typeface="Simplified Arabic" panose="02020603050405020304" pitchFamily="18" charset="-78"/>
                <a:sym typeface="Arial"/>
              </a:rPr>
              <a:t>: لم يكن النظام السياسي يلعب دوراً في المجتمعات البسيطة زراعية كانت أم رعوية ولم يكن يحقق في هذه المجتمعات درجة من الاستقلال تمنحه القدرة على الحركة والتأثير، ولقد كانت هذه المجتمعات برمتها مجتمعات </a:t>
            </a:r>
            <a:r>
              <a:rPr lang="ar-EG" sz="2400" kern="0" dirty="0">
                <a:solidFill>
                  <a:srgbClr val="000000"/>
                </a:solidFill>
                <a:latin typeface="Arial"/>
                <a:ea typeface="Calibri" panose="020F0502020204030204" pitchFamily="34" charset="0"/>
                <a:cs typeface="Simplified Arabic" panose="02020603050405020304" pitchFamily="18" charset="-78"/>
                <a:sym typeface="Arial"/>
              </a:rPr>
              <a:t>إ</a:t>
            </a:r>
            <a:r>
              <a:rPr lang="ar-SA" sz="2400" kern="0" dirty="0">
                <a:solidFill>
                  <a:srgbClr val="000000"/>
                </a:solidFill>
                <a:latin typeface="Arial"/>
                <a:ea typeface="Calibri" panose="020F0502020204030204" pitchFamily="34" charset="0"/>
                <a:cs typeface="Simplified Arabic" panose="02020603050405020304" pitchFamily="18" charset="-78"/>
                <a:sym typeface="Arial"/>
              </a:rPr>
              <a:t>ستاتيكي</a:t>
            </a:r>
            <a:r>
              <a:rPr lang="ar-EG" sz="2400" kern="0" dirty="0">
                <a:solidFill>
                  <a:srgbClr val="000000"/>
                </a:solidFill>
                <a:latin typeface="Arial"/>
                <a:ea typeface="Calibri" panose="020F0502020204030204" pitchFamily="34" charset="0"/>
                <a:cs typeface="Simplified Arabic" panose="02020603050405020304" pitchFamily="18" charset="-78"/>
                <a:sym typeface="Arial"/>
              </a:rPr>
              <a:t>ة</a:t>
            </a:r>
            <a:r>
              <a:rPr lang="ar-SA" sz="2400" kern="0" dirty="0">
                <a:solidFill>
                  <a:srgbClr val="000000"/>
                </a:solidFill>
                <a:latin typeface="Arial"/>
                <a:ea typeface="Calibri" panose="020F0502020204030204" pitchFamily="34" charset="0"/>
                <a:cs typeface="Simplified Arabic" panose="02020603050405020304" pitchFamily="18" charset="-78"/>
                <a:sym typeface="Arial"/>
              </a:rPr>
              <a:t> بطيئة في التغير، ولقد ظهر دور النظام السياسي في التغير الاجتماعي بعد ظهور النظم السياسية المنفصلة عن المجتمع المدني، لقد أصبحت هذه النظام هي التي تشرع لهذا المجتمع المدني، وترسم السياسات لتنظيم عملية التغير الاجتماعي، وتحاول جاهدة أن تعبئ طاقات المجتمع لتنفيذ هذه السياسات. يقوم النظام السياسي في أي مجتمع بتنظيم العلاقات الخارجية، كما يقوم بوضع إستراتيجية عامة تستهدف تحقيق الرفاهية الاقتصادية والاجتماعية وتحقيق الاستقرار والأمن</a:t>
            </a:r>
            <a:r>
              <a:rPr lang="ar-SA" kern="0" dirty="0">
                <a:solidFill>
                  <a:srgbClr val="000000"/>
                </a:solidFill>
                <a:latin typeface="Arial"/>
                <a:ea typeface="Calibri" panose="020F0502020204030204" pitchFamily="34" charset="0"/>
                <a:cs typeface="Simplified Arabic" panose="02020603050405020304" pitchFamily="18" charset="-78"/>
                <a:sym typeface="Arial"/>
              </a:rPr>
              <a:t>،</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418196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BD0FCFA9-A652-7943-45F6-4F81DCD75472}"/>
              </a:ext>
            </a:extLst>
          </p:cNvPr>
          <p:cNvSpPr/>
          <p:nvPr/>
        </p:nvSpPr>
        <p:spPr>
          <a:xfrm>
            <a:off x="1002890" y="1276026"/>
            <a:ext cx="10726995" cy="4078296"/>
          </a:xfrm>
          <a:prstGeom prst="rect">
            <a:avLst/>
          </a:prstGeom>
        </p:spPr>
        <p:txBody>
          <a:bodyPr wrap="square">
            <a:spAutoFit/>
          </a:bodyPr>
          <a:lstStyle/>
          <a:p>
            <a:pPr algn="just" rtl="1">
              <a:buClr>
                <a:srgbClr val="000000"/>
              </a:buClr>
              <a:buFont typeface="Arial"/>
              <a:buNone/>
            </a:pPr>
            <a:endParaRPr lang="ar-EG" sz="2800" b="1" kern="0" dirty="0">
              <a:solidFill>
                <a:srgbClr val="000000"/>
              </a:solidFill>
              <a:ea typeface="Times New Roman" panose="02020603050405020304" pitchFamily="18" charset="0"/>
              <a:cs typeface="Simplified Arabic" panose="02020603050405020304" pitchFamily="18" charset="-78"/>
              <a:sym typeface="Arial"/>
            </a:endParaRPr>
          </a:p>
          <a:p>
            <a:pPr algn="just" rtl="1">
              <a:lnSpc>
                <a:spcPct val="115000"/>
              </a:lnSpc>
              <a:spcAft>
                <a:spcPts val="800"/>
              </a:spcAft>
              <a:buClr>
                <a:srgbClr val="000000"/>
              </a:buClr>
              <a:buFont typeface="Arial"/>
              <a:buNone/>
            </a:pPr>
            <a:r>
              <a:rPr lang="ar-SA" sz="2800" u="sng" kern="0" dirty="0">
                <a:solidFill>
                  <a:srgbClr val="000000"/>
                </a:solidFill>
                <a:ea typeface="Calibri" panose="020F0502020204030204" pitchFamily="34" charset="0"/>
                <a:cs typeface="Simplified Arabic" panose="02020603050405020304" pitchFamily="18" charset="-78"/>
                <a:sym typeface="Arial"/>
              </a:rPr>
              <a:t>ثالثاً: العوامل التكنولوجية: </a:t>
            </a:r>
            <a:r>
              <a:rPr lang="ar-SA" sz="2800" kern="0" dirty="0">
                <a:solidFill>
                  <a:srgbClr val="000000"/>
                </a:solidFill>
                <a:ea typeface="Calibri" panose="020F0502020204030204" pitchFamily="34" charset="0"/>
                <a:cs typeface="Simplified Arabic" panose="02020603050405020304" pitchFamily="18" charset="-78"/>
                <a:sym typeface="Arial"/>
              </a:rPr>
              <a:t>للاختراعات الحديثة أثرها في إحداث تغيير كبير في المجتمعات الإنسانية، كالسيارة والمذياع.</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يخشى علماء الاجتماع من رد فعل العوامل التكنولوجية على إحداث تغييرات تهدد المجتمعات بمشكلات اجتماعية خطيرة كالجريمة، التشرد، اهتزاز القيم والأخلاق. وقد أدت الاختراعات الحديثة إلى زيادة الاتصالات بين الشعوب وأدى ذلك إلى احتمال حدوث تغيرات اجتماعية بين المجتمعات بسبب هذه الاتصالات ونتيجة التلاحم، لذلك فإن أية تغيرات في أي مجتمع سيكون لها صدى وأثر على المجتمعات الأخرى. </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838879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21E67820-CE52-FA7D-18C8-F2130F2378D3}"/>
              </a:ext>
            </a:extLst>
          </p:cNvPr>
          <p:cNvSpPr/>
          <p:nvPr/>
        </p:nvSpPr>
        <p:spPr>
          <a:xfrm>
            <a:off x="889000" y="1582472"/>
            <a:ext cx="10910711" cy="3987502"/>
          </a:xfrm>
          <a:prstGeom prst="rect">
            <a:avLst/>
          </a:prstGeom>
        </p:spPr>
        <p:txBody>
          <a:bodyPr wrap="square">
            <a:spAutoFit/>
          </a:bodyPr>
          <a:lstStyle/>
          <a:p>
            <a:pPr algn="just" rtl="1">
              <a:lnSpc>
                <a:spcPct val="107000"/>
              </a:lnSpc>
              <a:spcAft>
                <a:spcPts val="800"/>
              </a:spcAft>
              <a:buClr>
                <a:srgbClr val="000000"/>
              </a:buClr>
              <a:buFont typeface="Arial"/>
              <a:buNone/>
            </a:pPr>
            <a:r>
              <a:rPr lang="ar-SA" sz="2400" b="1" u="sng" kern="0" dirty="0">
                <a:solidFill>
                  <a:srgbClr val="000000"/>
                </a:solidFill>
                <a:highlight>
                  <a:srgbClr val="00FFFF"/>
                </a:highlight>
                <a:ea typeface="Calibri" panose="020F0502020204030204" pitchFamily="34" charset="0"/>
                <a:cs typeface="Simplified Arabic" panose="02020603050405020304" pitchFamily="18" charset="-78"/>
                <a:sym typeface="Arial"/>
              </a:rPr>
              <a:t>مراحل التغير الاجتماعي: </a:t>
            </a:r>
            <a:endParaRPr lang="ar-EG" sz="2400" b="1" u="sng" kern="0" dirty="0">
              <a:solidFill>
                <a:srgbClr val="000000"/>
              </a:solidFill>
              <a:highlight>
                <a:srgbClr val="00FFFF"/>
              </a:highlight>
              <a:ea typeface="Calibri" panose="020F0502020204030204" pitchFamily="34" charset="0"/>
              <a:cs typeface="Simplified Arabic" panose="02020603050405020304" pitchFamily="18" charset="-78"/>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1 – مرحلة الإحساس: وهي تتمثل في أول سماع أو معرفة بالموضوع الجديد.</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2 – مرحلة الاهتمام: وهي مرحلة تجميع المعلومات حول الموضوع الجديد بغرض تحديد درجة فائدته.</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3 – مرحلة التقييم: اختبار المعلومات المستقاة وتفسيرها وفي الظروف السائدة، ومدى ملائمتها.</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4 – مرحلة المحاولة: اختبار الفكرة ودراسة كيفية تطبيقها.</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5 – مرحلة التبني: التسليم بالموضوع الجديد واعتماده، ليأخذ مكانه في النمط السائد.</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إن هذه المراحل السابقة لا تأتي دائماً مرتبة، وإنما قد يطرأ عليها تغيير بإضافة عناصر جديدة، أو حذف بعضها، وقد تتداخل بعض المراحل مع الأخرى.</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040007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149855"/>
            <a:ext cx="11552903" cy="5195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502AFA72-4C74-AA3C-740C-12165E1F4468}"/>
              </a:ext>
            </a:extLst>
          </p:cNvPr>
          <p:cNvSpPr/>
          <p:nvPr/>
        </p:nvSpPr>
        <p:spPr>
          <a:xfrm>
            <a:off x="-207478" y="864472"/>
            <a:ext cx="11937363" cy="5481116"/>
          </a:xfrm>
          <a:prstGeom prst="rect">
            <a:avLst/>
          </a:prstGeom>
        </p:spPr>
        <p:txBody>
          <a:bodyPr wrap="square">
            <a:spAutoFit/>
          </a:bodyPr>
          <a:lstStyle/>
          <a:p>
            <a:pPr algn="just" rtl="1">
              <a:buClr>
                <a:srgbClr val="000000"/>
              </a:buClr>
              <a:buFont typeface="Arial"/>
              <a:buNone/>
            </a:pPr>
            <a:endParaRPr lang="ar-EG" sz="3200" b="1" kern="0" dirty="0">
              <a:solidFill>
                <a:srgbClr val="000000"/>
              </a:solidFill>
              <a:ea typeface="Times New Roman" panose="02020603050405020304" pitchFamily="18" charset="0"/>
              <a:cs typeface="Simplified Arabic" panose="02020603050405020304" pitchFamily="18" charset="-78"/>
              <a:sym typeface="Arial"/>
            </a:endParaRPr>
          </a:p>
          <a:p>
            <a:pPr algn="just" rtl="1">
              <a:lnSpc>
                <a:spcPct val="107000"/>
              </a:lnSpc>
              <a:spcAft>
                <a:spcPts val="800"/>
              </a:spcAft>
              <a:buClr>
                <a:srgbClr val="000000"/>
              </a:buClr>
              <a:buFont typeface="Arial"/>
              <a:buNone/>
            </a:pPr>
            <a:r>
              <a:rPr lang="ar-SA" u="sng" kern="0" dirty="0">
                <a:solidFill>
                  <a:srgbClr val="000000"/>
                </a:solidFill>
                <a:highlight>
                  <a:srgbClr val="00FFFF"/>
                </a:highlight>
                <a:ea typeface="Calibri" panose="020F0502020204030204" pitchFamily="34" charset="0"/>
                <a:cs typeface="Simplified Arabic" panose="02020603050405020304" pitchFamily="18" charset="-78"/>
                <a:sym typeface="Arial"/>
              </a:rPr>
              <a:t>خصائص التغير الاجتماعي:</a:t>
            </a:r>
            <a:endParaRPr lang="en-GB" kern="100" dirty="0">
              <a:solidFill>
                <a:srgbClr val="000000"/>
              </a:solidFill>
              <a:highlight>
                <a:srgbClr val="00FFFF"/>
              </a:highlight>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Tahoma" panose="020B0604030504040204" pitchFamily="34" charset="0"/>
              <a:buChar char="-"/>
            </a:pPr>
            <a:r>
              <a:rPr lang="ar-SA" kern="0" dirty="0">
                <a:solidFill>
                  <a:srgbClr val="000000"/>
                </a:solidFill>
                <a:ea typeface="Calibri" panose="020F0502020204030204" pitchFamily="34" charset="0"/>
                <a:cs typeface="Simplified Arabic" panose="02020603050405020304" pitchFamily="18" charset="-78"/>
                <a:sym typeface="Arial"/>
              </a:rPr>
              <a:t>السرعة هي السمة الغالبة على التغير الاجتماعي المعاصر.</a:t>
            </a:r>
            <a:endParaRPr lang="en-GB"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Tahoma" panose="020B0604030504040204" pitchFamily="34" charset="0"/>
              <a:buChar char="-"/>
            </a:pPr>
            <a:r>
              <a:rPr lang="ar-SA" kern="0" dirty="0">
                <a:solidFill>
                  <a:srgbClr val="000000"/>
                </a:solidFill>
                <a:ea typeface="Calibri" panose="020F0502020204030204" pitchFamily="34" charset="0"/>
                <a:cs typeface="Simplified Arabic" panose="02020603050405020304" pitchFamily="18" charset="-78"/>
                <a:sym typeface="Arial"/>
              </a:rPr>
              <a:t>الترابط المتغير زماناً ومكاناً بحيث يتتابع حدوثه ولا يكون متقطعاً.</a:t>
            </a:r>
            <a:endParaRPr lang="en-GB"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Tahoma" panose="020B0604030504040204" pitchFamily="34" charset="0"/>
              <a:buChar char="-"/>
            </a:pPr>
            <a:r>
              <a:rPr lang="ar-SA" kern="0" dirty="0">
                <a:solidFill>
                  <a:srgbClr val="000000"/>
                </a:solidFill>
                <a:ea typeface="Calibri" panose="020F0502020204030204" pitchFamily="34" charset="0"/>
                <a:cs typeface="Simplified Arabic" panose="02020603050405020304" pitchFamily="18" charset="-78"/>
                <a:sym typeface="Arial"/>
              </a:rPr>
              <a:t>النوع المخطط نتيجة لزيادة تدخل وتحكم الدول المعاصرة.</a:t>
            </a:r>
            <a:endParaRPr lang="en-GB"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15000"/>
              </a:lnSpc>
              <a:spcAft>
                <a:spcPts val="800"/>
              </a:spcAft>
              <a:buClr>
                <a:srgbClr val="000000"/>
              </a:buClr>
              <a:buFont typeface="Tahoma" panose="020B0604030504040204" pitchFamily="34" charset="0"/>
              <a:buChar char="-"/>
            </a:pPr>
            <a:r>
              <a:rPr lang="ar-SA" kern="0" dirty="0">
                <a:solidFill>
                  <a:srgbClr val="000000"/>
                </a:solidFill>
                <a:ea typeface="Calibri" panose="020F0502020204030204" pitchFamily="34" charset="0"/>
                <a:cs typeface="Simplified Arabic" panose="02020603050405020304" pitchFamily="18" charset="-78"/>
                <a:sym typeface="Arial"/>
              </a:rPr>
              <a:t>الوسائل التكنولوجية التي تكسب خبرات جديدة للفرد والمجتمع.</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b="1" kern="0" dirty="0">
                <a:solidFill>
                  <a:srgbClr val="000000"/>
                </a:solidFill>
                <a:highlight>
                  <a:srgbClr val="00FFFF"/>
                </a:highlight>
                <a:ea typeface="Calibri" panose="020F0502020204030204" pitchFamily="34" charset="0"/>
                <a:cs typeface="Simplified Arabic" panose="02020603050405020304" pitchFamily="18" charset="-78"/>
                <a:sym typeface="Arial"/>
              </a:rPr>
              <a:t>ومن الخصائص أيضا ما يلي:</a:t>
            </a:r>
            <a:endParaRPr lang="en-GB" kern="100" dirty="0">
              <a:solidFill>
                <a:srgbClr val="000000"/>
              </a:solidFill>
              <a:highlight>
                <a:srgbClr val="00FFFF"/>
              </a:highlight>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1 –</a:t>
            </a:r>
            <a:r>
              <a:rPr lang="ar-SA" u="sng" kern="0" dirty="0">
                <a:solidFill>
                  <a:srgbClr val="000000"/>
                </a:solidFill>
                <a:ea typeface="Calibri" panose="020F0502020204030204" pitchFamily="34" charset="0"/>
                <a:cs typeface="Simplified Arabic" panose="02020603050405020304" pitchFamily="18" charset="-78"/>
                <a:sym typeface="Arial"/>
              </a:rPr>
              <a:t> </a:t>
            </a:r>
            <a:r>
              <a:rPr lang="ar-SA" kern="0" dirty="0">
                <a:solidFill>
                  <a:srgbClr val="000000"/>
                </a:solidFill>
                <a:ea typeface="Calibri" panose="020F0502020204030204" pitchFamily="34" charset="0"/>
                <a:cs typeface="Simplified Arabic" panose="02020603050405020304" pitchFamily="18" charset="-78"/>
                <a:sym typeface="Arial"/>
              </a:rPr>
              <a:t>أن تكون التغيرات ذات تأثيرات عامة وملموسة.</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2 – أن تتصف التغيرات بالاستمرارية.</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3 – قد لا يسبق استكمال حدوث التغير الإعلان عنه أو إعلام الأفراد به.</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4 – قد تبدأ التغيرات بطيئة ثم تتراكم بمرور الزمن.</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5 – قد يكون التغير الاجتماعي مخططاً أو مبرمجاً.</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6 – توافر إمكانيات الحراك الاجتماعي وزيادة معدلاته.</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493132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62172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FB0A0E7-BFF9-349C-1E4B-0CBC7C556F9D}"/>
              </a:ext>
            </a:extLst>
          </p:cNvPr>
          <p:cNvSpPr/>
          <p:nvPr/>
        </p:nvSpPr>
        <p:spPr>
          <a:xfrm>
            <a:off x="889000" y="1448576"/>
            <a:ext cx="11048363" cy="4952190"/>
          </a:xfrm>
          <a:prstGeom prst="rect">
            <a:avLst/>
          </a:prstGeom>
        </p:spPr>
        <p:txBody>
          <a:bodyPr wrap="square">
            <a:spAutoFit/>
          </a:bodyPr>
          <a:lstStyle/>
          <a:p>
            <a:pPr algn="just" rtl="1">
              <a:lnSpc>
                <a:spcPct val="107000"/>
              </a:lnSpc>
              <a:spcAft>
                <a:spcPts val="800"/>
              </a:spcAft>
              <a:buClr>
                <a:srgbClr val="000000"/>
              </a:buClr>
              <a:buFont typeface="Arial"/>
              <a:buNone/>
            </a:pPr>
            <a:r>
              <a:rPr lang="ar-EG" kern="0" dirty="0">
                <a:solidFill>
                  <a:srgbClr val="000000"/>
                </a:solidFill>
                <a:highlight>
                  <a:srgbClr val="00FFFF"/>
                </a:highlight>
                <a:ea typeface="Calibri" panose="020F0502020204030204" pitchFamily="34" charset="0"/>
                <a:cs typeface="Simplified Arabic" panose="02020603050405020304" pitchFamily="18" charset="-78"/>
                <a:sym typeface="Arial"/>
              </a:rPr>
              <a:t> </a:t>
            </a:r>
            <a:r>
              <a:rPr lang="ar-EG" sz="2400" kern="0" dirty="0">
                <a:solidFill>
                  <a:srgbClr val="000000"/>
                </a:solidFill>
                <a:highlight>
                  <a:srgbClr val="00FFFF"/>
                </a:highlight>
                <a:ea typeface="Calibri" panose="020F0502020204030204" pitchFamily="34" charset="0"/>
                <a:cs typeface="Simplified Arabic" panose="02020603050405020304" pitchFamily="18" charset="-78"/>
                <a:sym typeface="Arial"/>
              </a:rPr>
              <a:t>ثانياً " </a:t>
            </a:r>
            <a:r>
              <a:rPr lang="ar-SA" sz="2400" kern="0" dirty="0">
                <a:solidFill>
                  <a:srgbClr val="000000"/>
                </a:solidFill>
                <a:highlight>
                  <a:srgbClr val="00FFFF"/>
                </a:highlight>
                <a:ea typeface="Calibri" panose="020F0502020204030204" pitchFamily="34" charset="0"/>
                <a:cs typeface="Simplified Arabic" panose="02020603050405020304" pitchFamily="18" charset="-78"/>
                <a:sym typeface="Arial"/>
              </a:rPr>
              <a:t>التغير الثقافي</a:t>
            </a:r>
            <a:endParaRPr lang="en-GB" sz="2400" kern="100" dirty="0">
              <a:solidFill>
                <a:srgbClr val="000000"/>
              </a:solidFill>
              <a:highlight>
                <a:srgbClr val="00FFFF"/>
              </a:highlight>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مفهوم التغير الثقافي: </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 التغير الثقافي بأنه</a:t>
            </a:r>
            <a:r>
              <a:rPr lang="ar-SA" sz="2400" kern="0" dirty="0">
                <a:solidFill>
                  <a:srgbClr val="000000"/>
                </a:solidFill>
                <a:ea typeface="Calibri" panose="020F0502020204030204" pitchFamily="34" charset="0"/>
                <a:cs typeface="Simplified Arabic" panose="02020603050405020304" pitchFamily="18" charset="-78"/>
                <a:sym typeface="Arial"/>
              </a:rPr>
              <a:t>: "</a:t>
            </a:r>
            <a:r>
              <a:rPr lang="ar-SA" sz="2300" kern="0" dirty="0">
                <a:solidFill>
                  <a:srgbClr val="000000"/>
                </a:solidFill>
                <a:ea typeface="Calibri" panose="020F0502020204030204" pitchFamily="34" charset="0"/>
                <a:cs typeface="Simplified Arabic" panose="02020603050405020304" pitchFamily="18" charset="-78"/>
                <a:sym typeface="Arial"/>
              </a:rPr>
              <a:t>تحول أو انقطاع عن الإجراءات المجربة والمختبرة والمنقولة عن ثقافة الماضي مع إدخال إجراءات جديدة، ويمس الاعتقاد والأذواق الخاصة بالمأكل والمشرب والملبس والتقاليد والفن والأخلاق والتكنولوجيا هذا بالإضافة إلى التغيرات التي تحدث في بنيان المجتمع ووظائفه</a:t>
            </a:r>
            <a:r>
              <a:rPr lang="ar-SA" sz="2400" kern="0" dirty="0">
                <a:solidFill>
                  <a:srgbClr val="000000"/>
                </a:solidFill>
                <a:ea typeface="Calibri" panose="020F0502020204030204" pitchFamily="34" charset="0"/>
                <a:cs typeface="Simplified Arabic" panose="02020603050405020304" pitchFamily="18" charset="-78"/>
                <a:sym typeface="Arial"/>
              </a:rPr>
              <a:t>".</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يعرف مالينوفسكي الثقافة : </a:t>
            </a:r>
            <a:r>
              <a:rPr lang="ar-SA" sz="2300" kern="0" dirty="0">
                <a:solidFill>
                  <a:srgbClr val="000000"/>
                </a:solidFill>
                <a:ea typeface="Calibri" panose="020F0502020204030204" pitchFamily="34" charset="0"/>
                <a:cs typeface="Simplified Arabic" panose="02020603050405020304" pitchFamily="18" charset="-78"/>
                <a:sym typeface="Arial"/>
              </a:rPr>
              <a:t>بأنها العملية التي يتحول بمقتضاها و بدرجة متفاوتة من السرعة النظام القائم في المجتمع وتنظيمه، ومعتقداته، معارفه، أدوات العمل فيه وأهداف المستهلكين</a:t>
            </a:r>
            <a:r>
              <a:rPr lang="ar-SA" sz="2400" kern="0" dirty="0">
                <a:solidFill>
                  <a:srgbClr val="000000"/>
                </a:solidFill>
                <a:ea typeface="Calibri" panose="020F0502020204030204" pitchFamily="34" charset="0"/>
                <a:cs typeface="Simplified Arabic" panose="02020603050405020304" pitchFamily="18" charset="-78"/>
                <a:sym typeface="Arial"/>
              </a:rPr>
              <a:t>.</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تعريف تايلور التقليدي للثقافة:</a:t>
            </a:r>
            <a:r>
              <a:rPr lang="ar-SA" sz="2400" u="dbl" kern="0" dirty="0">
                <a:solidFill>
                  <a:srgbClr val="000000"/>
                </a:solidFill>
                <a:ea typeface="Calibri" panose="020F0502020204030204" pitchFamily="34" charset="0"/>
                <a:cs typeface="Simplified Arabic" panose="02020603050405020304" pitchFamily="18" charset="-78"/>
                <a:sym typeface="Arial"/>
              </a:rPr>
              <a:t> "</a:t>
            </a:r>
            <a:r>
              <a:rPr lang="ar-SA" sz="2300" kern="0" dirty="0">
                <a:solidFill>
                  <a:srgbClr val="000000"/>
                </a:solidFill>
                <a:ea typeface="Calibri" panose="020F0502020204030204" pitchFamily="34" charset="0"/>
                <a:cs typeface="Simplified Arabic" panose="02020603050405020304" pitchFamily="18" charset="-78"/>
                <a:sym typeface="Arial"/>
              </a:rPr>
              <a:t>ذلك الكل المركب الذي يشمل المعرفة والمعتقدات والفن والأخلاق والقانون والعرف وكل القدرات والعادات الأخرى التي يكتسبها الإنسان من حيث هو عضو في مجتمع"، وعلى ذلك يعد التغير الاجتماعي جزءاً من التغير الثقافي أو جانباً منه فحسب.</a:t>
            </a:r>
            <a:endParaRPr lang="en-GB" sz="23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570602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80047"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1C5184-6230-C0DB-EB7F-32FC56E7DE2D}"/>
              </a:ext>
            </a:extLst>
          </p:cNvPr>
          <p:cNvSpPr/>
          <p:nvPr/>
        </p:nvSpPr>
        <p:spPr>
          <a:xfrm>
            <a:off x="668594" y="1500169"/>
            <a:ext cx="11210185" cy="3903376"/>
          </a:xfrm>
          <a:prstGeom prst="rect">
            <a:avLst/>
          </a:prstGeom>
        </p:spPr>
        <p:txBody>
          <a:bodyPr wrap="square">
            <a:spAutoFit/>
          </a:bodyPr>
          <a:lstStyle/>
          <a:p>
            <a:pPr algn="just" rtl="1">
              <a:lnSpc>
                <a:spcPct val="107000"/>
              </a:lnSpc>
              <a:spcAft>
                <a:spcPts val="800"/>
              </a:spcAft>
              <a:buClr>
                <a:srgbClr val="000000"/>
              </a:buClr>
              <a:buFont typeface="Arial"/>
              <a:buNone/>
            </a:pPr>
            <a:r>
              <a:rPr lang="ar-SA" sz="2000" b="1" u="sng" kern="0" dirty="0">
                <a:solidFill>
                  <a:srgbClr val="000000"/>
                </a:solidFill>
                <a:highlight>
                  <a:srgbClr val="00FFFF"/>
                </a:highlight>
                <a:ea typeface="Calibri" panose="020F0502020204030204" pitchFamily="34" charset="0"/>
                <a:cs typeface="Simplified Arabic" panose="02020603050405020304" pitchFamily="18" charset="-78"/>
                <a:sym typeface="Arial"/>
              </a:rPr>
              <a:t>عوامل التغير الثقافي:</a:t>
            </a:r>
            <a:endParaRPr lang="en-GB" sz="2000" b="1" kern="100" dirty="0">
              <a:solidFill>
                <a:srgbClr val="000000"/>
              </a:solidFill>
              <a:highlight>
                <a:srgbClr val="00FFFF"/>
              </a:highlight>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000" b="1" kern="0" dirty="0">
                <a:solidFill>
                  <a:srgbClr val="000000"/>
                </a:solidFill>
                <a:ea typeface="Calibri" panose="020F0502020204030204" pitchFamily="34" charset="0"/>
                <a:cs typeface="Simplified Arabic" panose="02020603050405020304" pitchFamily="18" charset="-78"/>
                <a:sym typeface="Arial"/>
              </a:rPr>
              <a:t>1 – الاكتشاف: يعبر عن الاكتشافات بمحصلة الجهد البشري المشترك في الإعلان المبدع عن جانب من جوانب الحقيقة القائمة بالفعل، ومن محصلات الجهد البشري المبدع كاكتشاف الرافعة مثلاً والدورة الدموية، ولا يصبح الاكتشاف عاملاً محدثاً للتغير الاجتماعي إلا بعد استخدامه من قبل المجتمع.</a:t>
            </a:r>
            <a:endParaRPr lang="en-GB" sz="2000" b="1"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000" b="1" kern="0" dirty="0">
                <a:solidFill>
                  <a:srgbClr val="000000"/>
                </a:solidFill>
                <a:ea typeface="Calibri" panose="020F0502020204030204" pitchFamily="34" charset="0"/>
                <a:cs typeface="Simplified Arabic" panose="02020603050405020304" pitchFamily="18" charset="-78"/>
                <a:sym typeface="Arial"/>
              </a:rPr>
              <a:t>2 – الاختراع: نقسم الاختراعات إلى مادية كالقوس والرمح والهاتف والطائرة واختراعات اجتماعية كالمؤسسات والحروف الأبجدية، والحكومة الدستورية، وفي كل حالة من الاختراعات يتم الاستفادة من العناصر القديمة والارتباط بينها وتجديدها بحيث تصبح صالحة لاستخدامات جديدة.</a:t>
            </a:r>
            <a:endParaRPr lang="en-GB" sz="2000" b="1"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000" b="1" kern="0" dirty="0">
                <a:solidFill>
                  <a:srgbClr val="000000"/>
                </a:solidFill>
                <a:ea typeface="Calibri" panose="020F0502020204030204" pitchFamily="34" charset="0"/>
                <a:cs typeface="Simplified Arabic" panose="02020603050405020304" pitchFamily="18" charset="-78"/>
                <a:sym typeface="Arial"/>
              </a:rPr>
              <a:t>3 – الانتشار: يشير تعريف الانتشار للعمليات التي تنتج تماثلاً ثقافياً بين مجتمعات متباينة، كما أن معظم التغيرات الثقافية التي تحدث في جميع المجتمعات الإنسانية المعروفة، تتطور من خلال الانتشار، وتتم عملية الانتشار بين مجتمع وآخر فقط، وإنما قد تحدث داخل المجتمع الواحد بانتشار الخصائص الثقافية من جماعة لأخرى.</a:t>
            </a:r>
            <a:endParaRPr lang="en-GB" sz="2000" b="1"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017761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73783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F856D46-F56A-A7B9-7AC6-C5FDADAA1781}"/>
              </a:ext>
            </a:extLst>
          </p:cNvPr>
          <p:cNvSpPr/>
          <p:nvPr/>
        </p:nvSpPr>
        <p:spPr>
          <a:xfrm>
            <a:off x="889000" y="1357416"/>
            <a:ext cx="10991825" cy="4755148"/>
          </a:xfrm>
          <a:prstGeom prst="rect">
            <a:avLst/>
          </a:prstGeom>
        </p:spPr>
        <p:txBody>
          <a:bodyPr wrap="square">
            <a:spAutoFit/>
          </a:bodyPr>
          <a:lstStyle/>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ويعتبر الانتشار عملية انتقائية، إذ تقبل جماعة إنسانية بعض الخصائص الثقافية لجماعة أخرى مجاورة لها بينما ترفض البعض الآخر.</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u="sng" kern="0" dirty="0">
                <a:solidFill>
                  <a:srgbClr val="000000"/>
                </a:solidFill>
                <a:ea typeface="Calibri" panose="020F0502020204030204" pitchFamily="34" charset="0"/>
                <a:cs typeface="Simplified Arabic" panose="02020603050405020304" pitchFamily="18" charset="-78"/>
                <a:sym typeface="Arial"/>
              </a:rPr>
              <a:t>ويميز معظم علماء الاجتماع بين ثلاث عمليات منفصلة للانتشار هي:</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1 – الانتشار الأولي: وهو يحدث من خلال الهجرة، وأوضح مثال على هذه العملية التغييرات التي حدثت في الثقافة الأمريكية جراء هجرة أعداد كبيرة من الأفراد.</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2 – الانتشار الثانوي: تشتمل هذه العملية على النقل المباشر لعنصر أو أكثر من عناصر الثقافة المادية كنقل التكنولوجيا من العالم المتقدم إلى العالم النامي.</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3– انتشار الأفكار: قد تحدث هذه العملية دون هجرة مباشرة، أو نقل لعناصر تقنية، إلا أنها تحدث تغيرات ثقافية كبيرة، ومن أمثلة انتشار الأفكار، الدعوى للحرية والمساواة وحقوق الإنسان.</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إن عملية الانتشار كانت محل جدل ونقاش علمي من جانب علماء الاجتماع والانثروبولوجيا، فمنهم من أرجع التشابه بين السمات الثقافية إلى انتشارها، وعرف أصحاب هذا الاتجاه بعلماء المدرسة الانتشارية، ومن العلماء من أرجع التماثل إلى التشابه في البيئات الاجتماعية المتماثلة ثقافياً، وعرف أصحاب هذا الاتجاه الأخير بعلماء المدرسة التطورية.</a:t>
            </a:r>
            <a:endParaRPr lang="en-GB" sz="20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01545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326761" cy="4807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EB3DBE7E-4D7B-B176-9273-3BEF84A5D2A8}"/>
              </a:ext>
            </a:extLst>
          </p:cNvPr>
          <p:cNvSpPr txBox="1"/>
          <p:nvPr/>
        </p:nvSpPr>
        <p:spPr>
          <a:xfrm>
            <a:off x="1492896" y="1431031"/>
            <a:ext cx="9937104" cy="2554545"/>
          </a:xfrm>
          <a:prstGeom prst="rect">
            <a:avLst/>
          </a:prstGeom>
          <a:noFill/>
        </p:spPr>
        <p:txBody>
          <a:bodyPr wrap="square">
            <a:spAutoFit/>
          </a:bodyPr>
          <a:lstStyle/>
          <a:p>
            <a:pPr algn="r">
              <a:buClr>
                <a:srgbClr val="000000"/>
              </a:buClr>
              <a:buFont typeface="Arial"/>
              <a:buNone/>
            </a:pPr>
            <a:r>
              <a:rPr lang="ar-SA" sz="3200" b="1" kern="0" dirty="0">
                <a:solidFill>
                  <a:srgbClr val="000000"/>
                </a:solidFill>
                <a:latin typeface="Arial"/>
                <a:ea typeface="Calibri" panose="020F0502020204030204" pitchFamily="34" charset="0"/>
                <a:cs typeface="Simplified Arabic" panose="02020603050405020304" pitchFamily="18" charset="-78"/>
                <a:sym typeface="Arial"/>
              </a:rPr>
              <a:t>أنماط التغير الثقافي:</a:t>
            </a:r>
            <a:r>
              <a:rPr lang="ar-SA" sz="3200" kern="0" dirty="0">
                <a:solidFill>
                  <a:srgbClr val="000000"/>
                </a:solidFill>
                <a:latin typeface="Arial"/>
                <a:ea typeface="Calibri" panose="020F0502020204030204" pitchFamily="34" charset="0"/>
                <a:cs typeface="Simplified Arabic" panose="02020603050405020304" pitchFamily="18" charset="-78"/>
                <a:sym typeface="Arial"/>
              </a:rPr>
              <a:t> هناك تغير داخلي ناجم عن عوامل داخلية وتغير خارجي ناتج عن مؤثرات خارجية ومن شاكلة العوامل التي تحدث التغير الداخلي عمليات التجديد بصفة عامة كالاختراع والاكتشاف والابتكار، أما عمليات التغير الثقافي التي ترد إلى عوامل خارجية فهي الاتصال والاستعارة والتثقف.</a:t>
            </a:r>
            <a:r>
              <a:rPr lang="en-GB" sz="3200" kern="0" dirty="0">
                <a:solidFill>
                  <a:srgbClr val="000000"/>
                </a:solidFill>
                <a:latin typeface="Arial"/>
                <a:ea typeface="Calibri" panose="020F0502020204030204" pitchFamily="34" charset="0"/>
                <a:cs typeface="Simplified Arabic" panose="02020603050405020304" pitchFamily="18" charset="-78"/>
                <a:sym typeface="Arial"/>
              </a:rPr>
              <a:t>           </a:t>
            </a:r>
            <a:endParaRPr lang="en-GB" sz="3200" kern="0" dirty="0">
              <a:solidFill>
                <a:srgbClr val="000000"/>
              </a:solidFill>
              <a:latin typeface="Arial"/>
              <a:cs typeface="Arial"/>
              <a:sym typeface="Arial"/>
            </a:endParaRPr>
          </a:p>
        </p:txBody>
      </p:sp>
    </p:spTree>
    <p:extLst>
      <p:ext uri="{BB962C8B-B14F-4D97-AF65-F5344CB8AC3E}">
        <p14:creationId xmlns:p14="http://schemas.microsoft.com/office/powerpoint/2010/main" val="2769400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267768" cy="4831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B51BC835-573F-4D1B-477F-7F0ED36179ED}"/>
              </a:ext>
            </a:extLst>
          </p:cNvPr>
          <p:cNvSpPr/>
          <p:nvPr/>
        </p:nvSpPr>
        <p:spPr>
          <a:xfrm>
            <a:off x="648929" y="1414987"/>
            <a:ext cx="10954137" cy="4458913"/>
          </a:xfrm>
          <a:prstGeom prst="rect">
            <a:avLst/>
          </a:prstGeom>
        </p:spPr>
        <p:txBody>
          <a:bodyPr wrap="square">
            <a:spAutoFit/>
          </a:bodyPr>
          <a:lstStyle/>
          <a:p>
            <a:pPr algn="r" rtl="1">
              <a:lnSpc>
                <a:spcPct val="107000"/>
              </a:lnSpc>
              <a:spcAft>
                <a:spcPts val="800"/>
              </a:spcAft>
              <a:buClr>
                <a:srgbClr val="000000"/>
              </a:buClr>
              <a:buFont typeface="Arial"/>
              <a:buNone/>
            </a:pPr>
            <a:r>
              <a:rPr lang="ar-SA" sz="2800" u="sng" kern="0" dirty="0">
                <a:solidFill>
                  <a:srgbClr val="000000"/>
                </a:solidFill>
                <a:ea typeface="Calibri" panose="020F0502020204030204" pitchFamily="34" charset="0"/>
                <a:cs typeface="Simplified Arabic" panose="02020603050405020304" pitchFamily="18" charset="-78"/>
                <a:sym typeface="Arial"/>
              </a:rPr>
              <a:t>أولاً: التغير الثقافي الداخلي:</a:t>
            </a:r>
            <a:endParaRPr lang="en-GB" sz="2800" kern="100" dirty="0">
              <a:solidFill>
                <a:srgbClr val="000000"/>
              </a:solidFill>
              <a:ea typeface="Calibri" panose="020F0502020204030204" pitchFamily="34" charset="0"/>
              <a:cs typeface="Arial" panose="020B0604020202020204" pitchFamily="34" charset="0"/>
              <a:sym typeface="Arial"/>
            </a:endParaRPr>
          </a:p>
          <a:p>
            <a:pPr algn="r" rtl="1">
              <a:lnSpc>
                <a:spcPct val="107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أ – التجديد: يعني أي عنصر ثقافي جديد تقبله الثقافة، وهو كذلك العملية التي تؤدي إلى هذا القبول والتي يمكن وصفها بأنها صورة من صور التغير الثقافي.</a:t>
            </a:r>
            <a:endParaRPr lang="en-GB" sz="2800" kern="100" dirty="0">
              <a:solidFill>
                <a:srgbClr val="000000"/>
              </a:solidFill>
              <a:ea typeface="Calibri" panose="020F0502020204030204" pitchFamily="34" charset="0"/>
              <a:cs typeface="Arial" panose="020B0604020202020204" pitchFamily="34" charset="0"/>
              <a:sym typeface="Arial"/>
            </a:endParaRPr>
          </a:p>
          <a:p>
            <a:pPr algn="r" rtl="1">
              <a:lnSpc>
                <a:spcPct val="107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ب – الاختراع: هو إضافة ثقافية تحدث نتيجة عمليات مستمرة داخل ثقافة معينة، ويرى </a:t>
            </a:r>
            <a:r>
              <a:rPr lang="ar-SA" sz="2800" kern="0" dirty="0" err="1">
                <a:solidFill>
                  <a:srgbClr val="000000"/>
                </a:solidFill>
                <a:ea typeface="Calibri" panose="020F0502020204030204" pitchFamily="34" charset="0"/>
                <a:cs typeface="Simplified Arabic" panose="02020603050405020304" pitchFamily="18" charset="-78"/>
                <a:sym typeface="Arial"/>
              </a:rPr>
              <a:t>أوجبرن</a:t>
            </a:r>
            <a:r>
              <a:rPr lang="ar-SA" sz="2800" kern="0" dirty="0">
                <a:solidFill>
                  <a:srgbClr val="000000"/>
                </a:solidFill>
                <a:ea typeface="Calibri" panose="020F0502020204030204" pitchFamily="34" charset="0"/>
                <a:cs typeface="Simplified Arabic" panose="02020603050405020304" pitchFamily="18" charset="-78"/>
                <a:sym typeface="Arial"/>
              </a:rPr>
              <a:t> "أن الاختراعات هي توليفات بين عناصر ثقافية قائمة فعلاً في شكل جديد"، أما </a:t>
            </a:r>
            <a:r>
              <a:rPr lang="ar-SA" sz="2800" kern="0" dirty="0" err="1">
                <a:solidFill>
                  <a:srgbClr val="000000"/>
                </a:solidFill>
                <a:ea typeface="Calibri" panose="020F0502020204030204" pitchFamily="34" charset="0"/>
                <a:cs typeface="Simplified Arabic" panose="02020603050405020304" pitchFamily="18" charset="-78"/>
                <a:sym typeface="Arial"/>
              </a:rPr>
              <a:t>لينتون</a:t>
            </a:r>
            <a:r>
              <a:rPr lang="ar-SA" sz="2800" kern="0" dirty="0">
                <a:solidFill>
                  <a:srgbClr val="000000"/>
                </a:solidFill>
                <a:ea typeface="Calibri" panose="020F0502020204030204" pitchFamily="34" charset="0"/>
                <a:cs typeface="Simplified Arabic" panose="02020603050405020304" pitchFamily="18" charset="-78"/>
                <a:sym typeface="Arial"/>
              </a:rPr>
              <a:t> فإنه يرى أن الاختراع هو تطبيق جديد للمعرفة.</a:t>
            </a:r>
            <a:endParaRPr lang="en-GB" sz="28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SA" sz="2800" kern="0" dirty="0">
                <a:solidFill>
                  <a:srgbClr val="000000"/>
                </a:solidFill>
                <a:latin typeface="Arial"/>
                <a:ea typeface="Calibri" panose="020F0502020204030204" pitchFamily="34" charset="0"/>
                <a:cs typeface="Simplified Arabic" panose="02020603050405020304" pitchFamily="18" charset="-78"/>
                <a:sym typeface="Arial"/>
              </a:rPr>
              <a:t>ج – الاكتشاف: هو الإضافة الثقافية التي تتحقق من خلال ملاحظة الظواهر الموجودة ولكن لم يسبق الالتفات إليها من قبل، والمتضمنة على حالتها هذه في الثقافة التي أعيد تشكيلها من أجل الاستعمال الثقافي</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590082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6981" y="1288026"/>
            <a:ext cx="1180854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23740D5F-D2F1-E97D-6BD6-B143711A66FE}"/>
              </a:ext>
            </a:extLst>
          </p:cNvPr>
          <p:cNvSpPr/>
          <p:nvPr/>
        </p:nvSpPr>
        <p:spPr>
          <a:xfrm>
            <a:off x="521110" y="1500169"/>
            <a:ext cx="11245256" cy="3698448"/>
          </a:xfrm>
          <a:prstGeom prst="rect">
            <a:avLst/>
          </a:prstGeom>
        </p:spPr>
        <p:txBody>
          <a:bodyPr wrap="square">
            <a:spAutoFit/>
          </a:bodyPr>
          <a:lstStyle/>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العلاقة بين التغير الاجتماعي والتغير الثقافي: </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وهناك أربع خطوات في عملية التغير الثقافي يمكن تمييزها وهي:</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1 – </a:t>
            </a:r>
            <a:r>
              <a:rPr lang="ar-EG" sz="2400" kern="0" dirty="0">
                <a:solidFill>
                  <a:srgbClr val="000000"/>
                </a:solidFill>
                <a:ea typeface="Calibri" panose="020F0502020204030204" pitchFamily="34" charset="0"/>
                <a:cs typeface="Simplified Arabic" panose="02020603050405020304" pitchFamily="18" charset="-78"/>
                <a:sym typeface="Arial"/>
              </a:rPr>
              <a:t>ظهور ثقافة جديدة وانتشارها في المجتمع</a:t>
            </a:r>
            <a:r>
              <a:rPr lang="ar-SA" sz="2400" kern="0" dirty="0">
                <a:solidFill>
                  <a:srgbClr val="000000"/>
                </a:solidFill>
                <a:ea typeface="Calibri" panose="020F0502020204030204" pitchFamily="34" charset="0"/>
                <a:cs typeface="Simplified Arabic" panose="02020603050405020304" pitchFamily="18" charset="-78"/>
                <a:sym typeface="Arial"/>
              </a:rPr>
              <a:t>، وهناك ظروف عدة تؤثر في انتشاره واتجاه هذه الانتشار، وخلال سير ا</a:t>
            </a:r>
            <a:r>
              <a:rPr lang="ar-EG" sz="2400" kern="0" dirty="0">
                <a:solidFill>
                  <a:srgbClr val="000000"/>
                </a:solidFill>
                <a:ea typeface="Calibri" panose="020F0502020204030204" pitchFamily="34" charset="0"/>
                <a:cs typeface="Simplified Arabic" panose="02020603050405020304" pitchFamily="18" charset="-78"/>
                <a:sym typeface="Arial"/>
              </a:rPr>
              <a:t>لثقافة</a:t>
            </a:r>
            <a:r>
              <a:rPr lang="ar-SA" sz="2400" kern="0" dirty="0">
                <a:solidFill>
                  <a:srgbClr val="000000"/>
                </a:solidFill>
                <a:ea typeface="Calibri" panose="020F0502020204030204" pitchFamily="34" charset="0"/>
                <a:cs typeface="Simplified Arabic" panose="02020603050405020304" pitchFamily="18" charset="-78"/>
                <a:sym typeface="Arial"/>
              </a:rPr>
              <a:t> الجديدة في النظام يمكن أن تتغير أو أن تتحد مع </a:t>
            </a:r>
            <a:r>
              <a:rPr lang="ar-EG" sz="2400" kern="0" dirty="0">
                <a:solidFill>
                  <a:srgbClr val="000000"/>
                </a:solidFill>
                <a:ea typeface="Calibri" panose="020F0502020204030204" pitchFamily="34" charset="0"/>
                <a:cs typeface="Simplified Arabic" panose="02020603050405020304" pitchFamily="18" charset="-78"/>
                <a:sym typeface="Arial"/>
              </a:rPr>
              <a:t>ثقافات اخرى </a:t>
            </a:r>
            <a:r>
              <a:rPr lang="ar-SA" sz="2400" kern="0" dirty="0">
                <a:solidFill>
                  <a:srgbClr val="000000"/>
                </a:solidFill>
                <a:ea typeface="Calibri" panose="020F0502020204030204" pitchFamily="34" charset="0"/>
                <a:cs typeface="Simplified Arabic" panose="02020603050405020304" pitchFamily="18" charset="-78"/>
                <a:sym typeface="Arial"/>
              </a:rPr>
              <a:t>غير ذات علاقة.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2 – أثناء الانتشار </a:t>
            </a:r>
            <a:r>
              <a:rPr lang="ar-EG" sz="2400" kern="0" dirty="0">
                <a:solidFill>
                  <a:srgbClr val="000000"/>
                </a:solidFill>
                <a:ea typeface="Calibri" panose="020F0502020204030204" pitchFamily="34" charset="0"/>
                <a:cs typeface="Simplified Arabic" panose="02020603050405020304" pitchFamily="18" charset="-78"/>
                <a:sym typeface="Arial"/>
              </a:rPr>
              <a:t>يحدق تشويش على </a:t>
            </a:r>
            <a:r>
              <a:rPr lang="ar-SA" sz="2400" kern="0" dirty="0">
                <a:solidFill>
                  <a:srgbClr val="000000"/>
                </a:solidFill>
                <a:ea typeface="Calibri" panose="020F0502020204030204" pitchFamily="34" charset="0"/>
                <a:cs typeface="Simplified Arabic" panose="02020603050405020304" pitchFamily="18" charset="-78"/>
                <a:sym typeface="Arial"/>
              </a:rPr>
              <a:t>الثقافية القائمة ويمكن أن ينافسها أو يتصارع معها على البقاء، ومن جهة أخرى يمكن أن يساعد على انتشارها ومما لاشك فيه ان هذا العامل الجديد ولمدة ما يشوش على المسيرة المنتظمة للنسق الثقافي</a:t>
            </a:r>
            <a:r>
              <a:rPr lang="ar-EG" sz="2400" kern="0" dirty="0">
                <a:solidFill>
                  <a:srgbClr val="000000"/>
                </a:solidFill>
                <a:ea typeface="Calibri" panose="020F0502020204030204" pitchFamily="34" charset="0"/>
                <a:cs typeface="Simplified Arabic" panose="02020603050405020304" pitchFamily="18" charset="-78"/>
                <a:sym typeface="Arial"/>
              </a:rPr>
              <a:t> القائم </a:t>
            </a:r>
            <a:r>
              <a:rPr lang="ar-SA" sz="2400" kern="0" dirty="0">
                <a:solidFill>
                  <a:srgbClr val="000000"/>
                </a:solidFill>
                <a:ea typeface="Calibri" panose="020F0502020204030204" pitchFamily="34" charset="0"/>
                <a:cs typeface="Simplified Arabic" panose="02020603050405020304" pitchFamily="18" charset="-78"/>
                <a:sym typeface="Arial"/>
              </a:rPr>
              <a:t> .</a:t>
            </a:r>
            <a:endParaRPr lang="en-GB" sz="2400" kern="100" dirty="0">
              <a:solidFill>
                <a:srgbClr val="000000"/>
              </a:solidFill>
              <a:ea typeface="Calibri" panose="020F0502020204030204" pitchFamily="34" charset="0"/>
              <a:cs typeface="Arial" panose="020B0604020202020204" pitchFamily="34" charset="0"/>
              <a:sym typeface="Arial"/>
            </a:endParaRPr>
          </a:p>
          <a:p>
            <a:pPr>
              <a:lnSpc>
                <a:spcPct val="107000"/>
              </a:lnSpc>
              <a:spcAft>
                <a:spcPts val="800"/>
              </a:spcAft>
              <a:buClr>
                <a:srgbClr val="000000"/>
              </a:buClr>
              <a:buFont typeface="Arial"/>
              <a:buNone/>
            </a:pPr>
            <a:r>
              <a:rPr lang="en-GB" kern="10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177739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78845" cy="5074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4497E782-E839-D4DF-0F42-EF4AAC586BB8}"/>
              </a:ext>
            </a:extLst>
          </p:cNvPr>
          <p:cNvSpPr/>
          <p:nvPr/>
        </p:nvSpPr>
        <p:spPr>
          <a:xfrm>
            <a:off x="634070" y="1264888"/>
            <a:ext cx="11246755" cy="5045740"/>
          </a:xfrm>
          <a:prstGeom prst="rect">
            <a:avLst/>
          </a:prstGeom>
        </p:spPr>
        <p:txBody>
          <a:bodyPr wrap="square">
            <a:spAutoFit/>
          </a:bodyPr>
          <a:lstStyle/>
          <a:p>
            <a:pPr algn="just" rtl="1">
              <a:lnSpc>
                <a:spcPct val="115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3– انتشار </a:t>
            </a:r>
            <a:r>
              <a:rPr lang="ar-EG" sz="2800" kern="0" dirty="0">
                <a:solidFill>
                  <a:srgbClr val="000000"/>
                </a:solidFill>
                <a:ea typeface="Calibri" panose="020F0502020204030204" pitchFamily="34" charset="0"/>
                <a:cs typeface="Simplified Arabic" panose="02020603050405020304" pitchFamily="18" charset="-78"/>
                <a:sym typeface="Arial"/>
              </a:rPr>
              <a:t>الثقافة الجديدة تسبب</a:t>
            </a:r>
            <a:r>
              <a:rPr lang="ar-SA" sz="2800" kern="0" dirty="0">
                <a:solidFill>
                  <a:srgbClr val="000000"/>
                </a:solidFill>
                <a:ea typeface="Calibri" panose="020F0502020204030204" pitchFamily="34" charset="0"/>
                <a:cs typeface="Simplified Arabic" panose="02020603050405020304" pitchFamily="18" charset="-78"/>
                <a:sym typeface="Arial"/>
              </a:rPr>
              <a:t> تغييرات في </a:t>
            </a:r>
            <a:r>
              <a:rPr lang="ar-EG" sz="2800" kern="0" dirty="0">
                <a:solidFill>
                  <a:srgbClr val="000000"/>
                </a:solidFill>
                <a:ea typeface="Calibri" panose="020F0502020204030204" pitchFamily="34" charset="0"/>
                <a:cs typeface="Simplified Arabic" panose="02020603050405020304" pitchFamily="18" charset="-78"/>
                <a:sym typeface="Arial"/>
              </a:rPr>
              <a:t>سمات وخصائص المجتمع </a:t>
            </a:r>
            <a:r>
              <a:rPr lang="ar-SA" sz="2800" kern="0" dirty="0">
                <a:solidFill>
                  <a:srgbClr val="000000"/>
                </a:solidFill>
                <a:ea typeface="Calibri" panose="020F0502020204030204" pitchFamily="34" charset="0"/>
                <a:cs typeface="Simplified Arabic" panose="02020603050405020304" pitchFamily="18" charset="-78"/>
                <a:sym typeface="Arial"/>
              </a:rPr>
              <a:t>، لكي تنسجم معها، فتتغير ملامح الثقافة القائمة ثم تعود إلى الارتباط بشكل يسمح لها استقبال واستيعاب السمة الجديدة.</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4– يستوعب </a:t>
            </a:r>
            <a:r>
              <a:rPr lang="ar-EG" sz="2800" kern="0" dirty="0">
                <a:solidFill>
                  <a:srgbClr val="000000"/>
                </a:solidFill>
                <a:ea typeface="Calibri" panose="020F0502020204030204" pitchFamily="34" charset="0"/>
                <a:cs typeface="Simplified Arabic" panose="02020603050405020304" pitchFamily="18" charset="-78"/>
                <a:sym typeface="Arial"/>
              </a:rPr>
              <a:t>العامل</a:t>
            </a:r>
            <a:r>
              <a:rPr lang="ar-SA" sz="2800" kern="0" dirty="0">
                <a:solidFill>
                  <a:srgbClr val="000000"/>
                </a:solidFill>
                <a:ea typeface="Calibri" panose="020F0502020204030204" pitchFamily="34" charset="0"/>
                <a:cs typeface="Simplified Arabic" panose="02020603050405020304" pitchFamily="18" charset="-78"/>
                <a:sym typeface="Arial"/>
              </a:rPr>
              <a:t> الثقافي</a:t>
            </a:r>
            <a:r>
              <a:rPr lang="ar-EG" sz="2800" kern="0" dirty="0">
                <a:solidFill>
                  <a:srgbClr val="000000"/>
                </a:solidFill>
                <a:ea typeface="Calibri" panose="020F0502020204030204" pitchFamily="34" charset="0"/>
                <a:cs typeface="Simplified Arabic" panose="02020603050405020304" pitchFamily="18" charset="-78"/>
                <a:sym typeface="Arial"/>
              </a:rPr>
              <a:t> الموجود </a:t>
            </a:r>
            <a:r>
              <a:rPr lang="ar-SA" sz="2800" kern="0" dirty="0">
                <a:solidFill>
                  <a:srgbClr val="000000"/>
                </a:solidFill>
                <a:ea typeface="Calibri" panose="020F0502020204030204" pitchFamily="34" charset="0"/>
                <a:cs typeface="Simplified Arabic" panose="02020603050405020304" pitchFamily="18" charset="-78"/>
                <a:sym typeface="Arial"/>
              </a:rPr>
              <a:t> هذا العامل </a:t>
            </a:r>
            <a:r>
              <a:rPr lang="ar-EG" sz="2800" kern="0" dirty="0">
                <a:solidFill>
                  <a:srgbClr val="000000"/>
                </a:solidFill>
                <a:ea typeface="Calibri" panose="020F0502020204030204" pitchFamily="34" charset="0"/>
                <a:cs typeface="Simplified Arabic" panose="02020603050405020304" pitchFamily="18" charset="-78"/>
                <a:sym typeface="Arial"/>
              </a:rPr>
              <a:t> الثقافي </a:t>
            </a:r>
            <a:r>
              <a:rPr lang="ar-SA" sz="2800" kern="0" dirty="0">
                <a:solidFill>
                  <a:srgbClr val="000000"/>
                </a:solidFill>
                <a:ea typeface="Calibri" panose="020F0502020204030204" pitchFamily="34" charset="0"/>
                <a:cs typeface="Simplified Arabic" panose="02020603050405020304" pitchFamily="18" charset="-78"/>
                <a:sym typeface="Arial"/>
              </a:rPr>
              <a:t>الجديد ما لم يحدث اختراعات جديدة تسبب التشويش المستمر.</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وعلى الرغم من الصلة الوثيقة بين التغير الاجتماعي </a:t>
            </a:r>
            <a:r>
              <a:rPr lang="ar-SA" sz="2750" kern="0" dirty="0">
                <a:solidFill>
                  <a:srgbClr val="000000"/>
                </a:solidFill>
                <a:ea typeface="Calibri" panose="020F0502020204030204" pitchFamily="34" charset="0"/>
                <a:cs typeface="Simplified Arabic" panose="02020603050405020304" pitchFamily="18" charset="-78"/>
                <a:sym typeface="Arial"/>
              </a:rPr>
              <a:t>والتغير</a:t>
            </a:r>
            <a:r>
              <a:rPr lang="ar-SA" sz="2800" kern="0" dirty="0">
                <a:solidFill>
                  <a:srgbClr val="000000"/>
                </a:solidFill>
                <a:ea typeface="Calibri" panose="020F0502020204030204" pitchFamily="34" charset="0"/>
                <a:cs typeface="Simplified Arabic" panose="02020603050405020304" pitchFamily="18" charset="-78"/>
                <a:sym typeface="Arial"/>
              </a:rPr>
              <a:t> الثقافي إلا أنه ما زال في الإمكان التفرقة بينهما على الأقل من الناحية النظرية على أساس أن</a:t>
            </a:r>
            <a:r>
              <a:rPr lang="ar-SA" sz="2800" u="sng" kern="0" dirty="0">
                <a:solidFill>
                  <a:srgbClr val="000000"/>
                </a:solidFill>
                <a:ea typeface="Calibri" panose="020F0502020204030204" pitchFamily="34" charset="0"/>
                <a:cs typeface="Simplified Arabic" panose="02020603050405020304" pitchFamily="18" charset="-78"/>
                <a:sym typeface="Arial"/>
              </a:rPr>
              <a:t> </a:t>
            </a:r>
            <a:r>
              <a:rPr lang="ar-SA" sz="2800" kern="0" dirty="0">
                <a:solidFill>
                  <a:srgbClr val="000000"/>
                </a:solidFill>
                <a:ea typeface="Calibri" panose="020F0502020204030204" pitchFamily="34" charset="0"/>
                <a:cs typeface="Simplified Arabic" panose="02020603050405020304" pitchFamily="18" charset="-78"/>
                <a:sym typeface="Arial"/>
              </a:rPr>
              <a:t>التغير الاجتماعي يعني التغيرات التي تحدث في التنظيم الاجتماعي أي في بناء المجتمع ووظائفه، ولهذا فهو جزء من موضوع أوسع يطلق عليه "التغير الثقافي" وهذا الأخير يشمل كل التغيرات التي تحدث في كل فرع من فروع الثقافة، بما في ذلك الفن والعلم والتكنولوجيا والفلسفة، كما ويشمل فوق ذلك التغيرات التي تحدث في أشكال وقواعد التنظيم الاجتماعي.</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412759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649" y="1212844"/>
            <a:ext cx="11937363"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912F6A2-7B0B-19B9-C4D1-153585EE1E96}"/>
              </a:ext>
            </a:extLst>
          </p:cNvPr>
          <p:cNvSpPr/>
          <p:nvPr/>
        </p:nvSpPr>
        <p:spPr>
          <a:xfrm>
            <a:off x="306677" y="1212844"/>
            <a:ext cx="11574148" cy="6155852"/>
          </a:xfrm>
          <a:prstGeom prst="rect">
            <a:avLst/>
          </a:prstGeom>
        </p:spPr>
        <p:txBody>
          <a:bodyPr wrap="square">
            <a:spAutoFit/>
          </a:bodyPr>
          <a:lstStyle/>
          <a:p>
            <a:pPr algn="just" rtl="1">
              <a:lnSpc>
                <a:spcPct val="107000"/>
              </a:lnSpc>
              <a:spcAft>
                <a:spcPts val="800"/>
              </a:spcAft>
              <a:buClr>
                <a:srgbClr val="000000"/>
              </a:buClr>
              <a:buFont typeface="Arial"/>
              <a:buNone/>
            </a:pPr>
            <a:r>
              <a:rPr lang="ar-SA" sz="2000" b="1" kern="0" dirty="0">
                <a:solidFill>
                  <a:srgbClr val="000000"/>
                </a:solidFill>
                <a:ea typeface="Calibri" panose="020F0502020204030204" pitchFamily="34" charset="0"/>
                <a:cs typeface="Simplified Arabic" panose="02020603050405020304" pitchFamily="18" charset="-78"/>
                <a:sym typeface="Arial"/>
              </a:rPr>
              <a:t>المبادئ الأساسية للتغير الثقافي:</a:t>
            </a:r>
            <a:endParaRPr lang="en-GB" sz="2000" b="1"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1 – كثير من المميزات الأساسية مثل الديمقراطية، العلم، والمستوى المرتفع للحياة هي أمور جديدة بالنسبة للإنسان لم يسبق وأن اختبرها، ولذا فإنه غالباً ما يجد صعوبة في معرفة ماذا يفعل بها.</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2 – التغير الثقافي حتمي، ولا توجد أية ثقافة لا تظهر فيها دلائل التغير.</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3 – العوامل المؤدية للاستقرار والعوامل المؤدية للتغير هي مظاهر موروثة للثقافة.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4 – تتغير الثقافات بمجموعات متباينة بعضها يتغير بسرعة والآخر ببطء.</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5 – تتغير الثقافة بإضافة سمات لها أو فقدان سمات منها أو تغير في سمات موجودة.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6 – تنشأ عناصر ثقافية جديدة في ثقافة معينة ويسمى ذلك بالاختراع أو تأتي من ثقافات أخرى </a:t>
            </a:r>
            <a:r>
              <a:rPr lang="ar-EG" sz="2000" kern="0" dirty="0">
                <a:solidFill>
                  <a:srgbClr val="000000"/>
                </a:solidFill>
                <a:ea typeface="Calibri" panose="020F0502020204030204" pitchFamily="34" charset="0"/>
                <a:cs typeface="Simplified Arabic" panose="02020603050405020304" pitchFamily="18" charset="-78"/>
                <a:sym typeface="Arial"/>
              </a:rPr>
              <a:t>.</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7 – يشمل الاختراع بصورة حتمية استعمال العناصر الثقافية الموجودة ولكن بتركيب جديد.</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8 – جميع المجتمعات باستثناء بعض المجتمعات البدائية، وجدت راحتها (أشبعت رغباتها) عن طريق الاقتباس أكثر من واسطة الاختراعات الخاصة بها.</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9 – معظم الاختراعات تمثل تعديلات أو تغييرات صغيرة في تفصيلات الثقافة، بينما الطابع الأساسي للمجتمع يبقى دون تغير جوهري.</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10 – إن تأثير الاختراعات بعيد المدى حتى أنه يتعذر التنبؤ بما يتغير من مجموع ثقافة ما بسبب شيء جديد.</a:t>
            </a:r>
            <a:endParaRPr lang="en-GB" sz="2000" kern="100" dirty="0">
              <a:solidFill>
                <a:srgbClr val="000000"/>
              </a:solidFill>
              <a:ea typeface="Calibri" panose="020F0502020204030204" pitchFamily="34" charset="0"/>
              <a:cs typeface="Arial" panose="020B0604020202020204" pitchFamily="34" charset="0"/>
              <a:sym typeface="Arial"/>
            </a:endParaRPr>
          </a:p>
          <a:p>
            <a:pPr marR="180340" algn="just" rtl="1">
              <a:lnSpc>
                <a:spcPct val="13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400" kern="0" dirty="0">
                <a:solidFill>
                  <a:srgbClr val="000000"/>
                </a:solidFill>
                <a:latin typeface="Arial"/>
                <a:sym typeface="Arial"/>
              </a:rPr>
            </a:br>
            <a:endParaRPr lang="en-US" sz="24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955487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649" y="1288026"/>
            <a:ext cx="1193736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9037B812-7081-9C1C-A626-D7F3907A854D}"/>
              </a:ext>
            </a:extLst>
          </p:cNvPr>
          <p:cNvSpPr/>
          <p:nvPr/>
        </p:nvSpPr>
        <p:spPr>
          <a:xfrm>
            <a:off x="306677" y="1258977"/>
            <a:ext cx="11608062" cy="4952190"/>
          </a:xfrm>
          <a:prstGeom prst="rect">
            <a:avLst/>
          </a:prstGeom>
        </p:spPr>
        <p:txBody>
          <a:bodyPr wrap="square">
            <a:spAutoFit/>
          </a:bodyPr>
          <a:lstStyle/>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معوقات التغير الاجتماعي والثقافي</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أولاً: العوائق الاجتماعية: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هناك عوائق اجتماعية عديدة تقف أمام التغير الاجتماعي، وتظهر بوضوح لدى المجتمعات التقليدية أكثر منها في المجتمعات الحديثة، وأهم العوائق:</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1 – الثقافة التقليدية: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يرتبط التغير الاجتماعي إلى حد كبير بثقافة المجتمع السائدة، فالثقافة التقليدية القائمة على العادات والتقاليد، والقيم بوجه عام، لا تساعد على حدوث عملية التغير الاجتماعي بيسر، فالعادات والتقاليد التي تميل إلى الثبات تقاوم التغير وكل تجديد سواء أكان مادياً أم معنوياً، وكلما سادت هذه الثقافة وانتشرت، كانت المقاومة أشد وأقوى.</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فالأيديولوجية المحافظة التي تتبنى فلسفة تقديس القديم تؤدي إلى مقاومة كل جديد، وتسود مثل هذه المعتقدات خاصة عند كبار السن الذين عاشوا أوضاعاً مختلفة عن الأوضاع الحالية، مما يؤدي إلى الجهل بالتجديد، والتحديث عامة.</a:t>
            </a:r>
            <a:r>
              <a:rPr lang="ar-EG" sz="2400" kern="0" dirty="0">
                <a:solidFill>
                  <a:srgbClr val="000000"/>
                </a:solidFill>
                <a:ea typeface="Calibri" panose="020F0502020204030204" pitchFamily="34" charset="0"/>
                <a:cs typeface="Simplified Arabic" panose="02020603050405020304" pitchFamily="18" charset="-78"/>
                <a:sym typeface="Arial"/>
              </a:rPr>
              <a:t> ومن المعوقات الاجتماعية في الثقافة التقليدية ما يلي:</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149117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8155" y="1212843"/>
            <a:ext cx="11956025" cy="5324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3737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9E3A9E6-0B9F-9EE0-C9FF-730DD6004DF5}"/>
              </a:ext>
            </a:extLst>
          </p:cNvPr>
          <p:cNvSpPr/>
          <p:nvPr/>
        </p:nvSpPr>
        <p:spPr>
          <a:xfrm>
            <a:off x="226142" y="1212843"/>
            <a:ext cx="11787418" cy="5324535"/>
          </a:xfrm>
          <a:prstGeom prst="rect">
            <a:avLst/>
          </a:prstGeom>
        </p:spPr>
        <p:txBody>
          <a:bodyPr wrap="square">
            <a:spAutoFit/>
          </a:bodyPr>
          <a:lstStyle/>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أ – طبيعة البناء الطبقي: لطبيعة البناء الطبقي في المجتمع أثر في قبول أو رفض التغير الاجتماعي، لأن أنماط التفاعل فيها تكون محدودة نتيجة للانغلاق الطبقي.</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ب – الميل للمحافظة على الامتيازات: تظهر المقاومة للتغير من قبل الأفراد الذين يخشون على زوال مصالحهم، تلك المصالح التي قد تكون في المكانة الاجتماعية، أو الامتيازات الاقتصادية، أو الاجتماعية، لهذا يشعر أولئك الأفراد بأن امتيازاتهم مهددة بالزوال نتيجة للتجديد، سرعان ما تقوم المعارضة.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وتظهر المقاومة بوضوح في ميادين عديدة في أنماط الحياة المختلفة السياسية والاقتصادية والعلمية، وغالباً ما تكون هذه المقاومة نتيجة الجهل بالمتغيرات الجديدة، والخوف على المصالح المستقرة، فإن المقاومة تكون قوية كلما تعرضت تلك المصالح إلى تغيير كبير.</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ج – عزلة المجتمع: إن العزلة قد تكون مفروضة على المجتمع كالاستعمار، وقد تكون عزلة ذاتية يفرضها المجتمع على نفسه.</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د – المحافظة على القيم والخوف من التغير: غالباً ما تقف الفئات المحافظة في المجتمع عقبة أمام إحداث التغير الاجتماعي، حرصاً على أوضاعهم التقليدية وخوفاً من ضياع حقوقها المكتسبة.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هـ - تماسك الجماعة: في المجتمعات الريفية التقليدية يتمسك الناس بفكرة مثالية تنعكس في إحساسهم بالالتزام المتبادل داخل إطار الأسرة والجماعة من الأصحاب، وتفضيلهم العام للانتماء إلى جماعة صغيرة والرغبة في انتقاد أي فرد ينحرف عن السلوك المعتاد.</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و – عدم التجانس في تركيب المجتمع: إن اختلاف الأفراد الذين يتكون منهم المجتمع من حيث النوع والسن والتعليم والمهنة، والمركز الاجتماعي، والوضع الطبقي، والديانة، يؤدي إلى عدم تجانسهم وتضارب مصالحهم، بحيث أن أي تغير جديد قد يلقى معارضة من بعض الأفراد الآخرين، عكس التجانس في تركيب المجتمع.</a:t>
            </a:r>
            <a:endParaRPr lang="en-GB" sz="2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233516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481" y="1177212"/>
            <a:ext cx="11937363" cy="534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ADE0A5E-E777-9EB0-6FB9-39A129661DB3}"/>
              </a:ext>
            </a:extLst>
          </p:cNvPr>
          <p:cNvSpPr/>
          <p:nvPr/>
        </p:nvSpPr>
        <p:spPr>
          <a:xfrm>
            <a:off x="762000" y="1233948"/>
            <a:ext cx="11175363" cy="4990469"/>
          </a:xfrm>
          <a:prstGeom prst="rect">
            <a:avLst/>
          </a:prstGeom>
        </p:spPr>
        <p:txBody>
          <a:bodyPr wrap="square">
            <a:spAutoFit/>
          </a:bodyPr>
          <a:lstStyle/>
          <a:p>
            <a:pPr algn="just" rtl="1">
              <a:lnSpc>
                <a:spcPct val="107000"/>
              </a:lnSpc>
              <a:spcAft>
                <a:spcPts val="800"/>
              </a:spcAft>
              <a:buClr>
                <a:srgbClr val="000000"/>
              </a:buClr>
              <a:buFont typeface="Arial"/>
              <a:buNone/>
            </a:pPr>
            <a:r>
              <a:rPr lang="ar-SA" u="sng" kern="0" dirty="0">
                <a:solidFill>
                  <a:srgbClr val="000000"/>
                </a:solidFill>
                <a:ea typeface="Calibri" panose="020F0502020204030204" pitchFamily="34" charset="0"/>
                <a:cs typeface="Simplified Arabic" panose="02020603050405020304" pitchFamily="18" charset="-78"/>
                <a:sym typeface="Arial"/>
              </a:rPr>
              <a:t>ويرى عدلي أبو طاحون أن المعوقات الاجتماعية للتغير تتعلق بالعناصر التالية:</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أ – الالتزام المتبادل داخل الأسرة والأقرباء والأصدقاء:</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التوقعات المرتبطة بالمهام الفردية بالمجتمعات الريفية تعد من المسلمات الاجتماعية أي أنها ليست اختيارية أو متروكة لحرية الأفراد، وتبدو هذه الالتزامات قوية جداً وهامة في وقت الأزمات مثل حالات الوفاة، المجاعة وغيرها.</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وهذا النمط التبادلي لا يتمشى في أغلب الأحيان مع الاتجاه الفردي والذي يميز عملية التحضر والتصنيع التي تتميز بقوة الالتزامات المتبادلة فيها، خاصة في طور الانتقال حيث يكون كالفرملة لعملية التغير.</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ب – ديناميكيات الجماعة الصغيرة</a:t>
            </a:r>
            <a:r>
              <a:rPr lang="ar-SA" u="dbl" kern="0" dirty="0">
                <a:solidFill>
                  <a:srgbClr val="000000"/>
                </a:solidFill>
                <a:ea typeface="Calibri" panose="020F0502020204030204" pitchFamily="34" charset="0"/>
                <a:cs typeface="Simplified Arabic" panose="02020603050405020304" pitchFamily="18" charset="-78"/>
                <a:sym typeface="Arial"/>
              </a:rPr>
              <a:t>:</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الإحساس بالانتماء الشخصي للجماعات الصغيرة أو المجتمعات المحلية يشكل موضوعاً حيوياً لمعظم الناس، لأنه يوفر الاطمئنان السيكولوجي والارتياح والرضا النفسي مما يساهم في إتمام الأعمال اليومية، وسبب ذلك أن الجماعات الصغيرة تعطي الأفراد المنتمين إليها الإطار المريح للعمل بداخلها</a:t>
            </a:r>
            <a:r>
              <a:rPr lang="ar-SA" u="dbl" kern="0" dirty="0">
                <a:solidFill>
                  <a:srgbClr val="000000"/>
                </a:solidFill>
                <a:ea typeface="Calibri" panose="020F0502020204030204" pitchFamily="34" charset="0"/>
                <a:cs typeface="Simplified Arabic" panose="02020603050405020304" pitchFamily="18" charset="-78"/>
                <a:sym typeface="Arial"/>
              </a:rPr>
              <a:t>.</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ج – الرأي العام:</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تظهر أهمية وحدة الجماعة الصغيرة في تنفيذ العديد من برامج التغيير الموجهة، وفي نفس الوقت نلاحظ أن الرأي العام قد يؤثر بقوة على سلوك الأفراد داخل الجماعة أحياناً فيكون غير مشجع لأعضاء الجماعة المبتكرين.</a:t>
            </a:r>
            <a:endParaRPr lang="en-GB"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DZ"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4059787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708342"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226E8965-F5B1-6EE4-B48B-952D095D61DE}"/>
              </a:ext>
            </a:extLst>
          </p:cNvPr>
          <p:cNvSpPr/>
          <p:nvPr/>
        </p:nvSpPr>
        <p:spPr>
          <a:xfrm>
            <a:off x="600087" y="1411679"/>
            <a:ext cx="11118825" cy="4635884"/>
          </a:xfrm>
          <a:prstGeom prst="rect">
            <a:avLst/>
          </a:prstGeom>
        </p:spPr>
        <p:txBody>
          <a:bodyPr wrap="square">
            <a:spAutoFit/>
          </a:bodyPr>
          <a:lstStyle/>
          <a:p>
            <a:pPr algn="just" rtl="1">
              <a:lnSpc>
                <a:spcPct val="115000"/>
              </a:lnSpc>
              <a:spcAft>
                <a:spcPts val="800"/>
              </a:spcAft>
              <a:buClr>
                <a:srgbClr val="000000"/>
              </a:buClr>
              <a:buFont typeface="Arial"/>
              <a:buNone/>
            </a:pPr>
            <a:r>
              <a:rPr lang="ar-SA" sz="2000" u="sng" kern="0" dirty="0">
                <a:solidFill>
                  <a:srgbClr val="000000"/>
                </a:solidFill>
                <a:ea typeface="Calibri" panose="020F0502020204030204" pitchFamily="34" charset="0"/>
                <a:cs typeface="Simplified Arabic" panose="02020603050405020304" pitchFamily="18" charset="-78"/>
                <a:sym typeface="Arial"/>
              </a:rPr>
              <a:t>2 – النزاعات: </a:t>
            </a:r>
            <a:r>
              <a:rPr lang="ar-SA" sz="2000" kern="0" dirty="0">
                <a:solidFill>
                  <a:srgbClr val="000000"/>
                </a:solidFill>
                <a:ea typeface="Calibri" panose="020F0502020204030204" pitchFamily="34" charset="0"/>
                <a:cs typeface="Simplified Arabic" panose="02020603050405020304" pitchFamily="18" charset="-78"/>
                <a:sym typeface="Arial"/>
              </a:rPr>
              <a:t>تسود لدينا فكرة بأن المجتمعات الريفية يسودها التماسك الاجتماعي والاتفاق العام إلا أن الأمر لا يسلم من وجود بعض الخلافات والنزاعات الحزبية والتي تؤدي إلى تجزئة القرية إلى أجزاء متصارعة.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أ – التحزبات: يجب أن تجري البرامج الموجهة للجماهير بطريقة تسمح لعدد كبير من الناس بالاشتراك فيها، وبالتالي يمكن تقليل معارضتها، لكون المجتمعات التي تكون في طور انتقال الحزبيات والانقسامات غالباً، لذا نجد أنه إذا أخذت مجموعة أو حزب بفكرة معينة فإن المجموعة المضادة سترفض هذه الفكرة دون تقييمها أو حتى التفكير فيها.</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ب –المصلحة الخاصة (الجماعات المصلحية):إن كثيراً من التغيرات الاجتماعية والاقتصادية المشجعة عالمياً تفسر في الوقت الحاضر على أنها محددة لأمان بعض الأفراد والجماعات.</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ج – مصادر السلطة: في مجتمع القرية يقع جانب كبير من السلطة في نطاق الأسرة طبقاً للتقاليد الموضوعة وتوجد أنواع أخرى من السلطة داخل البنيان السياسي، كذلك فإنه قد توجد متمركزة في أيدي بعض الشخصيات الفريدة في نوعها الذي لهم تأثيرهم المباشر على تصرفات باقي الأفراد، دون أن يكون لذلك صفة رسمية، بالإضافة لذلك توجد أنواع أخرى من السلطة خارج نطاق القرية والتي يكون لها تأثير أقوى من السلطة المحلية وهي خاصية تتميز بها المجتمعات التقليدية، والتي تشمل السلطة داخل نطاق الأسرة، وداخل البنيان السياسي والاجتماعي وسلطة الشخص الفريد.</a:t>
            </a:r>
            <a:endParaRPr lang="en-GB" sz="2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94042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5558" y="1557703"/>
            <a:ext cx="10541000" cy="4359911"/>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defRPr/>
            </a:pPr>
            <a:r>
              <a:rPr kumimoji="0" lang="ar-SA" sz="2000" b="0" i="0" u="sng"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Simplified Arabic" panose="02020603050405020304" pitchFamily="18" charset="-78"/>
                <a:sym typeface="Arial"/>
              </a:rPr>
              <a:t>ثانياً: العوائق الاقتصادية:</a:t>
            </a:r>
            <a:endParaRPr kumimoji="0" lang="en-GB" sz="20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115000"/>
              </a:lnSpc>
              <a:spcBef>
                <a:spcPts val="0"/>
              </a:spcBef>
              <a:spcAft>
                <a:spcPts val="800"/>
              </a:spcAft>
              <a:buClr>
                <a:srgbClr val="000000"/>
              </a:buClr>
              <a:buSzTx/>
              <a:buFont typeface="Arial"/>
              <a:buNone/>
              <a:tabLst/>
              <a:defRPr/>
            </a:pPr>
            <a:r>
              <a:rPr kumimoji="0" lang="ar-SA"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Simplified Arabic" panose="02020603050405020304" pitchFamily="18" charset="-78"/>
                <a:sym typeface="Arial"/>
              </a:rPr>
              <a:t>1 – ركود حركة الاختراعات والاكتشافات العلمية: وهي نتيجة انعدام روح الابتكار والتجديد، وتعود إلى عوامل فرعية كثيرة منها: انخفاض المستوى العلمي، والمستوى الاجتماعي بوجه عام، وعدم وجود الحاجة الملحة الدافعة إلى الاختراع، مع ملاحظة أن الشعور بالحاجة وحده لا يكفي للاختراع، إذ لابد من توفر المستوى العلمي والتكنولوجي، بالإضافة إلى المناخ الثقافي الملائم، لكي يصبح الاختراع ممكناً.</a:t>
            </a:r>
            <a:endParaRPr kumimoji="0" lang="en-GB" sz="20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115000"/>
              </a:lnSpc>
              <a:spcBef>
                <a:spcPts val="0"/>
              </a:spcBef>
              <a:spcAft>
                <a:spcPts val="800"/>
              </a:spcAft>
              <a:buClr>
                <a:srgbClr val="000000"/>
              </a:buClr>
              <a:buSzTx/>
              <a:buFont typeface="Arial"/>
              <a:buNone/>
              <a:tabLst/>
              <a:defRPr/>
            </a:pPr>
            <a:r>
              <a:rPr kumimoji="0" lang="ar-SA"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Simplified Arabic" panose="02020603050405020304" pitchFamily="18" charset="-78"/>
                <a:sym typeface="Arial"/>
              </a:rPr>
              <a:t>إن شروط الاختراع تتطلب وجود الشخص القادر والإمكانيات اللازمة والبيئة الاجتماعية الملائمة، وأن نقص الإمكانات الاقتصادية اللازمة يحول دون تقدم الاختراعات وبالتالي إعاقة عملية التغير الاجتماعي.</a:t>
            </a:r>
            <a:endParaRPr kumimoji="0" lang="en-GB" sz="20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115000"/>
              </a:lnSpc>
              <a:spcBef>
                <a:spcPts val="0"/>
              </a:spcBef>
              <a:spcAft>
                <a:spcPts val="800"/>
              </a:spcAft>
              <a:buClr>
                <a:srgbClr val="000000"/>
              </a:buClr>
              <a:buSzTx/>
              <a:buFont typeface="Arial"/>
              <a:buNone/>
              <a:tabLst/>
              <a:defRPr/>
            </a:pPr>
            <a:r>
              <a:rPr kumimoji="0" lang="ar-SA"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Simplified Arabic" panose="02020603050405020304" pitchFamily="18" charset="-78"/>
                <a:sym typeface="Arial"/>
              </a:rPr>
              <a:t>2 – التكلفة المالية: يرغب الأفراد في امتلاك المخترعات التكنولوجية إلا أن ارتفاع تكلفتها المالية يحول دون تحقيق ذلك، أي أن توفر الرغبة لا يكفي، ما لم تتوفر القدرة المالية التي تسمح بالاقتناء.</a:t>
            </a:r>
            <a:endParaRPr kumimoji="0" lang="en-GB" sz="20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115000"/>
              </a:lnSpc>
              <a:spcBef>
                <a:spcPts val="0"/>
              </a:spcBef>
              <a:spcAft>
                <a:spcPts val="800"/>
              </a:spcAft>
              <a:buClr>
                <a:srgbClr val="000000"/>
              </a:buClr>
              <a:buSzTx/>
              <a:buFont typeface="Arial"/>
              <a:buNone/>
              <a:tabLst/>
              <a:defRPr/>
            </a:pPr>
            <a:r>
              <a:rPr kumimoji="0" lang="ar-SA"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Simplified Arabic" panose="02020603050405020304" pitchFamily="18" charset="-78"/>
                <a:sym typeface="Arial"/>
              </a:rPr>
              <a:t>إن الموقف الاجتماعي يجب أن يؤخذ في الاعتبار كعامل مؤثر في عملية التغير، وأن تحقيق الفائدة المادية ليس هو العامل الحاسم أو الوحيد في تبني التجديد.</a:t>
            </a:r>
            <a:endParaRPr kumimoji="0" lang="en-GB" sz="20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306836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148" y="1288026"/>
            <a:ext cx="11867536"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1CE8B80-A8AE-06C7-AB79-2F916D18520C}"/>
              </a:ext>
            </a:extLst>
          </p:cNvPr>
          <p:cNvSpPr/>
          <p:nvPr/>
        </p:nvSpPr>
        <p:spPr>
          <a:xfrm>
            <a:off x="383458" y="1288026"/>
            <a:ext cx="11553905" cy="5080237"/>
          </a:xfrm>
          <a:prstGeom prst="rect">
            <a:avLst/>
          </a:prstGeom>
        </p:spPr>
        <p:txBody>
          <a:bodyPr wrap="square">
            <a:spAutoFit/>
          </a:bodyPr>
          <a:lstStyle/>
          <a:p>
            <a:pPr algn="just" rtl="1">
              <a:lnSpc>
                <a:spcPct val="115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3 – محدودية المصادر الاقتصادية: إن شح الموارد الاقتصادية لدى المجتمعات من شأنه أن يعيق عملية التغير الاجتماعي، فالمجتمعات التي لا تتوافر فيها الثروة المعدنية أو الطبيعية، لا تحدث فيها تغيرات اجتماعية كبيرة، ولهذا فإن المجتمعات النامية والفقيرة منها لا تستطيع أن تلبي حاجات أفرادها، فتبقى على مستوى الكفاف، وينخفض فيها التراكم الرأسمالي الذي يؤدي بدوره إلى انخفاض معدل الاستثمار.</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800" u="sng" kern="0" dirty="0">
                <a:solidFill>
                  <a:srgbClr val="000000"/>
                </a:solidFill>
                <a:ea typeface="Calibri" panose="020F0502020204030204" pitchFamily="34" charset="0"/>
                <a:cs typeface="Simplified Arabic" panose="02020603050405020304" pitchFamily="18" charset="-78"/>
                <a:sym typeface="Arial"/>
              </a:rPr>
              <a:t>ثالثاً: العوائق </a:t>
            </a:r>
            <a:r>
              <a:rPr lang="ar-EG" sz="2800" u="sng" kern="0" dirty="0">
                <a:solidFill>
                  <a:srgbClr val="000000"/>
                </a:solidFill>
                <a:ea typeface="Calibri" panose="020F0502020204030204" pitchFamily="34" charset="0"/>
                <a:cs typeface="Simplified Arabic" panose="02020603050405020304" pitchFamily="18" charset="-78"/>
                <a:sym typeface="Arial"/>
              </a:rPr>
              <a:t>الطبيعية </a:t>
            </a:r>
            <a:r>
              <a:rPr lang="ar-SA" sz="2800" u="sng" kern="0" dirty="0">
                <a:solidFill>
                  <a:srgbClr val="000000"/>
                </a:solidFill>
                <a:ea typeface="Calibri" panose="020F0502020204030204" pitchFamily="34" charset="0"/>
                <a:cs typeface="Simplified Arabic" panose="02020603050405020304" pitchFamily="18" charset="-78"/>
                <a:sym typeface="Arial"/>
              </a:rPr>
              <a:t>:</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إن تأثير البيئة الطبيعية على المجتمعات واضح سواء أكان إيجاباً أم سلباً، فالبيئة الطبيعية من مناخ وسهول وجبال وأنهار تؤثر في تكوين حضارة المجتمعات، فشح الموارد الطبيعية يعيق عملية التغير، وبناء حضارة كبيرة، فالعزلة الطبيعية التي تعيشها المجتمعات نتيجة أحاطتها بالصحراء أو بمنطقة جبلية وعرة المسالك، من شأنها أن تعيق اتصال المجتمع بغيره من المجتمعات الأخرى.</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303880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148" y="1288026"/>
            <a:ext cx="11857704" cy="5051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9B840B8C-FBF7-28CA-E128-3C6C322F2978}"/>
              </a:ext>
            </a:extLst>
          </p:cNvPr>
          <p:cNvSpPr/>
          <p:nvPr/>
        </p:nvSpPr>
        <p:spPr>
          <a:xfrm>
            <a:off x="306677" y="1288026"/>
            <a:ext cx="11574148" cy="5131341"/>
          </a:xfrm>
          <a:prstGeom prst="rect">
            <a:avLst/>
          </a:prstGeom>
        </p:spPr>
        <p:txBody>
          <a:bodyPr wrap="square">
            <a:spAutoFit/>
          </a:bodyPr>
          <a:lstStyle/>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رابعاً: العوائق السياسية: العوائق السياسية الداخلية&amp; العوائق السياسية الخارجية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1 – العوائق السياسية الداخلية: هناك عوائق سياسية عديدة تقف أمام عملية التغير منها:</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أ – ضعف الإيديولوجية التنموية: تخضع عملية التغير للسياسة الداخلية للدولة، وذلك وفق الإيديولوجية التي تتبناها، فحينما تكون الإيديولوجية غير واضحة، ومتأرجحة فإن ذلك ينعكس على المنهج التنموي القائم، الأمر الذي يؤدي إلى قصور في خطط التنمية، فخطة التنمية تصاغ في إطار إيديولوجي سياسي، لأن التنمية عملية سياسية في المحل الأول، في البناء والتطبيق والإشراف.</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ب – تعدد القوميات والأقليات داخل المجتمع: غالباً ما تقف أمام التغير حفاظاً على التوازن العام داخل المجتمع، فأي إصلاح أو تغيير غالباً ما يقابل بعدم استجابة أو معارضة من قبل تلك الفئات التي قد تتضرر مصالحها داخل المجتمع على عكس المجتمع المتجانس.</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ج – عدم الاستقرار السياسي: من شأن الاستقرار أن يسهل عملية التغير ويؤدي إلى تحقيقها، حيث تتوجه جهود السلطة والشعب نحو التغير المنشود.</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64021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2058" y="1212844"/>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FF2460C0-CA9C-2123-BA9B-5E3837B15F4B}"/>
              </a:ext>
            </a:extLst>
          </p:cNvPr>
          <p:cNvSpPr/>
          <p:nvPr/>
        </p:nvSpPr>
        <p:spPr>
          <a:xfrm>
            <a:off x="762000" y="1345560"/>
            <a:ext cx="10668000" cy="3750001"/>
          </a:xfrm>
          <a:prstGeom prst="rect">
            <a:avLst/>
          </a:prstGeom>
        </p:spPr>
        <p:txBody>
          <a:bodyPr wrap="square">
            <a:spAutoFit/>
          </a:bodyPr>
          <a:lstStyle/>
          <a:p>
            <a:pPr algn="just" rtl="1">
              <a:lnSpc>
                <a:spcPct val="115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2 – العوائق السياسية الخارجية:</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أ – السياسة الامبريالية: من المعروف أن الامبريالية تفرض هيمنتها على المستعمرات، وتحارب كل تغير إيجابي قد يحدث في البلدان المستعمرة فهي تفرض السياسة التي تتلاءم مع وجودها، وهي سياسة مناقضة لمصالح الشعوب المقهورة، علاوة على فرض ثقافتها وحضارتها التي لا تتلاءم وثقافة المستعمرات مما يؤدي في النهاية إلى إعاقة التغير.</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SA" sz="2800" kern="0" dirty="0">
                <a:solidFill>
                  <a:srgbClr val="000000"/>
                </a:solidFill>
                <a:ea typeface="Calibri" panose="020F0502020204030204" pitchFamily="34" charset="0"/>
                <a:cs typeface="Simplified Arabic" panose="02020603050405020304" pitchFamily="18" charset="-78"/>
                <a:sym typeface="Arial"/>
              </a:rPr>
              <a:t>ب – الحروب الخارجية: لا شك أنها تستنزف موارد مالية هائلة يكون المجتمع بحاجة إليها من أجل إحداث التنمية، كما أنها قد تؤدي إلى تدمير الثروة المادية والبشرية.</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972274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12844"/>
            <a:ext cx="11737839" cy="4997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B4890B9-E382-718F-35D8-7F94390CB888}"/>
              </a:ext>
            </a:extLst>
          </p:cNvPr>
          <p:cNvSpPr/>
          <p:nvPr/>
        </p:nvSpPr>
        <p:spPr>
          <a:xfrm>
            <a:off x="762000" y="1337897"/>
            <a:ext cx="11118825" cy="4747005"/>
          </a:xfrm>
          <a:prstGeom prst="rect">
            <a:avLst/>
          </a:prstGeom>
        </p:spPr>
        <p:txBody>
          <a:bodyPr wrap="square">
            <a:spAutoFit/>
          </a:bodyPr>
          <a:lstStyle/>
          <a:p>
            <a:pPr algn="just" rtl="1">
              <a:lnSpc>
                <a:spcPct val="107000"/>
              </a:lnSpc>
              <a:spcAft>
                <a:spcPts val="800"/>
              </a:spcAft>
              <a:buClr>
                <a:srgbClr val="000000"/>
              </a:buClr>
              <a:buFont typeface="Arial"/>
              <a:buNone/>
            </a:pPr>
            <a:r>
              <a:rPr lang="ar-SA" sz="2400" u="sng" kern="0" dirty="0">
                <a:solidFill>
                  <a:srgbClr val="000000"/>
                </a:solidFill>
                <a:ea typeface="Calibri" panose="020F0502020204030204" pitchFamily="34" charset="0"/>
                <a:cs typeface="Simplified Arabic" panose="02020603050405020304" pitchFamily="18" charset="-78"/>
                <a:sym typeface="Arial"/>
              </a:rPr>
              <a:t>خامسا: العوائق الثقافية</a:t>
            </a:r>
            <a:r>
              <a:rPr lang="ar-SA" sz="2400" kern="0" dirty="0">
                <a:solidFill>
                  <a:srgbClr val="000000"/>
                </a:solidFill>
                <a:ea typeface="Calibri" panose="020F0502020204030204" pitchFamily="34" charset="0"/>
                <a:cs typeface="Simplified Arabic" panose="02020603050405020304" pitchFamily="18" charset="-78"/>
                <a:sym typeface="Arial"/>
              </a:rPr>
              <a:t>:</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تتعرض كل المجتمعات الإنسانية لظاهرة التغير، وعلى ذلك يمكن النظر إلى كل مجتمع على أنه عرضة لنوعين من القوى: قوى تعزز حدوث التغير وتعضده، وأخرى تعرقله وتحد من فاعليته، ومن هنا تبدأ عناصر الثقافة في المجتمع مرة أخرى، وتكيف نفسها في بناء أكثر انسجاماً وتلاؤماً، وفي خلال هذه الدينامية الثنائية تنعكس لنا قوى الثبات الثقافي النسبي، والميل إلى التغير المتوازن بين القوى القائمة.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EG" sz="2400" u="sng" kern="0" dirty="0">
                <a:solidFill>
                  <a:srgbClr val="000000"/>
                </a:solidFill>
                <a:ea typeface="Calibri" panose="020F0502020204030204" pitchFamily="34" charset="0"/>
                <a:cs typeface="Simplified Arabic" panose="02020603050405020304" pitchFamily="18" charset="-78"/>
                <a:sym typeface="Arial"/>
              </a:rPr>
              <a:t>من معوقات </a:t>
            </a:r>
            <a:r>
              <a:rPr lang="ar-SA" sz="2400" u="sng" kern="0" dirty="0">
                <a:solidFill>
                  <a:srgbClr val="000000"/>
                </a:solidFill>
                <a:ea typeface="Calibri" panose="020F0502020204030204" pitchFamily="34" charset="0"/>
                <a:cs typeface="Simplified Arabic" panose="02020603050405020304" pitchFamily="18" charset="-78"/>
                <a:sym typeface="Arial"/>
              </a:rPr>
              <a:t>التغير الثقافي </a:t>
            </a:r>
            <a:r>
              <a:rPr lang="ar-EG" sz="2400" u="sng" kern="0" dirty="0">
                <a:solidFill>
                  <a:srgbClr val="000000"/>
                </a:solidFill>
                <a:ea typeface="Calibri" panose="020F0502020204030204" pitchFamily="34" charset="0"/>
                <a:cs typeface="Simplified Arabic" panose="02020603050405020304" pitchFamily="18" charset="-78"/>
                <a:sym typeface="Arial"/>
              </a:rPr>
              <a:t>أيضا ما يلي </a:t>
            </a:r>
            <a:r>
              <a:rPr lang="ar-SA" sz="2400" u="sng" kern="0" dirty="0">
                <a:solidFill>
                  <a:srgbClr val="000000"/>
                </a:solidFill>
                <a:ea typeface="Calibri" panose="020F0502020204030204" pitchFamily="34" charset="0"/>
                <a:cs typeface="Simplified Arabic" panose="02020603050405020304" pitchFamily="18" charset="-78"/>
                <a:sym typeface="Arial"/>
              </a:rPr>
              <a:t>:</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أ – البيئة أو المكان: قد تقدم إمكانيات تفيد سكانها، أو تصبح عديمة الجدوى لهم، وفي الحالة الثانية تضع البيئة العراقيل أمام التيار التكنولوجي الطاغي، كما يمكن أن تضع من العقبات ما يكفي للحد من فاعلية التواصل بين الشعوب، وبالتالي تحول دون وصول التيارات والموجات اللازمة لتحقيق التغير المنشود، بيد أن العزلة ليست وحدها عاملاً معوقاً للتغير، وإنما هي عامل وسيط تعضده عوامل أخرى كقلة السكان وعقم الوسائل التكنولوجية وندرة وجود المستحدثات.</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046631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6901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B61A9C29-DA7C-E43A-CB5B-764C972D0D21}"/>
              </a:ext>
            </a:extLst>
          </p:cNvPr>
          <p:cNvSpPr/>
          <p:nvPr/>
        </p:nvSpPr>
        <p:spPr>
          <a:xfrm>
            <a:off x="889000" y="1463722"/>
            <a:ext cx="10915126" cy="4530984"/>
          </a:xfrm>
          <a:prstGeom prst="rect">
            <a:avLst/>
          </a:prstGeom>
        </p:spPr>
        <p:txBody>
          <a:bodyPr wrap="square">
            <a:spAutoFit/>
          </a:bodyPr>
          <a:lstStyle/>
          <a:p>
            <a:pPr algn="just" rtl="1">
              <a:lnSpc>
                <a:spcPct val="115000"/>
              </a:lnSpc>
              <a:spcAft>
                <a:spcPts val="800"/>
              </a:spcAft>
              <a:buClr>
                <a:srgbClr val="000000"/>
              </a:buClr>
              <a:buFont typeface="Arial"/>
              <a:buNone/>
            </a:pPr>
            <a:r>
              <a:rPr lang="ar-EG" sz="2400" kern="0" dirty="0">
                <a:solidFill>
                  <a:srgbClr val="000000"/>
                </a:solidFill>
                <a:ea typeface="Calibri" panose="020F0502020204030204" pitchFamily="34" charset="0"/>
                <a:cs typeface="Simplified Arabic" panose="02020603050405020304" pitchFamily="18" charset="-78"/>
                <a:sym typeface="Arial"/>
              </a:rPr>
              <a:t>ب</a:t>
            </a:r>
            <a:r>
              <a:rPr lang="ar-SA" sz="2400" kern="0" dirty="0">
                <a:solidFill>
                  <a:srgbClr val="000000"/>
                </a:solidFill>
                <a:ea typeface="Calibri" panose="020F0502020204030204" pitchFamily="34" charset="0"/>
                <a:cs typeface="Simplified Arabic" panose="02020603050405020304" pitchFamily="18" charset="-78"/>
                <a:sym typeface="Arial"/>
              </a:rPr>
              <a:t> – تضارب السمات الثقافية: من المعروف أن هناك عناصر ثقافية يسود بينها الانسجام المنطقي، وفي حين توجد أخرى تنطوي على تضارب بين بعضها البعض، ويؤدي هذا التضارب وعدم الاتساق إلى الحيلولة دون حدوث التغير الثقافي.</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EG" sz="2400" kern="0" dirty="0">
                <a:solidFill>
                  <a:srgbClr val="000000"/>
                </a:solidFill>
                <a:ea typeface="Calibri" panose="020F0502020204030204" pitchFamily="34" charset="0"/>
                <a:cs typeface="Simplified Arabic" panose="02020603050405020304" pitchFamily="18" charset="-78"/>
                <a:sym typeface="Arial"/>
              </a:rPr>
              <a:t>ج</a:t>
            </a:r>
            <a:r>
              <a:rPr lang="ar-SA" sz="2400" kern="0" dirty="0">
                <a:solidFill>
                  <a:srgbClr val="000000"/>
                </a:solidFill>
                <a:ea typeface="Calibri" panose="020F0502020204030204" pitchFamily="34" charset="0"/>
                <a:cs typeface="Simplified Arabic" panose="02020603050405020304" pitchFamily="18" charset="-78"/>
                <a:sym typeface="Arial"/>
              </a:rPr>
              <a:t> – النتائج غير المتوقعة للتجديد: لا يمكن أن يحدث تغير في حالة منعزلة وبلا نتائج ثانوية وأولية وثالثة على نطاق واسع في المجتمع المتغير، أنه هنا مثل حجر نلقيه في الماء فيحدث حلقات آخذة في الاتساع إلى أن يفقد تأثيره قوة الدفع، كذلك حال التجديد حيث يترتب عليه تأثيرات دائرية في الثقافة، فإن التجديد يتعرض للمقاومة إذا أحدث آثاراً جانبية سيئة، وعلى ذلك ينبغي بذل المجهودات الكبيرة للتغلب على هذه السوءات من ناحية، والتفحص الدقيق للتجديد قبل نشره من ناحية أخرى حتى لا يؤتي آثاراً ضاره، وحتى لا يقاومه المستقبلون له.</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15000"/>
              </a:lnSpc>
              <a:spcAft>
                <a:spcPts val="800"/>
              </a:spcAft>
              <a:buClr>
                <a:srgbClr val="000000"/>
              </a:buClr>
              <a:buFont typeface="Arial"/>
              <a:buNone/>
            </a:pPr>
            <a:r>
              <a:rPr lang="ar-EG" sz="2400" kern="0" dirty="0">
                <a:solidFill>
                  <a:srgbClr val="000000"/>
                </a:solidFill>
                <a:ea typeface="Calibri" panose="020F0502020204030204" pitchFamily="34" charset="0"/>
                <a:cs typeface="Simplified Arabic" panose="02020603050405020304" pitchFamily="18" charset="-78"/>
                <a:sym typeface="Arial"/>
              </a:rPr>
              <a:t>د</a:t>
            </a:r>
            <a:r>
              <a:rPr lang="ar-SA" sz="2400" kern="0" dirty="0">
                <a:solidFill>
                  <a:srgbClr val="000000"/>
                </a:solidFill>
                <a:ea typeface="Calibri" panose="020F0502020204030204" pitchFamily="34" charset="0"/>
                <a:cs typeface="Simplified Arabic" panose="02020603050405020304" pitchFamily="18" charset="-78"/>
                <a:sym typeface="Arial"/>
              </a:rPr>
              <a:t> – المعتقدات الشعبية: توجد صور عديدة من هذه المعتقدات التي تعرقل التغير على وجه العموم</a:t>
            </a:r>
            <a:r>
              <a:rPr lang="ar-EG" sz="2400" kern="0" dirty="0">
                <a:solidFill>
                  <a:srgbClr val="000000"/>
                </a:solidFill>
                <a:ea typeface="Calibri" panose="020F0502020204030204" pitchFamily="34" charset="0"/>
                <a:cs typeface="Simplified Arabic" panose="02020603050405020304" pitchFamily="18" charset="-78"/>
                <a:sym typeface="Arial"/>
              </a:rPr>
              <a:t> لابد من التخلص من هذه المعتقدات.</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349556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D2DEF5E0-5B7F-369C-14A1-7A4F7B418A8F}"/>
              </a:ext>
            </a:extLst>
          </p:cNvPr>
          <p:cNvSpPr txBox="1"/>
          <p:nvPr/>
        </p:nvSpPr>
        <p:spPr>
          <a:xfrm>
            <a:off x="2655723" y="1450253"/>
            <a:ext cx="8353018" cy="3957494"/>
          </a:xfrm>
          <a:prstGeom prst="rect">
            <a:avLst/>
          </a:prstGeom>
          <a:noFill/>
        </p:spPr>
        <p:txBody>
          <a:bodyPr wrap="square">
            <a:spAutoFit/>
          </a:bodyPr>
          <a:lstStyle/>
          <a:p>
            <a:pPr algn="r" rtl="1">
              <a:lnSpc>
                <a:spcPct val="130000"/>
              </a:lnSpc>
              <a:buClr>
                <a:srgbClr val="000000"/>
              </a:buClr>
              <a:buFont typeface="Arial"/>
              <a:buNone/>
            </a:pPr>
            <a:r>
              <a:rPr lang="ar-EG" sz="2800" kern="0" dirty="0">
                <a:solidFill>
                  <a:srgbClr val="000000"/>
                </a:solidFill>
                <a:highlight>
                  <a:srgbClr val="FFFF00"/>
                </a:highlight>
                <a:latin typeface="Arial"/>
                <a:ea typeface="Calibri" panose="020F0502020204030204" pitchFamily="34" charset="0"/>
                <a:cs typeface="Times New Roman" panose="02020603050405020304" pitchFamily="18" charset="0"/>
                <a:sym typeface="Arial"/>
              </a:rPr>
              <a:t>ملخص المحاضرة :</a:t>
            </a:r>
          </a:p>
          <a:p>
            <a:pPr algn="r" rtl="1">
              <a:lnSpc>
                <a:spcPct val="130000"/>
              </a:lnSpc>
              <a:buClr>
                <a:srgbClr val="000000"/>
              </a:buClr>
              <a:buFont typeface="Arial"/>
              <a:buNone/>
            </a:pPr>
            <a:r>
              <a:rPr lang="ar-EG" sz="2800" kern="0" dirty="0">
                <a:solidFill>
                  <a:srgbClr val="000000"/>
                </a:solidFill>
                <a:latin typeface="Arial"/>
                <a:ea typeface="Calibri" panose="020F0502020204030204" pitchFamily="34" charset="0"/>
                <a:cs typeface="Times New Roman" panose="02020603050405020304" pitchFamily="18" charset="0"/>
                <a:sym typeface="Arial"/>
              </a:rPr>
              <a:t>تناولنا التغير الاجتماعي مفهومه وخصائصه </a:t>
            </a:r>
          </a:p>
          <a:p>
            <a:pPr algn="r" rtl="1">
              <a:lnSpc>
                <a:spcPct val="130000"/>
              </a:lnSpc>
              <a:buClr>
                <a:srgbClr val="000000"/>
              </a:buClr>
              <a:buFont typeface="Arial"/>
              <a:buNone/>
            </a:pPr>
            <a:r>
              <a:rPr lang="ar-EG" sz="2800" kern="0" dirty="0">
                <a:solidFill>
                  <a:srgbClr val="000000"/>
                </a:solidFill>
                <a:latin typeface="Arial"/>
                <a:ea typeface="Calibri" panose="020F0502020204030204" pitchFamily="34" charset="0"/>
                <a:cs typeface="Times New Roman" panose="02020603050405020304" pitchFamily="18" charset="0"/>
                <a:sym typeface="Arial"/>
              </a:rPr>
              <a:t>تناولنا صور وآليات التغير الاجتماعي  </a:t>
            </a:r>
          </a:p>
          <a:p>
            <a:pPr algn="r" rtl="1">
              <a:lnSpc>
                <a:spcPct val="130000"/>
              </a:lnSpc>
              <a:buClr>
                <a:srgbClr val="000000"/>
              </a:buClr>
              <a:buFont typeface="Arial"/>
              <a:buNone/>
            </a:pPr>
            <a:r>
              <a:rPr lang="ar-EG" sz="2800" kern="0" dirty="0">
                <a:solidFill>
                  <a:srgbClr val="000000"/>
                </a:solidFill>
                <a:latin typeface="Arial"/>
                <a:ea typeface="Calibri" panose="020F0502020204030204" pitchFamily="34" charset="0"/>
                <a:cs typeface="Times New Roman" panose="02020603050405020304" pitchFamily="18" charset="0"/>
                <a:sym typeface="Arial"/>
              </a:rPr>
              <a:t>تناولنا عوامل التغير الاجتماعي ومراحله </a:t>
            </a:r>
          </a:p>
          <a:p>
            <a:pPr algn="r" rtl="1">
              <a:lnSpc>
                <a:spcPct val="130000"/>
              </a:lnSpc>
              <a:buClr>
                <a:srgbClr val="000000"/>
              </a:buClr>
              <a:buFont typeface="Arial"/>
              <a:buNone/>
            </a:pPr>
            <a:r>
              <a:rPr lang="ar-EG" sz="2800" kern="0" dirty="0">
                <a:solidFill>
                  <a:srgbClr val="000000"/>
                </a:solidFill>
                <a:latin typeface="Arial"/>
                <a:ea typeface="Calibri" panose="020F0502020204030204" pitchFamily="34" charset="0"/>
                <a:cs typeface="Times New Roman" panose="02020603050405020304" pitchFamily="18" charset="0"/>
                <a:sym typeface="Arial"/>
              </a:rPr>
              <a:t>تناولنا التغير الثقافي مفهومه وعوامله</a:t>
            </a:r>
          </a:p>
          <a:p>
            <a:pPr algn="r" rtl="1">
              <a:lnSpc>
                <a:spcPct val="130000"/>
              </a:lnSpc>
              <a:buClr>
                <a:srgbClr val="000000"/>
              </a:buClr>
              <a:buFont typeface="Arial"/>
              <a:buNone/>
            </a:pPr>
            <a:r>
              <a:rPr lang="ar-EG" sz="2800" kern="0" dirty="0">
                <a:solidFill>
                  <a:srgbClr val="000000"/>
                </a:solidFill>
                <a:latin typeface="Arial"/>
                <a:ea typeface="Calibri" panose="020F0502020204030204" pitchFamily="34" charset="0"/>
                <a:cs typeface="Times New Roman" panose="02020603050405020304" pitchFamily="18" charset="0"/>
                <a:sym typeface="Arial"/>
              </a:rPr>
              <a:t>تناولنا  العلاقة بين التغير الاجتماعي والثقافي </a:t>
            </a:r>
          </a:p>
          <a:p>
            <a:pPr algn="r" rtl="1">
              <a:lnSpc>
                <a:spcPct val="130000"/>
              </a:lnSpc>
              <a:buClr>
                <a:srgbClr val="000000"/>
              </a:buClr>
              <a:buFont typeface="Arial"/>
              <a:buNone/>
            </a:pPr>
            <a:r>
              <a:rPr lang="ar-EG" sz="2800" kern="0" dirty="0">
                <a:solidFill>
                  <a:srgbClr val="000000"/>
                </a:solidFill>
                <a:latin typeface="Arial"/>
                <a:ea typeface="Calibri" panose="020F0502020204030204" pitchFamily="34" charset="0"/>
                <a:cs typeface="Times New Roman" panose="02020603050405020304" pitchFamily="18" charset="0"/>
                <a:sym typeface="Arial"/>
              </a:rPr>
              <a:t>تناولنا   معوقات التغير الاجتماعي </a:t>
            </a:r>
          </a:p>
        </p:txBody>
      </p:sp>
    </p:spTree>
    <p:extLst>
      <p:ext uri="{BB962C8B-B14F-4D97-AF65-F5344CB8AC3E}">
        <p14:creationId xmlns:p14="http://schemas.microsoft.com/office/powerpoint/2010/main" val="264289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الثالثة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5685622E-7A14-FB97-7822-4BF91EF59C19}"/>
              </a:ext>
            </a:extLst>
          </p:cNvPr>
          <p:cNvSpPr txBox="1"/>
          <p:nvPr/>
        </p:nvSpPr>
        <p:spPr>
          <a:xfrm>
            <a:off x="1235460" y="2101892"/>
            <a:ext cx="9721080" cy="1938992"/>
          </a:xfrm>
          <a:prstGeom prst="rect">
            <a:avLst/>
          </a:prstGeom>
          <a:noFill/>
        </p:spPr>
        <p:txBody>
          <a:bodyPr wrap="square">
            <a:spAutoFit/>
          </a:bodyPr>
          <a:lstStyle/>
          <a:p>
            <a:pPr algn="r" fontAlgn="base">
              <a:buClr>
                <a:srgbClr val="000000"/>
              </a:buClr>
              <a:buFont typeface="Arial"/>
              <a:buNone/>
            </a:pPr>
            <a:r>
              <a:rPr lang="ar-EG" sz="2400" b="1" kern="0" dirty="0">
                <a:solidFill>
                  <a:srgbClr val="000000"/>
                </a:solidFill>
                <a:latin typeface="Tahoma" panose="020B0604030504040204" pitchFamily="34" charset="0"/>
                <a:sym typeface="Arial"/>
              </a:rPr>
              <a:t>مراجع المقرر :</a:t>
            </a:r>
            <a:endParaRPr lang="ar-SA" sz="2400" b="1" kern="0" dirty="0">
              <a:solidFill>
                <a:srgbClr val="000000"/>
              </a:solidFill>
              <a:latin typeface="Simplified Arabic" pitchFamily="18" charset="-78"/>
              <a:cs typeface="Simplified Arabic" pitchFamily="18" charset="-78"/>
              <a:sym typeface="Arial"/>
            </a:endParaRPr>
          </a:p>
          <a:p>
            <a:pPr algn="just" fontAlgn="base">
              <a:buClr>
                <a:srgbClr val="000000"/>
              </a:buClr>
              <a:buFont typeface="Arial"/>
              <a:buNone/>
            </a:pPr>
            <a:r>
              <a:rPr lang="en-GB" sz="2400" kern="0" dirty="0">
                <a:solidFill>
                  <a:srgbClr val="000000"/>
                </a:solidFill>
                <a:latin typeface="Arial"/>
                <a:cs typeface="Arial"/>
                <a:sym typeface="Arial"/>
              </a:rPr>
              <a:t> </a:t>
            </a:r>
            <a:r>
              <a:rPr lang="ar-EG" sz="2400" kern="0" dirty="0">
                <a:solidFill>
                  <a:srgbClr val="000000"/>
                </a:solidFill>
                <a:latin typeface="Arial"/>
                <a:sym typeface="Arial"/>
              </a:rPr>
              <a:t>- </a:t>
            </a:r>
            <a:r>
              <a:rPr lang="ar-JO" sz="2400" kern="0" dirty="0">
                <a:solidFill>
                  <a:srgbClr val="000000"/>
                </a:solidFill>
                <a:latin typeface="Arial"/>
                <a:sym typeface="Arial"/>
              </a:rPr>
              <a:t>الحريري, رافد</a:t>
            </a:r>
            <a:r>
              <a:rPr lang="ar-EG" sz="2400" kern="0" dirty="0">
                <a:solidFill>
                  <a:srgbClr val="000000"/>
                </a:solidFill>
                <a:latin typeface="Arial"/>
                <a:sym typeface="Arial"/>
              </a:rPr>
              <a:t>ة </a:t>
            </a:r>
            <a:r>
              <a:rPr lang="ar-JO" sz="2400" kern="0" dirty="0">
                <a:solidFill>
                  <a:srgbClr val="000000"/>
                </a:solidFill>
                <a:latin typeface="Arial"/>
                <a:sym typeface="Arial"/>
              </a:rPr>
              <a:t>(2011 ). إ</a:t>
            </a:r>
            <a:r>
              <a:rPr lang="ar-SA" sz="2400" kern="0" dirty="0">
                <a:solidFill>
                  <a:srgbClr val="000000"/>
                </a:solidFill>
                <a:latin typeface="Arial"/>
                <a:sym typeface="Arial"/>
              </a:rPr>
              <a:t>دارة التغيير في المؤسسات التربوية. عمان: دار الثقافة للنشر والتوزيع</a:t>
            </a:r>
            <a:r>
              <a:rPr lang="ar-EG" sz="2400" kern="0" dirty="0">
                <a:solidFill>
                  <a:srgbClr val="000000"/>
                </a:solidFill>
                <a:latin typeface="Arial"/>
                <a:sym typeface="Arial"/>
              </a:rPr>
              <a:t>.                                                                                                      </a:t>
            </a:r>
            <a:endParaRPr lang="en-GB" sz="24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2400" kern="0" dirty="0">
                <a:solidFill>
                  <a:srgbClr val="333333"/>
                </a:solidFill>
                <a:latin typeface="Tahoma" panose="020B0604030504040204" pitchFamily="34" charset="0"/>
                <a:sym typeface="Arial"/>
              </a:rPr>
              <a:t> </a:t>
            </a:r>
            <a:r>
              <a:rPr lang="ar-EG" sz="24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24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1734830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FF"/>
        </a:solidFill>
        <a:ln w="12700" cap="flat" cmpd="sng">
          <a:solidFill>
            <a:srgbClr val="8E5A6D"/>
          </a:solidFill>
          <a:prstDash val="solid"/>
          <a:miter lim="800000"/>
          <a:headEnd type="none" w="sm" len="sm"/>
          <a:tailEnd type="none" w="sm" len="sm"/>
        </a:ln>
      </a:spPr>
      <a:bodyPr spcFirstLastPara="1" wrap="square" lIns="91425" tIns="45700" rIns="91425" bIns="45700" anchor="ctr" anchorCtr="0">
        <a:noAutofit/>
      </a:bodyPr>
      <a:lstStyle>
        <a:defPPr marL="0" marR="0" indent="0" algn="ctr" defTabSz="914400" eaLnBrk="1" fontAlgn="auto" latinLnBrk="0" hangingPunct="1">
          <a:lnSpc>
            <a:spcPct val="100000"/>
          </a:lnSpc>
          <a:spcBef>
            <a:spcPts val="0"/>
          </a:spcBef>
          <a:spcAft>
            <a:spcPts val="0"/>
          </a:spcAft>
          <a:buClr>
            <a:srgbClr val="000000"/>
          </a:buClr>
          <a:buSzTx/>
          <a:buFont typeface="Arial"/>
          <a:buNone/>
          <a:tabLst/>
          <a:defRPr kumimoji="0" sz="2800" b="1" i="0" u="none" strike="noStrike" kern="0" cap="none" spc="0" normalizeH="0" baseline="0" noProof="0" dirty="0" smtClean="0">
            <a:ln>
              <a:noFill/>
            </a:ln>
            <a:solidFill>
              <a:srgbClr val="2D3956"/>
            </a:solidFill>
            <a:effectLst/>
            <a:uLnTx/>
            <a:uFillTx/>
            <a:latin typeface="Tajawal Medium"/>
            <a:cs typeface="Tajawal Medium"/>
            <a:sym typeface="Tajawal Medium"/>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315</TotalTime>
  <Words>4969</Words>
  <Application>Microsoft Office PowerPoint</Application>
  <PresentationFormat>Widescreen</PresentationFormat>
  <Paragraphs>314</Paragraphs>
  <Slides>38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Calibri</vt:lpstr>
      <vt:lpstr>Calibri Light</vt:lpstr>
      <vt:lpstr>Simplified Arabic</vt:lpstr>
      <vt:lpstr>Symbol</vt:lpstr>
      <vt:lpstr>Tahoma</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مصطفى محمد عبدالمعبود راشد</dc:creator>
  <cp:lastModifiedBy>Dr.Rehab El-shafie</cp:lastModifiedBy>
  <cp:revision>32</cp:revision>
  <dcterms:created xsi:type="dcterms:W3CDTF">2023-09-14T21:20:44Z</dcterms:created>
  <dcterms:modified xsi:type="dcterms:W3CDTF">2023-10-19T19:37:02Z</dcterms:modified>
</cp:coreProperties>
</file>