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1"/>
  </p:notesMasterIdLst>
  <p:sldIdLst>
    <p:sldId id="480" r:id="rId2"/>
    <p:sldId id="303" r:id="rId3"/>
    <p:sldId id="486" r:id="rId4"/>
    <p:sldId id="332" r:id="rId5"/>
    <p:sldId id="333" r:id="rId6"/>
    <p:sldId id="334" r:id="rId7"/>
    <p:sldId id="387" r:id="rId8"/>
    <p:sldId id="335" r:id="rId9"/>
    <p:sldId id="336" r:id="rId10"/>
    <p:sldId id="337" r:id="rId11"/>
    <p:sldId id="338" r:id="rId12"/>
    <p:sldId id="339" r:id="rId13"/>
    <p:sldId id="340" r:id="rId14"/>
    <p:sldId id="388" r:id="rId15"/>
    <p:sldId id="344" r:id="rId16"/>
    <p:sldId id="375" r:id="rId17"/>
    <p:sldId id="345" r:id="rId18"/>
    <p:sldId id="348" r:id="rId19"/>
    <p:sldId id="487" r:id="rId20"/>
    <p:sldId id="389" r:id="rId21"/>
    <p:sldId id="402" r:id="rId22"/>
    <p:sldId id="398" r:id="rId23"/>
    <p:sldId id="399" r:id="rId24"/>
    <p:sldId id="400" r:id="rId25"/>
    <p:sldId id="403" r:id="rId26"/>
    <p:sldId id="392" r:id="rId27"/>
    <p:sldId id="367" r:id="rId28"/>
    <p:sldId id="368" r:id="rId29"/>
    <p:sldId id="371" r:id="rId30"/>
    <p:sldId id="404" r:id="rId31"/>
    <p:sldId id="395" r:id="rId32"/>
    <p:sldId id="405" r:id="rId33"/>
    <p:sldId id="386" r:id="rId34"/>
    <p:sldId id="373" r:id="rId35"/>
    <p:sldId id="379" r:id="rId36"/>
    <p:sldId id="409" r:id="rId37"/>
    <p:sldId id="410" r:id="rId38"/>
    <p:sldId id="411" r:id="rId39"/>
    <p:sldId id="412" r:id="rId40"/>
    <p:sldId id="364" r:id="rId41"/>
    <p:sldId id="406" r:id="rId42"/>
    <p:sldId id="380" r:id="rId43"/>
    <p:sldId id="372" r:id="rId44"/>
    <p:sldId id="381" r:id="rId45"/>
    <p:sldId id="407" r:id="rId46"/>
    <p:sldId id="408" r:id="rId47"/>
    <p:sldId id="488" r:id="rId48"/>
    <p:sldId id="489" r:id="rId49"/>
    <p:sldId id="349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86"/>
            <p14:sldId id="332"/>
            <p14:sldId id="333"/>
            <p14:sldId id="334"/>
            <p14:sldId id="387"/>
            <p14:sldId id="335"/>
            <p14:sldId id="336"/>
            <p14:sldId id="337"/>
            <p14:sldId id="338"/>
            <p14:sldId id="339"/>
            <p14:sldId id="340"/>
            <p14:sldId id="388"/>
            <p14:sldId id="344"/>
            <p14:sldId id="375"/>
            <p14:sldId id="345"/>
            <p14:sldId id="348"/>
            <p14:sldId id="487"/>
            <p14:sldId id="389"/>
            <p14:sldId id="402"/>
            <p14:sldId id="398"/>
            <p14:sldId id="399"/>
            <p14:sldId id="400"/>
            <p14:sldId id="403"/>
            <p14:sldId id="392"/>
            <p14:sldId id="367"/>
            <p14:sldId id="368"/>
            <p14:sldId id="371"/>
            <p14:sldId id="404"/>
            <p14:sldId id="395"/>
            <p14:sldId id="405"/>
            <p14:sldId id="386"/>
            <p14:sldId id="373"/>
            <p14:sldId id="379"/>
            <p14:sldId id="409"/>
            <p14:sldId id="410"/>
            <p14:sldId id="411"/>
            <p14:sldId id="412"/>
            <p14:sldId id="364"/>
            <p14:sldId id="406"/>
            <p14:sldId id="380"/>
            <p14:sldId id="372"/>
            <p14:sldId id="381"/>
            <p14:sldId id="407"/>
            <p14:sldId id="408"/>
            <p14:sldId id="488"/>
            <p14:sldId id="48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5A6D"/>
    <a:srgbClr val="000000"/>
    <a:srgbClr val="669BBC"/>
    <a:srgbClr val="2D3956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00" autoAdjust="0"/>
    <p:restoredTop sz="72549" autoAdjust="0"/>
  </p:normalViewPr>
  <p:slideViewPr>
    <p:cSldViewPr snapToGrid="0">
      <p:cViewPr varScale="1">
        <p:scale>
          <a:sx n="63" d="100"/>
          <a:sy n="63" d="100"/>
        </p:scale>
        <p:origin x="1214" y="72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8" Type="http://schemas.openxmlformats.org/officeDocument/2006/relationships/customXml" Target="../customXml/item3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customXml" Target="../customXml/item1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customXml" Target="../customXml/item2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EG"/>
              <a:t>التنبؤ هو عملية استخدام البيانات التاريخية للتوقع بالمستقبل. ده بيشمل استخدام مجموعة من الأساليب المختلفة لتحليل البيانات ومساعدتنا في اتخاذ قرارات مستنيرة.</a:t>
            </a:r>
          </a:p>
          <a:p>
            <a:r>
              <a:rPr lang="ar-EG"/>
              <a:t>مثال: شركة ملابس بتستخدم بيانات المبيعات بتاعتها من السنين اللي فاتت عشان تتوقع مبيعاتها للسنة الجاية. بتشوف المواسم اللي بتزيد فيها المبيعات والأوقات اللي بتقل فيها وبتبني توقعاتها على الأساس ده.</a:t>
            </a:r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EG"/>
              <a:t>تحليل الانحدار هو أسلوب إحصائي بنستخدمه عشان نفهم العلاقة بين متغير تابع (النتيجة اللي بنقيسها) ومتغيرات مستقلة (العوامل اللي ممكن تأثر على النتيجة).</a:t>
            </a:r>
          </a:p>
          <a:p>
            <a:r>
              <a:rPr lang="ar-EG"/>
              <a:t>مثال: لو عايزين نعرف تأثير الإعلانات على مبيعات منتج معين، بنستخدم تحليل الانحدار عشان نشوف إذا كان في علاقة بين عدد الإعلانات وزيادة المبيعات.</a:t>
            </a:r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EG"/>
              <a:t>الانحدار البسيط بيستخدم متغير مستقل واحد، والانحدار المتعدد بيستخدم أكتر من متغير مستقل عشان يحلل تأثيرهم على المتغير التابع.</a:t>
            </a:r>
          </a:p>
          <a:p>
            <a:r>
              <a:rPr lang="ar-EG"/>
              <a:t>مثال: لو عايزين نعرف تأثير سعر الفايدة والدعاية على مبيعات شركة معينة، بنستخدم الانحدار المتعدد عشان نشوف تأثير العوامل دي مجتمعة.</a:t>
            </a:r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622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EG"/>
              <a:t>تحليل الانحدار له تطبيقات كتير زي التنبؤ بالنتائج، حل المشكلات التجارية، ودعم اتخاذ القرارات الاستراتيجية.</a:t>
            </a:r>
          </a:p>
          <a:p>
            <a:r>
              <a:rPr lang="ar-EG"/>
              <a:t>مثال: شركة استثمار بتستخدم تحليل الانحدار عشان تتوقع أداء الأسهم في المستقبل بناءً على بيانات السوق والتقارير المالية.</a:t>
            </a:r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1875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dirty="0" err="1"/>
              <a:t>فيه</a:t>
            </a:r>
            <a:r>
              <a:rPr dirty="0"/>
              <a:t> </a:t>
            </a:r>
            <a:r>
              <a:rPr dirty="0" err="1"/>
              <a:t>تقنيات</a:t>
            </a:r>
            <a:r>
              <a:rPr dirty="0"/>
              <a:t> </a:t>
            </a:r>
            <a:r>
              <a:rPr dirty="0" err="1"/>
              <a:t>مختلفة</a:t>
            </a:r>
            <a:r>
              <a:rPr dirty="0"/>
              <a:t> </a:t>
            </a:r>
            <a:r>
              <a:rPr dirty="0" err="1"/>
              <a:t>للتنبؤ</a:t>
            </a:r>
            <a:r>
              <a:rPr dirty="0"/>
              <a:t> زي </a:t>
            </a:r>
            <a:r>
              <a:rPr dirty="0" err="1"/>
              <a:t>التنبؤ</a:t>
            </a:r>
            <a:r>
              <a:rPr dirty="0"/>
              <a:t> </a:t>
            </a:r>
            <a:r>
              <a:rPr dirty="0" err="1"/>
              <a:t>النوعي</a:t>
            </a:r>
            <a:r>
              <a:rPr dirty="0"/>
              <a:t> </a:t>
            </a:r>
            <a:r>
              <a:rPr dirty="0" err="1"/>
              <a:t>والحدسي</a:t>
            </a:r>
            <a:r>
              <a:rPr dirty="0"/>
              <a:t>، </a:t>
            </a:r>
            <a:r>
              <a:rPr dirty="0" err="1"/>
              <a:t>النماذج</a:t>
            </a:r>
            <a:r>
              <a:rPr dirty="0"/>
              <a:t> </a:t>
            </a:r>
            <a:r>
              <a:rPr dirty="0" err="1"/>
              <a:t>الإحصائية</a:t>
            </a:r>
            <a:r>
              <a:rPr dirty="0"/>
              <a:t> </a:t>
            </a:r>
            <a:r>
              <a:rPr dirty="0" err="1"/>
              <a:t>للسلاسل</a:t>
            </a:r>
            <a:r>
              <a:rPr dirty="0"/>
              <a:t> </a:t>
            </a:r>
            <a:r>
              <a:rPr dirty="0" err="1"/>
              <a:t>الزمنية</a:t>
            </a:r>
            <a:r>
              <a:rPr dirty="0"/>
              <a:t>، </a:t>
            </a:r>
            <a:r>
              <a:rPr dirty="0" err="1"/>
              <a:t>والنماذج</a:t>
            </a:r>
            <a:r>
              <a:rPr dirty="0"/>
              <a:t> </a:t>
            </a:r>
            <a:r>
              <a:rPr dirty="0" err="1"/>
              <a:t>السببية</a:t>
            </a:r>
            <a:r>
              <a:rPr dirty="0"/>
              <a:t> </a:t>
            </a:r>
            <a:r>
              <a:rPr dirty="0" err="1"/>
              <a:t>والتفسيرية</a:t>
            </a:r>
            <a:r>
              <a:rPr dirty="0"/>
              <a:t>.</a:t>
            </a:r>
          </a:p>
          <a:p>
            <a:r>
              <a:rPr dirty="0" err="1"/>
              <a:t>مثال</a:t>
            </a:r>
            <a:r>
              <a:rPr dirty="0"/>
              <a:t>: </a:t>
            </a:r>
            <a:r>
              <a:rPr dirty="0" err="1"/>
              <a:t>شركة</a:t>
            </a:r>
            <a:r>
              <a:rPr dirty="0"/>
              <a:t> </a:t>
            </a:r>
            <a:r>
              <a:rPr dirty="0" err="1"/>
              <a:t>بتستخدم</a:t>
            </a:r>
            <a:r>
              <a:rPr dirty="0"/>
              <a:t> </a:t>
            </a:r>
            <a:r>
              <a:rPr dirty="0" err="1"/>
              <a:t>استشارات</a:t>
            </a:r>
            <a:r>
              <a:rPr dirty="0"/>
              <a:t> </a:t>
            </a:r>
            <a:r>
              <a:rPr dirty="0" err="1"/>
              <a:t>الخبراء</a:t>
            </a:r>
            <a:r>
              <a:rPr dirty="0"/>
              <a:t> (</a:t>
            </a:r>
            <a:r>
              <a:rPr dirty="0" err="1"/>
              <a:t>التنبؤ</a:t>
            </a:r>
            <a:r>
              <a:rPr dirty="0"/>
              <a:t> </a:t>
            </a:r>
            <a:r>
              <a:rPr dirty="0" err="1"/>
              <a:t>النوعي</a:t>
            </a:r>
            <a:r>
              <a:rPr dirty="0"/>
              <a:t>) </a:t>
            </a:r>
            <a:r>
              <a:rPr dirty="0" err="1"/>
              <a:t>عشان</a:t>
            </a:r>
            <a:r>
              <a:rPr dirty="0"/>
              <a:t> </a:t>
            </a:r>
            <a:r>
              <a:rPr dirty="0" err="1"/>
              <a:t>تتنبأ</a:t>
            </a:r>
            <a:r>
              <a:rPr dirty="0"/>
              <a:t> </a:t>
            </a:r>
            <a:r>
              <a:rPr dirty="0" err="1"/>
              <a:t>باتجاهات</a:t>
            </a:r>
            <a:r>
              <a:rPr dirty="0"/>
              <a:t> </a:t>
            </a:r>
            <a:r>
              <a:rPr dirty="0" err="1"/>
              <a:t>السوق</a:t>
            </a:r>
            <a:r>
              <a:rPr dirty="0"/>
              <a:t> </a:t>
            </a:r>
            <a:r>
              <a:rPr dirty="0" err="1"/>
              <a:t>الجديدة</a:t>
            </a:r>
            <a:r>
              <a:rPr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9663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التنبؤ النوعي بيعتمد على الخبرة الشخصية والتوقعات، زي التحليل التاريخي المقارن وطريقة دلفي.</a:t>
            </a:r>
          </a:p>
          <a:p>
            <a:r>
              <a:t>مثال: شركة بتستخدم طريقة دلفي لجمع توقعات الخبراء عن مستقبل السوق العقاري.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0465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المؤشرات هي أدوات قياس بتساعدنا نفهم أداء الاقتصاد والشركات، والمُؤَشِّر هو قيمة حسابية بتمثل أداء مجموعة معينة من الأصول.</a:t>
            </a:r>
          </a:p>
          <a:p>
            <a:r>
              <a:t>مثال: مؤشر S&amp;P 500 بيقيس أداء 500 شركة كبيرة في السوق الأمريكي.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696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المؤشرات الرائدة بتساعدنا نتنبأ بالاتجاهات المستقبلية للاقتصاد زي عدد الساعات الأسبوعية في التصنيع والطلبات الجديدة على السلع الاستهلاكية.</a:t>
            </a:r>
          </a:p>
          <a:p>
            <a:r>
              <a:t>مثال: لو عدد الساعات الأسبوعية في التصنيع بيزيد، ده مؤشر على صحة الاقتصاد.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1629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السلاسل الزمنية هي بيانات تاريخية مرتبة بترتيب زمني، بتشمل الاتجاهات، التأثيرات الموسمية القصيرة الأجل، والتأثيرات الدورية طويلة الأجل.</a:t>
            </a:r>
          </a:p>
          <a:p>
            <a:r>
              <a:t>مثال: شركة بتستخدم بيانات مبيعاتها التاريخية عشان تتنبأ بالمبيعات في المستقبل.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فيه طرق مختلفة للتنبؤ الإحصائي زي المتوسط المتحرك، التمهيد الأسي، وتحليل الانحدار.</a:t>
            </a:r>
          </a:p>
          <a:p>
            <a:r>
              <a:t>مثال: شركة بتستخدم المتوسط المتحرك لتحليل بيانات المبيعات الأسبوعية.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المتوسط المتحرك البسيط بيحسب متوسط البيانات الأخيرة عشان يتنبأ بالقيم المستقبلية.</a:t>
            </a:r>
          </a:p>
          <a:p>
            <a:r>
              <a:t>مثال: لو عندنا بيانات مبيعات لآخر 3 شهور، بنحسب متوسطهم عشان نتنبأ بمبيعات الشهر الجاي.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مثال لتوقع باستخدام المتوسط المتحرك لآخر 3 مشاهدات.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البيانات الزمنية والمتوسطات المتحركة بتساعدنا نفهم الأنماط في البيانات والتنبؤ بالاتجاهات المستقبلية.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فيه نماذج مختلفة للمتوسطات المتحركة زي المتوسط المتحرك البسيط والمرجح.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مقاييس الخطأ زي متوسط الانحراف المطلق (MAD) ومتوسط الخطأ التربيعي (MSE) بتساعدنا نقيم دقة التنبؤات.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ملخص لمقاييس الخطأ المستخدمة لتحليل بيانات السرقات.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نموذج التمهيد الأسي بيستخدم لتوقع القيم المستقبلية بالاعتماد على القيم السابقة بوزن أكبر.</a:t>
            </a:r>
          </a:p>
          <a:p>
            <a:r>
              <a:t>مثال: لو عندنا مبيعات شهرية، بنستخدم التمهيد الأسي عشان نتوقع مبيعات الشهر الجاي.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مثال لتطبيق التمهيد الأسي في التنبؤ بالمبيعات.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النماذج اللي بتستخدم الاتجاهات الخطية زي المتوسط المتحرك المزدوج والتمهيد الأسي المزدوج.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التنبؤ القائم على تحليل الانحدار بيستخدم المعادلات لتوقع القيم المستقبلية.</a:t>
            </a:r>
          </a:p>
          <a:p>
            <a:r>
              <a:t>مثال: توقع الإنتاج السنوي باستخدام معادلة الانحدار.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البيانات ذات الارتباط الذاتي بتظهر أنماط متكررة مع مرور الوقت.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النماذج الانحدارية الذاتية بتعتمد على القيم السابقة للتنبؤ بالقيم المستقبلية.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جزء من ملف إنتاج الفحم المستخدم في النمذجة الانحدارية الذاتية.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نموذج الانحدار الذاتي من الدرجة الثالثة بيستخدم القيم السابقة حتى الدرجة الثالثة للتنبؤ.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نموذج الانحدار الذاتي من الدرجة الثانية بيستخدم القيم السابقة حتى الدرجة الثانية للتنبؤ.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النماذج اللي بتستخدم الأنماط الموسمية زي النماذج الجمعيّة والضربية.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استخدام المتغيرات الدمية في نماذج الانحدار لإضافة التأثيرات الموسمية.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مصفوفة البيانات المستخدمة في النمذجة الإحصائية.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نتائج نموذج الانحدار المستخدمة في التنبؤ.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شرح للنموذج المستخدم في التنبؤ.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نموذج هولت-وينترز الجمعي ونموذج هولت-وينترز الضربي.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اختيار النموذج الأنسب يعتمد على طبيعة البيانات والهدف من التنبؤ.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التنبؤ باستخدام تحليل الانحدار مع المتغيرات السببية.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نموذج سببي للتنبؤ بالمبيعات بناءً على المتغيرات الزمنية وسعر الجالون.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إضافة إكسل للتنبؤ، متكاملة مع برنامج كريستال بول لتحليل البيانات.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حوار إدخال البيانات في CB Predictor.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حوار خصائص البيانات في CB Predictor.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حوار الطرق المستخدمة في CB Predictor.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حوار الخيارات في CB Predictor.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نتائج التنبؤ بحوادث السرقة باستخدام CB Predictor.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عرض الجدول لنتائج التنبؤ في CB Predictor.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نتائج التنبؤ باستخدام الغاز باستخدام CB Predictor.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نتائج التنبؤ باستخدام الكهرباء باستخدام CB Predictor.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122934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751182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60688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10309" y="643113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4000"/>
            </a:lvl1pPr>
          </a:lstStyle>
          <a:p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5F946-D662-4E14-60A4-A6670A95BED3}"/>
              </a:ext>
            </a:extLst>
          </p:cNvPr>
          <p:cNvSpPr txBox="1"/>
          <p:nvPr userDrawn="1"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A1203F5F-B63B-D400-A437-528BEBAD3C4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58709" y="-133090"/>
            <a:ext cx="2305141" cy="99642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6B38014-5BF5-2794-D666-1054BFF550C1}"/>
              </a:ext>
            </a:extLst>
          </p:cNvPr>
          <p:cNvSpPr/>
          <p:nvPr userDrawn="1"/>
        </p:nvSpPr>
        <p:spPr>
          <a:xfrm>
            <a:off x="2463850" y="330632"/>
            <a:ext cx="9050457" cy="6898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2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23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30.w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49.sv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48.png"/><Relationship Id="rId5" Type="http://schemas.openxmlformats.org/officeDocument/2006/relationships/image" Target="../media/image47.jpeg"/><Relationship Id="rId4" Type="http://schemas.openxmlformats.org/officeDocument/2006/relationships/notesSlide" Target="../notesSlides/notesSlide49.xml"/><Relationship Id="rId9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Mohamed Sleem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59499" y="2115220"/>
            <a:ext cx="47197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6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Forecasting</a:t>
            </a:r>
            <a:endParaRPr lang="en-US" sz="4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95658" y="593509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6294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Subject code : FNT 631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Analysis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233"/>
    </mc:Choice>
    <mc:Fallback xmlns="">
      <p:transition spd="slow" advTm="12323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9120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5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Forecasting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Mohamed Sleem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A4654C1-63ED-8D05-61ED-F16881440B3A}"/>
              </a:ext>
            </a:extLst>
          </p:cNvPr>
          <p:cNvSpPr txBox="1"/>
          <p:nvPr/>
        </p:nvSpPr>
        <p:spPr>
          <a:xfrm>
            <a:off x="6384738" y="4797285"/>
            <a:ext cx="26294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Subject code : FNT 631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Analysis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79"/>
    </mc:Choice>
    <mc:Fallback xmlns="">
      <p:transition spd="slow" advTm="4379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5A9A639-6334-8334-38EF-7ECF2E99E3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234622" y="6492875"/>
            <a:ext cx="506628" cy="365125"/>
          </a:xfrm>
        </p:spPr>
        <p:txBody>
          <a:bodyPr/>
          <a:lstStyle/>
          <a:p>
            <a:fld id="{8C5C31BA-F580-439D-A464-7776DED4E78A}" type="slidenum">
              <a:rPr lang="en-US" altLang="en-US" b="1"/>
              <a:pPr/>
              <a:t>3</a:t>
            </a:fld>
            <a:endParaRPr lang="en-US" altLang="en-US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689251-5EC9-778F-02C1-38CDA401C1ED}"/>
              </a:ext>
            </a:extLst>
          </p:cNvPr>
          <p:cNvSpPr txBox="1"/>
          <p:nvPr/>
        </p:nvSpPr>
        <p:spPr>
          <a:xfrm>
            <a:off x="3617260" y="57874"/>
            <a:ext cx="6907423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4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Answer Review Questions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80ED3E-86C3-E4AA-92C4-2FA5C80E0B19}"/>
              </a:ext>
            </a:extLst>
          </p:cNvPr>
          <p:cNvSpPr txBox="1"/>
          <p:nvPr/>
        </p:nvSpPr>
        <p:spPr>
          <a:xfrm>
            <a:off x="581341" y="1153347"/>
            <a:ext cx="11215024" cy="48320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2800" dirty="0"/>
              <a:t>What is the purpose of regression analysis?</a:t>
            </a:r>
          </a:p>
          <a:p>
            <a:r>
              <a:rPr lang="en-US" sz="2800" dirty="0"/>
              <a:t>- Regression analysis examines relationships between dependent and independent variables.</a:t>
            </a:r>
          </a:p>
          <a:p>
            <a:endParaRPr lang="en-US" sz="2800" dirty="0"/>
          </a:p>
          <a:p>
            <a:r>
              <a:rPr lang="en-US" sz="2800" dirty="0"/>
              <a:t>What is the difference between simple regression and multiple regression?</a:t>
            </a:r>
          </a:p>
          <a:p>
            <a:r>
              <a:rPr lang="en-US" sz="2800" dirty="0"/>
              <a:t>- Simple regression uses one independent variable, while multiple regression uses multiple independent variables.</a:t>
            </a:r>
          </a:p>
          <a:p>
            <a:endParaRPr lang="en-US" sz="2800" dirty="0"/>
          </a:p>
          <a:p>
            <a:r>
              <a:rPr lang="en-US" sz="2800" dirty="0"/>
              <a:t>What are some common applications of regression analysis?</a:t>
            </a:r>
          </a:p>
          <a:p>
            <a:r>
              <a:rPr lang="en-US" sz="2800" dirty="0"/>
              <a:t>- Forecasting outcomes, solving business problems, and supporting strategic decision-making.</a:t>
            </a:r>
          </a:p>
        </p:txBody>
      </p:sp>
    </p:spTree>
    <p:extLst>
      <p:ext uri="{BB962C8B-B14F-4D97-AF65-F5344CB8AC3E}">
        <p14:creationId xmlns:p14="http://schemas.microsoft.com/office/powerpoint/2010/main" val="3521392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845"/>
    </mc:Choice>
    <mc:Fallback xmlns="">
      <p:transition spd="slow" advTm="35845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3">
            <a:extLst>
              <a:ext uri="{FF2B5EF4-FFF2-40B4-BE49-F238E27FC236}">
                <a16:creationId xmlns:a16="http://schemas.microsoft.com/office/drawing/2014/main" id="{C3A146F8-3F2E-5C2F-96DF-A3881BEE9C8E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CAAA99E9-DFFD-4F5C-9C78-1943BA31E4D4}" type="slidenum">
              <a:rPr lang="en-US" altLang="en-US" sz="900"/>
              <a:pPr/>
              <a:t>4</a:t>
            </a:fld>
            <a:endParaRPr lang="en-US" altLang="en-US" sz="900"/>
          </a:p>
        </p:txBody>
      </p:sp>
      <p:sp>
        <p:nvSpPr>
          <p:cNvPr id="5123" name="Rectangle 12">
            <a:extLst>
              <a:ext uri="{FF2B5EF4-FFF2-40B4-BE49-F238E27FC236}">
                <a16:creationId xmlns:a16="http://schemas.microsoft.com/office/drawing/2014/main" id="{23D67DD1-FDCD-B776-2525-02C61112D06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 dirty="0"/>
              <a:t>Copyright ©2013 Pearson Education, Inc. publishing as Prentice Hall </a:t>
            </a:r>
          </a:p>
        </p:txBody>
      </p:sp>
      <p:sp>
        <p:nvSpPr>
          <p:cNvPr id="5124" name="Rectangle 2">
            <a:extLst>
              <a:ext uri="{FF2B5EF4-FFF2-40B4-BE49-F238E27FC236}">
                <a16:creationId xmlns:a16="http://schemas.microsoft.com/office/drawing/2014/main" id="{E6B43B2B-1C66-8F37-6025-AD044AF7B21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831409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dirty="0"/>
              <a:t>Forecasting Techniques</a:t>
            </a:r>
          </a:p>
        </p:txBody>
      </p:sp>
      <p:sp>
        <p:nvSpPr>
          <p:cNvPr id="5125" name="Rectangle 3">
            <a:extLst>
              <a:ext uri="{FF2B5EF4-FFF2-40B4-BE49-F238E27FC236}">
                <a16:creationId xmlns:a16="http://schemas.microsoft.com/office/drawing/2014/main" id="{EC49E7A7-8F85-9E99-91AA-403EA07C5E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2443299"/>
            <a:ext cx="10515600" cy="2710041"/>
          </a:xfrm>
        </p:spPr>
        <p:txBody>
          <a:bodyPr/>
          <a:lstStyle/>
          <a:p>
            <a:pPr eaLnBrk="1" hangingPunct="1"/>
            <a:r>
              <a:rPr lang="en-US" altLang="en-US" sz="3600" dirty="0"/>
              <a:t>Qualitative and judgmental</a:t>
            </a:r>
          </a:p>
          <a:p>
            <a:pPr eaLnBrk="1" hangingPunct="1"/>
            <a:r>
              <a:rPr lang="en-US" altLang="en-US" sz="3600" dirty="0"/>
              <a:t>Statistical time series models</a:t>
            </a:r>
          </a:p>
          <a:p>
            <a:pPr eaLnBrk="1" hangingPunct="1"/>
            <a:r>
              <a:rPr lang="en-US" altLang="en-US" sz="3600" dirty="0"/>
              <a:t>Explanatory/causal models</a:t>
            </a:r>
          </a:p>
          <a:p>
            <a:pPr eaLnBrk="1" hangingPunct="1"/>
            <a:endParaRPr lang="en-US" altLang="en-US" sz="3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3">
            <a:extLst>
              <a:ext uri="{FF2B5EF4-FFF2-40B4-BE49-F238E27FC236}">
                <a16:creationId xmlns:a16="http://schemas.microsoft.com/office/drawing/2014/main" id="{E8DE801A-BBE4-F062-9443-AD33D6483A00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A627CB79-6603-414D-A251-C87DCFFD6ABE}" type="slidenum">
              <a:rPr lang="en-US" altLang="en-US" sz="900"/>
              <a:pPr/>
              <a:t>5</a:t>
            </a:fld>
            <a:endParaRPr lang="en-US" altLang="en-US" sz="900"/>
          </a:p>
        </p:txBody>
      </p:sp>
      <p:sp>
        <p:nvSpPr>
          <p:cNvPr id="6147" name="Rectangle 12">
            <a:extLst>
              <a:ext uri="{FF2B5EF4-FFF2-40B4-BE49-F238E27FC236}">
                <a16:creationId xmlns:a16="http://schemas.microsoft.com/office/drawing/2014/main" id="{A351D9F4-98A1-8739-0993-588DA11CF0E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6148" name="Rectangle 2">
            <a:extLst>
              <a:ext uri="{FF2B5EF4-FFF2-40B4-BE49-F238E27FC236}">
                <a16:creationId xmlns:a16="http://schemas.microsoft.com/office/drawing/2014/main" id="{2EFAE6A6-89DD-7B9F-BDD6-385CA973D13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728463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dirty="0"/>
              <a:t>Qualitative and Judgmental Methods</a:t>
            </a:r>
          </a:p>
        </p:txBody>
      </p:sp>
      <p:sp>
        <p:nvSpPr>
          <p:cNvPr id="6149" name="Rectangle 3">
            <a:extLst>
              <a:ext uri="{FF2B5EF4-FFF2-40B4-BE49-F238E27FC236}">
                <a16:creationId xmlns:a16="http://schemas.microsoft.com/office/drawing/2014/main" id="{5C673123-5D12-CD3E-DC85-50ECAF6FE2E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2519141"/>
            <a:ext cx="10515600" cy="3657821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folHlink"/>
                </a:solidFill>
              </a:rPr>
              <a:t>Historical analogy</a:t>
            </a:r>
            <a:r>
              <a:rPr lang="en-US" altLang="en-US" dirty="0"/>
              <a:t> – comparative analysis with a previous situation</a:t>
            </a:r>
          </a:p>
          <a:p>
            <a:pPr eaLnBrk="1" hangingPunct="1"/>
            <a:r>
              <a:rPr lang="en-US" altLang="en-US" dirty="0">
                <a:solidFill>
                  <a:schemeClr val="folHlink"/>
                </a:solidFill>
              </a:rPr>
              <a:t>Delphi Method</a:t>
            </a:r>
            <a:r>
              <a:rPr lang="en-US" altLang="en-US" dirty="0"/>
              <a:t> – response to a sequence of questionnaires by a panel of experts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3">
            <a:extLst>
              <a:ext uri="{FF2B5EF4-FFF2-40B4-BE49-F238E27FC236}">
                <a16:creationId xmlns:a16="http://schemas.microsoft.com/office/drawing/2014/main" id="{D98F48FD-E3E9-09A7-B071-5D08ABD48D9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CE1152C2-C943-41BF-897C-59364F9A743B}" type="slidenum">
              <a:rPr lang="en-US" altLang="en-US" sz="900"/>
              <a:pPr/>
              <a:t>6</a:t>
            </a:fld>
            <a:endParaRPr lang="en-US" altLang="en-US" sz="900"/>
          </a:p>
        </p:txBody>
      </p:sp>
      <p:sp>
        <p:nvSpPr>
          <p:cNvPr id="7171" name="Rectangle 12">
            <a:extLst>
              <a:ext uri="{FF2B5EF4-FFF2-40B4-BE49-F238E27FC236}">
                <a16:creationId xmlns:a16="http://schemas.microsoft.com/office/drawing/2014/main" id="{90161493-E068-7CD9-E5B0-01EEEED8EFF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7172" name="Rectangle 2">
            <a:extLst>
              <a:ext uri="{FF2B5EF4-FFF2-40B4-BE49-F238E27FC236}">
                <a16:creationId xmlns:a16="http://schemas.microsoft.com/office/drawing/2014/main" id="{4709087E-BBF3-3777-9B5C-E1FE6E8A2D8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859899"/>
            <a:ext cx="10515600" cy="1157815"/>
          </a:xfrm>
        </p:spPr>
        <p:txBody>
          <a:bodyPr/>
          <a:lstStyle/>
          <a:p>
            <a:pPr eaLnBrk="1" hangingPunct="1"/>
            <a:r>
              <a:rPr lang="en-US" altLang="en-US" dirty="0"/>
              <a:t>Indicators and Indexes</a:t>
            </a:r>
          </a:p>
        </p:txBody>
      </p:sp>
      <p:sp>
        <p:nvSpPr>
          <p:cNvPr id="7173" name="Rectangle 3">
            <a:extLst>
              <a:ext uri="{FF2B5EF4-FFF2-40B4-BE49-F238E27FC236}">
                <a16:creationId xmlns:a16="http://schemas.microsoft.com/office/drawing/2014/main" id="{F9D7BF3C-DBCA-4AEA-7339-6C2A452E2A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31910" y="2422252"/>
            <a:ext cx="9621890" cy="4207149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3200" dirty="0">
                <a:solidFill>
                  <a:schemeClr val="folHlink"/>
                </a:solidFill>
              </a:rPr>
              <a:t>Indicators</a:t>
            </a:r>
            <a:r>
              <a:rPr lang="en-US" altLang="en-US" sz="3200" dirty="0"/>
              <a:t> – measures believed to influence the behavior of a variable we wish to forecast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800" dirty="0"/>
              <a:t>Leading indicators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800" dirty="0"/>
              <a:t>Lagging indicators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3200" dirty="0">
                <a:solidFill>
                  <a:schemeClr val="folHlink"/>
                </a:solidFill>
              </a:rPr>
              <a:t>Index</a:t>
            </a:r>
            <a:r>
              <a:rPr lang="en-US" altLang="en-US" sz="3200" dirty="0"/>
              <a:t> – a weighted combination of indicators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3200" dirty="0"/>
              <a:t>Indicators and indexes are often used in economic forecasting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3">
            <a:extLst>
              <a:ext uri="{FF2B5EF4-FFF2-40B4-BE49-F238E27FC236}">
                <a16:creationId xmlns:a16="http://schemas.microsoft.com/office/drawing/2014/main" id="{6C3B57EC-6D93-153D-EFC9-1063C0ADDCA0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DA65EDD0-AFDA-406A-A5AB-FA3687C245F0}" type="slidenum">
              <a:rPr lang="en-US" altLang="en-US" sz="900"/>
              <a:pPr/>
              <a:t>7</a:t>
            </a:fld>
            <a:endParaRPr lang="en-US" altLang="en-US" sz="900"/>
          </a:p>
        </p:txBody>
      </p:sp>
      <p:sp>
        <p:nvSpPr>
          <p:cNvPr id="8195" name="Rectangle 12">
            <a:extLst>
              <a:ext uri="{FF2B5EF4-FFF2-40B4-BE49-F238E27FC236}">
                <a16:creationId xmlns:a16="http://schemas.microsoft.com/office/drawing/2014/main" id="{3ADA0131-9393-E582-4124-9CB67669A73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8196" name="Title 1">
            <a:extLst>
              <a:ext uri="{FF2B5EF4-FFF2-40B4-BE49-F238E27FC236}">
                <a16:creationId xmlns:a16="http://schemas.microsoft.com/office/drawing/2014/main" id="{7DBFC047-7015-D0F9-7FDE-AC50A1E584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04976" y="940410"/>
            <a:ext cx="10515600" cy="1325563"/>
          </a:xfrm>
        </p:spPr>
        <p:txBody>
          <a:bodyPr/>
          <a:lstStyle/>
          <a:p>
            <a:r>
              <a:rPr lang="en-US" altLang="en-US" dirty="0"/>
              <a:t>Example Dept. of Commerce Index of Leading Indicators</a:t>
            </a:r>
          </a:p>
        </p:txBody>
      </p:sp>
      <p:sp>
        <p:nvSpPr>
          <p:cNvPr id="8197" name="Content Placeholder 2">
            <a:extLst>
              <a:ext uri="{FF2B5EF4-FFF2-40B4-BE49-F238E27FC236}">
                <a16:creationId xmlns:a16="http://schemas.microsoft.com/office/drawing/2014/main" id="{9FD6A822-0331-AD4B-5606-1E033486A94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581400" y="2057401"/>
            <a:ext cx="6897688" cy="407511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altLang="en-US" sz="2400" dirty="0"/>
              <a:t>• Average weekly hours, manufacturing</a:t>
            </a:r>
          </a:p>
          <a:p>
            <a:pPr marL="0" indent="0">
              <a:buNone/>
            </a:pPr>
            <a:r>
              <a:rPr lang="en-US" altLang="en-US" sz="2400" dirty="0"/>
              <a:t>• Average weekly initial claims, unemployment insurance</a:t>
            </a:r>
          </a:p>
          <a:p>
            <a:pPr marL="0" indent="0">
              <a:buNone/>
            </a:pPr>
            <a:r>
              <a:rPr lang="en-US" altLang="en-US" sz="2400" dirty="0"/>
              <a:t>• New orders, consumer goods and materials</a:t>
            </a:r>
          </a:p>
          <a:p>
            <a:pPr marL="0" indent="0">
              <a:buNone/>
            </a:pPr>
            <a:r>
              <a:rPr lang="en-US" altLang="en-US" sz="2400" dirty="0"/>
              <a:t>• Vendor performance—slower deliveries</a:t>
            </a:r>
          </a:p>
          <a:p>
            <a:pPr marL="0" indent="0">
              <a:buNone/>
            </a:pPr>
            <a:r>
              <a:rPr lang="en-US" altLang="en-US" sz="2400" dirty="0"/>
              <a:t>• New orders, nondefense capital goods</a:t>
            </a:r>
          </a:p>
          <a:p>
            <a:pPr marL="0" indent="0">
              <a:buNone/>
            </a:pPr>
            <a:r>
              <a:rPr lang="en-US" altLang="en-US" sz="2400" dirty="0"/>
              <a:t>• Building permits, private housing</a:t>
            </a:r>
          </a:p>
          <a:p>
            <a:pPr marL="0" indent="0">
              <a:buNone/>
            </a:pPr>
            <a:r>
              <a:rPr lang="en-US" altLang="en-US" sz="2400" dirty="0"/>
              <a:t>• Stock prices, 500 common stocks (Standard &amp; Poor)</a:t>
            </a:r>
          </a:p>
          <a:p>
            <a:pPr marL="0" indent="0">
              <a:buNone/>
            </a:pPr>
            <a:r>
              <a:rPr lang="en-US" altLang="en-US" sz="2400" dirty="0"/>
              <a:t>• Money supply</a:t>
            </a:r>
          </a:p>
          <a:p>
            <a:pPr marL="0" indent="0">
              <a:buNone/>
            </a:pPr>
            <a:r>
              <a:rPr lang="en-US" altLang="en-US" sz="2400" dirty="0"/>
              <a:t>• Interest rate spread</a:t>
            </a:r>
          </a:p>
          <a:p>
            <a:pPr marL="0" indent="0">
              <a:buNone/>
            </a:pPr>
            <a:r>
              <a:rPr lang="en-US" altLang="en-US" sz="2400" dirty="0"/>
              <a:t>• Index of consumer expectations (University of Michigan)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3">
            <a:extLst>
              <a:ext uri="{FF2B5EF4-FFF2-40B4-BE49-F238E27FC236}">
                <a16:creationId xmlns:a16="http://schemas.microsoft.com/office/drawing/2014/main" id="{2B695898-BFD1-A1EC-83AF-958D8746D45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57CB0ED0-8B2B-4DDD-AB18-77E0D2A66943}" type="slidenum">
              <a:rPr lang="en-US" altLang="en-US" sz="900"/>
              <a:pPr/>
              <a:t>8</a:t>
            </a:fld>
            <a:endParaRPr lang="en-US" altLang="en-US" sz="900"/>
          </a:p>
        </p:txBody>
      </p:sp>
      <p:sp>
        <p:nvSpPr>
          <p:cNvPr id="9219" name="Rectangle 12">
            <a:extLst>
              <a:ext uri="{FF2B5EF4-FFF2-40B4-BE49-F238E27FC236}">
                <a16:creationId xmlns:a16="http://schemas.microsoft.com/office/drawing/2014/main" id="{E349794A-E819-5CD7-A8E8-7769F7B9E21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9220" name="Rectangle 2">
            <a:extLst>
              <a:ext uri="{FF2B5EF4-FFF2-40B4-BE49-F238E27FC236}">
                <a16:creationId xmlns:a16="http://schemas.microsoft.com/office/drawing/2014/main" id="{C1C6ADC2-2375-4263-EA69-2A825679F5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655802"/>
            <a:ext cx="1051560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800" dirty="0"/>
              <a:t>Time Series</a:t>
            </a:r>
          </a:p>
        </p:txBody>
      </p:sp>
      <p:sp>
        <p:nvSpPr>
          <p:cNvPr id="9221" name="Rectangle 3">
            <a:extLst>
              <a:ext uri="{FF2B5EF4-FFF2-40B4-BE49-F238E27FC236}">
                <a16:creationId xmlns:a16="http://schemas.microsoft.com/office/drawing/2014/main" id="{9943CBB5-4410-076B-145E-44C7603FCD8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2116302"/>
            <a:ext cx="10515600" cy="4351338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3600" dirty="0"/>
              <a:t>A </a:t>
            </a:r>
            <a:r>
              <a:rPr lang="en-US" altLang="en-US" sz="3600" dirty="0">
                <a:solidFill>
                  <a:schemeClr val="folHlink"/>
                </a:solidFill>
              </a:rPr>
              <a:t>time series</a:t>
            </a:r>
            <a:r>
              <a:rPr lang="en-US" altLang="en-US" sz="3600" dirty="0"/>
              <a:t> is a stream of historical data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3600" dirty="0"/>
              <a:t>Components of time series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3200" dirty="0"/>
              <a:t>Trend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3200" dirty="0"/>
              <a:t>Short-term seasonal effects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3200" dirty="0"/>
              <a:t>Longer-term cyclical effects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3">
            <a:extLst>
              <a:ext uri="{FF2B5EF4-FFF2-40B4-BE49-F238E27FC236}">
                <a16:creationId xmlns:a16="http://schemas.microsoft.com/office/drawing/2014/main" id="{F6424054-481F-8D9D-C403-406AEFF8947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9</a:t>
            </a:fld>
            <a:endParaRPr lang="en-US" altLang="en-US" sz="900"/>
          </a:p>
        </p:txBody>
      </p:sp>
      <p:sp>
        <p:nvSpPr>
          <p:cNvPr id="10243" name="Rectangle 12">
            <a:extLst>
              <a:ext uri="{FF2B5EF4-FFF2-40B4-BE49-F238E27FC236}">
                <a16:creationId xmlns:a16="http://schemas.microsoft.com/office/drawing/2014/main" id="{398A450C-31C2-47EA-E30F-67130FD7EBF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10244" name="Rectangle 2">
            <a:extLst>
              <a:ext uri="{FF2B5EF4-FFF2-40B4-BE49-F238E27FC236}">
                <a16:creationId xmlns:a16="http://schemas.microsoft.com/office/drawing/2014/main" id="{D88D3CE3-FC9A-B2C5-B863-31C56A1A55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Examples of Time Series</a:t>
            </a:r>
          </a:p>
        </p:txBody>
      </p:sp>
      <p:pic>
        <p:nvPicPr>
          <p:cNvPr id="10245" name="Picture 1" descr="Figure 7.2 Federal Funds Rate Time Series.tif">
            <a:extLst>
              <a:ext uri="{FF2B5EF4-FFF2-40B4-BE49-F238E27FC236}">
                <a16:creationId xmlns:a16="http://schemas.microsoft.com/office/drawing/2014/main" id="{FA9EF74E-BC7C-8302-0E7A-FEB912562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1" y="2514600"/>
            <a:ext cx="4456113" cy="241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" descr="Figure 7.1 Total Energy Production Time Series.tif">
            <a:extLst>
              <a:ext uri="{FF2B5EF4-FFF2-40B4-BE49-F238E27FC236}">
                <a16:creationId xmlns:a16="http://schemas.microsoft.com/office/drawing/2014/main" id="{7E491C8F-A19C-B840-3518-FD53F9301F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426" y="2514600"/>
            <a:ext cx="4175125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3">
            <a:extLst>
              <a:ext uri="{FF2B5EF4-FFF2-40B4-BE49-F238E27FC236}">
                <a16:creationId xmlns:a16="http://schemas.microsoft.com/office/drawing/2014/main" id="{8DFA23E9-D41E-148F-8FE3-B19694A3149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7ED3D14E-7DDF-43CA-B104-C788B38C0793}" type="slidenum">
              <a:rPr lang="en-US" altLang="en-US" sz="900"/>
              <a:pPr/>
              <a:t>10</a:t>
            </a:fld>
            <a:endParaRPr lang="en-US" altLang="en-US" sz="900"/>
          </a:p>
        </p:txBody>
      </p:sp>
      <p:sp>
        <p:nvSpPr>
          <p:cNvPr id="11267" name="Rectangle 12">
            <a:extLst>
              <a:ext uri="{FF2B5EF4-FFF2-40B4-BE49-F238E27FC236}">
                <a16:creationId xmlns:a16="http://schemas.microsoft.com/office/drawing/2014/main" id="{CE29B5D6-5B15-CEC1-0D36-6119B9E442E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356F2837-D85F-690D-5498-921FDDB239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80589" y="758741"/>
            <a:ext cx="1051560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800" dirty="0"/>
              <a:t>Statistical Forecasting Methods</a:t>
            </a:r>
          </a:p>
        </p:txBody>
      </p:sp>
      <p:sp>
        <p:nvSpPr>
          <p:cNvPr id="11269" name="Rectangle 3">
            <a:extLst>
              <a:ext uri="{FF2B5EF4-FFF2-40B4-BE49-F238E27FC236}">
                <a16:creationId xmlns:a16="http://schemas.microsoft.com/office/drawing/2014/main" id="{49B95B5E-6771-CB78-D84D-77BF651EF3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80589" y="2219241"/>
            <a:ext cx="10515600" cy="4351338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3200" dirty="0"/>
              <a:t>Moving average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3200" dirty="0"/>
              <a:t>Exponential smoothing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3200" dirty="0"/>
              <a:t>Regression analysis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3">
            <a:extLst>
              <a:ext uri="{FF2B5EF4-FFF2-40B4-BE49-F238E27FC236}">
                <a16:creationId xmlns:a16="http://schemas.microsoft.com/office/drawing/2014/main" id="{FE7474CD-7E87-E110-F4EC-0062156CE97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01882387-3A38-4270-A718-64EFE1A5CB5F}" type="slidenum">
              <a:rPr lang="en-US" altLang="en-US" sz="900"/>
              <a:pPr/>
              <a:t>11</a:t>
            </a:fld>
            <a:endParaRPr lang="en-US" altLang="en-US" sz="900"/>
          </a:p>
        </p:txBody>
      </p:sp>
      <p:sp>
        <p:nvSpPr>
          <p:cNvPr id="12291" name="Rectangle 12">
            <a:extLst>
              <a:ext uri="{FF2B5EF4-FFF2-40B4-BE49-F238E27FC236}">
                <a16:creationId xmlns:a16="http://schemas.microsoft.com/office/drawing/2014/main" id="{7DD48651-81F1-2BCB-2F67-A6815ADD8F4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12292" name="Rectangle 2">
            <a:extLst>
              <a:ext uri="{FF2B5EF4-FFF2-40B4-BE49-F238E27FC236}">
                <a16:creationId xmlns:a16="http://schemas.microsoft.com/office/drawing/2014/main" id="{3DF71CFB-1996-7F06-7CF4-551D9F4A10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52849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dirty="0"/>
              <a:t>Simple Moving Average</a:t>
            </a:r>
          </a:p>
        </p:txBody>
      </p:sp>
      <p:sp>
        <p:nvSpPr>
          <p:cNvPr id="12293" name="Rectangle 3">
            <a:extLst>
              <a:ext uri="{FF2B5EF4-FFF2-40B4-BE49-F238E27FC236}">
                <a16:creationId xmlns:a16="http://schemas.microsoft.com/office/drawing/2014/main" id="{71E1BE6A-D7D5-EE4D-FF42-2A1AAA8DF78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2004413"/>
            <a:ext cx="10515600" cy="417255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200" dirty="0"/>
              <a:t>Average random fluctuations in a time series to infer short-term changes in direction</a:t>
            </a:r>
          </a:p>
          <a:p>
            <a:pPr eaLnBrk="1" hangingPunct="1"/>
            <a:r>
              <a:rPr lang="en-US" altLang="en-US" sz="3200" dirty="0">
                <a:solidFill>
                  <a:schemeClr val="folHlink"/>
                </a:solidFill>
              </a:rPr>
              <a:t>Assumption</a:t>
            </a:r>
            <a:r>
              <a:rPr lang="en-US" altLang="en-US" sz="3200" dirty="0"/>
              <a:t>: future observations will be similar to recent past</a:t>
            </a:r>
          </a:p>
          <a:p>
            <a:pPr eaLnBrk="1" hangingPunct="1"/>
            <a:r>
              <a:rPr lang="en-US" altLang="en-US" sz="3200" dirty="0"/>
              <a:t>Moving average for next period = average of most recent k observations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3">
            <a:extLst>
              <a:ext uri="{FF2B5EF4-FFF2-40B4-BE49-F238E27FC236}">
                <a16:creationId xmlns:a16="http://schemas.microsoft.com/office/drawing/2014/main" id="{EC4D477D-39F3-697C-D052-00FD29BD56D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12</a:t>
            </a:fld>
            <a:endParaRPr lang="en-US" altLang="en-US" sz="900"/>
          </a:p>
        </p:txBody>
      </p:sp>
      <p:sp>
        <p:nvSpPr>
          <p:cNvPr id="13315" name="Rectangle 12">
            <a:extLst>
              <a:ext uri="{FF2B5EF4-FFF2-40B4-BE49-F238E27FC236}">
                <a16:creationId xmlns:a16="http://schemas.microsoft.com/office/drawing/2014/main" id="{58B4C8BE-5BE5-F2BE-B696-B21728990CF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13316" name="Rectangle 5">
            <a:extLst>
              <a:ext uri="{FF2B5EF4-FFF2-40B4-BE49-F238E27FC236}">
                <a16:creationId xmlns:a16="http://schemas.microsoft.com/office/drawing/2014/main" id="{541177CF-967D-8C3E-6028-353C2AFA37B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Example: Moving Average Forecast With k = 3</a:t>
            </a:r>
          </a:p>
        </p:txBody>
      </p:sp>
      <p:pic>
        <p:nvPicPr>
          <p:cNvPr id="13317" name="Picture 1" descr="Figure 7.3 Monthly Burglaries Time Series.tif">
            <a:extLst>
              <a:ext uri="{FF2B5EF4-FFF2-40B4-BE49-F238E27FC236}">
                <a16:creationId xmlns:a16="http://schemas.microsoft.com/office/drawing/2014/main" id="{77F0073A-83B1-B509-1995-ED6DC56AC0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209800"/>
            <a:ext cx="3581400" cy="218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2" descr="Figure 7.4 Excel Implementation of Moving Average Forecast.tif">
            <a:extLst>
              <a:ext uri="{FF2B5EF4-FFF2-40B4-BE49-F238E27FC236}">
                <a16:creationId xmlns:a16="http://schemas.microsoft.com/office/drawing/2014/main" id="{1F118122-F435-9520-7AF9-59F3FAF828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2057401"/>
            <a:ext cx="5124450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3">
            <a:extLst>
              <a:ext uri="{FF2B5EF4-FFF2-40B4-BE49-F238E27FC236}">
                <a16:creationId xmlns:a16="http://schemas.microsoft.com/office/drawing/2014/main" id="{7AE75020-831B-757F-F93C-083BDBC927E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13</a:t>
            </a:fld>
            <a:endParaRPr lang="en-US" altLang="en-US" sz="900"/>
          </a:p>
        </p:txBody>
      </p:sp>
      <p:sp>
        <p:nvSpPr>
          <p:cNvPr id="14339" name="Rectangle 12">
            <a:extLst>
              <a:ext uri="{FF2B5EF4-FFF2-40B4-BE49-F238E27FC236}">
                <a16:creationId xmlns:a16="http://schemas.microsoft.com/office/drawing/2014/main" id="{A77281A3-113A-0F2C-1696-BC7E96F2655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14340" name="Rectangle 2">
            <a:extLst>
              <a:ext uri="{FF2B5EF4-FFF2-40B4-BE49-F238E27FC236}">
                <a16:creationId xmlns:a16="http://schemas.microsoft.com/office/drawing/2014/main" id="{CFEF0164-39AC-FE06-485A-CE81FBACE3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Time Series Data and Moving Averages </a:t>
            </a:r>
          </a:p>
        </p:txBody>
      </p:sp>
      <p:pic>
        <p:nvPicPr>
          <p:cNvPr id="14341" name="Picture 1" descr="Figure 7.5 Chart of Burglaries and Moving Average Forecast.tif">
            <a:extLst>
              <a:ext uri="{FF2B5EF4-FFF2-40B4-BE49-F238E27FC236}">
                <a16:creationId xmlns:a16="http://schemas.microsoft.com/office/drawing/2014/main" id="{3F467810-A4ED-387B-7F9B-0A51969AD7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1" y="2286000"/>
            <a:ext cx="6577013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3">
            <a:extLst>
              <a:ext uri="{FF2B5EF4-FFF2-40B4-BE49-F238E27FC236}">
                <a16:creationId xmlns:a16="http://schemas.microsoft.com/office/drawing/2014/main" id="{B52D727C-2C5F-DED8-4E25-6DEAF0CBFE16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14</a:t>
            </a:fld>
            <a:endParaRPr lang="en-US" altLang="en-US" sz="900"/>
          </a:p>
        </p:txBody>
      </p:sp>
      <p:sp>
        <p:nvSpPr>
          <p:cNvPr id="15363" name="Rectangle 12">
            <a:extLst>
              <a:ext uri="{FF2B5EF4-FFF2-40B4-BE49-F238E27FC236}">
                <a16:creationId xmlns:a16="http://schemas.microsoft.com/office/drawing/2014/main" id="{31100840-2D4D-5A30-DA87-DAC301A8614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15364" name="Title 1">
            <a:extLst>
              <a:ext uri="{FF2B5EF4-FFF2-40B4-BE49-F238E27FC236}">
                <a16:creationId xmlns:a16="http://schemas.microsoft.com/office/drawing/2014/main" id="{B52B0CB1-3926-5F52-1DD9-B2E91FC9042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Alternative Moving Average Models</a:t>
            </a:r>
          </a:p>
        </p:txBody>
      </p:sp>
      <p:pic>
        <p:nvPicPr>
          <p:cNvPr id="15365" name="Picture 3" descr="Figure 7.6 Alternative Moving Average Forecasting Models.tif">
            <a:extLst>
              <a:ext uri="{FF2B5EF4-FFF2-40B4-BE49-F238E27FC236}">
                <a16:creationId xmlns:a16="http://schemas.microsoft.com/office/drawing/2014/main" id="{4D143EB7-4E54-198E-83C2-4BEC91AECC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2057400"/>
            <a:ext cx="6477000" cy="430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3">
            <a:extLst>
              <a:ext uri="{FF2B5EF4-FFF2-40B4-BE49-F238E27FC236}">
                <a16:creationId xmlns:a16="http://schemas.microsoft.com/office/drawing/2014/main" id="{2EF78773-E73C-61BF-8E1C-609C07FBB5C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E04D7710-B5CE-413C-A25A-A89F823374C6}" type="slidenum">
              <a:rPr lang="en-US" altLang="en-US" sz="900"/>
              <a:pPr/>
              <a:t>15</a:t>
            </a:fld>
            <a:endParaRPr lang="en-US" altLang="en-US" sz="900"/>
          </a:p>
        </p:txBody>
      </p:sp>
      <p:sp>
        <p:nvSpPr>
          <p:cNvPr id="16387" name="Rectangle 12">
            <a:extLst>
              <a:ext uri="{FF2B5EF4-FFF2-40B4-BE49-F238E27FC236}">
                <a16:creationId xmlns:a16="http://schemas.microsoft.com/office/drawing/2014/main" id="{DB18BE32-029A-5BD7-CFA7-65B2D1D2A8B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16388" name="Rectangle 2">
            <a:extLst>
              <a:ext uri="{FF2B5EF4-FFF2-40B4-BE49-F238E27FC236}">
                <a16:creationId xmlns:a16="http://schemas.microsoft.com/office/drawing/2014/main" id="{83827B89-AB4D-03C8-BE16-603B1FF33E9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03237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dirty="0"/>
              <a:t>Error Metrics and Forecast Accuracy</a:t>
            </a:r>
          </a:p>
        </p:txBody>
      </p:sp>
      <p:sp>
        <p:nvSpPr>
          <p:cNvPr id="16389" name="Rectangle 3">
            <a:extLst>
              <a:ext uri="{FF2B5EF4-FFF2-40B4-BE49-F238E27FC236}">
                <a16:creationId xmlns:a16="http://schemas.microsoft.com/office/drawing/2014/main" id="{C45B363D-0829-DA82-B6C8-2DECF08365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743201" y="1905000"/>
            <a:ext cx="4303713" cy="41148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/>
              <a:t>Mean absolute deviation (MAD)</a:t>
            </a:r>
          </a:p>
          <a:p>
            <a:pPr eaLnBrk="1" hangingPunct="1">
              <a:lnSpc>
                <a:spcPct val="90000"/>
              </a:lnSpc>
            </a:pPr>
            <a:endParaRPr lang="en-US" altLang="en-US"/>
          </a:p>
          <a:p>
            <a:pPr eaLnBrk="1" hangingPunct="1">
              <a:lnSpc>
                <a:spcPct val="90000"/>
              </a:lnSpc>
            </a:pPr>
            <a:endParaRPr lang="en-US" altLang="en-US"/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Mean square error (MSE)</a:t>
            </a:r>
          </a:p>
          <a:p>
            <a:pPr eaLnBrk="1" hangingPunct="1">
              <a:lnSpc>
                <a:spcPct val="90000"/>
              </a:lnSpc>
            </a:pPr>
            <a:endParaRPr lang="en-US" altLang="en-US"/>
          </a:p>
          <a:p>
            <a:pPr eaLnBrk="1" hangingPunct="1">
              <a:lnSpc>
                <a:spcPct val="90000"/>
              </a:lnSpc>
            </a:pPr>
            <a:endParaRPr lang="en-US" altLang="en-US"/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Mean absolute percentage error (MAPE)</a:t>
            </a:r>
          </a:p>
        </p:txBody>
      </p:sp>
      <p:graphicFrame>
        <p:nvGraphicFramePr>
          <p:cNvPr id="16390" name="Object 4">
            <a:extLst>
              <a:ext uri="{FF2B5EF4-FFF2-40B4-BE49-F238E27FC236}">
                <a16:creationId xmlns:a16="http://schemas.microsoft.com/office/drawing/2014/main" id="{2DF64531-4F41-D6EB-4E1A-BA874223C86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248400" y="1828800"/>
          <a:ext cx="2590800" cy="1193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1346200" imgH="622300" progId="Equation.3">
                  <p:embed/>
                </p:oleObj>
              </mc:Choice>
              <mc:Fallback>
                <p:oleObj r:id="rId3" imgW="1346200" imgH="622300" progId="Equation.3">
                  <p:embed/>
                  <p:pic>
                    <p:nvPicPr>
                      <p:cNvPr id="16390" name="Object 4">
                        <a:extLst>
                          <a:ext uri="{FF2B5EF4-FFF2-40B4-BE49-F238E27FC236}">
                            <a16:creationId xmlns:a16="http://schemas.microsoft.com/office/drawing/2014/main" id="{2DF64531-4F41-D6EB-4E1A-BA874223C86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8400" y="1828800"/>
                        <a:ext cx="2590800" cy="1193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1" name="Object 6">
            <a:extLst>
              <a:ext uri="{FF2B5EF4-FFF2-40B4-BE49-F238E27FC236}">
                <a16:creationId xmlns:a16="http://schemas.microsoft.com/office/drawing/2014/main" id="{E8807EE1-490A-7F70-B914-8179DCAA7D2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248400" y="3429000"/>
          <a:ext cx="2743200" cy="1238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5" imgW="1371600" imgH="622300" progId="Equation.3">
                  <p:embed/>
                </p:oleObj>
              </mc:Choice>
              <mc:Fallback>
                <p:oleObj r:id="rId5" imgW="1371600" imgH="622300" progId="Equation.3">
                  <p:embed/>
                  <p:pic>
                    <p:nvPicPr>
                      <p:cNvPr id="16391" name="Object 6">
                        <a:extLst>
                          <a:ext uri="{FF2B5EF4-FFF2-40B4-BE49-F238E27FC236}">
                            <a16:creationId xmlns:a16="http://schemas.microsoft.com/office/drawing/2014/main" id="{E8807EE1-490A-7F70-B914-8179DCAA7D2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8400" y="3429000"/>
                        <a:ext cx="2743200" cy="1238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2" name="Object 8">
            <a:extLst>
              <a:ext uri="{FF2B5EF4-FFF2-40B4-BE49-F238E27FC236}">
                <a16:creationId xmlns:a16="http://schemas.microsoft.com/office/drawing/2014/main" id="{CBCAC967-946A-FE5A-A191-CEDEEB93F00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248400" y="5222876"/>
          <a:ext cx="2590800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7" imgW="1346200" imgH="660400" progId="Equation.3">
                  <p:embed/>
                </p:oleObj>
              </mc:Choice>
              <mc:Fallback>
                <p:oleObj r:id="rId7" imgW="1346200" imgH="660400" progId="Equation.3">
                  <p:embed/>
                  <p:pic>
                    <p:nvPicPr>
                      <p:cNvPr id="16392" name="Object 8">
                        <a:extLst>
                          <a:ext uri="{FF2B5EF4-FFF2-40B4-BE49-F238E27FC236}">
                            <a16:creationId xmlns:a16="http://schemas.microsoft.com/office/drawing/2014/main" id="{CBCAC967-946A-FE5A-A191-CEDEEB93F00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8400" y="5222876"/>
                        <a:ext cx="2590800" cy="1266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3">
            <a:extLst>
              <a:ext uri="{FF2B5EF4-FFF2-40B4-BE49-F238E27FC236}">
                <a16:creationId xmlns:a16="http://schemas.microsoft.com/office/drawing/2014/main" id="{3C9585E8-DC02-BE57-4B47-FCE43E06D716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DCFF19C7-6FB6-43F0-9D0E-4E02411097B2}" type="slidenum">
              <a:rPr lang="en-US" altLang="en-US" sz="900"/>
              <a:pPr/>
              <a:t>16</a:t>
            </a:fld>
            <a:endParaRPr lang="en-US" altLang="en-US" sz="900"/>
          </a:p>
        </p:txBody>
      </p:sp>
      <p:sp>
        <p:nvSpPr>
          <p:cNvPr id="17411" name="Rectangle 12">
            <a:extLst>
              <a:ext uri="{FF2B5EF4-FFF2-40B4-BE49-F238E27FC236}">
                <a16:creationId xmlns:a16="http://schemas.microsoft.com/office/drawing/2014/main" id="{1406137E-AA2E-DEA1-7079-D21898D0D8D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17412" name="Title 1">
            <a:extLst>
              <a:ext uri="{FF2B5EF4-FFF2-40B4-BE49-F238E27FC236}">
                <a16:creationId xmlns:a16="http://schemas.microsoft.com/office/drawing/2014/main" id="{F57AE6FE-32CE-38FA-4EB5-54EB262317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77072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dirty="0"/>
              <a:t>Summary of Error Metrics for Burglary Data</a:t>
            </a:r>
          </a:p>
        </p:txBody>
      </p:sp>
      <p:pic>
        <p:nvPicPr>
          <p:cNvPr id="17413" name="Picture 1">
            <a:extLst>
              <a:ext uri="{FF2B5EF4-FFF2-40B4-BE49-F238E27FC236}">
                <a16:creationId xmlns:a16="http://schemas.microsoft.com/office/drawing/2014/main" id="{8969D79A-1B97-50AC-147F-0B9C3A04C3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783" y="2016525"/>
            <a:ext cx="8677831" cy="2628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3">
            <a:extLst>
              <a:ext uri="{FF2B5EF4-FFF2-40B4-BE49-F238E27FC236}">
                <a16:creationId xmlns:a16="http://schemas.microsoft.com/office/drawing/2014/main" id="{A43E6BFD-8159-CF23-FF20-6C0C11836010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CF2206BC-9673-4247-8694-DA721A4CE708}" type="slidenum">
              <a:rPr lang="en-US" altLang="en-US" sz="900"/>
              <a:pPr/>
              <a:t>17</a:t>
            </a:fld>
            <a:endParaRPr lang="en-US" altLang="en-US" sz="900"/>
          </a:p>
        </p:txBody>
      </p:sp>
      <p:sp>
        <p:nvSpPr>
          <p:cNvPr id="18435" name="Rectangle 12">
            <a:extLst>
              <a:ext uri="{FF2B5EF4-FFF2-40B4-BE49-F238E27FC236}">
                <a16:creationId xmlns:a16="http://schemas.microsoft.com/office/drawing/2014/main" id="{B9A95390-191D-6DBC-06B3-F41723DA52D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18436" name="Rectangle 2">
            <a:extLst>
              <a:ext uri="{FF2B5EF4-FFF2-40B4-BE49-F238E27FC236}">
                <a16:creationId xmlns:a16="http://schemas.microsoft.com/office/drawing/2014/main" id="{9C36B85B-947B-35DB-FE88-62AA343EED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847788"/>
            <a:ext cx="10515600" cy="842900"/>
          </a:xfrm>
        </p:spPr>
        <p:txBody>
          <a:bodyPr/>
          <a:lstStyle/>
          <a:p>
            <a:pPr eaLnBrk="1" hangingPunct="1"/>
            <a:r>
              <a:rPr lang="en-US" altLang="en-US" dirty="0"/>
              <a:t>Exponential Smoothing</a:t>
            </a:r>
          </a:p>
        </p:txBody>
      </p:sp>
      <p:sp>
        <p:nvSpPr>
          <p:cNvPr id="18437" name="Rectangle 24">
            <a:extLst>
              <a:ext uri="{FF2B5EF4-FFF2-40B4-BE49-F238E27FC236}">
                <a16:creationId xmlns:a16="http://schemas.microsoft.com/office/drawing/2014/main" id="{20DFE52E-D828-C3C4-768A-0CBF84D490D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dirty="0">
                <a:solidFill>
                  <a:schemeClr val="folHlink"/>
                </a:solidFill>
                <a:cs typeface="Times New Roman" panose="02020603050405020304" pitchFamily="18" charset="0"/>
              </a:rPr>
              <a:t>Exponential smoothing model</a:t>
            </a:r>
            <a:r>
              <a:rPr lang="en-US" altLang="en-US" dirty="0">
                <a:cs typeface="Times New Roman" panose="02020603050405020304" pitchFamily="18" charset="0"/>
              </a:rPr>
              <a:t>: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dirty="0">
                <a:cs typeface="Times New Roman" panose="02020603050405020304" pitchFamily="18" charset="0"/>
              </a:rPr>
              <a:t>			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en-US" sz="2400" b="1" i="1" baseline="-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t+1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(1 – </a:t>
            </a:r>
            <a:r>
              <a:rPr lang="en-US" altLang="en-US" sz="2400" b="1" i="1" dirty="0">
                <a:latin typeface="Symbol" panose="05050102010706020507" pitchFamily="18" charset="2"/>
                <a:cs typeface="Times New Roman" panose="02020603050405020304" pitchFamily="18" charset="0"/>
              </a:rPr>
              <a:t>a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)F</a:t>
            </a:r>
            <a:r>
              <a:rPr lang="en-US" altLang="en-US" sz="2400" b="1" i="1" baseline="-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altLang="en-US" sz="2400" b="1" i="1" dirty="0" err="1">
                <a:latin typeface="Symbol" panose="05050102010706020507" pitchFamily="18" charset="2"/>
                <a:cs typeface="Times New Roman" panose="02020603050405020304" pitchFamily="18" charset="0"/>
              </a:rPr>
              <a:t>a</a:t>
            </a:r>
            <a:r>
              <a:rPr lang="en-US" alt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2400" b="1" i="1" baseline="-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endParaRPr lang="en-US" alt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400" b="1" i="1" baseline="-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 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		       =  F</a:t>
            </a:r>
            <a:r>
              <a:rPr lang="en-US" altLang="en-US" sz="2400" b="1" i="1" baseline="-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altLang="en-US" sz="2400" b="1" i="1" dirty="0">
                <a:latin typeface="Symbol" panose="05050102010706020507" pitchFamily="18" charset="2"/>
                <a:cs typeface="Times New Roman" panose="02020603050405020304" pitchFamily="18" charset="0"/>
              </a:rPr>
              <a:t>a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altLang="en-US" sz="2400" b="1" i="1" baseline="-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F</a:t>
            </a:r>
            <a:r>
              <a:rPr lang="en-US" altLang="en-US" sz="2400" b="1" i="1" baseline="-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>
                <a:cs typeface="Times New Roman" panose="02020603050405020304" pitchFamily="18" charset="0"/>
              </a:rPr>
              <a:t>F</a:t>
            </a:r>
            <a:r>
              <a:rPr lang="en-US" altLang="en-US" baseline="-25000" dirty="0">
                <a:cs typeface="Times New Roman" panose="02020603050405020304" pitchFamily="18" charset="0"/>
              </a:rPr>
              <a:t>t+1</a:t>
            </a:r>
            <a:r>
              <a:rPr lang="en-US" altLang="en-US" dirty="0">
                <a:cs typeface="Times New Roman" panose="02020603050405020304" pitchFamily="18" charset="0"/>
              </a:rPr>
              <a:t> is the forecast for time period t+1,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>
                <a:cs typeface="Times New Roman" panose="02020603050405020304" pitchFamily="18" charset="0"/>
              </a:rPr>
              <a:t>F</a:t>
            </a:r>
            <a:r>
              <a:rPr lang="en-US" altLang="en-US" baseline="-30000" dirty="0">
                <a:cs typeface="Times New Roman" panose="02020603050405020304" pitchFamily="18" charset="0"/>
              </a:rPr>
              <a:t>t</a:t>
            </a:r>
            <a:r>
              <a:rPr lang="en-US" altLang="en-US" dirty="0">
                <a:cs typeface="Times New Roman" panose="02020603050405020304" pitchFamily="18" charset="0"/>
              </a:rPr>
              <a:t> is the forecast for period t,</a:t>
            </a:r>
            <a:r>
              <a:rPr lang="en-US" altLang="en-US" baseline="-30000" dirty="0">
                <a:cs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>
                <a:cs typeface="Times New Roman" panose="02020603050405020304" pitchFamily="18" charset="0"/>
              </a:rPr>
              <a:t>A</a:t>
            </a:r>
            <a:r>
              <a:rPr lang="en-US" altLang="en-US" baseline="-30000" dirty="0">
                <a:cs typeface="Times New Roman" panose="02020603050405020304" pitchFamily="18" charset="0"/>
              </a:rPr>
              <a:t>t</a:t>
            </a:r>
            <a:r>
              <a:rPr lang="en-US" altLang="en-US" dirty="0">
                <a:cs typeface="Times New Roman" panose="02020603050405020304" pitchFamily="18" charset="0"/>
              </a:rPr>
              <a:t> is the observed value in period t, and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>
                <a:latin typeface="Symbol" panose="05050102010706020507" pitchFamily="18" charset="2"/>
                <a:cs typeface="Times New Roman" panose="02020603050405020304" pitchFamily="18" charset="0"/>
              </a:rPr>
              <a:t>a</a:t>
            </a:r>
            <a:r>
              <a:rPr lang="en-US" altLang="en-US" dirty="0">
                <a:cs typeface="Times New Roman" panose="02020603050405020304" pitchFamily="18" charset="0"/>
              </a:rPr>
              <a:t> is a constant between 0 and 1, called the smoothing constant.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3">
            <a:extLst>
              <a:ext uri="{FF2B5EF4-FFF2-40B4-BE49-F238E27FC236}">
                <a16:creationId xmlns:a16="http://schemas.microsoft.com/office/drawing/2014/main" id="{7FC3D1A6-D5BC-5002-D015-40464A78829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18</a:t>
            </a:fld>
            <a:endParaRPr lang="en-US" altLang="en-US" sz="900"/>
          </a:p>
        </p:txBody>
      </p:sp>
      <p:sp>
        <p:nvSpPr>
          <p:cNvPr id="19459" name="Rectangle 12">
            <a:extLst>
              <a:ext uri="{FF2B5EF4-FFF2-40B4-BE49-F238E27FC236}">
                <a16:creationId xmlns:a16="http://schemas.microsoft.com/office/drawing/2014/main" id="{BF42E66D-C092-F239-9658-D8A1582D841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19460" name="Rectangle 2">
            <a:extLst>
              <a:ext uri="{FF2B5EF4-FFF2-40B4-BE49-F238E27FC236}">
                <a16:creationId xmlns:a16="http://schemas.microsoft.com/office/drawing/2014/main" id="{1313941F-982F-53F6-A2D1-28DBB663C5F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Exponential Smoothing Example</a:t>
            </a:r>
          </a:p>
        </p:txBody>
      </p:sp>
      <p:pic>
        <p:nvPicPr>
          <p:cNvPr id="19461" name="Picture 1" descr="Figure 7.7 Exponential Smoothing Forecasts for Burglaries.tif">
            <a:extLst>
              <a:ext uri="{FF2B5EF4-FFF2-40B4-BE49-F238E27FC236}">
                <a16:creationId xmlns:a16="http://schemas.microsoft.com/office/drawing/2014/main" id="{8D0F5D8A-B987-1C48-DA96-DBCBF47F71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214" y="2043114"/>
            <a:ext cx="7342187" cy="438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3">
            <a:extLst>
              <a:ext uri="{FF2B5EF4-FFF2-40B4-BE49-F238E27FC236}">
                <a16:creationId xmlns:a16="http://schemas.microsoft.com/office/drawing/2014/main" id="{BEECCED2-C2D0-FCDA-27E2-DF737C8642E4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B802BAFA-8079-4069-98A6-59326B4076B7}" type="slidenum">
              <a:rPr lang="en-US" altLang="en-US" sz="900"/>
              <a:pPr/>
              <a:t>19</a:t>
            </a:fld>
            <a:endParaRPr lang="en-US" altLang="en-US" sz="900"/>
          </a:p>
        </p:txBody>
      </p:sp>
      <p:sp>
        <p:nvSpPr>
          <p:cNvPr id="20483" name="Rectangle 12">
            <a:extLst>
              <a:ext uri="{FF2B5EF4-FFF2-40B4-BE49-F238E27FC236}">
                <a16:creationId xmlns:a16="http://schemas.microsoft.com/office/drawing/2014/main" id="{9714D403-0F27-9FCE-8A2E-907991DCC16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20484" name="Rectangle 2">
            <a:extLst>
              <a:ext uri="{FF2B5EF4-FFF2-40B4-BE49-F238E27FC236}">
                <a16:creationId xmlns:a16="http://schemas.microsoft.com/office/drawing/2014/main" id="{67783644-F45F-CF37-7C51-FA74C41B08A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853844"/>
            <a:ext cx="10515600" cy="836844"/>
          </a:xfrm>
        </p:spPr>
        <p:txBody>
          <a:bodyPr/>
          <a:lstStyle/>
          <a:p>
            <a:pPr eaLnBrk="1" hangingPunct="1"/>
            <a:r>
              <a:rPr lang="en-US" altLang="en-US" dirty="0"/>
              <a:t>Forecasting Models With Linear Trends</a:t>
            </a:r>
          </a:p>
        </p:txBody>
      </p:sp>
      <p:sp>
        <p:nvSpPr>
          <p:cNvPr id="20485" name="Rectangle 3">
            <a:extLst>
              <a:ext uri="{FF2B5EF4-FFF2-40B4-BE49-F238E27FC236}">
                <a16:creationId xmlns:a16="http://schemas.microsoft.com/office/drawing/2014/main" id="{F7307680-956F-EC80-6D81-643961A249C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20000"/>
              </a:lnSpc>
            </a:pPr>
            <a:r>
              <a:rPr lang="en-US" altLang="en-US" sz="3200" dirty="0"/>
              <a:t>Double Moving Average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en-US" sz="3200" dirty="0"/>
              <a:t>Double Exponential Smoothing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en-US" sz="3200" dirty="0"/>
              <a:t>Based on the linear trend equation</a:t>
            </a:r>
          </a:p>
        </p:txBody>
      </p:sp>
      <p:graphicFrame>
        <p:nvGraphicFramePr>
          <p:cNvPr id="20486" name="Object 4">
            <a:extLst>
              <a:ext uri="{FF2B5EF4-FFF2-40B4-BE49-F238E27FC236}">
                <a16:creationId xmlns:a16="http://schemas.microsoft.com/office/drawing/2014/main" id="{C7068AE6-F62A-B6D7-1259-B94501417C9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34836275"/>
              </p:ext>
            </p:extLst>
          </p:nvPr>
        </p:nvGraphicFramePr>
        <p:xfrm>
          <a:off x="4389322" y="4280826"/>
          <a:ext cx="3967446" cy="980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927100" imgH="228600" progId="Equation.3">
                  <p:embed/>
                </p:oleObj>
              </mc:Choice>
              <mc:Fallback>
                <p:oleObj r:id="rId3" imgW="927100" imgH="228600" progId="Equation.3">
                  <p:embed/>
                  <p:pic>
                    <p:nvPicPr>
                      <p:cNvPr id="20486" name="Object 4">
                        <a:extLst>
                          <a:ext uri="{FF2B5EF4-FFF2-40B4-BE49-F238E27FC236}">
                            <a16:creationId xmlns:a16="http://schemas.microsoft.com/office/drawing/2014/main" id="{C7068AE6-F62A-B6D7-1259-B94501417C9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9322" y="4280826"/>
                        <a:ext cx="3967446" cy="980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3">
            <a:extLst>
              <a:ext uri="{FF2B5EF4-FFF2-40B4-BE49-F238E27FC236}">
                <a16:creationId xmlns:a16="http://schemas.microsoft.com/office/drawing/2014/main" id="{95AC1AC7-64B9-F450-5111-207150A84541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DFCB3F79-C8C3-4EBA-AF72-9766169DEB1E}" type="slidenum">
              <a:rPr lang="en-US" altLang="en-US" sz="900"/>
              <a:pPr/>
              <a:t>20</a:t>
            </a:fld>
            <a:endParaRPr lang="en-US" altLang="en-US" sz="900"/>
          </a:p>
        </p:txBody>
      </p:sp>
      <p:sp>
        <p:nvSpPr>
          <p:cNvPr id="21507" name="Rectangle 12">
            <a:extLst>
              <a:ext uri="{FF2B5EF4-FFF2-40B4-BE49-F238E27FC236}">
                <a16:creationId xmlns:a16="http://schemas.microsoft.com/office/drawing/2014/main" id="{A931AB8A-1C08-C05E-A077-C2171210F21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21508" name="Title 1">
            <a:extLst>
              <a:ext uri="{FF2B5EF4-FFF2-40B4-BE49-F238E27FC236}">
                <a16:creationId xmlns:a16="http://schemas.microsoft.com/office/drawing/2014/main" id="{045D4D9A-0CE9-62AF-2378-9D6D9B7D87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763009"/>
            <a:ext cx="10515600" cy="927679"/>
          </a:xfrm>
        </p:spPr>
        <p:txBody>
          <a:bodyPr/>
          <a:lstStyle/>
          <a:p>
            <a:r>
              <a:rPr lang="en-US" altLang="en-US" dirty="0"/>
              <a:t>Regression-Based Forecasting</a:t>
            </a:r>
          </a:p>
        </p:txBody>
      </p:sp>
      <p:pic>
        <p:nvPicPr>
          <p:cNvPr id="21509" name="Picture 4" descr="Figure 7.8 Regression-Based Forecast for Coal Production.tif">
            <a:extLst>
              <a:ext uri="{FF2B5EF4-FFF2-40B4-BE49-F238E27FC236}">
                <a16:creationId xmlns:a16="http://schemas.microsoft.com/office/drawing/2014/main" id="{BC038AD4-CF93-DF69-67CF-3012CD9651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981200"/>
            <a:ext cx="6172200" cy="319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0" name="Rectangle 5">
            <a:extLst>
              <a:ext uri="{FF2B5EF4-FFF2-40B4-BE49-F238E27FC236}">
                <a16:creationId xmlns:a16="http://schemas.microsoft.com/office/drawing/2014/main" id="{CA0C928A-6566-EB33-122F-7AEE7CE969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5181600"/>
            <a:ext cx="88392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/>
              <a:t>A forecast for 2008 would be: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/>
              <a:t>Tons = 416,896,322.7 + 16,685,398.57 * (49) = 1,234,480,853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 b="1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3">
            <a:extLst>
              <a:ext uri="{FF2B5EF4-FFF2-40B4-BE49-F238E27FC236}">
                <a16:creationId xmlns:a16="http://schemas.microsoft.com/office/drawing/2014/main" id="{81122F82-95E3-7CE2-0004-5629F698FD2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EC54BB65-0565-415B-82BB-F6037B0C51E4}" type="slidenum">
              <a:rPr lang="en-US" altLang="en-US" sz="900"/>
              <a:pPr/>
              <a:t>21</a:t>
            </a:fld>
            <a:endParaRPr lang="en-US" altLang="en-US" sz="900"/>
          </a:p>
        </p:txBody>
      </p:sp>
      <p:sp>
        <p:nvSpPr>
          <p:cNvPr id="22531" name="Rectangle 12">
            <a:extLst>
              <a:ext uri="{FF2B5EF4-FFF2-40B4-BE49-F238E27FC236}">
                <a16:creationId xmlns:a16="http://schemas.microsoft.com/office/drawing/2014/main" id="{1D2697A6-EBA1-8A60-B662-851FAC86CC2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22532" name="Title 1">
            <a:extLst>
              <a:ext uri="{FF2B5EF4-FFF2-40B4-BE49-F238E27FC236}">
                <a16:creationId xmlns:a16="http://schemas.microsoft.com/office/drawing/2014/main" id="{E1259E37-E380-5C14-B5B9-1AEA954727D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Autocorrelated Data</a:t>
            </a:r>
          </a:p>
        </p:txBody>
      </p:sp>
      <p:pic>
        <p:nvPicPr>
          <p:cNvPr id="22533" name="Picture 4" descr="Figure 7.9 Residual Plot for Coal Production Regression.tif">
            <a:extLst>
              <a:ext uri="{FF2B5EF4-FFF2-40B4-BE49-F238E27FC236}">
                <a16:creationId xmlns:a16="http://schemas.microsoft.com/office/drawing/2014/main" id="{2A476CA1-FC1B-92D5-0482-D2D3231CEC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1" y="1981200"/>
            <a:ext cx="6035675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3">
            <a:extLst>
              <a:ext uri="{FF2B5EF4-FFF2-40B4-BE49-F238E27FC236}">
                <a16:creationId xmlns:a16="http://schemas.microsoft.com/office/drawing/2014/main" id="{913CDDEA-3B95-F349-B2D5-D9E2C09275D6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19AA4FC2-D9D5-4B0B-AB3C-28FF2187C899}" type="slidenum">
              <a:rPr lang="en-US" altLang="en-US" sz="900"/>
              <a:pPr/>
              <a:t>22</a:t>
            </a:fld>
            <a:endParaRPr lang="en-US" altLang="en-US" sz="900"/>
          </a:p>
        </p:txBody>
      </p:sp>
      <p:sp>
        <p:nvSpPr>
          <p:cNvPr id="23555" name="Rectangle 12">
            <a:extLst>
              <a:ext uri="{FF2B5EF4-FFF2-40B4-BE49-F238E27FC236}">
                <a16:creationId xmlns:a16="http://schemas.microsoft.com/office/drawing/2014/main" id="{3C38D480-D0A1-A4D8-E56D-CC4CCC5955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23556" name="Title 1">
            <a:extLst>
              <a:ext uri="{FF2B5EF4-FFF2-40B4-BE49-F238E27FC236}">
                <a16:creationId xmlns:a16="http://schemas.microsoft.com/office/drawing/2014/main" id="{AF8A31E8-09FE-B19E-DA21-DD6A21F108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Autoregressive Models</a:t>
            </a:r>
          </a:p>
        </p:txBody>
      </p:sp>
      <p:sp>
        <p:nvSpPr>
          <p:cNvPr id="44035" name="Content Placeholder 2">
            <a:extLst>
              <a:ext uri="{FF2B5EF4-FFF2-40B4-BE49-F238E27FC236}">
                <a16:creationId xmlns:a16="http://schemas.microsoft.com/office/drawing/2014/main" id="{41AEC78F-7D23-EF86-4258-14795D40AA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  <a:defRPr/>
            </a:pPr>
            <a:r>
              <a:rPr lang="en-US" sz="3600" dirty="0">
                <a:ea typeface="+mn-ea"/>
              </a:rPr>
              <a:t>First-order autoregressive model</a:t>
            </a:r>
          </a:p>
          <a:p>
            <a:pPr lvl="1" eaLnBrk="1" hangingPunct="1">
              <a:lnSpc>
                <a:spcPct val="150000"/>
              </a:lnSpc>
              <a:defRPr/>
            </a:pPr>
            <a:r>
              <a:rPr lang="en-US" sz="3200" dirty="0">
                <a:ea typeface="+mn-ea"/>
                <a:cs typeface="+mn-cs"/>
              </a:rPr>
              <a:t>Y</a:t>
            </a:r>
            <a:r>
              <a:rPr lang="en-US" sz="3200" baseline="-25000" dirty="0">
                <a:ea typeface="+mn-ea"/>
                <a:cs typeface="+mn-cs"/>
              </a:rPr>
              <a:t>i </a:t>
            </a:r>
            <a:r>
              <a:rPr lang="en-US" sz="3200" dirty="0">
                <a:ea typeface="+mn-ea"/>
                <a:cs typeface="+mn-cs"/>
              </a:rPr>
              <a:t>= a</a:t>
            </a:r>
            <a:r>
              <a:rPr lang="en-US" sz="3200" baseline="-25000" dirty="0">
                <a:ea typeface="+mn-ea"/>
                <a:cs typeface="+mn-cs"/>
              </a:rPr>
              <a:t>0</a:t>
            </a:r>
            <a:r>
              <a:rPr lang="en-US" sz="3200" dirty="0">
                <a:ea typeface="+mn-ea"/>
                <a:cs typeface="+mn-cs"/>
              </a:rPr>
              <a:t> + a</a:t>
            </a:r>
            <a:r>
              <a:rPr lang="en-US" sz="3200" baseline="-25000" dirty="0">
                <a:ea typeface="+mn-ea"/>
                <a:cs typeface="+mn-cs"/>
              </a:rPr>
              <a:t>1</a:t>
            </a:r>
            <a:r>
              <a:rPr lang="en-US" sz="3200" dirty="0">
                <a:ea typeface="+mn-ea"/>
                <a:cs typeface="+mn-cs"/>
              </a:rPr>
              <a:t>Y</a:t>
            </a:r>
            <a:r>
              <a:rPr lang="en-US" sz="3200" baseline="-25000" dirty="0">
                <a:ea typeface="+mn-ea"/>
                <a:cs typeface="+mn-cs"/>
              </a:rPr>
              <a:t>i-1</a:t>
            </a:r>
            <a:r>
              <a:rPr lang="en-US" sz="3200" dirty="0">
                <a:ea typeface="+mn-ea"/>
                <a:cs typeface="+mn-cs"/>
              </a:rPr>
              <a:t> + </a:t>
            </a:r>
            <a:r>
              <a:rPr lang="en-US" sz="3200" dirty="0" err="1">
                <a:latin typeface="Symbol" pitchFamily="18" charset="2"/>
                <a:ea typeface="+mn-ea"/>
                <a:cs typeface="+mn-cs"/>
              </a:rPr>
              <a:t>d</a:t>
            </a:r>
            <a:r>
              <a:rPr lang="en-US" sz="3200" baseline="-25000" dirty="0" err="1">
                <a:ea typeface="+mn-ea"/>
                <a:cs typeface="+mn-cs"/>
              </a:rPr>
              <a:t>i</a:t>
            </a:r>
            <a:endParaRPr lang="en-US" sz="3200" baseline="-25000" dirty="0">
              <a:ea typeface="+mn-ea"/>
              <a:cs typeface="+mn-cs"/>
            </a:endParaRPr>
          </a:p>
          <a:p>
            <a:pPr eaLnBrk="1" hangingPunct="1">
              <a:lnSpc>
                <a:spcPct val="150000"/>
              </a:lnSpc>
              <a:defRPr/>
            </a:pPr>
            <a:r>
              <a:rPr lang="en-US" sz="3600" dirty="0">
                <a:ea typeface="+mn-ea"/>
              </a:rPr>
              <a:t>Second-order autoregressive model</a:t>
            </a:r>
          </a:p>
          <a:p>
            <a:pPr lvl="1" eaLnBrk="1" hangingPunct="1">
              <a:lnSpc>
                <a:spcPct val="150000"/>
              </a:lnSpc>
              <a:defRPr/>
            </a:pPr>
            <a:r>
              <a:rPr lang="en-US" sz="3200" dirty="0">
                <a:ea typeface="ＭＳ Ｐゴシック" charset="0"/>
              </a:rPr>
              <a:t>Y</a:t>
            </a:r>
            <a:r>
              <a:rPr lang="en-US" sz="3200" baseline="-25000" dirty="0">
                <a:ea typeface="ＭＳ Ｐゴシック" charset="0"/>
              </a:rPr>
              <a:t>i </a:t>
            </a:r>
            <a:r>
              <a:rPr lang="en-US" sz="3200" dirty="0">
                <a:ea typeface="ＭＳ Ｐゴシック" charset="0"/>
              </a:rPr>
              <a:t>= a</a:t>
            </a:r>
            <a:r>
              <a:rPr lang="en-US" sz="3200" baseline="-25000" dirty="0">
                <a:ea typeface="ＭＳ Ｐゴシック" charset="0"/>
              </a:rPr>
              <a:t>0</a:t>
            </a:r>
            <a:r>
              <a:rPr lang="en-US" sz="3200" dirty="0">
                <a:ea typeface="ＭＳ Ｐゴシック" charset="0"/>
              </a:rPr>
              <a:t> + a</a:t>
            </a:r>
            <a:r>
              <a:rPr lang="en-US" sz="3200" baseline="-25000" dirty="0">
                <a:ea typeface="ＭＳ Ｐゴシック" charset="0"/>
              </a:rPr>
              <a:t>1</a:t>
            </a:r>
            <a:r>
              <a:rPr lang="en-US" sz="3200" dirty="0">
                <a:ea typeface="ＭＳ Ｐゴシック" charset="0"/>
              </a:rPr>
              <a:t>Y</a:t>
            </a:r>
            <a:r>
              <a:rPr lang="en-US" sz="3200" baseline="-25000" dirty="0">
                <a:ea typeface="ＭＳ Ｐゴシック" charset="0"/>
              </a:rPr>
              <a:t>i-1</a:t>
            </a:r>
            <a:r>
              <a:rPr lang="en-US" sz="3200" dirty="0">
                <a:ea typeface="ＭＳ Ｐゴシック" charset="0"/>
              </a:rPr>
              <a:t> + a</a:t>
            </a:r>
            <a:r>
              <a:rPr lang="en-US" sz="3200" baseline="-25000" dirty="0">
                <a:ea typeface="ＭＳ Ｐゴシック" charset="0"/>
              </a:rPr>
              <a:t>2</a:t>
            </a:r>
            <a:r>
              <a:rPr lang="en-US" sz="3200" dirty="0">
                <a:ea typeface="ＭＳ Ｐゴシック" charset="0"/>
              </a:rPr>
              <a:t>Y</a:t>
            </a:r>
            <a:r>
              <a:rPr lang="en-US" sz="3200" baseline="-25000" dirty="0">
                <a:ea typeface="ＭＳ Ｐゴシック" charset="0"/>
              </a:rPr>
              <a:t>i-2</a:t>
            </a:r>
            <a:r>
              <a:rPr lang="en-US" sz="3200" dirty="0">
                <a:ea typeface="ＭＳ Ｐゴシック" charset="0"/>
              </a:rPr>
              <a:t> + </a:t>
            </a:r>
            <a:r>
              <a:rPr lang="en-US" sz="3200" dirty="0" err="1">
                <a:latin typeface="Symbol" pitchFamily="18" charset="2"/>
                <a:ea typeface="ＭＳ Ｐゴシック" charset="0"/>
              </a:rPr>
              <a:t>d</a:t>
            </a:r>
            <a:r>
              <a:rPr lang="en-US" sz="3200" baseline="-25000" dirty="0" err="1">
                <a:ea typeface="ＭＳ Ｐゴシック" charset="0"/>
              </a:rPr>
              <a:t>i</a:t>
            </a:r>
            <a:endParaRPr lang="en-US" sz="3200" baseline="-25000" dirty="0">
              <a:ea typeface="ＭＳ Ｐゴシック" charset="0"/>
            </a:endParaRPr>
          </a:p>
          <a:p>
            <a:pPr lvl="1" eaLnBrk="1" hangingPunct="1">
              <a:lnSpc>
                <a:spcPct val="150000"/>
              </a:lnSpc>
              <a:defRPr/>
            </a:pPr>
            <a:endParaRPr lang="en-US" sz="3200" dirty="0">
              <a:ea typeface="ＭＳ Ｐゴシック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>
            <a:extLst>
              <a:ext uri="{FF2B5EF4-FFF2-40B4-BE49-F238E27FC236}">
                <a16:creationId xmlns:a16="http://schemas.microsoft.com/office/drawing/2014/main" id="{E6AAE8D9-99EF-5A8F-698A-D04A62E824C4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EF427F3C-47E8-401D-8B6D-4019C45F8170}" type="slidenum">
              <a:rPr lang="en-US" altLang="en-US" sz="900"/>
              <a:pPr/>
              <a:t>23</a:t>
            </a:fld>
            <a:endParaRPr lang="en-US" altLang="en-US" sz="900"/>
          </a:p>
        </p:txBody>
      </p:sp>
      <p:sp>
        <p:nvSpPr>
          <p:cNvPr id="24579" name="Rectangle 12">
            <a:extLst>
              <a:ext uri="{FF2B5EF4-FFF2-40B4-BE49-F238E27FC236}">
                <a16:creationId xmlns:a16="http://schemas.microsoft.com/office/drawing/2014/main" id="{15330C50-C41D-AE9E-6DCF-4A432E6F11F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24580" name="Title 1">
            <a:extLst>
              <a:ext uri="{FF2B5EF4-FFF2-40B4-BE49-F238E27FC236}">
                <a16:creationId xmlns:a16="http://schemas.microsoft.com/office/drawing/2014/main" id="{5F020685-6228-D863-13F5-279EC8D83B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722408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dirty="0"/>
              <a:t>Portion of Coal Production File for </a:t>
            </a:r>
            <a:r>
              <a:rPr lang="en-US" altLang="en-US" dirty="0" err="1"/>
              <a:t>Autoregessive</a:t>
            </a:r>
            <a:r>
              <a:rPr lang="en-US" altLang="en-US" dirty="0"/>
              <a:t> Modeling</a:t>
            </a:r>
          </a:p>
        </p:txBody>
      </p:sp>
      <p:pic>
        <p:nvPicPr>
          <p:cNvPr id="24581" name="Picture 1" descr="Figure 7.10 Portion of Data Matrix for Autoregressive Forecasting of Coal Production.tif">
            <a:extLst>
              <a:ext uri="{FF2B5EF4-FFF2-40B4-BE49-F238E27FC236}">
                <a16:creationId xmlns:a16="http://schemas.microsoft.com/office/drawing/2014/main" id="{A89977F8-F2E3-7740-7859-1D08FFB6E8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1" y="2362200"/>
            <a:ext cx="6551613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3">
            <a:extLst>
              <a:ext uri="{FF2B5EF4-FFF2-40B4-BE49-F238E27FC236}">
                <a16:creationId xmlns:a16="http://schemas.microsoft.com/office/drawing/2014/main" id="{2087F779-62F9-D26A-660E-095246631A47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E749BFE5-1B34-4BB2-B52E-8C1946B777C4}" type="slidenum">
              <a:rPr lang="en-US" altLang="en-US" sz="900"/>
              <a:pPr/>
              <a:t>24</a:t>
            </a:fld>
            <a:endParaRPr lang="en-US" altLang="en-US" sz="900"/>
          </a:p>
        </p:txBody>
      </p:sp>
      <p:sp>
        <p:nvSpPr>
          <p:cNvPr id="25603" name="Rectangle 12">
            <a:extLst>
              <a:ext uri="{FF2B5EF4-FFF2-40B4-BE49-F238E27FC236}">
                <a16:creationId xmlns:a16="http://schemas.microsoft.com/office/drawing/2014/main" id="{369CDC71-BA56-9BE4-0DBF-487C4286C59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25604" name="Title 1">
            <a:extLst>
              <a:ext uri="{FF2B5EF4-FFF2-40B4-BE49-F238E27FC236}">
                <a16:creationId xmlns:a16="http://schemas.microsoft.com/office/drawing/2014/main" id="{6682F09C-F5E4-FB0A-D289-C118906F941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Third-Order Autoregressive Model</a:t>
            </a:r>
          </a:p>
        </p:txBody>
      </p:sp>
      <p:pic>
        <p:nvPicPr>
          <p:cNvPr id="25605" name="Picture 1" descr="Figure 7.11 Results for Third Order Autogregressive Model.tif">
            <a:extLst>
              <a:ext uri="{FF2B5EF4-FFF2-40B4-BE49-F238E27FC236}">
                <a16:creationId xmlns:a16="http://schemas.microsoft.com/office/drawing/2014/main" id="{E61CE048-E8C5-9B90-4337-6061334FF2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2133601"/>
            <a:ext cx="7181850" cy="420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3">
            <a:extLst>
              <a:ext uri="{FF2B5EF4-FFF2-40B4-BE49-F238E27FC236}">
                <a16:creationId xmlns:a16="http://schemas.microsoft.com/office/drawing/2014/main" id="{71EAD88A-CA3F-E5F4-39EA-9347078E21C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2CE3ACB2-D4B4-4EF5-A116-8DF19DF496EA}" type="slidenum">
              <a:rPr lang="en-US" altLang="en-US" sz="900"/>
              <a:pPr/>
              <a:t>25</a:t>
            </a:fld>
            <a:endParaRPr lang="en-US" altLang="en-US" sz="900"/>
          </a:p>
        </p:txBody>
      </p:sp>
      <p:sp>
        <p:nvSpPr>
          <p:cNvPr id="26627" name="Rectangle 12">
            <a:extLst>
              <a:ext uri="{FF2B5EF4-FFF2-40B4-BE49-F238E27FC236}">
                <a16:creationId xmlns:a16="http://schemas.microsoft.com/office/drawing/2014/main" id="{5D1792CE-2819-D849-FED3-5E875AA4A9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26628" name="Title 1">
            <a:extLst>
              <a:ext uri="{FF2B5EF4-FFF2-40B4-BE49-F238E27FC236}">
                <a16:creationId xmlns:a16="http://schemas.microsoft.com/office/drawing/2014/main" id="{52F74D28-ACCE-E438-8FF3-E824742AAF4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Second-Order Autogressive Model</a:t>
            </a:r>
          </a:p>
        </p:txBody>
      </p:sp>
      <p:pic>
        <p:nvPicPr>
          <p:cNvPr id="26629" name="Picture 4" descr="Figure 7.12 Results for Second Order Autogregressive Model.tif">
            <a:extLst>
              <a:ext uri="{FF2B5EF4-FFF2-40B4-BE49-F238E27FC236}">
                <a16:creationId xmlns:a16="http://schemas.microsoft.com/office/drawing/2014/main" id="{F356749C-9EE9-C1CB-4ECE-4F77BB7640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1" y="2133600"/>
            <a:ext cx="7172325" cy="405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3">
            <a:extLst>
              <a:ext uri="{FF2B5EF4-FFF2-40B4-BE49-F238E27FC236}">
                <a16:creationId xmlns:a16="http://schemas.microsoft.com/office/drawing/2014/main" id="{6FC8C580-3F00-45AF-DDA7-9483AE5340F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1942BA89-1584-4190-A2DB-E86617E4E87C}" type="slidenum">
              <a:rPr lang="en-US" altLang="en-US" sz="900"/>
              <a:pPr/>
              <a:t>26</a:t>
            </a:fld>
            <a:endParaRPr lang="en-US" altLang="en-US" sz="900"/>
          </a:p>
        </p:txBody>
      </p:sp>
      <p:sp>
        <p:nvSpPr>
          <p:cNvPr id="27651" name="Rectangle 12">
            <a:extLst>
              <a:ext uri="{FF2B5EF4-FFF2-40B4-BE49-F238E27FC236}">
                <a16:creationId xmlns:a16="http://schemas.microsoft.com/office/drawing/2014/main" id="{CD30B1EC-1201-FBE6-C06A-AE0A19703DE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27652" name="Rectangle 2">
            <a:extLst>
              <a:ext uri="{FF2B5EF4-FFF2-40B4-BE49-F238E27FC236}">
                <a16:creationId xmlns:a16="http://schemas.microsoft.com/office/drawing/2014/main" id="{E1B7A135-DD5C-B546-7717-69C6511785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Forecasting Models With Seasonality</a:t>
            </a:r>
          </a:p>
        </p:txBody>
      </p:sp>
      <p:sp>
        <p:nvSpPr>
          <p:cNvPr id="27653" name="Rectangle 3">
            <a:extLst>
              <a:ext uri="{FF2B5EF4-FFF2-40B4-BE49-F238E27FC236}">
                <a16:creationId xmlns:a16="http://schemas.microsoft.com/office/drawing/2014/main" id="{186186A6-4DE9-EB22-4248-9FD7FF6D51C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Additive model</a:t>
            </a:r>
          </a:p>
          <a:p>
            <a:pPr eaLnBrk="1" hangingPunct="1"/>
            <a:endParaRPr lang="en-US" altLang="en-US"/>
          </a:p>
          <a:p>
            <a:pPr eaLnBrk="1" hangingPunct="1"/>
            <a:endParaRPr lang="en-US" altLang="en-US"/>
          </a:p>
          <a:p>
            <a:pPr eaLnBrk="1" hangingPunct="1"/>
            <a:r>
              <a:rPr lang="en-US" altLang="en-US"/>
              <a:t>Multiplicative model</a:t>
            </a:r>
          </a:p>
        </p:txBody>
      </p:sp>
      <p:graphicFrame>
        <p:nvGraphicFramePr>
          <p:cNvPr id="27654" name="Object 4">
            <a:extLst>
              <a:ext uri="{FF2B5EF4-FFF2-40B4-BE49-F238E27FC236}">
                <a16:creationId xmlns:a16="http://schemas.microsoft.com/office/drawing/2014/main" id="{03879A4E-6239-E16C-DC18-EA403A38C1D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419600" y="2743200"/>
          <a:ext cx="3638550" cy="808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1028700" imgH="228600" progId="Equation.3">
                  <p:embed/>
                </p:oleObj>
              </mc:Choice>
              <mc:Fallback>
                <p:oleObj r:id="rId3" imgW="1028700" imgH="228600" progId="Equation.3">
                  <p:embed/>
                  <p:pic>
                    <p:nvPicPr>
                      <p:cNvPr id="27654" name="Object 4">
                        <a:extLst>
                          <a:ext uri="{FF2B5EF4-FFF2-40B4-BE49-F238E27FC236}">
                            <a16:creationId xmlns:a16="http://schemas.microsoft.com/office/drawing/2014/main" id="{03879A4E-6239-E16C-DC18-EA403A38C1D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9600" y="2743200"/>
                        <a:ext cx="3638550" cy="808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5" name="Object 6">
            <a:extLst>
              <a:ext uri="{FF2B5EF4-FFF2-40B4-BE49-F238E27FC236}">
                <a16:creationId xmlns:a16="http://schemas.microsoft.com/office/drawing/2014/main" id="{C9022E02-9E28-E39C-4E4C-AA547E92A4A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343400" y="4495801"/>
          <a:ext cx="3505200" cy="88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5" imgW="901309" imgH="228501" progId="Equation.3">
                  <p:embed/>
                </p:oleObj>
              </mc:Choice>
              <mc:Fallback>
                <p:oleObj r:id="rId5" imgW="901309" imgH="228501" progId="Equation.3">
                  <p:embed/>
                  <p:pic>
                    <p:nvPicPr>
                      <p:cNvPr id="27655" name="Object 6">
                        <a:extLst>
                          <a:ext uri="{FF2B5EF4-FFF2-40B4-BE49-F238E27FC236}">
                            <a16:creationId xmlns:a16="http://schemas.microsoft.com/office/drawing/2014/main" id="{C9022E02-9E28-E39C-4E4C-AA547E92A4A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3400" y="4495801"/>
                        <a:ext cx="3505200" cy="885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3">
            <a:extLst>
              <a:ext uri="{FF2B5EF4-FFF2-40B4-BE49-F238E27FC236}">
                <a16:creationId xmlns:a16="http://schemas.microsoft.com/office/drawing/2014/main" id="{162DE7A1-EB0F-F95A-14E3-2AE99A35BA46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E323B9FC-5A22-459E-930E-7784A8849738}" type="slidenum">
              <a:rPr lang="en-US" altLang="en-US" sz="900"/>
              <a:pPr/>
              <a:t>27</a:t>
            </a:fld>
            <a:endParaRPr lang="en-US" altLang="en-US" sz="900"/>
          </a:p>
        </p:txBody>
      </p:sp>
      <p:sp>
        <p:nvSpPr>
          <p:cNvPr id="28675" name="Rectangle 12">
            <a:extLst>
              <a:ext uri="{FF2B5EF4-FFF2-40B4-BE49-F238E27FC236}">
                <a16:creationId xmlns:a16="http://schemas.microsoft.com/office/drawing/2014/main" id="{DB7EF353-B18C-9227-8B47-71A1C165919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28676" name="Rectangle 2">
            <a:extLst>
              <a:ext uri="{FF2B5EF4-FFF2-40B4-BE49-F238E27FC236}">
                <a16:creationId xmlns:a16="http://schemas.microsoft.com/office/drawing/2014/main" id="{E543267E-B638-3300-6C7B-6889684D04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01860" y="830241"/>
            <a:ext cx="11188279" cy="61278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/>
              <a:t>Incorporating Seasonality into Regression Models</a:t>
            </a:r>
          </a:p>
        </p:txBody>
      </p:sp>
      <p:sp>
        <p:nvSpPr>
          <p:cNvPr id="28677" name="Rectangle 3">
            <a:extLst>
              <a:ext uri="{FF2B5EF4-FFF2-40B4-BE49-F238E27FC236}">
                <a16:creationId xmlns:a16="http://schemas.microsoft.com/office/drawing/2014/main" id="{F3D51E6F-30FB-7C4A-B423-325406D3083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1633833"/>
            <a:ext cx="10515600" cy="4543130"/>
          </a:xfrm>
        </p:spPr>
        <p:txBody>
          <a:bodyPr/>
          <a:lstStyle/>
          <a:p>
            <a:pPr eaLnBrk="1" hangingPunct="1"/>
            <a:r>
              <a:rPr lang="en-US" altLang="en-US" dirty="0"/>
              <a:t>Use dummy variables. Example:</a:t>
            </a:r>
          </a:p>
        </p:txBody>
      </p:sp>
      <p:pic>
        <p:nvPicPr>
          <p:cNvPr id="28678" name="Picture 1">
            <a:extLst>
              <a:ext uri="{FF2B5EF4-FFF2-40B4-BE49-F238E27FC236}">
                <a16:creationId xmlns:a16="http://schemas.microsoft.com/office/drawing/2014/main" id="{74752080-2653-0B88-C27A-613613D0AA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797" y="2301139"/>
            <a:ext cx="8851880" cy="1483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9" name="Picture 2" descr="Figure 7.13 Gas &amp; Electric Data.tif">
            <a:extLst>
              <a:ext uri="{FF2B5EF4-FFF2-40B4-BE49-F238E27FC236}">
                <a16:creationId xmlns:a16="http://schemas.microsoft.com/office/drawing/2014/main" id="{ADC2B697-1B4F-8F13-7868-F2F83DB8AC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975406"/>
            <a:ext cx="3954778" cy="286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3">
            <a:extLst>
              <a:ext uri="{FF2B5EF4-FFF2-40B4-BE49-F238E27FC236}">
                <a16:creationId xmlns:a16="http://schemas.microsoft.com/office/drawing/2014/main" id="{5CFA74D0-A0FD-ECFA-8FB9-718502B3E370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28</a:t>
            </a:fld>
            <a:endParaRPr lang="en-US" altLang="en-US" sz="900"/>
          </a:p>
        </p:txBody>
      </p:sp>
      <p:sp>
        <p:nvSpPr>
          <p:cNvPr id="29699" name="Rectangle 12">
            <a:extLst>
              <a:ext uri="{FF2B5EF4-FFF2-40B4-BE49-F238E27FC236}">
                <a16:creationId xmlns:a16="http://schemas.microsoft.com/office/drawing/2014/main" id="{A6190B60-F5BE-8597-3DE1-FBD3B4ED63A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29700" name="Rectangle 2">
            <a:extLst>
              <a:ext uri="{FF2B5EF4-FFF2-40B4-BE49-F238E27FC236}">
                <a16:creationId xmlns:a16="http://schemas.microsoft.com/office/drawing/2014/main" id="{51774745-8361-2DB7-7B39-A50C8E3D9B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Data Matrix</a:t>
            </a:r>
          </a:p>
        </p:txBody>
      </p:sp>
      <p:pic>
        <p:nvPicPr>
          <p:cNvPr id="29701" name="Picture 1" descr="Figure 7.14 Data Matrix for Seasonal Regression Model.tif">
            <a:extLst>
              <a:ext uri="{FF2B5EF4-FFF2-40B4-BE49-F238E27FC236}">
                <a16:creationId xmlns:a16="http://schemas.microsoft.com/office/drawing/2014/main" id="{65F97AC6-A34B-6AE6-F54A-C718782AAE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172" y="660688"/>
            <a:ext cx="6562769" cy="5679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3">
            <a:extLst>
              <a:ext uri="{FF2B5EF4-FFF2-40B4-BE49-F238E27FC236}">
                <a16:creationId xmlns:a16="http://schemas.microsoft.com/office/drawing/2014/main" id="{17890033-4791-9095-F2D5-819F1E08AE41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29</a:t>
            </a:fld>
            <a:endParaRPr lang="en-US" altLang="en-US" sz="900"/>
          </a:p>
        </p:txBody>
      </p:sp>
      <p:sp>
        <p:nvSpPr>
          <p:cNvPr id="30723" name="Rectangle 12">
            <a:extLst>
              <a:ext uri="{FF2B5EF4-FFF2-40B4-BE49-F238E27FC236}">
                <a16:creationId xmlns:a16="http://schemas.microsoft.com/office/drawing/2014/main" id="{7680897A-3AA9-3309-5F86-9A7BD3C2E95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30724" name="Rectangle 2">
            <a:extLst>
              <a:ext uri="{FF2B5EF4-FFF2-40B4-BE49-F238E27FC236}">
                <a16:creationId xmlns:a16="http://schemas.microsoft.com/office/drawing/2014/main" id="{7A29F005-55B6-7704-14B8-C521F6A76E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Regression Model Results</a:t>
            </a:r>
          </a:p>
        </p:txBody>
      </p:sp>
      <p:pic>
        <p:nvPicPr>
          <p:cNvPr id="30725" name="Picture 1" descr="Figure 7.15 Final Regression Model for Forecasting Gas Usage.tif">
            <a:extLst>
              <a:ext uri="{FF2B5EF4-FFF2-40B4-BE49-F238E27FC236}">
                <a16:creationId xmlns:a16="http://schemas.microsoft.com/office/drawing/2014/main" id="{7FE35068-2D4A-20C6-640B-ED567DA2D2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905000"/>
            <a:ext cx="6934200" cy="458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3">
            <a:extLst>
              <a:ext uri="{FF2B5EF4-FFF2-40B4-BE49-F238E27FC236}">
                <a16:creationId xmlns:a16="http://schemas.microsoft.com/office/drawing/2014/main" id="{767BAFAD-FC3A-5916-990B-719ADD0F381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30</a:t>
            </a:fld>
            <a:endParaRPr lang="en-US" altLang="en-US" sz="900"/>
          </a:p>
        </p:txBody>
      </p:sp>
      <p:sp>
        <p:nvSpPr>
          <p:cNvPr id="31747" name="Rectangle 12">
            <a:extLst>
              <a:ext uri="{FF2B5EF4-FFF2-40B4-BE49-F238E27FC236}">
                <a16:creationId xmlns:a16="http://schemas.microsoft.com/office/drawing/2014/main" id="{176979FD-2CB0-DA0B-402B-48E512CCBDB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31748" name="Title 1">
            <a:extLst>
              <a:ext uri="{FF2B5EF4-FFF2-40B4-BE49-F238E27FC236}">
                <a16:creationId xmlns:a16="http://schemas.microsoft.com/office/drawing/2014/main" id="{A4CE7D0D-616D-C43A-8EAE-7C60009668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Model</a:t>
            </a:r>
          </a:p>
        </p:txBody>
      </p:sp>
      <p:pic>
        <p:nvPicPr>
          <p:cNvPr id="31749" name="Picture 3">
            <a:extLst>
              <a:ext uri="{FF2B5EF4-FFF2-40B4-BE49-F238E27FC236}">
                <a16:creationId xmlns:a16="http://schemas.microsoft.com/office/drawing/2014/main" id="{6D3D49D6-84D7-7931-400F-0F6AC8A32E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56" y="2315896"/>
            <a:ext cx="11746046" cy="1680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3">
            <a:extLst>
              <a:ext uri="{FF2B5EF4-FFF2-40B4-BE49-F238E27FC236}">
                <a16:creationId xmlns:a16="http://schemas.microsoft.com/office/drawing/2014/main" id="{81DF439B-F903-9E5A-87AF-937C5242540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AB2456EA-60D7-494D-867F-7B0934F6D8DA}" type="slidenum">
              <a:rPr lang="en-US" altLang="en-US" sz="900"/>
              <a:pPr/>
              <a:t>31</a:t>
            </a:fld>
            <a:endParaRPr lang="en-US" altLang="en-US" sz="900"/>
          </a:p>
        </p:txBody>
      </p:sp>
      <p:sp>
        <p:nvSpPr>
          <p:cNvPr id="32771" name="Rectangle 12">
            <a:extLst>
              <a:ext uri="{FF2B5EF4-FFF2-40B4-BE49-F238E27FC236}">
                <a16:creationId xmlns:a16="http://schemas.microsoft.com/office/drawing/2014/main" id="{E878683D-D3E6-C838-CC91-BFAFC573543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32772" name="Rectangle 2">
            <a:extLst>
              <a:ext uri="{FF2B5EF4-FFF2-40B4-BE49-F238E27FC236}">
                <a16:creationId xmlns:a16="http://schemas.microsoft.com/office/drawing/2014/main" id="{8267F5AE-C20C-509D-F376-45FB886EF3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Models for Trend and Seasonality</a:t>
            </a:r>
          </a:p>
        </p:txBody>
      </p:sp>
      <p:sp>
        <p:nvSpPr>
          <p:cNvPr id="32773" name="Rectangle 3">
            <a:extLst>
              <a:ext uri="{FF2B5EF4-FFF2-40B4-BE49-F238E27FC236}">
                <a16:creationId xmlns:a16="http://schemas.microsoft.com/office/drawing/2014/main" id="{89027CF8-3F03-0AE5-957B-9BB050B7F4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Holt-Winters Additive Model</a:t>
            </a:r>
          </a:p>
          <a:p>
            <a:pPr lvl="1" eaLnBrk="1" hangingPunct="1"/>
            <a:endParaRPr lang="en-US" altLang="en-US"/>
          </a:p>
          <a:p>
            <a:pPr eaLnBrk="1" hangingPunct="1"/>
            <a:endParaRPr lang="en-US" altLang="en-US"/>
          </a:p>
          <a:p>
            <a:pPr eaLnBrk="1" hangingPunct="1"/>
            <a:r>
              <a:rPr lang="en-US" altLang="en-US"/>
              <a:t>Holt-Winters Multiplicative Model</a:t>
            </a:r>
          </a:p>
        </p:txBody>
      </p:sp>
      <p:graphicFrame>
        <p:nvGraphicFramePr>
          <p:cNvPr id="32774" name="Object 5">
            <a:extLst>
              <a:ext uri="{FF2B5EF4-FFF2-40B4-BE49-F238E27FC236}">
                <a16:creationId xmlns:a16="http://schemas.microsoft.com/office/drawing/2014/main" id="{E9C833FD-AED7-7D9B-67E4-E37F68BA3E4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6759038"/>
              </p:ext>
            </p:extLst>
          </p:nvPr>
        </p:nvGraphicFramePr>
        <p:xfrm>
          <a:off x="3329282" y="2437895"/>
          <a:ext cx="4362450" cy="844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181100" imgH="228600" progId="Equation.3">
                  <p:embed/>
                </p:oleObj>
              </mc:Choice>
              <mc:Fallback>
                <p:oleObj name="Equation" r:id="rId3" imgW="1181100" imgH="228600" progId="Equation.3">
                  <p:embed/>
                  <p:pic>
                    <p:nvPicPr>
                      <p:cNvPr id="32774" name="Object 5">
                        <a:extLst>
                          <a:ext uri="{FF2B5EF4-FFF2-40B4-BE49-F238E27FC236}">
                            <a16:creationId xmlns:a16="http://schemas.microsoft.com/office/drawing/2014/main" id="{E9C833FD-AED7-7D9B-67E4-E37F68BA3E4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9282" y="2437895"/>
                        <a:ext cx="4362450" cy="844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5" name="Object 6">
            <a:extLst>
              <a:ext uri="{FF2B5EF4-FFF2-40B4-BE49-F238E27FC236}">
                <a16:creationId xmlns:a16="http://schemas.microsoft.com/office/drawing/2014/main" id="{2F36C825-D1AB-12F3-1EEB-05308A54464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6685568"/>
              </p:ext>
            </p:extLst>
          </p:nvPr>
        </p:nvGraphicFramePr>
        <p:xfrm>
          <a:off x="3329282" y="4057272"/>
          <a:ext cx="4362450" cy="844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181100" imgH="228600" progId="Equation.3">
                  <p:embed/>
                </p:oleObj>
              </mc:Choice>
              <mc:Fallback>
                <p:oleObj name="Equation" r:id="rId5" imgW="1181100" imgH="228600" progId="Equation.3">
                  <p:embed/>
                  <p:pic>
                    <p:nvPicPr>
                      <p:cNvPr id="32775" name="Object 6">
                        <a:extLst>
                          <a:ext uri="{FF2B5EF4-FFF2-40B4-BE49-F238E27FC236}">
                            <a16:creationId xmlns:a16="http://schemas.microsoft.com/office/drawing/2014/main" id="{2F36C825-D1AB-12F3-1EEB-05308A54464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9282" y="4057272"/>
                        <a:ext cx="4362450" cy="844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3">
            <a:extLst>
              <a:ext uri="{FF2B5EF4-FFF2-40B4-BE49-F238E27FC236}">
                <a16:creationId xmlns:a16="http://schemas.microsoft.com/office/drawing/2014/main" id="{D46AAE05-99CF-96DA-5401-4C5ACEA21E9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90599A77-A8C5-4ED6-B712-6F286F82043B}" type="slidenum">
              <a:rPr lang="en-US" altLang="en-US" sz="900"/>
              <a:pPr/>
              <a:t>32</a:t>
            </a:fld>
            <a:endParaRPr lang="en-US" altLang="en-US" sz="900"/>
          </a:p>
        </p:txBody>
      </p:sp>
      <p:sp>
        <p:nvSpPr>
          <p:cNvPr id="33795" name="Rectangle 12">
            <a:extLst>
              <a:ext uri="{FF2B5EF4-FFF2-40B4-BE49-F238E27FC236}">
                <a16:creationId xmlns:a16="http://schemas.microsoft.com/office/drawing/2014/main" id="{1068C900-84F7-E9E8-83FF-B1637556022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33796" name="Title 1">
            <a:extLst>
              <a:ext uri="{FF2B5EF4-FFF2-40B4-BE49-F238E27FC236}">
                <a16:creationId xmlns:a16="http://schemas.microsoft.com/office/drawing/2014/main" id="{CC792CDF-0EA0-6035-B941-E0565117FA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Model Choice</a:t>
            </a:r>
          </a:p>
        </p:txBody>
      </p:sp>
      <p:pic>
        <p:nvPicPr>
          <p:cNvPr id="33797" name="Picture 4">
            <a:extLst>
              <a:ext uri="{FF2B5EF4-FFF2-40B4-BE49-F238E27FC236}">
                <a16:creationId xmlns:a16="http://schemas.microsoft.com/office/drawing/2014/main" id="{D12059E5-E5C9-FD41-CB9B-45591CDB4C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200" y="2451100"/>
            <a:ext cx="7975600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3">
            <a:extLst>
              <a:ext uri="{FF2B5EF4-FFF2-40B4-BE49-F238E27FC236}">
                <a16:creationId xmlns:a16="http://schemas.microsoft.com/office/drawing/2014/main" id="{4ACE9D1C-B75B-FBF8-7955-91A205A345A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33</a:t>
            </a:fld>
            <a:endParaRPr lang="en-US" altLang="en-US" sz="900"/>
          </a:p>
        </p:txBody>
      </p:sp>
      <p:sp>
        <p:nvSpPr>
          <p:cNvPr id="34819" name="Rectangle 12">
            <a:extLst>
              <a:ext uri="{FF2B5EF4-FFF2-40B4-BE49-F238E27FC236}">
                <a16:creationId xmlns:a16="http://schemas.microsoft.com/office/drawing/2014/main" id="{45477245-C10B-0935-3300-9EC39B20F64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34820" name="Title 1">
            <a:extLst>
              <a:ext uri="{FF2B5EF4-FFF2-40B4-BE49-F238E27FC236}">
                <a16:creationId xmlns:a16="http://schemas.microsoft.com/office/drawing/2014/main" id="{5CBBB002-F889-97CD-99CC-4C859EB3C4C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Regression Forecasting With Causal Variables</a:t>
            </a:r>
          </a:p>
        </p:txBody>
      </p:sp>
      <p:sp>
        <p:nvSpPr>
          <p:cNvPr id="34821" name="TextBox 3">
            <a:extLst>
              <a:ext uri="{FF2B5EF4-FFF2-40B4-BE49-F238E27FC236}">
                <a16:creationId xmlns:a16="http://schemas.microsoft.com/office/drawing/2014/main" id="{53AFD6AA-414E-E8D6-D1A7-D7481CBA0F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5791201"/>
            <a:ext cx="8153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/>
              <a:t>Sales (week 11) = 4790.1 + 812.00(11) = 13,733 gallons</a:t>
            </a:r>
          </a:p>
        </p:txBody>
      </p:sp>
      <p:pic>
        <p:nvPicPr>
          <p:cNvPr id="34822" name="Picture 1" descr="Figure 7.16 Gasoline Sales Data and Trend Line.tif">
            <a:extLst>
              <a:ext uri="{FF2B5EF4-FFF2-40B4-BE49-F238E27FC236}">
                <a16:creationId xmlns:a16="http://schemas.microsoft.com/office/drawing/2014/main" id="{36910C3D-D7C7-50E4-F278-9E65276FAB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2176" y="2132014"/>
            <a:ext cx="7667625" cy="343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3">
            <a:extLst>
              <a:ext uri="{FF2B5EF4-FFF2-40B4-BE49-F238E27FC236}">
                <a16:creationId xmlns:a16="http://schemas.microsoft.com/office/drawing/2014/main" id="{88D3D92C-D64B-1B11-9433-5EF96B15B00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898CE1F2-DE7B-45C9-A8CB-6A4EAA1762AD}" type="slidenum">
              <a:rPr lang="en-US" altLang="en-US" sz="900"/>
              <a:pPr/>
              <a:t>34</a:t>
            </a:fld>
            <a:endParaRPr lang="en-US" altLang="en-US" sz="900"/>
          </a:p>
        </p:txBody>
      </p:sp>
      <p:sp>
        <p:nvSpPr>
          <p:cNvPr id="35843" name="Rectangle 12">
            <a:extLst>
              <a:ext uri="{FF2B5EF4-FFF2-40B4-BE49-F238E27FC236}">
                <a16:creationId xmlns:a16="http://schemas.microsoft.com/office/drawing/2014/main" id="{56C6D329-06DB-4185-57E7-8D01D6CD440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35844" name="Rectangle 4">
            <a:extLst>
              <a:ext uri="{FF2B5EF4-FFF2-40B4-BE49-F238E27FC236}">
                <a16:creationId xmlns:a16="http://schemas.microsoft.com/office/drawing/2014/main" id="{ADDB088E-C793-2C4C-22C4-4A458C6A94C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Causal Model</a:t>
            </a:r>
          </a:p>
        </p:txBody>
      </p:sp>
      <p:sp>
        <p:nvSpPr>
          <p:cNvPr id="35845" name="Rectangle 5">
            <a:extLst>
              <a:ext uri="{FF2B5EF4-FFF2-40B4-BE49-F238E27FC236}">
                <a16:creationId xmlns:a16="http://schemas.microsoft.com/office/drawing/2014/main" id="{BD5065D9-924C-3503-89BF-682DFCAF263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1538130"/>
            <a:ext cx="10515600" cy="463883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Sales = </a:t>
            </a:r>
            <a:r>
              <a:rPr lang="en-US" altLang="en-US" dirty="0">
                <a:latin typeface="Symbol" panose="05050102010706020507" pitchFamily="18" charset="2"/>
              </a:rPr>
              <a:t>b</a:t>
            </a:r>
            <a:r>
              <a:rPr lang="en-US" altLang="en-US" baseline="-25000" dirty="0"/>
              <a:t>0</a:t>
            </a:r>
            <a:r>
              <a:rPr lang="en-US" altLang="en-US" dirty="0"/>
              <a:t> + </a:t>
            </a:r>
            <a:r>
              <a:rPr lang="en-US" altLang="en-US" dirty="0">
                <a:latin typeface="Symbol" panose="05050102010706020507" pitchFamily="18" charset="2"/>
              </a:rPr>
              <a:t>b</a:t>
            </a:r>
            <a:r>
              <a:rPr lang="en-US" altLang="en-US" baseline="-25000" dirty="0"/>
              <a:t>1</a:t>
            </a:r>
            <a:r>
              <a:rPr lang="en-US" altLang="en-US" dirty="0"/>
              <a:t>Week + </a:t>
            </a:r>
            <a:r>
              <a:rPr lang="en-US" altLang="en-US" dirty="0">
                <a:latin typeface="Symbol" panose="05050102010706020507" pitchFamily="18" charset="2"/>
              </a:rPr>
              <a:t>b</a:t>
            </a:r>
            <a:r>
              <a:rPr lang="en-US" altLang="en-US" baseline="-25000" dirty="0"/>
              <a:t>2</a:t>
            </a:r>
            <a:r>
              <a:rPr lang="en-US" altLang="en-US" dirty="0"/>
              <a:t> Price/Gallon</a:t>
            </a:r>
          </a:p>
          <a:p>
            <a:pPr eaLnBrk="1" hangingPunct="1"/>
            <a:r>
              <a:rPr lang="en-US" altLang="en-US" dirty="0">
                <a:cs typeface="Times New Roman" panose="02020603050405020304" pitchFamily="18" charset="0"/>
              </a:rPr>
              <a:t>Sales = 72333.08 + 508.67 Week – 16463.20 Price/Gallon</a:t>
            </a:r>
          </a:p>
          <a:p>
            <a:pPr eaLnBrk="1" hangingPunct="1"/>
            <a:endParaRPr lang="en-US" altLang="en-US" dirty="0"/>
          </a:p>
          <a:p>
            <a:pPr eaLnBrk="1" hangingPunct="1"/>
            <a:endParaRPr lang="en-US" altLang="en-US" sz="3200" dirty="0"/>
          </a:p>
        </p:txBody>
      </p:sp>
      <p:sp>
        <p:nvSpPr>
          <p:cNvPr id="35846" name="TextBox 9">
            <a:extLst>
              <a:ext uri="{FF2B5EF4-FFF2-40B4-BE49-F238E27FC236}">
                <a16:creationId xmlns:a16="http://schemas.microsoft.com/office/drawing/2014/main" id="{45A1E34F-28B7-215E-555C-CDBEF351BB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0342" y="5688884"/>
            <a:ext cx="111363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/>
              <a:t>Sales (week 11) = 72333.08 + 508.67(11)  - 16463.2(3.80) = 13,733 gallons</a:t>
            </a:r>
          </a:p>
        </p:txBody>
      </p:sp>
      <p:pic>
        <p:nvPicPr>
          <p:cNvPr id="35847" name="Picture 1" descr="Figure 7.17 Regression Results for Gasoline Sales.tif">
            <a:extLst>
              <a:ext uri="{FF2B5EF4-FFF2-40B4-BE49-F238E27FC236}">
                <a16:creationId xmlns:a16="http://schemas.microsoft.com/office/drawing/2014/main" id="{B5E538F4-AE74-8610-815D-B5170577D5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2368" y="2509122"/>
            <a:ext cx="5472113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3">
            <a:extLst>
              <a:ext uri="{FF2B5EF4-FFF2-40B4-BE49-F238E27FC236}">
                <a16:creationId xmlns:a16="http://schemas.microsoft.com/office/drawing/2014/main" id="{5B9707FA-6C33-5367-58F3-AFEB03A42C4C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BE4DECF9-DB76-468E-9A57-079E774AA3C0}" type="slidenum">
              <a:rPr lang="en-US" altLang="en-US" sz="900"/>
              <a:pPr/>
              <a:t>35</a:t>
            </a:fld>
            <a:endParaRPr lang="en-US" altLang="en-US" sz="900"/>
          </a:p>
        </p:txBody>
      </p:sp>
      <p:sp>
        <p:nvSpPr>
          <p:cNvPr id="36867" name="Rectangle 12">
            <a:extLst>
              <a:ext uri="{FF2B5EF4-FFF2-40B4-BE49-F238E27FC236}">
                <a16:creationId xmlns:a16="http://schemas.microsoft.com/office/drawing/2014/main" id="{18054489-85E4-42D2-FD48-455955CE6C8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36868" name="Title 1">
            <a:extLst>
              <a:ext uri="{FF2B5EF4-FFF2-40B4-BE49-F238E27FC236}">
                <a16:creationId xmlns:a16="http://schemas.microsoft.com/office/drawing/2014/main" id="{1E295D8B-F3E5-58A7-65C0-FBC1F35C369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i="1"/>
              <a:t>CB Predictor</a:t>
            </a:r>
          </a:p>
        </p:txBody>
      </p:sp>
      <p:sp>
        <p:nvSpPr>
          <p:cNvPr id="36869" name="Content Placeholder 2">
            <a:extLst>
              <a:ext uri="{FF2B5EF4-FFF2-40B4-BE49-F238E27FC236}">
                <a16:creationId xmlns:a16="http://schemas.microsoft.com/office/drawing/2014/main" id="{45F77DC5-5884-0025-8AE8-B8716787F7C8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Excel add-in for forecasting</a:t>
            </a:r>
          </a:p>
          <a:p>
            <a:pPr eaLnBrk="1" hangingPunct="1"/>
            <a:r>
              <a:rPr lang="en-US" altLang="en-US"/>
              <a:t>Integrated with </a:t>
            </a:r>
            <a:r>
              <a:rPr lang="en-US" altLang="en-US" i="1"/>
              <a:t>Crystal Ball </a:t>
            </a:r>
            <a:r>
              <a:rPr lang="en-US" altLang="en-US"/>
              <a:t>software</a:t>
            </a:r>
          </a:p>
          <a:p>
            <a:pPr eaLnBrk="1" hangingPunct="1"/>
            <a:r>
              <a:rPr lang="en-US" altLang="en-US"/>
              <a:t>Example: Burglary Data</a:t>
            </a:r>
          </a:p>
        </p:txBody>
      </p:sp>
      <p:pic>
        <p:nvPicPr>
          <p:cNvPr id="36870" name="Picture 2" descr="C:\Documents and Settings\evansjr\My Documents\Current Book Revisions\SDA 4E\SDA 4E FINAL FILES\SDA 4E Screen Captures\SDA4E Captures Ch 7\Fig 7.3 monthly burglaries.jpg">
            <a:extLst>
              <a:ext uri="{FF2B5EF4-FFF2-40B4-BE49-F238E27FC236}">
                <a16:creationId xmlns:a16="http://schemas.microsoft.com/office/drawing/2014/main" id="{23F68392-2F85-E07B-EDDB-CE396C3C9B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1" y="3506209"/>
            <a:ext cx="4574422" cy="2885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3">
            <a:extLst>
              <a:ext uri="{FF2B5EF4-FFF2-40B4-BE49-F238E27FC236}">
                <a16:creationId xmlns:a16="http://schemas.microsoft.com/office/drawing/2014/main" id="{6FAEB250-B570-EF54-82E4-527D75086BB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CA39FB54-8417-4A5F-94EC-689E0CA33DCA}" type="slidenum">
              <a:rPr lang="en-US" altLang="en-US" sz="900"/>
              <a:pPr/>
              <a:t>36</a:t>
            </a:fld>
            <a:endParaRPr lang="en-US" altLang="en-US" sz="900"/>
          </a:p>
        </p:txBody>
      </p:sp>
      <p:sp>
        <p:nvSpPr>
          <p:cNvPr id="37891" name="Rectangle 12">
            <a:extLst>
              <a:ext uri="{FF2B5EF4-FFF2-40B4-BE49-F238E27FC236}">
                <a16:creationId xmlns:a16="http://schemas.microsoft.com/office/drawing/2014/main" id="{CF21ABC0-8B6A-0D05-5472-88CFA207781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37892" name="Title 1">
            <a:extLst>
              <a:ext uri="{FF2B5EF4-FFF2-40B4-BE49-F238E27FC236}">
                <a16:creationId xmlns:a16="http://schemas.microsoft.com/office/drawing/2014/main" id="{4F173DC8-FE6D-AF26-E446-3478A94B9A9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Input Data Dialog</a:t>
            </a:r>
          </a:p>
        </p:txBody>
      </p:sp>
      <p:pic>
        <p:nvPicPr>
          <p:cNvPr id="37893" name="Picture 4" descr="Figure 7A.5 CB Predictor Input Data Dialog.tif">
            <a:extLst>
              <a:ext uri="{FF2B5EF4-FFF2-40B4-BE49-F238E27FC236}">
                <a16:creationId xmlns:a16="http://schemas.microsoft.com/office/drawing/2014/main" id="{84C22CA1-E4AE-4609-8F3F-47E548FDEA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1905000"/>
            <a:ext cx="6330950" cy="436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13">
            <a:extLst>
              <a:ext uri="{FF2B5EF4-FFF2-40B4-BE49-F238E27FC236}">
                <a16:creationId xmlns:a16="http://schemas.microsoft.com/office/drawing/2014/main" id="{3B55B659-6C48-4E31-C18D-915D7F800C2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72BE3E1B-BC98-4EAA-BC5C-D9A29A5C4D07}" type="slidenum">
              <a:rPr lang="en-US" altLang="en-US" sz="900"/>
              <a:pPr/>
              <a:t>37</a:t>
            </a:fld>
            <a:endParaRPr lang="en-US" altLang="en-US" sz="900"/>
          </a:p>
        </p:txBody>
      </p:sp>
      <p:sp>
        <p:nvSpPr>
          <p:cNvPr id="38915" name="Rectangle 12">
            <a:extLst>
              <a:ext uri="{FF2B5EF4-FFF2-40B4-BE49-F238E27FC236}">
                <a16:creationId xmlns:a16="http://schemas.microsoft.com/office/drawing/2014/main" id="{837AF2D9-BB82-5805-ABA1-0D402DD0B2D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38916" name="Title 1">
            <a:extLst>
              <a:ext uri="{FF2B5EF4-FFF2-40B4-BE49-F238E27FC236}">
                <a16:creationId xmlns:a16="http://schemas.microsoft.com/office/drawing/2014/main" id="{97159899-8A4F-EBE4-4C0A-A65905D77C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Data Attributes Dialog</a:t>
            </a:r>
          </a:p>
        </p:txBody>
      </p:sp>
      <p:pic>
        <p:nvPicPr>
          <p:cNvPr id="38917" name="Picture 4" descr="FIgure 7A.6 CB Predictor Data Attributes Dialog.tif">
            <a:extLst>
              <a:ext uri="{FF2B5EF4-FFF2-40B4-BE49-F238E27FC236}">
                <a16:creationId xmlns:a16="http://schemas.microsoft.com/office/drawing/2014/main" id="{A135F3DD-A048-AC7A-9B40-C53CB7E137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905000"/>
            <a:ext cx="6980238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3">
            <a:extLst>
              <a:ext uri="{FF2B5EF4-FFF2-40B4-BE49-F238E27FC236}">
                <a16:creationId xmlns:a16="http://schemas.microsoft.com/office/drawing/2014/main" id="{356592AF-AFC7-4247-5A2E-571C59E7400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C8BE75FE-E9C1-459A-A46D-00DB10DB96EC}" type="slidenum">
              <a:rPr lang="en-US" altLang="en-US" sz="900"/>
              <a:pPr/>
              <a:t>38</a:t>
            </a:fld>
            <a:endParaRPr lang="en-US" altLang="en-US" sz="900"/>
          </a:p>
        </p:txBody>
      </p:sp>
      <p:sp>
        <p:nvSpPr>
          <p:cNvPr id="39939" name="Rectangle 12">
            <a:extLst>
              <a:ext uri="{FF2B5EF4-FFF2-40B4-BE49-F238E27FC236}">
                <a16:creationId xmlns:a16="http://schemas.microsoft.com/office/drawing/2014/main" id="{23357CF4-DF99-DD24-ADF5-8C7CB264C96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39940" name="Title 1">
            <a:extLst>
              <a:ext uri="{FF2B5EF4-FFF2-40B4-BE49-F238E27FC236}">
                <a16:creationId xmlns:a16="http://schemas.microsoft.com/office/drawing/2014/main" id="{2E0BBF7C-F2B2-BEAE-13AA-213DD045A6E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Methods Dialog</a:t>
            </a:r>
          </a:p>
        </p:txBody>
      </p:sp>
      <p:pic>
        <p:nvPicPr>
          <p:cNvPr id="39941" name="Picture 4" descr="Figure 7A.7 CB Predictor Methods Dialog.tif">
            <a:extLst>
              <a:ext uri="{FF2B5EF4-FFF2-40B4-BE49-F238E27FC236}">
                <a16:creationId xmlns:a16="http://schemas.microsoft.com/office/drawing/2014/main" id="{1E9F433A-7590-FB5D-F442-6DDB8DD8F2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057400"/>
            <a:ext cx="6827838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3">
            <a:extLst>
              <a:ext uri="{FF2B5EF4-FFF2-40B4-BE49-F238E27FC236}">
                <a16:creationId xmlns:a16="http://schemas.microsoft.com/office/drawing/2014/main" id="{26E98911-655D-5156-511B-B0DA7A6279E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62C7CEBF-B647-492B-98C9-2A72D5757E89}" type="slidenum">
              <a:rPr lang="en-US" altLang="en-US" sz="900"/>
              <a:pPr/>
              <a:t>39</a:t>
            </a:fld>
            <a:endParaRPr lang="en-US" altLang="en-US" sz="900"/>
          </a:p>
        </p:txBody>
      </p:sp>
      <p:sp>
        <p:nvSpPr>
          <p:cNvPr id="40963" name="Rectangle 12">
            <a:extLst>
              <a:ext uri="{FF2B5EF4-FFF2-40B4-BE49-F238E27FC236}">
                <a16:creationId xmlns:a16="http://schemas.microsoft.com/office/drawing/2014/main" id="{E54ADA59-A998-F932-C33A-B540B51D71D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40964" name="Title 1">
            <a:extLst>
              <a:ext uri="{FF2B5EF4-FFF2-40B4-BE49-F238E27FC236}">
                <a16:creationId xmlns:a16="http://schemas.microsoft.com/office/drawing/2014/main" id="{412063E3-54E3-682F-A151-8E3484451A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Options Dialog</a:t>
            </a:r>
          </a:p>
        </p:txBody>
      </p:sp>
      <p:pic>
        <p:nvPicPr>
          <p:cNvPr id="40965" name="Picture 4" descr="Figure 7A.8 CB Predictor Options DIalog.tif">
            <a:extLst>
              <a:ext uri="{FF2B5EF4-FFF2-40B4-BE49-F238E27FC236}">
                <a16:creationId xmlns:a16="http://schemas.microsoft.com/office/drawing/2014/main" id="{40D94B41-CCF4-4FC4-D7E2-C4827D5D98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1" y="1905000"/>
            <a:ext cx="6524625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3">
            <a:extLst>
              <a:ext uri="{FF2B5EF4-FFF2-40B4-BE49-F238E27FC236}">
                <a16:creationId xmlns:a16="http://schemas.microsoft.com/office/drawing/2014/main" id="{D186BAA9-D5D5-A37D-1E23-1CA5F56DF750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40</a:t>
            </a:fld>
            <a:endParaRPr lang="en-US" altLang="en-US" sz="900"/>
          </a:p>
        </p:txBody>
      </p:sp>
      <p:sp>
        <p:nvSpPr>
          <p:cNvPr id="41987" name="Rectangle 12">
            <a:extLst>
              <a:ext uri="{FF2B5EF4-FFF2-40B4-BE49-F238E27FC236}">
                <a16:creationId xmlns:a16="http://schemas.microsoft.com/office/drawing/2014/main" id="{48D46EA7-2511-58DD-AECB-E9A6334D03B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41988" name="Rectangle 2">
            <a:extLst>
              <a:ext uri="{FF2B5EF4-FFF2-40B4-BE49-F238E27FC236}">
                <a16:creationId xmlns:a16="http://schemas.microsoft.com/office/drawing/2014/main" id="{5403D25E-058A-5D7B-ED77-14A320558FE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i="1"/>
              <a:t>CB Predictor </a:t>
            </a:r>
            <a:r>
              <a:rPr lang="en-US" altLang="en-US"/>
              <a:t>Results for Forecasting Burglaries</a:t>
            </a:r>
          </a:p>
        </p:txBody>
      </p:sp>
      <p:pic>
        <p:nvPicPr>
          <p:cNvPr id="41989" name="Picture 1" descr="Figure 7.18 CB Predictor Results for Monthly Burglaries.tif">
            <a:extLst>
              <a:ext uri="{FF2B5EF4-FFF2-40B4-BE49-F238E27FC236}">
                <a16:creationId xmlns:a16="http://schemas.microsoft.com/office/drawing/2014/main" id="{7D83D8DD-60F5-720E-A28F-6692EB2794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2057401"/>
            <a:ext cx="6484938" cy="441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13">
            <a:extLst>
              <a:ext uri="{FF2B5EF4-FFF2-40B4-BE49-F238E27FC236}">
                <a16:creationId xmlns:a16="http://schemas.microsoft.com/office/drawing/2014/main" id="{A4896CCF-1776-13BB-003A-91F08F948131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41</a:t>
            </a:fld>
            <a:endParaRPr lang="en-US" altLang="en-US" sz="900"/>
          </a:p>
        </p:txBody>
      </p:sp>
      <p:sp>
        <p:nvSpPr>
          <p:cNvPr id="43011" name="Rectangle 12">
            <a:extLst>
              <a:ext uri="{FF2B5EF4-FFF2-40B4-BE49-F238E27FC236}">
                <a16:creationId xmlns:a16="http://schemas.microsoft.com/office/drawing/2014/main" id="{134DDB8D-47FE-482D-91EC-CFC629081B4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43012" name="Title 1">
            <a:extLst>
              <a:ext uri="{FF2B5EF4-FFF2-40B4-BE49-F238E27FC236}">
                <a16:creationId xmlns:a16="http://schemas.microsoft.com/office/drawing/2014/main" id="{33718054-9AE6-38AC-9666-A6072BAB48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i="1"/>
              <a:t>CB Predictor </a:t>
            </a:r>
            <a:r>
              <a:rPr lang="en-US" altLang="en-US"/>
              <a:t>Table View</a:t>
            </a:r>
          </a:p>
        </p:txBody>
      </p:sp>
      <p:pic>
        <p:nvPicPr>
          <p:cNvPr id="43013" name="Picture 3" descr="Figure 7.19 CB Predictor Table View for Monthly Burglary Forecasts.tif">
            <a:extLst>
              <a:ext uri="{FF2B5EF4-FFF2-40B4-BE49-F238E27FC236}">
                <a16:creationId xmlns:a16="http://schemas.microsoft.com/office/drawing/2014/main" id="{CDB2E08B-FB0B-2946-0E2E-2289E29B36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905001"/>
            <a:ext cx="6838950" cy="465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3">
            <a:extLst>
              <a:ext uri="{FF2B5EF4-FFF2-40B4-BE49-F238E27FC236}">
                <a16:creationId xmlns:a16="http://schemas.microsoft.com/office/drawing/2014/main" id="{6C70811E-922D-085E-8C63-8CCBC637DFDE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en-US" altLang="en-US"/>
              <a:t>7-</a:t>
            </a:r>
            <a:fld id="{EE48F14F-6A2A-4ED2-9F8D-38ACE043DEFE}" type="slidenum">
              <a:rPr lang="en-US" altLang="en-US" smtClean="0"/>
              <a:pPr>
                <a:defRPr/>
              </a:pPr>
              <a:t>42</a:t>
            </a:fld>
            <a:endParaRPr lang="en-US" altLang="en-US" sz="900"/>
          </a:p>
        </p:txBody>
      </p:sp>
      <p:sp>
        <p:nvSpPr>
          <p:cNvPr id="44035" name="Rectangle 12">
            <a:extLst>
              <a:ext uri="{FF2B5EF4-FFF2-40B4-BE49-F238E27FC236}">
                <a16:creationId xmlns:a16="http://schemas.microsoft.com/office/drawing/2014/main" id="{A998614B-C835-2E37-356F-38FB21E02D9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  <a:endParaRPr lang="en-US" altLang="en-US" sz="900"/>
          </a:p>
        </p:txBody>
      </p:sp>
      <p:sp>
        <p:nvSpPr>
          <p:cNvPr id="44036" name="Title 1">
            <a:extLst>
              <a:ext uri="{FF2B5EF4-FFF2-40B4-BE49-F238E27FC236}">
                <a16:creationId xmlns:a16="http://schemas.microsoft.com/office/drawing/2014/main" id="{F8495269-ECDB-99B9-EDF8-DC5E58A9BA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i="1"/>
              <a:t>CB Predictor </a:t>
            </a:r>
            <a:r>
              <a:rPr lang="en-US" altLang="en-US"/>
              <a:t>Results for Gas Use Example</a:t>
            </a:r>
          </a:p>
        </p:txBody>
      </p:sp>
      <p:pic>
        <p:nvPicPr>
          <p:cNvPr id="44037" name="Picture 1" descr="Figure 7.20 CB Predictor Results for Gas Use.tif">
            <a:extLst>
              <a:ext uri="{FF2B5EF4-FFF2-40B4-BE49-F238E27FC236}">
                <a16:creationId xmlns:a16="http://schemas.microsoft.com/office/drawing/2014/main" id="{FB4FC1DA-3270-96F7-C1B8-FC99DAAFAE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1981201"/>
            <a:ext cx="6718300" cy="457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13">
            <a:extLst>
              <a:ext uri="{FF2B5EF4-FFF2-40B4-BE49-F238E27FC236}">
                <a16:creationId xmlns:a16="http://schemas.microsoft.com/office/drawing/2014/main" id="{EDE8A2D9-1C59-2363-C714-020EF740D5CD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16DA68EE-45CB-4E86-8E81-BD11F66441B6}" type="slidenum">
              <a:rPr lang="en-US" altLang="en-US" sz="900"/>
              <a:pPr/>
              <a:t>43</a:t>
            </a:fld>
            <a:endParaRPr lang="en-US" altLang="en-US" sz="900"/>
          </a:p>
        </p:txBody>
      </p:sp>
      <p:sp>
        <p:nvSpPr>
          <p:cNvPr id="45059" name="Rectangle 12">
            <a:extLst>
              <a:ext uri="{FF2B5EF4-FFF2-40B4-BE49-F238E27FC236}">
                <a16:creationId xmlns:a16="http://schemas.microsoft.com/office/drawing/2014/main" id="{FF25B8D6-B6A1-3B0E-1429-BAD94383B5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45060" name="Rectangle 2">
            <a:extLst>
              <a:ext uri="{FF2B5EF4-FFF2-40B4-BE49-F238E27FC236}">
                <a16:creationId xmlns:a16="http://schemas.microsoft.com/office/drawing/2014/main" id="{12C56903-D94F-98DE-EF6A-4163DE6C5CD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i="1"/>
              <a:t>CB Predictor </a:t>
            </a:r>
            <a:r>
              <a:rPr lang="en-US" altLang="en-US"/>
              <a:t>Results for Electric Use Example</a:t>
            </a:r>
          </a:p>
        </p:txBody>
      </p:sp>
      <p:pic>
        <p:nvPicPr>
          <p:cNvPr id="45061" name="Picture 1" descr="FIgure 7.21 CB Predictor Output for Electric Usage.tif">
            <a:extLst>
              <a:ext uri="{FF2B5EF4-FFF2-40B4-BE49-F238E27FC236}">
                <a16:creationId xmlns:a16="http://schemas.microsoft.com/office/drawing/2014/main" id="{AA9558DB-A6AC-590F-98C6-2D8FE4288A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1" y="1981200"/>
            <a:ext cx="6710363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13">
            <a:extLst>
              <a:ext uri="{FF2B5EF4-FFF2-40B4-BE49-F238E27FC236}">
                <a16:creationId xmlns:a16="http://schemas.microsoft.com/office/drawing/2014/main" id="{074F120F-C384-1B67-676D-0720F05A728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E0875236-94FB-4E6B-A071-D580F431F2B3}" type="slidenum">
              <a:rPr lang="en-US" altLang="en-US" sz="900"/>
              <a:pPr/>
              <a:t>44</a:t>
            </a:fld>
            <a:endParaRPr lang="en-US" altLang="en-US" sz="900"/>
          </a:p>
        </p:txBody>
      </p:sp>
      <p:sp>
        <p:nvSpPr>
          <p:cNvPr id="46083" name="Rectangle 12">
            <a:extLst>
              <a:ext uri="{FF2B5EF4-FFF2-40B4-BE49-F238E27FC236}">
                <a16:creationId xmlns:a16="http://schemas.microsoft.com/office/drawing/2014/main" id="{E0665DE0-B7C5-AF9C-30E4-12892AEB852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46084" name="Title 1">
            <a:extLst>
              <a:ext uri="{FF2B5EF4-FFF2-40B4-BE49-F238E27FC236}">
                <a16:creationId xmlns:a16="http://schemas.microsoft.com/office/drawing/2014/main" id="{4D211B0D-0D66-3BF4-1D80-87908489F3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i="1"/>
              <a:t>CB Predictor </a:t>
            </a:r>
            <a:r>
              <a:rPr lang="en-US" altLang="en-US"/>
              <a:t>Seasonality Dialog</a:t>
            </a:r>
          </a:p>
        </p:txBody>
      </p:sp>
      <p:pic>
        <p:nvPicPr>
          <p:cNvPr id="46085" name="Picture 1" descr="Figure 7.22 CB Predictor Seasonality DIalog.tif">
            <a:extLst>
              <a:ext uri="{FF2B5EF4-FFF2-40B4-BE49-F238E27FC236}">
                <a16:creationId xmlns:a16="http://schemas.microsoft.com/office/drawing/2014/main" id="{FE3BD687-4149-0C75-0E83-5E0E187D20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1" y="1905001"/>
            <a:ext cx="6746875" cy="459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13">
            <a:extLst>
              <a:ext uri="{FF2B5EF4-FFF2-40B4-BE49-F238E27FC236}">
                <a16:creationId xmlns:a16="http://schemas.microsoft.com/office/drawing/2014/main" id="{38E4C4ED-92C6-7609-99D0-F28AA6BF1E6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9854EABB-F2AE-4F83-A3EE-C95C2AC978C9}" type="slidenum">
              <a:rPr lang="en-US" altLang="en-US" sz="900"/>
              <a:pPr/>
              <a:t>45</a:t>
            </a:fld>
            <a:endParaRPr lang="en-US" altLang="en-US" sz="900"/>
          </a:p>
        </p:txBody>
      </p:sp>
      <p:sp>
        <p:nvSpPr>
          <p:cNvPr id="47107" name="Rectangle 12">
            <a:extLst>
              <a:ext uri="{FF2B5EF4-FFF2-40B4-BE49-F238E27FC236}">
                <a16:creationId xmlns:a16="http://schemas.microsoft.com/office/drawing/2014/main" id="{D49B640F-7430-4C97-F12A-73DF76C6CD8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47108" name="Title 1">
            <a:extLst>
              <a:ext uri="{FF2B5EF4-FFF2-40B4-BE49-F238E27FC236}">
                <a16:creationId xmlns:a16="http://schemas.microsoft.com/office/drawing/2014/main" id="{CCF837B4-FDF2-2B42-9296-CE10601F56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Autocorrelations in </a:t>
            </a:r>
            <a:r>
              <a:rPr lang="en-US" altLang="en-US" i="1"/>
              <a:t>CB Predictor</a:t>
            </a:r>
          </a:p>
        </p:txBody>
      </p:sp>
      <p:pic>
        <p:nvPicPr>
          <p:cNvPr id="47109" name="Picture 4" descr="Figure 7.23 Autocorrelations Calculated by CB Predictor.tif">
            <a:extLst>
              <a:ext uri="{FF2B5EF4-FFF2-40B4-BE49-F238E27FC236}">
                <a16:creationId xmlns:a16="http://schemas.microsoft.com/office/drawing/2014/main" id="{2A96E969-339D-F1B4-F468-84678E0B5C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1" y="1828801"/>
            <a:ext cx="6837363" cy="465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13">
            <a:extLst>
              <a:ext uri="{FF2B5EF4-FFF2-40B4-BE49-F238E27FC236}">
                <a16:creationId xmlns:a16="http://schemas.microsoft.com/office/drawing/2014/main" id="{611B2739-1B20-B396-521B-28C162FCCE8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6595AB28-C808-4677-999C-F33E6A096D3B}" type="slidenum">
              <a:rPr lang="en-US" altLang="en-US" sz="900"/>
              <a:pPr/>
              <a:t>46</a:t>
            </a:fld>
            <a:endParaRPr lang="en-US" altLang="en-US" sz="900"/>
          </a:p>
        </p:txBody>
      </p:sp>
      <p:sp>
        <p:nvSpPr>
          <p:cNvPr id="48131" name="Rectangle 12">
            <a:extLst>
              <a:ext uri="{FF2B5EF4-FFF2-40B4-BE49-F238E27FC236}">
                <a16:creationId xmlns:a16="http://schemas.microsoft.com/office/drawing/2014/main" id="{C7457154-76B9-C8C6-6BE3-E4A7672500A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Copyright ©2013 Pearson Education, Inc. publishing as Prentice Hall </a:t>
            </a:r>
          </a:p>
        </p:txBody>
      </p:sp>
      <p:sp>
        <p:nvSpPr>
          <p:cNvPr id="48132" name="Title 1">
            <a:extLst>
              <a:ext uri="{FF2B5EF4-FFF2-40B4-BE49-F238E27FC236}">
                <a16:creationId xmlns:a16="http://schemas.microsoft.com/office/drawing/2014/main" id="{32C998E3-8811-A3FE-B873-C65C3E3976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199" y="775121"/>
            <a:ext cx="11291225" cy="915567"/>
          </a:xfrm>
        </p:spPr>
        <p:txBody>
          <a:bodyPr/>
          <a:lstStyle/>
          <a:p>
            <a:r>
              <a:rPr lang="en-US" altLang="en-US" i="1" dirty="0"/>
              <a:t>CB Predictor </a:t>
            </a:r>
            <a:r>
              <a:rPr lang="en-US" altLang="en-US" dirty="0"/>
              <a:t>ARIMA Model for Coal Production</a:t>
            </a:r>
          </a:p>
        </p:txBody>
      </p:sp>
      <p:pic>
        <p:nvPicPr>
          <p:cNvPr id="48133" name="Picture 4" descr="Figure 7.24 CB Predictor Results of ARIMA Model for Coal Production.tif">
            <a:extLst>
              <a:ext uri="{FF2B5EF4-FFF2-40B4-BE49-F238E27FC236}">
                <a16:creationId xmlns:a16="http://schemas.microsoft.com/office/drawing/2014/main" id="{10EBB738-8F81-E537-C868-39C8EEAB12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1" y="1828800"/>
            <a:ext cx="6823075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CE8F55-31C8-6A2E-BFC0-E83ACBC02F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30264"/>
            <a:ext cx="10515600" cy="1060424"/>
          </a:xfrm>
        </p:spPr>
        <p:txBody>
          <a:bodyPr>
            <a:normAutofit/>
          </a:bodyPr>
          <a:lstStyle/>
          <a:p>
            <a:r>
              <a:rPr lang="en-US" sz="4800" dirty="0"/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534B86-BB9B-1EE5-AE72-7E3E82D6AA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62932" y="1572485"/>
            <a:ext cx="9659320" cy="4351338"/>
          </a:xfrm>
        </p:spPr>
        <p:txBody>
          <a:bodyPr>
            <a:normAutofit lnSpcReduction="10000"/>
          </a:bodyPr>
          <a:lstStyle/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–"/>
            </a:pPr>
            <a: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Forecasting Techniques</a:t>
            </a: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–"/>
            </a:pPr>
            <a: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Qualitative and Judgmental Methods</a:t>
            </a: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–"/>
            </a:pPr>
            <a: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Indicators and Indexes</a:t>
            </a: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–"/>
            </a:pPr>
            <a: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Example Dept. of Commerce Index of Leading Indicators</a:t>
            </a: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–"/>
            </a:pPr>
            <a: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Time Series</a:t>
            </a: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–"/>
            </a:pPr>
            <a: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Statistical Forecasting Methods</a:t>
            </a: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–"/>
            </a:pPr>
            <a:r>
              <a:rPr kumimoji="0" lang="en-US" altLang="en-US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Error Metrics and Forecast Accuracy </a:t>
            </a:r>
          </a:p>
        </p:txBody>
      </p:sp>
    </p:spTree>
    <p:extLst>
      <p:ext uri="{BB962C8B-B14F-4D97-AF65-F5344CB8AC3E}">
        <p14:creationId xmlns:p14="http://schemas.microsoft.com/office/powerpoint/2010/main" val="297456738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CE8F55-31C8-6A2E-BFC0-E83ACBC02F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40597"/>
            <a:ext cx="10515600" cy="1050091"/>
          </a:xfrm>
        </p:spPr>
        <p:txBody>
          <a:bodyPr/>
          <a:lstStyle/>
          <a:p>
            <a:r>
              <a:rPr lang="en-US" dirty="0"/>
              <a:t>Review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534B86-BB9B-1EE5-AE72-7E3E82D6AA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28433"/>
            <a:ext cx="10515600" cy="4048529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250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en-US" sz="3200" dirty="0"/>
              <a:t>What are the components of a time series?</a:t>
            </a:r>
          </a:p>
          <a:p>
            <a:pPr marL="514350" indent="-514350">
              <a:lnSpc>
                <a:spcPct val="1250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en-US" sz="3200" dirty="0"/>
              <a:t>What does the Delphi Method involve?</a:t>
            </a:r>
          </a:p>
          <a:p>
            <a:pPr marL="514350" indent="-514350">
              <a:lnSpc>
                <a:spcPct val="1250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en-US" sz="3200" dirty="0"/>
              <a:t>Name three statistical forecasting methods mentioned in the document.</a:t>
            </a:r>
          </a:p>
        </p:txBody>
      </p:sp>
    </p:spTree>
    <p:extLst>
      <p:ext uri="{BB962C8B-B14F-4D97-AF65-F5344CB8AC3E}">
        <p14:creationId xmlns:p14="http://schemas.microsoft.com/office/powerpoint/2010/main" val="286919230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86B1C32-AD47-DD3B-8C03-D80ADDB969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370779" t="-370779" r="-370779" b="-370779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21"/>
    </mc:Choice>
    <mc:Fallback xmlns="">
      <p:transition spd="slow" advTm="200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ef603236bb6c58e1c3dfba115eedc72b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1b8f948c9cf30a50c8a743aa7ae783dd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6BDDC7F-5C6B-4E2B-9475-EB7EFB866A48}"/>
</file>

<file path=customXml/itemProps2.xml><?xml version="1.0" encoding="utf-8"?>
<ds:datastoreItem xmlns:ds="http://schemas.openxmlformats.org/officeDocument/2006/customXml" ds:itemID="{A3647E27-BE6A-4C72-A249-9389AD48745E}"/>
</file>

<file path=customXml/itemProps3.xml><?xml version="1.0" encoding="utf-8"?>
<ds:datastoreItem xmlns:ds="http://schemas.openxmlformats.org/officeDocument/2006/customXml" ds:itemID="{F9A95041-9D59-48EE-BD99-DCF8EDE830C3}"/>
</file>

<file path=docProps/app.xml><?xml version="1.0" encoding="utf-8"?>
<Properties xmlns="http://schemas.openxmlformats.org/officeDocument/2006/extended-properties" xmlns:vt="http://schemas.openxmlformats.org/officeDocument/2006/docPropsVTypes">
  <TotalTime>6016</TotalTime>
  <Words>2097</Words>
  <Application>Microsoft Office PowerPoint</Application>
  <PresentationFormat>Widescreen</PresentationFormat>
  <Paragraphs>300</Paragraphs>
  <Slides>49</Slides>
  <Notes>49</Notes>
  <HiddenSlides>0</HiddenSlides>
  <MMClips>1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49</vt:i4>
      </vt:variant>
    </vt:vector>
  </HeadingPairs>
  <TitlesOfParts>
    <vt:vector size="59" baseType="lpstr">
      <vt:lpstr>ＭＳ Ｐゴシック</vt:lpstr>
      <vt:lpstr>Arial</vt:lpstr>
      <vt:lpstr>Calibri</vt:lpstr>
      <vt:lpstr>Calibri Light</vt:lpstr>
      <vt:lpstr>Symbol</vt:lpstr>
      <vt:lpstr>Times New Roman</vt:lpstr>
      <vt:lpstr>Wingdings</vt:lpstr>
      <vt:lpstr>Office Theme</vt:lpstr>
      <vt:lpstr>Equation.3</vt:lpstr>
      <vt:lpstr>Equation</vt:lpstr>
      <vt:lpstr>PowerPoint Presentation</vt:lpstr>
      <vt:lpstr>PowerPoint Presentation</vt:lpstr>
      <vt:lpstr>PowerPoint Presentation</vt:lpstr>
      <vt:lpstr>Forecasting Techniques</vt:lpstr>
      <vt:lpstr>Qualitative and Judgmental Methods</vt:lpstr>
      <vt:lpstr>Indicators and Indexes</vt:lpstr>
      <vt:lpstr>Example Dept. of Commerce Index of Leading Indicators</vt:lpstr>
      <vt:lpstr>Time Series</vt:lpstr>
      <vt:lpstr>Examples of Time Series</vt:lpstr>
      <vt:lpstr>Statistical Forecasting Methods</vt:lpstr>
      <vt:lpstr>Simple Moving Average</vt:lpstr>
      <vt:lpstr>Example: Moving Average Forecast With k = 3</vt:lpstr>
      <vt:lpstr>Time Series Data and Moving Averages </vt:lpstr>
      <vt:lpstr>Alternative Moving Average Models</vt:lpstr>
      <vt:lpstr>Error Metrics and Forecast Accuracy</vt:lpstr>
      <vt:lpstr>Summary of Error Metrics for Burglary Data</vt:lpstr>
      <vt:lpstr>Exponential Smoothing</vt:lpstr>
      <vt:lpstr>Exponential Smoothing Example</vt:lpstr>
      <vt:lpstr>Forecasting Models With Linear Trends</vt:lpstr>
      <vt:lpstr>Regression-Based Forecasting</vt:lpstr>
      <vt:lpstr>Autocorrelated Data</vt:lpstr>
      <vt:lpstr>Autoregressive Models</vt:lpstr>
      <vt:lpstr>Portion of Coal Production File for Autoregessive Modeling</vt:lpstr>
      <vt:lpstr>Third-Order Autoregressive Model</vt:lpstr>
      <vt:lpstr>Second-Order Autogressive Model</vt:lpstr>
      <vt:lpstr>Forecasting Models With Seasonality</vt:lpstr>
      <vt:lpstr>Incorporating Seasonality into Regression Models</vt:lpstr>
      <vt:lpstr>Data Matrix</vt:lpstr>
      <vt:lpstr>Regression Model Results</vt:lpstr>
      <vt:lpstr>Model</vt:lpstr>
      <vt:lpstr>Models for Trend and Seasonality</vt:lpstr>
      <vt:lpstr>Model Choice</vt:lpstr>
      <vt:lpstr>Regression Forecasting With Causal Variables</vt:lpstr>
      <vt:lpstr>Causal Model</vt:lpstr>
      <vt:lpstr>CB Predictor</vt:lpstr>
      <vt:lpstr>Input Data Dialog</vt:lpstr>
      <vt:lpstr>Data Attributes Dialog</vt:lpstr>
      <vt:lpstr>Methods Dialog</vt:lpstr>
      <vt:lpstr>Options Dialog</vt:lpstr>
      <vt:lpstr>CB Predictor Results for Forecasting Burglaries</vt:lpstr>
      <vt:lpstr>CB Predictor Table View</vt:lpstr>
      <vt:lpstr>CB Predictor Results for Gas Use Example</vt:lpstr>
      <vt:lpstr>CB Predictor Results for Electric Use Example</vt:lpstr>
      <vt:lpstr>CB Predictor Seasonality Dialog</vt:lpstr>
      <vt:lpstr>Autocorrelations in CB Predictor</vt:lpstr>
      <vt:lpstr>CB Predictor ARIMA Model for Coal Production</vt:lpstr>
      <vt:lpstr>Summary</vt:lpstr>
      <vt:lpstr>Review Questions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Muhammed Saleem</cp:lastModifiedBy>
  <cp:revision>41</cp:revision>
  <dcterms:created xsi:type="dcterms:W3CDTF">2023-04-29T09:08:00Z</dcterms:created>
  <dcterms:modified xsi:type="dcterms:W3CDTF">2024-07-25T10:28:57Z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