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8" r:id="rId2"/>
    <p:sldId id="266" r:id="rId3"/>
    <p:sldId id="369" r:id="rId4"/>
    <p:sldId id="373" r:id="rId5"/>
    <p:sldId id="370" r:id="rId6"/>
    <p:sldId id="371" r:id="rId7"/>
    <p:sldId id="372" r:id="rId8"/>
    <p:sldId id="374" r:id="rId9"/>
    <p:sldId id="375" r:id="rId10"/>
    <p:sldId id="376" r:id="rId11"/>
    <p:sldId id="377" r:id="rId12"/>
    <p:sldId id="378" r:id="rId13"/>
    <p:sldId id="379" r:id="rId14"/>
    <p:sldId id="380" r:id="rId15"/>
    <p:sldId id="381" r:id="rId16"/>
    <p:sldId id="382" r:id="rId17"/>
    <p:sldId id="383" r:id="rId18"/>
    <p:sldId id="384" r:id="rId19"/>
    <p:sldId id="385" r:id="rId20"/>
    <p:sldId id="386" r:id="rId21"/>
    <p:sldId id="387" r:id="rId22"/>
    <p:sldId id="388" r:id="rId23"/>
    <p:sldId id="389" r:id="rId24"/>
    <p:sldId id="391" r:id="rId25"/>
    <p:sldId id="390" r:id="rId26"/>
    <p:sldId id="392" r:id="rId27"/>
    <p:sldId id="393" r:id="rId28"/>
    <p:sldId id="394" r:id="rId29"/>
    <p:sldId id="395" r:id="rId30"/>
    <p:sldId id="396" r:id="rId31"/>
    <p:sldId id="397" r:id="rId32"/>
    <p:sldId id="398" r:id="rId33"/>
    <p:sldId id="406" r:id="rId34"/>
    <p:sldId id="399" r:id="rId35"/>
    <p:sldId id="400" r:id="rId36"/>
    <p:sldId id="401" r:id="rId37"/>
    <p:sldId id="402" r:id="rId38"/>
    <p:sldId id="403" r:id="rId39"/>
    <p:sldId id="404" r:id="rId40"/>
    <p:sldId id="407" r:id="rId41"/>
    <p:sldId id="408" r:id="rId42"/>
    <p:sldId id="405" r:id="rId43"/>
    <p:sldId id="35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84" autoAdjust="0"/>
    <p:restoredTop sz="91400" autoAdjust="0"/>
  </p:normalViewPr>
  <p:slideViewPr>
    <p:cSldViewPr snapToGrid="0">
      <p:cViewPr varScale="1">
        <p:scale>
          <a:sx n="56" d="100"/>
          <a:sy n="56" d="100"/>
        </p:scale>
        <p:origin x="830" y="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11/15/2022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5"/>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29234538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268664" cy="1384995"/>
          </a:xfrm>
          <a:prstGeom prst="rect">
            <a:avLst/>
          </a:prstGeom>
          <a:noFill/>
        </p:spPr>
        <p:txBody>
          <a:bodyPr wrap="squar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i="1" dirty="0">
                <a:solidFill>
                  <a:schemeClr val="accent2">
                    <a:lumMod val="75000"/>
                  </a:schemeClr>
                </a:solidFill>
                <a:latin typeface="Arial" panose="020B0604020202020204" pitchFamily="34" charset="0"/>
                <a:cs typeface="Arial" panose="020B0604020202020204" pitchFamily="34" charset="0"/>
              </a:rPr>
              <a:t>Cryptography Algorithms</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#7</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45377" y="236724"/>
            <a:ext cx="2013031" cy="1261884"/>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04</a:t>
            </a:r>
          </a:p>
          <a:p>
            <a:pPr algn="ctr"/>
            <a:r>
              <a:rPr lang="en-US" sz="2000" b="1" dirty="0">
                <a:solidFill>
                  <a:schemeClr val="bg1"/>
                </a:solidFill>
                <a:latin typeface="Tajawal Medium" panose="00000600000000000000" pitchFamily="2" charset="-78"/>
                <a:cs typeface="Tajawal Medium" panose="00000600000000000000" pitchFamily="2" charset="-78"/>
              </a:rPr>
              <a:t>Lecture # 7</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4225003"/>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1 of the module 4 covers the Cryptography Algorithms are as follows:</a:t>
            </a:r>
          </a:p>
          <a:p>
            <a:pPr>
              <a:lnSpc>
                <a:spcPct val="150000"/>
              </a:lnSpc>
            </a:pPr>
            <a:endParaRPr lang="en-US" sz="2000" b="1" i="1" dirty="0">
              <a:solidFill>
                <a:schemeClr val="accent2">
                  <a:lumMod val="75000"/>
                </a:schemeClr>
              </a:solidFill>
              <a:latin typeface="Arial" panose="020B0604020202020204" pitchFamily="34" charset="0"/>
              <a:cs typeface="Arial" panose="020B0604020202020204" pitchFamily="34" charset="0"/>
            </a:endParaRPr>
          </a:p>
          <a:p>
            <a:pPr marL="342900" indent="-342900" algn="l">
              <a:lnSpc>
                <a:spcPct val="2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Public Key Algorithms</a:t>
            </a:r>
          </a:p>
          <a:p>
            <a:pPr marL="342900" indent="-342900" algn="l">
              <a:lnSpc>
                <a:spcPct val="2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Secret Key Algorithms</a:t>
            </a:r>
          </a:p>
          <a:p>
            <a:pPr marL="342900" indent="-342900" algn="l">
              <a:lnSpc>
                <a:spcPct val="250000"/>
              </a:lnSpc>
              <a:buFont typeface="Wingdings" panose="05000000000000000000" pitchFamily="2" charset="2"/>
              <a:buChar char="Ø"/>
            </a:pPr>
            <a:r>
              <a:rPr lang="en-US" sz="2000" b="1" i="1" dirty="0">
                <a:solidFill>
                  <a:schemeClr val="accent1">
                    <a:lumMod val="50000"/>
                  </a:schemeClr>
                </a:solidFill>
                <a:latin typeface="Arial" panose="020B0604020202020204" pitchFamily="34" charset="0"/>
                <a:cs typeface="Arial" panose="020B0604020202020204" pitchFamily="34" charset="0"/>
              </a:rPr>
              <a:t>Block Cipher Modes</a:t>
            </a:r>
          </a:p>
          <a:p>
            <a:pPr marL="688975" indent="57150" algn="just">
              <a:lnSpc>
                <a:spcPct val="150000"/>
              </a:lnSpc>
              <a:buFont typeface="Wingdings" panose="05000000000000000000" pitchFamily="2" charset="2"/>
              <a:buChar char="Ø"/>
            </a:pPr>
            <a:endParaRPr lang="en-US" b="1" i="1" dirty="0">
              <a:solidFill>
                <a:schemeClr val="accent1">
                  <a:lumMod val="50000"/>
                </a:schemeClr>
              </a:solidFill>
              <a:latin typeface="Arial" panose="020B0604020202020204" pitchFamily="34" charset="0"/>
              <a:cs typeface="Arial" panose="020B0604020202020204" pitchFamily="34" charset="0"/>
            </a:endParaRP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301033" y="370157"/>
            <a:ext cx="4852610"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Public-key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90970" y="2044247"/>
            <a:ext cx="10373727" cy="1998047"/>
          </a:xfrm>
          <a:prstGeom prst="rect">
            <a:avLst/>
          </a:prstGeom>
          <a:noFill/>
        </p:spPr>
        <p:txBody>
          <a:bodyPr wrap="square">
            <a:spAutoFit/>
          </a:bodyPr>
          <a:lstStyle/>
          <a:p>
            <a:pPr algn="ctr">
              <a:lnSpc>
                <a:spcPct val="200000"/>
              </a:lnSpc>
            </a:pPr>
            <a:r>
              <a:rPr lang="en-US" sz="7200" b="1" dirty="0">
                <a:solidFill>
                  <a:srgbClr val="002060"/>
                </a:solidFill>
              </a:rPr>
              <a:t>Introduction</a:t>
            </a:r>
          </a:p>
        </p:txBody>
      </p:sp>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88485" y="370157"/>
            <a:ext cx="2877711"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Introduction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4981620"/>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600" dirty="0">
                <a:solidFill>
                  <a:srgbClr val="002060"/>
                </a:solidFill>
                <a:latin typeface="Times New Roman" panose="02020603050405020304" pitchFamily="18" charset="0"/>
              </a:rPr>
              <a:t>The development of public-key cryptography is the greatest and perhaps the only true revolution in the entire history of cryptography. From its earliest beginnings to modern times, virtually all cryptographic systems have been based on the elementary tools of substitution and permutation. After millennia of working with algorithms that could be calculated by hand, a major advance in symmetric cryptography occurred with the development of the rotor encryption/decryption machine.</a:t>
            </a:r>
          </a:p>
          <a:p>
            <a:pPr marL="342900" indent="-342900" algn="just">
              <a:lnSpc>
                <a:spcPct val="200000"/>
              </a:lnSpc>
              <a:buFont typeface="Wingdings" panose="05000000000000000000" pitchFamily="2" charset="2"/>
              <a:buChar char="q"/>
            </a:pPr>
            <a:endParaRPr lang="en-US" sz="2600" dirty="0">
              <a:solidFill>
                <a:srgbClr val="002060"/>
              </a:solidFill>
            </a:endParaRPr>
          </a:p>
        </p:txBody>
      </p:sp>
    </p:spTree>
    <p:extLst>
      <p:ext uri="{BB962C8B-B14F-4D97-AF65-F5344CB8AC3E}">
        <p14:creationId xmlns:p14="http://schemas.microsoft.com/office/powerpoint/2010/main" val="2915470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514" y="57315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88485" y="370157"/>
            <a:ext cx="2877711"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Introduction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65726" y="1245954"/>
            <a:ext cx="11153821" cy="5581784"/>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600" dirty="0">
                <a:solidFill>
                  <a:srgbClr val="002060"/>
                </a:solidFill>
                <a:latin typeface="Times New Roman" panose="02020603050405020304" pitchFamily="18" charset="0"/>
              </a:rPr>
              <a:t>The electromechanical rotor enabled the development of fiendishly complex Cipher systems. With the availability of computers, even more complex systems were  devised, the most prominent of which was the Lucifer effort at IBM that culminated in the Data Encryption Standard (DES). But both rotor machines and DES, although representing significant advances, still relied on the bread-and-butter tools of substitution and permutation.</a:t>
            </a:r>
          </a:p>
          <a:p>
            <a:pPr marL="342900" indent="-342900" algn="just">
              <a:lnSpc>
                <a:spcPct val="200000"/>
              </a:lnSpc>
              <a:buFont typeface="Wingdings" panose="05000000000000000000" pitchFamily="2" charset="2"/>
              <a:buChar char="q"/>
            </a:pPr>
            <a:endParaRPr lang="en-US" sz="2600" dirty="0">
              <a:solidFill>
                <a:srgbClr val="002060"/>
              </a:solidFill>
            </a:endParaRPr>
          </a:p>
        </p:txBody>
      </p:sp>
    </p:spTree>
    <p:extLst>
      <p:ext uri="{BB962C8B-B14F-4D97-AF65-F5344CB8AC3E}">
        <p14:creationId xmlns:p14="http://schemas.microsoft.com/office/powerpoint/2010/main" val="434525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88485" y="370157"/>
            <a:ext cx="2877711"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Introduction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13018" y="1448786"/>
            <a:ext cx="10373727" cy="4221605"/>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600" dirty="0">
                <a:solidFill>
                  <a:srgbClr val="002060"/>
                </a:solidFill>
                <a:latin typeface="Times New Roman" panose="02020603050405020304" pitchFamily="18" charset="0"/>
              </a:rPr>
              <a:t>Public-key cryptography provides a radical departure from all that has gone before. For one thing, public-key algorithms are based on mathematical functions rather than on substitution and permutation. More important, public-key cryptography is asymmetric, involving the use of two separate keys, in contrast to symmetric encryption, which uses only one key. The use of two keys has profound consequences in the areas of confidentiality, key distribution.</a:t>
            </a:r>
          </a:p>
        </p:txBody>
      </p:sp>
    </p:spTree>
    <p:extLst>
      <p:ext uri="{BB962C8B-B14F-4D97-AF65-F5344CB8AC3E}">
        <p14:creationId xmlns:p14="http://schemas.microsoft.com/office/powerpoint/2010/main" val="3537514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41487" y="294085"/>
            <a:ext cx="4571701" cy="1001941"/>
          </a:xfrm>
          <a:prstGeom prst="rect">
            <a:avLst/>
          </a:prstGeom>
          <a:noFill/>
        </p:spPr>
        <p:txBody>
          <a:bodyPr wrap="none" rtlCol="0">
            <a:spAutoFit/>
          </a:bodyPr>
          <a:lstStyle/>
          <a:p>
            <a:pPr algn="ctr">
              <a:lnSpc>
                <a:spcPct val="150000"/>
              </a:lnSpc>
            </a:pPr>
            <a:r>
              <a:rPr lang="en-US" sz="2100" b="1" i="1" dirty="0">
                <a:solidFill>
                  <a:schemeClr val="bg1"/>
                </a:solidFill>
                <a:latin typeface="Arial" panose="020B0604020202020204" pitchFamily="34" charset="0"/>
                <a:cs typeface="Arial" panose="020B0604020202020204" pitchFamily="34" charset="0"/>
              </a:rPr>
              <a:t>Terminology </a:t>
            </a:r>
          </a:p>
          <a:p>
            <a:pPr algn="ctr">
              <a:lnSpc>
                <a:spcPct val="150000"/>
              </a:lnSpc>
            </a:pPr>
            <a:r>
              <a:rPr lang="en-US" sz="2100" b="1" i="1" dirty="0">
                <a:solidFill>
                  <a:schemeClr val="bg1"/>
                </a:solidFill>
                <a:latin typeface="Arial" panose="020B0604020202020204" pitchFamily="34" charset="0"/>
                <a:cs typeface="Arial" panose="020B0604020202020204" pitchFamily="34" charset="0"/>
              </a:rPr>
              <a:t>Related to Asymmetric Encryption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792508"/>
            <a:ext cx="10373727" cy="3246530"/>
          </a:xfrm>
          <a:prstGeom prst="rect">
            <a:avLst/>
          </a:prstGeom>
          <a:noFill/>
        </p:spPr>
        <p:txBody>
          <a:bodyPr wrap="square">
            <a:spAutoFit/>
          </a:bodyPr>
          <a:lstStyle/>
          <a:p>
            <a:pPr marL="457200" indent="-457200" algn="just">
              <a:lnSpc>
                <a:spcPct val="150000"/>
              </a:lnSpc>
              <a:buFont typeface="Wingdings" panose="05000000000000000000" pitchFamily="2" charset="2"/>
              <a:buChar char="q"/>
            </a:pPr>
            <a:r>
              <a:rPr lang="en-US" sz="2800" b="1" i="1" dirty="0">
                <a:solidFill>
                  <a:srgbClr val="002060"/>
                </a:solidFill>
                <a:latin typeface="Times New Roman" panose="02020603050405020304" pitchFamily="18" charset="0"/>
              </a:rPr>
              <a:t>Asymmetric Keys</a:t>
            </a:r>
          </a:p>
          <a:p>
            <a:pPr algn="just">
              <a:lnSpc>
                <a:spcPct val="150000"/>
              </a:lnSpc>
            </a:pPr>
            <a:r>
              <a:rPr lang="en-US" sz="2800" dirty="0">
                <a:solidFill>
                  <a:srgbClr val="002060"/>
                </a:solidFill>
                <a:latin typeface="Times New Roman" panose="02020603050405020304" pitchFamily="18" charset="0"/>
              </a:rPr>
              <a:t>Two related keys, a public key and a private key, that are used to perform complementary operations, such as encryption and decryption or signature generation and signature verification.</a:t>
            </a:r>
          </a:p>
          <a:p>
            <a:pPr algn="just">
              <a:lnSpc>
                <a:spcPct val="150000"/>
              </a:lnSpc>
            </a:pPr>
            <a:endParaRPr lang="en-US" sz="28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986573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41487" y="294085"/>
            <a:ext cx="4571701" cy="1001941"/>
          </a:xfrm>
          <a:prstGeom prst="rect">
            <a:avLst/>
          </a:prstGeom>
          <a:noFill/>
        </p:spPr>
        <p:txBody>
          <a:bodyPr wrap="none" rtlCol="0">
            <a:spAutoFit/>
          </a:bodyPr>
          <a:lstStyle/>
          <a:p>
            <a:pPr algn="ctr">
              <a:lnSpc>
                <a:spcPct val="150000"/>
              </a:lnSpc>
            </a:pPr>
            <a:r>
              <a:rPr lang="en-US" sz="2100" b="1" i="1" dirty="0">
                <a:solidFill>
                  <a:schemeClr val="bg1"/>
                </a:solidFill>
                <a:latin typeface="Arial" panose="020B0604020202020204" pitchFamily="34" charset="0"/>
                <a:cs typeface="Arial" panose="020B0604020202020204" pitchFamily="34" charset="0"/>
              </a:rPr>
              <a:t>Terminology </a:t>
            </a:r>
          </a:p>
          <a:p>
            <a:pPr algn="ctr">
              <a:lnSpc>
                <a:spcPct val="150000"/>
              </a:lnSpc>
            </a:pPr>
            <a:r>
              <a:rPr lang="en-US" sz="2100" b="1" i="1" dirty="0">
                <a:solidFill>
                  <a:schemeClr val="bg1"/>
                </a:solidFill>
                <a:latin typeface="Arial" panose="020B0604020202020204" pitchFamily="34" charset="0"/>
                <a:cs typeface="Arial" panose="020B0604020202020204" pitchFamily="34" charset="0"/>
              </a:rPr>
              <a:t>Related to Asymmetric Encryption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20929" y="1296026"/>
            <a:ext cx="10373727" cy="3621441"/>
          </a:xfrm>
          <a:prstGeom prst="rect">
            <a:avLst/>
          </a:prstGeom>
          <a:noFill/>
        </p:spPr>
        <p:txBody>
          <a:bodyPr wrap="square">
            <a:spAutoFit/>
          </a:bodyPr>
          <a:lstStyle/>
          <a:p>
            <a:pPr algn="just">
              <a:lnSpc>
                <a:spcPct val="150000"/>
              </a:lnSpc>
            </a:pPr>
            <a:endParaRPr lang="en-US" sz="2600" b="1" i="1" dirty="0">
              <a:solidFill>
                <a:srgbClr val="002060"/>
              </a:solidFill>
              <a:latin typeface="Times New Roman" panose="02020603050405020304" pitchFamily="18" charset="0"/>
            </a:endParaRPr>
          </a:p>
          <a:p>
            <a:pPr marL="457200" indent="-457200" algn="just">
              <a:lnSpc>
                <a:spcPct val="150000"/>
              </a:lnSpc>
              <a:buFont typeface="Wingdings" panose="05000000000000000000" pitchFamily="2" charset="2"/>
              <a:buChar char="q"/>
            </a:pPr>
            <a:r>
              <a:rPr lang="en-US" sz="2600" b="1" i="1" dirty="0">
                <a:solidFill>
                  <a:srgbClr val="002060"/>
                </a:solidFill>
                <a:latin typeface="Times New Roman" panose="02020603050405020304" pitchFamily="18" charset="0"/>
              </a:rPr>
              <a:t>Public Key Certificate</a:t>
            </a:r>
          </a:p>
          <a:p>
            <a:pPr algn="just">
              <a:lnSpc>
                <a:spcPct val="150000"/>
              </a:lnSpc>
            </a:pPr>
            <a:r>
              <a:rPr lang="en-US" sz="2600" dirty="0">
                <a:solidFill>
                  <a:srgbClr val="002060"/>
                </a:solidFill>
                <a:latin typeface="Times New Roman" panose="02020603050405020304" pitchFamily="18" charset="0"/>
              </a:rPr>
              <a:t>A digital document issued and digitally signed by the private key of a Certification Authority that binds the name of a subscriber to a public key. The certificate indicates that the subscriber identified in the certificate has sole control and access to the corresponding private key.</a:t>
            </a:r>
          </a:p>
        </p:txBody>
      </p:sp>
    </p:spTree>
    <p:extLst>
      <p:ext uri="{BB962C8B-B14F-4D97-AF65-F5344CB8AC3E}">
        <p14:creationId xmlns:p14="http://schemas.microsoft.com/office/powerpoint/2010/main" val="3762712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41487" y="294085"/>
            <a:ext cx="4571701" cy="1001941"/>
          </a:xfrm>
          <a:prstGeom prst="rect">
            <a:avLst/>
          </a:prstGeom>
          <a:noFill/>
        </p:spPr>
        <p:txBody>
          <a:bodyPr wrap="none" rtlCol="0">
            <a:spAutoFit/>
          </a:bodyPr>
          <a:lstStyle/>
          <a:p>
            <a:pPr algn="ctr">
              <a:lnSpc>
                <a:spcPct val="150000"/>
              </a:lnSpc>
            </a:pPr>
            <a:r>
              <a:rPr lang="en-US" sz="2100" b="1" i="1" dirty="0">
                <a:solidFill>
                  <a:schemeClr val="bg1"/>
                </a:solidFill>
                <a:latin typeface="Arial" panose="020B0604020202020204" pitchFamily="34" charset="0"/>
                <a:cs typeface="Arial" panose="020B0604020202020204" pitchFamily="34" charset="0"/>
              </a:rPr>
              <a:t>Terminology </a:t>
            </a:r>
          </a:p>
          <a:p>
            <a:pPr algn="ctr">
              <a:lnSpc>
                <a:spcPct val="150000"/>
              </a:lnSpc>
            </a:pPr>
            <a:r>
              <a:rPr lang="en-US" sz="2100" b="1" i="1" dirty="0">
                <a:solidFill>
                  <a:schemeClr val="bg1"/>
                </a:solidFill>
                <a:latin typeface="Arial" panose="020B0604020202020204" pitchFamily="34" charset="0"/>
                <a:cs typeface="Arial" panose="020B0604020202020204" pitchFamily="34" charset="0"/>
              </a:rPr>
              <a:t>Related to Asymmetric Encryption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14781" y="1643399"/>
            <a:ext cx="10373727" cy="3171317"/>
          </a:xfrm>
          <a:prstGeom prst="rect">
            <a:avLst/>
          </a:prstGeom>
          <a:noFill/>
        </p:spPr>
        <p:txBody>
          <a:bodyPr wrap="square">
            <a:spAutoFit/>
          </a:bodyPr>
          <a:lstStyle/>
          <a:p>
            <a:pPr algn="l">
              <a:lnSpc>
                <a:spcPct val="200000"/>
              </a:lnSpc>
            </a:pPr>
            <a:r>
              <a:rPr lang="en-US" sz="2600" b="1" i="1" dirty="0">
                <a:solidFill>
                  <a:srgbClr val="002060"/>
                </a:solidFill>
                <a:latin typeface="Times New Roman" panose="02020603050405020304" pitchFamily="18" charset="0"/>
              </a:rPr>
              <a:t>Public Key (Asymmetric) Cryptographic Algorithm</a:t>
            </a:r>
          </a:p>
          <a:p>
            <a:pPr algn="just">
              <a:lnSpc>
                <a:spcPct val="200000"/>
              </a:lnSpc>
            </a:pPr>
            <a:r>
              <a:rPr lang="en-US" sz="2600" dirty="0">
                <a:solidFill>
                  <a:srgbClr val="002060"/>
                </a:solidFill>
                <a:latin typeface="Times New Roman" panose="02020603050405020304" pitchFamily="18" charset="0"/>
              </a:rPr>
              <a:t>A cryptographic algorithm that uses two related keys, a public key and a private key. The two keys have the property that deriving the private key from the public key is computationally infeasible.</a:t>
            </a:r>
          </a:p>
        </p:txBody>
      </p:sp>
    </p:spTree>
    <p:extLst>
      <p:ext uri="{BB962C8B-B14F-4D97-AF65-F5344CB8AC3E}">
        <p14:creationId xmlns:p14="http://schemas.microsoft.com/office/powerpoint/2010/main" val="1798743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546226" y="294085"/>
            <a:ext cx="4362220" cy="958660"/>
          </a:xfrm>
          <a:prstGeom prst="rect">
            <a:avLst/>
          </a:prstGeom>
          <a:noFill/>
        </p:spPr>
        <p:txBody>
          <a:bodyPr wrap="none" rtlCol="0">
            <a:spAutoFit/>
          </a:bodyPr>
          <a:lstStyle/>
          <a:p>
            <a:pPr algn="ctr">
              <a:lnSpc>
                <a:spcPct val="150000"/>
              </a:lnSpc>
            </a:pPr>
            <a:r>
              <a:rPr lang="en-US" sz="2000" b="1" i="1" dirty="0">
                <a:solidFill>
                  <a:schemeClr val="bg1"/>
                </a:solidFill>
                <a:latin typeface="Arial" panose="020B0604020202020204" pitchFamily="34" charset="0"/>
                <a:cs typeface="Arial" panose="020B0604020202020204" pitchFamily="34" charset="0"/>
              </a:rPr>
              <a:t>Terminology </a:t>
            </a:r>
          </a:p>
          <a:p>
            <a:pPr algn="ctr">
              <a:lnSpc>
                <a:spcPct val="150000"/>
              </a:lnSpc>
            </a:pPr>
            <a:r>
              <a:rPr lang="en-US" sz="2000" b="1" i="1" dirty="0">
                <a:solidFill>
                  <a:schemeClr val="bg1"/>
                </a:solidFill>
                <a:latin typeface="Arial" panose="020B0604020202020204" pitchFamily="34" charset="0"/>
                <a:cs typeface="Arial" panose="020B0604020202020204" pitchFamily="34" charset="0"/>
              </a:rPr>
              <a:t>Related to Asymmetric Encryption</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460" y="1744081"/>
            <a:ext cx="10938342" cy="3171317"/>
          </a:xfrm>
          <a:prstGeom prst="rect">
            <a:avLst/>
          </a:prstGeom>
          <a:noFill/>
        </p:spPr>
        <p:txBody>
          <a:bodyPr wrap="square">
            <a:spAutoFit/>
          </a:bodyPr>
          <a:lstStyle/>
          <a:p>
            <a:pPr algn="just">
              <a:lnSpc>
                <a:spcPct val="200000"/>
              </a:lnSpc>
            </a:pPr>
            <a:r>
              <a:rPr lang="en-US" sz="2600" b="1" i="1" dirty="0">
                <a:solidFill>
                  <a:srgbClr val="002060"/>
                </a:solidFill>
                <a:latin typeface="Times New Roman" panose="02020603050405020304" pitchFamily="18" charset="0"/>
              </a:rPr>
              <a:t>Public Key Infrastructure (PKI)</a:t>
            </a:r>
          </a:p>
          <a:p>
            <a:pPr algn="just">
              <a:lnSpc>
                <a:spcPct val="200000"/>
              </a:lnSpc>
            </a:pPr>
            <a:r>
              <a:rPr lang="en-US" sz="2600" dirty="0">
                <a:solidFill>
                  <a:srgbClr val="002060"/>
                </a:solidFill>
                <a:latin typeface="Times New Roman" panose="02020603050405020304" pitchFamily="18" charset="0"/>
              </a:rPr>
              <a:t>A set of policies, processes, server platforms, software and workstations used for the purpose of administering certificates and public-private key pairs, including the ability to issue, maintain, and revoke public key certificates.</a:t>
            </a:r>
          </a:p>
        </p:txBody>
      </p:sp>
    </p:spTree>
    <p:extLst>
      <p:ext uri="{BB962C8B-B14F-4D97-AF65-F5344CB8AC3E}">
        <p14:creationId xmlns:p14="http://schemas.microsoft.com/office/powerpoint/2010/main" val="809779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460" y="1343591"/>
            <a:ext cx="10938342"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Asymmetric algorithms rely on one key for encryption and a different but related key for decryption. These algorithms have the following important characteristic.</a:t>
            </a:r>
          </a:p>
          <a:p>
            <a:pPr algn="just">
              <a:lnSpc>
                <a:spcPct val="200000"/>
              </a:lnSpc>
            </a:pPr>
            <a:r>
              <a:rPr lang="en-US" sz="2800" dirty="0">
                <a:solidFill>
                  <a:srgbClr val="002060"/>
                </a:solidFill>
                <a:latin typeface="Times New Roman" panose="02020603050405020304" pitchFamily="18" charset="0"/>
              </a:rPr>
              <a:t>• It is computationally infeasible to determine the decryption key given only knowledge of the cryptographic algorithm and the encryption key.</a:t>
            </a:r>
          </a:p>
        </p:txBody>
      </p:sp>
    </p:spTree>
    <p:extLst>
      <p:ext uri="{BB962C8B-B14F-4D97-AF65-F5344CB8AC3E}">
        <p14:creationId xmlns:p14="http://schemas.microsoft.com/office/powerpoint/2010/main" val="222543599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13779" y="6099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4062779"/>
          </a:xfrm>
          <a:prstGeom prst="rect">
            <a:avLst/>
          </a:prstGeom>
          <a:noFill/>
        </p:spPr>
        <p:txBody>
          <a:bodyPr wrap="square">
            <a:spAutoFit/>
          </a:bodyPr>
          <a:lstStyle/>
          <a:p>
            <a:pPr algn="just">
              <a:lnSpc>
                <a:spcPct val="150000"/>
              </a:lnSpc>
            </a:pPr>
            <a:r>
              <a:rPr lang="en-US" sz="2500" dirty="0">
                <a:solidFill>
                  <a:srgbClr val="002060"/>
                </a:solidFill>
                <a:latin typeface="Times New Roman" panose="02020603050405020304" pitchFamily="18" charset="0"/>
              </a:rPr>
              <a:t>In addition, some algorithms, such as RSA, also exhibit the following characteristic.</a:t>
            </a:r>
          </a:p>
          <a:p>
            <a:pPr algn="just">
              <a:lnSpc>
                <a:spcPct val="150000"/>
              </a:lnSpc>
            </a:pPr>
            <a:r>
              <a:rPr lang="en-US" sz="2500" dirty="0">
                <a:solidFill>
                  <a:srgbClr val="002060"/>
                </a:solidFill>
                <a:latin typeface="Times New Roman" panose="02020603050405020304" pitchFamily="18" charset="0"/>
              </a:rPr>
              <a:t>• Either of the two related keys can be used for encryption, with the other used for decryption.</a:t>
            </a:r>
          </a:p>
          <a:p>
            <a:pPr algn="just">
              <a:lnSpc>
                <a:spcPct val="150000"/>
              </a:lnSpc>
            </a:pPr>
            <a:r>
              <a:rPr lang="en-US" sz="2500" dirty="0">
                <a:solidFill>
                  <a:srgbClr val="002060"/>
                </a:solidFill>
                <a:latin typeface="Times New Roman" panose="02020603050405020304" pitchFamily="18" charset="0"/>
              </a:rPr>
              <a:t>A public-key encryption scheme has six ingredients (Figure 9.1a; compare with Figure 2.1).</a:t>
            </a:r>
          </a:p>
          <a:p>
            <a:pPr algn="just">
              <a:lnSpc>
                <a:spcPct val="150000"/>
              </a:lnSpc>
            </a:pPr>
            <a:r>
              <a:rPr lang="en-US" sz="2500" dirty="0">
                <a:solidFill>
                  <a:srgbClr val="002060"/>
                </a:solidFill>
                <a:latin typeface="Times New Roman" panose="02020603050405020304" pitchFamily="18" charset="0"/>
              </a:rPr>
              <a:t>• Plaintext: This is the readable message or data that is fed into the algorithm as input.</a:t>
            </a:r>
          </a:p>
        </p:txBody>
      </p:sp>
    </p:spTree>
    <p:extLst>
      <p:ext uri="{BB962C8B-B14F-4D97-AF65-F5344CB8AC3E}">
        <p14:creationId xmlns:p14="http://schemas.microsoft.com/office/powerpoint/2010/main" val="3127370877"/>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pic>
        <p:nvPicPr>
          <p:cNvPr id="10" name="صورة 9">
            <a:extLst>
              <a:ext uri="{FF2B5EF4-FFF2-40B4-BE49-F238E27FC236}">
                <a16:creationId xmlns:a16="http://schemas.microsoft.com/office/drawing/2014/main" id="{E0ABB8D5-9D97-6B78-E39E-0A0A9EDA32C9}"/>
              </a:ext>
            </a:extLst>
          </p:cNvPr>
          <p:cNvPicPr>
            <a:picLocks noChangeAspect="1"/>
          </p:cNvPicPr>
          <p:nvPr/>
        </p:nvPicPr>
        <p:blipFill rotWithShape="1">
          <a:blip r:embed="rId6"/>
          <a:srcRect l="21102" t="26931" r="32128" b="24224"/>
          <a:stretch/>
        </p:blipFill>
        <p:spPr>
          <a:xfrm>
            <a:off x="1982075" y="1327145"/>
            <a:ext cx="8382796" cy="4355353"/>
          </a:xfrm>
          <a:prstGeom prst="rect">
            <a:avLst/>
          </a:prstGeom>
        </p:spPr>
      </p:pic>
    </p:spTree>
    <p:extLst>
      <p:ext uri="{BB962C8B-B14F-4D97-AF65-F5344CB8AC3E}">
        <p14:creationId xmlns:p14="http://schemas.microsoft.com/office/powerpoint/2010/main" val="3239773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pic>
        <p:nvPicPr>
          <p:cNvPr id="13" name="صورة 12">
            <a:extLst>
              <a:ext uri="{FF2B5EF4-FFF2-40B4-BE49-F238E27FC236}">
                <a16:creationId xmlns:a16="http://schemas.microsoft.com/office/drawing/2014/main" id="{648B6943-747E-7AE5-9343-90AB2EECEA25}"/>
              </a:ext>
            </a:extLst>
          </p:cNvPr>
          <p:cNvPicPr>
            <a:picLocks noChangeAspect="1"/>
          </p:cNvPicPr>
          <p:nvPr/>
        </p:nvPicPr>
        <p:blipFill rotWithShape="1">
          <a:blip r:embed="rId6"/>
          <a:srcRect l="19751" t="34037" r="33711" b="14700"/>
          <a:stretch/>
        </p:blipFill>
        <p:spPr>
          <a:xfrm>
            <a:off x="1590261" y="1527353"/>
            <a:ext cx="9166717" cy="4322535"/>
          </a:xfrm>
          <a:prstGeom prst="rect">
            <a:avLst/>
          </a:prstGeom>
        </p:spPr>
      </p:pic>
    </p:spTree>
    <p:extLst>
      <p:ext uri="{BB962C8B-B14F-4D97-AF65-F5344CB8AC3E}">
        <p14:creationId xmlns:p14="http://schemas.microsoft.com/office/powerpoint/2010/main" val="1416173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4062779"/>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2500" dirty="0">
                <a:solidFill>
                  <a:srgbClr val="002060"/>
                </a:solidFill>
                <a:latin typeface="Times New Roman" panose="02020603050405020304" pitchFamily="18" charset="0"/>
              </a:rPr>
              <a:t>Encryption algorithm: The encryption algorithm performs various transformations on the plaintext.</a:t>
            </a:r>
          </a:p>
          <a:p>
            <a:pPr algn="just">
              <a:lnSpc>
                <a:spcPct val="150000"/>
              </a:lnSpc>
            </a:pPr>
            <a:r>
              <a:rPr lang="en-US" sz="2500" dirty="0">
                <a:solidFill>
                  <a:srgbClr val="002060"/>
                </a:solidFill>
                <a:latin typeface="Times New Roman" panose="02020603050405020304" pitchFamily="18" charset="0"/>
              </a:rPr>
              <a:t>• Public and private keys: This is a pair of keys that have been selected so that if one is used for encryption, the other is used for decryption. The exact transformations performed by the algorithm depend on the public or private key that is provided as input.</a:t>
            </a:r>
          </a:p>
          <a:p>
            <a:pPr algn="just">
              <a:lnSpc>
                <a:spcPct val="150000"/>
              </a:lnSpc>
            </a:pPr>
            <a:endParaRPr lang="en-US" sz="25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146561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3246530"/>
          </a:xfrm>
          <a:prstGeom prst="rect">
            <a:avLst/>
          </a:prstGeom>
          <a:noFill/>
        </p:spPr>
        <p:txBody>
          <a:bodyPr wrap="square">
            <a:spAutoFit/>
          </a:bodyPr>
          <a:lstStyle/>
          <a:p>
            <a:pPr algn="just">
              <a:lnSpc>
                <a:spcPct val="150000"/>
              </a:lnSpc>
            </a:pPr>
            <a:r>
              <a:rPr lang="en-US" sz="2800" dirty="0">
                <a:solidFill>
                  <a:srgbClr val="002060"/>
                </a:solidFill>
                <a:latin typeface="Times New Roman" panose="02020603050405020304" pitchFamily="18" charset="0"/>
              </a:rPr>
              <a:t>• Ciphertext: This is the scrambled message produced as output. It depends on the plaintext and the key. For a given message, two different keys will produce two different ciphertexts.</a:t>
            </a:r>
          </a:p>
          <a:p>
            <a:pPr algn="just">
              <a:lnSpc>
                <a:spcPct val="150000"/>
              </a:lnSpc>
            </a:pPr>
            <a:r>
              <a:rPr lang="en-US" sz="2800" dirty="0">
                <a:solidFill>
                  <a:srgbClr val="002060"/>
                </a:solidFill>
                <a:latin typeface="Times New Roman" panose="02020603050405020304" pitchFamily="18" charset="0"/>
              </a:rPr>
              <a:t>• Decryption algorithm: This algorithm accepts the ciphertext and the matching key and produces the original plaintext.</a:t>
            </a:r>
          </a:p>
        </p:txBody>
      </p:sp>
    </p:spTree>
    <p:extLst>
      <p:ext uri="{BB962C8B-B14F-4D97-AF65-F5344CB8AC3E}">
        <p14:creationId xmlns:p14="http://schemas.microsoft.com/office/powerpoint/2010/main" val="4168246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5093189"/>
          </a:xfrm>
          <a:prstGeom prst="rect">
            <a:avLst/>
          </a:prstGeom>
          <a:noFill/>
        </p:spPr>
        <p:txBody>
          <a:bodyPr wrap="square">
            <a:spAutoFit/>
          </a:bodyPr>
          <a:lstStyle/>
          <a:p>
            <a:pPr algn="just">
              <a:lnSpc>
                <a:spcPct val="150000"/>
              </a:lnSpc>
            </a:pPr>
            <a:r>
              <a:rPr lang="en-US" sz="2800" b="1" i="1" dirty="0">
                <a:solidFill>
                  <a:srgbClr val="002060"/>
                </a:solidFill>
                <a:latin typeface="Times New Roman" panose="02020603050405020304" pitchFamily="18" charset="0"/>
              </a:rPr>
              <a:t>The essential steps are the following:</a:t>
            </a:r>
          </a:p>
          <a:p>
            <a:pPr algn="just">
              <a:lnSpc>
                <a:spcPct val="150000"/>
              </a:lnSpc>
            </a:pPr>
            <a:r>
              <a:rPr lang="en-US" sz="2800" dirty="0">
                <a:solidFill>
                  <a:srgbClr val="002060"/>
                </a:solidFill>
                <a:latin typeface="Times New Roman" panose="02020603050405020304" pitchFamily="18" charset="0"/>
              </a:rPr>
              <a:t>1. </a:t>
            </a:r>
            <a:r>
              <a:rPr lang="en-US" sz="2700" dirty="0">
                <a:solidFill>
                  <a:srgbClr val="002060"/>
                </a:solidFill>
                <a:latin typeface="Times New Roman" panose="02020603050405020304" pitchFamily="18" charset="0"/>
              </a:rPr>
              <a:t>Each user generates a pair of keys to be used for the encryption and decryption of messages.</a:t>
            </a:r>
          </a:p>
          <a:p>
            <a:pPr algn="just">
              <a:lnSpc>
                <a:spcPct val="150000"/>
              </a:lnSpc>
            </a:pPr>
            <a:r>
              <a:rPr lang="en-US" sz="2700" dirty="0">
                <a:solidFill>
                  <a:srgbClr val="002060"/>
                </a:solidFill>
                <a:latin typeface="Times New Roman" panose="02020603050405020304" pitchFamily="18" charset="0"/>
              </a:rPr>
              <a:t>2. Each user places one of the two keys in a public register or other accessible file. This is the public key. The companion key is kept private. As Figure 9.1a suggests, each user maintains a collection of public keys obtained from others.</a:t>
            </a:r>
          </a:p>
          <a:p>
            <a:pPr algn="just">
              <a:lnSpc>
                <a:spcPct val="150000"/>
              </a:lnSpc>
            </a:pPr>
            <a:r>
              <a:rPr lang="en-US" sz="2800" dirty="0">
                <a:solidFill>
                  <a:srgbClr val="002060"/>
                </a:solidFill>
                <a:latin typeface="Times New Roman" panose="02020603050405020304" pitchFamily="18" charset="0"/>
              </a:rPr>
              <a:t>3. </a:t>
            </a:r>
          </a:p>
        </p:txBody>
      </p:sp>
    </p:spTree>
    <p:extLst>
      <p:ext uri="{BB962C8B-B14F-4D97-AF65-F5344CB8AC3E}">
        <p14:creationId xmlns:p14="http://schemas.microsoft.com/office/powerpoint/2010/main" val="3829270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3359253"/>
          </a:xfrm>
          <a:prstGeom prst="rect">
            <a:avLst/>
          </a:prstGeom>
          <a:noFill/>
        </p:spPr>
        <p:txBody>
          <a:bodyPr wrap="square">
            <a:spAutoFit/>
          </a:bodyPr>
          <a:lstStyle/>
          <a:p>
            <a:pPr algn="just">
              <a:lnSpc>
                <a:spcPct val="150000"/>
              </a:lnSpc>
            </a:pPr>
            <a:r>
              <a:rPr lang="en-US" sz="2900" dirty="0">
                <a:solidFill>
                  <a:srgbClr val="002060"/>
                </a:solidFill>
                <a:latin typeface="Times New Roman" panose="02020603050405020304" pitchFamily="18" charset="0"/>
              </a:rPr>
              <a:t>3. If Bob wishes to send a confidential message to Alice, Bob encrypts the message using Alice’s public key.</a:t>
            </a:r>
          </a:p>
          <a:p>
            <a:pPr algn="just">
              <a:lnSpc>
                <a:spcPct val="150000"/>
              </a:lnSpc>
            </a:pPr>
            <a:r>
              <a:rPr lang="en-US" sz="2900" dirty="0">
                <a:solidFill>
                  <a:srgbClr val="002060"/>
                </a:solidFill>
                <a:latin typeface="Times New Roman" panose="02020603050405020304" pitchFamily="18" charset="0"/>
              </a:rPr>
              <a:t>4. When Alice receives the message, she decrypts it using her private key. No other recipient can decrypt the message because only Alice knows Alice’s private key.</a:t>
            </a:r>
          </a:p>
        </p:txBody>
      </p:sp>
    </p:spTree>
    <p:extLst>
      <p:ext uri="{BB962C8B-B14F-4D97-AF65-F5344CB8AC3E}">
        <p14:creationId xmlns:p14="http://schemas.microsoft.com/office/powerpoint/2010/main" val="21230475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4028667"/>
          </a:xfrm>
          <a:prstGeom prst="rect">
            <a:avLst/>
          </a:prstGeom>
          <a:noFill/>
        </p:spPr>
        <p:txBody>
          <a:bodyPr wrap="square">
            <a:spAutoFit/>
          </a:bodyPr>
          <a:lstStyle/>
          <a:p>
            <a:pPr algn="just">
              <a:lnSpc>
                <a:spcPct val="150000"/>
              </a:lnSpc>
            </a:pPr>
            <a:r>
              <a:rPr lang="en-US" sz="2900" dirty="0">
                <a:solidFill>
                  <a:srgbClr val="002060"/>
                </a:solidFill>
                <a:latin typeface="Times New Roman" panose="02020603050405020304" pitchFamily="18" charset="0"/>
              </a:rPr>
              <a:t>With this approach, all participants have access to public keys, and private keys are generated locally by each participant and therefore need never be distributed. As long as a user’s private key remains protected and secret, incoming communication is secure. At any time, a system can change its private key and publish the companion public key to replace its old public key.</a:t>
            </a:r>
          </a:p>
        </p:txBody>
      </p:sp>
    </p:spTree>
    <p:extLst>
      <p:ext uri="{BB962C8B-B14F-4D97-AF65-F5344CB8AC3E}">
        <p14:creationId xmlns:p14="http://schemas.microsoft.com/office/powerpoint/2010/main" val="41101383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808041" y="343900"/>
            <a:ext cx="5827236" cy="820674"/>
          </a:xfrm>
          <a:prstGeom prst="rect">
            <a:avLst/>
          </a:prstGeom>
          <a:noFill/>
        </p:spPr>
        <p:txBody>
          <a:bodyPr wrap="none" rtlCol="0">
            <a:spAutoFit/>
          </a:bodyPr>
          <a:lstStyle/>
          <a:p>
            <a:pPr algn="ctr">
              <a:lnSpc>
                <a:spcPct val="150000"/>
              </a:lnSpc>
            </a:pPr>
            <a:r>
              <a:rPr lang="en-US" sz="3600" b="1" i="1" dirty="0">
                <a:solidFill>
                  <a:schemeClr val="bg1"/>
                </a:solidFill>
                <a:latin typeface="Arial" panose="020B0604020202020204" pitchFamily="34" charset="0"/>
                <a:cs typeface="Arial" panose="020B0604020202020204" pitchFamily="34" charset="0"/>
              </a:rPr>
              <a:t>Public- key Cryptosystem</a:t>
            </a:r>
          </a:p>
        </p:txBody>
      </p:sp>
      <p:pic>
        <p:nvPicPr>
          <p:cNvPr id="10" name="صورة 9">
            <a:extLst>
              <a:ext uri="{FF2B5EF4-FFF2-40B4-BE49-F238E27FC236}">
                <a16:creationId xmlns:a16="http://schemas.microsoft.com/office/drawing/2014/main" id="{001D00C1-60CB-B41F-6AB1-A7EBADD44576}"/>
              </a:ext>
            </a:extLst>
          </p:cNvPr>
          <p:cNvPicPr>
            <a:picLocks noChangeAspect="1"/>
          </p:cNvPicPr>
          <p:nvPr/>
        </p:nvPicPr>
        <p:blipFill rotWithShape="1">
          <a:blip r:embed="rId6"/>
          <a:srcRect l="17702" t="24017" r="34829" b="34741"/>
          <a:stretch/>
        </p:blipFill>
        <p:spPr>
          <a:xfrm>
            <a:off x="1794723" y="1429738"/>
            <a:ext cx="9700591" cy="4259702"/>
          </a:xfrm>
          <a:prstGeom prst="rect">
            <a:avLst/>
          </a:prstGeom>
        </p:spPr>
      </p:pic>
    </p:spTree>
    <p:extLst>
      <p:ext uri="{BB962C8B-B14F-4D97-AF65-F5344CB8AC3E}">
        <p14:creationId xmlns:p14="http://schemas.microsoft.com/office/powerpoint/2010/main" val="1929230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881687" y="394835"/>
            <a:ext cx="7577715"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Applications for Public-Key Cryptosystems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3408112"/>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Before proceeding, we need to clarify one aspect of public-key cryptosystems that is otherwise likely to lead to confusion. Public-key systems are characterized by the use of a cryptographic algorithm with two keys, one held private and one available publicly.</a:t>
            </a:r>
          </a:p>
        </p:txBody>
      </p:sp>
    </p:spTree>
    <p:extLst>
      <p:ext uri="{BB962C8B-B14F-4D97-AF65-F5344CB8AC3E}">
        <p14:creationId xmlns:p14="http://schemas.microsoft.com/office/powerpoint/2010/main" val="192136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881687" y="394835"/>
            <a:ext cx="7577715"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Applications for Public-Key Cryptosystems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920150" y="1575343"/>
            <a:ext cx="10910255" cy="4419158"/>
          </a:xfrm>
          <a:prstGeom prst="rect">
            <a:avLst/>
          </a:prstGeom>
          <a:noFill/>
        </p:spPr>
        <p:txBody>
          <a:bodyPr wrap="square">
            <a:spAutoFit/>
          </a:bodyPr>
          <a:lstStyle/>
          <a:p>
            <a:pPr algn="just">
              <a:lnSpc>
                <a:spcPct val="200000"/>
              </a:lnSpc>
            </a:pPr>
            <a:r>
              <a:rPr lang="en-US" sz="2900" dirty="0">
                <a:solidFill>
                  <a:srgbClr val="002060"/>
                </a:solidFill>
                <a:latin typeface="Times New Roman" panose="02020603050405020304" pitchFamily="18" charset="0"/>
              </a:rPr>
              <a:t>Depending on the application, the sender uses either the sender’s private key or the receiver’s public key, or both, to perform some type of cryptographic function. In broad terms, we can classify the use of public-key cryptosystems into three categories: </a:t>
            </a:r>
          </a:p>
          <a:p>
            <a:pPr algn="just">
              <a:lnSpc>
                <a:spcPct val="200000"/>
              </a:lnSpc>
            </a:pPr>
            <a:endParaRPr lang="en-US" sz="29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2268971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881687" y="394835"/>
            <a:ext cx="7577715"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Applications for Public-Key Cryptosystems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5131661"/>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 Encryption/decryption: The sender encrypts a message with the recipient’s public key.</a:t>
            </a:r>
          </a:p>
          <a:p>
            <a:pPr algn="just">
              <a:lnSpc>
                <a:spcPct val="200000"/>
              </a:lnSpc>
            </a:pPr>
            <a:r>
              <a:rPr lang="en-US" sz="2800" dirty="0">
                <a:solidFill>
                  <a:srgbClr val="002060"/>
                </a:solidFill>
                <a:latin typeface="Times New Roman" panose="02020603050405020304" pitchFamily="18" charset="0"/>
              </a:rPr>
              <a:t>• Digital signature: The sender “signs” a message with its private key. Signing is achieved by a cryptographic algorithm applied to the message or to a small block of data that is a function of the message.</a:t>
            </a:r>
          </a:p>
          <a:p>
            <a:pPr algn="just">
              <a:lnSpc>
                <a:spcPct val="200000"/>
              </a:lnSpc>
            </a:pPr>
            <a:endParaRPr lang="en-US" sz="28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6908192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881687" y="394835"/>
            <a:ext cx="7577715"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Applications for Public-Key Cryptosystems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 Key exchange: Two sides cooperate to exchange a session key. Several different approaches are possible, involving the private key(s) of one or both parties.</a:t>
            </a:r>
          </a:p>
          <a:p>
            <a:pPr algn="just">
              <a:lnSpc>
                <a:spcPct val="200000"/>
              </a:lnSpc>
            </a:pPr>
            <a:r>
              <a:rPr lang="en-US" sz="2800" b="1" i="1" dirty="0">
                <a:solidFill>
                  <a:srgbClr val="002060"/>
                </a:solidFill>
                <a:latin typeface="Times New Roman" panose="02020603050405020304" pitchFamily="18" charset="0"/>
              </a:rPr>
              <a:t>Some algorithms are suitable for all three applications, whereas others can be used only for one or two of these applications.</a:t>
            </a:r>
          </a:p>
        </p:txBody>
      </p:sp>
    </p:spTree>
    <p:extLst>
      <p:ext uri="{BB962C8B-B14F-4D97-AF65-F5344CB8AC3E}">
        <p14:creationId xmlns:p14="http://schemas.microsoft.com/office/powerpoint/2010/main" val="1505314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881687" y="394835"/>
            <a:ext cx="7577715"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Applications for Public-Key Cryptosystems</a:t>
            </a:r>
          </a:p>
        </p:txBody>
      </p:sp>
      <p:pic>
        <p:nvPicPr>
          <p:cNvPr id="10" name="صورة 9">
            <a:extLst>
              <a:ext uri="{FF2B5EF4-FFF2-40B4-BE49-F238E27FC236}">
                <a16:creationId xmlns:a16="http://schemas.microsoft.com/office/drawing/2014/main" id="{76CD248A-9AA8-5E8E-F663-AE28CC0786D0}"/>
              </a:ext>
            </a:extLst>
          </p:cNvPr>
          <p:cNvPicPr>
            <a:picLocks noChangeAspect="1"/>
          </p:cNvPicPr>
          <p:nvPr/>
        </p:nvPicPr>
        <p:blipFill rotWithShape="1">
          <a:blip r:embed="rId6"/>
          <a:srcRect l="21809" t="67909" r="34643" b="11821"/>
          <a:stretch/>
        </p:blipFill>
        <p:spPr>
          <a:xfrm>
            <a:off x="1159609" y="1754959"/>
            <a:ext cx="10364102" cy="3159397"/>
          </a:xfrm>
          <a:prstGeom prst="rect">
            <a:avLst/>
          </a:prstGeom>
        </p:spPr>
      </p:pic>
    </p:spTree>
    <p:extLst>
      <p:ext uri="{BB962C8B-B14F-4D97-AF65-F5344CB8AC3E}">
        <p14:creationId xmlns:p14="http://schemas.microsoft.com/office/powerpoint/2010/main" val="4843888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Requirements for Public-Key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5131661"/>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 Requirements for Public-Key Cryptography The cryptosystem illustrated in Figures 9.2 through 9.4 depends on a cryptographic algorithm based on two related keys. Diffie and Hellman postulated this system without demonstrating that such algorithms exist. However, they did lay out the conditions that such algorithms must fulfill.</a:t>
            </a:r>
          </a:p>
          <a:p>
            <a:pPr algn="just">
              <a:lnSpc>
                <a:spcPct val="200000"/>
              </a:lnSpc>
            </a:pPr>
            <a:r>
              <a:rPr lang="en-US" sz="2800" dirty="0">
                <a:solidFill>
                  <a:srgbClr val="002060"/>
                </a:solidFill>
                <a:latin typeface="Times New Roman" panose="02020603050405020304" pitchFamily="18" charset="0"/>
              </a:rPr>
              <a:t>1. </a:t>
            </a:r>
            <a:endParaRPr lang="en-US" sz="28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646854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Requirements for Public-Key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411785"/>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1. It is computationally easy for a party B to generate a pair (public key </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private key </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a:t>
            </a:r>
          </a:p>
          <a:p>
            <a:pPr algn="just">
              <a:lnSpc>
                <a:spcPct val="200000"/>
              </a:lnSpc>
            </a:pPr>
            <a:r>
              <a:rPr lang="en-US" sz="2400" dirty="0">
                <a:solidFill>
                  <a:srgbClr val="002060"/>
                </a:solidFill>
                <a:latin typeface="Times New Roman" panose="02020603050405020304" pitchFamily="18" charset="0"/>
              </a:rPr>
              <a:t>2. It is computationally easy for a sender A, knowing the public key and the message to be encrypted, M, to generate the corresponding ciphertext:</a:t>
            </a:r>
          </a:p>
          <a:p>
            <a:pPr algn="ctr">
              <a:lnSpc>
                <a:spcPct val="200000"/>
              </a:lnSpc>
            </a:pPr>
            <a:r>
              <a:rPr lang="en-US" sz="2400" dirty="0">
                <a:solidFill>
                  <a:srgbClr val="002060"/>
                </a:solidFill>
                <a:latin typeface="Times New Roman" panose="02020603050405020304" pitchFamily="18" charset="0"/>
              </a:rPr>
              <a:t>C = E(</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M) </a:t>
            </a:r>
          </a:p>
          <a:p>
            <a:pPr algn="just">
              <a:lnSpc>
                <a:spcPct val="200000"/>
              </a:lnSpc>
            </a:pPr>
            <a:endParaRPr lang="en-US" sz="24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688851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Requirements for Public-Key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3673121"/>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3. It is computationally easy for the receiver B to decrypt the resulting ciphertext</a:t>
            </a:r>
          </a:p>
          <a:p>
            <a:pPr algn="just">
              <a:lnSpc>
                <a:spcPct val="200000"/>
              </a:lnSpc>
            </a:pPr>
            <a:r>
              <a:rPr lang="en-US" sz="2400" dirty="0">
                <a:solidFill>
                  <a:srgbClr val="002060"/>
                </a:solidFill>
                <a:latin typeface="Times New Roman" panose="02020603050405020304" pitchFamily="18" charset="0"/>
              </a:rPr>
              <a:t>using the private key to recover the original message:</a:t>
            </a:r>
          </a:p>
          <a:p>
            <a:pPr algn="ctr">
              <a:lnSpc>
                <a:spcPct val="200000"/>
              </a:lnSpc>
            </a:pPr>
            <a:r>
              <a:rPr lang="en-US" sz="2400" dirty="0">
                <a:solidFill>
                  <a:srgbClr val="002060"/>
                </a:solidFill>
                <a:latin typeface="Times New Roman" panose="02020603050405020304" pitchFamily="18" charset="0"/>
              </a:rPr>
              <a:t>M = D(</a:t>
            </a:r>
            <a:r>
              <a:rPr lang="en-US" sz="2400" dirty="0" err="1">
                <a:solidFill>
                  <a:srgbClr val="002060"/>
                </a:solidFill>
                <a:latin typeface="Times New Roman" panose="02020603050405020304" pitchFamily="18" charset="0"/>
              </a:rPr>
              <a:t>PRb,C</a:t>
            </a:r>
            <a:r>
              <a:rPr lang="en-US" sz="2400" dirty="0">
                <a:solidFill>
                  <a:srgbClr val="002060"/>
                </a:solidFill>
                <a:latin typeface="Times New Roman" panose="02020603050405020304" pitchFamily="18" charset="0"/>
              </a:rPr>
              <a:t>) = D[</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 E(</a:t>
            </a:r>
            <a:r>
              <a:rPr lang="en-US" sz="2400" dirty="0" err="1">
                <a:solidFill>
                  <a:srgbClr val="002060"/>
                </a:solidFill>
                <a:latin typeface="Times New Roman" panose="02020603050405020304" pitchFamily="18" charset="0"/>
              </a:rPr>
              <a:t>PUb,M</a:t>
            </a:r>
            <a:r>
              <a:rPr lang="en-US" sz="2400" dirty="0">
                <a:solidFill>
                  <a:srgbClr val="002060"/>
                </a:solidFill>
                <a:latin typeface="Times New Roman" panose="02020603050405020304" pitchFamily="18" charset="0"/>
              </a:rPr>
              <a:t>)]</a:t>
            </a:r>
          </a:p>
          <a:p>
            <a:pPr algn="just">
              <a:lnSpc>
                <a:spcPct val="200000"/>
              </a:lnSpc>
            </a:pPr>
            <a:r>
              <a:rPr lang="en-US" sz="2400" dirty="0">
                <a:solidFill>
                  <a:srgbClr val="002060"/>
                </a:solidFill>
                <a:latin typeface="Times New Roman" panose="02020603050405020304" pitchFamily="18" charset="0"/>
              </a:rPr>
              <a:t>4. It is computationally infeasible for an adversary, knowing the public key, </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a:t>
            </a:r>
          </a:p>
          <a:p>
            <a:pPr algn="just">
              <a:lnSpc>
                <a:spcPct val="200000"/>
              </a:lnSpc>
            </a:pPr>
            <a:r>
              <a:rPr lang="en-US" sz="2400" dirty="0">
                <a:solidFill>
                  <a:srgbClr val="002060"/>
                </a:solidFill>
                <a:latin typeface="Times New Roman" panose="02020603050405020304" pitchFamily="18" charset="0"/>
              </a:rPr>
              <a:t>to determine the private key, </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a:t>
            </a:r>
            <a:endParaRPr lang="en-US" sz="24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8454376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1661" y="497296"/>
            <a:ext cx="7522691" cy="577850"/>
          </a:xfrm>
          <a:prstGeom prst="rect">
            <a:avLst/>
          </a:prstGeom>
          <a:noFill/>
        </p:spPr>
        <p:txBody>
          <a:bodyPr wrap="square" rtlCol="0">
            <a:spAutoFit/>
          </a:bodyPr>
          <a:lstStyle/>
          <a:p>
            <a:pPr algn="ctr">
              <a:lnSpc>
                <a:spcPct val="150000"/>
              </a:lnSpc>
            </a:pPr>
            <a:r>
              <a:rPr lang="en-US" sz="2400" b="1" i="1" dirty="0">
                <a:solidFill>
                  <a:schemeClr val="bg1"/>
                </a:solidFill>
                <a:latin typeface="Arial" panose="020B0604020202020204" pitchFamily="34" charset="0"/>
                <a:cs typeface="Arial" panose="020B0604020202020204" pitchFamily="34" charset="0"/>
              </a:rPr>
              <a:t>Requirements for Public-Key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3673121"/>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5. It is computationally infeasible for an adversary, knowing the public key, </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and a ciphertext, C, to recover the original message, M. We can add a sixth requirement that, although useful, is not necessary for all public-key applications:</a:t>
            </a:r>
          </a:p>
          <a:p>
            <a:pPr algn="just">
              <a:lnSpc>
                <a:spcPct val="200000"/>
              </a:lnSpc>
            </a:pPr>
            <a:r>
              <a:rPr lang="en-US" sz="2400" dirty="0">
                <a:solidFill>
                  <a:srgbClr val="002060"/>
                </a:solidFill>
                <a:latin typeface="Times New Roman" panose="02020603050405020304" pitchFamily="18" charset="0"/>
              </a:rPr>
              <a:t>6. The two keys can be applied in either order:</a:t>
            </a:r>
          </a:p>
          <a:p>
            <a:pPr algn="ctr">
              <a:lnSpc>
                <a:spcPct val="200000"/>
              </a:lnSpc>
            </a:pPr>
            <a:r>
              <a:rPr lang="en-US" sz="2400" dirty="0">
                <a:solidFill>
                  <a:srgbClr val="002060"/>
                </a:solidFill>
                <a:latin typeface="Times New Roman" panose="02020603050405020304" pitchFamily="18" charset="0"/>
              </a:rPr>
              <a:t>M = D[</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E(</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 M)] = D[</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 E(</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M)]</a:t>
            </a:r>
            <a:endParaRPr lang="en-US" sz="24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6109408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Requirements for Public-Key Cryptography</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3673121"/>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5. It is computationally infeasible for an adversary, knowing the public key, </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and a ciphertext, C, to recover the original message, M. We can add a sixth requirement that, although useful, is not necessary for all public-key applications:</a:t>
            </a:r>
          </a:p>
          <a:p>
            <a:pPr algn="just">
              <a:lnSpc>
                <a:spcPct val="200000"/>
              </a:lnSpc>
            </a:pPr>
            <a:r>
              <a:rPr lang="en-US" sz="2400" dirty="0">
                <a:solidFill>
                  <a:srgbClr val="002060"/>
                </a:solidFill>
                <a:latin typeface="Times New Roman" panose="02020603050405020304" pitchFamily="18" charset="0"/>
              </a:rPr>
              <a:t>6. The two keys can be applied in either order:</a:t>
            </a:r>
          </a:p>
          <a:p>
            <a:pPr algn="ctr">
              <a:lnSpc>
                <a:spcPct val="200000"/>
              </a:lnSpc>
            </a:pPr>
            <a:r>
              <a:rPr lang="en-US" sz="2400" dirty="0">
                <a:solidFill>
                  <a:srgbClr val="002060"/>
                </a:solidFill>
                <a:latin typeface="Times New Roman" panose="02020603050405020304" pitchFamily="18" charset="0"/>
              </a:rPr>
              <a:t>M = D[</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E(</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 M)] = D[</a:t>
            </a:r>
            <a:r>
              <a:rPr lang="en-US" sz="2400" dirty="0" err="1">
                <a:solidFill>
                  <a:srgbClr val="002060"/>
                </a:solidFill>
                <a:latin typeface="Times New Roman" panose="02020603050405020304" pitchFamily="18" charset="0"/>
              </a:rPr>
              <a:t>PRb</a:t>
            </a:r>
            <a:r>
              <a:rPr lang="en-US" sz="2400" dirty="0">
                <a:solidFill>
                  <a:srgbClr val="002060"/>
                </a:solidFill>
                <a:latin typeface="Times New Roman" panose="02020603050405020304" pitchFamily="18" charset="0"/>
              </a:rPr>
              <a:t>, E(</a:t>
            </a:r>
            <a:r>
              <a:rPr lang="en-US" sz="2400" dirty="0" err="1">
                <a:solidFill>
                  <a:srgbClr val="002060"/>
                </a:solidFill>
                <a:latin typeface="Times New Roman" panose="02020603050405020304" pitchFamily="18" charset="0"/>
              </a:rPr>
              <a:t>PUb</a:t>
            </a:r>
            <a:r>
              <a:rPr lang="en-US" sz="2400" dirty="0">
                <a:solidFill>
                  <a:srgbClr val="002060"/>
                </a:solidFill>
                <a:latin typeface="Times New Roman" panose="02020603050405020304" pitchFamily="18" charset="0"/>
              </a:rPr>
              <a:t>, M)]</a:t>
            </a:r>
            <a:endParaRPr lang="en-US" sz="24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362293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Public-Key Cryptanalysis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3892861"/>
          </a:xfrm>
          <a:prstGeom prst="rect">
            <a:avLst/>
          </a:prstGeom>
          <a:noFill/>
        </p:spPr>
        <p:txBody>
          <a:bodyPr wrap="square">
            <a:spAutoFit/>
          </a:bodyPr>
          <a:lstStyle/>
          <a:p>
            <a:pPr algn="just">
              <a:lnSpc>
                <a:spcPct val="150000"/>
              </a:lnSpc>
            </a:pPr>
            <a:r>
              <a:rPr lang="en-US" sz="2800" dirty="0">
                <a:solidFill>
                  <a:srgbClr val="002060"/>
                </a:solidFill>
                <a:latin typeface="Times New Roman" panose="02020603050405020304" pitchFamily="18" charset="0"/>
              </a:rPr>
              <a:t>As with symmetric encryption, a public-key encryption scheme is vulnerable to a brute-force attack. The countermeasure is the same: Use large keys. However, there is a tradeoff to be considered. Public-key systems depend on the use of some sort of invertible mathematical function. The complexity of calculating these functions may not scale linearly with the number of bits in the key but grow more rapidly than that.</a:t>
            </a:r>
          </a:p>
        </p:txBody>
      </p:sp>
    </p:spTree>
    <p:extLst>
      <p:ext uri="{BB962C8B-B14F-4D97-AF65-F5344CB8AC3E}">
        <p14:creationId xmlns:p14="http://schemas.microsoft.com/office/powerpoint/2010/main" val="17734411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Public-Key Cryptanalysis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591770"/>
          </a:xfrm>
          <a:prstGeom prst="rect">
            <a:avLst/>
          </a:prstGeom>
          <a:noFill/>
        </p:spPr>
        <p:txBody>
          <a:bodyPr wrap="square">
            <a:spAutoFit/>
          </a:bodyPr>
          <a:lstStyle/>
          <a:p>
            <a:pPr algn="just">
              <a:lnSpc>
                <a:spcPct val="200000"/>
              </a:lnSpc>
            </a:pPr>
            <a:r>
              <a:rPr lang="en-US" sz="2500" dirty="0">
                <a:solidFill>
                  <a:srgbClr val="002060"/>
                </a:solidFill>
                <a:latin typeface="Times New Roman" panose="02020603050405020304" pitchFamily="18" charset="0"/>
              </a:rPr>
              <a:t>Thus, the key size must be large enough to make brute-force attack impractical but small enough for practical encryption and decryption. In practice, the key sizes that have been proposed do make brute-force attack impractical but result in encryption/ decryption speeds that are too slow for general-purpose use. Instead, as was mentioned earlier, public-key encryption is currently confined to key management and signature applications.</a:t>
            </a:r>
            <a:endParaRPr lang="en-US" sz="25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7075494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90970" y="2044247"/>
            <a:ext cx="10373727" cy="1839286"/>
          </a:xfrm>
          <a:prstGeom prst="rect">
            <a:avLst/>
          </a:prstGeom>
          <a:noFill/>
        </p:spPr>
        <p:txBody>
          <a:bodyPr wrap="square">
            <a:spAutoFit/>
          </a:bodyPr>
          <a:lstStyle/>
          <a:p>
            <a:pPr algn="ctr">
              <a:lnSpc>
                <a:spcPct val="200000"/>
              </a:lnSpc>
            </a:pPr>
            <a:r>
              <a:rPr lang="en-US" sz="6600" b="1" dirty="0">
                <a:solidFill>
                  <a:srgbClr val="002060"/>
                </a:solidFill>
              </a:rPr>
              <a:t>Secret-Key Algorithm</a:t>
            </a:r>
          </a:p>
        </p:txBody>
      </p:sp>
    </p:spTree>
    <p:extLst>
      <p:ext uri="{BB962C8B-B14F-4D97-AF65-F5344CB8AC3E}">
        <p14:creationId xmlns:p14="http://schemas.microsoft.com/office/powerpoint/2010/main" val="207182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Secret-Key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2546338"/>
          </a:xfrm>
          <a:prstGeom prst="rect">
            <a:avLst/>
          </a:prstGeom>
          <a:noFill/>
        </p:spPr>
        <p:txBody>
          <a:bodyPr wrap="square">
            <a:spAutoFit/>
          </a:bodyPr>
          <a:lstStyle/>
          <a:p>
            <a:pPr algn="just">
              <a:lnSpc>
                <a:spcPct val="200000"/>
              </a:lnSpc>
            </a:pPr>
            <a:r>
              <a:rPr lang="en-US" sz="2800" b="1" i="1" dirty="0">
                <a:solidFill>
                  <a:srgbClr val="002060"/>
                </a:solidFill>
                <a:latin typeface="Times New Roman" panose="02020603050405020304" pitchFamily="18" charset="0"/>
              </a:rPr>
              <a:t>Definition</a:t>
            </a:r>
          </a:p>
          <a:p>
            <a:pPr algn="just">
              <a:lnSpc>
                <a:spcPct val="200000"/>
              </a:lnSpc>
            </a:pPr>
            <a:r>
              <a:rPr lang="en-US" sz="2800" dirty="0">
                <a:solidFill>
                  <a:srgbClr val="002060"/>
                </a:solidFill>
                <a:latin typeface="Times New Roman" panose="02020603050405020304" pitchFamily="18" charset="0"/>
              </a:rPr>
              <a:t>A cryptographic algorithm that uses secret keying material that is shared between authorized parties</a:t>
            </a:r>
            <a:endParaRPr lang="en-US" sz="2800" b="1" i="1"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6061415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Secret-Key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With secret-key cryptography, both communicating parties, Alice and Bob, use the same key to encrypt and decrypt the messages. Before any encrypted data can be sent over the network, both Alice and Bob must have the key and must agree on the cryptographic algorithm that they will use for encryption and decryption.</a:t>
            </a:r>
          </a:p>
        </p:txBody>
      </p:sp>
    </p:spTree>
    <p:extLst>
      <p:ext uri="{BB962C8B-B14F-4D97-AF65-F5344CB8AC3E}">
        <p14:creationId xmlns:p14="http://schemas.microsoft.com/office/powerpoint/2010/main" val="2361077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Secret-Key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One of the major problems with secret-key cryptography is the logistical issue of how to get the key from one party to the other without allowing access to an attacker. If Alice and Bob are securing their data with secret-key cryptography, and if Charlie gains access to their key, then Charlie can understand any secret messages he intercepts between Alice and Bob. </a:t>
            </a:r>
          </a:p>
        </p:txBody>
      </p:sp>
    </p:spTree>
    <p:extLst>
      <p:ext uri="{BB962C8B-B14F-4D97-AF65-F5344CB8AC3E}">
        <p14:creationId xmlns:p14="http://schemas.microsoft.com/office/powerpoint/2010/main" val="39842500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Secret-Key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Not only can Charlie decrypt Alice's and Bob's messages, but he can also pretend that he is Alice and send encrypted data to Bob. Bob won’t know that the message came from Charlie, not Alice.</a:t>
            </a:r>
          </a:p>
          <a:p>
            <a:pPr algn="just">
              <a:lnSpc>
                <a:spcPct val="200000"/>
              </a:lnSpc>
            </a:pPr>
            <a:r>
              <a:rPr lang="en-US" sz="2800" dirty="0">
                <a:solidFill>
                  <a:srgbClr val="002060"/>
                </a:solidFill>
                <a:latin typeface="Times New Roman" panose="02020603050405020304" pitchFamily="18" charset="0"/>
              </a:rPr>
              <a:t>After the problem of secret key distribution is solved, secret-key cryptography can be a valuable tool. </a:t>
            </a:r>
          </a:p>
        </p:txBody>
      </p:sp>
    </p:spTree>
    <p:extLst>
      <p:ext uri="{BB962C8B-B14F-4D97-AF65-F5344CB8AC3E}">
        <p14:creationId xmlns:p14="http://schemas.microsoft.com/office/powerpoint/2010/main" val="4072635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Secret-Key Algorithm</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812169" y="1468444"/>
            <a:ext cx="11018236" cy="4411785"/>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The algorithms provide excellent security and encrypt data relatively quickly. The majority of the sensitive data sent in an TLS session is sent using secret-key cryptography. Secret-key cryptography is also called symmetric cryptography because the same key is used to both encrypt and decrypt the data. Well-known secret-key cryptographic algorithms include Advanced Encryption Standard (AES), Triple Data Encryption Standard (3DES), and Rivest Cipher 4 (RC4).</a:t>
            </a:r>
          </a:p>
        </p:txBody>
      </p:sp>
    </p:spTree>
    <p:extLst>
      <p:ext uri="{BB962C8B-B14F-4D97-AF65-F5344CB8AC3E}">
        <p14:creationId xmlns:p14="http://schemas.microsoft.com/office/powerpoint/2010/main" val="41709631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Secret-Key Algorithm</a:t>
            </a:r>
          </a:p>
        </p:txBody>
      </p:sp>
      <p:pic>
        <p:nvPicPr>
          <p:cNvPr id="10" name="صورة 9">
            <a:extLst>
              <a:ext uri="{FF2B5EF4-FFF2-40B4-BE49-F238E27FC236}">
                <a16:creationId xmlns:a16="http://schemas.microsoft.com/office/drawing/2014/main" id="{D5DEEB86-DBA8-0406-5FE4-98586CEEA081}"/>
              </a:ext>
            </a:extLst>
          </p:cNvPr>
          <p:cNvPicPr>
            <a:picLocks noChangeAspect="1"/>
          </p:cNvPicPr>
          <p:nvPr/>
        </p:nvPicPr>
        <p:blipFill rotWithShape="1">
          <a:blip r:embed="rId6"/>
          <a:srcRect l="22780" t="30559" r="30450" b="29932"/>
          <a:stretch/>
        </p:blipFill>
        <p:spPr>
          <a:xfrm>
            <a:off x="1836582" y="1486516"/>
            <a:ext cx="9251910" cy="4180602"/>
          </a:xfrm>
          <a:prstGeom prst="rect">
            <a:avLst/>
          </a:prstGeom>
        </p:spPr>
      </p:pic>
    </p:spTree>
    <p:extLst>
      <p:ext uri="{BB962C8B-B14F-4D97-AF65-F5344CB8AC3E}">
        <p14:creationId xmlns:p14="http://schemas.microsoft.com/office/powerpoint/2010/main" val="22889745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90970" y="2044247"/>
            <a:ext cx="10373727" cy="1839286"/>
          </a:xfrm>
          <a:prstGeom prst="rect">
            <a:avLst/>
          </a:prstGeom>
          <a:noFill/>
        </p:spPr>
        <p:txBody>
          <a:bodyPr wrap="square">
            <a:spAutoFit/>
          </a:bodyPr>
          <a:lstStyle/>
          <a:p>
            <a:pPr algn="ctr">
              <a:lnSpc>
                <a:spcPct val="200000"/>
              </a:lnSpc>
            </a:pPr>
            <a:r>
              <a:rPr lang="en-US" sz="6600" b="1" dirty="0">
                <a:solidFill>
                  <a:srgbClr val="002060"/>
                </a:solidFill>
              </a:rPr>
              <a:t>Block Cipher Modes</a:t>
            </a:r>
          </a:p>
        </p:txBody>
      </p:sp>
    </p:spTree>
    <p:extLst>
      <p:ext uri="{BB962C8B-B14F-4D97-AF65-F5344CB8AC3E}">
        <p14:creationId xmlns:p14="http://schemas.microsoft.com/office/powerpoint/2010/main" val="22697974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987"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83771" y="1539091"/>
            <a:ext cx="10921685" cy="3903954"/>
          </a:xfrm>
          <a:prstGeom prst="rect">
            <a:avLst/>
          </a:prstGeom>
          <a:noFill/>
        </p:spPr>
        <p:txBody>
          <a:bodyPr wrap="square">
            <a:spAutoFit/>
          </a:bodyPr>
          <a:lstStyle/>
          <a:p>
            <a:pPr algn="l">
              <a:lnSpc>
                <a:spcPct val="150000"/>
              </a:lnSpc>
            </a:pPr>
            <a:r>
              <a:rPr lang="en-US" sz="2400" b="1" i="1" dirty="0">
                <a:solidFill>
                  <a:srgbClr val="002060"/>
                </a:solidFill>
                <a:latin typeface="Times New Roman" panose="02020603050405020304" pitchFamily="18" charset="0"/>
              </a:rPr>
              <a:t>There are a number of different ways to apply a block cipher to plaintext, each with its own advantages and particular applications:</a:t>
            </a:r>
          </a:p>
          <a:p>
            <a:pPr marL="457200" indent="-457200" algn="l">
              <a:lnSpc>
                <a:spcPct val="150000"/>
              </a:lnSpc>
              <a:buFont typeface="Wingdings" panose="05000000000000000000" pitchFamily="2" charset="2"/>
              <a:buChar char="Ø"/>
            </a:pPr>
            <a:r>
              <a:rPr lang="en-US" sz="2400" dirty="0">
                <a:solidFill>
                  <a:srgbClr val="002060"/>
                </a:solidFill>
                <a:latin typeface="Times New Roman" panose="02020603050405020304" pitchFamily="18" charset="0"/>
              </a:rPr>
              <a:t>Multiple Encryption and Triple DES</a:t>
            </a:r>
          </a:p>
          <a:p>
            <a:pPr marL="457200" indent="-457200" algn="l">
              <a:lnSpc>
                <a:spcPct val="150000"/>
              </a:lnSpc>
              <a:buFont typeface="Wingdings" panose="05000000000000000000" pitchFamily="2" charset="2"/>
              <a:buChar char="Ø"/>
            </a:pPr>
            <a:r>
              <a:rPr lang="en-US" sz="2400" dirty="0">
                <a:solidFill>
                  <a:srgbClr val="002060"/>
                </a:solidFill>
                <a:latin typeface="Times New Roman" panose="02020603050405020304" pitchFamily="18" charset="0"/>
              </a:rPr>
              <a:t>Electronic Code Book</a:t>
            </a:r>
          </a:p>
          <a:p>
            <a:pPr marL="457200" indent="-457200" algn="l">
              <a:lnSpc>
                <a:spcPct val="150000"/>
              </a:lnSpc>
              <a:buFont typeface="Wingdings" panose="05000000000000000000" pitchFamily="2" charset="2"/>
              <a:buChar char="Ø"/>
            </a:pPr>
            <a:r>
              <a:rPr lang="en-US" sz="2400" dirty="0">
                <a:solidFill>
                  <a:srgbClr val="002060"/>
                </a:solidFill>
                <a:latin typeface="Times New Roman" panose="02020603050405020304" pitchFamily="18" charset="0"/>
              </a:rPr>
              <a:t>Cipher Block Chaining Mode</a:t>
            </a:r>
          </a:p>
          <a:p>
            <a:pPr marL="457200" indent="-457200" algn="l">
              <a:lnSpc>
                <a:spcPct val="150000"/>
              </a:lnSpc>
              <a:buFont typeface="Wingdings" panose="05000000000000000000" pitchFamily="2" charset="2"/>
              <a:buChar char="Ø"/>
            </a:pPr>
            <a:r>
              <a:rPr lang="en-US" sz="2400" dirty="0">
                <a:solidFill>
                  <a:srgbClr val="002060"/>
                </a:solidFill>
                <a:latin typeface="Times New Roman" panose="02020603050405020304" pitchFamily="18" charset="0"/>
              </a:rPr>
              <a:t>Cipher Feedback Mode</a:t>
            </a:r>
          </a:p>
          <a:p>
            <a:pPr marL="457200" indent="-457200" algn="l">
              <a:lnSpc>
                <a:spcPct val="150000"/>
              </a:lnSpc>
              <a:buFont typeface="Wingdings" panose="05000000000000000000" pitchFamily="2" charset="2"/>
              <a:buChar char="Ø"/>
            </a:pPr>
            <a:r>
              <a:rPr lang="en-US" sz="2400" dirty="0">
                <a:solidFill>
                  <a:srgbClr val="002060"/>
                </a:solidFill>
                <a:latin typeface="Times New Roman" panose="02020603050405020304" pitchFamily="18" charset="0"/>
              </a:rPr>
              <a:t>Output Feedback Mode</a:t>
            </a:r>
          </a:p>
        </p:txBody>
      </p:sp>
      <p:sp>
        <p:nvSpPr>
          <p:cNvPr id="10" name="TextBox 6">
            <a:extLst>
              <a:ext uri="{FF2B5EF4-FFF2-40B4-BE49-F238E27FC236}">
                <a16:creationId xmlns:a16="http://schemas.microsoft.com/office/drawing/2014/main" id="{207C5E4B-30B9-C5C1-8110-99B4422791E5}"/>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Block Cipher Modes</a:t>
            </a:r>
          </a:p>
        </p:txBody>
      </p:sp>
    </p:spTree>
    <p:extLst>
      <p:ext uri="{BB962C8B-B14F-4D97-AF65-F5344CB8AC3E}">
        <p14:creationId xmlns:p14="http://schemas.microsoft.com/office/powerpoint/2010/main" val="20486160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957" y="5702083"/>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04</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067340" y="395365"/>
            <a:ext cx="7522691" cy="658835"/>
          </a:xfrm>
          <a:prstGeom prst="rect">
            <a:avLst/>
          </a:prstGeom>
          <a:noFill/>
        </p:spPr>
        <p:txBody>
          <a:bodyPr wrap="square" rtlCol="0">
            <a:spAutoFit/>
          </a:bodyPr>
          <a:lstStyle/>
          <a:p>
            <a:pPr algn="ctr">
              <a:lnSpc>
                <a:spcPct val="150000"/>
              </a:lnSpc>
            </a:pPr>
            <a:r>
              <a:rPr lang="en-US" sz="2800" b="1" i="1" dirty="0">
                <a:solidFill>
                  <a:schemeClr val="bg1"/>
                </a:solidFill>
                <a:latin typeface="Arial" panose="020B0604020202020204" pitchFamily="34" charset="0"/>
                <a:cs typeface="Arial" panose="020B0604020202020204" pitchFamily="34" charset="0"/>
              </a:rPr>
              <a:t>Block Cipher Modes</a:t>
            </a:r>
          </a:p>
        </p:txBody>
      </p:sp>
      <p:pic>
        <p:nvPicPr>
          <p:cNvPr id="10" name="صورة 9">
            <a:extLst>
              <a:ext uri="{FF2B5EF4-FFF2-40B4-BE49-F238E27FC236}">
                <a16:creationId xmlns:a16="http://schemas.microsoft.com/office/drawing/2014/main" id="{0688533B-33DF-F25A-015B-0EA21BC061F9}"/>
              </a:ext>
            </a:extLst>
          </p:cNvPr>
          <p:cNvPicPr>
            <a:picLocks noChangeAspect="1"/>
          </p:cNvPicPr>
          <p:nvPr/>
        </p:nvPicPr>
        <p:blipFill rotWithShape="1">
          <a:blip r:embed="rId6"/>
          <a:srcRect l="21336" t="33873" r="34317" b="6434"/>
          <a:stretch/>
        </p:blipFill>
        <p:spPr>
          <a:xfrm>
            <a:off x="1999185" y="1326484"/>
            <a:ext cx="9002013" cy="4772950"/>
          </a:xfrm>
          <a:prstGeom prst="rect">
            <a:avLst/>
          </a:prstGeom>
        </p:spPr>
      </p:pic>
    </p:spTree>
    <p:extLst>
      <p:ext uri="{BB962C8B-B14F-4D97-AF65-F5344CB8AC3E}">
        <p14:creationId xmlns:p14="http://schemas.microsoft.com/office/powerpoint/2010/main" val="41444451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rgbClr val="FF9518"/>
                </a:solidFill>
                <a:latin typeface="Tajawal Medium" panose="00000600000000000000" pitchFamily="2" charset="-78"/>
                <a:cs typeface="Tajawal Medium" panose="00000600000000000000" pitchFamily="2" charset="-78"/>
              </a:rPr>
              <a:t>04</a:t>
            </a:r>
          </a:p>
        </p:txBody>
      </p:sp>
      <p:sp>
        <p:nvSpPr>
          <p:cNvPr id="13" name="Slide Number Placeholder 12"/>
          <p:cNvSpPr>
            <a:spLocks noGrp="1"/>
          </p:cNvSpPr>
          <p:nvPr>
            <p:ph type="sldNum" sz="quarter" idx="12"/>
          </p:nvPr>
        </p:nvSpPr>
        <p:spPr/>
        <p:txBody>
          <a:bodyPr/>
          <a:lstStyle/>
          <a:p>
            <a:fld id="{FDED41F8-FC0F-4085-8150-313B6CF05213}" type="slidenum">
              <a:rPr lang="en-US" smtClean="0"/>
              <a:t>43</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49450</TotalTime>
  <Words>2649</Words>
  <Application>Microsoft Office PowerPoint</Application>
  <PresentationFormat>شاشة عريضة</PresentationFormat>
  <Paragraphs>303</Paragraphs>
  <Slides>43</Slides>
  <Notes>4</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43</vt:i4>
      </vt:variant>
    </vt:vector>
  </HeadingPairs>
  <TitlesOfParts>
    <vt:vector size="55" baseType="lpstr">
      <vt:lpstr>Abadi</vt:lpstr>
      <vt:lpstr>Arial</vt:lpstr>
      <vt:lpstr>Calibri</vt:lpstr>
      <vt:lpstr>Calibri Light</vt:lpstr>
      <vt:lpstr>Tahoma</vt:lpstr>
      <vt:lpstr>Tajawal Medium</vt:lpstr>
      <vt:lpstr>Tempus Sans ITC</vt:lpstr>
      <vt:lpstr>Times New Roman</vt:lpstr>
      <vt:lpstr>TimesTenLTStd</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273</cp:revision>
  <dcterms:created xsi:type="dcterms:W3CDTF">2021-08-03T13:03:26Z</dcterms:created>
  <dcterms:modified xsi:type="dcterms:W3CDTF">2022-11-16T22:21:22Z</dcterms:modified>
</cp:coreProperties>
</file>