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303" r:id="rId3"/>
    <p:sldId id="271" r:id="rId4"/>
    <p:sldId id="313" r:id="rId5"/>
    <p:sldId id="276" r:id="rId6"/>
    <p:sldId id="481" r:id="rId7"/>
    <p:sldId id="484" r:id="rId8"/>
    <p:sldId id="485" r:id="rId9"/>
    <p:sldId id="486" r:id="rId10"/>
    <p:sldId id="487" r:id="rId11"/>
    <p:sldId id="488" r:id="rId12"/>
    <p:sldId id="489" r:id="rId13"/>
    <p:sldId id="490" r:id="rId14"/>
    <p:sldId id="491" r:id="rId15"/>
    <p:sldId id="492" r:id="rId16"/>
    <p:sldId id="493" r:id="rId17"/>
    <p:sldId id="494" r:id="rId18"/>
    <p:sldId id="495" r:id="rId19"/>
    <p:sldId id="498" r:id="rId20"/>
    <p:sldId id="496" r:id="rId21"/>
    <p:sldId id="497"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4"/>
            <p14:sldId id="485"/>
            <p14:sldId id="486"/>
            <p14:sldId id="487"/>
            <p14:sldId id="488"/>
            <p14:sldId id="489"/>
            <p14:sldId id="490"/>
            <p14:sldId id="491"/>
            <p14:sldId id="492"/>
            <p14:sldId id="493"/>
            <p14:sldId id="494"/>
            <p14:sldId id="495"/>
            <p14:sldId id="498"/>
            <p14:sldId id="496"/>
            <p14:sldId id="497"/>
            <p14:sldId id="499"/>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p:restoredTop sz="93769" autoAdjust="0"/>
  </p:normalViewPr>
  <p:slideViewPr>
    <p:cSldViewPr snapToGrid="0">
      <p:cViewPr varScale="1">
        <p:scale>
          <a:sx n="103" d="100"/>
          <a:sy n="103" d="100"/>
        </p:scale>
        <p:origin x="176" y="248"/>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4.png"/><Relationship Id="rId9" Type="http://schemas.openxmlformats.org/officeDocument/2006/relationships/image" Target="../media/image5.svg"/><Relationship Id="rId10" Type="http://schemas.openxmlformats.org/officeDocument/2006/relationships/image" Target="../media/image7.png"/><Relationship Id="rId11"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9.png"/><Relationship Id="rId7" Type="http://schemas.openxmlformats.org/officeDocument/2006/relationships/image" Target="../media/image13.svg"/><Relationship Id="rId8" Type="http://schemas.openxmlformats.org/officeDocument/2006/relationships/image" Target="../media/image6.png"/><Relationship Id="rId9" Type="http://schemas.openxmlformats.org/officeDocument/2006/relationships/image" Target="../media/image8.svg"/><Relationship Id="rId1" Type="http://schemas.openxmlformats.org/officeDocument/2006/relationships/slideLayout" Target="../slideLayouts/slideLayout14.xml"/><Relationship Id="rId2"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3.png"/><Relationship Id="rId5" Type="http://schemas.openxmlformats.org/officeDocument/2006/relationships/image" Target="../media/image9.png"/><Relationship Id="rId10" Type="http://schemas.openxmlformats.org/officeDocument/2006/relationships/image" Target="../media/image8.svg"/><Relationship Id="rId8" Type="http://schemas.openxmlformats.org/officeDocument/2006/relationships/image" Target="../media/image13.svg"/><Relationship Id="rId9" Type="http://schemas.openxmlformats.org/officeDocument/2006/relationships/image" Target="../media/image6.png"/><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0" Type="http://schemas.openxmlformats.org/officeDocument/2006/relationships/image" Target="../media/image11.pn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6.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7.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8.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0" Type="http://schemas.openxmlformats.org/officeDocument/2006/relationships/image" Target="../media/image12.jpe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9.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0.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5.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6.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7.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8.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19.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0.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0" Type="http://schemas.openxmlformats.org/officeDocument/2006/relationships/image" Target="../media/image13.pn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1.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0" Type="http://schemas.openxmlformats.org/officeDocument/2006/relationships/image" Target="../media/image13.pn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2.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3.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4.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5.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6.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7.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8.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29.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0.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1.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2.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3.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4.xml.rels><?xml version="1.0" encoding="UTF-8" standalone="yes"?>
<Relationships xmlns="http://schemas.openxmlformats.org/package/2006/relationships"><Relationship Id="rId5" Type="http://schemas.openxmlformats.org/officeDocument/2006/relationships/image" Target="../media/image13.svg"/><Relationship Id="rId6" Type="http://schemas.openxmlformats.org/officeDocument/2006/relationships/image" Target="../media/image6.png"/><Relationship Id="rId7" Type="http://schemas.openxmlformats.org/officeDocument/2006/relationships/image" Target="../media/image8.svg"/><Relationship Id="rId8" Type="http://schemas.openxmlformats.org/officeDocument/2006/relationships/image" Target="../media/image7.png"/><Relationship Id="rId9" Type="http://schemas.openxmlformats.org/officeDocument/2006/relationships/image" Target="../media/image10.svg"/><Relationship Id="rId1" Type="http://schemas.openxmlformats.org/officeDocument/2006/relationships/slideLayout" Target="../slideLayouts/slideLayout16.xml"/><Relationship Id="rId2"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6" Type="http://schemas.openxmlformats.org/officeDocument/2006/relationships/image" Target="../media/image20.svg"/><Relationship Id="rId7" Type="http://schemas.openxmlformats.org/officeDocument/2006/relationships/image" Target="../media/image7.png"/><Relationship Id="rId8" Type="http://schemas.openxmlformats.org/officeDocument/2006/relationships/image" Target="../media/image10.svg"/><Relationship Id="rId9" Type="http://schemas.openxmlformats.org/officeDocument/2006/relationships/image" Target="../media/image4.png"/><Relationship Id="rId10" Type="http://schemas.openxmlformats.org/officeDocument/2006/relationships/image" Target="../media/image5.svg"/><Relationship Id="rId1" Type="http://schemas.openxmlformats.org/officeDocument/2006/relationships/slideLayout" Target="../slideLayouts/slideLayout17.xml"/><Relationship Id="rId2"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t>
            </a:r>
            <a:r>
              <a:rPr lang="en-US" sz="2400" dirty="0" smtClean="0">
                <a:solidFill>
                  <a:srgbClr val="2D3956"/>
                </a:solidFill>
                <a:latin typeface="Tajawal Medium" panose="00000600000000000000" pitchFamily="2" charset="-78"/>
                <a:cs typeface="Tajawal Medium" panose="00000600000000000000" pitchFamily="2" charset="-78"/>
              </a:rPr>
              <a:t>Sarah </a:t>
            </a:r>
            <a:r>
              <a:rPr lang="en-US" sz="2400" dirty="0" err="1" smtClean="0">
                <a:solidFill>
                  <a:srgbClr val="2D3956"/>
                </a:solidFill>
                <a:latin typeface="Tajawal Medium" panose="00000600000000000000" pitchFamily="2" charset="-78"/>
                <a:cs typeface="Tajawal Medium" panose="00000600000000000000" pitchFamily="2" charset="-78"/>
              </a:rPr>
              <a:t>Chahine</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223207" cy="1446550"/>
          </a:xfrm>
          <a:prstGeom prst="rect">
            <a:avLst/>
          </a:prstGeom>
          <a:noFill/>
        </p:spPr>
        <p:txBody>
          <a:bodyPr wrap="none" rtlCol="0">
            <a:spAutoFit/>
          </a:bodyPr>
          <a:lstStyle/>
          <a:p>
            <a:r>
              <a:rPr lang="en-US" sz="4400" b="1" dirty="0" smtClean="0">
                <a:solidFill>
                  <a:srgbClr val="8E5A6D"/>
                </a:solidFill>
                <a:latin typeface="Tajawal Medium" panose="00000600000000000000" pitchFamily="2" charset="-78"/>
                <a:cs typeface="Tajawal Medium" panose="00000600000000000000" pitchFamily="2" charset="-78"/>
              </a:rPr>
              <a:t>Entrepreneurial </a:t>
            </a:r>
          </a:p>
          <a:p>
            <a:r>
              <a:rPr lang="en-US" sz="4400" b="1" dirty="0" smtClean="0">
                <a:solidFill>
                  <a:srgbClr val="8E5A6D"/>
                </a:solidFill>
                <a:latin typeface="Tajawal Medium" panose="00000600000000000000" pitchFamily="2" charset="-78"/>
                <a:cs typeface="Tajawal Medium" panose="00000600000000000000" pitchFamily="2" charset="-78"/>
              </a:rPr>
              <a:t>New Ventures</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081460" y="5327472"/>
            <a:ext cx="4391138" cy="707886"/>
          </a:xfrm>
          <a:prstGeom prst="rect">
            <a:avLst/>
          </a:prstGeom>
          <a:noFill/>
        </p:spPr>
        <p:txBody>
          <a:bodyPr wrap="none" rtlCol="0">
            <a:spAutoFit/>
          </a:bodyPr>
          <a:lstStyle/>
          <a:p>
            <a:r>
              <a:rPr lang="en-US" sz="2000" dirty="0" smtClean="0">
                <a:solidFill>
                  <a:srgbClr val="2D3956"/>
                </a:solidFill>
                <a:latin typeface="Tajawal Medium" panose="00000600000000000000" pitchFamily="2" charset="-78"/>
                <a:cs typeface="Tajawal Medium" panose="00000600000000000000" pitchFamily="2" charset="-78"/>
              </a:rPr>
              <a:t>ENT 634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smtClean="0">
                <a:solidFill>
                  <a:srgbClr val="2D3956"/>
                </a:solidFill>
                <a:latin typeface="Tajawal Medium" panose="00000600000000000000" pitchFamily="2" charset="-78"/>
                <a:cs typeface="Tajawal Medium" panose="00000600000000000000" pitchFamily="2" charset="-78"/>
              </a:rPr>
              <a:t>Developing an Effective Business Model</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22320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Entrepreneurial </a:t>
            </a:r>
          </a:p>
          <a:p>
            <a:r>
              <a:rPr lang="en-US" sz="4400" b="1" dirty="0">
                <a:solidFill>
                  <a:schemeClr val="bg1"/>
                </a:solidFill>
                <a:latin typeface="Tajawal Medium" panose="00000600000000000000" pitchFamily="2" charset="-78"/>
                <a:cs typeface="Tajawal Medium" panose="00000600000000000000" pitchFamily="2" charset="-78"/>
              </a:rPr>
              <a:t>New Ventures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4391138" cy="707886"/>
          </a:xfrm>
          <a:prstGeom prst="rect">
            <a:avLst/>
          </a:prstGeom>
          <a:noFill/>
        </p:spPr>
        <p:txBody>
          <a:bodyPr wrap="none" rtlCol="0">
            <a:spAutoFit/>
          </a:bodyPr>
          <a:lstStyle/>
          <a:p>
            <a:r>
              <a:rPr lang="en-US" sz="2000" dirty="0" smtClean="0">
                <a:solidFill>
                  <a:srgbClr val="FAC748"/>
                </a:solidFill>
                <a:latin typeface="Tajawal Medium" panose="00000600000000000000" pitchFamily="2" charset="-78"/>
                <a:cs typeface="Tajawal Medium" panose="00000600000000000000" pitchFamily="2" charset="-78"/>
              </a:rPr>
              <a:t>ENT 634</a:t>
            </a:r>
            <a:endParaRPr lang="en-US" sz="2000" dirty="0">
              <a:solidFill>
                <a:srgbClr val="FAC748"/>
              </a:solidFill>
              <a:latin typeface="Tajawal Medium" panose="00000600000000000000" pitchFamily="2" charset="-78"/>
              <a:cs typeface="Tajawal Medium" panose="00000600000000000000" pitchFamily="2" charset="-78"/>
            </a:endParaRPr>
          </a:p>
          <a:p>
            <a:r>
              <a:rPr lang="en-US" sz="2000" dirty="0" smtClean="0">
                <a:solidFill>
                  <a:srgbClr val="FAC748"/>
                </a:solidFill>
                <a:latin typeface="Tajawal Medium" panose="00000600000000000000" pitchFamily="2" charset="-78"/>
                <a:cs typeface="Tajawal Medium" panose="00000600000000000000" pitchFamily="2" charset="-78"/>
              </a:rPr>
              <a:t>Developing an Effective Business Model</a:t>
            </a:r>
            <a:endParaRPr lang="en-US" sz="2000" dirty="0">
              <a:solidFill>
                <a:srgbClr val="FAC74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b="1" dirty="0" smtClean="0">
                <a:solidFill>
                  <a:srgbClr val="2D3956"/>
                </a:solidFill>
                <a:latin typeface="Tajawal Medium" panose="00000600000000000000" pitchFamily="2" charset="-78"/>
                <a:cs typeface="Tajawal Medium" panose="00000600000000000000" pitchFamily="2" charset="-78"/>
              </a:rPr>
              <a:t>. Sarah </a:t>
            </a:r>
            <a:r>
              <a:rPr lang="en-US" sz="2800" b="1" dirty="0" err="1" smtClean="0">
                <a:solidFill>
                  <a:srgbClr val="2D3956"/>
                </a:solidFill>
                <a:latin typeface="Tajawal Medium" panose="00000600000000000000" pitchFamily="2" charset="-78"/>
                <a:cs typeface="Tajawal Medium" panose="00000600000000000000" pitchFamily="2" charset="-78"/>
              </a:rPr>
              <a:t>Chahine</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127760" y="4884389"/>
            <a:ext cx="4747323" cy="1174039"/>
          </a:xfrm>
          <a:prstGeom prst="rect">
            <a:avLst/>
          </a:prstGeom>
        </p:spPr>
        <p:txBody>
          <a:bodyPr wrap="square">
            <a:spAutoFit/>
          </a:bodyPr>
          <a:lstStyle/>
          <a:p>
            <a:pPr algn="just">
              <a:lnSpc>
                <a:spcPct val="120000"/>
              </a:lnSpc>
            </a:pPr>
            <a:r>
              <a:rPr lang="en-US" sz="2000" dirty="0">
                <a:solidFill>
                  <a:srgbClr val="0A1F61"/>
                </a:solidFill>
                <a:latin typeface="Tajawal ExtraBold" panose="00000800000000000000" pitchFamily="2" charset="-78"/>
                <a:cs typeface="Tajawal ExtraBold" panose="00000800000000000000" pitchFamily="2" charset="-78"/>
              </a:rPr>
              <a:t>A   business model is a firm’s plan or recipe for how it creates, delivers, and  captures value for its stakeholders.</a:t>
            </a:r>
            <a:endParaRPr lang="en-US" sz="20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8E5A6D"/>
                </a:solidFill>
                <a:latin typeface="Tajawal Medium" panose="00000600000000000000" pitchFamily="2" charset="-78"/>
                <a:cs typeface="Tajawal Medium" panose="00000600000000000000" pitchFamily="2" charset="-78"/>
              </a:rPr>
              <a:t>Introduction</a:t>
            </a:r>
            <a:endParaRPr lang="en-US" sz="3200" b="1" dirty="0">
              <a:solidFill>
                <a:srgbClr val="8E5A6D"/>
              </a:solidFill>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04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179841"/>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2D3956"/>
                </a:solidFill>
                <a:latin typeface="Tajawal Medium" panose="00000600000000000000" pitchFamily="2" charset="-78"/>
                <a:cs typeface="Tajawal Medium" panose="00000600000000000000" pitchFamily="2" charset="-78"/>
              </a:rPr>
              <a:t>Introduction</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46988"/>
          </a:xfrm>
          <a:prstGeom prst="rect">
            <a:avLst/>
          </a:prstGeom>
          <a:noFill/>
        </p:spPr>
        <p:txBody>
          <a:bodyPr wrap="square" rtlCol="0">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Dropbox, for example, has what is referred to as a freemium business model. It offers its customers a free account with a set amount of storage space; the firm earns money by selling premium accounts with more capacity. Dropbox could charge all of its users a monthly fee based on the amount of storage that they use, but that is not its business model. Its business model is based on the belief that by introducing users to its service through a free account, it will ultimately sign up more paid users.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1569660"/>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 proper time to determine a company’s business model is following the initial validation of the business idea and prior to fleshing out the details of how the firm will operate to provide its product or service to customers.</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pic>
        <p:nvPicPr>
          <p:cNvPr id="4" name="Picture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91071" y="3694649"/>
            <a:ext cx="8775700" cy="198120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1970262"/>
            <a:ext cx="8417320" cy="3785652"/>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this chapter we first discuss business models and their importance. We then introduce and discuss a template for developing a business model. The template, called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consists of 4 categories and 12 items that make up a firm’s business model.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critical factor is that a firm’s business model should not be completed in isolation. The founders of a firm should “get out of the building” and talk to potential customers as a firm’s business model takes shape</a:t>
            </a:r>
            <a:r>
              <a:rPr lang="en-US" sz="2400" dirty="0" smtClean="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This is a facet of developing an effective business model </a:t>
            </a:r>
            <a:r>
              <a:rPr lang="en-US" sz="2400" dirty="0" smtClean="0">
                <a:solidFill>
                  <a:srgbClr val="2D3956"/>
                </a:solidFill>
                <a:latin typeface="Tajawal ExtraBold" panose="00000800000000000000" pitchFamily="2" charset="-78"/>
                <a:cs typeface="Tajawal ExtraBold" panose="00000800000000000000" pitchFamily="2" charset="-78"/>
              </a:rPr>
              <a:t>.</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50364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6601808"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Business Models and Their Importance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130903"/>
            <a:ext cx="8417320" cy="2677656"/>
          </a:xfrm>
          <a:prstGeom prst="rect">
            <a:avLst/>
          </a:prstGeom>
          <a:noFill/>
        </p:spPr>
        <p:txBody>
          <a:bodyPr wrap="square" rtlCol="0">
            <a:spAutoFit/>
          </a:bodyPr>
          <a:lstStyle/>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 </a:t>
            </a:r>
            <a:r>
              <a:rPr lang="en-US" sz="2400" dirty="0">
                <a:solidFill>
                  <a:srgbClr val="2D3956"/>
                </a:solidFill>
                <a:latin typeface="Tajawal ExtraBold" panose="00000800000000000000" pitchFamily="2" charset="-78"/>
                <a:cs typeface="Tajawal ExtraBold" panose="00000800000000000000" pitchFamily="2" charset="-78"/>
              </a:rPr>
              <a:t>firm’s business model is its plan or recipe for how it creates, delivers, and captures value for its stakeholders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 firm’s </a:t>
            </a:r>
            <a:r>
              <a:rPr lang="en-US" sz="2400" dirty="0">
                <a:solidFill>
                  <a:srgbClr val="2D3956"/>
                </a:solidFill>
                <a:latin typeface="Tajawal ExtraBold" panose="00000800000000000000" pitchFamily="2" charset="-78"/>
                <a:cs typeface="Tajawal ExtraBold" panose="00000800000000000000" pitchFamily="2" charset="-78"/>
              </a:rPr>
              <a:t>business model represents the core aspects of its business. It also describes how the core aspects fit together and support one another</a:t>
            </a:r>
            <a:r>
              <a:rPr lang="en-US" sz="2400" dirty="0" smtClean="0">
                <a:solidFill>
                  <a:srgbClr val="2D3956"/>
                </a:solidFill>
                <a:latin typeface="Tajawal ExtraBold" panose="00000800000000000000" pitchFamily="2" charset="-78"/>
                <a:cs typeface="Tajawal ExtraBold" panose="00000800000000000000" pitchFamily="2" charset="-78"/>
              </a:rPr>
              <a:t>.</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Three </a:t>
            </a:r>
            <a:r>
              <a:rPr lang="en-US" sz="2400" dirty="0">
                <a:solidFill>
                  <a:srgbClr val="2D3956"/>
                </a:solidFill>
                <a:latin typeface="Tajawal ExtraBold" panose="00000800000000000000" pitchFamily="2" charset="-78"/>
                <a:cs typeface="Tajawal ExtraBold" panose="00000800000000000000" pitchFamily="2" charset="-78"/>
              </a:rPr>
              <a:t>important elements of a firm’s business model are its target market, its basis for differentiation, and its key </a:t>
            </a:r>
            <a:r>
              <a:rPr lang="en-US" sz="2400" dirty="0" smtClean="0">
                <a:solidFill>
                  <a:srgbClr val="2D3956"/>
                </a:solidFill>
                <a:latin typeface="Tajawal ExtraBold" panose="00000800000000000000" pitchFamily="2" charset="-78"/>
                <a:cs typeface="Tajawal ExtraBold" panose="00000800000000000000" pitchFamily="2" charset="-78"/>
              </a:rPr>
              <a:t>assets.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05904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1200329"/>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There are two general categories of business models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Standard Business </a:t>
            </a:r>
            <a:r>
              <a:rPr lang="en-US" sz="2400" dirty="0" smtClean="0">
                <a:solidFill>
                  <a:srgbClr val="2D3956"/>
                </a:solidFill>
                <a:latin typeface="Tajawal ExtraBold" panose="00000800000000000000" pitchFamily="2" charset="-78"/>
                <a:cs typeface="Tajawal ExtraBold" panose="00000800000000000000" pitchFamily="2" charset="-78"/>
              </a:rPr>
              <a:t>Models</a:t>
            </a:r>
          </a:p>
          <a:p>
            <a:pPr marL="457200" indent="-457200" algn="just">
              <a:buFont typeface="+mj-lt"/>
              <a:buAutoNum type="arabicPeriod"/>
            </a:pPr>
            <a:r>
              <a:rPr lang="en-US" sz="2400" dirty="0" smtClean="0">
                <a:solidFill>
                  <a:srgbClr val="2D3956"/>
                </a:solidFill>
                <a:latin typeface="Tajawal ExtraBold" panose="00000800000000000000" pitchFamily="2" charset="-78"/>
                <a:cs typeface="Tajawal ExtraBold" panose="00000800000000000000" pitchFamily="2" charset="-78"/>
              </a:rPr>
              <a:t>Disruptive </a:t>
            </a:r>
            <a:r>
              <a:rPr lang="en-US" sz="2400" dirty="0">
                <a:solidFill>
                  <a:srgbClr val="2D3956"/>
                </a:solidFill>
                <a:latin typeface="Tajawal ExtraBold" panose="00000800000000000000" pitchFamily="2" charset="-78"/>
                <a:cs typeface="Tajawal ExtraBold" panose="00000800000000000000" pitchFamily="2" charset="-78"/>
              </a:rPr>
              <a:t>business models.</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pic>
        <p:nvPicPr>
          <p:cNvPr id="7" name="Picture 6"/>
          <p:cNvPicPr>
            <a:picLocks noChangeAspect="1"/>
          </p:cNvPicPr>
          <p:nvPr/>
        </p:nvPicPr>
        <p:blipFill rotWithShape="1">
          <a:blip r:embed="rId10">
            <a:extLst>
              <a:ext uri="{28A0092B-C50C-407E-A947-70E740481C1C}">
                <a14:useLocalDpi xmlns:a14="http://schemas.microsoft.com/office/drawing/2010/main" val="0"/>
              </a:ext>
            </a:extLst>
          </a:blip>
          <a:srcRect l="27107" t="-1" r="26730" b="-175"/>
          <a:stretch/>
        </p:blipFill>
        <p:spPr>
          <a:xfrm>
            <a:off x="6298787" y="2832281"/>
            <a:ext cx="3957323" cy="2862498"/>
          </a:xfrm>
          <a:prstGeom prst="rect">
            <a:avLst/>
          </a:prstGeom>
        </p:spPr>
      </p:pic>
    </p:spTree>
    <p:extLst>
      <p:ext uri="{BB962C8B-B14F-4D97-AF65-F5344CB8AC3E}">
        <p14:creationId xmlns:p14="http://schemas.microsoft.com/office/powerpoint/2010/main" val="65267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type of model is used commonly by existing firms as well as by those launching an entrepreneurial venture.</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Standard business models depict existing plans or recipes firms can use to determine how they will create, deliver, and capture value for their stakeholders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Most of the standard business models, with the exception of the freemium model, have been in place for some time. </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04851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Many </a:t>
            </a:r>
            <a:r>
              <a:rPr lang="en-US" sz="2400" dirty="0">
                <a:solidFill>
                  <a:srgbClr val="2D3956"/>
                </a:solidFill>
                <a:latin typeface="Tajawal ExtraBold" panose="00000800000000000000" pitchFamily="2" charset="-78"/>
                <a:cs typeface="Tajawal ExtraBold" panose="00000800000000000000" pitchFamily="2" charset="-78"/>
              </a:rPr>
              <a:t>of the business models utilized by online firms were originally developed by offline firms, and simply transferred to the Internet</a:t>
            </a:r>
            <a:r>
              <a:rPr lang="en-US" sz="2400" dirty="0" smtClean="0">
                <a:solidFill>
                  <a:srgbClr val="2D3956"/>
                </a:solidFill>
                <a:latin typeface="Tajawal ExtraBold" panose="00000800000000000000" pitchFamily="2" charset="-78"/>
                <a:cs typeface="Tajawal ExtraBold" panose="00000800000000000000" pitchFamily="2" charset="-78"/>
              </a:rPr>
              <a:t>. </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Amazon did not invent a new business model. It took the mail order business model, pioneered years ago by Sears’ Roebuck and Company, and moved it online</a:t>
            </a:r>
            <a:r>
              <a:rPr lang="en-US" sz="2400" dirty="0" smtClean="0">
                <a:solidFill>
                  <a:srgbClr val="2D3956"/>
                </a:solidFill>
                <a:latin typeface="Tajawal ExtraBold" panose="00000800000000000000" pitchFamily="2" charset="-78"/>
                <a:cs typeface="Tajawal ExtraBold" panose="00000800000000000000" pitchFamily="2" charset="-78"/>
              </a:rPr>
              <a:t>.</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Similarly, eBay did not invent the auction business model—that has been in existence for centuries</a:t>
            </a:r>
            <a:r>
              <a:rPr lang="en-US" sz="2400" dirty="0" smtClean="0">
                <a:solidFill>
                  <a:srgbClr val="2D3956"/>
                </a:solidFill>
                <a:latin typeface="Tajawal ExtraBold" panose="00000800000000000000" pitchFamily="2" charset="-78"/>
                <a:cs typeface="Tajawal ExtraBold" panose="00000800000000000000" pitchFamily="2" charset="-78"/>
              </a:rPr>
              <a:t>. It only moved the auction format online.</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64252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Advertising Business </a:t>
            </a:r>
            <a:r>
              <a:rPr lang="en-US" sz="2400" dirty="0" smtClean="0">
                <a:solidFill>
                  <a:srgbClr val="2D3956"/>
                </a:solidFill>
                <a:latin typeface="Tajawal ExtraBold" panose="00000800000000000000" pitchFamily="2" charset="-78"/>
                <a:cs typeface="Tajawal ExtraBold" panose="00000800000000000000" pitchFamily="2" charset="-78"/>
              </a:rPr>
              <a:t>Model: </a:t>
            </a:r>
            <a:r>
              <a:rPr lang="en-US" sz="2400" dirty="0">
                <a:solidFill>
                  <a:srgbClr val="2D3956"/>
                </a:solidFill>
                <a:latin typeface="Tajawal ExtraBold" panose="00000800000000000000" pitchFamily="2" charset="-78"/>
                <a:cs typeface="Tajawal ExtraBold" panose="00000800000000000000" pitchFamily="2" charset="-78"/>
              </a:rPr>
              <a:t>Business model based on providing advertisers access to highly targeted customer niches</a:t>
            </a:r>
            <a:r>
              <a:rPr lang="en-US" sz="2400" dirty="0" smtClean="0">
                <a:solidFill>
                  <a:srgbClr val="2D3956"/>
                </a:solidFill>
                <a:latin typeface="Tajawal ExtraBold" panose="00000800000000000000" pitchFamily="2" charset="-78"/>
                <a:cs typeface="Tajawal ExtraBold" panose="00000800000000000000" pitchFamily="2" charset="-78"/>
              </a:rPr>
              <a:t>.</a:t>
            </a:r>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smtClean="0">
                <a:solidFill>
                  <a:srgbClr val="2D3956"/>
                </a:solidFill>
                <a:latin typeface="Tajawal ExtraBold" panose="00000800000000000000" pitchFamily="2" charset="-78"/>
                <a:cs typeface="Tajawal ExtraBold" panose="00000800000000000000" pitchFamily="2" charset="-78"/>
              </a:rPr>
              <a:t>Example: Facebook, Google, Pinterest.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Auction Business Model: Currently synonymous with eBay, the auction business model has been around since 500 </a:t>
            </a:r>
            <a:r>
              <a:rPr lang="en-US" sz="2400" dirty="0" smtClean="0">
                <a:solidFill>
                  <a:srgbClr val="2D3956"/>
                </a:solidFill>
                <a:latin typeface="Tajawal ExtraBold" panose="00000800000000000000" pitchFamily="2" charset="-78"/>
                <a:cs typeface="Tajawal ExtraBold" panose="00000800000000000000" pitchFamily="2" charset="-78"/>
              </a:rPr>
              <a:t>BC. </a:t>
            </a:r>
            <a:r>
              <a:rPr lang="en-US" sz="2400" dirty="0">
                <a:solidFill>
                  <a:srgbClr val="2D3956"/>
                </a:solidFill>
                <a:latin typeface="Tajawal ExtraBold" panose="00000800000000000000" pitchFamily="2" charset="-78"/>
                <a:cs typeface="Tajawal ExtraBold" panose="00000800000000000000" pitchFamily="2" charset="-78"/>
              </a:rPr>
              <a:t>The idea is to provide a platform for individuals and businesses to sell items in an auction format.</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4697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Bricks and Clicks Business Model: A business model in which a company integrates both offline (bricks) and online (clicks) presences</a:t>
            </a:r>
            <a:r>
              <a:rPr lang="en-US" sz="2400" dirty="0" smtClean="0">
                <a:solidFill>
                  <a:srgbClr val="2D3956"/>
                </a:solidFill>
                <a:latin typeface="Tajawal ExtraBold" panose="00000800000000000000" pitchFamily="2" charset="-78"/>
                <a:cs typeface="Tajawal ExtraBold" panose="00000800000000000000" pitchFamily="2" charset="-78"/>
              </a:rPr>
              <a:t>. Example: Adidas.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Freemium Business Model: A business model in which a firm provides a basic version of its service for free, and makes money by selling a premium version of the service</a:t>
            </a:r>
            <a:r>
              <a:rPr lang="en-US" sz="2400" dirty="0" smtClean="0">
                <a:solidFill>
                  <a:srgbClr val="2D3956"/>
                </a:solidFill>
                <a:latin typeface="Tajawal ExtraBold" panose="00000800000000000000" pitchFamily="2" charset="-78"/>
                <a:cs typeface="Tajawal ExtraBold" panose="00000800000000000000" pitchFamily="2" charset="-78"/>
              </a:rPr>
              <a:t>. Example: Dropbox, </a:t>
            </a:r>
            <a:r>
              <a:rPr lang="en-US" sz="2400" dirty="0" err="1" smtClean="0">
                <a:solidFill>
                  <a:srgbClr val="2D3956"/>
                </a:solidFill>
                <a:latin typeface="Tajawal ExtraBold" panose="00000800000000000000" pitchFamily="2" charset="-78"/>
                <a:cs typeface="Tajawal ExtraBold" panose="00000800000000000000" pitchFamily="2" charset="-78"/>
              </a:rPr>
              <a:t>Anghami</a:t>
            </a:r>
            <a:r>
              <a:rPr lang="en-US" sz="2400" dirty="0" smtClean="0">
                <a:solidFill>
                  <a:srgbClr val="2D3956"/>
                </a:solidFill>
                <a:latin typeface="Tajawal ExtraBold" panose="00000800000000000000" pitchFamily="2" charset="-78"/>
                <a:cs typeface="Tajawal ExtraBold" panose="00000800000000000000" pitchFamily="2" charset="-78"/>
              </a:rPr>
              <a:t>.</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7419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Peer-to-Peer Business Model: A model in which a business acts as a matchmaker between individuals with a service to offer and others who want the service</a:t>
            </a:r>
            <a:r>
              <a:rPr lang="en-US" sz="2400" dirty="0" smtClean="0">
                <a:solidFill>
                  <a:srgbClr val="2D3956"/>
                </a:solidFill>
                <a:latin typeface="Tajawal ExtraBold" panose="00000800000000000000" pitchFamily="2" charset="-78"/>
                <a:cs typeface="Tajawal ExtraBold" panose="00000800000000000000" pitchFamily="2" charset="-78"/>
              </a:rPr>
              <a:t>. Example: Uber.</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Razor and Blades Business Model: This model involves the sales of dependent goods for different prices—one good (a razor) is sold at a discount, with the dependent good (blades) sold at a considerably higher margin</a:t>
            </a:r>
            <a:r>
              <a:rPr lang="en-US" sz="2400" dirty="0" smtClean="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Example: Printers and Ink </a:t>
            </a:r>
            <a:r>
              <a:rPr lang="en-US" sz="2400" dirty="0" smtClean="0">
                <a:solidFill>
                  <a:srgbClr val="2D3956"/>
                </a:solidFill>
                <a:latin typeface="Tajawal ExtraBold" panose="00000800000000000000" pitchFamily="2" charset="-78"/>
                <a:cs typeface="Tajawal ExtraBold" panose="00000800000000000000" pitchFamily="2" charset="-78"/>
              </a:rPr>
              <a:t>Cartridges.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197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Standard </a:t>
            </a:r>
            <a:r>
              <a:rPr lang="en-US" sz="2400" b="1" dirty="0">
                <a:solidFill>
                  <a:srgbClr val="2D3956"/>
                </a:solidFill>
                <a:latin typeface="Tajawal ExtraBold" panose="00000800000000000000" pitchFamily="2" charset="-78"/>
                <a:cs typeface="Tajawal ExtraBold" panose="00000800000000000000" pitchFamily="2" charset="-78"/>
              </a:rPr>
              <a:t>Business </a:t>
            </a:r>
            <a:r>
              <a:rPr lang="en-US" sz="2400" b="1" dirty="0" smtClean="0">
                <a:solidFill>
                  <a:srgbClr val="2D3956"/>
                </a:solidFill>
                <a:latin typeface="Tajawal ExtraBold" panose="00000800000000000000" pitchFamily="2" charset="-78"/>
                <a:cs typeface="Tajawal ExtraBold" panose="00000800000000000000" pitchFamily="2" charset="-78"/>
              </a:rPr>
              <a:t>Models:</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Subscription Business Model: A business model in which the customer pays a monthly, quarterly, or yearly subscription fee to have access to a product or service</a:t>
            </a:r>
            <a:r>
              <a:rPr lang="en-US" sz="2400" dirty="0" smtClean="0">
                <a:solidFill>
                  <a:srgbClr val="2D3956"/>
                </a:solidFill>
                <a:latin typeface="Tajawal ExtraBold" panose="00000800000000000000" pitchFamily="2" charset="-78"/>
                <a:cs typeface="Tajawal ExtraBold" panose="00000800000000000000" pitchFamily="2" charset="-78"/>
              </a:rPr>
              <a:t>. Example: Netflix.</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Traditional Retailer Business Model: A business model calling for a firm to sell its products or services, made by others, directly to consumers at a markup from the original price. Can be sold online or offline</a:t>
            </a:r>
            <a:r>
              <a:rPr lang="en-US" sz="2400" dirty="0" smtClean="0">
                <a:solidFill>
                  <a:srgbClr val="2D3956"/>
                </a:solidFill>
                <a:latin typeface="Tajawal ExtraBold" panose="00000800000000000000" pitchFamily="2" charset="-78"/>
                <a:cs typeface="Tajawal ExtraBold" panose="00000800000000000000" pitchFamily="2" charset="-78"/>
              </a:rPr>
              <a:t>. Example: Amazon.</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9440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Disruptive business models which are rare, are models that do not fit the profile of a standard business model, and are impactful enough that they disrupt or change the way business is conducted in an industry or an important niche within an industry</a:t>
            </a:r>
            <a:r>
              <a:rPr lang="en-US" sz="2400" dirty="0" smtClean="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32525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There </a:t>
            </a:r>
            <a:r>
              <a:rPr lang="en-US" sz="2400" dirty="0">
                <a:solidFill>
                  <a:srgbClr val="2D3956"/>
                </a:solidFill>
                <a:latin typeface="Tajawal ExtraBold" panose="00000800000000000000" pitchFamily="2" charset="-78"/>
                <a:cs typeface="Tajawal ExtraBold" panose="00000800000000000000" pitchFamily="2" charset="-78"/>
              </a:rPr>
              <a:t>are </a:t>
            </a:r>
            <a:r>
              <a:rPr lang="en-US" sz="2400" dirty="0" smtClean="0">
                <a:solidFill>
                  <a:srgbClr val="2D3956"/>
                </a:solidFill>
                <a:latin typeface="Tajawal ExtraBold" panose="00000800000000000000" pitchFamily="2" charset="-78"/>
                <a:cs typeface="Tajawal ExtraBold" panose="00000800000000000000" pitchFamily="2" charset="-78"/>
              </a:rPr>
              <a:t>two types </a:t>
            </a:r>
            <a:r>
              <a:rPr lang="en-US" sz="2400" dirty="0">
                <a:solidFill>
                  <a:srgbClr val="2D3956"/>
                </a:solidFill>
                <a:latin typeface="Tajawal ExtraBold" panose="00000800000000000000" pitchFamily="2" charset="-78"/>
                <a:cs typeface="Tajawal ExtraBold" panose="00000800000000000000" pitchFamily="2" charset="-78"/>
              </a:rPr>
              <a:t>of disruptive business models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 new market disruption addresses a market that previously wasn’t served. An example is Google and its AdWords program. AdWords allows an advertiser to buy keywords on Google’s home page, which triggers text-based ads to the side of </a:t>
            </a:r>
            <a:r>
              <a:rPr lang="en-US" sz="2400" dirty="0" smtClean="0">
                <a:solidFill>
                  <a:srgbClr val="2D3956"/>
                </a:solidFill>
                <a:latin typeface="Tajawal ExtraBold" panose="00000800000000000000" pitchFamily="2" charset="-78"/>
                <a:cs typeface="Tajawal ExtraBold" panose="00000800000000000000" pitchFamily="2" charset="-78"/>
              </a:rPr>
              <a:t>the </a:t>
            </a:r>
            <a:r>
              <a:rPr lang="en-US" sz="2400" dirty="0">
                <a:solidFill>
                  <a:srgbClr val="2D3956"/>
                </a:solidFill>
                <a:latin typeface="Tajawal ExtraBold" panose="00000800000000000000" pitchFamily="2" charset="-78"/>
                <a:cs typeface="Tajawal ExtraBold" panose="00000800000000000000" pitchFamily="2" charset="-78"/>
              </a:rPr>
              <a:t>search results when the keyword is used.</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63498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There </a:t>
            </a:r>
            <a:r>
              <a:rPr lang="en-US" sz="2400" dirty="0">
                <a:solidFill>
                  <a:srgbClr val="2D3956"/>
                </a:solidFill>
                <a:latin typeface="Tajawal ExtraBold" panose="00000800000000000000" pitchFamily="2" charset="-78"/>
                <a:cs typeface="Tajawal ExtraBold" panose="00000800000000000000" pitchFamily="2" charset="-78"/>
              </a:rPr>
              <a:t>are three types of disruptive business models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mj-lt"/>
              <a:buAutoNum type="arabicPeriod" startAt="2"/>
            </a:pPr>
            <a:r>
              <a:rPr lang="en-US" sz="2400" dirty="0" smtClean="0">
                <a:solidFill>
                  <a:srgbClr val="2D3956"/>
                </a:solidFill>
                <a:latin typeface="Tajawal ExtraBold" panose="00000800000000000000" pitchFamily="2" charset="-78"/>
                <a:cs typeface="Tajawal ExtraBold" panose="00000800000000000000" pitchFamily="2" charset="-78"/>
              </a:rPr>
              <a:t>A low-end </a:t>
            </a:r>
            <a:r>
              <a:rPr lang="en-US" sz="2400" dirty="0">
                <a:solidFill>
                  <a:srgbClr val="2D3956"/>
                </a:solidFill>
                <a:latin typeface="Tajawal ExtraBold" panose="00000800000000000000" pitchFamily="2" charset="-78"/>
                <a:cs typeface="Tajawal ExtraBold" panose="00000800000000000000" pitchFamily="2" charset="-78"/>
              </a:rPr>
              <a:t>disruption is possible when the firms in an industry continue to improve products or services to the point where they exceed the needs or requirements of a significant portion of their customer </a:t>
            </a:r>
            <a:r>
              <a:rPr lang="en-US" sz="2400" dirty="0" smtClean="0">
                <a:solidFill>
                  <a:srgbClr val="2D3956"/>
                </a:solidFill>
                <a:latin typeface="Tajawal ExtraBold" panose="00000800000000000000" pitchFamily="2" charset="-78"/>
                <a:cs typeface="Tajawal ExtraBold" panose="00000800000000000000" pitchFamily="2" charset="-78"/>
              </a:rPr>
              <a:t>base</a:t>
            </a:r>
            <a:r>
              <a:rPr lang="en-US" sz="2400" dirty="0">
                <a:solidFill>
                  <a:srgbClr val="2D3956"/>
                </a:solidFill>
                <a:latin typeface="Tajawal ExtraBold" panose="00000800000000000000" pitchFamily="2" charset="-78"/>
                <a:cs typeface="Tajawal ExtraBold" panose="00000800000000000000" pitchFamily="2" charset="-78"/>
              </a:rPr>
              <a:t>. As a consequence, these established companies might end up offering products or services that are more complex and expensive than what a segment of the market demands</a:t>
            </a:r>
            <a:r>
              <a:rPr lang="en-US" sz="2400" dirty="0" smtClean="0">
                <a:solidFill>
                  <a:srgbClr val="2D3956"/>
                </a:solidFill>
                <a:latin typeface="Tajawal ExtraBold" panose="00000800000000000000" pitchFamily="2" charset="-78"/>
                <a:cs typeface="Tajawal ExtraBold" panose="00000800000000000000" pitchFamily="2" charset="-78"/>
              </a:rPr>
              <a:t>. Example: Ryanair.</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7107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General Categories of Business Models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Below are two example disruptive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Dell: Direct-to-consumer computer sales model, which allowed consumers to customize their </a:t>
            </a:r>
            <a:r>
              <a:rPr lang="en-US" sz="2400" dirty="0" smtClean="0">
                <a:solidFill>
                  <a:srgbClr val="2D3956"/>
                </a:solidFill>
                <a:latin typeface="Tajawal ExtraBold" panose="00000800000000000000" pitchFamily="2" charset="-78"/>
                <a:cs typeface="Tajawal ExtraBold" panose="00000800000000000000" pitchFamily="2" charset="-78"/>
              </a:rPr>
              <a:t>computers.</a:t>
            </a:r>
          </a:p>
          <a:p>
            <a:pPr marL="457200" indent="-457200" algn="just">
              <a:buFont typeface="+mj-lt"/>
              <a:buAutoNum type="arabicPeriod"/>
            </a:pPr>
            <a:r>
              <a:rPr lang="en-US" sz="2400" dirty="0" err="1" smtClean="0">
                <a:solidFill>
                  <a:srgbClr val="2D3956"/>
                </a:solidFill>
                <a:latin typeface="Tajawal ExtraBold" panose="00000800000000000000" pitchFamily="2" charset="-78"/>
                <a:cs typeface="Tajawal ExtraBold" panose="00000800000000000000" pitchFamily="2" charset="-78"/>
              </a:rPr>
              <a:t>Salesforce.com</a:t>
            </a:r>
            <a:r>
              <a:rPr lang="en-US" sz="2400" dirty="0">
                <a:solidFill>
                  <a:srgbClr val="2D3956"/>
                </a:solidFill>
                <a:latin typeface="Tajawal ExtraBold" panose="00000800000000000000" pitchFamily="2" charset="-78"/>
                <a:cs typeface="Tajawal ExtraBold" panose="00000800000000000000" pitchFamily="2" charset="-78"/>
              </a:rPr>
              <a:t>: SaaS (Software as a Service) provider of customer relationships management (CRM) software. First company to offer CRM software as a SaaS product, making CRM affordable to small companies for the first time.</a:t>
            </a:r>
          </a:p>
          <a:p>
            <a:pPr marL="457200" indent="-457200" algn="just">
              <a:buFont typeface="+mj-lt"/>
              <a:buAutoNum type="arabicPeriod"/>
            </a:pP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16514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Although not everyone agrees precisely on the components of a business model, many agree that a successful business model has a common set of attributes. These attributes are often laid out in a visual framework or </a:t>
            </a:r>
            <a:r>
              <a:rPr lang="en-US" sz="2400" dirty="0" smtClean="0">
                <a:solidFill>
                  <a:srgbClr val="2D3956"/>
                </a:solidFill>
                <a:latin typeface="Tajawal ExtraBold" panose="00000800000000000000" pitchFamily="2" charset="-78"/>
                <a:cs typeface="Tajawal ExtraBold" panose="00000800000000000000" pitchFamily="2" charset="-78"/>
              </a:rPr>
              <a:t>template.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One widely-used framework is the Business Model </a:t>
            </a:r>
            <a:r>
              <a:rPr lang="en-US" sz="2400" dirty="0" smtClean="0">
                <a:solidFill>
                  <a:srgbClr val="2D3956"/>
                </a:solidFill>
                <a:latin typeface="Tajawal ExtraBold" panose="00000800000000000000" pitchFamily="2" charset="-78"/>
                <a:cs typeface="Tajawal ExtraBold" panose="00000800000000000000" pitchFamily="2" charset="-78"/>
              </a:rPr>
              <a:t>Canvas.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model framework used here,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is </a:t>
            </a:r>
            <a:r>
              <a:rPr lang="en-US" sz="2400" dirty="0" smtClean="0">
                <a:solidFill>
                  <a:srgbClr val="2D3956"/>
                </a:solidFill>
                <a:latin typeface="Tajawal ExtraBold" panose="00000800000000000000" pitchFamily="2" charset="-78"/>
                <a:cs typeface="Tajawal ExtraBold" panose="00000800000000000000" pitchFamily="2" charset="-78"/>
              </a:rPr>
              <a:t>shown next.</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charset="0"/>
              <a:buChar char="•"/>
            </a:pP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646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19432" y="17079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7000503"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pic>
        <p:nvPicPr>
          <p:cNvPr id="7" name="Picture 6"/>
          <p:cNvPicPr>
            <a:picLocks noChangeAspect="1"/>
          </p:cNvPicPr>
          <p:nvPr/>
        </p:nvPicPr>
        <p:blipFill rotWithShape="1">
          <a:blip r:embed="rId10">
            <a:extLst>
              <a:ext uri="{28A0092B-C50C-407E-A947-70E740481C1C}">
                <a14:useLocalDpi xmlns:a14="http://schemas.microsoft.com/office/drawing/2010/main" val="0"/>
              </a:ext>
            </a:extLst>
          </a:blip>
          <a:srcRect t="8053" r="3204" b="45650"/>
          <a:stretch/>
        </p:blipFill>
        <p:spPr>
          <a:xfrm>
            <a:off x="2282701" y="1897798"/>
            <a:ext cx="7619212" cy="3175069"/>
          </a:xfrm>
          <a:prstGeom prst="rect">
            <a:avLst/>
          </a:prstGeom>
        </p:spPr>
      </p:pic>
      <p:sp>
        <p:nvSpPr>
          <p:cNvPr id="8" name="TextBox 7"/>
          <p:cNvSpPr txBox="1"/>
          <p:nvPr/>
        </p:nvSpPr>
        <p:spPr>
          <a:xfrm>
            <a:off x="3385751" y="4994876"/>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spTree>
    <p:extLst>
      <p:ext uri="{BB962C8B-B14F-4D97-AF65-F5344CB8AC3E}">
        <p14:creationId xmlns:p14="http://schemas.microsoft.com/office/powerpoint/2010/main" val="168082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682145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pic>
        <p:nvPicPr>
          <p:cNvPr id="7" name="Picture 6"/>
          <p:cNvPicPr>
            <a:picLocks noChangeAspect="1"/>
          </p:cNvPicPr>
          <p:nvPr/>
        </p:nvPicPr>
        <p:blipFill rotWithShape="1">
          <a:blip r:embed="rId10">
            <a:extLst>
              <a:ext uri="{28A0092B-C50C-407E-A947-70E740481C1C}">
                <a14:useLocalDpi xmlns:a14="http://schemas.microsoft.com/office/drawing/2010/main" val="0"/>
              </a:ext>
            </a:extLst>
          </a:blip>
          <a:srcRect t="54755" r="2942"/>
          <a:stretch/>
        </p:blipFill>
        <p:spPr>
          <a:xfrm>
            <a:off x="2283237" y="1956163"/>
            <a:ext cx="7639908" cy="3102919"/>
          </a:xfrm>
          <a:prstGeom prst="rect">
            <a:avLst/>
          </a:prstGeom>
        </p:spPr>
      </p:pic>
      <p:sp>
        <p:nvSpPr>
          <p:cNvPr id="14" name="TextBox 13"/>
          <p:cNvSpPr txBox="1"/>
          <p:nvPr/>
        </p:nvSpPr>
        <p:spPr>
          <a:xfrm>
            <a:off x="3385751" y="5130797"/>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spTree>
    <p:extLst>
      <p:ext uri="{BB962C8B-B14F-4D97-AF65-F5344CB8AC3E}">
        <p14:creationId xmlns:p14="http://schemas.microsoft.com/office/powerpoint/2010/main" val="1551007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Core Strategy</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 </a:t>
            </a:r>
            <a:r>
              <a:rPr lang="en-US" sz="2400" dirty="0">
                <a:solidFill>
                  <a:srgbClr val="2D3956"/>
                </a:solidFill>
                <a:latin typeface="Tajawal ExtraBold" panose="00000800000000000000" pitchFamily="2" charset="-78"/>
                <a:cs typeface="Tajawal ExtraBold" panose="00000800000000000000" pitchFamily="2" charset="-78"/>
              </a:rPr>
              <a:t>core strategy describes how the firm plans to compete relative to its competitors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mission, basis of differentiation, target market, and product/market scope are the primary elements of a core strategy.</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990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1698408"/>
            <a:ext cx="8417320" cy="415498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a:pPr>
            <a:r>
              <a:rPr lang="en-US" sz="2400" dirty="0" smtClean="0">
                <a:solidFill>
                  <a:srgbClr val="2D3956"/>
                </a:solidFill>
                <a:latin typeface="Tajawal ExtraBold" panose="00000800000000000000" pitchFamily="2" charset="-78"/>
                <a:cs typeface="Tajawal ExtraBold" panose="00000800000000000000" pitchFamily="2" charset="-78"/>
              </a:rPr>
              <a:t>Business </a:t>
            </a:r>
            <a:r>
              <a:rPr lang="en-US" sz="2400" dirty="0">
                <a:solidFill>
                  <a:srgbClr val="2D3956"/>
                </a:solidFill>
                <a:latin typeface="Tajawal ExtraBold" panose="00000800000000000000" pitchFamily="2" charset="-78"/>
                <a:cs typeface="Tajawal ExtraBold" panose="00000800000000000000" pitchFamily="2" charset="-78"/>
              </a:rPr>
              <a:t>Mission: A business’ mission or mission statement describes why it exists and what its business model is supposed to accomplish</a:t>
            </a:r>
            <a:r>
              <a:rPr lang="en-US" sz="2400" dirty="0" smtClean="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Define its “reason for </a:t>
            </a:r>
            <a:r>
              <a:rPr lang="en-US" sz="2400" dirty="0" smtClean="0">
                <a:solidFill>
                  <a:srgbClr val="2D3956"/>
                </a:solidFill>
                <a:latin typeface="Tajawal ExtraBold" panose="00000800000000000000" pitchFamily="2" charset="-78"/>
                <a:cs typeface="Tajawal ExtraBold" panose="00000800000000000000" pitchFamily="2" charset="-78"/>
              </a:rPr>
              <a:t>being</a:t>
            </a:r>
          </a:p>
          <a:p>
            <a:pPr marL="914400" lvl="1"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t>
            </a:r>
            <a:r>
              <a:rPr lang="en-US" sz="2400" dirty="0">
                <a:solidFill>
                  <a:srgbClr val="2D3956"/>
                </a:solidFill>
                <a:latin typeface="Tajawal ExtraBold" panose="00000800000000000000" pitchFamily="2" charset="-78"/>
                <a:cs typeface="Tajawal ExtraBold" panose="00000800000000000000" pitchFamily="2" charset="-78"/>
              </a:rPr>
              <a:t>Describe what makes the company </a:t>
            </a:r>
            <a:r>
              <a:rPr lang="en-US" sz="2400" dirty="0" smtClean="0">
                <a:solidFill>
                  <a:srgbClr val="2D3956"/>
                </a:solidFill>
                <a:latin typeface="Tajawal ExtraBold" panose="00000800000000000000" pitchFamily="2" charset="-78"/>
                <a:cs typeface="Tajawal ExtraBold" panose="00000800000000000000" pitchFamily="2" charset="-78"/>
              </a:rPr>
              <a:t>different</a:t>
            </a:r>
          </a:p>
          <a:p>
            <a:pPr marL="914400" lvl="1"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Be </a:t>
            </a:r>
            <a:r>
              <a:rPr lang="en-US" sz="2400" dirty="0">
                <a:solidFill>
                  <a:srgbClr val="2D3956"/>
                </a:solidFill>
                <a:latin typeface="Tajawal ExtraBold" panose="00000800000000000000" pitchFamily="2" charset="-78"/>
                <a:cs typeface="Tajawal ExtraBold" panose="00000800000000000000" pitchFamily="2" charset="-78"/>
              </a:rPr>
              <a:t>risky and challenging but </a:t>
            </a:r>
            <a:r>
              <a:rPr lang="en-US" sz="2400" dirty="0" smtClean="0">
                <a:solidFill>
                  <a:srgbClr val="2D3956"/>
                </a:solidFill>
                <a:latin typeface="Tajawal ExtraBold" panose="00000800000000000000" pitchFamily="2" charset="-78"/>
                <a:cs typeface="Tajawal ExtraBold" panose="00000800000000000000" pitchFamily="2" charset="-78"/>
              </a:rPr>
              <a:t>achievable</a:t>
            </a:r>
          </a:p>
          <a:p>
            <a:pPr marL="914400" lvl="1"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Use </a:t>
            </a:r>
            <a:r>
              <a:rPr lang="en-US" sz="2400" dirty="0">
                <a:solidFill>
                  <a:srgbClr val="2D3956"/>
                </a:solidFill>
                <a:latin typeface="Tajawal ExtraBold" panose="00000800000000000000" pitchFamily="2" charset="-78"/>
                <a:cs typeface="Tajawal ExtraBold" panose="00000800000000000000" pitchFamily="2" charset="-78"/>
              </a:rPr>
              <a:t>a tone that represents the company’s culture and </a:t>
            </a:r>
            <a:r>
              <a:rPr lang="en-US" sz="2400" dirty="0" smtClean="0">
                <a:solidFill>
                  <a:srgbClr val="2D3956"/>
                </a:solidFill>
                <a:latin typeface="Tajawal ExtraBold" panose="00000800000000000000" pitchFamily="2" charset="-78"/>
                <a:cs typeface="Tajawal ExtraBold" panose="00000800000000000000" pitchFamily="2" charset="-78"/>
              </a:rPr>
              <a:t>values</a:t>
            </a:r>
          </a:p>
          <a:p>
            <a:pPr marL="914400" lvl="1"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Convey </a:t>
            </a:r>
            <a:r>
              <a:rPr lang="en-US" sz="2400" dirty="0">
                <a:solidFill>
                  <a:srgbClr val="2D3956"/>
                </a:solidFill>
                <a:latin typeface="Tajawal ExtraBold" panose="00000800000000000000" pitchFamily="2" charset="-78"/>
                <a:cs typeface="Tajawal ExtraBold" panose="00000800000000000000" pitchFamily="2" charset="-78"/>
              </a:rPr>
              <a:t>passion and stick in the mind of the </a:t>
            </a:r>
            <a:r>
              <a:rPr lang="en-US" sz="2400" dirty="0" smtClean="0">
                <a:solidFill>
                  <a:srgbClr val="2D3956"/>
                </a:solidFill>
                <a:latin typeface="Tajawal ExtraBold" panose="00000800000000000000" pitchFamily="2" charset="-78"/>
                <a:cs typeface="Tajawal ExtraBold" panose="00000800000000000000" pitchFamily="2" charset="-78"/>
              </a:rPr>
              <a:t>reader</a:t>
            </a:r>
          </a:p>
          <a:p>
            <a:pPr marL="914400" lvl="1"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Be </a:t>
            </a:r>
            <a:r>
              <a:rPr lang="en-US" sz="2400" dirty="0">
                <a:solidFill>
                  <a:srgbClr val="2D3956"/>
                </a:solidFill>
                <a:latin typeface="Tajawal ExtraBold" panose="00000800000000000000" pitchFamily="2" charset="-78"/>
                <a:cs typeface="Tajawal ExtraBold" panose="00000800000000000000" pitchFamily="2" charset="-78"/>
              </a:rPr>
              <a:t>honest and not claim to be something that the company “isn’t”   </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53434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2"/>
            </a:pPr>
            <a:r>
              <a:rPr lang="en-US" sz="2400" dirty="0" smtClean="0">
                <a:solidFill>
                  <a:srgbClr val="2D3956"/>
                </a:solidFill>
                <a:latin typeface="Tajawal ExtraBold" panose="00000800000000000000" pitchFamily="2" charset="-78"/>
                <a:cs typeface="Tajawal ExtraBold" panose="00000800000000000000" pitchFamily="2" charset="-78"/>
              </a:rPr>
              <a:t>Basis of Differentiation: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It is important that a business clearly articulate the points that differentiate its product or service from </a:t>
            </a:r>
            <a:r>
              <a:rPr lang="en-US" sz="2400" dirty="0" smtClean="0">
                <a:solidFill>
                  <a:srgbClr val="2D3956"/>
                </a:solidFill>
                <a:latin typeface="Tajawal ExtraBold" panose="00000800000000000000" pitchFamily="2" charset="-78"/>
                <a:cs typeface="Tajawal ExtraBold" panose="00000800000000000000" pitchFamily="2" charset="-78"/>
              </a:rPr>
              <a:t>competitors. </a:t>
            </a: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This </a:t>
            </a:r>
            <a:r>
              <a:rPr lang="en-US" sz="2400" dirty="0">
                <a:solidFill>
                  <a:srgbClr val="2D3956"/>
                </a:solidFill>
                <a:latin typeface="Tajawal ExtraBold" panose="00000800000000000000" pitchFamily="2" charset="-78"/>
                <a:cs typeface="Tajawal ExtraBold" panose="00000800000000000000" pitchFamily="2" charset="-78"/>
              </a:rPr>
              <a:t>is </a:t>
            </a:r>
            <a:r>
              <a:rPr lang="en-US" sz="2400" dirty="0" smtClean="0">
                <a:solidFill>
                  <a:srgbClr val="2D3956"/>
                </a:solidFill>
                <a:latin typeface="Tajawal ExtraBold" panose="00000800000000000000" pitchFamily="2" charset="-78"/>
                <a:cs typeface="Tajawal ExtraBold" panose="00000800000000000000" pitchFamily="2" charset="-78"/>
              </a:rPr>
              <a:t>similar to </a:t>
            </a:r>
            <a:r>
              <a:rPr lang="en-US" sz="2400" dirty="0">
                <a:solidFill>
                  <a:srgbClr val="2D3956"/>
                </a:solidFill>
                <a:latin typeface="Tajawal ExtraBold" panose="00000800000000000000" pitchFamily="2" charset="-78"/>
                <a:cs typeface="Tajawal ExtraBold" panose="00000800000000000000" pitchFamily="2" charset="-78"/>
              </a:rPr>
              <a:t>what some authors refer to as a company’s value proposition.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a:t>
            </a:r>
            <a:r>
              <a:rPr lang="en-US" sz="2400" dirty="0">
                <a:solidFill>
                  <a:srgbClr val="2D3956"/>
                </a:solidFill>
                <a:latin typeface="Tajawal ExtraBold" panose="00000800000000000000" pitchFamily="2" charset="-78"/>
                <a:cs typeface="Tajawal ExtraBold" panose="00000800000000000000" pitchFamily="2" charset="-78"/>
              </a:rPr>
              <a:t>  company’s basis of differentiation is what causes consumers to pick one company’s products over </a:t>
            </a:r>
            <a:r>
              <a:rPr lang="en-US" sz="2400" dirty="0" smtClean="0">
                <a:solidFill>
                  <a:srgbClr val="2D3956"/>
                </a:solidFill>
                <a:latin typeface="Tajawal ExtraBold" panose="00000800000000000000" pitchFamily="2" charset="-78"/>
                <a:cs typeface="Tajawal ExtraBold" panose="00000800000000000000" pitchFamily="2" charset="-78"/>
              </a:rPr>
              <a:t>another’s. </a:t>
            </a:r>
            <a:r>
              <a:rPr lang="en-US" sz="2400" dirty="0">
                <a:solidFill>
                  <a:srgbClr val="2D3956"/>
                </a:solidFill>
                <a:latin typeface="Tajawal ExtraBold" panose="00000800000000000000" pitchFamily="2" charset="-78"/>
                <a:cs typeface="Tajawal ExtraBold" panose="00000800000000000000" pitchFamily="2" charset="-78"/>
              </a:rPr>
              <a:t>It is what solves a problem or satisfies a customer need.</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55196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3"/>
            </a:pPr>
            <a:r>
              <a:rPr lang="en-US" sz="2400" dirty="0" smtClean="0">
                <a:solidFill>
                  <a:srgbClr val="2D3956"/>
                </a:solidFill>
                <a:latin typeface="Tajawal ExtraBold" panose="00000800000000000000" pitchFamily="2" charset="-78"/>
                <a:cs typeface="Tajawal ExtraBold" panose="00000800000000000000" pitchFamily="2" charset="-78"/>
              </a:rPr>
              <a:t>Target Market:</a:t>
            </a: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 </a:t>
            </a:r>
            <a:r>
              <a:rPr lang="en-US" sz="2400" dirty="0">
                <a:solidFill>
                  <a:srgbClr val="2D3956"/>
                </a:solidFill>
                <a:latin typeface="Tajawal ExtraBold" panose="00000800000000000000" pitchFamily="2" charset="-78"/>
                <a:cs typeface="Tajawal ExtraBold" panose="00000800000000000000" pitchFamily="2" charset="-78"/>
              </a:rPr>
              <a:t>target market is a segment within a larger market that represents a narrower group of customers with similar interests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mj-lt"/>
              <a:buAutoNum type="arabicPeriod" startAt="4"/>
            </a:pPr>
            <a:r>
              <a:rPr lang="en-US" sz="2400" dirty="0">
                <a:solidFill>
                  <a:srgbClr val="2D3956"/>
                </a:solidFill>
                <a:latin typeface="Tajawal ExtraBold" panose="00000800000000000000" pitchFamily="2" charset="-78"/>
                <a:cs typeface="Tajawal ExtraBold" panose="00000800000000000000" pitchFamily="2" charset="-78"/>
              </a:rPr>
              <a:t>Product/Market Scope: defines the products and markets on which it will concentrate. Most firms start narrow and pursue adjacent product and market opportunities as the company grows and becomes financially secure. </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9584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Resources</a:t>
            </a: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Resources </a:t>
            </a:r>
            <a:r>
              <a:rPr lang="en-US" sz="2400" dirty="0">
                <a:solidFill>
                  <a:srgbClr val="2D3956"/>
                </a:solidFill>
                <a:latin typeface="Tajawal ExtraBold" panose="00000800000000000000" pitchFamily="2" charset="-78"/>
                <a:cs typeface="Tajawal ExtraBold" panose="00000800000000000000" pitchFamily="2" charset="-78"/>
              </a:rPr>
              <a:t>are the inputs a firm uses to produce, sell, distribute, and service a product or </a:t>
            </a:r>
            <a:r>
              <a:rPr lang="en-US" sz="2400" dirty="0" smtClean="0">
                <a:solidFill>
                  <a:srgbClr val="2D3956"/>
                </a:solidFill>
                <a:latin typeface="Tajawal ExtraBold" panose="00000800000000000000" pitchFamily="2" charset="-78"/>
                <a:cs typeface="Tajawal ExtraBold" panose="00000800000000000000" pitchFamily="2" charset="-78"/>
              </a:rPr>
              <a:t>service.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 firm may need a patent (a key asset) to protect its basis of differentiation. Similarly, a business may need expertise in certain areas (core competencies) to understand the needs of its target market.</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Assets and core competency </a:t>
            </a:r>
            <a:r>
              <a:rPr lang="en-US" sz="2400" dirty="0">
                <a:solidFill>
                  <a:srgbClr val="2D3956"/>
                </a:solidFill>
                <a:latin typeface="Tajawal ExtraBold" panose="00000800000000000000" pitchFamily="2" charset="-78"/>
                <a:cs typeface="Tajawal ExtraBold" panose="00000800000000000000" pitchFamily="2" charset="-78"/>
              </a:rPr>
              <a:t>are the primary elements of </a:t>
            </a:r>
            <a:r>
              <a:rPr lang="en-US" sz="2400" dirty="0" smtClean="0">
                <a:solidFill>
                  <a:srgbClr val="2D3956"/>
                </a:solidFill>
                <a:latin typeface="Tajawal ExtraBold" panose="00000800000000000000" pitchFamily="2" charset="-78"/>
                <a:cs typeface="Tajawal ExtraBold" panose="00000800000000000000" pitchFamily="2" charset="-78"/>
              </a:rPr>
              <a:t>resources.</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charset="0"/>
              <a:buChar char="•"/>
            </a:pP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1073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a:pPr>
            <a:r>
              <a:rPr lang="en-US" sz="2400" dirty="0" smtClean="0">
                <a:solidFill>
                  <a:srgbClr val="2D3956"/>
                </a:solidFill>
                <a:latin typeface="Tajawal ExtraBold" panose="00000800000000000000" pitchFamily="2" charset="-78"/>
                <a:cs typeface="Tajawal ExtraBold" panose="00000800000000000000" pitchFamily="2" charset="-78"/>
              </a:rPr>
              <a:t>Core Competencies: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is a specific factor or capability that supports a firm’s business model and sets it apart from its rivals</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can take on various forms, such as technical know-how, an efficient process, a trusting relationship with customers, expertise in product design, and so forth</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core competencies largely determine what it can do.</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a:pP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4328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startAt="2"/>
            </a:pPr>
            <a:r>
              <a:rPr lang="en-US" sz="2400" dirty="0" smtClean="0">
                <a:solidFill>
                  <a:srgbClr val="2D3956"/>
                </a:solidFill>
                <a:latin typeface="Tajawal ExtraBold" panose="00000800000000000000" pitchFamily="2" charset="-78"/>
                <a:cs typeface="Tajawal ExtraBold" panose="00000800000000000000" pitchFamily="2" charset="-78"/>
              </a:rPr>
              <a:t>Key Assets: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Key assets are the assets that a firm owns that enable its business model to </a:t>
            </a:r>
            <a:r>
              <a:rPr lang="en-US" sz="2400" dirty="0" smtClean="0">
                <a:solidFill>
                  <a:srgbClr val="2D3956"/>
                </a:solidFill>
                <a:latin typeface="Tajawal ExtraBold" panose="00000800000000000000" pitchFamily="2" charset="-78"/>
                <a:cs typeface="Tajawal ExtraBold" panose="00000800000000000000" pitchFamily="2" charset="-78"/>
              </a:rPr>
              <a:t>work. </a:t>
            </a: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The </a:t>
            </a:r>
            <a:r>
              <a:rPr lang="en-US" sz="2400" dirty="0">
                <a:solidFill>
                  <a:srgbClr val="2D3956"/>
                </a:solidFill>
                <a:latin typeface="Tajawal ExtraBold" panose="00000800000000000000" pitchFamily="2" charset="-78"/>
                <a:cs typeface="Tajawal ExtraBold" panose="00000800000000000000" pitchFamily="2" charset="-78"/>
              </a:rPr>
              <a:t>assets can be physical, financial, intellectual, or human</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Physical </a:t>
            </a:r>
            <a:r>
              <a:rPr lang="en-US" sz="2400" dirty="0">
                <a:solidFill>
                  <a:srgbClr val="2D3956"/>
                </a:solidFill>
                <a:latin typeface="Tajawal ExtraBold" panose="00000800000000000000" pitchFamily="2" charset="-78"/>
                <a:cs typeface="Tajawal ExtraBold" panose="00000800000000000000" pitchFamily="2" charset="-78"/>
              </a:rPr>
              <a:t>assets include physical </a:t>
            </a:r>
            <a:r>
              <a:rPr lang="en-US" sz="2400" dirty="0" smtClean="0">
                <a:solidFill>
                  <a:srgbClr val="2D3956"/>
                </a:solidFill>
                <a:latin typeface="Tajawal ExtraBold" panose="00000800000000000000" pitchFamily="2" charset="-78"/>
                <a:cs typeface="Tajawal ExtraBold" panose="00000800000000000000" pitchFamily="2" charset="-78"/>
              </a:rPr>
              <a:t>space and equipment. Intellectual </a:t>
            </a:r>
            <a:r>
              <a:rPr lang="en-US" sz="2400" dirty="0">
                <a:solidFill>
                  <a:srgbClr val="2D3956"/>
                </a:solidFill>
                <a:latin typeface="Tajawal ExtraBold" panose="00000800000000000000" pitchFamily="2" charset="-78"/>
                <a:cs typeface="Tajawal ExtraBold" panose="00000800000000000000" pitchFamily="2" charset="-78"/>
              </a:rPr>
              <a:t>assets include resources such as patents, </a:t>
            </a:r>
            <a:r>
              <a:rPr lang="en-US" sz="2400" dirty="0" smtClean="0">
                <a:solidFill>
                  <a:srgbClr val="2D3956"/>
                </a:solidFill>
                <a:latin typeface="Tajawal ExtraBold" panose="00000800000000000000" pitchFamily="2" charset="-78"/>
                <a:cs typeface="Tajawal ExtraBold" panose="00000800000000000000" pitchFamily="2" charset="-78"/>
              </a:rPr>
              <a:t>and copyrights. Financial </a:t>
            </a:r>
            <a:r>
              <a:rPr lang="en-US" sz="2400" dirty="0">
                <a:solidFill>
                  <a:srgbClr val="2D3956"/>
                </a:solidFill>
                <a:latin typeface="Tajawal ExtraBold" panose="00000800000000000000" pitchFamily="2" charset="-78"/>
                <a:cs typeface="Tajawal ExtraBold" panose="00000800000000000000" pitchFamily="2" charset="-78"/>
              </a:rPr>
              <a:t>assets include </a:t>
            </a:r>
            <a:r>
              <a:rPr lang="en-US" sz="2400" dirty="0" smtClean="0">
                <a:solidFill>
                  <a:srgbClr val="2D3956"/>
                </a:solidFill>
                <a:latin typeface="Tajawal ExtraBold" panose="00000800000000000000" pitchFamily="2" charset="-78"/>
                <a:cs typeface="Tajawal ExtraBold" panose="00000800000000000000" pitchFamily="2" charset="-78"/>
              </a:rPr>
              <a:t>cash and </a:t>
            </a:r>
            <a:r>
              <a:rPr lang="en-US" sz="2400" dirty="0">
                <a:solidFill>
                  <a:srgbClr val="2D3956"/>
                </a:solidFill>
                <a:latin typeface="Tajawal ExtraBold" panose="00000800000000000000" pitchFamily="2" charset="-78"/>
                <a:cs typeface="Tajawal ExtraBold" panose="00000800000000000000" pitchFamily="2" charset="-78"/>
              </a:rPr>
              <a:t>commitments from investors. Human assets include a company’s founder or founders, its key employees, and its advisors.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startAt="2"/>
            </a:pP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1610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Financials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third component of a business model focuses on a firm’s financials. This is the only section of a firm’s business model that describes how it earns money—thus, it is extremely important</a:t>
            </a:r>
            <a:r>
              <a:rPr lang="en-US" sz="2400" dirty="0" smtClean="0">
                <a:solidFill>
                  <a:srgbClr val="2D3956"/>
                </a:solidFill>
                <a:latin typeface="Tajawal ExtraBold" panose="00000800000000000000" pitchFamily="2" charset="-78"/>
                <a:cs typeface="Tajawal ExtraBold" panose="00000800000000000000" pitchFamily="2" charset="-78"/>
              </a:rPr>
              <a: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Revenue streams, cost structure, and financing/funding are the primary aspects of the financials’ component.</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27006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Revenue streams: A firm’s revenue streams describe the ways in which it makes money</a:t>
            </a:r>
            <a:r>
              <a:rPr lang="en-US" sz="2400" dirty="0" smtClean="0">
                <a:solidFill>
                  <a:srgbClr val="2D3956"/>
                </a:solidFill>
                <a:latin typeface="Tajawal ExtraBold" panose="00000800000000000000" pitchFamily="2" charset="-78"/>
                <a:cs typeface="Tajawal ExtraBold" panose="00000800000000000000" pitchFamily="2" charset="-78"/>
              </a:rPr>
              <a:t>. A company may have one or more revenue stream.</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Cost structure: A business’ cost structure describes the most important costs incurred to support its business model</a:t>
            </a:r>
            <a:r>
              <a:rPr lang="en-US" sz="2400" dirty="0" smtClean="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0520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startAt="3"/>
            </a:pPr>
            <a:r>
              <a:rPr lang="en-US" sz="2400" dirty="0" smtClean="0">
                <a:solidFill>
                  <a:srgbClr val="2D3956"/>
                </a:solidFill>
                <a:latin typeface="Tajawal ExtraBold" panose="00000800000000000000" pitchFamily="2" charset="-78"/>
                <a:cs typeface="Tajawal ExtraBold" panose="00000800000000000000" pitchFamily="2" charset="-78"/>
              </a:rPr>
              <a:t>Financing/Funding</a:t>
            </a:r>
            <a:r>
              <a:rPr lang="en-US" sz="2400" dirty="0">
                <a:solidFill>
                  <a:srgbClr val="2D3956"/>
                </a:solidFill>
                <a:latin typeface="Tajawal ExtraBold" panose="00000800000000000000" pitchFamily="2" charset="-78"/>
                <a:cs typeface="Tajawal ExtraBold" panose="00000800000000000000" pitchFamily="2" charset="-78"/>
              </a:rPr>
              <a:t>: Most businesses incur costs prior to the time they generate revenue. Prior to earning revenue, the company has to make a lot of payments, which </a:t>
            </a:r>
            <a:r>
              <a:rPr lang="en-US" sz="2400" dirty="0" smtClean="0">
                <a:solidFill>
                  <a:srgbClr val="2D3956"/>
                </a:solidFill>
                <a:latin typeface="Tajawal ExtraBold" panose="00000800000000000000" pitchFamily="2" charset="-78"/>
                <a:cs typeface="Tajawal ExtraBold" panose="00000800000000000000" pitchFamily="2" charset="-78"/>
              </a:rPr>
              <a:t>typically </a:t>
            </a:r>
            <a:r>
              <a:rPr lang="en-US" sz="2400" dirty="0">
                <a:solidFill>
                  <a:srgbClr val="2D3956"/>
                </a:solidFill>
                <a:latin typeface="Tajawal ExtraBold" panose="00000800000000000000" pitchFamily="2" charset="-78"/>
                <a:cs typeface="Tajawal ExtraBold" panose="00000800000000000000" pitchFamily="2" charset="-78"/>
              </a:rPr>
              <a:t>necessitates an infusion of up-front capital for the business to be feasible.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many cases, however, an initial infusion of funding or financing is required. In these cases, the business model template should indicate the approximate amount of </a:t>
            </a:r>
            <a:r>
              <a:rPr lang="en-US" sz="2400" dirty="0" smtClean="0">
                <a:solidFill>
                  <a:srgbClr val="2D3956"/>
                </a:solidFill>
                <a:latin typeface="Tajawal ExtraBold" panose="00000800000000000000" pitchFamily="2" charset="-78"/>
                <a:cs typeface="Tajawal ExtraBold" panose="00000800000000000000" pitchFamily="2" charset="-78"/>
              </a:rPr>
              <a:t>funding required.</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3812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1938992"/>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Operations are both integral to a firm’s overall business model and represent the day-to-day heartbeat of a firm.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The </a:t>
            </a:r>
            <a:r>
              <a:rPr lang="en-US" sz="2400" dirty="0">
                <a:solidFill>
                  <a:srgbClr val="2D3956"/>
                </a:solidFill>
                <a:latin typeface="Tajawal ExtraBold" panose="00000800000000000000" pitchFamily="2" charset="-78"/>
                <a:cs typeface="Tajawal ExtraBold" panose="00000800000000000000" pitchFamily="2" charset="-78"/>
              </a:rPr>
              <a:t>primary elements of operations are: product (or service) production, channels, and key partners.</a:t>
            </a:r>
            <a:endParaRPr lang="en-US" sz="2400" dirty="0" smtClean="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4807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Product (or Service) </a:t>
            </a:r>
            <a:r>
              <a:rPr lang="en-US" sz="2400" dirty="0" smtClean="0">
                <a:solidFill>
                  <a:srgbClr val="2D3956"/>
                </a:solidFill>
                <a:latin typeface="Tajawal ExtraBold" panose="00000800000000000000" pitchFamily="2" charset="-78"/>
                <a:cs typeface="Tajawal ExtraBold" panose="00000800000000000000" pitchFamily="2" charset="-78"/>
              </a:rPr>
              <a:t>Production:</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section focuses on how a firm’s products and/or services are produced. </a:t>
            </a:r>
            <a:endParaRPr lang="en-US" sz="2400" dirty="0" smtClean="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charset="0"/>
              <a:buChar char="•"/>
            </a:pPr>
            <a:r>
              <a:rPr lang="en-US" sz="2400" dirty="0" smtClean="0">
                <a:solidFill>
                  <a:srgbClr val="2D3956"/>
                </a:solidFill>
                <a:latin typeface="Tajawal ExtraBold" panose="00000800000000000000" pitchFamily="2" charset="-78"/>
                <a:cs typeface="Tajawal ExtraBold" panose="00000800000000000000" pitchFamily="2" charset="-78"/>
              </a:rPr>
              <a:t>If </a:t>
            </a:r>
            <a:r>
              <a:rPr lang="en-US" sz="2400" dirty="0">
                <a:solidFill>
                  <a:srgbClr val="2D3956"/>
                </a:solidFill>
                <a:latin typeface="Tajawal ExtraBold" panose="00000800000000000000" pitchFamily="2" charset="-78"/>
                <a:cs typeface="Tajawal ExtraBold" panose="00000800000000000000" pitchFamily="2" charset="-78"/>
              </a:rPr>
              <a:t>a firm sells physical products, the products can be manufactured or produced in-house, by a contract manufacturer, or via an outsource </a:t>
            </a:r>
            <a:r>
              <a:rPr lang="en-US" sz="2400" dirty="0" smtClean="0">
                <a:solidFill>
                  <a:srgbClr val="2D3956"/>
                </a:solidFill>
                <a:latin typeface="Tajawal ExtraBold" panose="00000800000000000000" pitchFamily="2" charset="-78"/>
                <a:cs typeface="Tajawal ExtraBold" panose="00000800000000000000" pitchFamily="2" charset="-78"/>
              </a:rPr>
              <a:t>provider. </a:t>
            </a:r>
            <a:r>
              <a:rPr lang="en-US" sz="2400" dirty="0">
                <a:solidFill>
                  <a:srgbClr val="2D3956"/>
                </a:solidFill>
                <a:latin typeface="Tajawal ExtraBold" panose="00000800000000000000" pitchFamily="2" charset="-78"/>
                <a:cs typeface="Tajawal ExtraBold" panose="00000800000000000000" pitchFamily="2" charset="-78"/>
              </a:rPr>
              <a:t>If it opts to produce in-house, it will need to develop core competencies in </a:t>
            </a:r>
            <a:r>
              <a:rPr lang="en-US" sz="2400" dirty="0" smtClean="0">
                <a:solidFill>
                  <a:srgbClr val="2D3956"/>
                </a:solidFill>
                <a:latin typeface="Tajawal ExtraBold" panose="00000800000000000000" pitchFamily="2" charset="-78"/>
                <a:cs typeface="Tajawal ExtraBold" panose="00000800000000000000" pitchFamily="2" charset="-78"/>
              </a:rPr>
              <a:t>manufacturing. </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651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smtClean="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Channels: A company’s channels describe how it delivers its product or service to its </a:t>
            </a:r>
            <a:r>
              <a:rPr lang="en-US" sz="2400" dirty="0" smtClean="0">
                <a:solidFill>
                  <a:srgbClr val="2D3956"/>
                </a:solidFill>
                <a:latin typeface="Tajawal ExtraBold" panose="00000800000000000000" pitchFamily="2" charset="-78"/>
                <a:cs typeface="Tajawal ExtraBold" panose="00000800000000000000" pitchFamily="2" charset="-78"/>
              </a:rPr>
              <a:t>customers. </a:t>
            </a:r>
            <a:r>
              <a:rPr lang="en-US" sz="2400" dirty="0">
                <a:solidFill>
                  <a:srgbClr val="2D3956"/>
                </a:solidFill>
                <a:latin typeface="Tajawal ExtraBold" panose="00000800000000000000" pitchFamily="2" charset="-78"/>
                <a:cs typeface="Tajawal ExtraBold" panose="00000800000000000000" pitchFamily="2" charset="-78"/>
              </a:rPr>
              <a:t>Businesses sell direct, through intermediaries, or through a combination of both</a:t>
            </a:r>
            <a:r>
              <a:rPr lang="en-US" sz="2400" dirty="0" smtClean="0">
                <a:solidFill>
                  <a:srgbClr val="2D3956"/>
                </a:solidFill>
                <a:latin typeface="Tajawal ExtraBold" panose="00000800000000000000" pitchFamily="2" charset="-78"/>
                <a:cs typeface="Tajawal ExtraBold" panose="00000800000000000000" pitchFamily="2" charset="-78"/>
              </a:rPr>
              <a:t>.</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Key partners: </a:t>
            </a:r>
            <a:r>
              <a:rPr lang="en-US" sz="2400" dirty="0" smtClean="0">
                <a:solidFill>
                  <a:srgbClr val="2D3956"/>
                </a:solidFill>
                <a:latin typeface="Tajawal ExtraBold" panose="00000800000000000000" pitchFamily="2" charset="-78"/>
                <a:cs typeface="Tajawal ExtraBold" panose="00000800000000000000" pitchFamily="2" charset="-78"/>
              </a:rPr>
              <a:t>Start-ups typically </a:t>
            </a:r>
            <a:r>
              <a:rPr lang="en-US" sz="2400" dirty="0">
                <a:solidFill>
                  <a:srgbClr val="2D3956"/>
                </a:solidFill>
                <a:latin typeface="Tajawal ExtraBold" panose="00000800000000000000" pitchFamily="2" charset="-78"/>
                <a:cs typeface="Tajawal ExtraBold" panose="00000800000000000000" pitchFamily="2" charset="-78"/>
              </a:rPr>
              <a:t>do not have sufficient resources (or funding) to perform all the tasks needed to make their business models work, so they rely on partners to perform key </a:t>
            </a:r>
            <a:r>
              <a:rPr lang="en-US" sz="2400" dirty="0" smtClean="0">
                <a:solidFill>
                  <a:srgbClr val="2D3956"/>
                </a:solidFill>
                <a:latin typeface="Tajawal ExtraBold" panose="00000800000000000000" pitchFamily="2" charset="-78"/>
                <a:cs typeface="Tajawal ExtraBold" panose="00000800000000000000" pitchFamily="2" charset="-78"/>
              </a:rPr>
              <a:t>roles.</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570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2722</TotalTime>
  <Words>2012</Words>
  <Application>Microsoft Macintosh PowerPoint</Application>
  <PresentationFormat>Widescreen</PresentationFormat>
  <Paragraphs>214</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Calibri</vt:lpstr>
      <vt:lpstr>Calibri Light</vt:lpstr>
      <vt:lpstr>Roboto Light</vt:lpstr>
      <vt:lpstr>Segoe UI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35</cp:revision>
  <cp:lastPrinted>2023-10-25T19:35:42Z</cp:lastPrinted>
  <dcterms:created xsi:type="dcterms:W3CDTF">2023-04-29T09:08:23Z</dcterms:created>
  <dcterms:modified xsi:type="dcterms:W3CDTF">2023-10-25T19:40:30Z</dcterms:modified>
</cp:coreProperties>
</file>