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486" r:id="rId4"/>
    <p:sldId id="487" r:id="rId5"/>
    <p:sldId id="488" r:id="rId6"/>
    <p:sldId id="294" r:id="rId7"/>
    <p:sldId id="492" r:id="rId8"/>
    <p:sldId id="324" r:id="rId9"/>
    <p:sldId id="325" r:id="rId10"/>
    <p:sldId id="295" r:id="rId11"/>
    <p:sldId id="326" r:id="rId12"/>
    <p:sldId id="327" r:id="rId13"/>
    <p:sldId id="328" r:id="rId14"/>
    <p:sldId id="329" r:id="rId15"/>
    <p:sldId id="330" r:id="rId16"/>
    <p:sldId id="333" r:id="rId17"/>
    <p:sldId id="334" r:id="rId18"/>
    <p:sldId id="304" r:id="rId19"/>
    <p:sldId id="335" r:id="rId20"/>
    <p:sldId id="336" r:id="rId21"/>
    <p:sldId id="339" r:id="rId22"/>
    <p:sldId id="296" r:id="rId23"/>
    <p:sldId id="337" r:id="rId24"/>
    <p:sldId id="338" r:id="rId25"/>
    <p:sldId id="340" r:id="rId26"/>
    <p:sldId id="302" r:id="rId27"/>
    <p:sldId id="341" r:id="rId28"/>
    <p:sldId id="351" r:id="rId29"/>
    <p:sldId id="342" r:id="rId30"/>
    <p:sldId id="343" r:id="rId31"/>
    <p:sldId id="344" r:id="rId32"/>
    <p:sldId id="352" r:id="rId33"/>
    <p:sldId id="353" r:id="rId34"/>
    <p:sldId id="354" r:id="rId35"/>
    <p:sldId id="355" r:id="rId36"/>
    <p:sldId id="489" r:id="rId37"/>
    <p:sldId id="490" r:id="rId38"/>
    <p:sldId id="491" r:id="rId39"/>
    <p:sldId id="332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487"/>
            <p14:sldId id="488"/>
            <p14:sldId id="294"/>
            <p14:sldId id="492"/>
            <p14:sldId id="324"/>
            <p14:sldId id="325"/>
            <p14:sldId id="295"/>
            <p14:sldId id="326"/>
            <p14:sldId id="327"/>
            <p14:sldId id="328"/>
            <p14:sldId id="329"/>
            <p14:sldId id="330"/>
            <p14:sldId id="333"/>
            <p14:sldId id="334"/>
            <p14:sldId id="304"/>
            <p14:sldId id="335"/>
            <p14:sldId id="336"/>
            <p14:sldId id="339"/>
            <p14:sldId id="296"/>
            <p14:sldId id="337"/>
            <p14:sldId id="338"/>
            <p14:sldId id="340"/>
            <p14:sldId id="302"/>
            <p14:sldId id="341"/>
            <p14:sldId id="351"/>
            <p14:sldId id="342"/>
            <p14:sldId id="343"/>
            <p14:sldId id="344"/>
            <p14:sldId id="352"/>
            <p14:sldId id="353"/>
            <p14:sldId id="354"/>
            <p14:sldId id="355"/>
            <p14:sldId id="489"/>
            <p14:sldId id="490"/>
            <p14:sldId id="491"/>
            <p14:sldId id="3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4731" autoAdjust="0"/>
  </p:normalViewPr>
  <p:slideViewPr>
    <p:cSldViewPr snapToGrid="0">
      <p:cViewPr varScale="1">
        <p:scale>
          <a:sx n="74" d="100"/>
          <a:sy n="74" d="100"/>
        </p:scale>
        <p:origin x="797" y="8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2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72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74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8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688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0309" y="643113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40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5F946-D662-4E14-60A4-A6670A95BED3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1203F5F-B63B-D400-A437-528BEBAD3C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58709" y="-133090"/>
            <a:ext cx="2305141" cy="9964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6B38014-5BF5-2794-D666-1054BFF550C1}"/>
              </a:ext>
            </a:extLst>
          </p:cNvPr>
          <p:cNvSpPr/>
          <p:nvPr userDrawn="1"/>
        </p:nvSpPr>
        <p:spPr>
          <a:xfrm>
            <a:off x="2463850" y="330632"/>
            <a:ext cx="9050457" cy="689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6752" y="1120676"/>
            <a:ext cx="51316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33"/>
    </mc:Choice>
    <mc:Fallback xmlns="">
      <p:transition spd="slow" advTm="12323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654175" y="2604543"/>
            <a:ext cx="58893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9"/>
    </mc:Choice>
    <mc:Fallback xmlns="">
      <p:transition spd="slow" advTm="437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3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4168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What are the components of a time series?</a:t>
            </a:r>
          </a:p>
          <a:p>
            <a:r>
              <a:rPr lang="en-US" sz="3600" b="1" dirty="0"/>
              <a:t>Answer: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Trend: The long-term movement or direction in a time series, indicating overall growth or decline over a period.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Seasonality: Regular and predictable patterns or cycles that repeat over a fixed period, such as daily, monthly, or annually.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Cyclical: Fluctuations that occur due to economic or business cycles, often spanning several years and not of fixed duration.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Irregular/Random: Unpredictable and random variations or noise in the data that do not follow any pattern and cannot be easily attributed to any known cause.</a:t>
            </a:r>
          </a:p>
        </p:txBody>
      </p:sp>
    </p:spTree>
    <p:extLst>
      <p:ext uri="{BB962C8B-B14F-4D97-AF65-F5344CB8AC3E}">
        <p14:creationId xmlns:p14="http://schemas.microsoft.com/office/powerpoint/2010/main" val="352139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4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2937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What does the Delphi Method involve?</a:t>
            </a:r>
          </a:p>
          <a:p>
            <a:r>
              <a:rPr lang="en-US" sz="3600" b="1" dirty="0"/>
              <a:t>Answer: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Expert Panel:</a:t>
            </a:r>
            <a:r>
              <a:rPr lang="en-US" sz="2700" dirty="0"/>
              <a:t> A group of selected experts in the relevant field who provide insights and opinions.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Questionnaire Rounds:</a:t>
            </a:r>
            <a:r>
              <a:rPr lang="en-US" sz="2700" dirty="0"/>
              <a:t> Multiple rounds of surveys conducted to gather information, with each round refining the previous responses.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Anonymity:</a:t>
            </a:r>
            <a:r>
              <a:rPr lang="en-US" sz="2700" dirty="0"/>
              <a:t> Ensuring that the responses from the experts remain anonymous to prevent bias and influence from other panel members.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Feedback:</a:t>
            </a:r>
            <a:r>
              <a:rPr lang="en-US" sz="2700" dirty="0"/>
              <a:t> Providing summary feedback of the responses between rounds to allow experts to reconsider and refine their views.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700" b="1" dirty="0"/>
              <a:t>Convergence:</a:t>
            </a:r>
            <a:r>
              <a:rPr lang="en-US" sz="2700" dirty="0"/>
              <a:t> The process of reaching a consensus or common agreement among the experts through iterative refinement of responses.</a:t>
            </a:r>
          </a:p>
        </p:txBody>
      </p:sp>
    </p:spTree>
    <p:extLst>
      <p:ext uri="{BB962C8B-B14F-4D97-AF65-F5344CB8AC3E}">
        <p14:creationId xmlns:p14="http://schemas.microsoft.com/office/powerpoint/2010/main" val="42357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9A639-6334-8334-38EF-7ECF2E99E3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234622" y="6492875"/>
            <a:ext cx="506628" cy="365125"/>
          </a:xfrm>
        </p:spPr>
        <p:txBody>
          <a:bodyPr/>
          <a:lstStyle/>
          <a:p>
            <a:fld id="{8C5C31BA-F580-439D-A464-7776DED4E78A}" type="slidenum">
              <a:rPr lang="en-US" altLang="en-US" b="1"/>
              <a:pPr/>
              <a:t>5</a:t>
            </a:fld>
            <a:endParaRPr lang="en-US" alt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89251-5EC9-778F-02C1-38CDA401C1ED}"/>
              </a:ext>
            </a:extLst>
          </p:cNvPr>
          <p:cNvSpPr txBox="1"/>
          <p:nvPr/>
        </p:nvSpPr>
        <p:spPr>
          <a:xfrm>
            <a:off x="3617260" y="57874"/>
            <a:ext cx="6907423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 Review Questions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ED3E-86C3-E4AA-92C4-2FA5C80E0B19}"/>
              </a:ext>
            </a:extLst>
          </p:cNvPr>
          <p:cNvSpPr txBox="1"/>
          <p:nvPr/>
        </p:nvSpPr>
        <p:spPr>
          <a:xfrm>
            <a:off x="581341" y="1153347"/>
            <a:ext cx="11215024" cy="5509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Name three statistical forecasting methods mentioned in the document.</a:t>
            </a:r>
          </a:p>
          <a:p>
            <a:r>
              <a:rPr lang="en-US" sz="3600" b="1" dirty="0"/>
              <a:t>Answer: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Moving Average:</a:t>
            </a:r>
            <a:r>
              <a:rPr lang="en-US" sz="2800" dirty="0"/>
              <a:t> A method that smooths out short-term fluctuations and highlights longer-term trends by averaging data points over a specified number of periods.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Exponential Smoothing:</a:t>
            </a:r>
            <a:r>
              <a:rPr lang="en-US" sz="2800" dirty="0"/>
              <a:t> A forecasting technique that applies decreasing weights to past observations, giving more significance to recent data points.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Autoregressive Integrated Moving Average (ARIMA):</a:t>
            </a:r>
            <a:r>
              <a:rPr lang="en-US" sz="2800" dirty="0"/>
              <a:t> A sophisticated forecasting method that combines autoregression (AR), differencing (I), and moving average (MA) to model and predict time series data.</a:t>
            </a:r>
          </a:p>
        </p:txBody>
      </p:sp>
    </p:spTree>
    <p:extLst>
      <p:ext uri="{BB962C8B-B14F-4D97-AF65-F5344CB8AC3E}">
        <p14:creationId xmlns:p14="http://schemas.microsoft.com/office/powerpoint/2010/main" val="107923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45"/>
    </mc:Choice>
    <mc:Fallback xmlns="">
      <p:transition spd="slow" advTm="3584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0B2FA43D-91F7-4BA6-F46A-09E297F4776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404A77E-EDBD-4DFD-BD0B-D663FEA80E9E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5E981903-E596-0F38-D640-4466A5608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1518834" y="6356350"/>
            <a:ext cx="6634566" cy="365125"/>
          </a:xfrm>
          <a:ln/>
        </p:spPr>
        <p:txBody>
          <a:bodyPr/>
          <a:lstStyle/>
          <a:p>
            <a:r>
              <a:rPr lang="en-US" altLang="en-US" dirty="0"/>
              <a:t>Copyright ©2013 Pearson Education, Inc. publishing as Prentice Hall </a:t>
            </a:r>
          </a:p>
        </p:txBody>
      </p:sp>
      <p:sp>
        <p:nvSpPr>
          <p:cNvPr id="15361" name="Rectangle 2">
            <a:extLst>
              <a:ext uri="{FF2B5EF4-FFF2-40B4-BE49-F238E27FC236}">
                <a16:creationId xmlns:a16="http://schemas.microsoft.com/office/drawing/2014/main" id="{0F8D77EC-8D8A-5459-DA72-7558331E1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Objectives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7FB09849-722D-B845-0A49-502FAC709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518834"/>
            <a:ext cx="10515600" cy="4658129"/>
          </a:xfrm>
        </p:spPr>
        <p:txBody>
          <a:bodyPr>
            <a:normAutofit/>
          </a:bodyPr>
          <a:lstStyle/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Understand the components and importance of decision models in data analysis.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Learn the application of Excel tools for model analysis and optimization.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Develop skills in building and using various types of decision models.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Explore different statistical forecasting methods and their use in decision models.</a:t>
            </a:r>
          </a:p>
          <a:p>
            <a:pPr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Gain proficiency in performing what-if analysis, scenario management, and goal seeking.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0B2FA43D-91F7-4BA6-F46A-09E297F4776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404A77E-EDBD-4DFD-BD0B-D663FEA80E9E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5E981903-E596-0F38-D640-4466A5608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5361" name="Rectangle 2">
            <a:extLst>
              <a:ext uri="{FF2B5EF4-FFF2-40B4-BE49-F238E27FC236}">
                <a16:creationId xmlns:a16="http://schemas.microsoft.com/office/drawing/2014/main" id="{0F8D77EC-8D8A-5459-DA72-7558331E1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Models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7FB09849-722D-B845-0A49-502FAC709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 </a:t>
            </a:r>
            <a:r>
              <a:rPr lang="en-US" altLang="en-US">
                <a:solidFill>
                  <a:schemeClr val="folHlink"/>
                </a:solidFill>
              </a:rPr>
              <a:t>model</a:t>
            </a:r>
            <a:r>
              <a:rPr lang="en-US" altLang="en-US" b="1"/>
              <a:t> </a:t>
            </a:r>
            <a:r>
              <a:rPr lang="en-US" altLang="en-US"/>
              <a:t>is an abstraction or representation of a real system, idea, or object. </a:t>
            </a:r>
          </a:p>
          <a:p>
            <a:pPr eaLnBrk="1" hangingPunct="1"/>
            <a:r>
              <a:rPr lang="en-US" altLang="en-US"/>
              <a:t>Models could be pictures, spreadsheets, or mathematical relationships</a:t>
            </a:r>
          </a:p>
          <a:p>
            <a:pPr eaLnBrk="1" hangingPunct="1"/>
            <a:r>
              <a:rPr lang="en-US" altLang="en-US"/>
              <a:t>Models contain data, uncontrollable variables, and decision variables</a:t>
            </a:r>
          </a:p>
        </p:txBody>
      </p:sp>
      <p:pic>
        <p:nvPicPr>
          <p:cNvPr id="15365" name="Picture 1">
            <a:extLst>
              <a:ext uri="{FF2B5EF4-FFF2-40B4-BE49-F238E27FC236}">
                <a16:creationId xmlns:a16="http://schemas.microsoft.com/office/drawing/2014/main" id="{6AB2131F-527D-31CB-0F87-799C27F8A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00600"/>
            <a:ext cx="511810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087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169CB053-8168-8EBD-8903-80AFC8A3D20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4E2227DA-5B6B-40CA-BF45-95996389F94B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0C76FB1-1FDE-AE9B-7597-AE60D07A22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6385" name="Title 1">
            <a:extLst>
              <a:ext uri="{FF2B5EF4-FFF2-40B4-BE49-F238E27FC236}">
                <a16:creationId xmlns:a16="http://schemas.microsoft.com/office/drawing/2014/main" id="{3D4B1F25-17D8-AAFC-41F6-12DCB9DE3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Decision Models – Outsourcing Example</a:t>
            </a:r>
          </a:p>
        </p:txBody>
      </p:sp>
      <p:sp>
        <p:nvSpPr>
          <p:cNvPr id="16386" name="Content Placeholder 2">
            <a:extLst>
              <a:ext uri="{FF2B5EF4-FFF2-40B4-BE49-F238E27FC236}">
                <a16:creationId xmlns:a16="http://schemas.microsoft.com/office/drawing/2014/main" id="{C534F202-5DD3-9C41-F78B-BFFEBFC43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/>
              <a:t>Decision models are models that can be used to understand, analyze, or facilitate making a decision</a:t>
            </a:r>
          </a:p>
        </p:txBody>
      </p:sp>
      <p:pic>
        <p:nvPicPr>
          <p:cNvPr id="16388" name="Picture 1" descr="Figure 9.2 Outsourcing Decsion Model 1 of 2.tif">
            <a:extLst>
              <a:ext uri="{FF2B5EF4-FFF2-40B4-BE49-F238E27FC236}">
                <a16:creationId xmlns:a16="http://schemas.microsoft.com/office/drawing/2014/main" id="{7DCEF774-3DBA-7EE5-FD48-8E647CB5A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895601"/>
            <a:ext cx="3409950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Figure 9.2 (2 of 2).tif">
            <a:extLst>
              <a:ext uri="{FF2B5EF4-FFF2-40B4-BE49-F238E27FC236}">
                <a16:creationId xmlns:a16="http://schemas.microsoft.com/office/drawing/2014/main" id="{275BB0F2-5B0F-A6CE-C184-91DCC8D0DB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895600"/>
            <a:ext cx="4648200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2DCBDBC-17EE-9AAD-DAEF-F3679C69EE7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3354171B-7889-4BFB-9BA5-59898AD289E4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1E88CFAB-0880-2005-1B8D-B6C311386E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7409" name="Title 1">
            <a:extLst>
              <a:ext uri="{FF2B5EF4-FFF2-40B4-BE49-F238E27FC236}">
                <a16:creationId xmlns:a16="http://schemas.microsoft.com/office/drawing/2014/main" id="{A2E33B85-8655-2984-00A0-0AD39A55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Outsourcing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FD9F0-BC3E-7C09-7F6F-334DDB649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dirty="0"/>
              <a:t>Model components</a:t>
            </a:r>
          </a:p>
          <a:p>
            <a:pPr lvl="1" eaLnBrk="1" hangingPunct="1">
              <a:defRPr/>
            </a:pPr>
            <a:r>
              <a:rPr lang="en-US" i="1" dirty="0"/>
              <a:t>F</a:t>
            </a:r>
            <a:r>
              <a:rPr lang="en-US" dirty="0"/>
              <a:t> = fixed cost of in-house manufacturing</a:t>
            </a:r>
          </a:p>
          <a:p>
            <a:pPr lvl="1" eaLnBrk="1" hangingPunct="1">
              <a:defRPr/>
            </a:pPr>
            <a:r>
              <a:rPr lang="en-US" i="1" dirty="0"/>
              <a:t>V</a:t>
            </a:r>
            <a:r>
              <a:rPr lang="en-US" dirty="0"/>
              <a:t> = unit variable cost of in-house manufacturing</a:t>
            </a:r>
          </a:p>
          <a:p>
            <a:pPr lvl="1" eaLnBrk="1" hangingPunct="1">
              <a:defRPr/>
            </a:pPr>
            <a:r>
              <a:rPr lang="en-US" i="1" dirty="0"/>
              <a:t>C</a:t>
            </a:r>
            <a:r>
              <a:rPr lang="en-US" dirty="0"/>
              <a:t> = unit cost of outsourcing</a:t>
            </a:r>
          </a:p>
          <a:p>
            <a:pPr lvl="1" eaLnBrk="1" hangingPunct="1">
              <a:defRPr/>
            </a:pPr>
            <a:r>
              <a:rPr lang="en-US" i="1" dirty="0"/>
              <a:t>D</a:t>
            </a:r>
            <a:r>
              <a:rPr lang="en-US" dirty="0"/>
              <a:t> = demand volume</a:t>
            </a:r>
          </a:p>
          <a:p>
            <a:pPr eaLnBrk="1" hangingPunct="1">
              <a:defRPr/>
            </a:pPr>
            <a:r>
              <a:rPr lang="en-US" sz="2400" dirty="0"/>
              <a:t>Total Manufacturing Cost </a:t>
            </a:r>
            <a:r>
              <a:rPr lang="en-US" sz="2400" i="1" dirty="0"/>
              <a:t>= TMC = F + V  D</a:t>
            </a:r>
          </a:p>
          <a:p>
            <a:pPr eaLnBrk="1" hangingPunct="1">
              <a:defRPr/>
            </a:pPr>
            <a:r>
              <a:rPr lang="en-US" sz="2400" dirty="0"/>
              <a:t>Total outsourcing cost = </a:t>
            </a:r>
            <a:r>
              <a:rPr lang="en-US" sz="2400" i="1" dirty="0"/>
              <a:t>TOC = C  D.</a:t>
            </a:r>
          </a:p>
          <a:p>
            <a:pPr eaLnBrk="1" hangingPunct="1">
              <a:defRPr/>
            </a:pPr>
            <a:endParaRPr lang="en-US" sz="2400" dirty="0"/>
          </a:p>
          <a:p>
            <a:pPr eaLnBrk="1" hangingPunct="1">
              <a:defRPr/>
            </a:pP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BECA029-69A1-0196-CAD1-364743D06ED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63F3908-E3B7-4161-BC87-B2944A776D7A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AF17BD9-3EF8-7AC8-18EF-A2B1BBA8E5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8433" name="Rectangle 2">
            <a:extLst>
              <a:ext uri="{FF2B5EF4-FFF2-40B4-BE49-F238E27FC236}">
                <a16:creationId xmlns:a16="http://schemas.microsoft.com/office/drawing/2014/main" id="{27392564-A2A9-B470-BE20-7279F5A63A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Types of Decision Models</a:t>
            </a:r>
          </a:p>
        </p:txBody>
      </p:sp>
      <p:sp>
        <p:nvSpPr>
          <p:cNvPr id="18434" name="Rectangle 3">
            <a:extLst>
              <a:ext uri="{FF2B5EF4-FFF2-40B4-BE49-F238E27FC236}">
                <a16:creationId xmlns:a16="http://schemas.microsoft.com/office/drawing/2014/main" id="{AE2663DB-7271-0DD4-A0B2-F16940818D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solidFill>
                  <a:schemeClr val="folHlink"/>
                </a:solidFill>
              </a:rPr>
              <a:t>Descriptive</a:t>
            </a:r>
            <a:r>
              <a:rPr lang="en-US" altLang="en-US" sz="3200"/>
              <a:t> - describe relationships and provide information for evaluation </a:t>
            </a:r>
          </a:p>
          <a:p>
            <a:pPr eaLnBrk="1" hangingPunct="1"/>
            <a:r>
              <a:rPr lang="en-US" altLang="en-US" sz="3200">
                <a:solidFill>
                  <a:schemeClr val="folHlink"/>
                </a:solidFill>
              </a:rPr>
              <a:t>Prescriptive</a:t>
            </a:r>
            <a:r>
              <a:rPr lang="en-US" altLang="en-US" sz="3200"/>
              <a:t> (</a:t>
            </a:r>
            <a:r>
              <a:rPr lang="en-US" altLang="en-US" sz="3200">
                <a:solidFill>
                  <a:schemeClr val="folHlink"/>
                </a:solidFill>
              </a:rPr>
              <a:t>optimization models</a:t>
            </a:r>
            <a:r>
              <a:rPr lang="en-US" altLang="en-US" sz="3200"/>
              <a:t>) - determine an optimal policy, that is, the best course of action that a decision maker should take to maximize or minimize some objective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B4542338-962B-331E-4BB2-C1C1B03E29B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D9093E2-4FCE-48EF-928C-15B316FD15B4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285BBD0-54E0-D726-A08D-89790B7297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19457" name="Title 1">
            <a:extLst>
              <a:ext uri="{FF2B5EF4-FFF2-40B4-BE49-F238E27FC236}">
                <a16:creationId xmlns:a16="http://schemas.microsoft.com/office/drawing/2014/main" id="{10CB70DD-1A28-2D9C-FDE9-A6EA61403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Airline Pricing Model</a:t>
            </a:r>
          </a:p>
        </p:txBody>
      </p:sp>
      <p:pic>
        <p:nvPicPr>
          <p:cNvPr id="19459" name="Picture 1" descr="Figure 9.3 airline pricing model spreadsheet 1 of 2.tif">
            <a:extLst>
              <a:ext uri="{FF2B5EF4-FFF2-40B4-BE49-F238E27FC236}">
                <a16:creationId xmlns:a16="http://schemas.microsoft.com/office/drawing/2014/main" id="{8E97AC11-BA7E-9C39-46B9-D6C1A4D4B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133600"/>
            <a:ext cx="3276600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 descr="Figure 9.3 (2 of 2).tif">
            <a:extLst>
              <a:ext uri="{FF2B5EF4-FFF2-40B4-BE49-F238E27FC236}">
                <a16:creationId xmlns:a16="http://schemas.microsoft.com/office/drawing/2014/main" id="{54FDDE36-014F-7FA1-9E42-9672D1D095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33601"/>
            <a:ext cx="3810000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507C4CA-DE2F-C783-61A9-34D656E9F38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B93C66E-356D-4680-BE5D-A9276E16A5A6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BC20DF6-DFD6-20E8-A3B2-8E6C9178E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0481" name="Rectangle 2">
            <a:extLst>
              <a:ext uri="{FF2B5EF4-FFF2-40B4-BE49-F238E27FC236}">
                <a16:creationId xmlns:a16="http://schemas.microsoft.com/office/drawing/2014/main" id="{1C24AD6D-8AE5-2133-499D-055C0BC69E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 Analysis</a:t>
            </a:r>
          </a:p>
        </p:txBody>
      </p:sp>
      <p:sp>
        <p:nvSpPr>
          <p:cNvPr id="20482" name="Rectangle 3">
            <a:extLst>
              <a:ext uri="{FF2B5EF4-FFF2-40B4-BE49-F238E27FC236}">
                <a16:creationId xmlns:a16="http://schemas.microsoft.com/office/drawing/2014/main" id="{AB708513-62F2-178D-7B15-8BB3FD7238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folHlink"/>
                </a:solidFill>
              </a:rPr>
              <a:t>What-If Analysis </a:t>
            </a:r>
            <a:r>
              <a:rPr lang="en-US" altLang="en-US"/>
              <a:t>– evaluate how specific combinations of model inputs that reflect key model assumptions affect model outputs (often called </a:t>
            </a:r>
            <a:r>
              <a:rPr lang="en-US" altLang="en-US">
                <a:solidFill>
                  <a:schemeClr val="folHlink"/>
                </a:solidFill>
              </a:rPr>
              <a:t>sensitivity analysis)</a:t>
            </a:r>
            <a:r>
              <a:rPr lang="en-US" altLang="en-US"/>
              <a:t>.</a:t>
            </a:r>
          </a:p>
          <a:p>
            <a:pPr eaLnBrk="1" hangingPunct="1"/>
            <a:r>
              <a:rPr lang="en-US" altLang="en-US"/>
              <a:t>Excel tools</a:t>
            </a:r>
          </a:p>
          <a:p>
            <a:pPr lvl="1" eaLnBrk="1" hangingPunct="1"/>
            <a:r>
              <a:rPr lang="en-US" altLang="en-US"/>
              <a:t>Data tables</a:t>
            </a:r>
          </a:p>
          <a:p>
            <a:pPr lvl="1" eaLnBrk="1" hangingPunct="1"/>
            <a:r>
              <a:rPr lang="en-US" altLang="en-US"/>
              <a:t>Scenario manager</a:t>
            </a:r>
          </a:p>
          <a:p>
            <a:pPr lvl="1" eaLnBrk="1" hangingPunct="1"/>
            <a:r>
              <a:rPr lang="en-US" altLang="en-US"/>
              <a:t>Goal seek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DD5C3E8-9F7D-D4C3-9D6F-4960340F37B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3D69451D-4516-4486-A4C3-9F0245BD4B30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DFB15860-A621-AA68-AC41-540FAF76C3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1505" name="Rectangle 2">
            <a:extLst>
              <a:ext uri="{FF2B5EF4-FFF2-40B4-BE49-F238E27FC236}">
                <a16:creationId xmlns:a16="http://schemas.microsoft.com/office/drawing/2014/main" id="{01458AF4-CB53-F31D-88FF-D7FD969387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Tables</a:t>
            </a:r>
          </a:p>
        </p:txBody>
      </p:sp>
      <p:sp>
        <p:nvSpPr>
          <p:cNvPr id="21506" name="Rectangle 3">
            <a:extLst>
              <a:ext uri="{FF2B5EF4-FFF2-40B4-BE49-F238E27FC236}">
                <a16:creationId xmlns:a16="http://schemas.microsoft.com/office/drawing/2014/main" id="{C95671D6-D593-4603-D4A8-509BBF7E02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3200"/>
              <a:t>Summarizes the impact of one or two inputs on a specified output</a:t>
            </a:r>
          </a:p>
          <a:p>
            <a:pPr eaLnBrk="1" hangingPunct="1"/>
            <a:r>
              <a:rPr lang="en-US" altLang="en-US" sz="3200"/>
              <a:t>Excel tools</a:t>
            </a:r>
          </a:p>
          <a:p>
            <a:pPr lvl="1" eaLnBrk="1" hangingPunct="1"/>
            <a:r>
              <a:rPr lang="en-US" altLang="en-US" sz="3200"/>
              <a:t>One-way data tables</a:t>
            </a:r>
          </a:p>
          <a:p>
            <a:pPr lvl="1" eaLnBrk="1" hangingPunct="1"/>
            <a:r>
              <a:rPr lang="en-US" altLang="en-US" sz="3200"/>
              <a:t>Two-way data tables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4EFDBBE3-12FF-4CB1-08F3-C0C32AE4EFF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4204C792-8076-4603-797D-4D683C11F4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2529" name="Rectangle 2">
            <a:extLst>
              <a:ext uri="{FF2B5EF4-FFF2-40B4-BE49-F238E27FC236}">
                <a16:creationId xmlns:a16="http://schemas.microsoft.com/office/drawing/2014/main" id="{02F0AFB9-0B34-CE8A-D1E1-CA161D320B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One Way Data Table</a:t>
            </a:r>
          </a:p>
        </p:txBody>
      </p:sp>
      <p:pic>
        <p:nvPicPr>
          <p:cNvPr id="22531" name="Picture 1" descr="Figure 9.4 One Way Data Table.tif">
            <a:extLst>
              <a:ext uri="{FF2B5EF4-FFF2-40B4-BE49-F238E27FC236}">
                <a16:creationId xmlns:a16="http://schemas.microsoft.com/office/drawing/2014/main" id="{C7C1E01B-142F-4FDA-33F4-9B686A314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33600"/>
            <a:ext cx="778668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461E2FC-4DE7-99EA-96B3-0D80020A8FF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F8F3B575-9D2C-2301-A449-95012EA3710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3553" name="Rectangle 2">
            <a:extLst>
              <a:ext uri="{FF2B5EF4-FFF2-40B4-BE49-F238E27FC236}">
                <a16:creationId xmlns:a16="http://schemas.microsoft.com/office/drawing/2014/main" id="{FA326706-57A8-890D-9958-395CCC3BE3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Two Way Data Table</a:t>
            </a:r>
          </a:p>
        </p:txBody>
      </p:sp>
      <p:pic>
        <p:nvPicPr>
          <p:cNvPr id="23556" name="Picture 1" descr="Figure 9.5 Two Way Data Table.tif">
            <a:extLst>
              <a:ext uri="{FF2B5EF4-FFF2-40B4-BE49-F238E27FC236}">
                <a16:creationId xmlns:a16="http://schemas.microsoft.com/office/drawing/2014/main" id="{8020958B-F7E5-FF3A-D68A-876591676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66938"/>
            <a:ext cx="9144000" cy="33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2550499-1610-DB17-9811-594E26A44FE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9-</a:t>
            </a:r>
            <a:fld id="{4024B521-69D9-42DF-8B48-7C31B912392F}" type="slidenum">
              <a:rPr lang="en-US" altLang="en-US" smtClean="0"/>
              <a:pPr/>
              <a:t>16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0CFACA0-5A13-8BCD-4E7E-F5F78EE83E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0" y="6400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4577" name="Title 1">
            <a:extLst>
              <a:ext uri="{FF2B5EF4-FFF2-40B4-BE49-F238E27FC236}">
                <a16:creationId xmlns:a16="http://schemas.microsoft.com/office/drawing/2014/main" id="{5AF80544-DE89-8934-E137-F5964B543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Scenario Manager</a:t>
            </a:r>
          </a:p>
        </p:txBody>
      </p:sp>
      <p:pic>
        <p:nvPicPr>
          <p:cNvPr id="24579" name="Picture 1" descr="Figure 9.6 Scenario Summary for Outsourcing Model.tif">
            <a:extLst>
              <a:ext uri="{FF2B5EF4-FFF2-40B4-BE49-F238E27FC236}">
                <a16:creationId xmlns:a16="http://schemas.microsoft.com/office/drawing/2014/main" id="{72022806-2299-AB07-6D72-96725B3B24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124201"/>
            <a:ext cx="6477000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2">
            <a:extLst>
              <a:ext uri="{FF2B5EF4-FFF2-40B4-BE49-F238E27FC236}">
                <a16:creationId xmlns:a16="http://schemas.microsoft.com/office/drawing/2014/main" id="{DF7F1898-9167-107F-570F-1EED2EFE0D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981200"/>
            <a:ext cx="76327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6A76F8B-2818-B56D-C143-F3F24641ADB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67F18A14-C0D3-4663-8703-E97BEE21E5B7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6FB7A41-1185-7264-DC69-66791B427B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5601" name="Title 1">
            <a:extLst>
              <a:ext uri="{FF2B5EF4-FFF2-40B4-BE49-F238E27FC236}">
                <a16:creationId xmlns:a16="http://schemas.microsoft.com/office/drawing/2014/main" id="{4C8A81D3-80AE-FD85-02E7-969F77C8E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Goal Seek</a:t>
            </a:r>
          </a:p>
        </p:txBody>
      </p:sp>
      <p:sp>
        <p:nvSpPr>
          <p:cNvPr id="25602" name="Content Placeholder 2">
            <a:extLst>
              <a:ext uri="{FF2B5EF4-FFF2-40B4-BE49-F238E27FC236}">
                <a16:creationId xmlns:a16="http://schemas.microsoft.com/office/drawing/2014/main" id="{DFD5826B-FA6D-FE37-FFA4-7080E1ED8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2133600"/>
            <a:ext cx="3124200" cy="4114800"/>
          </a:xfrm>
        </p:spPr>
        <p:txBody>
          <a:bodyPr/>
          <a:lstStyle/>
          <a:p>
            <a:pPr eaLnBrk="1" hangingPunct="1"/>
            <a:r>
              <a:rPr lang="en-US" altLang="en-US" sz="2400"/>
              <a:t>Find the value of an input that produces a known result within a spreadsheet</a:t>
            </a:r>
          </a:p>
          <a:p>
            <a:pPr eaLnBrk="1" hangingPunct="1"/>
            <a:r>
              <a:rPr lang="en-US" altLang="en-US" sz="2400"/>
              <a:t>Example: find the breakeven point in the outsourcing decision model</a:t>
            </a:r>
          </a:p>
        </p:txBody>
      </p:sp>
      <p:pic>
        <p:nvPicPr>
          <p:cNvPr id="25603" name="Picture 2" descr="C:\Documents and Settings\evansjr\My Documents\Current Book Revisions\SDA 4E\SDA 4E FINAL FILES\SDA 4E Screen Captures\SDA4E Captures Ch 9\Fig 9.10 goal seek dialog.jpg">
            <a:extLst>
              <a:ext uri="{FF2B5EF4-FFF2-40B4-BE49-F238E27FC236}">
                <a16:creationId xmlns:a16="http://schemas.microsoft.com/office/drawing/2014/main" id="{F1AAC6FB-BFE4-8B4F-A934-1E811C0EF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650" y="2133601"/>
            <a:ext cx="2571750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604" name="Straight Arrow Connector 6">
            <a:extLst>
              <a:ext uri="{FF2B5EF4-FFF2-40B4-BE49-F238E27FC236}">
                <a16:creationId xmlns:a16="http://schemas.microsoft.com/office/drawing/2014/main" id="{70804A79-EF09-6936-A1A3-0D39400DF71C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7239000" y="3124200"/>
            <a:ext cx="2514600" cy="160020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605" name="Straight Arrow Connector 8">
            <a:extLst>
              <a:ext uri="{FF2B5EF4-FFF2-40B4-BE49-F238E27FC236}">
                <a16:creationId xmlns:a16="http://schemas.microsoft.com/office/drawing/2014/main" id="{A92F849E-1118-2E6D-8222-9F5DBB1E4E6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772400" y="3276600"/>
            <a:ext cx="1752600" cy="1219200"/>
          </a:xfrm>
          <a:prstGeom prst="straightConnector1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606" name="TextBox 9">
            <a:extLst>
              <a:ext uri="{FF2B5EF4-FFF2-40B4-BE49-F238E27FC236}">
                <a16:creationId xmlns:a16="http://schemas.microsoft.com/office/drawing/2014/main" id="{53AD6915-7C21-8A7F-9429-293F01E2B7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4267200"/>
            <a:ext cx="20574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Set cell is B18; </a:t>
            </a:r>
          </a:p>
          <a:p>
            <a:pPr eaLnBrk="1" hangingPunct="1"/>
            <a:r>
              <a:rPr lang="en-US" altLang="en-US"/>
              <a:t>To value = 0; </a:t>
            </a:r>
          </a:p>
          <a:p>
            <a:pPr eaLnBrk="1" hangingPunct="1"/>
            <a:r>
              <a:rPr lang="en-US" altLang="en-US"/>
              <a:t>By changing cell is B14 </a:t>
            </a:r>
          </a:p>
        </p:txBody>
      </p:sp>
      <p:pic>
        <p:nvPicPr>
          <p:cNvPr id="25608" name="Picture 1" descr="Figure 9.2 Outsourcing Decsion Model 1 of 2.tif">
            <a:extLst>
              <a:ext uri="{FF2B5EF4-FFF2-40B4-BE49-F238E27FC236}">
                <a16:creationId xmlns:a16="http://schemas.microsoft.com/office/drawing/2014/main" id="{37A7BBE8-5530-A173-2E95-EFCFACE03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1" y="2362201"/>
            <a:ext cx="305117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34CFCF5-D10C-B42F-25FF-362189A5202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80B67E5-3BBD-478A-9770-B0032B22D3BF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80487D00-217B-02B1-72DB-42A075D870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6625" name="Rectangle 2">
            <a:extLst>
              <a:ext uri="{FF2B5EF4-FFF2-40B4-BE49-F238E27FC236}">
                <a16:creationId xmlns:a16="http://schemas.microsoft.com/office/drawing/2014/main" id="{882D601A-D5AE-00C5-C9DD-2485B5C2F6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Optimization Models: Excel </a:t>
            </a:r>
            <a:r>
              <a:rPr lang="en-US" altLang="en-US" i="1"/>
              <a:t>Solver</a:t>
            </a:r>
          </a:p>
        </p:txBody>
      </p:sp>
      <p:sp>
        <p:nvSpPr>
          <p:cNvPr id="26627" name="TextBox 10">
            <a:extLst>
              <a:ext uri="{FF2B5EF4-FFF2-40B4-BE49-F238E27FC236}">
                <a16:creationId xmlns:a16="http://schemas.microsoft.com/office/drawing/2014/main" id="{E33068D1-763D-6B9C-5721-4F35B2D29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2133600"/>
            <a:ext cx="19240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Solution: </a:t>
            </a:r>
          </a:p>
          <a:p>
            <a:pPr eaLnBrk="1" hangingPunct="1"/>
            <a:r>
              <a:rPr lang="en-US" altLang="en-US"/>
              <a:t>Price = $428.57; </a:t>
            </a:r>
          </a:p>
          <a:p>
            <a:pPr eaLnBrk="1" hangingPunct="1"/>
            <a:r>
              <a:rPr lang="en-US" altLang="en-US"/>
              <a:t>profit = $115,714.28</a:t>
            </a:r>
          </a:p>
        </p:txBody>
      </p:sp>
      <p:pic>
        <p:nvPicPr>
          <p:cNvPr id="26629" name="Picture 1" descr="Figure 9.7 Solver Parameters Dialog.tif">
            <a:extLst>
              <a:ext uri="{FF2B5EF4-FFF2-40B4-BE49-F238E27FC236}">
                <a16:creationId xmlns:a16="http://schemas.microsoft.com/office/drawing/2014/main" id="{6A9B880C-FF34-F65B-BD29-4AC782E3A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828800"/>
            <a:ext cx="647700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25E9DB35-F068-7478-21CB-B1B46428DB7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CA4A6A9-8E1A-45F9-8FBB-0CFA5AEBDD35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9BA01D6-BE04-5C48-F3EB-B8BC32DE01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7649" name="Title 1">
            <a:extLst>
              <a:ext uri="{FF2B5EF4-FFF2-40B4-BE49-F238E27FC236}">
                <a16:creationId xmlns:a16="http://schemas.microsoft.com/office/drawing/2014/main" id="{02E1EC0C-7EED-F471-8A62-C31ADA037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Tools for Model Building</a:t>
            </a:r>
          </a:p>
        </p:txBody>
      </p:sp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3D1D6BB7-12A2-55D4-47B6-DFBDCAA2B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Logic and business principles</a:t>
            </a:r>
          </a:p>
          <a:p>
            <a:pPr eaLnBrk="1" hangingPunct="1"/>
            <a:r>
              <a:rPr lang="en-US" altLang="en-US"/>
              <a:t>Common mathematical functions</a:t>
            </a:r>
          </a:p>
          <a:p>
            <a:pPr eaLnBrk="1" hangingPunct="1"/>
            <a:r>
              <a:rPr lang="en-US" altLang="en-US"/>
              <a:t>Data fitting</a:t>
            </a:r>
          </a:p>
          <a:p>
            <a:pPr eaLnBrk="1" hangingPunct="1"/>
            <a:r>
              <a:rPr lang="en-US" altLang="en-US"/>
              <a:t>Spreadsheet engineering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B86FA07-60D0-2A96-F740-24D1A4BCEAE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7053C20-9B31-43D3-9E34-0D7F6BE85CA8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6345CF7-0CC5-4C24-8298-CEDE21F69F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8673" name="Title 1">
            <a:extLst>
              <a:ext uri="{FF2B5EF4-FFF2-40B4-BE49-F238E27FC236}">
                <a16:creationId xmlns:a16="http://schemas.microsoft.com/office/drawing/2014/main" id="{D7E28BF3-57DD-495E-AF4A-DDC9D506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Logic and Business Principles</a:t>
            </a:r>
          </a:p>
        </p:txBody>
      </p:sp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CA2B1006-00DE-E48D-FC99-B277E7121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/>
              <a:t>Profit = Revenue - Cost</a:t>
            </a:r>
          </a:p>
          <a:p>
            <a:pPr eaLnBrk="1" hangingPunct="1"/>
            <a:r>
              <a:rPr lang="en-US" altLang="en-US" sz="2400" dirty="0"/>
              <a:t>Revenue = (Unit price)(Quantity sold)</a:t>
            </a:r>
          </a:p>
          <a:p>
            <a:pPr eaLnBrk="1" hangingPunct="1"/>
            <a:r>
              <a:rPr lang="en-US" altLang="en-US" sz="2400" dirty="0"/>
              <a:t>Cost = Fixed cost + Unit </a:t>
            </a:r>
            <a:r>
              <a:rPr lang="en-US" altLang="en-US" sz="2400" dirty="0" err="1"/>
              <a:t>costQuantity</a:t>
            </a:r>
            <a:r>
              <a:rPr lang="en-US" altLang="en-US" sz="2400" dirty="0"/>
              <a:t> produced</a:t>
            </a:r>
          </a:p>
          <a:p>
            <a:pPr eaLnBrk="1" hangingPunct="1"/>
            <a:r>
              <a:rPr lang="en-US" altLang="en-US" sz="2400" dirty="0"/>
              <a:t>Quantity sold = Min(Quantity produced, Demand)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Profit = (Unit price)Min(Quantity produced, Demand) – [Fixed cost + (Unit cost)(Quantity produced)]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D81914DB-C41A-1E21-A48B-9CCB72E85BF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7D5417F-F89B-4F1C-A4CE-A99926990CAB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6278BD5-11EE-210A-1132-E91AF8C95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29697" name="Title 1">
            <a:extLst>
              <a:ext uri="{FF2B5EF4-FFF2-40B4-BE49-F238E27FC236}">
                <a16:creationId xmlns:a16="http://schemas.microsoft.com/office/drawing/2014/main" id="{1079D572-EA47-8B78-6F83-50DBD3A3A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Modeling Example: Gasoline Consumption</a:t>
            </a:r>
          </a:p>
        </p:txBody>
      </p:sp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0CB334EA-9D9F-99AD-C747-8908E02A3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 = miles/day driven</a:t>
            </a:r>
          </a:p>
          <a:p>
            <a:pPr eaLnBrk="1" hangingPunct="1"/>
            <a:r>
              <a:rPr lang="en-US" altLang="en-US"/>
              <a:t>d = days/month</a:t>
            </a:r>
          </a:p>
          <a:p>
            <a:pPr eaLnBrk="1" hangingPunct="1"/>
            <a:r>
              <a:rPr lang="en-US" altLang="en-US"/>
              <a:t>f = miles/gallon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Miles driven/month = md</a:t>
            </a:r>
          </a:p>
          <a:p>
            <a:pPr eaLnBrk="1" hangingPunct="1"/>
            <a:r>
              <a:rPr lang="en-US" altLang="en-US"/>
              <a:t>Gallons consumed/month = md/f</a:t>
            </a:r>
          </a:p>
        </p:txBody>
      </p:sp>
    </p:spTree>
  </p:cSld>
  <p:clrMapOvr>
    <a:masterClrMapping/>
  </p:clrMapOvr>
  <p:transition advClick="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E981C44B-3D40-CA1C-4648-41C57C16B81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F8E7CB2F-D441-423C-86E3-BBDE77DE6F48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C2491917-4CA6-BCC0-F6BD-38D1FDB8C3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0721" name="Rectangle 2">
            <a:extLst>
              <a:ext uri="{FF2B5EF4-FFF2-40B4-BE49-F238E27FC236}">
                <a16:creationId xmlns:a16="http://schemas.microsoft.com/office/drawing/2014/main" id="{593C4043-2D8A-F63A-CF12-96C12184E4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Net Present Value</a:t>
            </a:r>
          </a:p>
        </p:txBody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id="{C2BF8D83-B42B-A2F8-CA56-64667ECE6A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Measures the worth of a stream of cash flows, taking into account the time value of money. </a:t>
            </a:r>
          </a:p>
          <a:p>
            <a:pPr eaLnBrk="1" hangingPunct="1"/>
            <a:r>
              <a:rPr lang="en-US" altLang="en-US"/>
              <a:t>A cash flow of </a:t>
            </a:r>
            <a:r>
              <a:rPr lang="en-US" altLang="en-US" i="1"/>
              <a:t>F </a:t>
            </a:r>
            <a:r>
              <a:rPr lang="en-US" altLang="en-US"/>
              <a:t>dollars </a:t>
            </a:r>
            <a:r>
              <a:rPr lang="en-US" altLang="en-US" i="1"/>
              <a:t>t </a:t>
            </a:r>
            <a:r>
              <a:rPr lang="en-US" altLang="en-US"/>
              <a:t>time periods in the future is worth </a:t>
            </a:r>
            <a:r>
              <a:rPr lang="en-US" altLang="en-US" i="1"/>
              <a:t>F</a:t>
            </a:r>
            <a:r>
              <a:rPr lang="en-US" altLang="en-US"/>
              <a:t> (1 + </a:t>
            </a:r>
            <a:r>
              <a:rPr lang="en-US" altLang="en-US" i="1"/>
              <a:t>i)</a:t>
            </a:r>
            <a:r>
              <a:rPr lang="en-US" altLang="en-US" i="1" baseline="30000"/>
              <a:t>t</a:t>
            </a:r>
            <a:r>
              <a:rPr lang="en-US" altLang="en-US" i="1"/>
              <a:t> </a:t>
            </a:r>
            <a:r>
              <a:rPr lang="en-US" altLang="en-US"/>
              <a:t>dollars today, where </a:t>
            </a:r>
            <a:r>
              <a:rPr lang="en-US" altLang="en-US" i="1"/>
              <a:t>i </a:t>
            </a:r>
            <a:r>
              <a:rPr lang="en-US" altLang="en-US"/>
              <a:t>is the </a:t>
            </a:r>
            <a:r>
              <a:rPr lang="en-US" altLang="en-US">
                <a:solidFill>
                  <a:schemeClr val="folHlink"/>
                </a:solidFill>
              </a:rPr>
              <a:t>discount rate</a:t>
            </a:r>
            <a:r>
              <a:rPr lang="en-US" altLang="en-US"/>
              <a:t>.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Excel function NPV(</a:t>
            </a:r>
            <a:r>
              <a:rPr lang="en-US" altLang="en-US" i="1"/>
              <a:t>rate</a:t>
            </a:r>
            <a:r>
              <a:rPr lang="en-US" altLang="en-US"/>
              <a:t>, </a:t>
            </a:r>
            <a:r>
              <a:rPr lang="en-US" altLang="en-US" i="1"/>
              <a:t>value1</a:t>
            </a:r>
            <a:r>
              <a:rPr lang="en-US" altLang="en-US"/>
              <a:t>, </a:t>
            </a:r>
            <a:r>
              <a:rPr lang="en-US" altLang="en-US" i="1"/>
              <a:t>value2</a:t>
            </a:r>
            <a:r>
              <a:rPr lang="en-US" altLang="en-US"/>
              <a:t>,…) </a:t>
            </a:r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42C9297C-BD19-8295-CA0B-43955424A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267201"/>
            <a:ext cx="32004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3B576863-8EC2-6788-A40E-4A0AF760E4A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A84E104-6C2F-44BA-81A8-101682CEF67A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8293BDEF-B74B-D692-6E72-E05307BFFD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1745" name="Title 1">
            <a:extLst>
              <a:ext uri="{FF2B5EF4-FFF2-40B4-BE49-F238E27FC236}">
                <a16:creationId xmlns:a16="http://schemas.microsoft.com/office/drawing/2014/main" id="{3A4F3B94-ED4C-130A-DE25-2C9FB7A1D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Common Mathematical Functions</a:t>
            </a:r>
          </a:p>
        </p:txBody>
      </p:sp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id="{B2603C2B-5693-C492-A334-C9760B1BF9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i="1"/>
              <a:t>Linear: y = mx + b</a:t>
            </a:r>
          </a:p>
          <a:p>
            <a:pPr eaLnBrk="1" hangingPunct="1"/>
            <a:r>
              <a:rPr lang="en-US" altLang="en-US" i="1"/>
              <a:t>Logarithmic: y = ln(x)</a:t>
            </a:r>
            <a:endParaRPr lang="en-US" altLang="en-US"/>
          </a:p>
          <a:p>
            <a:pPr eaLnBrk="1" hangingPunct="1"/>
            <a:r>
              <a:rPr lang="en-US" altLang="en-US" i="1"/>
              <a:t>Polynomial: y = ax</a:t>
            </a:r>
            <a:r>
              <a:rPr lang="en-US" altLang="en-US" i="1" baseline="30000"/>
              <a:t>2</a:t>
            </a:r>
            <a:r>
              <a:rPr lang="en-US" altLang="en-US" i="1"/>
              <a:t> + bx + c (quadratic)</a:t>
            </a:r>
            <a:endParaRPr lang="en-US" altLang="en-US"/>
          </a:p>
          <a:p>
            <a:pPr eaLnBrk="1" hangingPunct="1"/>
            <a:r>
              <a:rPr lang="en-US" altLang="en-US" i="1"/>
              <a:t>Power: y = ax</a:t>
            </a:r>
            <a:r>
              <a:rPr lang="en-US" altLang="en-US" i="1" baseline="30000"/>
              <a:t>b</a:t>
            </a:r>
          </a:p>
          <a:p>
            <a:pPr eaLnBrk="1" hangingPunct="1"/>
            <a:r>
              <a:rPr lang="en-US" altLang="en-US" i="1"/>
              <a:t>Exponential: y = ab</a:t>
            </a:r>
            <a:r>
              <a:rPr lang="en-US" altLang="en-US" i="1" baseline="30000"/>
              <a:t>x</a:t>
            </a:r>
            <a:endParaRPr lang="en-US" altLang="en-US" baseline="300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1B574AD-DEDB-2D2C-0448-D5003C6888D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EDA1F82-41E6-4700-BD68-B4C36E290710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FC8CA80-0577-99BD-F640-711E295411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2769" name="Title 1">
            <a:extLst>
              <a:ext uri="{FF2B5EF4-FFF2-40B4-BE49-F238E27FC236}">
                <a16:creationId xmlns:a16="http://schemas.microsoft.com/office/drawing/2014/main" id="{21A44CAB-2775-5BDB-6030-0A1F74234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Fitting</a:t>
            </a:r>
          </a:p>
        </p:txBody>
      </p:sp>
      <p:pic>
        <p:nvPicPr>
          <p:cNvPr id="32771" name="Picture 1" descr="Figure 9.9 Polynomial fit of crude oil prices.tif">
            <a:extLst>
              <a:ext uri="{FF2B5EF4-FFF2-40B4-BE49-F238E27FC236}">
                <a16:creationId xmlns:a16="http://schemas.microsoft.com/office/drawing/2014/main" id="{7B821513-A0E7-8195-D0C8-88BA962AF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905001"/>
            <a:ext cx="5867400" cy="442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C675BF3-B317-F21F-77E7-13C63BA70C2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3178B72-5B54-4863-8070-A97D7CBDBFB8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B7E9ECE-69D4-E5E4-6514-37AD2A0B6A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3793" name="Title 1">
            <a:extLst>
              <a:ext uri="{FF2B5EF4-FFF2-40B4-BE49-F238E27FC236}">
                <a16:creationId xmlns:a16="http://schemas.microsoft.com/office/drawing/2014/main" id="{E80D5067-A282-C018-B4B5-E06B88852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Revenue Model</a:t>
            </a:r>
          </a:p>
        </p:txBody>
      </p:sp>
      <p:sp>
        <p:nvSpPr>
          <p:cNvPr id="33794" name="Content Placeholder 2">
            <a:extLst>
              <a:ext uri="{FF2B5EF4-FFF2-40B4-BE49-F238E27FC236}">
                <a16:creationId xmlns:a16="http://schemas.microsoft.com/office/drawing/2014/main" id="{6B858C9E-21D5-D6A3-4BA6-C5645E78B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7400" y="2057401"/>
            <a:ext cx="8421688" cy="4075113"/>
          </a:xfrm>
        </p:spPr>
        <p:txBody>
          <a:bodyPr/>
          <a:lstStyle/>
          <a:p>
            <a:pPr eaLnBrk="1" hangingPunct="1"/>
            <a:r>
              <a:rPr lang="en-US" altLang="en-US" dirty="0"/>
              <a:t>Total revenue = </a:t>
            </a:r>
            <a:r>
              <a:rPr lang="en-US" altLang="en-US" dirty="0" err="1"/>
              <a:t>PriceSales</a:t>
            </a:r>
            <a:r>
              <a:rPr lang="en-US" altLang="en-US" dirty="0"/>
              <a:t> = Price  (-2.794  Price + 3149) = -2.794  Price</a:t>
            </a:r>
            <a:r>
              <a:rPr lang="en-US" altLang="en-US" baseline="30000" dirty="0"/>
              <a:t>2</a:t>
            </a:r>
            <a:r>
              <a:rPr lang="en-US" altLang="en-US" dirty="0"/>
              <a:t> + 3149  Price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pic>
        <p:nvPicPr>
          <p:cNvPr id="33796" name="Picture 1" descr="Figure 9.10 Price-Sales Data and Trendline.tif">
            <a:extLst>
              <a:ext uri="{FF2B5EF4-FFF2-40B4-BE49-F238E27FC236}">
                <a16:creationId xmlns:a16="http://schemas.microsoft.com/office/drawing/2014/main" id="{955C54E9-566B-D814-A0C0-E50DF4798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48000"/>
            <a:ext cx="51244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B5C32F9-1D28-349A-517F-655969FA5EB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CD20BF15-1A4C-4CFB-BEA7-D1163583CFCE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104807B8-2FE7-694A-17DC-8CFF9B8C94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4817" name="Rectangle 2">
            <a:extLst>
              <a:ext uri="{FF2B5EF4-FFF2-40B4-BE49-F238E27FC236}">
                <a16:creationId xmlns:a16="http://schemas.microsoft.com/office/drawing/2014/main" id="{725004BE-DD92-D303-2069-B04E82B997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Spreadsheet Engineering</a:t>
            </a:r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6C9B502D-A7C2-B1FB-80BC-40CBA41A33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06688" y="2017713"/>
            <a:ext cx="7504112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/>
              <a:t>Improve the design and format of the         spreadsheet itself.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/>
              <a:t>Improve the process used to develop a spreadsheet.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/>
              <a:t>Inspect your results carefully and use appropriate tools available in Excel.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Use the Data Validation tool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Inspect and audit formulas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BDF3103-3F37-6DC8-9943-45F707DD319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2CD33832-BA03-422B-8093-697772D31207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4048CCDC-F35B-73B4-778E-AFABD3122A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5841" name="Title 1">
            <a:extLst>
              <a:ext uri="{FF2B5EF4-FFF2-40B4-BE49-F238E27FC236}">
                <a16:creationId xmlns:a16="http://schemas.microsoft.com/office/drawing/2014/main" id="{3BBEA655-9AFE-094F-CE94-D3274E657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New Product Development Model</a:t>
            </a:r>
          </a:p>
        </p:txBody>
      </p:sp>
      <p:pic>
        <p:nvPicPr>
          <p:cNvPr id="35843" name="Picture 1" descr="Figure 9.11 Moore Pharmaceuticals Spreadsheet Model 1 of 2.tif">
            <a:extLst>
              <a:ext uri="{FF2B5EF4-FFF2-40B4-BE49-F238E27FC236}">
                <a16:creationId xmlns:a16="http://schemas.microsoft.com/office/drawing/2014/main" id="{E71F751A-9A76-45A0-F606-4B3B7F81A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905001"/>
            <a:ext cx="556260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251838D-75D4-C07C-3581-47512EA31A0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7EA37F93-D886-4A8B-AFFB-63F2F089276A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2C178FC5-9011-8A57-BA56-B40778AE4C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3009" name="Title 1">
            <a:extLst>
              <a:ext uri="{FF2B5EF4-FFF2-40B4-BE49-F238E27FC236}">
                <a16:creationId xmlns:a16="http://schemas.microsoft.com/office/drawing/2014/main" id="{55A5DB91-F167-6741-191F-1A9192D50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New Product Development Model Formulas</a:t>
            </a:r>
          </a:p>
        </p:txBody>
      </p:sp>
      <p:pic>
        <p:nvPicPr>
          <p:cNvPr id="43011" name="Picture 4" descr="Figure 9.11 2 of 2.tif">
            <a:extLst>
              <a:ext uri="{FF2B5EF4-FFF2-40B4-BE49-F238E27FC236}">
                <a16:creationId xmlns:a16="http://schemas.microsoft.com/office/drawing/2014/main" id="{9913D05C-2345-444D-B92B-03B0F2FAE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1981200"/>
            <a:ext cx="633571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8EFBA5E1-D7D5-1F80-85D2-78121432B32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F523E43-0011-466F-87BB-E28F8C58AE77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F754D3BF-6E8C-1D19-A2E4-6E12452946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6865" name="Title 1">
            <a:extLst>
              <a:ext uri="{FF2B5EF4-FFF2-40B4-BE49-F238E27FC236}">
                <a16:creationId xmlns:a16="http://schemas.microsoft.com/office/drawing/2014/main" id="{E47A2B64-2F3B-28B4-480E-5470F59E7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Single Period Purchase Decisions (Newsvendor Model)</a:t>
            </a:r>
          </a:p>
        </p:txBody>
      </p:sp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F81BE01D-2841-476A-FAFA-A087E93BF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 = purchase cost</a:t>
            </a:r>
          </a:p>
          <a:p>
            <a:pPr eaLnBrk="1" hangingPunct="1"/>
            <a:r>
              <a:rPr lang="en-US" altLang="en-US" dirty="0"/>
              <a:t>R = sale price</a:t>
            </a:r>
          </a:p>
          <a:p>
            <a:pPr eaLnBrk="1" hangingPunct="1"/>
            <a:r>
              <a:rPr lang="en-US" altLang="en-US" dirty="0"/>
              <a:t>S = salvage value</a:t>
            </a:r>
          </a:p>
          <a:p>
            <a:pPr eaLnBrk="1" hangingPunct="1"/>
            <a:r>
              <a:rPr lang="en-US" altLang="en-US" dirty="0"/>
              <a:t>D = demand during a single period</a:t>
            </a:r>
          </a:p>
          <a:p>
            <a:pPr eaLnBrk="1" hangingPunct="1"/>
            <a:r>
              <a:rPr lang="en-US" altLang="en-US" dirty="0"/>
              <a:t>Q = quantity purchased</a:t>
            </a:r>
          </a:p>
          <a:p>
            <a:pPr eaLnBrk="1" hangingPunct="1"/>
            <a:r>
              <a:rPr lang="fr-FR" altLang="en-US" dirty="0"/>
              <a:t>Net profit = R  </a:t>
            </a:r>
            <a:r>
              <a:rPr lang="fr-FR" altLang="en-US" dirty="0" err="1"/>
              <a:t>Quantity</a:t>
            </a:r>
            <a:r>
              <a:rPr lang="fr-FR" altLang="en-US" dirty="0"/>
              <a:t> </a:t>
            </a:r>
            <a:r>
              <a:rPr lang="fr-FR" altLang="en-US" dirty="0" err="1"/>
              <a:t>Sold</a:t>
            </a:r>
            <a:r>
              <a:rPr lang="fr-FR" altLang="en-US" dirty="0"/>
              <a:t> + S  Surplus </a:t>
            </a:r>
            <a:r>
              <a:rPr lang="fr-FR" altLang="en-US" dirty="0" err="1"/>
              <a:t>Quantity</a:t>
            </a:r>
            <a:r>
              <a:rPr lang="fr-FR" altLang="en-US" dirty="0"/>
              <a:t> - C  Q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59F9140F-D53A-E039-455D-6E572D6845D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693897F2-DFCB-4E6E-80BD-34E03E287D58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AEABE75A-A549-B986-F261-850879BA22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7889" name="Title 1">
            <a:extLst>
              <a:ext uri="{FF2B5EF4-FFF2-40B4-BE49-F238E27FC236}">
                <a16:creationId xmlns:a16="http://schemas.microsoft.com/office/drawing/2014/main" id="{1533C606-536A-8C4A-0CFF-30A179E3F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Newsvendor Model Spreadsheet</a:t>
            </a:r>
          </a:p>
        </p:txBody>
      </p:sp>
      <p:pic>
        <p:nvPicPr>
          <p:cNvPr id="37891" name="Picture 1" descr="Figure 9.12 Newsvendor Model 1 of 2.tif">
            <a:extLst>
              <a:ext uri="{FF2B5EF4-FFF2-40B4-BE49-F238E27FC236}">
                <a16:creationId xmlns:a16="http://schemas.microsoft.com/office/drawing/2014/main" id="{77A3111D-8F6A-6F66-0729-B5A5AD309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429001"/>
            <a:ext cx="9144000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2" descr="Figure 9.12 newsvendor 2 of 2.tif">
            <a:extLst>
              <a:ext uri="{FF2B5EF4-FFF2-40B4-BE49-F238E27FC236}">
                <a16:creationId xmlns:a16="http://schemas.microsoft.com/office/drawing/2014/main" id="{3AD764E3-AAA2-601D-2672-46C55855E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33400"/>
            <a:ext cx="28194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FF96C2D5-0E96-642A-7224-6C293BA8399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56F47AFA-EDCA-47B6-B659-81EAB5254AE2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6BE925C2-52BE-32D0-1A06-89D3AFBBC2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8913" name="Title 1">
            <a:extLst>
              <a:ext uri="{FF2B5EF4-FFF2-40B4-BE49-F238E27FC236}">
                <a16:creationId xmlns:a16="http://schemas.microsoft.com/office/drawing/2014/main" id="{871DA920-7A45-4BCF-987C-6F44BA629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Monte Carlo Simulation</a:t>
            </a:r>
          </a:p>
        </p:txBody>
      </p:sp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BD669F33-2E98-606B-3F4B-CF439B93F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process of generating random values for uncertain inputs in a model, computing the output variables of interest, and repeating this process for many trials in order to understand the distribution of the output results.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4FDAC2B7-AC19-1A91-6C2E-A2D7158A341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F652E986-D312-4FFA-A5A6-B97786661435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F105784-2B28-BCB9-9300-CD3F2D7138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4033" name="Title 1">
            <a:extLst>
              <a:ext uri="{FF2B5EF4-FFF2-40B4-BE49-F238E27FC236}">
                <a16:creationId xmlns:a16="http://schemas.microsoft.com/office/drawing/2014/main" id="{4A136367-8494-E724-669A-FBA4D282F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Overbooking Decisions</a:t>
            </a:r>
          </a:p>
        </p:txBody>
      </p:sp>
      <p:pic>
        <p:nvPicPr>
          <p:cNvPr id="44035" name="Picture 4" descr="Figure 9.13 Hotel Overbooking model 1 of 2.tif">
            <a:extLst>
              <a:ext uri="{FF2B5EF4-FFF2-40B4-BE49-F238E27FC236}">
                <a16:creationId xmlns:a16="http://schemas.microsoft.com/office/drawing/2014/main" id="{D24B0D5E-042D-F226-CEDB-EF03CE2FA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133601"/>
            <a:ext cx="3429000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5" descr="Figure 9.13 hotel overbooking 2 of 2.tif">
            <a:extLst>
              <a:ext uri="{FF2B5EF4-FFF2-40B4-BE49-F238E27FC236}">
                <a16:creationId xmlns:a16="http://schemas.microsoft.com/office/drawing/2014/main" id="{AD232DCD-EFBB-3EB3-3750-D41B085373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133600"/>
            <a:ext cx="46355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7647D1EB-012B-F577-530C-D720BB94870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10E258A-C66F-4983-BA8F-015352E77FC2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7F5D9017-B729-6190-3D3A-8F000C3C07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5057" name="Title 1">
            <a:extLst>
              <a:ext uri="{FF2B5EF4-FFF2-40B4-BE49-F238E27FC236}">
                <a16:creationId xmlns:a16="http://schemas.microsoft.com/office/drawing/2014/main" id="{41623FCD-F06F-87AD-C1EE-C991D4FC4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Project Management</a:t>
            </a:r>
          </a:p>
        </p:txBody>
      </p:sp>
      <p:pic>
        <p:nvPicPr>
          <p:cNvPr id="45059" name="Picture 4">
            <a:extLst>
              <a:ext uri="{FF2B5EF4-FFF2-40B4-BE49-F238E27FC236}">
                <a16:creationId xmlns:a16="http://schemas.microsoft.com/office/drawing/2014/main" id="{F5900D5F-487E-58C1-4D11-24CC3CDD5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828801"/>
            <a:ext cx="5410200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5">
            <a:extLst>
              <a:ext uri="{FF2B5EF4-FFF2-40B4-BE49-F238E27FC236}">
                <a16:creationId xmlns:a16="http://schemas.microsoft.com/office/drawing/2014/main" id="{7676995E-0421-92C4-782E-A3CFC644C2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562600"/>
            <a:ext cx="480060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F31D3C01-53B8-0B70-7736-FA420FA8CBD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88B2F5EE-DC74-45F8-802C-D1DCB979BBB9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3CB66AC1-D5B4-8DAC-9B76-5D4784495E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6081" name="Title 1">
            <a:extLst>
              <a:ext uri="{FF2B5EF4-FFF2-40B4-BE49-F238E27FC236}">
                <a16:creationId xmlns:a16="http://schemas.microsoft.com/office/drawing/2014/main" id="{CF8C6585-B889-4678-5F64-0F69E8C2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Spreadsheet Model</a:t>
            </a:r>
          </a:p>
        </p:txBody>
      </p:sp>
      <p:pic>
        <p:nvPicPr>
          <p:cNvPr id="46083" name="Picture 4" descr="Figure 9.15 Becker Consulting project mgt spreadsheet 1 of 2.tif">
            <a:extLst>
              <a:ext uri="{FF2B5EF4-FFF2-40B4-BE49-F238E27FC236}">
                <a16:creationId xmlns:a16="http://schemas.microsoft.com/office/drawing/2014/main" id="{EF767030-D61B-ACFC-5013-B9E0A058A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2133601"/>
            <a:ext cx="6543675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143C4D2F-5A2C-6A9D-B57C-099074B29BC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158CE9E2-AD8B-47FC-8E26-2F3AE545968D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EB757963-E9F1-E557-BA94-C45FE7C76E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7105" name="Title 1">
            <a:extLst>
              <a:ext uri="{FF2B5EF4-FFF2-40B4-BE49-F238E27FC236}">
                <a16:creationId xmlns:a16="http://schemas.microsoft.com/office/drawing/2014/main" id="{E819EDD1-5DF3-320B-EE3C-AEDCB8C5B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Model Formulas</a:t>
            </a:r>
          </a:p>
        </p:txBody>
      </p:sp>
      <p:pic>
        <p:nvPicPr>
          <p:cNvPr id="47107" name="Picture 4" descr="Figure 9.15 Becker consulting 2 of 2.tif">
            <a:extLst>
              <a:ext uri="{FF2B5EF4-FFF2-40B4-BE49-F238E27FC236}">
                <a16:creationId xmlns:a16="http://schemas.microsoft.com/office/drawing/2014/main" id="{84BB0697-2B13-739B-16EB-CC83A8A0F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2209800"/>
            <a:ext cx="862012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65A61F91-33A6-45B4-B034-EE120FFBEA4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096A4252-2E42-467F-AFBE-F9B5D1E87DF5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CE844B6C-7B86-6932-9A30-8969E03CF7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39937" name="Rectangle 2">
            <a:extLst>
              <a:ext uri="{FF2B5EF4-FFF2-40B4-BE49-F238E27FC236}">
                <a16:creationId xmlns:a16="http://schemas.microsoft.com/office/drawing/2014/main" id="{35062739-7A86-1675-6336-B0CC553181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Model Assumptions, Complexity, and Realism</a:t>
            </a:r>
          </a:p>
        </p:txBody>
      </p:sp>
      <p:sp>
        <p:nvSpPr>
          <p:cNvPr id="39938" name="Rectangle 6">
            <a:extLst>
              <a:ext uri="{FF2B5EF4-FFF2-40B4-BE49-F238E27FC236}">
                <a16:creationId xmlns:a16="http://schemas.microsoft.com/office/drawing/2014/main" id="{7E1459D2-8053-EA06-A8E6-FB0BBBAEBB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All models reflect assumptions used by the modeler.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Assumptions simplify models and make them easier to manipulate and solve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Assumptions should be as realistic as necessary to make models useful but not overly complex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Assumptions should be clearly stated and documented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C0C7E689-CFBA-8B07-5254-C0FFFC967CC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/>
          <a:p>
            <a:r>
              <a:rPr lang="en-US" altLang="en-US"/>
              <a:t>9-</a:t>
            </a:r>
            <a:fld id="{DE5D28F4-F042-42DA-B78A-C1EFFD469A20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DC101C3E-D276-06DB-9147-9895A5E391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/>
          <a:p>
            <a:r>
              <a:rPr lang="en-US" altLang="en-US"/>
              <a:t>Copyright ©2013 Pearson Education, Inc. publishing as Prentice Hall </a:t>
            </a:r>
          </a:p>
        </p:txBody>
      </p:sp>
      <p:sp>
        <p:nvSpPr>
          <p:cNvPr id="40961" name="Title 1">
            <a:extLst>
              <a:ext uri="{FF2B5EF4-FFF2-40B4-BE49-F238E27FC236}">
                <a16:creationId xmlns:a16="http://schemas.microsoft.com/office/drawing/2014/main" id="{FCE029B0-4272-4512-1965-516EB7B5D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Example: Retirement Planning</a:t>
            </a:r>
          </a:p>
        </p:txBody>
      </p:sp>
      <p:pic>
        <p:nvPicPr>
          <p:cNvPr id="40963" name="Picture 1" descr="Figure 9.16 Retirement Plan Model 1 of 2.tif">
            <a:extLst>
              <a:ext uri="{FF2B5EF4-FFF2-40B4-BE49-F238E27FC236}">
                <a16:creationId xmlns:a16="http://schemas.microsoft.com/office/drawing/2014/main" id="{A84D6F86-F298-FAD7-2869-372664225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905000"/>
            <a:ext cx="38036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2" descr="Figure 9.16 retirement 2 of 2.tif">
            <a:extLst>
              <a:ext uri="{FF2B5EF4-FFF2-40B4-BE49-F238E27FC236}">
                <a16:creationId xmlns:a16="http://schemas.microsoft.com/office/drawing/2014/main" id="{656FB301-CE04-6A47-45A1-D553BC2B3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1905001"/>
            <a:ext cx="48545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C4B5C-0494-599B-7869-69BD9B201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7908" y="-73993"/>
            <a:ext cx="2995048" cy="81791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4750E2-67F5-5B55-9243-A10990CA34ED}"/>
              </a:ext>
            </a:extLst>
          </p:cNvPr>
          <p:cNvSpPr txBox="1"/>
          <p:nvPr/>
        </p:nvSpPr>
        <p:spPr>
          <a:xfrm>
            <a:off x="384874" y="1109096"/>
            <a:ext cx="11422251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Decision Models: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Representations used to analyze and facilitate decision-making processes, including descriptive and prescriptive (optimization) models.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What-If Analysis: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Evaluates how specific combinations of model inputs affect model outputs, often referred to as sensitivity analysis.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Excel Tools: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Includes data tables, scenario manager, and goal seek to analyze model outcomes and optimize decisions.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Common Mathematical Functions: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Linear, logarithmic, polynomial, power, and exponential functions used in decision models.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Monte Carlo Simulation: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Generates random values for uncertain inputs in a model, computes output variables, and repeats the process to understand output distributions.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Spreadsheet Engineering: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Involves improving spreadsheet design, development process, and using tools like data validation to ensure accurate results. </a:t>
            </a:r>
          </a:p>
        </p:txBody>
      </p:sp>
    </p:spTree>
    <p:extLst>
      <p:ext uri="{BB962C8B-B14F-4D97-AF65-F5344CB8AC3E}">
        <p14:creationId xmlns:p14="http://schemas.microsoft.com/office/powerpoint/2010/main" val="33317656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>
            <a:extLst>
              <a:ext uri="{FF2B5EF4-FFF2-40B4-BE49-F238E27FC236}">
                <a16:creationId xmlns:a16="http://schemas.microsoft.com/office/drawing/2014/main" id="{C3A146F8-3F2E-5C2F-96DF-A3881BEE9C8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/>
              <a:t>7-</a:t>
            </a:r>
            <a:fld id="{CAAA99E9-DFFD-4F5C-9C78-1943BA31E4D4}" type="slidenum">
              <a:rPr lang="en-US" altLang="en-US" sz="900"/>
              <a:pPr/>
              <a:t>39</a:t>
            </a:fld>
            <a:endParaRPr lang="en-US" altLang="en-US" sz="900"/>
          </a:p>
        </p:txBody>
      </p:sp>
      <p:sp>
        <p:nvSpPr>
          <p:cNvPr id="5123" name="Rectangle 12">
            <a:extLst>
              <a:ext uri="{FF2B5EF4-FFF2-40B4-BE49-F238E27FC236}">
                <a16:creationId xmlns:a16="http://schemas.microsoft.com/office/drawing/2014/main" id="{23D67DD1-FDCD-B776-2525-02C61112D0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900" dirty="0"/>
              <a:t>Copyright ©2013 Pearson Education, Inc. publishing as Prentice Hall </a:t>
            </a:r>
          </a:p>
        </p:txBody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EC49E7A7-8F85-9E99-91AA-403EA07C5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909235"/>
            <a:ext cx="10515600" cy="5207430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 Questions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is a decision model?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are the key tools in Excel for performing what-if analysis?</a:t>
            </a:r>
          </a:p>
          <a:p>
            <a:pPr marL="742950" indent="-742950" eaLnBrk="1" hangingPunct="1">
              <a:lnSpc>
                <a:spcPct val="125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altLang="en-US" sz="3600" dirty="0"/>
              <a:t>What is the purpose of Monte Carlo Simulation in decision models?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1"/>
    </mc:Choice>
    <mc:Fallback xmlns="">
      <p:transition spd="slow" advTm="2002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262E376-8A7E-490C-BACF-C8EAC89A2824}"/>
</file>

<file path=customXml/itemProps2.xml><?xml version="1.0" encoding="utf-8"?>
<ds:datastoreItem xmlns:ds="http://schemas.openxmlformats.org/officeDocument/2006/customXml" ds:itemID="{91C07251-B789-46AE-8E7A-CA346F2819BC}"/>
</file>

<file path=customXml/itemProps3.xml><?xml version="1.0" encoding="utf-8"?>
<ds:datastoreItem xmlns:ds="http://schemas.openxmlformats.org/officeDocument/2006/customXml" ds:itemID="{C827E3FE-F02E-4AEB-9DB4-CC186C58F702}"/>
</file>

<file path=docProps/app.xml><?xml version="1.0" encoding="utf-8"?>
<Properties xmlns="http://schemas.openxmlformats.org/officeDocument/2006/extended-properties" xmlns:vt="http://schemas.openxmlformats.org/officeDocument/2006/docPropsVTypes">
  <TotalTime>6140</TotalTime>
  <Words>1748</Words>
  <Application>Microsoft Office PowerPoint</Application>
  <PresentationFormat>Widescreen</PresentationFormat>
  <Paragraphs>229</Paragraphs>
  <Slides>40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Objectives</vt:lpstr>
      <vt:lpstr>Models</vt:lpstr>
      <vt:lpstr>Decision Models – Outsourcing Example</vt:lpstr>
      <vt:lpstr>Outsourcing Model</vt:lpstr>
      <vt:lpstr>Types of Decision Models</vt:lpstr>
      <vt:lpstr>Airline Pricing Model</vt:lpstr>
      <vt:lpstr>Model Analysis</vt:lpstr>
      <vt:lpstr>Data Tables</vt:lpstr>
      <vt:lpstr>One Way Data Table</vt:lpstr>
      <vt:lpstr>Two Way Data Table</vt:lpstr>
      <vt:lpstr>Scenario Manager</vt:lpstr>
      <vt:lpstr>Goal Seek</vt:lpstr>
      <vt:lpstr>Optimization Models: Excel Solver</vt:lpstr>
      <vt:lpstr>Tools for Model Building</vt:lpstr>
      <vt:lpstr>Logic and Business Principles</vt:lpstr>
      <vt:lpstr>Modeling Example: Gasoline Consumption</vt:lpstr>
      <vt:lpstr>Net Present Value</vt:lpstr>
      <vt:lpstr>Common Mathematical Functions</vt:lpstr>
      <vt:lpstr>Data Fitting</vt:lpstr>
      <vt:lpstr>Revenue Model</vt:lpstr>
      <vt:lpstr>Spreadsheet Engineering</vt:lpstr>
      <vt:lpstr>New Product Development Model</vt:lpstr>
      <vt:lpstr>New Product Development Model Formulas</vt:lpstr>
      <vt:lpstr>Single Period Purchase Decisions (Newsvendor Model)</vt:lpstr>
      <vt:lpstr>Newsvendor Model Spreadsheet</vt:lpstr>
      <vt:lpstr>Monte Carlo Simulation</vt:lpstr>
      <vt:lpstr>Overbooking Decisions</vt:lpstr>
      <vt:lpstr>Project Management</vt:lpstr>
      <vt:lpstr>Spreadsheet Model</vt:lpstr>
      <vt:lpstr>Model Formulas</vt:lpstr>
      <vt:lpstr>Model Assumptions, Complexity, and Realism</vt:lpstr>
      <vt:lpstr>Example: Retirement Planning</vt:lpstr>
      <vt:lpstr>Summary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47</cp:revision>
  <dcterms:created xsi:type="dcterms:W3CDTF">2023-04-29T09:08:00Z</dcterms:created>
  <dcterms:modified xsi:type="dcterms:W3CDTF">2024-11-02T06:26:55Z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